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112"/>
  </p:notesMasterIdLst>
  <p:handoutMasterIdLst>
    <p:handoutMasterId r:id="rId113"/>
  </p:handoutMasterIdLst>
  <p:sldIdLst>
    <p:sldId id="554" r:id="rId5"/>
    <p:sldId id="555" r:id="rId6"/>
    <p:sldId id="556" r:id="rId7"/>
    <p:sldId id="654" r:id="rId8"/>
    <p:sldId id="652" r:id="rId9"/>
    <p:sldId id="653" r:id="rId10"/>
    <p:sldId id="560" r:id="rId11"/>
    <p:sldId id="563" r:id="rId12"/>
    <p:sldId id="564" r:id="rId13"/>
    <p:sldId id="568" r:id="rId14"/>
    <p:sldId id="655" r:id="rId15"/>
    <p:sldId id="573" r:id="rId16"/>
    <p:sldId id="575" r:id="rId17"/>
    <p:sldId id="577" r:id="rId18"/>
    <p:sldId id="583" r:id="rId19"/>
    <p:sldId id="586" r:id="rId20"/>
    <p:sldId id="572" r:id="rId21"/>
    <p:sldId id="588" r:id="rId22"/>
    <p:sldId id="589" r:id="rId23"/>
    <p:sldId id="650" r:id="rId24"/>
    <p:sldId id="590" r:id="rId25"/>
    <p:sldId id="591" r:id="rId26"/>
    <p:sldId id="592" r:id="rId27"/>
    <p:sldId id="651" r:id="rId28"/>
    <p:sldId id="656" r:id="rId29"/>
    <p:sldId id="597" r:id="rId30"/>
    <p:sldId id="599" r:id="rId31"/>
    <p:sldId id="602" r:id="rId32"/>
    <p:sldId id="604" r:id="rId33"/>
    <p:sldId id="605" r:id="rId34"/>
    <p:sldId id="606" r:id="rId35"/>
    <p:sldId id="607" r:id="rId36"/>
    <p:sldId id="608" r:id="rId37"/>
    <p:sldId id="657" r:id="rId38"/>
    <p:sldId id="611" r:id="rId39"/>
    <p:sldId id="637" r:id="rId40"/>
    <p:sldId id="614" r:id="rId41"/>
    <p:sldId id="617" r:id="rId42"/>
    <p:sldId id="619" r:id="rId43"/>
    <p:sldId id="658" r:id="rId44"/>
    <p:sldId id="548" r:id="rId45"/>
    <p:sldId id="625" r:id="rId46"/>
    <p:sldId id="624" r:id="rId47"/>
    <p:sldId id="659" r:id="rId48"/>
    <p:sldId id="633" r:id="rId49"/>
    <p:sldId id="660" r:id="rId50"/>
    <p:sldId id="667" r:id="rId51"/>
    <p:sldId id="506" r:id="rId52"/>
    <p:sldId id="547" r:id="rId53"/>
    <p:sldId id="508" r:id="rId54"/>
    <p:sldId id="509" r:id="rId55"/>
    <p:sldId id="552" r:id="rId56"/>
    <p:sldId id="511" r:id="rId57"/>
    <p:sldId id="512" r:id="rId58"/>
    <p:sldId id="513" r:id="rId59"/>
    <p:sldId id="527" r:id="rId60"/>
    <p:sldId id="525" r:id="rId61"/>
    <p:sldId id="514" r:id="rId62"/>
    <p:sldId id="515" r:id="rId63"/>
    <p:sldId id="668" r:id="rId64"/>
    <p:sldId id="516" r:id="rId65"/>
    <p:sldId id="520" r:id="rId66"/>
    <p:sldId id="522" r:id="rId67"/>
    <p:sldId id="530" r:id="rId68"/>
    <p:sldId id="523" r:id="rId69"/>
    <p:sldId id="638" r:id="rId70"/>
    <p:sldId id="669" r:id="rId71"/>
    <p:sldId id="495" r:id="rId72"/>
    <p:sldId id="550" r:id="rId73"/>
    <p:sldId id="496" r:id="rId74"/>
    <p:sldId id="503" r:id="rId75"/>
    <p:sldId id="504" r:id="rId76"/>
    <p:sldId id="549" r:id="rId77"/>
    <p:sldId id="640" r:id="rId78"/>
    <p:sldId id="499" r:id="rId79"/>
    <p:sldId id="531" r:id="rId80"/>
    <p:sldId id="551" r:id="rId81"/>
    <p:sldId id="505" r:id="rId82"/>
    <p:sldId id="553" r:id="rId83"/>
    <p:sldId id="636" r:id="rId84"/>
    <p:sldId id="679" r:id="rId85"/>
    <p:sldId id="673" r:id="rId86"/>
    <p:sldId id="674" r:id="rId87"/>
    <p:sldId id="675" r:id="rId88"/>
    <p:sldId id="676" r:id="rId89"/>
    <p:sldId id="677" r:id="rId90"/>
    <p:sldId id="678" r:id="rId91"/>
    <p:sldId id="670" r:id="rId92"/>
    <p:sldId id="533" r:id="rId93"/>
    <p:sldId id="534" r:id="rId94"/>
    <p:sldId id="535" r:id="rId95"/>
    <p:sldId id="536" r:id="rId96"/>
    <p:sldId id="537" r:id="rId97"/>
    <p:sldId id="538" r:id="rId98"/>
    <p:sldId id="539" r:id="rId99"/>
    <p:sldId id="540" r:id="rId100"/>
    <p:sldId id="661" r:id="rId101"/>
    <p:sldId id="541" r:id="rId102"/>
    <p:sldId id="542" r:id="rId103"/>
    <p:sldId id="543" r:id="rId104"/>
    <p:sldId id="544" r:id="rId105"/>
    <p:sldId id="545" r:id="rId106"/>
    <p:sldId id="546" r:id="rId107"/>
    <p:sldId id="671" r:id="rId108"/>
    <p:sldId id="639" r:id="rId109"/>
    <p:sldId id="557" r:id="rId110"/>
    <p:sldId id="672" r:id="rId11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2" name="Author" initials="A" lastIdx="818" clrIdx="1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5B9BD5"/>
    <a:srgbClr val="D2DEEF"/>
    <a:srgbClr val="FF0000"/>
    <a:srgbClr val="0000FF"/>
    <a:srgbClr val="A922FC"/>
    <a:srgbClr val="C7AFF7"/>
    <a:srgbClr val="F42ABA"/>
    <a:srgbClr val="5A21A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5BBC32-A300-4ED1-BCA7-ACF68B8054D7}" v="585" dt="2017-08-07T17:29:31.163"/>
    <p1510:client id="{5AADB875-EAD9-4CD2-BB2B-1A0825819008}" v="473" dt="2017-08-07T17:56:20.094"/>
    <p1510:client id="{5CD03188-8921-4F19-BF99-82C43AAC2A9B}" v="434" dt="2017-08-07T17:33:40.823"/>
    <p1510:client id="{42F158F5-4A1B-4E03-8C6B-51F83E31EEDC}" v="118" dt="2017-08-07T19:14:09.266"/>
    <p1510:client id="{611A61CC-47D4-4BEB-A344-86A0E62FE94E}" v="203" dt="2017-08-08T12:15:45.698"/>
    <p1510:client id="{8990F3C6-08A0-4D1F-B119-2135C9E598ED}" v="225" dt="2017-08-08T17:01:15.4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5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theme" Target="theme/theme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notesMaster" Target="notesMasters/notesMaster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slide" Target="slides/slide106.xml"/><Relationship Id="rId115"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handoutMaster" Target="handoutMasters/handoutMaster1.xml"/><Relationship Id="rId118"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commentAuthors" Target="commentAuthors.xml"/><Relationship Id="rId119"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C38287-1823-4FB2-BBB4-296534F165E2}" type="doc">
      <dgm:prSet loTypeId="urn:microsoft.com/office/officeart/2016/7/layout/VerticalSolidActionList" loCatId="List" qsTypeId="urn:microsoft.com/office/officeart/2005/8/quickstyle/simple1" qsCatId="simple" csTypeId="urn:microsoft.com/office/officeart/2005/8/colors/ColorSchemeForSuggestions" csCatId="other" phldr="1"/>
      <dgm:spPr/>
      <dgm:t>
        <a:bodyPr/>
        <a:lstStyle/>
        <a:p>
          <a:endParaRPr lang="en-US"/>
        </a:p>
      </dgm:t>
    </dgm:pt>
    <dgm:pt modelId="{B4191433-0AAD-4A7F-BBF8-4A77E9650450}">
      <dgm:prSet/>
      <dgm:spPr/>
      <dgm:t>
        <a:bodyPr/>
        <a:lstStyle/>
        <a:p>
          <a:r>
            <a:rPr lang="en-US"/>
            <a:t>Develop</a:t>
          </a:r>
        </a:p>
      </dgm:t>
    </dgm:pt>
    <dgm:pt modelId="{8E89BC43-9B4D-4A5E-A6F6-803677F6FF42}" type="parTrans" cxnId="{F2B4953A-5401-4317-8F16-AACD645D9F5C}">
      <dgm:prSet/>
      <dgm:spPr/>
      <dgm:t>
        <a:bodyPr/>
        <a:lstStyle/>
        <a:p>
          <a:endParaRPr lang="en-US"/>
        </a:p>
      </dgm:t>
    </dgm:pt>
    <dgm:pt modelId="{F6775F46-7448-4CF0-AD17-C0FE9873C356}" type="sibTrans" cxnId="{F2B4953A-5401-4317-8F16-AACD645D9F5C}">
      <dgm:prSet/>
      <dgm:spPr/>
      <dgm:t>
        <a:bodyPr/>
        <a:lstStyle/>
        <a:p>
          <a:endParaRPr lang="en-US"/>
        </a:p>
      </dgm:t>
    </dgm:pt>
    <dgm:pt modelId="{068CEB04-5CDB-44FB-A9B7-5C02E11C5DCC}">
      <dgm:prSet custT="1"/>
      <dgm:spPr/>
      <dgm:t>
        <a:bodyPr/>
        <a:lstStyle/>
        <a:p>
          <a:r>
            <a:rPr lang="en-US" sz="1600" baseline="0"/>
            <a:t>Develop a strategy</a:t>
          </a:r>
        </a:p>
      </dgm:t>
    </dgm:pt>
    <dgm:pt modelId="{636F2FBD-79E1-4F79-BBEE-B830161695F4}" type="parTrans" cxnId="{ECA44528-76EC-47CB-B8D3-3394665BB582}">
      <dgm:prSet/>
      <dgm:spPr/>
      <dgm:t>
        <a:bodyPr/>
        <a:lstStyle/>
        <a:p>
          <a:endParaRPr lang="en-US"/>
        </a:p>
      </dgm:t>
    </dgm:pt>
    <dgm:pt modelId="{1FB1E7C0-2905-43C2-BCDF-6431C10012CF}" type="sibTrans" cxnId="{ECA44528-76EC-47CB-B8D3-3394665BB582}">
      <dgm:prSet/>
      <dgm:spPr/>
      <dgm:t>
        <a:bodyPr/>
        <a:lstStyle/>
        <a:p>
          <a:endParaRPr lang="en-US"/>
        </a:p>
      </dgm:t>
    </dgm:pt>
    <dgm:pt modelId="{DA44FBC9-F19B-4C9A-B8AA-645F57D75A2D}">
      <dgm:prSet/>
      <dgm:spPr/>
      <dgm:t>
        <a:bodyPr/>
        <a:lstStyle/>
        <a:p>
          <a:r>
            <a:rPr lang="en-US"/>
            <a:t>Notify</a:t>
          </a:r>
        </a:p>
      </dgm:t>
    </dgm:pt>
    <dgm:pt modelId="{C1DF605E-E813-44E9-98F1-8E622BC92A05}" type="parTrans" cxnId="{8CB9165B-15B0-4C86-B7B2-4AA5C28AE624}">
      <dgm:prSet/>
      <dgm:spPr/>
      <dgm:t>
        <a:bodyPr/>
        <a:lstStyle/>
        <a:p>
          <a:endParaRPr lang="en-US"/>
        </a:p>
      </dgm:t>
    </dgm:pt>
    <dgm:pt modelId="{A9D96E39-14B3-45DA-925E-118D7319AB38}" type="sibTrans" cxnId="{8CB9165B-15B0-4C86-B7B2-4AA5C28AE624}">
      <dgm:prSet/>
      <dgm:spPr/>
      <dgm:t>
        <a:bodyPr/>
        <a:lstStyle/>
        <a:p>
          <a:endParaRPr lang="en-US"/>
        </a:p>
      </dgm:t>
    </dgm:pt>
    <dgm:pt modelId="{F0B9BF7E-E927-4E1E-8349-A1D4BC4E7FA1}">
      <dgm:prSet custT="1"/>
      <dgm:spPr/>
      <dgm:t>
        <a:bodyPr/>
        <a:lstStyle/>
        <a:p>
          <a:r>
            <a:rPr lang="en-US" sz="1600" baseline="0"/>
            <a:t>Notify parents/guardians of test dates and times</a:t>
          </a:r>
        </a:p>
      </dgm:t>
    </dgm:pt>
    <dgm:pt modelId="{60A7E7C8-7912-44B4-9A3D-3EC652BC3E59}" type="parTrans" cxnId="{63F46162-7C74-495C-8F7B-C868F2C3E6D3}">
      <dgm:prSet/>
      <dgm:spPr/>
      <dgm:t>
        <a:bodyPr/>
        <a:lstStyle/>
        <a:p>
          <a:endParaRPr lang="en-US"/>
        </a:p>
      </dgm:t>
    </dgm:pt>
    <dgm:pt modelId="{F03F505C-29A3-40CB-9E42-8CBE4AE54D8A}" type="sibTrans" cxnId="{63F46162-7C74-495C-8F7B-C868F2C3E6D3}">
      <dgm:prSet/>
      <dgm:spPr/>
      <dgm:t>
        <a:bodyPr/>
        <a:lstStyle/>
        <a:p>
          <a:endParaRPr lang="en-US"/>
        </a:p>
      </dgm:t>
    </dgm:pt>
    <dgm:pt modelId="{CFEB4FFF-3227-4A73-9D57-33C466525938}">
      <dgm:prSet/>
      <dgm:spPr/>
      <dgm:t>
        <a:bodyPr/>
        <a:lstStyle/>
        <a:p>
          <a:r>
            <a:rPr lang="en-US"/>
            <a:t>Share</a:t>
          </a:r>
        </a:p>
      </dgm:t>
    </dgm:pt>
    <dgm:pt modelId="{805C1D2E-582F-4957-99D3-70DB18FD3DB9}" type="parTrans" cxnId="{34539007-C3E6-480D-BA97-322A8BEC95CF}">
      <dgm:prSet/>
      <dgm:spPr/>
      <dgm:t>
        <a:bodyPr/>
        <a:lstStyle/>
        <a:p>
          <a:endParaRPr lang="en-US"/>
        </a:p>
      </dgm:t>
    </dgm:pt>
    <dgm:pt modelId="{9C088122-8892-4A47-9620-5DDCED340024}" type="sibTrans" cxnId="{34539007-C3E6-480D-BA97-322A8BEC95CF}">
      <dgm:prSet/>
      <dgm:spPr/>
      <dgm:t>
        <a:bodyPr/>
        <a:lstStyle/>
        <a:p>
          <a:endParaRPr lang="en-US"/>
        </a:p>
      </dgm:t>
    </dgm:pt>
    <dgm:pt modelId="{C64AABA6-3F9C-4DCB-8199-149DDF38C72B}">
      <dgm:prSet custT="1"/>
      <dgm:spPr/>
      <dgm:t>
        <a:bodyPr/>
        <a:lstStyle/>
        <a:p>
          <a:r>
            <a:rPr lang="en-US" sz="1600" baseline="0"/>
            <a:t>Share the personal relevance of the test </a:t>
          </a:r>
        </a:p>
      </dgm:t>
    </dgm:pt>
    <dgm:pt modelId="{462CACB9-34BF-4A05-B8EC-BE55D257AD89}" type="parTrans" cxnId="{CC0A9ABE-DB42-4C01-9736-8DA7FF4DD57E}">
      <dgm:prSet/>
      <dgm:spPr/>
      <dgm:t>
        <a:bodyPr/>
        <a:lstStyle/>
        <a:p>
          <a:endParaRPr lang="en-US"/>
        </a:p>
      </dgm:t>
    </dgm:pt>
    <dgm:pt modelId="{288C74A5-201D-4B31-96E6-4C7F10960037}" type="sibTrans" cxnId="{CC0A9ABE-DB42-4C01-9736-8DA7FF4DD57E}">
      <dgm:prSet/>
      <dgm:spPr/>
      <dgm:t>
        <a:bodyPr/>
        <a:lstStyle/>
        <a:p>
          <a:endParaRPr lang="en-US"/>
        </a:p>
      </dgm:t>
    </dgm:pt>
    <dgm:pt modelId="{DEB08F5C-E400-41E8-B3E7-350B5BEA5532}">
      <dgm:prSet/>
      <dgm:spPr/>
      <dgm:t>
        <a:bodyPr/>
        <a:lstStyle/>
        <a:p>
          <a:r>
            <a:rPr lang="en-US"/>
            <a:t>Communicate</a:t>
          </a:r>
        </a:p>
      </dgm:t>
    </dgm:pt>
    <dgm:pt modelId="{259BBC3F-E3D9-4D07-80A8-44630446B349}" type="parTrans" cxnId="{B8371D59-B473-4311-8A77-CC286B8094A2}">
      <dgm:prSet/>
      <dgm:spPr/>
      <dgm:t>
        <a:bodyPr/>
        <a:lstStyle/>
        <a:p>
          <a:endParaRPr lang="en-US"/>
        </a:p>
      </dgm:t>
    </dgm:pt>
    <dgm:pt modelId="{F6CAFBFD-1E6A-4791-9BB9-0CEAE7F70196}" type="sibTrans" cxnId="{B8371D59-B473-4311-8A77-CC286B8094A2}">
      <dgm:prSet/>
      <dgm:spPr/>
      <dgm:t>
        <a:bodyPr/>
        <a:lstStyle/>
        <a:p>
          <a:endParaRPr lang="en-US"/>
        </a:p>
      </dgm:t>
    </dgm:pt>
    <dgm:pt modelId="{2B6250E3-881D-4439-AEA1-0B484FA1CCD2}">
      <dgm:prSet custT="1"/>
      <dgm:spPr/>
      <dgm:t>
        <a:bodyPr/>
        <a:lstStyle/>
        <a:p>
          <a:r>
            <a:rPr lang="en-US" sz="1600" baseline="0"/>
            <a:t>Communicate reporting timelines</a:t>
          </a:r>
        </a:p>
      </dgm:t>
    </dgm:pt>
    <dgm:pt modelId="{DED85467-C357-48F1-8F07-D4ACCADEFD84}" type="parTrans" cxnId="{EC40271A-DDA0-4306-BD38-6E02A1D6FEBF}">
      <dgm:prSet/>
      <dgm:spPr/>
      <dgm:t>
        <a:bodyPr/>
        <a:lstStyle/>
        <a:p>
          <a:endParaRPr lang="en-US"/>
        </a:p>
      </dgm:t>
    </dgm:pt>
    <dgm:pt modelId="{D6409185-FA70-43B9-9B79-D6D9DB7ED208}" type="sibTrans" cxnId="{EC40271A-DDA0-4306-BD38-6E02A1D6FEBF}">
      <dgm:prSet/>
      <dgm:spPr/>
      <dgm:t>
        <a:bodyPr/>
        <a:lstStyle/>
        <a:p>
          <a:endParaRPr lang="en-US"/>
        </a:p>
      </dgm:t>
    </dgm:pt>
    <dgm:pt modelId="{C98E4975-EE7E-4AFD-A267-46D5A7C04486}">
      <dgm:prSet/>
      <dgm:spPr/>
      <dgm:t>
        <a:bodyPr/>
        <a:lstStyle/>
        <a:p>
          <a:r>
            <a:rPr lang="en-US"/>
            <a:t>Articulate</a:t>
          </a:r>
        </a:p>
      </dgm:t>
    </dgm:pt>
    <dgm:pt modelId="{045B0888-A07C-4AC9-9277-5D372BB97D0A}" type="parTrans" cxnId="{A68B7B49-F18F-4020-B2D2-0D6C9C0253EA}">
      <dgm:prSet/>
      <dgm:spPr/>
      <dgm:t>
        <a:bodyPr/>
        <a:lstStyle/>
        <a:p>
          <a:endParaRPr lang="en-US"/>
        </a:p>
      </dgm:t>
    </dgm:pt>
    <dgm:pt modelId="{6EC43917-1E48-4AB6-BC02-7723CA581238}" type="sibTrans" cxnId="{A68B7B49-F18F-4020-B2D2-0D6C9C0253EA}">
      <dgm:prSet/>
      <dgm:spPr/>
      <dgm:t>
        <a:bodyPr/>
        <a:lstStyle/>
        <a:p>
          <a:endParaRPr lang="en-US"/>
        </a:p>
      </dgm:t>
    </dgm:pt>
    <dgm:pt modelId="{745CB852-7800-45D9-8F5F-D256179188C4}">
      <dgm:prSet custT="1"/>
      <dgm:spPr/>
      <dgm:t>
        <a:bodyPr/>
        <a:lstStyle/>
        <a:p>
          <a:r>
            <a:rPr lang="en-US" sz="1600" baseline="0"/>
            <a:t>Articulate relationship between testing and specific policies and program</a:t>
          </a:r>
        </a:p>
      </dgm:t>
    </dgm:pt>
    <dgm:pt modelId="{2E5D2578-9ACD-4939-A97A-9AB7298C02BC}" type="parTrans" cxnId="{F75B55D6-8C05-4233-88CC-2CFDD2AFADD0}">
      <dgm:prSet/>
      <dgm:spPr/>
      <dgm:t>
        <a:bodyPr/>
        <a:lstStyle/>
        <a:p>
          <a:endParaRPr lang="en-US"/>
        </a:p>
      </dgm:t>
    </dgm:pt>
    <dgm:pt modelId="{2B45C70A-7FE7-4916-A5AA-2CEE316CCFDF}" type="sibTrans" cxnId="{F75B55D6-8C05-4233-88CC-2CFDD2AFADD0}">
      <dgm:prSet/>
      <dgm:spPr/>
      <dgm:t>
        <a:bodyPr/>
        <a:lstStyle/>
        <a:p>
          <a:endParaRPr lang="en-US"/>
        </a:p>
      </dgm:t>
    </dgm:pt>
    <dgm:pt modelId="{2E84DB8A-6827-4B84-B925-BF9DFFFC7CA0}">
      <dgm:prSet custT="1"/>
      <dgm:spPr/>
      <dgm:t>
        <a:bodyPr/>
        <a:lstStyle/>
        <a:p>
          <a:r>
            <a:rPr lang="en-US" sz="1100" baseline="0"/>
            <a:t>e.g. Demonstrating Subject Area Competency/Testing-Out, MOWR, Promotion and Retention</a:t>
          </a:r>
        </a:p>
      </dgm:t>
    </dgm:pt>
    <dgm:pt modelId="{34B59A84-CB50-488B-866B-7B92E4D7AA9C}" type="parTrans" cxnId="{2833B994-D466-4D39-A6C8-5EA344F6CF5F}">
      <dgm:prSet/>
      <dgm:spPr/>
      <dgm:t>
        <a:bodyPr/>
        <a:lstStyle/>
        <a:p>
          <a:endParaRPr lang="en-US"/>
        </a:p>
      </dgm:t>
    </dgm:pt>
    <dgm:pt modelId="{EF85AEAC-5B22-457B-A4DC-FF47E94B5449}" type="sibTrans" cxnId="{2833B994-D466-4D39-A6C8-5EA344F6CF5F}">
      <dgm:prSet/>
      <dgm:spPr/>
      <dgm:t>
        <a:bodyPr/>
        <a:lstStyle/>
        <a:p>
          <a:endParaRPr lang="en-US"/>
        </a:p>
      </dgm:t>
    </dgm:pt>
    <dgm:pt modelId="{79C6B59C-D68C-406F-9651-23C375728440}" type="pres">
      <dgm:prSet presAssocID="{E3C38287-1823-4FB2-BBB4-296534F165E2}" presName="Name0" presStyleCnt="0">
        <dgm:presLayoutVars>
          <dgm:dir/>
          <dgm:animLvl val="lvl"/>
          <dgm:resizeHandles val="exact"/>
        </dgm:presLayoutVars>
      </dgm:prSet>
      <dgm:spPr/>
    </dgm:pt>
    <dgm:pt modelId="{53EEBDDE-874C-4DCC-8F25-830CF519F5C7}" type="pres">
      <dgm:prSet presAssocID="{B4191433-0AAD-4A7F-BBF8-4A77E9650450}" presName="linNode" presStyleCnt="0"/>
      <dgm:spPr/>
    </dgm:pt>
    <dgm:pt modelId="{B347F6D4-2F6B-4B01-BC84-378F7F584306}" type="pres">
      <dgm:prSet presAssocID="{B4191433-0AAD-4A7F-BBF8-4A77E9650450}" presName="parentText" presStyleLbl="alignNode1" presStyleIdx="0" presStyleCnt="5">
        <dgm:presLayoutVars>
          <dgm:chMax val="1"/>
          <dgm:bulletEnabled/>
        </dgm:presLayoutVars>
      </dgm:prSet>
      <dgm:spPr/>
    </dgm:pt>
    <dgm:pt modelId="{077DF8CE-E2C5-4B30-B818-347E504C2592}" type="pres">
      <dgm:prSet presAssocID="{B4191433-0AAD-4A7F-BBF8-4A77E9650450}" presName="descendantText" presStyleLbl="alignAccFollowNode1" presStyleIdx="0" presStyleCnt="5" custLinFactNeighborX="-1126" custLinFactNeighborY="-8284">
        <dgm:presLayoutVars>
          <dgm:bulletEnabled/>
        </dgm:presLayoutVars>
      </dgm:prSet>
      <dgm:spPr/>
    </dgm:pt>
    <dgm:pt modelId="{C8BF7E1F-3DC0-47DB-9F05-8D68320D8E7B}" type="pres">
      <dgm:prSet presAssocID="{F6775F46-7448-4CF0-AD17-C0FE9873C356}" presName="sp" presStyleCnt="0"/>
      <dgm:spPr/>
    </dgm:pt>
    <dgm:pt modelId="{20E069FA-2EF2-4606-AF3F-26C7E53BA56C}" type="pres">
      <dgm:prSet presAssocID="{DA44FBC9-F19B-4C9A-B8AA-645F57D75A2D}" presName="linNode" presStyleCnt="0"/>
      <dgm:spPr/>
    </dgm:pt>
    <dgm:pt modelId="{FD770C6F-9BD3-4DB7-AC07-9C7EB1C3E03E}" type="pres">
      <dgm:prSet presAssocID="{DA44FBC9-F19B-4C9A-B8AA-645F57D75A2D}" presName="parentText" presStyleLbl="alignNode1" presStyleIdx="1" presStyleCnt="5">
        <dgm:presLayoutVars>
          <dgm:chMax val="1"/>
          <dgm:bulletEnabled/>
        </dgm:presLayoutVars>
      </dgm:prSet>
      <dgm:spPr/>
    </dgm:pt>
    <dgm:pt modelId="{042101F9-0299-44E3-B8AC-CD74855A8A39}" type="pres">
      <dgm:prSet presAssocID="{DA44FBC9-F19B-4C9A-B8AA-645F57D75A2D}" presName="descendantText" presStyleLbl="alignAccFollowNode1" presStyleIdx="1" presStyleCnt="5">
        <dgm:presLayoutVars>
          <dgm:bulletEnabled/>
        </dgm:presLayoutVars>
      </dgm:prSet>
      <dgm:spPr/>
    </dgm:pt>
    <dgm:pt modelId="{82076A6A-3167-405C-AF64-5C4BC43313DC}" type="pres">
      <dgm:prSet presAssocID="{A9D96E39-14B3-45DA-925E-118D7319AB38}" presName="sp" presStyleCnt="0"/>
      <dgm:spPr/>
    </dgm:pt>
    <dgm:pt modelId="{4C32CFEC-4E20-4879-B912-1502DEB53FF4}" type="pres">
      <dgm:prSet presAssocID="{CFEB4FFF-3227-4A73-9D57-33C466525938}" presName="linNode" presStyleCnt="0"/>
      <dgm:spPr/>
    </dgm:pt>
    <dgm:pt modelId="{E7D418BE-9894-425E-865B-1F295CB0E0FD}" type="pres">
      <dgm:prSet presAssocID="{CFEB4FFF-3227-4A73-9D57-33C466525938}" presName="parentText" presStyleLbl="alignNode1" presStyleIdx="2" presStyleCnt="5">
        <dgm:presLayoutVars>
          <dgm:chMax val="1"/>
          <dgm:bulletEnabled/>
        </dgm:presLayoutVars>
      </dgm:prSet>
      <dgm:spPr/>
    </dgm:pt>
    <dgm:pt modelId="{0D6B2732-820F-4678-B555-95BB0205477E}" type="pres">
      <dgm:prSet presAssocID="{CFEB4FFF-3227-4A73-9D57-33C466525938}" presName="descendantText" presStyleLbl="alignAccFollowNode1" presStyleIdx="2" presStyleCnt="5">
        <dgm:presLayoutVars>
          <dgm:bulletEnabled/>
        </dgm:presLayoutVars>
      </dgm:prSet>
      <dgm:spPr/>
    </dgm:pt>
    <dgm:pt modelId="{10ACC675-29E0-480B-920A-3537FA7C45F9}" type="pres">
      <dgm:prSet presAssocID="{9C088122-8892-4A47-9620-5DDCED340024}" presName="sp" presStyleCnt="0"/>
      <dgm:spPr/>
    </dgm:pt>
    <dgm:pt modelId="{6E4A89C8-4D92-4734-9BDB-0497E28062DD}" type="pres">
      <dgm:prSet presAssocID="{DEB08F5C-E400-41E8-B3E7-350B5BEA5532}" presName="linNode" presStyleCnt="0"/>
      <dgm:spPr/>
    </dgm:pt>
    <dgm:pt modelId="{8D4D2BBE-3232-4C6A-9A31-E6A3CF9D2844}" type="pres">
      <dgm:prSet presAssocID="{DEB08F5C-E400-41E8-B3E7-350B5BEA5532}" presName="parentText" presStyleLbl="alignNode1" presStyleIdx="3" presStyleCnt="5">
        <dgm:presLayoutVars>
          <dgm:chMax val="1"/>
          <dgm:bulletEnabled/>
        </dgm:presLayoutVars>
      </dgm:prSet>
      <dgm:spPr/>
    </dgm:pt>
    <dgm:pt modelId="{DD03DA2A-98B5-4F9B-933E-7CDD9F5BF6A6}" type="pres">
      <dgm:prSet presAssocID="{DEB08F5C-E400-41E8-B3E7-350B5BEA5532}" presName="descendantText" presStyleLbl="alignAccFollowNode1" presStyleIdx="3" presStyleCnt="5">
        <dgm:presLayoutVars>
          <dgm:bulletEnabled/>
        </dgm:presLayoutVars>
      </dgm:prSet>
      <dgm:spPr/>
    </dgm:pt>
    <dgm:pt modelId="{D4A675E8-95BD-4BB4-B056-CED514C7EE57}" type="pres">
      <dgm:prSet presAssocID="{F6CAFBFD-1E6A-4791-9BB9-0CEAE7F70196}" presName="sp" presStyleCnt="0"/>
      <dgm:spPr/>
    </dgm:pt>
    <dgm:pt modelId="{9A1A6C75-BFF4-45AC-9BB9-91B6DD64F9F5}" type="pres">
      <dgm:prSet presAssocID="{C98E4975-EE7E-4AFD-A267-46D5A7C04486}" presName="linNode" presStyleCnt="0"/>
      <dgm:spPr/>
    </dgm:pt>
    <dgm:pt modelId="{F25DD761-00B1-41E5-8978-63017A9AA0CD}" type="pres">
      <dgm:prSet presAssocID="{C98E4975-EE7E-4AFD-A267-46D5A7C04486}" presName="parentText" presStyleLbl="alignNode1" presStyleIdx="4" presStyleCnt="5">
        <dgm:presLayoutVars>
          <dgm:chMax val="1"/>
          <dgm:bulletEnabled/>
        </dgm:presLayoutVars>
      </dgm:prSet>
      <dgm:spPr/>
    </dgm:pt>
    <dgm:pt modelId="{95EB41F9-AD89-4E89-A167-2BC38F6B339B}" type="pres">
      <dgm:prSet presAssocID="{C98E4975-EE7E-4AFD-A267-46D5A7C04486}" presName="descendantText" presStyleLbl="alignAccFollowNode1" presStyleIdx="4" presStyleCnt="5">
        <dgm:presLayoutVars>
          <dgm:bulletEnabled/>
        </dgm:presLayoutVars>
      </dgm:prSet>
      <dgm:spPr/>
    </dgm:pt>
  </dgm:ptLst>
  <dgm:cxnLst>
    <dgm:cxn modelId="{9C674405-A975-4219-949C-6600471C8702}" type="presOf" srcId="{2B6250E3-881D-4439-AEA1-0B484FA1CCD2}" destId="{DD03DA2A-98B5-4F9B-933E-7CDD9F5BF6A6}" srcOrd="0" destOrd="0" presId="urn:microsoft.com/office/officeart/2016/7/layout/VerticalSolidActionList"/>
    <dgm:cxn modelId="{34539007-C3E6-480D-BA97-322A8BEC95CF}" srcId="{E3C38287-1823-4FB2-BBB4-296534F165E2}" destId="{CFEB4FFF-3227-4A73-9D57-33C466525938}" srcOrd="2" destOrd="0" parTransId="{805C1D2E-582F-4957-99D3-70DB18FD3DB9}" sibTransId="{9C088122-8892-4A47-9620-5DDCED340024}"/>
    <dgm:cxn modelId="{EC40271A-DDA0-4306-BD38-6E02A1D6FEBF}" srcId="{DEB08F5C-E400-41E8-B3E7-350B5BEA5532}" destId="{2B6250E3-881D-4439-AEA1-0B484FA1CCD2}" srcOrd="0" destOrd="0" parTransId="{DED85467-C357-48F1-8F07-D4ACCADEFD84}" sibTransId="{D6409185-FA70-43B9-9B79-D6D9DB7ED208}"/>
    <dgm:cxn modelId="{ECA44528-76EC-47CB-B8D3-3394665BB582}" srcId="{B4191433-0AAD-4A7F-BBF8-4A77E9650450}" destId="{068CEB04-5CDB-44FB-A9B7-5C02E11C5DCC}" srcOrd="0" destOrd="0" parTransId="{636F2FBD-79E1-4F79-BBEE-B830161695F4}" sibTransId="{1FB1E7C0-2905-43C2-BCDF-6431C10012CF}"/>
    <dgm:cxn modelId="{F2B4953A-5401-4317-8F16-AACD645D9F5C}" srcId="{E3C38287-1823-4FB2-BBB4-296534F165E2}" destId="{B4191433-0AAD-4A7F-BBF8-4A77E9650450}" srcOrd="0" destOrd="0" parTransId="{8E89BC43-9B4D-4A5E-A6F6-803677F6FF42}" sibTransId="{F6775F46-7448-4CF0-AD17-C0FE9873C356}"/>
    <dgm:cxn modelId="{8CB9165B-15B0-4C86-B7B2-4AA5C28AE624}" srcId="{E3C38287-1823-4FB2-BBB4-296534F165E2}" destId="{DA44FBC9-F19B-4C9A-B8AA-645F57D75A2D}" srcOrd="1" destOrd="0" parTransId="{C1DF605E-E813-44E9-98F1-8E622BC92A05}" sibTransId="{A9D96E39-14B3-45DA-925E-118D7319AB38}"/>
    <dgm:cxn modelId="{63F46162-7C74-495C-8F7B-C868F2C3E6D3}" srcId="{DA44FBC9-F19B-4C9A-B8AA-645F57D75A2D}" destId="{F0B9BF7E-E927-4E1E-8349-A1D4BC4E7FA1}" srcOrd="0" destOrd="0" parTransId="{60A7E7C8-7912-44B4-9A3D-3EC652BC3E59}" sibTransId="{F03F505C-29A3-40CB-9E42-8CBE4AE54D8A}"/>
    <dgm:cxn modelId="{6C2AE946-E95A-4895-9298-838D5ED606E0}" type="presOf" srcId="{B4191433-0AAD-4A7F-BBF8-4A77E9650450}" destId="{B347F6D4-2F6B-4B01-BC84-378F7F584306}" srcOrd="0" destOrd="0" presId="urn:microsoft.com/office/officeart/2016/7/layout/VerticalSolidActionList"/>
    <dgm:cxn modelId="{FD180D49-4C47-4610-B139-F6510A9806A8}" type="presOf" srcId="{745CB852-7800-45D9-8F5F-D256179188C4}" destId="{95EB41F9-AD89-4E89-A167-2BC38F6B339B}" srcOrd="0" destOrd="0" presId="urn:microsoft.com/office/officeart/2016/7/layout/VerticalSolidActionList"/>
    <dgm:cxn modelId="{A68B7B49-F18F-4020-B2D2-0D6C9C0253EA}" srcId="{E3C38287-1823-4FB2-BBB4-296534F165E2}" destId="{C98E4975-EE7E-4AFD-A267-46D5A7C04486}" srcOrd="4" destOrd="0" parTransId="{045B0888-A07C-4AC9-9277-5D372BB97D0A}" sibTransId="{6EC43917-1E48-4AB6-BC02-7723CA581238}"/>
    <dgm:cxn modelId="{91F0AC6B-EFC3-4128-9ABD-E2EBF376E723}" type="presOf" srcId="{DA44FBC9-F19B-4C9A-B8AA-645F57D75A2D}" destId="{FD770C6F-9BD3-4DB7-AC07-9C7EB1C3E03E}" srcOrd="0" destOrd="0" presId="urn:microsoft.com/office/officeart/2016/7/layout/VerticalSolidActionList"/>
    <dgm:cxn modelId="{B8371D59-B473-4311-8A77-CC286B8094A2}" srcId="{E3C38287-1823-4FB2-BBB4-296534F165E2}" destId="{DEB08F5C-E400-41E8-B3E7-350B5BEA5532}" srcOrd="3" destOrd="0" parTransId="{259BBC3F-E3D9-4D07-80A8-44630446B349}" sibTransId="{F6CAFBFD-1E6A-4791-9BB9-0CEAE7F70196}"/>
    <dgm:cxn modelId="{DD57E189-B72F-49E7-903E-649F0103F54C}" type="presOf" srcId="{E3C38287-1823-4FB2-BBB4-296534F165E2}" destId="{79C6B59C-D68C-406F-9651-23C375728440}" srcOrd="0" destOrd="0" presId="urn:microsoft.com/office/officeart/2016/7/layout/VerticalSolidActionList"/>
    <dgm:cxn modelId="{2833B994-D466-4D39-A6C8-5EA344F6CF5F}" srcId="{745CB852-7800-45D9-8F5F-D256179188C4}" destId="{2E84DB8A-6827-4B84-B925-BF9DFFFC7CA0}" srcOrd="0" destOrd="0" parTransId="{34B59A84-CB50-488B-866B-7B92E4D7AA9C}" sibTransId="{EF85AEAC-5B22-457B-A4DC-FF47E94B5449}"/>
    <dgm:cxn modelId="{CE9E36AD-2C42-410B-B27D-5BA5E2DF175F}" type="presOf" srcId="{068CEB04-5CDB-44FB-A9B7-5C02E11C5DCC}" destId="{077DF8CE-E2C5-4B30-B818-347E504C2592}" srcOrd="0" destOrd="0" presId="urn:microsoft.com/office/officeart/2016/7/layout/VerticalSolidActionList"/>
    <dgm:cxn modelId="{CC0A9ABE-DB42-4C01-9736-8DA7FF4DD57E}" srcId="{CFEB4FFF-3227-4A73-9D57-33C466525938}" destId="{C64AABA6-3F9C-4DCB-8199-149DDF38C72B}" srcOrd="0" destOrd="0" parTransId="{462CACB9-34BF-4A05-B8EC-BE55D257AD89}" sibTransId="{288C74A5-201D-4B31-96E6-4C7F10960037}"/>
    <dgm:cxn modelId="{9EF994C8-53E9-4D0E-AE16-70E2248285A0}" type="presOf" srcId="{C98E4975-EE7E-4AFD-A267-46D5A7C04486}" destId="{F25DD761-00B1-41E5-8978-63017A9AA0CD}" srcOrd="0" destOrd="0" presId="urn:microsoft.com/office/officeart/2016/7/layout/VerticalSolidActionList"/>
    <dgm:cxn modelId="{B213A1C8-7C1E-446B-A748-123C191BBF41}" type="presOf" srcId="{DEB08F5C-E400-41E8-B3E7-350B5BEA5532}" destId="{8D4D2BBE-3232-4C6A-9A31-E6A3CF9D2844}" srcOrd="0" destOrd="0" presId="urn:microsoft.com/office/officeart/2016/7/layout/VerticalSolidActionList"/>
    <dgm:cxn modelId="{134E16CC-8F44-497A-A311-2091A39017AC}" type="presOf" srcId="{C64AABA6-3F9C-4DCB-8199-149DDF38C72B}" destId="{0D6B2732-820F-4678-B555-95BB0205477E}" srcOrd="0" destOrd="0" presId="urn:microsoft.com/office/officeart/2016/7/layout/VerticalSolidActionList"/>
    <dgm:cxn modelId="{F75B55D6-8C05-4233-88CC-2CFDD2AFADD0}" srcId="{C98E4975-EE7E-4AFD-A267-46D5A7C04486}" destId="{745CB852-7800-45D9-8F5F-D256179188C4}" srcOrd="0" destOrd="0" parTransId="{2E5D2578-9ACD-4939-A97A-9AB7298C02BC}" sibTransId="{2B45C70A-7FE7-4916-A5AA-2CEE316CCFDF}"/>
    <dgm:cxn modelId="{4002A3E0-F5CF-4FB5-85D4-64161590B32C}" type="presOf" srcId="{CFEB4FFF-3227-4A73-9D57-33C466525938}" destId="{E7D418BE-9894-425E-865B-1F295CB0E0FD}" srcOrd="0" destOrd="0" presId="urn:microsoft.com/office/officeart/2016/7/layout/VerticalSolidActionList"/>
    <dgm:cxn modelId="{54B654F8-C731-4F3C-8511-2367671E9484}" type="presOf" srcId="{F0B9BF7E-E927-4E1E-8349-A1D4BC4E7FA1}" destId="{042101F9-0299-44E3-B8AC-CD74855A8A39}" srcOrd="0" destOrd="0" presId="urn:microsoft.com/office/officeart/2016/7/layout/VerticalSolidActionList"/>
    <dgm:cxn modelId="{A45876F8-711B-45C6-9A68-8EF629D58BB4}" type="presOf" srcId="{2E84DB8A-6827-4B84-B925-BF9DFFFC7CA0}" destId="{95EB41F9-AD89-4E89-A167-2BC38F6B339B}" srcOrd="0" destOrd="1" presId="urn:microsoft.com/office/officeart/2016/7/layout/VerticalSolidActionList"/>
    <dgm:cxn modelId="{3FF2851A-CA75-40D7-9FE7-6284BA970146}" type="presParOf" srcId="{79C6B59C-D68C-406F-9651-23C375728440}" destId="{53EEBDDE-874C-4DCC-8F25-830CF519F5C7}" srcOrd="0" destOrd="0" presId="urn:microsoft.com/office/officeart/2016/7/layout/VerticalSolidActionList"/>
    <dgm:cxn modelId="{7A728DFF-2E45-4355-A092-55FD79559E45}" type="presParOf" srcId="{53EEBDDE-874C-4DCC-8F25-830CF519F5C7}" destId="{B347F6D4-2F6B-4B01-BC84-378F7F584306}" srcOrd="0" destOrd="0" presId="urn:microsoft.com/office/officeart/2016/7/layout/VerticalSolidActionList"/>
    <dgm:cxn modelId="{BAC84FEE-5C81-4A52-BC26-9532C69624F8}" type="presParOf" srcId="{53EEBDDE-874C-4DCC-8F25-830CF519F5C7}" destId="{077DF8CE-E2C5-4B30-B818-347E504C2592}" srcOrd="1" destOrd="0" presId="urn:microsoft.com/office/officeart/2016/7/layout/VerticalSolidActionList"/>
    <dgm:cxn modelId="{7B8B5869-BE13-4384-8F10-F6146EF770ED}" type="presParOf" srcId="{79C6B59C-D68C-406F-9651-23C375728440}" destId="{C8BF7E1F-3DC0-47DB-9F05-8D68320D8E7B}" srcOrd="1" destOrd="0" presId="urn:microsoft.com/office/officeart/2016/7/layout/VerticalSolidActionList"/>
    <dgm:cxn modelId="{502FC7B5-CD89-4A46-A8AF-A36EA4A89E7B}" type="presParOf" srcId="{79C6B59C-D68C-406F-9651-23C375728440}" destId="{20E069FA-2EF2-4606-AF3F-26C7E53BA56C}" srcOrd="2" destOrd="0" presId="urn:microsoft.com/office/officeart/2016/7/layout/VerticalSolidActionList"/>
    <dgm:cxn modelId="{E2009A79-9155-4854-A4C0-C844FB37DF12}" type="presParOf" srcId="{20E069FA-2EF2-4606-AF3F-26C7E53BA56C}" destId="{FD770C6F-9BD3-4DB7-AC07-9C7EB1C3E03E}" srcOrd="0" destOrd="0" presId="urn:microsoft.com/office/officeart/2016/7/layout/VerticalSolidActionList"/>
    <dgm:cxn modelId="{6CB99C51-ED97-45AB-A3EE-A3E1F0A198A8}" type="presParOf" srcId="{20E069FA-2EF2-4606-AF3F-26C7E53BA56C}" destId="{042101F9-0299-44E3-B8AC-CD74855A8A39}" srcOrd="1" destOrd="0" presId="urn:microsoft.com/office/officeart/2016/7/layout/VerticalSolidActionList"/>
    <dgm:cxn modelId="{1B5B9083-9A90-4209-847E-64657A4634A8}" type="presParOf" srcId="{79C6B59C-D68C-406F-9651-23C375728440}" destId="{82076A6A-3167-405C-AF64-5C4BC43313DC}" srcOrd="3" destOrd="0" presId="urn:microsoft.com/office/officeart/2016/7/layout/VerticalSolidActionList"/>
    <dgm:cxn modelId="{E4961680-E6E6-45ED-A7BD-D221B6E274A0}" type="presParOf" srcId="{79C6B59C-D68C-406F-9651-23C375728440}" destId="{4C32CFEC-4E20-4879-B912-1502DEB53FF4}" srcOrd="4" destOrd="0" presId="urn:microsoft.com/office/officeart/2016/7/layout/VerticalSolidActionList"/>
    <dgm:cxn modelId="{C39CE6A7-7E34-4BD2-8EB6-8F1173C6806D}" type="presParOf" srcId="{4C32CFEC-4E20-4879-B912-1502DEB53FF4}" destId="{E7D418BE-9894-425E-865B-1F295CB0E0FD}" srcOrd="0" destOrd="0" presId="urn:microsoft.com/office/officeart/2016/7/layout/VerticalSolidActionList"/>
    <dgm:cxn modelId="{672B4B55-1284-4E14-84A6-C70CB55F73A0}" type="presParOf" srcId="{4C32CFEC-4E20-4879-B912-1502DEB53FF4}" destId="{0D6B2732-820F-4678-B555-95BB0205477E}" srcOrd="1" destOrd="0" presId="urn:microsoft.com/office/officeart/2016/7/layout/VerticalSolidActionList"/>
    <dgm:cxn modelId="{2C2B450C-803D-4E6D-98CE-449195D7A971}" type="presParOf" srcId="{79C6B59C-D68C-406F-9651-23C375728440}" destId="{10ACC675-29E0-480B-920A-3537FA7C45F9}" srcOrd="5" destOrd="0" presId="urn:microsoft.com/office/officeart/2016/7/layout/VerticalSolidActionList"/>
    <dgm:cxn modelId="{B9223D3C-32E7-4692-AC76-55FCB6B72B99}" type="presParOf" srcId="{79C6B59C-D68C-406F-9651-23C375728440}" destId="{6E4A89C8-4D92-4734-9BDB-0497E28062DD}" srcOrd="6" destOrd="0" presId="urn:microsoft.com/office/officeart/2016/7/layout/VerticalSolidActionList"/>
    <dgm:cxn modelId="{143A1BB0-6A6E-44D4-B88D-677802358ED0}" type="presParOf" srcId="{6E4A89C8-4D92-4734-9BDB-0497E28062DD}" destId="{8D4D2BBE-3232-4C6A-9A31-E6A3CF9D2844}" srcOrd="0" destOrd="0" presId="urn:microsoft.com/office/officeart/2016/7/layout/VerticalSolidActionList"/>
    <dgm:cxn modelId="{B6B63F57-3846-4AE5-BCEE-EABF7308F30B}" type="presParOf" srcId="{6E4A89C8-4D92-4734-9BDB-0497E28062DD}" destId="{DD03DA2A-98B5-4F9B-933E-7CDD9F5BF6A6}" srcOrd="1" destOrd="0" presId="urn:microsoft.com/office/officeart/2016/7/layout/VerticalSolidActionList"/>
    <dgm:cxn modelId="{35308486-E185-4623-A993-895EC580A73E}" type="presParOf" srcId="{79C6B59C-D68C-406F-9651-23C375728440}" destId="{D4A675E8-95BD-4BB4-B056-CED514C7EE57}" srcOrd="7" destOrd="0" presId="urn:microsoft.com/office/officeart/2016/7/layout/VerticalSolidActionList"/>
    <dgm:cxn modelId="{7AE98C96-1CEC-4141-84FF-38D8F679CD46}" type="presParOf" srcId="{79C6B59C-D68C-406F-9651-23C375728440}" destId="{9A1A6C75-BFF4-45AC-9BB9-91B6DD64F9F5}" srcOrd="8" destOrd="0" presId="urn:microsoft.com/office/officeart/2016/7/layout/VerticalSolidActionList"/>
    <dgm:cxn modelId="{FD301C9C-648D-4C17-B44B-82704D58F5A8}" type="presParOf" srcId="{9A1A6C75-BFF4-45AC-9BB9-91B6DD64F9F5}" destId="{F25DD761-00B1-41E5-8978-63017A9AA0CD}" srcOrd="0" destOrd="0" presId="urn:microsoft.com/office/officeart/2016/7/layout/VerticalSolidActionList"/>
    <dgm:cxn modelId="{1A2AD28B-A237-4E4E-9A45-206BFB4081E6}" type="presParOf" srcId="{9A1A6C75-BFF4-45AC-9BB9-91B6DD64F9F5}" destId="{95EB41F9-AD89-4E89-A167-2BC38F6B339B}"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B7C7A2-E11D-4535-A3E1-26925C38B71E}" type="doc">
      <dgm:prSet loTypeId="urn:microsoft.com/office/officeart/2005/8/layout/hChevron3" loCatId="Inbox" qsTypeId="urn:microsoft.com/office/officeart/2005/8/quickstyle/simple1" qsCatId="simple" csTypeId="urn:microsoft.com/office/officeart/2005/8/colors/ColorSchemeForSuggestions" csCatId="other" phldr="1"/>
      <dgm:spPr/>
      <dgm:t>
        <a:bodyPr/>
        <a:lstStyle/>
        <a:p>
          <a:endParaRPr lang="en-US"/>
        </a:p>
      </dgm:t>
    </dgm:pt>
    <dgm:pt modelId="{5491F4CE-5236-4D0E-B2A8-93A49CFA56BD}">
      <dgm:prSet/>
      <dgm:spPr/>
      <dgm:t>
        <a:bodyPr/>
        <a:lstStyle/>
        <a:p>
          <a:r>
            <a:rPr lang="en-US" b="1"/>
            <a:t>Chromebook Auto Updates</a:t>
          </a:r>
          <a:endParaRPr lang="en-US"/>
        </a:p>
      </dgm:t>
    </dgm:pt>
    <dgm:pt modelId="{C15F2EA8-0067-4E27-80F8-EE5A44248A02}" type="parTrans" cxnId="{394D9762-80E8-4147-9EFC-0F692393501D}">
      <dgm:prSet/>
      <dgm:spPr/>
      <dgm:t>
        <a:bodyPr/>
        <a:lstStyle/>
        <a:p>
          <a:endParaRPr lang="en-US"/>
        </a:p>
      </dgm:t>
    </dgm:pt>
    <dgm:pt modelId="{1B207783-BB96-4C45-BF06-3E5EA85E128F}" type="sibTrans" cxnId="{394D9762-80E8-4147-9EFC-0F692393501D}">
      <dgm:prSet/>
      <dgm:spPr/>
      <dgm:t>
        <a:bodyPr/>
        <a:lstStyle/>
        <a:p>
          <a:endParaRPr lang="en-US"/>
        </a:p>
      </dgm:t>
    </dgm:pt>
    <dgm:pt modelId="{437ADF83-A13C-44DC-B42A-23578F480C30}">
      <dgm:prSet/>
      <dgm:spPr/>
      <dgm:t>
        <a:bodyPr/>
        <a:lstStyle/>
        <a:p>
          <a:r>
            <a:rPr lang="en-US" u="sng"/>
            <a:t>Confirm updates have occurred prior to testing</a:t>
          </a:r>
          <a:endParaRPr lang="en-US"/>
        </a:p>
      </dgm:t>
    </dgm:pt>
    <dgm:pt modelId="{403476AB-EF63-4D54-8C38-D764E264BF87}" type="parTrans" cxnId="{D2A04255-A7D4-47B1-8345-E6AF33CB3F6D}">
      <dgm:prSet/>
      <dgm:spPr/>
      <dgm:t>
        <a:bodyPr/>
        <a:lstStyle/>
        <a:p>
          <a:endParaRPr lang="en-US"/>
        </a:p>
      </dgm:t>
    </dgm:pt>
    <dgm:pt modelId="{8CC21A21-1324-4319-A6B5-011D3436E8EC}" type="sibTrans" cxnId="{D2A04255-A7D4-47B1-8345-E6AF33CB3F6D}">
      <dgm:prSet/>
      <dgm:spPr/>
      <dgm:t>
        <a:bodyPr/>
        <a:lstStyle/>
        <a:p>
          <a:endParaRPr lang="en-US"/>
        </a:p>
      </dgm:t>
    </dgm:pt>
    <dgm:pt modelId="{9A777806-A84E-41E0-B581-003B5F7EBC42}">
      <dgm:prSet/>
      <dgm:spPr/>
      <dgm:t>
        <a:bodyPr/>
        <a:lstStyle/>
        <a:p>
          <a:r>
            <a:rPr lang="en-US"/>
            <a:t>If Chromebooks have been unused for a period time, when they are used to administer a Screener assessment, sometimes they automatically update in the background, which interferes with the Speaking recording capture. Changing the Google Admin Policy to “stop auto updates” does not resolve the problem.</a:t>
          </a:r>
        </a:p>
      </dgm:t>
    </dgm:pt>
    <dgm:pt modelId="{0BE83C48-F7FD-4065-A567-BC8C978EC291}" type="parTrans" cxnId="{DE40C7C4-B5BC-499B-827A-B402ECA76867}">
      <dgm:prSet/>
      <dgm:spPr/>
      <dgm:t>
        <a:bodyPr/>
        <a:lstStyle/>
        <a:p>
          <a:endParaRPr lang="en-US"/>
        </a:p>
      </dgm:t>
    </dgm:pt>
    <dgm:pt modelId="{353876D1-C75F-4B18-B834-F348858121F7}" type="sibTrans" cxnId="{DE40C7C4-B5BC-499B-827A-B402ECA76867}">
      <dgm:prSet/>
      <dgm:spPr/>
      <dgm:t>
        <a:bodyPr/>
        <a:lstStyle/>
        <a:p>
          <a:endParaRPr lang="en-US"/>
        </a:p>
      </dgm:t>
    </dgm:pt>
    <dgm:pt modelId="{3B352C96-D4DD-49F2-AA14-A51CAC236F05}" type="pres">
      <dgm:prSet presAssocID="{81B7C7A2-E11D-4535-A3E1-26925C38B71E}" presName="Name0" presStyleCnt="0">
        <dgm:presLayoutVars>
          <dgm:dir/>
          <dgm:resizeHandles val="exact"/>
        </dgm:presLayoutVars>
      </dgm:prSet>
      <dgm:spPr/>
    </dgm:pt>
    <dgm:pt modelId="{E081F578-25B6-4109-86DD-38674F4299BF}" type="pres">
      <dgm:prSet presAssocID="{5491F4CE-5236-4D0E-B2A8-93A49CFA56BD}" presName="parAndChTx" presStyleLbl="node1" presStyleIdx="0" presStyleCnt="2">
        <dgm:presLayoutVars>
          <dgm:bulletEnabled val="1"/>
        </dgm:presLayoutVars>
      </dgm:prSet>
      <dgm:spPr/>
    </dgm:pt>
    <dgm:pt modelId="{6D20762C-1571-43CA-A3C9-B11B5B80F43B}" type="pres">
      <dgm:prSet presAssocID="{1B207783-BB96-4C45-BF06-3E5EA85E128F}" presName="parAndChSpace" presStyleCnt="0"/>
      <dgm:spPr/>
    </dgm:pt>
    <dgm:pt modelId="{80952B82-EC4E-45F3-B750-D840892301A8}" type="pres">
      <dgm:prSet presAssocID="{437ADF83-A13C-44DC-B42A-23578F480C30}" presName="parAndChTx" presStyleLbl="node1" presStyleIdx="1" presStyleCnt="2">
        <dgm:presLayoutVars>
          <dgm:bulletEnabled val="1"/>
        </dgm:presLayoutVars>
      </dgm:prSet>
      <dgm:spPr/>
    </dgm:pt>
  </dgm:ptLst>
  <dgm:cxnLst>
    <dgm:cxn modelId="{394D9762-80E8-4147-9EFC-0F692393501D}" srcId="{81B7C7A2-E11D-4535-A3E1-26925C38B71E}" destId="{5491F4CE-5236-4D0E-B2A8-93A49CFA56BD}" srcOrd="0" destOrd="0" parTransId="{C15F2EA8-0067-4E27-80F8-EE5A44248A02}" sibTransId="{1B207783-BB96-4C45-BF06-3E5EA85E128F}"/>
    <dgm:cxn modelId="{57DA2C66-580C-438A-9178-209E8B300D94}" type="presOf" srcId="{9A777806-A84E-41E0-B581-003B5F7EBC42}" destId="{80952B82-EC4E-45F3-B750-D840892301A8}" srcOrd="0" destOrd="1" presId="urn:microsoft.com/office/officeart/2005/8/layout/hChevron3"/>
    <dgm:cxn modelId="{3605C56F-F990-4817-B228-26CDFB2A7C66}" type="presOf" srcId="{81B7C7A2-E11D-4535-A3E1-26925C38B71E}" destId="{3B352C96-D4DD-49F2-AA14-A51CAC236F05}" srcOrd="0" destOrd="0" presId="urn:microsoft.com/office/officeart/2005/8/layout/hChevron3"/>
    <dgm:cxn modelId="{D2A04255-A7D4-47B1-8345-E6AF33CB3F6D}" srcId="{81B7C7A2-E11D-4535-A3E1-26925C38B71E}" destId="{437ADF83-A13C-44DC-B42A-23578F480C30}" srcOrd="1" destOrd="0" parTransId="{403476AB-EF63-4D54-8C38-D764E264BF87}" sibTransId="{8CC21A21-1324-4319-A6B5-011D3436E8EC}"/>
    <dgm:cxn modelId="{984605BC-C52A-4EAF-92E0-1321BBCF02C4}" type="presOf" srcId="{5491F4CE-5236-4D0E-B2A8-93A49CFA56BD}" destId="{E081F578-25B6-4109-86DD-38674F4299BF}" srcOrd="0" destOrd="0" presId="urn:microsoft.com/office/officeart/2005/8/layout/hChevron3"/>
    <dgm:cxn modelId="{DE40C7C4-B5BC-499B-827A-B402ECA76867}" srcId="{437ADF83-A13C-44DC-B42A-23578F480C30}" destId="{9A777806-A84E-41E0-B581-003B5F7EBC42}" srcOrd="0" destOrd="0" parTransId="{0BE83C48-F7FD-4065-A567-BC8C978EC291}" sibTransId="{353876D1-C75F-4B18-B834-F348858121F7}"/>
    <dgm:cxn modelId="{2C0323E1-1F20-47B5-A6F9-C17A74970366}" type="presOf" srcId="{437ADF83-A13C-44DC-B42A-23578F480C30}" destId="{80952B82-EC4E-45F3-B750-D840892301A8}" srcOrd="0" destOrd="0" presId="urn:microsoft.com/office/officeart/2005/8/layout/hChevron3"/>
    <dgm:cxn modelId="{7078F14F-06EB-474B-94E5-E03A474ABF43}" type="presParOf" srcId="{3B352C96-D4DD-49F2-AA14-A51CAC236F05}" destId="{E081F578-25B6-4109-86DD-38674F4299BF}" srcOrd="0" destOrd="0" presId="urn:microsoft.com/office/officeart/2005/8/layout/hChevron3"/>
    <dgm:cxn modelId="{1F851792-2D0A-40D5-8B9D-7D93C7BF9211}" type="presParOf" srcId="{3B352C96-D4DD-49F2-AA14-A51CAC236F05}" destId="{6D20762C-1571-43CA-A3C9-B11B5B80F43B}" srcOrd="1" destOrd="0" presId="urn:microsoft.com/office/officeart/2005/8/layout/hChevron3"/>
    <dgm:cxn modelId="{7B31E8D2-9B39-43C8-8300-AE81AE15E8AF}" type="presParOf" srcId="{3B352C96-D4DD-49F2-AA14-A51CAC236F05}" destId="{80952B82-EC4E-45F3-B750-D840892301A8}" srcOrd="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52F6C1-75A4-40B2-8260-CB528243A8A2}"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7E207BF8-66B4-4C4F-8B82-5C80D922A01F}">
      <dgm:prSet phldrT="[Text]" custT="1"/>
      <dgm:spPr/>
      <dgm:t>
        <a:bodyPr/>
        <a:lstStyle/>
        <a:p>
          <a:r>
            <a:rPr lang="en-US" sz="1700"/>
            <a:t>Students to be Tested</a:t>
          </a:r>
        </a:p>
      </dgm:t>
    </dgm:pt>
    <dgm:pt modelId="{847399FE-EB2C-446A-8BBA-A5A9A4EE7F12}" type="parTrans" cxnId="{E1111BFC-D9F3-4ADF-9759-D1418E6A71BD}">
      <dgm:prSet/>
      <dgm:spPr/>
      <dgm:t>
        <a:bodyPr/>
        <a:lstStyle/>
        <a:p>
          <a:endParaRPr lang="en-US"/>
        </a:p>
      </dgm:t>
    </dgm:pt>
    <dgm:pt modelId="{96D4E010-795E-414E-BEA8-8DAE5F74F9A3}" type="sibTrans" cxnId="{E1111BFC-D9F3-4ADF-9759-D1418E6A71BD}">
      <dgm:prSet/>
      <dgm:spPr/>
      <dgm:t>
        <a:bodyPr/>
        <a:lstStyle/>
        <a:p>
          <a:endParaRPr lang="en-US"/>
        </a:p>
      </dgm:t>
    </dgm:pt>
    <dgm:pt modelId="{9C5311A3-9EE0-4D15-83B2-E742C54A9AF1}">
      <dgm:prSet phldrT="[Text]" custT="1"/>
      <dgm:spPr/>
      <dgm:t>
        <a:bodyPr/>
        <a:lstStyle/>
        <a:p>
          <a:r>
            <a:rPr lang="en-US" sz="1700"/>
            <a:t>Makeup Testing</a:t>
          </a:r>
        </a:p>
      </dgm:t>
    </dgm:pt>
    <dgm:pt modelId="{9D8D8AD4-31BE-40DF-99C2-9BFFB4550D5E}" type="parTrans" cxnId="{63D2838F-AE97-428F-BE35-CD1C4BA11D75}">
      <dgm:prSet/>
      <dgm:spPr/>
      <dgm:t>
        <a:bodyPr/>
        <a:lstStyle/>
        <a:p>
          <a:endParaRPr lang="en-US"/>
        </a:p>
      </dgm:t>
    </dgm:pt>
    <dgm:pt modelId="{6144512F-62AC-4014-A0C7-CCA05DE97BD4}" type="sibTrans" cxnId="{63D2838F-AE97-428F-BE35-CD1C4BA11D75}">
      <dgm:prSet/>
      <dgm:spPr/>
      <dgm:t>
        <a:bodyPr/>
        <a:lstStyle/>
        <a:p>
          <a:endParaRPr lang="en-US"/>
        </a:p>
      </dgm:t>
    </dgm:pt>
    <dgm:pt modelId="{60D138FA-5365-419E-8A91-888B0BC16103}">
      <dgm:prSet phldrT="[Text]" custT="1"/>
      <dgm:spPr/>
      <dgm:t>
        <a:bodyPr/>
        <a:lstStyle/>
        <a:p>
          <a:r>
            <a:rPr lang="en-US" sz="1700"/>
            <a:t>Retest</a:t>
          </a:r>
        </a:p>
      </dgm:t>
    </dgm:pt>
    <dgm:pt modelId="{BBFB1C2B-4881-4F00-A59F-EB07F81F7236}" type="parTrans" cxnId="{B4A81ECB-3E9C-432D-A6D1-F61810A3FC37}">
      <dgm:prSet/>
      <dgm:spPr/>
      <dgm:t>
        <a:bodyPr/>
        <a:lstStyle/>
        <a:p>
          <a:endParaRPr lang="en-US"/>
        </a:p>
      </dgm:t>
    </dgm:pt>
    <dgm:pt modelId="{DB7FBA58-FCD9-4D67-9F71-328F395EE67D}" type="sibTrans" cxnId="{B4A81ECB-3E9C-432D-A6D1-F61810A3FC37}">
      <dgm:prSet/>
      <dgm:spPr/>
      <dgm:t>
        <a:bodyPr/>
        <a:lstStyle/>
        <a:p>
          <a:endParaRPr lang="en-US"/>
        </a:p>
      </dgm:t>
    </dgm:pt>
    <dgm:pt modelId="{01EB1F1A-81B2-42DB-9F8E-4A36C757B5E2}">
      <dgm:prSet custT="1"/>
      <dgm:spPr/>
      <dgm:t>
        <a:bodyPr/>
        <a:lstStyle/>
        <a:p>
          <a:pPr marL="228600" indent="-114300">
            <a:buFont typeface="Arial" panose="020B0604020202020204" pitchFamily="34" charset="0"/>
            <a:buChar char="•"/>
          </a:pPr>
          <a:r>
            <a:rPr lang="en-US" sz="1400"/>
            <a:t>Testing includes all students enrolled in grades 3 through 8, except for those participating in the GAA or who have an EL deferment for English Language Arts and Social Studies. EL deferred students MUST have participated in the 2017 ACCESS for ELLs.</a:t>
          </a:r>
        </a:p>
      </dgm:t>
    </dgm:pt>
    <dgm:pt modelId="{724AFA07-E2F5-4291-90C0-2F367A52106D}" type="parTrans" cxnId="{C6B3C793-8147-444F-9F6B-2E0800D1123C}">
      <dgm:prSet/>
      <dgm:spPr/>
      <dgm:t>
        <a:bodyPr/>
        <a:lstStyle/>
        <a:p>
          <a:endParaRPr lang="en-US"/>
        </a:p>
      </dgm:t>
    </dgm:pt>
    <dgm:pt modelId="{992A388F-FB36-4A1D-97C0-4C096686AB87}" type="sibTrans" cxnId="{C6B3C793-8147-444F-9F6B-2E0800D1123C}">
      <dgm:prSet/>
      <dgm:spPr/>
      <dgm:t>
        <a:bodyPr/>
        <a:lstStyle/>
        <a:p>
          <a:endParaRPr lang="en-US"/>
        </a:p>
      </dgm:t>
    </dgm:pt>
    <dgm:pt modelId="{2A1227CD-6D12-4F11-A07F-700C9563013F}">
      <dgm:prSet custT="1"/>
      <dgm:spPr/>
      <dgm:t>
        <a:bodyPr/>
        <a:lstStyle/>
        <a:p>
          <a:pPr>
            <a:buFont typeface="Arial" panose="020B0604020202020204" pitchFamily="34" charset="0"/>
            <a:buChar char="•"/>
          </a:pPr>
          <a:r>
            <a:rPr lang="en-US" sz="1400" dirty="0"/>
            <a:t>Make-up tests must be given within the system’s scheduled local administration window; the last day of the local window should be scheduled as a makeup day.</a:t>
          </a:r>
        </a:p>
      </dgm:t>
    </dgm:pt>
    <dgm:pt modelId="{A7248B33-5350-42A6-A05A-D7504F8147C1}" type="parTrans" cxnId="{DF3B6296-FB83-4527-9611-F750AFAD30CD}">
      <dgm:prSet/>
      <dgm:spPr/>
      <dgm:t>
        <a:bodyPr/>
        <a:lstStyle/>
        <a:p>
          <a:endParaRPr lang="en-US"/>
        </a:p>
      </dgm:t>
    </dgm:pt>
    <dgm:pt modelId="{D8E70ABF-7723-483F-83AA-C6461BAAA98C}" type="sibTrans" cxnId="{DF3B6296-FB83-4527-9611-F750AFAD30CD}">
      <dgm:prSet/>
      <dgm:spPr/>
      <dgm:t>
        <a:bodyPr/>
        <a:lstStyle/>
        <a:p>
          <a:endParaRPr lang="en-US"/>
        </a:p>
      </dgm:t>
    </dgm:pt>
    <dgm:pt modelId="{C90CB95C-BC40-40EF-94E1-A7503696F27F}">
      <dgm:prSet custT="1"/>
      <dgm:spPr/>
      <dgm:t>
        <a:bodyPr/>
        <a:lstStyle/>
        <a:p>
          <a:pPr>
            <a:buFont typeface="Arial" panose="020B0604020202020204" pitchFamily="34" charset="0"/>
            <a:buChar char="•"/>
          </a:pPr>
          <a:r>
            <a:rPr lang="en-US" sz="1400"/>
            <a:t>Students who are not on Grade Level for Reading in Grades 3,5,8</a:t>
          </a:r>
        </a:p>
      </dgm:t>
    </dgm:pt>
    <dgm:pt modelId="{9AEA6538-4CDB-4F7F-BEEF-FDDA5B101B43}" type="parTrans" cxnId="{ED235D58-5B59-4000-8842-F83C868AA925}">
      <dgm:prSet/>
      <dgm:spPr/>
      <dgm:t>
        <a:bodyPr/>
        <a:lstStyle/>
        <a:p>
          <a:endParaRPr lang="en-US"/>
        </a:p>
      </dgm:t>
    </dgm:pt>
    <dgm:pt modelId="{D4B09B33-EE00-450B-89B2-83C91506E49F}" type="sibTrans" cxnId="{ED235D58-5B59-4000-8842-F83C868AA925}">
      <dgm:prSet/>
      <dgm:spPr/>
      <dgm:t>
        <a:bodyPr/>
        <a:lstStyle/>
        <a:p>
          <a:endParaRPr lang="en-US"/>
        </a:p>
      </dgm:t>
    </dgm:pt>
    <dgm:pt modelId="{528CE2E0-7F7C-410E-9B2D-E180341FEF7C}">
      <dgm:prSet custT="1"/>
      <dgm:spPr/>
      <dgm:t>
        <a:bodyPr/>
        <a:lstStyle/>
        <a:p>
          <a:pPr>
            <a:buFont typeface="Arial" panose="020B0604020202020204" pitchFamily="34" charset="0"/>
            <a:buChar char="•"/>
          </a:pPr>
          <a:r>
            <a:rPr lang="en-US" sz="1400"/>
            <a:t>Students who score in the Beginning Learner achievement level in mathematics in Grades 5,8</a:t>
          </a:r>
        </a:p>
      </dgm:t>
    </dgm:pt>
    <dgm:pt modelId="{E582DB27-1EFC-4927-AEA8-808037C75E38}" type="parTrans" cxnId="{A9845CA4-7BCA-49D3-A80D-F7894AF4CEA4}">
      <dgm:prSet/>
      <dgm:spPr/>
      <dgm:t>
        <a:bodyPr/>
        <a:lstStyle/>
        <a:p>
          <a:endParaRPr lang="en-US"/>
        </a:p>
      </dgm:t>
    </dgm:pt>
    <dgm:pt modelId="{2036128C-F372-440B-9536-7F3908A30A8A}" type="sibTrans" cxnId="{A9845CA4-7BCA-49D3-A80D-F7894AF4CEA4}">
      <dgm:prSet/>
      <dgm:spPr/>
      <dgm:t>
        <a:bodyPr/>
        <a:lstStyle/>
        <a:p>
          <a:endParaRPr lang="en-US"/>
        </a:p>
      </dgm:t>
    </dgm:pt>
    <dgm:pt modelId="{E382FD24-B94D-40F6-9076-5D3774C08F94}">
      <dgm:prSet custT="1"/>
      <dgm:spPr/>
      <dgm:t>
        <a:bodyPr/>
        <a:lstStyle/>
        <a:p>
          <a:pPr>
            <a:buFont typeface="Arial" panose="020B0604020202020204" pitchFamily="34" charset="0"/>
            <a:buChar char="•"/>
          </a:pPr>
          <a:r>
            <a:rPr lang="en-US" sz="1400"/>
            <a:t>For Grades 3, 5, or 8 – a new student who has not tested should participate in the required promotion/retention EOG content assessment(s) for that grade level if the state window is still open</a:t>
          </a:r>
        </a:p>
      </dgm:t>
    </dgm:pt>
    <dgm:pt modelId="{B23A9263-6866-4DDD-B328-95D21B132709}" type="parTrans" cxnId="{3BA1F3BE-1DE7-40EE-ADCD-633930CDCAD5}">
      <dgm:prSet/>
      <dgm:spPr/>
      <dgm:t>
        <a:bodyPr/>
        <a:lstStyle/>
        <a:p>
          <a:endParaRPr lang="en-US"/>
        </a:p>
      </dgm:t>
    </dgm:pt>
    <dgm:pt modelId="{1ABC64D6-43B9-47DE-9037-742727A64010}" type="sibTrans" cxnId="{3BA1F3BE-1DE7-40EE-ADCD-633930CDCAD5}">
      <dgm:prSet/>
      <dgm:spPr/>
      <dgm:t>
        <a:bodyPr/>
        <a:lstStyle/>
        <a:p>
          <a:endParaRPr lang="en-US"/>
        </a:p>
      </dgm:t>
    </dgm:pt>
    <dgm:pt modelId="{B5EE342B-2A75-4F73-85AA-225FB615A128}">
      <dgm:prSet custT="1"/>
      <dgm:spPr/>
      <dgm:t>
        <a:bodyPr/>
        <a:lstStyle/>
        <a:p>
          <a:pPr>
            <a:buFont typeface="Arial" panose="020B0604020202020204" pitchFamily="34" charset="0"/>
            <a:buChar char="•"/>
          </a:pPr>
          <a:r>
            <a:rPr lang="en-US" sz="1400"/>
            <a:t>Strategic Waivers are managed locally.</a:t>
          </a:r>
        </a:p>
      </dgm:t>
    </dgm:pt>
    <dgm:pt modelId="{2E5234AE-417A-4A86-B2A7-4E87FFE59082}" type="parTrans" cxnId="{C2D125AF-C003-4E95-8FC3-361898EC497C}">
      <dgm:prSet/>
      <dgm:spPr/>
      <dgm:t>
        <a:bodyPr/>
        <a:lstStyle/>
        <a:p>
          <a:endParaRPr lang="en-US"/>
        </a:p>
      </dgm:t>
    </dgm:pt>
    <dgm:pt modelId="{55B79AC1-6B0E-4D20-9F35-F852A257D453}" type="sibTrans" cxnId="{C2D125AF-C003-4E95-8FC3-361898EC497C}">
      <dgm:prSet/>
      <dgm:spPr/>
      <dgm:t>
        <a:bodyPr/>
        <a:lstStyle/>
        <a:p>
          <a:endParaRPr lang="en-US"/>
        </a:p>
      </dgm:t>
    </dgm:pt>
    <dgm:pt modelId="{10E71DC9-0570-413D-A9C3-2F78270FA404}">
      <dgm:prSet custT="1"/>
      <dgm:spPr/>
      <dgm:t>
        <a:bodyPr/>
        <a:lstStyle/>
        <a:p>
          <a:pPr marL="177800" indent="-63500">
            <a:buFont typeface="Arial" panose="020B0604020202020204" pitchFamily="34" charset="0"/>
            <a:buChar char="•"/>
          </a:pPr>
          <a:r>
            <a:rPr lang="en-US" sz="1400"/>
            <a:t> Advanced middle school students enrolled in an EOC course MUST take the required EOC.</a:t>
          </a:r>
        </a:p>
      </dgm:t>
    </dgm:pt>
    <dgm:pt modelId="{95DECAEE-E25E-4BF3-A333-B9A61271B390}" type="parTrans" cxnId="{14D86503-2CF6-4617-837D-298A3F136D0A}">
      <dgm:prSet/>
      <dgm:spPr/>
      <dgm:t>
        <a:bodyPr/>
        <a:lstStyle/>
        <a:p>
          <a:endParaRPr lang="en-US"/>
        </a:p>
      </dgm:t>
    </dgm:pt>
    <dgm:pt modelId="{855504AD-11FC-407D-8FC9-3D31888A6F71}" type="sibTrans" cxnId="{14D86503-2CF6-4617-837D-298A3F136D0A}">
      <dgm:prSet/>
      <dgm:spPr/>
      <dgm:t>
        <a:bodyPr/>
        <a:lstStyle/>
        <a:p>
          <a:endParaRPr lang="en-US"/>
        </a:p>
      </dgm:t>
    </dgm:pt>
    <dgm:pt modelId="{2604C383-4269-4FE7-8996-3A66B4CA1B22}">
      <dgm:prSet custT="1"/>
      <dgm:spPr/>
      <dgm:t>
        <a:bodyPr/>
        <a:lstStyle/>
        <a:p>
          <a:pPr marL="177800" indent="-63500">
            <a:buFont typeface="Arial" panose="020B0604020202020204" pitchFamily="34" charset="0"/>
            <a:buChar char="•"/>
          </a:pPr>
          <a:r>
            <a:rPr lang="en-US" sz="1400">
              <a:solidFill>
                <a:srgbClr val="FF0000"/>
              </a:solidFill>
            </a:rPr>
            <a:t>Additional guidance will be forthcoming after Georgia's ESSA Plan is approved. </a:t>
          </a:r>
        </a:p>
      </dgm:t>
    </dgm:pt>
    <dgm:pt modelId="{6457062F-4B51-4D55-8872-648BBCDEE842}" type="parTrans" cxnId="{57CA93AC-CBA2-4A6D-B77B-893628A0E568}">
      <dgm:prSet/>
      <dgm:spPr/>
    </dgm:pt>
    <dgm:pt modelId="{71207D66-6EB2-43F3-BCCB-64621C474A5E}" type="sibTrans" cxnId="{57CA93AC-CBA2-4A6D-B77B-893628A0E568}">
      <dgm:prSet/>
      <dgm:spPr/>
    </dgm:pt>
    <dgm:pt modelId="{28201286-D2B0-4272-B370-87B7E2AD6A63}" type="pres">
      <dgm:prSet presAssocID="{6D52F6C1-75A4-40B2-8260-CB528243A8A2}" presName="linear" presStyleCnt="0">
        <dgm:presLayoutVars>
          <dgm:animLvl val="lvl"/>
          <dgm:resizeHandles val="exact"/>
        </dgm:presLayoutVars>
      </dgm:prSet>
      <dgm:spPr/>
    </dgm:pt>
    <dgm:pt modelId="{6CA72E42-51BD-4961-B3A3-D46BB2F0D3C2}" type="pres">
      <dgm:prSet presAssocID="{7E207BF8-66B4-4C4F-8B82-5C80D922A01F}" presName="parentText" presStyleLbl="node1" presStyleIdx="0" presStyleCnt="3">
        <dgm:presLayoutVars>
          <dgm:chMax val="0"/>
          <dgm:bulletEnabled val="1"/>
        </dgm:presLayoutVars>
      </dgm:prSet>
      <dgm:spPr/>
    </dgm:pt>
    <dgm:pt modelId="{BCCBB92B-F160-43B9-8D56-F7F978BCDE3D}" type="pres">
      <dgm:prSet presAssocID="{7E207BF8-66B4-4C4F-8B82-5C80D922A01F}" presName="childText" presStyleLbl="revTx" presStyleIdx="0" presStyleCnt="3" custScaleY="121280">
        <dgm:presLayoutVars>
          <dgm:bulletEnabled val="1"/>
        </dgm:presLayoutVars>
      </dgm:prSet>
      <dgm:spPr/>
    </dgm:pt>
    <dgm:pt modelId="{1805F9B1-CB4E-416F-96FA-12CB0611E280}" type="pres">
      <dgm:prSet presAssocID="{9C5311A3-9EE0-4D15-83B2-E742C54A9AF1}" presName="parentText" presStyleLbl="node1" presStyleIdx="1" presStyleCnt="3">
        <dgm:presLayoutVars>
          <dgm:chMax val="0"/>
          <dgm:bulletEnabled val="1"/>
        </dgm:presLayoutVars>
      </dgm:prSet>
      <dgm:spPr/>
    </dgm:pt>
    <dgm:pt modelId="{2A50D099-4F03-419A-B424-4137A3CD646D}" type="pres">
      <dgm:prSet presAssocID="{9C5311A3-9EE0-4D15-83B2-E742C54A9AF1}" presName="childText" presStyleLbl="revTx" presStyleIdx="1" presStyleCnt="3">
        <dgm:presLayoutVars>
          <dgm:bulletEnabled val="1"/>
        </dgm:presLayoutVars>
      </dgm:prSet>
      <dgm:spPr/>
    </dgm:pt>
    <dgm:pt modelId="{52ADD8F8-1DE7-4035-BE32-081C7D1C80F0}" type="pres">
      <dgm:prSet presAssocID="{60D138FA-5365-419E-8A91-888B0BC16103}" presName="parentText" presStyleLbl="node1" presStyleIdx="2" presStyleCnt="3">
        <dgm:presLayoutVars>
          <dgm:chMax val="0"/>
          <dgm:bulletEnabled val="1"/>
        </dgm:presLayoutVars>
      </dgm:prSet>
      <dgm:spPr/>
    </dgm:pt>
    <dgm:pt modelId="{7AFCCB45-7BEF-4135-A57A-06D9C464F72E}" type="pres">
      <dgm:prSet presAssocID="{60D138FA-5365-419E-8A91-888B0BC16103}" presName="childText" presStyleLbl="revTx" presStyleIdx="2" presStyleCnt="3">
        <dgm:presLayoutVars>
          <dgm:bulletEnabled val="1"/>
        </dgm:presLayoutVars>
      </dgm:prSet>
      <dgm:spPr/>
    </dgm:pt>
  </dgm:ptLst>
  <dgm:cxnLst>
    <dgm:cxn modelId="{60ECC301-36AC-415F-BBF1-B6BA034F7CE6}" type="presOf" srcId="{7E207BF8-66B4-4C4F-8B82-5C80D922A01F}" destId="{6CA72E42-51BD-4961-B3A3-D46BB2F0D3C2}" srcOrd="0" destOrd="0" presId="urn:microsoft.com/office/officeart/2005/8/layout/vList2"/>
    <dgm:cxn modelId="{14D86503-2CF6-4617-837D-298A3F136D0A}" srcId="{7E207BF8-66B4-4C4F-8B82-5C80D922A01F}" destId="{10E71DC9-0570-413D-A9C3-2F78270FA404}" srcOrd="1" destOrd="0" parTransId="{95DECAEE-E25E-4BF3-A333-B9A61271B390}" sibTransId="{855504AD-11FC-407D-8FC9-3D31888A6F71}"/>
    <dgm:cxn modelId="{21447E23-16F8-40BC-8899-9BDA59F09E39}" type="presOf" srcId="{C90CB95C-BC40-40EF-94E1-A7503696F27F}" destId="{7AFCCB45-7BEF-4135-A57A-06D9C464F72E}" srcOrd="0" destOrd="0" presId="urn:microsoft.com/office/officeart/2005/8/layout/vList2"/>
    <dgm:cxn modelId="{648C6626-98CF-469A-9302-B7226EA8973D}" type="presOf" srcId="{2604C383-4269-4FE7-8996-3A66B4CA1B22}" destId="{BCCBB92B-F160-43B9-8D56-F7F978BCDE3D}" srcOrd="0" destOrd="2" presId="urn:microsoft.com/office/officeart/2005/8/layout/vList2"/>
    <dgm:cxn modelId="{40329942-2802-46B3-8ED1-F4B951C8D1F1}" type="presOf" srcId="{2A1227CD-6D12-4F11-A07F-700C9563013F}" destId="{2A50D099-4F03-419A-B424-4137A3CD646D}" srcOrd="0" destOrd="0" presId="urn:microsoft.com/office/officeart/2005/8/layout/vList2"/>
    <dgm:cxn modelId="{A0432443-1C14-49A3-9D94-8531F9000A1C}" type="presOf" srcId="{60D138FA-5365-419E-8A91-888B0BC16103}" destId="{52ADD8F8-1DE7-4035-BE32-081C7D1C80F0}" srcOrd="0" destOrd="0" presId="urn:microsoft.com/office/officeart/2005/8/layout/vList2"/>
    <dgm:cxn modelId="{E416EA43-F600-41F0-BF40-5530078567CD}" type="presOf" srcId="{01EB1F1A-81B2-42DB-9F8E-4A36C757B5E2}" destId="{BCCBB92B-F160-43B9-8D56-F7F978BCDE3D}" srcOrd="0" destOrd="0" presId="urn:microsoft.com/office/officeart/2005/8/layout/vList2"/>
    <dgm:cxn modelId="{6D2E774C-F274-438F-A504-6032AA6981B5}" type="presOf" srcId="{B5EE342B-2A75-4F73-85AA-225FB615A128}" destId="{7AFCCB45-7BEF-4135-A57A-06D9C464F72E}" srcOrd="0" destOrd="2" presId="urn:microsoft.com/office/officeart/2005/8/layout/vList2"/>
    <dgm:cxn modelId="{44472A77-884F-45C9-B4F1-F6C243D7C93E}" type="presOf" srcId="{9C5311A3-9EE0-4D15-83B2-E742C54A9AF1}" destId="{1805F9B1-CB4E-416F-96FA-12CB0611E280}" srcOrd="0" destOrd="0" presId="urn:microsoft.com/office/officeart/2005/8/layout/vList2"/>
    <dgm:cxn modelId="{ED235D58-5B59-4000-8842-F83C868AA925}" srcId="{60D138FA-5365-419E-8A91-888B0BC16103}" destId="{C90CB95C-BC40-40EF-94E1-A7503696F27F}" srcOrd="0" destOrd="0" parTransId="{9AEA6538-4CDB-4F7F-BEEF-FDDA5B101B43}" sibTransId="{D4B09B33-EE00-450B-89B2-83C91506E49F}"/>
    <dgm:cxn modelId="{10F97178-6C5E-42C0-9C75-5F522CFE4224}" type="presOf" srcId="{528CE2E0-7F7C-410E-9B2D-E180341FEF7C}" destId="{7AFCCB45-7BEF-4135-A57A-06D9C464F72E}" srcOrd="0" destOrd="1" presId="urn:microsoft.com/office/officeart/2005/8/layout/vList2"/>
    <dgm:cxn modelId="{63D2838F-AE97-428F-BE35-CD1C4BA11D75}" srcId="{6D52F6C1-75A4-40B2-8260-CB528243A8A2}" destId="{9C5311A3-9EE0-4D15-83B2-E742C54A9AF1}" srcOrd="1" destOrd="0" parTransId="{9D8D8AD4-31BE-40DF-99C2-9BFFB4550D5E}" sibTransId="{6144512F-62AC-4014-A0C7-CCA05DE97BD4}"/>
    <dgm:cxn modelId="{C6B3C793-8147-444F-9F6B-2E0800D1123C}" srcId="{7E207BF8-66B4-4C4F-8B82-5C80D922A01F}" destId="{01EB1F1A-81B2-42DB-9F8E-4A36C757B5E2}" srcOrd="0" destOrd="0" parTransId="{724AFA07-E2F5-4291-90C0-2F367A52106D}" sibTransId="{992A388F-FB36-4A1D-97C0-4C096686AB87}"/>
    <dgm:cxn modelId="{DF3B6296-FB83-4527-9611-F750AFAD30CD}" srcId="{9C5311A3-9EE0-4D15-83B2-E742C54A9AF1}" destId="{2A1227CD-6D12-4F11-A07F-700C9563013F}" srcOrd="0" destOrd="0" parTransId="{A7248B33-5350-42A6-A05A-D7504F8147C1}" sibTransId="{D8E70ABF-7723-483F-83AA-C6461BAAA98C}"/>
    <dgm:cxn modelId="{A9845CA4-7BCA-49D3-A80D-F7894AF4CEA4}" srcId="{60D138FA-5365-419E-8A91-888B0BC16103}" destId="{528CE2E0-7F7C-410E-9B2D-E180341FEF7C}" srcOrd="1" destOrd="0" parTransId="{E582DB27-1EFC-4927-AEA8-808037C75E38}" sibTransId="{2036128C-F372-440B-9536-7F3908A30A8A}"/>
    <dgm:cxn modelId="{57CA93AC-CBA2-4A6D-B77B-893628A0E568}" srcId="{10E71DC9-0570-413D-A9C3-2F78270FA404}" destId="{2604C383-4269-4FE7-8996-3A66B4CA1B22}" srcOrd="0" destOrd="0" parTransId="{6457062F-4B51-4D55-8872-648BBCDEE842}" sibTransId="{71207D66-6EB2-43F3-BCCB-64621C474A5E}"/>
    <dgm:cxn modelId="{C2D125AF-C003-4E95-8FC3-361898EC497C}" srcId="{60D138FA-5365-419E-8A91-888B0BC16103}" destId="{B5EE342B-2A75-4F73-85AA-225FB615A128}" srcOrd="2" destOrd="0" parTransId="{2E5234AE-417A-4A86-B2A7-4E87FFE59082}" sibTransId="{55B79AC1-6B0E-4D20-9F35-F852A257D453}"/>
    <dgm:cxn modelId="{3BA1F3BE-1DE7-40EE-ADCD-633930CDCAD5}" srcId="{9C5311A3-9EE0-4D15-83B2-E742C54A9AF1}" destId="{E382FD24-B94D-40F6-9076-5D3774C08F94}" srcOrd="1" destOrd="0" parTransId="{B23A9263-6866-4DDD-B328-95D21B132709}" sibTransId="{1ABC64D6-43B9-47DE-9037-742727A64010}"/>
    <dgm:cxn modelId="{B4A81ECB-3E9C-432D-A6D1-F61810A3FC37}" srcId="{6D52F6C1-75A4-40B2-8260-CB528243A8A2}" destId="{60D138FA-5365-419E-8A91-888B0BC16103}" srcOrd="2" destOrd="0" parTransId="{BBFB1C2B-4881-4F00-A59F-EB07F81F7236}" sibTransId="{DB7FBA58-FCD9-4D67-9F71-328F395EE67D}"/>
    <dgm:cxn modelId="{DD8AECCE-7207-4335-A5DD-82515CD4EA88}" type="presOf" srcId="{6D52F6C1-75A4-40B2-8260-CB528243A8A2}" destId="{28201286-D2B0-4272-B370-87B7E2AD6A63}" srcOrd="0" destOrd="0" presId="urn:microsoft.com/office/officeart/2005/8/layout/vList2"/>
    <dgm:cxn modelId="{5A94DAE4-E398-49C3-AAA2-9BCFAE7B0BAA}" type="presOf" srcId="{E382FD24-B94D-40F6-9076-5D3774C08F94}" destId="{2A50D099-4F03-419A-B424-4137A3CD646D}" srcOrd="0" destOrd="1" presId="urn:microsoft.com/office/officeart/2005/8/layout/vList2"/>
    <dgm:cxn modelId="{00561BF1-57B0-4D4C-A31B-B1D1DB795BD2}" type="presOf" srcId="{10E71DC9-0570-413D-A9C3-2F78270FA404}" destId="{BCCBB92B-F160-43B9-8D56-F7F978BCDE3D}" srcOrd="0" destOrd="1" presId="urn:microsoft.com/office/officeart/2005/8/layout/vList2"/>
    <dgm:cxn modelId="{E1111BFC-D9F3-4ADF-9759-D1418E6A71BD}" srcId="{6D52F6C1-75A4-40B2-8260-CB528243A8A2}" destId="{7E207BF8-66B4-4C4F-8B82-5C80D922A01F}" srcOrd="0" destOrd="0" parTransId="{847399FE-EB2C-446A-8BBA-A5A9A4EE7F12}" sibTransId="{96D4E010-795E-414E-BEA8-8DAE5F74F9A3}"/>
    <dgm:cxn modelId="{2EE7F9BE-9E72-4812-8B8F-0839EB6035F1}" type="presParOf" srcId="{28201286-D2B0-4272-B370-87B7E2AD6A63}" destId="{6CA72E42-51BD-4961-B3A3-D46BB2F0D3C2}" srcOrd="0" destOrd="0" presId="urn:microsoft.com/office/officeart/2005/8/layout/vList2"/>
    <dgm:cxn modelId="{BE38EA56-2832-4AA5-B64C-886D6F644942}" type="presParOf" srcId="{28201286-D2B0-4272-B370-87B7E2AD6A63}" destId="{BCCBB92B-F160-43B9-8D56-F7F978BCDE3D}" srcOrd="1" destOrd="0" presId="urn:microsoft.com/office/officeart/2005/8/layout/vList2"/>
    <dgm:cxn modelId="{A6349625-5220-4F0E-B5B2-F92E67A5003C}" type="presParOf" srcId="{28201286-D2B0-4272-B370-87B7E2AD6A63}" destId="{1805F9B1-CB4E-416F-96FA-12CB0611E280}" srcOrd="2" destOrd="0" presId="urn:microsoft.com/office/officeart/2005/8/layout/vList2"/>
    <dgm:cxn modelId="{4F8FC37B-5773-41AE-837B-6C1C76AA8BBD}" type="presParOf" srcId="{28201286-D2B0-4272-B370-87B7E2AD6A63}" destId="{2A50D099-4F03-419A-B424-4137A3CD646D}" srcOrd="3" destOrd="0" presId="urn:microsoft.com/office/officeart/2005/8/layout/vList2"/>
    <dgm:cxn modelId="{AFE424D7-EF68-46EF-AC2A-5B7ECE7117B3}" type="presParOf" srcId="{28201286-D2B0-4272-B370-87B7E2AD6A63}" destId="{52ADD8F8-1DE7-4035-BE32-081C7D1C80F0}" srcOrd="4" destOrd="0" presId="urn:microsoft.com/office/officeart/2005/8/layout/vList2"/>
    <dgm:cxn modelId="{B0691663-7CB4-4AAD-8D09-76B0A4219211}" type="presParOf" srcId="{28201286-D2B0-4272-B370-87B7E2AD6A63}" destId="{7AFCCB45-7BEF-4135-A57A-06D9C464F72E}" srcOrd="5" destOrd="0" presId="urn:microsoft.com/office/officeart/2005/8/layout/vList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52F6C1-75A4-40B2-8260-CB528243A8A2}"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7E207BF8-66B4-4C4F-8B82-5C80D922A01F}">
      <dgm:prSet phldrT="[Text]" custT="1"/>
      <dgm:spPr/>
      <dgm:t>
        <a:bodyPr/>
        <a:lstStyle/>
        <a:p>
          <a:r>
            <a:rPr lang="en-US" sz="1700" b="1"/>
            <a:t>Enrolled in EOC Course(s)</a:t>
          </a:r>
        </a:p>
      </dgm:t>
    </dgm:pt>
    <dgm:pt modelId="{847399FE-EB2C-446A-8BBA-A5A9A4EE7F12}" type="parTrans" cxnId="{E1111BFC-D9F3-4ADF-9759-D1418E6A71BD}">
      <dgm:prSet/>
      <dgm:spPr/>
      <dgm:t>
        <a:bodyPr/>
        <a:lstStyle/>
        <a:p>
          <a:endParaRPr lang="en-US"/>
        </a:p>
      </dgm:t>
    </dgm:pt>
    <dgm:pt modelId="{96D4E010-795E-414E-BEA8-8DAE5F74F9A3}" type="sibTrans" cxnId="{E1111BFC-D9F3-4ADF-9759-D1418E6A71BD}">
      <dgm:prSet/>
      <dgm:spPr/>
      <dgm:t>
        <a:bodyPr/>
        <a:lstStyle/>
        <a:p>
          <a:endParaRPr lang="en-US"/>
        </a:p>
      </dgm:t>
    </dgm:pt>
    <dgm:pt modelId="{9C5311A3-9EE0-4D15-83B2-E742C54A9AF1}">
      <dgm:prSet phldrT="[Text]" custT="1"/>
      <dgm:spPr/>
      <dgm:t>
        <a:bodyPr/>
        <a:lstStyle/>
        <a:p>
          <a:r>
            <a:rPr lang="en-US" sz="1700" b="1"/>
            <a:t>Enrolled in Specified Courses/Programs </a:t>
          </a:r>
        </a:p>
      </dgm:t>
    </dgm:pt>
    <dgm:pt modelId="{9D8D8AD4-31BE-40DF-99C2-9BFFB4550D5E}" type="parTrans" cxnId="{63D2838F-AE97-428F-BE35-CD1C4BA11D75}">
      <dgm:prSet/>
      <dgm:spPr/>
      <dgm:t>
        <a:bodyPr/>
        <a:lstStyle/>
        <a:p>
          <a:endParaRPr lang="en-US"/>
        </a:p>
      </dgm:t>
    </dgm:pt>
    <dgm:pt modelId="{6144512F-62AC-4014-A0C7-CCA05DE97BD4}" type="sibTrans" cxnId="{63D2838F-AE97-428F-BE35-CD1C4BA11D75}">
      <dgm:prSet/>
      <dgm:spPr/>
      <dgm:t>
        <a:bodyPr/>
        <a:lstStyle/>
        <a:p>
          <a:endParaRPr lang="en-US"/>
        </a:p>
      </dgm:t>
    </dgm:pt>
    <dgm:pt modelId="{60D138FA-5365-419E-8A91-888B0BC16103}">
      <dgm:prSet phldrT="[Text]" custT="1"/>
      <dgm:spPr/>
      <dgm:t>
        <a:bodyPr/>
        <a:lstStyle/>
        <a:p>
          <a:r>
            <a:rPr lang="en-US" sz="1700" b="1"/>
            <a:t>Validation of Credit</a:t>
          </a:r>
        </a:p>
      </dgm:t>
    </dgm:pt>
    <dgm:pt modelId="{BBFB1C2B-4881-4F00-A59F-EB07F81F7236}" type="parTrans" cxnId="{B4A81ECB-3E9C-432D-A6D1-F61810A3FC37}">
      <dgm:prSet/>
      <dgm:spPr/>
      <dgm:t>
        <a:bodyPr/>
        <a:lstStyle/>
        <a:p>
          <a:endParaRPr lang="en-US"/>
        </a:p>
      </dgm:t>
    </dgm:pt>
    <dgm:pt modelId="{DB7FBA58-FCD9-4D67-9F71-328F395EE67D}" type="sibTrans" cxnId="{B4A81ECB-3E9C-432D-A6D1-F61810A3FC37}">
      <dgm:prSet/>
      <dgm:spPr/>
      <dgm:t>
        <a:bodyPr/>
        <a:lstStyle/>
        <a:p>
          <a:endParaRPr lang="en-US"/>
        </a:p>
      </dgm:t>
    </dgm:pt>
    <dgm:pt modelId="{01EB1F1A-81B2-42DB-9F8E-4A36C757B5E2}">
      <dgm:prSet custT="1"/>
      <dgm:spPr/>
      <dgm:t>
        <a:bodyPr/>
        <a:lstStyle/>
        <a:p>
          <a:r>
            <a:rPr lang="en-US" sz="1400"/>
            <a:t>Counts as 20% of grade. </a:t>
          </a:r>
        </a:p>
      </dgm:t>
    </dgm:pt>
    <dgm:pt modelId="{724AFA07-E2F5-4291-90C0-2F367A52106D}" type="parTrans" cxnId="{C6B3C793-8147-444F-9F6B-2E0800D1123C}">
      <dgm:prSet/>
      <dgm:spPr/>
      <dgm:t>
        <a:bodyPr/>
        <a:lstStyle/>
        <a:p>
          <a:endParaRPr lang="en-US"/>
        </a:p>
      </dgm:t>
    </dgm:pt>
    <dgm:pt modelId="{992A388F-FB36-4A1D-97C0-4C096686AB87}" type="sibTrans" cxnId="{C6B3C793-8147-444F-9F6B-2E0800D1123C}">
      <dgm:prSet/>
      <dgm:spPr/>
      <dgm:t>
        <a:bodyPr/>
        <a:lstStyle/>
        <a:p>
          <a:endParaRPr lang="en-US"/>
        </a:p>
      </dgm:t>
    </dgm:pt>
    <dgm:pt modelId="{2A1227CD-6D12-4F11-A07F-700C9563013F}">
      <dgm:prSet custT="1"/>
      <dgm:spPr/>
      <dgm:t>
        <a:bodyPr/>
        <a:lstStyle/>
        <a:p>
          <a:r>
            <a:rPr lang="en-US" sz="1400"/>
            <a:t>AP/IB Course enrollees in EOC associated courses</a:t>
          </a:r>
        </a:p>
      </dgm:t>
    </dgm:pt>
    <dgm:pt modelId="{A7248B33-5350-42A6-A05A-D7504F8147C1}" type="parTrans" cxnId="{DF3B6296-FB83-4527-9611-F750AFAD30CD}">
      <dgm:prSet/>
      <dgm:spPr/>
      <dgm:t>
        <a:bodyPr/>
        <a:lstStyle/>
        <a:p>
          <a:endParaRPr lang="en-US"/>
        </a:p>
      </dgm:t>
    </dgm:pt>
    <dgm:pt modelId="{D8E70ABF-7723-483F-83AA-C6461BAAA98C}" type="sibTrans" cxnId="{DF3B6296-FB83-4527-9611-F750AFAD30CD}">
      <dgm:prSet/>
      <dgm:spPr/>
      <dgm:t>
        <a:bodyPr/>
        <a:lstStyle/>
        <a:p>
          <a:endParaRPr lang="en-US"/>
        </a:p>
      </dgm:t>
    </dgm:pt>
    <dgm:pt modelId="{212A32BE-4098-41B9-93BC-A8B3BAD5E278}">
      <dgm:prSet custT="1"/>
      <dgm:spPr/>
      <dgm:t>
        <a:bodyPr/>
        <a:lstStyle/>
        <a:p>
          <a:r>
            <a:rPr lang="en-US" sz="1400"/>
            <a:t>GaVS </a:t>
          </a:r>
          <a:r>
            <a:rPr lang="en-US" sz="1400" baseline="30000">
              <a:solidFill>
                <a:srgbClr val="FF0000"/>
              </a:solidFill>
            </a:rPr>
            <a:t>**</a:t>
          </a:r>
        </a:p>
      </dgm:t>
    </dgm:pt>
    <dgm:pt modelId="{753107DF-3B6B-4E52-B71B-4EEF8F00920B}" type="parTrans" cxnId="{4D359531-4250-4CC7-88D8-57AC01E733AA}">
      <dgm:prSet/>
      <dgm:spPr/>
      <dgm:t>
        <a:bodyPr/>
        <a:lstStyle/>
        <a:p>
          <a:endParaRPr lang="en-US"/>
        </a:p>
      </dgm:t>
    </dgm:pt>
    <dgm:pt modelId="{E37C4B66-8CE7-47DA-AEB9-D15B0A975A61}" type="sibTrans" cxnId="{4D359531-4250-4CC7-88D8-57AC01E733AA}">
      <dgm:prSet/>
      <dgm:spPr/>
      <dgm:t>
        <a:bodyPr/>
        <a:lstStyle/>
        <a:p>
          <a:endParaRPr lang="en-US"/>
        </a:p>
      </dgm:t>
    </dgm:pt>
    <dgm:pt modelId="{C01809C6-922E-4111-98D4-BF6B38A74BA0}">
      <dgm:prSet custT="1"/>
      <dgm:spPr/>
      <dgm:t>
        <a:bodyPr/>
        <a:lstStyle/>
        <a:p>
          <a:r>
            <a:rPr lang="en-US" sz="1400"/>
            <a:t>Credit Recovery</a:t>
          </a:r>
        </a:p>
      </dgm:t>
    </dgm:pt>
    <dgm:pt modelId="{8235B8E1-CCF2-4DAF-9CE0-30BCFB69599B}" type="parTrans" cxnId="{C5D41665-02BD-4DC7-A179-0CF3B62D0F42}">
      <dgm:prSet/>
      <dgm:spPr/>
      <dgm:t>
        <a:bodyPr/>
        <a:lstStyle/>
        <a:p>
          <a:endParaRPr lang="en-US"/>
        </a:p>
      </dgm:t>
    </dgm:pt>
    <dgm:pt modelId="{6210BA25-1E5C-4AB5-984D-1351F7A0149D}" type="sibTrans" cxnId="{C5D41665-02BD-4DC7-A179-0CF3B62D0F42}">
      <dgm:prSet/>
      <dgm:spPr/>
      <dgm:t>
        <a:bodyPr/>
        <a:lstStyle/>
        <a:p>
          <a:endParaRPr lang="en-US"/>
        </a:p>
      </dgm:t>
    </dgm:pt>
    <dgm:pt modelId="{C90CB95C-BC40-40EF-94E1-A7503696F27F}">
      <dgm:prSet custT="1"/>
      <dgm:spPr/>
      <dgm:t>
        <a:bodyPr/>
        <a:lstStyle/>
        <a:p>
          <a:r>
            <a:rPr lang="en-US" sz="1400"/>
            <a:t>Transfer students from home school, non-accredited entities</a:t>
          </a:r>
        </a:p>
      </dgm:t>
    </dgm:pt>
    <dgm:pt modelId="{9AEA6538-4CDB-4F7F-BEEF-FDDA5B101B43}" type="parTrans" cxnId="{ED235D58-5B59-4000-8842-F83C868AA925}">
      <dgm:prSet/>
      <dgm:spPr/>
      <dgm:t>
        <a:bodyPr/>
        <a:lstStyle/>
        <a:p>
          <a:endParaRPr lang="en-US"/>
        </a:p>
      </dgm:t>
    </dgm:pt>
    <dgm:pt modelId="{D4B09B33-EE00-450B-89B2-83C91506E49F}" type="sibTrans" cxnId="{ED235D58-5B59-4000-8842-F83C868AA925}">
      <dgm:prSet/>
      <dgm:spPr/>
      <dgm:t>
        <a:bodyPr/>
        <a:lstStyle/>
        <a:p>
          <a:endParaRPr lang="en-US"/>
        </a:p>
      </dgm:t>
    </dgm:pt>
    <dgm:pt modelId="{55D56600-9258-499B-9B1C-EFA3E52AAD7F}">
      <dgm:prSet custT="1"/>
      <dgm:spPr/>
      <dgm:t>
        <a:bodyPr/>
        <a:lstStyle/>
        <a:p>
          <a:r>
            <a:rPr lang="en-US" sz="1400"/>
            <a:t>Includes: Students with Disabilities (SWD) and English Learners (EL)</a:t>
          </a:r>
        </a:p>
      </dgm:t>
    </dgm:pt>
    <dgm:pt modelId="{EF25195A-C5DC-41C9-A483-ECA13670B4B4}" type="parTrans" cxnId="{29F6A7E5-41AD-4AE1-9D1F-86E3F67371C9}">
      <dgm:prSet/>
      <dgm:spPr/>
      <dgm:t>
        <a:bodyPr/>
        <a:lstStyle/>
        <a:p>
          <a:endParaRPr lang="en-US"/>
        </a:p>
      </dgm:t>
    </dgm:pt>
    <dgm:pt modelId="{651DFC1C-BA2E-453A-B469-8EDE3A36CEE1}" type="sibTrans" cxnId="{29F6A7E5-41AD-4AE1-9D1F-86E3F67371C9}">
      <dgm:prSet/>
      <dgm:spPr/>
      <dgm:t>
        <a:bodyPr/>
        <a:lstStyle/>
        <a:p>
          <a:endParaRPr lang="en-US"/>
        </a:p>
      </dgm:t>
    </dgm:pt>
    <dgm:pt modelId="{DBCBB84D-5CD8-42FB-BE5B-76A057FF919B}">
      <dgm:prSet custT="1"/>
      <dgm:spPr/>
      <dgm:t>
        <a:bodyPr/>
        <a:lstStyle/>
        <a:p>
          <a:r>
            <a:rPr lang="en-US" sz="1400"/>
            <a:t>No First Year in US School deferrals for EL students on EOCs</a:t>
          </a:r>
        </a:p>
      </dgm:t>
    </dgm:pt>
    <dgm:pt modelId="{1F45DDAF-9964-4FAC-8019-7242A3777C89}" type="parTrans" cxnId="{0292AABD-E768-4E0E-A0E9-054561862238}">
      <dgm:prSet/>
      <dgm:spPr/>
      <dgm:t>
        <a:bodyPr/>
        <a:lstStyle/>
        <a:p>
          <a:endParaRPr lang="en-US"/>
        </a:p>
      </dgm:t>
    </dgm:pt>
    <dgm:pt modelId="{9132CDD5-67DA-4874-B796-4D9BDD5BAB3A}" type="sibTrans" cxnId="{0292AABD-E768-4E0E-A0E9-054561862238}">
      <dgm:prSet/>
      <dgm:spPr/>
      <dgm:t>
        <a:bodyPr/>
        <a:lstStyle/>
        <a:p>
          <a:endParaRPr lang="en-US"/>
        </a:p>
      </dgm:t>
    </dgm:pt>
    <dgm:pt modelId="{528CE2E0-7F7C-410E-9B2D-E180341FEF7C}">
      <dgm:prSet custT="1"/>
      <dgm:spPr/>
      <dgm:t>
        <a:bodyPr/>
        <a:lstStyle/>
        <a:p>
          <a:r>
            <a:rPr lang="en-US" sz="1400"/>
            <a:t>Students simultaneously enrolled in a GA public school and a private school or non-traditional entity</a:t>
          </a:r>
        </a:p>
      </dgm:t>
    </dgm:pt>
    <dgm:pt modelId="{E582DB27-1EFC-4927-AEA8-808037C75E38}" type="parTrans" cxnId="{A9845CA4-7BCA-49D3-A80D-F7894AF4CEA4}">
      <dgm:prSet/>
      <dgm:spPr/>
      <dgm:t>
        <a:bodyPr/>
        <a:lstStyle/>
        <a:p>
          <a:endParaRPr lang="en-US"/>
        </a:p>
      </dgm:t>
    </dgm:pt>
    <dgm:pt modelId="{2036128C-F372-440B-9536-7F3908A30A8A}" type="sibTrans" cxnId="{A9845CA4-7BCA-49D3-A80D-F7894AF4CEA4}">
      <dgm:prSet/>
      <dgm:spPr/>
      <dgm:t>
        <a:bodyPr/>
        <a:lstStyle/>
        <a:p>
          <a:endParaRPr lang="en-US"/>
        </a:p>
      </dgm:t>
    </dgm:pt>
    <dgm:pt modelId="{D4D56C43-C29A-4890-8F5F-0DE557889B89}">
      <dgm:prSet custT="1"/>
      <dgm:spPr/>
      <dgm:t>
        <a:bodyPr/>
        <a:lstStyle/>
        <a:p>
          <a:r>
            <a:rPr lang="en-US" sz="1400"/>
            <a:t>Move on When Ready/Dual Enrollment students</a:t>
          </a:r>
          <a:r>
            <a:rPr lang="en-US" sz="1400" baseline="30000">
              <a:solidFill>
                <a:srgbClr val="FF0000"/>
              </a:solidFill>
            </a:rPr>
            <a:t>*</a:t>
          </a:r>
          <a:endParaRPr lang="en-US" sz="1400"/>
        </a:p>
      </dgm:t>
    </dgm:pt>
    <dgm:pt modelId="{704D5C13-7E93-42ED-A2C5-F2024AA4A5FA}" type="parTrans" cxnId="{E0F07728-BBAB-4427-B64D-AE138F639AFA}">
      <dgm:prSet/>
      <dgm:spPr/>
      <dgm:t>
        <a:bodyPr/>
        <a:lstStyle/>
        <a:p>
          <a:endParaRPr lang="en-US"/>
        </a:p>
      </dgm:t>
    </dgm:pt>
    <dgm:pt modelId="{F431180E-6F6C-4B18-8457-71CFCA9333F9}" type="sibTrans" cxnId="{E0F07728-BBAB-4427-B64D-AE138F639AFA}">
      <dgm:prSet/>
      <dgm:spPr/>
      <dgm:t>
        <a:bodyPr/>
        <a:lstStyle/>
        <a:p>
          <a:endParaRPr lang="en-US"/>
        </a:p>
      </dgm:t>
    </dgm:pt>
    <dgm:pt modelId="{9534EDDF-B883-4434-81E1-32C8B0139700}" type="pres">
      <dgm:prSet presAssocID="{6D52F6C1-75A4-40B2-8260-CB528243A8A2}" presName="linear" presStyleCnt="0">
        <dgm:presLayoutVars>
          <dgm:dir/>
          <dgm:animLvl val="lvl"/>
          <dgm:resizeHandles val="exact"/>
        </dgm:presLayoutVars>
      </dgm:prSet>
      <dgm:spPr/>
    </dgm:pt>
    <dgm:pt modelId="{46E61B38-EF22-4C7F-B2B3-A733CD78F9EF}" type="pres">
      <dgm:prSet presAssocID="{7E207BF8-66B4-4C4F-8B82-5C80D922A01F}" presName="parentLin" presStyleCnt="0"/>
      <dgm:spPr/>
    </dgm:pt>
    <dgm:pt modelId="{C0F5BB95-8A96-47E6-92B3-B0414040A323}" type="pres">
      <dgm:prSet presAssocID="{7E207BF8-66B4-4C4F-8B82-5C80D922A01F}" presName="parentLeftMargin" presStyleLbl="node1" presStyleIdx="0" presStyleCnt="3"/>
      <dgm:spPr/>
    </dgm:pt>
    <dgm:pt modelId="{170D00D1-F498-4DD8-842C-62A8B46A5623}" type="pres">
      <dgm:prSet presAssocID="{7E207BF8-66B4-4C4F-8B82-5C80D922A01F}" presName="parentText" presStyleLbl="node1" presStyleIdx="0" presStyleCnt="3" custScaleX="142857" custScaleY="154644" custLinFactNeighborX="-100000" custLinFactNeighborY="-7565">
        <dgm:presLayoutVars>
          <dgm:chMax val="0"/>
          <dgm:bulletEnabled val="1"/>
        </dgm:presLayoutVars>
      </dgm:prSet>
      <dgm:spPr/>
    </dgm:pt>
    <dgm:pt modelId="{BBAF05F8-D723-4321-B854-949928FAF740}" type="pres">
      <dgm:prSet presAssocID="{7E207BF8-66B4-4C4F-8B82-5C80D922A01F}" presName="negativeSpace" presStyleCnt="0"/>
      <dgm:spPr/>
    </dgm:pt>
    <dgm:pt modelId="{FE2AEBB5-DA9F-4D7F-B3C4-38338AE95776}" type="pres">
      <dgm:prSet presAssocID="{7E207BF8-66B4-4C4F-8B82-5C80D922A01F}" presName="childText" presStyleLbl="conFgAcc1" presStyleIdx="0" presStyleCnt="3">
        <dgm:presLayoutVars>
          <dgm:bulletEnabled val="1"/>
        </dgm:presLayoutVars>
      </dgm:prSet>
      <dgm:spPr/>
    </dgm:pt>
    <dgm:pt modelId="{20CF985A-BD39-4F69-8637-465439FEDA47}" type="pres">
      <dgm:prSet presAssocID="{96D4E010-795E-414E-BEA8-8DAE5F74F9A3}" presName="spaceBetweenRectangles" presStyleCnt="0"/>
      <dgm:spPr/>
    </dgm:pt>
    <dgm:pt modelId="{FC97755E-7C6D-49D3-A44F-902455BFB3F5}" type="pres">
      <dgm:prSet presAssocID="{9C5311A3-9EE0-4D15-83B2-E742C54A9AF1}" presName="parentLin" presStyleCnt="0"/>
      <dgm:spPr/>
    </dgm:pt>
    <dgm:pt modelId="{F4028585-3947-42D2-BEF2-5BA1368C789D}" type="pres">
      <dgm:prSet presAssocID="{9C5311A3-9EE0-4D15-83B2-E742C54A9AF1}" presName="parentLeftMargin" presStyleLbl="node1" presStyleIdx="0" presStyleCnt="3"/>
      <dgm:spPr/>
    </dgm:pt>
    <dgm:pt modelId="{D9F02E1E-0ACB-426E-B244-EA8311BC6987}" type="pres">
      <dgm:prSet presAssocID="{9C5311A3-9EE0-4D15-83B2-E742C54A9AF1}" presName="parentText" presStyleLbl="node1" presStyleIdx="1" presStyleCnt="3" custScaleX="142857" custScaleY="166062" custLinFactNeighborX="-100000" custLinFactNeighborY="-21377">
        <dgm:presLayoutVars>
          <dgm:chMax val="0"/>
          <dgm:bulletEnabled val="1"/>
        </dgm:presLayoutVars>
      </dgm:prSet>
      <dgm:spPr/>
    </dgm:pt>
    <dgm:pt modelId="{0A9D22F5-7103-491A-98A9-73F5D1195552}" type="pres">
      <dgm:prSet presAssocID="{9C5311A3-9EE0-4D15-83B2-E742C54A9AF1}" presName="negativeSpace" presStyleCnt="0"/>
      <dgm:spPr/>
    </dgm:pt>
    <dgm:pt modelId="{F0787717-AE05-4D77-A11B-9DAF2576428B}" type="pres">
      <dgm:prSet presAssocID="{9C5311A3-9EE0-4D15-83B2-E742C54A9AF1}" presName="childText" presStyleLbl="conFgAcc1" presStyleIdx="1" presStyleCnt="3">
        <dgm:presLayoutVars>
          <dgm:bulletEnabled val="1"/>
        </dgm:presLayoutVars>
      </dgm:prSet>
      <dgm:spPr/>
    </dgm:pt>
    <dgm:pt modelId="{2CE8EF97-F0BA-4CD4-81D8-53A46ABD4BDD}" type="pres">
      <dgm:prSet presAssocID="{6144512F-62AC-4014-A0C7-CCA05DE97BD4}" presName="spaceBetweenRectangles" presStyleCnt="0"/>
      <dgm:spPr/>
    </dgm:pt>
    <dgm:pt modelId="{8225826E-1C49-43D7-A8F6-498E282923B6}" type="pres">
      <dgm:prSet presAssocID="{60D138FA-5365-419E-8A91-888B0BC16103}" presName="parentLin" presStyleCnt="0"/>
      <dgm:spPr/>
    </dgm:pt>
    <dgm:pt modelId="{5E085767-2A6F-4D83-BBC5-8BA20C3E9481}" type="pres">
      <dgm:prSet presAssocID="{60D138FA-5365-419E-8A91-888B0BC16103}" presName="parentLeftMargin" presStyleLbl="node1" presStyleIdx="1" presStyleCnt="3"/>
      <dgm:spPr/>
    </dgm:pt>
    <dgm:pt modelId="{1DE8AF2B-19FB-4FAC-BFDC-50743FF1F894}" type="pres">
      <dgm:prSet presAssocID="{60D138FA-5365-419E-8A91-888B0BC16103}" presName="parentText" presStyleLbl="node1" presStyleIdx="2" presStyleCnt="3" custScaleX="142857" custScaleY="158759" custLinFactNeighborX="-100000" custLinFactNeighborY="-21876">
        <dgm:presLayoutVars>
          <dgm:chMax val="0"/>
          <dgm:bulletEnabled val="1"/>
        </dgm:presLayoutVars>
      </dgm:prSet>
      <dgm:spPr/>
    </dgm:pt>
    <dgm:pt modelId="{8D66773D-557F-42D6-B44E-22D1BB15B21D}" type="pres">
      <dgm:prSet presAssocID="{60D138FA-5365-419E-8A91-888B0BC16103}" presName="negativeSpace" presStyleCnt="0"/>
      <dgm:spPr/>
    </dgm:pt>
    <dgm:pt modelId="{E6AE2E5F-3466-45AF-A04D-00077F4AEA1E}" type="pres">
      <dgm:prSet presAssocID="{60D138FA-5365-419E-8A91-888B0BC16103}" presName="childText" presStyleLbl="conFgAcc1" presStyleIdx="2" presStyleCnt="3" custLinFactNeighborX="-672">
        <dgm:presLayoutVars>
          <dgm:bulletEnabled val="1"/>
        </dgm:presLayoutVars>
      </dgm:prSet>
      <dgm:spPr/>
    </dgm:pt>
  </dgm:ptLst>
  <dgm:cxnLst>
    <dgm:cxn modelId="{8307C307-360E-4B69-93BA-A47FC70AAA95}" type="presOf" srcId="{55D56600-9258-499B-9B1C-EFA3E52AAD7F}" destId="{FE2AEBB5-DA9F-4D7F-B3C4-38338AE95776}" srcOrd="0" destOrd="1" presId="urn:microsoft.com/office/officeart/2005/8/layout/list1"/>
    <dgm:cxn modelId="{4B09DF07-7B1B-4489-9E81-E767CBB26CCB}" type="presOf" srcId="{212A32BE-4098-41B9-93BC-A8B3BAD5E278}" destId="{F0787717-AE05-4D77-A11B-9DAF2576428B}" srcOrd="0" destOrd="2" presId="urn:microsoft.com/office/officeart/2005/8/layout/list1"/>
    <dgm:cxn modelId="{E0F07728-BBAB-4427-B64D-AE138F639AFA}" srcId="{9C5311A3-9EE0-4D15-83B2-E742C54A9AF1}" destId="{D4D56C43-C29A-4890-8F5F-0DE557889B89}" srcOrd="1" destOrd="0" parTransId="{704D5C13-7E93-42ED-A2C5-F2024AA4A5FA}" sibTransId="{F431180E-6F6C-4B18-8457-71CFCA9333F9}"/>
    <dgm:cxn modelId="{9254492F-552C-4ABA-92BB-3599EA9032F4}" type="presOf" srcId="{2A1227CD-6D12-4F11-A07F-700C9563013F}" destId="{F0787717-AE05-4D77-A11B-9DAF2576428B}" srcOrd="0" destOrd="0" presId="urn:microsoft.com/office/officeart/2005/8/layout/list1"/>
    <dgm:cxn modelId="{4D359531-4250-4CC7-88D8-57AC01E733AA}" srcId="{9C5311A3-9EE0-4D15-83B2-E742C54A9AF1}" destId="{212A32BE-4098-41B9-93BC-A8B3BAD5E278}" srcOrd="2" destOrd="0" parTransId="{753107DF-3B6B-4E52-B71B-4EEF8F00920B}" sibTransId="{E37C4B66-8CE7-47DA-AEB9-D15B0A975A61}"/>
    <dgm:cxn modelId="{11520638-B9AA-4A29-A276-85BBCC2CB99B}" type="presOf" srcId="{9C5311A3-9EE0-4D15-83B2-E742C54A9AF1}" destId="{F4028585-3947-42D2-BEF2-5BA1368C789D}" srcOrd="0" destOrd="0" presId="urn:microsoft.com/office/officeart/2005/8/layout/list1"/>
    <dgm:cxn modelId="{EEC66362-6C88-4E98-9434-67AA714ECE70}" type="presOf" srcId="{D4D56C43-C29A-4890-8F5F-0DE557889B89}" destId="{F0787717-AE05-4D77-A11B-9DAF2576428B}" srcOrd="0" destOrd="1" presId="urn:microsoft.com/office/officeart/2005/8/layout/list1"/>
    <dgm:cxn modelId="{C5D41665-02BD-4DC7-A179-0CF3B62D0F42}" srcId="{9C5311A3-9EE0-4D15-83B2-E742C54A9AF1}" destId="{C01809C6-922E-4111-98D4-BF6B38A74BA0}" srcOrd="3" destOrd="0" parTransId="{8235B8E1-CCF2-4DAF-9CE0-30BCFB69599B}" sibTransId="{6210BA25-1E5C-4AB5-984D-1351F7A0149D}"/>
    <dgm:cxn modelId="{C15F6966-9095-4B30-AD72-64EFEC1D636D}" type="presOf" srcId="{01EB1F1A-81B2-42DB-9F8E-4A36C757B5E2}" destId="{FE2AEBB5-DA9F-4D7F-B3C4-38338AE95776}" srcOrd="0" destOrd="0" presId="urn:microsoft.com/office/officeart/2005/8/layout/list1"/>
    <dgm:cxn modelId="{28F7CE73-84FE-4C2C-AE8E-993605345D69}" type="presOf" srcId="{DBCBB84D-5CD8-42FB-BE5B-76A057FF919B}" destId="{FE2AEBB5-DA9F-4D7F-B3C4-38338AE95776}" srcOrd="0" destOrd="2" presId="urn:microsoft.com/office/officeart/2005/8/layout/list1"/>
    <dgm:cxn modelId="{ED235D58-5B59-4000-8842-F83C868AA925}" srcId="{60D138FA-5365-419E-8A91-888B0BC16103}" destId="{C90CB95C-BC40-40EF-94E1-A7503696F27F}" srcOrd="0" destOrd="0" parTransId="{9AEA6538-4CDB-4F7F-BEEF-FDDA5B101B43}" sibTransId="{D4B09B33-EE00-450B-89B2-83C91506E49F}"/>
    <dgm:cxn modelId="{63D2838F-AE97-428F-BE35-CD1C4BA11D75}" srcId="{6D52F6C1-75A4-40B2-8260-CB528243A8A2}" destId="{9C5311A3-9EE0-4D15-83B2-E742C54A9AF1}" srcOrd="1" destOrd="0" parTransId="{9D8D8AD4-31BE-40DF-99C2-9BFFB4550D5E}" sibTransId="{6144512F-62AC-4014-A0C7-CCA05DE97BD4}"/>
    <dgm:cxn modelId="{C6B3C793-8147-444F-9F6B-2E0800D1123C}" srcId="{7E207BF8-66B4-4C4F-8B82-5C80D922A01F}" destId="{01EB1F1A-81B2-42DB-9F8E-4A36C757B5E2}" srcOrd="0" destOrd="0" parTransId="{724AFA07-E2F5-4291-90C0-2F367A52106D}" sibTransId="{992A388F-FB36-4A1D-97C0-4C096686AB87}"/>
    <dgm:cxn modelId="{7F939295-657B-4090-9529-2E3B639210F3}" type="presOf" srcId="{C01809C6-922E-4111-98D4-BF6B38A74BA0}" destId="{F0787717-AE05-4D77-A11B-9DAF2576428B}" srcOrd="0" destOrd="3" presId="urn:microsoft.com/office/officeart/2005/8/layout/list1"/>
    <dgm:cxn modelId="{DF3B6296-FB83-4527-9611-F750AFAD30CD}" srcId="{9C5311A3-9EE0-4D15-83B2-E742C54A9AF1}" destId="{2A1227CD-6D12-4F11-A07F-700C9563013F}" srcOrd="0" destOrd="0" parTransId="{A7248B33-5350-42A6-A05A-D7504F8147C1}" sibTransId="{D8E70ABF-7723-483F-83AA-C6461BAAA98C}"/>
    <dgm:cxn modelId="{7E34F199-4B0C-42A3-B995-6AE6B3288D78}" type="presOf" srcId="{60D138FA-5365-419E-8A91-888B0BC16103}" destId="{5E085767-2A6F-4D83-BBC5-8BA20C3E9481}" srcOrd="0" destOrd="0" presId="urn:microsoft.com/office/officeart/2005/8/layout/list1"/>
    <dgm:cxn modelId="{FFB9B3A1-DC76-4B4D-8DB4-F01044DDE4D0}" type="presOf" srcId="{7E207BF8-66B4-4C4F-8B82-5C80D922A01F}" destId="{170D00D1-F498-4DD8-842C-62A8B46A5623}" srcOrd="1" destOrd="0" presId="urn:microsoft.com/office/officeart/2005/8/layout/list1"/>
    <dgm:cxn modelId="{A9845CA4-7BCA-49D3-A80D-F7894AF4CEA4}" srcId="{60D138FA-5365-419E-8A91-888B0BC16103}" destId="{528CE2E0-7F7C-410E-9B2D-E180341FEF7C}" srcOrd="1" destOrd="0" parTransId="{E582DB27-1EFC-4927-AEA8-808037C75E38}" sibTransId="{2036128C-F372-440B-9536-7F3908A30A8A}"/>
    <dgm:cxn modelId="{F6AE0AA7-6043-43C1-853B-0407F406E885}" type="presOf" srcId="{9C5311A3-9EE0-4D15-83B2-E742C54A9AF1}" destId="{D9F02E1E-0ACB-426E-B244-EA8311BC6987}" srcOrd="1" destOrd="0" presId="urn:microsoft.com/office/officeart/2005/8/layout/list1"/>
    <dgm:cxn modelId="{DFEFF0B8-387D-4BBB-9837-8EB45394D3E3}" type="presOf" srcId="{6D52F6C1-75A4-40B2-8260-CB528243A8A2}" destId="{9534EDDF-B883-4434-81E1-32C8B0139700}" srcOrd="0" destOrd="0" presId="urn:microsoft.com/office/officeart/2005/8/layout/list1"/>
    <dgm:cxn modelId="{0292AABD-E768-4E0E-A0E9-054561862238}" srcId="{7E207BF8-66B4-4C4F-8B82-5C80D922A01F}" destId="{DBCBB84D-5CD8-42FB-BE5B-76A057FF919B}" srcOrd="2" destOrd="0" parTransId="{1F45DDAF-9964-4FAC-8019-7242A3777C89}" sibTransId="{9132CDD5-67DA-4874-B796-4D9BDD5BAB3A}"/>
    <dgm:cxn modelId="{B4A81ECB-3E9C-432D-A6D1-F61810A3FC37}" srcId="{6D52F6C1-75A4-40B2-8260-CB528243A8A2}" destId="{60D138FA-5365-419E-8A91-888B0BC16103}" srcOrd="2" destOrd="0" parTransId="{BBFB1C2B-4881-4F00-A59F-EB07F81F7236}" sibTransId="{DB7FBA58-FCD9-4D67-9F71-328F395EE67D}"/>
    <dgm:cxn modelId="{48E128D2-60D6-4C0E-AF54-900BC5F4F6CE}" type="presOf" srcId="{528CE2E0-7F7C-410E-9B2D-E180341FEF7C}" destId="{E6AE2E5F-3466-45AF-A04D-00077F4AEA1E}" srcOrd="0" destOrd="1" presId="urn:microsoft.com/office/officeart/2005/8/layout/list1"/>
    <dgm:cxn modelId="{8BE226E5-75E1-4A7E-955C-7B469B8C1A7A}" type="presOf" srcId="{7E207BF8-66B4-4C4F-8B82-5C80D922A01F}" destId="{C0F5BB95-8A96-47E6-92B3-B0414040A323}" srcOrd="0" destOrd="0" presId="urn:microsoft.com/office/officeart/2005/8/layout/list1"/>
    <dgm:cxn modelId="{29F6A7E5-41AD-4AE1-9D1F-86E3F67371C9}" srcId="{7E207BF8-66B4-4C4F-8B82-5C80D922A01F}" destId="{55D56600-9258-499B-9B1C-EFA3E52AAD7F}" srcOrd="1" destOrd="0" parTransId="{EF25195A-C5DC-41C9-A483-ECA13670B4B4}" sibTransId="{651DFC1C-BA2E-453A-B469-8EDE3A36CEE1}"/>
    <dgm:cxn modelId="{19AD36EC-0C28-478D-88F7-F25FC2A30A9B}" type="presOf" srcId="{60D138FA-5365-419E-8A91-888B0BC16103}" destId="{1DE8AF2B-19FB-4FAC-BFDC-50743FF1F894}" srcOrd="1" destOrd="0" presId="urn:microsoft.com/office/officeart/2005/8/layout/list1"/>
    <dgm:cxn modelId="{434F05F6-318C-467E-908F-8744D0FCF4CB}" type="presOf" srcId="{C90CB95C-BC40-40EF-94E1-A7503696F27F}" destId="{E6AE2E5F-3466-45AF-A04D-00077F4AEA1E}" srcOrd="0" destOrd="0" presId="urn:microsoft.com/office/officeart/2005/8/layout/list1"/>
    <dgm:cxn modelId="{E1111BFC-D9F3-4ADF-9759-D1418E6A71BD}" srcId="{6D52F6C1-75A4-40B2-8260-CB528243A8A2}" destId="{7E207BF8-66B4-4C4F-8B82-5C80D922A01F}" srcOrd="0" destOrd="0" parTransId="{847399FE-EB2C-446A-8BBA-A5A9A4EE7F12}" sibTransId="{96D4E010-795E-414E-BEA8-8DAE5F74F9A3}"/>
    <dgm:cxn modelId="{3E4235CB-0675-49F4-BD32-8E0AE6567506}" type="presParOf" srcId="{9534EDDF-B883-4434-81E1-32C8B0139700}" destId="{46E61B38-EF22-4C7F-B2B3-A733CD78F9EF}" srcOrd="0" destOrd="0" presId="urn:microsoft.com/office/officeart/2005/8/layout/list1"/>
    <dgm:cxn modelId="{E09E5EF8-3A17-44C8-92BC-3969C5F7E7A1}" type="presParOf" srcId="{46E61B38-EF22-4C7F-B2B3-A733CD78F9EF}" destId="{C0F5BB95-8A96-47E6-92B3-B0414040A323}" srcOrd="0" destOrd="0" presId="urn:microsoft.com/office/officeart/2005/8/layout/list1"/>
    <dgm:cxn modelId="{EE1408AD-2353-48F0-87AE-7F1E65A75397}" type="presParOf" srcId="{46E61B38-EF22-4C7F-B2B3-A733CD78F9EF}" destId="{170D00D1-F498-4DD8-842C-62A8B46A5623}" srcOrd="1" destOrd="0" presId="urn:microsoft.com/office/officeart/2005/8/layout/list1"/>
    <dgm:cxn modelId="{C0FC41C0-5EA0-47BA-9D4A-CAD32759985C}" type="presParOf" srcId="{9534EDDF-B883-4434-81E1-32C8B0139700}" destId="{BBAF05F8-D723-4321-B854-949928FAF740}" srcOrd="1" destOrd="0" presId="urn:microsoft.com/office/officeart/2005/8/layout/list1"/>
    <dgm:cxn modelId="{D62478F5-0A48-4A0B-B78B-249681E37275}" type="presParOf" srcId="{9534EDDF-B883-4434-81E1-32C8B0139700}" destId="{FE2AEBB5-DA9F-4D7F-B3C4-38338AE95776}" srcOrd="2" destOrd="0" presId="urn:microsoft.com/office/officeart/2005/8/layout/list1"/>
    <dgm:cxn modelId="{D9EE281E-8596-4D95-91AE-DEE34E6E14BC}" type="presParOf" srcId="{9534EDDF-B883-4434-81E1-32C8B0139700}" destId="{20CF985A-BD39-4F69-8637-465439FEDA47}" srcOrd="3" destOrd="0" presId="urn:microsoft.com/office/officeart/2005/8/layout/list1"/>
    <dgm:cxn modelId="{23137CF5-2B6A-46EB-BC0E-70C608EED380}" type="presParOf" srcId="{9534EDDF-B883-4434-81E1-32C8B0139700}" destId="{FC97755E-7C6D-49D3-A44F-902455BFB3F5}" srcOrd="4" destOrd="0" presId="urn:microsoft.com/office/officeart/2005/8/layout/list1"/>
    <dgm:cxn modelId="{ACC82F69-3BCF-424C-B4D2-C475CA28E34E}" type="presParOf" srcId="{FC97755E-7C6D-49D3-A44F-902455BFB3F5}" destId="{F4028585-3947-42D2-BEF2-5BA1368C789D}" srcOrd="0" destOrd="0" presId="urn:microsoft.com/office/officeart/2005/8/layout/list1"/>
    <dgm:cxn modelId="{B5162B14-7059-4552-8F2C-D7D65C9A3641}" type="presParOf" srcId="{FC97755E-7C6D-49D3-A44F-902455BFB3F5}" destId="{D9F02E1E-0ACB-426E-B244-EA8311BC6987}" srcOrd="1" destOrd="0" presId="urn:microsoft.com/office/officeart/2005/8/layout/list1"/>
    <dgm:cxn modelId="{8A40FCB7-5696-49F0-8F6E-2BBD4061BFAC}" type="presParOf" srcId="{9534EDDF-B883-4434-81E1-32C8B0139700}" destId="{0A9D22F5-7103-491A-98A9-73F5D1195552}" srcOrd="5" destOrd="0" presId="urn:microsoft.com/office/officeart/2005/8/layout/list1"/>
    <dgm:cxn modelId="{0EFB534F-01C6-4D1B-8C39-F2D133E062C5}" type="presParOf" srcId="{9534EDDF-B883-4434-81E1-32C8B0139700}" destId="{F0787717-AE05-4D77-A11B-9DAF2576428B}" srcOrd="6" destOrd="0" presId="urn:microsoft.com/office/officeart/2005/8/layout/list1"/>
    <dgm:cxn modelId="{BCC58577-C09A-4DD1-8271-A959BAE6770A}" type="presParOf" srcId="{9534EDDF-B883-4434-81E1-32C8B0139700}" destId="{2CE8EF97-F0BA-4CD4-81D8-53A46ABD4BDD}" srcOrd="7" destOrd="0" presId="urn:microsoft.com/office/officeart/2005/8/layout/list1"/>
    <dgm:cxn modelId="{8E4E38EE-1120-427A-A7F1-93AF0E606A48}" type="presParOf" srcId="{9534EDDF-B883-4434-81E1-32C8B0139700}" destId="{8225826E-1C49-43D7-A8F6-498E282923B6}" srcOrd="8" destOrd="0" presId="urn:microsoft.com/office/officeart/2005/8/layout/list1"/>
    <dgm:cxn modelId="{FB35F087-D2D4-4FFD-85A8-7CB829C98C80}" type="presParOf" srcId="{8225826E-1C49-43D7-A8F6-498E282923B6}" destId="{5E085767-2A6F-4D83-BBC5-8BA20C3E9481}" srcOrd="0" destOrd="0" presId="urn:microsoft.com/office/officeart/2005/8/layout/list1"/>
    <dgm:cxn modelId="{514F8616-3520-4DE6-91A2-51CA1B84C3A0}" type="presParOf" srcId="{8225826E-1C49-43D7-A8F6-498E282923B6}" destId="{1DE8AF2B-19FB-4FAC-BFDC-50743FF1F894}" srcOrd="1" destOrd="0" presId="urn:microsoft.com/office/officeart/2005/8/layout/list1"/>
    <dgm:cxn modelId="{462B9B20-4911-48A7-B13E-C8894EA23AF6}" type="presParOf" srcId="{9534EDDF-B883-4434-81E1-32C8B0139700}" destId="{8D66773D-557F-42D6-B44E-22D1BB15B21D}" srcOrd="9" destOrd="0" presId="urn:microsoft.com/office/officeart/2005/8/layout/list1"/>
    <dgm:cxn modelId="{7E0161D5-F573-4B4E-A027-ECFB7573D9C5}" type="presParOf" srcId="{9534EDDF-B883-4434-81E1-32C8B0139700}" destId="{E6AE2E5F-3466-45AF-A04D-00077F4AEA1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52F6C1-75A4-40B2-8260-CB528243A8A2}"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7E207BF8-66B4-4C4F-8B82-5C80D922A01F}">
      <dgm:prSet phldrT="[Text]" custT="1"/>
      <dgm:spPr/>
      <dgm:t>
        <a:bodyPr/>
        <a:lstStyle/>
        <a:p>
          <a:r>
            <a:rPr lang="en-US" sz="1700" b="1"/>
            <a:t>Retest</a:t>
          </a:r>
        </a:p>
      </dgm:t>
    </dgm:pt>
    <dgm:pt modelId="{847399FE-EB2C-446A-8BBA-A5A9A4EE7F12}" type="parTrans" cxnId="{E1111BFC-D9F3-4ADF-9759-D1418E6A71BD}">
      <dgm:prSet/>
      <dgm:spPr/>
      <dgm:t>
        <a:bodyPr/>
        <a:lstStyle/>
        <a:p>
          <a:endParaRPr lang="en-US"/>
        </a:p>
      </dgm:t>
    </dgm:pt>
    <dgm:pt modelId="{96D4E010-795E-414E-BEA8-8DAE5F74F9A3}" type="sibTrans" cxnId="{E1111BFC-D9F3-4ADF-9759-D1418E6A71BD}">
      <dgm:prSet/>
      <dgm:spPr/>
      <dgm:t>
        <a:bodyPr/>
        <a:lstStyle/>
        <a:p>
          <a:endParaRPr lang="en-US"/>
        </a:p>
      </dgm:t>
    </dgm:pt>
    <dgm:pt modelId="{9C5311A3-9EE0-4D15-83B2-E742C54A9AF1}">
      <dgm:prSet phldrT="[Text]" custT="1"/>
      <dgm:spPr/>
      <dgm:t>
        <a:bodyPr/>
        <a:lstStyle/>
        <a:p>
          <a:r>
            <a:rPr lang="en-US" sz="1700" b="1"/>
            <a:t>Demonstrating Subject Area Competency (“Testing-Out”) </a:t>
          </a:r>
        </a:p>
      </dgm:t>
    </dgm:pt>
    <dgm:pt modelId="{9D8D8AD4-31BE-40DF-99C2-9BFFB4550D5E}" type="parTrans" cxnId="{63D2838F-AE97-428F-BE35-CD1C4BA11D75}">
      <dgm:prSet/>
      <dgm:spPr/>
      <dgm:t>
        <a:bodyPr/>
        <a:lstStyle/>
        <a:p>
          <a:endParaRPr lang="en-US"/>
        </a:p>
      </dgm:t>
    </dgm:pt>
    <dgm:pt modelId="{6144512F-62AC-4014-A0C7-CCA05DE97BD4}" type="sibTrans" cxnId="{63D2838F-AE97-428F-BE35-CD1C4BA11D75}">
      <dgm:prSet/>
      <dgm:spPr/>
      <dgm:t>
        <a:bodyPr/>
        <a:lstStyle/>
        <a:p>
          <a:endParaRPr lang="en-US"/>
        </a:p>
      </dgm:t>
    </dgm:pt>
    <dgm:pt modelId="{01EB1F1A-81B2-42DB-9F8E-4A36C757B5E2}">
      <dgm:prSet/>
      <dgm:spPr/>
      <dgm:t>
        <a:bodyPr/>
        <a:lstStyle/>
        <a:p>
          <a:r>
            <a:rPr lang="en-US"/>
            <a:t>Grade conversion score less than 70 on previous administration</a:t>
          </a:r>
        </a:p>
      </dgm:t>
    </dgm:pt>
    <dgm:pt modelId="{724AFA07-E2F5-4291-90C0-2F367A52106D}" type="parTrans" cxnId="{C6B3C793-8147-444F-9F6B-2E0800D1123C}">
      <dgm:prSet/>
      <dgm:spPr/>
      <dgm:t>
        <a:bodyPr/>
        <a:lstStyle/>
        <a:p>
          <a:endParaRPr lang="en-US"/>
        </a:p>
      </dgm:t>
    </dgm:pt>
    <dgm:pt modelId="{992A388F-FB36-4A1D-97C0-4C096686AB87}" type="sibTrans" cxnId="{C6B3C793-8147-444F-9F6B-2E0800D1123C}">
      <dgm:prSet/>
      <dgm:spPr/>
      <dgm:t>
        <a:bodyPr/>
        <a:lstStyle/>
        <a:p>
          <a:endParaRPr lang="en-US"/>
        </a:p>
      </dgm:t>
    </dgm:pt>
    <dgm:pt modelId="{2A1227CD-6D12-4F11-A07F-700C9563013F}">
      <dgm:prSet/>
      <dgm:spPr/>
      <dgm:t>
        <a:bodyPr/>
        <a:lstStyle/>
        <a:p>
          <a:pPr>
            <a:buFont typeface="Arial" panose="020B0604020202020204" pitchFamily="34" charset="0"/>
            <a:buChar char="•"/>
          </a:pPr>
          <a:r>
            <a:rPr lang="en-US" sz="1300"/>
            <a:t>Students must meet eligibility requirements</a:t>
          </a:r>
        </a:p>
      </dgm:t>
    </dgm:pt>
    <dgm:pt modelId="{A7248B33-5350-42A6-A05A-D7504F8147C1}" type="parTrans" cxnId="{DF3B6296-FB83-4527-9611-F750AFAD30CD}">
      <dgm:prSet/>
      <dgm:spPr/>
      <dgm:t>
        <a:bodyPr/>
        <a:lstStyle/>
        <a:p>
          <a:endParaRPr lang="en-US"/>
        </a:p>
      </dgm:t>
    </dgm:pt>
    <dgm:pt modelId="{D8E70ABF-7723-483F-83AA-C6461BAAA98C}" type="sibTrans" cxnId="{DF3B6296-FB83-4527-9611-F750AFAD30CD}">
      <dgm:prSet/>
      <dgm:spPr/>
      <dgm:t>
        <a:bodyPr/>
        <a:lstStyle/>
        <a:p>
          <a:endParaRPr lang="en-US"/>
        </a:p>
      </dgm:t>
    </dgm:pt>
    <dgm:pt modelId="{55D56600-9258-499B-9B1C-EFA3E52AAD7F}">
      <dgm:prSet/>
      <dgm:spPr/>
      <dgm:t>
        <a:bodyPr/>
        <a:lstStyle/>
        <a:p>
          <a:r>
            <a:rPr lang="en-US"/>
            <a:t>Available during Mid-Month and Summer Main administrations only </a:t>
          </a:r>
        </a:p>
      </dgm:t>
    </dgm:pt>
    <dgm:pt modelId="{EF25195A-C5DC-41C9-A483-ECA13670B4B4}" type="parTrans" cxnId="{29F6A7E5-41AD-4AE1-9D1F-86E3F67371C9}">
      <dgm:prSet/>
      <dgm:spPr/>
      <dgm:t>
        <a:bodyPr/>
        <a:lstStyle/>
        <a:p>
          <a:endParaRPr lang="en-US"/>
        </a:p>
      </dgm:t>
    </dgm:pt>
    <dgm:pt modelId="{651DFC1C-BA2E-453A-B469-8EDE3A36CEE1}" type="sibTrans" cxnId="{29F6A7E5-41AD-4AE1-9D1F-86E3F67371C9}">
      <dgm:prSet/>
      <dgm:spPr/>
      <dgm:t>
        <a:bodyPr/>
        <a:lstStyle/>
        <a:p>
          <a:endParaRPr lang="en-US"/>
        </a:p>
      </dgm:t>
    </dgm:pt>
    <dgm:pt modelId="{DBCBB84D-5CD8-42FB-BE5B-76A057FF919B}">
      <dgm:prSet/>
      <dgm:spPr/>
      <dgm:t>
        <a:bodyPr/>
        <a:lstStyle/>
        <a:p>
          <a:r>
            <a:rPr lang="en-US"/>
            <a:t>See </a:t>
          </a:r>
          <a:r>
            <a:rPr lang="en-US" i="1"/>
            <a:t>Student Assessment Handbook (SAH) </a:t>
          </a:r>
          <a:r>
            <a:rPr lang="en-US"/>
            <a:t>for administration parameters</a:t>
          </a:r>
        </a:p>
      </dgm:t>
    </dgm:pt>
    <dgm:pt modelId="{1F45DDAF-9964-4FAC-8019-7242A3777C89}" type="parTrans" cxnId="{0292AABD-E768-4E0E-A0E9-054561862238}">
      <dgm:prSet/>
      <dgm:spPr/>
      <dgm:t>
        <a:bodyPr/>
        <a:lstStyle/>
        <a:p>
          <a:endParaRPr lang="en-US"/>
        </a:p>
      </dgm:t>
    </dgm:pt>
    <dgm:pt modelId="{9132CDD5-67DA-4874-B796-4D9BDD5BAB3A}" type="sibTrans" cxnId="{0292AABD-E768-4E0E-A0E9-054561862238}">
      <dgm:prSet/>
      <dgm:spPr/>
      <dgm:t>
        <a:bodyPr/>
        <a:lstStyle/>
        <a:p>
          <a:endParaRPr lang="en-US"/>
        </a:p>
      </dgm:t>
    </dgm:pt>
    <dgm:pt modelId="{A7392174-CD16-404A-A459-0E9006457440}">
      <dgm:prSet/>
      <dgm:spPr/>
      <dgm:t>
        <a:bodyPr/>
        <a:lstStyle/>
        <a:p>
          <a:pPr>
            <a:buFont typeface="Arial" panose="020B0604020202020204" pitchFamily="34" charset="0"/>
            <a:buChar char="•"/>
          </a:pPr>
          <a:r>
            <a:rPr lang="en-US" sz="1300"/>
            <a:t>Testing-Out is available during the August, September, and March Mid-Month administrations and the Summer Main administration</a:t>
          </a:r>
        </a:p>
      </dgm:t>
    </dgm:pt>
    <dgm:pt modelId="{EA893EAF-354A-4884-B70C-CC5730CE0A81}" type="parTrans" cxnId="{07236770-0590-4E45-9DCB-F95827671DB6}">
      <dgm:prSet/>
      <dgm:spPr/>
      <dgm:t>
        <a:bodyPr/>
        <a:lstStyle/>
        <a:p>
          <a:endParaRPr lang="en-US"/>
        </a:p>
      </dgm:t>
    </dgm:pt>
    <dgm:pt modelId="{60CBB037-0EF4-4F12-AA47-AEA7694A5E97}" type="sibTrans" cxnId="{07236770-0590-4E45-9DCB-F95827671DB6}">
      <dgm:prSet/>
      <dgm:spPr/>
      <dgm:t>
        <a:bodyPr/>
        <a:lstStyle/>
        <a:p>
          <a:endParaRPr lang="en-US"/>
        </a:p>
      </dgm:t>
    </dgm:pt>
    <dgm:pt modelId="{F4FA8DE2-65AF-4CFF-875A-DF625BC0282B}">
      <dgm:prSet/>
      <dgm:spPr/>
      <dgm:t>
        <a:bodyPr/>
        <a:lstStyle/>
        <a:p>
          <a:pPr>
            <a:buFont typeface="Arial" panose="020B0604020202020204" pitchFamily="34" charset="0"/>
            <a:buChar char="•"/>
          </a:pPr>
          <a:r>
            <a:rPr lang="en-US" sz="1300"/>
            <a:t>See </a:t>
          </a:r>
          <a:r>
            <a:rPr lang="en-US" sz="1300" i="1"/>
            <a:t>SAH</a:t>
          </a:r>
          <a:r>
            <a:rPr lang="en-US" sz="1300"/>
            <a:t> for guidance</a:t>
          </a:r>
        </a:p>
      </dgm:t>
    </dgm:pt>
    <dgm:pt modelId="{4D392D8A-78CF-4E66-A9E0-3FCE49DA58A0}" type="parTrans" cxnId="{4C2D6867-6583-4F4F-BFFB-BBDC617B4ED1}">
      <dgm:prSet/>
      <dgm:spPr/>
      <dgm:t>
        <a:bodyPr/>
        <a:lstStyle/>
        <a:p>
          <a:endParaRPr lang="en-US"/>
        </a:p>
      </dgm:t>
    </dgm:pt>
    <dgm:pt modelId="{A652BCBD-81F8-4A7C-B262-1A64DE04B51D}" type="sibTrans" cxnId="{4C2D6867-6583-4F4F-BFFB-BBDC617B4ED1}">
      <dgm:prSet/>
      <dgm:spPr/>
      <dgm:t>
        <a:bodyPr/>
        <a:lstStyle/>
        <a:p>
          <a:endParaRPr lang="en-US"/>
        </a:p>
      </dgm:t>
    </dgm:pt>
    <dgm:pt modelId="{9534EDDF-B883-4434-81E1-32C8B0139700}" type="pres">
      <dgm:prSet presAssocID="{6D52F6C1-75A4-40B2-8260-CB528243A8A2}" presName="linear" presStyleCnt="0">
        <dgm:presLayoutVars>
          <dgm:dir/>
          <dgm:animLvl val="lvl"/>
          <dgm:resizeHandles val="exact"/>
        </dgm:presLayoutVars>
      </dgm:prSet>
      <dgm:spPr/>
    </dgm:pt>
    <dgm:pt modelId="{46E61B38-EF22-4C7F-B2B3-A733CD78F9EF}" type="pres">
      <dgm:prSet presAssocID="{7E207BF8-66B4-4C4F-8B82-5C80D922A01F}" presName="parentLin" presStyleCnt="0"/>
      <dgm:spPr/>
    </dgm:pt>
    <dgm:pt modelId="{C0F5BB95-8A96-47E6-92B3-B0414040A323}" type="pres">
      <dgm:prSet presAssocID="{7E207BF8-66B4-4C4F-8B82-5C80D922A01F}" presName="parentLeftMargin" presStyleLbl="node1" presStyleIdx="0" presStyleCnt="2"/>
      <dgm:spPr/>
    </dgm:pt>
    <dgm:pt modelId="{170D00D1-F498-4DD8-842C-62A8B46A5623}" type="pres">
      <dgm:prSet presAssocID="{7E207BF8-66B4-4C4F-8B82-5C80D922A01F}" presName="parentText" presStyleLbl="node1" presStyleIdx="0" presStyleCnt="2" custScaleX="142857" custScaleY="154644" custLinFactNeighborX="-100000" custLinFactNeighborY="51479">
        <dgm:presLayoutVars>
          <dgm:chMax val="0"/>
          <dgm:bulletEnabled val="1"/>
        </dgm:presLayoutVars>
      </dgm:prSet>
      <dgm:spPr/>
    </dgm:pt>
    <dgm:pt modelId="{BBAF05F8-D723-4321-B854-949928FAF740}" type="pres">
      <dgm:prSet presAssocID="{7E207BF8-66B4-4C4F-8B82-5C80D922A01F}" presName="negativeSpace" presStyleCnt="0"/>
      <dgm:spPr/>
    </dgm:pt>
    <dgm:pt modelId="{FE2AEBB5-DA9F-4D7F-B3C4-38338AE95776}" type="pres">
      <dgm:prSet presAssocID="{7E207BF8-66B4-4C4F-8B82-5C80D922A01F}" presName="childText" presStyleLbl="conFgAcc1" presStyleIdx="0" presStyleCnt="2" custLinFactY="15257" custLinFactNeighborY="100000">
        <dgm:presLayoutVars>
          <dgm:bulletEnabled val="1"/>
        </dgm:presLayoutVars>
      </dgm:prSet>
      <dgm:spPr/>
    </dgm:pt>
    <dgm:pt modelId="{20CF985A-BD39-4F69-8637-465439FEDA47}" type="pres">
      <dgm:prSet presAssocID="{96D4E010-795E-414E-BEA8-8DAE5F74F9A3}" presName="spaceBetweenRectangles" presStyleCnt="0"/>
      <dgm:spPr/>
    </dgm:pt>
    <dgm:pt modelId="{FC97755E-7C6D-49D3-A44F-902455BFB3F5}" type="pres">
      <dgm:prSet presAssocID="{9C5311A3-9EE0-4D15-83B2-E742C54A9AF1}" presName="parentLin" presStyleCnt="0"/>
      <dgm:spPr/>
    </dgm:pt>
    <dgm:pt modelId="{F4028585-3947-42D2-BEF2-5BA1368C789D}" type="pres">
      <dgm:prSet presAssocID="{9C5311A3-9EE0-4D15-83B2-E742C54A9AF1}" presName="parentLeftMargin" presStyleLbl="node1" presStyleIdx="0" presStyleCnt="2"/>
      <dgm:spPr/>
    </dgm:pt>
    <dgm:pt modelId="{D9F02E1E-0ACB-426E-B244-EA8311BC6987}" type="pres">
      <dgm:prSet presAssocID="{9C5311A3-9EE0-4D15-83B2-E742C54A9AF1}" presName="parentText" presStyleLbl="node1" presStyleIdx="1" presStyleCnt="2" custScaleX="142857" custScaleY="166062" custLinFactNeighborX="-100000" custLinFactNeighborY="29011">
        <dgm:presLayoutVars>
          <dgm:chMax val="0"/>
          <dgm:bulletEnabled val="1"/>
        </dgm:presLayoutVars>
      </dgm:prSet>
      <dgm:spPr/>
    </dgm:pt>
    <dgm:pt modelId="{0A9D22F5-7103-491A-98A9-73F5D1195552}" type="pres">
      <dgm:prSet presAssocID="{9C5311A3-9EE0-4D15-83B2-E742C54A9AF1}" presName="negativeSpace" presStyleCnt="0"/>
      <dgm:spPr/>
    </dgm:pt>
    <dgm:pt modelId="{F0787717-AE05-4D77-A11B-9DAF2576428B}" type="pres">
      <dgm:prSet presAssocID="{9C5311A3-9EE0-4D15-83B2-E742C54A9AF1}" presName="childText" presStyleLbl="conFgAcc1" presStyleIdx="1" presStyleCnt="2" custLinFactY="6252" custLinFactNeighborY="100000">
        <dgm:presLayoutVars>
          <dgm:bulletEnabled val="1"/>
        </dgm:presLayoutVars>
      </dgm:prSet>
      <dgm:spPr/>
    </dgm:pt>
  </dgm:ptLst>
  <dgm:cxnLst>
    <dgm:cxn modelId="{8307C307-360E-4B69-93BA-A47FC70AAA95}" type="presOf" srcId="{55D56600-9258-499B-9B1C-EFA3E52AAD7F}" destId="{FE2AEBB5-DA9F-4D7F-B3C4-38338AE95776}" srcOrd="0" destOrd="1" presId="urn:microsoft.com/office/officeart/2005/8/layout/list1"/>
    <dgm:cxn modelId="{9254492F-552C-4ABA-92BB-3599EA9032F4}" type="presOf" srcId="{2A1227CD-6D12-4F11-A07F-700C9563013F}" destId="{F0787717-AE05-4D77-A11B-9DAF2576428B}" srcOrd="0" destOrd="0" presId="urn:microsoft.com/office/officeart/2005/8/layout/list1"/>
    <dgm:cxn modelId="{11520638-B9AA-4A29-A276-85BBCC2CB99B}" type="presOf" srcId="{9C5311A3-9EE0-4D15-83B2-E742C54A9AF1}" destId="{F4028585-3947-42D2-BEF2-5BA1368C789D}" srcOrd="0" destOrd="0" presId="urn:microsoft.com/office/officeart/2005/8/layout/list1"/>
    <dgm:cxn modelId="{C15F6966-9095-4B30-AD72-64EFEC1D636D}" type="presOf" srcId="{01EB1F1A-81B2-42DB-9F8E-4A36C757B5E2}" destId="{FE2AEBB5-DA9F-4D7F-B3C4-38338AE95776}" srcOrd="0" destOrd="0" presId="urn:microsoft.com/office/officeart/2005/8/layout/list1"/>
    <dgm:cxn modelId="{4D9D1347-9DA8-4F34-A28E-BDB6A654C860}" type="presOf" srcId="{F4FA8DE2-65AF-4CFF-875A-DF625BC0282B}" destId="{F0787717-AE05-4D77-A11B-9DAF2576428B}" srcOrd="0" destOrd="2" presId="urn:microsoft.com/office/officeart/2005/8/layout/list1"/>
    <dgm:cxn modelId="{4C2D6867-6583-4F4F-BFFB-BBDC617B4ED1}" srcId="{9C5311A3-9EE0-4D15-83B2-E742C54A9AF1}" destId="{F4FA8DE2-65AF-4CFF-875A-DF625BC0282B}" srcOrd="2" destOrd="0" parTransId="{4D392D8A-78CF-4E66-A9E0-3FCE49DA58A0}" sibTransId="{A652BCBD-81F8-4A7C-B262-1A64DE04B51D}"/>
    <dgm:cxn modelId="{07236770-0590-4E45-9DCB-F95827671DB6}" srcId="{9C5311A3-9EE0-4D15-83B2-E742C54A9AF1}" destId="{A7392174-CD16-404A-A459-0E9006457440}" srcOrd="1" destOrd="0" parTransId="{EA893EAF-354A-4884-B70C-CC5730CE0A81}" sibTransId="{60CBB037-0EF4-4F12-AA47-AEA7694A5E97}"/>
    <dgm:cxn modelId="{28F7CE73-84FE-4C2C-AE8E-993605345D69}" type="presOf" srcId="{DBCBB84D-5CD8-42FB-BE5B-76A057FF919B}" destId="{FE2AEBB5-DA9F-4D7F-B3C4-38338AE95776}" srcOrd="0" destOrd="2" presId="urn:microsoft.com/office/officeart/2005/8/layout/list1"/>
    <dgm:cxn modelId="{63D2838F-AE97-428F-BE35-CD1C4BA11D75}" srcId="{6D52F6C1-75A4-40B2-8260-CB528243A8A2}" destId="{9C5311A3-9EE0-4D15-83B2-E742C54A9AF1}" srcOrd="1" destOrd="0" parTransId="{9D8D8AD4-31BE-40DF-99C2-9BFFB4550D5E}" sibTransId="{6144512F-62AC-4014-A0C7-CCA05DE97BD4}"/>
    <dgm:cxn modelId="{C6B3C793-8147-444F-9F6B-2E0800D1123C}" srcId="{7E207BF8-66B4-4C4F-8B82-5C80D922A01F}" destId="{01EB1F1A-81B2-42DB-9F8E-4A36C757B5E2}" srcOrd="0" destOrd="0" parTransId="{724AFA07-E2F5-4291-90C0-2F367A52106D}" sibTransId="{992A388F-FB36-4A1D-97C0-4C096686AB87}"/>
    <dgm:cxn modelId="{DF3B6296-FB83-4527-9611-F750AFAD30CD}" srcId="{9C5311A3-9EE0-4D15-83B2-E742C54A9AF1}" destId="{2A1227CD-6D12-4F11-A07F-700C9563013F}" srcOrd="0" destOrd="0" parTransId="{A7248B33-5350-42A6-A05A-D7504F8147C1}" sibTransId="{D8E70ABF-7723-483F-83AA-C6461BAAA98C}"/>
    <dgm:cxn modelId="{FFB9B3A1-DC76-4B4D-8DB4-F01044DDE4D0}" type="presOf" srcId="{7E207BF8-66B4-4C4F-8B82-5C80D922A01F}" destId="{170D00D1-F498-4DD8-842C-62A8B46A5623}" srcOrd="1" destOrd="0" presId="urn:microsoft.com/office/officeart/2005/8/layout/list1"/>
    <dgm:cxn modelId="{F6AE0AA7-6043-43C1-853B-0407F406E885}" type="presOf" srcId="{9C5311A3-9EE0-4D15-83B2-E742C54A9AF1}" destId="{D9F02E1E-0ACB-426E-B244-EA8311BC6987}" srcOrd="1" destOrd="0" presId="urn:microsoft.com/office/officeart/2005/8/layout/list1"/>
    <dgm:cxn modelId="{DFEFF0B8-387D-4BBB-9837-8EB45394D3E3}" type="presOf" srcId="{6D52F6C1-75A4-40B2-8260-CB528243A8A2}" destId="{9534EDDF-B883-4434-81E1-32C8B0139700}" srcOrd="0" destOrd="0" presId="urn:microsoft.com/office/officeart/2005/8/layout/list1"/>
    <dgm:cxn modelId="{0292AABD-E768-4E0E-A0E9-054561862238}" srcId="{7E207BF8-66B4-4C4F-8B82-5C80D922A01F}" destId="{DBCBB84D-5CD8-42FB-BE5B-76A057FF919B}" srcOrd="2" destOrd="0" parTransId="{1F45DDAF-9964-4FAC-8019-7242A3777C89}" sibTransId="{9132CDD5-67DA-4874-B796-4D9BDD5BAB3A}"/>
    <dgm:cxn modelId="{E074AFC9-B8E9-488B-97DE-8990BBE9804B}" type="presOf" srcId="{A7392174-CD16-404A-A459-0E9006457440}" destId="{F0787717-AE05-4D77-A11B-9DAF2576428B}" srcOrd="0" destOrd="1" presId="urn:microsoft.com/office/officeart/2005/8/layout/list1"/>
    <dgm:cxn modelId="{8BE226E5-75E1-4A7E-955C-7B469B8C1A7A}" type="presOf" srcId="{7E207BF8-66B4-4C4F-8B82-5C80D922A01F}" destId="{C0F5BB95-8A96-47E6-92B3-B0414040A323}" srcOrd="0" destOrd="0" presId="urn:microsoft.com/office/officeart/2005/8/layout/list1"/>
    <dgm:cxn modelId="{29F6A7E5-41AD-4AE1-9D1F-86E3F67371C9}" srcId="{7E207BF8-66B4-4C4F-8B82-5C80D922A01F}" destId="{55D56600-9258-499B-9B1C-EFA3E52AAD7F}" srcOrd="1" destOrd="0" parTransId="{EF25195A-C5DC-41C9-A483-ECA13670B4B4}" sibTransId="{651DFC1C-BA2E-453A-B469-8EDE3A36CEE1}"/>
    <dgm:cxn modelId="{E1111BFC-D9F3-4ADF-9759-D1418E6A71BD}" srcId="{6D52F6C1-75A4-40B2-8260-CB528243A8A2}" destId="{7E207BF8-66B4-4C4F-8B82-5C80D922A01F}" srcOrd="0" destOrd="0" parTransId="{847399FE-EB2C-446A-8BBA-A5A9A4EE7F12}" sibTransId="{96D4E010-795E-414E-BEA8-8DAE5F74F9A3}"/>
    <dgm:cxn modelId="{3E4235CB-0675-49F4-BD32-8E0AE6567506}" type="presParOf" srcId="{9534EDDF-B883-4434-81E1-32C8B0139700}" destId="{46E61B38-EF22-4C7F-B2B3-A733CD78F9EF}" srcOrd="0" destOrd="0" presId="urn:microsoft.com/office/officeart/2005/8/layout/list1"/>
    <dgm:cxn modelId="{E09E5EF8-3A17-44C8-92BC-3969C5F7E7A1}" type="presParOf" srcId="{46E61B38-EF22-4C7F-B2B3-A733CD78F9EF}" destId="{C0F5BB95-8A96-47E6-92B3-B0414040A323}" srcOrd="0" destOrd="0" presId="urn:microsoft.com/office/officeart/2005/8/layout/list1"/>
    <dgm:cxn modelId="{EE1408AD-2353-48F0-87AE-7F1E65A75397}" type="presParOf" srcId="{46E61B38-EF22-4C7F-B2B3-A733CD78F9EF}" destId="{170D00D1-F498-4DD8-842C-62A8B46A5623}" srcOrd="1" destOrd="0" presId="urn:microsoft.com/office/officeart/2005/8/layout/list1"/>
    <dgm:cxn modelId="{C0FC41C0-5EA0-47BA-9D4A-CAD32759985C}" type="presParOf" srcId="{9534EDDF-B883-4434-81E1-32C8B0139700}" destId="{BBAF05F8-D723-4321-B854-949928FAF740}" srcOrd="1" destOrd="0" presId="urn:microsoft.com/office/officeart/2005/8/layout/list1"/>
    <dgm:cxn modelId="{D62478F5-0A48-4A0B-B78B-249681E37275}" type="presParOf" srcId="{9534EDDF-B883-4434-81E1-32C8B0139700}" destId="{FE2AEBB5-DA9F-4D7F-B3C4-38338AE95776}" srcOrd="2" destOrd="0" presId="urn:microsoft.com/office/officeart/2005/8/layout/list1"/>
    <dgm:cxn modelId="{D9EE281E-8596-4D95-91AE-DEE34E6E14BC}" type="presParOf" srcId="{9534EDDF-B883-4434-81E1-32C8B0139700}" destId="{20CF985A-BD39-4F69-8637-465439FEDA47}" srcOrd="3" destOrd="0" presId="urn:microsoft.com/office/officeart/2005/8/layout/list1"/>
    <dgm:cxn modelId="{23137CF5-2B6A-46EB-BC0E-70C608EED380}" type="presParOf" srcId="{9534EDDF-B883-4434-81E1-32C8B0139700}" destId="{FC97755E-7C6D-49D3-A44F-902455BFB3F5}" srcOrd="4" destOrd="0" presId="urn:microsoft.com/office/officeart/2005/8/layout/list1"/>
    <dgm:cxn modelId="{ACC82F69-3BCF-424C-B4D2-C475CA28E34E}" type="presParOf" srcId="{FC97755E-7C6D-49D3-A44F-902455BFB3F5}" destId="{F4028585-3947-42D2-BEF2-5BA1368C789D}" srcOrd="0" destOrd="0" presId="urn:microsoft.com/office/officeart/2005/8/layout/list1"/>
    <dgm:cxn modelId="{B5162B14-7059-4552-8F2C-D7D65C9A3641}" type="presParOf" srcId="{FC97755E-7C6D-49D3-A44F-902455BFB3F5}" destId="{D9F02E1E-0ACB-426E-B244-EA8311BC6987}" srcOrd="1" destOrd="0" presId="urn:microsoft.com/office/officeart/2005/8/layout/list1"/>
    <dgm:cxn modelId="{8A40FCB7-5696-49F0-8F6E-2BBD4061BFAC}" type="presParOf" srcId="{9534EDDF-B883-4434-81E1-32C8B0139700}" destId="{0A9D22F5-7103-491A-98A9-73F5D1195552}" srcOrd="5" destOrd="0" presId="urn:microsoft.com/office/officeart/2005/8/layout/list1"/>
    <dgm:cxn modelId="{0EFB534F-01C6-4D1B-8C39-F2D133E062C5}" type="presParOf" srcId="{9534EDDF-B883-4434-81E1-32C8B0139700}" destId="{F0787717-AE05-4D77-A11B-9DAF2576428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DF8CE-E2C5-4B30-B818-347E504C2592}">
      <dsp:nvSpPr>
        <dsp:cNvPr id="0" name=""/>
        <dsp:cNvSpPr/>
      </dsp:nvSpPr>
      <dsp:spPr>
        <a:xfrm>
          <a:off x="1559579" y="0"/>
          <a:ext cx="6309360" cy="85736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419" tIns="217771" rIns="122419" bIns="217771" numCol="1" spcCol="1270" anchor="ctr" anchorCtr="0">
          <a:noAutofit/>
        </a:bodyPr>
        <a:lstStyle/>
        <a:p>
          <a:pPr marL="0" lvl="0" indent="0" algn="l" defTabSz="711200">
            <a:lnSpc>
              <a:spcPct val="90000"/>
            </a:lnSpc>
            <a:spcBef>
              <a:spcPct val="0"/>
            </a:spcBef>
            <a:spcAft>
              <a:spcPct val="35000"/>
            </a:spcAft>
            <a:buNone/>
          </a:pPr>
          <a:r>
            <a:rPr lang="en-US" sz="1600" kern="1200" baseline="0"/>
            <a:t>Develop a strategy</a:t>
          </a:r>
        </a:p>
      </dsp:txBody>
      <dsp:txXfrm>
        <a:off x="1559579" y="0"/>
        <a:ext cx="6309360" cy="857367"/>
      </dsp:txXfrm>
    </dsp:sp>
    <dsp:sp modelId="{B347F6D4-2F6B-4B01-BC84-378F7F584306}">
      <dsp:nvSpPr>
        <dsp:cNvPr id="0" name=""/>
        <dsp:cNvSpPr/>
      </dsp:nvSpPr>
      <dsp:spPr>
        <a:xfrm>
          <a:off x="0" y="1954"/>
          <a:ext cx="1577340" cy="85736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84689" rIns="83468" bIns="84689" numCol="1" spcCol="1270" anchor="ctr" anchorCtr="0">
          <a:noAutofit/>
        </a:bodyPr>
        <a:lstStyle/>
        <a:p>
          <a:pPr marL="0" lvl="0" indent="0" algn="ctr" defTabSz="844550">
            <a:lnSpc>
              <a:spcPct val="90000"/>
            </a:lnSpc>
            <a:spcBef>
              <a:spcPct val="0"/>
            </a:spcBef>
            <a:spcAft>
              <a:spcPct val="35000"/>
            </a:spcAft>
            <a:buNone/>
          </a:pPr>
          <a:r>
            <a:rPr lang="en-US" sz="1900" kern="1200"/>
            <a:t>Develop</a:t>
          </a:r>
        </a:p>
      </dsp:txBody>
      <dsp:txXfrm>
        <a:off x="0" y="1954"/>
        <a:ext cx="1577340" cy="857367"/>
      </dsp:txXfrm>
    </dsp:sp>
    <dsp:sp modelId="{042101F9-0299-44E3-B8AC-CD74855A8A39}">
      <dsp:nvSpPr>
        <dsp:cNvPr id="0" name=""/>
        <dsp:cNvSpPr/>
      </dsp:nvSpPr>
      <dsp:spPr>
        <a:xfrm>
          <a:off x="1577340" y="910764"/>
          <a:ext cx="6309360" cy="85736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419" tIns="217771" rIns="122419" bIns="217771" numCol="1" spcCol="1270" anchor="ctr" anchorCtr="0">
          <a:noAutofit/>
        </a:bodyPr>
        <a:lstStyle/>
        <a:p>
          <a:pPr marL="0" lvl="0" indent="0" algn="l" defTabSz="711200">
            <a:lnSpc>
              <a:spcPct val="90000"/>
            </a:lnSpc>
            <a:spcBef>
              <a:spcPct val="0"/>
            </a:spcBef>
            <a:spcAft>
              <a:spcPct val="35000"/>
            </a:spcAft>
            <a:buNone/>
          </a:pPr>
          <a:r>
            <a:rPr lang="en-US" sz="1600" kern="1200" baseline="0"/>
            <a:t>Notify parents/guardians of test dates and times</a:t>
          </a:r>
        </a:p>
      </dsp:txBody>
      <dsp:txXfrm>
        <a:off x="1577340" y="910764"/>
        <a:ext cx="6309360" cy="857367"/>
      </dsp:txXfrm>
    </dsp:sp>
    <dsp:sp modelId="{FD770C6F-9BD3-4DB7-AC07-9C7EB1C3E03E}">
      <dsp:nvSpPr>
        <dsp:cNvPr id="0" name=""/>
        <dsp:cNvSpPr/>
      </dsp:nvSpPr>
      <dsp:spPr>
        <a:xfrm>
          <a:off x="0" y="910764"/>
          <a:ext cx="1577340" cy="85736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84689" rIns="83468" bIns="84689" numCol="1" spcCol="1270" anchor="ctr" anchorCtr="0">
          <a:noAutofit/>
        </a:bodyPr>
        <a:lstStyle/>
        <a:p>
          <a:pPr marL="0" lvl="0" indent="0" algn="ctr" defTabSz="844550">
            <a:lnSpc>
              <a:spcPct val="90000"/>
            </a:lnSpc>
            <a:spcBef>
              <a:spcPct val="0"/>
            </a:spcBef>
            <a:spcAft>
              <a:spcPct val="35000"/>
            </a:spcAft>
            <a:buNone/>
          </a:pPr>
          <a:r>
            <a:rPr lang="en-US" sz="1900" kern="1200"/>
            <a:t>Notify</a:t>
          </a:r>
        </a:p>
      </dsp:txBody>
      <dsp:txXfrm>
        <a:off x="0" y="910764"/>
        <a:ext cx="1577340" cy="857367"/>
      </dsp:txXfrm>
    </dsp:sp>
    <dsp:sp modelId="{0D6B2732-820F-4678-B555-95BB0205477E}">
      <dsp:nvSpPr>
        <dsp:cNvPr id="0" name=""/>
        <dsp:cNvSpPr/>
      </dsp:nvSpPr>
      <dsp:spPr>
        <a:xfrm>
          <a:off x="1577340" y="1819574"/>
          <a:ext cx="6309360" cy="85736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419" tIns="217771" rIns="122419" bIns="217771" numCol="1" spcCol="1270" anchor="ctr" anchorCtr="0">
          <a:noAutofit/>
        </a:bodyPr>
        <a:lstStyle/>
        <a:p>
          <a:pPr marL="0" lvl="0" indent="0" algn="l" defTabSz="711200">
            <a:lnSpc>
              <a:spcPct val="90000"/>
            </a:lnSpc>
            <a:spcBef>
              <a:spcPct val="0"/>
            </a:spcBef>
            <a:spcAft>
              <a:spcPct val="35000"/>
            </a:spcAft>
            <a:buNone/>
          </a:pPr>
          <a:r>
            <a:rPr lang="en-US" sz="1600" kern="1200" baseline="0"/>
            <a:t>Share the personal relevance of the test </a:t>
          </a:r>
        </a:p>
      </dsp:txBody>
      <dsp:txXfrm>
        <a:off x="1577340" y="1819574"/>
        <a:ext cx="6309360" cy="857367"/>
      </dsp:txXfrm>
    </dsp:sp>
    <dsp:sp modelId="{E7D418BE-9894-425E-865B-1F295CB0E0FD}">
      <dsp:nvSpPr>
        <dsp:cNvPr id="0" name=""/>
        <dsp:cNvSpPr/>
      </dsp:nvSpPr>
      <dsp:spPr>
        <a:xfrm>
          <a:off x="0" y="1819574"/>
          <a:ext cx="1577340" cy="85736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84689" rIns="83468" bIns="84689" numCol="1" spcCol="1270" anchor="ctr" anchorCtr="0">
          <a:noAutofit/>
        </a:bodyPr>
        <a:lstStyle/>
        <a:p>
          <a:pPr marL="0" lvl="0" indent="0" algn="ctr" defTabSz="844550">
            <a:lnSpc>
              <a:spcPct val="90000"/>
            </a:lnSpc>
            <a:spcBef>
              <a:spcPct val="0"/>
            </a:spcBef>
            <a:spcAft>
              <a:spcPct val="35000"/>
            </a:spcAft>
            <a:buNone/>
          </a:pPr>
          <a:r>
            <a:rPr lang="en-US" sz="1900" kern="1200"/>
            <a:t>Share</a:t>
          </a:r>
        </a:p>
      </dsp:txBody>
      <dsp:txXfrm>
        <a:off x="0" y="1819574"/>
        <a:ext cx="1577340" cy="857367"/>
      </dsp:txXfrm>
    </dsp:sp>
    <dsp:sp modelId="{DD03DA2A-98B5-4F9B-933E-7CDD9F5BF6A6}">
      <dsp:nvSpPr>
        <dsp:cNvPr id="0" name=""/>
        <dsp:cNvSpPr/>
      </dsp:nvSpPr>
      <dsp:spPr>
        <a:xfrm>
          <a:off x="1577340" y="2728384"/>
          <a:ext cx="6309360" cy="85736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419" tIns="217771" rIns="122419" bIns="217771" numCol="1" spcCol="1270" anchor="ctr" anchorCtr="0">
          <a:noAutofit/>
        </a:bodyPr>
        <a:lstStyle/>
        <a:p>
          <a:pPr marL="0" lvl="0" indent="0" algn="l" defTabSz="711200">
            <a:lnSpc>
              <a:spcPct val="90000"/>
            </a:lnSpc>
            <a:spcBef>
              <a:spcPct val="0"/>
            </a:spcBef>
            <a:spcAft>
              <a:spcPct val="35000"/>
            </a:spcAft>
            <a:buNone/>
          </a:pPr>
          <a:r>
            <a:rPr lang="en-US" sz="1600" kern="1200" baseline="0"/>
            <a:t>Communicate reporting timelines</a:t>
          </a:r>
        </a:p>
      </dsp:txBody>
      <dsp:txXfrm>
        <a:off x="1577340" y="2728384"/>
        <a:ext cx="6309360" cy="857367"/>
      </dsp:txXfrm>
    </dsp:sp>
    <dsp:sp modelId="{8D4D2BBE-3232-4C6A-9A31-E6A3CF9D2844}">
      <dsp:nvSpPr>
        <dsp:cNvPr id="0" name=""/>
        <dsp:cNvSpPr/>
      </dsp:nvSpPr>
      <dsp:spPr>
        <a:xfrm>
          <a:off x="0" y="2728384"/>
          <a:ext cx="1577340" cy="85736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84689" rIns="83468" bIns="84689" numCol="1" spcCol="1270" anchor="ctr" anchorCtr="0">
          <a:noAutofit/>
        </a:bodyPr>
        <a:lstStyle/>
        <a:p>
          <a:pPr marL="0" lvl="0" indent="0" algn="ctr" defTabSz="844550">
            <a:lnSpc>
              <a:spcPct val="90000"/>
            </a:lnSpc>
            <a:spcBef>
              <a:spcPct val="0"/>
            </a:spcBef>
            <a:spcAft>
              <a:spcPct val="35000"/>
            </a:spcAft>
            <a:buNone/>
          </a:pPr>
          <a:r>
            <a:rPr lang="en-US" sz="1900" kern="1200"/>
            <a:t>Communicate</a:t>
          </a:r>
        </a:p>
      </dsp:txBody>
      <dsp:txXfrm>
        <a:off x="0" y="2728384"/>
        <a:ext cx="1577340" cy="857367"/>
      </dsp:txXfrm>
    </dsp:sp>
    <dsp:sp modelId="{95EB41F9-AD89-4E89-A167-2BC38F6B339B}">
      <dsp:nvSpPr>
        <dsp:cNvPr id="0" name=""/>
        <dsp:cNvSpPr/>
      </dsp:nvSpPr>
      <dsp:spPr>
        <a:xfrm>
          <a:off x="1577340" y="3637194"/>
          <a:ext cx="6309360" cy="85736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419" tIns="217771" rIns="122419" bIns="217771" numCol="1" spcCol="1270" anchor="t" anchorCtr="0">
          <a:noAutofit/>
        </a:bodyPr>
        <a:lstStyle/>
        <a:p>
          <a:pPr marL="0" lvl="0" indent="0" algn="l" defTabSz="711200">
            <a:lnSpc>
              <a:spcPct val="90000"/>
            </a:lnSpc>
            <a:spcBef>
              <a:spcPct val="0"/>
            </a:spcBef>
            <a:spcAft>
              <a:spcPct val="35000"/>
            </a:spcAft>
            <a:buNone/>
          </a:pPr>
          <a:r>
            <a:rPr lang="en-US" sz="1600" kern="1200" baseline="0"/>
            <a:t>Articulate relationship between testing and specific policies and program</a:t>
          </a:r>
        </a:p>
        <a:p>
          <a:pPr marL="57150" lvl="1" indent="-57150" algn="l" defTabSz="488950">
            <a:lnSpc>
              <a:spcPct val="90000"/>
            </a:lnSpc>
            <a:spcBef>
              <a:spcPct val="0"/>
            </a:spcBef>
            <a:spcAft>
              <a:spcPct val="15000"/>
            </a:spcAft>
            <a:buChar char="•"/>
          </a:pPr>
          <a:r>
            <a:rPr lang="en-US" sz="1100" kern="1200" baseline="0"/>
            <a:t>e.g. Demonstrating Subject Area Competency/Testing-Out, MOWR, Promotion and Retention</a:t>
          </a:r>
        </a:p>
      </dsp:txBody>
      <dsp:txXfrm>
        <a:off x="1577340" y="3637194"/>
        <a:ext cx="6309360" cy="857367"/>
      </dsp:txXfrm>
    </dsp:sp>
    <dsp:sp modelId="{F25DD761-00B1-41E5-8978-63017A9AA0CD}">
      <dsp:nvSpPr>
        <dsp:cNvPr id="0" name=""/>
        <dsp:cNvSpPr/>
      </dsp:nvSpPr>
      <dsp:spPr>
        <a:xfrm>
          <a:off x="0" y="3637194"/>
          <a:ext cx="1577340" cy="85736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84689" rIns="83468" bIns="84689" numCol="1" spcCol="1270" anchor="ctr" anchorCtr="0">
          <a:noAutofit/>
        </a:bodyPr>
        <a:lstStyle/>
        <a:p>
          <a:pPr marL="0" lvl="0" indent="0" algn="ctr" defTabSz="844550">
            <a:lnSpc>
              <a:spcPct val="90000"/>
            </a:lnSpc>
            <a:spcBef>
              <a:spcPct val="0"/>
            </a:spcBef>
            <a:spcAft>
              <a:spcPct val="35000"/>
            </a:spcAft>
            <a:buNone/>
          </a:pPr>
          <a:r>
            <a:rPr lang="en-US" sz="1900" kern="1200"/>
            <a:t>Articulate</a:t>
          </a:r>
        </a:p>
      </dsp:txBody>
      <dsp:txXfrm>
        <a:off x="0" y="3637194"/>
        <a:ext cx="1577340" cy="8573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1F578-25B6-4109-86DD-38674F4299BF}">
      <dsp:nvSpPr>
        <dsp:cNvPr id="0" name=""/>
        <dsp:cNvSpPr/>
      </dsp:nvSpPr>
      <dsp:spPr>
        <a:xfrm>
          <a:off x="6161" y="425807"/>
          <a:ext cx="4374653" cy="3499723"/>
        </a:xfrm>
        <a:prstGeom prst="homePlate">
          <a:avLst>
            <a:gd name="adj" fmla="val 2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328" tIns="45720" rIns="617312" bIns="45720" numCol="1" spcCol="1270" anchor="ctr" anchorCtr="0">
          <a:noAutofit/>
        </a:bodyPr>
        <a:lstStyle/>
        <a:p>
          <a:pPr marL="0" lvl="0" indent="0" algn="ctr" defTabSz="800100">
            <a:lnSpc>
              <a:spcPct val="90000"/>
            </a:lnSpc>
            <a:spcBef>
              <a:spcPct val="0"/>
            </a:spcBef>
            <a:spcAft>
              <a:spcPct val="35000"/>
            </a:spcAft>
            <a:buNone/>
          </a:pPr>
          <a:r>
            <a:rPr lang="en-US" sz="1800" b="1" kern="1200"/>
            <a:t>Chromebook Auto Updates</a:t>
          </a:r>
          <a:endParaRPr lang="en-US" sz="1800" kern="1200"/>
        </a:p>
      </dsp:txBody>
      <dsp:txXfrm>
        <a:off x="6161" y="425807"/>
        <a:ext cx="3937188" cy="3499723"/>
      </dsp:txXfrm>
    </dsp:sp>
    <dsp:sp modelId="{80952B82-EC4E-45F3-B750-D840892301A8}">
      <dsp:nvSpPr>
        <dsp:cNvPr id="0" name=""/>
        <dsp:cNvSpPr/>
      </dsp:nvSpPr>
      <dsp:spPr>
        <a:xfrm>
          <a:off x="3505884" y="425807"/>
          <a:ext cx="4374653" cy="3499723"/>
        </a:xfrm>
        <a:prstGeom prst="chevron">
          <a:avLst>
            <a:gd name="adj" fmla="val 2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328" tIns="45720" rIns="154328" bIns="45720" numCol="1" spcCol="1270" anchor="t" anchorCtr="0">
          <a:noAutofit/>
        </a:bodyPr>
        <a:lstStyle/>
        <a:p>
          <a:pPr marL="0" lvl="0" indent="0" algn="l" defTabSz="800100">
            <a:lnSpc>
              <a:spcPct val="90000"/>
            </a:lnSpc>
            <a:spcBef>
              <a:spcPct val="0"/>
            </a:spcBef>
            <a:spcAft>
              <a:spcPct val="35000"/>
            </a:spcAft>
            <a:buNone/>
          </a:pPr>
          <a:r>
            <a:rPr lang="en-US" sz="1800" u="sng" kern="1200"/>
            <a:t>Confirm updates have occurred prior to testing</a:t>
          </a:r>
          <a:endParaRPr lang="en-US" sz="1800" kern="1200"/>
        </a:p>
        <a:p>
          <a:pPr marL="114300" lvl="1" indent="-114300" algn="l" defTabSz="622300">
            <a:lnSpc>
              <a:spcPct val="90000"/>
            </a:lnSpc>
            <a:spcBef>
              <a:spcPct val="0"/>
            </a:spcBef>
            <a:spcAft>
              <a:spcPct val="15000"/>
            </a:spcAft>
            <a:buChar char="•"/>
          </a:pPr>
          <a:r>
            <a:rPr lang="en-US" sz="1400" kern="1200"/>
            <a:t>If Chromebooks have been unused for a period time, when they are used to administer a Screener assessment, sometimes they automatically update in the background, which interferes with the Speaking recording capture. Changing the Google Admin Policy to “stop auto updates” does not resolve the problem.</a:t>
          </a:r>
        </a:p>
      </dsp:txBody>
      <dsp:txXfrm>
        <a:off x="4380815" y="425807"/>
        <a:ext cx="2624791" cy="34997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A72E42-51BD-4961-B3A3-D46BB2F0D3C2}">
      <dsp:nvSpPr>
        <dsp:cNvPr id="0" name=""/>
        <dsp:cNvSpPr/>
      </dsp:nvSpPr>
      <dsp:spPr>
        <a:xfrm>
          <a:off x="0" y="25354"/>
          <a:ext cx="7627451" cy="4867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Students to be Tested</a:t>
          </a:r>
        </a:p>
      </dsp:txBody>
      <dsp:txXfrm>
        <a:off x="23760" y="49114"/>
        <a:ext cx="7579931" cy="439200"/>
      </dsp:txXfrm>
    </dsp:sp>
    <dsp:sp modelId="{BCCBB92B-F160-43B9-8D56-F7F978BCDE3D}">
      <dsp:nvSpPr>
        <dsp:cNvPr id="0" name=""/>
        <dsp:cNvSpPr/>
      </dsp:nvSpPr>
      <dsp:spPr>
        <a:xfrm>
          <a:off x="0" y="512074"/>
          <a:ext cx="7627451" cy="1338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172" tIns="17780" rIns="99568" bIns="17780" numCol="1" spcCol="1270" anchor="t" anchorCtr="0">
          <a:noAutofit/>
        </a:bodyPr>
        <a:lstStyle/>
        <a:p>
          <a:pPr marL="228600" lvl="1" indent="-114300" algn="l" defTabSz="622300">
            <a:lnSpc>
              <a:spcPct val="90000"/>
            </a:lnSpc>
            <a:spcBef>
              <a:spcPct val="0"/>
            </a:spcBef>
            <a:spcAft>
              <a:spcPct val="20000"/>
            </a:spcAft>
            <a:buFont typeface="Arial" panose="020B0604020202020204" pitchFamily="34" charset="0"/>
            <a:buChar char="•"/>
          </a:pPr>
          <a:r>
            <a:rPr lang="en-US" sz="1400" kern="1200"/>
            <a:t>Testing includes all students enrolled in grades 3 through 8, except for those participating in the GAA or who have an EL deferment for English Language Arts and Social Studies. EL deferred students MUST have participated in the 2017 ACCESS for ELLs.</a:t>
          </a:r>
        </a:p>
        <a:p>
          <a:pPr marL="177800" lvl="1" indent="-63500" algn="l" defTabSz="622300">
            <a:lnSpc>
              <a:spcPct val="90000"/>
            </a:lnSpc>
            <a:spcBef>
              <a:spcPct val="0"/>
            </a:spcBef>
            <a:spcAft>
              <a:spcPct val="20000"/>
            </a:spcAft>
            <a:buFont typeface="Arial" panose="020B0604020202020204" pitchFamily="34" charset="0"/>
            <a:buChar char="•"/>
          </a:pPr>
          <a:r>
            <a:rPr lang="en-US" sz="1400" kern="1200"/>
            <a:t> Advanced middle school students enrolled in an EOC course MUST take the required EOC.</a:t>
          </a:r>
        </a:p>
        <a:p>
          <a:pPr marL="177800" lvl="2" indent="-63500" algn="l" defTabSz="622300">
            <a:lnSpc>
              <a:spcPct val="90000"/>
            </a:lnSpc>
            <a:spcBef>
              <a:spcPct val="0"/>
            </a:spcBef>
            <a:spcAft>
              <a:spcPct val="20000"/>
            </a:spcAft>
            <a:buFont typeface="Arial" panose="020B0604020202020204" pitchFamily="34" charset="0"/>
            <a:buChar char="•"/>
          </a:pPr>
          <a:r>
            <a:rPr lang="en-US" sz="1400" kern="1200">
              <a:solidFill>
                <a:srgbClr val="FF0000"/>
              </a:solidFill>
            </a:rPr>
            <a:t>Additional guidance will be forthcoming after Georgia's ESSA Plan is approved. </a:t>
          </a:r>
        </a:p>
      </dsp:txBody>
      <dsp:txXfrm>
        <a:off x="0" y="512074"/>
        <a:ext cx="7627451" cy="1338094"/>
      </dsp:txXfrm>
    </dsp:sp>
    <dsp:sp modelId="{1805F9B1-CB4E-416F-96FA-12CB0611E280}">
      <dsp:nvSpPr>
        <dsp:cNvPr id="0" name=""/>
        <dsp:cNvSpPr/>
      </dsp:nvSpPr>
      <dsp:spPr>
        <a:xfrm>
          <a:off x="0" y="1850169"/>
          <a:ext cx="7627451" cy="4867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Makeup Testing</a:t>
          </a:r>
        </a:p>
      </dsp:txBody>
      <dsp:txXfrm>
        <a:off x="23760" y="1873929"/>
        <a:ext cx="7579931" cy="439200"/>
      </dsp:txXfrm>
    </dsp:sp>
    <dsp:sp modelId="{2A50D099-4F03-419A-B424-4137A3CD646D}">
      <dsp:nvSpPr>
        <dsp:cNvPr id="0" name=""/>
        <dsp:cNvSpPr/>
      </dsp:nvSpPr>
      <dsp:spPr>
        <a:xfrm>
          <a:off x="0" y="2336889"/>
          <a:ext cx="7627451"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172" tIns="17780" rIns="99568" bIns="17780" numCol="1" spcCol="1270" anchor="t" anchorCtr="0">
          <a:noAutofit/>
        </a:bodyPr>
        <a:lstStyle/>
        <a:p>
          <a:pPr marL="114300" lvl="1" indent="-114300" algn="l" defTabSz="622300">
            <a:lnSpc>
              <a:spcPct val="90000"/>
            </a:lnSpc>
            <a:spcBef>
              <a:spcPct val="0"/>
            </a:spcBef>
            <a:spcAft>
              <a:spcPct val="20000"/>
            </a:spcAft>
            <a:buFont typeface="Arial" panose="020B0604020202020204" pitchFamily="34" charset="0"/>
            <a:buChar char="•"/>
          </a:pPr>
          <a:r>
            <a:rPr lang="en-US" sz="1400" kern="1200" dirty="0"/>
            <a:t>Make-up tests must be given within the system’s scheduled local administration window; the last day of the local window should be scheduled as a makeup day.</a:t>
          </a:r>
        </a:p>
        <a:p>
          <a:pPr marL="114300" lvl="1" indent="-114300" algn="l" defTabSz="622300">
            <a:lnSpc>
              <a:spcPct val="90000"/>
            </a:lnSpc>
            <a:spcBef>
              <a:spcPct val="0"/>
            </a:spcBef>
            <a:spcAft>
              <a:spcPct val="20000"/>
            </a:spcAft>
            <a:buFont typeface="Arial" panose="020B0604020202020204" pitchFamily="34" charset="0"/>
            <a:buChar char="•"/>
          </a:pPr>
          <a:r>
            <a:rPr lang="en-US" sz="1400" kern="1200"/>
            <a:t>For Grades 3, 5, or 8 – a new student who has not tested should participate in the required promotion/retention EOG content assessment(s) for that grade level if the state window is still open</a:t>
          </a:r>
        </a:p>
      </dsp:txBody>
      <dsp:txXfrm>
        <a:off x="0" y="2336889"/>
        <a:ext cx="7627451" cy="1076400"/>
      </dsp:txXfrm>
    </dsp:sp>
    <dsp:sp modelId="{52ADD8F8-1DE7-4035-BE32-081C7D1C80F0}">
      <dsp:nvSpPr>
        <dsp:cNvPr id="0" name=""/>
        <dsp:cNvSpPr/>
      </dsp:nvSpPr>
      <dsp:spPr>
        <a:xfrm>
          <a:off x="0" y="3413289"/>
          <a:ext cx="7627451" cy="4867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Retest</a:t>
          </a:r>
        </a:p>
      </dsp:txBody>
      <dsp:txXfrm>
        <a:off x="23760" y="3437049"/>
        <a:ext cx="7579931" cy="439200"/>
      </dsp:txXfrm>
    </dsp:sp>
    <dsp:sp modelId="{7AFCCB45-7BEF-4135-A57A-06D9C464F72E}">
      <dsp:nvSpPr>
        <dsp:cNvPr id="0" name=""/>
        <dsp:cNvSpPr/>
      </dsp:nvSpPr>
      <dsp:spPr>
        <a:xfrm>
          <a:off x="0" y="3900009"/>
          <a:ext cx="7627451" cy="713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172" tIns="17780" rIns="99568" bIns="17780" numCol="1" spcCol="1270" anchor="t" anchorCtr="0">
          <a:noAutofit/>
        </a:bodyPr>
        <a:lstStyle/>
        <a:p>
          <a:pPr marL="114300" lvl="1" indent="-114300" algn="l" defTabSz="622300">
            <a:lnSpc>
              <a:spcPct val="90000"/>
            </a:lnSpc>
            <a:spcBef>
              <a:spcPct val="0"/>
            </a:spcBef>
            <a:spcAft>
              <a:spcPct val="20000"/>
            </a:spcAft>
            <a:buFont typeface="Arial" panose="020B0604020202020204" pitchFamily="34" charset="0"/>
            <a:buChar char="•"/>
          </a:pPr>
          <a:r>
            <a:rPr lang="en-US" sz="1400" kern="1200"/>
            <a:t>Students who are not on Grade Level for Reading in Grades 3,5,8</a:t>
          </a:r>
        </a:p>
        <a:p>
          <a:pPr marL="114300" lvl="1" indent="-114300" algn="l" defTabSz="622300">
            <a:lnSpc>
              <a:spcPct val="90000"/>
            </a:lnSpc>
            <a:spcBef>
              <a:spcPct val="0"/>
            </a:spcBef>
            <a:spcAft>
              <a:spcPct val="20000"/>
            </a:spcAft>
            <a:buFont typeface="Arial" panose="020B0604020202020204" pitchFamily="34" charset="0"/>
            <a:buChar char="•"/>
          </a:pPr>
          <a:r>
            <a:rPr lang="en-US" sz="1400" kern="1200"/>
            <a:t>Students who score in the Beginning Learner achievement level in mathematics in Grades 5,8</a:t>
          </a:r>
        </a:p>
        <a:p>
          <a:pPr marL="114300" lvl="1" indent="-114300" algn="l" defTabSz="622300">
            <a:lnSpc>
              <a:spcPct val="90000"/>
            </a:lnSpc>
            <a:spcBef>
              <a:spcPct val="0"/>
            </a:spcBef>
            <a:spcAft>
              <a:spcPct val="20000"/>
            </a:spcAft>
            <a:buFont typeface="Arial" panose="020B0604020202020204" pitchFamily="34" charset="0"/>
            <a:buChar char="•"/>
          </a:pPr>
          <a:r>
            <a:rPr lang="en-US" sz="1400" kern="1200"/>
            <a:t>Strategic Waivers are managed locally.</a:t>
          </a:r>
        </a:p>
      </dsp:txBody>
      <dsp:txXfrm>
        <a:off x="0" y="3900009"/>
        <a:ext cx="7627451" cy="7131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AEBB5-DA9F-4D7F-B3C4-38338AE95776}">
      <dsp:nvSpPr>
        <dsp:cNvPr id="0" name=""/>
        <dsp:cNvSpPr/>
      </dsp:nvSpPr>
      <dsp:spPr>
        <a:xfrm>
          <a:off x="0" y="449261"/>
          <a:ext cx="6917357" cy="10237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6864" tIns="270764" rIns="536864"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Counts as 20% of grade. </a:t>
          </a:r>
        </a:p>
        <a:p>
          <a:pPr marL="114300" lvl="1" indent="-114300" algn="l" defTabSz="622300">
            <a:lnSpc>
              <a:spcPct val="90000"/>
            </a:lnSpc>
            <a:spcBef>
              <a:spcPct val="0"/>
            </a:spcBef>
            <a:spcAft>
              <a:spcPct val="15000"/>
            </a:spcAft>
            <a:buChar char="•"/>
          </a:pPr>
          <a:r>
            <a:rPr lang="en-US" sz="1400" kern="1200"/>
            <a:t>Includes: Students with Disabilities (SWD) and English Learners (EL)</a:t>
          </a:r>
        </a:p>
        <a:p>
          <a:pPr marL="114300" lvl="1" indent="-114300" algn="l" defTabSz="622300">
            <a:lnSpc>
              <a:spcPct val="90000"/>
            </a:lnSpc>
            <a:spcBef>
              <a:spcPct val="0"/>
            </a:spcBef>
            <a:spcAft>
              <a:spcPct val="15000"/>
            </a:spcAft>
            <a:buChar char="•"/>
          </a:pPr>
          <a:r>
            <a:rPr lang="en-US" sz="1400" kern="1200"/>
            <a:t>No First Year in US School deferrals for EL students on EOCs</a:t>
          </a:r>
        </a:p>
      </dsp:txBody>
      <dsp:txXfrm>
        <a:off x="0" y="449261"/>
        <a:ext cx="6917357" cy="1023750"/>
      </dsp:txXfrm>
    </dsp:sp>
    <dsp:sp modelId="{170D00D1-F498-4DD8-842C-62A8B46A5623}">
      <dsp:nvSpPr>
        <dsp:cNvPr id="0" name=""/>
        <dsp:cNvSpPr/>
      </dsp:nvSpPr>
      <dsp:spPr>
        <a:xfrm>
          <a:off x="0" y="18648"/>
          <a:ext cx="6586344" cy="59346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022" tIns="0" rIns="183022" bIns="0" numCol="1" spcCol="1270" anchor="ctr" anchorCtr="0">
          <a:noAutofit/>
        </a:bodyPr>
        <a:lstStyle/>
        <a:p>
          <a:pPr marL="0" lvl="0" indent="0" algn="l" defTabSz="755650">
            <a:lnSpc>
              <a:spcPct val="90000"/>
            </a:lnSpc>
            <a:spcBef>
              <a:spcPct val="0"/>
            </a:spcBef>
            <a:spcAft>
              <a:spcPct val="35000"/>
            </a:spcAft>
            <a:buNone/>
          </a:pPr>
          <a:r>
            <a:rPr lang="en-US" sz="1700" b="1" kern="1200"/>
            <a:t>Enrolled in EOC Course(s)</a:t>
          </a:r>
        </a:p>
      </dsp:txBody>
      <dsp:txXfrm>
        <a:off x="28970" y="47618"/>
        <a:ext cx="6528404" cy="535521"/>
      </dsp:txXfrm>
    </dsp:sp>
    <dsp:sp modelId="{F0787717-AE05-4D77-A11B-9DAF2576428B}">
      <dsp:nvSpPr>
        <dsp:cNvPr id="0" name=""/>
        <dsp:cNvSpPr/>
      </dsp:nvSpPr>
      <dsp:spPr>
        <a:xfrm>
          <a:off x="0" y="1988610"/>
          <a:ext cx="6917357" cy="12694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6864" tIns="270764" rIns="536864"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AP/IB Course enrollees in EOC associated courses</a:t>
          </a:r>
        </a:p>
        <a:p>
          <a:pPr marL="114300" lvl="1" indent="-114300" algn="l" defTabSz="622300">
            <a:lnSpc>
              <a:spcPct val="90000"/>
            </a:lnSpc>
            <a:spcBef>
              <a:spcPct val="0"/>
            </a:spcBef>
            <a:spcAft>
              <a:spcPct val="15000"/>
            </a:spcAft>
            <a:buChar char="•"/>
          </a:pPr>
          <a:r>
            <a:rPr lang="en-US" sz="1400" kern="1200"/>
            <a:t>Move on When Ready/Dual Enrollment students</a:t>
          </a:r>
          <a:r>
            <a:rPr lang="en-US" sz="1400" kern="1200" baseline="30000">
              <a:solidFill>
                <a:srgbClr val="FF0000"/>
              </a:solidFill>
            </a:rPr>
            <a:t>*</a:t>
          </a:r>
          <a:endParaRPr lang="en-US" sz="1400" kern="1200"/>
        </a:p>
        <a:p>
          <a:pPr marL="114300" lvl="1" indent="-114300" algn="l" defTabSz="622300">
            <a:lnSpc>
              <a:spcPct val="90000"/>
            </a:lnSpc>
            <a:spcBef>
              <a:spcPct val="0"/>
            </a:spcBef>
            <a:spcAft>
              <a:spcPct val="15000"/>
            </a:spcAft>
            <a:buChar char="•"/>
          </a:pPr>
          <a:r>
            <a:rPr lang="en-US" sz="1400" kern="1200"/>
            <a:t>GaVS </a:t>
          </a:r>
          <a:r>
            <a:rPr lang="en-US" sz="1400" kern="1200" baseline="30000">
              <a:solidFill>
                <a:srgbClr val="FF0000"/>
              </a:solidFill>
            </a:rPr>
            <a:t>**</a:t>
          </a:r>
        </a:p>
        <a:p>
          <a:pPr marL="114300" lvl="1" indent="-114300" algn="l" defTabSz="622300">
            <a:lnSpc>
              <a:spcPct val="90000"/>
            </a:lnSpc>
            <a:spcBef>
              <a:spcPct val="0"/>
            </a:spcBef>
            <a:spcAft>
              <a:spcPct val="15000"/>
            </a:spcAft>
            <a:buChar char="•"/>
          </a:pPr>
          <a:r>
            <a:rPr lang="en-US" sz="1400" kern="1200"/>
            <a:t>Credit Recovery</a:t>
          </a:r>
        </a:p>
      </dsp:txBody>
      <dsp:txXfrm>
        <a:off x="0" y="1988610"/>
        <a:ext cx="6917357" cy="1269450"/>
      </dsp:txXfrm>
    </dsp:sp>
    <dsp:sp modelId="{D9F02E1E-0ACB-426E-B244-EA8311BC6987}">
      <dsp:nvSpPr>
        <dsp:cNvPr id="0" name=""/>
        <dsp:cNvSpPr/>
      </dsp:nvSpPr>
      <dsp:spPr>
        <a:xfrm>
          <a:off x="0" y="1461174"/>
          <a:ext cx="6586344" cy="6372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022" tIns="0" rIns="183022" bIns="0" numCol="1" spcCol="1270" anchor="ctr" anchorCtr="0">
          <a:noAutofit/>
        </a:bodyPr>
        <a:lstStyle/>
        <a:p>
          <a:pPr marL="0" lvl="0" indent="0" algn="l" defTabSz="755650">
            <a:lnSpc>
              <a:spcPct val="90000"/>
            </a:lnSpc>
            <a:spcBef>
              <a:spcPct val="0"/>
            </a:spcBef>
            <a:spcAft>
              <a:spcPct val="35000"/>
            </a:spcAft>
            <a:buNone/>
          </a:pPr>
          <a:r>
            <a:rPr lang="en-US" sz="1700" b="1" kern="1200"/>
            <a:t>Enrolled in Specified Courses/Programs </a:t>
          </a:r>
        </a:p>
      </dsp:txBody>
      <dsp:txXfrm>
        <a:off x="31109" y="1492283"/>
        <a:ext cx="6524126" cy="575061"/>
      </dsp:txXfrm>
    </dsp:sp>
    <dsp:sp modelId="{E6AE2E5F-3466-45AF-A04D-00077F4AEA1E}">
      <dsp:nvSpPr>
        <dsp:cNvPr id="0" name=""/>
        <dsp:cNvSpPr/>
      </dsp:nvSpPr>
      <dsp:spPr>
        <a:xfrm>
          <a:off x="0" y="3745634"/>
          <a:ext cx="6917357" cy="100327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6864" tIns="270764" rIns="536864"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Transfer students from home school, non-accredited entities</a:t>
          </a:r>
        </a:p>
        <a:p>
          <a:pPr marL="114300" lvl="1" indent="-114300" algn="l" defTabSz="622300">
            <a:lnSpc>
              <a:spcPct val="90000"/>
            </a:lnSpc>
            <a:spcBef>
              <a:spcPct val="0"/>
            </a:spcBef>
            <a:spcAft>
              <a:spcPct val="15000"/>
            </a:spcAft>
            <a:buChar char="•"/>
          </a:pPr>
          <a:r>
            <a:rPr lang="en-US" sz="1400" kern="1200"/>
            <a:t>Students simultaneously enrolled in a GA public school and a private school or non-traditional entity</a:t>
          </a:r>
        </a:p>
      </dsp:txBody>
      <dsp:txXfrm>
        <a:off x="0" y="3745634"/>
        <a:ext cx="6917357" cy="1003275"/>
      </dsp:txXfrm>
    </dsp:sp>
    <dsp:sp modelId="{1DE8AF2B-19FB-4FAC-BFDC-50743FF1F894}">
      <dsp:nvSpPr>
        <dsp:cNvPr id="0" name=""/>
        <dsp:cNvSpPr/>
      </dsp:nvSpPr>
      <dsp:spPr>
        <a:xfrm>
          <a:off x="0" y="3244309"/>
          <a:ext cx="6586344" cy="6092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022" tIns="0" rIns="183022" bIns="0" numCol="1" spcCol="1270" anchor="ctr" anchorCtr="0">
          <a:noAutofit/>
        </a:bodyPr>
        <a:lstStyle/>
        <a:p>
          <a:pPr marL="0" lvl="0" indent="0" algn="l" defTabSz="755650">
            <a:lnSpc>
              <a:spcPct val="90000"/>
            </a:lnSpc>
            <a:spcBef>
              <a:spcPct val="0"/>
            </a:spcBef>
            <a:spcAft>
              <a:spcPct val="35000"/>
            </a:spcAft>
            <a:buNone/>
          </a:pPr>
          <a:r>
            <a:rPr lang="en-US" sz="1700" b="1" kern="1200"/>
            <a:t>Validation of Credit</a:t>
          </a:r>
        </a:p>
      </dsp:txBody>
      <dsp:txXfrm>
        <a:off x="29741" y="3274050"/>
        <a:ext cx="6526862" cy="5497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AEBB5-DA9F-4D7F-B3C4-38338AE95776}">
      <dsp:nvSpPr>
        <dsp:cNvPr id="0" name=""/>
        <dsp:cNvSpPr/>
      </dsp:nvSpPr>
      <dsp:spPr>
        <a:xfrm>
          <a:off x="0" y="989622"/>
          <a:ext cx="6917357" cy="17671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6864" tIns="354076" rIns="53686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Grade conversion score less than 70 on previous administration</a:t>
          </a:r>
        </a:p>
        <a:p>
          <a:pPr marL="171450" lvl="1" indent="-171450" algn="l" defTabSz="755650">
            <a:lnSpc>
              <a:spcPct val="90000"/>
            </a:lnSpc>
            <a:spcBef>
              <a:spcPct val="0"/>
            </a:spcBef>
            <a:spcAft>
              <a:spcPct val="15000"/>
            </a:spcAft>
            <a:buChar char="•"/>
          </a:pPr>
          <a:r>
            <a:rPr lang="en-US" sz="1700" kern="1200"/>
            <a:t>Available during Mid-Month and Summer Main administrations only </a:t>
          </a:r>
        </a:p>
        <a:p>
          <a:pPr marL="171450" lvl="1" indent="-171450" algn="l" defTabSz="755650">
            <a:lnSpc>
              <a:spcPct val="90000"/>
            </a:lnSpc>
            <a:spcBef>
              <a:spcPct val="0"/>
            </a:spcBef>
            <a:spcAft>
              <a:spcPct val="15000"/>
            </a:spcAft>
            <a:buChar char="•"/>
          </a:pPr>
          <a:r>
            <a:rPr lang="en-US" sz="1700" kern="1200"/>
            <a:t>See </a:t>
          </a:r>
          <a:r>
            <a:rPr lang="en-US" sz="1700" i="1" kern="1200"/>
            <a:t>Student Assessment Handbook (SAH) </a:t>
          </a:r>
          <a:r>
            <a:rPr lang="en-US" sz="1700" kern="1200"/>
            <a:t>for administration parameters</a:t>
          </a:r>
        </a:p>
      </dsp:txBody>
      <dsp:txXfrm>
        <a:off x="0" y="989622"/>
        <a:ext cx="6917357" cy="1767150"/>
      </dsp:txXfrm>
    </dsp:sp>
    <dsp:sp modelId="{170D00D1-F498-4DD8-842C-62A8B46A5623}">
      <dsp:nvSpPr>
        <dsp:cNvPr id="0" name=""/>
        <dsp:cNvSpPr/>
      </dsp:nvSpPr>
      <dsp:spPr>
        <a:xfrm>
          <a:off x="0" y="361405"/>
          <a:ext cx="6586344" cy="77606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022" tIns="0" rIns="183022" bIns="0" numCol="1" spcCol="1270" anchor="ctr" anchorCtr="0">
          <a:noAutofit/>
        </a:bodyPr>
        <a:lstStyle/>
        <a:p>
          <a:pPr marL="0" lvl="0" indent="0" algn="l" defTabSz="755650">
            <a:lnSpc>
              <a:spcPct val="90000"/>
            </a:lnSpc>
            <a:spcBef>
              <a:spcPct val="0"/>
            </a:spcBef>
            <a:spcAft>
              <a:spcPct val="35000"/>
            </a:spcAft>
            <a:buNone/>
          </a:pPr>
          <a:r>
            <a:rPr lang="en-US" sz="1700" b="1" kern="1200"/>
            <a:t>Retest</a:t>
          </a:r>
        </a:p>
      </dsp:txBody>
      <dsp:txXfrm>
        <a:off x="37884" y="399289"/>
        <a:ext cx="6510576" cy="700297"/>
      </dsp:txXfrm>
    </dsp:sp>
    <dsp:sp modelId="{F0787717-AE05-4D77-A11B-9DAF2576428B}">
      <dsp:nvSpPr>
        <dsp:cNvPr id="0" name=""/>
        <dsp:cNvSpPr/>
      </dsp:nvSpPr>
      <dsp:spPr>
        <a:xfrm>
          <a:off x="0" y="3172667"/>
          <a:ext cx="6917357" cy="17671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6864" tIns="354076" rIns="536864" bIns="120904" numCol="1" spcCol="1270" anchor="t"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en-US" sz="1700" kern="1200"/>
            <a:t>Students must meet eligibility requirements</a:t>
          </a:r>
        </a:p>
        <a:p>
          <a:pPr marL="171450" lvl="1" indent="-171450" algn="l" defTabSz="755650">
            <a:lnSpc>
              <a:spcPct val="90000"/>
            </a:lnSpc>
            <a:spcBef>
              <a:spcPct val="0"/>
            </a:spcBef>
            <a:spcAft>
              <a:spcPct val="15000"/>
            </a:spcAft>
            <a:buFont typeface="Arial" panose="020B0604020202020204" pitchFamily="34" charset="0"/>
            <a:buChar char="•"/>
          </a:pPr>
          <a:r>
            <a:rPr lang="en-US" sz="1700" kern="1200"/>
            <a:t>Testing-Out is available during the August, September, and March Mid-Month administrations and the Summer Main administration</a:t>
          </a:r>
        </a:p>
        <a:p>
          <a:pPr marL="171450" lvl="1" indent="-171450" algn="l" defTabSz="755650">
            <a:lnSpc>
              <a:spcPct val="90000"/>
            </a:lnSpc>
            <a:spcBef>
              <a:spcPct val="0"/>
            </a:spcBef>
            <a:spcAft>
              <a:spcPct val="15000"/>
            </a:spcAft>
            <a:buFont typeface="Arial" panose="020B0604020202020204" pitchFamily="34" charset="0"/>
            <a:buChar char="•"/>
          </a:pPr>
          <a:r>
            <a:rPr lang="en-US" sz="1700" kern="1200"/>
            <a:t>See </a:t>
          </a:r>
          <a:r>
            <a:rPr lang="en-US" sz="1700" i="1" kern="1200"/>
            <a:t>SAH</a:t>
          </a:r>
          <a:r>
            <a:rPr lang="en-US" sz="1700" kern="1200"/>
            <a:t> for guidance</a:t>
          </a:r>
        </a:p>
      </dsp:txBody>
      <dsp:txXfrm>
        <a:off x="0" y="3172667"/>
        <a:ext cx="6917357" cy="1767150"/>
      </dsp:txXfrm>
    </dsp:sp>
    <dsp:sp modelId="{D9F02E1E-0ACB-426E-B244-EA8311BC6987}">
      <dsp:nvSpPr>
        <dsp:cNvPr id="0" name=""/>
        <dsp:cNvSpPr/>
      </dsp:nvSpPr>
      <dsp:spPr>
        <a:xfrm>
          <a:off x="0" y="2632747"/>
          <a:ext cx="6586344" cy="83336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022" tIns="0" rIns="183022" bIns="0" numCol="1" spcCol="1270" anchor="ctr" anchorCtr="0">
          <a:noAutofit/>
        </a:bodyPr>
        <a:lstStyle/>
        <a:p>
          <a:pPr marL="0" lvl="0" indent="0" algn="l" defTabSz="755650">
            <a:lnSpc>
              <a:spcPct val="90000"/>
            </a:lnSpc>
            <a:spcBef>
              <a:spcPct val="0"/>
            </a:spcBef>
            <a:spcAft>
              <a:spcPct val="35000"/>
            </a:spcAft>
            <a:buNone/>
          </a:pPr>
          <a:r>
            <a:rPr lang="en-US" sz="1700" b="1" kern="1200"/>
            <a:t>Demonstrating Subject Area Competency (“Testing-Out”) </a:t>
          </a:r>
        </a:p>
      </dsp:txBody>
      <dsp:txXfrm>
        <a:off x="40682" y="2673429"/>
        <a:ext cx="6504980" cy="752001"/>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2"/>
          </a:xfrm>
          <a:prstGeom prst="rect">
            <a:avLst/>
          </a:prstGeom>
        </p:spPr>
        <p:txBody>
          <a:bodyPr vert="horz" lIns="93315" tIns="46657" rIns="93315" bIns="46657" rtlCol="0"/>
          <a:lstStyle>
            <a:lvl1pPr algn="l">
              <a:defRPr sz="1200"/>
            </a:lvl1pPr>
          </a:lstStyle>
          <a:p>
            <a:endParaRPr lang="en-US"/>
          </a:p>
        </p:txBody>
      </p:sp>
      <p:sp>
        <p:nvSpPr>
          <p:cNvPr id="3" name="Date Placeholder 2"/>
          <p:cNvSpPr>
            <a:spLocks noGrp="1"/>
          </p:cNvSpPr>
          <p:nvPr>
            <p:ph type="dt" sz="quarter" idx="1"/>
          </p:nvPr>
        </p:nvSpPr>
        <p:spPr>
          <a:xfrm>
            <a:off x="3978133" y="1"/>
            <a:ext cx="3043343" cy="467072"/>
          </a:xfrm>
          <a:prstGeom prst="rect">
            <a:avLst/>
          </a:prstGeom>
        </p:spPr>
        <p:txBody>
          <a:bodyPr vert="horz" lIns="93315" tIns="46657" rIns="93315" bIns="46657" rtlCol="0"/>
          <a:lstStyle>
            <a:lvl1pPr algn="r">
              <a:defRPr sz="1200"/>
            </a:lvl1pPr>
          </a:lstStyle>
          <a:p>
            <a:fld id="{144086D9-9344-40EE-B036-6F4A77DB3C76}" type="datetimeFigureOut">
              <a:rPr lang="en-US" smtClean="0"/>
              <a:t>8/25/2017</a:t>
            </a:fld>
            <a:endParaRPr lang="en-US"/>
          </a:p>
        </p:txBody>
      </p:sp>
      <p:sp>
        <p:nvSpPr>
          <p:cNvPr id="4" name="Footer Placeholder 3"/>
          <p:cNvSpPr>
            <a:spLocks noGrp="1"/>
          </p:cNvSpPr>
          <p:nvPr>
            <p:ph type="ftr" sz="quarter" idx="2"/>
          </p:nvPr>
        </p:nvSpPr>
        <p:spPr>
          <a:xfrm>
            <a:off x="0" y="8842031"/>
            <a:ext cx="3043343" cy="467071"/>
          </a:xfrm>
          <a:prstGeom prst="rect">
            <a:avLst/>
          </a:prstGeom>
        </p:spPr>
        <p:txBody>
          <a:bodyPr vert="horz" lIns="93315" tIns="46657" rIns="93315" bIns="46657" rtlCol="0" anchor="b"/>
          <a:lstStyle>
            <a:lvl1pPr algn="l">
              <a:defRPr sz="1200"/>
            </a:lvl1pPr>
          </a:lstStyle>
          <a:p>
            <a:endParaRPr lang="en-US"/>
          </a:p>
        </p:txBody>
      </p:sp>
      <p:sp>
        <p:nvSpPr>
          <p:cNvPr id="5" name="Slide Number Placeholder 4"/>
          <p:cNvSpPr>
            <a:spLocks noGrp="1"/>
          </p:cNvSpPr>
          <p:nvPr>
            <p:ph type="sldNum" sz="quarter" idx="3"/>
          </p:nvPr>
        </p:nvSpPr>
        <p:spPr>
          <a:xfrm>
            <a:off x="3978133" y="8842031"/>
            <a:ext cx="3043343" cy="467071"/>
          </a:xfrm>
          <a:prstGeom prst="rect">
            <a:avLst/>
          </a:prstGeom>
        </p:spPr>
        <p:txBody>
          <a:bodyPr vert="horz" lIns="93315" tIns="46657" rIns="93315" bIns="46657" rtlCol="0" anchor="b"/>
          <a:lstStyle>
            <a:lvl1pPr algn="r">
              <a:defRPr sz="1200"/>
            </a:lvl1pPr>
          </a:lstStyle>
          <a:p>
            <a:fld id="{568132E6-B52C-4BAD-9034-F0FE2266D6F7}" type="slidenum">
              <a:rPr lang="en-US" smtClean="0"/>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5" tIns="46657" rIns="93315" bIns="46657" rtlCol="0"/>
          <a:lstStyle>
            <a:lvl1pPr algn="l">
              <a:defRPr sz="1200"/>
            </a:lvl1pPr>
          </a:lstStyle>
          <a:p>
            <a:endParaRPr lang="en-US"/>
          </a:p>
        </p:txBody>
      </p:sp>
      <p:sp>
        <p:nvSpPr>
          <p:cNvPr id="3" name="Date Placeholder 2"/>
          <p:cNvSpPr>
            <a:spLocks noGrp="1"/>
          </p:cNvSpPr>
          <p:nvPr>
            <p:ph type="dt" idx="1"/>
          </p:nvPr>
        </p:nvSpPr>
        <p:spPr>
          <a:xfrm>
            <a:off x="3978133" y="0"/>
            <a:ext cx="3043343" cy="465455"/>
          </a:xfrm>
          <a:prstGeom prst="rect">
            <a:avLst/>
          </a:prstGeom>
        </p:spPr>
        <p:txBody>
          <a:bodyPr vert="horz" lIns="93315" tIns="46657" rIns="93315" bIns="46657" rtlCol="0"/>
          <a:lstStyle>
            <a:lvl1pPr algn="r">
              <a:defRPr sz="1200"/>
            </a:lvl1pPr>
          </a:lstStyle>
          <a:p>
            <a:fld id="{D8AB1433-BF8B-45C5-81D6-089F21EECCF9}" type="datetimeFigureOut">
              <a:rPr lang="en-US" smtClean="0"/>
              <a:t>8/25/2017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5" tIns="46657" rIns="93315" bIns="46657" rtlCol="0" anchor="ctr"/>
          <a:lstStyle/>
          <a:p>
            <a:endParaRPr lang="en-US"/>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15" tIns="46657" rIns="93315" bIns="466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15" tIns="46657" rIns="93315" bIns="46657"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0"/>
            <a:ext cx="3043343" cy="465455"/>
          </a:xfrm>
          <a:prstGeom prst="rect">
            <a:avLst/>
          </a:prstGeom>
        </p:spPr>
        <p:txBody>
          <a:bodyPr vert="horz" lIns="93315" tIns="46657" rIns="93315" bIns="46657" rtlCol="0" anchor="b"/>
          <a:lstStyle>
            <a:lvl1pPr algn="r">
              <a:defRPr sz="1200"/>
            </a:lvl1pPr>
          </a:lstStyle>
          <a:p>
            <a:fld id="{E6530340-F5C0-43BA-9CC1-D63E860F355B}"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C14D4630-72A1-4B96-9E89-6E403892B6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6EFD39FF-FC9C-47ED-8DE8-0D8D83294A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7652" name="Slide Number Placeholder 3">
            <a:extLst>
              <a:ext uri="{FF2B5EF4-FFF2-40B4-BE49-F238E27FC236}">
                <a16:creationId xmlns:a16="http://schemas.microsoft.com/office/drawing/2014/main" id="{563B11EE-0C7F-4E22-9281-8F933F8A45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E569F6B-AE7B-488F-87A5-D7CC24D739DE}"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2673191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5771F11F-FCA6-4FE2-AE23-2717DDEDDA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a:extLst>
              <a:ext uri="{FF2B5EF4-FFF2-40B4-BE49-F238E27FC236}">
                <a16:creationId xmlns:a16="http://schemas.microsoft.com/office/drawing/2014/main" id="{A982A88B-CEEC-4F27-B714-4B5AA0D4E1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a:p>
            <a:pPr eaLnBrk="1" hangingPunct="1">
              <a:spcBef>
                <a:spcPct val="0"/>
              </a:spcBef>
            </a:pPr>
            <a:endParaRPr lang="en-US" altLang="en-US"/>
          </a:p>
        </p:txBody>
      </p:sp>
      <p:sp>
        <p:nvSpPr>
          <p:cNvPr id="132100" name="Slide Number Placeholder 3">
            <a:extLst>
              <a:ext uri="{FF2B5EF4-FFF2-40B4-BE49-F238E27FC236}">
                <a16:creationId xmlns:a16="http://schemas.microsoft.com/office/drawing/2014/main" id="{374A7589-72FD-43C8-9FE9-4EC957F04C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8CFB3FF-7576-4A52-AF8D-27158AE16F34}" type="slidenum">
              <a:rPr lang="en-US" altLang="en-US" smtClean="0"/>
              <a:pPr>
                <a:spcBef>
                  <a:spcPct val="0"/>
                </a:spcBef>
              </a:pPr>
              <a:t>43</a:t>
            </a:fld>
            <a:endParaRPr lang="en-US" altLang="en-US"/>
          </a:p>
        </p:txBody>
      </p:sp>
    </p:spTree>
    <p:extLst>
      <p:ext uri="{BB962C8B-B14F-4D97-AF65-F5344CB8AC3E}">
        <p14:creationId xmlns:p14="http://schemas.microsoft.com/office/powerpoint/2010/main" val="1258478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B23736E7-DFA8-4683-A1F8-673CE5C9F6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a:extLst>
              <a:ext uri="{FF2B5EF4-FFF2-40B4-BE49-F238E27FC236}">
                <a16:creationId xmlns:a16="http://schemas.microsoft.com/office/drawing/2014/main" id="{D007F428-2382-4B6C-B8D1-8F00D9CE0E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6676" name="Slide Number Placeholder 3">
            <a:extLst>
              <a:ext uri="{FF2B5EF4-FFF2-40B4-BE49-F238E27FC236}">
                <a16:creationId xmlns:a16="http://schemas.microsoft.com/office/drawing/2014/main" id="{1ADFEA49-C8C4-46CC-A614-6A10934A8E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2363" indent="-223838">
              <a:spcBef>
                <a:spcPct val="30000"/>
              </a:spcBef>
              <a:defRPr sz="1200">
                <a:solidFill>
                  <a:schemeClr val="tx1"/>
                </a:solidFill>
                <a:latin typeface="Calibri" panose="020F0502020204030204" pitchFamily="34" charset="0"/>
              </a:defRPr>
            </a:lvl3pPr>
            <a:lvl4pPr marL="1571625"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C19F7E9-67B0-46A7-880D-63E6043AF25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71772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Please</a:t>
            </a:r>
            <a:r>
              <a:rPr lang="en-US" baseline="0"/>
              <a:t> refer to Session 1, ”The Basics,” for an explanation of how to complete the Electronic Entry Sheet.</a:t>
            </a:r>
          </a:p>
          <a:p>
            <a:endParaRPr lang="en-US"/>
          </a:p>
        </p:txBody>
      </p:sp>
      <p:sp>
        <p:nvSpPr>
          <p:cNvPr id="4" name="Slide Number Placeholder 3"/>
          <p:cNvSpPr>
            <a:spLocks noGrp="1"/>
          </p:cNvSpPr>
          <p:nvPr>
            <p:ph type="sldNum" sz="quarter" idx="5"/>
          </p:nvPr>
        </p:nvSpPr>
        <p:spPr/>
        <p:txBody>
          <a:bodyPr/>
          <a:lstStyle/>
          <a:p>
            <a:pPr>
              <a:defRPr/>
            </a:pPr>
            <a:fld id="{A6B8E1E6-6811-4516-B01B-050977693B1F}" type="slidenum">
              <a:rPr lang="en-US" smtClean="0"/>
              <a:pPr>
                <a:defRPr/>
              </a:pPr>
              <a:t>64</a:t>
            </a:fld>
            <a:endParaRPr lang="en-US"/>
          </a:p>
        </p:txBody>
      </p:sp>
    </p:spTree>
    <p:extLst>
      <p:ext uri="{BB962C8B-B14F-4D97-AF65-F5344CB8AC3E}">
        <p14:creationId xmlns:p14="http://schemas.microsoft.com/office/powerpoint/2010/main" val="3636818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Rectangle 3"/>
          <p:cNvSpPr>
            <a:spLocks noGrp="1"/>
          </p:cNvSpPr>
          <p:nvPr>
            <p:ph type="body" idx="1"/>
          </p:nvPr>
        </p:nvSpPr>
        <p:spPr bwMode="auto">
          <a:xfrm>
            <a:off x="935039" y="4416426"/>
            <a:ext cx="5140325"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796327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71</a:t>
            </a:fld>
            <a:endParaRPr lang="en-US"/>
          </a:p>
        </p:txBody>
      </p:sp>
    </p:spTree>
    <p:extLst>
      <p:ext uri="{BB962C8B-B14F-4D97-AF65-F5344CB8AC3E}">
        <p14:creationId xmlns:p14="http://schemas.microsoft.com/office/powerpoint/2010/main" val="1290275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72</a:t>
            </a:fld>
            <a:endParaRPr lang="en-US"/>
          </a:p>
        </p:txBody>
      </p:sp>
    </p:spTree>
    <p:extLst>
      <p:ext uri="{BB962C8B-B14F-4D97-AF65-F5344CB8AC3E}">
        <p14:creationId xmlns:p14="http://schemas.microsoft.com/office/powerpoint/2010/main" val="573997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73</a:t>
            </a:fld>
            <a:endParaRPr lang="en-US"/>
          </a:p>
        </p:txBody>
      </p:sp>
    </p:spTree>
    <p:extLst>
      <p:ext uri="{BB962C8B-B14F-4D97-AF65-F5344CB8AC3E}">
        <p14:creationId xmlns:p14="http://schemas.microsoft.com/office/powerpoint/2010/main" val="1281001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74</a:t>
            </a:fld>
            <a:endParaRPr lang="en-US"/>
          </a:p>
        </p:txBody>
      </p:sp>
    </p:spTree>
    <p:extLst>
      <p:ext uri="{BB962C8B-B14F-4D97-AF65-F5344CB8AC3E}">
        <p14:creationId xmlns:p14="http://schemas.microsoft.com/office/powerpoint/2010/main" val="3208280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58A7597A-A088-4A1E-9C5E-A172A17203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0BAD5B42-FFFC-4270-8F5E-E3FF93A093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9396" name="Slide Number Placeholder 3">
            <a:extLst>
              <a:ext uri="{FF2B5EF4-FFF2-40B4-BE49-F238E27FC236}">
                <a16:creationId xmlns:a16="http://schemas.microsoft.com/office/drawing/2014/main" id="{90078D34-3893-441F-9867-E75CF5E556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26F2D7D-0FFB-4A8F-B035-81851F2D32AA}" type="slidenum">
              <a:rPr lang="en-US" altLang="en-US" smtClean="0"/>
              <a:pPr>
                <a:spcBef>
                  <a:spcPct val="0"/>
                </a:spcBef>
              </a:pPr>
              <a:t>13</a:t>
            </a:fld>
            <a:endParaRPr lang="en-US" altLang="en-US"/>
          </a:p>
        </p:txBody>
      </p:sp>
    </p:spTree>
    <p:extLst>
      <p:ext uri="{BB962C8B-B14F-4D97-AF65-F5344CB8AC3E}">
        <p14:creationId xmlns:p14="http://schemas.microsoft.com/office/powerpoint/2010/main" val="2929981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B284DEB0-9BCC-49A7-BCF8-57E249CC48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39C97E04-6D30-4A9D-920A-D07A4BDB53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4276" name="Slide Number Placeholder 3">
            <a:extLst>
              <a:ext uri="{FF2B5EF4-FFF2-40B4-BE49-F238E27FC236}">
                <a16:creationId xmlns:a16="http://schemas.microsoft.com/office/drawing/2014/main" id="{8CB65C4A-8375-4884-AED6-572BFE2C90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80C52C-5A0C-41F1-896C-EFEDD3EC768D}" type="slidenum">
              <a:rPr lang="en-US" altLang="en-US" smtClean="0"/>
              <a:pPr>
                <a:spcBef>
                  <a:spcPct val="0"/>
                </a:spcBef>
              </a:pPr>
              <a:t>17</a:t>
            </a:fld>
            <a:endParaRPr lang="en-US" altLang="en-US"/>
          </a:p>
        </p:txBody>
      </p:sp>
    </p:spTree>
    <p:extLst>
      <p:ext uri="{BB962C8B-B14F-4D97-AF65-F5344CB8AC3E}">
        <p14:creationId xmlns:p14="http://schemas.microsoft.com/office/powerpoint/2010/main" val="1643944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C8D02B39-E62E-4456-84DD-40A0171AF3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A0F49A93-EB3D-4570-9F90-7A99018C06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2948" name="Slide Number Placeholder 3">
            <a:extLst>
              <a:ext uri="{FF2B5EF4-FFF2-40B4-BE49-F238E27FC236}">
                <a16:creationId xmlns:a16="http://schemas.microsoft.com/office/drawing/2014/main" id="{9E386BE3-F885-47DF-8E3B-76092E0497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E44B2D-6D2E-44CF-AD52-F9B2495DB0E8}" type="slidenum">
              <a:rPr lang="en-US" altLang="en-US" smtClean="0"/>
              <a:pPr>
                <a:spcBef>
                  <a:spcPct val="0"/>
                </a:spcBef>
              </a:pPr>
              <a:t>22</a:t>
            </a:fld>
            <a:endParaRPr lang="en-US" altLang="en-US"/>
          </a:p>
        </p:txBody>
      </p:sp>
    </p:spTree>
    <p:extLst>
      <p:ext uri="{BB962C8B-B14F-4D97-AF65-F5344CB8AC3E}">
        <p14:creationId xmlns:p14="http://schemas.microsoft.com/office/powerpoint/2010/main" val="2309321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38CD5015-F410-4B5D-84F7-3FEBB1E0B0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C8CC4957-423D-4F24-AB06-4854F12B60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4212" name="Slide Number Placeholder 3">
            <a:extLst>
              <a:ext uri="{FF2B5EF4-FFF2-40B4-BE49-F238E27FC236}">
                <a16:creationId xmlns:a16="http://schemas.microsoft.com/office/drawing/2014/main" id="{69CA572B-64B7-4DDA-8FA2-40FBBDA57C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2363" indent="-223838">
              <a:spcBef>
                <a:spcPct val="30000"/>
              </a:spcBef>
              <a:defRPr sz="1200">
                <a:solidFill>
                  <a:schemeClr val="tx1"/>
                </a:solidFill>
                <a:latin typeface="Calibri" panose="020F0502020204030204" pitchFamily="34" charset="0"/>
              </a:defRPr>
            </a:lvl3pPr>
            <a:lvl4pPr marL="1571625"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9A3A004-2A2B-42C3-9BD9-5E8E23A51E5F}" type="slidenum">
              <a:rPr lang="en-US" altLang="en-US" smtClean="0"/>
              <a:pPr>
                <a:spcBef>
                  <a:spcPct val="0"/>
                </a:spcBef>
              </a:pPr>
              <a:t>26</a:t>
            </a:fld>
            <a:endParaRPr lang="en-US" altLang="en-US"/>
          </a:p>
        </p:txBody>
      </p:sp>
    </p:spTree>
    <p:extLst>
      <p:ext uri="{BB962C8B-B14F-4D97-AF65-F5344CB8AC3E}">
        <p14:creationId xmlns:p14="http://schemas.microsoft.com/office/powerpoint/2010/main" val="3058168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1FE73E79-E38A-4622-86C5-F72FBF0605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5C4D4486-0943-4FF2-B6D3-3EA7F5DB97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8308" name="Slide Number Placeholder 3">
            <a:extLst>
              <a:ext uri="{FF2B5EF4-FFF2-40B4-BE49-F238E27FC236}">
                <a16:creationId xmlns:a16="http://schemas.microsoft.com/office/drawing/2014/main" id="{D5182C8F-455D-4EC2-A2B7-50D29F799B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EBA75C-6DDA-413A-B601-28882A1B12B4}" type="slidenum">
              <a:rPr lang="en-US" altLang="en-US" smtClean="0"/>
              <a:pPr>
                <a:spcBef>
                  <a:spcPct val="0"/>
                </a:spcBef>
              </a:pPr>
              <a:t>27</a:t>
            </a:fld>
            <a:endParaRPr lang="en-US" altLang="en-US"/>
          </a:p>
        </p:txBody>
      </p:sp>
    </p:spTree>
    <p:extLst>
      <p:ext uri="{BB962C8B-B14F-4D97-AF65-F5344CB8AC3E}">
        <p14:creationId xmlns:p14="http://schemas.microsoft.com/office/powerpoint/2010/main" val="3566008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771E6774-05C0-465F-9322-CC980FC47F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BE8C5EC4-DAA9-47E7-9C93-4AE4629957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5476" name="Slide Number Placeholder 3">
            <a:extLst>
              <a:ext uri="{FF2B5EF4-FFF2-40B4-BE49-F238E27FC236}">
                <a16:creationId xmlns:a16="http://schemas.microsoft.com/office/drawing/2014/main" id="{4F00E3BF-5544-4898-B4D3-0258FF1DF0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76681BB-0F65-4E0C-9058-06E4B5A140EE}" type="slidenum">
              <a:rPr lang="en-US" altLang="en-US" smtClean="0"/>
              <a:pPr>
                <a:spcBef>
                  <a:spcPct val="0"/>
                </a:spcBef>
              </a:pPr>
              <a:t>29</a:t>
            </a:fld>
            <a:endParaRPr lang="en-US" altLang="en-US"/>
          </a:p>
        </p:txBody>
      </p:sp>
    </p:spTree>
    <p:extLst>
      <p:ext uri="{BB962C8B-B14F-4D97-AF65-F5344CB8AC3E}">
        <p14:creationId xmlns:p14="http://schemas.microsoft.com/office/powerpoint/2010/main" val="829548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FA8E11A5-6A77-4EA7-A5D6-ED08810AA5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D3D88E96-C0C0-40F4-BD68-60A2E9D4F8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7524" name="Slide Number Placeholder 3">
            <a:extLst>
              <a:ext uri="{FF2B5EF4-FFF2-40B4-BE49-F238E27FC236}">
                <a16:creationId xmlns:a16="http://schemas.microsoft.com/office/drawing/2014/main" id="{2BF908FE-7FA6-499F-BB0D-703B8CA7B0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6EB70FA-56B3-44A0-A927-030F31AA0D20}" type="slidenum">
              <a:rPr lang="en-US" altLang="en-US" smtClean="0"/>
              <a:pPr>
                <a:spcBef>
                  <a:spcPct val="0"/>
                </a:spcBef>
              </a:pPr>
              <a:t>30</a:t>
            </a:fld>
            <a:endParaRPr lang="en-US" altLang="en-US"/>
          </a:p>
        </p:txBody>
      </p:sp>
    </p:spTree>
    <p:extLst>
      <p:ext uri="{BB962C8B-B14F-4D97-AF65-F5344CB8AC3E}">
        <p14:creationId xmlns:p14="http://schemas.microsoft.com/office/powerpoint/2010/main" val="3986677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178C2AC9-32CC-4948-AAE2-402C6E7EC2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C6C0805F-A8E3-4E9F-9685-28A961F10A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9572" name="Slide Number Placeholder 3">
            <a:extLst>
              <a:ext uri="{FF2B5EF4-FFF2-40B4-BE49-F238E27FC236}">
                <a16:creationId xmlns:a16="http://schemas.microsoft.com/office/drawing/2014/main" id="{52FEAC70-C1D0-4160-BB1F-FB200ACB81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9E2FEC-02EA-4BCA-8B09-F70BBA54B946}" type="slidenum">
              <a:rPr lang="en-US" altLang="en-US" smtClean="0"/>
              <a:pPr>
                <a:spcBef>
                  <a:spcPct val="0"/>
                </a:spcBef>
              </a:pPr>
              <a:t>31</a:t>
            </a:fld>
            <a:endParaRPr lang="en-US" altLang="en-US"/>
          </a:p>
        </p:txBody>
      </p:sp>
    </p:spTree>
    <p:extLst>
      <p:ext uri="{BB962C8B-B14F-4D97-AF65-F5344CB8AC3E}">
        <p14:creationId xmlns:p14="http://schemas.microsoft.com/office/powerpoint/2010/main" val="39306261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solidFill>
                  <a:srgbClr val="0000FF"/>
                </a:solidFill>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24A9BEDF-CB50-49D9-8138-7F5B6676575F}" type="datetime1">
              <a:rPr lang="en-US" smtClean="0"/>
              <a:t>8/25/2017</a:t>
            </a:fld>
            <a:endParaRPr lang="en-US"/>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a:solidFill>
                  <a:schemeClr val="bg1"/>
                </a:solidFill>
              </a:rPr>
              <a:t>Richard</a:t>
            </a:r>
            <a:r>
              <a:rPr lang="en-US" sz="1400" b="1" baseline="0">
                <a:solidFill>
                  <a:schemeClr val="bg1"/>
                </a:solidFill>
              </a:rPr>
              <a:t> Woods, Georgia’s School Superintendent</a:t>
            </a:r>
          </a:p>
          <a:p>
            <a:pPr algn="r"/>
            <a:r>
              <a:rPr lang="en-US" sz="1200" b="1" i="1" u="none" baseline="0">
                <a:solidFill>
                  <a:schemeClr val="bg1"/>
                </a:solidFill>
              </a:rPr>
              <a:t>“Educating Georgia’s Future”</a:t>
            </a:r>
          </a:p>
          <a:p>
            <a:pPr algn="r"/>
            <a:r>
              <a:rPr lang="en-US" sz="1200" b="1" baseline="0">
                <a:solidFill>
                  <a:schemeClr val="bg1"/>
                </a:solidFill>
                <a:hlinkClick r:id="rId4"/>
              </a:rPr>
              <a:t>gadoe.org</a:t>
            </a:r>
            <a:endParaRPr lang="en-US" sz="1200" b="1">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6" name="Rectangle 15"/>
          <p:cNvSpPr/>
          <p:nvPr userDrawn="1"/>
        </p:nvSpPr>
        <p:spPr>
          <a:xfrm>
            <a:off x="-8207" y="-68221"/>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7749E907-6803-487E-99A9-7E0FF31A709E}" type="datetime1">
              <a:rPr lang="en-US" smtClean="0"/>
              <a:t>8/25/2017</a:t>
            </a:fld>
            <a:endParaRPr lang="en-US"/>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a:solidFill>
                  <a:schemeClr val="tx1">
                    <a:lumMod val="65000"/>
                    <a:lumOff val="35000"/>
                  </a:schemeClr>
                </a:solidFill>
              </a:rPr>
              <a:t>Richard</a:t>
            </a:r>
            <a:r>
              <a:rPr lang="en-US" sz="1000" b="1" baseline="0">
                <a:solidFill>
                  <a:schemeClr val="tx1">
                    <a:lumMod val="65000"/>
                    <a:lumOff val="35000"/>
                  </a:schemeClr>
                </a:solidFill>
              </a:rPr>
              <a:t> Woods, </a:t>
            </a:r>
          </a:p>
          <a:p>
            <a:pPr algn="r"/>
            <a:r>
              <a:rPr lang="en-US" sz="1000" b="1" baseline="0">
                <a:solidFill>
                  <a:schemeClr val="tx1">
                    <a:lumMod val="65000"/>
                    <a:lumOff val="35000"/>
                  </a:schemeClr>
                </a:solidFill>
              </a:rPr>
              <a:t>Georgia’s School Superintendent</a:t>
            </a:r>
          </a:p>
          <a:p>
            <a:pPr algn="r"/>
            <a:r>
              <a:rPr lang="en-US" sz="1000" b="1" i="1" u="none" baseline="0">
                <a:solidFill>
                  <a:schemeClr val="tx1">
                    <a:lumMod val="65000"/>
                    <a:lumOff val="35000"/>
                  </a:schemeClr>
                </a:solidFill>
              </a:rPr>
              <a:t>“Educating Georgia’s Future”</a:t>
            </a:r>
          </a:p>
          <a:p>
            <a:pPr algn="r"/>
            <a:r>
              <a:rPr lang="en-US" sz="1000" b="1" baseline="0">
                <a:solidFill>
                  <a:schemeClr val="tx1">
                    <a:lumMod val="65000"/>
                    <a:lumOff val="35000"/>
                  </a:schemeClr>
                </a:solidFill>
                <a:hlinkClick r:id="rId4"/>
              </a:rPr>
              <a:t>gadoe.org</a:t>
            </a:r>
            <a:endParaRPr lang="en-US" sz="1000" b="1">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7735E25-A401-4BE0-88E8-6008EC4CFAE5}" type="datetime1">
              <a:rPr lang="en-US" smtClean="0"/>
              <a:t>8/25/2017</a:t>
            </a:fld>
            <a:endParaRPr lang="en-US"/>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12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5" name="Rectangle 14"/>
          <p:cNvSpPr/>
          <p:nvPr userDrawn="1"/>
        </p:nvSpPr>
        <p:spPr>
          <a:xfrm>
            <a:off x="-8207" y="-68221"/>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lvl1pPr>
              <a:defRPr>
                <a:solidFill>
                  <a:srgbClr val="0000FF"/>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52D14AA-4A84-47A7-9C29-82D1E4A5C4CB}" type="datetime1">
              <a:rPr lang="en-US" smtClean="0"/>
              <a:t>8/25/2017</a:t>
            </a:fld>
            <a:endParaRPr lang="en-US"/>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a:solidFill>
                  <a:schemeClr val="tx1">
                    <a:lumMod val="65000"/>
                    <a:lumOff val="35000"/>
                  </a:schemeClr>
                </a:solidFill>
              </a:rPr>
              <a:t>Richard</a:t>
            </a:r>
            <a:r>
              <a:rPr lang="en-US" sz="1000" b="1" baseline="0">
                <a:solidFill>
                  <a:schemeClr val="tx1">
                    <a:lumMod val="65000"/>
                    <a:lumOff val="35000"/>
                  </a:schemeClr>
                </a:solidFill>
              </a:rPr>
              <a:t> Woods, </a:t>
            </a:r>
          </a:p>
          <a:p>
            <a:pPr algn="r"/>
            <a:r>
              <a:rPr lang="en-US" sz="1000" b="1" baseline="0">
                <a:solidFill>
                  <a:schemeClr val="tx1">
                    <a:lumMod val="65000"/>
                    <a:lumOff val="35000"/>
                  </a:schemeClr>
                </a:solidFill>
              </a:rPr>
              <a:t>Georgia’s School Superintendent</a:t>
            </a:r>
          </a:p>
          <a:p>
            <a:pPr algn="r"/>
            <a:r>
              <a:rPr lang="en-US" sz="1000" b="1" i="1" u="none" baseline="0">
                <a:solidFill>
                  <a:schemeClr val="tx1">
                    <a:lumMod val="65000"/>
                    <a:lumOff val="35000"/>
                  </a:schemeClr>
                </a:solidFill>
              </a:rPr>
              <a:t>“Educating Georgia’s Future”</a:t>
            </a:r>
          </a:p>
          <a:p>
            <a:pPr algn="r"/>
            <a:r>
              <a:rPr lang="en-US" sz="1000" b="1" baseline="0">
                <a:solidFill>
                  <a:schemeClr val="tx1">
                    <a:lumMod val="65000"/>
                    <a:lumOff val="35000"/>
                  </a:schemeClr>
                </a:solidFill>
                <a:hlinkClick r:id="rId4"/>
              </a:rPr>
              <a:t>gadoe.org</a:t>
            </a:r>
            <a:endParaRPr lang="en-US" sz="1000" b="1">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858129"/>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2B5EAFAC-121D-4E1E-A863-1722A84E6EFB}" type="datetime1">
              <a:rPr lang="en-US" smtClean="0"/>
              <a:t>8/25/2017</a:t>
            </a:fld>
            <a:endParaRPr lang="en-US"/>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a:solidFill>
                  <a:schemeClr val="bg1"/>
                </a:solidFill>
              </a:rPr>
              <a:t>Richard</a:t>
            </a:r>
            <a:r>
              <a:rPr lang="en-US" sz="1400" b="1" baseline="0">
                <a:solidFill>
                  <a:schemeClr val="bg1"/>
                </a:solidFill>
              </a:rPr>
              <a:t> Woods, Georgia’s School Superintendent</a:t>
            </a:r>
          </a:p>
          <a:p>
            <a:pPr algn="r"/>
            <a:r>
              <a:rPr lang="en-US" sz="1200" b="1" i="1" u="none" baseline="0">
                <a:solidFill>
                  <a:schemeClr val="bg1"/>
                </a:solidFill>
              </a:rPr>
              <a:t>“Educating Georgia’s Future”</a:t>
            </a:r>
          </a:p>
          <a:p>
            <a:pPr algn="r"/>
            <a:r>
              <a:rPr lang="en-US" sz="1200" b="1" baseline="0">
                <a:solidFill>
                  <a:schemeClr val="bg1"/>
                </a:solidFill>
                <a:hlinkClick r:id="rId4"/>
              </a:rPr>
              <a:t>gadoe.org</a:t>
            </a:r>
            <a:endParaRPr lang="en-US" sz="1200" b="1">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6" name="Rectangle 15"/>
          <p:cNvSpPr/>
          <p:nvPr userDrawn="1"/>
        </p:nvSpPr>
        <p:spPr>
          <a:xfrm>
            <a:off x="-8207" y="-68221"/>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669223B-FDE1-4151-9CB3-42FA0029E370}" type="datetime1">
              <a:rPr lang="en-US" smtClean="0"/>
              <a:t>8/25/2017</a:t>
            </a:fld>
            <a:endParaRPr lang="en-US"/>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a:solidFill>
                  <a:schemeClr val="tx1">
                    <a:lumMod val="65000"/>
                    <a:lumOff val="35000"/>
                  </a:schemeClr>
                </a:solidFill>
              </a:rPr>
              <a:t>Richard</a:t>
            </a:r>
            <a:r>
              <a:rPr lang="en-US" sz="1000" b="1" baseline="0">
                <a:solidFill>
                  <a:schemeClr val="tx1">
                    <a:lumMod val="65000"/>
                    <a:lumOff val="35000"/>
                  </a:schemeClr>
                </a:solidFill>
              </a:rPr>
              <a:t> Woods, </a:t>
            </a:r>
          </a:p>
          <a:p>
            <a:pPr algn="r"/>
            <a:r>
              <a:rPr lang="en-US" sz="1000" b="1" baseline="0">
                <a:solidFill>
                  <a:schemeClr val="tx1">
                    <a:lumMod val="65000"/>
                    <a:lumOff val="35000"/>
                  </a:schemeClr>
                </a:solidFill>
              </a:rPr>
              <a:t>Georgia’s School Superintendent</a:t>
            </a:r>
          </a:p>
          <a:p>
            <a:pPr algn="r"/>
            <a:r>
              <a:rPr lang="en-US" sz="1000" b="1" i="1" u="none" baseline="0">
                <a:solidFill>
                  <a:schemeClr val="tx1">
                    <a:lumMod val="65000"/>
                    <a:lumOff val="35000"/>
                  </a:schemeClr>
                </a:solidFill>
              </a:rPr>
              <a:t>“Educating Georgia’s Future”</a:t>
            </a:r>
          </a:p>
          <a:p>
            <a:pPr algn="r"/>
            <a:r>
              <a:rPr lang="en-US" sz="1000" b="1" baseline="0">
                <a:solidFill>
                  <a:schemeClr val="tx1">
                    <a:lumMod val="65000"/>
                    <a:lumOff val="35000"/>
                  </a:schemeClr>
                </a:solidFill>
                <a:hlinkClick r:id="rId4"/>
              </a:rPr>
              <a:t>gadoe.org</a:t>
            </a:r>
            <a:endParaRPr lang="en-US" sz="1000" b="1">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7" name="Rectangle 16"/>
          <p:cNvSpPr/>
          <p:nvPr userDrawn="1"/>
        </p:nvSpPr>
        <p:spPr>
          <a:xfrm>
            <a:off x="-8207" y="-68221"/>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2FC5FD9-6709-404C-80E1-A1B95BB08686}" type="datetime1">
              <a:rPr lang="en-US" smtClean="0"/>
              <a:t>8/25/2017</a:t>
            </a:fld>
            <a:endParaRPr lang="en-US"/>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a:solidFill>
                  <a:schemeClr val="tx1">
                    <a:lumMod val="65000"/>
                    <a:lumOff val="35000"/>
                  </a:schemeClr>
                </a:solidFill>
              </a:rPr>
              <a:t>Richard</a:t>
            </a:r>
            <a:r>
              <a:rPr lang="en-US" sz="1000" b="1" baseline="0">
                <a:solidFill>
                  <a:schemeClr val="tx1">
                    <a:lumMod val="65000"/>
                    <a:lumOff val="35000"/>
                  </a:schemeClr>
                </a:solidFill>
              </a:rPr>
              <a:t> Woods, </a:t>
            </a:r>
          </a:p>
          <a:p>
            <a:pPr algn="r"/>
            <a:r>
              <a:rPr lang="en-US" sz="1000" b="1" baseline="0">
                <a:solidFill>
                  <a:schemeClr val="tx1">
                    <a:lumMod val="65000"/>
                    <a:lumOff val="35000"/>
                  </a:schemeClr>
                </a:solidFill>
              </a:rPr>
              <a:t>Georgia’s School Superintendent</a:t>
            </a:r>
          </a:p>
          <a:p>
            <a:pPr algn="r"/>
            <a:r>
              <a:rPr lang="en-US" sz="1000" b="1" i="1" u="none" baseline="0">
                <a:solidFill>
                  <a:schemeClr val="tx1">
                    <a:lumMod val="65000"/>
                    <a:lumOff val="35000"/>
                  </a:schemeClr>
                </a:solidFill>
              </a:rPr>
              <a:t>“Educating Georgia’s Future”</a:t>
            </a:r>
          </a:p>
          <a:p>
            <a:pPr algn="r"/>
            <a:r>
              <a:rPr lang="en-US" sz="1000" b="1" baseline="0">
                <a:solidFill>
                  <a:schemeClr val="tx1">
                    <a:lumMod val="65000"/>
                    <a:lumOff val="35000"/>
                  </a:schemeClr>
                </a:solidFill>
                <a:hlinkClick r:id="rId4"/>
              </a:rPr>
              <a:t>gadoe.org</a:t>
            </a:r>
            <a:endParaRPr lang="en-US" sz="1000" b="1">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userDrawn="1"/>
        </p:nvSpPr>
        <p:spPr>
          <a:xfrm>
            <a:off x="-8207" y="-68221"/>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D755128-7413-44E9-9903-0B1760261A7D}" type="datetime1">
              <a:rPr lang="en-US" smtClean="0"/>
              <a:t>8/25/2017</a:t>
            </a:fld>
            <a:endParaRPr lang="en-US"/>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a:solidFill>
                  <a:schemeClr val="tx1">
                    <a:lumMod val="65000"/>
                    <a:lumOff val="35000"/>
                  </a:schemeClr>
                </a:solidFill>
              </a:rPr>
              <a:t>Richard</a:t>
            </a:r>
            <a:r>
              <a:rPr lang="en-US" sz="1000" b="1" baseline="0">
                <a:solidFill>
                  <a:schemeClr val="tx1">
                    <a:lumMod val="65000"/>
                    <a:lumOff val="35000"/>
                  </a:schemeClr>
                </a:solidFill>
              </a:rPr>
              <a:t> Woods, </a:t>
            </a:r>
          </a:p>
          <a:p>
            <a:pPr algn="r"/>
            <a:r>
              <a:rPr lang="en-US" sz="1000" b="1" baseline="0">
                <a:solidFill>
                  <a:schemeClr val="tx1">
                    <a:lumMod val="65000"/>
                    <a:lumOff val="35000"/>
                  </a:schemeClr>
                </a:solidFill>
              </a:rPr>
              <a:t>Georgia’s School Superintendent</a:t>
            </a:r>
          </a:p>
          <a:p>
            <a:pPr algn="r"/>
            <a:r>
              <a:rPr lang="en-US" sz="1000" b="1" i="1" u="none" baseline="0">
                <a:solidFill>
                  <a:schemeClr val="tx1">
                    <a:lumMod val="65000"/>
                    <a:lumOff val="35000"/>
                  </a:schemeClr>
                </a:solidFill>
              </a:rPr>
              <a:t>“Educating Georgia’s Future”</a:t>
            </a:r>
          </a:p>
          <a:p>
            <a:pPr algn="r"/>
            <a:r>
              <a:rPr lang="en-US" sz="1000" b="1" baseline="0">
                <a:solidFill>
                  <a:schemeClr val="tx1">
                    <a:lumMod val="65000"/>
                    <a:lumOff val="35000"/>
                  </a:schemeClr>
                </a:solidFill>
                <a:hlinkClick r:id="rId4"/>
              </a:rPr>
              <a:t>gadoe.org</a:t>
            </a:r>
            <a:endParaRPr lang="en-US" sz="1000" b="1">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D4CCF73-3D2B-4318-AAE9-9A1846A96B3C}" type="datetime1">
              <a:rPr lang="en-US" smtClean="0"/>
              <a:t>8/25/2017</a:t>
            </a:fld>
            <a:endParaRPr lang="en-US"/>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a:solidFill>
                  <a:schemeClr val="bg1"/>
                </a:solidFill>
              </a:rPr>
              <a:t>Richard</a:t>
            </a:r>
            <a:r>
              <a:rPr lang="en-US" sz="1400" b="1" baseline="0">
                <a:solidFill>
                  <a:schemeClr val="bg1"/>
                </a:solidFill>
              </a:rPr>
              <a:t> Woods, Georgia’s School Superintendent</a:t>
            </a:r>
          </a:p>
          <a:p>
            <a:pPr algn="r"/>
            <a:r>
              <a:rPr lang="en-US" sz="1200" b="1" i="1" u="none" baseline="0">
                <a:solidFill>
                  <a:schemeClr val="bg1"/>
                </a:solidFill>
              </a:rPr>
              <a:t>“Educating Georgia’s Future”</a:t>
            </a:r>
          </a:p>
          <a:p>
            <a:pPr algn="r"/>
            <a:r>
              <a:rPr lang="en-US" sz="1200" b="1" baseline="0">
                <a:solidFill>
                  <a:schemeClr val="bg1"/>
                </a:solidFill>
                <a:hlinkClick r:id="rId3"/>
              </a:rPr>
              <a:t>gadoe.org</a:t>
            </a:r>
            <a:endParaRPr lang="en-US" sz="1200" b="1">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4"/>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5" name="Rectangle 14"/>
          <p:cNvSpPr/>
          <p:nvPr userDrawn="1"/>
        </p:nvSpPr>
        <p:spPr>
          <a:xfrm>
            <a:off x="-8207" y="-68221"/>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00C720D-85E6-42ED-A1E0-19F6DBA339DB}" type="datetime1">
              <a:rPr lang="en-US" smtClean="0"/>
              <a:t>8/25/2017</a:t>
            </a:fld>
            <a:endParaRPr lang="en-US"/>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a:solidFill>
                  <a:schemeClr val="tx1">
                    <a:lumMod val="65000"/>
                    <a:lumOff val="35000"/>
                  </a:schemeClr>
                </a:solidFill>
              </a:rPr>
              <a:t>Richard</a:t>
            </a:r>
            <a:r>
              <a:rPr lang="en-US" sz="1000" b="1" baseline="0">
                <a:solidFill>
                  <a:schemeClr val="tx1">
                    <a:lumMod val="65000"/>
                    <a:lumOff val="35000"/>
                  </a:schemeClr>
                </a:solidFill>
              </a:rPr>
              <a:t> Woods, </a:t>
            </a:r>
          </a:p>
          <a:p>
            <a:pPr algn="r"/>
            <a:r>
              <a:rPr lang="en-US" sz="1000" b="1" baseline="0">
                <a:solidFill>
                  <a:schemeClr val="tx1">
                    <a:lumMod val="65000"/>
                    <a:lumOff val="35000"/>
                  </a:schemeClr>
                </a:solidFill>
              </a:rPr>
              <a:t>Georgia’s School Superintendent</a:t>
            </a:r>
          </a:p>
          <a:p>
            <a:pPr algn="r"/>
            <a:r>
              <a:rPr lang="en-US" sz="1000" b="1" i="1" u="none" baseline="0">
                <a:solidFill>
                  <a:schemeClr val="tx1">
                    <a:lumMod val="65000"/>
                    <a:lumOff val="35000"/>
                  </a:schemeClr>
                </a:solidFill>
              </a:rPr>
              <a:t>“Educating Georgia’s Future”</a:t>
            </a:r>
          </a:p>
          <a:p>
            <a:pPr algn="r"/>
            <a:r>
              <a:rPr lang="en-US" sz="1000" b="1" baseline="0">
                <a:solidFill>
                  <a:schemeClr val="tx1">
                    <a:lumMod val="65000"/>
                    <a:lumOff val="35000"/>
                  </a:schemeClr>
                </a:solidFill>
                <a:hlinkClick r:id="rId4"/>
              </a:rPr>
              <a:t>gadoe.org</a:t>
            </a:r>
            <a:endParaRPr lang="en-US" sz="1000" b="1">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ectangle 14"/>
          <p:cNvSpPr/>
          <p:nvPr userDrawn="1"/>
        </p:nvSpPr>
        <p:spPr>
          <a:xfrm>
            <a:off x="-8207" y="-68221"/>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238C6C7-5E40-4181-90B1-93C8452853CE}" type="datetime1">
              <a:rPr lang="en-US" smtClean="0"/>
              <a:t>8/25/2017</a:t>
            </a:fld>
            <a:endParaRPr lang="en-US"/>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a:solidFill>
                  <a:schemeClr val="tx1">
                    <a:lumMod val="65000"/>
                    <a:lumOff val="35000"/>
                  </a:schemeClr>
                </a:solidFill>
              </a:rPr>
              <a:t>Richard</a:t>
            </a:r>
            <a:r>
              <a:rPr lang="en-US" sz="1000" b="1" baseline="0">
                <a:solidFill>
                  <a:schemeClr val="tx1">
                    <a:lumMod val="65000"/>
                    <a:lumOff val="35000"/>
                  </a:schemeClr>
                </a:solidFill>
              </a:rPr>
              <a:t> Woods, </a:t>
            </a:r>
          </a:p>
          <a:p>
            <a:pPr algn="r"/>
            <a:r>
              <a:rPr lang="en-US" sz="1000" b="1" baseline="0">
                <a:solidFill>
                  <a:schemeClr val="tx1">
                    <a:lumMod val="65000"/>
                    <a:lumOff val="35000"/>
                  </a:schemeClr>
                </a:solidFill>
              </a:rPr>
              <a:t>Georgia’s School Superintendent</a:t>
            </a:r>
          </a:p>
          <a:p>
            <a:pPr algn="r"/>
            <a:r>
              <a:rPr lang="en-US" sz="1000" b="1" i="1" u="none" baseline="0">
                <a:solidFill>
                  <a:schemeClr val="tx1">
                    <a:lumMod val="65000"/>
                    <a:lumOff val="35000"/>
                  </a:schemeClr>
                </a:solidFill>
              </a:rPr>
              <a:t>“Educating Georgia’s Future”</a:t>
            </a:r>
          </a:p>
          <a:p>
            <a:pPr algn="r"/>
            <a:r>
              <a:rPr lang="en-US" sz="1000" b="1" baseline="0">
                <a:solidFill>
                  <a:schemeClr val="tx1">
                    <a:lumMod val="65000"/>
                    <a:lumOff val="35000"/>
                  </a:schemeClr>
                </a:solidFill>
                <a:hlinkClick r:id="rId4"/>
              </a:rPr>
              <a:t>gadoe.org</a:t>
            </a:r>
            <a:endParaRPr lang="en-US" sz="1000" b="1">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gadoe.or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4" name="Rectangle 13"/>
          <p:cNvSpPr/>
          <p:nvPr userDrawn="1"/>
        </p:nvSpPr>
        <p:spPr>
          <a:xfrm>
            <a:off x="0" y="-305931"/>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1" name="Picture 10"/>
          <p:cNvPicPr>
            <a:picLocks noChangeAspect="1"/>
          </p:cNvPicPr>
          <p:nvPr/>
        </p:nvPicPr>
        <p:blipFill>
          <a:blip r:embed="rId13"/>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A341AC6-AE14-478B-8B87-E1D583A77CB6}" type="datetime1">
              <a:rPr lang="en-US" smtClean="0"/>
              <a:t>8/25/2017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a:solidFill>
                  <a:schemeClr val="tx1">
                    <a:lumMod val="65000"/>
                    <a:lumOff val="35000"/>
                  </a:schemeClr>
                </a:solidFill>
              </a:rPr>
              <a:t>Richard</a:t>
            </a:r>
            <a:r>
              <a:rPr lang="en-US" sz="1000" b="1" baseline="0">
                <a:solidFill>
                  <a:schemeClr val="tx1">
                    <a:lumMod val="65000"/>
                    <a:lumOff val="35000"/>
                  </a:schemeClr>
                </a:solidFill>
              </a:rPr>
              <a:t> Woods, </a:t>
            </a:r>
          </a:p>
          <a:p>
            <a:pPr algn="r"/>
            <a:r>
              <a:rPr lang="en-US" sz="1000" b="1" baseline="0">
                <a:solidFill>
                  <a:schemeClr val="tx1">
                    <a:lumMod val="65000"/>
                    <a:lumOff val="35000"/>
                  </a:schemeClr>
                </a:solidFill>
              </a:rPr>
              <a:t>Georgia’s School Superintendent</a:t>
            </a:r>
          </a:p>
          <a:p>
            <a:pPr algn="r"/>
            <a:r>
              <a:rPr lang="en-US" sz="1000" b="1" i="1" u="none" baseline="0">
                <a:solidFill>
                  <a:schemeClr val="tx1">
                    <a:lumMod val="65000"/>
                    <a:lumOff val="35000"/>
                  </a:schemeClr>
                </a:solidFill>
              </a:rPr>
              <a:t>“Educating Georgia’s Future”</a:t>
            </a:r>
          </a:p>
          <a:p>
            <a:pPr algn="r"/>
            <a:r>
              <a:rPr lang="en-US" sz="1000" b="1" baseline="0">
                <a:solidFill>
                  <a:schemeClr val="tx1">
                    <a:lumMod val="65000"/>
                    <a:lumOff val="35000"/>
                  </a:schemeClr>
                </a:solidFill>
                <a:hlinkClick r:id="rId15"/>
              </a:rPr>
              <a:t>gadoe.org</a:t>
            </a:r>
            <a:endParaRPr lang="en-US" sz="1000" b="1">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b="1" kern="1200">
          <a:solidFill>
            <a:srgbClr val="0000FF"/>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s://nces.ed.gov/nationsreportcard/naepdata/" TargetMode="External"/><Relationship Id="rId2" Type="http://schemas.openxmlformats.org/officeDocument/2006/relationships/hyperlink" Target="https://nces.ed.gov/nationsreportcard/" TargetMode="External"/><Relationship Id="rId1" Type="http://schemas.openxmlformats.org/officeDocument/2006/relationships/slideLayout" Target="../slideLayouts/slideLayout2.xml"/><Relationship Id="rId6" Type="http://schemas.openxmlformats.org/officeDocument/2006/relationships/hyperlink" Target="https://nces.ed.gov/surveys/icils/" TargetMode="External"/><Relationship Id="rId5" Type="http://schemas.openxmlformats.org/officeDocument/2006/relationships/hyperlink" Target="https://nces.ed.gov/timss/" TargetMode="External"/><Relationship Id="rId4" Type="http://schemas.openxmlformats.org/officeDocument/2006/relationships/hyperlink" Target="https://nces.ed.gov/nationsreportcard/nqt/" TargetMode="Externa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8" Type="http://schemas.openxmlformats.org/officeDocument/2006/relationships/hyperlink" Target="mailto:gahelpdesk@datarecognitioncorp.com" TargetMode="External"/><Relationship Id="rId3" Type="http://schemas.openxmlformats.org/officeDocument/2006/relationships/hyperlink" Target="mailto:help@wida.us" TargetMode="External"/><Relationship Id="rId7" Type="http://schemas.openxmlformats.org/officeDocument/2006/relationships/hyperlink" Target="http://www.wida.us/" TargetMode="External"/><Relationship Id="rId2" Type="http://schemas.openxmlformats.org/officeDocument/2006/relationships/hyperlink" Target="https://portal.doe.k12.ga.us/login.aspx" TargetMode="External"/><Relationship Id="rId1" Type="http://schemas.openxmlformats.org/officeDocument/2006/relationships/slideLayout" Target="../slideLayouts/slideLayout2.xml"/><Relationship Id="rId6" Type="http://schemas.openxmlformats.org/officeDocument/2006/relationships/hyperlink" Target="https://gkids.tsars.uga.edu/start" TargetMode="External"/><Relationship Id="rId5" Type="http://schemas.openxmlformats.org/officeDocument/2006/relationships/hyperlink" Target="mailto:GA@QuestarAI.com" TargetMode="External"/><Relationship Id="rId4" Type="http://schemas.openxmlformats.org/officeDocument/2006/relationships/hyperlink" Target="mailto:WIDA@datarecognitioncorp.com"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s://www.gadoe.org/Curriculum-Instruction-and-Assessment/Assessment/Documents/General%20Presentations/Staff_Contact_List_June_2017.pdf"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gadoe.org/Curriculum-Instruction-and-Assessment/Assessment/Pages/Memoranda--Announcements.asp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gapsc.com/Ethics/Home.asp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hyperlink" Target="https://portal.doe.k12.ga.us/login.asp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Information-For-Educators.aspx"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mailto:WIDA@datarecognitioncorp.com"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mailto:help@wida.us"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wida.us/assessment/access%202.0/documents/TechReadinessChecklist.pdf" TargetMode="External"/><Relationship Id="rId2" Type="http://schemas.openxmlformats.org/officeDocument/2006/relationships/hyperlink" Target="https://www.wida.us/assessment/ACCESS20.aspx#pre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GAA-Resources.aspx" TargetMode="External"/><Relationship Id="rId2" Type="http://schemas.openxmlformats.org/officeDocument/2006/relationships/hyperlink" Target="https://www.georgiastandards.org/Pages/default.aspx"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gadoe.org/Technology-Services/Enterprise-Systems-and-Applications/SLDS/Pages/GAA-Resources-In-TRL.aspx"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gadoe.org/External-Affairs-and-Policy/State-Board-of-Education/Pages/PEABoardRules.asp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Georgia-Milestones-EOC-Resources.aspx" TargetMode="External"/><Relationship Id="rId7" Type="http://schemas.openxmlformats.org/officeDocument/2006/relationships/hyperlink" Target="http://ga.drcedirect.com/" TargetMode="External"/><Relationship Id="rId2" Type="http://schemas.openxmlformats.org/officeDocument/2006/relationships/hyperlink" Target="https://www.gadoe.org/Curriculum-Instruction-and-Assessment/Assessment/Pages/Georgia-Milestones-EOG-Resources.aspx" TargetMode="External"/><Relationship Id="rId1" Type="http://schemas.openxmlformats.org/officeDocument/2006/relationships/slideLayout" Target="../slideLayouts/slideLayout2.xml"/><Relationship Id="rId6" Type="http://schemas.openxmlformats.org/officeDocument/2006/relationships/hyperlink" Target="https://www.gadoe.org/Curriculum-Instruction-and-Assessment/Assessment/Pages/TestPad.aspx" TargetMode="External"/><Relationship Id="rId5" Type="http://schemas.openxmlformats.org/officeDocument/2006/relationships/hyperlink" Target="https://www.gadoe.org/Curriculum-Instruction-and-Assessment/Assessment/Pages/Milestones_Training.aspx" TargetMode="External"/><Relationship Id="rId4" Type="http://schemas.openxmlformats.org/officeDocument/2006/relationships/hyperlink" Target="https://www.gadoe.org/Curriculum-Instruction-and-Assessment/Assessment/Pages/Georgia-Milestones-Presentations.aspx"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attendee.gotowebinar.com/register/143235961462394883" TargetMode="External"/><Relationship Id="rId2" Type="http://schemas.openxmlformats.org/officeDocument/2006/relationships/hyperlink" Target="https://attendee.gotowebinar.com/register/3393002006540264707"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2E8F2CC8-FE18-418D-9F2E-856103E9538D}"/>
              </a:ext>
            </a:extLst>
          </p:cNvPr>
          <p:cNvSpPr>
            <a:spLocks noGrp="1"/>
          </p:cNvSpPr>
          <p:nvPr>
            <p:ph type="ctrTitle"/>
          </p:nvPr>
        </p:nvSpPr>
        <p:spPr>
          <a:xfrm>
            <a:off x="493713" y="3989388"/>
            <a:ext cx="8224837" cy="1470025"/>
          </a:xfrm>
        </p:spPr>
        <p:txBody>
          <a:bodyPr rtlCol="0">
            <a:normAutofit fontScale="90000"/>
          </a:bodyPr>
          <a:lstStyle/>
          <a:p>
            <a:pPr eaLnBrk="1" fontAlgn="auto" hangingPunct="1">
              <a:spcAft>
                <a:spcPts val="0"/>
              </a:spcAft>
              <a:defRPr/>
            </a:pPr>
            <a:r>
              <a:rPr lang="en-US" altLang="en-US" sz="5300">
                <a:solidFill>
                  <a:srgbClr val="0000FF"/>
                </a:solidFill>
              </a:rPr>
              <a:t>System Test Coordinators’</a:t>
            </a:r>
            <a:br>
              <a:rPr lang="en-US" altLang="en-US" sz="5300">
                <a:solidFill>
                  <a:srgbClr val="0000FF"/>
                </a:solidFill>
              </a:rPr>
            </a:br>
            <a:r>
              <a:rPr lang="en-US" altLang="en-US" sz="5300">
                <a:solidFill>
                  <a:srgbClr val="0000FF"/>
                </a:solidFill>
              </a:rPr>
              <a:t>Fall 2017 Conference</a:t>
            </a:r>
            <a:br>
              <a:rPr lang="en-US" altLang="en-US" sz="5300">
                <a:solidFill>
                  <a:srgbClr val="0000FF"/>
                </a:solidFill>
              </a:rPr>
            </a:br>
            <a:br>
              <a:rPr lang="en-US" altLang="en-US" sz="5300">
                <a:solidFill>
                  <a:srgbClr val="0000FF"/>
                </a:solidFill>
              </a:rPr>
            </a:br>
            <a:r>
              <a:rPr lang="en-US" altLang="en-US" sz="3600"/>
              <a:t>General Session/Test Administration</a:t>
            </a:r>
            <a:br>
              <a:rPr lang="en-US" altLang="en-US" sz="3600"/>
            </a:br>
            <a:r>
              <a:rPr lang="en-US" altLang="en-US" sz="3600"/>
              <a:t>August 8 &amp; 10, 2017</a:t>
            </a:r>
            <a:br>
              <a:rPr lang="en-US" altLang="en-US" sz="3600" i="1"/>
            </a:br>
            <a:br>
              <a:rPr lang="en-US" altLang="en-US" sz="4000" i="1"/>
            </a:br>
            <a:r>
              <a:rPr lang="en-US" altLang="en-US" sz="2800" i="1"/>
              <a:t>Georgia Student Assessment Program 2017 – 2018</a:t>
            </a:r>
          </a:p>
        </p:txBody>
      </p:sp>
      <p:sp>
        <p:nvSpPr>
          <p:cNvPr id="2" name="Slide Number Placeholder 1"/>
          <p:cNvSpPr>
            <a:spLocks noGrp="1"/>
          </p:cNvSpPr>
          <p:nvPr>
            <p:ph type="sldNum" sz="quarter" idx="4"/>
          </p:nvPr>
        </p:nvSpPr>
        <p:spPr/>
        <p:txBody>
          <a:bodyPr/>
          <a:lstStyle/>
          <a:p>
            <a:fld id="{B63E4CEF-BB1E-48C7-AE93-F39F6AA99AD7}" type="slidenum">
              <a:rPr lang="en-US" smtClean="0"/>
              <a:pPr/>
              <a:t>1</a:t>
            </a:fld>
            <a:endParaRPr lang="en-US"/>
          </a:p>
        </p:txBody>
      </p:sp>
    </p:spTree>
    <p:extLst>
      <p:ext uri="{BB962C8B-B14F-4D97-AF65-F5344CB8AC3E}">
        <p14:creationId xmlns:p14="http://schemas.microsoft.com/office/powerpoint/2010/main" val="1395309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8F0F5080-7BBE-4B91-BE09-BB486ADA3484}"/>
              </a:ext>
            </a:extLst>
          </p:cNvPr>
          <p:cNvSpPr>
            <a:spLocks noGrp="1"/>
          </p:cNvSpPr>
          <p:nvPr>
            <p:ph type="title"/>
          </p:nvPr>
        </p:nvSpPr>
        <p:spPr/>
        <p:txBody>
          <a:bodyPr>
            <a:normAutofit fontScale="90000"/>
          </a:bodyPr>
          <a:lstStyle/>
          <a:p>
            <a:r>
              <a:rPr lang="en-US" altLang="en-US"/>
              <a:t>Transition to the Georgia Standards of Excellence (GSE)</a:t>
            </a:r>
          </a:p>
        </p:txBody>
      </p:sp>
      <p:sp>
        <p:nvSpPr>
          <p:cNvPr id="63491" name="Content Placeholder 2">
            <a:extLst>
              <a:ext uri="{FF2B5EF4-FFF2-40B4-BE49-F238E27FC236}">
                <a16:creationId xmlns:a16="http://schemas.microsoft.com/office/drawing/2014/main" id="{BA4FED59-2557-4152-8191-E7B8339C41F0}"/>
              </a:ext>
            </a:extLst>
          </p:cNvPr>
          <p:cNvSpPr>
            <a:spLocks noGrp="1"/>
          </p:cNvSpPr>
          <p:nvPr>
            <p:ph idx="1"/>
          </p:nvPr>
        </p:nvSpPr>
        <p:spPr/>
        <p:txBody>
          <a:bodyPr/>
          <a:lstStyle/>
          <a:p>
            <a:pPr marL="0" indent="0">
              <a:buNone/>
            </a:pPr>
            <a:r>
              <a:rPr lang="en-US" altLang="en-US"/>
              <a:t>The following tests/content areas will be GSE-aligned during the 2017-2018 school year</a:t>
            </a:r>
          </a:p>
          <a:p>
            <a:pPr lvl="1"/>
            <a:r>
              <a:rPr lang="en-US" altLang="en-US"/>
              <a:t>Georgia Milestones</a:t>
            </a:r>
          </a:p>
          <a:p>
            <a:pPr lvl="2"/>
            <a:r>
              <a:rPr lang="en-US" altLang="en-US"/>
              <a:t>All EOGs/EOCs in Science and Social Studies</a:t>
            </a:r>
          </a:p>
          <a:p>
            <a:pPr lvl="1"/>
            <a:r>
              <a:rPr lang="en-US" altLang="en-US"/>
              <a:t>GAA</a:t>
            </a:r>
          </a:p>
          <a:p>
            <a:pPr lvl="2"/>
            <a:r>
              <a:rPr lang="en-US" altLang="en-US"/>
              <a:t>All Grades/EOC associated courses in Science and Social Studies</a:t>
            </a:r>
          </a:p>
          <a:p>
            <a:pPr lvl="1"/>
            <a:r>
              <a:rPr lang="en-US" altLang="en-US"/>
              <a:t>GKIDS</a:t>
            </a:r>
          </a:p>
          <a:p>
            <a:pPr lvl="2"/>
            <a:r>
              <a:rPr lang="en-US" altLang="en-US"/>
              <a:t>Science and Social Studies</a:t>
            </a:r>
          </a:p>
        </p:txBody>
      </p:sp>
      <p:sp>
        <p:nvSpPr>
          <p:cNvPr id="2" name="Slide Number Placeholder 1"/>
          <p:cNvSpPr>
            <a:spLocks noGrp="1"/>
          </p:cNvSpPr>
          <p:nvPr>
            <p:ph type="sldNum" sz="quarter" idx="4"/>
          </p:nvPr>
        </p:nvSpPr>
        <p:spPr/>
        <p:txBody>
          <a:bodyPr/>
          <a:lstStyle/>
          <a:p>
            <a:fld id="{B63E4CEF-BB1E-48C7-AE93-F39F6AA99AD7}" type="slidenum">
              <a:rPr lang="en-US" smtClean="0"/>
              <a:pPr/>
              <a:t>10</a:t>
            </a:fld>
            <a:endParaRPr lang="en-US"/>
          </a:p>
        </p:txBody>
      </p:sp>
    </p:spTree>
    <p:extLst>
      <p:ext uri="{BB962C8B-B14F-4D97-AF65-F5344CB8AC3E}">
        <p14:creationId xmlns:p14="http://schemas.microsoft.com/office/powerpoint/2010/main" val="186554222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23998-E7D6-4F24-80B1-755F001DD93C}"/>
              </a:ext>
            </a:extLst>
          </p:cNvPr>
          <p:cNvSpPr>
            <a:spLocks noGrp="1"/>
          </p:cNvSpPr>
          <p:nvPr>
            <p:ph type="title"/>
          </p:nvPr>
        </p:nvSpPr>
        <p:spPr/>
        <p:txBody>
          <a:bodyPr/>
          <a:lstStyle/>
          <a:p>
            <a:r>
              <a:rPr lang="en-US"/>
              <a:t>NAEP</a:t>
            </a:r>
          </a:p>
        </p:txBody>
      </p:sp>
      <p:sp>
        <p:nvSpPr>
          <p:cNvPr id="3" name="Content Placeholder 2">
            <a:extLst>
              <a:ext uri="{FF2B5EF4-FFF2-40B4-BE49-F238E27FC236}">
                <a16:creationId xmlns:a16="http://schemas.microsoft.com/office/drawing/2014/main" id="{EB0BC263-C4F2-4640-BDEA-7AF42F9E1554}"/>
              </a:ext>
            </a:extLst>
          </p:cNvPr>
          <p:cNvSpPr>
            <a:spLocks noGrp="1"/>
          </p:cNvSpPr>
          <p:nvPr>
            <p:ph idx="1"/>
          </p:nvPr>
        </p:nvSpPr>
        <p:spPr/>
        <p:txBody>
          <a:bodyPr/>
          <a:lstStyle/>
          <a:p>
            <a:r>
              <a:rPr lang="en-US"/>
              <a:t>International Computer and Information Literacy Study (ICILS)</a:t>
            </a:r>
          </a:p>
          <a:p>
            <a:pPr lvl="1"/>
            <a:r>
              <a:rPr lang="en-US"/>
              <a:t>Trends in computer and information literacy</a:t>
            </a:r>
          </a:p>
          <a:p>
            <a:pPr lvl="1"/>
            <a:r>
              <a:rPr lang="en-US"/>
              <a:t>8th grade students</a:t>
            </a:r>
          </a:p>
          <a:p>
            <a:pPr lvl="1"/>
            <a:r>
              <a:rPr lang="en-US"/>
              <a:t>First administration in 2013</a:t>
            </a:r>
          </a:p>
          <a:p>
            <a:pPr lvl="1"/>
            <a:r>
              <a:rPr lang="en-US"/>
              <a:t>Students from 15 countries/education systems will participate in 2018</a:t>
            </a:r>
          </a:p>
          <a:p>
            <a:pPr lvl="1"/>
            <a:r>
              <a:rPr lang="en-US"/>
              <a:t>School and teacher practices related to instruction</a:t>
            </a:r>
          </a:p>
        </p:txBody>
      </p:sp>
      <p:sp>
        <p:nvSpPr>
          <p:cNvPr id="4" name="Slide Number Placeholder 3"/>
          <p:cNvSpPr>
            <a:spLocks noGrp="1"/>
          </p:cNvSpPr>
          <p:nvPr>
            <p:ph type="sldNum" sz="quarter" idx="4"/>
          </p:nvPr>
        </p:nvSpPr>
        <p:spPr/>
        <p:txBody>
          <a:bodyPr/>
          <a:lstStyle/>
          <a:p>
            <a:fld id="{B63E4CEF-BB1E-48C7-AE93-F39F6AA99AD7}" type="slidenum">
              <a:rPr lang="en-US" smtClean="0"/>
              <a:pPr/>
              <a:t>100</a:t>
            </a:fld>
            <a:endParaRPr lang="en-US"/>
          </a:p>
        </p:txBody>
      </p:sp>
    </p:spTree>
    <p:extLst>
      <p:ext uri="{BB962C8B-B14F-4D97-AF65-F5344CB8AC3E}">
        <p14:creationId xmlns:p14="http://schemas.microsoft.com/office/powerpoint/2010/main" val="248438828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E9BA6-26DD-4C2D-B721-CEC63363757E}"/>
              </a:ext>
            </a:extLst>
          </p:cNvPr>
          <p:cNvSpPr>
            <a:spLocks noGrp="1"/>
          </p:cNvSpPr>
          <p:nvPr>
            <p:ph type="title"/>
          </p:nvPr>
        </p:nvSpPr>
        <p:spPr/>
        <p:txBody>
          <a:bodyPr/>
          <a:lstStyle/>
          <a:p>
            <a:r>
              <a:rPr lang="en-US"/>
              <a:t>NAEP</a:t>
            </a:r>
          </a:p>
        </p:txBody>
      </p:sp>
      <p:sp>
        <p:nvSpPr>
          <p:cNvPr id="3" name="Content Placeholder 2">
            <a:extLst>
              <a:ext uri="{FF2B5EF4-FFF2-40B4-BE49-F238E27FC236}">
                <a16:creationId xmlns:a16="http://schemas.microsoft.com/office/drawing/2014/main" id="{DA91C016-062D-4A95-922F-B2CCFB119C2C}"/>
              </a:ext>
            </a:extLst>
          </p:cNvPr>
          <p:cNvSpPr>
            <a:spLocks noGrp="1"/>
          </p:cNvSpPr>
          <p:nvPr>
            <p:ph idx="1"/>
          </p:nvPr>
        </p:nvSpPr>
        <p:spPr/>
        <p:txBody>
          <a:bodyPr/>
          <a:lstStyle/>
          <a:p>
            <a:pPr>
              <a:lnSpc>
                <a:spcPct val="100000"/>
              </a:lnSpc>
            </a:pPr>
            <a:r>
              <a:rPr lang="en-US"/>
              <a:t>2018 Assessment</a:t>
            </a:r>
          </a:p>
          <a:p>
            <a:pPr lvl="1">
              <a:lnSpc>
                <a:spcPct val="100000"/>
              </a:lnSpc>
            </a:pPr>
            <a:r>
              <a:rPr lang="en-US"/>
              <a:t>Administration Schedule</a:t>
            </a:r>
          </a:p>
          <a:p>
            <a:pPr lvl="2">
              <a:lnSpc>
                <a:spcPct val="100000"/>
              </a:lnSpc>
              <a:tabLst>
                <a:tab pos="1939925" algn="l"/>
              </a:tabLst>
            </a:pPr>
            <a:r>
              <a:rPr lang="en-US"/>
              <a:t>NAEP:	January 29 – March 9, 2018</a:t>
            </a:r>
          </a:p>
          <a:p>
            <a:pPr lvl="2">
              <a:lnSpc>
                <a:spcPct val="100000"/>
              </a:lnSpc>
              <a:tabLst>
                <a:tab pos="1939925" algn="l"/>
              </a:tabLst>
            </a:pPr>
            <a:r>
              <a:rPr lang="en-US"/>
              <a:t>TIMSS:	March – April, 2018</a:t>
            </a:r>
          </a:p>
          <a:p>
            <a:pPr lvl="2">
              <a:lnSpc>
                <a:spcPct val="100000"/>
              </a:lnSpc>
              <a:tabLst>
                <a:tab pos="1939925" algn="l"/>
              </a:tabLst>
            </a:pPr>
            <a:r>
              <a:rPr lang="en-US"/>
              <a:t>ICILS:	March – May, 2018</a:t>
            </a:r>
          </a:p>
          <a:p>
            <a:pPr lvl="1">
              <a:lnSpc>
                <a:spcPct val="100000"/>
              </a:lnSpc>
            </a:pPr>
            <a:r>
              <a:rPr lang="en-US"/>
              <a:t>Assessed Subjects</a:t>
            </a:r>
          </a:p>
          <a:p>
            <a:pPr lvl="2">
              <a:lnSpc>
                <a:spcPct val="100000"/>
              </a:lnSpc>
            </a:pPr>
            <a:r>
              <a:rPr lang="en-US"/>
              <a:t>Grades 4 and 8 – Reading and Science</a:t>
            </a:r>
          </a:p>
          <a:p>
            <a:pPr lvl="2">
              <a:lnSpc>
                <a:spcPct val="100000"/>
              </a:lnSpc>
            </a:pPr>
            <a:r>
              <a:rPr lang="en-US"/>
              <a:t>Grade 8 – Civics, Geography and U.S. History</a:t>
            </a:r>
          </a:p>
          <a:p>
            <a:pPr lvl="2">
              <a:lnSpc>
                <a:spcPct val="100000"/>
              </a:lnSpc>
            </a:pPr>
            <a:r>
              <a:rPr lang="en-US"/>
              <a:t>Grade 8 – Technology and Engineering Literacy (TEL)</a:t>
            </a:r>
          </a:p>
          <a:p>
            <a:pPr lvl="2">
              <a:lnSpc>
                <a:spcPct val="100000"/>
              </a:lnSpc>
            </a:pPr>
            <a:r>
              <a:rPr lang="en-US"/>
              <a:t>Grade 12 – Math, Reading and Science</a:t>
            </a:r>
          </a:p>
        </p:txBody>
      </p:sp>
      <p:sp>
        <p:nvSpPr>
          <p:cNvPr id="4" name="Slide Number Placeholder 3"/>
          <p:cNvSpPr>
            <a:spLocks noGrp="1"/>
          </p:cNvSpPr>
          <p:nvPr>
            <p:ph type="sldNum" sz="quarter" idx="4"/>
          </p:nvPr>
        </p:nvSpPr>
        <p:spPr/>
        <p:txBody>
          <a:bodyPr/>
          <a:lstStyle/>
          <a:p>
            <a:fld id="{B63E4CEF-BB1E-48C7-AE93-F39F6AA99AD7}" type="slidenum">
              <a:rPr lang="en-US" smtClean="0"/>
              <a:pPr/>
              <a:t>101</a:t>
            </a:fld>
            <a:endParaRPr lang="en-US"/>
          </a:p>
        </p:txBody>
      </p:sp>
    </p:spTree>
    <p:extLst>
      <p:ext uri="{BB962C8B-B14F-4D97-AF65-F5344CB8AC3E}">
        <p14:creationId xmlns:p14="http://schemas.microsoft.com/office/powerpoint/2010/main" val="245947636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E3CC5-1D13-43B9-BA34-286E16210803}"/>
              </a:ext>
            </a:extLst>
          </p:cNvPr>
          <p:cNvSpPr>
            <a:spLocks noGrp="1"/>
          </p:cNvSpPr>
          <p:nvPr>
            <p:ph type="title"/>
          </p:nvPr>
        </p:nvSpPr>
        <p:spPr/>
        <p:txBody>
          <a:bodyPr/>
          <a:lstStyle/>
          <a:p>
            <a:r>
              <a:rPr lang="en-US"/>
              <a:t>NAEP</a:t>
            </a:r>
          </a:p>
        </p:txBody>
      </p:sp>
      <p:sp>
        <p:nvSpPr>
          <p:cNvPr id="3" name="Content Placeholder 2">
            <a:extLst>
              <a:ext uri="{FF2B5EF4-FFF2-40B4-BE49-F238E27FC236}">
                <a16:creationId xmlns:a16="http://schemas.microsoft.com/office/drawing/2014/main" id="{D5296DEE-81EA-4CD6-B713-E292A86D8AE0}"/>
              </a:ext>
            </a:extLst>
          </p:cNvPr>
          <p:cNvSpPr>
            <a:spLocks noGrp="1"/>
          </p:cNvSpPr>
          <p:nvPr>
            <p:ph idx="1"/>
          </p:nvPr>
        </p:nvSpPr>
        <p:spPr/>
        <p:txBody>
          <a:bodyPr/>
          <a:lstStyle/>
          <a:p>
            <a:r>
              <a:rPr lang="en-US"/>
              <a:t>Testing Modes</a:t>
            </a:r>
          </a:p>
          <a:p>
            <a:pPr lvl="1"/>
            <a:endParaRPr lang="en-US"/>
          </a:p>
          <a:p>
            <a:pPr lvl="1"/>
            <a:endParaRPr lang="en-US"/>
          </a:p>
        </p:txBody>
      </p:sp>
      <p:pic>
        <p:nvPicPr>
          <p:cNvPr id="5" name="Picture 4"/>
          <p:cNvPicPr>
            <a:picLocks noChangeAspect="1"/>
          </p:cNvPicPr>
          <p:nvPr/>
        </p:nvPicPr>
        <p:blipFill rotWithShape="1">
          <a:blip r:embed="rId2"/>
          <a:srcRect r="2383" b="7201"/>
          <a:stretch/>
        </p:blipFill>
        <p:spPr>
          <a:xfrm>
            <a:off x="1399939" y="2449029"/>
            <a:ext cx="6053806" cy="3444130"/>
          </a:xfrm>
          <a:prstGeom prst="rect">
            <a:avLst/>
          </a:prstGeom>
          <a:ln>
            <a:solidFill>
              <a:schemeClr val="tx1"/>
            </a:solidFill>
          </a:ln>
        </p:spPr>
      </p:pic>
      <p:sp>
        <p:nvSpPr>
          <p:cNvPr id="4" name="Slide Number Placeholder 3"/>
          <p:cNvSpPr>
            <a:spLocks noGrp="1"/>
          </p:cNvSpPr>
          <p:nvPr>
            <p:ph type="sldNum" sz="quarter" idx="4"/>
          </p:nvPr>
        </p:nvSpPr>
        <p:spPr/>
        <p:txBody>
          <a:bodyPr/>
          <a:lstStyle/>
          <a:p>
            <a:fld id="{B63E4CEF-BB1E-48C7-AE93-F39F6AA99AD7}" type="slidenum">
              <a:rPr lang="en-US" smtClean="0"/>
              <a:pPr/>
              <a:t>102</a:t>
            </a:fld>
            <a:endParaRPr lang="en-US"/>
          </a:p>
        </p:txBody>
      </p:sp>
    </p:spTree>
    <p:extLst>
      <p:ext uri="{BB962C8B-B14F-4D97-AF65-F5344CB8AC3E}">
        <p14:creationId xmlns:p14="http://schemas.microsoft.com/office/powerpoint/2010/main" val="15920210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E3476-7AF8-4725-9F7C-3B9A15028B70}"/>
              </a:ext>
            </a:extLst>
          </p:cNvPr>
          <p:cNvSpPr>
            <a:spLocks noGrp="1"/>
          </p:cNvSpPr>
          <p:nvPr>
            <p:ph type="title"/>
          </p:nvPr>
        </p:nvSpPr>
        <p:spPr/>
        <p:txBody>
          <a:bodyPr/>
          <a:lstStyle/>
          <a:p>
            <a:r>
              <a:rPr lang="en-US"/>
              <a:t>NAEP Resources</a:t>
            </a:r>
          </a:p>
        </p:txBody>
      </p:sp>
      <p:sp>
        <p:nvSpPr>
          <p:cNvPr id="3" name="Content Placeholder 2">
            <a:extLst>
              <a:ext uri="{FF2B5EF4-FFF2-40B4-BE49-F238E27FC236}">
                <a16:creationId xmlns:a16="http://schemas.microsoft.com/office/drawing/2014/main" id="{E232EF5A-B7A8-4FB4-BF77-E90B94F3B832}"/>
              </a:ext>
            </a:extLst>
          </p:cNvPr>
          <p:cNvSpPr>
            <a:spLocks noGrp="1"/>
          </p:cNvSpPr>
          <p:nvPr>
            <p:ph idx="1"/>
          </p:nvPr>
        </p:nvSpPr>
        <p:spPr/>
        <p:txBody>
          <a:bodyPr>
            <a:normAutofit lnSpcReduction="10000"/>
          </a:bodyPr>
          <a:lstStyle/>
          <a:p>
            <a:r>
              <a:rPr lang="en-US"/>
              <a:t>Results</a:t>
            </a:r>
          </a:p>
          <a:p>
            <a:pPr marL="457200" lvl="1" indent="0">
              <a:buNone/>
            </a:pPr>
            <a:r>
              <a:rPr lang="en-US">
                <a:hlinkClick r:id="rId2"/>
              </a:rPr>
              <a:t>https://nces.ed.gov/nationsreportcard/</a:t>
            </a:r>
            <a:endParaRPr lang="en-US"/>
          </a:p>
          <a:p>
            <a:r>
              <a:rPr lang="en-US"/>
              <a:t>NAEP Data Explorer</a:t>
            </a:r>
          </a:p>
          <a:p>
            <a:pPr marL="457200" lvl="1" indent="0">
              <a:buNone/>
            </a:pPr>
            <a:r>
              <a:rPr lang="en-US">
                <a:hlinkClick r:id="rId3"/>
              </a:rPr>
              <a:t>https://nces.ed.gov/nationsreportcard/naepdata/</a:t>
            </a:r>
            <a:endParaRPr lang="en-US"/>
          </a:p>
          <a:p>
            <a:r>
              <a:rPr lang="en-US"/>
              <a:t>NAEP Questions Tool</a:t>
            </a:r>
          </a:p>
          <a:p>
            <a:pPr marL="457200" lvl="1" indent="0">
              <a:buNone/>
            </a:pPr>
            <a:r>
              <a:rPr lang="en-US">
                <a:hlinkClick r:id="rId4"/>
              </a:rPr>
              <a:t>https://nces.ed.gov/nationsreportcard/nqt/</a:t>
            </a:r>
            <a:endParaRPr lang="en-US"/>
          </a:p>
          <a:p>
            <a:r>
              <a:rPr lang="en-US"/>
              <a:t>TIMSS</a:t>
            </a:r>
          </a:p>
          <a:p>
            <a:pPr marL="457200" lvl="1" indent="0">
              <a:buNone/>
            </a:pPr>
            <a:r>
              <a:rPr lang="en-US">
                <a:hlinkClick r:id="rId5"/>
              </a:rPr>
              <a:t>https://nces.ed.gov/timss/</a:t>
            </a:r>
            <a:endParaRPr lang="en-US"/>
          </a:p>
          <a:p>
            <a:r>
              <a:rPr lang="en-US"/>
              <a:t>ICILS</a:t>
            </a:r>
          </a:p>
          <a:p>
            <a:pPr marL="457200" lvl="1" indent="0">
              <a:buNone/>
            </a:pPr>
            <a:r>
              <a:rPr lang="en-US">
                <a:hlinkClick r:id="rId6"/>
              </a:rPr>
              <a:t>https://nces.ed.gov/surveys/icils/</a:t>
            </a:r>
            <a:endParaRPr lang="en-US"/>
          </a:p>
          <a:p>
            <a:pPr marL="457200" lvl="1" indent="0">
              <a:buNone/>
            </a:pPr>
            <a:endParaRPr lang="en-US"/>
          </a:p>
          <a:p>
            <a:pPr marL="457200" lvl="1" indent="0">
              <a:buNone/>
            </a:pPr>
            <a:endParaRPr lang="en-US"/>
          </a:p>
          <a:p>
            <a:pPr marL="457200" lvl="1" indent="0">
              <a:buNone/>
            </a:pPr>
            <a:endParaRPr lang="en-US"/>
          </a:p>
          <a:p>
            <a:endParaRPr lang="en-US"/>
          </a:p>
        </p:txBody>
      </p:sp>
      <p:sp>
        <p:nvSpPr>
          <p:cNvPr id="4" name="Slide Number Placeholder 3"/>
          <p:cNvSpPr>
            <a:spLocks noGrp="1"/>
          </p:cNvSpPr>
          <p:nvPr>
            <p:ph type="sldNum" sz="quarter" idx="4"/>
          </p:nvPr>
        </p:nvSpPr>
        <p:spPr/>
        <p:txBody>
          <a:bodyPr/>
          <a:lstStyle/>
          <a:p>
            <a:fld id="{B63E4CEF-BB1E-48C7-AE93-F39F6AA99AD7}" type="slidenum">
              <a:rPr lang="en-US" smtClean="0"/>
              <a:pPr/>
              <a:t>103</a:t>
            </a:fld>
            <a:endParaRPr lang="en-US"/>
          </a:p>
        </p:txBody>
      </p:sp>
    </p:spTree>
    <p:extLst>
      <p:ext uri="{BB962C8B-B14F-4D97-AF65-F5344CB8AC3E}">
        <p14:creationId xmlns:p14="http://schemas.microsoft.com/office/powerpoint/2010/main" val="77409238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139243292"/>
              </p:ext>
            </p:extLst>
          </p:nvPr>
        </p:nvSpPr>
        <p:spPr>
          <a:xfrm>
            <a:off x="623888" y="1709738"/>
            <a:ext cx="7886700" cy="1759261"/>
          </a:xfrm>
        </p:spPr>
        <p:txBody>
          <a:bodyPr/>
          <a:lstStyle/>
          <a:p>
            <a:r>
              <a:rPr lang="en-US"/>
              <a:t>Contact Information</a:t>
            </a:r>
          </a:p>
        </p:txBody>
      </p:sp>
      <p:sp>
        <p:nvSpPr>
          <p:cNvPr id="4" name="Slide Number Placeholder 3"/>
          <p:cNvSpPr>
            <a:spLocks noGrp="1"/>
          </p:cNvSpPr>
          <p:nvPr>
            <p:ph type="sldNum" sz="quarter" idx="4"/>
          </p:nvPr>
        </p:nvSpPr>
        <p:spPr/>
        <p:txBody>
          <a:bodyPr/>
          <a:lstStyle/>
          <a:p>
            <a:fld id="{B63E4CEF-BB1E-48C7-AE93-F39F6AA99AD7}" type="slidenum">
              <a:rPr lang="en-US" smtClean="0"/>
              <a:pPr/>
              <a:t>104</a:t>
            </a:fld>
            <a:endParaRPr lang="en-US"/>
          </a:p>
        </p:txBody>
      </p:sp>
    </p:spTree>
    <p:extLst>
      <p:ext uri="{BB962C8B-B14F-4D97-AF65-F5344CB8AC3E}">
        <p14:creationId xmlns:p14="http://schemas.microsoft.com/office/powerpoint/2010/main" val="298906677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8E0B29FE-7CFB-4673-83BE-9AB8B67F13A4}"/>
              </a:ext>
            </a:extLst>
          </p:cNvPr>
          <p:cNvSpPr>
            <a:spLocks noGrp="1"/>
          </p:cNvSpPr>
          <p:nvPr>
            <p:ph type="title"/>
          </p:nvPr>
        </p:nvSpPr>
        <p:spPr>
          <a:xfrm>
            <a:off x="212725" y="274638"/>
            <a:ext cx="5770825" cy="792162"/>
          </a:xfrm>
        </p:spPr>
        <p:txBody>
          <a:bodyPr rtlCol="0">
            <a:normAutofit fontScale="90000"/>
          </a:bodyPr>
          <a:lstStyle/>
          <a:p>
            <a:pPr>
              <a:defRPr/>
            </a:pPr>
            <a:r>
              <a:rPr lang="en-US" sz="3600"/>
              <a:t>MyGaDOE Portal &amp; Contractor Accounts</a:t>
            </a:r>
            <a:endParaRPr lang="en-US" altLang="en-US" sz="2700" b="0"/>
          </a:p>
        </p:txBody>
      </p:sp>
      <p:graphicFrame>
        <p:nvGraphicFramePr>
          <p:cNvPr id="2" name="Table 1">
            <a:extLst>
              <a:ext uri="{FF2B5EF4-FFF2-40B4-BE49-F238E27FC236}">
                <a16:creationId xmlns:a16="http://schemas.microsoft.com/office/drawing/2014/main" id="{78633BF4-FA0B-4843-AC60-4322B426013D}"/>
              </a:ext>
            </a:extLst>
          </p:cNvPr>
          <p:cNvGraphicFramePr>
            <a:graphicFrameLocks noGrp="1"/>
          </p:cNvGraphicFramePr>
          <p:nvPr>
            <p:extLst>
              <p:ext uri="{D42A27DB-BD31-4B8C-83A1-F6EECF244321}">
                <p14:modId xmlns:p14="http://schemas.microsoft.com/office/powerpoint/2010/main" val="3176220996"/>
              </p:ext>
            </p:extLst>
          </p:nvPr>
        </p:nvGraphicFramePr>
        <p:xfrm>
          <a:off x="417250" y="1747977"/>
          <a:ext cx="8451544" cy="3455416"/>
        </p:xfrm>
        <a:graphic>
          <a:graphicData uri="http://schemas.openxmlformats.org/drawingml/2006/table">
            <a:tbl>
              <a:tblPr firstRow="1" bandRow="1">
                <a:tableStyleId>{5C22544A-7EE6-4342-B048-85BDC9FD1C3A}</a:tableStyleId>
              </a:tblPr>
              <a:tblGrid>
                <a:gridCol w="1367162">
                  <a:extLst>
                    <a:ext uri="{9D8B030D-6E8A-4147-A177-3AD203B41FA5}">
                      <a16:colId xmlns:a16="http://schemas.microsoft.com/office/drawing/2014/main" val="3868134855"/>
                    </a:ext>
                  </a:extLst>
                </a:gridCol>
                <a:gridCol w="2636668">
                  <a:extLst>
                    <a:ext uri="{9D8B030D-6E8A-4147-A177-3AD203B41FA5}">
                      <a16:colId xmlns:a16="http://schemas.microsoft.com/office/drawing/2014/main" val="206694757"/>
                    </a:ext>
                  </a:extLst>
                </a:gridCol>
                <a:gridCol w="1944209">
                  <a:extLst>
                    <a:ext uri="{9D8B030D-6E8A-4147-A177-3AD203B41FA5}">
                      <a16:colId xmlns:a16="http://schemas.microsoft.com/office/drawing/2014/main" val="3175471017"/>
                    </a:ext>
                  </a:extLst>
                </a:gridCol>
                <a:gridCol w="2503505">
                  <a:extLst>
                    <a:ext uri="{9D8B030D-6E8A-4147-A177-3AD203B41FA5}">
                      <a16:colId xmlns:a16="http://schemas.microsoft.com/office/drawing/2014/main" val="3713904982"/>
                    </a:ext>
                  </a:extLst>
                </a:gridCol>
              </a:tblGrid>
              <a:tr h="370840">
                <a:tc>
                  <a:txBody>
                    <a:bodyPr/>
                    <a:lstStyle/>
                    <a:p>
                      <a:pPr algn="ctr"/>
                      <a:r>
                        <a:rPr lang="en-US"/>
                        <a:t>Assessment</a:t>
                      </a:r>
                    </a:p>
                  </a:txBody>
                  <a:tcPr/>
                </a:tc>
                <a:tc>
                  <a:txBody>
                    <a:bodyPr/>
                    <a:lstStyle/>
                    <a:p>
                      <a:pPr algn="ctr"/>
                      <a:r>
                        <a:rPr lang="en-US"/>
                        <a:t>Vendor</a:t>
                      </a:r>
                    </a:p>
                  </a:txBody>
                  <a:tcPr/>
                </a:tc>
                <a:tc>
                  <a:txBody>
                    <a:bodyPr/>
                    <a:lstStyle/>
                    <a:p>
                      <a:pPr algn="ctr"/>
                      <a:r>
                        <a:rPr lang="en-US"/>
                        <a:t>When</a:t>
                      </a:r>
                    </a:p>
                  </a:txBody>
                  <a:tcPr/>
                </a:tc>
                <a:tc>
                  <a:txBody>
                    <a:bodyPr/>
                    <a:lstStyle/>
                    <a:p>
                      <a:pPr algn="ctr"/>
                      <a:r>
                        <a:rPr lang="en-US"/>
                        <a:t>Contact</a:t>
                      </a:r>
                    </a:p>
                  </a:txBody>
                  <a:tcPr/>
                </a:tc>
                <a:extLst>
                  <a:ext uri="{0D108BD9-81ED-4DB2-BD59-A6C34878D82A}">
                    <a16:rowId xmlns:a16="http://schemas.microsoft.com/office/drawing/2014/main" val="3144627886"/>
                  </a:ext>
                </a:extLst>
              </a:tr>
              <a:tr h="37084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Calibri" pitchFamily="34" charset="0"/>
                          <a:ea typeface="Calibri" pitchFamily="34" charset="0"/>
                          <a:cs typeface="Times New Roman" pitchFamily="18" charset="0"/>
                        </a:rPr>
                        <a:t>MyGaDOE Portal/All</a:t>
                      </a:r>
                      <a:endParaRPr kumimoji="0" 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9963" marR="49963"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Georgia Department of Education</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hlinkClick r:id="rId2"/>
                        </a:rPr>
                        <a:t>https://portal.doe.k12.ga.us/login.aspx</a:t>
                      </a:r>
                      <a:endParaRPr kumimoji="0" 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9963" marR="49963"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ASAP</a:t>
                      </a:r>
                    </a:p>
                  </a:txBody>
                  <a:tcPr marL="49963" marR="49963"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Local System Technology Director</a:t>
                      </a:r>
                    </a:p>
                  </a:txBody>
                  <a:tcPr marL="49963" marR="49963" marT="0" marB="0" horzOverflow="overflow"/>
                </a:tc>
                <a:extLst>
                  <a:ext uri="{0D108BD9-81ED-4DB2-BD59-A6C34878D82A}">
                    <a16:rowId xmlns:a16="http://schemas.microsoft.com/office/drawing/2014/main" val="3560889087"/>
                  </a:ext>
                </a:extLst>
              </a:tr>
              <a:tr h="37084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Calibri" pitchFamily="34" charset="0"/>
                          <a:ea typeface="Calibri" pitchFamily="34" charset="0"/>
                          <a:cs typeface="Times New Roman" pitchFamily="18" charset="0"/>
                        </a:rPr>
                        <a:t>ACCESS for ELLs</a:t>
                      </a:r>
                      <a:endParaRPr kumimoji="0" 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9963" marR="49963"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WIDA (for WIDA.us)</a:t>
                      </a:r>
                    </a:p>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Data Recognition Corporation (DRC) (for the WIDA Assessment Management System, WIDA AMS)</a:t>
                      </a:r>
                    </a:p>
                  </a:txBody>
                  <a:tcPr marL="49963" marR="49963"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October 2017</a:t>
                      </a:r>
                    </a:p>
                  </a:txBody>
                  <a:tcPr marL="49963" marR="49963"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WIDA Customer Service</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(866) 276-7735</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hlinkClick r:id="rId3"/>
                        </a:rPr>
                        <a:t>help@wida.us</a:t>
                      </a:r>
                      <a:r>
                        <a:rPr kumimoji="0" 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 </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DRC Customer Service</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(855) 787-9615</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70C0"/>
                          </a:solidFill>
                          <a:effectLst/>
                          <a:latin typeface="Calibri" pitchFamily="34" charset="0"/>
                          <a:ea typeface="Calibri" pitchFamily="34" charset="0"/>
                          <a:cs typeface="Times New Roman" pitchFamily="18" charset="0"/>
                          <a:hlinkClick r:id="rId4"/>
                        </a:rPr>
                        <a:t>WIDA@datarecognitioncorp.com</a:t>
                      </a:r>
                      <a:endParaRPr kumimoji="0" lang="en-US" sz="1100" b="0" i="0" u="none" strike="noStrike" cap="none" normalizeH="0" baseline="0">
                        <a:ln>
                          <a:noFill/>
                        </a:ln>
                        <a:solidFill>
                          <a:srgbClr val="0070C0"/>
                        </a:solidFill>
                        <a:effectLst/>
                        <a:latin typeface="Calibri" pitchFamily="34" charset="0"/>
                        <a:ea typeface="Calibri" pitchFamily="34" charset="0"/>
                        <a:cs typeface="Times New Roman" pitchFamily="18" charset="0"/>
                      </a:endParaRPr>
                    </a:p>
                  </a:txBody>
                  <a:tcPr marL="49963" marR="49963" marT="0" marB="0" horzOverflow="overflow"/>
                </a:tc>
                <a:extLst>
                  <a:ext uri="{0D108BD9-81ED-4DB2-BD59-A6C34878D82A}">
                    <a16:rowId xmlns:a16="http://schemas.microsoft.com/office/drawing/2014/main" val="3234590834"/>
                  </a:ext>
                </a:extLst>
              </a:tr>
              <a:tr h="37084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Calibri" pitchFamily="34" charset="0"/>
                          <a:ea typeface="Calibri" pitchFamily="34" charset="0"/>
                          <a:cs typeface="Times New Roman" pitchFamily="18" charset="0"/>
                        </a:rPr>
                        <a:t>GAA</a:t>
                      </a:r>
                      <a:endParaRPr kumimoji="0" 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9963" marR="49963"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Questar</a:t>
                      </a:r>
                    </a:p>
                  </a:txBody>
                  <a:tcPr marL="49963" marR="49963"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Sent to System TCs in October by Questar</a:t>
                      </a:r>
                    </a:p>
                  </a:txBody>
                  <a:tcPr marL="49963" marR="49963"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Questar Customer Service</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hlinkClick r:id="rId5"/>
                        </a:rPr>
                        <a:t>GA@QuestarAI.com</a:t>
                      </a:r>
                      <a:endParaRPr kumimoji="0" 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(866) 997-0698</a:t>
                      </a:r>
                    </a:p>
                  </a:txBody>
                  <a:tcPr marL="49963" marR="49963" marT="0" marB="0" horzOverflow="overflow"/>
                </a:tc>
                <a:extLst>
                  <a:ext uri="{0D108BD9-81ED-4DB2-BD59-A6C34878D82A}">
                    <a16:rowId xmlns:a16="http://schemas.microsoft.com/office/drawing/2014/main" val="3516034541"/>
                  </a:ext>
                </a:extLst>
              </a:tr>
              <a:tr h="37084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Calibri" pitchFamily="34" charset="0"/>
                          <a:ea typeface="Calibri" pitchFamily="34" charset="0"/>
                          <a:cs typeface="Times New Roman" pitchFamily="18" charset="0"/>
                        </a:rPr>
                        <a:t>GKIDS</a:t>
                      </a:r>
                      <a:endParaRPr kumimoji="0" 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9963" marR="49963"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Georgia Center for Assessment (GCA)</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hlinkClick r:id="rId6"/>
                        </a:rPr>
                        <a:t>https://gkids.tsars.uga.edu/start</a:t>
                      </a:r>
                      <a:endParaRPr kumimoji="0" 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hlinkClick r:id="rId7"/>
                      </a:endParaRPr>
                    </a:p>
                  </a:txBody>
                  <a:tcPr marL="49963" marR="49963"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ASAP</a:t>
                      </a:r>
                    </a:p>
                  </a:txBody>
                  <a:tcPr marL="49963" marR="49963"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Georgia Center for Assessment (GCA)</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(888) 392-8977</a:t>
                      </a:r>
                    </a:p>
                  </a:txBody>
                  <a:tcPr marL="49963" marR="49963" marT="0" marB="0" horzOverflow="overflow"/>
                </a:tc>
                <a:extLst>
                  <a:ext uri="{0D108BD9-81ED-4DB2-BD59-A6C34878D82A}">
                    <a16:rowId xmlns:a16="http://schemas.microsoft.com/office/drawing/2014/main" val="1757371991"/>
                  </a:ext>
                </a:extLst>
              </a:tr>
              <a:tr h="37084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Calibri" pitchFamily="34" charset="0"/>
                          <a:ea typeface="Calibri" pitchFamily="34" charset="0"/>
                          <a:cs typeface="Times New Roman" pitchFamily="18" charset="0"/>
                        </a:rPr>
                        <a:t>Georgia Milestones</a:t>
                      </a:r>
                    </a:p>
                  </a:txBody>
                  <a:tcPr marL="49963" marR="49963"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Data Recognition Corporation (DRC)</a:t>
                      </a:r>
                    </a:p>
                  </a:txBody>
                  <a:tcPr marL="49963" marR="49963"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ASAP</a:t>
                      </a:r>
                    </a:p>
                  </a:txBody>
                  <a:tcPr marL="49963" marR="49963"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100" b="0" i="0" u="none" strike="noStrike" kern="1200" cap="none" spc="0" normalizeH="0" baseline="0" noProof="0" dirty="0">
                          <a:ln/>
                          <a:solidFill>
                            <a:schemeClr val="tx1"/>
                          </a:solidFill>
                          <a:effectLst/>
                          <a:uLnTx/>
                          <a:uFillTx/>
                          <a:latin typeface="+mn-lt"/>
                          <a:ea typeface="+mn-ea"/>
                          <a:cs typeface="+mn-cs"/>
                        </a:rPr>
                        <a:t>Data Recognition Corporation (DRC)</a:t>
                      </a:r>
                    </a:p>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100" b="0" i="0" u="none" strike="noStrike" kern="1200" cap="none" spc="0" normalizeH="0" baseline="0" noProof="0" dirty="0">
                          <a:ln/>
                          <a:solidFill>
                            <a:schemeClr val="tx1"/>
                          </a:solidFill>
                          <a:effectLst/>
                          <a:uLnTx/>
                          <a:uFillTx/>
                          <a:latin typeface="+mn-lt"/>
                          <a:ea typeface="+mn-ea"/>
                          <a:cs typeface="+mn-cs"/>
                        </a:rPr>
                        <a:t>(866) 282-2249</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FF0000"/>
                          </a:solidFill>
                          <a:effectLst/>
                          <a:latin typeface="Calibri" pitchFamily="34" charset="0"/>
                          <a:ea typeface="Calibri" pitchFamily="34" charset="0"/>
                          <a:cs typeface="Times New Roman" pitchFamily="18" charset="0"/>
                          <a:hlinkClick r:id="rId8"/>
                        </a:rPr>
                        <a:t>gahelpdesk@datarecognitioncorp.com</a:t>
                      </a:r>
                      <a:r>
                        <a:rPr kumimoji="0" lang="en-US" sz="1100" b="0" i="0" u="none" strike="noStrike" cap="none" normalizeH="0" baseline="0" dirty="0">
                          <a:ln>
                            <a:noFill/>
                          </a:ln>
                          <a:solidFill>
                            <a:srgbClr val="FF0000"/>
                          </a:solidFill>
                          <a:effectLst/>
                          <a:latin typeface="Calibri" pitchFamily="34" charset="0"/>
                          <a:ea typeface="Calibri" pitchFamily="34" charset="0"/>
                          <a:cs typeface="Times New Roman" pitchFamily="18" charset="0"/>
                        </a:rPr>
                        <a:t> </a:t>
                      </a:r>
                    </a:p>
                  </a:txBody>
                  <a:tcPr marL="49963" marR="49963" marT="0" marB="0" horzOverflow="overflow"/>
                </a:tc>
                <a:extLst>
                  <a:ext uri="{0D108BD9-81ED-4DB2-BD59-A6C34878D82A}">
                    <a16:rowId xmlns:a16="http://schemas.microsoft.com/office/drawing/2014/main" val="4179265183"/>
                  </a:ext>
                </a:extLst>
              </a:tr>
            </a:tbl>
          </a:graphicData>
        </a:graphic>
      </p:graphicFrame>
      <p:sp>
        <p:nvSpPr>
          <p:cNvPr id="3" name="Slide Number Placeholder 2"/>
          <p:cNvSpPr>
            <a:spLocks noGrp="1"/>
          </p:cNvSpPr>
          <p:nvPr>
            <p:ph type="sldNum" sz="quarter" idx="4"/>
          </p:nvPr>
        </p:nvSpPr>
        <p:spPr/>
        <p:txBody>
          <a:bodyPr/>
          <a:lstStyle/>
          <a:p>
            <a:fld id="{B63E4CEF-BB1E-48C7-AE93-F39F6AA99AD7}" type="slidenum">
              <a:rPr lang="en-US" smtClean="0"/>
              <a:pPr/>
              <a:t>105</a:t>
            </a:fld>
            <a:endParaRPr lang="en-US"/>
          </a:p>
        </p:txBody>
      </p:sp>
    </p:spTree>
    <p:extLst>
      <p:ext uri="{BB962C8B-B14F-4D97-AF65-F5344CB8AC3E}">
        <p14:creationId xmlns:p14="http://schemas.microsoft.com/office/powerpoint/2010/main" val="190772183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8E0B29FE-7CFB-4673-83BE-9AB8B67F13A4}"/>
              </a:ext>
            </a:extLst>
          </p:cNvPr>
          <p:cNvSpPr>
            <a:spLocks noGrp="1"/>
          </p:cNvSpPr>
          <p:nvPr>
            <p:ph type="title"/>
          </p:nvPr>
        </p:nvSpPr>
        <p:spPr>
          <a:xfrm>
            <a:off x="212725" y="274638"/>
            <a:ext cx="8229600" cy="792162"/>
          </a:xfrm>
        </p:spPr>
        <p:txBody>
          <a:bodyPr rtlCol="0">
            <a:normAutofit fontScale="90000"/>
          </a:bodyPr>
          <a:lstStyle/>
          <a:p>
            <a:pPr eaLnBrk="1" fontAlgn="auto" hangingPunct="1">
              <a:spcAft>
                <a:spcPts val="0"/>
              </a:spcAft>
              <a:defRPr/>
            </a:pPr>
            <a:r>
              <a:rPr lang="en-US" altLang="en-US" sz="3600"/>
              <a:t>Assessment &amp; Accountability</a:t>
            </a:r>
            <a:br>
              <a:rPr lang="en-US" altLang="en-US" sz="3600"/>
            </a:br>
            <a:r>
              <a:rPr lang="en-US" altLang="en-US" sz="3600"/>
              <a:t>Contact Information</a:t>
            </a:r>
            <a:br>
              <a:rPr lang="en-US" altLang="en-US" sz="3600"/>
            </a:br>
            <a:r>
              <a:rPr lang="en-US" altLang="en-US" sz="2700" b="0"/>
              <a:t>Toll-Free (800) 634-4106 and (404) 656-2668</a:t>
            </a:r>
          </a:p>
        </p:txBody>
      </p:sp>
      <p:pic>
        <p:nvPicPr>
          <p:cNvPr id="6" name="Picture 5">
            <a:extLst>
              <a:ext uri="{FF2B5EF4-FFF2-40B4-BE49-F238E27FC236}">
                <a16:creationId xmlns:a16="http://schemas.microsoft.com/office/drawing/2014/main" id="{31DB3E1C-70E7-4E76-830B-BF0B0CAA9E79}"/>
              </a:ext>
            </a:extLst>
          </p:cNvPr>
          <p:cNvPicPr>
            <a:picLocks noChangeAspect="1"/>
          </p:cNvPicPr>
          <p:nvPr/>
        </p:nvPicPr>
        <p:blipFill>
          <a:blip r:embed="rId2"/>
          <a:stretch>
            <a:fillRect/>
          </a:stretch>
        </p:blipFill>
        <p:spPr>
          <a:xfrm>
            <a:off x="2604285" y="1382401"/>
            <a:ext cx="3039841" cy="3896254"/>
          </a:xfrm>
          <a:prstGeom prst="rect">
            <a:avLst/>
          </a:prstGeom>
          <a:ln>
            <a:solidFill>
              <a:schemeClr val="tx1"/>
            </a:solidFill>
          </a:ln>
        </p:spPr>
      </p:pic>
      <p:sp>
        <p:nvSpPr>
          <p:cNvPr id="7" name="TextBox 6">
            <a:extLst>
              <a:ext uri="{FF2B5EF4-FFF2-40B4-BE49-F238E27FC236}">
                <a16:creationId xmlns:a16="http://schemas.microsoft.com/office/drawing/2014/main" id="{37F2A539-7CC7-47F2-9ADA-CAA147E4E17E}"/>
              </a:ext>
            </a:extLst>
          </p:cNvPr>
          <p:cNvSpPr txBox="1"/>
          <p:nvPr/>
        </p:nvSpPr>
        <p:spPr>
          <a:xfrm>
            <a:off x="326628" y="5363438"/>
            <a:ext cx="7595154" cy="523220"/>
          </a:xfrm>
          <a:prstGeom prst="rect">
            <a:avLst/>
          </a:prstGeom>
          <a:noFill/>
        </p:spPr>
        <p:txBody>
          <a:bodyPr wrap="square" rtlCol="0">
            <a:spAutoFit/>
          </a:bodyPr>
          <a:lstStyle/>
          <a:p>
            <a:r>
              <a:rPr lang="en-US" sz="1400" b="1">
                <a:hlinkClick r:id="rId3"/>
              </a:rPr>
              <a:t>http://www.gadoe.org/Curriculum-Instruction-and-Assessment/Assessment/Documents/General%20Presentations/Staff_Contact_List_June_2017.pdf</a:t>
            </a:r>
            <a:r>
              <a:rPr lang="en-US" sz="1400" b="1"/>
              <a:t> </a:t>
            </a:r>
          </a:p>
        </p:txBody>
      </p:sp>
      <p:sp>
        <p:nvSpPr>
          <p:cNvPr id="2" name="Slide Number Placeholder 1"/>
          <p:cNvSpPr>
            <a:spLocks noGrp="1"/>
          </p:cNvSpPr>
          <p:nvPr>
            <p:ph type="sldNum" sz="quarter" idx="4"/>
          </p:nvPr>
        </p:nvSpPr>
        <p:spPr/>
        <p:txBody>
          <a:bodyPr/>
          <a:lstStyle/>
          <a:p>
            <a:fld id="{B63E4CEF-BB1E-48C7-AE93-F39F6AA99AD7}" type="slidenum">
              <a:rPr lang="en-US" smtClean="0"/>
              <a:pPr/>
              <a:t>106</a:t>
            </a:fld>
            <a:endParaRPr lang="en-US"/>
          </a:p>
        </p:txBody>
      </p:sp>
    </p:spTree>
    <p:extLst>
      <p:ext uri="{BB962C8B-B14F-4D97-AF65-F5344CB8AC3E}">
        <p14:creationId xmlns:p14="http://schemas.microsoft.com/office/powerpoint/2010/main" val="75382748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588520818"/>
              </p:ext>
            </p:extLst>
          </p:nvPr>
        </p:nvSpPr>
        <p:spPr>
          <a:xfrm>
            <a:off x="2127012" y="2843407"/>
            <a:ext cx="3985690" cy="1194103"/>
          </a:xfrm>
        </p:spPr>
        <p:txBody>
          <a:bodyPr/>
          <a:lstStyle/>
          <a:p>
            <a:r>
              <a:rPr lang="en-US"/>
              <a:t>Questions</a:t>
            </a:r>
          </a:p>
        </p:txBody>
      </p:sp>
      <p:sp>
        <p:nvSpPr>
          <p:cNvPr id="4" name="Slide Number Placeholder 3"/>
          <p:cNvSpPr>
            <a:spLocks noGrp="1"/>
          </p:cNvSpPr>
          <p:nvPr>
            <p:ph type="sldNum" sz="quarter" idx="4"/>
          </p:nvPr>
        </p:nvSpPr>
        <p:spPr/>
        <p:txBody>
          <a:bodyPr/>
          <a:lstStyle/>
          <a:p>
            <a:fld id="{B63E4CEF-BB1E-48C7-AE93-F39F6AA99AD7}" type="slidenum">
              <a:rPr lang="en-US" smtClean="0"/>
              <a:pPr/>
              <a:t>107</a:t>
            </a:fld>
            <a:endParaRPr lang="en-US"/>
          </a:p>
        </p:txBody>
      </p:sp>
    </p:spTree>
    <p:extLst>
      <p:ext uri="{BB962C8B-B14F-4D97-AF65-F5344CB8AC3E}">
        <p14:creationId xmlns:p14="http://schemas.microsoft.com/office/powerpoint/2010/main" val="3994733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646095184"/>
              </p:ext>
            </p:extLst>
          </p:nvPr>
        </p:nvSpPr>
        <p:spPr/>
        <p:txBody>
          <a:bodyPr>
            <a:normAutofit fontScale="90000"/>
          </a:bodyPr>
          <a:lstStyle/>
          <a:p>
            <a:r>
              <a:rPr lang="en-US"/>
              <a:t>Scheduling, Security and Ethics, Planning, Roles and Responsibilities</a:t>
            </a:r>
          </a:p>
        </p:txBody>
      </p:sp>
      <p:sp>
        <p:nvSpPr>
          <p:cNvPr id="4" name="Slide Number Placeholder 3"/>
          <p:cNvSpPr>
            <a:spLocks noGrp="1"/>
          </p:cNvSpPr>
          <p:nvPr>
            <p:ph type="sldNum" sz="quarter" idx="4"/>
          </p:nvPr>
        </p:nvSpPr>
        <p:spPr/>
        <p:txBody>
          <a:bodyPr/>
          <a:lstStyle/>
          <a:p>
            <a:fld id="{B63E4CEF-BB1E-48C7-AE93-F39F6AA99AD7}" type="slidenum">
              <a:rPr lang="en-US" smtClean="0"/>
              <a:pPr/>
              <a:t>11</a:t>
            </a:fld>
            <a:endParaRPr lang="en-US"/>
          </a:p>
        </p:txBody>
      </p:sp>
    </p:spTree>
    <p:extLst>
      <p:ext uri="{BB962C8B-B14F-4D97-AF65-F5344CB8AC3E}">
        <p14:creationId xmlns:p14="http://schemas.microsoft.com/office/powerpoint/2010/main" val="88851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F6480579-8AC5-493B-9D18-DECDF98BED8F}"/>
              </a:ext>
            </a:extLst>
          </p:cNvPr>
          <p:cNvSpPr>
            <a:spLocks noGrp="1"/>
          </p:cNvSpPr>
          <p:nvPr>
            <p:ph type="title"/>
          </p:nvPr>
        </p:nvSpPr>
        <p:spPr/>
        <p:txBody>
          <a:bodyPr/>
          <a:lstStyle/>
          <a:p>
            <a:r>
              <a:rPr lang="en-US" altLang="en-US"/>
              <a:t>Scheduling Considerations</a:t>
            </a:r>
          </a:p>
        </p:txBody>
      </p:sp>
      <p:sp>
        <p:nvSpPr>
          <p:cNvPr id="31747" name="Content Placeholder 2">
            <a:extLst>
              <a:ext uri="{FF2B5EF4-FFF2-40B4-BE49-F238E27FC236}">
                <a16:creationId xmlns:a16="http://schemas.microsoft.com/office/drawing/2014/main" id="{00C19844-22A6-45C4-8012-70C630D838EE}"/>
              </a:ext>
            </a:extLst>
          </p:cNvPr>
          <p:cNvSpPr>
            <a:spLocks noGrp="1"/>
          </p:cNvSpPr>
          <p:nvPr>
            <p:ph idx="1"/>
          </p:nvPr>
        </p:nvSpPr>
        <p:spPr/>
        <p:txBody>
          <a:bodyPr vert="horz" lIns="91440" tIns="45720" rIns="91440" bIns="45720" rtlCol="0" anchor="t">
            <a:normAutofit fontScale="77500" lnSpcReduction="20000"/>
          </a:bodyPr>
          <a:lstStyle/>
          <a:p>
            <a:r>
              <a:rPr lang="en-US"/>
              <a:t>Mandated tests must be scheduled in accordance with published GaDOE testing dates, and where applicable, the prescribed order of content areas. This is a provision that Superintendents document via the Superintendent’s Certification Form. </a:t>
            </a:r>
          </a:p>
          <a:p>
            <a:pPr lvl="1"/>
            <a:r>
              <a:rPr lang="en-US"/>
              <a:t>The Georgia Assessment and Training Calendar for 2017-2018 can be found on the GaDOE Testing web page in the ‘For Educators’ link. </a:t>
            </a:r>
          </a:p>
          <a:p>
            <a:pPr lvl="1"/>
            <a:r>
              <a:rPr lang="en-US"/>
              <a:t>In scheduling each assessment, schools must adhere to the testing times prescribed in the Examiner’s Manuals. Allowing too much or too little time may result in an invalidation. </a:t>
            </a:r>
          </a:p>
          <a:p>
            <a:pPr lvl="1"/>
            <a:r>
              <a:rPr lang="en-US"/>
              <a:t>Specific to Georgia Milestones, as we enter this fourth year, we will continue to work closely with systems regarding the details of scheduling – particularly EOG scheduling.</a:t>
            </a:r>
          </a:p>
          <a:p>
            <a:r>
              <a:rPr lang="en-US"/>
              <a:t>When scheduling tests, consider the optimum time to administer the tests. </a:t>
            </a:r>
          </a:p>
          <a:p>
            <a:pPr lvl="1"/>
            <a:r>
              <a:rPr lang="en-US"/>
              <a:t>Consider logistics, including time and staff availability. </a:t>
            </a:r>
          </a:p>
          <a:p>
            <a:pPr lvl="1"/>
            <a:r>
              <a:rPr lang="en-US"/>
              <a:t>The increased use of online testing requires different thinking, in some respects, relative to logistics.</a:t>
            </a:r>
          </a:p>
        </p:txBody>
      </p:sp>
      <p:sp>
        <p:nvSpPr>
          <p:cNvPr id="2" name="Slide Number Placeholder 1"/>
          <p:cNvSpPr>
            <a:spLocks noGrp="1"/>
          </p:cNvSpPr>
          <p:nvPr>
            <p:ph type="sldNum" sz="quarter" idx="4"/>
          </p:nvPr>
        </p:nvSpPr>
        <p:spPr/>
        <p:txBody>
          <a:bodyPr/>
          <a:lstStyle/>
          <a:p>
            <a:fld id="{B63E4CEF-BB1E-48C7-AE93-F39F6AA99AD7}" type="slidenum">
              <a:rPr lang="en-US" smtClean="0"/>
              <a:pPr/>
              <a:t>12</a:t>
            </a:fld>
            <a:endParaRPr lang="en-US"/>
          </a:p>
        </p:txBody>
      </p:sp>
    </p:spTree>
    <p:extLst>
      <p:ext uri="{BB962C8B-B14F-4D97-AF65-F5344CB8AC3E}">
        <p14:creationId xmlns:p14="http://schemas.microsoft.com/office/powerpoint/2010/main" val="4023369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CAEF8913-1CEB-4ECF-8C7F-3B8FC014AF36}"/>
              </a:ext>
            </a:extLst>
          </p:cNvPr>
          <p:cNvSpPr>
            <a:spLocks noGrp="1"/>
          </p:cNvSpPr>
          <p:nvPr>
            <p:ph type="title"/>
          </p:nvPr>
        </p:nvSpPr>
        <p:spPr/>
        <p:txBody>
          <a:bodyPr/>
          <a:lstStyle/>
          <a:p>
            <a:r>
              <a:rPr lang="en-US" altLang="en-US"/>
              <a:t>Materials Management &amp; Security</a:t>
            </a:r>
          </a:p>
        </p:txBody>
      </p:sp>
      <p:sp>
        <p:nvSpPr>
          <p:cNvPr id="77827" name="Content Placeholder 2">
            <a:extLst>
              <a:ext uri="{FF2B5EF4-FFF2-40B4-BE49-F238E27FC236}">
                <a16:creationId xmlns:a16="http://schemas.microsoft.com/office/drawing/2014/main" id="{70E88900-ECE6-4F1B-B6EB-5CD2F25E9CFA}"/>
              </a:ext>
            </a:extLst>
          </p:cNvPr>
          <p:cNvSpPr>
            <a:spLocks noGrp="1"/>
          </p:cNvSpPr>
          <p:nvPr>
            <p:ph idx="1"/>
          </p:nvPr>
        </p:nvSpPr>
        <p:spPr/>
        <p:txBody>
          <a:bodyPr>
            <a:normAutofit fontScale="55000" lnSpcReduction="20000"/>
          </a:bodyPr>
          <a:lstStyle/>
          <a:p>
            <a:r>
              <a:rPr lang="en-US"/>
              <a:t>Plans for the effective, documented, and secure distribution and collection of test materials (test booklets, answer sheets, online “test tickets”, scratch paper, etc.) must be in place regardless of the mode of testing.</a:t>
            </a:r>
          </a:p>
          <a:p>
            <a:r>
              <a:rPr lang="en-US"/>
              <a:t>Plans must be in place for students who become ill or have an urgent personal need (restroom).</a:t>
            </a:r>
          </a:p>
          <a:p>
            <a:r>
              <a:rPr lang="en-US" altLang="en-US"/>
              <a:t>Make certain that Pre-ID label files and/or any direct student data transmissions for online testing are created accurately and uploaded in a timely manner.</a:t>
            </a:r>
          </a:p>
          <a:p>
            <a:r>
              <a:rPr lang="en-US" altLang="en-US"/>
              <a:t>Correction of school/system level errors that result in reporting errors may result in fees (potentially substantial dollar amounts) to the local system.</a:t>
            </a:r>
          </a:p>
          <a:p>
            <a:pPr lvl="1"/>
            <a:r>
              <a:rPr lang="en-US" altLang="en-US"/>
              <a:t>More importantly, they may also negatively impact students.</a:t>
            </a:r>
          </a:p>
          <a:p>
            <a:r>
              <a:rPr lang="en-US" altLang="en-US"/>
              <a:t>All testing materials (inclusive of online test tickets) must be stored – under lock and key and with strict “key control” – in a secure central location.</a:t>
            </a:r>
          </a:p>
          <a:p>
            <a:pPr lvl="1"/>
            <a:r>
              <a:rPr lang="en-US" altLang="en-US"/>
              <a:t>Each STC must implement an accounting system for the materials that are required for each test administration. This applies at both the system and school levels. </a:t>
            </a:r>
          </a:p>
          <a:p>
            <a:r>
              <a:rPr lang="en-US" altLang="en-US"/>
              <a:t>The STC should plan for the distribution of test booklets, answer documents, online log-in/password, etc., Examiner’s Manuals and Test Coordinator’s Manuals in a timely manner.</a:t>
            </a:r>
          </a:p>
          <a:p>
            <a:r>
              <a:rPr lang="en-US" altLang="en-US"/>
              <a:t>Secure materials should be distributed to schools as close to the beginning of the local testing window as possible.</a:t>
            </a:r>
          </a:p>
          <a:p>
            <a:r>
              <a:rPr lang="en-US" altLang="en-US"/>
              <a:t>Once an answer document has a student pre-id label on it, student information bubbled on it, and/or student responses on it… It is considered secure.</a:t>
            </a:r>
          </a:p>
        </p:txBody>
      </p:sp>
      <p:sp>
        <p:nvSpPr>
          <p:cNvPr id="2" name="Slide Number Placeholder 1"/>
          <p:cNvSpPr>
            <a:spLocks noGrp="1"/>
          </p:cNvSpPr>
          <p:nvPr>
            <p:ph type="sldNum" sz="quarter" idx="4"/>
          </p:nvPr>
        </p:nvSpPr>
        <p:spPr/>
        <p:txBody>
          <a:bodyPr/>
          <a:lstStyle/>
          <a:p>
            <a:fld id="{B63E4CEF-BB1E-48C7-AE93-F39F6AA99AD7}" type="slidenum">
              <a:rPr lang="en-US" smtClean="0"/>
              <a:pPr/>
              <a:t>13</a:t>
            </a:fld>
            <a:endParaRPr lang="en-US"/>
          </a:p>
        </p:txBody>
      </p:sp>
    </p:spTree>
    <p:extLst>
      <p:ext uri="{BB962C8B-B14F-4D97-AF65-F5344CB8AC3E}">
        <p14:creationId xmlns:p14="http://schemas.microsoft.com/office/powerpoint/2010/main" val="1346464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B1F14371-56F1-49DE-8898-BD9275493C76}"/>
              </a:ext>
            </a:extLst>
          </p:cNvPr>
          <p:cNvSpPr>
            <a:spLocks noGrp="1"/>
          </p:cNvSpPr>
          <p:nvPr>
            <p:ph type="title"/>
          </p:nvPr>
        </p:nvSpPr>
        <p:spPr/>
        <p:txBody>
          <a:bodyPr/>
          <a:lstStyle/>
          <a:p>
            <a:r>
              <a:rPr lang="en-US" altLang="en-US"/>
              <a:t>Materials Management &amp; Security</a:t>
            </a:r>
          </a:p>
        </p:txBody>
      </p:sp>
      <p:sp>
        <p:nvSpPr>
          <p:cNvPr id="25603" name="Content Placeholder 2">
            <a:extLst>
              <a:ext uri="{FF2B5EF4-FFF2-40B4-BE49-F238E27FC236}">
                <a16:creationId xmlns:a16="http://schemas.microsoft.com/office/drawing/2014/main" id="{E6F17BA9-4BF6-493C-A64C-3B77BE51DAE4}"/>
              </a:ext>
            </a:extLst>
          </p:cNvPr>
          <p:cNvSpPr>
            <a:spLocks noGrp="1"/>
          </p:cNvSpPr>
          <p:nvPr>
            <p:ph idx="1"/>
          </p:nvPr>
        </p:nvSpPr>
        <p:spPr/>
        <p:txBody>
          <a:bodyPr>
            <a:normAutofit fontScale="70000" lnSpcReduction="20000"/>
          </a:bodyPr>
          <a:lstStyle/>
          <a:p>
            <a:r>
              <a:rPr lang="en-US"/>
              <a:t>Staff members who are not involved in testing should also be aware of the school’s responsibility for test security. </a:t>
            </a:r>
          </a:p>
          <a:p>
            <a:r>
              <a:rPr lang="en-US"/>
              <a:t>Paraprofessionals, custodial staff, and others in the school who may be in classes during testing or may be near the area where tests are stored (even though they do not have direct access to tests) should be aware of security rules.</a:t>
            </a:r>
          </a:p>
          <a:p>
            <a:r>
              <a:rPr lang="en-US"/>
              <a:t>All personnel involved in the administration must be trained in a manner appropriate to their role; this includes all staff who are involved in the handling of secure test materials (receipt, distribution, pre/post administration activities, return shipment, computer hardware management, etc.).</a:t>
            </a:r>
          </a:p>
          <a:p>
            <a:r>
              <a:rPr lang="en-US"/>
              <a:t>Volunteers who assist in the school (non-employees) should not manage test materials or manage testing logistics but may assist in the administration in other ways (front office support, hall monitors, etc.).</a:t>
            </a:r>
          </a:p>
          <a:p>
            <a:pPr lvl="1"/>
            <a:r>
              <a:rPr lang="en-US"/>
              <a:t>If needed, volunteers may serve as proctors – but MUST be fully trained. See SAH for details.</a:t>
            </a:r>
          </a:p>
        </p:txBody>
      </p:sp>
      <p:sp>
        <p:nvSpPr>
          <p:cNvPr id="2" name="Slide Number Placeholder 1"/>
          <p:cNvSpPr>
            <a:spLocks noGrp="1"/>
          </p:cNvSpPr>
          <p:nvPr>
            <p:ph type="sldNum" sz="quarter" idx="4"/>
          </p:nvPr>
        </p:nvSpPr>
        <p:spPr/>
        <p:txBody>
          <a:bodyPr/>
          <a:lstStyle/>
          <a:p>
            <a:fld id="{B63E4CEF-BB1E-48C7-AE93-F39F6AA99AD7}" type="slidenum">
              <a:rPr lang="en-US" smtClean="0"/>
              <a:pPr/>
              <a:t>14</a:t>
            </a:fld>
            <a:endParaRPr lang="en-US"/>
          </a:p>
        </p:txBody>
      </p:sp>
    </p:spTree>
    <p:extLst>
      <p:ext uri="{BB962C8B-B14F-4D97-AF65-F5344CB8AC3E}">
        <p14:creationId xmlns:p14="http://schemas.microsoft.com/office/powerpoint/2010/main" val="3647494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2B2E49C2-487D-418D-AEC8-81CA636E730E}"/>
              </a:ext>
            </a:extLst>
          </p:cNvPr>
          <p:cNvSpPr>
            <a:spLocks noGrp="1"/>
          </p:cNvSpPr>
          <p:nvPr>
            <p:ph type="title"/>
          </p:nvPr>
        </p:nvSpPr>
        <p:spPr/>
        <p:txBody>
          <a:bodyPr/>
          <a:lstStyle/>
          <a:p>
            <a:r>
              <a:rPr lang="en-US" altLang="en-US"/>
              <a:t>Training Plan</a:t>
            </a:r>
          </a:p>
        </p:txBody>
      </p:sp>
      <p:sp>
        <p:nvSpPr>
          <p:cNvPr id="71683" name="Content Placeholder 2">
            <a:extLst>
              <a:ext uri="{FF2B5EF4-FFF2-40B4-BE49-F238E27FC236}">
                <a16:creationId xmlns:a16="http://schemas.microsoft.com/office/drawing/2014/main" id="{DFAD05F0-C70B-446D-A480-8AAC7A33BE69}"/>
              </a:ext>
            </a:extLst>
          </p:cNvPr>
          <p:cNvSpPr>
            <a:spLocks noGrp="1"/>
          </p:cNvSpPr>
          <p:nvPr>
            <p:ph idx="1"/>
          </p:nvPr>
        </p:nvSpPr>
        <p:spPr/>
        <p:txBody>
          <a:bodyPr>
            <a:normAutofit fontScale="70000" lnSpcReduction="20000"/>
          </a:bodyPr>
          <a:lstStyle/>
          <a:p>
            <a:r>
              <a:rPr lang="en-US" altLang="en-US"/>
              <a:t>System Test Coordinators must develop and implement a district plan regarding training for each specific assessment program.</a:t>
            </a:r>
          </a:p>
          <a:p>
            <a:pPr lvl="1"/>
            <a:r>
              <a:rPr lang="en-US" altLang="en-US"/>
              <a:t>It is the expectation that GaDOE provided trainings will be redelivered locally through local training sessions that allow School Test Coordinators to digest the information provided, ask questions, etc.</a:t>
            </a:r>
          </a:p>
          <a:p>
            <a:r>
              <a:rPr lang="en-US" altLang="en-US"/>
              <a:t>Remember, online test administration requires the delivery of very detailed information that differs from the training that most are familiar with for paper/pencil testing.</a:t>
            </a:r>
          </a:p>
          <a:p>
            <a:pPr lvl="1"/>
            <a:r>
              <a:rPr lang="en-US" altLang="en-US"/>
              <a:t>Additionally, it may require the inclusion of staff members who were not included in trainings before – such as technology specialists, etc. </a:t>
            </a:r>
          </a:p>
          <a:p>
            <a:pPr lvl="1"/>
            <a:r>
              <a:rPr lang="en-US" altLang="en-US"/>
              <a:t>Online testing requires the involvement and support of colleagues beyond those who work directly with assessment.</a:t>
            </a:r>
          </a:p>
          <a:p>
            <a:r>
              <a:rPr lang="en-US" altLang="en-US"/>
              <a:t>Maintain detailed attendance records with the name of each participant, responsibility, date of training, and name of assessment.</a:t>
            </a:r>
          </a:p>
          <a:p>
            <a:r>
              <a:rPr lang="en-US" altLang="en-US"/>
              <a:t>Develop a specific plan for implementing accommodations including:</a:t>
            </a:r>
          </a:p>
          <a:p>
            <a:pPr lvl="1"/>
            <a:r>
              <a:rPr lang="en-US" altLang="en-US"/>
              <a:t>ensuring students receive the right accommodations</a:t>
            </a:r>
          </a:p>
          <a:p>
            <a:pPr lvl="1"/>
            <a:r>
              <a:rPr lang="en-US" altLang="en-US"/>
              <a:t>ensuring the examiner administers the accommodation appropriately and that any necessary logistics, materials, peripherals are considered</a:t>
            </a:r>
          </a:p>
        </p:txBody>
      </p:sp>
      <p:sp>
        <p:nvSpPr>
          <p:cNvPr id="2" name="Slide Number Placeholder 1"/>
          <p:cNvSpPr>
            <a:spLocks noGrp="1"/>
          </p:cNvSpPr>
          <p:nvPr>
            <p:ph type="sldNum" sz="quarter" idx="4"/>
          </p:nvPr>
        </p:nvSpPr>
        <p:spPr/>
        <p:txBody>
          <a:bodyPr/>
          <a:lstStyle/>
          <a:p>
            <a:fld id="{B63E4CEF-BB1E-48C7-AE93-F39F6AA99AD7}" type="slidenum">
              <a:rPr lang="en-US" smtClean="0"/>
              <a:pPr/>
              <a:t>15</a:t>
            </a:fld>
            <a:endParaRPr lang="en-US"/>
          </a:p>
        </p:txBody>
      </p:sp>
    </p:spTree>
    <p:extLst>
      <p:ext uri="{BB962C8B-B14F-4D97-AF65-F5344CB8AC3E}">
        <p14:creationId xmlns:p14="http://schemas.microsoft.com/office/powerpoint/2010/main" val="418983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5B82F7A0-CDC7-4039-B0A2-64568AD405B3}"/>
              </a:ext>
            </a:extLst>
          </p:cNvPr>
          <p:cNvSpPr>
            <a:spLocks noGrp="1"/>
          </p:cNvSpPr>
          <p:nvPr>
            <p:ph type="title"/>
          </p:nvPr>
        </p:nvSpPr>
        <p:spPr/>
        <p:txBody>
          <a:bodyPr/>
          <a:lstStyle/>
          <a:p>
            <a:r>
              <a:rPr lang="en-US" altLang="en-US"/>
              <a:t>Online Testing Considerations</a:t>
            </a:r>
          </a:p>
        </p:txBody>
      </p:sp>
      <p:sp>
        <p:nvSpPr>
          <p:cNvPr id="71683" name="Content Placeholder 2">
            <a:extLst>
              <a:ext uri="{FF2B5EF4-FFF2-40B4-BE49-F238E27FC236}">
                <a16:creationId xmlns:a16="http://schemas.microsoft.com/office/drawing/2014/main" id="{0FC14D22-47BB-4D4C-88B1-4FCA98091E31}"/>
              </a:ext>
            </a:extLst>
          </p:cNvPr>
          <p:cNvSpPr>
            <a:spLocks noGrp="1"/>
          </p:cNvSpPr>
          <p:nvPr>
            <p:ph idx="1"/>
          </p:nvPr>
        </p:nvSpPr>
        <p:spPr/>
        <p:txBody>
          <a:bodyPr>
            <a:normAutofit fontScale="62500" lnSpcReduction="20000"/>
          </a:bodyPr>
          <a:lstStyle/>
          <a:p>
            <a:pPr marL="0" indent="0">
              <a:buNone/>
            </a:pPr>
            <a:r>
              <a:rPr lang="en-US"/>
              <a:t>Just a few of the most common considerations:</a:t>
            </a:r>
          </a:p>
          <a:p>
            <a:r>
              <a:rPr lang="en-US"/>
              <a:t>Hardware, test engine system requirements, support needs, bandwidth, proximity to wireless routers; how many users have access to Wireless access points… Do all staff (personal) phones/devices connect to the network? All student phones/devices?</a:t>
            </a:r>
          </a:p>
          <a:p>
            <a:r>
              <a:rPr lang="en-US"/>
              <a:t>Conducting more than one session per day (such as AM and PM)… testing on Mondays and Fridays, etc.</a:t>
            </a:r>
          </a:p>
          <a:p>
            <a:r>
              <a:rPr lang="en-US"/>
              <a:t>Having all students “hit the button” to start at the same exact time school/district wide can create significant stress on your local network(s)</a:t>
            </a:r>
          </a:p>
          <a:p>
            <a:r>
              <a:rPr lang="en-US"/>
              <a:t>“Cycling” students through test settings where technology is housed; seating/space considerations</a:t>
            </a:r>
          </a:p>
          <a:p>
            <a:r>
              <a:rPr lang="en-US"/>
              <a:t>Securing log-ins, passwords, etc.</a:t>
            </a:r>
          </a:p>
          <a:p>
            <a:r>
              <a:rPr lang="en-US"/>
              <a:t>Proficiency of staff and students with technology and diligent participation in trainings and follow-up activities</a:t>
            </a:r>
          </a:p>
          <a:p>
            <a:r>
              <a:rPr lang="en-US"/>
              <a:t>Contingency planning for both expected and unexpected events such as power outages, monitoring weather during testing windows, Internet Service Provider (ISP) interruptions, construction in or near a school, etc.</a:t>
            </a:r>
          </a:p>
        </p:txBody>
      </p:sp>
      <p:sp>
        <p:nvSpPr>
          <p:cNvPr id="2" name="Slide Number Placeholder 1"/>
          <p:cNvSpPr>
            <a:spLocks noGrp="1"/>
          </p:cNvSpPr>
          <p:nvPr>
            <p:ph type="sldNum" sz="quarter" idx="4"/>
          </p:nvPr>
        </p:nvSpPr>
        <p:spPr/>
        <p:txBody>
          <a:bodyPr/>
          <a:lstStyle/>
          <a:p>
            <a:fld id="{B63E4CEF-BB1E-48C7-AE93-F39F6AA99AD7}" type="slidenum">
              <a:rPr lang="en-US" smtClean="0"/>
              <a:pPr/>
              <a:t>16</a:t>
            </a:fld>
            <a:endParaRPr lang="en-US"/>
          </a:p>
        </p:txBody>
      </p:sp>
    </p:spTree>
    <p:extLst>
      <p:ext uri="{BB962C8B-B14F-4D97-AF65-F5344CB8AC3E}">
        <p14:creationId xmlns:p14="http://schemas.microsoft.com/office/powerpoint/2010/main" val="874634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1D5E2BA8-F974-4FE0-8314-DF204148CFF0}"/>
              </a:ext>
            </a:extLst>
          </p:cNvPr>
          <p:cNvSpPr>
            <a:spLocks noGrp="1"/>
          </p:cNvSpPr>
          <p:nvPr>
            <p:ph type="title"/>
          </p:nvPr>
        </p:nvSpPr>
        <p:spPr/>
        <p:txBody>
          <a:bodyPr/>
          <a:lstStyle/>
          <a:p>
            <a:r>
              <a:rPr lang="en-US" altLang="en-US"/>
              <a:t>Roles and Responsibilities</a:t>
            </a:r>
          </a:p>
        </p:txBody>
      </p:sp>
      <p:sp>
        <p:nvSpPr>
          <p:cNvPr id="3" name="Content Placeholder 2">
            <a:extLst>
              <a:ext uri="{FF2B5EF4-FFF2-40B4-BE49-F238E27FC236}">
                <a16:creationId xmlns:a16="http://schemas.microsoft.com/office/drawing/2014/main" id="{548D8E9C-7094-4F51-833C-CE019CE9706B}"/>
              </a:ext>
            </a:extLst>
          </p:cNvPr>
          <p:cNvSpPr>
            <a:spLocks noGrp="1"/>
          </p:cNvSpPr>
          <p:nvPr>
            <p:ph idx="1"/>
          </p:nvPr>
        </p:nvSpPr>
        <p:spPr/>
        <p:txBody>
          <a:bodyPr>
            <a:normAutofit fontScale="62500" lnSpcReduction="20000"/>
          </a:bodyPr>
          <a:lstStyle/>
          <a:p>
            <a:r>
              <a:rPr lang="en-US"/>
              <a:t>The successful implementation of the statewide student assessment program requires a concerted effort by many individuals at the local level. </a:t>
            </a:r>
          </a:p>
          <a:p>
            <a:r>
              <a:rPr lang="en-US"/>
              <a:t>The failure of personnel to assume the responsibilities described in the </a:t>
            </a:r>
            <a:r>
              <a:rPr lang="en-US" i="1"/>
              <a:t>Student Assessment Handbook</a:t>
            </a:r>
            <a:r>
              <a:rPr lang="en-US"/>
              <a:t> (SAH) may result in testing irregularities and/or invalidation of scores. </a:t>
            </a:r>
          </a:p>
          <a:p>
            <a:r>
              <a:rPr lang="en-US"/>
              <a:t>Failure to perform one’s responsibilities can have many far-reaching implications for schools, systems, communities, and may affect professional certification status. </a:t>
            </a:r>
          </a:p>
          <a:p>
            <a:r>
              <a:rPr lang="en-US"/>
              <a:t>Most importantly, a failure to fulfill one’s responsibilities can also have a detrimental impact upon students.</a:t>
            </a:r>
          </a:p>
          <a:p>
            <a:r>
              <a:rPr lang="en-US"/>
              <a:t>Detailed descriptions of roles and responsibilities are provided in the SAH:</a:t>
            </a:r>
          </a:p>
          <a:p>
            <a:pPr marL="0" indent="0">
              <a:buNone/>
            </a:pPr>
            <a:r>
              <a:rPr lang="en-US"/>
              <a:t>	Superintendent			System Test Coordinator (STC)</a:t>
            </a:r>
          </a:p>
          <a:p>
            <a:pPr marL="0" indent="0">
              <a:buNone/>
            </a:pPr>
            <a:r>
              <a:rPr lang="en-US"/>
              <a:t>	System Special Educ. Coordinator	System Title III Coordinator</a:t>
            </a:r>
          </a:p>
          <a:p>
            <a:pPr marL="0" indent="0">
              <a:buNone/>
            </a:pPr>
            <a:r>
              <a:rPr lang="en-US"/>
              <a:t>	System Tech Coordinator		School Test Coordinator</a:t>
            </a:r>
          </a:p>
          <a:p>
            <a:pPr marL="0" indent="0">
              <a:buNone/>
            </a:pPr>
            <a:r>
              <a:rPr lang="en-US"/>
              <a:t>	Principal				Examiner	</a:t>
            </a:r>
          </a:p>
          <a:p>
            <a:pPr marL="0" indent="0">
              <a:buNone/>
            </a:pPr>
            <a:r>
              <a:rPr lang="en-US"/>
              <a:t>	Proctor</a:t>
            </a:r>
          </a:p>
        </p:txBody>
      </p:sp>
      <p:sp>
        <p:nvSpPr>
          <p:cNvPr id="2" name="Slide Number Placeholder 1"/>
          <p:cNvSpPr>
            <a:spLocks noGrp="1"/>
          </p:cNvSpPr>
          <p:nvPr>
            <p:ph type="sldNum" sz="quarter" idx="4"/>
          </p:nvPr>
        </p:nvSpPr>
        <p:spPr/>
        <p:txBody>
          <a:bodyPr/>
          <a:lstStyle/>
          <a:p>
            <a:fld id="{B63E4CEF-BB1E-48C7-AE93-F39F6AA99AD7}" type="slidenum">
              <a:rPr lang="en-US" smtClean="0"/>
              <a:pPr/>
              <a:t>17</a:t>
            </a:fld>
            <a:endParaRPr lang="en-US"/>
          </a:p>
        </p:txBody>
      </p:sp>
    </p:spTree>
    <p:extLst>
      <p:ext uri="{BB962C8B-B14F-4D97-AF65-F5344CB8AC3E}">
        <p14:creationId xmlns:p14="http://schemas.microsoft.com/office/powerpoint/2010/main" val="2115461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ED0FC7CE-85FA-4386-B49B-47B486B24E82}"/>
              </a:ext>
            </a:extLst>
          </p:cNvPr>
          <p:cNvSpPr>
            <a:spLocks noGrp="1"/>
          </p:cNvSpPr>
          <p:nvPr>
            <p:ph type="title"/>
          </p:nvPr>
        </p:nvSpPr>
        <p:spPr/>
        <p:txBody>
          <a:bodyPr/>
          <a:lstStyle/>
          <a:p>
            <a:r>
              <a:rPr lang="en-US" altLang="en-US"/>
              <a:t>Roles and Responsibilities</a:t>
            </a:r>
          </a:p>
        </p:txBody>
      </p:sp>
      <p:sp>
        <p:nvSpPr>
          <p:cNvPr id="78851" name="Content Placeholder 2">
            <a:extLst>
              <a:ext uri="{FF2B5EF4-FFF2-40B4-BE49-F238E27FC236}">
                <a16:creationId xmlns:a16="http://schemas.microsoft.com/office/drawing/2014/main" id="{3D698B67-9D7E-48C8-B7F7-B59B07D295BF}"/>
              </a:ext>
            </a:extLst>
          </p:cNvPr>
          <p:cNvSpPr>
            <a:spLocks noGrp="1"/>
          </p:cNvSpPr>
          <p:nvPr>
            <p:ph idx="1"/>
          </p:nvPr>
        </p:nvSpPr>
        <p:spPr>
          <a:xfrm>
            <a:off x="189738" y="1801241"/>
            <a:ext cx="7886700" cy="4351338"/>
          </a:xfrm>
        </p:spPr>
        <p:txBody>
          <a:bodyPr vert="horz" lIns="91440" tIns="45720" rIns="91440" bIns="45720" rtlCol="0" anchor="t">
            <a:normAutofit lnSpcReduction="10000"/>
          </a:bodyPr>
          <a:lstStyle/>
          <a:p>
            <a:pPr marL="457200" lvl="1" indent="0">
              <a:buNone/>
            </a:pPr>
            <a:r>
              <a:rPr lang="en-US" altLang="en-US" b="1"/>
              <a:t>Superintendent</a:t>
            </a:r>
            <a:endParaRPr lang="en-US" altLang="en-US"/>
          </a:p>
          <a:p>
            <a:pPr lvl="1"/>
            <a:r>
              <a:rPr lang="en-US" altLang="en-US"/>
              <a:t>Superintendent has ultimate responsibility for all testing activities within the local school system. The System Test Coordinator shares this responsibility as the Superintendent’s designee.</a:t>
            </a:r>
            <a:endParaRPr lang="en-US"/>
          </a:p>
          <a:p>
            <a:pPr lvl="2"/>
            <a:r>
              <a:rPr lang="en-US" b="1">
                <a:solidFill>
                  <a:srgbClr val="7030A0"/>
                </a:solidFill>
              </a:rPr>
              <a:t>Emphasize: </a:t>
            </a:r>
            <a:r>
              <a:rPr lang="en-US" altLang="en-US"/>
              <a:t>The Superintendent must complete the Superintendent's Certification Form in the MyGaDOE portal by January 31 and July 31 of each school year.</a:t>
            </a:r>
          </a:p>
          <a:p>
            <a:pPr lvl="1"/>
            <a:r>
              <a:rPr lang="en-US" altLang="en-US"/>
              <a:t>Principal has ultimate responsibility for all testing activities within the school.</a:t>
            </a:r>
          </a:p>
          <a:p>
            <a:pPr lvl="2"/>
            <a:r>
              <a:rPr lang="en-US" altLang="en-US" b="1">
                <a:solidFill>
                  <a:srgbClr val="7030A0"/>
                </a:solidFill>
              </a:rPr>
              <a:t>Emphasize</a:t>
            </a:r>
            <a:r>
              <a:rPr lang="en-US" altLang="en-US"/>
              <a:t>: The Principal must complete the Principal’s Certification Form after </a:t>
            </a:r>
            <a:r>
              <a:rPr lang="en-US" altLang="en-US" u="sng"/>
              <a:t>each</a:t>
            </a:r>
            <a:r>
              <a:rPr lang="en-US" altLang="en-US"/>
              <a:t> administration.</a:t>
            </a:r>
          </a:p>
          <a:p>
            <a:pPr lvl="1"/>
            <a:r>
              <a:rPr lang="en-US" b="1">
                <a:solidFill>
                  <a:srgbClr val="7030A0"/>
                </a:solidFill>
              </a:rPr>
              <a:t>Detailed list of responsibilities in SAH</a:t>
            </a:r>
            <a:endParaRPr lang="en-US" altLang="en-US"/>
          </a:p>
        </p:txBody>
      </p:sp>
      <p:sp>
        <p:nvSpPr>
          <p:cNvPr id="2" name="Slide Number Placeholder 1"/>
          <p:cNvSpPr>
            <a:spLocks noGrp="1"/>
          </p:cNvSpPr>
          <p:nvPr>
            <p:ph type="sldNum" sz="quarter" idx="4"/>
          </p:nvPr>
        </p:nvSpPr>
        <p:spPr/>
        <p:txBody>
          <a:bodyPr/>
          <a:lstStyle/>
          <a:p>
            <a:fld id="{B63E4CEF-BB1E-48C7-AE93-F39F6AA99AD7}" type="slidenum">
              <a:rPr lang="en-US" smtClean="0"/>
              <a:pPr/>
              <a:t>18</a:t>
            </a:fld>
            <a:endParaRPr lang="en-US"/>
          </a:p>
        </p:txBody>
      </p:sp>
    </p:spTree>
    <p:extLst>
      <p:ext uri="{BB962C8B-B14F-4D97-AF65-F5344CB8AC3E}">
        <p14:creationId xmlns:p14="http://schemas.microsoft.com/office/powerpoint/2010/main" val="3447549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FF69E405-70C4-4606-81E0-9668379DABB1}"/>
              </a:ext>
            </a:extLst>
          </p:cNvPr>
          <p:cNvSpPr>
            <a:spLocks noGrp="1"/>
          </p:cNvSpPr>
          <p:nvPr>
            <p:ph type="title"/>
          </p:nvPr>
        </p:nvSpPr>
        <p:spPr/>
        <p:txBody>
          <a:bodyPr/>
          <a:lstStyle/>
          <a:p>
            <a:r>
              <a:rPr lang="en-US" altLang="en-US"/>
              <a:t>Roles and Responsibilities</a:t>
            </a:r>
          </a:p>
        </p:txBody>
      </p:sp>
      <p:sp>
        <p:nvSpPr>
          <p:cNvPr id="93187" name="Content Placeholder 2">
            <a:extLst>
              <a:ext uri="{FF2B5EF4-FFF2-40B4-BE49-F238E27FC236}">
                <a16:creationId xmlns:a16="http://schemas.microsoft.com/office/drawing/2014/main" id="{9F27D74C-D3F8-4E20-91DE-457865E2FC6D}"/>
              </a:ext>
            </a:extLst>
          </p:cNvPr>
          <p:cNvSpPr>
            <a:spLocks noGrp="1"/>
          </p:cNvSpPr>
          <p:nvPr>
            <p:ph idx="1"/>
          </p:nvPr>
        </p:nvSpPr>
        <p:spPr/>
        <p:txBody>
          <a:bodyPr>
            <a:normAutofit lnSpcReduction="10000"/>
          </a:bodyPr>
          <a:lstStyle/>
          <a:p>
            <a:pPr marL="0" indent="0">
              <a:buNone/>
            </a:pPr>
            <a:r>
              <a:rPr lang="en-US" altLang="en-US" b="1"/>
              <a:t>System Test Coordinator</a:t>
            </a:r>
          </a:p>
          <a:p>
            <a:pPr lvl="1"/>
            <a:r>
              <a:rPr lang="en-US" altLang="en-US"/>
              <a:t>Liaison between system and GaDOE</a:t>
            </a:r>
          </a:p>
          <a:p>
            <a:pPr lvl="1"/>
            <a:r>
              <a:rPr lang="en-US" altLang="en-US"/>
              <a:t>Conduct local system trainings of School Coordinators</a:t>
            </a:r>
          </a:p>
          <a:p>
            <a:pPr lvl="1"/>
            <a:r>
              <a:rPr lang="en-US" altLang="en-US"/>
              <a:t>Coordinate ALL administration activity</a:t>
            </a:r>
          </a:p>
          <a:p>
            <a:pPr lvl="1"/>
            <a:r>
              <a:rPr lang="en-US" altLang="en-US"/>
              <a:t>Know and enforce responsibilities of all other roles</a:t>
            </a:r>
          </a:p>
          <a:p>
            <a:pPr lvl="1"/>
            <a:r>
              <a:rPr lang="en-US" altLang="en-US"/>
              <a:t>Adhere to the state testing calendar and local calendars/schedules</a:t>
            </a:r>
          </a:p>
          <a:p>
            <a:pPr lvl="1"/>
            <a:r>
              <a:rPr lang="en-US" altLang="en-US"/>
              <a:t>Implement plans for ordering and receipt of materials, distribution, test security, administration, collection and return shipments, receipt and dissemination of reports and data</a:t>
            </a:r>
          </a:p>
          <a:p>
            <a:pPr lvl="1"/>
            <a:r>
              <a:rPr lang="en-US" altLang="en-US" b="1">
                <a:solidFill>
                  <a:srgbClr val="7030A0"/>
                </a:solidFill>
              </a:rPr>
              <a:t>Detailed list of responsibilities in SAH</a:t>
            </a:r>
          </a:p>
        </p:txBody>
      </p:sp>
      <p:sp>
        <p:nvSpPr>
          <p:cNvPr id="2" name="Slide Number Placeholder 1"/>
          <p:cNvSpPr>
            <a:spLocks noGrp="1"/>
          </p:cNvSpPr>
          <p:nvPr>
            <p:ph type="sldNum" sz="quarter" idx="4"/>
          </p:nvPr>
        </p:nvSpPr>
        <p:spPr/>
        <p:txBody>
          <a:bodyPr/>
          <a:lstStyle/>
          <a:p>
            <a:fld id="{B63E4CEF-BB1E-48C7-AE93-F39F6AA99AD7}" type="slidenum">
              <a:rPr lang="en-US" smtClean="0"/>
              <a:pPr/>
              <a:t>19</a:t>
            </a:fld>
            <a:endParaRPr lang="en-US"/>
          </a:p>
        </p:txBody>
      </p:sp>
    </p:spTree>
    <p:extLst>
      <p:ext uri="{BB962C8B-B14F-4D97-AF65-F5344CB8AC3E}">
        <p14:creationId xmlns:p14="http://schemas.microsoft.com/office/powerpoint/2010/main" val="1652545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9828A9A3-04E6-4EF5-AC73-C7C6E16600FE}"/>
              </a:ext>
            </a:extLst>
          </p:cNvPr>
          <p:cNvSpPr>
            <a:spLocks noGrp="1"/>
          </p:cNvSpPr>
          <p:nvPr>
            <p:ph type="title"/>
          </p:nvPr>
        </p:nvSpPr>
        <p:spPr>
          <a:xfrm>
            <a:off x="593438" y="0"/>
            <a:ext cx="6295877" cy="1012825"/>
          </a:xfrm>
        </p:spPr>
        <p:txBody>
          <a:bodyPr rtlCol="0">
            <a:normAutofit fontScale="90000"/>
          </a:bodyPr>
          <a:lstStyle/>
          <a:p>
            <a:pPr eaLnBrk="1" fontAlgn="auto" hangingPunct="1">
              <a:spcAft>
                <a:spcPts val="0"/>
              </a:spcAft>
              <a:defRPr/>
            </a:pPr>
            <a:r>
              <a:rPr lang="en-US" altLang="en-US" sz="3600"/>
              <a:t>2017 Fall Assessment Conference Sessions</a:t>
            </a:r>
          </a:p>
        </p:txBody>
      </p:sp>
      <p:graphicFrame>
        <p:nvGraphicFramePr>
          <p:cNvPr id="10" name="Table 9">
            <a:extLst>
              <a:ext uri="{FF2B5EF4-FFF2-40B4-BE49-F238E27FC236}">
                <a16:creationId xmlns:a16="http://schemas.microsoft.com/office/drawing/2014/main" id="{A8C66A72-DF7A-40D2-90A4-130C16299A7F}"/>
              </a:ext>
            </a:extLst>
          </p:cNvPr>
          <p:cNvGraphicFramePr>
            <a:graphicFrameLocks noGrp="1"/>
          </p:cNvGraphicFramePr>
          <p:nvPr>
            <p:extLst>
              <p:ext uri="{D42A27DB-BD31-4B8C-83A1-F6EECF244321}">
                <p14:modId xmlns:p14="http://schemas.microsoft.com/office/powerpoint/2010/main" val="1276775726"/>
              </p:ext>
            </p:extLst>
          </p:nvPr>
        </p:nvGraphicFramePr>
        <p:xfrm>
          <a:off x="371771" y="1266736"/>
          <a:ext cx="6909652" cy="3519348"/>
        </p:xfrm>
        <a:graphic>
          <a:graphicData uri="http://schemas.openxmlformats.org/drawingml/2006/table">
            <a:tbl>
              <a:tblPr firstRow="1" bandRow="1">
                <a:tableStyleId>{BDBED569-4797-4DF1-A0F4-6AAB3CD982D8}</a:tableStyleId>
              </a:tblPr>
              <a:tblGrid>
                <a:gridCol w="2425334">
                  <a:extLst>
                    <a:ext uri="{9D8B030D-6E8A-4147-A177-3AD203B41FA5}">
                      <a16:colId xmlns:a16="http://schemas.microsoft.com/office/drawing/2014/main" val="20000"/>
                    </a:ext>
                  </a:extLst>
                </a:gridCol>
                <a:gridCol w="2880986">
                  <a:extLst>
                    <a:ext uri="{9D8B030D-6E8A-4147-A177-3AD203B41FA5}">
                      <a16:colId xmlns:a16="http://schemas.microsoft.com/office/drawing/2014/main" val="20001"/>
                    </a:ext>
                  </a:extLst>
                </a:gridCol>
                <a:gridCol w="1603332">
                  <a:extLst>
                    <a:ext uri="{9D8B030D-6E8A-4147-A177-3AD203B41FA5}">
                      <a16:colId xmlns:a16="http://schemas.microsoft.com/office/drawing/2014/main" val="20002"/>
                    </a:ext>
                  </a:extLst>
                </a:gridCol>
              </a:tblGrid>
              <a:tr h="586558">
                <a:tc>
                  <a:txBody>
                    <a:bodyPr/>
                    <a:lstStyle/>
                    <a:p>
                      <a:pPr marL="0" marR="0" algn="ctr">
                        <a:spcBef>
                          <a:spcPts val="0"/>
                        </a:spcBef>
                        <a:spcAft>
                          <a:spcPts val="0"/>
                        </a:spcAft>
                      </a:pPr>
                      <a:r>
                        <a:rPr lang="en-US" sz="1400" b="1">
                          <a:effectLst/>
                        </a:rPr>
                        <a:t>Date</a:t>
                      </a:r>
                      <a:endParaRPr lang="en-US" sz="1400" b="1">
                        <a:solidFill>
                          <a:srgbClr val="000000"/>
                        </a:solidFill>
                        <a:effectLst/>
                        <a:latin typeface="+mn-lt"/>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400" b="1">
                          <a:effectLst/>
                        </a:rPr>
                        <a:t>Topic</a:t>
                      </a:r>
                      <a:endParaRPr lang="en-US" sz="1400" b="1">
                        <a:effectLst/>
                        <a:latin typeface="+mn-lt"/>
                      </a:endParaRPr>
                    </a:p>
                  </a:txBody>
                  <a:tcPr marL="68580" marR="68580" marT="0" marB="0" anchor="ctr"/>
                </a:tc>
                <a:tc>
                  <a:txBody>
                    <a:bodyPr/>
                    <a:lstStyle/>
                    <a:p>
                      <a:pPr marL="0" marR="0" algn="ctr">
                        <a:spcBef>
                          <a:spcPts val="0"/>
                        </a:spcBef>
                        <a:spcAft>
                          <a:spcPts val="0"/>
                        </a:spcAft>
                      </a:pPr>
                      <a:r>
                        <a:rPr lang="en-US" sz="1400" b="1">
                          <a:effectLst/>
                        </a:rPr>
                        <a:t>Time</a:t>
                      </a:r>
                      <a:endParaRPr lang="en-US" sz="1400" b="1">
                        <a:solidFill>
                          <a:srgbClr val="000000"/>
                        </a:solidFill>
                        <a:effectLst/>
                        <a:latin typeface="+mn-lt"/>
                        <a:ea typeface="Times New Roman"/>
                        <a:cs typeface="Arial" pitchFamily="34" charset="0"/>
                      </a:endParaRPr>
                    </a:p>
                  </a:txBody>
                  <a:tcPr marL="68580" marR="68580" marT="0" marB="0" anchor="ctr"/>
                </a:tc>
                <a:extLst>
                  <a:ext uri="{0D108BD9-81ED-4DB2-BD59-A6C34878D82A}">
                    <a16:rowId xmlns:a16="http://schemas.microsoft.com/office/drawing/2014/main" val="3279912849"/>
                  </a:ext>
                </a:extLst>
              </a:tr>
              <a:tr h="586558">
                <a:tc>
                  <a:txBody>
                    <a:bodyPr/>
                    <a:lstStyle/>
                    <a:p>
                      <a:pPr marL="0" marR="0" algn="ctr">
                        <a:spcBef>
                          <a:spcPts val="0"/>
                        </a:spcBef>
                        <a:spcAft>
                          <a:spcPts val="0"/>
                        </a:spcAft>
                      </a:pPr>
                      <a:r>
                        <a:rPr lang="en-US" sz="1400">
                          <a:effectLst/>
                        </a:rPr>
                        <a:t>Tuesday, August 8, 2017</a:t>
                      </a:r>
                      <a:endParaRPr lang="en-US" sz="1400" b="1">
                        <a:solidFill>
                          <a:srgbClr val="000000"/>
                        </a:solidFill>
                        <a:effectLst/>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400">
                          <a:effectLst/>
                        </a:rPr>
                        <a:t>Fall Assessment Conference – Part 1</a:t>
                      </a:r>
                      <a:endParaRPr lang="en-US" sz="1400" b="1">
                        <a:effectLst/>
                      </a:endParaRPr>
                    </a:p>
                  </a:txBody>
                  <a:tcPr marL="68580" marR="68580" marT="0" marB="0" anchor="ctr"/>
                </a:tc>
                <a:tc>
                  <a:txBody>
                    <a:bodyPr/>
                    <a:lstStyle/>
                    <a:p>
                      <a:pPr marL="0" marR="0" algn="ctr">
                        <a:spcBef>
                          <a:spcPts val="0"/>
                        </a:spcBef>
                        <a:spcAft>
                          <a:spcPts val="0"/>
                        </a:spcAft>
                      </a:pPr>
                      <a:r>
                        <a:rPr lang="en-US" sz="1400">
                          <a:effectLst/>
                        </a:rPr>
                        <a:t>9:00 am – 12:00 pm</a:t>
                      </a:r>
                      <a:endParaRPr lang="en-US" sz="1400" b="1">
                        <a:solidFill>
                          <a:srgbClr val="000000"/>
                        </a:solidFill>
                        <a:effectLst/>
                        <a:latin typeface="Arial" pitchFamily="34" charset="0"/>
                        <a:ea typeface="Times New Roman"/>
                        <a:cs typeface="Arial" pitchFamily="34" charset="0"/>
                      </a:endParaRPr>
                    </a:p>
                  </a:txBody>
                  <a:tcPr marL="68580" marR="68580" marT="0" marB="0" anchor="ctr"/>
                </a:tc>
                <a:extLst>
                  <a:ext uri="{0D108BD9-81ED-4DB2-BD59-A6C34878D82A}">
                    <a16:rowId xmlns:a16="http://schemas.microsoft.com/office/drawing/2014/main" val="10000"/>
                  </a:ext>
                </a:extLst>
              </a:tr>
              <a:tr h="586558">
                <a:tc>
                  <a:txBody>
                    <a:bodyPr/>
                    <a:lstStyle/>
                    <a:p>
                      <a:pPr marL="0" marR="0" algn="ctr">
                        <a:spcBef>
                          <a:spcPts val="0"/>
                        </a:spcBef>
                        <a:spcAft>
                          <a:spcPts val="0"/>
                        </a:spcAft>
                      </a:pPr>
                      <a:r>
                        <a:rPr lang="en-US" sz="1400">
                          <a:effectLst/>
                        </a:rPr>
                        <a:t>Thursday, August 10, 2017</a:t>
                      </a:r>
                      <a:endParaRPr lang="en-US" sz="1400" b="1">
                        <a:solidFill>
                          <a:srgbClr val="000000"/>
                        </a:solidFill>
                        <a:effectLst/>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400">
                          <a:effectLst/>
                        </a:rPr>
                        <a:t>Fall Assessment Conference – Part 1 </a:t>
                      </a:r>
                    </a:p>
                    <a:p>
                      <a:pPr marL="0" marR="0" algn="ctr">
                        <a:spcBef>
                          <a:spcPts val="0"/>
                        </a:spcBef>
                        <a:spcAft>
                          <a:spcPts val="0"/>
                        </a:spcAft>
                      </a:pPr>
                      <a:r>
                        <a:rPr lang="en-US" sz="1400" i="1" kern="1200" baseline="0">
                          <a:effectLst/>
                        </a:rPr>
                        <a:t>(Live repeat of Aug. 8)</a:t>
                      </a:r>
                      <a:endParaRPr lang="en-US" sz="1400" b="1" i="1" kern="1200" baseline="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1400">
                          <a:effectLst/>
                        </a:rPr>
                        <a:t>1:00 pm – 4:00 pm</a:t>
                      </a:r>
                      <a:endParaRPr lang="en-US" sz="1400" b="1">
                        <a:solidFill>
                          <a:srgbClr val="000000"/>
                        </a:solidFill>
                        <a:effectLst/>
                        <a:latin typeface="Arial" pitchFamily="34" charset="0"/>
                        <a:ea typeface="Times New Roman"/>
                        <a:cs typeface="Arial" pitchFamily="34" charset="0"/>
                      </a:endParaRPr>
                    </a:p>
                  </a:txBody>
                  <a:tcPr marL="68580" marR="68580" marT="0" marB="0" anchor="ctr"/>
                </a:tc>
                <a:extLst>
                  <a:ext uri="{0D108BD9-81ED-4DB2-BD59-A6C34878D82A}">
                    <a16:rowId xmlns:a16="http://schemas.microsoft.com/office/drawing/2014/main" val="10001"/>
                  </a:ext>
                </a:extLst>
              </a:tr>
              <a:tr h="586558">
                <a:tc>
                  <a:txBody>
                    <a:bodyPr/>
                    <a:lstStyle/>
                    <a:p>
                      <a:pPr marL="0" marR="0" algn="ctr">
                        <a:spcBef>
                          <a:spcPts val="0"/>
                        </a:spcBef>
                        <a:spcAft>
                          <a:spcPts val="0"/>
                        </a:spcAft>
                      </a:pPr>
                      <a:r>
                        <a:rPr lang="en-US" sz="1400">
                          <a:effectLst/>
                        </a:rPr>
                        <a:t>Thursday, August 31, 2017</a:t>
                      </a:r>
                      <a:endParaRPr lang="en-US" sz="1400" b="1">
                        <a:solidFill>
                          <a:srgbClr val="000000"/>
                        </a:solidFill>
                        <a:effectLst/>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400">
                          <a:effectLst/>
                        </a:rPr>
                        <a:t>Fall Assessment Conference – Part 2</a:t>
                      </a:r>
                      <a:endParaRPr lang="en-US" sz="1400" b="1">
                        <a:effectLst/>
                        <a:latin typeface="+mn-lt"/>
                      </a:endParaRPr>
                    </a:p>
                  </a:txBody>
                  <a:tcPr marL="68580" marR="68580" marT="0" marB="0" anchor="ctr"/>
                </a:tc>
                <a:tc>
                  <a:txBody>
                    <a:bodyPr/>
                    <a:lstStyle/>
                    <a:p>
                      <a:pPr marL="0" marR="0" algn="ctr">
                        <a:spcBef>
                          <a:spcPts val="0"/>
                        </a:spcBef>
                        <a:spcAft>
                          <a:spcPts val="0"/>
                        </a:spcAft>
                      </a:pPr>
                      <a:r>
                        <a:rPr lang="en-US" sz="1400">
                          <a:effectLst/>
                        </a:rPr>
                        <a:t>9:00 am – 12:00 pm</a:t>
                      </a:r>
                      <a:endParaRPr lang="en-US" sz="1400" b="1">
                        <a:solidFill>
                          <a:srgbClr val="000000"/>
                        </a:solidFill>
                        <a:effectLst/>
                        <a:latin typeface="Arial" pitchFamily="34" charset="0"/>
                        <a:ea typeface="Times New Roman"/>
                        <a:cs typeface="Arial" pitchFamily="34" charset="0"/>
                      </a:endParaRPr>
                    </a:p>
                  </a:txBody>
                  <a:tcPr marL="68580" marR="68580" marT="0" marB="0" anchor="ctr"/>
                </a:tc>
                <a:extLst>
                  <a:ext uri="{0D108BD9-81ED-4DB2-BD59-A6C34878D82A}">
                    <a16:rowId xmlns:a16="http://schemas.microsoft.com/office/drawing/2014/main" val="10002"/>
                  </a:ext>
                </a:extLst>
              </a:tr>
              <a:tr h="586558">
                <a:tc>
                  <a:txBody>
                    <a:bodyPr/>
                    <a:lstStyle/>
                    <a:p>
                      <a:pPr marL="0" marR="0" algn="ctr">
                        <a:spcBef>
                          <a:spcPts val="0"/>
                        </a:spcBef>
                        <a:spcAft>
                          <a:spcPts val="0"/>
                        </a:spcAft>
                      </a:pPr>
                      <a:r>
                        <a:rPr lang="en-US" sz="1400">
                          <a:effectLst/>
                        </a:rPr>
                        <a:t>Thursday, September 7, 2017</a:t>
                      </a:r>
                      <a:endParaRPr lang="en-US" sz="1400" b="1">
                        <a:solidFill>
                          <a:srgbClr val="000000"/>
                        </a:solidFill>
                        <a:effectLst/>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400">
                          <a:effectLst/>
                        </a:rPr>
                        <a:t>Fall Assessment Conference – Part 2</a:t>
                      </a:r>
                    </a:p>
                    <a:p>
                      <a:pPr marL="0" marR="0" algn="ctr">
                        <a:spcBef>
                          <a:spcPts val="0"/>
                        </a:spcBef>
                        <a:spcAft>
                          <a:spcPts val="0"/>
                        </a:spcAft>
                      </a:pPr>
                      <a:r>
                        <a:rPr lang="en-US" sz="1400" i="1">
                          <a:effectLst/>
                        </a:rPr>
                        <a:t>(Live</a:t>
                      </a:r>
                      <a:r>
                        <a:rPr lang="en-US" sz="1400" i="1" baseline="0">
                          <a:effectLst/>
                        </a:rPr>
                        <a:t> repeat of Aug. 31)</a:t>
                      </a:r>
                    </a:p>
                  </a:txBody>
                  <a:tcPr marL="68580" marR="68580" marT="0" marB="0" anchor="ctr"/>
                </a:tc>
                <a:tc>
                  <a:txBody>
                    <a:bodyPr/>
                    <a:lstStyle/>
                    <a:p>
                      <a:pPr marL="0" marR="0" algn="ctr">
                        <a:spcBef>
                          <a:spcPts val="0"/>
                        </a:spcBef>
                        <a:spcAft>
                          <a:spcPts val="0"/>
                        </a:spcAft>
                      </a:pPr>
                      <a:r>
                        <a:rPr lang="en-US" sz="1400">
                          <a:effectLst/>
                        </a:rPr>
                        <a:t>1:00 pm – 4:00 pm</a:t>
                      </a:r>
                      <a:endParaRPr lang="en-US" sz="1400" b="1">
                        <a:solidFill>
                          <a:srgbClr val="000000"/>
                        </a:solidFill>
                        <a:effectLst/>
                        <a:latin typeface="Arial" pitchFamily="34" charset="0"/>
                        <a:ea typeface="Times New Roman"/>
                        <a:cs typeface="Arial" pitchFamily="34" charset="0"/>
                      </a:endParaRPr>
                    </a:p>
                  </a:txBody>
                  <a:tcPr marL="68580" marR="68580" marT="0" marB="0" anchor="ctr"/>
                </a:tc>
                <a:extLst>
                  <a:ext uri="{0D108BD9-81ED-4DB2-BD59-A6C34878D82A}">
                    <a16:rowId xmlns:a16="http://schemas.microsoft.com/office/drawing/2014/main" val="10003"/>
                  </a:ext>
                </a:extLst>
              </a:tr>
              <a:tr h="586558">
                <a:tc>
                  <a:txBody>
                    <a:bodyPr/>
                    <a:lstStyle/>
                    <a:p>
                      <a:pPr marL="0" marR="0" algn="ctr">
                        <a:spcBef>
                          <a:spcPts val="0"/>
                        </a:spcBef>
                        <a:spcAft>
                          <a:spcPts val="0"/>
                        </a:spcAft>
                      </a:pPr>
                      <a:r>
                        <a:rPr lang="en-US" sz="1400">
                          <a:effectLst/>
                        </a:rPr>
                        <a:t>Thursday, September 14, 2017</a:t>
                      </a:r>
                      <a:endParaRPr lang="en-US" sz="1400" b="1">
                        <a:solidFill>
                          <a:srgbClr val="000000"/>
                        </a:solidFill>
                        <a:effectLst/>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400">
                          <a:effectLst/>
                        </a:rPr>
                        <a:t>Fall Assessment Conference – Part 3</a:t>
                      </a:r>
                      <a:endParaRPr lang="en-US" sz="1400" b="1">
                        <a:effectLst/>
                      </a:endParaRPr>
                    </a:p>
                  </a:txBody>
                  <a:tcPr marL="68580" marR="68580" marT="0" marB="0" anchor="ctr"/>
                </a:tc>
                <a:tc>
                  <a:txBody>
                    <a:bodyPr/>
                    <a:lstStyle/>
                    <a:p>
                      <a:pPr marL="0" marR="0" algn="ctr">
                        <a:spcBef>
                          <a:spcPts val="0"/>
                        </a:spcBef>
                        <a:spcAft>
                          <a:spcPts val="0"/>
                        </a:spcAft>
                      </a:pPr>
                      <a:r>
                        <a:rPr lang="en-US" sz="1400">
                          <a:effectLst/>
                        </a:rPr>
                        <a:t>9:00 am – 12:00 pm</a:t>
                      </a:r>
                      <a:endParaRPr lang="en-US" sz="1400" b="1">
                        <a:solidFill>
                          <a:srgbClr val="000000"/>
                        </a:solidFill>
                        <a:effectLst/>
                        <a:latin typeface="Arial" pitchFamily="34" charset="0"/>
                        <a:ea typeface="Times New Roman"/>
                        <a:cs typeface="Arial" pitchFamily="34"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37920" name="Rectangle 12">
            <a:extLst>
              <a:ext uri="{FF2B5EF4-FFF2-40B4-BE49-F238E27FC236}">
                <a16:creationId xmlns:a16="http://schemas.microsoft.com/office/drawing/2014/main" id="{3DA56C61-67CA-4B4C-8CB9-1FF6DDF5A983}"/>
              </a:ext>
            </a:extLst>
          </p:cNvPr>
          <p:cNvSpPr>
            <a:spLocks noChangeArrowheads="1"/>
          </p:cNvSpPr>
          <p:nvPr/>
        </p:nvSpPr>
        <p:spPr bwMode="auto">
          <a:xfrm>
            <a:off x="371772" y="5511475"/>
            <a:ext cx="6909652" cy="523220"/>
          </a:xfrm>
          <a:prstGeom prst="rect">
            <a:avLst/>
          </a:prstGeom>
          <a:solidFill>
            <a:schemeClr val="accent5">
              <a:lumMod val="20000"/>
              <a:lumOff val="80000"/>
            </a:schemeClr>
          </a:solidFill>
          <a:ln>
            <a:noFill/>
          </a:ln>
        </p:spPr>
        <p:txBody>
          <a:bodyPr wrap="square">
            <a:spAutoFit/>
          </a:bodyPr>
          <a:lstStyle/>
          <a:p>
            <a:pPr eaLnBrk="1" fontAlgn="auto" hangingPunct="1">
              <a:spcBef>
                <a:spcPts val="0"/>
              </a:spcBef>
              <a:spcAft>
                <a:spcPts val="0"/>
              </a:spcAft>
              <a:defRPr/>
            </a:pPr>
            <a:r>
              <a:rPr lang="en-US" sz="1400">
                <a:latin typeface="+mn-lt"/>
                <a:cs typeface="+mn-cs"/>
              </a:rPr>
              <a:t>Assessment Webinar memos posted at: </a:t>
            </a:r>
            <a:r>
              <a:rPr lang="en-US" sz="1400">
                <a:latin typeface="+mn-lt"/>
                <a:cs typeface="+mn-cs"/>
                <a:hlinkClick r:id="rId2"/>
              </a:rPr>
              <a:t>http://www.gadoe.org/Curriculum-Instruction-and-Assessment/Assessment/Pages/Memoranda--Announcements.aspx</a:t>
            </a:r>
            <a:r>
              <a:rPr lang="en-US" sz="1400">
                <a:latin typeface="+mn-lt"/>
                <a:cs typeface="+mn-cs"/>
              </a:rPr>
              <a:t> </a:t>
            </a:r>
          </a:p>
        </p:txBody>
      </p:sp>
      <p:sp>
        <p:nvSpPr>
          <p:cNvPr id="2" name="TextBox 1">
            <a:extLst>
              <a:ext uri="{FF2B5EF4-FFF2-40B4-BE49-F238E27FC236}">
                <a16:creationId xmlns:a16="http://schemas.microsoft.com/office/drawing/2014/main" id="{5C100CB9-6E55-478D-8DE1-CF578D8E9FDD}"/>
              </a:ext>
            </a:extLst>
          </p:cNvPr>
          <p:cNvSpPr txBox="1"/>
          <p:nvPr/>
        </p:nvSpPr>
        <p:spPr>
          <a:xfrm>
            <a:off x="371772" y="4786084"/>
            <a:ext cx="6909651" cy="646331"/>
          </a:xfrm>
          <a:prstGeom prst="rect">
            <a:avLst/>
          </a:prstGeom>
          <a:noFill/>
        </p:spPr>
        <p:txBody>
          <a:bodyPr wrap="square" rtlCol="0">
            <a:spAutoFit/>
          </a:bodyPr>
          <a:lstStyle/>
          <a:p>
            <a:r>
              <a:rPr lang="en-US"/>
              <a:t>New Test Coordinators should contact their assessment specialist to catch up on missed training opportunities. </a:t>
            </a:r>
          </a:p>
        </p:txBody>
      </p:sp>
      <p:sp>
        <p:nvSpPr>
          <p:cNvPr id="3" name="Slide Number Placeholder 2"/>
          <p:cNvSpPr>
            <a:spLocks noGrp="1"/>
          </p:cNvSpPr>
          <p:nvPr>
            <p:ph type="sldNum" sz="quarter" idx="4"/>
          </p:nvPr>
        </p:nvSpPr>
        <p:spPr/>
        <p:txBody>
          <a:bodyPr/>
          <a:lstStyle/>
          <a:p>
            <a:fld id="{B63E4CEF-BB1E-48C7-AE93-F39F6AA99AD7}" type="slidenum">
              <a:rPr lang="en-US" smtClean="0"/>
              <a:pPr/>
              <a:t>2</a:t>
            </a:fld>
            <a:endParaRPr lang="en-US"/>
          </a:p>
        </p:txBody>
      </p:sp>
    </p:spTree>
    <p:extLst>
      <p:ext uri="{BB962C8B-B14F-4D97-AF65-F5344CB8AC3E}">
        <p14:creationId xmlns:p14="http://schemas.microsoft.com/office/powerpoint/2010/main" val="3354045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FF69E405-70C4-4606-81E0-9668379DABB1}"/>
              </a:ext>
            </a:extLst>
          </p:cNvPr>
          <p:cNvSpPr>
            <a:spLocks noGrp="1"/>
          </p:cNvSpPr>
          <p:nvPr>
            <p:ph type="title"/>
          </p:nvPr>
        </p:nvSpPr>
        <p:spPr/>
        <p:txBody>
          <a:bodyPr/>
          <a:lstStyle/>
          <a:p>
            <a:r>
              <a:rPr lang="en-US" altLang="en-US"/>
              <a:t>Roles and Responsibilities</a:t>
            </a:r>
          </a:p>
        </p:txBody>
      </p:sp>
      <p:sp>
        <p:nvSpPr>
          <p:cNvPr id="93187" name="Content Placeholder 2">
            <a:extLst>
              <a:ext uri="{FF2B5EF4-FFF2-40B4-BE49-F238E27FC236}">
                <a16:creationId xmlns:a16="http://schemas.microsoft.com/office/drawing/2014/main" id="{9F27D74C-D3F8-4E20-91DE-457865E2FC6D}"/>
              </a:ext>
            </a:extLst>
          </p:cNvPr>
          <p:cNvSpPr>
            <a:spLocks noGrp="1"/>
          </p:cNvSpPr>
          <p:nvPr>
            <p:ph idx="1"/>
          </p:nvPr>
        </p:nvSpPr>
        <p:spPr/>
        <p:txBody>
          <a:bodyPr>
            <a:normAutofit fontScale="92500" lnSpcReduction="20000"/>
          </a:bodyPr>
          <a:lstStyle/>
          <a:p>
            <a:pPr marL="0" indent="0">
              <a:buNone/>
            </a:pPr>
            <a:r>
              <a:rPr lang="en-US" altLang="en-US" b="1"/>
              <a:t>System Technology Coordinator</a:t>
            </a:r>
          </a:p>
          <a:p>
            <a:pPr lvl="1">
              <a:defRPr/>
            </a:pPr>
            <a:r>
              <a:rPr lang="en-US"/>
              <a:t>Acquires and maintains current information on the statewide testing program, including technology requirements for testing programs, training manuals, and testing schedules.</a:t>
            </a:r>
          </a:p>
          <a:p>
            <a:pPr lvl="1">
              <a:defRPr/>
            </a:pPr>
            <a:r>
              <a:rPr lang="en-US"/>
              <a:t>Coordinates with the System Test Coordinator for the appropriate implementation of computer based test administrations.</a:t>
            </a:r>
          </a:p>
          <a:p>
            <a:pPr lvl="1">
              <a:defRPr/>
            </a:pPr>
            <a:r>
              <a:rPr lang="en-US"/>
              <a:t>Attends or views GaDOE assessment technology trainings and webinars.</a:t>
            </a:r>
          </a:p>
          <a:p>
            <a:pPr lvl="1">
              <a:defRPr/>
            </a:pPr>
            <a:r>
              <a:rPr lang="en-US"/>
              <a:t>Works with the System Test Coordinator to ensure that all schools have technology ready for online testing.</a:t>
            </a:r>
          </a:p>
          <a:p>
            <a:pPr lvl="1">
              <a:defRPr/>
            </a:pPr>
            <a:r>
              <a:rPr lang="en-US"/>
              <a:t>Performs readiness checks for the system and local testing devices.</a:t>
            </a:r>
          </a:p>
          <a:p>
            <a:pPr lvl="1">
              <a:defRPr/>
            </a:pPr>
            <a:r>
              <a:rPr lang="en-US"/>
              <a:t>Coordinates with schools so local software is installed and ready for use with each testing administration.</a:t>
            </a:r>
          </a:p>
          <a:p>
            <a:pPr lvl="1">
              <a:defRPr/>
            </a:pPr>
            <a:r>
              <a:rPr lang="en-US" altLang="en-US" b="1">
                <a:solidFill>
                  <a:srgbClr val="7030A0"/>
                </a:solidFill>
              </a:rPr>
              <a:t>Detailed list of responsibilities in SAH</a:t>
            </a:r>
          </a:p>
        </p:txBody>
      </p:sp>
      <p:sp>
        <p:nvSpPr>
          <p:cNvPr id="2" name="Slide Number Placeholder 1"/>
          <p:cNvSpPr>
            <a:spLocks noGrp="1"/>
          </p:cNvSpPr>
          <p:nvPr>
            <p:ph type="sldNum" sz="quarter" idx="4"/>
          </p:nvPr>
        </p:nvSpPr>
        <p:spPr/>
        <p:txBody>
          <a:bodyPr/>
          <a:lstStyle/>
          <a:p>
            <a:fld id="{B63E4CEF-BB1E-48C7-AE93-F39F6AA99AD7}" type="slidenum">
              <a:rPr lang="en-US" smtClean="0"/>
              <a:pPr/>
              <a:t>20</a:t>
            </a:fld>
            <a:endParaRPr lang="en-US"/>
          </a:p>
        </p:txBody>
      </p:sp>
    </p:spTree>
    <p:extLst>
      <p:ext uri="{BB962C8B-B14F-4D97-AF65-F5344CB8AC3E}">
        <p14:creationId xmlns:p14="http://schemas.microsoft.com/office/powerpoint/2010/main" val="1981274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0B2AEB84-0E19-40F8-8139-87389A62838E}"/>
              </a:ext>
            </a:extLst>
          </p:cNvPr>
          <p:cNvSpPr>
            <a:spLocks noGrp="1"/>
          </p:cNvSpPr>
          <p:nvPr>
            <p:ph type="title"/>
          </p:nvPr>
        </p:nvSpPr>
        <p:spPr/>
        <p:txBody>
          <a:bodyPr/>
          <a:lstStyle/>
          <a:p>
            <a:r>
              <a:rPr lang="en-US" altLang="en-US"/>
              <a:t>Roles and Responsibilities</a:t>
            </a:r>
          </a:p>
        </p:txBody>
      </p:sp>
      <p:sp>
        <p:nvSpPr>
          <p:cNvPr id="94211" name="Content Placeholder 2">
            <a:extLst>
              <a:ext uri="{FF2B5EF4-FFF2-40B4-BE49-F238E27FC236}">
                <a16:creationId xmlns:a16="http://schemas.microsoft.com/office/drawing/2014/main" id="{4FDA4ECF-671F-4BDF-A736-243641173BD1}"/>
              </a:ext>
            </a:extLst>
          </p:cNvPr>
          <p:cNvSpPr>
            <a:spLocks noGrp="1"/>
          </p:cNvSpPr>
          <p:nvPr>
            <p:ph idx="1"/>
          </p:nvPr>
        </p:nvSpPr>
        <p:spPr/>
        <p:txBody>
          <a:bodyPr>
            <a:normAutofit fontScale="92500" lnSpcReduction="10000"/>
          </a:bodyPr>
          <a:lstStyle/>
          <a:p>
            <a:pPr marL="0" indent="0">
              <a:buNone/>
            </a:pPr>
            <a:r>
              <a:rPr lang="en-US" altLang="en-US" b="1"/>
              <a:t>School Test Coordinator</a:t>
            </a:r>
          </a:p>
          <a:p>
            <a:pPr lvl="1"/>
            <a:r>
              <a:rPr lang="en-US" altLang="en-US"/>
              <a:t>Should hold a PSC-issued certificate (per Student Assessment Handbook)</a:t>
            </a:r>
          </a:p>
          <a:p>
            <a:pPr lvl="1"/>
            <a:r>
              <a:rPr lang="en-US" altLang="en-US"/>
              <a:t>Count and secure all test materials</a:t>
            </a:r>
          </a:p>
          <a:p>
            <a:pPr lvl="1"/>
            <a:r>
              <a:rPr lang="en-US" altLang="en-US"/>
              <a:t>Materials distribution/return, signing out and signing in materials</a:t>
            </a:r>
          </a:p>
          <a:p>
            <a:pPr lvl="1"/>
            <a:r>
              <a:rPr lang="en-US" altLang="en-US"/>
              <a:t>Attend and then redeliver training </a:t>
            </a:r>
          </a:p>
          <a:p>
            <a:pPr lvl="1"/>
            <a:r>
              <a:rPr lang="en-US" altLang="en-US"/>
              <a:t>Plan for all aspects of the school’s test administration, monitor test administration environment</a:t>
            </a:r>
          </a:p>
          <a:p>
            <a:pPr lvl="1"/>
            <a:r>
              <a:rPr lang="en-US" altLang="en-US"/>
              <a:t>Receive/verify test material counts after testing each day</a:t>
            </a:r>
          </a:p>
          <a:p>
            <a:pPr lvl="1"/>
            <a:r>
              <a:rPr lang="en-US" altLang="en-US"/>
              <a:t>Collaborate effectively with local system colleagues who have a role in the success of your system’s testing program.</a:t>
            </a:r>
          </a:p>
          <a:p>
            <a:pPr lvl="1"/>
            <a:r>
              <a:rPr lang="en-US" altLang="en-US" b="1">
                <a:solidFill>
                  <a:srgbClr val="7030A0"/>
                </a:solidFill>
              </a:rPr>
              <a:t>Detailed list of responsibilities in SAH</a:t>
            </a:r>
          </a:p>
        </p:txBody>
      </p:sp>
      <p:sp>
        <p:nvSpPr>
          <p:cNvPr id="2" name="Slide Number Placeholder 1"/>
          <p:cNvSpPr>
            <a:spLocks noGrp="1"/>
          </p:cNvSpPr>
          <p:nvPr>
            <p:ph type="sldNum" sz="quarter" idx="4"/>
          </p:nvPr>
        </p:nvSpPr>
        <p:spPr/>
        <p:txBody>
          <a:bodyPr/>
          <a:lstStyle/>
          <a:p>
            <a:fld id="{B63E4CEF-BB1E-48C7-AE93-F39F6AA99AD7}" type="slidenum">
              <a:rPr lang="en-US" smtClean="0"/>
              <a:pPr/>
              <a:t>21</a:t>
            </a:fld>
            <a:endParaRPr lang="en-US"/>
          </a:p>
        </p:txBody>
      </p:sp>
    </p:spTree>
    <p:extLst>
      <p:ext uri="{BB962C8B-B14F-4D97-AF65-F5344CB8AC3E}">
        <p14:creationId xmlns:p14="http://schemas.microsoft.com/office/powerpoint/2010/main" val="2438516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8E716B28-A53F-405C-BADE-39394E8D9157}"/>
              </a:ext>
            </a:extLst>
          </p:cNvPr>
          <p:cNvSpPr>
            <a:spLocks noGrp="1"/>
          </p:cNvSpPr>
          <p:nvPr>
            <p:ph type="title"/>
          </p:nvPr>
        </p:nvSpPr>
        <p:spPr/>
        <p:txBody>
          <a:bodyPr/>
          <a:lstStyle/>
          <a:p>
            <a:r>
              <a:rPr lang="en-US" altLang="en-US"/>
              <a:t>Roles and Responsibilities</a:t>
            </a:r>
          </a:p>
        </p:txBody>
      </p:sp>
      <p:sp>
        <p:nvSpPr>
          <p:cNvPr id="95235" name="Content Placeholder 2">
            <a:extLst>
              <a:ext uri="{FF2B5EF4-FFF2-40B4-BE49-F238E27FC236}">
                <a16:creationId xmlns:a16="http://schemas.microsoft.com/office/drawing/2014/main" id="{164E7CD0-B1E1-4E93-9391-4B8C2AB202A3}"/>
              </a:ext>
            </a:extLst>
          </p:cNvPr>
          <p:cNvSpPr>
            <a:spLocks noGrp="1"/>
          </p:cNvSpPr>
          <p:nvPr>
            <p:ph idx="1"/>
          </p:nvPr>
        </p:nvSpPr>
        <p:spPr/>
        <p:txBody>
          <a:bodyPr vert="horz" lIns="91440" tIns="45720" rIns="91440" bIns="45720" rtlCol="0" anchor="t">
            <a:normAutofit fontScale="70000" lnSpcReduction="20000"/>
          </a:bodyPr>
          <a:lstStyle/>
          <a:p>
            <a:pPr marL="0" indent="0">
              <a:buNone/>
            </a:pPr>
            <a:r>
              <a:rPr lang="en-US" altLang="en-US" sz="3700" b="1"/>
              <a:t>Examiner</a:t>
            </a:r>
          </a:p>
          <a:p>
            <a:r>
              <a:rPr lang="en-US" altLang="en-US" sz="2400">
                <a:solidFill>
                  <a:srgbClr val="FF0000"/>
                </a:solidFill>
              </a:rPr>
              <a:t>All Examiners who administer a state assessment must hold a valid Georgia PSC-issued certificate</a:t>
            </a:r>
            <a:r>
              <a:rPr lang="en-US" altLang="en-US" sz="2400"/>
              <a:t>. </a:t>
            </a:r>
            <a:r>
              <a:rPr lang="en-US" sz="2400"/>
              <a:t>The term </a:t>
            </a:r>
            <a:r>
              <a:rPr lang="en-US" sz="2400" b="1"/>
              <a:t>Examiner </a:t>
            </a:r>
            <a:r>
              <a:rPr lang="en-US" sz="2400"/>
              <a:t>refers to the person administering the assessment.</a:t>
            </a:r>
          </a:p>
          <a:p>
            <a:r>
              <a:rPr lang="en-US" sz="2400" b="1">
                <a:solidFill>
                  <a:srgbClr val="7030A0"/>
                </a:solidFill>
              </a:rPr>
              <a:t>Important: </a:t>
            </a:r>
            <a:r>
              <a:rPr lang="en-US" sz="2400"/>
              <a:t>The Professional Standards Commission does not consider staff members who hold only a license as certified personnel. Be watchful on this point.</a:t>
            </a:r>
          </a:p>
          <a:p>
            <a:r>
              <a:rPr lang="en-US" altLang="en-US" sz="2400"/>
              <a:t>Use of an uncertified examiner will result in invalidation.</a:t>
            </a:r>
          </a:p>
          <a:p>
            <a:r>
              <a:rPr lang="en-US" altLang="en-US" sz="2400"/>
              <a:t>Security/verification of test materials</a:t>
            </a:r>
          </a:p>
          <a:p>
            <a:r>
              <a:rPr lang="en-US" altLang="en-US" sz="2400"/>
              <a:t>Control of testing environment and active monitoring</a:t>
            </a:r>
          </a:p>
          <a:p>
            <a:r>
              <a:rPr lang="en-US" altLang="en-US" sz="2400"/>
              <a:t>Accuracy of demographic/student information</a:t>
            </a:r>
          </a:p>
          <a:p>
            <a:r>
              <a:rPr lang="en-US" altLang="en-US" sz="2400"/>
              <a:t>Correct delivery of assigned accommodations</a:t>
            </a:r>
          </a:p>
          <a:p>
            <a:r>
              <a:rPr lang="en-US" altLang="en-US" sz="2400"/>
              <a:t>Follows procedures for testing as given in Examiner’s Manuals, including reading all directions/script to students</a:t>
            </a:r>
          </a:p>
          <a:p>
            <a:r>
              <a:rPr lang="en-US" altLang="en-US" sz="2400"/>
              <a:t>Test materials are not to be used for any purpose other than test administration</a:t>
            </a:r>
          </a:p>
          <a:p>
            <a:r>
              <a:rPr lang="en-US" altLang="en-US" sz="2400" b="1">
                <a:solidFill>
                  <a:srgbClr val="7030A0"/>
                </a:solidFill>
              </a:rPr>
              <a:t>Detailed list of responsibilities in SAH</a:t>
            </a:r>
          </a:p>
        </p:txBody>
      </p:sp>
      <p:sp>
        <p:nvSpPr>
          <p:cNvPr id="2" name="Slide Number Placeholder 1"/>
          <p:cNvSpPr>
            <a:spLocks noGrp="1"/>
          </p:cNvSpPr>
          <p:nvPr>
            <p:ph type="sldNum" sz="quarter" idx="4"/>
          </p:nvPr>
        </p:nvSpPr>
        <p:spPr/>
        <p:txBody>
          <a:bodyPr/>
          <a:lstStyle/>
          <a:p>
            <a:fld id="{B63E4CEF-BB1E-48C7-AE93-F39F6AA99AD7}" type="slidenum">
              <a:rPr lang="en-US" smtClean="0"/>
              <a:pPr/>
              <a:t>22</a:t>
            </a:fld>
            <a:endParaRPr lang="en-US"/>
          </a:p>
        </p:txBody>
      </p:sp>
    </p:spTree>
    <p:extLst>
      <p:ext uri="{BB962C8B-B14F-4D97-AF65-F5344CB8AC3E}">
        <p14:creationId xmlns:p14="http://schemas.microsoft.com/office/powerpoint/2010/main" val="1989937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D0827D5E-2A26-40D8-AE0F-1819DA9B0505}"/>
              </a:ext>
            </a:extLst>
          </p:cNvPr>
          <p:cNvSpPr>
            <a:spLocks noGrp="1"/>
          </p:cNvSpPr>
          <p:nvPr>
            <p:ph type="title"/>
          </p:nvPr>
        </p:nvSpPr>
        <p:spPr/>
        <p:txBody>
          <a:bodyPr/>
          <a:lstStyle/>
          <a:p>
            <a:r>
              <a:rPr lang="en-US" altLang="en-US"/>
              <a:t>Roles and Responsibilities</a:t>
            </a:r>
          </a:p>
        </p:txBody>
      </p:sp>
      <p:sp>
        <p:nvSpPr>
          <p:cNvPr id="83971" name="Content Placeholder 2">
            <a:extLst>
              <a:ext uri="{FF2B5EF4-FFF2-40B4-BE49-F238E27FC236}">
                <a16:creationId xmlns:a16="http://schemas.microsoft.com/office/drawing/2014/main" id="{A9220D52-80A4-4A8A-B64D-A1947DDE714E}"/>
              </a:ext>
            </a:extLst>
          </p:cNvPr>
          <p:cNvSpPr>
            <a:spLocks noGrp="1"/>
          </p:cNvSpPr>
          <p:nvPr>
            <p:ph idx="1"/>
          </p:nvPr>
        </p:nvSpPr>
        <p:spPr/>
        <p:txBody>
          <a:bodyPr/>
          <a:lstStyle/>
          <a:p>
            <a:pPr marL="0" indent="0">
              <a:buNone/>
            </a:pPr>
            <a:r>
              <a:rPr lang="en-US" altLang="en-US" b="1"/>
              <a:t>Proctor</a:t>
            </a:r>
          </a:p>
          <a:p>
            <a:pPr lvl="1"/>
            <a:r>
              <a:rPr lang="en-US" altLang="en-US"/>
              <a:t>Must be trained</a:t>
            </a:r>
          </a:p>
          <a:p>
            <a:pPr lvl="1"/>
            <a:r>
              <a:rPr lang="en-US" altLang="en-US"/>
              <a:t>With examiner supervision, ensures that students are managing test materials appropriately</a:t>
            </a:r>
          </a:p>
          <a:p>
            <a:pPr lvl="1"/>
            <a:r>
              <a:rPr lang="en-US" altLang="en-US"/>
              <a:t>Active monitoring</a:t>
            </a:r>
          </a:p>
          <a:p>
            <a:pPr lvl="1"/>
            <a:r>
              <a:rPr lang="en-US" altLang="en-US" b="1">
                <a:solidFill>
                  <a:srgbClr val="7030A0"/>
                </a:solidFill>
              </a:rPr>
              <a:t>Detailed list of responsibilities in SAH</a:t>
            </a:r>
          </a:p>
          <a:p>
            <a:pPr lvl="1"/>
            <a:endParaRPr lang="en-US" altLang="en-US"/>
          </a:p>
        </p:txBody>
      </p:sp>
      <p:sp>
        <p:nvSpPr>
          <p:cNvPr id="2" name="Slide Number Placeholder 1"/>
          <p:cNvSpPr>
            <a:spLocks noGrp="1"/>
          </p:cNvSpPr>
          <p:nvPr>
            <p:ph type="sldNum" sz="quarter" idx="4"/>
          </p:nvPr>
        </p:nvSpPr>
        <p:spPr/>
        <p:txBody>
          <a:bodyPr/>
          <a:lstStyle/>
          <a:p>
            <a:fld id="{B63E4CEF-BB1E-48C7-AE93-F39F6AA99AD7}" type="slidenum">
              <a:rPr lang="en-US" smtClean="0"/>
              <a:pPr/>
              <a:t>23</a:t>
            </a:fld>
            <a:endParaRPr lang="en-US"/>
          </a:p>
        </p:txBody>
      </p:sp>
    </p:spTree>
    <p:extLst>
      <p:ext uri="{BB962C8B-B14F-4D97-AF65-F5344CB8AC3E}">
        <p14:creationId xmlns:p14="http://schemas.microsoft.com/office/powerpoint/2010/main" val="3137311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310DD7-5949-449C-9A0D-EABB3D8AE57A}"/>
              </a:ext>
            </a:extLst>
          </p:cNvPr>
          <p:cNvSpPr>
            <a:spLocks noGrp="1"/>
          </p:cNvSpPr>
          <p:nvPr>
            <p:ph type="title"/>
          </p:nvPr>
        </p:nvSpPr>
        <p:spPr/>
        <p:txBody>
          <a:bodyPr/>
          <a:lstStyle/>
          <a:p>
            <a:r>
              <a:rPr lang="en-US"/>
              <a:t>Code of Ethics for Georgia Educators </a:t>
            </a:r>
          </a:p>
        </p:txBody>
      </p:sp>
      <p:sp>
        <p:nvSpPr>
          <p:cNvPr id="28675" name="Content Placeholder 4">
            <a:extLst>
              <a:ext uri="{FF2B5EF4-FFF2-40B4-BE49-F238E27FC236}">
                <a16:creationId xmlns:a16="http://schemas.microsoft.com/office/drawing/2014/main" id="{4C689A63-A954-4A9E-9F58-4CB87D043EBB}"/>
              </a:ext>
            </a:extLst>
          </p:cNvPr>
          <p:cNvSpPr>
            <a:spLocks noGrp="1"/>
          </p:cNvSpPr>
          <p:nvPr>
            <p:ph idx="1"/>
          </p:nvPr>
        </p:nvSpPr>
        <p:spPr/>
        <p:txBody>
          <a:bodyPr>
            <a:normAutofit/>
          </a:bodyPr>
          <a:lstStyle/>
          <a:p>
            <a:pPr marL="0" lvl="1" indent="0">
              <a:buNone/>
            </a:pPr>
            <a:r>
              <a:rPr lang="en-US"/>
              <a:t>The Professional Standards Commission’s (PSC) Code of Ethics for Georgia Educators contains a standard specific to testing.</a:t>
            </a:r>
          </a:p>
          <a:p>
            <a:pPr marL="0" indent="0" algn="ctr">
              <a:buNone/>
            </a:pPr>
            <a:r>
              <a:rPr lang="en-US" sz="2000" b="1" i="1"/>
              <a:t>PSC Ethics Division: </a:t>
            </a:r>
            <a:r>
              <a:rPr lang="en-US" sz="2000" b="1" i="1">
                <a:hlinkClick r:id="rId2"/>
              </a:rPr>
              <a:t>http://www.gapsc.com/Ethics/Home.aspx</a:t>
            </a:r>
            <a:endParaRPr lang="en-US" sz="2000" b="1" i="1"/>
          </a:p>
          <a:p>
            <a:endParaRPr lang="en-US"/>
          </a:p>
          <a:p>
            <a:pPr marL="0" indent="0">
              <a:buNone/>
            </a:pPr>
            <a:r>
              <a:rPr lang="en-US" b="1" i="1"/>
              <a:t>Standard 11</a:t>
            </a:r>
            <a:r>
              <a:rPr lang="en-US" i="1"/>
              <a:t>: Testing – An educator shall administer state-mandated assessments fairly and ethically.</a:t>
            </a:r>
          </a:p>
          <a:p>
            <a:pPr marL="0" indent="0">
              <a:buNone/>
            </a:pPr>
            <a:r>
              <a:rPr lang="en-US" i="1"/>
              <a:t>Unethical conduct includes but is not limited to: </a:t>
            </a:r>
          </a:p>
          <a:p>
            <a:pPr marL="803275" lvl="1" indent="-346075">
              <a:buFont typeface="+mj-lt"/>
              <a:buAutoNum type="arabicPeriod"/>
            </a:pPr>
            <a:r>
              <a:rPr lang="en-US" i="1"/>
              <a:t>committing any act that breaches Test Security; and </a:t>
            </a:r>
          </a:p>
          <a:p>
            <a:pPr marL="803275" lvl="1" indent="-346075">
              <a:buFont typeface="+mj-lt"/>
              <a:buAutoNum type="arabicPeriod"/>
            </a:pPr>
            <a:r>
              <a:rPr lang="en-US" i="1"/>
              <a:t>compromising the integrity of the assessment.</a:t>
            </a:r>
          </a:p>
        </p:txBody>
      </p:sp>
      <p:sp>
        <p:nvSpPr>
          <p:cNvPr id="2" name="Slide Number Placeholder 1"/>
          <p:cNvSpPr>
            <a:spLocks noGrp="1"/>
          </p:cNvSpPr>
          <p:nvPr>
            <p:ph type="sldNum" sz="quarter" idx="4"/>
          </p:nvPr>
        </p:nvSpPr>
        <p:spPr/>
        <p:txBody>
          <a:bodyPr/>
          <a:lstStyle/>
          <a:p>
            <a:fld id="{B63E4CEF-BB1E-48C7-AE93-F39F6AA99AD7}" type="slidenum">
              <a:rPr lang="en-US" smtClean="0"/>
              <a:pPr/>
              <a:t>24</a:t>
            </a:fld>
            <a:endParaRPr lang="en-US"/>
          </a:p>
        </p:txBody>
      </p:sp>
    </p:spTree>
    <p:extLst>
      <p:ext uri="{BB962C8B-B14F-4D97-AF65-F5344CB8AC3E}">
        <p14:creationId xmlns:p14="http://schemas.microsoft.com/office/powerpoint/2010/main" val="2013244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176129345"/>
              </p:ext>
            </p:extLst>
          </p:nvPr>
        </p:nvSpPr>
        <p:spPr>
          <a:xfrm>
            <a:off x="623888" y="1709738"/>
            <a:ext cx="7886700" cy="1588108"/>
          </a:xfrm>
        </p:spPr>
        <p:txBody>
          <a:bodyPr/>
          <a:lstStyle/>
          <a:p>
            <a:r>
              <a:rPr lang="en-US"/>
              <a:t>Irregularities</a:t>
            </a:r>
          </a:p>
        </p:txBody>
      </p:sp>
      <p:sp>
        <p:nvSpPr>
          <p:cNvPr id="3" name="Text Placeholder 2"/>
          <p:cNvSpPr>
            <a:spLocks noGrp="1"/>
          </p:cNvSpPr>
          <p:nvPr>
            <p:ph type="body" idx="1"/>
            <p:extLst>
              <p:ext uri="{D42A27DB-BD31-4B8C-83A1-F6EECF244321}">
                <p14:modId xmlns:p14="http://schemas.microsoft.com/office/powerpoint/2010/main" val="611857449"/>
              </p:ext>
            </p:extLst>
          </p:nvPr>
        </p:nvSpPr>
        <p:spPr>
          <a:xfrm>
            <a:off x="623888" y="3438971"/>
            <a:ext cx="7886700" cy="2650679"/>
          </a:xfrm>
        </p:spPr>
        <p:txBody>
          <a:bodyPr vert="horz" lIns="91440" tIns="45720" rIns="91440" bIns="45720" rtlCol="0" anchor="t">
            <a:normAutofit lnSpcReduction="10000"/>
          </a:bodyPr>
          <a:lstStyle/>
          <a:p>
            <a:pPr marL="342900" indent="-342900">
              <a:buChar char="•"/>
            </a:pPr>
            <a:r>
              <a:rPr lang="en-US"/>
              <a:t>Avoiding Testing Irregularities</a:t>
            </a:r>
          </a:p>
          <a:p>
            <a:pPr marL="342900" indent="-342900">
              <a:buChar char="•"/>
            </a:pPr>
            <a:r>
              <a:rPr lang="en-US"/>
              <a:t>Steps for Reporting an Irregularity</a:t>
            </a:r>
          </a:p>
          <a:p>
            <a:pPr marL="342900" indent="-342900">
              <a:buChar char="•"/>
            </a:pPr>
            <a:r>
              <a:rPr lang="en-US"/>
              <a:t>Characteristics of a Quality Investigation</a:t>
            </a:r>
          </a:p>
          <a:p>
            <a:pPr marL="342900" indent="-342900">
              <a:buChar char="•"/>
            </a:pPr>
            <a:r>
              <a:rPr lang="en-US"/>
              <a:t>Irregularities – Post Testing</a:t>
            </a:r>
          </a:p>
          <a:p>
            <a:pPr marL="342900" indent="-342900">
              <a:buChar char="•"/>
            </a:pPr>
            <a:r>
              <a:rPr lang="en-US"/>
              <a:t>When entering Irregularities into the MyGaDOE Portal</a:t>
            </a:r>
          </a:p>
          <a:p>
            <a:pPr marL="342900" indent="-342900">
              <a:buChar char="•"/>
            </a:pPr>
            <a:r>
              <a:rPr lang="en-US"/>
              <a:t>Cell Phones and Electronic Devices</a:t>
            </a:r>
          </a:p>
        </p:txBody>
      </p:sp>
      <p:sp>
        <p:nvSpPr>
          <p:cNvPr id="4" name="Slide Number Placeholder 3"/>
          <p:cNvSpPr>
            <a:spLocks noGrp="1"/>
          </p:cNvSpPr>
          <p:nvPr>
            <p:ph type="sldNum" sz="quarter" idx="4"/>
          </p:nvPr>
        </p:nvSpPr>
        <p:spPr/>
        <p:txBody>
          <a:bodyPr/>
          <a:lstStyle/>
          <a:p>
            <a:fld id="{B63E4CEF-BB1E-48C7-AE93-F39F6AA99AD7}" type="slidenum">
              <a:rPr lang="en-US" smtClean="0"/>
              <a:pPr/>
              <a:t>25</a:t>
            </a:fld>
            <a:endParaRPr lang="en-US"/>
          </a:p>
        </p:txBody>
      </p:sp>
    </p:spTree>
    <p:extLst>
      <p:ext uri="{BB962C8B-B14F-4D97-AF65-F5344CB8AC3E}">
        <p14:creationId xmlns:p14="http://schemas.microsoft.com/office/powerpoint/2010/main" val="2349918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12DD31F0-C2C3-4826-A157-C86B92946842}"/>
              </a:ext>
            </a:extLst>
          </p:cNvPr>
          <p:cNvSpPr>
            <a:spLocks noGrp="1"/>
          </p:cNvSpPr>
          <p:nvPr>
            <p:ph type="title"/>
          </p:nvPr>
        </p:nvSpPr>
        <p:spPr/>
        <p:txBody>
          <a:bodyPr/>
          <a:lstStyle/>
          <a:p>
            <a:r>
              <a:rPr lang="en-US" altLang="en-US"/>
              <a:t>Avoiding Testing Irregularities </a:t>
            </a:r>
          </a:p>
        </p:txBody>
      </p:sp>
      <p:sp>
        <p:nvSpPr>
          <p:cNvPr id="92163" name="Content Placeholder 2">
            <a:extLst>
              <a:ext uri="{FF2B5EF4-FFF2-40B4-BE49-F238E27FC236}">
                <a16:creationId xmlns:a16="http://schemas.microsoft.com/office/drawing/2014/main" id="{030BF7AE-C2B9-4A71-85FC-120CE1D1D22E}"/>
              </a:ext>
            </a:extLst>
          </p:cNvPr>
          <p:cNvSpPr>
            <a:spLocks noGrp="1"/>
          </p:cNvSpPr>
          <p:nvPr>
            <p:ph idx="1"/>
          </p:nvPr>
        </p:nvSpPr>
        <p:spPr/>
        <p:txBody>
          <a:bodyPr>
            <a:normAutofit fontScale="77500" lnSpcReduction="20000"/>
          </a:bodyPr>
          <a:lstStyle/>
          <a:p>
            <a:r>
              <a:rPr lang="en-US" altLang="en-US"/>
              <a:t>Adhere to test security policies, protocols and procedures.</a:t>
            </a:r>
          </a:p>
          <a:p>
            <a:r>
              <a:rPr lang="en-US" altLang="en-US"/>
              <a:t>Reinforce the use of active monitoring in testing environments.</a:t>
            </a:r>
          </a:p>
          <a:p>
            <a:r>
              <a:rPr lang="en-US" altLang="en-US"/>
              <a:t>Immediately report any possible testing irregularities.</a:t>
            </a:r>
          </a:p>
          <a:p>
            <a:r>
              <a:rPr lang="en-US" altLang="en-US"/>
              <a:t>Properly identify all students who should receive accommodations </a:t>
            </a:r>
            <a:r>
              <a:rPr lang="en-US" altLang="en-US" b="1" u="sng"/>
              <a:t>prior</a:t>
            </a:r>
            <a:r>
              <a:rPr lang="en-US" altLang="en-US"/>
              <a:t> to testing. </a:t>
            </a:r>
          </a:p>
          <a:p>
            <a:r>
              <a:rPr lang="en-US" altLang="en-US"/>
              <a:t>Students’ IEP/IAP/TPC plans should be regularly reviewed to determine if accommodations are still appropriate or needed.</a:t>
            </a:r>
          </a:p>
          <a:p>
            <a:r>
              <a:rPr lang="en-US" altLang="en-US"/>
              <a:t>If a student is suspected of cheating/cell phone </a:t>
            </a:r>
            <a:r>
              <a:rPr lang="en-US" altLang="en-US" i="1"/>
              <a:t>use</a:t>
            </a:r>
            <a:r>
              <a:rPr lang="en-US" altLang="en-US"/>
              <a:t>, but there is no proof of his or her action, allow the student to complete the section and/or entire test.</a:t>
            </a:r>
          </a:p>
          <a:p>
            <a:pPr lvl="1">
              <a:defRPr/>
            </a:pPr>
            <a:r>
              <a:rPr lang="en-US" altLang="en-US"/>
              <a:t>An invalidation can always occur after all of the facts are collected.</a:t>
            </a:r>
          </a:p>
          <a:p>
            <a:r>
              <a:rPr lang="en-US" altLang="en-US"/>
              <a:t>In the event of an evacuation or other unexpected event, have a plan in place to quickly secure testing environments and/or materials.</a:t>
            </a:r>
          </a:p>
        </p:txBody>
      </p:sp>
      <p:sp>
        <p:nvSpPr>
          <p:cNvPr id="2" name="Slide Number Placeholder 1"/>
          <p:cNvSpPr>
            <a:spLocks noGrp="1"/>
          </p:cNvSpPr>
          <p:nvPr>
            <p:ph type="sldNum" sz="quarter" idx="4"/>
          </p:nvPr>
        </p:nvSpPr>
        <p:spPr/>
        <p:txBody>
          <a:bodyPr/>
          <a:lstStyle/>
          <a:p>
            <a:fld id="{B63E4CEF-BB1E-48C7-AE93-F39F6AA99AD7}" type="slidenum">
              <a:rPr lang="en-US" smtClean="0"/>
              <a:pPr/>
              <a:t>26</a:t>
            </a:fld>
            <a:endParaRPr lang="en-US"/>
          </a:p>
        </p:txBody>
      </p:sp>
    </p:spTree>
    <p:extLst>
      <p:ext uri="{BB962C8B-B14F-4D97-AF65-F5344CB8AC3E}">
        <p14:creationId xmlns:p14="http://schemas.microsoft.com/office/powerpoint/2010/main" val="1863737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DDFF5E95-3150-4286-9C36-80002A37B680}"/>
              </a:ext>
            </a:extLst>
          </p:cNvPr>
          <p:cNvSpPr>
            <a:spLocks noGrp="1"/>
          </p:cNvSpPr>
          <p:nvPr>
            <p:ph type="title"/>
          </p:nvPr>
        </p:nvSpPr>
        <p:spPr/>
        <p:txBody>
          <a:bodyPr/>
          <a:lstStyle/>
          <a:p>
            <a:r>
              <a:rPr lang="en-US" altLang="en-US"/>
              <a:t>Irregularities</a:t>
            </a:r>
          </a:p>
        </p:txBody>
      </p:sp>
      <p:sp>
        <p:nvSpPr>
          <p:cNvPr id="97283" name="Content Placeholder 2">
            <a:extLst>
              <a:ext uri="{FF2B5EF4-FFF2-40B4-BE49-F238E27FC236}">
                <a16:creationId xmlns:a16="http://schemas.microsoft.com/office/drawing/2014/main" id="{816AB0EC-A0DF-4BA9-8B9E-F49E84DB2852}"/>
              </a:ext>
            </a:extLst>
          </p:cNvPr>
          <p:cNvSpPr>
            <a:spLocks noGrp="1"/>
          </p:cNvSpPr>
          <p:nvPr>
            <p:ph idx="1"/>
          </p:nvPr>
        </p:nvSpPr>
        <p:spPr/>
        <p:txBody>
          <a:bodyPr>
            <a:normAutofit fontScale="77500" lnSpcReduction="20000"/>
          </a:bodyPr>
          <a:lstStyle/>
          <a:p>
            <a:r>
              <a:rPr lang="en-US" altLang="en-US"/>
              <a:t>All personnel in the local system must follow protocol as they become aware of testing irregularities</a:t>
            </a:r>
          </a:p>
          <a:p>
            <a:r>
              <a:rPr lang="en-US" altLang="en-US"/>
              <a:t>Signs of any testing irregularity must be dealt with immediately</a:t>
            </a:r>
          </a:p>
          <a:p>
            <a:pPr lvl="1"/>
            <a:r>
              <a:rPr lang="en-US" altLang="en-US"/>
              <a:t>Test Examiner &gt; School Test Coordinator &gt; System Test Coordinator </a:t>
            </a:r>
            <a:br>
              <a:rPr lang="en-US" altLang="en-US"/>
            </a:br>
            <a:r>
              <a:rPr lang="en-US" altLang="en-US"/>
              <a:t>&gt; GaDOE</a:t>
            </a:r>
          </a:p>
          <a:p>
            <a:r>
              <a:rPr lang="en-US" altLang="en-US"/>
              <a:t>All irregularities must be coded, documentation completed and submitted to the GaDOE Assessment Administration Division</a:t>
            </a:r>
          </a:p>
          <a:p>
            <a:r>
              <a:rPr lang="en-US" altLang="en-US" b="1"/>
              <a:t>Only the GaDOE may invalidate assessments</a:t>
            </a:r>
          </a:p>
          <a:p>
            <a:r>
              <a:rPr lang="en-US" altLang="en-US"/>
              <a:t>The Assessment Administration Division will review all reports of irregularities</a:t>
            </a:r>
          </a:p>
          <a:p>
            <a:pPr lvl="1"/>
            <a:r>
              <a:rPr lang="en-US" altLang="en-US"/>
              <a:t>Issue irregularity/invalidation codes</a:t>
            </a:r>
          </a:p>
          <a:p>
            <a:pPr lvl="1"/>
            <a:r>
              <a:rPr lang="en-US" altLang="en-US"/>
              <a:t>If appropriate, advise the local system as to whether a report of possible unethical conduct should be made to the Professional Standards Commission (PSC)</a:t>
            </a:r>
          </a:p>
        </p:txBody>
      </p:sp>
      <p:sp>
        <p:nvSpPr>
          <p:cNvPr id="2" name="Slide Number Placeholder 1"/>
          <p:cNvSpPr>
            <a:spLocks noGrp="1"/>
          </p:cNvSpPr>
          <p:nvPr>
            <p:ph type="sldNum" sz="quarter" idx="4"/>
          </p:nvPr>
        </p:nvSpPr>
        <p:spPr/>
        <p:txBody>
          <a:bodyPr/>
          <a:lstStyle/>
          <a:p>
            <a:fld id="{B63E4CEF-BB1E-48C7-AE93-F39F6AA99AD7}" type="slidenum">
              <a:rPr lang="en-US" smtClean="0"/>
              <a:pPr/>
              <a:t>27</a:t>
            </a:fld>
            <a:endParaRPr lang="en-US"/>
          </a:p>
        </p:txBody>
      </p:sp>
    </p:spTree>
    <p:extLst>
      <p:ext uri="{BB962C8B-B14F-4D97-AF65-F5344CB8AC3E}">
        <p14:creationId xmlns:p14="http://schemas.microsoft.com/office/powerpoint/2010/main" val="3700437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8D03E629-00D3-4B46-A400-C7D12CB975FF}"/>
              </a:ext>
            </a:extLst>
          </p:cNvPr>
          <p:cNvSpPr>
            <a:spLocks noGrp="1"/>
          </p:cNvSpPr>
          <p:nvPr>
            <p:ph type="title"/>
          </p:nvPr>
        </p:nvSpPr>
        <p:spPr/>
        <p:txBody>
          <a:bodyPr/>
          <a:lstStyle/>
          <a:p>
            <a:r>
              <a:rPr lang="en-US" altLang="en-US"/>
              <a:t>Steps for Reporting an Irregularity</a:t>
            </a:r>
          </a:p>
        </p:txBody>
      </p:sp>
      <p:sp>
        <p:nvSpPr>
          <p:cNvPr id="52227" name="Content Placeholder 2">
            <a:extLst>
              <a:ext uri="{FF2B5EF4-FFF2-40B4-BE49-F238E27FC236}">
                <a16:creationId xmlns:a16="http://schemas.microsoft.com/office/drawing/2014/main" id="{CA7DF88E-4A62-486D-BC50-39CA706B4805}"/>
              </a:ext>
            </a:extLst>
          </p:cNvPr>
          <p:cNvSpPr>
            <a:spLocks noGrp="1"/>
          </p:cNvSpPr>
          <p:nvPr>
            <p:ph idx="1"/>
          </p:nvPr>
        </p:nvSpPr>
        <p:spPr/>
        <p:txBody>
          <a:bodyPr/>
          <a:lstStyle/>
          <a:p>
            <a:pPr marL="0" indent="0">
              <a:buNone/>
            </a:pPr>
            <a:r>
              <a:rPr lang="en-US" b="1"/>
              <a:t>School Test Coordinator</a:t>
            </a:r>
            <a:r>
              <a:rPr lang="en-US"/>
              <a:t>: </a:t>
            </a:r>
          </a:p>
          <a:p>
            <a:pPr lvl="1"/>
            <a:r>
              <a:rPr lang="en-US"/>
              <a:t>Communicate with the Principal and System Test Coordinator about a possible testing irregularity</a:t>
            </a:r>
          </a:p>
          <a:p>
            <a:pPr lvl="1"/>
            <a:r>
              <a:rPr lang="en-US"/>
              <a:t>System Test Coordinator will provide guidance regarding investigation if necessary</a:t>
            </a:r>
          </a:p>
          <a:p>
            <a:pPr lvl="1"/>
            <a:r>
              <a:rPr lang="en-US"/>
              <a:t>Statements should be provided by all parties involved in the irregularity… Details, Details, Details…</a:t>
            </a:r>
          </a:p>
          <a:p>
            <a:pPr lvl="1"/>
            <a:r>
              <a:rPr lang="en-US"/>
              <a:t>Return all documentation to the System Test Coordinator in the manner and at the time prescribed</a:t>
            </a:r>
          </a:p>
        </p:txBody>
      </p:sp>
      <p:sp>
        <p:nvSpPr>
          <p:cNvPr id="2" name="Slide Number Placeholder 1"/>
          <p:cNvSpPr>
            <a:spLocks noGrp="1"/>
          </p:cNvSpPr>
          <p:nvPr>
            <p:ph type="sldNum" sz="quarter" idx="4"/>
          </p:nvPr>
        </p:nvSpPr>
        <p:spPr/>
        <p:txBody>
          <a:bodyPr/>
          <a:lstStyle/>
          <a:p>
            <a:fld id="{B63E4CEF-BB1E-48C7-AE93-F39F6AA99AD7}" type="slidenum">
              <a:rPr lang="en-US" smtClean="0"/>
              <a:pPr/>
              <a:t>28</a:t>
            </a:fld>
            <a:endParaRPr lang="en-US"/>
          </a:p>
        </p:txBody>
      </p:sp>
    </p:spTree>
    <p:extLst>
      <p:ext uri="{BB962C8B-B14F-4D97-AF65-F5344CB8AC3E}">
        <p14:creationId xmlns:p14="http://schemas.microsoft.com/office/powerpoint/2010/main" val="3628395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80C18518-2F80-4171-9665-11CC5C3A78A9}"/>
              </a:ext>
            </a:extLst>
          </p:cNvPr>
          <p:cNvSpPr>
            <a:spLocks noGrp="1"/>
          </p:cNvSpPr>
          <p:nvPr>
            <p:ph type="title"/>
          </p:nvPr>
        </p:nvSpPr>
        <p:spPr/>
        <p:txBody>
          <a:bodyPr/>
          <a:lstStyle/>
          <a:p>
            <a:r>
              <a:rPr lang="en-US" altLang="en-US"/>
              <a:t>Characteristics of a Quality Investigation</a:t>
            </a:r>
          </a:p>
        </p:txBody>
      </p:sp>
      <p:sp>
        <p:nvSpPr>
          <p:cNvPr id="104451" name="Content Placeholder 2">
            <a:extLst>
              <a:ext uri="{FF2B5EF4-FFF2-40B4-BE49-F238E27FC236}">
                <a16:creationId xmlns:a16="http://schemas.microsoft.com/office/drawing/2014/main" id="{EC545BB6-6669-4925-BBD3-4CAF26355CBE}"/>
              </a:ext>
            </a:extLst>
          </p:cNvPr>
          <p:cNvSpPr>
            <a:spLocks noGrp="1"/>
          </p:cNvSpPr>
          <p:nvPr>
            <p:ph idx="1"/>
          </p:nvPr>
        </p:nvSpPr>
        <p:spPr/>
        <p:txBody>
          <a:bodyPr/>
          <a:lstStyle/>
          <a:p>
            <a:r>
              <a:rPr lang="en-US" altLang="en-US"/>
              <a:t>Examiner must notify Principal and School Test Coordinator of incident</a:t>
            </a:r>
          </a:p>
          <a:p>
            <a:r>
              <a:rPr lang="en-US" altLang="en-US"/>
              <a:t>School Test Coordinator must notify System Test Coordinator</a:t>
            </a:r>
          </a:p>
          <a:p>
            <a:r>
              <a:rPr lang="en-US" altLang="en-US"/>
              <a:t>Request detailed written statements from all parties involved if necessary</a:t>
            </a:r>
          </a:p>
          <a:p>
            <a:pPr lvl="1"/>
            <a:r>
              <a:rPr lang="en-US" altLang="en-US"/>
              <a:t>Follow up on details, probe all angles, etc.</a:t>
            </a:r>
          </a:p>
          <a:p>
            <a:r>
              <a:rPr lang="en-US" altLang="en-US"/>
              <a:t>Follow district procedures regarding alleged employee misconduct</a:t>
            </a:r>
          </a:p>
        </p:txBody>
      </p:sp>
      <p:sp>
        <p:nvSpPr>
          <p:cNvPr id="2" name="Slide Number Placeholder 1"/>
          <p:cNvSpPr>
            <a:spLocks noGrp="1"/>
          </p:cNvSpPr>
          <p:nvPr>
            <p:ph type="sldNum" sz="quarter" idx="4"/>
          </p:nvPr>
        </p:nvSpPr>
        <p:spPr/>
        <p:txBody>
          <a:bodyPr/>
          <a:lstStyle/>
          <a:p>
            <a:fld id="{B63E4CEF-BB1E-48C7-AE93-F39F6AA99AD7}" type="slidenum">
              <a:rPr lang="en-US" smtClean="0"/>
              <a:pPr/>
              <a:t>29</a:t>
            </a:fld>
            <a:endParaRPr lang="en-US"/>
          </a:p>
        </p:txBody>
      </p:sp>
    </p:spTree>
    <p:extLst>
      <p:ext uri="{BB962C8B-B14F-4D97-AF65-F5344CB8AC3E}">
        <p14:creationId xmlns:p14="http://schemas.microsoft.com/office/powerpoint/2010/main" val="2793107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2812718F-4D64-46D7-911B-158B9CDD009E}"/>
              </a:ext>
            </a:extLst>
          </p:cNvPr>
          <p:cNvSpPr>
            <a:spLocks noGrp="1"/>
          </p:cNvSpPr>
          <p:nvPr>
            <p:ph type="title"/>
          </p:nvPr>
        </p:nvSpPr>
        <p:spPr/>
        <p:txBody>
          <a:bodyPr/>
          <a:lstStyle/>
          <a:p>
            <a:r>
              <a:rPr lang="en-US" altLang="en-US"/>
              <a:t>Agenda</a:t>
            </a:r>
          </a:p>
        </p:txBody>
      </p:sp>
      <p:sp>
        <p:nvSpPr>
          <p:cNvPr id="6147" name="Content Placeholder 2">
            <a:extLst>
              <a:ext uri="{FF2B5EF4-FFF2-40B4-BE49-F238E27FC236}">
                <a16:creationId xmlns:a16="http://schemas.microsoft.com/office/drawing/2014/main" id="{680BB383-13F9-418B-96C4-429379B62AAD}"/>
              </a:ext>
            </a:extLst>
          </p:cNvPr>
          <p:cNvSpPr>
            <a:spLocks noGrp="1"/>
          </p:cNvSpPr>
          <p:nvPr>
            <p:ph idx="1"/>
          </p:nvPr>
        </p:nvSpPr>
        <p:spPr/>
        <p:txBody>
          <a:bodyPr vert="horz" lIns="91440" tIns="45720" rIns="91440" bIns="45720" rtlCol="0" anchor="t">
            <a:normAutofit/>
          </a:bodyPr>
          <a:lstStyle/>
          <a:p>
            <a:r>
              <a:rPr lang="en-US"/>
              <a:t>General Announcements</a:t>
            </a:r>
          </a:p>
          <a:p>
            <a:r>
              <a:rPr lang="en-US"/>
              <a:t>Scheduling, Security and Ethics, Planning, Roles and Responsibilities</a:t>
            </a:r>
          </a:p>
          <a:p>
            <a:r>
              <a:rPr lang="en-US"/>
              <a:t>Irregularities</a:t>
            </a:r>
          </a:p>
          <a:p>
            <a:r>
              <a:rPr lang="en-US"/>
              <a:t>Accommodations and Special Populations</a:t>
            </a:r>
          </a:p>
          <a:p>
            <a:r>
              <a:rPr lang="en-US"/>
              <a:t>Communications</a:t>
            </a:r>
          </a:p>
          <a:p>
            <a:r>
              <a:rPr lang="en-US"/>
              <a:t>Overview of 2017-2018 State Assessments</a:t>
            </a:r>
          </a:p>
          <a:p>
            <a:r>
              <a:rPr lang="en-US"/>
              <a:t>Questions</a:t>
            </a:r>
          </a:p>
        </p:txBody>
      </p:sp>
      <p:sp>
        <p:nvSpPr>
          <p:cNvPr id="2" name="Slide Number Placeholder 1"/>
          <p:cNvSpPr>
            <a:spLocks noGrp="1"/>
          </p:cNvSpPr>
          <p:nvPr>
            <p:ph type="sldNum" sz="quarter" idx="4"/>
          </p:nvPr>
        </p:nvSpPr>
        <p:spPr/>
        <p:txBody>
          <a:bodyPr/>
          <a:lstStyle/>
          <a:p>
            <a:fld id="{B63E4CEF-BB1E-48C7-AE93-F39F6AA99AD7}" type="slidenum">
              <a:rPr lang="en-US" smtClean="0"/>
              <a:pPr/>
              <a:t>3</a:t>
            </a:fld>
            <a:endParaRPr lang="en-US"/>
          </a:p>
        </p:txBody>
      </p:sp>
    </p:spTree>
    <p:extLst>
      <p:ext uri="{BB962C8B-B14F-4D97-AF65-F5344CB8AC3E}">
        <p14:creationId xmlns:p14="http://schemas.microsoft.com/office/powerpoint/2010/main" val="178615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E76A7D09-7F06-4C06-9CBE-C3B1FA5B666B}"/>
              </a:ext>
            </a:extLst>
          </p:cNvPr>
          <p:cNvSpPr>
            <a:spLocks noGrp="1"/>
          </p:cNvSpPr>
          <p:nvPr>
            <p:ph type="title"/>
          </p:nvPr>
        </p:nvSpPr>
        <p:spPr/>
        <p:txBody>
          <a:bodyPr/>
          <a:lstStyle/>
          <a:p>
            <a:r>
              <a:rPr lang="en-US" altLang="en-US"/>
              <a:t>Characteristics of a Quality Investigation</a:t>
            </a:r>
          </a:p>
        </p:txBody>
      </p:sp>
      <p:sp>
        <p:nvSpPr>
          <p:cNvPr id="103427" name="Content Placeholder 2">
            <a:extLst>
              <a:ext uri="{FF2B5EF4-FFF2-40B4-BE49-F238E27FC236}">
                <a16:creationId xmlns:a16="http://schemas.microsoft.com/office/drawing/2014/main" id="{F6AD0B3C-0D64-4DEE-8788-DB01527FD8BE}"/>
              </a:ext>
            </a:extLst>
          </p:cNvPr>
          <p:cNvSpPr>
            <a:spLocks noGrp="1"/>
          </p:cNvSpPr>
          <p:nvPr>
            <p:ph idx="1"/>
          </p:nvPr>
        </p:nvSpPr>
        <p:spPr/>
        <p:txBody>
          <a:bodyPr>
            <a:normAutofit lnSpcReduction="10000"/>
          </a:bodyPr>
          <a:lstStyle/>
          <a:p>
            <a:r>
              <a:rPr lang="en-US" altLang="en-US"/>
              <a:t>Provide a written summary of incident and investigation findings</a:t>
            </a:r>
          </a:p>
          <a:p>
            <a:pPr lvl="1"/>
            <a:r>
              <a:rPr lang="en-US" altLang="en-US"/>
              <a:t>Consult with GaDOE as needed.</a:t>
            </a:r>
          </a:p>
          <a:p>
            <a:r>
              <a:rPr lang="en-US" altLang="en-US"/>
              <a:t>System Test Coordinator is responsible for reporting to GaDOE</a:t>
            </a:r>
          </a:p>
          <a:p>
            <a:r>
              <a:rPr lang="en-US" altLang="en-US"/>
              <a:t>Note:</a:t>
            </a:r>
          </a:p>
          <a:p>
            <a:pPr lvl="1"/>
            <a:r>
              <a:rPr lang="en-US" altLang="en-US"/>
              <a:t>Report to GaDOE immediately, before investigation if the matter merits doing so</a:t>
            </a:r>
          </a:p>
          <a:p>
            <a:pPr lvl="1"/>
            <a:r>
              <a:rPr lang="en-US" altLang="en-US"/>
              <a:t>Final documentation MUST be entered into the Portal</a:t>
            </a:r>
          </a:p>
          <a:p>
            <a:pPr lvl="1"/>
            <a:r>
              <a:rPr lang="en-US" altLang="en-US"/>
              <a:t>The Portal is your system’s, and GaDOE’s, official record of the event and its disposition</a:t>
            </a:r>
          </a:p>
        </p:txBody>
      </p:sp>
      <p:sp>
        <p:nvSpPr>
          <p:cNvPr id="2" name="Slide Number Placeholder 1"/>
          <p:cNvSpPr>
            <a:spLocks noGrp="1"/>
          </p:cNvSpPr>
          <p:nvPr>
            <p:ph type="sldNum" sz="quarter" idx="4"/>
          </p:nvPr>
        </p:nvSpPr>
        <p:spPr/>
        <p:txBody>
          <a:bodyPr/>
          <a:lstStyle/>
          <a:p>
            <a:fld id="{B63E4CEF-BB1E-48C7-AE93-F39F6AA99AD7}" type="slidenum">
              <a:rPr lang="en-US" smtClean="0"/>
              <a:pPr/>
              <a:t>30</a:t>
            </a:fld>
            <a:endParaRPr lang="en-US"/>
          </a:p>
        </p:txBody>
      </p:sp>
    </p:spTree>
    <p:extLst>
      <p:ext uri="{BB962C8B-B14F-4D97-AF65-F5344CB8AC3E}">
        <p14:creationId xmlns:p14="http://schemas.microsoft.com/office/powerpoint/2010/main" val="1091171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F7E6E9D6-CFAA-4992-A664-F24A97872200}"/>
              </a:ext>
            </a:extLst>
          </p:cNvPr>
          <p:cNvSpPr>
            <a:spLocks noGrp="1"/>
          </p:cNvSpPr>
          <p:nvPr>
            <p:ph type="title"/>
          </p:nvPr>
        </p:nvSpPr>
        <p:spPr/>
        <p:txBody>
          <a:bodyPr/>
          <a:lstStyle/>
          <a:p>
            <a:r>
              <a:rPr lang="en-US" altLang="en-US"/>
              <a:t>Irregularities – Post Testing</a:t>
            </a:r>
          </a:p>
        </p:txBody>
      </p:sp>
      <p:sp>
        <p:nvSpPr>
          <p:cNvPr id="104451" name="Content Placeholder 2">
            <a:extLst>
              <a:ext uri="{FF2B5EF4-FFF2-40B4-BE49-F238E27FC236}">
                <a16:creationId xmlns:a16="http://schemas.microsoft.com/office/drawing/2014/main" id="{26A5EB73-7AED-4650-872C-772084607BA7}"/>
              </a:ext>
            </a:extLst>
          </p:cNvPr>
          <p:cNvSpPr>
            <a:spLocks noGrp="1"/>
          </p:cNvSpPr>
          <p:nvPr>
            <p:ph idx="1"/>
          </p:nvPr>
        </p:nvSpPr>
        <p:spPr/>
        <p:txBody>
          <a:bodyPr>
            <a:normAutofit lnSpcReduction="10000"/>
          </a:bodyPr>
          <a:lstStyle/>
          <a:p>
            <a:r>
              <a:rPr lang="en-US" altLang="en-US"/>
              <a:t>Make certain that all irregularities and invalidations are documented correctly before sending scorable documents</a:t>
            </a:r>
          </a:p>
          <a:p>
            <a:r>
              <a:rPr lang="en-US" altLang="en-US"/>
              <a:t>Make certain that online test irregularity forms have been finalized</a:t>
            </a:r>
          </a:p>
          <a:p>
            <a:r>
              <a:rPr lang="en-US" altLang="en-US"/>
              <a:t>Communicate to school personnel the GaDOE responses to irregularity forms and consequences of irregularities, invalidations, and participation invalidations</a:t>
            </a:r>
          </a:p>
          <a:p>
            <a:r>
              <a:rPr lang="en-US" altLang="en-US"/>
              <a:t>If appropriate/necessary, refer to PSC for review/action</a:t>
            </a:r>
          </a:p>
        </p:txBody>
      </p:sp>
      <p:sp>
        <p:nvSpPr>
          <p:cNvPr id="2" name="Slide Number Placeholder 1"/>
          <p:cNvSpPr>
            <a:spLocks noGrp="1"/>
          </p:cNvSpPr>
          <p:nvPr>
            <p:ph type="sldNum" sz="quarter" idx="4"/>
          </p:nvPr>
        </p:nvSpPr>
        <p:spPr/>
        <p:txBody>
          <a:bodyPr/>
          <a:lstStyle/>
          <a:p>
            <a:fld id="{B63E4CEF-BB1E-48C7-AE93-F39F6AA99AD7}" type="slidenum">
              <a:rPr lang="en-US" smtClean="0"/>
              <a:pPr/>
              <a:t>31</a:t>
            </a:fld>
            <a:endParaRPr lang="en-US"/>
          </a:p>
        </p:txBody>
      </p:sp>
    </p:spTree>
    <p:extLst>
      <p:ext uri="{BB962C8B-B14F-4D97-AF65-F5344CB8AC3E}">
        <p14:creationId xmlns:p14="http://schemas.microsoft.com/office/powerpoint/2010/main" val="3393612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68F22702-1973-4AC2-A139-53683F6AA628}"/>
              </a:ext>
            </a:extLst>
          </p:cNvPr>
          <p:cNvSpPr>
            <a:spLocks noGrp="1"/>
          </p:cNvSpPr>
          <p:nvPr>
            <p:ph type="title"/>
          </p:nvPr>
        </p:nvSpPr>
        <p:spPr/>
        <p:txBody>
          <a:bodyPr>
            <a:normAutofit fontScale="90000"/>
          </a:bodyPr>
          <a:lstStyle/>
          <a:p>
            <a:r>
              <a:rPr lang="en-US" altLang="en-US"/>
              <a:t>When entering irregularities into the MyGaDOE Portal</a:t>
            </a:r>
          </a:p>
        </p:txBody>
      </p:sp>
      <p:sp>
        <p:nvSpPr>
          <p:cNvPr id="105475" name="Content Placeholder 2">
            <a:extLst>
              <a:ext uri="{FF2B5EF4-FFF2-40B4-BE49-F238E27FC236}">
                <a16:creationId xmlns:a16="http://schemas.microsoft.com/office/drawing/2014/main" id="{2BF815EE-5EE9-48C2-9FFA-DBCB9D6F305D}"/>
              </a:ext>
            </a:extLst>
          </p:cNvPr>
          <p:cNvSpPr>
            <a:spLocks noGrp="1"/>
          </p:cNvSpPr>
          <p:nvPr>
            <p:ph idx="1"/>
          </p:nvPr>
        </p:nvSpPr>
        <p:spPr/>
        <p:txBody>
          <a:bodyPr vert="horz" lIns="91440" tIns="45720" rIns="91440" bIns="45720" anchor="t">
            <a:normAutofit fontScale="62500" lnSpcReduction="20000"/>
          </a:bodyPr>
          <a:lstStyle/>
          <a:p>
            <a:r>
              <a:rPr lang="en-US" altLang="en-US" b="1"/>
              <a:t>Provide comments in the “Comment” section to help elaborate on the irregularity (or in the “Reason for Invalidation” section if applicable).</a:t>
            </a:r>
          </a:p>
          <a:p>
            <a:pPr lvl="1"/>
            <a:r>
              <a:rPr lang="en-US" altLang="en-US"/>
              <a:t>Note that simply copying and pasting text from emails sent to your by schools is, in many cases, not sufficient. If this is the approach taken, please review what’s being stated before clicking Submit.</a:t>
            </a:r>
          </a:p>
          <a:p>
            <a:r>
              <a:rPr lang="en-US" altLang="en-US"/>
              <a:t>Please include in the comments the Form # in question (if applicable).</a:t>
            </a:r>
          </a:p>
          <a:p>
            <a:r>
              <a:rPr lang="en-US" altLang="en-US"/>
              <a:t>If it has been determined that the irregularity will result in invalidation – make sure to indicate “Yes” in that drop-down box.</a:t>
            </a:r>
          </a:p>
          <a:p>
            <a:r>
              <a:rPr lang="en-US" altLang="en-US"/>
              <a:t>Names of students and their GTIDs must be provided.</a:t>
            </a:r>
          </a:p>
          <a:p>
            <a:r>
              <a:rPr lang="en-US" altLang="en-US"/>
              <a:t>Upload statements and other documents that provide necessary details on the event.</a:t>
            </a:r>
          </a:p>
          <a:p>
            <a:r>
              <a:rPr lang="en-US" altLang="en-US"/>
              <a:t>Make sure you indicate the correct “Assessment Cycle” (Date) in that field.</a:t>
            </a:r>
          </a:p>
          <a:p>
            <a:r>
              <a:rPr lang="en-US" altLang="en-US"/>
              <a:t>There is an “Online” and “Paper-Pencil” field in the online form.</a:t>
            </a:r>
          </a:p>
          <a:p>
            <a:r>
              <a:rPr lang="en-US" altLang="en-US"/>
              <a:t>In an event that involves multiple students – some of whom may be IR and some who may be IV, please enter them as two separate records.</a:t>
            </a:r>
          </a:p>
        </p:txBody>
      </p:sp>
      <p:sp>
        <p:nvSpPr>
          <p:cNvPr id="2" name="Slide Number Placeholder 1"/>
          <p:cNvSpPr>
            <a:spLocks noGrp="1"/>
          </p:cNvSpPr>
          <p:nvPr>
            <p:ph type="sldNum" sz="quarter" idx="4"/>
          </p:nvPr>
        </p:nvSpPr>
        <p:spPr/>
        <p:txBody>
          <a:bodyPr/>
          <a:lstStyle/>
          <a:p>
            <a:fld id="{B63E4CEF-BB1E-48C7-AE93-F39F6AA99AD7}" type="slidenum">
              <a:rPr lang="en-US" smtClean="0"/>
              <a:pPr/>
              <a:t>32</a:t>
            </a:fld>
            <a:endParaRPr lang="en-US"/>
          </a:p>
        </p:txBody>
      </p:sp>
    </p:spTree>
    <p:extLst>
      <p:ext uri="{BB962C8B-B14F-4D97-AF65-F5344CB8AC3E}">
        <p14:creationId xmlns:p14="http://schemas.microsoft.com/office/powerpoint/2010/main" val="2839901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241C8E91-33F9-49B3-B6CF-8250098E7705}"/>
              </a:ext>
            </a:extLst>
          </p:cNvPr>
          <p:cNvSpPr>
            <a:spLocks noGrp="1"/>
          </p:cNvSpPr>
          <p:nvPr>
            <p:ph type="title"/>
          </p:nvPr>
        </p:nvSpPr>
        <p:spPr/>
        <p:txBody>
          <a:bodyPr/>
          <a:lstStyle/>
          <a:p>
            <a:r>
              <a:rPr lang="en-US" altLang="en-US"/>
              <a:t>Cell Phones and Electronic Devices</a:t>
            </a:r>
          </a:p>
        </p:txBody>
      </p:sp>
      <p:sp>
        <p:nvSpPr>
          <p:cNvPr id="111619" name="Content Placeholder 2">
            <a:extLst>
              <a:ext uri="{FF2B5EF4-FFF2-40B4-BE49-F238E27FC236}">
                <a16:creationId xmlns:a16="http://schemas.microsoft.com/office/drawing/2014/main" id="{DD18BB57-A5B5-46B1-9B1C-6160CEDEFDB2}"/>
              </a:ext>
            </a:extLst>
          </p:cNvPr>
          <p:cNvSpPr>
            <a:spLocks noGrp="1"/>
          </p:cNvSpPr>
          <p:nvPr>
            <p:ph idx="1"/>
          </p:nvPr>
        </p:nvSpPr>
        <p:spPr/>
        <p:txBody>
          <a:bodyPr>
            <a:normAutofit fontScale="85000" lnSpcReduction="20000"/>
          </a:bodyPr>
          <a:lstStyle/>
          <a:p>
            <a:r>
              <a:rPr lang="en-US" altLang="en-US"/>
              <a:t>No electronic devices that could allow students to access, retain, or transmit information (e.g., cell phone, smartphone, smartwatch, PDA, electronic recording, camera, or playback device, etc.) allowed in the testing environment.</a:t>
            </a:r>
          </a:p>
          <a:p>
            <a:r>
              <a:rPr lang="en-US" altLang="en-US"/>
              <a:t>Announcements </a:t>
            </a:r>
            <a:r>
              <a:rPr lang="en-US" altLang="en-US" b="1"/>
              <a:t>must</a:t>
            </a:r>
            <a:r>
              <a:rPr lang="en-US" altLang="en-US"/>
              <a:t> be made prior to testing that such devices are not allowed in the testing environment and possible consequences for possession. Examiner’s script provides reminders</a:t>
            </a:r>
          </a:p>
          <a:p>
            <a:r>
              <a:rPr lang="en-US" altLang="en-US"/>
              <a:t>Review guidance on page 18 of the </a:t>
            </a:r>
            <a:r>
              <a:rPr lang="en-US" altLang="en-US" i="1"/>
              <a:t>Student Assessment Handbook</a:t>
            </a:r>
          </a:p>
          <a:p>
            <a:r>
              <a:rPr lang="en-US" altLang="en-US"/>
              <a:t>Should a student be found in possession, the GaDOE will determine if the assessment should be invalidated based on findings of the district’s investigation.</a:t>
            </a:r>
          </a:p>
        </p:txBody>
      </p:sp>
      <p:sp>
        <p:nvSpPr>
          <p:cNvPr id="2" name="Slide Number Placeholder 1"/>
          <p:cNvSpPr>
            <a:spLocks noGrp="1"/>
          </p:cNvSpPr>
          <p:nvPr>
            <p:ph type="sldNum" sz="quarter" idx="4"/>
          </p:nvPr>
        </p:nvSpPr>
        <p:spPr/>
        <p:txBody>
          <a:bodyPr/>
          <a:lstStyle/>
          <a:p>
            <a:fld id="{B63E4CEF-BB1E-48C7-AE93-F39F6AA99AD7}" type="slidenum">
              <a:rPr lang="en-US" smtClean="0"/>
              <a:pPr/>
              <a:t>33</a:t>
            </a:fld>
            <a:endParaRPr lang="en-US"/>
          </a:p>
        </p:txBody>
      </p:sp>
    </p:spTree>
    <p:extLst>
      <p:ext uri="{BB962C8B-B14F-4D97-AF65-F5344CB8AC3E}">
        <p14:creationId xmlns:p14="http://schemas.microsoft.com/office/powerpoint/2010/main" val="2746367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052059017"/>
              </p:ext>
            </p:extLst>
          </p:nvPr>
        </p:nvSpPr>
        <p:spPr>
          <a:xfrm>
            <a:off x="623888" y="1709738"/>
            <a:ext cx="7886700" cy="1293345"/>
          </a:xfrm>
        </p:spPr>
        <p:txBody>
          <a:bodyPr>
            <a:normAutofit fontScale="90000"/>
          </a:bodyPr>
          <a:lstStyle/>
          <a:p>
            <a:r>
              <a:rPr lang="en-US"/>
              <a:t>Accommodations and Special Populations</a:t>
            </a:r>
          </a:p>
        </p:txBody>
      </p:sp>
      <p:sp>
        <p:nvSpPr>
          <p:cNvPr id="3" name="Text Placeholder 2"/>
          <p:cNvSpPr>
            <a:spLocks noGrp="1"/>
          </p:cNvSpPr>
          <p:nvPr>
            <p:ph type="body" idx="1"/>
            <p:extLst>
              <p:ext uri="{D42A27DB-BD31-4B8C-83A1-F6EECF244321}">
                <p14:modId xmlns:p14="http://schemas.microsoft.com/office/powerpoint/2010/main" val="2588961131"/>
              </p:ext>
            </p:extLst>
          </p:nvPr>
        </p:nvSpPr>
        <p:spPr>
          <a:xfrm>
            <a:off x="623888" y="3657600"/>
            <a:ext cx="7886700" cy="2402713"/>
          </a:xfrm>
        </p:spPr>
        <p:txBody>
          <a:bodyPr vert="horz" lIns="91440" tIns="45720" rIns="91440" bIns="45720" rtlCol="0" anchor="t">
            <a:normAutofit/>
          </a:bodyPr>
          <a:lstStyle/>
          <a:p>
            <a:pPr marL="342900" indent="-342900">
              <a:buChar char="•"/>
            </a:pPr>
            <a:r>
              <a:rPr lang="en-US"/>
              <a:t>Accommodations EL-Monitored</a:t>
            </a:r>
          </a:p>
          <a:p>
            <a:pPr marL="342900" indent="-342900">
              <a:buChar char="•"/>
            </a:pPr>
            <a:r>
              <a:rPr lang="en-US"/>
              <a:t>Test Administration Accommodations</a:t>
            </a:r>
          </a:p>
          <a:p>
            <a:pPr marL="342900" indent="-342900">
              <a:buChar char="•"/>
            </a:pPr>
            <a:r>
              <a:rPr lang="en-US"/>
              <a:t>Plan for Accommodations</a:t>
            </a:r>
          </a:p>
          <a:p>
            <a:pPr marL="342900" indent="-342900">
              <a:buChar char="•"/>
            </a:pPr>
            <a:r>
              <a:rPr lang="en-US"/>
              <a:t>Requests for Accommodations Not on the State-Approved List</a:t>
            </a:r>
          </a:p>
          <a:p>
            <a:endParaRPr lang="en-US"/>
          </a:p>
        </p:txBody>
      </p:sp>
      <p:sp>
        <p:nvSpPr>
          <p:cNvPr id="4" name="Slide Number Placeholder 3"/>
          <p:cNvSpPr>
            <a:spLocks noGrp="1"/>
          </p:cNvSpPr>
          <p:nvPr>
            <p:ph type="sldNum" sz="quarter" idx="4"/>
          </p:nvPr>
        </p:nvSpPr>
        <p:spPr/>
        <p:txBody>
          <a:bodyPr/>
          <a:lstStyle/>
          <a:p>
            <a:fld id="{B63E4CEF-BB1E-48C7-AE93-F39F6AA99AD7}" type="slidenum">
              <a:rPr lang="en-US" smtClean="0"/>
              <a:pPr/>
              <a:t>34</a:t>
            </a:fld>
            <a:endParaRPr lang="en-US"/>
          </a:p>
        </p:txBody>
      </p:sp>
    </p:spTree>
    <p:extLst>
      <p:ext uri="{BB962C8B-B14F-4D97-AF65-F5344CB8AC3E}">
        <p14:creationId xmlns:p14="http://schemas.microsoft.com/office/powerpoint/2010/main" val="1109366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84968CD5-11FD-4A86-9593-E1A6D736C5A3}"/>
              </a:ext>
            </a:extLst>
          </p:cNvPr>
          <p:cNvSpPr>
            <a:spLocks noGrp="1"/>
          </p:cNvSpPr>
          <p:nvPr>
            <p:ph type="title"/>
          </p:nvPr>
        </p:nvSpPr>
        <p:spPr/>
        <p:txBody>
          <a:bodyPr/>
          <a:lstStyle/>
          <a:p>
            <a:r>
              <a:rPr lang="en-US" altLang="en-US"/>
              <a:t>Accommodations</a:t>
            </a:r>
          </a:p>
        </p:txBody>
      </p:sp>
      <p:sp>
        <p:nvSpPr>
          <p:cNvPr id="3" name="Content Placeholder 2">
            <a:extLst>
              <a:ext uri="{FF2B5EF4-FFF2-40B4-BE49-F238E27FC236}">
                <a16:creationId xmlns:a16="http://schemas.microsoft.com/office/drawing/2014/main" id="{9717CFA1-4372-47DA-9F0D-C393CEDE635F}"/>
              </a:ext>
            </a:extLst>
          </p:cNvPr>
          <p:cNvSpPr>
            <a:spLocks noGrp="1"/>
          </p:cNvSpPr>
          <p:nvPr>
            <p:ph idx="1"/>
          </p:nvPr>
        </p:nvSpPr>
        <p:spPr/>
        <p:txBody>
          <a:bodyPr/>
          <a:lstStyle/>
          <a:p>
            <a:r>
              <a:rPr lang="en-US"/>
              <a:t>Students eligible for accommodations include:</a:t>
            </a:r>
          </a:p>
          <a:p>
            <a:pPr lvl="1"/>
            <a:r>
              <a:rPr lang="en-US"/>
              <a:t>Students with Disabilities</a:t>
            </a:r>
          </a:p>
          <a:p>
            <a:pPr lvl="2"/>
            <a:r>
              <a:rPr lang="en-US"/>
              <a:t>students with individualized educational plans</a:t>
            </a:r>
          </a:p>
          <a:p>
            <a:pPr lvl="2">
              <a:defRPr/>
            </a:pPr>
            <a:r>
              <a:rPr lang="en-US"/>
              <a:t>students served under Section 504</a:t>
            </a:r>
          </a:p>
          <a:p>
            <a:pPr lvl="3">
              <a:defRPr/>
            </a:pPr>
            <a:r>
              <a:rPr lang="en-US"/>
              <a:t>Only in the rarest of circumstances would a 504 student qualify for a conditional accommodation</a:t>
            </a:r>
          </a:p>
          <a:p>
            <a:pPr lvl="2"/>
            <a:endParaRPr lang="en-US"/>
          </a:p>
          <a:p>
            <a:pPr lvl="1"/>
            <a:r>
              <a:rPr lang="en-US"/>
              <a:t>English Learners</a:t>
            </a:r>
          </a:p>
          <a:p>
            <a:pPr lvl="2"/>
            <a:r>
              <a:rPr lang="en-US"/>
              <a:t>Students qualifying for language assistance services</a:t>
            </a:r>
          </a:p>
          <a:p>
            <a:pPr lvl="2"/>
            <a:r>
              <a:rPr lang="en-US"/>
              <a:t>EL students who are also SWD</a:t>
            </a:r>
          </a:p>
          <a:p>
            <a:pPr lvl="2"/>
            <a:r>
              <a:rPr lang="en-US"/>
              <a:t>Students who have exited language assistance services in the last two years (EL-Monitored)</a:t>
            </a:r>
          </a:p>
        </p:txBody>
      </p:sp>
      <p:sp>
        <p:nvSpPr>
          <p:cNvPr id="2" name="Slide Number Placeholder 1"/>
          <p:cNvSpPr>
            <a:spLocks noGrp="1"/>
          </p:cNvSpPr>
          <p:nvPr>
            <p:ph type="sldNum" sz="quarter" idx="4"/>
          </p:nvPr>
        </p:nvSpPr>
        <p:spPr/>
        <p:txBody>
          <a:bodyPr/>
          <a:lstStyle/>
          <a:p>
            <a:fld id="{B63E4CEF-BB1E-48C7-AE93-F39F6AA99AD7}" type="slidenum">
              <a:rPr lang="en-US" smtClean="0"/>
              <a:pPr/>
              <a:t>35</a:t>
            </a:fld>
            <a:endParaRPr lang="en-US"/>
          </a:p>
        </p:txBody>
      </p:sp>
    </p:spTree>
    <p:extLst>
      <p:ext uri="{BB962C8B-B14F-4D97-AF65-F5344CB8AC3E}">
        <p14:creationId xmlns:p14="http://schemas.microsoft.com/office/powerpoint/2010/main" val="2335185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0C74A-3687-4D5D-8CD9-B5A2F93658A0}"/>
              </a:ext>
            </a:extLst>
          </p:cNvPr>
          <p:cNvSpPr>
            <a:spLocks noGrp="1"/>
          </p:cNvSpPr>
          <p:nvPr>
            <p:ph type="title"/>
          </p:nvPr>
        </p:nvSpPr>
        <p:spPr/>
        <p:txBody>
          <a:bodyPr/>
          <a:lstStyle/>
          <a:p>
            <a:r>
              <a:rPr lang="en-US"/>
              <a:t>Accommodations</a:t>
            </a:r>
            <a:br>
              <a:rPr lang="en-US"/>
            </a:br>
            <a:r>
              <a:rPr lang="en-US"/>
              <a:t>EL-Monitored</a:t>
            </a:r>
          </a:p>
        </p:txBody>
      </p:sp>
      <p:sp>
        <p:nvSpPr>
          <p:cNvPr id="3" name="Content Placeholder 2">
            <a:extLst>
              <a:ext uri="{FF2B5EF4-FFF2-40B4-BE49-F238E27FC236}">
                <a16:creationId xmlns:a16="http://schemas.microsoft.com/office/drawing/2014/main" id="{4E5B9E69-0BEA-495A-88E2-9F584BABF832}"/>
              </a:ext>
            </a:extLst>
          </p:cNvPr>
          <p:cNvSpPr>
            <a:spLocks noGrp="1"/>
          </p:cNvSpPr>
          <p:nvPr>
            <p:ph idx="1"/>
          </p:nvPr>
        </p:nvSpPr>
        <p:spPr/>
        <p:txBody>
          <a:bodyPr vert="horz" lIns="91440" tIns="45720" rIns="91440" bIns="45720" rtlCol="0" anchor="t">
            <a:normAutofit/>
          </a:bodyPr>
          <a:lstStyle/>
          <a:p>
            <a:pPr marL="0" indent="0">
              <a:buNone/>
            </a:pPr>
            <a:r>
              <a:rPr lang="en-US" b="1"/>
              <a:t>SBOE Rule 160-3-1-.07</a:t>
            </a:r>
          </a:p>
          <a:p>
            <a:pPr marL="0" indent="0">
              <a:buNone/>
            </a:pPr>
            <a:r>
              <a:rPr lang="en-US" b="1"/>
              <a:t>Testing Programs—Student Assessment</a:t>
            </a:r>
          </a:p>
          <a:p>
            <a:pPr lvl="1"/>
            <a:r>
              <a:rPr lang="en-US" b="1">
                <a:solidFill>
                  <a:srgbClr val="FF0000"/>
                </a:solidFill>
              </a:rPr>
              <a:t>EL-M students must be coded on testing documents/Reported for FTE &amp; Student Record based on 4 years</a:t>
            </a:r>
          </a:p>
          <a:p>
            <a:pPr lvl="1"/>
            <a:r>
              <a:rPr lang="en-US"/>
              <a:t>Provision of standard accommodations remains limited to 2 years</a:t>
            </a:r>
          </a:p>
          <a:p>
            <a:pPr lvl="1"/>
            <a:r>
              <a:rPr lang="en-US"/>
              <a:t>EL-M students are ineligible for conditional accommodations based on </a:t>
            </a:r>
            <a:r>
              <a:rPr lang="en-US" i="1"/>
              <a:t>language proficiency</a:t>
            </a:r>
          </a:p>
          <a:p>
            <a:pPr marL="457200" lvl="1" indent="0">
              <a:buNone/>
            </a:pPr>
            <a:endParaRPr lang="en-US"/>
          </a:p>
          <a:p>
            <a:pPr marL="457200" lvl="1" indent="0">
              <a:buNone/>
            </a:pPr>
            <a:endParaRPr lang="en-US"/>
          </a:p>
        </p:txBody>
      </p:sp>
      <p:sp>
        <p:nvSpPr>
          <p:cNvPr id="4" name="Slide Number Placeholder 3"/>
          <p:cNvSpPr>
            <a:spLocks noGrp="1"/>
          </p:cNvSpPr>
          <p:nvPr>
            <p:ph type="sldNum" sz="quarter" idx="4"/>
          </p:nvPr>
        </p:nvSpPr>
        <p:spPr/>
        <p:txBody>
          <a:bodyPr/>
          <a:lstStyle/>
          <a:p>
            <a:fld id="{B63E4CEF-BB1E-48C7-AE93-F39F6AA99AD7}" type="slidenum">
              <a:rPr lang="en-US" smtClean="0"/>
              <a:pPr/>
              <a:t>36</a:t>
            </a:fld>
            <a:endParaRPr lang="en-US"/>
          </a:p>
        </p:txBody>
      </p:sp>
    </p:spTree>
    <p:extLst>
      <p:ext uri="{BB962C8B-B14F-4D97-AF65-F5344CB8AC3E}">
        <p14:creationId xmlns:p14="http://schemas.microsoft.com/office/powerpoint/2010/main" val="13338988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41247632-5E7D-4C0D-8BF2-06523129E80B}"/>
              </a:ext>
            </a:extLst>
          </p:cNvPr>
          <p:cNvSpPr>
            <a:spLocks noGrp="1" noChangeArrowheads="1"/>
          </p:cNvSpPr>
          <p:nvPr>
            <p:ph type="title"/>
          </p:nvPr>
        </p:nvSpPr>
        <p:spPr>
          <a:xfrm>
            <a:off x="457200" y="0"/>
            <a:ext cx="8229600" cy="1243584"/>
          </a:xfrm>
        </p:spPr>
        <p:txBody>
          <a:bodyPr rtlCol="0">
            <a:normAutofit/>
          </a:bodyPr>
          <a:lstStyle/>
          <a:p>
            <a:pPr eaLnBrk="1" fontAlgn="auto" hangingPunct="1">
              <a:spcAft>
                <a:spcPts val="0"/>
              </a:spcAft>
              <a:defRPr/>
            </a:pPr>
            <a:r>
              <a:rPr lang="en-US" altLang="en-US" sz="4000"/>
              <a:t>Test Administration Accommodations</a:t>
            </a:r>
          </a:p>
        </p:txBody>
      </p:sp>
      <p:sp>
        <p:nvSpPr>
          <p:cNvPr id="112643" name="Rectangle 3">
            <a:extLst>
              <a:ext uri="{FF2B5EF4-FFF2-40B4-BE49-F238E27FC236}">
                <a16:creationId xmlns:a16="http://schemas.microsoft.com/office/drawing/2014/main" id="{71C21735-4C65-4F5E-A540-296048FB3FF8}"/>
              </a:ext>
            </a:extLst>
          </p:cNvPr>
          <p:cNvSpPr>
            <a:spLocks noGrp="1" noChangeArrowheads="1"/>
          </p:cNvSpPr>
          <p:nvPr>
            <p:ph type="body" idx="1"/>
          </p:nvPr>
        </p:nvSpPr>
        <p:spPr>
          <a:xfrm>
            <a:off x="315913" y="1501775"/>
            <a:ext cx="8229600" cy="4716463"/>
          </a:xfrm>
        </p:spPr>
        <p:txBody>
          <a:bodyPr rtlCol="0">
            <a:normAutofit lnSpcReduction="10000"/>
          </a:bodyPr>
          <a:lstStyle/>
          <a:p>
            <a:pPr eaLnBrk="1" fontAlgn="auto" hangingPunct="1">
              <a:lnSpc>
                <a:spcPct val="80000"/>
              </a:lnSpc>
              <a:spcAft>
                <a:spcPts val="0"/>
              </a:spcAft>
              <a:defRPr/>
            </a:pPr>
            <a:r>
              <a:rPr lang="en-US" altLang="en-US" sz="2200"/>
              <a:t>Accommodations provide access for demonstration of achievement</a:t>
            </a:r>
          </a:p>
          <a:p>
            <a:pPr lvl="1" eaLnBrk="1" fontAlgn="auto" hangingPunct="1">
              <a:lnSpc>
                <a:spcPct val="80000"/>
              </a:lnSpc>
              <a:spcAft>
                <a:spcPts val="0"/>
              </a:spcAft>
              <a:defRPr/>
            </a:pPr>
            <a:r>
              <a:rPr lang="en-US" altLang="en-US" sz="2200"/>
              <a:t>Allow participation</a:t>
            </a:r>
          </a:p>
          <a:p>
            <a:pPr lvl="1" eaLnBrk="1" fontAlgn="auto" hangingPunct="1">
              <a:lnSpc>
                <a:spcPct val="80000"/>
              </a:lnSpc>
              <a:spcAft>
                <a:spcPts val="0"/>
              </a:spcAft>
              <a:defRPr/>
            </a:pPr>
            <a:r>
              <a:rPr lang="en-US" altLang="en-US" sz="2200"/>
              <a:t>Do not guarantee proficiency</a:t>
            </a:r>
          </a:p>
          <a:p>
            <a:pPr lvl="1" eaLnBrk="1" fontAlgn="auto" hangingPunct="1">
              <a:lnSpc>
                <a:spcPct val="80000"/>
              </a:lnSpc>
              <a:spcAft>
                <a:spcPts val="0"/>
              </a:spcAft>
              <a:defRPr/>
            </a:pPr>
            <a:r>
              <a:rPr lang="en-US" altLang="en-US" sz="2200"/>
              <a:t>They may not be selected solely as mean to help ensure proficiency</a:t>
            </a:r>
          </a:p>
          <a:p>
            <a:pPr eaLnBrk="1" fontAlgn="auto" hangingPunct="1">
              <a:lnSpc>
                <a:spcPct val="80000"/>
              </a:lnSpc>
              <a:spcAft>
                <a:spcPts val="0"/>
              </a:spcAft>
              <a:defRPr/>
            </a:pPr>
            <a:r>
              <a:rPr lang="en-US" altLang="en-US" sz="2200"/>
              <a:t>Must be required by the student in order to participate in the assessment</a:t>
            </a:r>
          </a:p>
          <a:p>
            <a:pPr eaLnBrk="1" fontAlgn="auto" hangingPunct="1">
              <a:lnSpc>
                <a:spcPct val="80000"/>
              </a:lnSpc>
              <a:spcAft>
                <a:spcPts val="0"/>
              </a:spcAft>
              <a:defRPr/>
            </a:pPr>
            <a:r>
              <a:rPr lang="en-US" altLang="en-US" sz="2200"/>
              <a:t>Must be provided during, and be informed by, routine instruction and assessment in the classroom (both before and after the state tests are administered)</a:t>
            </a:r>
          </a:p>
          <a:p>
            <a:pPr lvl="1" eaLnBrk="1" fontAlgn="auto" hangingPunct="1">
              <a:lnSpc>
                <a:spcPct val="80000"/>
              </a:lnSpc>
              <a:spcAft>
                <a:spcPts val="0"/>
              </a:spcAft>
              <a:defRPr/>
            </a:pPr>
            <a:r>
              <a:rPr lang="en-US" altLang="en-US" sz="2200"/>
              <a:t>For instance, the amount of extended time a student is given for a state assessment should be informed by the amount given during routine, daily instruction and classroom/local assessment experiences.</a:t>
            </a:r>
          </a:p>
          <a:p>
            <a:pPr eaLnBrk="1" fontAlgn="auto" hangingPunct="1">
              <a:lnSpc>
                <a:spcPct val="80000"/>
              </a:lnSpc>
              <a:spcAft>
                <a:spcPts val="0"/>
              </a:spcAft>
              <a:defRPr/>
            </a:pPr>
            <a:r>
              <a:rPr lang="en-US" altLang="en-US" sz="2200"/>
              <a:t>Neither accommodations or assessment designations (such as a student’s assignment to the GAA) should be influenced by accountability concerns or influences.</a:t>
            </a:r>
          </a:p>
          <a:p>
            <a:pPr lvl="1" eaLnBrk="1" fontAlgn="auto" hangingPunct="1">
              <a:lnSpc>
                <a:spcPct val="80000"/>
              </a:lnSpc>
              <a:spcAft>
                <a:spcPts val="0"/>
              </a:spcAft>
              <a:defRPr/>
            </a:pPr>
            <a:endParaRPr lang="en-US" altLang="en-US" sz="2000"/>
          </a:p>
          <a:p>
            <a:pPr lvl="1" eaLnBrk="1" fontAlgn="auto" hangingPunct="1">
              <a:lnSpc>
                <a:spcPct val="80000"/>
              </a:lnSpc>
              <a:spcAft>
                <a:spcPts val="0"/>
              </a:spcAft>
              <a:defRPr/>
            </a:pPr>
            <a:endParaRPr lang="en-US" altLang="en-US" sz="2000"/>
          </a:p>
          <a:p>
            <a:pPr eaLnBrk="1" fontAlgn="auto" hangingPunct="1">
              <a:lnSpc>
                <a:spcPct val="80000"/>
              </a:lnSpc>
              <a:spcAft>
                <a:spcPts val="0"/>
              </a:spcAft>
              <a:buFontTx/>
              <a:buNone/>
              <a:defRPr/>
            </a:pPr>
            <a:endParaRPr lang="en-US" altLang="en-US" sz="1800"/>
          </a:p>
        </p:txBody>
      </p:sp>
      <p:sp>
        <p:nvSpPr>
          <p:cNvPr id="2" name="Slide Number Placeholder 1"/>
          <p:cNvSpPr>
            <a:spLocks noGrp="1"/>
          </p:cNvSpPr>
          <p:nvPr>
            <p:ph type="sldNum" sz="quarter" idx="4"/>
          </p:nvPr>
        </p:nvSpPr>
        <p:spPr/>
        <p:txBody>
          <a:bodyPr/>
          <a:lstStyle/>
          <a:p>
            <a:fld id="{B63E4CEF-BB1E-48C7-AE93-F39F6AA99AD7}" type="slidenum">
              <a:rPr lang="en-US" smtClean="0"/>
              <a:pPr/>
              <a:t>37</a:t>
            </a:fld>
            <a:endParaRPr lang="en-US"/>
          </a:p>
        </p:txBody>
      </p:sp>
    </p:spTree>
    <p:extLst>
      <p:ext uri="{BB962C8B-B14F-4D97-AF65-F5344CB8AC3E}">
        <p14:creationId xmlns:p14="http://schemas.microsoft.com/office/powerpoint/2010/main" val="7792350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396213A1-3282-4C0F-9A48-527400785421}"/>
              </a:ext>
            </a:extLst>
          </p:cNvPr>
          <p:cNvSpPr>
            <a:spLocks noGrp="1"/>
          </p:cNvSpPr>
          <p:nvPr>
            <p:ph type="title"/>
          </p:nvPr>
        </p:nvSpPr>
        <p:spPr>
          <a:xfrm>
            <a:off x="212725" y="557213"/>
            <a:ext cx="8229600" cy="563562"/>
          </a:xfrm>
        </p:spPr>
        <p:txBody>
          <a:bodyPr rtlCol="0">
            <a:normAutofit fontScale="90000"/>
          </a:bodyPr>
          <a:lstStyle/>
          <a:p>
            <a:pPr eaLnBrk="1" fontAlgn="auto" hangingPunct="1">
              <a:spcAft>
                <a:spcPts val="0"/>
              </a:spcAft>
              <a:defRPr/>
            </a:pPr>
            <a:r>
              <a:rPr lang="en-US" altLang="en-US"/>
              <a:t>Plan for Accommodations</a:t>
            </a:r>
          </a:p>
        </p:txBody>
      </p:sp>
      <p:sp>
        <p:nvSpPr>
          <p:cNvPr id="115715" name="Content Placeholder 2">
            <a:extLst>
              <a:ext uri="{FF2B5EF4-FFF2-40B4-BE49-F238E27FC236}">
                <a16:creationId xmlns:a16="http://schemas.microsoft.com/office/drawing/2014/main" id="{BD74E046-200C-4F66-9D91-3FCC51E07239}"/>
              </a:ext>
            </a:extLst>
          </p:cNvPr>
          <p:cNvSpPr>
            <a:spLocks noGrp="1"/>
          </p:cNvSpPr>
          <p:nvPr>
            <p:ph idx="1"/>
          </p:nvPr>
        </p:nvSpPr>
        <p:spPr>
          <a:xfrm>
            <a:off x="150813" y="1505243"/>
            <a:ext cx="8686800" cy="4555832"/>
          </a:xfrm>
        </p:spPr>
        <p:txBody>
          <a:bodyPr rtlCol="0">
            <a:normAutofit fontScale="92500" lnSpcReduction="10000"/>
          </a:bodyPr>
          <a:lstStyle/>
          <a:p>
            <a:pPr eaLnBrk="1" fontAlgn="auto" hangingPunct="1">
              <a:spcAft>
                <a:spcPts val="0"/>
              </a:spcAft>
              <a:defRPr/>
            </a:pPr>
            <a:r>
              <a:rPr lang="en-US" altLang="en-US" sz="1800"/>
              <a:t>Know who your SWD, EL, and 504 students are who require accommodations… And plan well in advance for their needs.</a:t>
            </a:r>
          </a:p>
          <a:p>
            <a:pPr eaLnBrk="1" fontAlgn="auto" hangingPunct="1">
              <a:spcAft>
                <a:spcPts val="0"/>
              </a:spcAft>
              <a:defRPr/>
            </a:pPr>
            <a:r>
              <a:rPr lang="en-US" altLang="en-US" sz="1800"/>
              <a:t>Plan for small groups and the need for the same form number/letter.</a:t>
            </a:r>
          </a:p>
          <a:p>
            <a:pPr eaLnBrk="1" fontAlgn="auto" hangingPunct="1">
              <a:spcAft>
                <a:spcPts val="0"/>
              </a:spcAft>
              <a:defRPr/>
            </a:pPr>
            <a:r>
              <a:rPr lang="en-US" altLang="en-US" sz="1800"/>
              <a:t>Know who your visually impaired students are and ensure you have adequate materials.</a:t>
            </a:r>
          </a:p>
          <a:p>
            <a:pPr eaLnBrk="1" fontAlgn="auto" hangingPunct="1">
              <a:spcAft>
                <a:spcPts val="0"/>
              </a:spcAft>
              <a:defRPr/>
            </a:pPr>
            <a:r>
              <a:rPr lang="en-US" altLang="en-US" sz="1800"/>
              <a:t>Make provisions for Extended Time students.</a:t>
            </a:r>
          </a:p>
          <a:p>
            <a:pPr eaLnBrk="1" fontAlgn="auto" hangingPunct="1">
              <a:spcAft>
                <a:spcPts val="0"/>
              </a:spcAft>
              <a:defRPr/>
            </a:pPr>
            <a:r>
              <a:rPr lang="en-US" altLang="en-US" sz="1800"/>
              <a:t>Plan in advance for any Word to Word (EL) Dictionary needs.</a:t>
            </a:r>
          </a:p>
          <a:p>
            <a:pPr eaLnBrk="1" fontAlgn="auto" hangingPunct="1">
              <a:spcAft>
                <a:spcPts val="0"/>
              </a:spcAft>
              <a:defRPr/>
            </a:pPr>
            <a:r>
              <a:rPr lang="en-US" altLang="en-US" sz="1800"/>
              <a:t>Ensure that examiners are familiar with the proper way to deliver the necessary accommodations.</a:t>
            </a:r>
          </a:p>
          <a:p>
            <a:pPr eaLnBrk="1" fontAlgn="auto" hangingPunct="1">
              <a:spcAft>
                <a:spcPts val="0"/>
              </a:spcAft>
              <a:defRPr/>
            </a:pPr>
            <a:r>
              <a:rPr lang="en-US" altLang="en-US" sz="1800"/>
              <a:t>Collaborate with others as needed to ensure that “paperwork” (IEP’s, EL-TPC’s, 504 Plans, etc.) is in order.</a:t>
            </a:r>
          </a:p>
          <a:p>
            <a:pPr eaLnBrk="1" fontAlgn="auto" hangingPunct="1">
              <a:spcAft>
                <a:spcPts val="0"/>
              </a:spcAft>
              <a:defRPr/>
            </a:pPr>
            <a:r>
              <a:rPr lang="en-US" altLang="en-US" sz="1800"/>
              <a:t>The transposition of student responses to a student answer document (in cases such as Large Print and Braille administrations) should be completed with a witness present… The witness should hold a PSC-issued certificate</a:t>
            </a:r>
            <a:r>
              <a:rPr lang="en-US" altLang="en-US" sz="1800" b="1"/>
              <a:t>. </a:t>
            </a:r>
            <a:r>
              <a:rPr lang="en-US" altLang="en-US" sz="1800" b="1" u="sng">
                <a:solidFill>
                  <a:srgbClr val="7030A0"/>
                </a:solidFill>
              </a:rPr>
              <a:t>It is critical that staff confirm that this process is completed where required</a:t>
            </a:r>
            <a:r>
              <a:rPr lang="en-US" altLang="en-US" sz="1800" b="1">
                <a:solidFill>
                  <a:srgbClr val="7030A0"/>
                </a:solidFill>
              </a:rPr>
              <a:t>. </a:t>
            </a:r>
            <a:r>
              <a:rPr lang="en-US" altLang="en-US" sz="1800" b="1"/>
              <a:t>A form to document this process is provided in the Student Assessment Handbook under Required Forms.</a:t>
            </a:r>
          </a:p>
          <a:p>
            <a:pPr eaLnBrk="1" fontAlgn="auto" hangingPunct="1">
              <a:spcAft>
                <a:spcPts val="0"/>
              </a:spcAft>
              <a:defRPr/>
            </a:pPr>
            <a:r>
              <a:rPr lang="en-US" altLang="en-US" sz="1800"/>
              <a:t>Accommodation errors should be reported as a testing irregularity.</a:t>
            </a:r>
          </a:p>
          <a:p>
            <a:pPr eaLnBrk="1" fontAlgn="auto" hangingPunct="1">
              <a:spcAft>
                <a:spcPts val="0"/>
              </a:spcAft>
              <a:buFont typeface="Arial" charset="0"/>
              <a:buNone/>
              <a:defRPr/>
            </a:pPr>
            <a:endParaRPr lang="en-US" altLang="en-US" sz="1800"/>
          </a:p>
        </p:txBody>
      </p:sp>
      <p:sp>
        <p:nvSpPr>
          <p:cNvPr id="2" name="Slide Number Placeholder 1"/>
          <p:cNvSpPr>
            <a:spLocks noGrp="1"/>
          </p:cNvSpPr>
          <p:nvPr>
            <p:ph type="sldNum" sz="quarter" idx="4"/>
          </p:nvPr>
        </p:nvSpPr>
        <p:spPr/>
        <p:txBody>
          <a:bodyPr/>
          <a:lstStyle/>
          <a:p>
            <a:fld id="{B63E4CEF-BB1E-48C7-AE93-F39F6AA99AD7}" type="slidenum">
              <a:rPr lang="en-US" smtClean="0"/>
              <a:pPr/>
              <a:t>38</a:t>
            </a:fld>
            <a:endParaRPr lang="en-US"/>
          </a:p>
        </p:txBody>
      </p:sp>
    </p:spTree>
    <p:extLst>
      <p:ext uri="{BB962C8B-B14F-4D97-AF65-F5344CB8AC3E}">
        <p14:creationId xmlns:p14="http://schemas.microsoft.com/office/powerpoint/2010/main" val="22871470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FCF97A52-4634-492E-95B9-25AF7E015C7D}"/>
              </a:ext>
            </a:extLst>
          </p:cNvPr>
          <p:cNvSpPr>
            <a:spLocks noGrp="1"/>
          </p:cNvSpPr>
          <p:nvPr>
            <p:ph type="title"/>
          </p:nvPr>
        </p:nvSpPr>
        <p:spPr/>
        <p:txBody>
          <a:bodyPr>
            <a:normAutofit fontScale="90000"/>
          </a:bodyPr>
          <a:lstStyle/>
          <a:p>
            <a:r>
              <a:rPr lang="en-US" altLang="en-US"/>
              <a:t>Requests for Accommodations Not on State-Approved List</a:t>
            </a:r>
          </a:p>
        </p:txBody>
      </p:sp>
      <p:sp>
        <p:nvSpPr>
          <p:cNvPr id="3" name="Content Placeholder 2">
            <a:extLst>
              <a:ext uri="{FF2B5EF4-FFF2-40B4-BE49-F238E27FC236}">
                <a16:creationId xmlns:a16="http://schemas.microsoft.com/office/drawing/2014/main" id="{69AB61A9-34F7-49F3-A08C-A1406428C63A}"/>
              </a:ext>
            </a:extLst>
          </p:cNvPr>
          <p:cNvSpPr>
            <a:spLocks noGrp="1"/>
          </p:cNvSpPr>
          <p:nvPr>
            <p:ph idx="1"/>
          </p:nvPr>
        </p:nvSpPr>
        <p:spPr/>
        <p:txBody>
          <a:bodyPr>
            <a:normAutofit fontScale="77500" lnSpcReduction="20000"/>
          </a:bodyPr>
          <a:lstStyle/>
          <a:p>
            <a:pPr marL="0" indent="0">
              <a:buNone/>
            </a:pPr>
            <a:r>
              <a:rPr lang="en-US" dirty="0"/>
              <a:t>In rare instances, the </a:t>
            </a:r>
            <a:r>
              <a:rPr lang="en-US" dirty="0" err="1"/>
              <a:t>GaDOE</a:t>
            </a:r>
            <a:r>
              <a:rPr lang="en-US" dirty="0"/>
              <a:t> will consider a request for use of an accommodation that is not included in the </a:t>
            </a:r>
            <a:r>
              <a:rPr lang="en-US" i="1" dirty="0"/>
              <a:t>Student Assessment Handbook</a:t>
            </a:r>
            <a:r>
              <a:rPr lang="en-US" dirty="0"/>
              <a:t>, on a student by student basis.</a:t>
            </a:r>
          </a:p>
          <a:p>
            <a:r>
              <a:rPr lang="en-US" dirty="0"/>
              <a:t>Include detailed information for each student.</a:t>
            </a:r>
          </a:p>
          <a:p>
            <a:r>
              <a:rPr lang="en-US" dirty="0"/>
              <a:t>See the Student Assessment Handbook for the required information that must be submitted.</a:t>
            </a:r>
          </a:p>
          <a:p>
            <a:r>
              <a:rPr lang="en-US" dirty="0"/>
              <a:t>Should be based upon the needs of individual students, requests that are identical for multiple students are not appropriate and will not be reviewed.</a:t>
            </a:r>
          </a:p>
          <a:p>
            <a:r>
              <a:rPr lang="en-US" dirty="0"/>
              <a:t>System Test Coordinator should screen requests prior to submitting to </a:t>
            </a:r>
            <a:r>
              <a:rPr lang="en-US" dirty="0" err="1"/>
              <a:t>GaDOE</a:t>
            </a:r>
            <a:endParaRPr lang="en-US" dirty="0"/>
          </a:p>
          <a:p>
            <a:r>
              <a:rPr lang="en-US" dirty="0"/>
              <a:t>Submit in one batch 6 weeks prior to test administration</a:t>
            </a:r>
          </a:p>
          <a:p>
            <a:r>
              <a:rPr lang="en-US"/>
              <a:t>Use the Online Special Accommodations Request in the </a:t>
            </a:r>
            <a:r>
              <a:rPr lang="en-US" dirty="0" err="1"/>
              <a:t>MyGaDOE</a:t>
            </a:r>
            <a:r>
              <a:rPr lang="en-US" dirty="0"/>
              <a:t> Portal</a:t>
            </a:r>
          </a:p>
          <a:p>
            <a:endParaRPr lang="en-US" dirty="0"/>
          </a:p>
        </p:txBody>
      </p:sp>
      <p:sp>
        <p:nvSpPr>
          <p:cNvPr id="2" name="Slide Number Placeholder 1"/>
          <p:cNvSpPr>
            <a:spLocks noGrp="1"/>
          </p:cNvSpPr>
          <p:nvPr>
            <p:ph type="sldNum" sz="quarter" idx="4"/>
          </p:nvPr>
        </p:nvSpPr>
        <p:spPr/>
        <p:txBody>
          <a:bodyPr/>
          <a:lstStyle/>
          <a:p>
            <a:fld id="{B63E4CEF-BB1E-48C7-AE93-F39F6AA99AD7}" type="slidenum">
              <a:rPr lang="en-US" smtClean="0"/>
              <a:pPr/>
              <a:t>39</a:t>
            </a:fld>
            <a:endParaRPr lang="en-US"/>
          </a:p>
        </p:txBody>
      </p:sp>
    </p:spTree>
    <p:extLst>
      <p:ext uri="{BB962C8B-B14F-4D97-AF65-F5344CB8AC3E}">
        <p14:creationId xmlns:p14="http://schemas.microsoft.com/office/powerpoint/2010/main" val="2900375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4118299188"/>
              </p:ext>
            </p:extLst>
          </p:nvPr>
        </p:nvSpPr>
        <p:spPr>
          <a:xfrm>
            <a:off x="623888" y="2194718"/>
            <a:ext cx="7886700" cy="1948657"/>
          </a:xfrm>
        </p:spPr>
        <p:txBody>
          <a:bodyPr>
            <a:normAutofit/>
          </a:bodyPr>
          <a:lstStyle/>
          <a:p>
            <a:r>
              <a:rPr lang="en-US"/>
              <a:t>General Announcements</a:t>
            </a:r>
          </a:p>
        </p:txBody>
      </p:sp>
      <p:sp>
        <p:nvSpPr>
          <p:cNvPr id="3" name="Text Placeholder 2"/>
          <p:cNvSpPr>
            <a:spLocks noGrp="1"/>
          </p:cNvSpPr>
          <p:nvPr>
            <p:ph type="body" idx="1"/>
            <p:extLst>
              <p:ext uri="{D42A27DB-BD31-4B8C-83A1-F6EECF244321}">
                <p14:modId xmlns:p14="http://schemas.microsoft.com/office/powerpoint/2010/main" val="3173948807"/>
              </p:ext>
            </p:extLst>
          </p:nvPr>
        </p:nvSpPr>
        <p:spPr>
          <a:xfrm>
            <a:off x="590550" y="4086225"/>
            <a:ext cx="7886700" cy="1985121"/>
          </a:xfrm>
        </p:spPr>
        <p:txBody>
          <a:bodyPr vert="horz" lIns="91440" tIns="45720" rIns="91440" bIns="45720" rtlCol="0" anchor="t">
            <a:normAutofit fontScale="92500" lnSpcReduction="10000"/>
          </a:bodyPr>
          <a:lstStyle/>
          <a:p>
            <a:pPr marL="342900" indent="-342900">
              <a:buChar char="•"/>
            </a:pPr>
            <a:r>
              <a:rPr lang="en-US"/>
              <a:t>Resources</a:t>
            </a:r>
          </a:p>
          <a:p>
            <a:pPr marL="342900" indent="-342900">
              <a:buChar char="•"/>
            </a:pPr>
            <a:r>
              <a:rPr lang="en-US"/>
              <a:t>State Board Rules</a:t>
            </a:r>
          </a:p>
          <a:p>
            <a:pPr marL="342900" indent="-342900">
              <a:buChar char="•"/>
            </a:pPr>
            <a:r>
              <a:rPr lang="en-US"/>
              <a:t>Managerial Topics</a:t>
            </a:r>
          </a:p>
          <a:p>
            <a:pPr marL="342900" indent="-342900">
              <a:buChar char="•"/>
            </a:pPr>
            <a:r>
              <a:rPr lang="en-US"/>
              <a:t>Accurate Reporting</a:t>
            </a:r>
          </a:p>
          <a:p>
            <a:pPr marL="342900" indent="-342900">
              <a:buChar char="•"/>
            </a:pPr>
            <a:r>
              <a:rPr lang="en-US"/>
              <a:t>Transition to Georgia Standards of Excellence</a:t>
            </a:r>
          </a:p>
        </p:txBody>
      </p:sp>
      <p:sp>
        <p:nvSpPr>
          <p:cNvPr id="4" name="Slide Number Placeholder 3"/>
          <p:cNvSpPr>
            <a:spLocks noGrp="1"/>
          </p:cNvSpPr>
          <p:nvPr>
            <p:ph type="sldNum" sz="quarter" idx="4"/>
          </p:nvPr>
        </p:nvSpPr>
        <p:spPr/>
        <p:txBody>
          <a:bodyPr/>
          <a:lstStyle/>
          <a:p>
            <a:fld id="{B63E4CEF-BB1E-48C7-AE93-F39F6AA99AD7}" type="slidenum">
              <a:rPr lang="en-US" smtClean="0"/>
              <a:pPr/>
              <a:t>4</a:t>
            </a:fld>
            <a:endParaRPr lang="en-US"/>
          </a:p>
        </p:txBody>
      </p:sp>
    </p:spTree>
    <p:extLst>
      <p:ext uri="{BB962C8B-B14F-4D97-AF65-F5344CB8AC3E}">
        <p14:creationId xmlns:p14="http://schemas.microsoft.com/office/powerpoint/2010/main" val="11517183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4096277508"/>
              </p:ext>
            </p:extLst>
          </p:nvPr>
        </p:nvSpPr>
        <p:spPr>
          <a:xfrm>
            <a:off x="623888" y="1709738"/>
            <a:ext cx="7886700" cy="2177635"/>
          </a:xfrm>
        </p:spPr>
        <p:txBody>
          <a:bodyPr/>
          <a:lstStyle/>
          <a:p>
            <a:r>
              <a:rPr lang="en-US"/>
              <a:t>Post-Assessment Communication</a:t>
            </a:r>
          </a:p>
        </p:txBody>
      </p:sp>
      <p:sp>
        <p:nvSpPr>
          <p:cNvPr id="3" name="Text Placeholder 2"/>
          <p:cNvSpPr>
            <a:spLocks noGrp="1"/>
          </p:cNvSpPr>
          <p:nvPr>
            <p:ph type="body" idx="1"/>
            <p:extLst>
              <p:ext uri="{D42A27DB-BD31-4B8C-83A1-F6EECF244321}">
                <p14:modId xmlns:p14="http://schemas.microsoft.com/office/powerpoint/2010/main" val="514085806"/>
              </p:ext>
            </p:extLst>
          </p:nvPr>
        </p:nvSpPr>
        <p:spPr>
          <a:xfrm>
            <a:off x="623888" y="4370768"/>
            <a:ext cx="7886700" cy="1718882"/>
          </a:xfrm>
        </p:spPr>
        <p:txBody>
          <a:bodyPr vert="horz" lIns="91440" tIns="45720" rIns="91440" bIns="45720" rtlCol="0" anchor="t">
            <a:normAutofit/>
          </a:bodyPr>
          <a:lstStyle/>
          <a:p>
            <a:pPr marL="342900" indent="-342900">
              <a:buChar char="•"/>
            </a:pPr>
            <a:r>
              <a:rPr lang="en-US"/>
              <a:t>Communication</a:t>
            </a:r>
          </a:p>
          <a:p>
            <a:pPr marL="342900" indent="-342900">
              <a:buChar char="•"/>
            </a:pPr>
            <a:r>
              <a:rPr lang="en-US"/>
              <a:t>Dissemination of Test Scores</a:t>
            </a:r>
          </a:p>
          <a:p>
            <a:pPr marL="342900" indent="-342900">
              <a:buChar char="•"/>
            </a:pPr>
            <a:r>
              <a:rPr lang="en-US"/>
              <a:t>Transferring Student Test Scores</a:t>
            </a:r>
          </a:p>
        </p:txBody>
      </p:sp>
      <p:sp>
        <p:nvSpPr>
          <p:cNvPr id="4" name="Slide Number Placeholder 3"/>
          <p:cNvSpPr>
            <a:spLocks noGrp="1"/>
          </p:cNvSpPr>
          <p:nvPr>
            <p:ph type="sldNum" sz="quarter" idx="4"/>
          </p:nvPr>
        </p:nvSpPr>
        <p:spPr/>
        <p:txBody>
          <a:bodyPr/>
          <a:lstStyle/>
          <a:p>
            <a:fld id="{B63E4CEF-BB1E-48C7-AE93-F39F6AA99AD7}" type="slidenum">
              <a:rPr lang="en-US" smtClean="0"/>
              <a:pPr/>
              <a:t>40</a:t>
            </a:fld>
            <a:endParaRPr lang="en-US"/>
          </a:p>
        </p:txBody>
      </p:sp>
    </p:spTree>
    <p:extLst>
      <p:ext uri="{BB962C8B-B14F-4D97-AF65-F5344CB8AC3E}">
        <p14:creationId xmlns:p14="http://schemas.microsoft.com/office/powerpoint/2010/main" val="21413544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44AFB-517B-4893-B8FE-6C019BC8F6B7}"/>
              </a:ext>
            </a:extLst>
          </p:cNvPr>
          <p:cNvSpPr>
            <a:spLocks noGrp="1"/>
          </p:cNvSpPr>
          <p:nvPr>
            <p:ph type="title"/>
          </p:nvPr>
        </p:nvSpPr>
        <p:spPr>
          <a:xfrm>
            <a:off x="628650" y="365125"/>
            <a:ext cx="7886700" cy="1325563"/>
          </a:xfrm>
        </p:spPr>
        <p:txBody>
          <a:bodyPr>
            <a:normAutofit/>
          </a:bodyPr>
          <a:lstStyle/>
          <a:p>
            <a:r>
              <a:rPr lang="en-US"/>
              <a:t>Communication</a:t>
            </a:r>
          </a:p>
        </p:txBody>
      </p:sp>
      <p:graphicFrame>
        <p:nvGraphicFramePr>
          <p:cNvPr id="6" name="Content Placeholder 2"/>
          <p:cNvGraphicFramePr>
            <a:graphicFrameLocks noGrp="1"/>
          </p:cNvGraphicFramePr>
          <p:nvPr>
            <p:ph idx="1"/>
            <p:extLst>
              <p:ext uri="{D42A27DB-BD31-4B8C-83A1-F6EECF244321}">
                <p14:modId xmlns:p14="http://schemas.microsoft.com/office/powerpoint/2010/main" val="1217358345"/>
              </p:ext>
            </p:extLst>
          </p:nvPr>
        </p:nvGraphicFramePr>
        <p:xfrm>
          <a:off x="510663" y="1599484"/>
          <a:ext cx="7886700" cy="4496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4"/>
          </p:nvPr>
        </p:nvSpPr>
        <p:spPr/>
        <p:txBody>
          <a:bodyPr/>
          <a:lstStyle/>
          <a:p>
            <a:fld id="{B63E4CEF-BB1E-48C7-AE93-F39F6AA99AD7}" type="slidenum">
              <a:rPr lang="en-US" smtClean="0"/>
              <a:pPr/>
              <a:t>41</a:t>
            </a:fld>
            <a:endParaRPr lang="en-US"/>
          </a:p>
        </p:txBody>
      </p:sp>
    </p:spTree>
    <p:extLst>
      <p:ext uri="{BB962C8B-B14F-4D97-AF65-F5344CB8AC3E}">
        <p14:creationId xmlns:p14="http://schemas.microsoft.com/office/powerpoint/2010/main" val="38194630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a:extLst>
              <a:ext uri="{FF2B5EF4-FFF2-40B4-BE49-F238E27FC236}">
                <a16:creationId xmlns:a16="http://schemas.microsoft.com/office/drawing/2014/main" id="{4472000F-C37C-45AE-A4F3-7364202683FF}"/>
              </a:ext>
            </a:extLst>
          </p:cNvPr>
          <p:cNvSpPr>
            <a:spLocks noGrp="1"/>
          </p:cNvSpPr>
          <p:nvPr>
            <p:ph type="title"/>
          </p:nvPr>
        </p:nvSpPr>
        <p:spPr>
          <a:xfrm>
            <a:off x="161925" y="415925"/>
            <a:ext cx="6316663" cy="563563"/>
          </a:xfrm>
        </p:spPr>
        <p:txBody>
          <a:bodyPr rtlCol="0">
            <a:normAutofit fontScale="90000"/>
          </a:bodyPr>
          <a:lstStyle/>
          <a:p>
            <a:pPr eaLnBrk="1" fontAlgn="auto" hangingPunct="1">
              <a:spcAft>
                <a:spcPts val="0"/>
              </a:spcAft>
              <a:defRPr/>
            </a:pPr>
            <a:r>
              <a:rPr lang="en-US" altLang="en-US"/>
              <a:t>Dissemination of Test Scores</a:t>
            </a:r>
          </a:p>
        </p:txBody>
      </p:sp>
      <p:sp>
        <p:nvSpPr>
          <p:cNvPr id="125955" name="Content Placeholder 2">
            <a:extLst>
              <a:ext uri="{FF2B5EF4-FFF2-40B4-BE49-F238E27FC236}">
                <a16:creationId xmlns:a16="http://schemas.microsoft.com/office/drawing/2014/main" id="{72D1E593-CD2C-45E2-90D8-C9914ECEFB55}"/>
              </a:ext>
            </a:extLst>
          </p:cNvPr>
          <p:cNvSpPr>
            <a:spLocks noGrp="1"/>
          </p:cNvSpPr>
          <p:nvPr>
            <p:ph idx="1"/>
          </p:nvPr>
        </p:nvSpPr>
        <p:spPr>
          <a:xfrm>
            <a:off x="161925" y="1438567"/>
            <a:ext cx="8382127" cy="4526135"/>
          </a:xfrm>
        </p:spPr>
        <p:txBody>
          <a:bodyPr rtlCol="0">
            <a:noAutofit/>
          </a:bodyPr>
          <a:lstStyle/>
          <a:p>
            <a:pPr eaLnBrk="1" fontAlgn="auto" hangingPunct="1">
              <a:spcAft>
                <a:spcPts val="0"/>
              </a:spcAft>
              <a:defRPr/>
            </a:pPr>
            <a:r>
              <a:rPr lang="en-US" altLang="en-US" sz="2000"/>
              <a:t>Data files, and for some programs PDFs of reports, are released on the department’s secure portal, MyGaDOE, and/or (for some programs) via a contractor’s delivery system</a:t>
            </a:r>
          </a:p>
          <a:p>
            <a:pPr lvl="1" eaLnBrk="1" fontAlgn="auto" hangingPunct="1">
              <a:spcAft>
                <a:spcPts val="0"/>
              </a:spcAft>
              <a:defRPr/>
            </a:pPr>
            <a:r>
              <a:rPr lang="en-US" altLang="en-US" sz="2000"/>
              <a:t>To have access to these downloadable roster reports and data files, System Test Coordinators should have a login and password for both the MyGaDOE Portal and any necessary contractor sites</a:t>
            </a:r>
          </a:p>
          <a:p>
            <a:pPr eaLnBrk="1" fontAlgn="auto" hangingPunct="1">
              <a:spcAft>
                <a:spcPts val="0"/>
              </a:spcAft>
              <a:defRPr/>
            </a:pPr>
            <a:r>
              <a:rPr lang="en-US" altLang="en-US" sz="2000"/>
              <a:t>Requests for data from other personnel in the system (e.g. principals, teachers, parents, etc.) will be redirected to the System Test Coordinator</a:t>
            </a:r>
          </a:p>
          <a:p>
            <a:pPr eaLnBrk="1" fontAlgn="auto" hangingPunct="1">
              <a:spcAft>
                <a:spcPts val="0"/>
              </a:spcAft>
              <a:defRPr/>
            </a:pPr>
            <a:r>
              <a:rPr lang="en-US" altLang="en-US" sz="2000"/>
              <a:t>Individual student reports are provided in both electronic and paper format. Rosters, school and system level reports are made available to districts via electronic format only.</a:t>
            </a:r>
          </a:p>
          <a:p>
            <a:pPr eaLnBrk="1" fontAlgn="auto" hangingPunct="1">
              <a:spcAft>
                <a:spcPts val="0"/>
              </a:spcAft>
              <a:defRPr/>
            </a:pPr>
            <a:r>
              <a:rPr lang="en-US" altLang="en-US" sz="2000"/>
              <a:t>Most importantly, parents must receive their student’s report(s) on a timely basis – this includes test scores, growth scores (SGPs), etc.</a:t>
            </a:r>
          </a:p>
          <a:p>
            <a:pPr marL="0" indent="0" eaLnBrk="1" fontAlgn="auto" hangingPunct="1">
              <a:spcAft>
                <a:spcPts val="0"/>
              </a:spcAft>
              <a:buFont typeface="Arial" charset="0"/>
              <a:buNone/>
              <a:defRPr/>
            </a:pPr>
            <a:endParaRPr lang="en-US" altLang="en-US" sz="2000"/>
          </a:p>
        </p:txBody>
      </p:sp>
      <p:sp>
        <p:nvSpPr>
          <p:cNvPr id="2" name="Slide Number Placeholder 1"/>
          <p:cNvSpPr>
            <a:spLocks noGrp="1"/>
          </p:cNvSpPr>
          <p:nvPr>
            <p:ph type="sldNum" sz="quarter" idx="4"/>
          </p:nvPr>
        </p:nvSpPr>
        <p:spPr/>
        <p:txBody>
          <a:bodyPr/>
          <a:lstStyle/>
          <a:p>
            <a:fld id="{B63E4CEF-BB1E-48C7-AE93-F39F6AA99AD7}" type="slidenum">
              <a:rPr lang="en-US" smtClean="0"/>
              <a:pPr/>
              <a:t>42</a:t>
            </a:fld>
            <a:endParaRPr lang="en-US"/>
          </a:p>
        </p:txBody>
      </p:sp>
    </p:spTree>
    <p:extLst>
      <p:ext uri="{BB962C8B-B14F-4D97-AF65-F5344CB8AC3E}">
        <p14:creationId xmlns:p14="http://schemas.microsoft.com/office/powerpoint/2010/main" val="39977595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a:extLst>
              <a:ext uri="{FF2B5EF4-FFF2-40B4-BE49-F238E27FC236}">
                <a16:creationId xmlns:a16="http://schemas.microsoft.com/office/drawing/2014/main" id="{EE1022F7-74C8-4AA8-B759-53B764A84B98}"/>
              </a:ext>
            </a:extLst>
          </p:cNvPr>
          <p:cNvSpPr>
            <a:spLocks noGrp="1"/>
          </p:cNvSpPr>
          <p:nvPr>
            <p:ph type="title"/>
          </p:nvPr>
        </p:nvSpPr>
        <p:spPr>
          <a:xfrm>
            <a:off x="225425" y="230188"/>
            <a:ext cx="6316663" cy="1325562"/>
          </a:xfrm>
        </p:spPr>
        <p:txBody>
          <a:bodyPr/>
          <a:lstStyle/>
          <a:p>
            <a:pPr eaLnBrk="1" hangingPunct="1"/>
            <a:r>
              <a:rPr lang="en-US" altLang="en-US" sz="4000"/>
              <a:t>Transferring Student Test Scores</a:t>
            </a:r>
          </a:p>
        </p:txBody>
      </p:sp>
      <p:sp>
        <p:nvSpPr>
          <p:cNvPr id="131075" name="Content Placeholder 2">
            <a:extLst>
              <a:ext uri="{FF2B5EF4-FFF2-40B4-BE49-F238E27FC236}">
                <a16:creationId xmlns:a16="http://schemas.microsoft.com/office/drawing/2014/main" id="{87ED59CD-063A-4682-9435-D319206AADD4}"/>
              </a:ext>
            </a:extLst>
          </p:cNvPr>
          <p:cNvSpPr>
            <a:spLocks noGrp="1"/>
          </p:cNvSpPr>
          <p:nvPr>
            <p:ph idx="1"/>
          </p:nvPr>
        </p:nvSpPr>
        <p:spPr>
          <a:xfrm>
            <a:off x="457200" y="1804988"/>
            <a:ext cx="8229600" cy="4525962"/>
          </a:xfrm>
        </p:spPr>
        <p:txBody>
          <a:bodyPr/>
          <a:lstStyle/>
          <a:p>
            <a:pPr eaLnBrk="1" hangingPunct="1"/>
            <a:r>
              <a:rPr lang="en-US" altLang="en-US"/>
              <a:t>It is the responsibility of local school systems to ensure that test scores become a part of students' records as soon as possible after reporting, and that such records follow students to their new schools</a:t>
            </a:r>
          </a:p>
          <a:p>
            <a:pPr eaLnBrk="1" hangingPunct="1"/>
            <a:r>
              <a:rPr lang="en-US" altLang="en-US"/>
              <a:t>This responsibility to provide scores to students/parents continues even after a student withdraws/exits school. GaDOE does not issue individual student scores to students, parents, or receiving schools.</a:t>
            </a:r>
          </a:p>
        </p:txBody>
      </p:sp>
      <p:sp>
        <p:nvSpPr>
          <p:cNvPr id="2" name="Slide Number Placeholder 1"/>
          <p:cNvSpPr>
            <a:spLocks noGrp="1"/>
          </p:cNvSpPr>
          <p:nvPr>
            <p:ph type="sldNum" sz="quarter" idx="4"/>
          </p:nvPr>
        </p:nvSpPr>
        <p:spPr/>
        <p:txBody>
          <a:bodyPr/>
          <a:lstStyle/>
          <a:p>
            <a:fld id="{B63E4CEF-BB1E-48C7-AE93-F39F6AA99AD7}" type="slidenum">
              <a:rPr lang="en-US" smtClean="0"/>
              <a:pPr/>
              <a:t>43</a:t>
            </a:fld>
            <a:endParaRPr lang="en-US"/>
          </a:p>
        </p:txBody>
      </p:sp>
    </p:spTree>
    <p:extLst>
      <p:ext uri="{BB962C8B-B14F-4D97-AF65-F5344CB8AC3E}">
        <p14:creationId xmlns:p14="http://schemas.microsoft.com/office/powerpoint/2010/main" val="37629654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35113731"/>
              </p:ext>
            </p:extLst>
          </p:nvPr>
        </p:nvSpPr>
        <p:spPr/>
        <p:txBody>
          <a:bodyPr/>
          <a:lstStyle/>
          <a:p>
            <a:r>
              <a:rPr lang="en-US"/>
              <a:t>Assessment Online Forms</a:t>
            </a:r>
          </a:p>
        </p:txBody>
      </p:sp>
      <p:sp>
        <p:nvSpPr>
          <p:cNvPr id="4" name="Slide Number Placeholder 3"/>
          <p:cNvSpPr>
            <a:spLocks noGrp="1"/>
          </p:cNvSpPr>
          <p:nvPr>
            <p:ph type="sldNum" sz="quarter" idx="4"/>
          </p:nvPr>
        </p:nvSpPr>
        <p:spPr/>
        <p:txBody>
          <a:bodyPr/>
          <a:lstStyle/>
          <a:p>
            <a:fld id="{B63E4CEF-BB1E-48C7-AE93-F39F6AA99AD7}" type="slidenum">
              <a:rPr lang="en-US" smtClean="0"/>
              <a:pPr/>
              <a:t>44</a:t>
            </a:fld>
            <a:endParaRPr lang="en-US"/>
          </a:p>
        </p:txBody>
      </p:sp>
    </p:spTree>
    <p:extLst>
      <p:ext uri="{BB962C8B-B14F-4D97-AF65-F5344CB8AC3E}">
        <p14:creationId xmlns:p14="http://schemas.microsoft.com/office/powerpoint/2010/main" val="1396947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a:extLst>
              <a:ext uri="{FF2B5EF4-FFF2-40B4-BE49-F238E27FC236}">
                <a16:creationId xmlns:a16="http://schemas.microsoft.com/office/drawing/2014/main" id="{CF78189D-2A50-4A92-85B5-C59EBA24A8A9}"/>
              </a:ext>
            </a:extLst>
          </p:cNvPr>
          <p:cNvSpPr>
            <a:spLocks noGrp="1"/>
          </p:cNvSpPr>
          <p:nvPr>
            <p:ph type="title"/>
          </p:nvPr>
        </p:nvSpPr>
        <p:spPr>
          <a:xfrm>
            <a:off x="341313" y="384175"/>
            <a:ext cx="8229600" cy="685800"/>
          </a:xfrm>
        </p:spPr>
        <p:txBody>
          <a:bodyPr rtlCol="0">
            <a:normAutofit fontScale="90000"/>
          </a:bodyPr>
          <a:lstStyle/>
          <a:p>
            <a:pPr eaLnBrk="1" fontAlgn="auto" hangingPunct="1">
              <a:spcAft>
                <a:spcPts val="0"/>
              </a:spcAft>
              <a:defRPr/>
            </a:pPr>
            <a:r>
              <a:rPr lang="en-US" altLang="en-US"/>
              <a:t>Assessment Online Forms</a:t>
            </a:r>
            <a:br>
              <a:rPr lang="en-US" altLang="en-US"/>
            </a:br>
            <a:r>
              <a:rPr lang="en-US" altLang="en-US" sz="2000">
                <a:hlinkClick r:id="rId2"/>
              </a:rPr>
              <a:t>https://portal.doe.k12.ga.us/login.aspx</a:t>
            </a:r>
            <a:br>
              <a:rPr lang="en-US" altLang="en-US" sz="1400"/>
            </a:br>
            <a:endParaRPr lang="en-US" altLang="en-US" sz="1400"/>
          </a:p>
        </p:txBody>
      </p:sp>
      <p:sp>
        <p:nvSpPr>
          <p:cNvPr id="133123" name="Content Placeholder 2">
            <a:extLst>
              <a:ext uri="{FF2B5EF4-FFF2-40B4-BE49-F238E27FC236}">
                <a16:creationId xmlns:a16="http://schemas.microsoft.com/office/drawing/2014/main" id="{EA236977-1266-4DD4-BD43-AAE817BABF78}"/>
              </a:ext>
            </a:extLst>
          </p:cNvPr>
          <p:cNvSpPr>
            <a:spLocks noGrp="1"/>
          </p:cNvSpPr>
          <p:nvPr>
            <p:ph idx="1"/>
          </p:nvPr>
        </p:nvSpPr>
        <p:spPr>
          <a:xfrm>
            <a:off x="285750" y="1701800"/>
            <a:ext cx="8229600" cy="4373563"/>
          </a:xfrm>
        </p:spPr>
        <p:txBody>
          <a:bodyPr rtlCol="0">
            <a:normAutofit fontScale="85000" lnSpcReduction="20000"/>
          </a:bodyPr>
          <a:lstStyle/>
          <a:p>
            <a:pPr eaLnBrk="1" fontAlgn="auto" hangingPunct="1">
              <a:spcAft>
                <a:spcPts val="0"/>
              </a:spcAft>
              <a:defRPr/>
            </a:pPr>
            <a:r>
              <a:rPr lang="en-US" altLang="en-US" sz="3200" b="1"/>
              <a:t>Assessment Rescore Request Form</a:t>
            </a:r>
          </a:p>
          <a:p>
            <a:pPr lvl="1" eaLnBrk="1" fontAlgn="auto" hangingPunct="1">
              <a:spcAft>
                <a:spcPts val="0"/>
              </a:spcAft>
              <a:defRPr/>
            </a:pPr>
            <a:r>
              <a:rPr lang="en-US" altLang="en-US" b="1">
                <a:solidFill>
                  <a:srgbClr val="7030A0"/>
                </a:solidFill>
              </a:rPr>
              <a:t>IMPORTANT: </a:t>
            </a:r>
            <a:r>
              <a:rPr lang="en-US" altLang="en-US"/>
              <a:t>Email/call appropriate Assessment Specialist to discuss applicable fees and notify GaDOE of request</a:t>
            </a:r>
          </a:p>
          <a:p>
            <a:pPr lvl="1" eaLnBrk="1" fontAlgn="auto" hangingPunct="1">
              <a:spcAft>
                <a:spcPts val="0"/>
              </a:spcAft>
              <a:defRPr/>
            </a:pPr>
            <a:r>
              <a:rPr lang="en-US" altLang="en-US"/>
              <a:t>Also used for transcription requests</a:t>
            </a:r>
          </a:p>
          <a:p>
            <a:pPr eaLnBrk="1" fontAlgn="auto" hangingPunct="1">
              <a:spcAft>
                <a:spcPts val="0"/>
              </a:spcAft>
              <a:defRPr/>
            </a:pPr>
            <a:r>
              <a:rPr lang="en-US" altLang="en-US" sz="3200" b="1"/>
              <a:t>Special Accommodations Request Form</a:t>
            </a:r>
          </a:p>
          <a:p>
            <a:pPr lvl="1" eaLnBrk="1" fontAlgn="auto" hangingPunct="1">
              <a:spcAft>
                <a:spcPts val="0"/>
              </a:spcAft>
              <a:defRPr/>
            </a:pPr>
            <a:r>
              <a:rPr lang="en-US" altLang="en-US"/>
              <a:t>Guidance appears in Student Assessment Handbook</a:t>
            </a:r>
          </a:p>
          <a:p>
            <a:pPr lvl="1" eaLnBrk="1" fontAlgn="auto" hangingPunct="1">
              <a:spcAft>
                <a:spcPts val="0"/>
              </a:spcAft>
              <a:defRPr/>
            </a:pPr>
            <a:r>
              <a:rPr lang="en-US" altLang="en-US"/>
              <a:t>Last year, this online form replaced the need to submit requests via email</a:t>
            </a:r>
          </a:p>
          <a:p>
            <a:pPr lvl="1" eaLnBrk="1" fontAlgn="auto" hangingPunct="1">
              <a:spcAft>
                <a:spcPts val="0"/>
              </a:spcAft>
              <a:defRPr/>
            </a:pPr>
            <a:r>
              <a:rPr lang="en-US" altLang="en-US" b="1">
                <a:solidFill>
                  <a:srgbClr val="7030A0"/>
                </a:solidFill>
              </a:rPr>
              <a:t>IMPORTANT: </a:t>
            </a:r>
            <a:r>
              <a:rPr lang="en-US" altLang="en-US"/>
              <a:t>Email/Call Mary Nesbit-McBride to notify GaDOE of request</a:t>
            </a:r>
          </a:p>
          <a:p>
            <a:pPr eaLnBrk="1" fontAlgn="auto" hangingPunct="1">
              <a:spcAft>
                <a:spcPts val="0"/>
              </a:spcAft>
              <a:defRPr/>
            </a:pPr>
            <a:r>
              <a:rPr lang="en-US" altLang="en-US" sz="3200" b="1"/>
              <a:t>Superintendent’s Certification Form</a:t>
            </a:r>
          </a:p>
          <a:p>
            <a:pPr lvl="1" eaLnBrk="1" fontAlgn="auto" hangingPunct="1">
              <a:spcAft>
                <a:spcPts val="0"/>
              </a:spcAft>
              <a:defRPr/>
            </a:pPr>
            <a:r>
              <a:rPr lang="en-US" altLang="en-US"/>
              <a:t>Tests administered Jan. 1 – June 30: Submit no later than July 31</a:t>
            </a:r>
          </a:p>
          <a:p>
            <a:pPr lvl="1" eaLnBrk="1" fontAlgn="auto" hangingPunct="1">
              <a:spcAft>
                <a:spcPts val="0"/>
              </a:spcAft>
              <a:defRPr/>
            </a:pPr>
            <a:r>
              <a:rPr lang="en-US" altLang="en-US"/>
              <a:t>Tests administered July 1 – Dec. 31: Submit no later than January 31</a:t>
            </a:r>
          </a:p>
          <a:p>
            <a:pPr eaLnBrk="1" fontAlgn="auto" hangingPunct="1">
              <a:spcAft>
                <a:spcPts val="0"/>
              </a:spcAft>
              <a:defRPr/>
            </a:pPr>
            <a:r>
              <a:rPr lang="en-US" altLang="en-US" sz="3200" b="1"/>
              <a:t>Testing Irregularity Form</a:t>
            </a:r>
          </a:p>
          <a:p>
            <a:pPr marL="0" indent="0" eaLnBrk="1" fontAlgn="auto" hangingPunct="1">
              <a:spcAft>
                <a:spcPts val="0"/>
              </a:spcAft>
              <a:buFont typeface="Arial" panose="020B0604020202020204" pitchFamily="34" charset="0"/>
              <a:buNone/>
              <a:defRPr/>
            </a:pPr>
            <a:endParaRPr lang="en-US" altLang="en-US" sz="3200" b="1"/>
          </a:p>
          <a:p>
            <a:pPr marL="457200" lvl="1" indent="0" eaLnBrk="1" fontAlgn="auto" hangingPunct="1">
              <a:spcAft>
                <a:spcPts val="0"/>
              </a:spcAft>
              <a:buFont typeface="Arial" panose="020B0604020202020204" pitchFamily="34" charset="0"/>
              <a:buNone/>
              <a:defRPr/>
            </a:pPr>
            <a:endParaRPr lang="en-US" altLang="en-US" sz="3200"/>
          </a:p>
        </p:txBody>
      </p:sp>
      <p:sp>
        <p:nvSpPr>
          <p:cNvPr id="2" name="Slide Number Placeholder 1"/>
          <p:cNvSpPr>
            <a:spLocks noGrp="1"/>
          </p:cNvSpPr>
          <p:nvPr>
            <p:ph type="sldNum" sz="quarter" idx="4"/>
          </p:nvPr>
        </p:nvSpPr>
        <p:spPr/>
        <p:txBody>
          <a:bodyPr/>
          <a:lstStyle/>
          <a:p>
            <a:fld id="{B63E4CEF-BB1E-48C7-AE93-F39F6AA99AD7}" type="slidenum">
              <a:rPr lang="en-US" smtClean="0"/>
              <a:pPr/>
              <a:t>45</a:t>
            </a:fld>
            <a:endParaRPr lang="en-US"/>
          </a:p>
        </p:txBody>
      </p:sp>
    </p:spTree>
    <p:extLst>
      <p:ext uri="{BB962C8B-B14F-4D97-AF65-F5344CB8AC3E}">
        <p14:creationId xmlns:p14="http://schemas.microsoft.com/office/powerpoint/2010/main" val="12179436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814952649"/>
              </p:ext>
            </p:extLst>
          </p:nvPr>
        </p:nvSpPr>
        <p:spPr>
          <a:xfrm>
            <a:off x="623888" y="1295400"/>
            <a:ext cx="7886700" cy="2852737"/>
          </a:xfrm>
        </p:spPr>
        <p:txBody>
          <a:bodyPr/>
          <a:lstStyle/>
          <a:p>
            <a:r>
              <a:rPr lang="en-US"/>
              <a:t>Overview of </a:t>
            </a:r>
            <a:br>
              <a:rPr lang="en-US"/>
            </a:br>
            <a:r>
              <a:rPr lang="en-US"/>
              <a:t>2017-2018 State Assessments</a:t>
            </a:r>
          </a:p>
        </p:txBody>
      </p:sp>
      <p:sp>
        <p:nvSpPr>
          <p:cNvPr id="3" name="Text Placeholder 2"/>
          <p:cNvSpPr>
            <a:spLocks noGrp="1"/>
          </p:cNvSpPr>
          <p:nvPr>
            <p:ph type="body" idx="1"/>
            <p:extLst>
              <p:ext uri="{D42A27DB-BD31-4B8C-83A1-F6EECF244321}">
                <p14:modId xmlns:p14="http://schemas.microsoft.com/office/powerpoint/2010/main" val="651998004"/>
              </p:ext>
            </p:extLst>
          </p:nvPr>
        </p:nvSpPr>
        <p:spPr>
          <a:xfrm>
            <a:off x="623888" y="4209124"/>
            <a:ext cx="7886700" cy="1880526"/>
          </a:xfrm>
        </p:spPr>
        <p:txBody>
          <a:bodyPr vert="horz" lIns="91440" tIns="45720" rIns="91440" bIns="45720" rtlCol="0" anchor="t">
            <a:normAutofit fontScale="77500" lnSpcReduction="20000"/>
          </a:bodyPr>
          <a:lstStyle/>
          <a:p>
            <a:pPr marL="342900" indent="-342900">
              <a:buChar char="•"/>
            </a:pPr>
            <a:r>
              <a:rPr lang="en-US"/>
              <a:t>ACCESS for ELs and Alternate ACCESS for ELs</a:t>
            </a:r>
          </a:p>
          <a:p>
            <a:pPr marL="342900" indent="-342900">
              <a:buChar char="•"/>
            </a:pPr>
            <a:r>
              <a:rPr lang="en-US"/>
              <a:t>Georgia Alternate Assessment (GAA)</a:t>
            </a:r>
          </a:p>
          <a:p>
            <a:pPr marL="342900" indent="-342900">
              <a:buChar char="•"/>
            </a:pPr>
            <a:r>
              <a:rPr lang="en-US"/>
              <a:t>Georgia Milestones</a:t>
            </a:r>
          </a:p>
          <a:p>
            <a:pPr marL="800100" lvl="1" indent="-342900">
              <a:buChar char="•"/>
            </a:pPr>
            <a:r>
              <a:rPr lang="en-US"/>
              <a:t>REBW Field Test</a:t>
            </a:r>
          </a:p>
          <a:p>
            <a:pPr marL="342900" indent="-342900">
              <a:buChar char="•"/>
            </a:pPr>
            <a:r>
              <a:rPr lang="en-US"/>
              <a:t>Georgia Inventory of Developing Skills (GKIDS)</a:t>
            </a:r>
          </a:p>
          <a:p>
            <a:pPr marL="342900" indent="-342900">
              <a:buChar char="•"/>
            </a:pPr>
            <a:r>
              <a:rPr lang="en-US"/>
              <a:t>National Assessment of Educational Progress (NAEP)</a:t>
            </a:r>
          </a:p>
        </p:txBody>
      </p:sp>
      <p:sp>
        <p:nvSpPr>
          <p:cNvPr id="4" name="Slide Number Placeholder 3"/>
          <p:cNvSpPr>
            <a:spLocks noGrp="1"/>
          </p:cNvSpPr>
          <p:nvPr>
            <p:ph type="sldNum" sz="quarter" idx="4"/>
          </p:nvPr>
        </p:nvSpPr>
        <p:spPr/>
        <p:txBody>
          <a:bodyPr/>
          <a:lstStyle/>
          <a:p>
            <a:fld id="{B63E4CEF-BB1E-48C7-AE93-F39F6AA99AD7}" type="slidenum">
              <a:rPr lang="en-US" smtClean="0"/>
              <a:pPr/>
              <a:t>46</a:t>
            </a:fld>
            <a:endParaRPr lang="en-US"/>
          </a:p>
        </p:txBody>
      </p:sp>
    </p:spTree>
    <p:extLst>
      <p:ext uri="{BB962C8B-B14F-4D97-AF65-F5344CB8AC3E}">
        <p14:creationId xmlns:p14="http://schemas.microsoft.com/office/powerpoint/2010/main" val="316183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8A996-20EC-4E8B-A680-F15EE148C9AC}"/>
              </a:ext>
            </a:extLst>
          </p:cNvPr>
          <p:cNvSpPr>
            <a:spLocks noGrp="1"/>
          </p:cNvSpPr>
          <p:nvPr>
            <p:ph type="title"/>
          </p:nvPr>
        </p:nvSpPr>
        <p:spPr/>
        <p:txBody>
          <a:bodyPr/>
          <a:lstStyle/>
          <a:p>
            <a:r>
              <a:rPr lang="en-US"/>
              <a:t>ACCESS &amp; Alternative ACCESS</a:t>
            </a:r>
          </a:p>
        </p:txBody>
      </p:sp>
      <p:sp>
        <p:nvSpPr>
          <p:cNvPr id="4" name="Slide Number Placeholder 3">
            <a:extLst>
              <a:ext uri="{FF2B5EF4-FFF2-40B4-BE49-F238E27FC236}">
                <a16:creationId xmlns:a16="http://schemas.microsoft.com/office/drawing/2014/main" id="{8F1C7C46-F616-4CD0-B783-8A222DFD3491}"/>
              </a:ext>
            </a:extLst>
          </p:cNvPr>
          <p:cNvSpPr>
            <a:spLocks noGrp="1"/>
          </p:cNvSpPr>
          <p:nvPr>
            <p:ph type="sldNum" sz="quarter" idx="4"/>
          </p:nvPr>
        </p:nvSpPr>
        <p:spPr/>
        <p:txBody>
          <a:bodyPr/>
          <a:lstStyle/>
          <a:p>
            <a:fld id="{B63E4CEF-BB1E-48C7-AE93-F39F6AA99AD7}" type="slidenum">
              <a:rPr lang="en-US" smtClean="0"/>
              <a:pPr/>
              <a:t>47</a:t>
            </a:fld>
            <a:endParaRPr lang="en-US"/>
          </a:p>
        </p:txBody>
      </p:sp>
    </p:spTree>
    <p:extLst>
      <p:ext uri="{BB962C8B-B14F-4D97-AF65-F5344CB8AC3E}">
        <p14:creationId xmlns:p14="http://schemas.microsoft.com/office/powerpoint/2010/main" val="27408095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a:extLst>
              <a:ext uri="{FF2B5EF4-FFF2-40B4-BE49-F238E27FC236}">
                <a16:creationId xmlns:a16="http://schemas.microsoft.com/office/drawing/2014/main" id="{9F332EA2-5F36-4101-87FF-C2CCD4D23A28}"/>
              </a:ext>
            </a:extLst>
          </p:cNvPr>
          <p:cNvSpPr>
            <a:spLocks noGrp="1"/>
          </p:cNvSpPr>
          <p:nvPr>
            <p:ph type="title"/>
          </p:nvPr>
        </p:nvSpPr>
        <p:spPr/>
        <p:txBody>
          <a:bodyPr>
            <a:noAutofit/>
          </a:bodyPr>
          <a:lstStyle/>
          <a:p>
            <a:pPr eaLnBrk="1" hangingPunct="1"/>
            <a:r>
              <a:rPr lang="en-US" altLang="en-US"/>
              <a:t>ACCESS &amp; Alternate ACCESS</a:t>
            </a:r>
          </a:p>
        </p:txBody>
      </p:sp>
      <p:sp>
        <p:nvSpPr>
          <p:cNvPr id="146435" name="Content Placeholder 2">
            <a:extLst>
              <a:ext uri="{FF2B5EF4-FFF2-40B4-BE49-F238E27FC236}">
                <a16:creationId xmlns:a16="http://schemas.microsoft.com/office/drawing/2014/main" id="{ED1F1B21-6022-4DD6-A360-9A10D3F137E4}"/>
              </a:ext>
            </a:extLst>
          </p:cNvPr>
          <p:cNvSpPr>
            <a:spLocks noGrp="1"/>
          </p:cNvSpPr>
          <p:nvPr>
            <p:ph idx="1"/>
          </p:nvPr>
        </p:nvSpPr>
        <p:spPr/>
        <p:txBody>
          <a:bodyPr>
            <a:normAutofit/>
          </a:bodyPr>
          <a:lstStyle/>
          <a:p>
            <a:pPr eaLnBrk="1" hangingPunct="1">
              <a:lnSpc>
                <a:spcPct val="100000"/>
              </a:lnSpc>
              <a:spcBef>
                <a:spcPct val="0"/>
              </a:spcBef>
            </a:pPr>
            <a:endParaRPr lang="en-US" altLang="en-US" sz="2200"/>
          </a:p>
          <a:p>
            <a:pPr marL="0" indent="0" eaLnBrk="1" hangingPunct="1">
              <a:lnSpc>
                <a:spcPct val="100000"/>
              </a:lnSpc>
              <a:spcBef>
                <a:spcPct val="0"/>
              </a:spcBef>
              <a:buNone/>
            </a:pPr>
            <a:r>
              <a:rPr lang="en-US" altLang="en-US" b="1"/>
              <a:t>Program Description</a:t>
            </a:r>
          </a:p>
          <a:p>
            <a:pPr eaLnBrk="1" hangingPunct="1">
              <a:lnSpc>
                <a:spcPct val="100000"/>
              </a:lnSpc>
              <a:spcBef>
                <a:spcPct val="0"/>
              </a:spcBef>
            </a:pPr>
            <a:r>
              <a:rPr lang="en-US" altLang="en-US" sz="2200"/>
              <a:t>ACCESS for ELLs assesses the language proficiency of students in kindergarten through 12</a:t>
            </a:r>
            <a:r>
              <a:rPr lang="en-US" altLang="en-US" sz="2200" baseline="30000"/>
              <a:t>th</a:t>
            </a:r>
            <a:r>
              <a:rPr lang="en-US" altLang="en-US" sz="2200"/>
              <a:t> grade who have been identified as English language learners.</a:t>
            </a:r>
          </a:p>
          <a:p>
            <a:pPr lvl="1">
              <a:lnSpc>
                <a:spcPct val="100000"/>
              </a:lnSpc>
              <a:spcBef>
                <a:spcPct val="0"/>
              </a:spcBef>
            </a:pPr>
            <a:r>
              <a:rPr lang="en-US" altLang="en-US" sz="1800"/>
              <a:t>Assesses each of four language domains separately: </a:t>
            </a:r>
          </a:p>
          <a:p>
            <a:pPr marL="1257300" lvl="2" indent="-342900">
              <a:lnSpc>
                <a:spcPct val="100000"/>
              </a:lnSpc>
              <a:spcBef>
                <a:spcPct val="0"/>
              </a:spcBef>
              <a:buFont typeface="+mj-lt"/>
              <a:buAutoNum type="arabicPeriod"/>
            </a:pPr>
            <a:r>
              <a:rPr lang="en-US" altLang="en-US"/>
              <a:t>Listening, </a:t>
            </a:r>
          </a:p>
          <a:p>
            <a:pPr marL="1257300" lvl="2" indent="-342900">
              <a:lnSpc>
                <a:spcPct val="100000"/>
              </a:lnSpc>
              <a:spcBef>
                <a:spcPct val="0"/>
              </a:spcBef>
              <a:buFont typeface="+mj-lt"/>
              <a:buAutoNum type="arabicPeriod"/>
            </a:pPr>
            <a:r>
              <a:rPr lang="en-US" altLang="en-US"/>
              <a:t>Speaking, </a:t>
            </a:r>
          </a:p>
          <a:p>
            <a:pPr marL="1257300" lvl="2" indent="-342900">
              <a:lnSpc>
                <a:spcPct val="100000"/>
              </a:lnSpc>
              <a:spcBef>
                <a:spcPct val="0"/>
              </a:spcBef>
              <a:buFont typeface="+mj-lt"/>
              <a:buAutoNum type="arabicPeriod"/>
            </a:pPr>
            <a:r>
              <a:rPr lang="en-US" altLang="en-US"/>
              <a:t>Reading, and </a:t>
            </a:r>
          </a:p>
          <a:p>
            <a:pPr marL="1257300" lvl="2" indent="-342900">
              <a:lnSpc>
                <a:spcPct val="100000"/>
              </a:lnSpc>
              <a:spcBef>
                <a:spcPct val="0"/>
              </a:spcBef>
              <a:buFont typeface="+mj-lt"/>
              <a:buAutoNum type="arabicPeriod"/>
            </a:pPr>
            <a:r>
              <a:rPr lang="en-US" altLang="en-US"/>
              <a:t>Writing.</a:t>
            </a:r>
          </a:p>
        </p:txBody>
      </p:sp>
      <p:sp>
        <p:nvSpPr>
          <p:cNvPr id="2" name="Slide Number Placeholder 1"/>
          <p:cNvSpPr>
            <a:spLocks noGrp="1"/>
          </p:cNvSpPr>
          <p:nvPr>
            <p:ph type="sldNum" sz="quarter" idx="4"/>
          </p:nvPr>
        </p:nvSpPr>
        <p:spPr/>
        <p:txBody>
          <a:bodyPr/>
          <a:lstStyle/>
          <a:p>
            <a:fld id="{B63E4CEF-BB1E-48C7-AE93-F39F6AA99AD7}" type="slidenum">
              <a:rPr lang="en-US" smtClean="0"/>
              <a:pPr/>
              <a:t>48</a:t>
            </a:fld>
            <a:endParaRPr lang="en-US"/>
          </a:p>
        </p:txBody>
      </p:sp>
    </p:spTree>
    <p:extLst>
      <p:ext uri="{BB962C8B-B14F-4D97-AF65-F5344CB8AC3E}">
        <p14:creationId xmlns:p14="http://schemas.microsoft.com/office/powerpoint/2010/main" val="42331678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AAC64-5C93-4FB2-BD9D-662EA58D07D3}"/>
              </a:ext>
            </a:extLst>
          </p:cNvPr>
          <p:cNvSpPr>
            <a:spLocks noGrp="1"/>
          </p:cNvSpPr>
          <p:nvPr>
            <p:ph type="title"/>
          </p:nvPr>
        </p:nvSpPr>
        <p:spPr>
          <a:xfrm>
            <a:off x="628650" y="71292"/>
            <a:ext cx="6316630" cy="1325563"/>
          </a:xfrm>
        </p:spPr>
        <p:txBody>
          <a:bodyPr/>
          <a:lstStyle/>
          <a:p>
            <a:r>
              <a:rPr lang="en-US" altLang="en-US"/>
              <a:t>ACCESS &amp; Alternate ACCESS</a:t>
            </a:r>
            <a:endParaRPr lang="en-US"/>
          </a:p>
        </p:txBody>
      </p:sp>
      <p:sp>
        <p:nvSpPr>
          <p:cNvPr id="7" name="Content Placeholder 6">
            <a:extLst>
              <a:ext uri="{FF2B5EF4-FFF2-40B4-BE49-F238E27FC236}">
                <a16:creationId xmlns:a16="http://schemas.microsoft.com/office/drawing/2014/main" id="{8C04016A-4C3F-42E8-8B69-489210D29A9C}"/>
              </a:ext>
            </a:extLst>
          </p:cNvPr>
          <p:cNvSpPr>
            <a:spLocks noGrp="1"/>
          </p:cNvSpPr>
          <p:nvPr>
            <p:ph idx="1"/>
          </p:nvPr>
        </p:nvSpPr>
        <p:spPr>
          <a:xfrm>
            <a:off x="628650" y="1825624"/>
            <a:ext cx="7886700" cy="4417233"/>
          </a:xfrm>
        </p:spPr>
        <p:txBody>
          <a:bodyPr>
            <a:normAutofit fontScale="92500" lnSpcReduction="20000"/>
          </a:bodyPr>
          <a:lstStyle/>
          <a:p>
            <a:r>
              <a:rPr lang="en-US"/>
              <a:t>Kindergarten ACCESS uses a stand-alone paper-pencil kit. </a:t>
            </a:r>
          </a:p>
          <a:p>
            <a:r>
              <a:rPr lang="en-US"/>
              <a:t>Tests for students in grades 1-12 are organized in the following grade-level clusters:</a:t>
            </a:r>
          </a:p>
          <a:p>
            <a:pPr marL="0" indent="0">
              <a:buNone/>
            </a:pPr>
            <a:endParaRPr lang="en-US"/>
          </a:p>
          <a:p>
            <a:pPr marL="0" indent="0">
              <a:buNone/>
            </a:pPr>
            <a:endParaRPr lang="en-US"/>
          </a:p>
          <a:p>
            <a:pPr marL="0" indent="0">
              <a:buNone/>
            </a:pPr>
            <a:endParaRPr lang="en-US"/>
          </a:p>
          <a:p>
            <a:endParaRPr lang="en-US" altLang="en-US">
              <a:solidFill>
                <a:srgbClr val="00B050"/>
              </a:solidFill>
            </a:endParaRPr>
          </a:p>
          <a:p>
            <a:endParaRPr lang="en-US" altLang="en-US" b="1"/>
          </a:p>
          <a:p>
            <a:r>
              <a:rPr lang="en-US" altLang="en-US" b="1"/>
              <a:t>The Writing domain for online ACCESS for students in grades 1-5 will only be administered on paper.</a:t>
            </a:r>
          </a:p>
        </p:txBody>
      </p:sp>
      <p:pic>
        <p:nvPicPr>
          <p:cNvPr id="8" name="Picture 7">
            <a:extLst>
              <a:ext uri="{FF2B5EF4-FFF2-40B4-BE49-F238E27FC236}">
                <a16:creationId xmlns:a16="http://schemas.microsoft.com/office/drawing/2014/main" id="{6EAE160A-6DBD-4517-A912-143380C0484B}"/>
              </a:ext>
            </a:extLst>
          </p:cNvPr>
          <p:cNvPicPr>
            <a:picLocks noChangeAspect="1"/>
          </p:cNvPicPr>
          <p:nvPr/>
        </p:nvPicPr>
        <p:blipFill>
          <a:blip r:embed="rId2"/>
          <a:stretch>
            <a:fillRect/>
          </a:stretch>
        </p:blipFill>
        <p:spPr>
          <a:xfrm>
            <a:off x="2024062" y="3324556"/>
            <a:ext cx="5095875" cy="990600"/>
          </a:xfrm>
          <a:prstGeom prst="rect">
            <a:avLst/>
          </a:prstGeom>
        </p:spPr>
      </p:pic>
      <p:pic>
        <p:nvPicPr>
          <p:cNvPr id="9" name="Picture 8">
            <a:extLst>
              <a:ext uri="{FF2B5EF4-FFF2-40B4-BE49-F238E27FC236}">
                <a16:creationId xmlns:a16="http://schemas.microsoft.com/office/drawing/2014/main" id="{B5EC8183-6658-46BC-BE7F-D784FA544A43}"/>
              </a:ext>
            </a:extLst>
          </p:cNvPr>
          <p:cNvPicPr>
            <a:picLocks noChangeAspect="1"/>
          </p:cNvPicPr>
          <p:nvPr/>
        </p:nvPicPr>
        <p:blipFill>
          <a:blip r:embed="rId3"/>
          <a:stretch>
            <a:fillRect/>
          </a:stretch>
        </p:blipFill>
        <p:spPr>
          <a:xfrm>
            <a:off x="2490787" y="4481201"/>
            <a:ext cx="4629150" cy="552450"/>
          </a:xfrm>
          <a:prstGeom prst="rect">
            <a:avLst/>
          </a:prstGeom>
        </p:spPr>
      </p:pic>
      <p:sp>
        <p:nvSpPr>
          <p:cNvPr id="3" name="Slide Number Placeholder 2"/>
          <p:cNvSpPr>
            <a:spLocks noGrp="1"/>
          </p:cNvSpPr>
          <p:nvPr>
            <p:ph type="sldNum" sz="quarter" idx="4"/>
          </p:nvPr>
        </p:nvSpPr>
        <p:spPr/>
        <p:txBody>
          <a:bodyPr/>
          <a:lstStyle/>
          <a:p>
            <a:fld id="{B63E4CEF-BB1E-48C7-AE93-F39F6AA99AD7}" type="slidenum">
              <a:rPr lang="en-US" smtClean="0"/>
              <a:pPr/>
              <a:t>49</a:t>
            </a:fld>
            <a:endParaRPr lang="en-US"/>
          </a:p>
        </p:txBody>
      </p:sp>
    </p:spTree>
    <p:extLst>
      <p:ext uri="{BB962C8B-B14F-4D97-AF65-F5344CB8AC3E}">
        <p14:creationId xmlns:p14="http://schemas.microsoft.com/office/powerpoint/2010/main" val="1650410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2FE05-95AB-4021-B697-5E2EFD2761D9}"/>
              </a:ext>
            </a:extLst>
          </p:cNvPr>
          <p:cNvSpPr>
            <a:spLocks noGrp="1"/>
          </p:cNvSpPr>
          <p:nvPr>
            <p:ph type="title"/>
          </p:nvPr>
        </p:nvSpPr>
        <p:spPr>
          <a:xfrm>
            <a:off x="141320" y="-144286"/>
            <a:ext cx="5954680" cy="1100889"/>
          </a:xfrm>
        </p:spPr>
        <p:txBody>
          <a:bodyPr>
            <a:normAutofit/>
          </a:bodyPr>
          <a:lstStyle/>
          <a:p>
            <a:r>
              <a:rPr lang="en-US" sz="3600"/>
              <a:t>Link to System Test Coordinator Resources</a:t>
            </a:r>
          </a:p>
        </p:txBody>
      </p:sp>
      <p:pic>
        <p:nvPicPr>
          <p:cNvPr id="5" name="Content Placeholder 4">
            <a:extLst>
              <a:ext uri="{FF2B5EF4-FFF2-40B4-BE49-F238E27FC236}">
                <a16:creationId xmlns:a16="http://schemas.microsoft.com/office/drawing/2014/main" id="{F2AAECDE-9470-4CCD-9620-A0BFBCE07BB7}"/>
              </a:ext>
            </a:extLst>
          </p:cNvPr>
          <p:cNvPicPr>
            <a:picLocks noGrp="1" noChangeAspect="1"/>
          </p:cNvPicPr>
          <p:nvPr>
            <p:ph idx="1"/>
          </p:nvPr>
        </p:nvPicPr>
        <p:blipFill>
          <a:blip r:embed="rId2"/>
          <a:stretch>
            <a:fillRect/>
          </a:stretch>
        </p:blipFill>
        <p:spPr>
          <a:xfrm>
            <a:off x="436098" y="956603"/>
            <a:ext cx="6601782" cy="4576012"/>
          </a:xfrm>
          <a:prstGeom prst="rect">
            <a:avLst/>
          </a:prstGeom>
        </p:spPr>
      </p:pic>
      <p:sp>
        <p:nvSpPr>
          <p:cNvPr id="4" name="Slide Number Placeholder 3">
            <a:extLst>
              <a:ext uri="{FF2B5EF4-FFF2-40B4-BE49-F238E27FC236}">
                <a16:creationId xmlns:a16="http://schemas.microsoft.com/office/drawing/2014/main" id="{C70CA44F-1D56-4582-A910-FD24D89104B3}"/>
              </a:ext>
            </a:extLst>
          </p:cNvPr>
          <p:cNvSpPr>
            <a:spLocks noGrp="1"/>
          </p:cNvSpPr>
          <p:nvPr>
            <p:ph type="sldNum" sz="quarter" idx="4"/>
          </p:nvPr>
        </p:nvSpPr>
        <p:spPr/>
        <p:txBody>
          <a:bodyPr/>
          <a:lstStyle/>
          <a:p>
            <a:fld id="{B63E4CEF-BB1E-48C7-AE93-F39F6AA99AD7}" type="slidenum">
              <a:rPr lang="en-US" smtClean="0"/>
              <a:pPr/>
              <a:t>5</a:t>
            </a:fld>
            <a:endParaRPr lang="en-US"/>
          </a:p>
        </p:txBody>
      </p:sp>
      <p:sp>
        <p:nvSpPr>
          <p:cNvPr id="6" name="TextBox 5">
            <a:extLst>
              <a:ext uri="{FF2B5EF4-FFF2-40B4-BE49-F238E27FC236}">
                <a16:creationId xmlns:a16="http://schemas.microsoft.com/office/drawing/2014/main" id="{15F78E3D-E97B-4066-871F-A277CAD8D18C}"/>
              </a:ext>
            </a:extLst>
          </p:cNvPr>
          <p:cNvSpPr txBox="1"/>
          <p:nvPr/>
        </p:nvSpPr>
        <p:spPr>
          <a:xfrm>
            <a:off x="436098" y="5609930"/>
            <a:ext cx="6344530" cy="646331"/>
          </a:xfrm>
          <a:prstGeom prst="rect">
            <a:avLst/>
          </a:prstGeom>
          <a:noFill/>
        </p:spPr>
        <p:txBody>
          <a:bodyPr wrap="square" rtlCol="0">
            <a:spAutoFit/>
          </a:bodyPr>
          <a:lstStyle/>
          <a:p>
            <a:r>
              <a:rPr lang="en-US">
                <a:hlinkClick r:id="rId3"/>
              </a:rPr>
              <a:t>http://www.gadoe.org/Curriculum-Instruction-and-Assessment/Assessment/Pages/Information-For-Educators.aspx</a:t>
            </a:r>
            <a:r>
              <a:rPr lang="en-US"/>
              <a:t> </a:t>
            </a:r>
          </a:p>
        </p:txBody>
      </p:sp>
      <p:sp>
        <p:nvSpPr>
          <p:cNvPr id="7" name="Oval 6">
            <a:extLst>
              <a:ext uri="{FF2B5EF4-FFF2-40B4-BE49-F238E27FC236}">
                <a16:creationId xmlns:a16="http://schemas.microsoft.com/office/drawing/2014/main" id="{8B76AC52-CE9F-42A6-A943-DA935BAB5C14}"/>
              </a:ext>
            </a:extLst>
          </p:cNvPr>
          <p:cNvSpPr/>
          <p:nvPr/>
        </p:nvSpPr>
        <p:spPr>
          <a:xfrm>
            <a:off x="4459458" y="4895556"/>
            <a:ext cx="1209822" cy="3657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33879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a:extLst>
              <a:ext uri="{FF2B5EF4-FFF2-40B4-BE49-F238E27FC236}">
                <a16:creationId xmlns:a16="http://schemas.microsoft.com/office/drawing/2014/main" id="{FF9545E7-B370-443A-A9BF-A216C3FD233B}"/>
              </a:ext>
            </a:extLst>
          </p:cNvPr>
          <p:cNvSpPr>
            <a:spLocks noGrp="1"/>
          </p:cNvSpPr>
          <p:nvPr>
            <p:ph type="title"/>
          </p:nvPr>
        </p:nvSpPr>
        <p:spPr/>
        <p:txBody>
          <a:bodyPr>
            <a:noAutofit/>
          </a:bodyPr>
          <a:lstStyle/>
          <a:p>
            <a:r>
              <a:rPr lang="en-US" altLang="en-US"/>
              <a:t>ACCESS &amp; Alternate ACCESS</a:t>
            </a:r>
          </a:p>
        </p:txBody>
      </p:sp>
      <p:sp>
        <p:nvSpPr>
          <p:cNvPr id="147459" name="Content Placeholder 2">
            <a:extLst>
              <a:ext uri="{FF2B5EF4-FFF2-40B4-BE49-F238E27FC236}">
                <a16:creationId xmlns:a16="http://schemas.microsoft.com/office/drawing/2014/main" id="{AF17D0F5-80AA-4762-8474-4347CB076509}"/>
              </a:ext>
            </a:extLst>
          </p:cNvPr>
          <p:cNvSpPr>
            <a:spLocks noGrp="1"/>
          </p:cNvSpPr>
          <p:nvPr>
            <p:ph idx="1"/>
          </p:nvPr>
        </p:nvSpPr>
        <p:spPr/>
        <p:txBody>
          <a:bodyPr>
            <a:normAutofit/>
          </a:bodyPr>
          <a:lstStyle/>
          <a:p>
            <a:pPr marL="0" indent="0" eaLnBrk="1" hangingPunct="1">
              <a:lnSpc>
                <a:spcPct val="100000"/>
              </a:lnSpc>
              <a:spcBef>
                <a:spcPct val="0"/>
              </a:spcBef>
              <a:buNone/>
            </a:pPr>
            <a:r>
              <a:rPr lang="en-US" altLang="en-US" sz="2400" b="1"/>
              <a:t>Testing Modes</a:t>
            </a:r>
          </a:p>
          <a:p>
            <a:pPr eaLnBrk="1" hangingPunct="1">
              <a:lnSpc>
                <a:spcPct val="100000"/>
              </a:lnSpc>
              <a:spcBef>
                <a:spcPct val="0"/>
              </a:spcBef>
            </a:pPr>
            <a:r>
              <a:rPr lang="en-US" altLang="en-US" sz="2400"/>
              <a:t>The online test is a staged adaptive test, meaning students will progress through the test based on their performance.</a:t>
            </a:r>
          </a:p>
          <a:p>
            <a:pPr lvl="1" eaLnBrk="1" hangingPunct="1">
              <a:lnSpc>
                <a:spcPct val="100000"/>
              </a:lnSpc>
              <a:spcBef>
                <a:spcPct val="0"/>
              </a:spcBef>
            </a:pPr>
            <a:r>
              <a:rPr lang="en-US" altLang="en-US" sz="1400" b="1"/>
              <a:t>The online</a:t>
            </a:r>
            <a:r>
              <a:rPr lang="en-US" altLang="en-US" sz="1400" b="1" i="1"/>
              <a:t> </a:t>
            </a:r>
            <a:r>
              <a:rPr lang="en-US" altLang="en-US" sz="1400" b="1"/>
              <a:t>test does not require test administrators/examiners to determine tier placement of students in order to administer the test.</a:t>
            </a:r>
          </a:p>
          <a:p>
            <a:pPr marL="457200" lvl="1" indent="0" eaLnBrk="1" hangingPunct="1">
              <a:lnSpc>
                <a:spcPct val="100000"/>
              </a:lnSpc>
              <a:spcBef>
                <a:spcPct val="0"/>
              </a:spcBef>
              <a:buNone/>
            </a:pPr>
            <a:endParaRPr lang="en-US" altLang="en-US" sz="1400"/>
          </a:p>
          <a:p>
            <a:pPr eaLnBrk="1" hangingPunct="1">
              <a:lnSpc>
                <a:spcPct val="100000"/>
              </a:lnSpc>
              <a:spcBef>
                <a:spcPct val="0"/>
              </a:spcBef>
            </a:pPr>
            <a:r>
              <a:rPr lang="en-US" altLang="en-US" sz="1800"/>
              <a:t>Each student testing online will require a computer and headset </a:t>
            </a:r>
            <a:r>
              <a:rPr lang="en-US" altLang="en-US" sz="1800" b="1" u="sng"/>
              <a:t>with microphone</a:t>
            </a:r>
            <a:r>
              <a:rPr lang="en-US" altLang="en-US" sz="1800"/>
              <a:t> for the Speaking test – and headphones for the other domains.</a:t>
            </a:r>
          </a:p>
          <a:p>
            <a:pPr marL="0" indent="0" eaLnBrk="1" hangingPunct="1">
              <a:lnSpc>
                <a:spcPct val="100000"/>
              </a:lnSpc>
              <a:spcBef>
                <a:spcPct val="0"/>
              </a:spcBef>
              <a:buNone/>
            </a:pPr>
            <a:endParaRPr lang="en-US" altLang="en-US" sz="1800"/>
          </a:p>
          <a:p>
            <a:pPr>
              <a:lnSpc>
                <a:spcPct val="100000"/>
              </a:lnSpc>
              <a:spcBef>
                <a:spcPct val="0"/>
              </a:spcBef>
            </a:pPr>
            <a:r>
              <a:rPr lang="en-US" altLang="en-US" sz="1800"/>
              <a:t>WIDA recommends that students take the </a:t>
            </a:r>
            <a:r>
              <a:rPr lang="en-US" altLang="en-US" sz="1800" b="1"/>
              <a:t>Listening and Reading tests first </a:t>
            </a:r>
            <a:r>
              <a:rPr lang="en-US" altLang="en-US" sz="1800"/>
              <a:t>(in either order) followed by the Speaking and Writing tests (in either order).</a:t>
            </a:r>
          </a:p>
          <a:p>
            <a:pPr lvl="1"/>
            <a:r>
              <a:rPr lang="en-US" altLang="en-US" sz="1400"/>
              <a:t>Students’ performance on the online Listening and Reading tests will determine their placement for Speaking and Writing.</a:t>
            </a:r>
          </a:p>
        </p:txBody>
      </p:sp>
      <p:sp>
        <p:nvSpPr>
          <p:cNvPr id="2" name="Slide Number Placeholder 1"/>
          <p:cNvSpPr>
            <a:spLocks noGrp="1"/>
          </p:cNvSpPr>
          <p:nvPr>
            <p:ph type="sldNum" sz="quarter" idx="4"/>
          </p:nvPr>
        </p:nvSpPr>
        <p:spPr/>
        <p:txBody>
          <a:bodyPr/>
          <a:lstStyle/>
          <a:p>
            <a:fld id="{B63E4CEF-BB1E-48C7-AE93-F39F6AA99AD7}" type="slidenum">
              <a:rPr lang="en-US" smtClean="0"/>
              <a:pPr/>
              <a:t>50</a:t>
            </a:fld>
            <a:endParaRPr lang="en-US"/>
          </a:p>
        </p:txBody>
      </p:sp>
    </p:spTree>
    <p:extLst>
      <p:ext uri="{BB962C8B-B14F-4D97-AF65-F5344CB8AC3E}">
        <p14:creationId xmlns:p14="http://schemas.microsoft.com/office/powerpoint/2010/main" val="17654065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a:extLst>
              <a:ext uri="{FF2B5EF4-FFF2-40B4-BE49-F238E27FC236}">
                <a16:creationId xmlns:a16="http://schemas.microsoft.com/office/drawing/2014/main" id="{772B33E0-23C3-4440-BE13-BC664265AE16}"/>
              </a:ext>
            </a:extLst>
          </p:cNvPr>
          <p:cNvSpPr>
            <a:spLocks noGrp="1"/>
          </p:cNvSpPr>
          <p:nvPr>
            <p:ph type="title"/>
          </p:nvPr>
        </p:nvSpPr>
        <p:spPr/>
        <p:txBody>
          <a:bodyPr>
            <a:noAutofit/>
          </a:bodyPr>
          <a:lstStyle/>
          <a:p>
            <a:pPr eaLnBrk="1" hangingPunct="1"/>
            <a:r>
              <a:rPr lang="en-US" altLang="en-US"/>
              <a:t>ACCESS &amp; Alternate ACCESS</a:t>
            </a:r>
            <a:endParaRPr lang="en-US" altLang="en-US">
              <a:solidFill>
                <a:srgbClr val="FF0000"/>
              </a:solidFill>
            </a:endParaRPr>
          </a:p>
        </p:txBody>
      </p:sp>
      <p:sp>
        <p:nvSpPr>
          <p:cNvPr id="138243" name="Content Placeholder 2">
            <a:extLst>
              <a:ext uri="{FF2B5EF4-FFF2-40B4-BE49-F238E27FC236}">
                <a16:creationId xmlns:a16="http://schemas.microsoft.com/office/drawing/2014/main" id="{BAE80EA4-33F7-40D3-B9AB-4BE61F4954F3}"/>
              </a:ext>
            </a:extLst>
          </p:cNvPr>
          <p:cNvSpPr>
            <a:spLocks noGrp="1"/>
          </p:cNvSpPr>
          <p:nvPr>
            <p:ph idx="1"/>
            <p:extLst>
              <p:ext uri="{D42A27DB-BD31-4B8C-83A1-F6EECF244321}">
                <p14:modId xmlns:p14="http://schemas.microsoft.com/office/powerpoint/2010/main" val="94938665"/>
              </p:ext>
            </p:extLst>
          </p:nvPr>
        </p:nvSpPr>
        <p:spPr/>
        <p:txBody>
          <a:bodyPr vert="horz" lIns="91440" tIns="45720" rIns="91440" bIns="45720" rtlCol="0" anchor="t">
            <a:noAutofit/>
          </a:bodyPr>
          <a:lstStyle/>
          <a:p>
            <a:pPr marL="0" indent="0">
              <a:lnSpc>
                <a:spcPct val="100000"/>
              </a:lnSpc>
              <a:spcBef>
                <a:spcPts val="0"/>
              </a:spcBef>
              <a:buNone/>
              <a:defRPr/>
            </a:pPr>
            <a:r>
              <a:rPr lang="en-US" b="1"/>
              <a:t>Testing Mode</a:t>
            </a:r>
          </a:p>
          <a:p>
            <a:pPr>
              <a:lnSpc>
                <a:spcPct val="100000"/>
              </a:lnSpc>
              <a:spcBef>
                <a:spcPts val="0"/>
              </a:spcBef>
              <a:defRPr/>
            </a:pPr>
            <a:r>
              <a:rPr lang="en-US" sz="2400"/>
              <a:t>Online testing will be conducted using Data Recognition Corporation’s (DRC) INSIGHT testing platform.</a:t>
            </a:r>
          </a:p>
          <a:p>
            <a:pPr marL="457200" lvl="1" indent="0">
              <a:lnSpc>
                <a:spcPct val="100000"/>
              </a:lnSpc>
              <a:spcBef>
                <a:spcPts val="0"/>
              </a:spcBef>
              <a:buNone/>
              <a:defRPr/>
            </a:pPr>
            <a:endParaRPr lang="en-US" sz="1400"/>
          </a:p>
          <a:p>
            <a:pPr lvl="1">
              <a:lnSpc>
                <a:spcPct val="100000"/>
              </a:lnSpc>
              <a:spcBef>
                <a:spcPts val="0"/>
              </a:spcBef>
              <a:defRPr/>
            </a:pPr>
            <a:r>
              <a:rPr lang="en-US" sz="2000"/>
              <a:t>Schools that use Thin Client/Virtualization solutions need to plan to administer ACCESS for ELLs via paper (or on non-Thin Client hardware if available) as audio (the Listening test) delivery support is not ensured for Thin Clients.</a:t>
            </a:r>
          </a:p>
          <a:p>
            <a:pPr lvl="1" eaLnBrk="1" fontAlgn="auto" hangingPunct="1">
              <a:lnSpc>
                <a:spcPct val="100000"/>
              </a:lnSpc>
              <a:spcBef>
                <a:spcPts val="0"/>
              </a:spcBef>
              <a:spcAft>
                <a:spcPts val="0"/>
              </a:spcAft>
              <a:defRPr/>
            </a:pPr>
            <a:r>
              <a:rPr lang="en-US" sz="2000"/>
              <a:t>DRC Customer Service for ACCESS can be reached at </a:t>
            </a:r>
            <a:br>
              <a:rPr lang="en-US">
                <a:latin typeface="+mn-ea"/>
                <a:cs typeface="+mn-ea"/>
              </a:rPr>
            </a:br>
            <a:r>
              <a:rPr lang="en-US" sz="2000"/>
              <a:t>(855) 787-9615; </a:t>
            </a:r>
            <a:r>
              <a:rPr lang="en-US" sz="2000">
                <a:hlinkClick r:id="rId2"/>
              </a:rPr>
              <a:t>WIDA@datarecognitioncorp.com</a:t>
            </a:r>
            <a:r>
              <a:rPr lang="en-US" sz="2000"/>
              <a:t>.</a:t>
            </a:r>
          </a:p>
          <a:p>
            <a:pPr marL="457200" lvl="1" indent="0">
              <a:lnSpc>
                <a:spcPct val="100000"/>
              </a:lnSpc>
              <a:spcBef>
                <a:spcPts val="0"/>
              </a:spcBef>
              <a:buNone/>
              <a:defRPr/>
            </a:pPr>
            <a:endParaRPr lang="en-US" sz="2000"/>
          </a:p>
        </p:txBody>
      </p:sp>
      <p:sp>
        <p:nvSpPr>
          <p:cNvPr id="2" name="Slide Number Placeholder 1"/>
          <p:cNvSpPr>
            <a:spLocks noGrp="1"/>
          </p:cNvSpPr>
          <p:nvPr>
            <p:ph type="sldNum" sz="quarter" idx="4"/>
          </p:nvPr>
        </p:nvSpPr>
        <p:spPr/>
        <p:txBody>
          <a:bodyPr/>
          <a:lstStyle/>
          <a:p>
            <a:fld id="{B63E4CEF-BB1E-48C7-AE93-F39F6AA99AD7}" type="slidenum">
              <a:rPr lang="en-US" smtClean="0"/>
              <a:pPr/>
              <a:t>51</a:t>
            </a:fld>
            <a:endParaRPr lang="en-US"/>
          </a:p>
        </p:txBody>
      </p:sp>
    </p:spTree>
    <p:extLst>
      <p:ext uri="{BB962C8B-B14F-4D97-AF65-F5344CB8AC3E}">
        <p14:creationId xmlns:p14="http://schemas.microsoft.com/office/powerpoint/2010/main" val="42863751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4124049930"/>
              </p:ext>
            </p:extLst>
          </p:nvPr>
        </p:nvSpPr>
        <p:spPr>
          <a:xfrm>
            <a:off x="628650" y="365125"/>
            <a:ext cx="7886700" cy="1325563"/>
          </a:xfrm>
        </p:spPr>
        <p:txBody>
          <a:bodyPr>
            <a:normAutofit/>
          </a:bodyPr>
          <a:lstStyle/>
          <a:p>
            <a:r>
              <a:rPr lang="en-US"/>
              <a:t>ACCESS &amp; Alternate ACCESS</a:t>
            </a:r>
          </a:p>
        </p:txBody>
      </p:sp>
      <p:graphicFrame>
        <p:nvGraphicFramePr>
          <p:cNvPr id="6" name="Content Placeholder 2"/>
          <p:cNvGraphicFramePr>
            <a:graphicFrameLocks noGrp="1"/>
          </p:cNvGraphicFramePr>
          <p:nvPr>
            <p:ph idx="1"/>
            <p:extLst>
              <p:ext uri="{D42A27DB-BD31-4B8C-83A1-F6EECF244321}">
                <p14:modId xmlns:p14="http://schemas.microsoft.com/office/powerpoint/2010/main" val="35948811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4"/>
          </p:nvPr>
        </p:nvSpPr>
        <p:spPr/>
        <p:txBody>
          <a:bodyPr/>
          <a:lstStyle/>
          <a:p>
            <a:fld id="{B63E4CEF-BB1E-48C7-AE93-F39F6AA99AD7}" type="slidenum">
              <a:rPr lang="en-US" smtClean="0"/>
              <a:pPr/>
              <a:t>52</a:t>
            </a:fld>
            <a:endParaRPr lang="en-US"/>
          </a:p>
        </p:txBody>
      </p:sp>
    </p:spTree>
    <p:extLst>
      <p:ext uri="{BB962C8B-B14F-4D97-AF65-F5344CB8AC3E}">
        <p14:creationId xmlns:p14="http://schemas.microsoft.com/office/powerpoint/2010/main" val="36081860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a:extLst>
              <a:ext uri="{FF2B5EF4-FFF2-40B4-BE49-F238E27FC236}">
                <a16:creationId xmlns:a16="http://schemas.microsoft.com/office/drawing/2014/main" id="{4CFA4F1D-5216-4582-A1E4-59D5AFDA2C3D}"/>
              </a:ext>
            </a:extLst>
          </p:cNvPr>
          <p:cNvSpPr>
            <a:spLocks noGrp="1"/>
          </p:cNvSpPr>
          <p:nvPr>
            <p:ph type="title"/>
          </p:nvPr>
        </p:nvSpPr>
        <p:spPr/>
        <p:txBody>
          <a:bodyPr>
            <a:normAutofit/>
          </a:bodyPr>
          <a:lstStyle/>
          <a:p>
            <a:r>
              <a:rPr lang="en-US" altLang="en-US"/>
              <a:t>ACCESS &amp; Alternate ACCESS</a:t>
            </a:r>
          </a:p>
        </p:txBody>
      </p:sp>
      <p:sp>
        <p:nvSpPr>
          <p:cNvPr id="3" name="Content Placeholder 2">
            <a:extLst>
              <a:ext uri="{FF2B5EF4-FFF2-40B4-BE49-F238E27FC236}">
                <a16:creationId xmlns:a16="http://schemas.microsoft.com/office/drawing/2014/main" id="{32A54780-4639-47A4-A591-61A089AC561D}"/>
              </a:ext>
            </a:extLst>
          </p:cNvPr>
          <p:cNvSpPr>
            <a:spLocks noGrp="1"/>
          </p:cNvSpPr>
          <p:nvPr>
            <p:ph idx="1"/>
          </p:nvPr>
        </p:nvSpPr>
        <p:spPr/>
        <p:txBody>
          <a:bodyPr>
            <a:normAutofit/>
          </a:bodyPr>
          <a:lstStyle/>
          <a:p>
            <a:pPr eaLnBrk="1" fontAlgn="auto" hangingPunct="1">
              <a:lnSpc>
                <a:spcPct val="100000"/>
              </a:lnSpc>
              <a:spcBef>
                <a:spcPts val="0"/>
              </a:spcBef>
              <a:spcAft>
                <a:spcPts val="0"/>
              </a:spcAft>
              <a:defRPr/>
            </a:pPr>
            <a:r>
              <a:rPr lang="en-US" altLang="en-US"/>
              <a:t>Examiners must complete online training modules and “certify” in order to administer ACCESS for ELLs.</a:t>
            </a:r>
          </a:p>
          <a:p>
            <a:pPr marL="685800" lvl="2" eaLnBrk="1" fontAlgn="auto" hangingPunct="1">
              <a:lnSpc>
                <a:spcPct val="100000"/>
              </a:lnSpc>
              <a:spcBef>
                <a:spcPts val="0"/>
              </a:spcBef>
              <a:spcAft>
                <a:spcPts val="0"/>
              </a:spcAft>
              <a:defRPr/>
            </a:pPr>
            <a:r>
              <a:rPr lang="en-US" altLang="en-US" sz="2200"/>
              <a:t>Modules available in </a:t>
            </a:r>
            <a:r>
              <a:rPr lang="en-US" altLang="en-US" sz="2200">
                <a:solidFill>
                  <a:srgbClr val="FF0000"/>
                </a:solidFill>
              </a:rPr>
              <a:t>October 2017</a:t>
            </a:r>
            <a:r>
              <a:rPr lang="en-US" altLang="en-US" sz="2200"/>
              <a:t>.</a:t>
            </a:r>
          </a:p>
          <a:p>
            <a:pPr marL="1143000" lvl="3">
              <a:lnSpc>
                <a:spcPct val="100000"/>
              </a:lnSpc>
              <a:spcBef>
                <a:spcPts val="0"/>
              </a:spcBef>
              <a:defRPr/>
            </a:pPr>
            <a:r>
              <a:rPr lang="en-US" altLang="en-US"/>
              <a:t>The courses will vary based on testing mode. </a:t>
            </a:r>
          </a:p>
          <a:p>
            <a:pPr marL="1143000" lvl="3">
              <a:lnSpc>
                <a:spcPct val="100000"/>
              </a:lnSpc>
              <a:spcBef>
                <a:spcPts val="0"/>
              </a:spcBef>
              <a:defRPr/>
            </a:pPr>
            <a:r>
              <a:rPr lang="en-US" altLang="en-US"/>
              <a:t>Closely monitor the number of English Learners (ELs) in your systems to ensure an accurate order of any paper materials your system may require. </a:t>
            </a:r>
            <a:r>
              <a:rPr lang="en-US" altLang="en-US" u="sng"/>
              <a:t>Systems will be invoiced for excessive orders</a:t>
            </a:r>
            <a:r>
              <a:rPr lang="en-US" altLang="en-US"/>
              <a:t>.</a:t>
            </a:r>
          </a:p>
          <a:p>
            <a:pPr marL="0" lvl="1" indent="0" eaLnBrk="1" fontAlgn="auto" hangingPunct="1">
              <a:lnSpc>
                <a:spcPct val="100000"/>
              </a:lnSpc>
              <a:spcBef>
                <a:spcPts val="0"/>
              </a:spcBef>
              <a:spcAft>
                <a:spcPts val="0"/>
              </a:spcAft>
              <a:buNone/>
              <a:defRPr/>
            </a:pPr>
            <a:endParaRPr lang="en-US" altLang="en-US" sz="1600"/>
          </a:p>
          <a:p>
            <a:pPr>
              <a:lnSpc>
                <a:spcPct val="100000"/>
              </a:lnSpc>
              <a:spcBef>
                <a:spcPts val="0"/>
              </a:spcBef>
              <a:defRPr/>
            </a:pPr>
            <a:r>
              <a:rPr lang="en-US" altLang="en-US" sz="1800" b="1"/>
              <a:t>WIDA will charge districts $100.00 for each data correction that is not made through WIDA AMS during Pre-Reporting or Post-Reporting Data Validation.</a:t>
            </a:r>
          </a:p>
        </p:txBody>
      </p:sp>
      <p:sp>
        <p:nvSpPr>
          <p:cNvPr id="2" name="Slide Number Placeholder 1"/>
          <p:cNvSpPr>
            <a:spLocks noGrp="1"/>
          </p:cNvSpPr>
          <p:nvPr>
            <p:ph type="sldNum" sz="quarter" idx="4"/>
          </p:nvPr>
        </p:nvSpPr>
        <p:spPr/>
        <p:txBody>
          <a:bodyPr/>
          <a:lstStyle/>
          <a:p>
            <a:fld id="{B63E4CEF-BB1E-48C7-AE93-F39F6AA99AD7}" type="slidenum">
              <a:rPr lang="en-US" smtClean="0"/>
              <a:pPr/>
              <a:t>53</a:t>
            </a:fld>
            <a:endParaRPr lang="en-US"/>
          </a:p>
        </p:txBody>
      </p:sp>
    </p:spTree>
    <p:extLst>
      <p:ext uri="{BB962C8B-B14F-4D97-AF65-F5344CB8AC3E}">
        <p14:creationId xmlns:p14="http://schemas.microsoft.com/office/powerpoint/2010/main" val="2489310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a:extLst>
              <a:ext uri="{FF2B5EF4-FFF2-40B4-BE49-F238E27FC236}">
                <a16:creationId xmlns:a16="http://schemas.microsoft.com/office/drawing/2014/main" id="{F3DDF1F7-FD0A-41C6-B56B-B6203C223D7F}"/>
              </a:ext>
            </a:extLst>
          </p:cNvPr>
          <p:cNvSpPr>
            <a:spLocks noGrp="1"/>
          </p:cNvSpPr>
          <p:nvPr>
            <p:ph type="title"/>
          </p:nvPr>
        </p:nvSpPr>
        <p:spPr/>
        <p:txBody>
          <a:bodyPr>
            <a:normAutofit/>
          </a:bodyPr>
          <a:lstStyle/>
          <a:p>
            <a:r>
              <a:rPr lang="en-US" altLang="en-US"/>
              <a:t>ACCESS &amp; Alternate ACCESS</a:t>
            </a:r>
          </a:p>
        </p:txBody>
      </p:sp>
      <p:sp>
        <p:nvSpPr>
          <p:cNvPr id="3" name="Content Placeholder 2">
            <a:extLst>
              <a:ext uri="{FF2B5EF4-FFF2-40B4-BE49-F238E27FC236}">
                <a16:creationId xmlns:a16="http://schemas.microsoft.com/office/drawing/2014/main" id="{10F8BF45-7782-4DBF-A6ED-AF5A4299DDD6}"/>
              </a:ext>
            </a:extLst>
          </p:cNvPr>
          <p:cNvSpPr>
            <a:spLocks noGrp="1"/>
          </p:cNvSpPr>
          <p:nvPr>
            <p:ph idx="1"/>
          </p:nvPr>
        </p:nvSpPr>
        <p:spPr/>
        <p:txBody>
          <a:bodyPr>
            <a:normAutofit/>
          </a:bodyPr>
          <a:lstStyle/>
          <a:p>
            <a:pPr marL="0" indent="0">
              <a:lnSpc>
                <a:spcPct val="100000"/>
              </a:lnSpc>
              <a:buFont typeface="Arial" panose="020B0604020202020204" pitchFamily="34" charset="0"/>
              <a:buNone/>
              <a:defRPr/>
            </a:pPr>
            <a:r>
              <a:rPr lang="en-US" u="sng" dirty="0"/>
              <a:t>Rendering WIDA Training Accounts “Inactive”</a:t>
            </a:r>
            <a:endParaRPr lang="en-US" sz="2400" u="sng" dirty="0"/>
          </a:p>
          <a:p>
            <a:r>
              <a:rPr lang="en-US" dirty="0"/>
              <a:t>Uncheck all of the listed permissions and then it will effectively deactivate their WIDA.us account.</a:t>
            </a:r>
          </a:p>
          <a:p>
            <a:pPr>
              <a:lnSpc>
                <a:spcPct val="100000"/>
              </a:lnSpc>
              <a:defRPr/>
            </a:pPr>
            <a:r>
              <a:rPr lang="en-US" sz="2400"/>
              <a:t>The </a:t>
            </a:r>
            <a:r>
              <a:rPr lang="en-US" sz="2400" dirty="0"/>
              <a:t>STC may send the </a:t>
            </a:r>
            <a:r>
              <a:rPr lang="en-US" sz="2400" b="1" dirty="0"/>
              <a:t>system name</a:t>
            </a:r>
            <a:r>
              <a:rPr lang="en-US" sz="2400" dirty="0"/>
              <a:t>, </a:t>
            </a:r>
            <a:r>
              <a:rPr lang="en-US" sz="2400" b="1" dirty="0"/>
              <a:t>full name of account holder</a:t>
            </a:r>
            <a:r>
              <a:rPr lang="en-US" sz="2400" dirty="0"/>
              <a:t>, and </a:t>
            </a:r>
            <a:r>
              <a:rPr lang="en-US" sz="2400" b="1" dirty="0"/>
              <a:t>email address of account holder</a:t>
            </a:r>
            <a:r>
              <a:rPr lang="en-US" sz="2400" dirty="0"/>
              <a:t> to WIDA Helpdesk (</a:t>
            </a:r>
            <a:r>
              <a:rPr lang="en-US" sz="2400" dirty="0">
                <a:hlinkClick r:id="rId2"/>
              </a:rPr>
              <a:t>help@wida.us</a:t>
            </a:r>
            <a:r>
              <a:rPr lang="en-US" sz="2400" dirty="0"/>
              <a:t>)</a:t>
            </a:r>
          </a:p>
          <a:p>
            <a:pPr>
              <a:lnSpc>
                <a:spcPct val="100000"/>
              </a:lnSpc>
              <a:defRPr/>
            </a:pPr>
            <a:endParaRPr lang="en-US" sz="2400" dirty="0"/>
          </a:p>
          <a:p>
            <a:pPr lvl="1">
              <a:lnSpc>
                <a:spcPct val="100000"/>
              </a:lnSpc>
              <a:defRPr/>
            </a:pPr>
            <a:r>
              <a:rPr lang="en-US" sz="2000" dirty="0">
                <a:solidFill>
                  <a:srgbClr val="FF0000"/>
                </a:solidFill>
              </a:rPr>
              <a:t>“Clean-up” training accounts prior to the </a:t>
            </a:r>
            <a:r>
              <a:rPr lang="en-US" sz="2000" dirty="0" err="1">
                <a:solidFill>
                  <a:srgbClr val="FF0000"/>
                </a:solidFill>
              </a:rPr>
              <a:t>GaDOE</a:t>
            </a:r>
            <a:r>
              <a:rPr lang="en-US" sz="2000" dirty="0">
                <a:solidFill>
                  <a:srgbClr val="FF0000"/>
                </a:solidFill>
              </a:rPr>
              <a:t> ACCESS pre-administration webinars occur in November 2017.</a:t>
            </a:r>
          </a:p>
        </p:txBody>
      </p:sp>
      <p:sp>
        <p:nvSpPr>
          <p:cNvPr id="2" name="Slide Number Placeholder 1"/>
          <p:cNvSpPr>
            <a:spLocks noGrp="1"/>
          </p:cNvSpPr>
          <p:nvPr>
            <p:ph type="sldNum" sz="quarter" idx="4"/>
          </p:nvPr>
        </p:nvSpPr>
        <p:spPr/>
        <p:txBody>
          <a:bodyPr/>
          <a:lstStyle/>
          <a:p>
            <a:fld id="{B63E4CEF-BB1E-48C7-AE93-F39F6AA99AD7}" type="slidenum">
              <a:rPr lang="en-US" smtClean="0"/>
              <a:pPr/>
              <a:t>54</a:t>
            </a:fld>
            <a:endParaRPr lang="en-US"/>
          </a:p>
        </p:txBody>
      </p:sp>
    </p:spTree>
    <p:extLst>
      <p:ext uri="{BB962C8B-B14F-4D97-AF65-F5344CB8AC3E}">
        <p14:creationId xmlns:p14="http://schemas.microsoft.com/office/powerpoint/2010/main" val="40256245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a:extLst>
              <a:ext uri="{FF2B5EF4-FFF2-40B4-BE49-F238E27FC236}">
                <a16:creationId xmlns:a16="http://schemas.microsoft.com/office/drawing/2014/main" id="{1A93D1E4-67D3-4670-9932-F8F2C44D9A92}"/>
              </a:ext>
            </a:extLst>
          </p:cNvPr>
          <p:cNvSpPr>
            <a:spLocks noGrp="1"/>
          </p:cNvSpPr>
          <p:nvPr>
            <p:ph type="title"/>
          </p:nvPr>
        </p:nvSpPr>
        <p:spPr/>
        <p:txBody>
          <a:bodyPr>
            <a:normAutofit/>
          </a:bodyPr>
          <a:lstStyle/>
          <a:p>
            <a:r>
              <a:rPr lang="en-US" altLang="en-US"/>
              <a:t>ACCESS &amp; Alternate ACCESS</a:t>
            </a:r>
          </a:p>
        </p:txBody>
      </p:sp>
      <p:sp>
        <p:nvSpPr>
          <p:cNvPr id="3" name="Content Placeholder 2">
            <a:extLst>
              <a:ext uri="{FF2B5EF4-FFF2-40B4-BE49-F238E27FC236}">
                <a16:creationId xmlns:a16="http://schemas.microsoft.com/office/drawing/2014/main" id="{218343C1-501C-47C5-932F-61C1FA7AA651}"/>
              </a:ext>
            </a:extLst>
          </p:cNvPr>
          <p:cNvSpPr>
            <a:spLocks noGrp="1"/>
          </p:cNvSpPr>
          <p:nvPr>
            <p:ph idx="1"/>
          </p:nvPr>
        </p:nvSpPr>
        <p:spPr/>
        <p:txBody>
          <a:bodyPr>
            <a:normAutofit/>
          </a:bodyPr>
          <a:lstStyle/>
          <a:p>
            <a:pPr>
              <a:defRPr/>
            </a:pPr>
            <a:r>
              <a:rPr lang="en-US" b="1"/>
              <a:t>In the WIDA Assessment Management System (AMS)</a:t>
            </a:r>
          </a:p>
          <a:p>
            <a:pPr lvl="1">
              <a:defRPr/>
            </a:pPr>
            <a:r>
              <a:rPr lang="en-US">
                <a:solidFill>
                  <a:srgbClr val="FF0000"/>
                </a:solidFill>
              </a:rPr>
              <a:t>Student Exports that will allow users to export all student data in the Pre-ID layout</a:t>
            </a:r>
          </a:p>
          <a:p>
            <a:pPr lvl="1">
              <a:defRPr/>
            </a:pPr>
            <a:r>
              <a:rPr lang="en-US">
                <a:solidFill>
                  <a:srgbClr val="FF0000"/>
                </a:solidFill>
              </a:rPr>
              <a:t>Student Status Dashboard – graphic testing status by school</a:t>
            </a:r>
          </a:p>
        </p:txBody>
      </p:sp>
      <p:sp>
        <p:nvSpPr>
          <p:cNvPr id="2" name="Slide Number Placeholder 1"/>
          <p:cNvSpPr>
            <a:spLocks noGrp="1"/>
          </p:cNvSpPr>
          <p:nvPr>
            <p:ph type="sldNum" sz="quarter" idx="4"/>
          </p:nvPr>
        </p:nvSpPr>
        <p:spPr/>
        <p:txBody>
          <a:bodyPr/>
          <a:lstStyle/>
          <a:p>
            <a:fld id="{B63E4CEF-BB1E-48C7-AE93-F39F6AA99AD7}" type="slidenum">
              <a:rPr lang="en-US" smtClean="0"/>
              <a:pPr/>
              <a:t>55</a:t>
            </a:fld>
            <a:endParaRPr lang="en-US"/>
          </a:p>
        </p:txBody>
      </p:sp>
    </p:spTree>
    <p:extLst>
      <p:ext uri="{BB962C8B-B14F-4D97-AF65-F5344CB8AC3E}">
        <p14:creationId xmlns:p14="http://schemas.microsoft.com/office/powerpoint/2010/main" val="30899947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Title 1">
            <a:extLst>
              <a:ext uri="{FF2B5EF4-FFF2-40B4-BE49-F238E27FC236}">
                <a16:creationId xmlns:a16="http://schemas.microsoft.com/office/drawing/2014/main" id="{0B1F384E-47D7-4FD1-8B11-A0983356170C}"/>
              </a:ext>
            </a:extLst>
          </p:cNvPr>
          <p:cNvSpPr>
            <a:spLocks noGrp="1"/>
          </p:cNvSpPr>
          <p:nvPr>
            <p:ph type="title"/>
          </p:nvPr>
        </p:nvSpPr>
        <p:spPr/>
        <p:txBody>
          <a:bodyPr>
            <a:noAutofit/>
          </a:bodyPr>
          <a:lstStyle/>
          <a:p>
            <a:pPr eaLnBrk="1" hangingPunct="1"/>
            <a:r>
              <a:rPr lang="en-US" altLang="en-US"/>
              <a:t>ACCESS &amp; Alternate ACCESS</a:t>
            </a:r>
          </a:p>
        </p:txBody>
      </p:sp>
      <p:sp>
        <p:nvSpPr>
          <p:cNvPr id="3" name="Content Placeholder 2">
            <a:extLst>
              <a:ext uri="{FF2B5EF4-FFF2-40B4-BE49-F238E27FC236}">
                <a16:creationId xmlns:a16="http://schemas.microsoft.com/office/drawing/2014/main" id="{4CABD745-96E1-4E1D-A8FC-EB5476027AF6}"/>
              </a:ext>
            </a:extLst>
          </p:cNvPr>
          <p:cNvSpPr>
            <a:spLocks noGrp="1"/>
          </p:cNvSpPr>
          <p:nvPr>
            <p:ph idx="1"/>
          </p:nvPr>
        </p:nvSpPr>
        <p:spPr/>
        <p:txBody>
          <a:bodyPr rtlCol="0">
            <a:normAutofit fontScale="92500" lnSpcReduction="20000"/>
          </a:bodyPr>
          <a:lstStyle/>
          <a:p>
            <a:pPr marL="0" indent="0" eaLnBrk="1" hangingPunct="1">
              <a:lnSpc>
                <a:spcPct val="110000"/>
              </a:lnSpc>
              <a:buNone/>
              <a:defRPr/>
            </a:pPr>
            <a:r>
              <a:rPr lang="en-US" altLang="en-US" sz="2400" b="1"/>
              <a:t>Administration Schedule</a:t>
            </a:r>
          </a:p>
          <a:p>
            <a:pPr marL="0" indent="0" eaLnBrk="1" hangingPunct="1">
              <a:lnSpc>
                <a:spcPct val="110000"/>
              </a:lnSpc>
              <a:buNone/>
              <a:defRPr/>
            </a:pPr>
            <a:r>
              <a:rPr lang="en-US" altLang="en-US" sz="2400"/>
              <a:t>The domains may be administered across multiple days in the manner that best works for scheduling purposes and the use of technology.</a:t>
            </a:r>
          </a:p>
          <a:p>
            <a:pPr lvl="1" eaLnBrk="1" hangingPunct="1">
              <a:lnSpc>
                <a:spcPct val="110000"/>
              </a:lnSpc>
              <a:defRPr/>
            </a:pPr>
            <a:r>
              <a:rPr lang="en-US" altLang="en-US" sz="2200"/>
              <a:t>However, a </a:t>
            </a:r>
            <a:r>
              <a:rPr lang="en-US" altLang="en-US" sz="2200" u="sng"/>
              <a:t>single domain </a:t>
            </a:r>
            <a:r>
              <a:rPr lang="en-US" altLang="en-US" sz="2200" b="1" u="sng"/>
              <a:t>may not </a:t>
            </a:r>
            <a:r>
              <a:rPr lang="en-US" altLang="en-US" sz="2200" u="sng"/>
              <a:t>be broken into separate administrations</a:t>
            </a:r>
            <a:r>
              <a:rPr lang="en-US" altLang="en-US" sz="2200"/>
              <a:t>.</a:t>
            </a:r>
          </a:p>
          <a:p>
            <a:pPr lvl="1">
              <a:lnSpc>
                <a:spcPct val="110000"/>
              </a:lnSpc>
              <a:defRPr/>
            </a:pPr>
            <a:r>
              <a:rPr lang="en-US" altLang="en-US" sz="2200"/>
              <a:t>For </a:t>
            </a:r>
            <a:r>
              <a:rPr lang="en-US" altLang="en-US" sz="2200" b="1"/>
              <a:t>Speaking, </a:t>
            </a:r>
            <a:r>
              <a:rPr lang="en-US" altLang="en-US" sz="2200"/>
              <a:t>it is recommended that groups of 5-7 students (or fewer) test simultaneously so that headset microphones do not capture other voices.</a:t>
            </a:r>
          </a:p>
          <a:p>
            <a:pPr lvl="1">
              <a:lnSpc>
                <a:spcPct val="110000"/>
              </a:lnSpc>
              <a:defRPr/>
            </a:pPr>
            <a:r>
              <a:rPr lang="en-US" altLang="en-US" sz="2200"/>
              <a:t>Students from different grades may test in the same room simultaneously</a:t>
            </a:r>
          </a:p>
          <a:p>
            <a:pPr lvl="2">
              <a:lnSpc>
                <a:spcPct val="110000"/>
              </a:lnSpc>
              <a:defRPr/>
            </a:pPr>
            <a:r>
              <a:rPr lang="en-US" altLang="en-US" sz="1800"/>
              <a:t>Consider student needs before taking this approach. </a:t>
            </a:r>
          </a:p>
          <a:p>
            <a:pPr lvl="1">
              <a:lnSpc>
                <a:spcPct val="110000"/>
              </a:lnSpc>
              <a:defRPr/>
            </a:pPr>
            <a:r>
              <a:rPr lang="en-US" altLang="en-US" sz="2000"/>
              <a:t>Target administration times range from 30 minutes up to 60 minutes.</a:t>
            </a:r>
          </a:p>
        </p:txBody>
      </p:sp>
      <p:sp>
        <p:nvSpPr>
          <p:cNvPr id="2" name="Slide Number Placeholder 1"/>
          <p:cNvSpPr>
            <a:spLocks noGrp="1"/>
          </p:cNvSpPr>
          <p:nvPr>
            <p:ph type="sldNum" sz="quarter" idx="4"/>
          </p:nvPr>
        </p:nvSpPr>
        <p:spPr/>
        <p:txBody>
          <a:bodyPr/>
          <a:lstStyle/>
          <a:p>
            <a:fld id="{B63E4CEF-BB1E-48C7-AE93-F39F6AA99AD7}" type="slidenum">
              <a:rPr lang="en-US" smtClean="0"/>
              <a:pPr/>
              <a:t>56</a:t>
            </a:fld>
            <a:endParaRPr lang="en-US"/>
          </a:p>
        </p:txBody>
      </p:sp>
    </p:spTree>
    <p:extLst>
      <p:ext uri="{BB962C8B-B14F-4D97-AF65-F5344CB8AC3E}">
        <p14:creationId xmlns:p14="http://schemas.microsoft.com/office/powerpoint/2010/main" val="18842525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E087B-BDC8-436B-B1CA-953C73ACF4E7}"/>
              </a:ext>
            </a:extLst>
          </p:cNvPr>
          <p:cNvSpPr>
            <a:spLocks noGrp="1"/>
          </p:cNvSpPr>
          <p:nvPr>
            <p:ph type="title"/>
          </p:nvPr>
        </p:nvSpPr>
        <p:spPr/>
        <p:txBody>
          <a:bodyPr/>
          <a:lstStyle/>
          <a:p>
            <a:r>
              <a:rPr lang="en-US" altLang="en-US"/>
              <a:t>ACCESS &amp; Alternate ACCESS</a:t>
            </a:r>
            <a:endParaRPr lang="en-US"/>
          </a:p>
        </p:txBody>
      </p:sp>
      <p:sp>
        <p:nvSpPr>
          <p:cNvPr id="3" name="Content Placeholder 2">
            <a:extLst>
              <a:ext uri="{FF2B5EF4-FFF2-40B4-BE49-F238E27FC236}">
                <a16:creationId xmlns:a16="http://schemas.microsoft.com/office/drawing/2014/main" id="{6314913C-0839-431E-8AC1-51FB97071BA9}"/>
              </a:ext>
            </a:extLst>
          </p:cNvPr>
          <p:cNvSpPr>
            <a:spLocks noGrp="1"/>
          </p:cNvSpPr>
          <p:nvPr>
            <p:ph idx="1"/>
          </p:nvPr>
        </p:nvSpPr>
        <p:spPr/>
        <p:txBody>
          <a:bodyPr/>
          <a:lstStyle/>
          <a:p>
            <a:pPr marL="0" indent="0">
              <a:buNone/>
            </a:pPr>
            <a:r>
              <a:rPr lang="en-US" b="1" dirty="0"/>
              <a:t>Administration Window</a:t>
            </a:r>
          </a:p>
          <a:p>
            <a:r>
              <a:rPr lang="en-US" altLang="en-US" dirty="0"/>
              <a:t>The state testing window for ACCESS is seven-weeks. </a:t>
            </a:r>
          </a:p>
          <a:p>
            <a:pPr lvl="1"/>
            <a:r>
              <a:rPr lang="en-US" altLang="en-US" dirty="0"/>
              <a:t>Systems may utilize the entire seven-week window.</a:t>
            </a:r>
          </a:p>
          <a:p>
            <a:pPr lvl="1"/>
            <a:r>
              <a:rPr lang="en-US" altLang="en-US" dirty="0"/>
              <a:t>The windows for ACCESS for ELLs and the Alternate ACCESS for ELLs are the same.</a:t>
            </a:r>
          </a:p>
          <a:p>
            <a:r>
              <a:rPr lang="en-US" altLang="en-US" dirty="0"/>
              <a:t>Schools must identify the appropriate tier for proficiency in time to order </a:t>
            </a:r>
            <a:r>
              <a:rPr lang="en-US" altLang="en-US" dirty="0">
                <a:solidFill>
                  <a:srgbClr val="FF0000"/>
                </a:solidFill>
              </a:rPr>
              <a:t>paper</a:t>
            </a:r>
            <a:r>
              <a:rPr lang="en-US" altLang="en-US" dirty="0"/>
              <a:t> materials.</a:t>
            </a:r>
          </a:p>
        </p:txBody>
      </p:sp>
      <p:sp>
        <p:nvSpPr>
          <p:cNvPr id="4" name="Slide Number Placeholder 3"/>
          <p:cNvSpPr>
            <a:spLocks noGrp="1"/>
          </p:cNvSpPr>
          <p:nvPr>
            <p:ph type="sldNum" sz="quarter" idx="4"/>
          </p:nvPr>
        </p:nvSpPr>
        <p:spPr/>
        <p:txBody>
          <a:bodyPr/>
          <a:lstStyle/>
          <a:p>
            <a:fld id="{B63E4CEF-BB1E-48C7-AE93-F39F6AA99AD7}" type="slidenum">
              <a:rPr lang="en-US" smtClean="0"/>
              <a:pPr/>
              <a:t>57</a:t>
            </a:fld>
            <a:endParaRPr lang="en-US"/>
          </a:p>
        </p:txBody>
      </p:sp>
    </p:spTree>
    <p:extLst>
      <p:ext uri="{BB962C8B-B14F-4D97-AF65-F5344CB8AC3E}">
        <p14:creationId xmlns:p14="http://schemas.microsoft.com/office/powerpoint/2010/main" val="37221800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ED847-B727-455B-908F-449A6EF2A460}"/>
              </a:ext>
            </a:extLst>
          </p:cNvPr>
          <p:cNvSpPr>
            <a:spLocks noGrp="1"/>
          </p:cNvSpPr>
          <p:nvPr>
            <p:ph type="title"/>
          </p:nvPr>
        </p:nvSpPr>
        <p:spPr/>
        <p:txBody>
          <a:bodyPr>
            <a:normAutofit/>
          </a:bodyPr>
          <a:lstStyle/>
          <a:p>
            <a:r>
              <a:rPr lang="en-US" altLang="en-US"/>
              <a:t>ACCESS &amp; Alternate ACCESS</a:t>
            </a:r>
            <a:endParaRPr lang="en-US"/>
          </a:p>
        </p:txBody>
      </p:sp>
      <p:graphicFrame>
        <p:nvGraphicFramePr>
          <p:cNvPr id="5" name="Content Placeholder 4">
            <a:extLst>
              <a:ext uri="{FF2B5EF4-FFF2-40B4-BE49-F238E27FC236}">
                <a16:creationId xmlns:a16="http://schemas.microsoft.com/office/drawing/2014/main" id="{DE983964-6832-4A92-8081-E6ABAC105A69}"/>
              </a:ext>
            </a:extLst>
          </p:cNvPr>
          <p:cNvGraphicFramePr>
            <a:graphicFrameLocks noGrp="1"/>
          </p:cNvGraphicFramePr>
          <p:nvPr>
            <p:ph idx="1"/>
            <p:extLst>
              <p:ext uri="{D42A27DB-BD31-4B8C-83A1-F6EECF244321}">
                <p14:modId xmlns:p14="http://schemas.microsoft.com/office/powerpoint/2010/main" val="2191917754"/>
              </p:ext>
            </p:extLst>
          </p:nvPr>
        </p:nvGraphicFramePr>
        <p:xfrm>
          <a:off x="628650" y="1825626"/>
          <a:ext cx="7887670" cy="3566158"/>
        </p:xfrm>
        <a:graphic>
          <a:graphicData uri="http://schemas.openxmlformats.org/drawingml/2006/table">
            <a:tbl>
              <a:tblPr firstRow="1" firstCol="1" bandRow="1">
                <a:tableStyleId>{5C22544A-7EE6-4342-B048-85BDC9FD1C3A}</a:tableStyleId>
              </a:tblPr>
              <a:tblGrid>
                <a:gridCol w="4147134">
                  <a:extLst>
                    <a:ext uri="{9D8B030D-6E8A-4147-A177-3AD203B41FA5}">
                      <a16:colId xmlns:a16="http://schemas.microsoft.com/office/drawing/2014/main" val="1186003123"/>
                    </a:ext>
                  </a:extLst>
                </a:gridCol>
                <a:gridCol w="1946069">
                  <a:extLst>
                    <a:ext uri="{9D8B030D-6E8A-4147-A177-3AD203B41FA5}">
                      <a16:colId xmlns:a16="http://schemas.microsoft.com/office/drawing/2014/main" val="85584389"/>
                    </a:ext>
                  </a:extLst>
                </a:gridCol>
                <a:gridCol w="1794467">
                  <a:extLst>
                    <a:ext uri="{9D8B030D-6E8A-4147-A177-3AD203B41FA5}">
                      <a16:colId xmlns:a16="http://schemas.microsoft.com/office/drawing/2014/main" val="2223398381"/>
                    </a:ext>
                  </a:extLst>
                </a:gridCol>
              </a:tblGrid>
              <a:tr h="374102">
                <a:tc>
                  <a:txBody>
                    <a:bodyPr/>
                    <a:lstStyle/>
                    <a:p>
                      <a:pPr marL="0" marR="0">
                        <a:lnSpc>
                          <a:spcPct val="100000"/>
                        </a:lnSpc>
                        <a:spcBef>
                          <a:spcPts val="0"/>
                        </a:spcBef>
                        <a:spcAft>
                          <a:spcPts val="0"/>
                        </a:spcAft>
                      </a:pPr>
                      <a:r>
                        <a:rPr lang="en-US" sz="1100">
                          <a:effectLst/>
                        </a:rPr>
                        <a:t>Test Materials Ordering Available in AMS</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82153" marR="82153" marT="38100" marB="38100" anchor="ctr"/>
                </a:tc>
                <a:tc>
                  <a:txBody>
                    <a:bodyPr/>
                    <a:lstStyle/>
                    <a:p>
                      <a:pPr marL="0" marR="0">
                        <a:lnSpc>
                          <a:spcPct val="100000"/>
                        </a:lnSpc>
                        <a:spcBef>
                          <a:spcPts val="0"/>
                        </a:spcBef>
                        <a:spcAft>
                          <a:spcPts val="0"/>
                        </a:spcAft>
                      </a:pPr>
                      <a:r>
                        <a:rPr lang="en-US" sz="1100" b="0">
                          <a:solidFill>
                            <a:srgbClr val="FF0000"/>
                          </a:solidFill>
                          <a:effectLst/>
                          <a:latin typeface="Calibri" panose="020F0502020204030204" pitchFamily="34" charset="0"/>
                          <a:ea typeface="Calibri" panose="020F0502020204030204" pitchFamily="34" charset="0"/>
                          <a:cs typeface="Calibri" panose="020F0502020204030204" pitchFamily="34" charset="0"/>
                        </a:rPr>
                        <a:t>October 12, 2017</a:t>
                      </a:r>
                    </a:p>
                  </a:txBody>
                  <a:tcPr marL="82153" marR="82153" marT="38100" marB="38100" anchor="ctr">
                    <a:solidFill>
                      <a:schemeClr val="accent1">
                        <a:lumMod val="20000"/>
                        <a:lumOff val="80000"/>
                      </a:schemeClr>
                    </a:solidFill>
                  </a:tcPr>
                </a:tc>
                <a:tc>
                  <a:txBody>
                    <a:bodyPr/>
                    <a:lstStyle/>
                    <a:p>
                      <a:pPr marL="0" marR="0">
                        <a:lnSpc>
                          <a:spcPct val="100000"/>
                        </a:lnSpc>
                        <a:spcBef>
                          <a:spcPts val="0"/>
                        </a:spcBef>
                        <a:spcAft>
                          <a:spcPts val="0"/>
                        </a:spcAft>
                      </a:pPr>
                      <a:r>
                        <a:rPr lang="en-US" sz="1100" b="0">
                          <a:solidFill>
                            <a:srgbClr val="FF0000"/>
                          </a:solidFill>
                          <a:effectLst/>
                          <a:latin typeface="Calibri" panose="020F0502020204030204" pitchFamily="34" charset="0"/>
                          <a:ea typeface="Calibri" panose="020F0502020204030204" pitchFamily="34" charset="0"/>
                          <a:cs typeface="Calibri" panose="020F0502020204030204" pitchFamily="34" charset="0"/>
                        </a:rPr>
                        <a:t>November 30, 2017</a:t>
                      </a:r>
                    </a:p>
                  </a:txBody>
                  <a:tcPr marL="82153" marR="82153" marT="38100" marB="38100" anchor="ctr">
                    <a:solidFill>
                      <a:schemeClr val="accent1">
                        <a:lumMod val="20000"/>
                        <a:lumOff val="80000"/>
                      </a:schemeClr>
                    </a:solidFill>
                  </a:tcPr>
                </a:tc>
                <a:extLst>
                  <a:ext uri="{0D108BD9-81ED-4DB2-BD59-A6C34878D82A}">
                    <a16:rowId xmlns:a16="http://schemas.microsoft.com/office/drawing/2014/main" val="2769420332"/>
                  </a:ext>
                </a:extLst>
              </a:tr>
              <a:tr h="374102">
                <a:tc>
                  <a:txBody>
                    <a:bodyPr/>
                    <a:lstStyle/>
                    <a:p>
                      <a:pPr marL="0" marR="0">
                        <a:lnSpc>
                          <a:spcPct val="100000"/>
                        </a:lnSpc>
                        <a:spcBef>
                          <a:spcPts val="0"/>
                        </a:spcBef>
                        <a:spcAft>
                          <a:spcPts val="0"/>
                        </a:spcAft>
                      </a:pPr>
                      <a:r>
                        <a:rPr lang="en-US" sz="1100">
                          <a:effectLst/>
                        </a:rPr>
                        <a:t>WIDA AMS Test Setup Available for Test Sessions</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82153" marR="82153" marT="38100" marB="38100" anchor="ctr"/>
                </a:tc>
                <a:tc>
                  <a:txBody>
                    <a:bodyPr/>
                    <a:lstStyle/>
                    <a:p>
                      <a:pPr marL="0" marR="0">
                        <a:lnSpc>
                          <a:spcPct val="100000"/>
                        </a:lnSpc>
                        <a:spcBef>
                          <a:spcPts val="0"/>
                        </a:spcBef>
                        <a:spcAft>
                          <a:spcPts val="0"/>
                        </a:spcAft>
                      </a:pPr>
                      <a:r>
                        <a:rPr lang="en-US" sz="1100">
                          <a:solidFill>
                            <a:srgbClr val="FF0000"/>
                          </a:solidFill>
                          <a:effectLst/>
                          <a:latin typeface="Calibri" panose="020F0502020204030204" pitchFamily="34" charset="0"/>
                          <a:ea typeface="Calibri" panose="020F0502020204030204" pitchFamily="34" charset="0"/>
                          <a:cs typeface="Calibri" panose="020F0502020204030204" pitchFamily="34" charset="0"/>
                        </a:rPr>
                        <a:t>December 7, 2017</a:t>
                      </a:r>
                    </a:p>
                  </a:txBody>
                  <a:tcPr marL="82153" marR="82153" marT="38100" marB="38100" anchor="ctr"/>
                </a:tc>
                <a:tc>
                  <a:txBody>
                    <a:bodyPr/>
                    <a:lstStyle/>
                    <a:p>
                      <a:pPr marL="0" marR="0">
                        <a:lnSpc>
                          <a:spcPct val="100000"/>
                        </a:lnSpc>
                        <a:spcBef>
                          <a:spcPts val="0"/>
                        </a:spcBef>
                        <a:spcAft>
                          <a:spcPts val="0"/>
                        </a:spcAft>
                      </a:pPr>
                      <a:r>
                        <a:rPr lang="en-US" sz="1100">
                          <a:solidFill>
                            <a:srgbClr val="FF0000"/>
                          </a:solidFill>
                          <a:effectLst/>
                          <a:latin typeface="Calibri" panose="020F0502020204030204" pitchFamily="34" charset="0"/>
                          <a:ea typeface="Calibri" panose="020F0502020204030204" pitchFamily="34" charset="0"/>
                          <a:cs typeface="Calibri" panose="020F0502020204030204" pitchFamily="34" charset="0"/>
                        </a:rPr>
                        <a:t>March 2, 2018</a:t>
                      </a:r>
                    </a:p>
                  </a:txBody>
                  <a:tcPr marL="82153" marR="82153" marT="38100" marB="38100" anchor="ctr"/>
                </a:tc>
                <a:extLst>
                  <a:ext uri="{0D108BD9-81ED-4DB2-BD59-A6C34878D82A}">
                    <a16:rowId xmlns:a16="http://schemas.microsoft.com/office/drawing/2014/main" val="702042456"/>
                  </a:ext>
                </a:extLst>
              </a:tr>
              <a:tr h="414131">
                <a:tc>
                  <a:txBody>
                    <a:bodyPr/>
                    <a:lstStyle/>
                    <a:p>
                      <a:pPr marL="0" marR="0">
                        <a:lnSpc>
                          <a:spcPct val="100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Alternate ACCESS Pre-Administration Webinar</a:t>
                      </a:r>
                    </a:p>
                  </a:txBody>
                  <a:tcPr marL="82153" marR="82153" marT="38100" marB="38100" anchor="ctr"/>
                </a:tc>
                <a:tc>
                  <a:txBody>
                    <a:bodyPr/>
                    <a:lstStyle/>
                    <a:p>
                      <a:pPr marL="0" marR="0">
                        <a:lnSpc>
                          <a:spcPct val="100000"/>
                        </a:lnSpc>
                        <a:spcBef>
                          <a:spcPts val="0"/>
                        </a:spcBef>
                        <a:spcAft>
                          <a:spcPts val="0"/>
                        </a:spcAft>
                      </a:pPr>
                      <a:r>
                        <a:rPr lang="en-US" sz="1100">
                          <a:solidFill>
                            <a:srgbClr val="FF0000"/>
                          </a:solidFill>
                          <a:effectLst/>
                          <a:latin typeface="Calibri" panose="020F0502020204030204" pitchFamily="34" charset="0"/>
                          <a:ea typeface="Calibri" panose="020F0502020204030204" pitchFamily="34" charset="0"/>
                          <a:cs typeface="Calibri" panose="020F0502020204030204" pitchFamily="34" charset="0"/>
                        </a:rPr>
                        <a:t>November 14, 2017</a:t>
                      </a:r>
                    </a:p>
                  </a:txBody>
                  <a:tcPr marL="82153" marR="82153" marT="38100" marB="38100" anchor="ctr"/>
                </a:tc>
                <a:tc>
                  <a:txBody>
                    <a:bodyPr/>
                    <a:lstStyle/>
                    <a:p>
                      <a:pPr marL="0" marR="0">
                        <a:lnSpc>
                          <a:spcPct val="100000"/>
                        </a:lnSpc>
                        <a:spcBef>
                          <a:spcPts val="0"/>
                        </a:spcBef>
                        <a:spcAft>
                          <a:spcPts val="0"/>
                        </a:spcAft>
                      </a:pPr>
                      <a:endParaRPr lang="en-US" sz="110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82153" marR="82153" marT="38100" marB="38100" anchor="ctr"/>
                </a:tc>
                <a:extLst>
                  <a:ext uri="{0D108BD9-81ED-4DB2-BD59-A6C34878D82A}">
                    <a16:rowId xmlns:a16="http://schemas.microsoft.com/office/drawing/2014/main" val="1145656142"/>
                  </a:ext>
                </a:extLst>
              </a:tr>
              <a:tr h="635470">
                <a:tc>
                  <a:txBody>
                    <a:bodyPr/>
                    <a:lstStyle/>
                    <a:p>
                      <a:pPr marL="0" marR="0">
                        <a:lnSpc>
                          <a:spcPct val="100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ACCESS 2.0 Pre-Administration Webinar</a:t>
                      </a:r>
                    </a:p>
                  </a:txBody>
                  <a:tcPr marL="82153" marR="82153" marT="38100" marB="38100" anchor="ctr"/>
                </a:tc>
                <a:tc>
                  <a:txBody>
                    <a:bodyPr/>
                    <a:lstStyle/>
                    <a:p>
                      <a:pPr marL="0" marR="0">
                        <a:lnSpc>
                          <a:spcPct val="100000"/>
                        </a:lnSpc>
                        <a:spcBef>
                          <a:spcPts val="0"/>
                        </a:spcBef>
                        <a:spcAft>
                          <a:spcPts val="0"/>
                        </a:spcAft>
                      </a:pPr>
                      <a:r>
                        <a:rPr lang="en-US" sz="1100">
                          <a:solidFill>
                            <a:srgbClr val="FF0000"/>
                          </a:solidFill>
                          <a:effectLst/>
                          <a:latin typeface="Calibri" panose="020F0502020204030204" pitchFamily="34" charset="0"/>
                          <a:ea typeface="Calibri" panose="020F0502020204030204" pitchFamily="34" charset="0"/>
                          <a:cs typeface="Calibri" panose="020F0502020204030204" pitchFamily="34" charset="0"/>
                        </a:rPr>
                        <a:t>November 16, 2017</a:t>
                      </a:r>
                    </a:p>
                  </a:txBody>
                  <a:tcPr marL="82153" marR="82153" marT="38100" marB="38100" anchor="ctr"/>
                </a:tc>
                <a:tc>
                  <a:txBody>
                    <a:bodyPr/>
                    <a:lstStyle/>
                    <a:p>
                      <a:pPr marL="0" marR="0">
                        <a:lnSpc>
                          <a:spcPct val="100000"/>
                        </a:lnSpc>
                        <a:spcBef>
                          <a:spcPts val="0"/>
                        </a:spcBef>
                        <a:spcAft>
                          <a:spcPts val="0"/>
                        </a:spcAft>
                      </a:pPr>
                      <a:endParaRPr lang="en-US" sz="110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82153" marR="82153" marT="38100" marB="38100" anchor="ctr"/>
                </a:tc>
                <a:extLst>
                  <a:ext uri="{0D108BD9-81ED-4DB2-BD59-A6C34878D82A}">
                    <a16:rowId xmlns:a16="http://schemas.microsoft.com/office/drawing/2014/main" val="3791718585"/>
                  </a:ext>
                </a:extLst>
              </a:tr>
              <a:tr h="374102">
                <a:tc>
                  <a:txBody>
                    <a:bodyPr/>
                    <a:lstStyle/>
                    <a:p>
                      <a:pPr marL="0" marR="0">
                        <a:lnSpc>
                          <a:spcPct val="100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ACCESS 2.0 Accommodations Webinar</a:t>
                      </a:r>
                    </a:p>
                  </a:txBody>
                  <a:tcPr marL="82153" marR="82153" marT="38100" marB="38100" anchor="ctr"/>
                </a:tc>
                <a:tc>
                  <a:txBody>
                    <a:bodyPr/>
                    <a:lstStyle/>
                    <a:p>
                      <a:pPr marL="0" marR="0">
                        <a:lnSpc>
                          <a:spcPct val="100000"/>
                        </a:lnSpc>
                        <a:spcBef>
                          <a:spcPts val="0"/>
                        </a:spcBef>
                        <a:spcAft>
                          <a:spcPts val="0"/>
                        </a:spcAft>
                      </a:pPr>
                      <a:r>
                        <a:rPr lang="en-US" sz="1100">
                          <a:solidFill>
                            <a:srgbClr val="FF0000"/>
                          </a:solidFill>
                          <a:effectLst/>
                          <a:latin typeface="Calibri" panose="020F0502020204030204" pitchFamily="34" charset="0"/>
                          <a:ea typeface="Calibri" panose="020F0502020204030204" pitchFamily="34" charset="0"/>
                          <a:cs typeface="Calibri" panose="020F0502020204030204" pitchFamily="34" charset="0"/>
                        </a:rPr>
                        <a:t>December 12, 2017</a:t>
                      </a:r>
                    </a:p>
                  </a:txBody>
                  <a:tcPr marL="82153" marR="82153" marT="38100" marB="38100" anchor="ctr"/>
                </a:tc>
                <a:tc>
                  <a:txBody>
                    <a:bodyPr/>
                    <a:lstStyle/>
                    <a:p>
                      <a:pPr marL="0" marR="0">
                        <a:lnSpc>
                          <a:spcPct val="100000"/>
                        </a:lnSpc>
                        <a:spcBef>
                          <a:spcPts val="0"/>
                        </a:spcBef>
                        <a:spcAft>
                          <a:spcPts val="0"/>
                        </a:spcAft>
                      </a:pPr>
                      <a:endParaRPr lang="en-US" sz="110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82153" marR="82153" marT="38100" marB="38100" anchor="ctr"/>
                </a:tc>
                <a:extLst>
                  <a:ext uri="{0D108BD9-81ED-4DB2-BD59-A6C34878D82A}">
                    <a16:rowId xmlns:a16="http://schemas.microsoft.com/office/drawing/2014/main" val="3208592955"/>
                  </a:ext>
                </a:extLst>
              </a:tr>
              <a:tr h="374102">
                <a:tc>
                  <a:txBody>
                    <a:bodyPr/>
                    <a:lstStyle/>
                    <a:p>
                      <a:pPr marL="0" marR="0">
                        <a:lnSpc>
                          <a:spcPct val="100000"/>
                        </a:lnSpc>
                        <a:spcBef>
                          <a:spcPts val="0"/>
                        </a:spcBef>
                        <a:spcAft>
                          <a:spcPts val="0"/>
                        </a:spcAft>
                      </a:pPr>
                      <a:r>
                        <a:rPr lang="en-US" sz="1100">
                          <a:effectLst/>
                        </a:rPr>
                        <a:t>Districts Receive Test Materials (On)</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82153" marR="82153" marT="38100" marB="38100" anchor="ctr"/>
                </a:tc>
                <a:tc>
                  <a:txBody>
                    <a:bodyPr/>
                    <a:lstStyle/>
                    <a:p>
                      <a:pPr marL="0" marR="0">
                        <a:lnSpc>
                          <a:spcPct val="100000"/>
                        </a:lnSpc>
                        <a:spcBef>
                          <a:spcPts val="0"/>
                        </a:spcBef>
                        <a:spcAft>
                          <a:spcPts val="0"/>
                        </a:spcAft>
                      </a:pPr>
                      <a:r>
                        <a:rPr lang="en-US" sz="1100">
                          <a:solidFill>
                            <a:srgbClr val="FF0000"/>
                          </a:solidFill>
                          <a:effectLst/>
                          <a:latin typeface="Calibri" panose="020F0502020204030204" pitchFamily="34" charset="0"/>
                          <a:ea typeface="Calibri" panose="020F0502020204030204" pitchFamily="34" charset="0"/>
                          <a:cs typeface="Calibri" panose="020F0502020204030204" pitchFamily="34" charset="0"/>
                        </a:rPr>
                        <a:t>January 5, 2018</a:t>
                      </a:r>
                    </a:p>
                  </a:txBody>
                  <a:tcPr marL="82153" marR="82153" marT="38100" marB="38100" anchor="ctr"/>
                </a:tc>
                <a:tc>
                  <a:txBody>
                    <a:bodyPr/>
                    <a:lstStyle/>
                    <a:p>
                      <a:pPr marL="0" marR="0">
                        <a:lnSpc>
                          <a:spcPct val="100000"/>
                        </a:lnSpc>
                        <a:spcBef>
                          <a:spcPts val="0"/>
                        </a:spcBef>
                        <a:spcAft>
                          <a:spcPts val="0"/>
                        </a:spcAft>
                      </a:pPr>
                      <a:r>
                        <a:rPr lang="en-US" sz="1100">
                          <a:solidFill>
                            <a:srgbClr val="FF0000"/>
                          </a:solidFill>
                          <a:effectLst/>
                          <a:latin typeface="Calibri" panose="020F0502020204030204" pitchFamily="34" charset="0"/>
                          <a:ea typeface="Calibri" panose="020F0502020204030204" pitchFamily="34" charset="0"/>
                          <a:cs typeface="Calibri" panose="020F0502020204030204" pitchFamily="34" charset="0"/>
                        </a:rPr>
                        <a:t>January 5, 2018</a:t>
                      </a:r>
                    </a:p>
                  </a:txBody>
                  <a:tcPr marL="82153" marR="82153" marT="38100" marB="38100" anchor="ctr"/>
                </a:tc>
                <a:extLst>
                  <a:ext uri="{0D108BD9-81ED-4DB2-BD59-A6C34878D82A}">
                    <a16:rowId xmlns:a16="http://schemas.microsoft.com/office/drawing/2014/main" val="2318727349"/>
                  </a:ext>
                </a:extLst>
              </a:tr>
              <a:tr h="271945">
                <a:tc>
                  <a:txBody>
                    <a:bodyPr/>
                    <a:lstStyle/>
                    <a:p>
                      <a:pPr marL="0" marR="0">
                        <a:lnSpc>
                          <a:spcPct val="100000"/>
                        </a:lnSpc>
                        <a:spcBef>
                          <a:spcPts val="0"/>
                        </a:spcBef>
                        <a:spcAft>
                          <a:spcPts val="0"/>
                        </a:spcAft>
                      </a:pPr>
                      <a:r>
                        <a:rPr lang="en-US" sz="1100">
                          <a:effectLst/>
                        </a:rPr>
                        <a:t>Test Window</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82153" marR="82153" marT="38100" marB="38100" anchor="ctr"/>
                </a:tc>
                <a:tc>
                  <a:txBody>
                    <a:bodyPr/>
                    <a:lstStyle/>
                    <a:p>
                      <a:pPr marL="0" marR="0">
                        <a:lnSpc>
                          <a:spcPct val="100000"/>
                        </a:lnSpc>
                        <a:spcBef>
                          <a:spcPts val="0"/>
                        </a:spcBef>
                        <a:spcAft>
                          <a:spcPts val="0"/>
                        </a:spcAft>
                      </a:pPr>
                      <a:r>
                        <a:rPr lang="en-US" sz="1100">
                          <a:solidFill>
                            <a:srgbClr val="FF0000"/>
                          </a:solidFill>
                          <a:effectLst/>
                          <a:latin typeface="Calibri" panose="020F0502020204030204" pitchFamily="34" charset="0"/>
                          <a:ea typeface="Calibri" panose="020F0502020204030204" pitchFamily="34" charset="0"/>
                          <a:cs typeface="Calibri" panose="020F0502020204030204" pitchFamily="34" charset="0"/>
                        </a:rPr>
                        <a:t>January 16, 2018</a:t>
                      </a:r>
                    </a:p>
                  </a:txBody>
                  <a:tcPr marL="82153" marR="82153" marT="38100" marB="38100" anchor="ctr"/>
                </a:tc>
                <a:tc>
                  <a:txBody>
                    <a:bodyPr/>
                    <a:lstStyle/>
                    <a:p>
                      <a:pPr marL="0" marR="0">
                        <a:lnSpc>
                          <a:spcPct val="100000"/>
                        </a:lnSpc>
                        <a:spcBef>
                          <a:spcPts val="0"/>
                        </a:spcBef>
                        <a:spcAft>
                          <a:spcPts val="0"/>
                        </a:spcAft>
                      </a:pPr>
                      <a:r>
                        <a:rPr lang="en-US" sz="1100">
                          <a:solidFill>
                            <a:srgbClr val="FF0000"/>
                          </a:solidFill>
                          <a:effectLst/>
                          <a:latin typeface="Calibri" panose="020F0502020204030204" pitchFamily="34" charset="0"/>
                          <a:ea typeface="Calibri" panose="020F0502020204030204" pitchFamily="34" charset="0"/>
                          <a:cs typeface="Calibri" panose="020F0502020204030204" pitchFamily="34" charset="0"/>
                        </a:rPr>
                        <a:t>March 2, 2018</a:t>
                      </a:r>
                    </a:p>
                  </a:txBody>
                  <a:tcPr marL="82153" marR="82153" marT="38100" marB="38100" anchor="ctr"/>
                </a:tc>
                <a:extLst>
                  <a:ext uri="{0D108BD9-81ED-4DB2-BD59-A6C34878D82A}">
                    <a16:rowId xmlns:a16="http://schemas.microsoft.com/office/drawing/2014/main" val="1260875922"/>
                  </a:ext>
                </a:extLst>
              </a:tr>
              <a:tr h="374102">
                <a:tc>
                  <a:txBody>
                    <a:bodyPr/>
                    <a:lstStyle/>
                    <a:p>
                      <a:pPr marL="0" marR="0">
                        <a:lnSpc>
                          <a:spcPct val="100000"/>
                        </a:lnSpc>
                        <a:spcBef>
                          <a:spcPts val="0"/>
                        </a:spcBef>
                        <a:spcAft>
                          <a:spcPts val="0"/>
                        </a:spcAft>
                      </a:pPr>
                      <a:r>
                        <a:rPr lang="en-US" sz="1100">
                          <a:effectLst/>
                        </a:rPr>
                        <a:t>Additional Test Material Ordering Window in AMS</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82153" marR="82153" marT="38100" marB="38100" anchor="ctr"/>
                </a:tc>
                <a:tc>
                  <a:txBody>
                    <a:bodyPr/>
                    <a:lstStyle/>
                    <a:p>
                      <a:pPr marL="0" marR="0">
                        <a:lnSpc>
                          <a:spcPct val="100000"/>
                        </a:lnSpc>
                        <a:spcBef>
                          <a:spcPts val="0"/>
                        </a:spcBef>
                        <a:spcAft>
                          <a:spcPts val="0"/>
                        </a:spcAft>
                      </a:pPr>
                      <a:r>
                        <a:rPr lang="en-US" sz="1100">
                          <a:solidFill>
                            <a:srgbClr val="FF0000"/>
                          </a:solidFill>
                          <a:effectLst/>
                          <a:latin typeface="Calibri" panose="020F0502020204030204" pitchFamily="34" charset="0"/>
                          <a:ea typeface="Calibri" panose="020F0502020204030204" pitchFamily="34" charset="0"/>
                          <a:cs typeface="Calibri" panose="020F0502020204030204" pitchFamily="34" charset="0"/>
                        </a:rPr>
                        <a:t>January 16, 2018</a:t>
                      </a:r>
                    </a:p>
                  </a:txBody>
                  <a:tcPr marL="82153" marR="82153" marT="38100" marB="38100" anchor="ctr"/>
                </a:tc>
                <a:tc>
                  <a:txBody>
                    <a:bodyPr/>
                    <a:lstStyle/>
                    <a:p>
                      <a:pPr marL="0" marR="0">
                        <a:lnSpc>
                          <a:spcPct val="100000"/>
                        </a:lnSpc>
                        <a:spcBef>
                          <a:spcPts val="0"/>
                        </a:spcBef>
                        <a:spcAft>
                          <a:spcPts val="0"/>
                        </a:spcAft>
                      </a:pPr>
                      <a:r>
                        <a:rPr lang="en-US" sz="1100">
                          <a:solidFill>
                            <a:srgbClr val="FF0000"/>
                          </a:solidFill>
                          <a:effectLst/>
                          <a:latin typeface="Calibri" panose="020F0502020204030204" pitchFamily="34" charset="0"/>
                          <a:ea typeface="Calibri" panose="020F0502020204030204" pitchFamily="34" charset="0"/>
                          <a:cs typeface="Calibri" panose="020F0502020204030204" pitchFamily="34" charset="0"/>
                        </a:rPr>
                        <a:t>March 2, 2018</a:t>
                      </a:r>
                    </a:p>
                  </a:txBody>
                  <a:tcPr marL="82153" marR="82153" marT="38100" marB="38100" anchor="ctr"/>
                </a:tc>
                <a:extLst>
                  <a:ext uri="{0D108BD9-81ED-4DB2-BD59-A6C34878D82A}">
                    <a16:rowId xmlns:a16="http://schemas.microsoft.com/office/drawing/2014/main" val="2652198000"/>
                  </a:ext>
                </a:extLst>
              </a:tr>
              <a:tr h="374102">
                <a:tc>
                  <a:txBody>
                    <a:bodyPr/>
                    <a:lstStyle/>
                    <a:p>
                      <a:pPr marL="0" marR="0">
                        <a:lnSpc>
                          <a:spcPct val="100000"/>
                        </a:lnSpc>
                        <a:spcBef>
                          <a:spcPts val="0"/>
                        </a:spcBef>
                        <a:spcAft>
                          <a:spcPts val="0"/>
                        </a:spcAft>
                      </a:pPr>
                      <a:r>
                        <a:rPr lang="en-US" sz="1100">
                          <a:effectLst/>
                        </a:rPr>
                        <a:t>Deadline for Shipping Completed Test Materials to DRC</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82153" marR="82153" marT="38100" marB="38100" anchor="ctr"/>
                </a:tc>
                <a:tc>
                  <a:txBody>
                    <a:bodyPr/>
                    <a:lstStyle/>
                    <a:p>
                      <a:pPr marL="0" marR="0">
                        <a:lnSpc>
                          <a:spcPct val="100000"/>
                        </a:lnSpc>
                        <a:spcBef>
                          <a:spcPts val="0"/>
                        </a:spcBef>
                        <a:spcAft>
                          <a:spcPts val="0"/>
                        </a:spcAft>
                      </a:pPr>
                      <a:r>
                        <a:rPr lang="en-US" sz="1100">
                          <a:solidFill>
                            <a:srgbClr val="FF0000"/>
                          </a:solidFill>
                          <a:effectLst/>
                          <a:latin typeface="Calibri" panose="020F0502020204030204" pitchFamily="34" charset="0"/>
                          <a:ea typeface="Calibri" panose="020F0502020204030204" pitchFamily="34" charset="0"/>
                          <a:cs typeface="Calibri" panose="020F0502020204030204" pitchFamily="34" charset="0"/>
                        </a:rPr>
                        <a:t>March 9, 2018</a:t>
                      </a:r>
                    </a:p>
                  </a:txBody>
                  <a:tcPr marL="82153" marR="82153" marT="38100" marB="38100" anchor="ctr"/>
                </a:tc>
                <a:tc>
                  <a:txBody>
                    <a:bodyPr/>
                    <a:lstStyle/>
                    <a:p>
                      <a:pPr marL="0" marR="0">
                        <a:lnSpc>
                          <a:spcPct val="100000"/>
                        </a:lnSpc>
                        <a:spcBef>
                          <a:spcPts val="0"/>
                        </a:spcBef>
                        <a:spcAft>
                          <a:spcPts val="0"/>
                        </a:spcAft>
                      </a:pPr>
                      <a:r>
                        <a:rPr lang="en-US" sz="1100">
                          <a:solidFill>
                            <a:srgbClr val="FF0000"/>
                          </a:solidFill>
                          <a:effectLst/>
                          <a:latin typeface="Calibri" panose="020F0502020204030204" pitchFamily="34" charset="0"/>
                          <a:ea typeface="Calibri" panose="020F0502020204030204" pitchFamily="34" charset="0"/>
                          <a:cs typeface="Calibri" panose="020F0502020204030204" pitchFamily="34" charset="0"/>
                        </a:rPr>
                        <a:t>March 9, 2018</a:t>
                      </a:r>
                    </a:p>
                  </a:txBody>
                  <a:tcPr marL="82153" marR="82153" marT="38100" marB="38100" anchor="ctr"/>
                </a:tc>
                <a:extLst>
                  <a:ext uri="{0D108BD9-81ED-4DB2-BD59-A6C34878D82A}">
                    <a16:rowId xmlns:a16="http://schemas.microsoft.com/office/drawing/2014/main" val="1255966778"/>
                  </a:ext>
                </a:extLst>
              </a:tr>
            </a:tbl>
          </a:graphicData>
        </a:graphic>
      </p:graphicFrame>
      <p:sp>
        <p:nvSpPr>
          <p:cNvPr id="3" name="Slide Number Placeholder 2"/>
          <p:cNvSpPr>
            <a:spLocks noGrp="1"/>
          </p:cNvSpPr>
          <p:nvPr>
            <p:ph type="sldNum" sz="quarter" idx="4"/>
          </p:nvPr>
        </p:nvSpPr>
        <p:spPr/>
        <p:txBody>
          <a:bodyPr/>
          <a:lstStyle/>
          <a:p>
            <a:fld id="{B63E4CEF-BB1E-48C7-AE93-F39F6AA99AD7}" type="slidenum">
              <a:rPr lang="en-US" smtClean="0"/>
              <a:pPr/>
              <a:t>58</a:t>
            </a:fld>
            <a:endParaRPr lang="en-US"/>
          </a:p>
        </p:txBody>
      </p:sp>
    </p:spTree>
    <p:extLst>
      <p:ext uri="{BB962C8B-B14F-4D97-AF65-F5344CB8AC3E}">
        <p14:creationId xmlns:p14="http://schemas.microsoft.com/office/powerpoint/2010/main" val="26945668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7E871-8CA4-47E7-AF65-4CD5AE09B5BF}"/>
              </a:ext>
            </a:extLst>
          </p:cNvPr>
          <p:cNvSpPr>
            <a:spLocks noGrp="1"/>
          </p:cNvSpPr>
          <p:nvPr>
            <p:ph type="title"/>
          </p:nvPr>
        </p:nvSpPr>
        <p:spPr/>
        <p:txBody>
          <a:bodyPr>
            <a:normAutofit/>
          </a:bodyPr>
          <a:lstStyle/>
          <a:p>
            <a:r>
              <a:rPr lang="en-US" altLang="en-US" sz="3600"/>
              <a:t>ACCESS &amp; Alternate ACCESS</a:t>
            </a:r>
            <a:endParaRPr lang="en-US" sz="3600"/>
          </a:p>
        </p:txBody>
      </p:sp>
      <p:sp>
        <p:nvSpPr>
          <p:cNvPr id="3" name="Content Placeholder 2">
            <a:extLst>
              <a:ext uri="{FF2B5EF4-FFF2-40B4-BE49-F238E27FC236}">
                <a16:creationId xmlns:a16="http://schemas.microsoft.com/office/drawing/2014/main" id="{C446100A-7882-4D75-9FF6-E4D32FE62361}"/>
              </a:ext>
            </a:extLst>
          </p:cNvPr>
          <p:cNvSpPr>
            <a:spLocks noGrp="1"/>
          </p:cNvSpPr>
          <p:nvPr>
            <p:ph idx="1"/>
          </p:nvPr>
        </p:nvSpPr>
        <p:spPr/>
        <p:txBody>
          <a:bodyPr/>
          <a:lstStyle/>
          <a:p>
            <a:pPr marL="0" indent="0">
              <a:lnSpc>
                <a:spcPct val="100000"/>
              </a:lnSpc>
              <a:buNone/>
            </a:pPr>
            <a:r>
              <a:rPr lang="en-US" sz="2400">
                <a:hlinkClick r:id="rId2"/>
              </a:rPr>
              <a:t>WIDA Training Resources</a:t>
            </a:r>
            <a:endParaRPr lang="en-US" sz="2400"/>
          </a:p>
          <a:p>
            <a:pPr marL="0" indent="0">
              <a:lnSpc>
                <a:spcPct val="100000"/>
              </a:lnSpc>
              <a:buNone/>
            </a:pPr>
            <a:r>
              <a:rPr lang="en-US" sz="2400">
                <a:hlinkClick r:id="rId3"/>
              </a:rPr>
              <a:t>WIDA’s Technology Readiness Checklist </a:t>
            </a:r>
            <a:endParaRPr lang="en-US" sz="2400"/>
          </a:p>
        </p:txBody>
      </p:sp>
      <p:sp>
        <p:nvSpPr>
          <p:cNvPr id="4" name="Slide Number Placeholder 3"/>
          <p:cNvSpPr>
            <a:spLocks noGrp="1"/>
          </p:cNvSpPr>
          <p:nvPr>
            <p:ph type="sldNum" sz="quarter" idx="4"/>
          </p:nvPr>
        </p:nvSpPr>
        <p:spPr/>
        <p:txBody>
          <a:bodyPr/>
          <a:lstStyle/>
          <a:p>
            <a:fld id="{B63E4CEF-BB1E-48C7-AE93-F39F6AA99AD7}" type="slidenum">
              <a:rPr lang="en-US" smtClean="0"/>
              <a:pPr/>
              <a:t>59</a:t>
            </a:fld>
            <a:endParaRPr lang="en-US"/>
          </a:p>
        </p:txBody>
      </p:sp>
    </p:spTree>
    <p:extLst>
      <p:ext uri="{BB962C8B-B14F-4D97-AF65-F5344CB8AC3E}">
        <p14:creationId xmlns:p14="http://schemas.microsoft.com/office/powerpoint/2010/main" val="3210444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65AF9-B291-4887-B294-1DA571364F6E}"/>
              </a:ext>
            </a:extLst>
          </p:cNvPr>
          <p:cNvSpPr>
            <a:spLocks noGrp="1"/>
          </p:cNvSpPr>
          <p:nvPr>
            <p:ph type="title"/>
          </p:nvPr>
        </p:nvSpPr>
        <p:spPr>
          <a:xfrm>
            <a:off x="603983" y="334017"/>
            <a:ext cx="5668230" cy="808984"/>
          </a:xfrm>
        </p:spPr>
        <p:txBody>
          <a:bodyPr>
            <a:normAutofit fontScale="90000"/>
          </a:bodyPr>
          <a:lstStyle/>
          <a:p>
            <a:r>
              <a:rPr lang="en-US"/>
              <a:t>Available Resources</a:t>
            </a:r>
          </a:p>
        </p:txBody>
      </p:sp>
      <p:pic>
        <p:nvPicPr>
          <p:cNvPr id="5" name="Content Placeholder 4">
            <a:extLst>
              <a:ext uri="{FF2B5EF4-FFF2-40B4-BE49-F238E27FC236}">
                <a16:creationId xmlns:a16="http://schemas.microsoft.com/office/drawing/2014/main" id="{6112B270-8DE6-46BC-B063-2327AEADA703}"/>
              </a:ext>
            </a:extLst>
          </p:cNvPr>
          <p:cNvPicPr>
            <a:picLocks noGrp="1" noChangeAspect="1"/>
          </p:cNvPicPr>
          <p:nvPr>
            <p:ph idx="1"/>
          </p:nvPr>
        </p:nvPicPr>
        <p:blipFill>
          <a:blip r:embed="rId2"/>
          <a:stretch>
            <a:fillRect/>
          </a:stretch>
        </p:blipFill>
        <p:spPr>
          <a:xfrm>
            <a:off x="603983" y="1329530"/>
            <a:ext cx="6682642" cy="4255315"/>
          </a:xfrm>
          <a:prstGeom prst="rect">
            <a:avLst/>
          </a:prstGeom>
        </p:spPr>
      </p:pic>
      <p:sp>
        <p:nvSpPr>
          <p:cNvPr id="4" name="Slide Number Placeholder 3">
            <a:extLst>
              <a:ext uri="{FF2B5EF4-FFF2-40B4-BE49-F238E27FC236}">
                <a16:creationId xmlns:a16="http://schemas.microsoft.com/office/drawing/2014/main" id="{2A6CE651-B35B-400B-8409-2D9A71EEEDAC}"/>
              </a:ext>
            </a:extLst>
          </p:cNvPr>
          <p:cNvSpPr>
            <a:spLocks noGrp="1"/>
          </p:cNvSpPr>
          <p:nvPr>
            <p:ph type="sldNum" sz="quarter" idx="4"/>
          </p:nvPr>
        </p:nvSpPr>
        <p:spPr/>
        <p:txBody>
          <a:bodyPr/>
          <a:lstStyle/>
          <a:p>
            <a:fld id="{B63E4CEF-BB1E-48C7-AE93-F39F6AA99AD7}" type="slidenum">
              <a:rPr lang="en-US" smtClean="0"/>
              <a:pPr/>
              <a:t>6</a:t>
            </a:fld>
            <a:endParaRPr lang="en-US"/>
          </a:p>
        </p:txBody>
      </p:sp>
    </p:spTree>
    <p:extLst>
      <p:ext uri="{BB962C8B-B14F-4D97-AF65-F5344CB8AC3E}">
        <p14:creationId xmlns:p14="http://schemas.microsoft.com/office/powerpoint/2010/main" val="10704028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4A595-8677-44FE-8220-87FDF8C82B72}"/>
              </a:ext>
            </a:extLst>
          </p:cNvPr>
          <p:cNvSpPr>
            <a:spLocks noGrp="1"/>
          </p:cNvSpPr>
          <p:nvPr>
            <p:ph type="title"/>
            <p:extLst>
              <p:ext uri="{D42A27DB-BD31-4B8C-83A1-F6EECF244321}">
                <p14:modId xmlns:p14="http://schemas.microsoft.com/office/powerpoint/2010/main" val="235065108"/>
              </p:ext>
            </p:extLst>
          </p:nvPr>
        </p:nvSpPr>
        <p:spPr/>
        <p:txBody>
          <a:bodyPr/>
          <a:lstStyle/>
          <a:p>
            <a:r>
              <a:rPr lang="en-US"/>
              <a:t>Georgia Alternate Assessment (GAA)</a:t>
            </a:r>
          </a:p>
        </p:txBody>
      </p:sp>
      <p:sp>
        <p:nvSpPr>
          <p:cNvPr id="4" name="Slide Number Placeholder 3">
            <a:extLst>
              <a:ext uri="{FF2B5EF4-FFF2-40B4-BE49-F238E27FC236}">
                <a16:creationId xmlns:a16="http://schemas.microsoft.com/office/drawing/2014/main" id="{F7219FB7-F41C-43AA-9C23-CD15DF420B1B}"/>
              </a:ext>
            </a:extLst>
          </p:cNvPr>
          <p:cNvSpPr>
            <a:spLocks noGrp="1"/>
          </p:cNvSpPr>
          <p:nvPr>
            <p:ph type="sldNum" sz="quarter" idx="4"/>
          </p:nvPr>
        </p:nvSpPr>
        <p:spPr/>
        <p:txBody>
          <a:bodyPr/>
          <a:lstStyle/>
          <a:p>
            <a:fld id="{B63E4CEF-BB1E-48C7-AE93-F39F6AA99AD7}" type="slidenum">
              <a:rPr lang="en-US" smtClean="0"/>
              <a:pPr/>
              <a:t>60</a:t>
            </a:fld>
            <a:endParaRPr lang="en-US"/>
          </a:p>
        </p:txBody>
      </p:sp>
    </p:spTree>
    <p:extLst>
      <p:ext uri="{BB962C8B-B14F-4D97-AF65-F5344CB8AC3E}">
        <p14:creationId xmlns:p14="http://schemas.microsoft.com/office/powerpoint/2010/main" val="19940952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23998-E7D6-4F24-80B1-755F001DD93C}"/>
              </a:ext>
            </a:extLst>
          </p:cNvPr>
          <p:cNvSpPr>
            <a:spLocks noGrp="1"/>
          </p:cNvSpPr>
          <p:nvPr>
            <p:ph type="title"/>
          </p:nvPr>
        </p:nvSpPr>
        <p:spPr/>
        <p:txBody>
          <a:bodyPr/>
          <a:lstStyle/>
          <a:p>
            <a:r>
              <a:rPr lang="en-US"/>
              <a:t>Georgia Alternate Assessment (GAA)</a:t>
            </a:r>
          </a:p>
        </p:txBody>
      </p:sp>
      <p:sp>
        <p:nvSpPr>
          <p:cNvPr id="3" name="Content Placeholder 2">
            <a:extLst>
              <a:ext uri="{FF2B5EF4-FFF2-40B4-BE49-F238E27FC236}">
                <a16:creationId xmlns:a16="http://schemas.microsoft.com/office/drawing/2014/main" id="{EB0BC263-C4F2-4640-BDEA-7AF42F9E1554}"/>
              </a:ext>
            </a:extLst>
          </p:cNvPr>
          <p:cNvSpPr>
            <a:spLocks noGrp="1"/>
          </p:cNvSpPr>
          <p:nvPr>
            <p:ph idx="1"/>
          </p:nvPr>
        </p:nvSpPr>
        <p:spPr/>
        <p:txBody>
          <a:bodyPr/>
          <a:lstStyle/>
          <a:p>
            <a:pPr>
              <a:lnSpc>
                <a:spcPct val="100000"/>
              </a:lnSpc>
            </a:pPr>
            <a:r>
              <a:rPr lang="en-US" dirty="0"/>
              <a:t>The purpose of the GAA is to ensure that students with significant cognitive disabilities are:</a:t>
            </a:r>
          </a:p>
          <a:p>
            <a:pPr lvl="1">
              <a:lnSpc>
                <a:spcPct val="100000"/>
              </a:lnSpc>
            </a:pPr>
            <a:r>
              <a:rPr lang="en-US" dirty="0"/>
              <a:t>provided access to the state-mandated content standards.</a:t>
            </a:r>
          </a:p>
          <a:p>
            <a:pPr lvl="1">
              <a:lnSpc>
                <a:spcPct val="100000"/>
              </a:lnSpc>
            </a:pPr>
            <a:r>
              <a:rPr lang="en-US" dirty="0"/>
              <a:t>given the opportunity to demonstrate progress toward achievement of content standard knowledge, concepts, and skills.</a:t>
            </a:r>
          </a:p>
        </p:txBody>
      </p:sp>
      <p:sp>
        <p:nvSpPr>
          <p:cNvPr id="4" name="Slide Number Placeholder 3"/>
          <p:cNvSpPr>
            <a:spLocks noGrp="1"/>
          </p:cNvSpPr>
          <p:nvPr>
            <p:ph type="sldNum" sz="quarter" idx="4"/>
          </p:nvPr>
        </p:nvSpPr>
        <p:spPr/>
        <p:txBody>
          <a:bodyPr/>
          <a:lstStyle/>
          <a:p>
            <a:fld id="{B63E4CEF-BB1E-48C7-AE93-F39F6AA99AD7}" type="slidenum">
              <a:rPr lang="en-US" smtClean="0"/>
              <a:pPr/>
              <a:t>61</a:t>
            </a:fld>
            <a:endParaRPr lang="en-US"/>
          </a:p>
        </p:txBody>
      </p:sp>
    </p:spTree>
    <p:extLst>
      <p:ext uri="{BB962C8B-B14F-4D97-AF65-F5344CB8AC3E}">
        <p14:creationId xmlns:p14="http://schemas.microsoft.com/office/powerpoint/2010/main" val="33945029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8E40D84-65E2-489D-B4B2-96DD485FA7F2}"/>
              </a:ext>
            </a:extLst>
          </p:cNvPr>
          <p:cNvGraphicFramePr>
            <a:graphicFrameLocks noGrp="1"/>
          </p:cNvGraphicFramePr>
          <p:nvPr>
            <p:extLst>
              <p:ext uri="{D42A27DB-BD31-4B8C-83A1-F6EECF244321}">
                <p14:modId xmlns:p14="http://schemas.microsoft.com/office/powerpoint/2010/main" val="516107376"/>
              </p:ext>
            </p:extLst>
          </p:nvPr>
        </p:nvGraphicFramePr>
        <p:xfrm>
          <a:off x="395288" y="2026807"/>
          <a:ext cx="7565546" cy="3652301"/>
        </p:xfrm>
        <a:graphic>
          <a:graphicData uri="http://schemas.openxmlformats.org/drawingml/2006/table">
            <a:tbl>
              <a:tblPr firstRow="1" bandRow="1">
                <a:tableStyleId>{21E4AEA4-8DFA-4A89-87EB-49C32662AFE0}</a:tableStyleId>
              </a:tblPr>
              <a:tblGrid>
                <a:gridCol w="2815420">
                  <a:extLst>
                    <a:ext uri="{9D8B030D-6E8A-4147-A177-3AD203B41FA5}">
                      <a16:colId xmlns:a16="http://schemas.microsoft.com/office/drawing/2014/main" val="20000"/>
                    </a:ext>
                  </a:extLst>
                </a:gridCol>
                <a:gridCol w="4750126">
                  <a:extLst>
                    <a:ext uri="{9D8B030D-6E8A-4147-A177-3AD203B41FA5}">
                      <a16:colId xmlns:a16="http://schemas.microsoft.com/office/drawing/2014/main" val="20001"/>
                    </a:ext>
                  </a:extLst>
                </a:gridCol>
              </a:tblGrid>
              <a:tr h="412254">
                <a:tc>
                  <a:txBody>
                    <a:bodyPr/>
                    <a:lstStyle/>
                    <a:p>
                      <a:pPr algn="ctr"/>
                      <a:r>
                        <a:rPr lang="en-US" sz="2400" b="1">
                          <a:solidFill>
                            <a:schemeClr val="tx1"/>
                          </a:solidFill>
                        </a:rPr>
                        <a:t>Elementary/Middle</a:t>
                      </a:r>
                    </a:p>
                  </a:txBody>
                  <a:tcPr marL="91450" marR="91450"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400" b="1">
                          <a:solidFill>
                            <a:schemeClr val="tx1"/>
                          </a:solidFill>
                        </a:rPr>
                        <a:t>High School (Grade 11)</a:t>
                      </a:r>
                      <a:endParaRPr lang="en-US" sz="2800" b="1">
                        <a:solidFill>
                          <a:schemeClr val="tx1"/>
                        </a:solidFill>
                      </a:endParaRPr>
                    </a:p>
                  </a:txBody>
                  <a:tcPr marL="91450" marR="91450"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3195123">
                <a:tc>
                  <a:txBody>
                    <a:bodyPr/>
                    <a:lstStyle/>
                    <a:p>
                      <a:r>
                        <a:rPr lang="en-US" sz="2000" b="1"/>
                        <a:t>Grades 5</a:t>
                      </a:r>
                      <a:r>
                        <a:rPr lang="en-US" sz="2000" b="1" baseline="0"/>
                        <a:t> &amp; </a:t>
                      </a:r>
                      <a:r>
                        <a:rPr lang="en-US" sz="2000" b="1"/>
                        <a:t>8</a:t>
                      </a:r>
                    </a:p>
                    <a:p>
                      <a:pPr marL="285750" indent="-285750">
                        <a:buFont typeface="Arial" panose="020B0604020202020204" pitchFamily="34" charset="0"/>
                        <a:buChar char="•"/>
                      </a:pPr>
                      <a:r>
                        <a:rPr lang="en-US" sz="2000" b="1"/>
                        <a:t>English</a:t>
                      </a:r>
                      <a:r>
                        <a:rPr lang="en-US" sz="2000" b="1" baseline="0"/>
                        <a:t> Language Arts</a:t>
                      </a:r>
                    </a:p>
                    <a:p>
                      <a:pPr marL="285750" indent="-285750">
                        <a:buFont typeface="Arial" panose="020B0604020202020204" pitchFamily="34" charset="0"/>
                        <a:buChar char="•"/>
                      </a:pPr>
                      <a:r>
                        <a:rPr lang="en-US" sz="2000" b="1" baseline="0"/>
                        <a:t>Mathematics</a:t>
                      </a:r>
                    </a:p>
                    <a:p>
                      <a:pPr marL="285750" indent="-285750">
                        <a:buFont typeface="Arial" panose="020B0604020202020204" pitchFamily="34" charset="0"/>
                        <a:buChar char="•"/>
                      </a:pPr>
                      <a:r>
                        <a:rPr lang="en-US" sz="2000" b="1" baseline="0"/>
                        <a:t>Science</a:t>
                      </a:r>
                    </a:p>
                    <a:p>
                      <a:pPr marL="285750" indent="-285750">
                        <a:buFont typeface="Arial" panose="020B0604020202020204" pitchFamily="34" charset="0"/>
                        <a:buChar char="•"/>
                      </a:pPr>
                      <a:r>
                        <a:rPr lang="en-US" sz="2000" b="1" baseline="0"/>
                        <a:t>Social Studies</a:t>
                      </a:r>
                    </a:p>
                    <a:p>
                      <a:pPr marL="0" indent="0">
                        <a:buFont typeface="Arial" panose="020B0604020202020204" pitchFamily="34" charset="0"/>
                        <a:buNone/>
                      </a:pPr>
                      <a:endParaRPr lang="en-US" sz="2000" b="1" baseline="0"/>
                    </a:p>
                    <a:p>
                      <a:pPr marL="0" indent="0">
                        <a:buFont typeface="Arial" panose="020B0604020202020204" pitchFamily="34" charset="0"/>
                        <a:buNone/>
                      </a:pPr>
                      <a:r>
                        <a:rPr lang="en-US" sz="2000" b="1" baseline="0"/>
                        <a:t>Kindergarten,</a:t>
                      </a:r>
                    </a:p>
                    <a:p>
                      <a:pPr marL="0" indent="0">
                        <a:buFont typeface="Arial" panose="020B0604020202020204" pitchFamily="34" charset="0"/>
                        <a:buNone/>
                      </a:pPr>
                      <a:r>
                        <a:rPr lang="en-US" sz="2000" b="1" baseline="0"/>
                        <a:t>Grades 3, 4, 6, and 7</a:t>
                      </a:r>
                    </a:p>
                    <a:p>
                      <a:pPr marL="285750" indent="-285750">
                        <a:buFont typeface="Arial" panose="020B0604020202020204" pitchFamily="34" charset="0"/>
                        <a:buChar char="•"/>
                      </a:pPr>
                      <a:r>
                        <a:rPr lang="en-US" sz="2000" b="1"/>
                        <a:t>English</a:t>
                      </a:r>
                      <a:r>
                        <a:rPr lang="en-US" sz="2000" b="1" baseline="0"/>
                        <a:t> Language Arts</a:t>
                      </a:r>
                    </a:p>
                    <a:p>
                      <a:pPr marL="285750" indent="-285750">
                        <a:buFont typeface="Arial" panose="020B0604020202020204" pitchFamily="34" charset="0"/>
                        <a:buChar char="•"/>
                      </a:pPr>
                      <a:r>
                        <a:rPr lang="en-US" sz="2000" b="1" baseline="0"/>
                        <a:t>Mathematics</a:t>
                      </a:r>
                    </a:p>
                  </a:txBody>
                  <a:tcPr marL="91450" marR="91450"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338138" lvl="1" indent="-285750">
                        <a:buFont typeface="Arial" panose="020B0604020202020204" pitchFamily="34" charset="0"/>
                        <a:buChar char="•"/>
                      </a:pPr>
                      <a:r>
                        <a:rPr lang="en-US" altLang="en-US" sz="2000" b="1"/>
                        <a:t>9</a:t>
                      </a:r>
                      <a:r>
                        <a:rPr lang="en-US" altLang="en-US" sz="2000" b="1" baseline="30000"/>
                        <a:t>th</a:t>
                      </a:r>
                      <a:r>
                        <a:rPr lang="en-US" altLang="en-US" sz="2000" b="1"/>
                        <a:t> Grade Literature &amp; Composition</a:t>
                      </a:r>
                    </a:p>
                    <a:p>
                      <a:pPr marL="338138" lvl="1" indent="-285750">
                        <a:buFont typeface="Arial" panose="020B0604020202020204" pitchFamily="34" charset="0"/>
                        <a:buChar char="•"/>
                      </a:pPr>
                      <a:r>
                        <a:rPr lang="en-US" altLang="en-US" sz="2000" b="1"/>
                        <a:t>American Literature &amp; Composition</a:t>
                      </a:r>
                    </a:p>
                    <a:p>
                      <a:pPr marL="338138" lvl="1" indent="-285750">
                        <a:buFont typeface="Arial" panose="020B0604020202020204" pitchFamily="34" charset="0"/>
                        <a:buChar char="•"/>
                      </a:pPr>
                      <a:r>
                        <a:rPr lang="en-US" altLang="en-US" sz="2000" b="1"/>
                        <a:t>Coordinate Algebra </a:t>
                      </a:r>
                      <a:r>
                        <a:rPr lang="en-US" altLang="en-US" sz="2000" b="1" u="sng">
                          <a:solidFill>
                            <a:srgbClr val="FF0000"/>
                          </a:solidFill>
                        </a:rPr>
                        <a:t>or</a:t>
                      </a:r>
                      <a:r>
                        <a:rPr lang="en-US" altLang="en-US" sz="2000" b="1">
                          <a:solidFill>
                            <a:srgbClr val="FF0000"/>
                          </a:solidFill>
                        </a:rPr>
                        <a:t> </a:t>
                      </a:r>
                      <a:r>
                        <a:rPr lang="en-US" altLang="en-US" sz="2000" b="1"/>
                        <a:t>Algebra I</a:t>
                      </a:r>
                    </a:p>
                    <a:p>
                      <a:pPr marL="338138" lvl="1" indent="-285750">
                        <a:buFont typeface="Arial" panose="020B0604020202020204" pitchFamily="34" charset="0"/>
                        <a:buChar char="•"/>
                      </a:pPr>
                      <a:r>
                        <a:rPr lang="en-US" altLang="en-US" sz="2000" b="1"/>
                        <a:t>Analytic Geometry </a:t>
                      </a:r>
                      <a:r>
                        <a:rPr lang="en-US" altLang="en-US" sz="2000" b="1" u="sng">
                          <a:solidFill>
                            <a:srgbClr val="FF0000"/>
                          </a:solidFill>
                        </a:rPr>
                        <a:t>or</a:t>
                      </a:r>
                      <a:r>
                        <a:rPr lang="en-US" altLang="en-US" sz="2000" b="1" baseline="0">
                          <a:solidFill>
                            <a:srgbClr val="FF0000"/>
                          </a:solidFill>
                        </a:rPr>
                        <a:t> </a:t>
                      </a:r>
                      <a:r>
                        <a:rPr lang="en-US" altLang="en-US" sz="2000" b="1" baseline="0"/>
                        <a:t>Geometry</a:t>
                      </a:r>
                      <a:endParaRPr lang="en-US" altLang="en-US" sz="2000" b="1"/>
                    </a:p>
                    <a:p>
                      <a:pPr marL="338138" lvl="1" indent="-285750">
                        <a:buFont typeface="Arial" panose="020B0604020202020204" pitchFamily="34" charset="0"/>
                        <a:buChar char="•"/>
                      </a:pPr>
                      <a:r>
                        <a:rPr lang="en-US" altLang="en-US" sz="2000" b="1"/>
                        <a:t>Biology</a:t>
                      </a:r>
                    </a:p>
                    <a:p>
                      <a:pPr marL="338138" lvl="1" indent="-285750">
                        <a:buFont typeface="Arial" panose="020B0604020202020204" pitchFamily="34" charset="0"/>
                        <a:buChar char="•"/>
                      </a:pPr>
                      <a:r>
                        <a:rPr lang="en-US" altLang="en-US" sz="2000" b="1"/>
                        <a:t>Physical Science</a:t>
                      </a:r>
                    </a:p>
                    <a:p>
                      <a:pPr marL="338138" lvl="1" indent="-285750">
                        <a:buFont typeface="Arial" panose="020B0604020202020204" pitchFamily="34" charset="0"/>
                        <a:buChar char="•"/>
                      </a:pPr>
                      <a:r>
                        <a:rPr lang="en-US" altLang="en-US" sz="2000" b="1"/>
                        <a:t>US History</a:t>
                      </a:r>
                    </a:p>
                    <a:p>
                      <a:pPr marL="338138" lvl="1" indent="-285750">
                        <a:buFont typeface="Arial" panose="020B0604020202020204" pitchFamily="34" charset="0"/>
                        <a:buChar char="•"/>
                      </a:pPr>
                      <a:r>
                        <a:rPr lang="en-US" altLang="en-US" sz="2000" b="1"/>
                        <a:t>Economics/Business/Free Enterprise</a:t>
                      </a:r>
                    </a:p>
                    <a:p>
                      <a:pPr algn="ctr"/>
                      <a:endParaRPr lang="en-US" sz="2000" b="1"/>
                    </a:p>
                  </a:txBody>
                  <a:tcPr marL="91450" marR="91450"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bl>
          </a:graphicData>
        </a:graphic>
      </p:graphicFrame>
      <p:sp>
        <p:nvSpPr>
          <p:cNvPr id="155661" name="Title 1">
            <a:extLst>
              <a:ext uri="{FF2B5EF4-FFF2-40B4-BE49-F238E27FC236}">
                <a16:creationId xmlns:a16="http://schemas.microsoft.com/office/drawing/2014/main" id="{4524A216-47D3-4B0A-A957-92F07248FFC6}"/>
              </a:ext>
            </a:extLst>
          </p:cNvPr>
          <p:cNvSpPr txBox="1">
            <a:spLocks/>
          </p:cNvSpPr>
          <p:nvPr/>
        </p:nvSpPr>
        <p:spPr bwMode="auto">
          <a:xfrm>
            <a:off x="374650" y="182880"/>
            <a:ext cx="6608041" cy="1122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fontAlgn="base">
              <a:spcBef>
                <a:spcPct val="0"/>
              </a:spcBef>
              <a:spcAft>
                <a:spcPct val="0"/>
              </a:spcAft>
              <a:buNone/>
              <a:defRPr/>
            </a:pPr>
            <a:endParaRPr kumimoji="0" lang="en-US" altLang="en-US" sz="4400" b="1" i="0" u="none" strike="noStrike" kern="1200" cap="none" spc="0" normalizeH="0" baseline="0" noProof="0">
              <a:ln>
                <a:noFill/>
              </a:ln>
              <a:solidFill>
                <a:srgbClr val="0000FF"/>
              </a:solidFill>
              <a:effectLst/>
              <a:uLnTx/>
              <a:uFillTx/>
              <a:latin typeface="Arial Rounded MT Bold" panose="020F0704030504030204" pitchFamily="34" charset="0"/>
              <a:cs typeface="Arial" panose="020B0604020202020204" pitchFamily="34" charset="0"/>
            </a:endParaRPr>
          </a:p>
        </p:txBody>
      </p:sp>
      <p:sp>
        <p:nvSpPr>
          <p:cNvPr id="2" name="Title 1"/>
          <p:cNvSpPr>
            <a:spLocks noGrp="1"/>
          </p:cNvSpPr>
          <p:nvPr>
            <p:ph type="title"/>
          </p:nvPr>
        </p:nvSpPr>
        <p:spPr/>
        <p:txBody>
          <a:bodyPr>
            <a:normAutofit/>
          </a:bodyPr>
          <a:lstStyle/>
          <a:p>
            <a:r>
              <a:rPr lang="en-US"/>
              <a:t>Georgia Alternate Assessment (GAA)</a:t>
            </a:r>
          </a:p>
        </p:txBody>
      </p:sp>
      <p:sp>
        <p:nvSpPr>
          <p:cNvPr id="4" name="Slide Number Placeholder 3"/>
          <p:cNvSpPr>
            <a:spLocks noGrp="1"/>
          </p:cNvSpPr>
          <p:nvPr>
            <p:ph type="sldNum" sz="quarter" idx="4"/>
          </p:nvPr>
        </p:nvSpPr>
        <p:spPr/>
        <p:txBody>
          <a:bodyPr/>
          <a:lstStyle/>
          <a:p>
            <a:fld id="{B63E4CEF-BB1E-48C7-AE93-F39F6AA99AD7}" type="slidenum">
              <a:rPr lang="en-US" smtClean="0"/>
              <a:pPr/>
              <a:t>62</a:t>
            </a:fld>
            <a:endParaRPr lang="en-US"/>
          </a:p>
        </p:txBody>
      </p:sp>
    </p:spTree>
    <p:extLst>
      <p:ext uri="{BB962C8B-B14F-4D97-AF65-F5344CB8AC3E}">
        <p14:creationId xmlns:p14="http://schemas.microsoft.com/office/powerpoint/2010/main" val="15266555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6A45B-E7E4-40FE-A966-052F3E08481D}"/>
              </a:ext>
            </a:extLst>
          </p:cNvPr>
          <p:cNvSpPr>
            <a:spLocks noGrp="1"/>
          </p:cNvSpPr>
          <p:nvPr>
            <p:ph type="title"/>
          </p:nvPr>
        </p:nvSpPr>
        <p:spPr/>
        <p:txBody>
          <a:bodyPr>
            <a:normAutofit fontScale="90000"/>
          </a:bodyPr>
          <a:lstStyle/>
          <a:p>
            <a:r>
              <a:rPr lang="en-US"/>
              <a:t>Georgia Alternate Assessment (GAA)</a:t>
            </a:r>
            <a:br>
              <a:rPr lang="en-US"/>
            </a:br>
            <a:endParaRPr lang="en-US"/>
          </a:p>
        </p:txBody>
      </p:sp>
      <p:graphicFrame>
        <p:nvGraphicFramePr>
          <p:cNvPr id="5" name="Content Placeholder 4">
            <a:extLst>
              <a:ext uri="{FF2B5EF4-FFF2-40B4-BE49-F238E27FC236}">
                <a16:creationId xmlns:a16="http://schemas.microsoft.com/office/drawing/2014/main" id="{A4A72EB8-8AB1-4D83-8CC5-1AC353C436F1}"/>
              </a:ext>
            </a:extLst>
          </p:cNvPr>
          <p:cNvGraphicFramePr>
            <a:graphicFrameLocks noGrp="1"/>
          </p:cNvGraphicFramePr>
          <p:nvPr>
            <p:ph idx="1"/>
            <p:extLst>
              <p:ext uri="{D42A27DB-BD31-4B8C-83A1-F6EECF244321}">
                <p14:modId xmlns:p14="http://schemas.microsoft.com/office/powerpoint/2010/main" val="2155975302"/>
              </p:ext>
            </p:extLst>
          </p:nvPr>
        </p:nvGraphicFramePr>
        <p:xfrm>
          <a:off x="628650" y="1825625"/>
          <a:ext cx="7886700" cy="237744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597962794"/>
                    </a:ext>
                  </a:extLst>
                </a:gridCol>
                <a:gridCol w="3943350">
                  <a:extLst>
                    <a:ext uri="{9D8B030D-6E8A-4147-A177-3AD203B41FA5}">
                      <a16:colId xmlns:a16="http://schemas.microsoft.com/office/drawing/2014/main" val="469236088"/>
                    </a:ext>
                  </a:extLst>
                </a:gridCol>
              </a:tblGrid>
              <a:tr h="312632">
                <a:tc>
                  <a:txBody>
                    <a:bodyPr/>
                    <a:lstStyle/>
                    <a:p>
                      <a:r>
                        <a:rPr lang="en-US" dirty="0"/>
                        <a:t>Date</a:t>
                      </a:r>
                    </a:p>
                  </a:txBody>
                  <a:tcPr/>
                </a:tc>
                <a:tc>
                  <a:txBody>
                    <a:bodyPr/>
                    <a:lstStyle/>
                    <a:p>
                      <a:r>
                        <a:rPr lang="en-US"/>
                        <a:t>Event</a:t>
                      </a:r>
                    </a:p>
                  </a:txBody>
                  <a:tcPr/>
                </a:tc>
                <a:extLst>
                  <a:ext uri="{0D108BD9-81ED-4DB2-BD59-A6C34878D82A}">
                    <a16:rowId xmlns:a16="http://schemas.microsoft.com/office/drawing/2014/main" val="2558669296"/>
                  </a:ext>
                </a:extLst>
              </a:tr>
              <a:tr h="312632">
                <a:tc>
                  <a:txBody>
                    <a:bodyPr/>
                    <a:lstStyle/>
                    <a:p>
                      <a:r>
                        <a:rPr lang="en-US" dirty="0"/>
                        <a:t>Administration Window</a:t>
                      </a:r>
                    </a:p>
                  </a:txBody>
                  <a:tcPr/>
                </a:tc>
                <a:tc>
                  <a:txBody>
                    <a:bodyPr/>
                    <a:lstStyle/>
                    <a:p>
                      <a:r>
                        <a:rPr lang="en-US"/>
                        <a:t>September 5, 2017 - March 23, 2018</a:t>
                      </a:r>
                    </a:p>
                  </a:txBody>
                  <a:tcPr anchor="ctr"/>
                </a:tc>
                <a:extLst>
                  <a:ext uri="{0D108BD9-81ED-4DB2-BD59-A6C34878D82A}">
                    <a16:rowId xmlns:a16="http://schemas.microsoft.com/office/drawing/2014/main" val="2882559919"/>
                  </a:ext>
                </a:extLst>
              </a:tr>
              <a:tr h="312632">
                <a:tc>
                  <a:txBody>
                    <a:bodyPr/>
                    <a:lstStyle/>
                    <a:p>
                      <a:r>
                        <a:rPr lang="en-US" sz="1800"/>
                        <a:t>Fall Trainings</a:t>
                      </a:r>
                      <a:endParaRPr lang="en-US"/>
                    </a:p>
                  </a:txBody>
                  <a:tcPr/>
                </a:tc>
                <a:tc>
                  <a:txBody>
                    <a:bodyPr/>
                    <a:lstStyle/>
                    <a:p>
                      <a:r>
                        <a:rPr lang="en-US" sz="1800">
                          <a:solidFill>
                            <a:srgbClr val="FF0000"/>
                          </a:solidFill>
                        </a:rPr>
                        <a:t>August 22 and 24</a:t>
                      </a:r>
                      <a:endParaRPr lang="en-US"/>
                    </a:p>
                  </a:txBody>
                  <a:tcPr anchor="ctr"/>
                </a:tc>
                <a:extLst>
                  <a:ext uri="{0D108BD9-81ED-4DB2-BD59-A6C34878D82A}">
                    <a16:rowId xmlns:a16="http://schemas.microsoft.com/office/drawing/2014/main" val="4274470126"/>
                  </a:ext>
                </a:extLst>
              </a:tr>
              <a:tr h="312632">
                <a:tc>
                  <a:txBody>
                    <a:bodyPr/>
                    <a:lstStyle/>
                    <a:p>
                      <a:r>
                        <a:rPr lang="en-US"/>
                        <a:t>Delivery of Test Administration Materials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FF0000"/>
                          </a:solidFill>
                        </a:rPr>
                        <a:t>August 28, 2017 - September 1, 2017</a:t>
                      </a:r>
                    </a:p>
                  </a:txBody>
                  <a:tcPr anchor="ctr"/>
                </a:tc>
                <a:extLst>
                  <a:ext uri="{0D108BD9-81ED-4DB2-BD59-A6C34878D82A}">
                    <a16:rowId xmlns:a16="http://schemas.microsoft.com/office/drawing/2014/main" val="514389292"/>
                  </a:ext>
                </a:extLst>
              </a:tr>
              <a:tr h="3126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Delivery of Return Shipping Materials for Portfolios </a:t>
                      </a:r>
                    </a:p>
                  </a:txBody>
                  <a:tcPr/>
                </a:tc>
                <a:tc>
                  <a:txBody>
                    <a:bodyPr/>
                    <a:lstStyle/>
                    <a:p>
                      <a:r>
                        <a:rPr lang="en-US" sz="1800"/>
                        <a:t>February </a:t>
                      </a:r>
                      <a:r>
                        <a:rPr lang="en-US" sz="1800">
                          <a:solidFill>
                            <a:srgbClr val="FF0000"/>
                          </a:solidFill>
                        </a:rPr>
                        <a:t>2018</a:t>
                      </a:r>
                      <a:r>
                        <a:rPr lang="en-US" sz="1800"/>
                        <a:t>.</a:t>
                      </a:r>
                      <a:endParaRPr lang="en-US"/>
                    </a:p>
                  </a:txBody>
                  <a:tcPr anchor="ctr"/>
                </a:tc>
                <a:extLst>
                  <a:ext uri="{0D108BD9-81ED-4DB2-BD59-A6C34878D82A}">
                    <a16:rowId xmlns:a16="http://schemas.microsoft.com/office/drawing/2014/main" val="533504520"/>
                  </a:ext>
                </a:extLst>
              </a:tr>
            </a:tbl>
          </a:graphicData>
        </a:graphic>
      </p:graphicFrame>
      <p:sp>
        <p:nvSpPr>
          <p:cNvPr id="3" name="Slide Number Placeholder 2"/>
          <p:cNvSpPr>
            <a:spLocks noGrp="1"/>
          </p:cNvSpPr>
          <p:nvPr>
            <p:ph type="sldNum" sz="quarter" idx="4"/>
          </p:nvPr>
        </p:nvSpPr>
        <p:spPr/>
        <p:txBody>
          <a:bodyPr/>
          <a:lstStyle/>
          <a:p>
            <a:fld id="{B63E4CEF-BB1E-48C7-AE93-F39F6AA99AD7}" type="slidenum">
              <a:rPr lang="en-US" smtClean="0"/>
              <a:pPr/>
              <a:t>63</a:t>
            </a:fld>
            <a:endParaRPr lang="en-US"/>
          </a:p>
        </p:txBody>
      </p:sp>
    </p:spTree>
    <p:extLst>
      <p:ext uri="{BB962C8B-B14F-4D97-AF65-F5344CB8AC3E}">
        <p14:creationId xmlns:p14="http://schemas.microsoft.com/office/powerpoint/2010/main" val="8804401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p:cNvSpPr>
            <a:spLocks noGrp="1"/>
          </p:cNvSpPr>
          <p:nvPr>
            <p:ph type="title"/>
          </p:nvPr>
        </p:nvSpPr>
        <p:spPr/>
        <p:txBody>
          <a:bodyPr/>
          <a:lstStyle/>
          <a:p>
            <a:r>
              <a:rPr lang="en-US"/>
              <a:t>Georgia Alternate Assessment (GAA)</a:t>
            </a:r>
          </a:p>
        </p:txBody>
      </p:sp>
      <p:sp>
        <p:nvSpPr>
          <p:cNvPr id="6" name="Content Placeholder 5"/>
          <p:cNvSpPr>
            <a:spLocks noGrp="1"/>
          </p:cNvSpPr>
          <p:nvPr>
            <p:ph idx="1"/>
          </p:nvPr>
        </p:nvSpPr>
        <p:spPr/>
        <p:txBody>
          <a:bodyPr>
            <a:normAutofit fontScale="70000" lnSpcReduction="20000"/>
          </a:bodyPr>
          <a:lstStyle/>
          <a:p>
            <a:pPr marL="0" indent="0">
              <a:lnSpc>
                <a:spcPct val="120000"/>
              </a:lnSpc>
              <a:buNone/>
            </a:pPr>
            <a:r>
              <a:rPr lang="en-US" b="1"/>
              <a:t>Reminders</a:t>
            </a:r>
            <a:r>
              <a:rPr lang="en-US"/>
              <a:t>:</a:t>
            </a:r>
          </a:p>
          <a:p>
            <a:pPr>
              <a:lnSpc>
                <a:spcPct val="120000"/>
              </a:lnSpc>
            </a:pPr>
            <a:r>
              <a:rPr lang="en-US"/>
              <a:t>One Entry Sheet used for all grades:</a:t>
            </a:r>
          </a:p>
          <a:p>
            <a:pPr>
              <a:lnSpc>
                <a:spcPct val="120000"/>
              </a:lnSpc>
            </a:pPr>
            <a:r>
              <a:rPr lang="en-US">
                <a:solidFill>
                  <a:srgbClr val="FF0000"/>
                </a:solidFill>
              </a:rPr>
              <a:t>Be sure to discard previous templates and use only the Entry Sheet for 2017-2018.</a:t>
            </a:r>
          </a:p>
          <a:p>
            <a:pPr>
              <a:lnSpc>
                <a:spcPct val="120000"/>
              </a:lnSpc>
            </a:pPr>
            <a:r>
              <a:rPr lang="en-US"/>
              <a:t>Use the electronic Entry Sheet to avoid Entry Sheet errors. Please proofread carefully.</a:t>
            </a:r>
          </a:p>
          <a:p>
            <a:pPr>
              <a:lnSpc>
                <a:spcPct val="120000"/>
              </a:lnSpc>
            </a:pPr>
            <a:r>
              <a:rPr lang="en-US"/>
              <a:t>Characteristics of Science and Nature of Science standards expectations have been integrated into the content standards therefore there is no longer a pull-down box for the CoS on the Entry Sheet. The language of science and engineering practices are now used. </a:t>
            </a:r>
          </a:p>
          <a:p>
            <a:pPr lvl="1">
              <a:lnSpc>
                <a:spcPct val="120000"/>
              </a:lnSpc>
            </a:pPr>
            <a:r>
              <a:rPr lang="en-US">
                <a:solidFill>
                  <a:srgbClr val="FF0000"/>
                </a:solidFill>
              </a:rPr>
              <a:t>The student must exemplify the CoS at least once in each Science entry.</a:t>
            </a:r>
          </a:p>
        </p:txBody>
      </p:sp>
      <p:sp>
        <p:nvSpPr>
          <p:cNvPr id="2" name="Slide Number Placeholder 1"/>
          <p:cNvSpPr>
            <a:spLocks noGrp="1"/>
          </p:cNvSpPr>
          <p:nvPr>
            <p:ph type="sldNum" sz="quarter" idx="4"/>
          </p:nvPr>
        </p:nvSpPr>
        <p:spPr/>
        <p:txBody>
          <a:bodyPr/>
          <a:lstStyle/>
          <a:p>
            <a:fld id="{B63E4CEF-BB1E-48C7-AE93-F39F6AA99AD7}" type="slidenum">
              <a:rPr lang="en-US" smtClean="0"/>
              <a:pPr/>
              <a:t>64</a:t>
            </a:fld>
            <a:endParaRPr lang="en-US"/>
          </a:p>
        </p:txBody>
      </p:sp>
    </p:spTree>
    <p:extLst>
      <p:ext uri="{BB962C8B-B14F-4D97-AF65-F5344CB8AC3E}">
        <p14:creationId xmlns:p14="http://schemas.microsoft.com/office/powerpoint/2010/main" val="21655776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GAA Resources</a:t>
            </a:r>
          </a:p>
        </p:txBody>
      </p:sp>
      <p:sp>
        <p:nvSpPr>
          <p:cNvPr id="9" name="Content Placeholder 8"/>
          <p:cNvSpPr>
            <a:spLocks noGrp="1"/>
          </p:cNvSpPr>
          <p:nvPr>
            <p:ph idx="1"/>
          </p:nvPr>
        </p:nvSpPr>
        <p:spPr/>
        <p:txBody>
          <a:bodyPr vert="horz" lIns="91440" tIns="45720" rIns="91440" bIns="45720" rtlCol="0" anchor="t">
            <a:normAutofit/>
          </a:bodyPr>
          <a:lstStyle/>
          <a:p>
            <a:pPr lvl="1">
              <a:lnSpc>
                <a:spcPct val="100000"/>
              </a:lnSpc>
              <a:spcBef>
                <a:spcPts val="0"/>
              </a:spcBef>
              <a:defRPr/>
            </a:pPr>
            <a:r>
              <a:rPr lang="en-US" sz="2800" dirty="0">
                <a:solidFill>
                  <a:prstClr val="black"/>
                </a:solidFill>
                <a:hlinkClick r:id="rId2" tooltip="Georgia Standards.Org"/>
              </a:rPr>
              <a:t>Georgia Standards</a:t>
            </a:r>
            <a:endParaRPr lang="en-US" sz="2800" dirty="0">
              <a:solidFill>
                <a:prstClr val="black"/>
              </a:solidFill>
            </a:endParaRPr>
          </a:p>
          <a:p>
            <a:pPr lvl="1">
              <a:lnSpc>
                <a:spcPct val="100000"/>
              </a:lnSpc>
              <a:spcBef>
                <a:spcPts val="0"/>
              </a:spcBef>
              <a:defRPr/>
            </a:pPr>
            <a:r>
              <a:rPr lang="en-US" sz="2800" dirty="0"/>
              <a:t>Blueprint and Standards*</a:t>
            </a:r>
          </a:p>
          <a:p>
            <a:pPr lvl="2">
              <a:lnSpc>
                <a:spcPct val="100000"/>
              </a:lnSpc>
              <a:spcBef>
                <a:spcPts val="0"/>
              </a:spcBef>
              <a:defRPr/>
            </a:pPr>
            <a:r>
              <a:rPr lang="en-US" sz="2400" dirty="0">
                <a:solidFill>
                  <a:srgbClr val="FF0000"/>
                </a:solidFill>
              </a:rPr>
              <a:t>Updates to be posted soon</a:t>
            </a:r>
          </a:p>
          <a:p>
            <a:pPr lvl="1">
              <a:lnSpc>
                <a:spcPct val="100000"/>
              </a:lnSpc>
              <a:spcBef>
                <a:spcPts val="0"/>
              </a:spcBef>
              <a:defRPr/>
            </a:pPr>
            <a:r>
              <a:rPr lang="en-US" sz="2800" dirty="0">
                <a:hlinkClick r:id="rId3"/>
              </a:rPr>
              <a:t>Helpful Resources</a:t>
            </a:r>
            <a:endParaRPr lang="en-US" sz="2800" dirty="0"/>
          </a:p>
          <a:p>
            <a:pPr lvl="1">
              <a:lnSpc>
                <a:spcPct val="100000"/>
              </a:lnSpc>
              <a:spcBef>
                <a:spcPts val="0"/>
              </a:spcBef>
              <a:defRPr/>
            </a:pPr>
            <a:r>
              <a:rPr lang="en-US" sz="2800">
                <a:cs typeface="Arial" charset="0"/>
                <a:hlinkClick r:id="" action="ppaction://noaction"/>
              </a:rPr>
              <a:t>Training </a:t>
            </a:r>
            <a:r>
              <a:rPr lang="en-US" sz="2800" dirty="0">
                <a:cs typeface="Arial" charset="0"/>
                <a:hlinkClick r:id="" action="ppaction://noaction"/>
              </a:rPr>
              <a:t>Memo</a:t>
            </a:r>
          </a:p>
          <a:p>
            <a:pPr lvl="2">
              <a:lnSpc>
                <a:spcPct val="100000"/>
              </a:lnSpc>
              <a:spcBef>
                <a:spcPts val="0"/>
              </a:spcBef>
              <a:defRPr/>
            </a:pPr>
            <a:r>
              <a:rPr lang="en-US" sz="2400" dirty="0">
                <a:solidFill>
                  <a:srgbClr val="FF0000"/>
                </a:solidFill>
              </a:rPr>
              <a:t>Updates to be posted soon</a:t>
            </a:r>
          </a:p>
          <a:p>
            <a:pPr marL="914400" lvl="2" indent="0">
              <a:lnSpc>
                <a:spcPct val="100000"/>
              </a:lnSpc>
              <a:spcBef>
                <a:spcPts val="0"/>
              </a:spcBef>
              <a:buNone/>
              <a:defRPr/>
            </a:pPr>
            <a:endParaRPr lang="en-US" sz="2400" dirty="0">
              <a:cs typeface="Arial" charset="0"/>
              <a:hlinkClick r:id="" action="ppaction://noaction"/>
            </a:endParaRPr>
          </a:p>
        </p:txBody>
      </p:sp>
      <p:sp>
        <p:nvSpPr>
          <p:cNvPr id="3" name="Slide Number Placeholder 2"/>
          <p:cNvSpPr>
            <a:spLocks noGrp="1"/>
          </p:cNvSpPr>
          <p:nvPr>
            <p:ph type="sldNum" sz="quarter" idx="4"/>
          </p:nvPr>
        </p:nvSpPr>
        <p:spPr/>
        <p:txBody>
          <a:bodyPr/>
          <a:lstStyle/>
          <a:p>
            <a:fld id="{B63E4CEF-BB1E-48C7-AE93-F39F6AA99AD7}" type="slidenum">
              <a:rPr lang="en-US" smtClean="0"/>
              <a:pPr/>
              <a:t>65</a:t>
            </a:fld>
            <a:endParaRPr lang="en-US"/>
          </a:p>
        </p:txBody>
      </p:sp>
    </p:spTree>
    <p:extLst>
      <p:ext uri="{BB962C8B-B14F-4D97-AF65-F5344CB8AC3E}">
        <p14:creationId xmlns:p14="http://schemas.microsoft.com/office/powerpoint/2010/main" val="32386564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1666755"/>
            <a:ext cx="9144000" cy="2873794"/>
          </a:xfrm>
        </p:spPr>
        <p:txBody>
          <a:bodyPr>
            <a:normAutofit/>
          </a:bodyPr>
          <a:lstStyle/>
          <a:p>
            <a:pPr algn="ctr" eaLnBrk="1" hangingPunct="1"/>
            <a:r>
              <a:rPr lang="en-US" sz="3200">
                <a:cs typeface="Arial" charset="0"/>
              </a:rPr>
              <a:t>Moving from the Resource Board </a:t>
            </a:r>
            <a:br>
              <a:rPr lang="en-US" sz="3200">
                <a:cs typeface="Arial" charset="0"/>
              </a:rPr>
            </a:br>
            <a:r>
              <a:rPr lang="en-US" sz="3200">
                <a:cs typeface="Arial" charset="0"/>
              </a:rPr>
              <a:t>for Teachers of Students with Significant Disabilities to the Notebooks of the Teacher Resource Link on SLDS (No login required)</a:t>
            </a:r>
            <a:br>
              <a:rPr lang="en-US" sz="3200">
                <a:cs typeface="Arial" charset="0"/>
              </a:rPr>
            </a:br>
            <a:br>
              <a:rPr lang="en-US" sz="3200">
                <a:cs typeface="Arial" charset="0"/>
              </a:rPr>
            </a:br>
            <a:endParaRPr lang="en-US" sz="3200">
              <a:cs typeface="Arial" charset="0"/>
            </a:endParaRPr>
          </a:p>
        </p:txBody>
      </p:sp>
      <p:sp>
        <p:nvSpPr>
          <p:cNvPr id="71683" name="Rectangle 3"/>
          <p:cNvSpPr>
            <a:spLocks noGrp="1" noChangeArrowheads="1"/>
          </p:cNvSpPr>
          <p:nvPr>
            <p:ph type="body" idx="4294967295"/>
          </p:nvPr>
        </p:nvSpPr>
        <p:spPr>
          <a:xfrm>
            <a:off x="342900" y="4167188"/>
            <a:ext cx="8458200" cy="1081087"/>
          </a:xfrm>
        </p:spPr>
        <p:txBody>
          <a:bodyPr>
            <a:normAutofit/>
          </a:bodyPr>
          <a:lstStyle/>
          <a:p>
            <a:pPr eaLnBrk="1" hangingPunct="1">
              <a:lnSpc>
                <a:spcPct val="90000"/>
              </a:lnSpc>
            </a:pPr>
            <a:endParaRPr lang="en-US" sz="600"/>
          </a:p>
          <a:p>
            <a:pPr algn="ctr">
              <a:spcAft>
                <a:spcPts val="600"/>
              </a:spcAft>
              <a:buNone/>
            </a:pPr>
            <a:r>
              <a:rPr lang="en-US" sz="600"/>
              <a:t>	</a:t>
            </a:r>
            <a:r>
              <a:rPr lang="en-US" sz="1600">
                <a:cs typeface="Arial" charset="0"/>
              </a:rPr>
              <a:t> Link to GAA Resources in TRL</a:t>
            </a:r>
          </a:p>
          <a:p>
            <a:pPr algn="ctr">
              <a:spcAft>
                <a:spcPts val="600"/>
              </a:spcAft>
              <a:buNone/>
            </a:pPr>
            <a:r>
              <a:rPr lang="en-US" sz="1600">
                <a:cs typeface="Arial" charset="0"/>
                <a:hlinkClick r:id="rId3"/>
              </a:rPr>
              <a:t>http://www.gadoe.org/Technology-Services/SLDS/Pages/GAA-Resources-In-TRL.aspx</a:t>
            </a:r>
            <a:r>
              <a:rPr lang="en-US" sz="1600">
                <a:cs typeface="Arial" charset="0"/>
              </a:rPr>
              <a:t> </a:t>
            </a:r>
            <a:endParaRPr lang="en-US" sz="1600"/>
          </a:p>
        </p:txBody>
      </p:sp>
      <p:sp>
        <p:nvSpPr>
          <p:cNvPr id="2" name="Slide Number Placeholder 1"/>
          <p:cNvSpPr>
            <a:spLocks noGrp="1"/>
          </p:cNvSpPr>
          <p:nvPr>
            <p:ph type="sldNum" sz="quarter" idx="4"/>
          </p:nvPr>
        </p:nvSpPr>
        <p:spPr/>
        <p:txBody>
          <a:bodyPr/>
          <a:lstStyle/>
          <a:p>
            <a:fld id="{B63E4CEF-BB1E-48C7-AE93-F39F6AA99AD7}" type="slidenum">
              <a:rPr lang="en-US" smtClean="0"/>
              <a:pPr/>
              <a:t>66</a:t>
            </a:fld>
            <a:endParaRPr lang="en-US"/>
          </a:p>
        </p:txBody>
      </p:sp>
    </p:spTree>
    <p:extLst>
      <p:ext uri="{BB962C8B-B14F-4D97-AF65-F5344CB8AC3E}">
        <p14:creationId xmlns:p14="http://schemas.microsoft.com/office/powerpoint/2010/main" val="11065987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80F35-A3DF-41E5-A990-B70A7D49F5F5}"/>
              </a:ext>
            </a:extLst>
          </p:cNvPr>
          <p:cNvSpPr>
            <a:spLocks noGrp="1"/>
          </p:cNvSpPr>
          <p:nvPr>
            <p:ph type="title"/>
          </p:nvPr>
        </p:nvSpPr>
        <p:spPr>
          <a:xfrm>
            <a:off x="753910" y="2743200"/>
            <a:ext cx="7886700" cy="1230553"/>
          </a:xfrm>
        </p:spPr>
        <p:txBody>
          <a:bodyPr/>
          <a:lstStyle/>
          <a:p>
            <a:r>
              <a:rPr lang="en-US"/>
              <a:t>Georgia Milestones</a:t>
            </a:r>
          </a:p>
        </p:txBody>
      </p:sp>
      <p:sp>
        <p:nvSpPr>
          <p:cNvPr id="4" name="Slide Number Placeholder 3">
            <a:extLst>
              <a:ext uri="{FF2B5EF4-FFF2-40B4-BE49-F238E27FC236}">
                <a16:creationId xmlns:a16="http://schemas.microsoft.com/office/drawing/2014/main" id="{B2B6A912-3000-4B38-85F5-48D97708B9F2}"/>
              </a:ext>
            </a:extLst>
          </p:cNvPr>
          <p:cNvSpPr>
            <a:spLocks noGrp="1"/>
          </p:cNvSpPr>
          <p:nvPr>
            <p:ph type="sldNum" sz="quarter" idx="4"/>
          </p:nvPr>
        </p:nvSpPr>
        <p:spPr/>
        <p:txBody>
          <a:bodyPr/>
          <a:lstStyle/>
          <a:p>
            <a:fld id="{B63E4CEF-BB1E-48C7-AE93-F39F6AA99AD7}" type="slidenum">
              <a:rPr lang="en-US" smtClean="0"/>
              <a:pPr/>
              <a:t>67</a:t>
            </a:fld>
            <a:endParaRPr lang="en-US"/>
          </a:p>
        </p:txBody>
      </p:sp>
    </p:spTree>
    <p:extLst>
      <p:ext uri="{BB962C8B-B14F-4D97-AF65-F5344CB8AC3E}">
        <p14:creationId xmlns:p14="http://schemas.microsoft.com/office/powerpoint/2010/main" val="16343649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23998-E7D6-4F24-80B1-755F001DD93C}"/>
              </a:ext>
            </a:extLst>
          </p:cNvPr>
          <p:cNvSpPr>
            <a:spLocks noGrp="1"/>
          </p:cNvSpPr>
          <p:nvPr>
            <p:ph type="title"/>
          </p:nvPr>
        </p:nvSpPr>
        <p:spPr/>
        <p:txBody>
          <a:bodyPr/>
          <a:lstStyle/>
          <a:p>
            <a:r>
              <a:rPr lang="en-US"/>
              <a:t>Georgia Milestones</a:t>
            </a:r>
          </a:p>
        </p:txBody>
      </p:sp>
      <p:sp>
        <p:nvSpPr>
          <p:cNvPr id="3" name="Content Placeholder 2">
            <a:extLst>
              <a:ext uri="{FF2B5EF4-FFF2-40B4-BE49-F238E27FC236}">
                <a16:creationId xmlns:a16="http://schemas.microsoft.com/office/drawing/2014/main" id="{EB0BC263-C4F2-4640-BDEA-7AF42F9E1554}"/>
              </a:ext>
            </a:extLst>
          </p:cNvPr>
          <p:cNvSpPr>
            <a:spLocks noGrp="1"/>
          </p:cNvSpPr>
          <p:nvPr>
            <p:ph idx="1"/>
          </p:nvPr>
        </p:nvSpPr>
        <p:spPr>
          <a:xfrm>
            <a:off x="603983" y="1568173"/>
            <a:ext cx="7886700" cy="4351338"/>
          </a:xfrm>
        </p:spPr>
        <p:txBody>
          <a:bodyPr>
            <a:normAutofit fontScale="77500" lnSpcReduction="20000"/>
          </a:bodyPr>
          <a:lstStyle/>
          <a:p>
            <a:pPr>
              <a:lnSpc>
                <a:spcPct val="120000"/>
              </a:lnSpc>
              <a:spcBef>
                <a:spcPts val="0"/>
              </a:spcBef>
            </a:pPr>
            <a:r>
              <a:rPr lang="en-US"/>
              <a:t>The Georgia Milestones Assessment System (Georgia Milestones) is a comprehensive summative assessment pro​gram spanning grades 3 through high school.</a:t>
            </a:r>
          </a:p>
          <a:p>
            <a:pPr>
              <a:lnSpc>
                <a:spcPct val="120000"/>
              </a:lnSpc>
              <a:spcBef>
                <a:spcPts val="0"/>
              </a:spcBef>
            </a:pPr>
            <a:r>
              <a:rPr lang="en-US"/>
              <a:t>Georgia Milestones measures how well students have learned the knowledge and skills outlined in the state-adopted content standards in English Language Arts, mathematics, science, and social studies.</a:t>
            </a:r>
          </a:p>
          <a:p>
            <a:pPr>
              <a:lnSpc>
                <a:spcPct val="120000"/>
              </a:lnSpc>
              <a:spcBef>
                <a:spcPts val="0"/>
              </a:spcBef>
            </a:pPr>
            <a:r>
              <a:rPr lang="en-US"/>
              <a:t>Students in grades 3 through 8 take an end-of-grade assessment in English Language Arts and mathematics while students in grades 5 and 8 are also assessed in science and social studies. High school students take an end-of-course assessment for each of the 10 courses designated by the State Board of Education.</a:t>
            </a:r>
          </a:p>
        </p:txBody>
      </p:sp>
      <p:sp>
        <p:nvSpPr>
          <p:cNvPr id="4" name="Slide Number Placeholder 3"/>
          <p:cNvSpPr>
            <a:spLocks noGrp="1"/>
          </p:cNvSpPr>
          <p:nvPr>
            <p:ph type="sldNum" sz="quarter" idx="4"/>
          </p:nvPr>
        </p:nvSpPr>
        <p:spPr/>
        <p:txBody>
          <a:bodyPr/>
          <a:lstStyle/>
          <a:p>
            <a:fld id="{B63E4CEF-BB1E-48C7-AE93-F39F6AA99AD7}" type="slidenum">
              <a:rPr lang="en-US" smtClean="0"/>
              <a:pPr/>
              <a:t>68</a:t>
            </a:fld>
            <a:endParaRPr lang="en-US"/>
          </a:p>
        </p:txBody>
      </p:sp>
    </p:spTree>
    <p:extLst>
      <p:ext uri="{BB962C8B-B14F-4D97-AF65-F5344CB8AC3E}">
        <p14:creationId xmlns:p14="http://schemas.microsoft.com/office/powerpoint/2010/main" val="18489172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E3CC5-1D13-43B9-BA34-286E16210803}"/>
              </a:ext>
            </a:extLst>
          </p:cNvPr>
          <p:cNvSpPr>
            <a:spLocks noGrp="1"/>
          </p:cNvSpPr>
          <p:nvPr>
            <p:ph type="title"/>
          </p:nvPr>
        </p:nvSpPr>
        <p:spPr/>
        <p:txBody>
          <a:bodyPr/>
          <a:lstStyle/>
          <a:p>
            <a:r>
              <a:rPr lang="en-US"/>
              <a:t>Georgia Milestones</a:t>
            </a:r>
          </a:p>
        </p:txBody>
      </p:sp>
      <p:sp>
        <p:nvSpPr>
          <p:cNvPr id="3" name="Content Placeholder 2">
            <a:extLst>
              <a:ext uri="{FF2B5EF4-FFF2-40B4-BE49-F238E27FC236}">
                <a16:creationId xmlns:a16="http://schemas.microsoft.com/office/drawing/2014/main" id="{D5296DEE-81EA-4CD6-B713-E292A86D8AE0}"/>
              </a:ext>
            </a:extLst>
          </p:cNvPr>
          <p:cNvSpPr>
            <a:spLocks noGrp="1"/>
          </p:cNvSpPr>
          <p:nvPr>
            <p:ph idx="1"/>
          </p:nvPr>
        </p:nvSpPr>
        <p:spPr>
          <a:xfrm>
            <a:off x="508907" y="1575254"/>
            <a:ext cx="7886700" cy="4351338"/>
          </a:xfrm>
        </p:spPr>
        <p:txBody>
          <a:bodyPr>
            <a:normAutofit fontScale="92500" lnSpcReduction="10000"/>
          </a:bodyPr>
          <a:lstStyle/>
          <a:p>
            <a:r>
              <a:rPr lang="en-US" altLang="en-US"/>
              <a:t>Georgia Milestones is primarily an online assessment.</a:t>
            </a:r>
          </a:p>
          <a:p>
            <a:r>
              <a:rPr lang="en-US" altLang="en-US"/>
              <a:t>In Spring 2017, 91% of Georgia Milestones assessments were taken online.</a:t>
            </a:r>
          </a:p>
          <a:p>
            <a:r>
              <a:rPr lang="en-US" altLang="en-US"/>
              <a:t>Online administrations allow for different item types, ease of administration, accessibility tools and rapid return of scoring. </a:t>
            </a:r>
          </a:p>
          <a:p>
            <a:r>
              <a:rPr lang="en-US" altLang="en-US"/>
              <a:t>Parallel items types are available on paper/pencil versions of Georgia Milestones. </a:t>
            </a:r>
          </a:p>
          <a:p>
            <a:r>
              <a:rPr lang="en-US" altLang="en-US"/>
              <a:t>Paper/Pencil will always be available for accommodated students and schools who have technology needs that forgo assessments. </a:t>
            </a:r>
          </a:p>
        </p:txBody>
      </p:sp>
      <p:sp>
        <p:nvSpPr>
          <p:cNvPr id="4" name="Slide Number Placeholder 3"/>
          <p:cNvSpPr>
            <a:spLocks noGrp="1"/>
          </p:cNvSpPr>
          <p:nvPr>
            <p:ph type="sldNum" sz="quarter" idx="4"/>
          </p:nvPr>
        </p:nvSpPr>
        <p:spPr/>
        <p:txBody>
          <a:bodyPr/>
          <a:lstStyle/>
          <a:p>
            <a:fld id="{B63E4CEF-BB1E-48C7-AE93-F39F6AA99AD7}" type="slidenum">
              <a:rPr lang="en-US" smtClean="0"/>
              <a:pPr/>
              <a:t>69</a:t>
            </a:fld>
            <a:endParaRPr lang="en-US"/>
          </a:p>
        </p:txBody>
      </p:sp>
    </p:spTree>
    <p:extLst>
      <p:ext uri="{BB962C8B-B14F-4D97-AF65-F5344CB8AC3E}">
        <p14:creationId xmlns:p14="http://schemas.microsoft.com/office/powerpoint/2010/main" val="2501536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7D4E4DF4-67CF-40A3-875A-4F27EA08D77A}"/>
              </a:ext>
            </a:extLst>
          </p:cNvPr>
          <p:cNvSpPr>
            <a:spLocks noGrp="1"/>
          </p:cNvSpPr>
          <p:nvPr>
            <p:ph type="title"/>
          </p:nvPr>
        </p:nvSpPr>
        <p:spPr>
          <a:xfrm>
            <a:off x="457200" y="217488"/>
            <a:ext cx="8229600" cy="487362"/>
          </a:xfrm>
        </p:spPr>
        <p:txBody>
          <a:bodyPr rtlCol="0">
            <a:normAutofit fontScale="90000"/>
          </a:bodyPr>
          <a:lstStyle/>
          <a:p>
            <a:pPr eaLnBrk="1" fontAlgn="auto" hangingPunct="1">
              <a:spcAft>
                <a:spcPts val="0"/>
              </a:spcAft>
              <a:defRPr/>
            </a:pPr>
            <a:r>
              <a:rPr lang="en-US" altLang="en-US"/>
              <a:t>State Board Rules</a:t>
            </a:r>
          </a:p>
        </p:txBody>
      </p:sp>
      <p:sp>
        <p:nvSpPr>
          <p:cNvPr id="9219" name="Content Placeholder 2">
            <a:extLst>
              <a:ext uri="{FF2B5EF4-FFF2-40B4-BE49-F238E27FC236}">
                <a16:creationId xmlns:a16="http://schemas.microsoft.com/office/drawing/2014/main" id="{4137C718-DDDC-4F0E-992B-4CE7973DFDCE}"/>
              </a:ext>
            </a:extLst>
          </p:cNvPr>
          <p:cNvSpPr>
            <a:spLocks noGrp="1"/>
          </p:cNvSpPr>
          <p:nvPr>
            <p:ph idx="1"/>
          </p:nvPr>
        </p:nvSpPr>
        <p:spPr>
          <a:xfrm>
            <a:off x="44450" y="1008063"/>
            <a:ext cx="8832850" cy="5029200"/>
          </a:xfrm>
        </p:spPr>
        <p:txBody>
          <a:bodyPr rtlCol="0">
            <a:normAutofit fontScale="92500" lnSpcReduction="10000"/>
          </a:bodyPr>
          <a:lstStyle/>
          <a:p>
            <a:pPr eaLnBrk="1" fontAlgn="auto" hangingPunct="1">
              <a:spcAft>
                <a:spcPts val="0"/>
              </a:spcAft>
              <a:buFont typeface="Arial" charset="0"/>
              <a:buNone/>
              <a:defRPr/>
            </a:pPr>
            <a:r>
              <a:rPr lang="en-US" sz="1800" b="1"/>
              <a:t>	</a:t>
            </a:r>
            <a:r>
              <a:rPr lang="en-US" sz="2000" b="1"/>
              <a:t>State Board Rules relating to assessment include: </a:t>
            </a:r>
          </a:p>
          <a:p>
            <a:pPr lvl="1">
              <a:defRPr/>
            </a:pPr>
            <a:r>
              <a:rPr lang="en-US" sz="1800"/>
              <a:t>160-3-1-.07 Testing Programs – Student Assessment </a:t>
            </a:r>
          </a:p>
          <a:p>
            <a:pPr lvl="1">
              <a:defRPr/>
            </a:pPr>
            <a:r>
              <a:rPr lang="en-US" sz="1800"/>
              <a:t>160-4-2-.11 Promotion, Placement, and Retention </a:t>
            </a:r>
          </a:p>
          <a:p>
            <a:pPr lvl="1">
              <a:defRPr/>
            </a:pPr>
            <a:r>
              <a:rPr lang="en-US" sz="1800"/>
              <a:t>160-4-2-.13 Statewide Passing Score </a:t>
            </a:r>
          </a:p>
          <a:p>
            <a:pPr lvl="1">
              <a:defRPr/>
            </a:pPr>
            <a:r>
              <a:rPr lang="en-US" sz="1800"/>
              <a:t>160-4-2-.20 List of State-Funded K-8 Subjects and 9-12 Courses </a:t>
            </a:r>
          </a:p>
          <a:p>
            <a:pPr lvl="1">
              <a:defRPr/>
            </a:pPr>
            <a:r>
              <a:rPr lang="en-US" sz="1800"/>
              <a:t>160-4-2-.31 Hospital/Homebound (HHB) Services </a:t>
            </a:r>
          </a:p>
          <a:p>
            <a:pPr lvl="1">
              <a:defRPr/>
            </a:pPr>
            <a:r>
              <a:rPr lang="en-US" sz="1800"/>
              <a:t>160-4-2-.34 Dual Enrollment and Move On When Ready </a:t>
            </a:r>
          </a:p>
          <a:p>
            <a:pPr lvl="1">
              <a:defRPr/>
            </a:pPr>
            <a:r>
              <a:rPr lang="en-US" sz="1800"/>
              <a:t>160-4-2-.06 through 160-4-2-.48 (IHF) High School Graduation Requirements </a:t>
            </a:r>
          </a:p>
          <a:p>
            <a:pPr lvl="1">
              <a:defRPr/>
            </a:pPr>
            <a:r>
              <a:rPr lang="en-US" sz="1800"/>
              <a:t>160-4-5-.02 Language Assistance: Program for English Learners (ELs) </a:t>
            </a:r>
          </a:p>
          <a:p>
            <a:pPr lvl="1">
              <a:defRPr/>
            </a:pPr>
            <a:r>
              <a:rPr lang="en-US" sz="1800"/>
              <a:t>160-4-8-.12 Alternative/Non-Traditional Education Programs </a:t>
            </a:r>
          </a:p>
          <a:p>
            <a:pPr lvl="1">
              <a:defRPr/>
            </a:pPr>
            <a:r>
              <a:rPr lang="en-US" sz="1800"/>
              <a:t>160-4-9-.07 Charter Systems </a:t>
            </a:r>
          </a:p>
          <a:p>
            <a:pPr lvl="1">
              <a:defRPr/>
            </a:pPr>
            <a:r>
              <a:rPr lang="en-US" sz="1800"/>
              <a:t>160-5-1-.07 Student Data Collection </a:t>
            </a:r>
          </a:p>
          <a:p>
            <a:pPr lvl="1">
              <a:defRPr/>
            </a:pPr>
            <a:r>
              <a:rPr lang="en-US" sz="1800"/>
              <a:t>160-5-1-.14 Transfer of Student Records </a:t>
            </a:r>
          </a:p>
          <a:p>
            <a:pPr lvl="1">
              <a:defRPr/>
            </a:pPr>
            <a:r>
              <a:rPr lang="en-US" sz="1800"/>
              <a:t>160-5-1-.15 Awarding of Units of Credit and Acceptance of Transfer Credit and/or Grades </a:t>
            </a:r>
          </a:p>
          <a:p>
            <a:pPr lvl="1">
              <a:defRPr/>
            </a:pPr>
            <a:r>
              <a:rPr lang="en-US" sz="1800"/>
              <a:t>160-5-1-.33 Strategic Waivers and Title 20/No Waivers School Systems </a:t>
            </a:r>
          </a:p>
          <a:p>
            <a:pPr lvl="1">
              <a:defRPr/>
            </a:pPr>
            <a:r>
              <a:rPr lang="en-US" sz="1800"/>
              <a:t>160‐7‐1‐.01 Single Statewide Accountability System</a:t>
            </a:r>
          </a:p>
          <a:p>
            <a:pPr marL="457200" lvl="1" indent="0">
              <a:buNone/>
              <a:defRPr/>
            </a:pPr>
            <a:endParaRPr lang="en-US" sz="2000"/>
          </a:p>
          <a:p>
            <a:pPr marL="0" indent="0" eaLnBrk="1" fontAlgn="auto" hangingPunct="1">
              <a:spcAft>
                <a:spcPts val="0"/>
              </a:spcAft>
              <a:buFont typeface="Arial" panose="020B0604020202020204" pitchFamily="34" charset="0"/>
              <a:buNone/>
              <a:defRPr/>
            </a:pPr>
            <a:r>
              <a:rPr lang="en-US" sz="1500" b="1">
                <a:solidFill>
                  <a:srgbClr val="0000CC"/>
                </a:solidFill>
                <a:hlinkClick r:id="rId2"/>
              </a:rPr>
              <a:t>http://www.gadoe.org/External-Affairs-and-Policy/State-Board-of-Education/Pages/PEABoardRules.aspx</a:t>
            </a:r>
            <a:endParaRPr lang="en-US" sz="1500" b="1">
              <a:solidFill>
                <a:srgbClr val="0000CC"/>
              </a:solidFill>
            </a:endParaRPr>
          </a:p>
        </p:txBody>
      </p:sp>
      <p:sp>
        <p:nvSpPr>
          <p:cNvPr id="2" name="Slide Number Placeholder 1"/>
          <p:cNvSpPr>
            <a:spLocks noGrp="1"/>
          </p:cNvSpPr>
          <p:nvPr>
            <p:ph type="sldNum" sz="quarter" idx="4"/>
          </p:nvPr>
        </p:nvSpPr>
        <p:spPr/>
        <p:txBody>
          <a:bodyPr/>
          <a:lstStyle/>
          <a:p>
            <a:fld id="{B63E4CEF-BB1E-48C7-AE93-F39F6AA99AD7}" type="slidenum">
              <a:rPr lang="en-US" smtClean="0"/>
              <a:pPr/>
              <a:t>7</a:t>
            </a:fld>
            <a:endParaRPr lang="en-US"/>
          </a:p>
        </p:txBody>
      </p:sp>
    </p:spTree>
    <p:extLst>
      <p:ext uri="{BB962C8B-B14F-4D97-AF65-F5344CB8AC3E}">
        <p14:creationId xmlns:p14="http://schemas.microsoft.com/office/powerpoint/2010/main" val="5371138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E9BA6-26DD-4C2D-B721-CEC63363757E}"/>
              </a:ext>
            </a:extLst>
          </p:cNvPr>
          <p:cNvSpPr>
            <a:spLocks noGrp="1"/>
          </p:cNvSpPr>
          <p:nvPr>
            <p:ph type="title"/>
          </p:nvPr>
        </p:nvSpPr>
        <p:spPr/>
        <p:txBody>
          <a:bodyPr/>
          <a:lstStyle/>
          <a:p>
            <a:r>
              <a:rPr lang="en-US"/>
              <a:t>Georgia Milestones</a:t>
            </a:r>
          </a:p>
        </p:txBody>
      </p:sp>
      <p:graphicFrame>
        <p:nvGraphicFramePr>
          <p:cNvPr id="7" name="Table 6">
            <a:extLst>
              <a:ext uri="{FF2B5EF4-FFF2-40B4-BE49-F238E27FC236}">
                <a16:creationId xmlns:a16="http://schemas.microsoft.com/office/drawing/2014/main" id="{0316AB23-78B2-425E-A19A-891BB7AD40D2}"/>
              </a:ext>
            </a:extLst>
          </p:cNvPr>
          <p:cNvGraphicFramePr>
            <a:graphicFrameLocks noGrp="1"/>
          </p:cNvGraphicFramePr>
          <p:nvPr>
            <p:extLst>
              <p:ext uri="{D42A27DB-BD31-4B8C-83A1-F6EECF244321}">
                <p14:modId xmlns:p14="http://schemas.microsoft.com/office/powerpoint/2010/main" val="1478955114"/>
              </p:ext>
            </p:extLst>
          </p:nvPr>
        </p:nvGraphicFramePr>
        <p:xfrm>
          <a:off x="773723" y="1851513"/>
          <a:ext cx="7495171" cy="3842639"/>
        </p:xfrm>
        <a:graphic>
          <a:graphicData uri="http://schemas.openxmlformats.org/drawingml/2006/table">
            <a:tbl>
              <a:tblPr firstRow="1" bandRow="1">
                <a:tableStyleId>{9DCAF9ED-07DC-4A11-8D7F-57B35C25682E}</a:tableStyleId>
              </a:tblPr>
              <a:tblGrid>
                <a:gridCol w="3052105">
                  <a:extLst>
                    <a:ext uri="{9D8B030D-6E8A-4147-A177-3AD203B41FA5}">
                      <a16:colId xmlns:a16="http://schemas.microsoft.com/office/drawing/2014/main" val="20000"/>
                    </a:ext>
                  </a:extLst>
                </a:gridCol>
                <a:gridCol w="4443066">
                  <a:extLst>
                    <a:ext uri="{9D8B030D-6E8A-4147-A177-3AD203B41FA5}">
                      <a16:colId xmlns:a16="http://schemas.microsoft.com/office/drawing/2014/main" val="20001"/>
                    </a:ext>
                  </a:extLst>
                </a:gridCol>
              </a:tblGrid>
              <a:tr h="398399">
                <a:tc>
                  <a:txBody>
                    <a:bodyPr/>
                    <a:lstStyle/>
                    <a:p>
                      <a:pPr algn="ctr"/>
                      <a:r>
                        <a:rPr lang="en-US" sz="2000"/>
                        <a:t>EOG</a:t>
                      </a:r>
                      <a:endParaRPr lang="en-US" sz="2000" b="1">
                        <a:solidFill>
                          <a:schemeClr val="tx1"/>
                        </a:solidFill>
                      </a:endParaRPr>
                    </a:p>
                  </a:txBody>
                  <a:tcPr/>
                </a:tc>
                <a:tc>
                  <a:txBody>
                    <a:bodyPr/>
                    <a:lstStyle/>
                    <a:p>
                      <a:pPr algn="ctr"/>
                      <a:r>
                        <a:rPr lang="en-US" sz="2000" dirty="0"/>
                        <a:t>EOC</a:t>
                      </a:r>
                      <a:endParaRPr lang="en-US" sz="2000" b="1" dirty="0">
                        <a:solidFill>
                          <a:schemeClr val="tx1"/>
                        </a:solidFill>
                      </a:endParaRPr>
                    </a:p>
                  </a:txBody>
                  <a:tcPr/>
                </a:tc>
                <a:extLst>
                  <a:ext uri="{0D108BD9-81ED-4DB2-BD59-A6C34878D82A}">
                    <a16:rowId xmlns:a16="http://schemas.microsoft.com/office/drawing/2014/main" val="10000"/>
                  </a:ext>
                </a:extLst>
              </a:tr>
              <a:tr h="3340004">
                <a:tc>
                  <a:txBody>
                    <a:bodyPr/>
                    <a:lstStyle/>
                    <a:p>
                      <a:r>
                        <a:rPr lang="en-US" sz="2000" dirty="0"/>
                        <a:t>Grades 3–8</a:t>
                      </a:r>
                    </a:p>
                    <a:p>
                      <a:pPr marL="285750" indent="-285750">
                        <a:buFont typeface="Arial" panose="020B0604020202020204" pitchFamily="34" charset="0"/>
                        <a:buChar char="•"/>
                      </a:pPr>
                      <a:r>
                        <a:rPr lang="en-US" sz="2000" dirty="0"/>
                        <a:t>English</a:t>
                      </a:r>
                      <a:r>
                        <a:rPr lang="en-US" sz="2000" baseline="0" dirty="0"/>
                        <a:t> Language Arts</a:t>
                      </a:r>
                    </a:p>
                    <a:p>
                      <a:pPr marL="285750" indent="-285750">
                        <a:buFont typeface="Arial" panose="020B0604020202020204" pitchFamily="34" charset="0"/>
                        <a:buChar char="•"/>
                      </a:pPr>
                      <a:r>
                        <a:rPr lang="en-US" sz="2000" baseline="0" dirty="0"/>
                        <a:t>Mathematics</a:t>
                      </a:r>
                    </a:p>
                    <a:p>
                      <a:pPr marL="0" indent="0">
                        <a:buFont typeface="Arial" panose="020B0604020202020204" pitchFamily="34" charset="0"/>
                        <a:buNone/>
                      </a:pPr>
                      <a:endParaRPr lang="en-US" sz="2000" baseline="0" dirty="0"/>
                    </a:p>
                    <a:p>
                      <a:pPr marL="0" indent="0">
                        <a:buFont typeface="Arial" panose="020B0604020202020204" pitchFamily="34" charset="0"/>
                        <a:buNone/>
                      </a:pPr>
                      <a:r>
                        <a:rPr lang="en-US" sz="2000" baseline="0" dirty="0"/>
                        <a:t>Grades 5 and 8</a:t>
                      </a:r>
                    </a:p>
                    <a:p>
                      <a:pPr marL="285750" indent="-285750">
                        <a:buFont typeface="Arial" panose="020B0604020202020204" pitchFamily="34" charset="0"/>
                        <a:buChar char="•"/>
                      </a:pPr>
                      <a:r>
                        <a:rPr lang="en-US" sz="2000" baseline="0" dirty="0"/>
                        <a:t>Science </a:t>
                      </a:r>
                    </a:p>
                    <a:p>
                      <a:pPr marL="285750" indent="-285750">
                        <a:buFont typeface="Arial" panose="020B0604020202020204" pitchFamily="34" charset="0"/>
                        <a:buChar char="•"/>
                      </a:pPr>
                      <a:r>
                        <a:rPr lang="en-US" sz="2000" baseline="0" dirty="0"/>
                        <a:t>Social Studies</a:t>
                      </a:r>
                      <a:endParaRPr lang="en-US" sz="2000" b="1" dirty="0">
                        <a:solidFill>
                          <a:schemeClr val="tx1"/>
                        </a:solidFill>
                      </a:endParaRPr>
                    </a:p>
                  </a:txBody>
                  <a:tcPr/>
                </a:tc>
                <a:tc>
                  <a:txBody>
                    <a:bodyPr/>
                    <a:lstStyle/>
                    <a:p>
                      <a:pPr marL="337820" lvl="1" indent="-285750">
                        <a:buFont typeface="Arial" panose="020B0604020202020204" pitchFamily="34" charset="0"/>
                        <a:buChar char="•"/>
                      </a:pPr>
                      <a:r>
                        <a:rPr lang="en-US" altLang="en-US" sz="2000" dirty="0"/>
                        <a:t>9th Grade Literature &amp; Composition</a:t>
                      </a:r>
                    </a:p>
                    <a:p>
                      <a:pPr marL="337820" lvl="1" indent="-285750">
                        <a:buFont typeface="Arial" panose="020B0604020202020204" pitchFamily="34" charset="0"/>
                        <a:buChar char="•"/>
                      </a:pPr>
                      <a:r>
                        <a:rPr lang="en-US" altLang="en-US" sz="2000" dirty="0"/>
                        <a:t>American Literature &amp; Composition</a:t>
                      </a:r>
                    </a:p>
                    <a:p>
                      <a:pPr marL="337820" lvl="1" indent="-285750">
                        <a:buFont typeface="Arial" panose="020B0604020202020204" pitchFamily="34" charset="0"/>
                        <a:buChar char="•"/>
                      </a:pPr>
                      <a:r>
                        <a:rPr lang="en-US" altLang="en-US" sz="2000" dirty="0"/>
                        <a:t>Coordinate Algebra</a:t>
                      </a:r>
                    </a:p>
                    <a:p>
                      <a:pPr marL="337820" lvl="1" indent="-285750">
                        <a:buFont typeface="Arial" panose="020B0604020202020204" pitchFamily="34" charset="0"/>
                        <a:buChar char="•"/>
                      </a:pPr>
                      <a:r>
                        <a:rPr lang="en-US" altLang="en-US" sz="2000" dirty="0"/>
                        <a:t>Analytic Geometry</a:t>
                      </a:r>
                    </a:p>
                    <a:p>
                      <a:pPr marL="337820" lvl="1" indent="-285750">
                        <a:buFont typeface="Arial" panose="020B0604020202020204" pitchFamily="34" charset="0"/>
                        <a:buChar char="•"/>
                      </a:pPr>
                      <a:r>
                        <a:rPr lang="en-US" altLang="en-US" sz="2000" dirty="0"/>
                        <a:t>Algebra I</a:t>
                      </a:r>
                    </a:p>
                    <a:p>
                      <a:pPr marL="337820" lvl="1" indent="-285750">
                        <a:buFont typeface="Arial" panose="020B0604020202020204" pitchFamily="34" charset="0"/>
                        <a:buChar char="•"/>
                      </a:pPr>
                      <a:r>
                        <a:rPr lang="en-US" altLang="en-US" sz="2000" dirty="0"/>
                        <a:t>Geometry</a:t>
                      </a:r>
                    </a:p>
                    <a:p>
                      <a:pPr marL="337820" lvl="1" indent="-285750">
                        <a:buFont typeface="Arial" panose="020B0604020202020204" pitchFamily="34" charset="0"/>
                        <a:buChar char="•"/>
                      </a:pPr>
                      <a:r>
                        <a:rPr lang="en-US" altLang="en-US" sz="2000" dirty="0"/>
                        <a:t>Biology</a:t>
                      </a:r>
                    </a:p>
                    <a:p>
                      <a:pPr marL="337820" lvl="1" indent="-285750">
                        <a:buFont typeface="Arial" panose="020B0604020202020204" pitchFamily="34" charset="0"/>
                        <a:buChar char="•"/>
                      </a:pPr>
                      <a:r>
                        <a:rPr lang="en-US" altLang="en-US" sz="2000" dirty="0"/>
                        <a:t>Physical Science</a:t>
                      </a:r>
                    </a:p>
                    <a:p>
                      <a:pPr marL="337820" lvl="1" indent="-285750">
                        <a:buFont typeface="Arial" panose="020B0604020202020204" pitchFamily="34" charset="0"/>
                        <a:buChar char="•"/>
                      </a:pPr>
                      <a:r>
                        <a:rPr lang="en-US" altLang="en-US" sz="2000" dirty="0"/>
                        <a:t>United States History</a:t>
                      </a:r>
                    </a:p>
                    <a:p>
                      <a:pPr marL="337820" lvl="1" indent="-285750">
                        <a:buFont typeface="Arial" panose="020B0604020202020204" pitchFamily="34" charset="0"/>
                        <a:buChar char="•"/>
                      </a:pPr>
                      <a:r>
                        <a:rPr lang="en-US" altLang="en-US" sz="2000" dirty="0"/>
                        <a:t>Economics/Business/Free Enterprise</a:t>
                      </a:r>
                    </a:p>
                    <a:p>
                      <a:pPr algn="ctr"/>
                      <a:endParaRPr lang="en-US" sz="2000" b="1" dirty="0">
                        <a:solidFill>
                          <a:schemeClr val="accent5">
                            <a:lumMod val="40000"/>
                            <a:lumOff val="60000"/>
                          </a:schemeClr>
                        </a:solidFill>
                      </a:endParaRPr>
                    </a:p>
                  </a:txBody>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4"/>
          </p:nvPr>
        </p:nvSpPr>
        <p:spPr/>
        <p:txBody>
          <a:bodyPr/>
          <a:lstStyle/>
          <a:p>
            <a:fld id="{B63E4CEF-BB1E-48C7-AE93-F39F6AA99AD7}" type="slidenum">
              <a:rPr lang="en-US" smtClean="0"/>
              <a:pPr/>
              <a:t>70</a:t>
            </a:fld>
            <a:endParaRPr lang="en-US"/>
          </a:p>
        </p:txBody>
      </p:sp>
      <p:sp>
        <p:nvSpPr>
          <p:cNvPr id="4" name="TextBox 3">
            <a:extLst>
              <a:ext uri="{FF2B5EF4-FFF2-40B4-BE49-F238E27FC236}">
                <a16:creationId xmlns:a16="http://schemas.microsoft.com/office/drawing/2014/main" id="{ACE953A2-E4DB-4302-B8FA-2B19DCFD57BB}"/>
              </a:ext>
            </a:extLst>
          </p:cNvPr>
          <p:cNvSpPr txBox="1"/>
          <p:nvPr/>
        </p:nvSpPr>
        <p:spPr>
          <a:xfrm>
            <a:off x="780288" y="1353312"/>
            <a:ext cx="6998208" cy="369332"/>
          </a:xfrm>
          <a:prstGeom prst="rect">
            <a:avLst/>
          </a:prstGeom>
          <a:noFill/>
        </p:spPr>
        <p:txBody>
          <a:bodyPr wrap="square" rtlCol="0">
            <a:spAutoFit/>
          </a:bodyPr>
          <a:lstStyle/>
          <a:p>
            <a:r>
              <a:rPr lang="en-US" dirty="0"/>
              <a:t>All content now completely aligned to the GSE starting Winter 2017 EOC</a:t>
            </a:r>
          </a:p>
        </p:txBody>
      </p:sp>
    </p:spTree>
    <p:extLst>
      <p:ext uri="{BB962C8B-B14F-4D97-AF65-F5344CB8AC3E}">
        <p14:creationId xmlns:p14="http://schemas.microsoft.com/office/powerpoint/2010/main" val="37531029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678" y="239470"/>
            <a:ext cx="6471072" cy="946739"/>
          </a:xfrm>
        </p:spPr>
        <p:txBody>
          <a:bodyPr>
            <a:normAutofit/>
          </a:bodyPr>
          <a:lstStyle/>
          <a:p>
            <a:r>
              <a:rPr lang="en-US"/>
              <a:t>Participants EOG</a:t>
            </a:r>
          </a:p>
        </p:txBody>
      </p:sp>
      <p:sp>
        <p:nvSpPr>
          <p:cNvPr id="9" name="Rounded Rectangle 4"/>
          <p:cNvSpPr/>
          <p:nvPr/>
        </p:nvSpPr>
        <p:spPr>
          <a:xfrm>
            <a:off x="2483072" y="3016112"/>
            <a:ext cx="4177856" cy="825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endParaRPr lang="en-US" sz="3100" kern="1200"/>
          </a:p>
        </p:txBody>
      </p:sp>
      <p:graphicFrame>
        <p:nvGraphicFramePr>
          <p:cNvPr id="10" name="Diagram 9"/>
          <p:cNvGraphicFramePr/>
          <p:nvPr>
            <p:extLst>
              <p:ext uri="{D42A27DB-BD31-4B8C-83A1-F6EECF244321}">
                <p14:modId xmlns:p14="http://schemas.microsoft.com/office/powerpoint/2010/main" val="1631733735"/>
              </p:ext>
            </p:extLst>
          </p:nvPr>
        </p:nvGraphicFramePr>
        <p:xfrm>
          <a:off x="336678" y="1506681"/>
          <a:ext cx="7627451" cy="4638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4"/>
          </p:nvPr>
        </p:nvSpPr>
        <p:spPr/>
        <p:txBody>
          <a:bodyPr/>
          <a:lstStyle/>
          <a:p>
            <a:fld id="{B63E4CEF-BB1E-48C7-AE93-F39F6AA99AD7}" type="slidenum">
              <a:rPr lang="en-US" smtClean="0"/>
              <a:pPr/>
              <a:t>71</a:t>
            </a:fld>
            <a:endParaRPr lang="en-US"/>
          </a:p>
        </p:txBody>
      </p:sp>
    </p:spTree>
    <p:extLst>
      <p:ext uri="{BB962C8B-B14F-4D97-AF65-F5344CB8AC3E}">
        <p14:creationId xmlns:p14="http://schemas.microsoft.com/office/powerpoint/2010/main" val="6201331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8994"/>
            <a:ext cx="7335585" cy="1422400"/>
          </a:xfrm>
        </p:spPr>
        <p:txBody>
          <a:bodyPr>
            <a:normAutofit/>
          </a:bodyPr>
          <a:lstStyle/>
          <a:p>
            <a:r>
              <a:rPr lang="en-US" sz="3200"/>
              <a:t>Participants EOC</a:t>
            </a:r>
          </a:p>
        </p:txBody>
      </p:sp>
      <p:sp>
        <p:nvSpPr>
          <p:cNvPr id="9" name="Rounded Rectangle 4"/>
          <p:cNvSpPr/>
          <p:nvPr/>
        </p:nvSpPr>
        <p:spPr>
          <a:xfrm>
            <a:off x="2483072" y="3016112"/>
            <a:ext cx="4177856" cy="825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endParaRPr lang="en-US" sz="3100" kern="1200"/>
          </a:p>
        </p:txBody>
      </p:sp>
      <p:graphicFrame>
        <p:nvGraphicFramePr>
          <p:cNvPr id="10" name="Diagram 9"/>
          <p:cNvGraphicFramePr/>
          <p:nvPr>
            <p:extLst>
              <p:ext uri="{D42A27DB-BD31-4B8C-83A1-F6EECF244321}">
                <p14:modId xmlns:p14="http://schemas.microsoft.com/office/powerpoint/2010/main" val="2378174166"/>
              </p:ext>
            </p:extLst>
          </p:nvPr>
        </p:nvGraphicFramePr>
        <p:xfrm>
          <a:off x="209113" y="905228"/>
          <a:ext cx="6917357" cy="4796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209113" y="5798251"/>
            <a:ext cx="8714508" cy="461665"/>
          </a:xfrm>
          <a:prstGeom prst="rect">
            <a:avLst/>
          </a:prstGeom>
          <a:noFill/>
        </p:spPr>
        <p:txBody>
          <a:bodyPr wrap="square" rtlCol="0">
            <a:spAutoFit/>
          </a:bodyPr>
          <a:lstStyle/>
          <a:p>
            <a:r>
              <a:rPr lang="en-US" baseline="30000">
                <a:solidFill>
                  <a:srgbClr val="FF0000"/>
                </a:solidFill>
              </a:rPr>
              <a:t>   *</a:t>
            </a:r>
            <a:r>
              <a:rPr lang="en-US" sz="1200"/>
              <a:t>MOWR Students can exempt designated EOCs. See Student Assessment Handbook (SAH) for guidance.</a:t>
            </a:r>
          </a:p>
          <a:p>
            <a:r>
              <a:rPr lang="en-US" baseline="30000">
                <a:solidFill>
                  <a:srgbClr val="FF0000"/>
                </a:solidFill>
              </a:rPr>
              <a:t>** </a:t>
            </a:r>
            <a:r>
              <a:rPr lang="en-US" sz="1200"/>
              <a:t>Coordinators must bubble 30 in SDU-A for GAVS students.</a:t>
            </a:r>
          </a:p>
        </p:txBody>
      </p:sp>
      <p:sp>
        <p:nvSpPr>
          <p:cNvPr id="3" name="Slide Number Placeholder 2"/>
          <p:cNvSpPr>
            <a:spLocks noGrp="1"/>
          </p:cNvSpPr>
          <p:nvPr>
            <p:ph type="sldNum" sz="quarter" idx="4"/>
          </p:nvPr>
        </p:nvSpPr>
        <p:spPr/>
        <p:txBody>
          <a:bodyPr/>
          <a:lstStyle/>
          <a:p>
            <a:fld id="{B63E4CEF-BB1E-48C7-AE93-F39F6AA99AD7}" type="slidenum">
              <a:rPr lang="en-US" smtClean="0"/>
              <a:pPr/>
              <a:t>72</a:t>
            </a:fld>
            <a:endParaRPr lang="en-US"/>
          </a:p>
        </p:txBody>
      </p:sp>
    </p:spTree>
    <p:extLst>
      <p:ext uri="{BB962C8B-B14F-4D97-AF65-F5344CB8AC3E}">
        <p14:creationId xmlns:p14="http://schemas.microsoft.com/office/powerpoint/2010/main" val="20570896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8994"/>
            <a:ext cx="7335585" cy="1422400"/>
          </a:xfrm>
        </p:spPr>
        <p:txBody>
          <a:bodyPr>
            <a:normAutofit/>
          </a:bodyPr>
          <a:lstStyle/>
          <a:p>
            <a:r>
              <a:rPr lang="en-US" sz="3200"/>
              <a:t>Participants EOC - continued</a:t>
            </a:r>
          </a:p>
        </p:txBody>
      </p:sp>
      <p:sp>
        <p:nvSpPr>
          <p:cNvPr id="9" name="Rounded Rectangle 4"/>
          <p:cNvSpPr/>
          <p:nvPr/>
        </p:nvSpPr>
        <p:spPr>
          <a:xfrm>
            <a:off x="2483072" y="3016112"/>
            <a:ext cx="4177856" cy="825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endParaRPr lang="en-US" sz="3100" kern="1200"/>
          </a:p>
        </p:txBody>
      </p:sp>
      <p:graphicFrame>
        <p:nvGraphicFramePr>
          <p:cNvPr id="10" name="Diagram 9"/>
          <p:cNvGraphicFramePr/>
          <p:nvPr>
            <p:extLst>
              <p:ext uri="{D42A27DB-BD31-4B8C-83A1-F6EECF244321}">
                <p14:modId xmlns:p14="http://schemas.microsoft.com/office/powerpoint/2010/main" val="2579682212"/>
              </p:ext>
            </p:extLst>
          </p:nvPr>
        </p:nvGraphicFramePr>
        <p:xfrm>
          <a:off x="209113" y="762000"/>
          <a:ext cx="6917357" cy="4939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4"/>
          </p:nvPr>
        </p:nvSpPr>
        <p:spPr/>
        <p:txBody>
          <a:bodyPr/>
          <a:lstStyle/>
          <a:p>
            <a:fld id="{B63E4CEF-BB1E-48C7-AE93-F39F6AA99AD7}" type="slidenum">
              <a:rPr lang="en-US" smtClean="0"/>
              <a:pPr/>
              <a:t>73</a:t>
            </a:fld>
            <a:endParaRPr lang="en-US"/>
          </a:p>
        </p:txBody>
      </p:sp>
    </p:spTree>
    <p:extLst>
      <p:ext uri="{BB962C8B-B14F-4D97-AF65-F5344CB8AC3E}">
        <p14:creationId xmlns:p14="http://schemas.microsoft.com/office/powerpoint/2010/main" val="12656958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A0AC4C-8C2F-43B0-96E4-D3E10E64E575}"/>
              </a:ext>
            </a:extLst>
          </p:cNvPr>
          <p:cNvSpPr>
            <a:spLocks noGrp="1"/>
          </p:cNvSpPr>
          <p:nvPr>
            <p:ph idx="1"/>
          </p:nvPr>
        </p:nvSpPr>
        <p:spPr>
          <a:xfrm>
            <a:off x="552357" y="1815747"/>
            <a:ext cx="7886700" cy="761198"/>
          </a:xfrm>
        </p:spPr>
        <p:txBody>
          <a:bodyPr>
            <a:normAutofit/>
          </a:bodyPr>
          <a:lstStyle/>
          <a:p>
            <a:pPr marL="0" indent="0" algn="ctr">
              <a:buNone/>
            </a:pPr>
            <a:r>
              <a:rPr lang="en-US" b="1"/>
              <a:t>Dual Enrollment/Move On When Ready (MOWR) </a:t>
            </a:r>
          </a:p>
        </p:txBody>
      </p:sp>
      <p:graphicFrame>
        <p:nvGraphicFramePr>
          <p:cNvPr id="4" name="Table 3">
            <a:extLst>
              <a:ext uri="{FF2B5EF4-FFF2-40B4-BE49-F238E27FC236}">
                <a16:creationId xmlns:a16="http://schemas.microsoft.com/office/drawing/2014/main" id="{6ED3F52C-83E9-4505-A3D9-C6725289D053}"/>
              </a:ext>
            </a:extLst>
          </p:cNvPr>
          <p:cNvGraphicFramePr>
            <a:graphicFrameLocks noGrp="1"/>
          </p:cNvGraphicFramePr>
          <p:nvPr>
            <p:extLst>
              <p:ext uri="{D42A27DB-BD31-4B8C-83A1-F6EECF244321}">
                <p14:modId xmlns:p14="http://schemas.microsoft.com/office/powerpoint/2010/main" val="1898622354"/>
              </p:ext>
            </p:extLst>
          </p:nvPr>
        </p:nvGraphicFramePr>
        <p:xfrm>
          <a:off x="552357" y="2810038"/>
          <a:ext cx="7734116" cy="2254930"/>
        </p:xfrm>
        <a:graphic>
          <a:graphicData uri="http://schemas.openxmlformats.org/drawingml/2006/table">
            <a:tbl>
              <a:tblPr firstRow="1" bandRow="1">
                <a:tableStyleId>{21E4AEA4-8DFA-4A89-87EB-49C32662AFE0}</a:tableStyleId>
              </a:tblPr>
              <a:tblGrid>
                <a:gridCol w="3867058">
                  <a:extLst>
                    <a:ext uri="{9D8B030D-6E8A-4147-A177-3AD203B41FA5}">
                      <a16:colId xmlns:a16="http://schemas.microsoft.com/office/drawing/2014/main" val="1486365687"/>
                    </a:ext>
                  </a:extLst>
                </a:gridCol>
                <a:gridCol w="3867058">
                  <a:extLst>
                    <a:ext uri="{9D8B030D-6E8A-4147-A177-3AD203B41FA5}">
                      <a16:colId xmlns:a16="http://schemas.microsoft.com/office/drawing/2014/main" val="2726813476"/>
                    </a:ext>
                  </a:extLst>
                </a:gridCol>
              </a:tblGrid>
              <a:tr h="450986">
                <a:tc>
                  <a:txBody>
                    <a:bodyPr/>
                    <a:lstStyle/>
                    <a:p>
                      <a:pPr algn="ctr"/>
                      <a:r>
                        <a:rPr lang="en-US"/>
                        <a:t>Required of All Students</a:t>
                      </a:r>
                    </a:p>
                  </a:txBody>
                  <a:tcPr/>
                </a:tc>
                <a:tc>
                  <a:txBody>
                    <a:bodyPr/>
                    <a:lstStyle/>
                    <a:p>
                      <a:pPr algn="ctr"/>
                      <a:r>
                        <a:rPr lang="en-US"/>
                        <a:t>Allowed Exemption</a:t>
                      </a:r>
                    </a:p>
                  </a:txBody>
                  <a:tcPr/>
                </a:tc>
                <a:extLst>
                  <a:ext uri="{0D108BD9-81ED-4DB2-BD59-A6C34878D82A}">
                    <a16:rowId xmlns:a16="http://schemas.microsoft.com/office/drawing/2014/main" val="3552491886"/>
                  </a:ext>
                </a:extLst>
              </a:tr>
              <a:tr h="450986">
                <a:tc>
                  <a:txBody>
                    <a:bodyPr/>
                    <a:lstStyle/>
                    <a:p>
                      <a:r>
                        <a:rPr lang="en-US"/>
                        <a:t>9</a:t>
                      </a:r>
                      <a:r>
                        <a:rPr lang="en-US" baseline="30000"/>
                        <a:t>th</a:t>
                      </a:r>
                      <a:r>
                        <a:rPr lang="en-US"/>
                        <a:t> Grade Literature &amp; Composition</a:t>
                      </a:r>
                    </a:p>
                  </a:txBody>
                  <a:tcPr/>
                </a:tc>
                <a:tc>
                  <a:txBody>
                    <a:bodyPr/>
                    <a:lstStyle/>
                    <a:p>
                      <a:r>
                        <a:rPr lang="en-US"/>
                        <a:t>American Literature &amp; Composition</a:t>
                      </a:r>
                    </a:p>
                  </a:txBody>
                  <a:tcPr/>
                </a:tc>
                <a:extLst>
                  <a:ext uri="{0D108BD9-81ED-4DB2-BD59-A6C34878D82A}">
                    <a16:rowId xmlns:a16="http://schemas.microsoft.com/office/drawing/2014/main" val="1420510136"/>
                  </a:ext>
                </a:extLst>
              </a:tr>
              <a:tr h="450986">
                <a:tc>
                  <a:txBody>
                    <a:bodyPr/>
                    <a:lstStyle/>
                    <a:p>
                      <a:r>
                        <a:rPr lang="en-US"/>
                        <a:t>Coordinate Algebra/Algebra I </a:t>
                      </a:r>
                    </a:p>
                  </a:txBody>
                  <a:tcPr/>
                </a:tc>
                <a:tc>
                  <a:txBody>
                    <a:bodyPr/>
                    <a:lstStyle/>
                    <a:p>
                      <a:r>
                        <a:rPr lang="en-US"/>
                        <a:t>Physical Science </a:t>
                      </a:r>
                    </a:p>
                  </a:txBody>
                  <a:tcPr/>
                </a:tc>
                <a:extLst>
                  <a:ext uri="{0D108BD9-81ED-4DB2-BD59-A6C34878D82A}">
                    <a16:rowId xmlns:a16="http://schemas.microsoft.com/office/drawing/2014/main" val="3223449001"/>
                  </a:ext>
                </a:extLst>
              </a:tr>
              <a:tr h="450986">
                <a:tc>
                  <a:txBody>
                    <a:bodyPr/>
                    <a:lstStyle/>
                    <a:p>
                      <a:r>
                        <a:rPr lang="en-US"/>
                        <a:t>Analytic Geometry/Geometry</a:t>
                      </a:r>
                    </a:p>
                  </a:txBody>
                  <a:tcPr/>
                </a:tc>
                <a:tc>
                  <a:txBody>
                    <a:bodyPr/>
                    <a:lstStyle/>
                    <a:p>
                      <a:r>
                        <a:rPr lang="en-US"/>
                        <a:t>US History</a:t>
                      </a:r>
                    </a:p>
                  </a:txBody>
                  <a:tcPr/>
                </a:tc>
                <a:extLst>
                  <a:ext uri="{0D108BD9-81ED-4DB2-BD59-A6C34878D82A}">
                    <a16:rowId xmlns:a16="http://schemas.microsoft.com/office/drawing/2014/main" val="3906605234"/>
                  </a:ext>
                </a:extLst>
              </a:tr>
              <a:tr h="450986">
                <a:tc>
                  <a:txBody>
                    <a:bodyPr/>
                    <a:lstStyle/>
                    <a:p>
                      <a:r>
                        <a:rPr lang="en-US"/>
                        <a:t>Biology</a:t>
                      </a:r>
                    </a:p>
                  </a:txBody>
                  <a:tcPr/>
                </a:tc>
                <a:tc>
                  <a:txBody>
                    <a:bodyPr/>
                    <a:lstStyle/>
                    <a:p>
                      <a:r>
                        <a:rPr lang="en-US"/>
                        <a:t>Economics </a:t>
                      </a:r>
                    </a:p>
                  </a:txBody>
                  <a:tcPr/>
                </a:tc>
                <a:extLst>
                  <a:ext uri="{0D108BD9-81ED-4DB2-BD59-A6C34878D82A}">
                    <a16:rowId xmlns:a16="http://schemas.microsoft.com/office/drawing/2014/main" val="1271106745"/>
                  </a:ext>
                </a:extLst>
              </a:tr>
            </a:tbl>
          </a:graphicData>
        </a:graphic>
      </p:graphicFrame>
      <p:sp>
        <p:nvSpPr>
          <p:cNvPr id="8" name="Title 1">
            <a:extLst>
              <a:ext uri="{FF2B5EF4-FFF2-40B4-BE49-F238E27FC236}">
                <a16:creationId xmlns:a16="http://schemas.microsoft.com/office/drawing/2014/main" id="{059D052A-0B69-4734-BE24-B95DB0824D00}"/>
              </a:ext>
            </a:extLst>
          </p:cNvPr>
          <p:cNvSpPr txBox="1">
            <a:spLocks/>
          </p:cNvSpPr>
          <p:nvPr/>
        </p:nvSpPr>
        <p:spPr>
          <a:xfrm>
            <a:off x="0" y="-298994"/>
            <a:ext cx="7335585" cy="1422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00FF"/>
                </a:solidFill>
                <a:latin typeface="Arial Rounded MT Bold" panose="020F0704030504030204" pitchFamily="34" charset="0"/>
                <a:ea typeface="+mj-ea"/>
                <a:cs typeface="+mj-cs"/>
              </a:defRPr>
            </a:lvl1pPr>
          </a:lstStyle>
          <a:p>
            <a:r>
              <a:rPr lang="en-US" sz="3200"/>
              <a:t>Participants EOC - continued</a:t>
            </a:r>
          </a:p>
        </p:txBody>
      </p:sp>
      <p:sp>
        <p:nvSpPr>
          <p:cNvPr id="2" name="Slide Number Placeholder 1"/>
          <p:cNvSpPr>
            <a:spLocks noGrp="1"/>
          </p:cNvSpPr>
          <p:nvPr>
            <p:ph type="sldNum" sz="quarter" idx="4"/>
          </p:nvPr>
        </p:nvSpPr>
        <p:spPr/>
        <p:txBody>
          <a:bodyPr/>
          <a:lstStyle/>
          <a:p>
            <a:fld id="{B63E4CEF-BB1E-48C7-AE93-F39F6AA99AD7}" type="slidenum">
              <a:rPr lang="en-US" smtClean="0"/>
              <a:pPr/>
              <a:t>74</a:t>
            </a:fld>
            <a:endParaRPr lang="en-US"/>
          </a:p>
        </p:txBody>
      </p:sp>
      <p:sp>
        <p:nvSpPr>
          <p:cNvPr id="5" name="TextBox 4">
            <a:extLst>
              <a:ext uri="{FF2B5EF4-FFF2-40B4-BE49-F238E27FC236}">
                <a16:creationId xmlns:a16="http://schemas.microsoft.com/office/drawing/2014/main" id="{3389D24C-D873-4048-B23F-8233EFE12973}"/>
              </a:ext>
            </a:extLst>
          </p:cNvPr>
          <p:cNvSpPr txBox="1"/>
          <p:nvPr/>
        </p:nvSpPr>
        <p:spPr>
          <a:xfrm>
            <a:off x="552357" y="5340096"/>
            <a:ext cx="7734116" cy="369332"/>
          </a:xfrm>
          <a:prstGeom prst="rect">
            <a:avLst/>
          </a:prstGeom>
          <a:noFill/>
        </p:spPr>
        <p:txBody>
          <a:bodyPr wrap="square" rtlCol="0">
            <a:spAutoFit/>
          </a:bodyPr>
          <a:lstStyle/>
          <a:p>
            <a:r>
              <a:rPr lang="en-US" dirty="0"/>
              <a:t>Note: For exempt EOCs, the college grade is factored in to CCRPI.</a:t>
            </a:r>
          </a:p>
        </p:txBody>
      </p:sp>
    </p:spTree>
    <p:extLst>
      <p:ext uri="{BB962C8B-B14F-4D97-AF65-F5344CB8AC3E}">
        <p14:creationId xmlns:p14="http://schemas.microsoft.com/office/powerpoint/2010/main" val="27924897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7084B-EE89-46A5-9E20-C97D373D7C37}"/>
              </a:ext>
            </a:extLst>
          </p:cNvPr>
          <p:cNvSpPr>
            <a:spLocks noGrp="1"/>
          </p:cNvSpPr>
          <p:nvPr>
            <p:ph type="title"/>
          </p:nvPr>
        </p:nvSpPr>
        <p:spPr/>
        <p:txBody>
          <a:bodyPr/>
          <a:lstStyle/>
          <a:p>
            <a:r>
              <a:rPr lang="en-US"/>
              <a:t>Georgia Milestones</a:t>
            </a:r>
          </a:p>
        </p:txBody>
      </p:sp>
      <p:graphicFrame>
        <p:nvGraphicFramePr>
          <p:cNvPr id="7" name="Table 6">
            <a:extLst>
              <a:ext uri="{FF2B5EF4-FFF2-40B4-BE49-F238E27FC236}">
                <a16:creationId xmlns:a16="http://schemas.microsoft.com/office/drawing/2014/main" id="{42FC93CA-0F83-4C18-9DD5-F53AA66AB6B4}"/>
              </a:ext>
            </a:extLst>
          </p:cNvPr>
          <p:cNvGraphicFramePr>
            <a:graphicFrameLocks noGrp="1"/>
          </p:cNvGraphicFramePr>
          <p:nvPr>
            <p:extLst>
              <p:ext uri="{D42A27DB-BD31-4B8C-83A1-F6EECF244321}">
                <p14:modId xmlns:p14="http://schemas.microsoft.com/office/powerpoint/2010/main" val="1799232298"/>
              </p:ext>
            </p:extLst>
          </p:nvPr>
        </p:nvGraphicFramePr>
        <p:xfrm>
          <a:off x="86487" y="1529786"/>
          <a:ext cx="8375065" cy="4572030"/>
        </p:xfrm>
        <a:graphic>
          <a:graphicData uri="http://schemas.openxmlformats.org/drawingml/2006/table">
            <a:tbl>
              <a:tblPr firstRow="1" bandRow="1">
                <a:tableStyleId>{21E4AEA4-8DFA-4A89-87EB-49C32662AFE0}</a:tableStyleId>
              </a:tblPr>
              <a:tblGrid>
                <a:gridCol w="4149970">
                  <a:extLst>
                    <a:ext uri="{9D8B030D-6E8A-4147-A177-3AD203B41FA5}">
                      <a16:colId xmlns:a16="http://schemas.microsoft.com/office/drawing/2014/main" val="20000"/>
                    </a:ext>
                  </a:extLst>
                </a:gridCol>
                <a:gridCol w="4225095">
                  <a:extLst>
                    <a:ext uri="{9D8B030D-6E8A-4147-A177-3AD203B41FA5}">
                      <a16:colId xmlns:a16="http://schemas.microsoft.com/office/drawing/2014/main" val="20001"/>
                    </a:ext>
                  </a:extLst>
                </a:gridCol>
              </a:tblGrid>
              <a:tr h="731520">
                <a:tc>
                  <a:txBody>
                    <a:bodyPr/>
                    <a:lstStyle/>
                    <a:p>
                      <a:pPr algn="ctr"/>
                      <a:r>
                        <a:rPr lang="en-US" sz="4000"/>
                        <a:t>EOG</a:t>
                      </a:r>
                    </a:p>
                  </a:txBody>
                  <a:tcPr marT="45725" marB="45725"/>
                </a:tc>
                <a:tc>
                  <a:txBody>
                    <a:bodyPr/>
                    <a:lstStyle/>
                    <a:p>
                      <a:pPr algn="ctr"/>
                      <a:r>
                        <a:rPr lang="en-US" sz="4000"/>
                        <a:t>EOC</a:t>
                      </a:r>
                    </a:p>
                  </a:txBody>
                  <a:tcPr marT="45725" marB="45725"/>
                </a:tc>
                <a:extLst>
                  <a:ext uri="{0D108BD9-81ED-4DB2-BD59-A6C34878D82A}">
                    <a16:rowId xmlns:a16="http://schemas.microsoft.com/office/drawing/2014/main" val="10000"/>
                  </a:ext>
                </a:extLst>
              </a:tr>
              <a:tr h="1048286">
                <a:tc>
                  <a:txBody>
                    <a:bodyPr/>
                    <a:lstStyle/>
                    <a:p>
                      <a:r>
                        <a:rPr lang="en-US" b="1" dirty="0"/>
                        <a:t>Main</a:t>
                      </a:r>
                    </a:p>
                    <a:p>
                      <a:pPr marL="285750" indent="-285750">
                        <a:buFont typeface="Arial" panose="020B0604020202020204" pitchFamily="34" charset="0"/>
                        <a:buChar char="•"/>
                      </a:pPr>
                      <a:r>
                        <a:rPr lang="en-US" baseline="0" dirty="0"/>
                        <a:t>12 consecutive school day window for online/mixed mode administrations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9 consecutive</a:t>
                      </a:r>
                      <a:r>
                        <a:rPr lang="en-US" baseline="0" dirty="0"/>
                        <a:t> school day window for paper and pencil administrations</a:t>
                      </a:r>
                    </a:p>
                    <a:p>
                      <a:pPr marL="285750" indent="-285750">
                        <a:buFont typeface="Arial" panose="020B0604020202020204" pitchFamily="34" charset="0"/>
                        <a:buChar char="•"/>
                      </a:pPr>
                      <a:endParaRPr lang="en-US" dirty="0"/>
                    </a:p>
                  </a:txBody>
                  <a:tcPr marT="45725" marB="4572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Winter and Spring Main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The test day for each particular EOC should be consistent throughout the system; however, the actual time of day for test administration may vary from school to school.  Districts can utilize the whole state testing window</a:t>
                      </a:r>
                    </a:p>
                  </a:txBody>
                  <a:tcPr marT="45725" marB="45725"/>
                </a:tc>
                <a:extLst>
                  <a:ext uri="{0D108BD9-81ED-4DB2-BD59-A6C34878D82A}">
                    <a16:rowId xmlns:a16="http://schemas.microsoft.com/office/drawing/2014/main" val="10003"/>
                  </a:ext>
                </a:extLst>
              </a:tr>
              <a:tr h="612077">
                <a:tc rowSpan="2">
                  <a:txBody>
                    <a:bodyPr/>
                    <a:lstStyle/>
                    <a:p>
                      <a:pPr marL="0" indent="0">
                        <a:buFont typeface="Arial" panose="020B0604020202020204" pitchFamily="34" charset="0"/>
                        <a:buNone/>
                      </a:pPr>
                      <a:r>
                        <a:rPr lang="en-US" b="1" dirty="0"/>
                        <a:t>Summer Retest</a:t>
                      </a:r>
                    </a:p>
                    <a:p>
                      <a:pPr marL="285750" indent="-285750">
                        <a:buFont typeface="Arial" panose="020B0604020202020204" pitchFamily="34" charset="0"/>
                        <a:buChar char="•"/>
                      </a:pPr>
                      <a:r>
                        <a:rPr lang="en-US" dirty="0"/>
                        <a:t>5 consecutive school day</a:t>
                      </a:r>
                      <a:r>
                        <a:rPr lang="en-US" baseline="0" dirty="0"/>
                        <a:t> window; up to two local windows (i.e.; Grades 3 and 5 one week, and Grade 8 another week)</a:t>
                      </a:r>
                      <a:endParaRPr lang="en-US" dirty="0"/>
                    </a:p>
                  </a:txBody>
                  <a:tcPr marT="45725" marB="4572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Summer Main</a:t>
                      </a:r>
                      <a:endParaRPr lang="en-US" b="1" baseline="0" dirty="0">
                        <a:solidFill>
                          <a:srgbClr val="FF0000"/>
                        </a:solidFill>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Retests and Test Out allowed</a:t>
                      </a:r>
                      <a:br>
                        <a:rPr lang="en-US" dirty="0"/>
                      </a:br>
                      <a:endParaRPr lang="en-US" dirty="0">
                        <a:solidFill>
                          <a:srgbClr val="FF0000"/>
                        </a:solidFill>
                      </a:endParaRPr>
                    </a:p>
                  </a:txBody>
                  <a:tcPr marT="45725" marB="45725"/>
                </a:tc>
                <a:extLst>
                  <a:ext uri="{0D108BD9-81ED-4DB2-BD59-A6C34878D82A}">
                    <a16:rowId xmlns:a16="http://schemas.microsoft.com/office/drawing/2014/main" val="10004"/>
                  </a:ext>
                </a:extLst>
              </a:tr>
              <a:tr h="785813">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olidFill>
                            <a:schemeClr val="tx1"/>
                          </a:solidFill>
                        </a:rPr>
                        <a:t>Mid-Month</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tx1"/>
                          </a:solidFill>
                        </a:rPr>
                        <a:t>Four fall; three spring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tx1"/>
                          </a:solidFill>
                        </a:rPr>
                        <a:t>See </a:t>
                      </a:r>
                      <a:r>
                        <a:rPr lang="en-US" b="0" i="1" dirty="0">
                          <a:solidFill>
                            <a:schemeClr val="tx1"/>
                          </a:solidFill>
                        </a:rPr>
                        <a:t>SAH</a:t>
                      </a:r>
                      <a:r>
                        <a:rPr lang="en-US" b="0" i="0" dirty="0">
                          <a:solidFill>
                            <a:schemeClr val="tx1"/>
                          </a:solidFill>
                        </a:rPr>
                        <a:t> for complete guidance</a:t>
                      </a:r>
                      <a:endParaRPr lang="en-US" b="0" dirty="0">
                        <a:solidFill>
                          <a:schemeClr val="tx1"/>
                        </a:solidFill>
                      </a:endParaRPr>
                    </a:p>
                  </a:txBody>
                  <a:tcPr marT="45725" marB="45725"/>
                </a:tc>
                <a:extLst>
                  <a:ext uri="{0D108BD9-81ED-4DB2-BD59-A6C34878D82A}">
                    <a16:rowId xmlns:a16="http://schemas.microsoft.com/office/drawing/2014/main" val="2338339489"/>
                  </a:ext>
                </a:extLst>
              </a:tr>
            </a:tbl>
          </a:graphicData>
        </a:graphic>
      </p:graphicFrame>
      <p:sp>
        <p:nvSpPr>
          <p:cNvPr id="3" name="Slide Number Placeholder 2"/>
          <p:cNvSpPr>
            <a:spLocks noGrp="1"/>
          </p:cNvSpPr>
          <p:nvPr>
            <p:ph type="sldNum" sz="quarter" idx="4"/>
          </p:nvPr>
        </p:nvSpPr>
        <p:spPr/>
        <p:txBody>
          <a:bodyPr/>
          <a:lstStyle/>
          <a:p>
            <a:fld id="{B63E4CEF-BB1E-48C7-AE93-F39F6AA99AD7}" type="slidenum">
              <a:rPr lang="en-US" smtClean="0"/>
              <a:pPr/>
              <a:t>75</a:t>
            </a:fld>
            <a:endParaRPr lang="en-US"/>
          </a:p>
        </p:txBody>
      </p:sp>
    </p:spTree>
    <p:extLst>
      <p:ext uri="{BB962C8B-B14F-4D97-AF65-F5344CB8AC3E}">
        <p14:creationId xmlns:p14="http://schemas.microsoft.com/office/powerpoint/2010/main" val="28815075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867C2-0766-4764-8593-BF1DB4563707}"/>
              </a:ext>
            </a:extLst>
          </p:cNvPr>
          <p:cNvSpPr>
            <a:spLocks noGrp="1"/>
          </p:cNvSpPr>
          <p:nvPr>
            <p:ph type="title"/>
          </p:nvPr>
        </p:nvSpPr>
        <p:spPr>
          <a:xfrm>
            <a:off x="167640" y="-89170"/>
            <a:ext cx="6316630" cy="912392"/>
          </a:xfrm>
        </p:spPr>
        <p:txBody>
          <a:bodyPr>
            <a:normAutofit fontScale="90000"/>
          </a:bodyPr>
          <a:lstStyle/>
          <a:p>
            <a:r>
              <a:rPr lang="en-US" sz="3200" dirty="0"/>
              <a:t>Georgia Milestones Administration Windows</a:t>
            </a:r>
          </a:p>
        </p:txBody>
      </p:sp>
      <p:graphicFrame>
        <p:nvGraphicFramePr>
          <p:cNvPr id="5" name="Table 4">
            <a:extLst>
              <a:ext uri="{FF2B5EF4-FFF2-40B4-BE49-F238E27FC236}">
                <a16:creationId xmlns:a16="http://schemas.microsoft.com/office/drawing/2014/main" id="{EE955CBF-C147-4A2A-87EF-6BA1C15D5E8A}"/>
              </a:ext>
            </a:extLst>
          </p:cNvPr>
          <p:cNvGraphicFramePr>
            <a:graphicFrameLocks noGrp="1"/>
          </p:cNvGraphicFramePr>
          <p:nvPr>
            <p:extLst>
              <p:ext uri="{D42A27DB-BD31-4B8C-83A1-F6EECF244321}">
                <p14:modId xmlns:p14="http://schemas.microsoft.com/office/powerpoint/2010/main" val="3564287616"/>
              </p:ext>
            </p:extLst>
          </p:nvPr>
        </p:nvGraphicFramePr>
        <p:xfrm>
          <a:off x="179616" y="716888"/>
          <a:ext cx="6744930" cy="4754880"/>
        </p:xfrm>
        <a:graphic>
          <a:graphicData uri="http://schemas.openxmlformats.org/drawingml/2006/table">
            <a:tbl>
              <a:tblPr firstRow="1" bandRow="1">
                <a:tableStyleId>{21E4AEA4-8DFA-4A89-87EB-49C32662AFE0}</a:tableStyleId>
              </a:tblPr>
              <a:tblGrid>
                <a:gridCol w="2248310">
                  <a:extLst>
                    <a:ext uri="{9D8B030D-6E8A-4147-A177-3AD203B41FA5}">
                      <a16:colId xmlns:a16="http://schemas.microsoft.com/office/drawing/2014/main" val="1180748189"/>
                    </a:ext>
                  </a:extLst>
                </a:gridCol>
                <a:gridCol w="2248310">
                  <a:extLst>
                    <a:ext uri="{9D8B030D-6E8A-4147-A177-3AD203B41FA5}">
                      <a16:colId xmlns:a16="http://schemas.microsoft.com/office/drawing/2014/main" val="2097541306"/>
                    </a:ext>
                  </a:extLst>
                </a:gridCol>
                <a:gridCol w="2248310">
                  <a:extLst>
                    <a:ext uri="{9D8B030D-6E8A-4147-A177-3AD203B41FA5}">
                      <a16:colId xmlns:a16="http://schemas.microsoft.com/office/drawing/2014/main" val="1767813940"/>
                    </a:ext>
                  </a:extLst>
                </a:gridCol>
              </a:tblGrid>
              <a:tr h="278804">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t>End of Course</a:t>
                      </a:r>
                    </a:p>
                  </a:txBody>
                  <a:tcPr anchor="ctr">
                    <a:solidFill>
                      <a:srgbClr val="ED7D3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8337640"/>
                  </a:ext>
                </a:extLst>
              </a:tr>
              <a:tr h="274320">
                <a:tc rowSpan="4">
                  <a:txBody>
                    <a:bodyPr/>
                    <a:lstStyle/>
                    <a:p>
                      <a:pPr>
                        <a:buNone/>
                      </a:pPr>
                      <a:r>
                        <a:rPr lang="en-US" sz="1600"/>
                        <a:t>Fall Mid-Month</a:t>
                      </a:r>
                    </a:p>
                  </a:txBody>
                  <a:tcPr anchor="ctr"/>
                </a:tc>
                <a:tc>
                  <a:txBody>
                    <a:bodyPr/>
                    <a:lstStyle/>
                    <a:p>
                      <a:pPr>
                        <a:buNone/>
                      </a:pPr>
                      <a:r>
                        <a:rPr lang="en-US" sz="1600"/>
                        <a:t>August 7</a:t>
                      </a:r>
                      <a:r>
                        <a:rPr lang="en-US" sz="1600" baseline="30000">
                          <a:solidFill>
                            <a:srgbClr val="FF0000"/>
                          </a:solidFill>
                        </a:rPr>
                        <a:t>1</a:t>
                      </a:r>
                      <a:endParaRPr lang="en-US" sz="1600">
                        <a:solidFill>
                          <a:srgbClr val="FF0000"/>
                        </a:solidFill>
                      </a:endParaRPr>
                    </a:p>
                  </a:txBody>
                  <a:tcPr/>
                </a:tc>
                <a:tc>
                  <a:txBody>
                    <a:bodyPr/>
                    <a:lstStyle/>
                    <a:p>
                      <a:pPr>
                        <a:buNone/>
                      </a:pPr>
                      <a:r>
                        <a:rPr lang="en-US" sz="1600"/>
                        <a:t>August 25 </a:t>
                      </a:r>
                    </a:p>
                  </a:txBody>
                  <a:tcPr/>
                </a:tc>
                <a:extLst>
                  <a:ext uri="{0D108BD9-81ED-4DB2-BD59-A6C34878D82A}">
                    <a16:rowId xmlns:a16="http://schemas.microsoft.com/office/drawing/2014/main" val="2501241873"/>
                  </a:ext>
                </a:extLst>
              </a:tr>
              <a:tr h="274320">
                <a:tc vMerge="1">
                  <a:txBody>
                    <a:bodyPr/>
                    <a:lstStyle/>
                    <a:p>
                      <a:endParaRPr lang="en-US"/>
                    </a:p>
                  </a:txBody>
                  <a:tcPr anchor="ctr"/>
                </a:tc>
                <a:tc>
                  <a:txBody>
                    <a:bodyPr/>
                    <a:lstStyle/>
                    <a:p>
                      <a:pPr>
                        <a:buNone/>
                      </a:pPr>
                      <a:r>
                        <a:rPr lang="en-US" sz="1600"/>
                        <a:t>September 11</a:t>
                      </a:r>
                      <a:r>
                        <a:rPr lang="en-US" sz="1600" baseline="30000">
                          <a:solidFill>
                            <a:srgbClr val="FF0000"/>
                          </a:solidFill>
                        </a:rPr>
                        <a:t>1</a:t>
                      </a:r>
                      <a:endParaRPr lang="en-US" sz="1600">
                        <a:solidFill>
                          <a:srgbClr val="FF0000"/>
                        </a:solidFill>
                      </a:endParaRPr>
                    </a:p>
                  </a:txBody>
                  <a:tcPr/>
                </a:tc>
                <a:tc>
                  <a:txBody>
                    <a:bodyPr/>
                    <a:lstStyle/>
                    <a:p>
                      <a:pPr>
                        <a:buNone/>
                      </a:pPr>
                      <a:r>
                        <a:rPr lang="en-US" sz="1600"/>
                        <a:t>September 22</a:t>
                      </a:r>
                    </a:p>
                  </a:txBody>
                  <a:tcPr/>
                </a:tc>
                <a:extLst>
                  <a:ext uri="{0D108BD9-81ED-4DB2-BD59-A6C34878D82A}">
                    <a16:rowId xmlns:a16="http://schemas.microsoft.com/office/drawing/2014/main" val="3562522284"/>
                  </a:ext>
                </a:extLst>
              </a:tr>
              <a:tr h="274320">
                <a:tc vMerge="1">
                  <a:txBody>
                    <a:bodyPr/>
                    <a:lstStyle/>
                    <a:p>
                      <a:endParaRPr lang="en-US"/>
                    </a:p>
                  </a:txBody>
                  <a:tcPr anchor="ctr"/>
                </a:tc>
                <a:tc>
                  <a:txBody>
                    <a:bodyPr/>
                    <a:lstStyle/>
                    <a:p>
                      <a:pPr>
                        <a:buNone/>
                      </a:pPr>
                      <a:r>
                        <a:rPr lang="en-US" sz="1600"/>
                        <a:t>October 10</a:t>
                      </a:r>
                      <a:r>
                        <a:rPr lang="en-US" sz="1600" baseline="30000">
                          <a:solidFill>
                            <a:srgbClr val="FF0000"/>
                          </a:solidFill>
                        </a:rPr>
                        <a:t>1</a:t>
                      </a:r>
                      <a:endParaRPr lang="en-US" sz="1600">
                        <a:solidFill>
                          <a:srgbClr val="FF0000"/>
                        </a:solidFill>
                      </a:endParaRPr>
                    </a:p>
                  </a:txBody>
                  <a:tcPr/>
                </a:tc>
                <a:tc>
                  <a:txBody>
                    <a:bodyPr/>
                    <a:lstStyle/>
                    <a:p>
                      <a:pPr>
                        <a:buNone/>
                      </a:pPr>
                      <a:r>
                        <a:rPr lang="en-US" sz="1600"/>
                        <a:t>October 20</a:t>
                      </a:r>
                    </a:p>
                  </a:txBody>
                  <a:tcPr/>
                </a:tc>
                <a:extLst>
                  <a:ext uri="{0D108BD9-81ED-4DB2-BD59-A6C34878D82A}">
                    <a16:rowId xmlns:a16="http://schemas.microsoft.com/office/drawing/2014/main" val="287352524"/>
                  </a:ext>
                </a:extLst>
              </a:tr>
              <a:tr h="274320">
                <a:tc vMerge="1">
                  <a:txBody>
                    <a:bodyPr/>
                    <a:lstStyle/>
                    <a:p>
                      <a:endParaRPr lang="en-US"/>
                    </a:p>
                  </a:txBody>
                  <a:tcPr anchor="ctr"/>
                </a:tc>
                <a:tc>
                  <a:txBody>
                    <a:bodyPr/>
                    <a:lstStyle/>
                    <a:p>
                      <a:pPr>
                        <a:buNone/>
                      </a:pPr>
                      <a:r>
                        <a:rPr lang="en-US" sz="1600"/>
                        <a:t>November 6</a:t>
                      </a:r>
                      <a:r>
                        <a:rPr lang="en-US" sz="1600" baseline="30000">
                          <a:solidFill>
                            <a:srgbClr val="FF0000"/>
                          </a:solidFill>
                        </a:rPr>
                        <a:t>1</a:t>
                      </a:r>
                      <a:endParaRPr lang="en-US" sz="1600">
                        <a:solidFill>
                          <a:srgbClr val="FF0000"/>
                        </a:solidFill>
                      </a:endParaRPr>
                    </a:p>
                  </a:txBody>
                  <a:tcPr/>
                </a:tc>
                <a:tc>
                  <a:txBody>
                    <a:bodyPr/>
                    <a:lstStyle/>
                    <a:p>
                      <a:pPr>
                        <a:buNone/>
                      </a:pPr>
                      <a:r>
                        <a:rPr lang="en-US" sz="1600"/>
                        <a:t>November 17</a:t>
                      </a:r>
                    </a:p>
                  </a:txBody>
                  <a:tcPr/>
                </a:tc>
                <a:extLst>
                  <a:ext uri="{0D108BD9-81ED-4DB2-BD59-A6C34878D82A}">
                    <a16:rowId xmlns:a16="http://schemas.microsoft.com/office/drawing/2014/main" val="1289695546"/>
                  </a:ext>
                </a:extLst>
              </a:tr>
              <a:tr h="274320">
                <a:tc>
                  <a:txBody>
                    <a:bodyPr/>
                    <a:lstStyle/>
                    <a:p>
                      <a:pPr>
                        <a:buNone/>
                      </a:pPr>
                      <a:r>
                        <a:rPr lang="en-US" sz="1600"/>
                        <a:t>Winter</a:t>
                      </a:r>
                    </a:p>
                  </a:txBody>
                  <a:tcPr/>
                </a:tc>
                <a:tc>
                  <a:txBody>
                    <a:bodyPr/>
                    <a:lstStyle/>
                    <a:p>
                      <a:pPr>
                        <a:buNone/>
                      </a:pPr>
                      <a:r>
                        <a:rPr lang="en-US" sz="1600"/>
                        <a:t>November 27</a:t>
                      </a:r>
                    </a:p>
                  </a:txBody>
                  <a:tcPr/>
                </a:tc>
                <a:tc>
                  <a:txBody>
                    <a:bodyPr/>
                    <a:lstStyle/>
                    <a:p>
                      <a:pPr>
                        <a:buNone/>
                      </a:pPr>
                      <a:r>
                        <a:rPr lang="en-US" sz="1600"/>
                        <a:t>January 5 </a:t>
                      </a:r>
                    </a:p>
                  </a:txBody>
                  <a:tcPr/>
                </a:tc>
                <a:extLst>
                  <a:ext uri="{0D108BD9-81ED-4DB2-BD59-A6C34878D82A}">
                    <a16:rowId xmlns:a16="http://schemas.microsoft.com/office/drawing/2014/main" val="939022014"/>
                  </a:ext>
                </a:extLst>
              </a:tr>
              <a:tr h="274320">
                <a:tc rowSpan="3">
                  <a:txBody>
                    <a:bodyPr/>
                    <a:lstStyle/>
                    <a:p>
                      <a:pPr>
                        <a:buNone/>
                      </a:pPr>
                      <a:r>
                        <a:rPr lang="en-US" sz="1600"/>
                        <a:t>Spring Mid-Month</a:t>
                      </a:r>
                    </a:p>
                  </a:txBody>
                  <a:tcPr anchor="ctr"/>
                </a:tc>
                <a:tc>
                  <a:txBody>
                    <a:bodyPr/>
                    <a:lstStyle/>
                    <a:p>
                      <a:pPr>
                        <a:buNone/>
                      </a:pPr>
                      <a:r>
                        <a:rPr lang="en-US" sz="1600"/>
                        <a:t>January 16</a:t>
                      </a:r>
                    </a:p>
                  </a:txBody>
                  <a:tcPr/>
                </a:tc>
                <a:tc>
                  <a:txBody>
                    <a:bodyPr/>
                    <a:lstStyle/>
                    <a:p>
                      <a:pPr>
                        <a:buNone/>
                      </a:pPr>
                      <a:r>
                        <a:rPr lang="en-US" sz="1600"/>
                        <a:t>January 26</a:t>
                      </a:r>
                    </a:p>
                  </a:txBody>
                  <a:tcPr/>
                </a:tc>
                <a:extLst>
                  <a:ext uri="{0D108BD9-81ED-4DB2-BD59-A6C34878D82A}">
                    <a16:rowId xmlns:a16="http://schemas.microsoft.com/office/drawing/2014/main" val="2922554141"/>
                  </a:ext>
                </a:extLst>
              </a:tr>
              <a:tr h="274320">
                <a:tc vMerge="1">
                  <a:txBody>
                    <a:bodyPr/>
                    <a:lstStyle/>
                    <a:p>
                      <a:endParaRPr lang="en-US"/>
                    </a:p>
                  </a:txBody>
                  <a:tcPr/>
                </a:tc>
                <a:tc>
                  <a:txBody>
                    <a:bodyPr/>
                    <a:lstStyle/>
                    <a:p>
                      <a:pPr>
                        <a:buNone/>
                      </a:pPr>
                      <a:r>
                        <a:rPr lang="en-US" sz="1600"/>
                        <a:t>February 12</a:t>
                      </a:r>
                    </a:p>
                  </a:txBody>
                  <a:tcPr/>
                </a:tc>
                <a:tc>
                  <a:txBody>
                    <a:bodyPr/>
                    <a:lstStyle/>
                    <a:p>
                      <a:pPr>
                        <a:buNone/>
                      </a:pPr>
                      <a:r>
                        <a:rPr lang="en-US" sz="1600"/>
                        <a:t>February 23</a:t>
                      </a:r>
                    </a:p>
                  </a:txBody>
                  <a:tcPr/>
                </a:tc>
                <a:extLst>
                  <a:ext uri="{0D108BD9-81ED-4DB2-BD59-A6C34878D82A}">
                    <a16:rowId xmlns:a16="http://schemas.microsoft.com/office/drawing/2014/main" val="2762325950"/>
                  </a:ext>
                </a:extLst>
              </a:tr>
              <a:tr h="27432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March 12 </a:t>
                      </a:r>
                    </a:p>
                  </a:txBody>
                  <a:tcPr/>
                </a:tc>
                <a:tc>
                  <a:txBody>
                    <a:bodyPr/>
                    <a:lstStyle/>
                    <a:p>
                      <a:pPr>
                        <a:buNone/>
                      </a:pPr>
                      <a:r>
                        <a:rPr lang="en-US" sz="1600"/>
                        <a:t>March 23</a:t>
                      </a:r>
                    </a:p>
                  </a:txBody>
                  <a:tcPr/>
                </a:tc>
                <a:extLst>
                  <a:ext uri="{0D108BD9-81ED-4DB2-BD59-A6C34878D82A}">
                    <a16:rowId xmlns:a16="http://schemas.microsoft.com/office/drawing/2014/main" val="2413932705"/>
                  </a:ext>
                </a:extLst>
              </a:tr>
              <a:tr h="274320">
                <a:tc>
                  <a:txBody>
                    <a:bodyPr/>
                    <a:lstStyle/>
                    <a:p>
                      <a:pPr>
                        <a:buNone/>
                      </a:pPr>
                      <a:r>
                        <a:rPr lang="en-US" sz="1600"/>
                        <a:t>Spring</a:t>
                      </a:r>
                    </a:p>
                  </a:txBody>
                  <a:tcPr/>
                </a:tc>
                <a:tc>
                  <a:txBody>
                    <a:bodyPr/>
                    <a:lstStyle/>
                    <a:p>
                      <a:pPr>
                        <a:buNone/>
                      </a:pPr>
                      <a:r>
                        <a:rPr lang="en-US" sz="1600"/>
                        <a:t>April 23</a:t>
                      </a:r>
                    </a:p>
                  </a:txBody>
                  <a:tcPr/>
                </a:tc>
                <a:tc>
                  <a:txBody>
                    <a:bodyPr/>
                    <a:lstStyle/>
                    <a:p>
                      <a:pPr>
                        <a:buNone/>
                      </a:pPr>
                      <a:r>
                        <a:rPr lang="en-US" sz="1600"/>
                        <a:t>June 1</a:t>
                      </a:r>
                    </a:p>
                  </a:txBody>
                  <a:tcPr/>
                </a:tc>
                <a:extLst>
                  <a:ext uri="{0D108BD9-81ED-4DB2-BD59-A6C34878D82A}">
                    <a16:rowId xmlns:a16="http://schemas.microsoft.com/office/drawing/2014/main" val="3994013790"/>
                  </a:ext>
                </a:extLst>
              </a:tr>
              <a:tr h="274320">
                <a:tc>
                  <a:txBody>
                    <a:bodyPr/>
                    <a:lstStyle/>
                    <a:p>
                      <a:pPr>
                        <a:buNone/>
                      </a:pPr>
                      <a:r>
                        <a:rPr lang="en-US" sz="1600"/>
                        <a:t>Summer</a:t>
                      </a:r>
                    </a:p>
                  </a:txBody>
                  <a:tcPr/>
                </a:tc>
                <a:tc>
                  <a:txBody>
                    <a:bodyPr/>
                    <a:lstStyle/>
                    <a:p>
                      <a:pPr>
                        <a:buNone/>
                      </a:pPr>
                      <a:r>
                        <a:rPr lang="en-US" sz="1600"/>
                        <a:t>June 18</a:t>
                      </a:r>
                    </a:p>
                  </a:txBody>
                  <a:tcPr/>
                </a:tc>
                <a:tc>
                  <a:txBody>
                    <a:bodyPr/>
                    <a:lstStyle/>
                    <a:p>
                      <a:pPr>
                        <a:buNone/>
                      </a:pPr>
                      <a:r>
                        <a:rPr lang="en-US" sz="1600"/>
                        <a:t>July 20</a:t>
                      </a:r>
                    </a:p>
                  </a:txBody>
                  <a:tcPr/>
                </a:tc>
                <a:extLst>
                  <a:ext uri="{0D108BD9-81ED-4DB2-BD59-A6C34878D82A}">
                    <a16:rowId xmlns:a16="http://schemas.microsoft.com/office/drawing/2014/main" val="172811130"/>
                  </a:ext>
                </a:extLst>
              </a:tr>
              <a:tr h="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a:ln>
                            <a:noFill/>
                          </a:ln>
                          <a:solidFill>
                            <a:schemeClr val="bg1"/>
                          </a:solidFill>
                          <a:effectLst/>
                          <a:uLnTx/>
                          <a:uFillTx/>
                        </a:rPr>
                        <a:t>End of Grade</a:t>
                      </a:r>
                      <a:endParaRPr kumimoji="0" lang="en-US" sz="1800" b="1" i="0" u="none" strike="noStrike" kern="1200" cap="none" spc="0" normalizeH="0" baseline="0" noProof="0">
                        <a:ln>
                          <a:noFill/>
                        </a:ln>
                        <a:solidFill>
                          <a:schemeClr val="bg1"/>
                        </a:solidFill>
                        <a:effectLst/>
                        <a:uLnTx/>
                        <a:uFillTx/>
                        <a:latin typeface="+mn-lt"/>
                        <a:ea typeface="+mn-ea"/>
                        <a:cs typeface="+mn-cs"/>
                      </a:endParaRPr>
                    </a:p>
                  </a:txBody>
                  <a:tcPr>
                    <a:solidFill>
                      <a:srgbClr val="ED7D31"/>
                    </a:solidFill>
                  </a:tcPr>
                </a:tc>
                <a:tc hMerge="1">
                  <a:txBody>
                    <a:bodyPr/>
                    <a:lstStyle/>
                    <a:p>
                      <a:pPr>
                        <a:buNone/>
                      </a:pPr>
                      <a:endParaRPr lang="en-US" sz="1600"/>
                    </a:p>
                  </a:txBody>
                  <a:tcPr/>
                </a:tc>
                <a:tc hMerge="1">
                  <a:txBody>
                    <a:bodyPr/>
                    <a:lstStyle/>
                    <a:p>
                      <a:pPr>
                        <a:buNone/>
                      </a:pPr>
                      <a:endParaRPr lang="en-US" sz="1600"/>
                    </a:p>
                  </a:txBody>
                  <a:tcPr/>
                </a:tc>
                <a:extLst>
                  <a:ext uri="{0D108BD9-81ED-4DB2-BD59-A6C34878D82A}">
                    <a16:rowId xmlns:a16="http://schemas.microsoft.com/office/drawing/2014/main" val="3853286819"/>
                  </a:ext>
                </a:extLst>
              </a:tr>
              <a:tr h="274320">
                <a:tc>
                  <a:txBody>
                    <a:bodyPr/>
                    <a:lstStyle/>
                    <a:p>
                      <a:r>
                        <a:rPr lang="en-US" sz="1600"/>
                        <a:t>Spring </a:t>
                      </a:r>
                    </a:p>
                  </a:txBody>
                  <a:tcPr/>
                </a:tc>
                <a:tc>
                  <a:txBody>
                    <a:bodyPr/>
                    <a:lstStyle/>
                    <a:p>
                      <a:r>
                        <a:rPr lang="en-US" sz="1600"/>
                        <a:t>April 9</a:t>
                      </a:r>
                    </a:p>
                  </a:txBody>
                  <a:tcPr/>
                </a:tc>
                <a:tc>
                  <a:txBody>
                    <a:bodyPr/>
                    <a:lstStyle/>
                    <a:p>
                      <a:r>
                        <a:rPr lang="en-US" sz="1600"/>
                        <a:t>May 18</a:t>
                      </a:r>
                    </a:p>
                  </a:txBody>
                  <a:tcPr/>
                </a:tc>
                <a:extLst>
                  <a:ext uri="{0D108BD9-81ED-4DB2-BD59-A6C34878D82A}">
                    <a16:rowId xmlns:a16="http://schemas.microsoft.com/office/drawing/2014/main" val="1444219344"/>
                  </a:ext>
                </a:extLst>
              </a:tr>
              <a:tr h="274320">
                <a:tc>
                  <a:txBody>
                    <a:bodyPr/>
                    <a:lstStyle/>
                    <a:p>
                      <a:r>
                        <a:rPr lang="en-US" sz="1600"/>
                        <a:t>Summer Retest</a:t>
                      </a:r>
                    </a:p>
                  </a:txBody>
                  <a:tcPr/>
                </a:tc>
                <a:tc>
                  <a:txBody>
                    <a:bodyPr/>
                    <a:lstStyle/>
                    <a:p>
                      <a:r>
                        <a:rPr lang="en-US" sz="1600"/>
                        <a:t>May 14 </a:t>
                      </a:r>
                    </a:p>
                  </a:txBody>
                  <a:tcPr/>
                </a:tc>
                <a:tc>
                  <a:txBody>
                    <a:bodyPr/>
                    <a:lstStyle/>
                    <a:p>
                      <a:r>
                        <a:rPr lang="en-US" sz="1600" dirty="0"/>
                        <a:t>July 20</a:t>
                      </a:r>
                    </a:p>
                  </a:txBody>
                  <a:tcPr/>
                </a:tc>
                <a:extLst>
                  <a:ext uri="{0D108BD9-81ED-4DB2-BD59-A6C34878D82A}">
                    <a16:rowId xmlns:a16="http://schemas.microsoft.com/office/drawing/2014/main" val="299941648"/>
                  </a:ext>
                </a:extLst>
              </a:tr>
            </a:tbl>
          </a:graphicData>
        </a:graphic>
      </p:graphicFrame>
      <p:sp>
        <p:nvSpPr>
          <p:cNvPr id="3" name="TextBox 2">
            <a:extLst>
              <a:ext uri="{FF2B5EF4-FFF2-40B4-BE49-F238E27FC236}">
                <a16:creationId xmlns:a16="http://schemas.microsoft.com/office/drawing/2014/main" id="{00066001-0817-4A1A-AAC9-854122D59A1A}"/>
              </a:ext>
            </a:extLst>
          </p:cNvPr>
          <p:cNvSpPr txBox="1"/>
          <p:nvPr/>
        </p:nvSpPr>
        <p:spPr>
          <a:xfrm>
            <a:off x="167640" y="5499546"/>
            <a:ext cx="6756906" cy="738664"/>
          </a:xfrm>
          <a:prstGeom prst="rect">
            <a:avLst/>
          </a:prstGeom>
          <a:noFill/>
        </p:spPr>
        <p:txBody>
          <a:bodyPr wrap="square" rtlCol="0">
            <a:spAutoFit/>
          </a:bodyPr>
          <a:lstStyle/>
          <a:p>
            <a:r>
              <a:rPr lang="en-US" sz="1400" baseline="30000">
                <a:solidFill>
                  <a:srgbClr val="FF0000"/>
                </a:solidFill>
              </a:rPr>
              <a:t>1</a:t>
            </a:r>
            <a:r>
              <a:rPr lang="en-US" sz="1400">
                <a:solidFill>
                  <a:srgbClr val="FF0000"/>
                </a:solidFill>
              </a:rPr>
              <a:t>For 2017 Fall MM, EOC Science and Social Studies content are still aligned to GPS. Students taking GSE Science and Social Studies courses Fall 17 that require EOC at the end of the semester MUST take the Winter 2017 EOC.</a:t>
            </a:r>
          </a:p>
        </p:txBody>
      </p:sp>
      <p:sp>
        <p:nvSpPr>
          <p:cNvPr id="4" name="Slide Number Placeholder 3"/>
          <p:cNvSpPr>
            <a:spLocks noGrp="1"/>
          </p:cNvSpPr>
          <p:nvPr>
            <p:ph type="sldNum" sz="quarter" idx="4"/>
          </p:nvPr>
        </p:nvSpPr>
        <p:spPr/>
        <p:txBody>
          <a:bodyPr/>
          <a:lstStyle/>
          <a:p>
            <a:fld id="{B63E4CEF-BB1E-48C7-AE93-F39F6AA99AD7}" type="slidenum">
              <a:rPr lang="en-US" smtClean="0"/>
              <a:pPr/>
              <a:t>76</a:t>
            </a:fld>
            <a:endParaRPr lang="en-US"/>
          </a:p>
        </p:txBody>
      </p:sp>
    </p:spTree>
    <p:extLst>
      <p:ext uri="{BB962C8B-B14F-4D97-AF65-F5344CB8AC3E}">
        <p14:creationId xmlns:p14="http://schemas.microsoft.com/office/powerpoint/2010/main" val="24039555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6A45B-E7E4-40FE-A966-052F3E08481D}"/>
              </a:ext>
            </a:extLst>
          </p:cNvPr>
          <p:cNvSpPr>
            <a:spLocks noGrp="1"/>
          </p:cNvSpPr>
          <p:nvPr>
            <p:ph type="title"/>
          </p:nvPr>
        </p:nvSpPr>
        <p:spPr>
          <a:xfrm>
            <a:off x="633591" y="182880"/>
            <a:ext cx="6428190" cy="1567543"/>
          </a:xfrm>
        </p:spPr>
        <p:txBody>
          <a:bodyPr>
            <a:noAutofit/>
          </a:bodyPr>
          <a:lstStyle/>
          <a:p>
            <a:r>
              <a:rPr lang="en-US" sz="3200"/>
              <a:t>Georgia Milestones Preliminary Individual Student Report Timelines for Non-Spring Administrations</a:t>
            </a:r>
          </a:p>
        </p:txBody>
      </p:sp>
      <p:graphicFrame>
        <p:nvGraphicFramePr>
          <p:cNvPr id="6" name="Table 5">
            <a:extLst>
              <a:ext uri="{FF2B5EF4-FFF2-40B4-BE49-F238E27FC236}">
                <a16:creationId xmlns:a16="http://schemas.microsoft.com/office/drawing/2014/main" id="{5BA41D28-7097-4D1C-8AB8-54BA385FBEC5}"/>
              </a:ext>
            </a:extLst>
          </p:cNvPr>
          <p:cNvGraphicFramePr>
            <a:graphicFrameLocks noGrp="1"/>
          </p:cNvGraphicFramePr>
          <p:nvPr>
            <p:extLst>
              <p:ext uri="{D42A27DB-BD31-4B8C-83A1-F6EECF244321}">
                <p14:modId xmlns:p14="http://schemas.microsoft.com/office/powerpoint/2010/main" val="1924881818"/>
              </p:ext>
            </p:extLst>
          </p:nvPr>
        </p:nvGraphicFramePr>
        <p:xfrm>
          <a:off x="788729" y="2136816"/>
          <a:ext cx="6927995" cy="3657600"/>
        </p:xfrm>
        <a:graphic>
          <a:graphicData uri="http://schemas.openxmlformats.org/drawingml/2006/table">
            <a:tbl>
              <a:tblPr firstRow="1" bandRow="1">
                <a:tableStyleId>{21E4AEA4-8DFA-4A89-87EB-49C32662AFE0}</a:tableStyleId>
              </a:tblPr>
              <a:tblGrid>
                <a:gridCol w="1192324">
                  <a:extLst>
                    <a:ext uri="{9D8B030D-6E8A-4147-A177-3AD203B41FA5}">
                      <a16:colId xmlns:a16="http://schemas.microsoft.com/office/drawing/2014/main" val="2078264849"/>
                    </a:ext>
                  </a:extLst>
                </a:gridCol>
                <a:gridCol w="1264019">
                  <a:extLst>
                    <a:ext uri="{9D8B030D-6E8A-4147-A177-3AD203B41FA5}">
                      <a16:colId xmlns:a16="http://schemas.microsoft.com/office/drawing/2014/main" val="3562308608"/>
                    </a:ext>
                  </a:extLst>
                </a:gridCol>
                <a:gridCol w="1176018">
                  <a:extLst>
                    <a:ext uri="{9D8B030D-6E8A-4147-A177-3AD203B41FA5}">
                      <a16:colId xmlns:a16="http://schemas.microsoft.com/office/drawing/2014/main" val="1208115067"/>
                    </a:ext>
                  </a:extLst>
                </a:gridCol>
                <a:gridCol w="1771634">
                  <a:extLst>
                    <a:ext uri="{9D8B030D-6E8A-4147-A177-3AD203B41FA5}">
                      <a16:colId xmlns:a16="http://schemas.microsoft.com/office/drawing/2014/main" val="3232999290"/>
                    </a:ext>
                  </a:extLst>
                </a:gridCol>
                <a:gridCol w="1524000">
                  <a:extLst>
                    <a:ext uri="{9D8B030D-6E8A-4147-A177-3AD203B41FA5}">
                      <a16:colId xmlns:a16="http://schemas.microsoft.com/office/drawing/2014/main" val="3003408846"/>
                    </a:ext>
                  </a:extLst>
                </a:gridCol>
              </a:tblGrid>
              <a:tr h="370840">
                <a:tc>
                  <a:txBody>
                    <a:bodyPr/>
                    <a:lstStyle/>
                    <a:p>
                      <a:endParaRPr lang="en-US"/>
                    </a:p>
                  </a:txBody>
                  <a:tcPr/>
                </a:tc>
                <a:tc>
                  <a:txBody>
                    <a:bodyPr/>
                    <a:lstStyle/>
                    <a:p>
                      <a:pPr algn="ctr"/>
                      <a:r>
                        <a:rPr lang="en-US"/>
                        <a:t>ELA/Math Online</a:t>
                      </a:r>
                    </a:p>
                  </a:txBody>
                  <a:tcPr anchor="ctr"/>
                </a:tc>
                <a:tc>
                  <a:txBody>
                    <a:bodyPr/>
                    <a:lstStyle/>
                    <a:p>
                      <a:pPr algn="ctr"/>
                      <a:r>
                        <a:rPr lang="en-US"/>
                        <a:t>ELA/Math Paper</a:t>
                      </a:r>
                    </a:p>
                  </a:txBody>
                  <a:tcPr anchor="ctr"/>
                </a:tc>
                <a:tc>
                  <a:txBody>
                    <a:bodyPr/>
                    <a:lstStyle/>
                    <a:p>
                      <a:pPr algn="ctr"/>
                      <a:r>
                        <a:rPr lang="en-US"/>
                        <a:t>Sci/SS Online</a:t>
                      </a:r>
                    </a:p>
                  </a:txBody>
                  <a:tcPr anchor="ctr"/>
                </a:tc>
                <a:tc>
                  <a:txBody>
                    <a:bodyPr/>
                    <a:lstStyle/>
                    <a:p>
                      <a:pPr algn="ctr"/>
                      <a:r>
                        <a:rPr lang="en-US"/>
                        <a:t>Sci/SS Paper</a:t>
                      </a:r>
                    </a:p>
                  </a:txBody>
                  <a:tcPr anchor="ctr"/>
                </a:tc>
                <a:extLst>
                  <a:ext uri="{0D108BD9-81ED-4DB2-BD59-A6C34878D82A}">
                    <a16:rowId xmlns:a16="http://schemas.microsoft.com/office/drawing/2014/main" val="1708892447"/>
                  </a:ext>
                </a:extLst>
              </a:tr>
              <a:tr h="370840">
                <a:tc>
                  <a:txBody>
                    <a:bodyPr/>
                    <a:lstStyle/>
                    <a:p>
                      <a:pPr algn="ctr"/>
                      <a:r>
                        <a:rPr lang="en-US"/>
                        <a:t>EOC Fall and Spring Mid-Month</a:t>
                      </a:r>
                    </a:p>
                  </a:txBody>
                  <a:tcPr anchor="ctr"/>
                </a:tc>
                <a:tc>
                  <a:txBody>
                    <a:bodyPr/>
                    <a:lstStyle/>
                    <a:p>
                      <a:pPr algn="ctr"/>
                      <a:r>
                        <a:rPr lang="en-US"/>
                        <a:t>10 Business Days</a:t>
                      </a:r>
                    </a:p>
                  </a:txBody>
                  <a:tcPr anchor="ctr"/>
                </a:tc>
                <a:tc>
                  <a:txBody>
                    <a:bodyPr/>
                    <a:lstStyle/>
                    <a:p>
                      <a:pPr algn="ctr"/>
                      <a:r>
                        <a:rPr lang="en-US"/>
                        <a:t>N/A</a:t>
                      </a:r>
                    </a:p>
                  </a:txBody>
                  <a:tcPr anchor="ctr"/>
                </a:tc>
                <a:tc>
                  <a:txBody>
                    <a:bodyPr/>
                    <a:lstStyle/>
                    <a:p>
                      <a:pPr algn="ctr"/>
                      <a:r>
                        <a:rPr lang="en-US"/>
                        <a:t>5 Business Days</a:t>
                      </a:r>
                    </a:p>
                  </a:txBody>
                  <a:tcPr anchor="ctr"/>
                </a:tc>
                <a:tc>
                  <a:txBody>
                    <a:bodyPr/>
                    <a:lstStyle/>
                    <a:p>
                      <a:pPr algn="ctr"/>
                      <a:r>
                        <a:rPr lang="en-US"/>
                        <a:t>N/A</a:t>
                      </a:r>
                    </a:p>
                  </a:txBody>
                  <a:tcPr anchor="ctr"/>
                </a:tc>
                <a:extLst>
                  <a:ext uri="{0D108BD9-81ED-4DB2-BD59-A6C34878D82A}">
                    <a16:rowId xmlns:a16="http://schemas.microsoft.com/office/drawing/2014/main" val="2680726104"/>
                  </a:ext>
                </a:extLst>
              </a:tr>
              <a:tr h="545738">
                <a:tc>
                  <a:txBody>
                    <a:bodyPr/>
                    <a:lstStyle/>
                    <a:p>
                      <a:pPr algn="ctr"/>
                      <a:r>
                        <a:rPr lang="en-US"/>
                        <a:t>EOC Winter Main</a:t>
                      </a:r>
                    </a:p>
                  </a:txBody>
                  <a:tcPr anchor="ctr"/>
                </a:tc>
                <a:tc gridSpan="2">
                  <a:txBody>
                    <a:bodyPr/>
                    <a:lstStyle/>
                    <a:p>
                      <a:pPr algn="ctr"/>
                      <a:r>
                        <a:rPr lang="en-US"/>
                        <a:t>10 Business Days</a:t>
                      </a:r>
                    </a:p>
                  </a:txBody>
                  <a:tcPr anchor="ctr"/>
                </a:tc>
                <a:tc hMerge="1">
                  <a:txBody>
                    <a:bodyPr/>
                    <a:lstStyle/>
                    <a:p>
                      <a:endParaRPr lang="en-US"/>
                    </a:p>
                  </a:txBody>
                  <a:tcPr/>
                </a:tc>
                <a:tc gridSpan="2">
                  <a:txBody>
                    <a:bodyPr/>
                    <a:lstStyle/>
                    <a:p>
                      <a:pPr algn="l"/>
                      <a:r>
                        <a:rPr lang="en-US"/>
                        <a:t>Scores Delayed until Standard Setting is held in mid-December; More information to come</a:t>
                      </a:r>
                    </a:p>
                  </a:txBody>
                  <a:tcPr anchor="ctr"/>
                </a:tc>
                <a:tc hMerge="1">
                  <a:txBody>
                    <a:bodyPr/>
                    <a:lstStyle/>
                    <a:p>
                      <a:endParaRPr lang="en-US"/>
                    </a:p>
                  </a:txBody>
                  <a:tcPr/>
                </a:tc>
                <a:extLst>
                  <a:ext uri="{0D108BD9-81ED-4DB2-BD59-A6C34878D82A}">
                    <a16:rowId xmlns:a16="http://schemas.microsoft.com/office/drawing/2014/main" val="4223939740"/>
                  </a:ext>
                </a:extLst>
              </a:tr>
              <a:tr h="545738">
                <a:tc>
                  <a:txBody>
                    <a:bodyPr/>
                    <a:lstStyle/>
                    <a:p>
                      <a:pPr algn="ctr"/>
                      <a:r>
                        <a:rPr lang="en-US"/>
                        <a:t>EOG Summer Retest</a:t>
                      </a:r>
                    </a:p>
                  </a:txBody>
                  <a:tcPr anchor="ctr"/>
                </a:tc>
                <a:tc gridSpan="2">
                  <a:txBody>
                    <a:bodyPr/>
                    <a:lstStyle/>
                    <a:p>
                      <a:pPr algn="ctr"/>
                      <a:r>
                        <a:rPr lang="en-US"/>
                        <a:t>5 Business Days</a:t>
                      </a:r>
                    </a:p>
                  </a:txBody>
                  <a:tcPr anchor="ctr"/>
                </a:tc>
                <a:tc hMerge="1">
                  <a:txBody>
                    <a:bodyPr/>
                    <a:lstStyle/>
                    <a:p>
                      <a:endParaRPr lang="en-US"/>
                    </a:p>
                  </a:txBody>
                  <a:tcPr/>
                </a:tc>
                <a:tc gridSpan="2">
                  <a:txBody>
                    <a:bodyPr/>
                    <a:lstStyle/>
                    <a:p>
                      <a:pPr algn="ctr"/>
                      <a:r>
                        <a:rPr lang="en-US"/>
                        <a:t>Not tested</a:t>
                      </a:r>
                    </a:p>
                  </a:txBody>
                  <a:tcPr anchor="ctr"/>
                </a:tc>
                <a:tc hMerge="1">
                  <a:txBody>
                    <a:bodyPr/>
                    <a:lstStyle/>
                    <a:p>
                      <a:endParaRPr lang="en-US"/>
                    </a:p>
                  </a:txBody>
                  <a:tcPr/>
                </a:tc>
                <a:extLst>
                  <a:ext uri="{0D108BD9-81ED-4DB2-BD59-A6C34878D82A}">
                    <a16:rowId xmlns:a16="http://schemas.microsoft.com/office/drawing/2014/main" val="3201712193"/>
                  </a:ext>
                </a:extLst>
              </a:tr>
            </a:tbl>
          </a:graphicData>
        </a:graphic>
      </p:graphicFrame>
      <p:sp>
        <p:nvSpPr>
          <p:cNvPr id="3" name="Slide Number Placeholder 2"/>
          <p:cNvSpPr>
            <a:spLocks noGrp="1"/>
          </p:cNvSpPr>
          <p:nvPr>
            <p:ph type="sldNum" sz="quarter" idx="4"/>
          </p:nvPr>
        </p:nvSpPr>
        <p:spPr/>
        <p:txBody>
          <a:bodyPr/>
          <a:lstStyle/>
          <a:p>
            <a:fld id="{B63E4CEF-BB1E-48C7-AE93-F39F6AA99AD7}" type="slidenum">
              <a:rPr lang="en-US" smtClean="0"/>
              <a:pPr/>
              <a:t>77</a:t>
            </a:fld>
            <a:endParaRPr lang="en-US"/>
          </a:p>
        </p:txBody>
      </p:sp>
    </p:spTree>
    <p:extLst>
      <p:ext uri="{BB962C8B-B14F-4D97-AF65-F5344CB8AC3E}">
        <p14:creationId xmlns:p14="http://schemas.microsoft.com/office/powerpoint/2010/main" val="22440068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6A45B-E7E4-40FE-A966-052F3E08481D}"/>
              </a:ext>
            </a:extLst>
          </p:cNvPr>
          <p:cNvSpPr>
            <a:spLocks noGrp="1"/>
          </p:cNvSpPr>
          <p:nvPr>
            <p:ph type="title"/>
          </p:nvPr>
        </p:nvSpPr>
        <p:spPr>
          <a:xfrm>
            <a:off x="295497" y="0"/>
            <a:ext cx="7200114" cy="1540045"/>
          </a:xfrm>
        </p:spPr>
        <p:txBody>
          <a:bodyPr>
            <a:noAutofit/>
          </a:bodyPr>
          <a:lstStyle/>
          <a:p>
            <a:r>
              <a:rPr lang="en-US" sz="3600"/>
              <a:t>Georgia Milestones</a:t>
            </a:r>
            <a:br>
              <a:rPr lang="en-US" sz="3600"/>
            </a:br>
            <a:r>
              <a:rPr lang="en-US" sz="3600"/>
              <a:t>Preliminary Student Reports Spring 2018</a:t>
            </a:r>
          </a:p>
        </p:txBody>
      </p:sp>
      <p:graphicFrame>
        <p:nvGraphicFramePr>
          <p:cNvPr id="7" name="Table 6">
            <a:extLst>
              <a:ext uri="{FF2B5EF4-FFF2-40B4-BE49-F238E27FC236}">
                <a16:creationId xmlns:a16="http://schemas.microsoft.com/office/drawing/2014/main" id="{1F42CE5B-A2F7-4BAE-94E6-690BDD870438}"/>
              </a:ext>
            </a:extLst>
          </p:cNvPr>
          <p:cNvGraphicFramePr>
            <a:graphicFrameLocks noGrp="1"/>
          </p:cNvGraphicFramePr>
          <p:nvPr>
            <p:extLst>
              <p:ext uri="{D42A27DB-BD31-4B8C-83A1-F6EECF244321}">
                <p14:modId xmlns:p14="http://schemas.microsoft.com/office/powerpoint/2010/main" val="1707665848"/>
              </p:ext>
            </p:extLst>
          </p:nvPr>
        </p:nvGraphicFramePr>
        <p:xfrm>
          <a:off x="466554" y="1591985"/>
          <a:ext cx="6858000" cy="3168639"/>
        </p:xfrm>
        <a:graphic>
          <a:graphicData uri="http://schemas.openxmlformats.org/drawingml/2006/table">
            <a:tbl>
              <a:tblPr firstRow="1" bandRow="1">
                <a:tableStyleId>{21E4AEA4-8DFA-4A89-87EB-49C32662AFE0}</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380352">
                <a:tc rowSpan="2">
                  <a:txBody>
                    <a:bodyPr/>
                    <a:lstStyle/>
                    <a:p>
                      <a:pPr algn="ctr"/>
                      <a:r>
                        <a:rPr lang="en-US" sz="1800"/>
                        <a:t>ELA/Mathematics</a:t>
                      </a:r>
                      <a:endParaRPr lang="en-US" sz="1400" b="1"/>
                    </a:p>
                  </a:txBody>
                  <a:tcPr anchor="ctr"/>
                </a:tc>
                <a:tc gridSpan="2">
                  <a:txBody>
                    <a:bodyPr/>
                    <a:lstStyle/>
                    <a:p>
                      <a:pPr algn="ctr"/>
                      <a:r>
                        <a:rPr lang="en-US"/>
                        <a:t>Test Mode</a:t>
                      </a:r>
                    </a:p>
                  </a:txBody>
                  <a:tcPr/>
                </a:tc>
                <a:tc hMerge="1">
                  <a:txBody>
                    <a:bodyPr/>
                    <a:lstStyle/>
                    <a:p>
                      <a:endParaRPr lang="en-US"/>
                    </a:p>
                  </a:txBody>
                  <a:tcPr/>
                </a:tc>
                <a:extLst>
                  <a:ext uri="{0D108BD9-81ED-4DB2-BD59-A6C34878D82A}">
                    <a16:rowId xmlns:a16="http://schemas.microsoft.com/office/drawing/2014/main" val="10000"/>
                  </a:ext>
                </a:extLst>
              </a:tr>
              <a:tr h="687759">
                <a:tc vMerge="1">
                  <a:txBody>
                    <a:bodyPr/>
                    <a:lstStyle/>
                    <a:p>
                      <a:pPr algn="ctr"/>
                      <a:endParaRPr lang="en-US" sz="1400" b="1"/>
                    </a:p>
                  </a:txBody>
                  <a:tcPr/>
                </a:tc>
                <a:tc>
                  <a:txBody>
                    <a:bodyPr/>
                    <a:lstStyle/>
                    <a:p>
                      <a:pPr algn="ctr"/>
                      <a:r>
                        <a:rPr lang="en-US" sz="1400"/>
                        <a:t>Online</a:t>
                      </a:r>
                    </a:p>
                    <a:p>
                      <a:pPr algn="ctr"/>
                      <a:r>
                        <a:rPr lang="en-US" sz="1200"/>
                        <a:t>(from </a:t>
                      </a:r>
                      <a:r>
                        <a:rPr lang="en-US" sz="1200" u="sng"/>
                        <a:t>submission</a:t>
                      </a:r>
                      <a:r>
                        <a:rPr lang="en-US" sz="1200" baseline="0"/>
                        <a:t> of online test)</a:t>
                      </a:r>
                      <a:endParaRPr lang="en-US" sz="1200" b="1"/>
                    </a:p>
                  </a:txBody>
                  <a:tcPr anchor="ctr"/>
                </a:tc>
                <a:tc>
                  <a:txBody>
                    <a:bodyPr/>
                    <a:lstStyle/>
                    <a:p>
                      <a:pPr algn="ctr"/>
                      <a:r>
                        <a:rPr lang="en-US" sz="1400"/>
                        <a:t>Paper-Pencil</a:t>
                      </a:r>
                    </a:p>
                    <a:p>
                      <a:pPr algn="ctr"/>
                      <a:r>
                        <a:rPr lang="en-US" sz="1200"/>
                        <a:t>(from </a:t>
                      </a:r>
                      <a:r>
                        <a:rPr lang="en-US" sz="1200" u="sng"/>
                        <a:t>receipt</a:t>
                      </a:r>
                      <a:r>
                        <a:rPr lang="en-US" sz="1200"/>
                        <a:t> of scorable documents at scoring center)</a:t>
                      </a:r>
                      <a:endParaRPr lang="en-US" sz="1200" b="1"/>
                    </a:p>
                  </a:txBody>
                  <a:tcPr anchor="ctr"/>
                </a:tc>
                <a:extLst>
                  <a:ext uri="{0D108BD9-81ED-4DB2-BD59-A6C34878D82A}">
                    <a16:rowId xmlns:a16="http://schemas.microsoft.com/office/drawing/2014/main" val="10001"/>
                  </a:ext>
                </a:extLst>
              </a:tr>
              <a:tr h="380352">
                <a:tc>
                  <a:txBody>
                    <a:bodyPr/>
                    <a:lstStyle/>
                    <a:p>
                      <a:r>
                        <a:rPr lang="en-US" sz="1600"/>
                        <a:t>EOC</a:t>
                      </a:r>
                    </a:p>
                  </a:txBody>
                  <a:tcPr anchor="ctr"/>
                </a:tc>
                <a:tc>
                  <a:txBody>
                    <a:bodyPr/>
                    <a:lstStyle/>
                    <a:p>
                      <a:pPr algn="ctr"/>
                      <a:r>
                        <a:rPr lang="en-US" sz="1600"/>
                        <a:t>12 business</a:t>
                      </a:r>
                      <a:r>
                        <a:rPr lang="en-US" sz="1600" baseline="0"/>
                        <a:t> days</a:t>
                      </a:r>
                      <a:endParaRPr lang="en-US" sz="1600"/>
                    </a:p>
                  </a:txBody>
                  <a:tcPr anchor="ctr"/>
                </a:tc>
                <a:tc>
                  <a:txBody>
                    <a:bodyPr/>
                    <a:lstStyle/>
                    <a:p>
                      <a:pPr algn="ctr"/>
                      <a:r>
                        <a:rPr lang="en-US" sz="1600"/>
                        <a:t>15 business</a:t>
                      </a:r>
                      <a:r>
                        <a:rPr lang="en-US" sz="1600" baseline="0"/>
                        <a:t> days</a:t>
                      </a:r>
                      <a:endParaRPr lang="en-US" sz="1600"/>
                    </a:p>
                  </a:txBody>
                  <a:tcPr anchor="ctr"/>
                </a:tc>
                <a:extLst>
                  <a:ext uri="{0D108BD9-81ED-4DB2-BD59-A6C34878D82A}">
                    <a16:rowId xmlns:a16="http://schemas.microsoft.com/office/drawing/2014/main" val="10002"/>
                  </a:ext>
                </a:extLst>
              </a:tr>
              <a:tr h="380352">
                <a:tc>
                  <a:txBody>
                    <a:bodyPr/>
                    <a:lstStyle/>
                    <a:p>
                      <a:r>
                        <a:rPr lang="en-US" sz="1600"/>
                        <a:t>EOG (Grades 3, 5, and 8)</a:t>
                      </a:r>
                    </a:p>
                  </a:txBody>
                  <a:tcPr anchor="ctr"/>
                </a:tc>
                <a:tc>
                  <a:txBody>
                    <a:bodyPr/>
                    <a:lstStyle/>
                    <a:p>
                      <a:pPr algn="ctr"/>
                      <a:r>
                        <a:rPr lang="en-US" sz="1600"/>
                        <a:t>11 business days</a:t>
                      </a:r>
                    </a:p>
                  </a:txBody>
                  <a:tcPr anchor="ctr"/>
                </a:tc>
                <a:tc>
                  <a:txBody>
                    <a:bodyPr/>
                    <a:lstStyle/>
                    <a:p>
                      <a:pPr algn="ctr"/>
                      <a:r>
                        <a:rPr lang="en-US" sz="1600" strike="noStrike" baseline="0"/>
                        <a:t>15</a:t>
                      </a:r>
                      <a:r>
                        <a:rPr lang="en-US" sz="1600"/>
                        <a:t> business days</a:t>
                      </a:r>
                      <a:endParaRPr lang="en-US" sz="1600">
                        <a:solidFill>
                          <a:schemeClr val="tx1"/>
                        </a:solidFill>
                      </a:endParaRPr>
                    </a:p>
                  </a:txBody>
                  <a:tcPr anchor="ctr"/>
                </a:tc>
                <a:extLst>
                  <a:ext uri="{0D108BD9-81ED-4DB2-BD59-A6C34878D82A}">
                    <a16:rowId xmlns:a16="http://schemas.microsoft.com/office/drawing/2014/main" val="10003"/>
                  </a:ext>
                </a:extLst>
              </a:tr>
              <a:tr h="380352">
                <a:tc>
                  <a:txBody>
                    <a:bodyPr/>
                    <a:lstStyle/>
                    <a:p>
                      <a:r>
                        <a:rPr lang="en-US" sz="1600"/>
                        <a:t>EOG (Grades 4, 6, and 7)</a:t>
                      </a:r>
                    </a:p>
                  </a:txBody>
                  <a:tcPr anchor="ctr"/>
                </a:tc>
                <a:tc>
                  <a:txBody>
                    <a:bodyPr/>
                    <a:lstStyle/>
                    <a:p>
                      <a:pPr algn="ctr"/>
                      <a:r>
                        <a:rPr lang="en-US" sz="1600"/>
                        <a:t>16 business days</a:t>
                      </a:r>
                    </a:p>
                  </a:txBody>
                  <a:tcPr anchor="ctr"/>
                </a:tc>
                <a:tc>
                  <a:txBody>
                    <a:bodyPr/>
                    <a:lstStyle/>
                    <a:p>
                      <a:pPr algn="ctr"/>
                      <a:r>
                        <a:rPr lang="en-US" sz="1600" strike="noStrike"/>
                        <a:t>20</a:t>
                      </a:r>
                      <a:r>
                        <a:rPr lang="en-US" sz="1600"/>
                        <a:t> business days</a:t>
                      </a:r>
                      <a:endParaRPr lang="en-US" sz="1600">
                        <a:solidFill>
                          <a:schemeClr val="tx1"/>
                        </a:solidFill>
                      </a:endParaRPr>
                    </a:p>
                  </a:txBody>
                  <a:tcPr anchor="ctr"/>
                </a:tc>
                <a:extLst>
                  <a:ext uri="{0D108BD9-81ED-4DB2-BD59-A6C34878D82A}">
                    <a16:rowId xmlns:a16="http://schemas.microsoft.com/office/drawing/2014/main" val="10004"/>
                  </a:ext>
                </a:extLst>
              </a:tr>
              <a:tr h="380352">
                <a:tc>
                  <a:txBody>
                    <a:bodyPr/>
                    <a:lstStyle/>
                    <a:p>
                      <a:r>
                        <a:rPr lang="en-US" sz="1600" b="1">
                          <a:solidFill>
                            <a:schemeClr val="bg1"/>
                          </a:solidFill>
                        </a:rPr>
                        <a:t>Science/Social Studies</a:t>
                      </a:r>
                    </a:p>
                  </a:txBody>
                  <a:tcPr anchor="ctr">
                    <a:solidFill>
                      <a:schemeClr val="accent2"/>
                    </a:solidFill>
                  </a:tcPr>
                </a:tc>
                <a:tc gridSpan="2">
                  <a:txBody>
                    <a:bodyPr/>
                    <a:lstStyle/>
                    <a:p>
                      <a:pPr algn="ctr"/>
                      <a:endParaRPr lang="en-US" sz="1600"/>
                    </a:p>
                  </a:txBody>
                  <a:tcPr anchor="ctr"/>
                </a:tc>
                <a:tc hMerge="1">
                  <a:txBody>
                    <a:bodyPr/>
                    <a:lstStyle/>
                    <a:p>
                      <a:pPr algn="ctr"/>
                      <a:endParaRPr lang="en-US" sz="1600">
                        <a:solidFill>
                          <a:schemeClr val="tx1"/>
                        </a:solidFill>
                      </a:endParaRPr>
                    </a:p>
                  </a:txBody>
                  <a:tcPr anchor="ctr"/>
                </a:tc>
                <a:extLst>
                  <a:ext uri="{0D108BD9-81ED-4DB2-BD59-A6C34878D82A}">
                    <a16:rowId xmlns:a16="http://schemas.microsoft.com/office/drawing/2014/main" val="306403243"/>
                  </a:ext>
                </a:extLst>
              </a:tr>
              <a:tr h="380352">
                <a:tc>
                  <a:txBody>
                    <a:bodyPr/>
                    <a:lstStyle/>
                    <a:p>
                      <a:r>
                        <a:rPr lang="en-US" sz="1600"/>
                        <a:t>EOC/EOG Science and Social Studies</a:t>
                      </a:r>
                    </a:p>
                  </a:txBody>
                  <a:tcPr anchor="ctr"/>
                </a:tc>
                <a:tc>
                  <a:txBody>
                    <a:bodyPr/>
                    <a:lstStyle/>
                    <a:p>
                      <a:pPr algn="ctr"/>
                      <a:r>
                        <a:rPr lang="en-US" sz="1600"/>
                        <a:t>5 business days</a:t>
                      </a:r>
                    </a:p>
                  </a:txBody>
                  <a:tcPr anchor="ctr"/>
                </a:tc>
                <a:tc>
                  <a:txBody>
                    <a:bodyPr/>
                    <a:lstStyle/>
                    <a:p>
                      <a:pPr algn="ctr"/>
                      <a:r>
                        <a:rPr lang="en-US" sz="1600"/>
                        <a:t>5 business days</a:t>
                      </a:r>
                      <a:endParaRPr lang="en-US" sz="1600">
                        <a:solidFill>
                          <a:schemeClr val="tx1"/>
                        </a:solidFill>
                      </a:endParaRPr>
                    </a:p>
                  </a:txBody>
                  <a:tcPr anchor="ctr"/>
                </a:tc>
                <a:extLst>
                  <a:ext uri="{0D108BD9-81ED-4DB2-BD59-A6C34878D82A}">
                    <a16:rowId xmlns:a16="http://schemas.microsoft.com/office/drawing/2014/main" val="3403008985"/>
                  </a:ext>
                </a:extLst>
              </a:tr>
            </a:tbl>
          </a:graphicData>
        </a:graphic>
      </p:graphicFrame>
      <p:sp>
        <p:nvSpPr>
          <p:cNvPr id="3" name="TextBox 2">
            <a:extLst>
              <a:ext uri="{FF2B5EF4-FFF2-40B4-BE49-F238E27FC236}">
                <a16:creationId xmlns:a16="http://schemas.microsoft.com/office/drawing/2014/main" id="{7556AC09-0FB4-47DA-93F7-F1F6D9A256F1}"/>
              </a:ext>
            </a:extLst>
          </p:cNvPr>
          <p:cNvSpPr txBox="1"/>
          <p:nvPr/>
        </p:nvSpPr>
        <p:spPr>
          <a:xfrm>
            <a:off x="466554" y="4812564"/>
            <a:ext cx="6858000"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This timeline is in effect after analysis of a representative sample of tests. For planning purposes, refer to the Georgia Milestones Spring 2018 Preliminary Reporting Timeline will be posted in </a:t>
            </a:r>
            <a:r>
              <a:rPr lang="en-US" sz="1600" dirty="0" err="1"/>
              <a:t>eDIRECT</a:t>
            </a:r>
            <a:r>
              <a:rPr lang="en-US" sz="1600" dirty="0"/>
              <a:t>.</a:t>
            </a:r>
          </a:p>
          <a:p>
            <a:pPr marL="285750" indent="-285750">
              <a:buFont typeface="Arial" panose="020B0604020202020204" pitchFamily="34" charset="0"/>
              <a:buChar char="•"/>
            </a:pPr>
            <a:r>
              <a:rPr lang="en-US" sz="1600" dirty="0"/>
              <a:t>Scores from Preliminary and final Individual Student Reports can be reported to Parents and Teachers at the district’s discretion. The are not embargoed.</a:t>
            </a:r>
          </a:p>
        </p:txBody>
      </p:sp>
      <p:sp>
        <p:nvSpPr>
          <p:cNvPr id="4" name="Slide Number Placeholder 3"/>
          <p:cNvSpPr>
            <a:spLocks noGrp="1"/>
          </p:cNvSpPr>
          <p:nvPr>
            <p:ph type="sldNum" sz="quarter" idx="4"/>
          </p:nvPr>
        </p:nvSpPr>
        <p:spPr/>
        <p:txBody>
          <a:bodyPr/>
          <a:lstStyle/>
          <a:p>
            <a:fld id="{B63E4CEF-BB1E-48C7-AE93-F39F6AA99AD7}" type="slidenum">
              <a:rPr lang="en-US" smtClean="0"/>
              <a:pPr/>
              <a:t>78</a:t>
            </a:fld>
            <a:endParaRPr lang="en-US"/>
          </a:p>
        </p:txBody>
      </p:sp>
    </p:spTree>
    <p:extLst>
      <p:ext uri="{BB962C8B-B14F-4D97-AF65-F5344CB8AC3E}">
        <p14:creationId xmlns:p14="http://schemas.microsoft.com/office/powerpoint/2010/main" val="31234331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C6BF8-C706-4163-AC42-F0517689BC2A}"/>
              </a:ext>
            </a:extLst>
          </p:cNvPr>
          <p:cNvSpPr>
            <a:spLocks noGrp="1"/>
          </p:cNvSpPr>
          <p:nvPr>
            <p:ph type="title"/>
          </p:nvPr>
        </p:nvSpPr>
        <p:spPr>
          <a:xfrm>
            <a:off x="140686" y="159979"/>
            <a:ext cx="6316630" cy="1031488"/>
          </a:xfrm>
        </p:spPr>
        <p:txBody>
          <a:bodyPr>
            <a:normAutofit fontScale="90000"/>
          </a:bodyPr>
          <a:lstStyle/>
          <a:p>
            <a:r>
              <a:rPr lang="en-US"/>
              <a:t>Georgia Milestones EOC Final Reporting Timeline</a:t>
            </a:r>
          </a:p>
        </p:txBody>
      </p:sp>
      <p:graphicFrame>
        <p:nvGraphicFramePr>
          <p:cNvPr id="5" name="Content Placeholder 4">
            <a:extLst>
              <a:ext uri="{FF2B5EF4-FFF2-40B4-BE49-F238E27FC236}">
                <a16:creationId xmlns:a16="http://schemas.microsoft.com/office/drawing/2014/main" id="{6FD89645-10CB-417A-8460-080251F25826}"/>
              </a:ext>
            </a:extLst>
          </p:cNvPr>
          <p:cNvGraphicFramePr>
            <a:graphicFrameLocks noGrp="1"/>
          </p:cNvGraphicFramePr>
          <p:nvPr>
            <p:ph idx="1"/>
            <p:extLst>
              <p:ext uri="{D42A27DB-BD31-4B8C-83A1-F6EECF244321}">
                <p14:modId xmlns:p14="http://schemas.microsoft.com/office/powerpoint/2010/main" val="2070312353"/>
              </p:ext>
            </p:extLst>
          </p:nvPr>
        </p:nvGraphicFramePr>
        <p:xfrm>
          <a:off x="140686" y="1599459"/>
          <a:ext cx="8210834" cy="3627120"/>
        </p:xfrm>
        <a:graphic>
          <a:graphicData uri="http://schemas.openxmlformats.org/drawingml/2006/table">
            <a:tbl>
              <a:tblPr firstRow="1" firstCol="1" bandRow="1">
                <a:tableStyleId>{21E4AEA4-8DFA-4A89-87EB-49C32662AFE0}</a:tableStyleId>
              </a:tblPr>
              <a:tblGrid>
                <a:gridCol w="1251129">
                  <a:extLst>
                    <a:ext uri="{9D8B030D-6E8A-4147-A177-3AD203B41FA5}">
                      <a16:colId xmlns:a16="http://schemas.microsoft.com/office/drawing/2014/main" val="3430670252"/>
                    </a:ext>
                  </a:extLst>
                </a:gridCol>
                <a:gridCol w="2180441">
                  <a:extLst>
                    <a:ext uri="{9D8B030D-6E8A-4147-A177-3AD203B41FA5}">
                      <a16:colId xmlns:a16="http://schemas.microsoft.com/office/drawing/2014/main" val="346662733"/>
                    </a:ext>
                  </a:extLst>
                </a:gridCol>
                <a:gridCol w="2267712">
                  <a:extLst>
                    <a:ext uri="{9D8B030D-6E8A-4147-A177-3AD203B41FA5}">
                      <a16:colId xmlns:a16="http://schemas.microsoft.com/office/drawing/2014/main" val="1868823172"/>
                    </a:ext>
                  </a:extLst>
                </a:gridCol>
                <a:gridCol w="2511552">
                  <a:extLst>
                    <a:ext uri="{9D8B030D-6E8A-4147-A177-3AD203B41FA5}">
                      <a16:colId xmlns:a16="http://schemas.microsoft.com/office/drawing/2014/main" val="4184070182"/>
                    </a:ext>
                  </a:extLst>
                </a:gridCol>
              </a:tblGrid>
              <a:tr h="103770">
                <a:tc>
                  <a:txBody>
                    <a:bodyPr/>
                    <a:lstStyle/>
                    <a:p>
                      <a:pPr marL="0" marR="0" algn="ctr">
                        <a:spcBef>
                          <a:spcPts val="0"/>
                        </a:spcBef>
                        <a:spcAft>
                          <a:spcPts val="0"/>
                        </a:spcAft>
                      </a:pPr>
                      <a:r>
                        <a:rPr lang="en-US" sz="1600">
                          <a:effectLst/>
                        </a:rPr>
                        <a:t> Reporting Cycle</a:t>
                      </a:r>
                      <a:endParaRPr lang="en-US" sz="1600">
                        <a:effectLst/>
                        <a:latin typeface="Calibri" panose="020F0502020204030204" pitchFamily="34" charset="0"/>
                        <a:ea typeface="Calibri" panose="020F0502020204030204" pitchFamily="34" charset="0"/>
                      </a:endParaRPr>
                    </a:p>
                  </a:txBody>
                  <a:tcPr marL="68321" marR="68321" marT="0" marB="0" anchor="ctr"/>
                </a:tc>
                <a:tc>
                  <a:txBody>
                    <a:bodyPr/>
                    <a:lstStyle/>
                    <a:p>
                      <a:pPr marL="0" marR="0" algn="ctr">
                        <a:spcBef>
                          <a:spcPts val="0"/>
                        </a:spcBef>
                        <a:spcAft>
                          <a:spcPts val="0"/>
                        </a:spcAft>
                      </a:pPr>
                      <a:r>
                        <a:rPr lang="en-US" sz="1600">
                          <a:effectLst/>
                        </a:rPr>
                        <a:t>Student Final Reports</a:t>
                      </a:r>
                      <a:endParaRPr lang="en-US" sz="1600">
                        <a:effectLst/>
                        <a:latin typeface="Calibri" panose="020F0502020204030204" pitchFamily="34" charset="0"/>
                        <a:ea typeface="Calibri" panose="020F0502020204030204" pitchFamily="34" charset="0"/>
                      </a:endParaRPr>
                    </a:p>
                  </a:txBody>
                  <a:tcPr marL="68321" marR="68321" marT="0" marB="0" anchor="ctr"/>
                </a:tc>
                <a:tc>
                  <a:txBody>
                    <a:bodyPr/>
                    <a:lstStyle/>
                    <a:p>
                      <a:pPr marL="0" marR="0" algn="ctr">
                        <a:spcBef>
                          <a:spcPts val="0"/>
                        </a:spcBef>
                        <a:spcAft>
                          <a:spcPts val="0"/>
                        </a:spcAft>
                      </a:pPr>
                      <a:r>
                        <a:rPr lang="en-US" sz="1600">
                          <a:effectLst/>
                        </a:rPr>
                        <a:t>Content Area &amp; All Populations Summary Reports</a:t>
                      </a:r>
                      <a:endParaRPr lang="en-US" sz="1600">
                        <a:effectLst/>
                        <a:latin typeface="Calibri" panose="020F0502020204030204" pitchFamily="34" charset="0"/>
                        <a:ea typeface="Calibri" panose="020F0502020204030204" pitchFamily="34" charset="0"/>
                      </a:endParaRPr>
                    </a:p>
                  </a:txBody>
                  <a:tcPr marL="68321" marR="68321" marT="0" marB="0" anchor="ctr"/>
                </a:tc>
                <a:tc>
                  <a:txBody>
                    <a:bodyPr/>
                    <a:lstStyle/>
                    <a:p>
                      <a:pPr marL="0" marR="0" algn="ctr">
                        <a:spcBef>
                          <a:spcPts val="0"/>
                        </a:spcBef>
                        <a:spcAft>
                          <a:spcPts val="0"/>
                        </a:spcAft>
                      </a:pPr>
                      <a:r>
                        <a:rPr lang="en-US" sz="1600">
                          <a:effectLst/>
                        </a:rPr>
                        <a:t>Final Data File</a:t>
                      </a:r>
                      <a:endParaRPr lang="en-US" sz="1600">
                        <a:effectLst/>
                        <a:latin typeface="Calibri" panose="020F0502020204030204" pitchFamily="34" charset="0"/>
                        <a:ea typeface="Calibri" panose="020F0502020204030204" pitchFamily="34" charset="0"/>
                      </a:endParaRPr>
                    </a:p>
                  </a:txBody>
                  <a:tcPr marL="68321" marR="68321" marT="0" marB="0" anchor="ctr"/>
                </a:tc>
                <a:extLst>
                  <a:ext uri="{0D108BD9-81ED-4DB2-BD59-A6C34878D82A}">
                    <a16:rowId xmlns:a16="http://schemas.microsoft.com/office/drawing/2014/main" val="4112442230"/>
                  </a:ext>
                </a:extLst>
              </a:tr>
              <a:tr h="0">
                <a:tc>
                  <a:txBody>
                    <a:bodyPr/>
                    <a:lstStyle/>
                    <a:p>
                      <a:pPr marL="0" marR="0" algn="ctr">
                        <a:spcBef>
                          <a:spcPts val="0"/>
                        </a:spcBef>
                        <a:spcAft>
                          <a:spcPts val="0"/>
                        </a:spcAft>
                      </a:pPr>
                      <a:r>
                        <a:rPr lang="en-US" sz="1600">
                          <a:effectLst/>
                        </a:rPr>
                        <a:t>Winter Includes</a:t>
                      </a:r>
                      <a:endParaRPr lang="en-US" sz="1600">
                        <a:effectLst/>
                        <a:latin typeface="Calibri" panose="020F0502020204030204" pitchFamily="34" charset="0"/>
                        <a:ea typeface="Calibri" panose="020F0502020204030204" pitchFamily="34" charset="0"/>
                      </a:endParaRPr>
                    </a:p>
                  </a:txBody>
                  <a:tcPr marL="68321" marR="68321" marT="0" marB="0" anchor="ctr"/>
                </a:tc>
                <a:tc>
                  <a:txBody>
                    <a:bodyPr/>
                    <a:lstStyle/>
                    <a:p>
                      <a:pPr marL="0" marR="0">
                        <a:spcBef>
                          <a:spcPts val="0"/>
                        </a:spcBef>
                        <a:spcAft>
                          <a:spcPts val="0"/>
                        </a:spcAft>
                      </a:pPr>
                      <a:r>
                        <a:rPr lang="en-US" sz="1400" b="1">
                          <a:effectLst/>
                        </a:rPr>
                        <a:t>Fall MM and Winter Main</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effectLst/>
                          <a:latin typeface="Calibri" panose="020F0502020204030204" pitchFamily="34" charset="0"/>
                          <a:ea typeface="Calibri" panose="020F0502020204030204" pitchFamily="34" charset="0"/>
                        </a:rPr>
                        <a:t>Early February, electronic in eDIRECT</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effectLst/>
                          <a:latin typeface="Calibri" panose="020F0502020204030204" pitchFamily="34" charset="0"/>
                          <a:ea typeface="Calibri" panose="020F0502020204030204" pitchFamily="34" charset="0"/>
                        </a:rPr>
                        <a:t>Third Week of February, paper</a:t>
                      </a:r>
                    </a:p>
                  </a:txBody>
                  <a:tcPr marL="68321" marR="68321" marT="0" marB="0"/>
                </a:tc>
                <a:tc>
                  <a:txBody>
                    <a:bodyPr/>
                    <a:lstStyle/>
                    <a:p>
                      <a:pPr marL="0" marR="0">
                        <a:spcBef>
                          <a:spcPts val="0"/>
                        </a:spcBef>
                        <a:spcAft>
                          <a:spcPts val="0"/>
                        </a:spcAft>
                      </a:pPr>
                      <a:r>
                        <a:rPr lang="en-US" sz="1400" b="1" baseline="30000">
                          <a:effectLst/>
                        </a:rPr>
                        <a:t>*</a:t>
                      </a:r>
                      <a:r>
                        <a:rPr lang="en-US" sz="1400" b="1">
                          <a:effectLst/>
                        </a:rPr>
                        <a:t>Fall MM and Winter Main Combined</a:t>
                      </a:r>
                    </a:p>
                    <a:p>
                      <a:pPr marL="176213" marR="0" indent="-176213">
                        <a:spcBef>
                          <a:spcPts val="0"/>
                        </a:spcBef>
                        <a:spcAft>
                          <a:spcPts val="0"/>
                        </a:spcAft>
                        <a:buFont typeface="Arial" panose="020B0604020202020204" pitchFamily="34" charset="0"/>
                        <a:buChar char="•"/>
                      </a:pPr>
                      <a:r>
                        <a:rPr lang="en-US" sz="1200">
                          <a:effectLst/>
                          <a:latin typeface="Calibri" panose="020F0502020204030204" pitchFamily="34" charset="0"/>
                          <a:ea typeface="Calibri" panose="020F0502020204030204" pitchFamily="34" charset="0"/>
                        </a:rPr>
                        <a:t>Early February</a:t>
                      </a:r>
                    </a:p>
                    <a:p>
                      <a:pPr marL="176213" marR="0" indent="-176213">
                        <a:spcBef>
                          <a:spcPts val="0"/>
                        </a:spcBef>
                        <a:spcAft>
                          <a:spcPts val="0"/>
                        </a:spcAft>
                        <a:buFont typeface="Arial" panose="020B0604020202020204" pitchFamily="34" charset="0"/>
                        <a:buChar char="•"/>
                      </a:pPr>
                      <a:r>
                        <a:rPr lang="en-US" sz="1200">
                          <a:effectLst/>
                          <a:latin typeface="Calibri" panose="020F0502020204030204" pitchFamily="34" charset="0"/>
                          <a:ea typeface="Calibri" panose="020F0502020204030204" pitchFamily="34" charset="0"/>
                        </a:rPr>
                        <a:t>Electronic only; posted in the MyGaDOE Portal</a:t>
                      </a:r>
                    </a:p>
                  </a:txBody>
                  <a:tcPr marL="68321" marR="68321" marT="0" marB="0"/>
                </a:tc>
                <a:tc>
                  <a:txBody>
                    <a:bodyPr/>
                    <a:lstStyle/>
                    <a:p>
                      <a:pPr marL="0" marR="0">
                        <a:spcBef>
                          <a:spcPts val="0"/>
                        </a:spcBef>
                        <a:spcAft>
                          <a:spcPts val="0"/>
                        </a:spcAft>
                      </a:pPr>
                      <a:r>
                        <a:rPr lang="en-US" sz="1400" b="1" baseline="30000">
                          <a:effectLst/>
                        </a:rPr>
                        <a:t>*</a:t>
                      </a:r>
                      <a:r>
                        <a:rPr lang="en-US" sz="1400" b="1">
                          <a:effectLst/>
                        </a:rPr>
                        <a:t>Fall MM and Winter Main Combined</a:t>
                      </a:r>
                    </a:p>
                    <a:p>
                      <a:pPr marL="176213" marR="0" indent="-176213">
                        <a:spcBef>
                          <a:spcPts val="0"/>
                        </a:spcBef>
                        <a:spcAft>
                          <a:spcPts val="0"/>
                        </a:spcAft>
                        <a:buFont typeface="Arial" panose="020B0604020202020204" pitchFamily="34" charset="0"/>
                        <a:buChar char="•"/>
                      </a:pPr>
                      <a:r>
                        <a:rPr lang="en-US" sz="1200">
                          <a:effectLst/>
                          <a:latin typeface="Calibri" panose="020F0502020204030204" pitchFamily="34" charset="0"/>
                          <a:ea typeface="Calibri" panose="020F0502020204030204" pitchFamily="34" charset="0"/>
                        </a:rPr>
                        <a:t>Early February</a:t>
                      </a:r>
                    </a:p>
                    <a:p>
                      <a:pPr marL="176213" marR="0" indent="-176213">
                        <a:spcBef>
                          <a:spcPts val="0"/>
                        </a:spcBef>
                        <a:spcAft>
                          <a:spcPts val="0"/>
                        </a:spcAft>
                        <a:buFont typeface="Arial" panose="020B0604020202020204" pitchFamily="34" charset="0"/>
                        <a:buChar char="•"/>
                      </a:pPr>
                      <a:r>
                        <a:rPr lang="en-US" sz="1200">
                          <a:effectLst/>
                          <a:latin typeface="Calibri" panose="020F0502020204030204" pitchFamily="34" charset="0"/>
                          <a:ea typeface="Calibri" panose="020F0502020204030204" pitchFamily="34" charset="0"/>
                        </a:rPr>
                        <a:t>Combined in MyGaDOE Portal; by administration in eDirect</a:t>
                      </a:r>
                    </a:p>
                  </a:txBody>
                  <a:tcPr marL="68321" marR="68321" marT="0" marB="0"/>
                </a:tc>
                <a:extLst>
                  <a:ext uri="{0D108BD9-81ED-4DB2-BD59-A6C34878D82A}">
                    <a16:rowId xmlns:a16="http://schemas.microsoft.com/office/drawing/2014/main" val="1126231480"/>
                  </a:ext>
                </a:extLst>
              </a:tr>
              <a:tr h="0">
                <a:tc>
                  <a:txBody>
                    <a:bodyPr/>
                    <a:lstStyle/>
                    <a:p>
                      <a:pPr marL="0" marR="0" algn="ctr">
                        <a:spcBef>
                          <a:spcPts val="0"/>
                        </a:spcBef>
                        <a:spcAft>
                          <a:spcPts val="0"/>
                        </a:spcAft>
                      </a:pPr>
                      <a:r>
                        <a:rPr lang="en-US" sz="1600">
                          <a:effectLst/>
                        </a:rPr>
                        <a:t>Spring Includes</a:t>
                      </a:r>
                      <a:endParaRPr lang="en-US" sz="1600">
                        <a:effectLst/>
                        <a:latin typeface="Calibri" panose="020F0502020204030204" pitchFamily="34" charset="0"/>
                        <a:ea typeface="Calibri" panose="020F0502020204030204" pitchFamily="34" charset="0"/>
                      </a:endParaRPr>
                    </a:p>
                  </a:txBody>
                  <a:tcPr marL="68321" marR="68321" marT="0" marB="0" anchor="ctr"/>
                </a:tc>
                <a:tc>
                  <a:txBody>
                    <a:bodyPr/>
                    <a:lstStyle/>
                    <a:p>
                      <a:pPr marL="0" marR="0">
                        <a:spcBef>
                          <a:spcPts val="0"/>
                        </a:spcBef>
                        <a:spcAft>
                          <a:spcPts val="0"/>
                        </a:spcAft>
                      </a:pPr>
                      <a:r>
                        <a:rPr lang="en-US" sz="1400" b="1">
                          <a:effectLst/>
                        </a:rPr>
                        <a:t>Spring MM and Spring Main Combined</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Mid July, electronic</a:t>
                      </a:r>
                      <a:r>
                        <a:rPr lang="en-US" sz="1200">
                          <a:effectLst/>
                          <a:latin typeface="Calibri" panose="020F0502020204030204" pitchFamily="34" charset="0"/>
                          <a:ea typeface="Calibri" panose="020F0502020204030204" pitchFamily="34" charset="0"/>
                        </a:rPr>
                        <a:t> </a:t>
                      </a: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in eDIRECT:</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Late July, paper</a:t>
                      </a:r>
                    </a:p>
                  </a:txBody>
                  <a:tcPr marL="68321" marR="68321" marT="0" marB="0"/>
                </a:tc>
                <a:tc>
                  <a:txBody>
                    <a:bodyPr/>
                    <a:lstStyle/>
                    <a:p>
                      <a:pPr marL="0" marR="0">
                        <a:spcBef>
                          <a:spcPts val="0"/>
                        </a:spcBef>
                        <a:spcAft>
                          <a:spcPts val="0"/>
                        </a:spcAft>
                      </a:pPr>
                      <a:r>
                        <a:rPr lang="en-US" sz="1400" b="1" dirty="0">
                          <a:effectLst/>
                        </a:rPr>
                        <a:t>Spring MM and Spring Main</a:t>
                      </a:r>
                    </a:p>
                    <a:p>
                      <a:pPr marL="0" marR="0">
                        <a:spcBef>
                          <a:spcPts val="0"/>
                        </a:spcBef>
                        <a:spcAft>
                          <a:spcPts val="0"/>
                        </a:spcAft>
                      </a:pPr>
                      <a:r>
                        <a:rPr lang="en-US" sz="1400" b="1" dirty="0">
                          <a:effectLst/>
                        </a:rPr>
                        <a:t>Combined</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Third </a:t>
                      </a: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Week of July</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Electronic only; posted in the </a:t>
                      </a:r>
                      <a:r>
                        <a:rPr kumimoji="0" lang="en-US"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MyGaDOE</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Portal</a:t>
                      </a:r>
                    </a:p>
                  </a:txBody>
                  <a:tcPr marL="68321" marR="68321" marT="0" marB="0"/>
                </a:tc>
                <a:tc>
                  <a:txBody>
                    <a:bodyPr/>
                    <a:lstStyle/>
                    <a:p>
                      <a:pPr marL="0" marR="0">
                        <a:spcBef>
                          <a:spcPts val="0"/>
                        </a:spcBef>
                        <a:spcAft>
                          <a:spcPts val="0"/>
                        </a:spcAft>
                      </a:pPr>
                      <a:r>
                        <a:rPr lang="en-US" sz="1400" b="1">
                          <a:effectLst/>
                        </a:rPr>
                        <a:t>Spring MM and Spring Main Combined</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Mid-July</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Combined in MyGaDOE Portal; by administration in eDirect</a:t>
                      </a:r>
                    </a:p>
                  </a:txBody>
                  <a:tcPr marL="68321" marR="68321" marT="0" marB="0"/>
                </a:tc>
                <a:extLst>
                  <a:ext uri="{0D108BD9-81ED-4DB2-BD59-A6C34878D82A}">
                    <a16:rowId xmlns:a16="http://schemas.microsoft.com/office/drawing/2014/main" val="502482718"/>
                  </a:ext>
                </a:extLst>
              </a:tr>
              <a:tr h="0">
                <a:tc>
                  <a:txBody>
                    <a:bodyPr/>
                    <a:lstStyle/>
                    <a:p>
                      <a:pPr marL="0" marR="0" algn="ctr">
                        <a:spcBef>
                          <a:spcPts val="0"/>
                        </a:spcBef>
                        <a:spcAft>
                          <a:spcPts val="0"/>
                        </a:spcAft>
                      </a:pPr>
                      <a:r>
                        <a:rPr lang="en-US" sz="1600">
                          <a:effectLst/>
                        </a:rPr>
                        <a:t>Summer Includes</a:t>
                      </a:r>
                      <a:endParaRPr lang="en-US" sz="1600">
                        <a:effectLst/>
                        <a:latin typeface="Calibri" panose="020F0502020204030204" pitchFamily="34" charset="0"/>
                        <a:ea typeface="Calibri" panose="020F0502020204030204" pitchFamily="34" charset="0"/>
                      </a:endParaRPr>
                    </a:p>
                  </a:txBody>
                  <a:tcPr marL="68321" marR="68321" marT="0" marB="0" anchor="ctr"/>
                </a:tc>
                <a:tc>
                  <a:txBody>
                    <a:bodyPr/>
                    <a:lstStyle/>
                    <a:p>
                      <a:pPr marL="0" marR="0">
                        <a:spcBef>
                          <a:spcPts val="0"/>
                        </a:spcBef>
                        <a:spcAft>
                          <a:spcPts val="0"/>
                        </a:spcAft>
                      </a:pPr>
                      <a:r>
                        <a:rPr lang="en-US" sz="1400" b="1">
                          <a:effectLst/>
                        </a:rPr>
                        <a:t>Summer Main</a:t>
                      </a:r>
                    </a:p>
                    <a:p>
                      <a:pPr marL="171450" marR="0" indent="-171450">
                        <a:spcBef>
                          <a:spcPts val="0"/>
                        </a:spcBef>
                        <a:spcAft>
                          <a:spcPts val="0"/>
                        </a:spcAft>
                        <a:buFont typeface="Arial" panose="020B0604020202020204" pitchFamily="34" charset="0"/>
                        <a:buChar char="•"/>
                      </a:pPr>
                      <a:r>
                        <a:rPr lang="en-US" sz="1200">
                          <a:effectLst/>
                        </a:rPr>
                        <a:t>Second week of August, e</a:t>
                      </a:r>
                      <a:r>
                        <a:rPr lang="en-US" sz="1200">
                          <a:effectLst/>
                          <a:latin typeface="Calibri" panose="020F0502020204030204" pitchFamily="34" charset="0"/>
                          <a:ea typeface="Calibri" panose="020F0502020204030204" pitchFamily="34" charset="0"/>
                        </a:rPr>
                        <a:t>lectronic</a:t>
                      </a:r>
                      <a:r>
                        <a:rPr lang="en-US" sz="1200">
                          <a:effectLst/>
                        </a:rPr>
                        <a:t> in eDIRECT:</a:t>
                      </a:r>
                    </a:p>
                    <a:p>
                      <a:pPr marL="171450" marR="0" indent="-171450">
                        <a:spcBef>
                          <a:spcPts val="0"/>
                        </a:spcBef>
                        <a:spcAft>
                          <a:spcPts val="0"/>
                        </a:spcAft>
                        <a:buFont typeface="Arial" panose="020B0604020202020204" pitchFamily="34" charset="0"/>
                        <a:buChar char="•"/>
                      </a:pPr>
                      <a:r>
                        <a:rPr lang="en-US" sz="1200">
                          <a:effectLst/>
                        </a:rPr>
                        <a:t> Mid August, paper</a:t>
                      </a:r>
                    </a:p>
                    <a:p>
                      <a:pPr marL="171450" marR="0" indent="-171450">
                        <a:spcBef>
                          <a:spcPts val="0"/>
                        </a:spcBef>
                        <a:spcAft>
                          <a:spcPts val="0"/>
                        </a:spcAft>
                        <a:buFont typeface="Arial" panose="020B0604020202020204" pitchFamily="34" charset="0"/>
                        <a:buChar char="•"/>
                      </a:pPr>
                      <a:endParaRPr lang="en-US" sz="1200">
                        <a:effectLst/>
                        <a:latin typeface="Calibri" panose="020F0502020204030204" pitchFamily="34" charset="0"/>
                        <a:ea typeface="Calibri" panose="020F0502020204030204" pitchFamily="34" charset="0"/>
                      </a:endParaRPr>
                    </a:p>
                  </a:txBody>
                  <a:tcPr marL="68321" marR="68321" marT="0" marB="0"/>
                </a:tc>
                <a:tc>
                  <a:txBody>
                    <a:bodyPr/>
                    <a:lstStyle/>
                    <a:p>
                      <a:pPr marL="0" marR="0">
                        <a:spcBef>
                          <a:spcPts val="0"/>
                        </a:spcBef>
                        <a:spcAft>
                          <a:spcPts val="0"/>
                        </a:spcAft>
                      </a:pPr>
                      <a:r>
                        <a:rPr lang="en-US" sz="1400" b="1">
                          <a:effectLst/>
                        </a:rPr>
                        <a:t>Summer Main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effectLst/>
                          <a:latin typeface="Calibri" panose="020F0502020204030204" pitchFamily="34" charset="0"/>
                          <a:ea typeface="Calibri" panose="020F0502020204030204" pitchFamily="34" charset="0"/>
                        </a:rPr>
                        <a:t>Second week of August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effectLst/>
                          <a:latin typeface="Calibri" panose="020F0502020204030204" pitchFamily="34" charset="0"/>
                          <a:ea typeface="Calibri" panose="020F0502020204030204" pitchFamily="34" charset="0"/>
                        </a:rPr>
                        <a:t>Electronic only; posted in the MyGaDOE Portal</a:t>
                      </a:r>
                    </a:p>
                  </a:txBody>
                  <a:tcPr marL="68321" marR="68321" marT="0" marB="0"/>
                </a:tc>
                <a:tc>
                  <a:txBody>
                    <a:bodyPr/>
                    <a:lstStyle/>
                    <a:p>
                      <a:pPr marL="0" marR="0">
                        <a:spcBef>
                          <a:spcPts val="0"/>
                        </a:spcBef>
                        <a:spcAft>
                          <a:spcPts val="0"/>
                        </a:spcAft>
                      </a:pPr>
                      <a:r>
                        <a:rPr lang="en-US" sz="1400" b="1" dirty="0">
                          <a:effectLst/>
                        </a:rPr>
                        <a:t>Summer Main</a:t>
                      </a:r>
                    </a:p>
                    <a:p>
                      <a:pPr marL="171450" marR="0" indent="-171450">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Second week of August, posted in </a:t>
                      </a:r>
                      <a:r>
                        <a:rPr lang="en-US" sz="1200" dirty="0" err="1">
                          <a:effectLst/>
                          <a:latin typeface="Calibri" panose="020F0502020204030204" pitchFamily="34" charset="0"/>
                          <a:ea typeface="Calibri" panose="020F0502020204030204" pitchFamily="34" charset="0"/>
                        </a:rPr>
                        <a:t>eDIRECT</a:t>
                      </a:r>
                      <a:r>
                        <a:rPr lang="en-US" sz="1200" dirty="0">
                          <a:effectLst/>
                          <a:latin typeface="Calibri" panose="020F0502020204030204" pitchFamily="34" charset="0"/>
                          <a:ea typeface="Calibri" panose="020F0502020204030204" pitchFamily="34" charset="0"/>
                        </a:rPr>
                        <a:t> and </a:t>
                      </a:r>
                      <a:r>
                        <a:rPr lang="en-US" sz="1200" dirty="0" err="1">
                          <a:effectLst/>
                          <a:latin typeface="Calibri" panose="020F0502020204030204" pitchFamily="34" charset="0"/>
                          <a:ea typeface="Calibri" panose="020F0502020204030204" pitchFamily="34" charset="0"/>
                        </a:rPr>
                        <a:t>MyGaDOE</a:t>
                      </a:r>
                      <a:r>
                        <a:rPr lang="en-US" sz="1200" dirty="0">
                          <a:effectLst/>
                          <a:latin typeface="Calibri" panose="020F0502020204030204" pitchFamily="34" charset="0"/>
                          <a:ea typeface="Calibri" panose="020F0502020204030204" pitchFamily="34" charset="0"/>
                        </a:rPr>
                        <a:t> Portal</a:t>
                      </a:r>
                    </a:p>
                  </a:txBody>
                  <a:tcPr marL="68321" marR="68321" marT="0" marB="0"/>
                </a:tc>
                <a:extLst>
                  <a:ext uri="{0D108BD9-81ED-4DB2-BD59-A6C34878D82A}">
                    <a16:rowId xmlns:a16="http://schemas.microsoft.com/office/drawing/2014/main" val="3137582211"/>
                  </a:ext>
                </a:extLst>
              </a:tr>
            </a:tbl>
          </a:graphicData>
        </a:graphic>
      </p:graphicFrame>
      <p:sp>
        <p:nvSpPr>
          <p:cNvPr id="6" name="TextBox 5">
            <a:extLst>
              <a:ext uri="{FF2B5EF4-FFF2-40B4-BE49-F238E27FC236}">
                <a16:creationId xmlns:a16="http://schemas.microsoft.com/office/drawing/2014/main" id="{A9F08E6E-A09F-4CCE-AA6F-CFC20CC694BF}"/>
              </a:ext>
            </a:extLst>
          </p:cNvPr>
          <p:cNvSpPr txBox="1"/>
          <p:nvPr/>
        </p:nvSpPr>
        <p:spPr>
          <a:xfrm>
            <a:off x="140686" y="5226579"/>
            <a:ext cx="8427105" cy="923330"/>
          </a:xfrm>
          <a:prstGeom prst="rect">
            <a:avLst/>
          </a:prstGeom>
          <a:noFill/>
        </p:spPr>
        <p:txBody>
          <a:bodyPr wrap="square" rtlCol="0" anchor="t">
            <a:spAutoFit/>
          </a:bodyPr>
          <a:lstStyle/>
          <a:p>
            <a:r>
              <a:rPr lang="en-US" baseline="30000"/>
              <a:t>*</a:t>
            </a:r>
            <a:r>
              <a:rPr lang="en-US"/>
              <a:t>Except when there is a standards transition between Fall and Winter.</a:t>
            </a:r>
          </a:p>
          <a:p>
            <a:r>
              <a:rPr lang="en-US"/>
              <a:t>All summary information is embargoed until it is released by the GaDOE, including any produced locally.</a:t>
            </a:r>
          </a:p>
        </p:txBody>
      </p:sp>
      <p:sp>
        <p:nvSpPr>
          <p:cNvPr id="3" name="Slide Number Placeholder 2"/>
          <p:cNvSpPr>
            <a:spLocks noGrp="1"/>
          </p:cNvSpPr>
          <p:nvPr>
            <p:ph type="sldNum" sz="quarter" idx="4"/>
          </p:nvPr>
        </p:nvSpPr>
        <p:spPr/>
        <p:txBody>
          <a:bodyPr/>
          <a:lstStyle/>
          <a:p>
            <a:fld id="{B63E4CEF-BB1E-48C7-AE93-F39F6AA99AD7}" type="slidenum">
              <a:rPr lang="en-US" smtClean="0"/>
              <a:pPr/>
              <a:t>79</a:t>
            </a:fld>
            <a:endParaRPr lang="en-US"/>
          </a:p>
        </p:txBody>
      </p:sp>
    </p:spTree>
    <p:extLst>
      <p:ext uri="{BB962C8B-B14F-4D97-AF65-F5344CB8AC3E}">
        <p14:creationId xmlns:p14="http://schemas.microsoft.com/office/powerpoint/2010/main" val="3600403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257D90A2-4B14-439C-B3C7-05217C8096E0}"/>
              </a:ext>
            </a:extLst>
          </p:cNvPr>
          <p:cNvSpPr>
            <a:spLocks noGrp="1"/>
          </p:cNvSpPr>
          <p:nvPr>
            <p:ph type="title"/>
          </p:nvPr>
        </p:nvSpPr>
        <p:spPr>
          <a:xfrm>
            <a:off x="101600" y="404813"/>
            <a:ext cx="8686800" cy="715962"/>
          </a:xfrm>
        </p:spPr>
        <p:txBody>
          <a:bodyPr rtlCol="0">
            <a:normAutofit fontScale="90000"/>
          </a:bodyPr>
          <a:lstStyle/>
          <a:p>
            <a:pPr eaLnBrk="1" fontAlgn="auto" hangingPunct="1">
              <a:spcAft>
                <a:spcPts val="0"/>
              </a:spcAft>
              <a:defRPr/>
            </a:pPr>
            <a:r>
              <a:rPr lang="en-US" altLang="en-US" sz="3600"/>
              <a:t>General Announcements:</a:t>
            </a:r>
            <a:br>
              <a:rPr lang="en-US" altLang="en-US" sz="3600"/>
            </a:br>
            <a:r>
              <a:rPr lang="en-US" altLang="en-US" sz="3600"/>
              <a:t>Managerial Topics</a:t>
            </a:r>
            <a:br>
              <a:rPr lang="en-US" altLang="en-US" sz="3600"/>
            </a:br>
            <a:r>
              <a:rPr lang="en-US" altLang="en-US" sz="3600"/>
              <a:t>Transmission of Secure Information</a:t>
            </a:r>
          </a:p>
        </p:txBody>
      </p:sp>
      <p:sp>
        <p:nvSpPr>
          <p:cNvPr id="15363" name="Content Placeholder 2">
            <a:extLst>
              <a:ext uri="{FF2B5EF4-FFF2-40B4-BE49-F238E27FC236}">
                <a16:creationId xmlns:a16="http://schemas.microsoft.com/office/drawing/2014/main" id="{88F09028-1C0C-418D-B0F9-58EBAA3A01FC}"/>
              </a:ext>
            </a:extLst>
          </p:cNvPr>
          <p:cNvSpPr>
            <a:spLocks noGrp="1"/>
          </p:cNvSpPr>
          <p:nvPr>
            <p:ph idx="1"/>
          </p:nvPr>
        </p:nvSpPr>
        <p:spPr>
          <a:xfrm>
            <a:off x="457200" y="1531938"/>
            <a:ext cx="8229600" cy="4137025"/>
          </a:xfrm>
        </p:spPr>
        <p:txBody>
          <a:bodyPr rtlCol="0">
            <a:normAutofit/>
          </a:bodyPr>
          <a:lstStyle/>
          <a:p>
            <a:pPr eaLnBrk="1" fontAlgn="auto" hangingPunct="1">
              <a:spcAft>
                <a:spcPts val="0"/>
              </a:spcAft>
              <a:defRPr/>
            </a:pPr>
            <a:r>
              <a:rPr lang="en-US" sz="2400" b="1">
                <a:solidFill>
                  <a:srgbClr val="FF0000"/>
                </a:solidFill>
              </a:rPr>
              <a:t>Do </a:t>
            </a:r>
            <a:r>
              <a:rPr lang="en-US" sz="2400" b="1" u="sng">
                <a:solidFill>
                  <a:srgbClr val="FF0000"/>
                </a:solidFill>
              </a:rPr>
              <a:t>not</a:t>
            </a:r>
            <a:r>
              <a:rPr lang="en-US" sz="2400" b="1">
                <a:solidFill>
                  <a:srgbClr val="FF0000"/>
                </a:solidFill>
              </a:rPr>
              <a:t> include GTID or FTE numbers in emails. </a:t>
            </a:r>
          </a:p>
          <a:p>
            <a:pPr eaLnBrk="1" fontAlgn="auto" hangingPunct="1">
              <a:spcAft>
                <a:spcPts val="0"/>
              </a:spcAft>
              <a:defRPr/>
            </a:pPr>
            <a:r>
              <a:rPr lang="en-US" sz="2400"/>
              <a:t>In addition, please do not email other secure information such as confidential personnel information, secure test content, confidential student documents, etc.</a:t>
            </a:r>
          </a:p>
          <a:p>
            <a:pPr eaLnBrk="1" fontAlgn="auto" hangingPunct="1">
              <a:spcAft>
                <a:spcPts val="0"/>
              </a:spcAft>
              <a:defRPr/>
            </a:pPr>
            <a:r>
              <a:rPr lang="en-US" sz="2400"/>
              <a:t>If confidential/secure information needs to be shared via email, you may do so via the MyGaDOE Portal’s secure email function.</a:t>
            </a:r>
          </a:p>
        </p:txBody>
      </p:sp>
      <p:pic>
        <p:nvPicPr>
          <p:cNvPr id="39941" name="Picture 1">
            <a:extLst>
              <a:ext uri="{FF2B5EF4-FFF2-40B4-BE49-F238E27FC236}">
                <a16:creationId xmlns:a16="http://schemas.microsoft.com/office/drawing/2014/main" id="{68365CD6-AF89-486E-B269-40DB1131A59E}"/>
              </a:ext>
            </a:extLst>
          </p:cNvPr>
          <p:cNvPicPr>
            <a:picLocks noChangeAspect="1"/>
          </p:cNvPicPr>
          <p:nvPr/>
        </p:nvPicPr>
        <p:blipFill rotWithShape="1">
          <a:blip r:embed="rId2">
            <a:extLst>
              <a:ext uri="{28A0092B-C50C-407E-A947-70E740481C1C}">
                <a14:useLocalDpi xmlns:a14="http://schemas.microsoft.com/office/drawing/2010/main" val="0"/>
              </a:ext>
            </a:extLst>
          </a:blip>
          <a:srcRect b="43926"/>
          <a:stretch/>
        </p:blipFill>
        <p:spPr bwMode="auto">
          <a:xfrm>
            <a:off x="2124364" y="3925544"/>
            <a:ext cx="5966691" cy="22748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4C2768C7-132C-405A-8BAE-30CCCC7BBDE3}"/>
              </a:ext>
            </a:extLst>
          </p:cNvPr>
          <p:cNvCxnSpPr/>
          <p:nvPr/>
        </p:nvCxnSpPr>
        <p:spPr>
          <a:xfrm flipH="1" flipV="1">
            <a:off x="3707246" y="4864100"/>
            <a:ext cx="2125663" cy="46355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2872509" y="4710545"/>
            <a:ext cx="988291" cy="27709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fld id="{B63E4CEF-BB1E-48C7-AE93-F39F6AA99AD7}" type="slidenum">
              <a:rPr lang="en-US" smtClean="0"/>
              <a:pPr/>
              <a:t>8</a:t>
            </a:fld>
            <a:endParaRPr lang="en-US"/>
          </a:p>
        </p:txBody>
      </p:sp>
    </p:spTree>
    <p:extLst>
      <p:ext uri="{BB962C8B-B14F-4D97-AF65-F5344CB8AC3E}">
        <p14:creationId xmlns:p14="http://schemas.microsoft.com/office/powerpoint/2010/main" val="7397919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C6BF8-C706-4163-AC42-F0517689BC2A}"/>
              </a:ext>
            </a:extLst>
          </p:cNvPr>
          <p:cNvSpPr>
            <a:spLocks noGrp="1"/>
          </p:cNvSpPr>
          <p:nvPr>
            <p:ph type="title"/>
          </p:nvPr>
        </p:nvSpPr>
        <p:spPr>
          <a:xfrm>
            <a:off x="603983" y="334017"/>
            <a:ext cx="6316630" cy="1031488"/>
          </a:xfrm>
        </p:spPr>
        <p:txBody>
          <a:bodyPr>
            <a:normAutofit fontScale="90000"/>
          </a:bodyPr>
          <a:lstStyle/>
          <a:p>
            <a:r>
              <a:rPr lang="en-US"/>
              <a:t>Georgia Milestones EOG Final Reporting Timeline</a:t>
            </a:r>
          </a:p>
        </p:txBody>
      </p:sp>
      <p:graphicFrame>
        <p:nvGraphicFramePr>
          <p:cNvPr id="5" name="Content Placeholder 4">
            <a:extLst>
              <a:ext uri="{FF2B5EF4-FFF2-40B4-BE49-F238E27FC236}">
                <a16:creationId xmlns:a16="http://schemas.microsoft.com/office/drawing/2014/main" id="{6FD89645-10CB-417A-8460-080251F25826}"/>
              </a:ext>
            </a:extLst>
          </p:cNvPr>
          <p:cNvGraphicFramePr>
            <a:graphicFrameLocks noGrp="1"/>
          </p:cNvGraphicFramePr>
          <p:nvPr>
            <p:ph idx="1"/>
            <p:extLst>
              <p:ext uri="{D42A27DB-BD31-4B8C-83A1-F6EECF244321}">
                <p14:modId xmlns:p14="http://schemas.microsoft.com/office/powerpoint/2010/main" val="2490424707"/>
              </p:ext>
            </p:extLst>
          </p:nvPr>
        </p:nvGraphicFramePr>
        <p:xfrm>
          <a:off x="603983" y="2118183"/>
          <a:ext cx="7693203" cy="2011680"/>
        </p:xfrm>
        <a:graphic>
          <a:graphicData uri="http://schemas.openxmlformats.org/drawingml/2006/table">
            <a:tbl>
              <a:tblPr firstRow="1" firstCol="1" bandRow="1">
                <a:tableStyleId>{21E4AEA4-8DFA-4A89-87EB-49C32662AFE0}</a:tableStyleId>
              </a:tblPr>
              <a:tblGrid>
                <a:gridCol w="1543929">
                  <a:extLst>
                    <a:ext uri="{9D8B030D-6E8A-4147-A177-3AD203B41FA5}">
                      <a16:colId xmlns:a16="http://schemas.microsoft.com/office/drawing/2014/main" val="3430670252"/>
                    </a:ext>
                  </a:extLst>
                </a:gridCol>
                <a:gridCol w="1997782">
                  <a:extLst>
                    <a:ext uri="{9D8B030D-6E8A-4147-A177-3AD203B41FA5}">
                      <a16:colId xmlns:a16="http://schemas.microsoft.com/office/drawing/2014/main" val="346662733"/>
                    </a:ext>
                  </a:extLst>
                </a:gridCol>
                <a:gridCol w="2075746">
                  <a:extLst>
                    <a:ext uri="{9D8B030D-6E8A-4147-A177-3AD203B41FA5}">
                      <a16:colId xmlns:a16="http://schemas.microsoft.com/office/drawing/2014/main" val="1868823172"/>
                    </a:ext>
                  </a:extLst>
                </a:gridCol>
                <a:gridCol w="2075746">
                  <a:extLst>
                    <a:ext uri="{9D8B030D-6E8A-4147-A177-3AD203B41FA5}">
                      <a16:colId xmlns:a16="http://schemas.microsoft.com/office/drawing/2014/main" val="1619135586"/>
                    </a:ext>
                  </a:extLst>
                </a:gridCol>
              </a:tblGrid>
              <a:tr h="88569">
                <a:tc>
                  <a:txBody>
                    <a:bodyPr/>
                    <a:lstStyle/>
                    <a:p>
                      <a:pPr marL="0" marR="0" algn="ctr">
                        <a:spcBef>
                          <a:spcPts val="0"/>
                        </a:spcBef>
                        <a:spcAft>
                          <a:spcPts val="0"/>
                        </a:spcAft>
                      </a:pPr>
                      <a:r>
                        <a:rPr lang="en-US" sz="1600">
                          <a:effectLst/>
                        </a:rPr>
                        <a:t> Reporting Cycle</a:t>
                      </a:r>
                      <a:endParaRPr lang="en-US" sz="1600">
                        <a:effectLst/>
                        <a:latin typeface="Calibri" panose="020F0502020204030204" pitchFamily="34" charset="0"/>
                        <a:ea typeface="Calibri" panose="020F0502020204030204" pitchFamily="34" charset="0"/>
                      </a:endParaRPr>
                    </a:p>
                  </a:txBody>
                  <a:tcPr marL="68321" marR="68321" marT="0" marB="0" anchor="ctr"/>
                </a:tc>
                <a:tc>
                  <a:txBody>
                    <a:bodyPr/>
                    <a:lstStyle/>
                    <a:p>
                      <a:pPr marL="0" marR="0" algn="ctr">
                        <a:spcBef>
                          <a:spcPts val="0"/>
                        </a:spcBef>
                        <a:spcAft>
                          <a:spcPts val="0"/>
                        </a:spcAft>
                      </a:pPr>
                      <a:r>
                        <a:rPr lang="en-US" sz="1600">
                          <a:effectLst/>
                        </a:rPr>
                        <a:t>Student Final Reports</a:t>
                      </a:r>
                      <a:endParaRPr lang="en-US" sz="1600">
                        <a:effectLst/>
                        <a:latin typeface="Calibri" panose="020F0502020204030204" pitchFamily="34" charset="0"/>
                        <a:ea typeface="Calibri" panose="020F0502020204030204" pitchFamily="34" charset="0"/>
                      </a:endParaRPr>
                    </a:p>
                  </a:txBody>
                  <a:tcPr marL="68321" marR="68321" marT="0" marB="0" anchor="ctr"/>
                </a:tc>
                <a:tc>
                  <a:txBody>
                    <a:bodyPr/>
                    <a:lstStyle/>
                    <a:p>
                      <a:pPr marL="0" marR="0" algn="ctr">
                        <a:spcBef>
                          <a:spcPts val="0"/>
                        </a:spcBef>
                        <a:spcAft>
                          <a:spcPts val="0"/>
                        </a:spcAft>
                      </a:pPr>
                      <a:r>
                        <a:rPr lang="en-US" sz="1600">
                          <a:effectLst/>
                        </a:rPr>
                        <a:t>Content Area &amp; All Populations Summary Reports</a:t>
                      </a:r>
                      <a:endParaRPr lang="en-US" sz="1600">
                        <a:effectLst/>
                        <a:latin typeface="Calibri" panose="020F0502020204030204" pitchFamily="34" charset="0"/>
                        <a:ea typeface="Calibri" panose="020F0502020204030204" pitchFamily="34" charset="0"/>
                      </a:endParaRPr>
                    </a:p>
                  </a:txBody>
                  <a:tcPr marL="68321" marR="68321" marT="0" marB="0" anchor="ctr"/>
                </a:tc>
                <a:tc>
                  <a:txBody>
                    <a:bodyPr/>
                    <a:lstStyle/>
                    <a:p>
                      <a:pPr marL="0" marR="0" algn="ctr">
                        <a:spcBef>
                          <a:spcPts val="0"/>
                        </a:spcBef>
                        <a:spcAft>
                          <a:spcPts val="0"/>
                        </a:spcAft>
                      </a:pPr>
                      <a:r>
                        <a:rPr lang="en-US" sz="1600">
                          <a:effectLst/>
                        </a:rPr>
                        <a:t>Final Data File</a:t>
                      </a:r>
                      <a:endParaRPr lang="en-US" sz="1600">
                        <a:effectLst/>
                        <a:latin typeface="Calibri" panose="020F0502020204030204" pitchFamily="34" charset="0"/>
                        <a:ea typeface="Calibri" panose="020F0502020204030204" pitchFamily="34" charset="0"/>
                      </a:endParaRPr>
                    </a:p>
                  </a:txBody>
                  <a:tcPr marL="68321" marR="68321" marT="0" marB="0" anchor="ctr"/>
                </a:tc>
                <a:extLst>
                  <a:ext uri="{0D108BD9-81ED-4DB2-BD59-A6C34878D82A}">
                    <a16:rowId xmlns:a16="http://schemas.microsoft.com/office/drawing/2014/main" val="4112442230"/>
                  </a:ext>
                </a:extLst>
              </a:tr>
              <a:tr h="0">
                <a:tc>
                  <a:txBody>
                    <a:bodyPr/>
                    <a:lstStyle/>
                    <a:p>
                      <a:pPr marL="0" marR="0" algn="ctr">
                        <a:spcBef>
                          <a:spcPts val="0"/>
                        </a:spcBef>
                        <a:spcAft>
                          <a:spcPts val="0"/>
                        </a:spcAft>
                      </a:pPr>
                      <a:r>
                        <a:rPr lang="en-US" sz="1600">
                          <a:effectLst/>
                        </a:rPr>
                        <a:t>Spring</a:t>
                      </a:r>
                      <a:endParaRPr lang="en-US" sz="1600">
                        <a:effectLst/>
                        <a:latin typeface="Calibri" panose="020F0502020204030204" pitchFamily="34" charset="0"/>
                        <a:ea typeface="Calibri" panose="020F0502020204030204" pitchFamily="34" charset="0"/>
                      </a:endParaRPr>
                    </a:p>
                  </a:txBody>
                  <a:tcPr marL="68321" marR="68321" marT="0" marB="0" anchor="ctr"/>
                </a:tc>
                <a:tc>
                  <a:txBody>
                    <a:bodyPr/>
                    <a:lstStyle/>
                    <a:p>
                      <a:pPr marL="171450" marR="0" indent="-171450">
                        <a:spcBef>
                          <a:spcPts val="0"/>
                        </a:spcBef>
                        <a:spcAft>
                          <a:spcPts val="0"/>
                        </a:spcAft>
                        <a:buFont typeface="Arial" panose="020B0604020202020204" pitchFamily="34" charset="0"/>
                        <a:buChar char="•"/>
                      </a:pPr>
                      <a:r>
                        <a:rPr lang="en-US" sz="1200">
                          <a:effectLst/>
                          <a:latin typeface="Calibri" panose="020F0502020204030204" pitchFamily="34" charset="0"/>
                          <a:ea typeface="Calibri" panose="020F0502020204030204" pitchFamily="34" charset="0"/>
                        </a:rPr>
                        <a:t>Late June/early July, electronic in eDIRECT: </a:t>
                      </a:r>
                    </a:p>
                    <a:p>
                      <a:pPr marL="171450" marR="0" indent="-171450">
                        <a:spcBef>
                          <a:spcPts val="0"/>
                        </a:spcBef>
                        <a:spcAft>
                          <a:spcPts val="0"/>
                        </a:spcAft>
                        <a:buFont typeface="Arial" panose="020B0604020202020204" pitchFamily="34" charset="0"/>
                        <a:buChar char="•"/>
                      </a:pPr>
                      <a:r>
                        <a:rPr lang="en-US" sz="1200">
                          <a:effectLst/>
                          <a:latin typeface="Calibri" panose="020F0502020204030204" pitchFamily="34" charset="0"/>
                          <a:ea typeface="Calibri" panose="020F0502020204030204" pitchFamily="34" charset="0"/>
                        </a:rPr>
                        <a:t>Second Week of July, paper</a:t>
                      </a:r>
                    </a:p>
                  </a:txBody>
                  <a:tcPr marL="68321" marR="68321" marT="0" marB="0"/>
                </a:tc>
                <a:tc>
                  <a:txBody>
                    <a:bodyPr/>
                    <a:lstStyle/>
                    <a:p>
                      <a:pPr marL="176213" marR="0" indent="-176213">
                        <a:spcBef>
                          <a:spcPts val="0"/>
                        </a:spcBef>
                        <a:spcAft>
                          <a:spcPts val="0"/>
                        </a:spcAft>
                        <a:buFont typeface="Arial" panose="020B0604020202020204" pitchFamily="34" charset="0"/>
                        <a:buChar char="•"/>
                      </a:pPr>
                      <a:r>
                        <a:rPr lang="en-US" sz="1200">
                          <a:effectLst/>
                          <a:latin typeface="Calibri" panose="020F0502020204030204" pitchFamily="34" charset="0"/>
                          <a:ea typeface="Calibri" panose="020F0502020204030204" pitchFamily="34" charset="0"/>
                        </a:rPr>
                        <a:t>Late June/Early July, electronic on MyGaDOE Portal</a:t>
                      </a:r>
                    </a:p>
                  </a:txBody>
                  <a:tcPr marL="68321" marR="68321" marT="0" marB="0"/>
                </a:tc>
                <a:tc>
                  <a:txBody>
                    <a:bodyPr/>
                    <a:lstStyle/>
                    <a:p>
                      <a:pPr marL="176213" marR="0" indent="-176213">
                        <a:spcBef>
                          <a:spcPts val="0"/>
                        </a:spcBef>
                        <a:spcAft>
                          <a:spcPts val="0"/>
                        </a:spcAft>
                        <a:buFont typeface="Arial" panose="020B0604020202020204" pitchFamily="34" charset="0"/>
                        <a:buChar char="•"/>
                      </a:pPr>
                      <a:r>
                        <a:rPr lang="en-US" sz="1200">
                          <a:effectLst/>
                          <a:latin typeface="Calibri" panose="020F0502020204030204" pitchFamily="34" charset="0"/>
                          <a:ea typeface="Calibri" panose="020F0502020204030204" pitchFamily="34" charset="0"/>
                        </a:rPr>
                        <a:t>Late June/early July</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Posted in eDIRECT and the MyGaDOE Portal</a:t>
                      </a:r>
                    </a:p>
                  </a:txBody>
                  <a:tcPr marL="68321" marR="68321" marT="0" marB="0"/>
                </a:tc>
                <a:extLst>
                  <a:ext uri="{0D108BD9-81ED-4DB2-BD59-A6C34878D82A}">
                    <a16:rowId xmlns:a16="http://schemas.microsoft.com/office/drawing/2014/main" val="1126231480"/>
                  </a:ext>
                </a:extLst>
              </a:tr>
              <a:tr h="0">
                <a:tc>
                  <a:txBody>
                    <a:bodyPr/>
                    <a:lstStyle/>
                    <a:p>
                      <a:pPr marL="0" marR="0" algn="ctr">
                        <a:spcBef>
                          <a:spcPts val="0"/>
                        </a:spcBef>
                        <a:spcAft>
                          <a:spcPts val="0"/>
                        </a:spcAft>
                      </a:pPr>
                      <a:r>
                        <a:rPr lang="en-US" sz="1600">
                          <a:effectLst/>
                        </a:rPr>
                        <a:t>Summer Retest</a:t>
                      </a:r>
                      <a:endParaRPr lang="en-US" sz="1600">
                        <a:effectLst/>
                        <a:latin typeface="Calibri" panose="020F0502020204030204" pitchFamily="34" charset="0"/>
                        <a:ea typeface="Calibri" panose="020F0502020204030204" pitchFamily="34" charset="0"/>
                      </a:endParaRPr>
                    </a:p>
                  </a:txBody>
                  <a:tcPr marL="68321" marR="68321" marT="0" marB="0"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Second week of August, electronic in eDIRECT: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Third week of August, paper</a:t>
                      </a:r>
                    </a:p>
                  </a:txBody>
                  <a:tcPr marL="68321" marR="68321" marT="0" marB="0"/>
                </a:tc>
                <a:tc>
                  <a:txBody>
                    <a:bodyPr/>
                    <a:lstStyle/>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No summaries produced</a:t>
                      </a:r>
                    </a:p>
                  </a:txBody>
                  <a:tcPr marL="68321" marR="68321" marT="0" marB="0"/>
                </a:tc>
                <a:tc>
                  <a:txBody>
                    <a:bodyPr/>
                    <a:lstStyle/>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Second week of August</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Posted in eDIRECT and the MyGaDOE Portal</a:t>
                      </a:r>
                    </a:p>
                  </a:txBody>
                  <a:tcPr marL="68321" marR="68321" marT="0" marB="0"/>
                </a:tc>
                <a:extLst>
                  <a:ext uri="{0D108BD9-81ED-4DB2-BD59-A6C34878D82A}">
                    <a16:rowId xmlns:a16="http://schemas.microsoft.com/office/drawing/2014/main" val="502482718"/>
                  </a:ext>
                </a:extLst>
              </a:tr>
            </a:tbl>
          </a:graphicData>
        </a:graphic>
      </p:graphicFrame>
      <p:sp>
        <p:nvSpPr>
          <p:cNvPr id="6" name="TextBox 5">
            <a:extLst>
              <a:ext uri="{FF2B5EF4-FFF2-40B4-BE49-F238E27FC236}">
                <a16:creationId xmlns:a16="http://schemas.microsoft.com/office/drawing/2014/main" id="{A9F08E6E-A09F-4CCE-AA6F-CFC20CC694BF}"/>
              </a:ext>
            </a:extLst>
          </p:cNvPr>
          <p:cNvSpPr txBox="1"/>
          <p:nvPr/>
        </p:nvSpPr>
        <p:spPr>
          <a:xfrm>
            <a:off x="327684" y="5065421"/>
            <a:ext cx="8427105" cy="646331"/>
          </a:xfrm>
          <a:prstGeom prst="rect">
            <a:avLst/>
          </a:prstGeom>
          <a:noFill/>
        </p:spPr>
        <p:txBody>
          <a:bodyPr wrap="square" rtlCol="0">
            <a:spAutoFit/>
          </a:bodyPr>
          <a:lstStyle/>
          <a:p>
            <a:r>
              <a:rPr lang="en-US"/>
              <a:t>All summary information is embargoed until it is released by the GaDOE, including any produced locally.</a:t>
            </a:r>
          </a:p>
        </p:txBody>
      </p:sp>
      <p:sp>
        <p:nvSpPr>
          <p:cNvPr id="3" name="Slide Number Placeholder 2"/>
          <p:cNvSpPr>
            <a:spLocks noGrp="1"/>
          </p:cNvSpPr>
          <p:nvPr>
            <p:ph type="sldNum" sz="quarter" idx="4"/>
          </p:nvPr>
        </p:nvSpPr>
        <p:spPr/>
        <p:txBody>
          <a:bodyPr/>
          <a:lstStyle/>
          <a:p>
            <a:fld id="{B63E4CEF-BB1E-48C7-AE93-F39F6AA99AD7}" type="slidenum">
              <a:rPr lang="en-US" smtClean="0"/>
              <a:pPr/>
              <a:t>80</a:t>
            </a:fld>
            <a:endParaRPr lang="en-US"/>
          </a:p>
        </p:txBody>
      </p:sp>
    </p:spTree>
    <p:extLst>
      <p:ext uri="{BB962C8B-B14F-4D97-AF65-F5344CB8AC3E}">
        <p14:creationId xmlns:p14="http://schemas.microsoft.com/office/powerpoint/2010/main" val="6216929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E3476-7AF8-4725-9F7C-3B9A15028B70}"/>
              </a:ext>
            </a:extLst>
          </p:cNvPr>
          <p:cNvSpPr>
            <a:spLocks noGrp="1"/>
          </p:cNvSpPr>
          <p:nvPr>
            <p:ph type="title"/>
          </p:nvPr>
        </p:nvSpPr>
        <p:spPr/>
        <p:txBody>
          <a:bodyPr/>
          <a:lstStyle/>
          <a:p>
            <a:r>
              <a:rPr lang="en-US"/>
              <a:t>Georgia Milestones</a:t>
            </a:r>
          </a:p>
        </p:txBody>
      </p:sp>
      <p:sp>
        <p:nvSpPr>
          <p:cNvPr id="3" name="Content Placeholder 2">
            <a:extLst>
              <a:ext uri="{FF2B5EF4-FFF2-40B4-BE49-F238E27FC236}">
                <a16:creationId xmlns:a16="http://schemas.microsoft.com/office/drawing/2014/main" id="{E232EF5A-B7A8-4FB4-BF77-E90B94F3B832}"/>
              </a:ext>
            </a:extLst>
          </p:cNvPr>
          <p:cNvSpPr>
            <a:spLocks noGrp="1"/>
          </p:cNvSpPr>
          <p:nvPr>
            <p:ph idx="1"/>
          </p:nvPr>
        </p:nvSpPr>
        <p:spPr/>
        <p:txBody>
          <a:bodyPr/>
          <a:lstStyle/>
          <a:p>
            <a:pPr>
              <a:lnSpc>
                <a:spcPct val="100000"/>
              </a:lnSpc>
              <a:spcBef>
                <a:spcPts val="0"/>
              </a:spcBef>
            </a:pPr>
            <a:r>
              <a:rPr lang="en-US">
                <a:hlinkClick r:id="rId2"/>
              </a:rPr>
              <a:t>EOG Resources</a:t>
            </a:r>
            <a:endParaRPr lang="en-US"/>
          </a:p>
          <a:p>
            <a:pPr>
              <a:lnSpc>
                <a:spcPct val="100000"/>
              </a:lnSpc>
              <a:spcBef>
                <a:spcPts val="0"/>
              </a:spcBef>
            </a:pPr>
            <a:r>
              <a:rPr lang="en-US">
                <a:hlinkClick r:id="rId3"/>
              </a:rPr>
              <a:t>EOC Resources</a:t>
            </a:r>
            <a:endParaRPr lang="en-US"/>
          </a:p>
          <a:p>
            <a:pPr>
              <a:lnSpc>
                <a:spcPct val="100000"/>
              </a:lnSpc>
              <a:spcBef>
                <a:spcPts val="0"/>
              </a:spcBef>
            </a:pPr>
            <a:r>
              <a:rPr lang="en-US">
                <a:hlinkClick r:id="rId4"/>
              </a:rPr>
              <a:t>Milestones Presentations</a:t>
            </a:r>
            <a:endParaRPr lang="en-US"/>
          </a:p>
          <a:p>
            <a:pPr>
              <a:lnSpc>
                <a:spcPct val="100000"/>
              </a:lnSpc>
              <a:spcBef>
                <a:spcPts val="0"/>
              </a:spcBef>
            </a:pPr>
            <a:r>
              <a:rPr lang="en-US">
                <a:hlinkClick r:id="rId5"/>
              </a:rPr>
              <a:t>Milestones Training Videos</a:t>
            </a:r>
            <a:endParaRPr lang="en-US"/>
          </a:p>
          <a:p>
            <a:pPr>
              <a:lnSpc>
                <a:spcPct val="100000"/>
              </a:lnSpc>
              <a:spcBef>
                <a:spcPts val="0"/>
              </a:spcBef>
            </a:pPr>
            <a:r>
              <a:rPr lang="en-US">
                <a:hlinkClick r:id="rId6"/>
              </a:rPr>
              <a:t>GOFAR</a:t>
            </a:r>
            <a:endParaRPr lang="en-US"/>
          </a:p>
          <a:p>
            <a:pPr>
              <a:lnSpc>
                <a:spcPct val="100000"/>
              </a:lnSpc>
              <a:spcBef>
                <a:spcPts val="0"/>
              </a:spcBef>
            </a:pPr>
            <a:r>
              <a:rPr lang="en-US">
                <a:hlinkClick r:id="rId7"/>
              </a:rPr>
              <a:t>eDIRECT</a:t>
            </a:r>
            <a:endParaRPr lang="en-US"/>
          </a:p>
        </p:txBody>
      </p:sp>
      <p:sp>
        <p:nvSpPr>
          <p:cNvPr id="4" name="Slide Number Placeholder 3"/>
          <p:cNvSpPr>
            <a:spLocks noGrp="1"/>
          </p:cNvSpPr>
          <p:nvPr>
            <p:ph type="sldNum" sz="quarter" idx="4"/>
          </p:nvPr>
        </p:nvSpPr>
        <p:spPr/>
        <p:txBody>
          <a:bodyPr/>
          <a:lstStyle/>
          <a:p>
            <a:fld id="{B63E4CEF-BB1E-48C7-AE93-F39F6AA99AD7}" type="slidenum">
              <a:rPr lang="en-US" smtClean="0"/>
              <a:pPr/>
              <a:t>81</a:t>
            </a:fld>
            <a:endParaRPr lang="en-US"/>
          </a:p>
        </p:txBody>
      </p:sp>
    </p:spTree>
    <p:extLst>
      <p:ext uri="{BB962C8B-B14F-4D97-AF65-F5344CB8AC3E}">
        <p14:creationId xmlns:p14="http://schemas.microsoft.com/office/powerpoint/2010/main" val="34975901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1F58D-DB20-444C-820F-D81CEB393A9D}"/>
              </a:ext>
            </a:extLst>
          </p:cNvPr>
          <p:cNvSpPr>
            <a:spLocks noGrp="1"/>
          </p:cNvSpPr>
          <p:nvPr>
            <p:ph type="title"/>
          </p:nvPr>
        </p:nvSpPr>
        <p:spPr>
          <a:xfrm>
            <a:off x="603983" y="334017"/>
            <a:ext cx="6316630" cy="892618"/>
          </a:xfrm>
        </p:spPr>
        <p:txBody>
          <a:bodyPr/>
          <a:lstStyle/>
          <a:p>
            <a:r>
              <a:rPr lang="en-US"/>
              <a:t>REBW Field Test</a:t>
            </a:r>
          </a:p>
        </p:txBody>
      </p:sp>
      <p:sp>
        <p:nvSpPr>
          <p:cNvPr id="3" name="Content Placeholder 2">
            <a:extLst>
              <a:ext uri="{FF2B5EF4-FFF2-40B4-BE49-F238E27FC236}">
                <a16:creationId xmlns:a16="http://schemas.microsoft.com/office/drawing/2014/main" id="{99BE7EC2-1F26-4B92-BEA5-EF7D850726D1}"/>
              </a:ext>
            </a:extLst>
          </p:cNvPr>
          <p:cNvSpPr>
            <a:spLocks noGrp="1"/>
          </p:cNvSpPr>
          <p:nvPr>
            <p:ph idx="1"/>
          </p:nvPr>
        </p:nvSpPr>
        <p:spPr/>
        <p:txBody>
          <a:bodyPr>
            <a:normAutofit fontScale="92500" lnSpcReduction="20000"/>
          </a:bodyPr>
          <a:lstStyle/>
          <a:p>
            <a:pPr marL="0" indent="0">
              <a:buNone/>
            </a:pPr>
            <a:r>
              <a:rPr lang="en-US"/>
              <a:t>All field test forms will be available </a:t>
            </a:r>
            <a:r>
              <a:rPr lang="en-US" b="1" i="1"/>
              <a:t>online only</a:t>
            </a:r>
            <a:r>
              <a:rPr lang="en-US"/>
              <a:t> and will include two test sessions, administered on separate days: </a:t>
            </a:r>
          </a:p>
          <a:p>
            <a:pPr marL="0" lvl="0" indent="0">
              <a:buNone/>
            </a:pPr>
            <a:r>
              <a:rPr lang="en-US"/>
              <a:t>Day 1:</a:t>
            </a:r>
          </a:p>
          <a:p>
            <a:pPr lvl="1"/>
            <a:r>
              <a:rPr lang="en-US"/>
              <a:t>A set of 10 items, with associated passages, to serve as a link to previous Georgia Milestones administrations</a:t>
            </a:r>
          </a:p>
          <a:p>
            <a:pPr lvl="1"/>
            <a:r>
              <a:rPr lang="en-US"/>
              <a:t>Testing time: approximately 30 minutes (not including distribution/collection of materials or reading directions)</a:t>
            </a:r>
          </a:p>
          <a:p>
            <a:pPr marL="0" lvl="0" indent="0">
              <a:buNone/>
            </a:pPr>
            <a:r>
              <a:rPr lang="en-US"/>
              <a:t>Day 2: </a:t>
            </a:r>
          </a:p>
          <a:p>
            <a:pPr lvl="1"/>
            <a:r>
              <a:rPr lang="en-US"/>
              <a:t>One passage set (two short passages) with associated items:</a:t>
            </a:r>
          </a:p>
          <a:p>
            <a:pPr lvl="2"/>
            <a:r>
              <a:rPr lang="en-US"/>
              <a:t>Three (3) multiple-choice questions</a:t>
            </a:r>
          </a:p>
          <a:p>
            <a:pPr lvl="2"/>
            <a:r>
              <a:rPr lang="en-US"/>
              <a:t>One (1) two-point constructed-response item</a:t>
            </a:r>
          </a:p>
          <a:p>
            <a:pPr lvl="2"/>
            <a:r>
              <a:rPr lang="en-US"/>
              <a:t>One (1) seven-point writing prompt</a:t>
            </a:r>
          </a:p>
          <a:p>
            <a:pPr lvl="1"/>
            <a:r>
              <a:rPr lang="en-US"/>
              <a:t>Testing time: approximately 90 minutes (not including distribution/collection of materials or reading directions)</a:t>
            </a:r>
          </a:p>
        </p:txBody>
      </p:sp>
      <p:sp>
        <p:nvSpPr>
          <p:cNvPr id="5" name="Slide Number Placeholder 4">
            <a:extLst>
              <a:ext uri="{FF2B5EF4-FFF2-40B4-BE49-F238E27FC236}">
                <a16:creationId xmlns:a16="http://schemas.microsoft.com/office/drawing/2014/main" id="{0FFD8380-FC8C-4870-A414-A4E578883FAF}"/>
              </a:ext>
            </a:extLst>
          </p:cNvPr>
          <p:cNvSpPr>
            <a:spLocks noGrp="1"/>
          </p:cNvSpPr>
          <p:nvPr>
            <p:ph type="sldNum" sz="quarter" idx="4"/>
          </p:nvPr>
        </p:nvSpPr>
        <p:spPr/>
        <p:txBody>
          <a:bodyPr/>
          <a:lstStyle/>
          <a:p>
            <a:fld id="{B63E4CEF-BB1E-48C7-AE93-F39F6AA99AD7}" type="slidenum">
              <a:rPr lang="en-US" smtClean="0"/>
              <a:pPr/>
              <a:t>82</a:t>
            </a:fld>
            <a:endParaRPr lang="en-US"/>
          </a:p>
        </p:txBody>
      </p:sp>
      <p:sp>
        <p:nvSpPr>
          <p:cNvPr id="7" name="TextBox 6">
            <a:extLst>
              <a:ext uri="{FF2B5EF4-FFF2-40B4-BE49-F238E27FC236}">
                <a16:creationId xmlns:a16="http://schemas.microsoft.com/office/drawing/2014/main" id="{1086EE63-9B97-4695-B47C-5EABAB827DA1}"/>
              </a:ext>
            </a:extLst>
          </p:cNvPr>
          <p:cNvSpPr txBox="1"/>
          <p:nvPr/>
        </p:nvSpPr>
        <p:spPr>
          <a:xfrm>
            <a:off x="628650" y="1217715"/>
            <a:ext cx="7279517" cy="461665"/>
          </a:xfrm>
          <a:prstGeom prst="rect">
            <a:avLst/>
          </a:prstGeom>
          <a:noFill/>
        </p:spPr>
        <p:txBody>
          <a:bodyPr wrap="square" rtlCol="0">
            <a:spAutoFit/>
          </a:bodyPr>
          <a:lstStyle/>
          <a:p>
            <a:r>
              <a:rPr lang="en-US" sz="2400" b="1">
                <a:solidFill>
                  <a:srgbClr val="FF0000"/>
                </a:solidFill>
              </a:rPr>
              <a:t>Testing Window: October 16 – November 3, 2017</a:t>
            </a:r>
          </a:p>
        </p:txBody>
      </p:sp>
    </p:spTree>
    <p:extLst>
      <p:ext uri="{BB962C8B-B14F-4D97-AF65-F5344CB8AC3E}">
        <p14:creationId xmlns:p14="http://schemas.microsoft.com/office/powerpoint/2010/main" val="94328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E003D-9939-4500-B958-C8E07A0C80E4}"/>
              </a:ext>
            </a:extLst>
          </p:cNvPr>
          <p:cNvSpPr>
            <a:spLocks noGrp="1"/>
          </p:cNvSpPr>
          <p:nvPr>
            <p:ph type="title"/>
          </p:nvPr>
        </p:nvSpPr>
        <p:spPr/>
        <p:txBody>
          <a:bodyPr/>
          <a:lstStyle/>
          <a:p>
            <a:r>
              <a:rPr lang="en-US"/>
              <a:t>Off-Grade Approach</a:t>
            </a:r>
          </a:p>
        </p:txBody>
      </p:sp>
      <p:sp>
        <p:nvSpPr>
          <p:cNvPr id="3" name="Content Placeholder 2">
            <a:extLst>
              <a:ext uri="{FF2B5EF4-FFF2-40B4-BE49-F238E27FC236}">
                <a16:creationId xmlns:a16="http://schemas.microsoft.com/office/drawing/2014/main" id="{EE68534F-E3AA-44F1-88E8-C05B87FA661D}"/>
              </a:ext>
            </a:extLst>
          </p:cNvPr>
          <p:cNvSpPr>
            <a:spLocks noGrp="1"/>
          </p:cNvSpPr>
          <p:nvPr>
            <p:ph idx="1"/>
          </p:nvPr>
        </p:nvSpPr>
        <p:spPr/>
        <p:txBody>
          <a:bodyPr>
            <a:normAutofit fontScale="85000" lnSpcReduction="10000"/>
          </a:bodyPr>
          <a:lstStyle/>
          <a:p>
            <a:r>
              <a:rPr lang="en-US"/>
              <a:t>An </a:t>
            </a:r>
            <a:r>
              <a:rPr lang="en-US" i="1"/>
              <a:t>off-grade approach </a:t>
            </a:r>
            <a:r>
              <a:rPr lang="en-US"/>
              <a:t>ensures students are assessed on content they have had an opportunity to learn (albeit the previous school year).</a:t>
            </a:r>
          </a:p>
          <a:p>
            <a:r>
              <a:rPr lang="en-US" i="1"/>
              <a:t>Off-grade</a:t>
            </a:r>
            <a:r>
              <a:rPr lang="en-US"/>
              <a:t> means that students should be administered the field test for the previous grade level or course (i.e., the grade or course they just completed). </a:t>
            </a:r>
          </a:p>
          <a:p>
            <a:r>
              <a:rPr lang="en-US"/>
              <a:t>To provide some examples (non-exhaustive):</a:t>
            </a:r>
          </a:p>
          <a:p>
            <a:pPr lvl="1"/>
            <a:r>
              <a:rPr lang="en-US"/>
              <a:t>Fourth grade students will be tested on third grade ELA content;</a:t>
            </a:r>
          </a:p>
          <a:p>
            <a:pPr lvl="1"/>
            <a:r>
              <a:rPr lang="en-US"/>
              <a:t>Sixth grade students will be tested on fifth grade ELA content;</a:t>
            </a:r>
          </a:p>
          <a:p>
            <a:pPr lvl="1"/>
            <a:r>
              <a:rPr lang="en-US"/>
              <a:t>Ninth grade students will be tested on eighth grade ELA content.</a:t>
            </a:r>
          </a:p>
          <a:p>
            <a:pPr lvl="1"/>
            <a:r>
              <a:rPr lang="en-US"/>
              <a:t>Students who completed American Literature during the 2016-2017 school year will be tested on American Literature content.</a:t>
            </a:r>
          </a:p>
        </p:txBody>
      </p:sp>
      <p:sp>
        <p:nvSpPr>
          <p:cNvPr id="5" name="Slide Number Placeholder 4">
            <a:extLst>
              <a:ext uri="{FF2B5EF4-FFF2-40B4-BE49-F238E27FC236}">
                <a16:creationId xmlns:a16="http://schemas.microsoft.com/office/drawing/2014/main" id="{E310523F-0C1A-486E-815B-164FAF533932}"/>
              </a:ext>
            </a:extLst>
          </p:cNvPr>
          <p:cNvSpPr>
            <a:spLocks noGrp="1"/>
          </p:cNvSpPr>
          <p:nvPr>
            <p:ph type="sldNum" sz="quarter" idx="4"/>
          </p:nvPr>
        </p:nvSpPr>
        <p:spPr/>
        <p:txBody>
          <a:bodyPr/>
          <a:lstStyle/>
          <a:p>
            <a:fld id="{B63E4CEF-BB1E-48C7-AE93-F39F6AA99AD7}" type="slidenum">
              <a:rPr lang="en-US" smtClean="0"/>
              <a:pPr/>
              <a:t>83</a:t>
            </a:fld>
            <a:endParaRPr lang="en-US"/>
          </a:p>
        </p:txBody>
      </p:sp>
    </p:spTree>
    <p:extLst>
      <p:ext uri="{BB962C8B-B14F-4D97-AF65-F5344CB8AC3E}">
        <p14:creationId xmlns:p14="http://schemas.microsoft.com/office/powerpoint/2010/main" val="37625795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B6B09-443E-4045-99F7-AF94EE6D814C}"/>
              </a:ext>
            </a:extLst>
          </p:cNvPr>
          <p:cNvSpPr>
            <a:spLocks noGrp="1"/>
          </p:cNvSpPr>
          <p:nvPr>
            <p:ph type="title"/>
          </p:nvPr>
        </p:nvSpPr>
        <p:spPr/>
        <p:txBody>
          <a:bodyPr/>
          <a:lstStyle/>
          <a:p>
            <a:r>
              <a:rPr lang="en-US"/>
              <a:t>Selected Schools</a:t>
            </a:r>
          </a:p>
        </p:txBody>
      </p:sp>
      <p:sp>
        <p:nvSpPr>
          <p:cNvPr id="3" name="Content Placeholder 2">
            <a:extLst>
              <a:ext uri="{FF2B5EF4-FFF2-40B4-BE49-F238E27FC236}">
                <a16:creationId xmlns:a16="http://schemas.microsoft.com/office/drawing/2014/main" id="{A1C03408-66BC-4D07-863F-9419B5908C1C}"/>
              </a:ext>
            </a:extLst>
          </p:cNvPr>
          <p:cNvSpPr>
            <a:spLocks noGrp="1"/>
          </p:cNvSpPr>
          <p:nvPr>
            <p:ph idx="1"/>
          </p:nvPr>
        </p:nvSpPr>
        <p:spPr/>
        <p:txBody>
          <a:bodyPr/>
          <a:lstStyle/>
          <a:p>
            <a:r>
              <a:rPr lang="en-US"/>
              <a:t>Schools were selected to be representative of the state’s demographics.</a:t>
            </a:r>
          </a:p>
          <a:p>
            <a:r>
              <a:rPr lang="en-US"/>
              <a:t>Each selected school should administer the field test to a </a:t>
            </a:r>
            <a:r>
              <a:rPr lang="en-US" b="1"/>
              <a:t>representative sample of students in the assigned grade(s)/course(s)</a:t>
            </a:r>
            <a:r>
              <a:rPr lang="en-US"/>
              <a:t>.</a:t>
            </a:r>
          </a:p>
          <a:p>
            <a:r>
              <a:rPr lang="en-US"/>
              <a:t>The approximate number of students shown in the attached spreadsheet is the </a:t>
            </a:r>
            <a:r>
              <a:rPr lang="en-US" u="sng"/>
              <a:t>minimum</a:t>
            </a:r>
            <a:r>
              <a:rPr lang="en-US"/>
              <a:t> number of students to test, however, it is permissible to test more students if desired.</a:t>
            </a:r>
          </a:p>
        </p:txBody>
      </p:sp>
      <p:sp>
        <p:nvSpPr>
          <p:cNvPr id="5" name="Slide Number Placeholder 4">
            <a:extLst>
              <a:ext uri="{FF2B5EF4-FFF2-40B4-BE49-F238E27FC236}">
                <a16:creationId xmlns:a16="http://schemas.microsoft.com/office/drawing/2014/main" id="{9BB44ACE-969C-4DC0-A2FB-9DAA1217A69E}"/>
              </a:ext>
            </a:extLst>
          </p:cNvPr>
          <p:cNvSpPr>
            <a:spLocks noGrp="1"/>
          </p:cNvSpPr>
          <p:nvPr>
            <p:ph type="sldNum" sz="quarter" idx="4"/>
          </p:nvPr>
        </p:nvSpPr>
        <p:spPr/>
        <p:txBody>
          <a:bodyPr/>
          <a:lstStyle/>
          <a:p>
            <a:fld id="{B63E4CEF-BB1E-48C7-AE93-F39F6AA99AD7}" type="slidenum">
              <a:rPr lang="en-US" smtClean="0"/>
              <a:pPr/>
              <a:t>84</a:t>
            </a:fld>
            <a:endParaRPr lang="en-US"/>
          </a:p>
        </p:txBody>
      </p:sp>
    </p:spTree>
    <p:extLst>
      <p:ext uri="{BB962C8B-B14F-4D97-AF65-F5344CB8AC3E}">
        <p14:creationId xmlns:p14="http://schemas.microsoft.com/office/powerpoint/2010/main" val="31172135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2189F-FE05-487D-86B3-EB4591FCB88F}"/>
              </a:ext>
            </a:extLst>
          </p:cNvPr>
          <p:cNvSpPr>
            <a:spLocks noGrp="1"/>
          </p:cNvSpPr>
          <p:nvPr>
            <p:ph type="title"/>
          </p:nvPr>
        </p:nvSpPr>
        <p:spPr/>
        <p:txBody>
          <a:bodyPr/>
          <a:lstStyle/>
          <a:p>
            <a:r>
              <a:rPr lang="en-US"/>
              <a:t>Selected Schools</a:t>
            </a:r>
          </a:p>
        </p:txBody>
      </p:sp>
      <p:pic>
        <p:nvPicPr>
          <p:cNvPr id="7" name="Content Placeholder 6">
            <a:extLst>
              <a:ext uri="{FF2B5EF4-FFF2-40B4-BE49-F238E27FC236}">
                <a16:creationId xmlns:a16="http://schemas.microsoft.com/office/drawing/2014/main" id="{09115B73-250B-4F16-AEFC-553FF0C717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8640" y="1568934"/>
            <a:ext cx="7771038" cy="2003918"/>
          </a:xfrm>
        </p:spPr>
      </p:pic>
      <p:sp>
        <p:nvSpPr>
          <p:cNvPr id="5" name="Slide Number Placeholder 4">
            <a:extLst>
              <a:ext uri="{FF2B5EF4-FFF2-40B4-BE49-F238E27FC236}">
                <a16:creationId xmlns:a16="http://schemas.microsoft.com/office/drawing/2014/main" id="{82F05167-3A82-42A4-81EC-3C962BC1F20B}"/>
              </a:ext>
            </a:extLst>
          </p:cNvPr>
          <p:cNvSpPr>
            <a:spLocks noGrp="1"/>
          </p:cNvSpPr>
          <p:nvPr>
            <p:ph type="sldNum" sz="quarter" idx="4"/>
          </p:nvPr>
        </p:nvSpPr>
        <p:spPr/>
        <p:txBody>
          <a:bodyPr/>
          <a:lstStyle/>
          <a:p>
            <a:fld id="{B63E4CEF-BB1E-48C7-AE93-F39F6AA99AD7}" type="slidenum">
              <a:rPr lang="en-US" smtClean="0"/>
              <a:pPr/>
              <a:t>85</a:t>
            </a:fld>
            <a:endParaRPr lang="en-US"/>
          </a:p>
        </p:txBody>
      </p:sp>
      <p:pic>
        <p:nvPicPr>
          <p:cNvPr id="9" name="Picture 8">
            <a:extLst>
              <a:ext uri="{FF2B5EF4-FFF2-40B4-BE49-F238E27FC236}">
                <a16:creationId xmlns:a16="http://schemas.microsoft.com/office/drawing/2014/main" id="{6F652AB7-BD11-43A9-A8BA-3EA32FE134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327" y="3661447"/>
            <a:ext cx="7937885" cy="1829414"/>
          </a:xfrm>
          <a:prstGeom prst="rect">
            <a:avLst/>
          </a:prstGeom>
        </p:spPr>
      </p:pic>
      <p:sp>
        <p:nvSpPr>
          <p:cNvPr id="11" name="Rectangle 10">
            <a:extLst>
              <a:ext uri="{FF2B5EF4-FFF2-40B4-BE49-F238E27FC236}">
                <a16:creationId xmlns:a16="http://schemas.microsoft.com/office/drawing/2014/main" id="{6062BEDF-49E9-4BBD-B23F-2BE0845B5BC6}"/>
              </a:ext>
            </a:extLst>
          </p:cNvPr>
          <p:cNvSpPr/>
          <p:nvPr/>
        </p:nvSpPr>
        <p:spPr>
          <a:xfrm>
            <a:off x="672909" y="2939461"/>
            <a:ext cx="7739571" cy="1427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4ED9BBA-4F3D-4EA8-B466-E549C9F7CDB7}"/>
              </a:ext>
            </a:extLst>
          </p:cNvPr>
          <p:cNvSpPr/>
          <p:nvPr/>
        </p:nvSpPr>
        <p:spPr>
          <a:xfrm>
            <a:off x="3791416" y="1695262"/>
            <a:ext cx="1525486" cy="1469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7B275D7-9302-440D-9F0B-6B11851780A0}"/>
              </a:ext>
            </a:extLst>
          </p:cNvPr>
          <p:cNvSpPr/>
          <p:nvPr/>
        </p:nvSpPr>
        <p:spPr>
          <a:xfrm>
            <a:off x="3792829" y="3927876"/>
            <a:ext cx="1525486" cy="1469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41654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14608-1F46-496A-A6E5-73EC4CC35E3A}"/>
              </a:ext>
            </a:extLst>
          </p:cNvPr>
          <p:cNvSpPr>
            <a:spLocks noGrp="1"/>
          </p:cNvSpPr>
          <p:nvPr>
            <p:ph type="title"/>
          </p:nvPr>
        </p:nvSpPr>
        <p:spPr/>
        <p:txBody>
          <a:bodyPr/>
          <a:lstStyle/>
          <a:p>
            <a:r>
              <a:rPr lang="en-US"/>
              <a:t>Student Upload</a:t>
            </a:r>
          </a:p>
        </p:txBody>
      </p:sp>
      <p:sp>
        <p:nvSpPr>
          <p:cNvPr id="3" name="Content Placeholder 2">
            <a:extLst>
              <a:ext uri="{FF2B5EF4-FFF2-40B4-BE49-F238E27FC236}">
                <a16:creationId xmlns:a16="http://schemas.microsoft.com/office/drawing/2014/main" id="{3FF65565-6E97-41B5-A1EA-A6403B850764}"/>
              </a:ext>
            </a:extLst>
          </p:cNvPr>
          <p:cNvSpPr>
            <a:spLocks noGrp="1"/>
          </p:cNvSpPr>
          <p:nvPr>
            <p:ph idx="1"/>
          </p:nvPr>
        </p:nvSpPr>
        <p:spPr>
          <a:xfrm>
            <a:off x="628650" y="1825624"/>
            <a:ext cx="7886700" cy="3370843"/>
          </a:xfrm>
        </p:spPr>
        <p:txBody>
          <a:bodyPr>
            <a:normAutofit fontScale="92500" lnSpcReduction="20000"/>
          </a:bodyPr>
          <a:lstStyle/>
          <a:p>
            <a:r>
              <a:rPr lang="en-US"/>
              <a:t>Data submitted via GaDOE’s </a:t>
            </a:r>
            <a:r>
              <a:rPr lang="en-US" b="1" i="1"/>
              <a:t>Student Class (SLDS profile) </a:t>
            </a:r>
            <a:r>
              <a:rPr lang="en-US"/>
              <a:t>Data Collection process will be used to load students from the selected schools/grades into eDIRECT.</a:t>
            </a:r>
          </a:p>
          <a:p>
            <a:pPr lvl="1"/>
            <a:r>
              <a:rPr lang="en-US"/>
              <a:t>Data must be submitted by early September in order for students to be uploaded for the field test.</a:t>
            </a:r>
          </a:p>
          <a:p>
            <a:r>
              <a:rPr lang="en-US" b="1" i="1"/>
              <a:t>Multiple Student Upload </a:t>
            </a:r>
            <a:r>
              <a:rPr lang="en-US"/>
              <a:t>is also an option.</a:t>
            </a:r>
          </a:p>
          <a:p>
            <a:r>
              <a:rPr lang="en-US"/>
              <a:t>Further details will be provided in a follow-up email next week, as well as in the pre-administration webinars.</a:t>
            </a:r>
          </a:p>
        </p:txBody>
      </p:sp>
      <p:sp>
        <p:nvSpPr>
          <p:cNvPr id="5" name="Slide Number Placeholder 4">
            <a:extLst>
              <a:ext uri="{FF2B5EF4-FFF2-40B4-BE49-F238E27FC236}">
                <a16:creationId xmlns:a16="http://schemas.microsoft.com/office/drawing/2014/main" id="{2874F83F-E82E-443E-9E78-CC24AA2E78AD}"/>
              </a:ext>
            </a:extLst>
          </p:cNvPr>
          <p:cNvSpPr>
            <a:spLocks noGrp="1"/>
          </p:cNvSpPr>
          <p:nvPr>
            <p:ph type="sldNum" sz="quarter" idx="4"/>
          </p:nvPr>
        </p:nvSpPr>
        <p:spPr/>
        <p:txBody>
          <a:bodyPr/>
          <a:lstStyle/>
          <a:p>
            <a:fld id="{B63E4CEF-BB1E-48C7-AE93-F39F6AA99AD7}" type="slidenum">
              <a:rPr lang="en-US" smtClean="0"/>
              <a:pPr/>
              <a:t>86</a:t>
            </a:fld>
            <a:endParaRPr lang="en-US"/>
          </a:p>
        </p:txBody>
      </p:sp>
      <p:sp>
        <p:nvSpPr>
          <p:cNvPr id="6" name="TextBox 5">
            <a:extLst>
              <a:ext uri="{FF2B5EF4-FFF2-40B4-BE49-F238E27FC236}">
                <a16:creationId xmlns:a16="http://schemas.microsoft.com/office/drawing/2014/main" id="{8B317D45-941B-437C-93F3-D0E1ED9F8559}"/>
              </a:ext>
            </a:extLst>
          </p:cNvPr>
          <p:cNvSpPr txBox="1"/>
          <p:nvPr/>
        </p:nvSpPr>
        <p:spPr>
          <a:xfrm>
            <a:off x="963464" y="5317911"/>
            <a:ext cx="7145703" cy="830997"/>
          </a:xfrm>
          <a:prstGeom prst="rect">
            <a:avLst/>
          </a:prstGeom>
          <a:noFill/>
          <a:ln w="3175">
            <a:solidFill>
              <a:schemeClr val="tx1"/>
            </a:solidFill>
          </a:ln>
        </p:spPr>
        <p:txBody>
          <a:bodyPr wrap="square" rtlCol="0">
            <a:spAutoFit/>
          </a:bodyPr>
          <a:lstStyle/>
          <a:p>
            <a:pPr algn="ctr"/>
            <a:r>
              <a:rPr lang="en-US" sz="2400"/>
              <a:t>Test setup in </a:t>
            </a:r>
            <a:r>
              <a:rPr lang="en-US" sz="2400" err="1"/>
              <a:t>eDIRECT</a:t>
            </a:r>
            <a:r>
              <a:rPr lang="en-US" sz="2400"/>
              <a:t> will be available beginning </a:t>
            </a:r>
            <a:r>
              <a:rPr lang="en-US" sz="2400" b="1"/>
              <a:t>Monday, September 25</a:t>
            </a:r>
            <a:r>
              <a:rPr lang="en-US" sz="2400"/>
              <a:t>. </a:t>
            </a:r>
          </a:p>
        </p:txBody>
      </p:sp>
    </p:spTree>
    <p:extLst>
      <p:ext uri="{BB962C8B-B14F-4D97-AF65-F5344CB8AC3E}">
        <p14:creationId xmlns:p14="http://schemas.microsoft.com/office/powerpoint/2010/main" val="8370980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2F2A0-7458-4C5D-8F45-1E49EDF1F6A9}"/>
              </a:ext>
            </a:extLst>
          </p:cNvPr>
          <p:cNvSpPr>
            <a:spLocks noGrp="1"/>
          </p:cNvSpPr>
          <p:nvPr>
            <p:ph type="title"/>
          </p:nvPr>
        </p:nvSpPr>
        <p:spPr/>
        <p:txBody>
          <a:bodyPr/>
          <a:lstStyle/>
          <a:p>
            <a:r>
              <a:rPr lang="en-US"/>
              <a:t>REBW Field Test</a:t>
            </a:r>
            <a:br>
              <a:rPr lang="en-US"/>
            </a:br>
            <a:r>
              <a:rPr lang="en-US"/>
              <a:t>Pre-Admin Webinars</a:t>
            </a:r>
          </a:p>
        </p:txBody>
      </p:sp>
      <p:graphicFrame>
        <p:nvGraphicFramePr>
          <p:cNvPr id="6" name="Content Placeholder 5">
            <a:extLst>
              <a:ext uri="{FF2B5EF4-FFF2-40B4-BE49-F238E27FC236}">
                <a16:creationId xmlns:a16="http://schemas.microsoft.com/office/drawing/2014/main" id="{CCA9552A-0E41-4CF4-91BC-FAAB08E9C59F}"/>
              </a:ext>
            </a:extLst>
          </p:cNvPr>
          <p:cNvGraphicFramePr>
            <a:graphicFrameLocks noGrp="1"/>
          </p:cNvGraphicFramePr>
          <p:nvPr>
            <p:ph idx="1"/>
            <p:extLst>
              <p:ext uri="{D42A27DB-BD31-4B8C-83A1-F6EECF244321}">
                <p14:modId xmlns:p14="http://schemas.microsoft.com/office/powerpoint/2010/main" val="4069503337"/>
              </p:ext>
            </p:extLst>
          </p:nvPr>
        </p:nvGraphicFramePr>
        <p:xfrm>
          <a:off x="230521" y="1821116"/>
          <a:ext cx="8713693" cy="2942984"/>
        </p:xfrm>
        <a:graphic>
          <a:graphicData uri="http://schemas.openxmlformats.org/drawingml/2006/table">
            <a:tbl>
              <a:tblPr firstRow="1" firstCol="1" bandRow="1">
                <a:tableStyleId>{5C22544A-7EE6-4342-B048-85BDC9FD1C3A}</a:tableStyleId>
              </a:tblPr>
              <a:tblGrid>
                <a:gridCol w="1517343">
                  <a:extLst>
                    <a:ext uri="{9D8B030D-6E8A-4147-A177-3AD203B41FA5}">
                      <a16:colId xmlns:a16="http://schemas.microsoft.com/office/drawing/2014/main" val="3772463233"/>
                    </a:ext>
                  </a:extLst>
                </a:gridCol>
                <a:gridCol w="1421431">
                  <a:extLst>
                    <a:ext uri="{9D8B030D-6E8A-4147-A177-3AD203B41FA5}">
                      <a16:colId xmlns:a16="http://schemas.microsoft.com/office/drawing/2014/main" val="460222683"/>
                    </a:ext>
                  </a:extLst>
                </a:gridCol>
                <a:gridCol w="5774919">
                  <a:extLst>
                    <a:ext uri="{9D8B030D-6E8A-4147-A177-3AD203B41FA5}">
                      <a16:colId xmlns:a16="http://schemas.microsoft.com/office/drawing/2014/main" val="1886624226"/>
                    </a:ext>
                  </a:extLst>
                </a:gridCol>
              </a:tblGrid>
              <a:tr h="526964">
                <a:tc>
                  <a:txBody>
                    <a:bodyPr/>
                    <a:lstStyle/>
                    <a:p>
                      <a:pPr marL="0" marR="0" algn="ctr">
                        <a:lnSpc>
                          <a:spcPct val="107000"/>
                        </a:lnSpc>
                        <a:spcBef>
                          <a:spcPts val="0"/>
                        </a:spcBef>
                        <a:spcAft>
                          <a:spcPts val="0"/>
                        </a:spcAft>
                      </a:pPr>
                      <a:r>
                        <a:rPr lang="en-US" sz="2000">
                          <a:effectLst/>
                        </a:rPr>
                        <a:t>Date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Time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tabLst>
                          <a:tab pos="1672590" algn="ctr"/>
                        </a:tabLst>
                      </a:pPr>
                      <a:r>
                        <a:rPr lang="en-US" sz="2000">
                          <a:effectLst/>
                        </a:rPr>
                        <a:t>Registration Link</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38763288"/>
                  </a:ext>
                </a:extLst>
              </a:tr>
              <a:tr h="1163523">
                <a:tc>
                  <a:txBody>
                    <a:bodyPr/>
                    <a:lstStyle/>
                    <a:p>
                      <a:pPr marL="0" marR="0" algn="ctr">
                        <a:lnSpc>
                          <a:spcPct val="107000"/>
                        </a:lnSpc>
                        <a:spcBef>
                          <a:spcPts val="0"/>
                        </a:spcBef>
                        <a:spcAft>
                          <a:spcPts val="0"/>
                        </a:spcAft>
                      </a:pPr>
                      <a:r>
                        <a:rPr lang="en-US" sz="1800">
                          <a:effectLst/>
                        </a:rPr>
                        <a:t>Tuesday, September 12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10:00 a.m. – 11:30 a.m.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u="sng">
                          <a:effectLst/>
                          <a:hlinkClick r:id="rId2"/>
                        </a:rPr>
                        <a:t>https://attendee.gotowebinar.com/register/3393002006540264707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78873141"/>
                  </a:ext>
                </a:extLst>
              </a:tr>
              <a:tr h="1252497">
                <a:tc>
                  <a:txBody>
                    <a:bodyPr/>
                    <a:lstStyle/>
                    <a:p>
                      <a:pPr marL="0" marR="0" algn="ctr">
                        <a:lnSpc>
                          <a:spcPct val="107000"/>
                        </a:lnSpc>
                        <a:spcBef>
                          <a:spcPts val="0"/>
                        </a:spcBef>
                        <a:spcAft>
                          <a:spcPts val="0"/>
                        </a:spcAft>
                      </a:pPr>
                      <a:r>
                        <a:rPr lang="en-US" sz="1800">
                          <a:effectLst/>
                        </a:rPr>
                        <a:t>Tuesday, September 19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2:00 p.m. – 3:30 p.m.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a:effectLst/>
                        </a:rPr>
                        <a:t>Live Repeated Session: </a:t>
                      </a:r>
                    </a:p>
                    <a:p>
                      <a:pPr marL="0" marR="0">
                        <a:lnSpc>
                          <a:spcPct val="107000"/>
                        </a:lnSpc>
                        <a:spcBef>
                          <a:spcPts val="0"/>
                        </a:spcBef>
                        <a:spcAft>
                          <a:spcPts val="0"/>
                        </a:spcAft>
                      </a:pPr>
                      <a:r>
                        <a:rPr lang="en-US" sz="1800" u="sng">
                          <a:effectLst/>
                          <a:hlinkClick r:id="rId3"/>
                        </a:rPr>
                        <a:t>https://attendee.gotowebinar.com/register/143235961462394883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91907743"/>
                  </a:ext>
                </a:extLst>
              </a:tr>
            </a:tbl>
          </a:graphicData>
        </a:graphic>
      </p:graphicFrame>
      <p:sp>
        <p:nvSpPr>
          <p:cNvPr id="5" name="Slide Number Placeholder 4">
            <a:extLst>
              <a:ext uri="{FF2B5EF4-FFF2-40B4-BE49-F238E27FC236}">
                <a16:creationId xmlns:a16="http://schemas.microsoft.com/office/drawing/2014/main" id="{ADA9B53B-8D2F-47E3-BC4E-93B995613903}"/>
              </a:ext>
            </a:extLst>
          </p:cNvPr>
          <p:cNvSpPr>
            <a:spLocks noGrp="1"/>
          </p:cNvSpPr>
          <p:nvPr>
            <p:ph type="sldNum" sz="quarter" idx="4"/>
          </p:nvPr>
        </p:nvSpPr>
        <p:spPr/>
        <p:txBody>
          <a:bodyPr/>
          <a:lstStyle/>
          <a:p>
            <a:fld id="{B63E4CEF-BB1E-48C7-AE93-F39F6AA99AD7}" type="slidenum">
              <a:rPr lang="en-US" smtClean="0"/>
              <a:pPr/>
              <a:t>87</a:t>
            </a:fld>
            <a:endParaRPr lang="en-US"/>
          </a:p>
        </p:txBody>
      </p:sp>
      <p:sp>
        <p:nvSpPr>
          <p:cNvPr id="7" name="TextBox 6">
            <a:extLst>
              <a:ext uri="{FF2B5EF4-FFF2-40B4-BE49-F238E27FC236}">
                <a16:creationId xmlns:a16="http://schemas.microsoft.com/office/drawing/2014/main" id="{C257B12E-239A-4A01-8214-A73151EF8AA0}"/>
              </a:ext>
            </a:extLst>
          </p:cNvPr>
          <p:cNvSpPr txBox="1"/>
          <p:nvPr/>
        </p:nvSpPr>
        <p:spPr>
          <a:xfrm>
            <a:off x="230521" y="4913894"/>
            <a:ext cx="8713693" cy="646331"/>
          </a:xfrm>
          <a:prstGeom prst="rect">
            <a:avLst/>
          </a:prstGeom>
          <a:noFill/>
        </p:spPr>
        <p:txBody>
          <a:bodyPr wrap="square" rtlCol="0">
            <a:spAutoFit/>
          </a:bodyPr>
          <a:lstStyle/>
          <a:p>
            <a:r>
              <a:rPr lang="en-US" b="1">
                <a:solidFill>
                  <a:srgbClr val="FF0000"/>
                </a:solidFill>
              </a:rPr>
              <a:t>Sessions will be recorded. </a:t>
            </a:r>
          </a:p>
          <a:p>
            <a:endParaRPr lang="en-US" b="1">
              <a:solidFill>
                <a:srgbClr val="FF0000"/>
              </a:solidFill>
            </a:endParaRPr>
          </a:p>
        </p:txBody>
      </p:sp>
    </p:spTree>
    <p:extLst>
      <p:ext uri="{BB962C8B-B14F-4D97-AF65-F5344CB8AC3E}">
        <p14:creationId xmlns:p14="http://schemas.microsoft.com/office/powerpoint/2010/main" val="15150654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C2C78-0D40-477C-8F7B-A7DE185E03F5}"/>
              </a:ext>
            </a:extLst>
          </p:cNvPr>
          <p:cNvSpPr>
            <a:spLocks noGrp="1"/>
          </p:cNvSpPr>
          <p:nvPr>
            <p:ph type="title"/>
          </p:nvPr>
        </p:nvSpPr>
        <p:spPr/>
        <p:txBody>
          <a:bodyPr/>
          <a:lstStyle/>
          <a:p>
            <a:r>
              <a:rPr lang="en-US"/>
              <a:t>Georgia Inventory of Developing Skills (GKIDS) </a:t>
            </a:r>
          </a:p>
        </p:txBody>
      </p:sp>
      <p:sp>
        <p:nvSpPr>
          <p:cNvPr id="4" name="Slide Number Placeholder 3">
            <a:extLst>
              <a:ext uri="{FF2B5EF4-FFF2-40B4-BE49-F238E27FC236}">
                <a16:creationId xmlns:a16="http://schemas.microsoft.com/office/drawing/2014/main" id="{6EBE41CE-F237-410E-B42E-ED299C4053DC}"/>
              </a:ext>
            </a:extLst>
          </p:cNvPr>
          <p:cNvSpPr>
            <a:spLocks noGrp="1"/>
          </p:cNvSpPr>
          <p:nvPr>
            <p:ph type="sldNum" sz="quarter" idx="4"/>
          </p:nvPr>
        </p:nvSpPr>
        <p:spPr/>
        <p:txBody>
          <a:bodyPr/>
          <a:lstStyle/>
          <a:p>
            <a:fld id="{B63E4CEF-BB1E-48C7-AE93-F39F6AA99AD7}" type="slidenum">
              <a:rPr lang="en-US" smtClean="0"/>
              <a:pPr/>
              <a:t>88</a:t>
            </a:fld>
            <a:endParaRPr lang="en-US"/>
          </a:p>
        </p:txBody>
      </p:sp>
    </p:spTree>
    <p:extLst>
      <p:ext uri="{BB962C8B-B14F-4D97-AF65-F5344CB8AC3E}">
        <p14:creationId xmlns:p14="http://schemas.microsoft.com/office/powerpoint/2010/main" val="35682964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p:txBody>
          <a:bodyPr>
            <a:normAutofit fontScale="90000"/>
          </a:bodyPr>
          <a:lstStyle/>
          <a:p>
            <a:r>
              <a:rPr lang="en-US" altLang="en-US"/>
              <a:t>Georgia Kindergarten Inventory of Developing Skills (GKIDS)</a:t>
            </a:r>
          </a:p>
        </p:txBody>
      </p:sp>
      <p:sp>
        <p:nvSpPr>
          <p:cNvPr id="149507" name="Content Placeholder 7"/>
          <p:cNvSpPr>
            <a:spLocks noGrp="1"/>
          </p:cNvSpPr>
          <p:nvPr>
            <p:ph idx="1"/>
          </p:nvPr>
        </p:nvSpPr>
        <p:spPr/>
        <p:txBody>
          <a:bodyPr>
            <a:normAutofit fontScale="70000" lnSpcReduction="20000"/>
          </a:bodyPr>
          <a:lstStyle/>
          <a:p>
            <a:r>
              <a:rPr lang="en-US" altLang="en-US"/>
              <a:t>GKIDS continues in its current form in 2017-2018. The GKIDS website is currently open for 2017-2018.</a:t>
            </a:r>
          </a:p>
          <a:p>
            <a:r>
              <a:rPr lang="en-US" altLang="en-US"/>
              <a:t>Teachers should contact the school coordinator first and then the system test coordinator for assistance with GKIDS.</a:t>
            </a:r>
          </a:p>
          <a:p>
            <a:r>
              <a:rPr lang="en-US" altLang="en-US"/>
              <a:t>Teachers should enter student information into the website in a timely manner. </a:t>
            </a:r>
          </a:p>
          <a:p>
            <a:r>
              <a:rPr lang="en-US" altLang="en-US"/>
              <a:t>Students who transfer from a school/classroom should be released through the GKIDS website so they can be acquired by the new teacher.</a:t>
            </a:r>
          </a:p>
          <a:p>
            <a:r>
              <a:rPr lang="en-US" altLang="en-US"/>
              <a:t>GTID issues should be addressed with the school student database contact and/or the GaDOE Technology Services Division.</a:t>
            </a:r>
          </a:p>
          <a:p>
            <a:r>
              <a:rPr lang="en-US" altLang="en-US"/>
              <a:t>There is not a state-mandated baseline or end of year summary of required elements.</a:t>
            </a:r>
          </a:p>
          <a:p>
            <a:r>
              <a:rPr lang="en-US" altLang="en-US"/>
              <a:t>Teachers are responsible for students’ end of year reports prior to the end of the administration window in May.</a:t>
            </a:r>
          </a:p>
          <a:p>
            <a:r>
              <a:rPr lang="en-US" altLang="en-US"/>
              <a:t>A mid-year data file will again be available in January 2018.</a:t>
            </a:r>
          </a:p>
        </p:txBody>
      </p:sp>
      <p:sp>
        <p:nvSpPr>
          <p:cNvPr id="2" name="Slide Number Placeholder 1"/>
          <p:cNvSpPr>
            <a:spLocks noGrp="1"/>
          </p:cNvSpPr>
          <p:nvPr>
            <p:ph type="sldNum" sz="quarter" idx="4"/>
          </p:nvPr>
        </p:nvSpPr>
        <p:spPr/>
        <p:txBody>
          <a:bodyPr/>
          <a:lstStyle/>
          <a:p>
            <a:fld id="{B63E4CEF-BB1E-48C7-AE93-F39F6AA99AD7}" type="slidenum">
              <a:rPr lang="en-US" smtClean="0"/>
              <a:pPr/>
              <a:t>89</a:t>
            </a:fld>
            <a:endParaRPr lang="en-US"/>
          </a:p>
        </p:txBody>
      </p:sp>
    </p:spTree>
    <p:extLst>
      <p:ext uri="{BB962C8B-B14F-4D97-AF65-F5344CB8AC3E}">
        <p14:creationId xmlns:p14="http://schemas.microsoft.com/office/powerpoint/2010/main" val="2598438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59609A5-E020-4EA1-80C5-7B07E2C1D72F}"/>
              </a:ext>
            </a:extLst>
          </p:cNvPr>
          <p:cNvSpPr>
            <a:spLocks noGrp="1"/>
          </p:cNvSpPr>
          <p:nvPr>
            <p:ph type="title"/>
          </p:nvPr>
        </p:nvSpPr>
        <p:spPr/>
        <p:txBody>
          <a:bodyPr>
            <a:normAutofit fontScale="90000"/>
          </a:bodyPr>
          <a:lstStyle/>
          <a:p>
            <a:r>
              <a:rPr lang="en-US" altLang="en-US"/>
              <a:t>General Announcements: </a:t>
            </a:r>
            <a:br>
              <a:rPr lang="en-US" altLang="en-US"/>
            </a:br>
            <a:r>
              <a:rPr lang="en-US" altLang="en-US"/>
              <a:t>Accurate Reporting</a:t>
            </a:r>
          </a:p>
        </p:txBody>
      </p:sp>
      <p:sp>
        <p:nvSpPr>
          <p:cNvPr id="40963" name="Content Placeholder 2">
            <a:extLst>
              <a:ext uri="{FF2B5EF4-FFF2-40B4-BE49-F238E27FC236}">
                <a16:creationId xmlns:a16="http://schemas.microsoft.com/office/drawing/2014/main" id="{0E4B6333-1C3E-4814-BBF6-CDF6DE38E623}"/>
              </a:ext>
            </a:extLst>
          </p:cNvPr>
          <p:cNvSpPr>
            <a:spLocks noGrp="1"/>
          </p:cNvSpPr>
          <p:nvPr>
            <p:ph idx="1"/>
          </p:nvPr>
        </p:nvSpPr>
        <p:spPr>
          <a:xfrm>
            <a:off x="628650" y="1825625"/>
            <a:ext cx="8007350" cy="4351338"/>
          </a:xfrm>
        </p:spPr>
        <p:txBody>
          <a:bodyPr vert="horz" lIns="91440" tIns="45720" rIns="91440" bIns="45720" rtlCol="0" anchor="t">
            <a:normAutofit/>
          </a:bodyPr>
          <a:lstStyle/>
          <a:p>
            <a:r>
              <a:rPr lang="en-US" altLang="en-US"/>
              <a:t>Program Codes (such as the four-digit 6000 series) </a:t>
            </a:r>
            <a:r>
              <a:rPr lang="en-US" altLang="en-US" b="1">
                <a:solidFill>
                  <a:srgbClr val="FF0000"/>
                </a:solidFill>
              </a:rPr>
              <a:t>may not be used </a:t>
            </a:r>
            <a:r>
              <a:rPr lang="en-US" altLang="en-US"/>
              <a:t>as the four-digit state school number</a:t>
            </a:r>
          </a:p>
          <a:p>
            <a:r>
              <a:rPr lang="en-US" altLang="en-US"/>
              <a:t>Request that school verify students are scheduled for the correct EOC mathematics course</a:t>
            </a:r>
          </a:p>
          <a:p>
            <a:r>
              <a:rPr lang="en-US" altLang="en-US"/>
              <a:t>GaDOE Data Collections Pre-ID Cycles 2016-2017</a:t>
            </a:r>
          </a:p>
          <a:p>
            <a:pPr lvl="1"/>
            <a:r>
              <a:rPr lang="en-US" altLang="en-US"/>
              <a:t>Cycle #1: No longer used</a:t>
            </a:r>
          </a:p>
          <a:p>
            <a:pPr lvl="1"/>
            <a:r>
              <a:rPr lang="en-US" altLang="en-US"/>
              <a:t>Cycle #2: September 7-22, 2017 – EOC Winter Main 2017</a:t>
            </a:r>
          </a:p>
          <a:p>
            <a:pPr lvl="1"/>
            <a:r>
              <a:rPr lang="en-US" altLang="en-US"/>
              <a:t>Cycle #3: January 9-25, 2018 – EOC &amp; EOG Spring Main 2018</a:t>
            </a:r>
          </a:p>
        </p:txBody>
      </p:sp>
      <p:sp>
        <p:nvSpPr>
          <p:cNvPr id="2" name="Slide Number Placeholder 1"/>
          <p:cNvSpPr>
            <a:spLocks noGrp="1"/>
          </p:cNvSpPr>
          <p:nvPr>
            <p:ph type="sldNum" sz="quarter" idx="4"/>
          </p:nvPr>
        </p:nvSpPr>
        <p:spPr/>
        <p:txBody>
          <a:bodyPr/>
          <a:lstStyle/>
          <a:p>
            <a:fld id="{B63E4CEF-BB1E-48C7-AE93-F39F6AA99AD7}" type="slidenum">
              <a:rPr lang="en-US" smtClean="0"/>
              <a:pPr/>
              <a:t>9</a:t>
            </a:fld>
            <a:endParaRPr lang="en-US"/>
          </a:p>
        </p:txBody>
      </p:sp>
    </p:spTree>
    <p:extLst>
      <p:ext uri="{BB962C8B-B14F-4D97-AF65-F5344CB8AC3E}">
        <p14:creationId xmlns:p14="http://schemas.microsoft.com/office/powerpoint/2010/main" val="12387123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E9BA6-26DD-4C2D-B721-CEC63363757E}"/>
              </a:ext>
            </a:extLst>
          </p:cNvPr>
          <p:cNvSpPr>
            <a:spLocks noGrp="1"/>
          </p:cNvSpPr>
          <p:nvPr>
            <p:ph type="title"/>
          </p:nvPr>
        </p:nvSpPr>
        <p:spPr/>
        <p:txBody>
          <a:bodyPr>
            <a:normAutofit fontScale="90000"/>
          </a:bodyPr>
          <a:lstStyle/>
          <a:p>
            <a:r>
              <a:rPr lang="en-US" altLang="en-US"/>
              <a:t>Georgia Kindergarten Inventory of Developing Skills (GKIDS)</a:t>
            </a:r>
            <a:endParaRPr lang="en-US"/>
          </a:p>
        </p:txBody>
      </p:sp>
      <p:sp>
        <p:nvSpPr>
          <p:cNvPr id="3" name="Content Placeholder 2">
            <a:extLst>
              <a:ext uri="{FF2B5EF4-FFF2-40B4-BE49-F238E27FC236}">
                <a16:creationId xmlns:a16="http://schemas.microsoft.com/office/drawing/2014/main" id="{DA91C016-062D-4A95-922F-B2CCFB119C2C}"/>
              </a:ext>
            </a:extLst>
          </p:cNvPr>
          <p:cNvSpPr>
            <a:spLocks noGrp="1"/>
          </p:cNvSpPr>
          <p:nvPr>
            <p:ph idx="1"/>
          </p:nvPr>
        </p:nvSpPr>
        <p:spPr/>
        <p:txBody>
          <a:bodyPr/>
          <a:lstStyle/>
          <a:p>
            <a:pPr>
              <a:lnSpc>
                <a:spcPct val="100000"/>
              </a:lnSpc>
            </a:pPr>
            <a:r>
              <a:rPr lang="en-US"/>
              <a:t>Academic Domains</a:t>
            </a:r>
          </a:p>
          <a:p>
            <a:pPr lvl="1">
              <a:lnSpc>
                <a:spcPct val="100000"/>
              </a:lnSpc>
            </a:pPr>
            <a:r>
              <a:rPr lang="en-US"/>
              <a:t>Math</a:t>
            </a:r>
          </a:p>
          <a:p>
            <a:pPr lvl="1">
              <a:lnSpc>
                <a:spcPct val="100000"/>
              </a:lnSpc>
            </a:pPr>
            <a:r>
              <a:rPr lang="en-US"/>
              <a:t>ELA</a:t>
            </a:r>
          </a:p>
          <a:p>
            <a:pPr lvl="1">
              <a:lnSpc>
                <a:spcPct val="100000"/>
              </a:lnSpc>
            </a:pPr>
            <a:r>
              <a:rPr lang="en-US"/>
              <a:t>Science (Optional)</a:t>
            </a:r>
          </a:p>
          <a:p>
            <a:pPr lvl="1">
              <a:lnSpc>
                <a:spcPct val="100000"/>
              </a:lnSpc>
            </a:pPr>
            <a:r>
              <a:rPr lang="en-US"/>
              <a:t>Social Studies (Optional)</a:t>
            </a:r>
          </a:p>
          <a:p>
            <a:pPr>
              <a:lnSpc>
                <a:spcPct val="100000"/>
              </a:lnSpc>
            </a:pPr>
            <a:r>
              <a:rPr lang="en-US"/>
              <a:t>Non-Academic Domains</a:t>
            </a:r>
          </a:p>
          <a:p>
            <a:pPr lvl="1">
              <a:lnSpc>
                <a:spcPct val="100000"/>
              </a:lnSpc>
            </a:pPr>
            <a:r>
              <a:rPr lang="en-US"/>
              <a:t>Approaches to Learning</a:t>
            </a:r>
          </a:p>
          <a:p>
            <a:pPr lvl="1">
              <a:lnSpc>
                <a:spcPct val="100000"/>
              </a:lnSpc>
            </a:pPr>
            <a:r>
              <a:rPr lang="en-US"/>
              <a:t>Personal/Social Development</a:t>
            </a:r>
          </a:p>
          <a:p>
            <a:pPr lvl="1">
              <a:lnSpc>
                <a:spcPct val="100000"/>
              </a:lnSpc>
            </a:pPr>
            <a:r>
              <a:rPr lang="en-US"/>
              <a:t>Motor Skills</a:t>
            </a:r>
          </a:p>
        </p:txBody>
      </p:sp>
      <p:sp>
        <p:nvSpPr>
          <p:cNvPr id="4" name="Slide Number Placeholder 3"/>
          <p:cNvSpPr>
            <a:spLocks noGrp="1"/>
          </p:cNvSpPr>
          <p:nvPr>
            <p:ph type="sldNum" sz="quarter" idx="4"/>
          </p:nvPr>
        </p:nvSpPr>
        <p:spPr/>
        <p:txBody>
          <a:bodyPr/>
          <a:lstStyle/>
          <a:p>
            <a:fld id="{B63E4CEF-BB1E-48C7-AE93-F39F6AA99AD7}" type="slidenum">
              <a:rPr lang="en-US" smtClean="0"/>
              <a:pPr/>
              <a:t>90</a:t>
            </a:fld>
            <a:endParaRPr lang="en-US"/>
          </a:p>
        </p:txBody>
      </p:sp>
    </p:spTree>
    <p:extLst>
      <p:ext uri="{BB962C8B-B14F-4D97-AF65-F5344CB8AC3E}">
        <p14:creationId xmlns:p14="http://schemas.microsoft.com/office/powerpoint/2010/main" val="41037733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E9BA6-26DD-4C2D-B721-CEC63363757E}"/>
              </a:ext>
            </a:extLst>
          </p:cNvPr>
          <p:cNvSpPr>
            <a:spLocks noGrp="1"/>
          </p:cNvSpPr>
          <p:nvPr>
            <p:ph type="title"/>
          </p:nvPr>
        </p:nvSpPr>
        <p:spPr/>
        <p:txBody>
          <a:bodyPr/>
          <a:lstStyle/>
          <a:p>
            <a:r>
              <a:rPr lang="en-US" altLang="en-US"/>
              <a:t>GKIDS: Updates</a:t>
            </a:r>
            <a:endParaRPr lang="en-US"/>
          </a:p>
        </p:txBody>
      </p:sp>
      <p:sp>
        <p:nvSpPr>
          <p:cNvPr id="3" name="Content Placeholder 2">
            <a:extLst>
              <a:ext uri="{FF2B5EF4-FFF2-40B4-BE49-F238E27FC236}">
                <a16:creationId xmlns:a16="http://schemas.microsoft.com/office/drawing/2014/main" id="{DA91C016-062D-4A95-922F-B2CCFB119C2C}"/>
              </a:ext>
            </a:extLst>
          </p:cNvPr>
          <p:cNvSpPr>
            <a:spLocks noGrp="1"/>
          </p:cNvSpPr>
          <p:nvPr>
            <p:ph idx="1"/>
          </p:nvPr>
        </p:nvSpPr>
        <p:spPr/>
        <p:txBody>
          <a:bodyPr>
            <a:normAutofit lnSpcReduction="10000"/>
          </a:bodyPr>
          <a:lstStyle/>
          <a:p>
            <a:pPr>
              <a:lnSpc>
                <a:spcPct val="100000"/>
              </a:lnSpc>
              <a:spcBef>
                <a:spcPts val="0"/>
              </a:spcBef>
            </a:pPr>
            <a:r>
              <a:rPr lang="en-US"/>
              <a:t>The Roster Upload Enhancement is a new feature of the GKIDS platform for the 2017-18 school year.</a:t>
            </a:r>
          </a:p>
          <a:p>
            <a:pPr>
              <a:lnSpc>
                <a:spcPct val="100000"/>
              </a:lnSpc>
              <a:spcBef>
                <a:spcPts val="0"/>
              </a:spcBef>
            </a:pPr>
            <a:r>
              <a:rPr lang="en-US"/>
              <a:t>Operational GKIDS Readiness Check.</a:t>
            </a:r>
          </a:p>
          <a:p>
            <a:pPr>
              <a:lnSpc>
                <a:spcPct val="100000"/>
              </a:lnSpc>
              <a:spcBef>
                <a:spcPts val="0"/>
              </a:spcBef>
            </a:pPr>
            <a:r>
              <a:rPr lang="en-US"/>
              <a:t>Names of performance levels have been revised for the 2017-18 school year to be consistent with those used in the GKIDS Readiness Check.</a:t>
            </a:r>
          </a:p>
          <a:p>
            <a:pPr>
              <a:lnSpc>
                <a:spcPct val="100000"/>
              </a:lnSpc>
              <a:spcBef>
                <a:spcPts val="0"/>
              </a:spcBef>
            </a:pPr>
            <a:r>
              <a:rPr lang="en-US"/>
              <a:t>Standard text, numbers, and activities have been revised to reflect the adoption and implementation of the Georgia Standards of Excellence and Science and Social Studies for the 2017-18 school year.</a:t>
            </a:r>
          </a:p>
        </p:txBody>
      </p:sp>
      <p:sp>
        <p:nvSpPr>
          <p:cNvPr id="4" name="Slide Number Placeholder 3"/>
          <p:cNvSpPr>
            <a:spLocks noGrp="1"/>
          </p:cNvSpPr>
          <p:nvPr>
            <p:ph type="sldNum" sz="quarter" idx="4"/>
          </p:nvPr>
        </p:nvSpPr>
        <p:spPr/>
        <p:txBody>
          <a:bodyPr/>
          <a:lstStyle/>
          <a:p>
            <a:fld id="{B63E4CEF-BB1E-48C7-AE93-F39F6AA99AD7}" type="slidenum">
              <a:rPr lang="en-US" smtClean="0"/>
              <a:pPr/>
              <a:t>91</a:t>
            </a:fld>
            <a:endParaRPr lang="en-US"/>
          </a:p>
        </p:txBody>
      </p:sp>
    </p:spTree>
    <p:extLst>
      <p:ext uri="{BB962C8B-B14F-4D97-AF65-F5344CB8AC3E}">
        <p14:creationId xmlns:p14="http://schemas.microsoft.com/office/powerpoint/2010/main" val="400574401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E9BA6-26DD-4C2D-B721-CEC63363757E}"/>
              </a:ext>
            </a:extLst>
          </p:cNvPr>
          <p:cNvSpPr>
            <a:spLocks noGrp="1"/>
          </p:cNvSpPr>
          <p:nvPr>
            <p:ph type="title"/>
          </p:nvPr>
        </p:nvSpPr>
        <p:spPr/>
        <p:txBody>
          <a:bodyPr/>
          <a:lstStyle/>
          <a:p>
            <a:r>
              <a:rPr lang="en-US" altLang="en-US"/>
              <a:t>GKIDS: Student List Population</a:t>
            </a:r>
            <a:endParaRPr lang="en-US"/>
          </a:p>
        </p:txBody>
      </p:sp>
      <p:sp>
        <p:nvSpPr>
          <p:cNvPr id="3" name="Content Placeholder 2">
            <a:extLst>
              <a:ext uri="{FF2B5EF4-FFF2-40B4-BE49-F238E27FC236}">
                <a16:creationId xmlns:a16="http://schemas.microsoft.com/office/drawing/2014/main" id="{DA91C016-062D-4A95-922F-B2CCFB119C2C}"/>
              </a:ext>
            </a:extLst>
          </p:cNvPr>
          <p:cNvSpPr>
            <a:spLocks noGrp="1"/>
          </p:cNvSpPr>
          <p:nvPr>
            <p:ph idx="1"/>
          </p:nvPr>
        </p:nvSpPr>
        <p:spPr/>
        <p:txBody>
          <a:bodyPr/>
          <a:lstStyle/>
          <a:p>
            <a:r>
              <a:rPr lang="en-US"/>
              <a:t>The Roster Upload Enhancement is a new feature of the GKIDS platform for the 2017-18 school year.</a:t>
            </a:r>
          </a:p>
          <a:p>
            <a:r>
              <a:rPr lang="en-US"/>
              <a:t>This roster upload functionality eliminates the need for the GKIDS pre-ID cycle and the associated “downtime” when the GKIDS website has been unavailable in previous years.</a:t>
            </a:r>
          </a:p>
          <a:p>
            <a:endParaRPr lang="en-US"/>
          </a:p>
          <a:p>
            <a:pPr lvl="1"/>
            <a:r>
              <a:rPr lang="en-US">
                <a:solidFill>
                  <a:srgbClr val="FF0000"/>
                </a:solidFill>
              </a:rPr>
              <a:t>There is no longer a Pre-ID option for GKIDS.</a:t>
            </a:r>
          </a:p>
        </p:txBody>
      </p:sp>
      <p:sp>
        <p:nvSpPr>
          <p:cNvPr id="4" name="Slide Number Placeholder 3"/>
          <p:cNvSpPr>
            <a:spLocks noGrp="1"/>
          </p:cNvSpPr>
          <p:nvPr>
            <p:ph type="sldNum" sz="quarter" idx="4"/>
          </p:nvPr>
        </p:nvSpPr>
        <p:spPr/>
        <p:txBody>
          <a:bodyPr/>
          <a:lstStyle/>
          <a:p>
            <a:fld id="{B63E4CEF-BB1E-48C7-AE93-F39F6AA99AD7}" type="slidenum">
              <a:rPr lang="en-US" smtClean="0"/>
              <a:pPr/>
              <a:t>92</a:t>
            </a:fld>
            <a:endParaRPr lang="en-US"/>
          </a:p>
        </p:txBody>
      </p:sp>
    </p:spTree>
    <p:extLst>
      <p:ext uri="{BB962C8B-B14F-4D97-AF65-F5344CB8AC3E}">
        <p14:creationId xmlns:p14="http://schemas.microsoft.com/office/powerpoint/2010/main" val="1148451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E9BA6-26DD-4C2D-B721-CEC63363757E}"/>
              </a:ext>
            </a:extLst>
          </p:cNvPr>
          <p:cNvSpPr>
            <a:spLocks noGrp="1"/>
          </p:cNvSpPr>
          <p:nvPr>
            <p:ph type="title"/>
          </p:nvPr>
        </p:nvSpPr>
        <p:spPr/>
        <p:txBody>
          <a:bodyPr/>
          <a:lstStyle/>
          <a:p>
            <a:r>
              <a:rPr lang="en-US" altLang="en-US"/>
              <a:t>GKIDS: Student List Population</a:t>
            </a:r>
            <a:endParaRPr lang="en-US"/>
          </a:p>
        </p:txBody>
      </p:sp>
      <p:sp>
        <p:nvSpPr>
          <p:cNvPr id="3" name="Content Placeholder 2">
            <a:extLst>
              <a:ext uri="{FF2B5EF4-FFF2-40B4-BE49-F238E27FC236}">
                <a16:creationId xmlns:a16="http://schemas.microsoft.com/office/drawing/2014/main" id="{DA91C016-062D-4A95-922F-B2CCFB119C2C}"/>
              </a:ext>
            </a:extLst>
          </p:cNvPr>
          <p:cNvSpPr>
            <a:spLocks noGrp="1"/>
          </p:cNvSpPr>
          <p:nvPr>
            <p:ph idx="1"/>
          </p:nvPr>
        </p:nvSpPr>
        <p:spPr/>
        <p:txBody>
          <a:bodyPr>
            <a:normAutofit lnSpcReduction="10000"/>
          </a:bodyPr>
          <a:lstStyle/>
          <a:p>
            <a:r>
              <a:rPr lang="en-US"/>
              <a:t>The roster upload process is optional.</a:t>
            </a:r>
          </a:p>
          <a:p>
            <a:r>
              <a:rPr lang="en-US"/>
              <a:t>A decision should be made at the system level regarding how students will be added to the GKIDS database.</a:t>
            </a:r>
          </a:p>
          <a:p>
            <a:pPr lvl="1"/>
            <a:r>
              <a:rPr lang="en-US">
                <a:solidFill>
                  <a:srgbClr val="FF0000"/>
                </a:solidFill>
              </a:rPr>
              <a:t>Roster upload at the system level OR</a:t>
            </a:r>
          </a:p>
          <a:p>
            <a:pPr lvl="1"/>
            <a:r>
              <a:rPr lang="en-US">
                <a:solidFill>
                  <a:srgbClr val="FF0000"/>
                </a:solidFill>
              </a:rPr>
              <a:t>Manual entry of students by teachers</a:t>
            </a:r>
          </a:p>
          <a:p>
            <a:r>
              <a:rPr lang="en-US"/>
              <a:t>If a system chooses to use the roster upload process for the initial entry of students into the GKIDS database, teachers will continue to have the ability to enter and manage student records throughout the year.</a:t>
            </a:r>
          </a:p>
        </p:txBody>
      </p:sp>
      <p:sp>
        <p:nvSpPr>
          <p:cNvPr id="4" name="Slide Number Placeholder 3"/>
          <p:cNvSpPr>
            <a:spLocks noGrp="1"/>
          </p:cNvSpPr>
          <p:nvPr>
            <p:ph type="sldNum" sz="quarter" idx="4"/>
          </p:nvPr>
        </p:nvSpPr>
        <p:spPr/>
        <p:txBody>
          <a:bodyPr/>
          <a:lstStyle/>
          <a:p>
            <a:fld id="{B63E4CEF-BB1E-48C7-AE93-F39F6AA99AD7}" type="slidenum">
              <a:rPr lang="en-US" smtClean="0"/>
              <a:pPr/>
              <a:t>93</a:t>
            </a:fld>
            <a:endParaRPr lang="en-US"/>
          </a:p>
        </p:txBody>
      </p:sp>
    </p:spTree>
    <p:extLst>
      <p:ext uri="{BB962C8B-B14F-4D97-AF65-F5344CB8AC3E}">
        <p14:creationId xmlns:p14="http://schemas.microsoft.com/office/powerpoint/2010/main" val="11024845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p:txBody>
          <a:bodyPr/>
          <a:lstStyle/>
          <a:p>
            <a:r>
              <a:rPr lang="en-US" altLang="en-US"/>
              <a:t>GKIDS Readiness Check</a:t>
            </a:r>
          </a:p>
        </p:txBody>
      </p:sp>
      <p:sp>
        <p:nvSpPr>
          <p:cNvPr id="160771" name="Content Placeholder 2"/>
          <p:cNvSpPr>
            <a:spLocks noGrp="1"/>
          </p:cNvSpPr>
          <p:nvPr>
            <p:ph idx="1"/>
          </p:nvPr>
        </p:nvSpPr>
        <p:spPr/>
        <p:txBody>
          <a:bodyPr>
            <a:normAutofit fontScale="92500" lnSpcReduction="20000"/>
          </a:bodyPr>
          <a:lstStyle/>
          <a:p>
            <a:pPr marL="0" indent="0">
              <a:lnSpc>
                <a:spcPct val="110000"/>
              </a:lnSpc>
              <a:buNone/>
            </a:pPr>
            <a:r>
              <a:rPr lang="en-US" altLang="en-US"/>
              <a:t>The Readiness Check:</a:t>
            </a:r>
          </a:p>
          <a:p>
            <a:pPr lvl="1">
              <a:lnSpc>
                <a:spcPct val="110000"/>
              </a:lnSpc>
            </a:pPr>
            <a:r>
              <a:rPr lang="en-US" altLang="en-US"/>
              <a:t>developed with our partners at the Department of Early Care &amp; Learning (DECAL)</a:t>
            </a:r>
          </a:p>
          <a:p>
            <a:pPr lvl="1">
              <a:lnSpc>
                <a:spcPct val="110000"/>
              </a:lnSpc>
            </a:pPr>
            <a:r>
              <a:rPr lang="en-US" altLang="en-US"/>
              <a:t>will augment the Georgia Kindergarten Inventory of Developing Skills (GKIDS) and be administered during the first six weeks of kindergarten;</a:t>
            </a:r>
          </a:p>
          <a:p>
            <a:pPr lvl="1">
              <a:lnSpc>
                <a:spcPct val="110000"/>
              </a:lnSpc>
            </a:pPr>
            <a:r>
              <a:rPr lang="en-US" altLang="en-US"/>
              <a:t>is designed to highlight knowledge and skills critical for student success in learning, solely to guide instruction;</a:t>
            </a:r>
          </a:p>
          <a:p>
            <a:pPr lvl="1">
              <a:lnSpc>
                <a:spcPct val="110000"/>
              </a:lnSpc>
            </a:pPr>
            <a:r>
              <a:rPr lang="en-US" altLang="en-US"/>
              <a:t>is aligned to the Georgia Early Learning Development Standards (GELDS) and correlated to the Georgia Standards of Excellence for kindergarten; and </a:t>
            </a:r>
          </a:p>
          <a:p>
            <a:pPr lvl="1">
              <a:lnSpc>
                <a:spcPct val="110000"/>
              </a:lnSpc>
            </a:pPr>
            <a:r>
              <a:rPr lang="en-US" altLang="en-US"/>
              <a:t>assesses 20 essential concepts and skills.</a:t>
            </a:r>
          </a:p>
        </p:txBody>
      </p:sp>
      <p:sp>
        <p:nvSpPr>
          <p:cNvPr id="2" name="Slide Number Placeholder 1"/>
          <p:cNvSpPr>
            <a:spLocks noGrp="1"/>
          </p:cNvSpPr>
          <p:nvPr>
            <p:ph type="sldNum" sz="quarter" idx="4"/>
          </p:nvPr>
        </p:nvSpPr>
        <p:spPr/>
        <p:txBody>
          <a:bodyPr/>
          <a:lstStyle/>
          <a:p>
            <a:fld id="{B63E4CEF-BB1E-48C7-AE93-F39F6AA99AD7}" type="slidenum">
              <a:rPr lang="en-US" smtClean="0"/>
              <a:pPr/>
              <a:t>94</a:t>
            </a:fld>
            <a:endParaRPr lang="en-US"/>
          </a:p>
        </p:txBody>
      </p:sp>
    </p:spTree>
    <p:extLst>
      <p:ext uri="{BB962C8B-B14F-4D97-AF65-F5344CB8AC3E}">
        <p14:creationId xmlns:p14="http://schemas.microsoft.com/office/powerpoint/2010/main" val="179670443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p:txBody>
          <a:bodyPr>
            <a:normAutofit/>
          </a:bodyPr>
          <a:lstStyle/>
          <a:p>
            <a:r>
              <a:rPr lang="en-US" altLang="en-US"/>
              <a:t>GKIDS: Administration Schedule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1850337"/>
              </p:ext>
            </p:extLst>
          </p:nvPr>
        </p:nvGraphicFramePr>
        <p:xfrm>
          <a:off x="628650" y="1825625"/>
          <a:ext cx="7886700" cy="2454339"/>
        </p:xfrm>
        <a:graphic>
          <a:graphicData uri="http://schemas.openxmlformats.org/drawingml/2006/table">
            <a:tbl>
              <a:tblPr firstRow="1" firstCol="1" bandRow="1">
                <a:tableStyleId>{5C22544A-7EE6-4342-B048-85BDC9FD1C3A}</a:tableStyleId>
              </a:tblPr>
              <a:tblGrid>
                <a:gridCol w="1726623">
                  <a:extLst>
                    <a:ext uri="{9D8B030D-6E8A-4147-A177-3AD203B41FA5}">
                      <a16:colId xmlns:a16="http://schemas.microsoft.com/office/drawing/2014/main" val="20000"/>
                    </a:ext>
                  </a:extLst>
                </a:gridCol>
                <a:gridCol w="6160077">
                  <a:extLst>
                    <a:ext uri="{9D8B030D-6E8A-4147-A177-3AD203B41FA5}">
                      <a16:colId xmlns:a16="http://schemas.microsoft.com/office/drawing/2014/main" val="20001"/>
                    </a:ext>
                  </a:extLst>
                </a:gridCol>
              </a:tblGrid>
              <a:tr h="628637">
                <a:tc>
                  <a:txBody>
                    <a:bodyPr/>
                    <a:lstStyle/>
                    <a:p>
                      <a:pPr marL="0" marR="0">
                        <a:spcBef>
                          <a:spcPts val="0"/>
                        </a:spcBef>
                        <a:spcAft>
                          <a:spcPts val="0"/>
                        </a:spcAft>
                      </a:pPr>
                      <a:r>
                        <a:rPr lang="en-US" sz="1600" b="1">
                          <a:solidFill>
                            <a:schemeClr val="tx1"/>
                          </a:solidFill>
                          <a:effectLst/>
                          <a:latin typeface="+mn-lt"/>
                          <a:ea typeface="+mn-ea"/>
                        </a:rPr>
                        <a:t>July</a:t>
                      </a:r>
                      <a:r>
                        <a:rPr lang="en-US" sz="1600" b="1" baseline="0">
                          <a:solidFill>
                            <a:schemeClr val="tx1"/>
                          </a:solidFill>
                          <a:effectLst/>
                          <a:latin typeface="+mn-lt"/>
                          <a:ea typeface="+mn-ea"/>
                        </a:rPr>
                        <a:t> 10, 2017</a:t>
                      </a:r>
                      <a:endParaRPr lang="en-US" sz="1600" b="1">
                        <a:solidFill>
                          <a:schemeClr val="tx1"/>
                        </a:solidFill>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0" marR="0">
                        <a:spcBef>
                          <a:spcPts val="0"/>
                        </a:spcBef>
                        <a:spcAft>
                          <a:spcPts val="0"/>
                        </a:spcAft>
                      </a:pPr>
                      <a:r>
                        <a:rPr lang="en-US" sz="1600" b="1">
                          <a:solidFill>
                            <a:schemeClr val="accent6">
                              <a:lumMod val="75000"/>
                            </a:schemeClr>
                          </a:solidFill>
                          <a:effectLst/>
                        </a:rPr>
                        <a:t>GKIDS Website online</a:t>
                      </a:r>
                      <a:endParaRPr lang="en-US" sz="1600" b="1">
                        <a:solidFill>
                          <a:schemeClr val="tx1"/>
                        </a:solidFill>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0"/>
                  </a:ext>
                </a:extLst>
              </a:tr>
              <a:tr h="714360">
                <a:tc>
                  <a:txBody>
                    <a:bodyPr/>
                    <a:lstStyle/>
                    <a:p>
                      <a:pPr marL="0" marR="0">
                        <a:spcBef>
                          <a:spcPts val="0"/>
                        </a:spcBef>
                        <a:spcAft>
                          <a:spcPts val="0"/>
                        </a:spcAft>
                      </a:pPr>
                      <a:r>
                        <a:rPr lang="en-US" sz="1600" b="1">
                          <a:solidFill>
                            <a:schemeClr val="tx1"/>
                          </a:solidFill>
                          <a:effectLst/>
                        </a:rPr>
                        <a:t>January 30, 2018</a:t>
                      </a:r>
                      <a:endParaRPr lang="en-US" sz="1600" b="1">
                        <a:solidFill>
                          <a:schemeClr val="tx1"/>
                        </a:solidFill>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0" marR="0">
                        <a:spcBef>
                          <a:spcPts val="0"/>
                        </a:spcBef>
                        <a:spcAft>
                          <a:spcPts val="0"/>
                        </a:spcAft>
                      </a:pPr>
                      <a:r>
                        <a:rPr lang="en-US" sz="1600" b="1">
                          <a:solidFill>
                            <a:schemeClr val="tx1"/>
                          </a:solidFill>
                          <a:effectLst/>
                        </a:rPr>
                        <a:t>Mid-Year GKIDS student data file posted to systems in the MyGaDOE Portal</a:t>
                      </a:r>
                      <a:endParaRPr lang="en-US" sz="1600" b="1">
                        <a:solidFill>
                          <a:schemeClr val="tx1"/>
                        </a:solidFill>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5"/>
                  </a:ext>
                </a:extLst>
              </a:tr>
              <a:tr h="514339">
                <a:tc>
                  <a:txBody>
                    <a:bodyPr/>
                    <a:lstStyle/>
                    <a:p>
                      <a:pPr marL="0" marR="0">
                        <a:spcBef>
                          <a:spcPts val="0"/>
                        </a:spcBef>
                        <a:spcAft>
                          <a:spcPts val="0"/>
                        </a:spcAft>
                      </a:pPr>
                      <a:r>
                        <a:rPr lang="en-US" sz="1600" b="1">
                          <a:solidFill>
                            <a:schemeClr val="tx1"/>
                          </a:solidFill>
                          <a:effectLst/>
                        </a:rPr>
                        <a:t>May 14, 2018</a:t>
                      </a:r>
                      <a:endParaRPr lang="en-US" sz="1600" b="1">
                        <a:solidFill>
                          <a:schemeClr val="tx1"/>
                        </a:solidFill>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0" marR="0">
                        <a:spcBef>
                          <a:spcPts val="0"/>
                        </a:spcBef>
                        <a:spcAft>
                          <a:spcPts val="0"/>
                        </a:spcAft>
                      </a:pPr>
                      <a:r>
                        <a:rPr lang="en-US" sz="1600" b="1">
                          <a:solidFill>
                            <a:schemeClr val="tx1"/>
                          </a:solidFill>
                          <a:effectLst/>
                        </a:rPr>
                        <a:t>Deadline for entry of student assessment data by teachers.</a:t>
                      </a:r>
                      <a:endParaRPr lang="en-US" sz="1600" b="1">
                        <a:solidFill>
                          <a:schemeClr val="tx1"/>
                        </a:solidFill>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6"/>
                  </a:ext>
                </a:extLst>
              </a:tr>
              <a:tr h="597003">
                <a:tc>
                  <a:txBody>
                    <a:bodyPr/>
                    <a:lstStyle/>
                    <a:p>
                      <a:pPr marL="0" marR="0">
                        <a:spcBef>
                          <a:spcPts val="0"/>
                        </a:spcBef>
                        <a:spcAft>
                          <a:spcPts val="0"/>
                        </a:spcAft>
                      </a:pPr>
                      <a:r>
                        <a:rPr lang="en-US" sz="1600" b="1">
                          <a:solidFill>
                            <a:schemeClr val="tx1"/>
                          </a:solidFill>
                          <a:effectLst/>
                        </a:rPr>
                        <a:t>June 11, 2018</a:t>
                      </a:r>
                      <a:endParaRPr lang="en-US" sz="1600" b="1">
                        <a:solidFill>
                          <a:schemeClr val="tx1"/>
                        </a:solidFill>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0" marR="0">
                        <a:spcBef>
                          <a:spcPts val="0"/>
                        </a:spcBef>
                        <a:spcAft>
                          <a:spcPts val="0"/>
                        </a:spcAft>
                      </a:pPr>
                      <a:r>
                        <a:rPr lang="en-US" sz="1600" b="1">
                          <a:solidFill>
                            <a:schemeClr val="accent6">
                              <a:lumMod val="75000"/>
                            </a:schemeClr>
                          </a:solidFill>
                          <a:effectLst/>
                        </a:rPr>
                        <a:t>GKIDS Website closes</a:t>
                      </a:r>
                      <a:r>
                        <a:rPr lang="en-US" sz="1600" b="1">
                          <a:solidFill>
                            <a:schemeClr val="tx1"/>
                          </a:solidFill>
                          <a:effectLst/>
                        </a:rPr>
                        <a:t> for the 2017-18 school year.</a:t>
                      </a:r>
                      <a:endParaRPr lang="en-US" sz="1600" b="1">
                        <a:solidFill>
                          <a:schemeClr val="tx1"/>
                        </a:solidFill>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7"/>
                  </a:ext>
                </a:extLst>
              </a:tr>
            </a:tbl>
          </a:graphicData>
        </a:graphic>
      </p:graphicFrame>
      <p:sp>
        <p:nvSpPr>
          <p:cNvPr id="2" name="Slide Number Placeholder 1"/>
          <p:cNvSpPr>
            <a:spLocks noGrp="1"/>
          </p:cNvSpPr>
          <p:nvPr>
            <p:ph type="sldNum" sz="quarter" idx="4"/>
          </p:nvPr>
        </p:nvSpPr>
        <p:spPr/>
        <p:txBody>
          <a:bodyPr/>
          <a:lstStyle/>
          <a:p>
            <a:fld id="{B63E4CEF-BB1E-48C7-AE93-F39F6AA99AD7}" type="slidenum">
              <a:rPr lang="en-US" smtClean="0"/>
              <a:pPr/>
              <a:t>95</a:t>
            </a:fld>
            <a:endParaRPr lang="en-US"/>
          </a:p>
        </p:txBody>
      </p:sp>
    </p:spTree>
    <p:extLst>
      <p:ext uri="{BB962C8B-B14F-4D97-AF65-F5344CB8AC3E}">
        <p14:creationId xmlns:p14="http://schemas.microsoft.com/office/powerpoint/2010/main" val="109831629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E3476-7AF8-4725-9F7C-3B9A15028B70}"/>
              </a:ext>
            </a:extLst>
          </p:cNvPr>
          <p:cNvSpPr>
            <a:spLocks noGrp="1"/>
          </p:cNvSpPr>
          <p:nvPr>
            <p:ph type="title"/>
          </p:nvPr>
        </p:nvSpPr>
        <p:spPr/>
        <p:txBody>
          <a:bodyPr/>
          <a:lstStyle/>
          <a:p>
            <a:r>
              <a:rPr lang="en-US"/>
              <a:t>GKIDS: Resources</a:t>
            </a:r>
          </a:p>
        </p:txBody>
      </p:sp>
      <p:sp>
        <p:nvSpPr>
          <p:cNvPr id="3" name="Content Placeholder 2">
            <a:extLst>
              <a:ext uri="{FF2B5EF4-FFF2-40B4-BE49-F238E27FC236}">
                <a16:creationId xmlns:a16="http://schemas.microsoft.com/office/drawing/2014/main" id="{E232EF5A-B7A8-4FB4-BF77-E90B94F3B832}"/>
              </a:ext>
            </a:extLst>
          </p:cNvPr>
          <p:cNvSpPr>
            <a:spLocks noGrp="1"/>
          </p:cNvSpPr>
          <p:nvPr>
            <p:ph idx="1"/>
          </p:nvPr>
        </p:nvSpPr>
        <p:spPr/>
        <p:txBody>
          <a:bodyPr/>
          <a:lstStyle/>
          <a:p>
            <a:r>
              <a:rPr lang="en-US"/>
              <a:t>Administration Manual</a:t>
            </a:r>
          </a:p>
          <a:p>
            <a:r>
              <a:rPr lang="en-US"/>
              <a:t>Assessment and Instructional Guide</a:t>
            </a:r>
          </a:p>
          <a:p>
            <a:r>
              <a:rPr lang="en-US"/>
              <a:t>Reference Guide and FAQs</a:t>
            </a:r>
          </a:p>
          <a:p>
            <a:r>
              <a:rPr lang="en-US"/>
              <a:t>Parent Brochure</a:t>
            </a:r>
          </a:p>
          <a:p>
            <a:r>
              <a:rPr lang="en-US"/>
              <a:t>Parent Brochure (Spanish)</a:t>
            </a:r>
          </a:p>
          <a:p>
            <a:r>
              <a:rPr lang="en-US"/>
              <a:t>Roster Upload Directions and File Layout</a:t>
            </a:r>
          </a:p>
        </p:txBody>
      </p:sp>
      <p:sp>
        <p:nvSpPr>
          <p:cNvPr id="4" name="Slide Number Placeholder 3"/>
          <p:cNvSpPr>
            <a:spLocks noGrp="1"/>
          </p:cNvSpPr>
          <p:nvPr>
            <p:ph type="sldNum" sz="quarter" idx="4"/>
          </p:nvPr>
        </p:nvSpPr>
        <p:spPr/>
        <p:txBody>
          <a:bodyPr/>
          <a:lstStyle/>
          <a:p>
            <a:fld id="{B63E4CEF-BB1E-48C7-AE93-F39F6AA99AD7}" type="slidenum">
              <a:rPr lang="en-US" smtClean="0"/>
              <a:pPr/>
              <a:t>96</a:t>
            </a:fld>
            <a:endParaRPr lang="en-US"/>
          </a:p>
        </p:txBody>
      </p:sp>
    </p:spTree>
    <p:extLst>
      <p:ext uri="{BB962C8B-B14F-4D97-AF65-F5344CB8AC3E}">
        <p14:creationId xmlns:p14="http://schemas.microsoft.com/office/powerpoint/2010/main" val="52582402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11E7F-8058-4DB1-B291-B2DB6EDA7197}"/>
              </a:ext>
            </a:extLst>
          </p:cNvPr>
          <p:cNvSpPr>
            <a:spLocks noGrp="1"/>
          </p:cNvSpPr>
          <p:nvPr>
            <p:ph type="title"/>
          </p:nvPr>
        </p:nvSpPr>
        <p:spPr/>
        <p:txBody>
          <a:bodyPr>
            <a:normAutofit fontScale="90000"/>
          </a:bodyPr>
          <a:lstStyle/>
          <a:p>
            <a:r>
              <a:rPr lang="en-US"/>
              <a:t>National Assessment of Educational Progress (NAEP)</a:t>
            </a:r>
          </a:p>
        </p:txBody>
      </p:sp>
      <p:sp>
        <p:nvSpPr>
          <p:cNvPr id="4" name="Slide Number Placeholder 3">
            <a:extLst>
              <a:ext uri="{FF2B5EF4-FFF2-40B4-BE49-F238E27FC236}">
                <a16:creationId xmlns:a16="http://schemas.microsoft.com/office/drawing/2014/main" id="{28B3B0F4-078F-4678-9B49-F1BE1B06F626}"/>
              </a:ext>
            </a:extLst>
          </p:cNvPr>
          <p:cNvSpPr>
            <a:spLocks noGrp="1"/>
          </p:cNvSpPr>
          <p:nvPr>
            <p:ph type="sldNum" sz="quarter" idx="4"/>
          </p:nvPr>
        </p:nvSpPr>
        <p:spPr/>
        <p:txBody>
          <a:bodyPr/>
          <a:lstStyle/>
          <a:p>
            <a:fld id="{B63E4CEF-BB1E-48C7-AE93-F39F6AA99AD7}" type="slidenum">
              <a:rPr lang="en-US" smtClean="0"/>
              <a:pPr/>
              <a:t>97</a:t>
            </a:fld>
            <a:endParaRPr lang="en-US"/>
          </a:p>
        </p:txBody>
      </p:sp>
    </p:spTree>
    <p:extLst>
      <p:ext uri="{BB962C8B-B14F-4D97-AF65-F5344CB8AC3E}">
        <p14:creationId xmlns:p14="http://schemas.microsoft.com/office/powerpoint/2010/main" val="40585351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23998-E7D6-4F24-80B1-755F001DD93C}"/>
              </a:ext>
            </a:extLst>
          </p:cNvPr>
          <p:cNvSpPr>
            <a:spLocks noGrp="1"/>
          </p:cNvSpPr>
          <p:nvPr>
            <p:ph type="title"/>
          </p:nvPr>
        </p:nvSpPr>
        <p:spPr/>
        <p:txBody>
          <a:bodyPr/>
          <a:lstStyle/>
          <a:p>
            <a:r>
              <a:rPr lang="en-US"/>
              <a:t>NAEP</a:t>
            </a:r>
          </a:p>
        </p:txBody>
      </p:sp>
      <p:sp>
        <p:nvSpPr>
          <p:cNvPr id="3" name="Content Placeholder 2">
            <a:extLst>
              <a:ext uri="{FF2B5EF4-FFF2-40B4-BE49-F238E27FC236}">
                <a16:creationId xmlns:a16="http://schemas.microsoft.com/office/drawing/2014/main" id="{EB0BC263-C4F2-4640-BDEA-7AF42F9E1554}"/>
              </a:ext>
            </a:extLst>
          </p:cNvPr>
          <p:cNvSpPr>
            <a:spLocks noGrp="1"/>
          </p:cNvSpPr>
          <p:nvPr>
            <p:ph idx="1"/>
          </p:nvPr>
        </p:nvSpPr>
        <p:spPr/>
        <p:txBody>
          <a:bodyPr>
            <a:normAutofit fontScale="92500" lnSpcReduction="10000"/>
          </a:bodyPr>
          <a:lstStyle/>
          <a:p>
            <a:pPr>
              <a:lnSpc>
                <a:spcPct val="110000"/>
              </a:lnSpc>
            </a:pPr>
            <a:r>
              <a:rPr lang="en-US"/>
              <a:t>National Assessment of Educational Progress</a:t>
            </a:r>
          </a:p>
          <a:p>
            <a:pPr lvl="1">
              <a:lnSpc>
                <a:spcPct val="110000"/>
              </a:lnSpc>
            </a:pPr>
            <a:r>
              <a:rPr lang="en-US"/>
              <a:t>Managed through the U.S. Department of Education</a:t>
            </a:r>
          </a:p>
          <a:p>
            <a:pPr lvl="1">
              <a:lnSpc>
                <a:spcPct val="110000"/>
              </a:lnSpc>
            </a:pPr>
            <a:r>
              <a:rPr lang="en-US"/>
              <a:t>National assessment since 1969</a:t>
            </a:r>
          </a:p>
          <a:p>
            <a:pPr lvl="1">
              <a:lnSpc>
                <a:spcPct val="110000"/>
              </a:lnSpc>
            </a:pPr>
            <a:r>
              <a:rPr lang="en-US"/>
              <a:t>Representative sample in each state</a:t>
            </a:r>
          </a:p>
          <a:p>
            <a:pPr lvl="1">
              <a:lnSpc>
                <a:spcPct val="110000"/>
              </a:lnSpc>
            </a:pPr>
            <a:r>
              <a:rPr lang="en-US"/>
              <a:t>2018 school lists sent to districts in June</a:t>
            </a:r>
          </a:p>
          <a:p>
            <a:pPr lvl="1">
              <a:lnSpc>
                <a:spcPct val="110000"/>
              </a:lnSpc>
            </a:pPr>
            <a:r>
              <a:rPr lang="en-US"/>
              <a:t>Measure achievement in 4th, 8th and 12th grades</a:t>
            </a:r>
          </a:p>
          <a:p>
            <a:pPr lvl="1">
              <a:lnSpc>
                <a:spcPct val="110000"/>
              </a:lnSpc>
            </a:pPr>
            <a:r>
              <a:rPr lang="en-US"/>
              <a:t>State and national results in various subjects</a:t>
            </a:r>
          </a:p>
          <a:p>
            <a:pPr lvl="1">
              <a:lnSpc>
                <a:spcPct val="110000"/>
              </a:lnSpc>
            </a:pPr>
            <a:r>
              <a:rPr lang="en-US"/>
              <a:t>School and teacher questionnaires</a:t>
            </a:r>
          </a:p>
          <a:p>
            <a:pPr lvl="1">
              <a:lnSpc>
                <a:spcPct val="110000"/>
              </a:lnSpc>
            </a:pPr>
            <a:r>
              <a:rPr lang="en-US"/>
              <a:t>First full digital assessment in 2017</a:t>
            </a:r>
          </a:p>
          <a:p>
            <a:pPr lvl="1">
              <a:lnSpc>
                <a:spcPct val="110000"/>
              </a:lnSpc>
            </a:pPr>
            <a:r>
              <a:rPr lang="en-US"/>
              <a:t>Results released as The Nation’s Report Card</a:t>
            </a:r>
          </a:p>
        </p:txBody>
      </p:sp>
      <p:sp>
        <p:nvSpPr>
          <p:cNvPr id="4" name="Slide Number Placeholder 3"/>
          <p:cNvSpPr>
            <a:spLocks noGrp="1"/>
          </p:cNvSpPr>
          <p:nvPr>
            <p:ph type="sldNum" sz="quarter" idx="4"/>
          </p:nvPr>
        </p:nvSpPr>
        <p:spPr/>
        <p:txBody>
          <a:bodyPr/>
          <a:lstStyle/>
          <a:p>
            <a:fld id="{B63E4CEF-BB1E-48C7-AE93-F39F6AA99AD7}" type="slidenum">
              <a:rPr lang="en-US" smtClean="0"/>
              <a:pPr/>
              <a:t>98</a:t>
            </a:fld>
            <a:endParaRPr lang="en-US"/>
          </a:p>
        </p:txBody>
      </p:sp>
    </p:spTree>
    <p:extLst>
      <p:ext uri="{BB962C8B-B14F-4D97-AF65-F5344CB8AC3E}">
        <p14:creationId xmlns:p14="http://schemas.microsoft.com/office/powerpoint/2010/main" val="6054265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23998-E7D6-4F24-80B1-755F001DD93C}"/>
              </a:ext>
            </a:extLst>
          </p:cNvPr>
          <p:cNvSpPr>
            <a:spLocks noGrp="1"/>
          </p:cNvSpPr>
          <p:nvPr>
            <p:ph type="title"/>
          </p:nvPr>
        </p:nvSpPr>
        <p:spPr/>
        <p:txBody>
          <a:bodyPr/>
          <a:lstStyle/>
          <a:p>
            <a:r>
              <a:rPr lang="en-US"/>
              <a:t>NAEP</a:t>
            </a:r>
          </a:p>
        </p:txBody>
      </p:sp>
      <p:sp>
        <p:nvSpPr>
          <p:cNvPr id="3" name="Content Placeholder 2">
            <a:extLst>
              <a:ext uri="{FF2B5EF4-FFF2-40B4-BE49-F238E27FC236}">
                <a16:creationId xmlns:a16="http://schemas.microsoft.com/office/drawing/2014/main" id="{EB0BC263-C4F2-4640-BDEA-7AF42F9E1554}"/>
              </a:ext>
            </a:extLst>
          </p:cNvPr>
          <p:cNvSpPr>
            <a:spLocks noGrp="1"/>
          </p:cNvSpPr>
          <p:nvPr>
            <p:ph idx="1"/>
          </p:nvPr>
        </p:nvSpPr>
        <p:spPr/>
        <p:txBody>
          <a:bodyPr/>
          <a:lstStyle/>
          <a:p>
            <a:pPr>
              <a:lnSpc>
                <a:spcPct val="100000"/>
              </a:lnSpc>
            </a:pPr>
            <a:r>
              <a:rPr lang="en-US"/>
              <a:t>Trends in International Mathematics and Science Study (TIMSS)</a:t>
            </a:r>
          </a:p>
          <a:p>
            <a:pPr lvl="1">
              <a:lnSpc>
                <a:spcPct val="100000"/>
              </a:lnSpc>
            </a:pPr>
            <a:r>
              <a:rPr lang="en-US"/>
              <a:t>International assessment since 1995</a:t>
            </a:r>
          </a:p>
          <a:p>
            <a:pPr lvl="1">
              <a:lnSpc>
                <a:spcPct val="100000"/>
              </a:lnSpc>
            </a:pPr>
            <a:r>
              <a:rPr lang="en-US"/>
              <a:t>Digitally based field test in 2018 to prepare for 2019 assessment</a:t>
            </a:r>
          </a:p>
          <a:p>
            <a:pPr lvl="1">
              <a:lnSpc>
                <a:spcPct val="100000"/>
              </a:lnSpc>
            </a:pPr>
            <a:r>
              <a:rPr lang="en-US"/>
              <a:t>More than sixty countries/education systems will participate in 2019</a:t>
            </a:r>
          </a:p>
          <a:p>
            <a:pPr lvl="1">
              <a:lnSpc>
                <a:spcPct val="100000"/>
              </a:lnSpc>
            </a:pPr>
            <a:r>
              <a:rPr lang="en-US"/>
              <a:t>Measure 4th and 8th grade math and science achievement</a:t>
            </a:r>
          </a:p>
          <a:p>
            <a:pPr lvl="1">
              <a:lnSpc>
                <a:spcPct val="100000"/>
              </a:lnSpc>
            </a:pPr>
            <a:r>
              <a:rPr lang="en-US"/>
              <a:t>School and teacher questionnaires</a:t>
            </a:r>
          </a:p>
        </p:txBody>
      </p:sp>
      <p:sp>
        <p:nvSpPr>
          <p:cNvPr id="4" name="Slide Number Placeholder 3"/>
          <p:cNvSpPr>
            <a:spLocks noGrp="1"/>
          </p:cNvSpPr>
          <p:nvPr>
            <p:ph type="sldNum" sz="quarter" idx="4"/>
          </p:nvPr>
        </p:nvSpPr>
        <p:spPr/>
        <p:txBody>
          <a:bodyPr/>
          <a:lstStyle/>
          <a:p>
            <a:fld id="{B63E4CEF-BB1E-48C7-AE93-F39F6AA99AD7}" type="slidenum">
              <a:rPr lang="en-US" smtClean="0"/>
              <a:pPr/>
              <a:t>99</a:t>
            </a:fld>
            <a:endParaRPr lang="en-US"/>
          </a:p>
        </p:txBody>
      </p:sp>
    </p:spTree>
    <p:extLst>
      <p:ext uri="{BB962C8B-B14F-4D97-AF65-F5344CB8AC3E}">
        <p14:creationId xmlns:p14="http://schemas.microsoft.com/office/powerpoint/2010/main" val="1765327687"/>
      </p:ext>
    </p:extLst>
  </p:cSld>
  <p:clrMapOvr>
    <a:masterClrMapping/>
  </p:clrMapOvr>
</p:sld>
</file>

<file path=ppt/theme/theme1.xml><?xml version="1.0" encoding="utf-8"?>
<a:theme xmlns:a="http://schemas.openxmlformats.org/drawingml/2006/main" name="GaDOE-PowerPoint-White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4d03f235370e36574effe2eb9849c75">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dc85d28dfa76c5fff1f4bca85981001c"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789993-DB7B-4E38-81D5-E883BE12F66F}"/>
</file>

<file path=customXml/itemProps2.xml><?xml version="1.0" encoding="utf-8"?>
<ds:datastoreItem xmlns:ds="http://schemas.openxmlformats.org/officeDocument/2006/customXml" ds:itemID="{1793A657-88EF-4368-A608-DF7CC11F0AC5}"/>
</file>

<file path=customXml/itemProps3.xml><?xml version="1.0" encoding="utf-8"?>
<ds:datastoreItem xmlns:ds="http://schemas.openxmlformats.org/officeDocument/2006/customXml" ds:itemID="{4B408872-B770-4EA8-897B-AF3592F62D2E}"/>
</file>

<file path=docProps/app.xml><?xml version="1.0" encoding="utf-8"?>
<Properties xmlns="http://schemas.openxmlformats.org/officeDocument/2006/extended-properties" xmlns:vt="http://schemas.openxmlformats.org/officeDocument/2006/docPropsVTypes">
  <TotalTime>0</TotalTime>
  <Words>7958</Words>
  <Application>Microsoft Office PowerPoint</Application>
  <PresentationFormat>On-screen Show (4:3)</PresentationFormat>
  <Paragraphs>1059</Paragraphs>
  <Slides>107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107</vt:i4>
      </vt:variant>
    </vt:vector>
  </HeadingPairs>
  <TitlesOfParts>
    <vt:vector size="112" baseType="lpstr">
      <vt:lpstr>Arial</vt:lpstr>
      <vt:lpstr>Arial Rounded MT Bold</vt:lpstr>
      <vt:lpstr>Calibri</vt:lpstr>
      <vt:lpstr>Times New Roman</vt:lpstr>
      <vt:lpstr>GaDOE-PowerPoint-WhiteTemplate</vt:lpstr>
      <vt:lpstr>System Test Coordinators’ Fall 2017 Conference  General Session/Test Administration August 8 &amp; 10, 2017  Georgia Student Assessment Program 2017 – 2018</vt:lpstr>
      <vt:lpstr>2017 Fall Assessment Conference Sessions</vt:lpstr>
      <vt:lpstr>Agenda</vt:lpstr>
      <vt:lpstr>General Announcements</vt:lpstr>
      <vt:lpstr>Link to System Test Coordinator Resources</vt:lpstr>
      <vt:lpstr>Available Resources</vt:lpstr>
      <vt:lpstr>State Board Rules</vt:lpstr>
      <vt:lpstr>General Announcements: Managerial Topics Transmission of Secure Information</vt:lpstr>
      <vt:lpstr>General Announcements:  Accurate Reporting</vt:lpstr>
      <vt:lpstr>Transition to the Georgia Standards of Excellence (GSE)</vt:lpstr>
      <vt:lpstr>Scheduling, Security and Ethics, Planning, Roles and Responsibilities</vt:lpstr>
      <vt:lpstr>Scheduling Considerations</vt:lpstr>
      <vt:lpstr>Materials Management &amp; Security</vt:lpstr>
      <vt:lpstr>Materials Management &amp; Security</vt:lpstr>
      <vt:lpstr>Training Plan</vt:lpstr>
      <vt:lpstr>Online Testing Considerations</vt:lpstr>
      <vt:lpstr>Roles and Responsibilities</vt:lpstr>
      <vt:lpstr>Roles and Responsibilities</vt:lpstr>
      <vt:lpstr>Roles and Responsibilities</vt:lpstr>
      <vt:lpstr>Roles and Responsibilities</vt:lpstr>
      <vt:lpstr>Roles and Responsibilities</vt:lpstr>
      <vt:lpstr>Roles and Responsibilities</vt:lpstr>
      <vt:lpstr>Roles and Responsibilities</vt:lpstr>
      <vt:lpstr>Code of Ethics for Georgia Educators </vt:lpstr>
      <vt:lpstr>Irregularities</vt:lpstr>
      <vt:lpstr>Avoiding Testing Irregularities </vt:lpstr>
      <vt:lpstr>Irregularities</vt:lpstr>
      <vt:lpstr>Steps for Reporting an Irregularity</vt:lpstr>
      <vt:lpstr>Characteristics of a Quality Investigation</vt:lpstr>
      <vt:lpstr>Characteristics of a Quality Investigation</vt:lpstr>
      <vt:lpstr>Irregularities – Post Testing</vt:lpstr>
      <vt:lpstr>When entering irregularities into the MyGaDOE Portal</vt:lpstr>
      <vt:lpstr>Cell Phones and Electronic Devices</vt:lpstr>
      <vt:lpstr>Accommodations and Special Populations</vt:lpstr>
      <vt:lpstr>Accommodations</vt:lpstr>
      <vt:lpstr>Accommodations EL-Monitored</vt:lpstr>
      <vt:lpstr>Test Administration Accommodations</vt:lpstr>
      <vt:lpstr>Plan for Accommodations</vt:lpstr>
      <vt:lpstr>Requests for Accommodations Not on State-Approved List</vt:lpstr>
      <vt:lpstr>Post-Assessment Communication</vt:lpstr>
      <vt:lpstr>Communication</vt:lpstr>
      <vt:lpstr>Dissemination of Test Scores</vt:lpstr>
      <vt:lpstr>Transferring Student Test Scores</vt:lpstr>
      <vt:lpstr>Assessment Online Forms</vt:lpstr>
      <vt:lpstr>Assessment Online Forms https://portal.doe.k12.ga.us/login.aspx </vt:lpstr>
      <vt:lpstr>Overview of  2017-2018 State Assessments</vt:lpstr>
      <vt:lpstr>ACCESS &amp; Alternative ACCESS</vt:lpstr>
      <vt:lpstr>ACCESS &amp; Alternate ACCESS</vt:lpstr>
      <vt:lpstr>ACCESS &amp; Alternate ACCESS</vt:lpstr>
      <vt:lpstr>ACCESS &amp; Alternate ACCESS</vt:lpstr>
      <vt:lpstr>ACCESS &amp; Alternate ACCESS</vt:lpstr>
      <vt:lpstr>ACCESS &amp; Alternate ACCESS</vt:lpstr>
      <vt:lpstr>ACCESS &amp; Alternate ACCESS</vt:lpstr>
      <vt:lpstr>ACCESS &amp; Alternate ACCESS</vt:lpstr>
      <vt:lpstr>ACCESS &amp; Alternate ACCESS</vt:lpstr>
      <vt:lpstr>ACCESS &amp; Alternate ACCESS</vt:lpstr>
      <vt:lpstr>ACCESS &amp; Alternate ACCESS</vt:lpstr>
      <vt:lpstr>ACCESS &amp; Alternate ACCESS</vt:lpstr>
      <vt:lpstr>ACCESS &amp; Alternate ACCESS</vt:lpstr>
      <vt:lpstr>Georgia Alternate Assessment (GAA)</vt:lpstr>
      <vt:lpstr>Georgia Alternate Assessment (GAA)</vt:lpstr>
      <vt:lpstr>Georgia Alternate Assessment (GAA)</vt:lpstr>
      <vt:lpstr>Georgia Alternate Assessment (GAA) </vt:lpstr>
      <vt:lpstr>Georgia Alternate Assessment (GAA)</vt:lpstr>
      <vt:lpstr>GAA Resources</vt:lpstr>
      <vt:lpstr>Moving from the Resource Board  for Teachers of Students with Significant Disabilities to the Notebooks of the Teacher Resource Link on SLDS (No login required)  </vt:lpstr>
      <vt:lpstr>Georgia Milestones</vt:lpstr>
      <vt:lpstr>Georgia Milestones</vt:lpstr>
      <vt:lpstr>Georgia Milestones</vt:lpstr>
      <vt:lpstr>Georgia Milestones</vt:lpstr>
      <vt:lpstr>Participants EOG</vt:lpstr>
      <vt:lpstr>Participants EOC</vt:lpstr>
      <vt:lpstr>Participants EOC - continued</vt:lpstr>
      <vt:lpstr>PowerPoint Presentation</vt:lpstr>
      <vt:lpstr>Georgia Milestones</vt:lpstr>
      <vt:lpstr>Georgia Milestones Administration Windows</vt:lpstr>
      <vt:lpstr>Georgia Milestones Preliminary Individual Student Report Timelines for Non-Spring Administrations</vt:lpstr>
      <vt:lpstr>Georgia Milestones Preliminary Student Reports Spring 2018</vt:lpstr>
      <vt:lpstr>Georgia Milestones EOC Final Reporting Timeline</vt:lpstr>
      <vt:lpstr>Georgia Milestones EOG Final Reporting Timeline</vt:lpstr>
      <vt:lpstr>Georgia Milestones</vt:lpstr>
      <vt:lpstr>REBW Field Test</vt:lpstr>
      <vt:lpstr>Off-Grade Approach</vt:lpstr>
      <vt:lpstr>Selected Schools</vt:lpstr>
      <vt:lpstr>Selected Schools</vt:lpstr>
      <vt:lpstr>Student Upload</vt:lpstr>
      <vt:lpstr>REBW Field Test Pre-Admin Webinars</vt:lpstr>
      <vt:lpstr>Georgia Inventory of Developing Skills (GKIDS) </vt:lpstr>
      <vt:lpstr>Georgia Kindergarten Inventory of Developing Skills (GKIDS)</vt:lpstr>
      <vt:lpstr>Georgia Kindergarten Inventory of Developing Skills (GKIDS)</vt:lpstr>
      <vt:lpstr>GKIDS: Updates</vt:lpstr>
      <vt:lpstr>GKIDS: Student List Population</vt:lpstr>
      <vt:lpstr>GKIDS: Student List Population</vt:lpstr>
      <vt:lpstr>GKIDS Readiness Check</vt:lpstr>
      <vt:lpstr>GKIDS: Administration Schedule</vt:lpstr>
      <vt:lpstr>GKIDS: Resources</vt:lpstr>
      <vt:lpstr>National Assessment of Educational Progress (NAEP)</vt:lpstr>
      <vt:lpstr>NAEP</vt:lpstr>
      <vt:lpstr>NAEP</vt:lpstr>
      <vt:lpstr>NAEP</vt:lpstr>
      <vt:lpstr>NAEP</vt:lpstr>
      <vt:lpstr>NAEP</vt:lpstr>
      <vt:lpstr>NAEP Resources</vt:lpstr>
      <vt:lpstr>Contact Information</vt:lpstr>
      <vt:lpstr>MyGaDOE Portal &amp; Contractor Accounts</vt:lpstr>
      <vt:lpstr>Assessment &amp; Accountability Contact Information Toll-Free (800) 634-4106 and (404) 656-2668</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Test Coordinators’ Fall 2017 Conference  General Session/Test Administration August 8 &amp; 10, 2017  Georgia Student Assessment Program 2017 – 2018</dc:title>
  <dc:creator/>
  <cp:lastModifiedBy/>
  <cp:revision>1</cp:revision>
  <dcterms:modified xsi:type="dcterms:W3CDTF">2017-08-25T14:37:27Z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