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5"/>
  </p:notesMasterIdLst>
  <p:handoutMasterIdLst>
    <p:handoutMasterId r:id="rId56"/>
  </p:handoutMasterIdLst>
  <p:sldIdLst>
    <p:sldId id="301" r:id="rId5"/>
    <p:sldId id="303" r:id="rId6"/>
    <p:sldId id="342" r:id="rId7"/>
    <p:sldId id="343" r:id="rId8"/>
    <p:sldId id="345" r:id="rId9"/>
    <p:sldId id="321" r:id="rId10"/>
    <p:sldId id="338" r:id="rId11"/>
    <p:sldId id="340" r:id="rId12"/>
    <p:sldId id="341" r:id="rId13"/>
    <p:sldId id="326" r:id="rId14"/>
    <p:sldId id="347" r:id="rId15"/>
    <p:sldId id="346" r:id="rId16"/>
    <p:sldId id="324" r:id="rId17"/>
    <p:sldId id="336" r:id="rId18"/>
    <p:sldId id="334" r:id="rId19"/>
    <p:sldId id="335" r:id="rId20"/>
    <p:sldId id="333" r:id="rId21"/>
    <p:sldId id="329" r:id="rId22"/>
    <p:sldId id="330" r:id="rId23"/>
    <p:sldId id="260" r:id="rId24"/>
    <p:sldId id="264" r:id="rId25"/>
    <p:sldId id="265" r:id="rId26"/>
    <p:sldId id="266" r:id="rId27"/>
    <p:sldId id="261" r:id="rId28"/>
    <p:sldId id="267" r:id="rId29"/>
    <p:sldId id="268" r:id="rId30"/>
    <p:sldId id="269" r:id="rId31"/>
    <p:sldId id="270" r:id="rId32"/>
    <p:sldId id="271" r:id="rId33"/>
    <p:sldId id="272" r:id="rId34"/>
    <p:sldId id="273" r:id="rId35"/>
    <p:sldId id="274" r:id="rId36"/>
    <p:sldId id="275" r:id="rId37"/>
    <p:sldId id="276" r:id="rId38"/>
    <p:sldId id="306" r:id="rId39"/>
    <p:sldId id="307" r:id="rId40"/>
    <p:sldId id="308" r:id="rId41"/>
    <p:sldId id="309" r:id="rId42"/>
    <p:sldId id="310" r:id="rId43"/>
    <p:sldId id="311" r:id="rId44"/>
    <p:sldId id="312" r:id="rId45"/>
    <p:sldId id="313" r:id="rId46"/>
    <p:sldId id="314" r:id="rId47"/>
    <p:sldId id="315" r:id="rId48"/>
    <p:sldId id="316" r:id="rId49"/>
    <p:sldId id="317" r:id="rId50"/>
    <p:sldId id="318" r:id="rId51"/>
    <p:sldId id="290" r:id="rId52"/>
    <p:sldId id="291" r:id="rId53"/>
    <p:sldId id="305" r:id="rId5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y Nesbit-McBride" initials="MN" lastIdx="0" clrIdx="0">
    <p:extLst>
      <p:ext uri="{19B8F6BF-5375-455C-9EA6-DF929625EA0E}">
        <p15:presenceInfo xmlns:p15="http://schemas.microsoft.com/office/powerpoint/2012/main" userId="S-1-5-21-4138756018-1546103158-1358996498-229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66FF"/>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41" autoAdjust="0"/>
  </p:normalViewPr>
  <p:slideViewPr>
    <p:cSldViewPr snapToGrid="0">
      <p:cViewPr varScale="1">
        <p:scale>
          <a:sx n="120" d="100"/>
          <a:sy n="120" d="100"/>
        </p:scale>
        <p:origin x="138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480FC2-4E23-44BE-A824-6F7EE00BAF49}" type="doc">
      <dgm:prSet loTypeId="urn:microsoft.com/office/officeart/2005/8/layout/target1" loCatId="relationship" qsTypeId="urn:microsoft.com/office/officeart/2005/8/quickstyle/simple1" qsCatId="simple" csTypeId="urn:microsoft.com/office/officeart/2005/8/colors/colorful1" csCatId="colorful" phldr="1"/>
      <dgm:spPr/>
    </dgm:pt>
    <dgm:pt modelId="{C56C456E-8C9E-4C92-9FCE-A1C9A77F69C4}">
      <dgm:prSet phldrT="[Text]"/>
      <dgm:spPr/>
      <dgm:t>
        <a:bodyPr/>
        <a:lstStyle/>
        <a:p>
          <a:r>
            <a:rPr lang="en-US" dirty="0"/>
            <a:t>Accommodations</a:t>
          </a:r>
        </a:p>
      </dgm:t>
    </dgm:pt>
    <dgm:pt modelId="{4897A8EA-3616-4E2F-98B7-7209FC66037F}" type="parTrans" cxnId="{DA038E68-B91E-4939-B67A-F62A438C6819}">
      <dgm:prSet/>
      <dgm:spPr/>
      <dgm:t>
        <a:bodyPr/>
        <a:lstStyle/>
        <a:p>
          <a:endParaRPr lang="en-US"/>
        </a:p>
      </dgm:t>
    </dgm:pt>
    <dgm:pt modelId="{741B572F-0FFD-45DF-B5D5-9C3F2CD784CC}" type="sibTrans" cxnId="{DA038E68-B91E-4939-B67A-F62A438C6819}">
      <dgm:prSet/>
      <dgm:spPr/>
      <dgm:t>
        <a:bodyPr/>
        <a:lstStyle/>
        <a:p>
          <a:endParaRPr lang="en-US"/>
        </a:p>
      </dgm:t>
    </dgm:pt>
    <dgm:pt modelId="{C295E562-E331-42B5-AD79-141995F425A2}">
      <dgm:prSet phldrT="[Text]"/>
      <dgm:spPr/>
      <dgm:t>
        <a:bodyPr/>
        <a:lstStyle/>
        <a:p>
          <a:r>
            <a:rPr lang="en-US" dirty="0"/>
            <a:t>Test Administration Procedures</a:t>
          </a:r>
        </a:p>
      </dgm:t>
    </dgm:pt>
    <dgm:pt modelId="{1BA67FE6-AB5A-4D64-92C9-495DE7B9A835}" type="parTrans" cxnId="{ADB1F8DF-9E36-4BB5-9E9D-9640BA984867}">
      <dgm:prSet/>
      <dgm:spPr/>
      <dgm:t>
        <a:bodyPr/>
        <a:lstStyle/>
        <a:p>
          <a:endParaRPr lang="en-US"/>
        </a:p>
      </dgm:t>
    </dgm:pt>
    <dgm:pt modelId="{314EC525-8D9B-42FF-A9EB-66CFCB09451F}" type="sibTrans" cxnId="{ADB1F8DF-9E36-4BB5-9E9D-9640BA984867}">
      <dgm:prSet/>
      <dgm:spPr/>
      <dgm:t>
        <a:bodyPr/>
        <a:lstStyle/>
        <a:p>
          <a:endParaRPr lang="en-US"/>
        </a:p>
      </dgm:t>
    </dgm:pt>
    <dgm:pt modelId="{FDD8AEB5-0325-4257-9B9C-E1A41231E0E6}">
      <dgm:prSet phldrT="[Text]"/>
      <dgm:spPr/>
      <dgm:t>
        <a:bodyPr/>
        <a:lstStyle/>
        <a:p>
          <a:r>
            <a:rPr lang="en-US" dirty="0"/>
            <a:t>Universal Tools</a:t>
          </a:r>
        </a:p>
      </dgm:t>
    </dgm:pt>
    <dgm:pt modelId="{2F9417CD-CFAC-4265-A48F-66C19F33435F}" type="parTrans" cxnId="{9354A0E0-D8E2-4858-9086-4A6754F1529E}">
      <dgm:prSet/>
      <dgm:spPr/>
      <dgm:t>
        <a:bodyPr/>
        <a:lstStyle/>
        <a:p>
          <a:endParaRPr lang="en-US"/>
        </a:p>
      </dgm:t>
    </dgm:pt>
    <dgm:pt modelId="{BC94C9A9-CA8B-4E87-878D-FDA5E13D35EF}" type="sibTrans" cxnId="{9354A0E0-D8E2-4858-9086-4A6754F1529E}">
      <dgm:prSet/>
      <dgm:spPr/>
      <dgm:t>
        <a:bodyPr/>
        <a:lstStyle/>
        <a:p>
          <a:endParaRPr lang="en-US"/>
        </a:p>
      </dgm:t>
    </dgm:pt>
    <dgm:pt modelId="{B00C611A-EBBD-498F-A54D-452324B81EAB}" type="pres">
      <dgm:prSet presAssocID="{5A480FC2-4E23-44BE-A824-6F7EE00BAF49}" presName="composite" presStyleCnt="0">
        <dgm:presLayoutVars>
          <dgm:chMax val="5"/>
          <dgm:dir/>
          <dgm:resizeHandles val="exact"/>
        </dgm:presLayoutVars>
      </dgm:prSet>
      <dgm:spPr/>
    </dgm:pt>
    <dgm:pt modelId="{7FF4B181-4B13-4CBD-BED7-BD8598C6BDDB}" type="pres">
      <dgm:prSet presAssocID="{C56C456E-8C9E-4C92-9FCE-A1C9A77F69C4}" presName="circle1" presStyleLbl="lnNode1" presStyleIdx="0" presStyleCnt="3"/>
      <dgm:spPr/>
    </dgm:pt>
    <dgm:pt modelId="{685FA7BD-3E94-4FE0-9900-207C057AF38B}" type="pres">
      <dgm:prSet presAssocID="{C56C456E-8C9E-4C92-9FCE-A1C9A77F69C4}" presName="text1" presStyleLbl="revTx" presStyleIdx="0" presStyleCnt="3">
        <dgm:presLayoutVars>
          <dgm:bulletEnabled val="1"/>
        </dgm:presLayoutVars>
      </dgm:prSet>
      <dgm:spPr/>
    </dgm:pt>
    <dgm:pt modelId="{12ADEE9D-506D-45AA-8EB5-3F52FB6F036F}" type="pres">
      <dgm:prSet presAssocID="{C56C456E-8C9E-4C92-9FCE-A1C9A77F69C4}" presName="line1" presStyleLbl="callout" presStyleIdx="0" presStyleCnt="6"/>
      <dgm:spPr/>
    </dgm:pt>
    <dgm:pt modelId="{483F9E9F-0F8E-4224-8C17-BD61E1848A36}" type="pres">
      <dgm:prSet presAssocID="{C56C456E-8C9E-4C92-9FCE-A1C9A77F69C4}" presName="d1" presStyleLbl="callout" presStyleIdx="1" presStyleCnt="6"/>
      <dgm:spPr/>
    </dgm:pt>
    <dgm:pt modelId="{32A434A1-BAE9-43B6-A460-763252BAAC9A}" type="pres">
      <dgm:prSet presAssocID="{C295E562-E331-42B5-AD79-141995F425A2}" presName="circle2" presStyleLbl="lnNode1" presStyleIdx="1" presStyleCnt="3"/>
      <dgm:spPr/>
    </dgm:pt>
    <dgm:pt modelId="{8669DE4D-BCBE-48A8-B0E6-AF468423A160}" type="pres">
      <dgm:prSet presAssocID="{C295E562-E331-42B5-AD79-141995F425A2}" presName="text2" presStyleLbl="revTx" presStyleIdx="1" presStyleCnt="3">
        <dgm:presLayoutVars>
          <dgm:bulletEnabled val="1"/>
        </dgm:presLayoutVars>
      </dgm:prSet>
      <dgm:spPr/>
    </dgm:pt>
    <dgm:pt modelId="{FB1760EB-D798-4918-8946-F09A682E2ECC}" type="pres">
      <dgm:prSet presAssocID="{C295E562-E331-42B5-AD79-141995F425A2}" presName="line2" presStyleLbl="callout" presStyleIdx="2" presStyleCnt="6"/>
      <dgm:spPr/>
    </dgm:pt>
    <dgm:pt modelId="{D9B07075-46C4-4F84-AFD5-BEB2B7684D46}" type="pres">
      <dgm:prSet presAssocID="{C295E562-E331-42B5-AD79-141995F425A2}" presName="d2" presStyleLbl="callout" presStyleIdx="3" presStyleCnt="6"/>
      <dgm:spPr/>
    </dgm:pt>
    <dgm:pt modelId="{36DD8921-95A0-42A8-9200-BA8043B7A1EB}" type="pres">
      <dgm:prSet presAssocID="{FDD8AEB5-0325-4257-9B9C-E1A41231E0E6}" presName="circle3" presStyleLbl="lnNode1" presStyleIdx="2" presStyleCnt="3"/>
      <dgm:spPr/>
    </dgm:pt>
    <dgm:pt modelId="{573B09F9-263A-4F84-8B00-751C5DD9A9D0}" type="pres">
      <dgm:prSet presAssocID="{FDD8AEB5-0325-4257-9B9C-E1A41231E0E6}" presName="text3" presStyleLbl="revTx" presStyleIdx="2" presStyleCnt="3">
        <dgm:presLayoutVars>
          <dgm:bulletEnabled val="1"/>
        </dgm:presLayoutVars>
      </dgm:prSet>
      <dgm:spPr/>
    </dgm:pt>
    <dgm:pt modelId="{6343413F-7169-4950-B5AE-4D17C4115B89}" type="pres">
      <dgm:prSet presAssocID="{FDD8AEB5-0325-4257-9B9C-E1A41231E0E6}" presName="line3" presStyleLbl="callout" presStyleIdx="4" presStyleCnt="6"/>
      <dgm:spPr/>
    </dgm:pt>
    <dgm:pt modelId="{62995B68-2B9E-40B0-BFC9-0959028F3A74}" type="pres">
      <dgm:prSet presAssocID="{FDD8AEB5-0325-4257-9B9C-E1A41231E0E6}" presName="d3" presStyleLbl="callout" presStyleIdx="5" presStyleCnt="6"/>
      <dgm:spPr/>
    </dgm:pt>
  </dgm:ptLst>
  <dgm:cxnLst>
    <dgm:cxn modelId="{DA038E68-B91E-4939-B67A-F62A438C6819}" srcId="{5A480FC2-4E23-44BE-A824-6F7EE00BAF49}" destId="{C56C456E-8C9E-4C92-9FCE-A1C9A77F69C4}" srcOrd="0" destOrd="0" parTransId="{4897A8EA-3616-4E2F-98B7-7209FC66037F}" sibTransId="{741B572F-0FFD-45DF-B5D5-9C3F2CD784CC}"/>
    <dgm:cxn modelId="{374FD991-0B0B-4DB5-AB47-04301FAF90DD}" type="presOf" srcId="{C56C456E-8C9E-4C92-9FCE-A1C9A77F69C4}" destId="{685FA7BD-3E94-4FE0-9900-207C057AF38B}" srcOrd="0" destOrd="0" presId="urn:microsoft.com/office/officeart/2005/8/layout/target1"/>
    <dgm:cxn modelId="{D3DEEDCC-FCC3-48A6-A1BA-32DAC374A4C8}" type="presOf" srcId="{C295E562-E331-42B5-AD79-141995F425A2}" destId="{8669DE4D-BCBE-48A8-B0E6-AF468423A160}" srcOrd="0" destOrd="0" presId="urn:microsoft.com/office/officeart/2005/8/layout/target1"/>
    <dgm:cxn modelId="{ADB1F8DF-9E36-4BB5-9E9D-9640BA984867}" srcId="{5A480FC2-4E23-44BE-A824-6F7EE00BAF49}" destId="{C295E562-E331-42B5-AD79-141995F425A2}" srcOrd="1" destOrd="0" parTransId="{1BA67FE6-AB5A-4D64-92C9-495DE7B9A835}" sibTransId="{314EC525-8D9B-42FF-A9EB-66CFCB09451F}"/>
    <dgm:cxn modelId="{9354A0E0-D8E2-4858-9086-4A6754F1529E}" srcId="{5A480FC2-4E23-44BE-A824-6F7EE00BAF49}" destId="{FDD8AEB5-0325-4257-9B9C-E1A41231E0E6}" srcOrd="2" destOrd="0" parTransId="{2F9417CD-CFAC-4265-A48F-66C19F33435F}" sibTransId="{BC94C9A9-CA8B-4E87-878D-FDA5E13D35EF}"/>
    <dgm:cxn modelId="{88A7EAEB-43D0-447F-AE75-C101CFA028C6}" type="presOf" srcId="{FDD8AEB5-0325-4257-9B9C-E1A41231E0E6}" destId="{573B09F9-263A-4F84-8B00-751C5DD9A9D0}" srcOrd="0" destOrd="0" presId="urn:microsoft.com/office/officeart/2005/8/layout/target1"/>
    <dgm:cxn modelId="{C7F2F0F1-5FEC-4030-8927-9BA0E22C12E2}" type="presOf" srcId="{5A480FC2-4E23-44BE-A824-6F7EE00BAF49}" destId="{B00C611A-EBBD-498F-A54D-452324B81EAB}" srcOrd="0" destOrd="0" presId="urn:microsoft.com/office/officeart/2005/8/layout/target1"/>
    <dgm:cxn modelId="{31E3167F-90B2-4951-8487-9E3A391D516D}" type="presParOf" srcId="{B00C611A-EBBD-498F-A54D-452324B81EAB}" destId="{7FF4B181-4B13-4CBD-BED7-BD8598C6BDDB}" srcOrd="0" destOrd="0" presId="urn:microsoft.com/office/officeart/2005/8/layout/target1"/>
    <dgm:cxn modelId="{A4DFAFC7-5D3C-4CE4-9320-F4A9101F6918}" type="presParOf" srcId="{B00C611A-EBBD-498F-A54D-452324B81EAB}" destId="{685FA7BD-3E94-4FE0-9900-207C057AF38B}" srcOrd="1" destOrd="0" presId="urn:microsoft.com/office/officeart/2005/8/layout/target1"/>
    <dgm:cxn modelId="{A6A2C048-27F0-4863-A830-1A0402CF2205}" type="presParOf" srcId="{B00C611A-EBBD-498F-A54D-452324B81EAB}" destId="{12ADEE9D-506D-45AA-8EB5-3F52FB6F036F}" srcOrd="2" destOrd="0" presId="urn:microsoft.com/office/officeart/2005/8/layout/target1"/>
    <dgm:cxn modelId="{43AF0DF5-0E8A-4AFE-B9A3-243269B578FF}" type="presParOf" srcId="{B00C611A-EBBD-498F-A54D-452324B81EAB}" destId="{483F9E9F-0F8E-4224-8C17-BD61E1848A36}" srcOrd="3" destOrd="0" presId="urn:microsoft.com/office/officeart/2005/8/layout/target1"/>
    <dgm:cxn modelId="{325F4227-2311-4030-A69F-832DAE404806}" type="presParOf" srcId="{B00C611A-EBBD-498F-A54D-452324B81EAB}" destId="{32A434A1-BAE9-43B6-A460-763252BAAC9A}" srcOrd="4" destOrd="0" presId="urn:microsoft.com/office/officeart/2005/8/layout/target1"/>
    <dgm:cxn modelId="{D7526FCD-C20B-419C-ABDA-D30B4E46C212}" type="presParOf" srcId="{B00C611A-EBBD-498F-A54D-452324B81EAB}" destId="{8669DE4D-BCBE-48A8-B0E6-AF468423A160}" srcOrd="5" destOrd="0" presId="urn:microsoft.com/office/officeart/2005/8/layout/target1"/>
    <dgm:cxn modelId="{2CFBC5BB-EADB-4940-825A-B3F321C954AA}" type="presParOf" srcId="{B00C611A-EBBD-498F-A54D-452324B81EAB}" destId="{FB1760EB-D798-4918-8946-F09A682E2ECC}" srcOrd="6" destOrd="0" presId="urn:microsoft.com/office/officeart/2005/8/layout/target1"/>
    <dgm:cxn modelId="{4CF55D08-58FD-43C1-AF8B-A06BB1386EBC}" type="presParOf" srcId="{B00C611A-EBBD-498F-A54D-452324B81EAB}" destId="{D9B07075-46C4-4F84-AFD5-BEB2B7684D46}" srcOrd="7" destOrd="0" presId="urn:microsoft.com/office/officeart/2005/8/layout/target1"/>
    <dgm:cxn modelId="{1A86323F-C67F-4E92-A289-1C9BE06C52C1}" type="presParOf" srcId="{B00C611A-EBBD-498F-A54D-452324B81EAB}" destId="{36DD8921-95A0-42A8-9200-BA8043B7A1EB}" srcOrd="8" destOrd="0" presId="urn:microsoft.com/office/officeart/2005/8/layout/target1"/>
    <dgm:cxn modelId="{3B395C6E-9DB8-4D28-93A8-594105BAC97D}" type="presParOf" srcId="{B00C611A-EBBD-498F-A54D-452324B81EAB}" destId="{573B09F9-263A-4F84-8B00-751C5DD9A9D0}" srcOrd="9" destOrd="0" presId="urn:microsoft.com/office/officeart/2005/8/layout/target1"/>
    <dgm:cxn modelId="{1475B177-7421-48DE-9CAB-696AE8246056}" type="presParOf" srcId="{B00C611A-EBBD-498F-A54D-452324B81EAB}" destId="{6343413F-7169-4950-B5AE-4D17C4115B89}" srcOrd="10" destOrd="0" presId="urn:microsoft.com/office/officeart/2005/8/layout/target1"/>
    <dgm:cxn modelId="{95EC4B13-5B9E-41ED-AF8A-07210AC293E7}" type="presParOf" srcId="{B00C611A-EBBD-498F-A54D-452324B81EAB}" destId="{62995B68-2B9E-40B0-BFC9-0959028F3A74}"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DD8921-95A0-42A8-9200-BA8043B7A1EB}">
      <dsp:nvSpPr>
        <dsp:cNvPr id="0" name=""/>
        <dsp:cNvSpPr/>
      </dsp:nvSpPr>
      <dsp:spPr>
        <a:xfrm>
          <a:off x="1223763" y="1087834"/>
          <a:ext cx="3263503" cy="3263503"/>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A434A1-BAE9-43B6-A460-763252BAAC9A}">
      <dsp:nvSpPr>
        <dsp:cNvPr id="0" name=""/>
        <dsp:cNvSpPr/>
      </dsp:nvSpPr>
      <dsp:spPr>
        <a:xfrm>
          <a:off x="1876464" y="1740535"/>
          <a:ext cx="1958102" cy="1958102"/>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F4B181-4B13-4CBD-BED7-BD8598C6BDDB}">
      <dsp:nvSpPr>
        <dsp:cNvPr id="0" name=""/>
        <dsp:cNvSpPr/>
      </dsp:nvSpPr>
      <dsp:spPr>
        <a:xfrm>
          <a:off x="2529165" y="2393235"/>
          <a:ext cx="652700" cy="65270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5FA7BD-3E94-4FE0-9900-207C057AF38B}">
      <dsp:nvSpPr>
        <dsp:cNvPr id="0" name=""/>
        <dsp:cNvSpPr/>
      </dsp:nvSpPr>
      <dsp:spPr>
        <a:xfrm>
          <a:off x="5031184" y="0"/>
          <a:ext cx="1631751" cy="95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marL="0" lvl="0" indent="0" algn="l" defTabSz="711200">
            <a:lnSpc>
              <a:spcPct val="90000"/>
            </a:lnSpc>
            <a:spcBef>
              <a:spcPct val="0"/>
            </a:spcBef>
            <a:spcAft>
              <a:spcPct val="35000"/>
            </a:spcAft>
            <a:buNone/>
          </a:pPr>
          <a:r>
            <a:rPr lang="en-US" sz="1600" kern="1200" dirty="0"/>
            <a:t>Accommodations</a:t>
          </a:r>
        </a:p>
      </dsp:txBody>
      <dsp:txXfrm>
        <a:off x="5031184" y="0"/>
        <a:ext cx="1631751" cy="951855"/>
      </dsp:txXfrm>
    </dsp:sp>
    <dsp:sp modelId="{12ADEE9D-506D-45AA-8EB5-3F52FB6F036F}">
      <dsp:nvSpPr>
        <dsp:cNvPr id="0" name=""/>
        <dsp:cNvSpPr/>
      </dsp:nvSpPr>
      <dsp:spPr>
        <a:xfrm>
          <a:off x="4623246" y="475927"/>
          <a:ext cx="407937"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3F9E9F-0F8E-4224-8C17-BD61E1848A36}">
      <dsp:nvSpPr>
        <dsp:cNvPr id="0" name=""/>
        <dsp:cNvSpPr/>
      </dsp:nvSpPr>
      <dsp:spPr>
        <a:xfrm rot="5400000">
          <a:off x="2617007" y="714979"/>
          <a:ext cx="2243114" cy="1766099"/>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669DE4D-BCBE-48A8-B0E6-AF468423A160}">
      <dsp:nvSpPr>
        <dsp:cNvPr id="0" name=""/>
        <dsp:cNvSpPr/>
      </dsp:nvSpPr>
      <dsp:spPr>
        <a:xfrm>
          <a:off x="5031184" y="951855"/>
          <a:ext cx="1631751" cy="95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marL="0" lvl="0" indent="0" algn="l" defTabSz="711200">
            <a:lnSpc>
              <a:spcPct val="90000"/>
            </a:lnSpc>
            <a:spcBef>
              <a:spcPct val="0"/>
            </a:spcBef>
            <a:spcAft>
              <a:spcPct val="35000"/>
            </a:spcAft>
            <a:buNone/>
          </a:pPr>
          <a:r>
            <a:rPr lang="en-US" sz="1600" kern="1200" dirty="0"/>
            <a:t>Test Administration Procedures</a:t>
          </a:r>
        </a:p>
      </dsp:txBody>
      <dsp:txXfrm>
        <a:off x="5031184" y="951855"/>
        <a:ext cx="1631751" cy="951855"/>
      </dsp:txXfrm>
    </dsp:sp>
    <dsp:sp modelId="{FB1760EB-D798-4918-8946-F09A682E2ECC}">
      <dsp:nvSpPr>
        <dsp:cNvPr id="0" name=""/>
        <dsp:cNvSpPr/>
      </dsp:nvSpPr>
      <dsp:spPr>
        <a:xfrm>
          <a:off x="4623246" y="1427782"/>
          <a:ext cx="407937"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9B07075-46C4-4F84-AFD5-BEB2B7684D46}">
      <dsp:nvSpPr>
        <dsp:cNvPr id="0" name=""/>
        <dsp:cNvSpPr/>
      </dsp:nvSpPr>
      <dsp:spPr>
        <a:xfrm rot="5400000">
          <a:off x="3098483" y="1651985"/>
          <a:ext cx="1747932" cy="129833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73B09F9-263A-4F84-8B00-751C5DD9A9D0}">
      <dsp:nvSpPr>
        <dsp:cNvPr id="0" name=""/>
        <dsp:cNvSpPr/>
      </dsp:nvSpPr>
      <dsp:spPr>
        <a:xfrm>
          <a:off x="5031184" y="1903710"/>
          <a:ext cx="1631751" cy="95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marL="0" lvl="0" indent="0" algn="l" defTabSz="711200">
            <a:lnSpc>
              <a:spcPct val="90000"/>
            </a:lnSpc>
            <a:spcBef>
              <a:spcPct val="0"/>
            </a:spcBef>
            <a:spcAft>
              <a:spcPct val="35000"/>
            </a:spcAft>
            <a:buNone/>
          </a:pPr>
          <a:r>
            <a:rPr lang="en-US" sz="1600" kern="1200" dirty="0"/>
            <a:t>Universal Tools</a:t>
          </a:r>
        </a:p>
      </dsp:txBody>
      <dsp:txXfrm>
        <a:off x="5031184" y="1903710"/>
        <a:ext cx="1631751" cy="951855"/>
      </dsp:txXfrm>
    </dsp:sp>
    <dsp:sp modelId="{6343413F-7169-4950-B5AE-4D17C4115B89}">
      <dsp:nvSpPr>
        <dsp:cNvPr id="0" name=""/>
        <dsp:cNvSpPr/>
      </dsp:nvSpPr>
      <dsp:spPr>
        <a:xfrm>
          <a:off x="4623246" y="2379637"/>
          <a:ext cx="407937"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2995B68-2B9E-40B0-BFC9-0959028F3A74}">
      <dsp:nvSpPr>
        <dsp:cNvPr id="0" name=""/>
        <dsp:cNvSpPr/>
      </dsp:nvSpPr>
      <dsp:spPr>
        <a:xfrm rot="5400000">
          <a:off x="3580557" y="2588230"/>
          <a:ext cx="1248834" cy="830561"/>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908259A-ADE3-415E-8281-404259C95B64}" type="datetimeFigureOut">
              <a:rPr lang="en-US" smtClean="0"/>
              <a:t>10/12/2017</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61B0538-9E72-4334-B23E-2417A7575D4B}" type="slidenum">
              <a:rPr lang="en-US" smtClean="0"/>
              <a:t>‹#›</a:t>
            </a:fld>
            <a:endParaRPr lang="en-US" dirty="0"/>
          </a:p>
        </p:txBody>
      </p:sp>
    </p:spTree>
    <p:extLst>
      <p:ext uri="{BB962C8B-B14F-4D97-AF65-F5344CB8AC3E}">
        <p14:creationId xmlns:p14="http://schemas.microsoft.com/office/powerpoint/2010/main" val="16274046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8AB1433-BF8B-45C5-81D6-089F21EECCF9}" type="datetimeFigureOut">
              <a:rPr lang="en-US" smtClean="0"/>
              <a:t>10/12/2017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6530340-F5C0-43BA-9CC1-D63E860F355B}" type="slidenum">
              <a:rPr lang="en-US" smtClean="0"/>
              <a:t>‹#›</a:t>
            </a:fld>
            <a:endParaRPr lang="en-US" dirty="0"/>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7F177C83-355B-4F93-89CB-C0A866DFEB5A}" type="datetime1">
              <a:rPr lang="en-US" smtClean="0"/>
              <a:t>10/12/2017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EEC27354-271A-45B5-A516-2AF82D73F8DB}" type="datetime1">
              <a:rPr lang="en-US" smtClean="0"/>
              <a:t>10/12/2017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A4E8B62-38FA-4223-AF29-7080FE17B937}" type="datetime1">
              <a:rPr lang="en-US" smtClean="0"/>
              <a:t>10/12/2017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D5A7A5FE-4D60-409A-BD1F-D78A96C188C6}" type="datetime1">
              <a:rPr lang="en-US" smtClean="0"/>
              <a:t>10/12/2017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aseline="0">
                <a:solidFill>
                  <a:srgbClr val="0000CC"/>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0000CC"/>
                </a:solidFill>
              </a:defRPr>
            </a:lvl1pPr>
            <a:lvl2pPr>
              <a:defRPr>
                <a:solidFill>
                  <a:srgbClr val="0000CC"/>
                </a:solidFill>
              </a:defRPr>
            </a:lvl2pPr>
            <a:lvl3pPr>
              <a:defRPr>
                <a:solidFill>
                  <a:srgbClr val="0000CC"/>
                </a:solidFill>
              </a:defRPr>
            </a:lvl3pPr>
            <a:lvl4pPr>
              <a:defRPr>
                <a:solidFill>
                  <a:srgbClr val="0000CC"/>
                </a:solidFill>
              </a:defRPr>
            </a:lvl4pPr>
            <a:lvl5pPr>
              <a:defRPr>
                <a:solidFill>
                  <a:srgbClr val="0000C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C76CED0A-FBED-4F0C-9E76-8019EC815C23}" type="datetime1">
              <a:rPr lang="en-US" smtClean="0"/>
              <a:t>10/12/2017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solidFill>
                  <a:srgbClr val="0000CC"/>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rgbClr val="0000C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D90382F5-CF9A-4D04-A8D5-A840DF1DD0DD}" type="datetime1">
              <a:rPr lang="en-US" smtClean="0"/>
              <a:t>10/12/2017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D4C875E-6922-49C0-AE3D-D49204F996F6}" type="datetime1">
              <a:rPr lang="en-US" smtClean="0"/>
              <a:t>10/12/2017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3E4CEF-BB1E-48C7-AE93-F39F6AA99AD7}" type="slidenum">
              <a:rPr lang="en-US" smtClean="0"/>
              <a:pPr/>
              <a:t>‹#›</a:t>
            </a:fld>
            <a:endParaRPr lang="en-US" dirty="0"/>
          </a:p>
        </p:txBody>
      </p:sp>
    </p:spTree>
    <p:extLst>
      <p:ext uri="{BB962C8B-B14F-4D97-AF65-F5344CB8AC3E}">
        <p14:creationId xmlns:p14="http://schemas.microsoft.com/office/powerpoint/2010/main" val="381744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D2B0E5CE-C69E-4929-9CDA-9B7694141555}" type="datetime1">
              <a:rPr lang="en-US" smtClean="0"/>
              <a:t>10/12/2017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7660484-A277-4067-9D19-19CD9BEC0DF0}" type="datetime1">
              <a:rPr lang="en-US" smtClean="0"/>
              <a:t>10/12/2017</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7DC5A23D-46B8-43D6-9479-03E9C645DF16}" type="datetime1">
              <a:rPr lang="en-US" smtClean="0"/>
              <a:t>10/12/2017</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19A27A7-A128-41F3-A82D-19541C2B9567}" type="datetime1">
              <a:rPr lang="en-US" smtClean="0"/>
              <a:t>10/12/2017</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FB8B031-F1F4-46E1-8C51-5E7E991B5FC1}" type="datetime1">
              <a:rPr lang="en-US" smtClean="0"/>
              <a:t>10/12/2017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hyperlink" Target="https://www.gadoe.org/"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4"/>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AD26D8F-FBBC-4B80-B16D-43EB0C4E9608}" type="datetime1">
              <a:rPr lang="en-US" smtClean="0"/>
              <a:t>10/12/2017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rotWithShape="1">
          <a:blip r:embed="rId15"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16"/>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2"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ftr="0" dt="0"/>
  <p:txStyles>
    <p:titleStyle>
      <a:lvl1pPr algn="l" defTabSz="914400" rtl="0" eaLnBrk="1" latinLnBrk="0" hangingPunct="1">
        <a:lnSpc>
          <a:spcPct val="90000"/>
        </a:lnSpc>
        <a:spcBef>
          <a:spcPct val="0"/>
        </a:spcBef>
        <a:buNone/>
        <a:defRPr sz="4400" b="1" kern="1200">
          <a:solidFill>
            <a:srgbClr val="0000CC"/>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00C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C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00C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00C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00C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ttendee.gotowebinar.com/register/6100399857330158337"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http://testing.gado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www.gadoe.org/Curriculum-Instruction-and-Assessment/Assessment/Pages/Information-For-Educators.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mailto:mnesbit@doe.k12.ga.us" TargetMode="External"/><Relationship Id="rId2" Type="http://schemas.openxmlformats.org/officeDocument/2006/relationships/hyperlink" Target="mailto:mfincher@doe.k12.ga.us" TargetMode="External"/><Relationship Id="rId1" Type="http://schemas.openxmlformats.org/officeDocument/2006/relationships/slideLayout" Target="../slideLayouts/slideLayout5.xml"/><Relationship Id="rId5" Type="http://schemas.openxmlformats.org/officeDocument/2006/relationships/hyperlink" Target="mailto:jellis@GaDOE.k12.ga.us" TargetMode="External"/><Relationship Id="rId4" Type="http://schemas.openxmlformats.org/officeDocument/2006/relationships/hyperlink" Target="mailto:sdorsey@doe.k12.ga.u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149165"/>
            <a:ext cx="2220059" cy="115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742950" y="2015525"/>
            <a:ext cx="7772400" cy="2387600"/>
          </a:xfrm>
        </p:spPr>
        <p:txBody>
          <a:bodyPr>
            <a:normAutofit fontScale="90000"/>
          </a:bodyPr>
          <a:lstStyle/>
          <a:p>
            <a:br>
              <a:rPr lang="en-US" dirty="0"/>
            </a:br>
            <a:r>
              <a:rPr lang="en-US" dirty="0"/>
              <a:t>Fall Assessment Conference – Part 3</a:t>
            </a:r>
            <a:br>
              <a:rPr lang="en-US" dirty="0"/>
            </a:br>
            <a:r>
              <a:rPr lang="en-US" dirty="0"/>
              <a:t>Accessibility</a:t>
            </a:r>
          </a:p>
        </p:txBody>
      </p:sp>
      <p:sp>
        <p:nvSpPr>
          <p:cNvPr id="3" name="Subtitle 2"/>
          <p:cNvSpPr>
            <a:spLocks noGrp="1"/>
          </p:cNvSpPr>
          <p:nvPr>
            <p:ph type="subTitle" idx="1"/>
          </p:nvPr>
        </p:nvSpPr>
        <p:spPr>
          <a:xfrm>
            <a:off x="365761" y="4450928"/>
            <a:ext cx="8372722" cy="1655762"/>
          </a:xfrm>
        </p:spPr>
        <p:txBody>
          <a:bodyPr>
            <a:normAutofit fontScale="92500"/>
          </a:bodyPr>
          <a:lstStyle/>
          <a:p>
            <a:r>
              <a:rPr lang="en-US" altLang="en-US" dirty="0"/>
              <a:t>Supports for Assessment</a:t>
            </a:r>
          </a:p>
          <a:p>
            <a:r>
              <a:rPr lang="en-US" dirty="0"/>
              <a:t>2017-2018</a:t>
            </a:r>
          </a:p>
          <a:p>
            <a:r>
              <a:rPr lang="en-US" sz="1900" dirty="0"/>
              <a:t>Link to Recording: </a:t>
            </a:r>
            <a:r>
              <a:rPr lang="en-US" sz="1500" dirty="0">
                <a:hlinkClick r:id="rId3"/>
              </a:rPr>
              <a:t>https://attendee.gotowebinar.com/register/6100399857330158337</a:t>
            </a:r>
            <a:r>
              <a:rPr lang="en-US" sz="1900" dirty="0"/>
              <a:t> </a:t>
            </a:r>
          </a:p>
          <a:p>
            <a:r>
              <a:rPr lang="en-US" sz="1900" dirty="0"/>
              <a:t>This presentation can be found at </a:t>
            </a:r>
            <a:r>
              <a:rPr lang="en-US" sz="1900" dirty="0">
                <a:hlinkClick r:id="rId4"/>
              </a:rPr>
              <a:t>http://testing.gadoe.org</a:t>
            </a:r>
            <a:r>
              <a:rPr lang="en-US" sz="1900" dirty="0"/>
              <a:t>  &gt; Assessment Presentations</a:t>
            </a:r>
          </a:p>
        </p:txBody>
      </p:sp>
      <p:sp>
        <p:nvSpPr>
          <p:cNvPr id="5" name="Slide Number Placeholder 4"/>
          <p:cNvSpPr>
            <a:spLocks noGrp="1"/>
          </p:cNvSpPr>
          <p:nvPr>
            <p:ph type="sldNum" sz="quarter" idx="4"/>
          </p:nvPr>
        </p:nvSpPr>
        <p:spPr/>
        <p:txBody>
          <a:bodyPr/>
          <a:lstStyle/>
          <a:p>
            <a:fld id="{B63E4CEF-BB1E-48C7-AE93-F39F6AA99AD7}" type="slidenum">
              <a:rPr lang="en-US" smtClean="0"/>
              <a:pPr/>
              <a:t>1</a:t>
            </a:fld>
            <a:endParaRPr lang="en-US" dirty="0"/>
          </a:p>
        </p:txBody>
      </p:sp>
    </p:spTree>
    <p:extLst>
      <p:ext uri="{BB962C8B-B14F-4D97-AF65-F5344CB8AC3E}">
        <p14:creationId xmlns:p14="http://schemas.microsoft.com/office/powerpoint/2010/main" val="963221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Checks for Accessibility</a:t>
            </a:r>
          </a:p>
        </p:txBody>
      </p:sp>
      <p:sp>
        <p:nvSpPr>
          <p:cNvPr id="3" name="Content Placeholder 2"/>
          <p:cNvSpPr>
            <a:spLocks noGrp="1"/>
          </p:cNvSpPr>
          <p:nvPr>
            <p:ph idx="1"/>
          </p:nvPr>
        </p:nvSpPr>
        <p:spPr/>
        <p:txBody>
          <a:bodyPr>
            <a:normAutofit/>
          </a:bodyPr>
          <a:lstStyle/>
          <a:p>
            <a:r>
              <a:rPr lang="en-US" dirty="0"/>
              <a:t>Clearly defined constructs</a:t>
            </a:r>
          </a:p>
          <a:p>
            <a:r>
              <a:rPr lang="en-US" dirty="0"/>
              <a:t>Use principles of Universal Design</a:t>
            </a:r>
          </a:p>
          <a:p>
            <a:r>
              <a:rPr lang="en-US" dirty="0"/>
              <a:t>Item developers consider:</a:t>
            </a:r>
          </a:p>
          <a:p>
            <a:pPr lvl="2"/>
            <a:r>
              <a:rPr lang="en-US" dirty="0"/>
              <a:t>Testing modes </a:t>
            </a:r>
          </a:p>
          <a:p>
            <a:pPr lvl="2"/>
            <a:r>
              <a:rPr lang="en-US" dirty="0"/>
              <a:t>Accommodations</a:t>
            </a:r>
          </a:p>
          <a:p>
            <a:pPr lvl="2"/>
            <a:r>
              <a:rPr lang="en-US" dirty="0"/>
              <a:t>Online platform</a:t>
            </a:r>
          </a:p>
          <a:p>
            <a:pPr lvl="2"/>
            <a:r>
              <a:rPr lang="en-US" dirty="0"/>
              <a:t>Universal tools</a:t>
            </a:r>
          </a:p>
          <a:p>
            <a:r>
              <a:rPr lang="en-US" dirty="0"/>
              <a:t>Conduct field tests</a:t>
            </a:r>
          </a:p>
          <a:p>
            <a:r>
              <a:rPr lang="en-US" dirty="0"/>
              <a:t>Georgia teachers participate content and bias reviews</a:t>
            </a:r>
          </a:p>
          <a:p>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10</a:t>
            </a:fld>
            <a:endParaRPr lang="en-US" dirty="0"/>
          </a:p>
        </p:txBody>
      </p:sp>
    </p:spTree>
    <p:extLst>
      <p:ext uri="{BB962C8B-B14F-4D97-AF65-F5344CB8AC3E}">
        <p14:creationId xmlns:p14="http://schemas.microsoft.com/office/powerpoint/2010/main" val="3388578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Georgia Teachers</a:t>
            </a:r>
          </a:p>
        </p:txBody>
      </p:sp>
      <p:sp>
        <p:nvSpPr>
          <p:cNvPr id="3" name="Content Placeholder 2"/>
          <p:cNvSpPr>
            <a:spLocks noGrp="1"/>
          </p:cNvSpPr>
          <p:nvPr>
            <p:ph idx="1"/>
          </p:nvPr>
        </p:nvSpPr>
        <p:spPr/>
        <p:txBody>
          <a:bodyPr/>
          <a:lstStyle/>
          <a:p>
            <a:r>
              <a:rPr lang="en-US" dirty="0"/>
              <a:t>Participate in content and bias reviews </a:t>
            </a:r>
          </a:p>
          <a:p>
            <a:pPr lvl="1"/>
            <a:r>
              <a:rPr lang="en-US" dirty="0"/>
              <a:t>Over 100 Teachers representing</a:t>
            </a:r>
          </a:p>
          <a:p>
            <a:pPr lvl="2"/>
            <a:r>
              <a:rPr lang="en-US" dirty="0"/>
              <a:t>Every state region </a:t>
            </a:r>
          </a:p>
          <a:p>
            <a:pPr lvl="2"/>
            <a:r>
              <a:rPr lang="en-US" dirty="0"/>
              <a:t>Core content area</a:t>
            </a:r>
          </a:p>
          <a:p>
            <a:pPr lvl="2"/>
            <a:r>
              <a:rPr lang="en-US" dirty="0"/>
              <a:t>Ethnic Group</a:t>
            </a:r>
          </a:p>
          <a:p>
            <a:pPr lvl="2"/>
            <a:r>
              <a:rPr lang="en-US" dirty="0"/>
              <a:t>Teachers of special student populations </a:t>
            </a:r>
          </a:p>
          <a:p>
            <a:pPr lvl="1"/>
            <a:r>
              <a:rPr lang="en-US" dirty="0"/>
              <a:t>Verify appropriateness of test items</a:t>
            </a:r>
          </a:p>
          <a:p>
            <a:pPr lvl="1"/>
            <a:r>
              <a:rPr lang="en-US" dirty="0"/>
              <a:t>Review item performance data</a:t>
            </a:r>
          </a:p>
          <a:p>
            <a:pPr marL="914400" lvl="2" indent="0">
              <a:buNone/>
            </a:pPr>
            <a:endParaRPr lang="en-US" dirty="0"/>
          </a:p>
          <a:p>
            <a:endParaRPr lang="en-US" dirty="0"/>
          </a:p>
          <a:p>
            <a:pPr marL="0" indent="0">
              <a:buNone/>
            </a:pP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11</a:t>
            </a:fld>
            <a:endParaRPr lang="en-US" dirty="0"/>
          </a:p>
        </p:txBody>
      </p:sp>
    </p:spTree>
    <p:extLst>
      <p:ext uri="{BB962C8B-B14F-4D97-AF65-F5344CB8AC3E}">
        <p14:creationId xmlns:p14="http://schemas.microsoft.com/office/powerpoint/2010/main" val="2224954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Universal Design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14805703"/>
              </p:ext>
            </p:extLst>
          </p:nvPr>
        </p:nvGraphicFramePr>
        <p:xfrm>
          <a:off x="603983" y="1537139"/>
          <a:ext cx="7617734" cy="4649819"/>
        </p:xfrm>
        <a:graphic>
          <a:graphicData uri="http://schemas.openxmlformats.org/drawingml/2006/table">
            <a:tbl>
              <a:tblPr>
                <a:tableStyleId>{5C22544A-7EE6-4342-B048-85BDC9FD1C3A}</a:tableStyleId>
              </a:tblPr>
              <a:tblGrid>
                <a:gridCol w="2256837">
                  <a:extLst>
                    <a:ext uri="{9D8B030D-6E8A-4147-A177-3AD203B41FA5}">
                      <a16:colId xmlns:a16="http://schemas.microsoft.com/office/drawing/2014/main" val="4201550845"/>
                    </a:ext>
                  </a:extLst>
                </a:gridCol>
                <a:gridCol w="5360897">
                  <a:extLst>
                    <a:ext uri="{9D8B030D-6E8A-4147-A177-3AD203B41FA5}">
                      <a16:colId xmlns:a16="http://schemas.microsoft.com/office/drawing/2014/main" val="3724315321"/>
                    </a:ext>
                  </a:extLst>
                </a:gridCol>
              </a:tblGrid>
              <a:tr h="395103">
                <a:tc>
                  <a:txBody>
                    <a:bodyPr/>
                    <a:lstStyle/>
                    <a:p>
                      <a:pPr marL="0" marR="0" algn="ctr">
                        <a:spcBef>
                          <a:spcPts val="0"/>
                        </a:spcBef>
                        <a:spcAft>
                          <a:spcPts val="0"/>
                        </a:spcAft>
                      </a:pPr>
                      <a:r>
                        <a:rPr lang="en-US" sz="1200" b="1" dirty="0">
                          <a:effectLst/>
                        </a:rPr>
                        <a:t>Element</a:t>
                      </a:r>
                      <a:endParaRPr lang="en-US" sz="1200" b="1" dirty="0">
                        <a:effectLst/>
                        <a:latin typeface="Times New Roman" panose="02020603050405020304" pitchFamily="18" charset="0"/>
                        <a:ea typeface="Batang"/>
                      </a:endParaRPr>
                    </a:p>
                  </a:txBody>
                  <a:tcPr marL="68580" marR="68580" marT="0" marB="0" anchor="ctr"/>
                </a:tc>
                <a:tc>
                  <a:txBody>
                    <a:bodyPr/>
                    <a:lstStyle/>
                    <a:p>
                      <a:pPr marL="0" marR="0" algn="ctr">
                        <a:spcBef>
                          <a:spcPts val="0"/>
                        </a:spcBef>
                        <a:spcAft>
                          <a:spcPts val="0"/>
                        </a:spcAft>
                      </a:pPr>
                      <a:r>
                        <a:rPr lang="en-US" sz="1200" b="1" dirty="0">
                          <a:effectLst/>
                        </a:rPr>
                        <a:t>Selected Steps</a:t>
                      </a:r>
                      <a:endParaRPr lang="en-US" sz="1200" b="1" dirty="0">
                        <a:effectLst/>
                        <a:latin typeface="Times New Roman" panose="02020603050405020304" pitchFamily="18" charset="0"/>
                        <a:ea typeface="Batang"/>
                      </a:endParaRPr>
                    </a:p>
                  </a:txBody>
                  <a:tcPr marL="68580" marR="68580" marT="0" marB="0" anchor="ctr"/>
                </a:tc>
                <a:extLst>
                  <a:ext uri="{0D108BD9-81ED-4DB2-BD59-A6C34878D82A}">
                    <a16:rowId xmlns:a16="http://schemas.microsoft.com/office/drawing/2014/main" val="1243582836"/>
                  </a:ext>
                </a:extLst>
              </a:tr>
              <a:tr h="782932">
                <a:tc>
                  <a:txBody>
                    <a:bodyPr/>
                    <a:lstStyle/>
                    <a:p>
                      <a:pPr marL="0" marR="0">
                        <a:spcBef>
                          <a:spcPts val="0"/>
                        </a:spcBef>
                        <a:spcAft>
                          <a:spcPts val="0"/>
                        </a:spcAft>
                      </a:pPr>
                      <a:r>
                        <a:rPr lang="en-US" sz="1200">
                          <a:effectLst/>
                        </a:rPr>
                        <a:t>Inclusive Assessment Population</a:t>
                      </a:r>
                      <a:endParaRPr lang="en-US" sz="1200">
                        <a:effectLst/>
                        <a:latin typeface="Times New Roman" panose="02020603050405020304" pitchFamily="18" charset="0"/>
                        <a:ea typeface="Batang"/>
                      </a:endParaRPr>
                    </a:p>
                  </a:txBody>
                  <a:tcPr marL="68580" marR="68580" marT="0" marB="0" anchor="ctr"/>
                </a:tc>
                <a:tc>
                  <a:txBody>
                    <a:bodyPr/>
                    <a:lstStyle/>
                    <a:p>
                      <a:pPr marL="0" marR="0">
                        <a:spcBef>
                          <a:spcPts val="0"/>
                        </a:spcBef>
                        <a:spcAft>
                          <a:spcPts val="0"/>
                        </a:spcAft>
                      </a:pPr>
                      <a:r>
                        <a:rPr lang="en-US" sz="1200" kern="1200" dirty="0">
                          <a:solidFill>
                            <a:schemeClr val="dk1"/>
                          </a:solidFill>
                          <a:effectLst/>
                          <a:latin typeface="+mn-lt"/>
                          <a:ea typeface="+mn-ea"/>
                          <a:cs typeface="+mn-cs"/>
                        </a:rPr>
                        <a:t>Test items are field tested with a wide range of students </a:t>
                      </a:r>
                    </a:p>
                    <a:p>
                      <a:pPr marL="0" marR="0">
                        <a:spcBef>
                          <a:spcPts val="0"/>
                        </a:spcBef>
                        <a:spcAft>
                          <a:spcPts val="0"/>
                        </a:spcAft>
                      </a:pPr>
                      <a:r>
                        <a:rPr lang="en-US" sz="1200" kern="1200" dirty="0">
                          <a:solidFill>
                            <a:schemeClr val="dk1"/>
                          </a:solidFill>
                          <a:effectLst/>
                          <a:latin typeface="+mn-lt"/>
                          <a:ea typeface="+mn-ea"/>
                          <a:cs typeface="+mn-cs"/>
                        </a:rPr>
                        <a:t>Designated accommodations are provided to students</a:t>
                      </a:r>
                    </a:p>
                    <a:p>
                      <a:pPr marL="0" marR="0">
                        <a:spcBef>
                          <a:spcPts val="0"/>
                        </a:spcBef>
                        <a:spcAft>
                          <a:spcPts val="0"/>
                        </a:spcAft>
                      </a:pPr>
                      <a:endParaRPr lang="en-US" sz="1200" dirty="0">
                        <a:effectLst/>
                        <a:latin typeface="Times New Roman" panose="02020603050405020304" pitchFamily="18" charset="0"/>
                        <a:ea typeface="Batang"/>
                      </a:endParaRPr>
                    </a:p>
                  </a:txBody>
                  <a:tcPr marL="68580" marR="68580" marT="0" marB="0" anchor="ctr"/>
                </a:tc>
                <a:extLst>
                  <a:ext uri="{0D108BD9-81ED-4DB2-BD59-A6C34878D82A}">
                    <a16:rowId xmlns:a16="http://schemas.microsoft.com/office/drawing/2014/main" val="1766193032"/>
                  </a:ext>
                </a:extLst>
              </a:tr>
              <a:tr h="587200">
                <a:tc>
                  <a:txBody>
                    <a:bodyPr/>
                    <a:lstStyle/>
                    <a:p>
                      <a:pPr marL="0" marR="0">
                        <a:spcBef>
                          <a:spcPts val="0"/>
                        </a:spcBef>
                        <a:spcAft>
                          <a:spcPts val="0"/>
                        </a:spcAft>
                      </a:pPr>
                      <a:r>
                        <a:rPr lang="en-US" sz="1200" dirty="0">
                          <a:effectLst/>
                        </a:rPr>
                        <a:t>Precisely Defined Constructs</a:t>
                      </a:r>
                      <a:endParaRPr lang="en-US" sz="1200" dirty="0">
                        <a:effectLst/>
                        <a:latin typeface="Times New Roman" panose="02020603050405020304" pitchFamily="18" charset="0"/>
                        <a:ea typeface="Batang"/>
                      </a:endParaRPr>
                    </a:p>
                  </a:txBody>
                  <a:tcPr marL="68580" marR="68580" marT="0" marB="0" anchor="ctr"/>
                </a:tc>
                <a:tc>
                  <a:txBody>
                    <a:bodyPr/>
                    <a:lstStyle/>
                    <a:p>
                      <a:pPr marL="0" marR="0">
                        <a:spcBef>
                          <a:spcPts val="0"/>
                        </a:spcBef>
                        <a:spcAft>
                          <a:spcPts val="0"/>
                        </a:spcAft>
                      </a:pPr>
                      <a:r>
                        <a:rPr lang="en-US" sz="1200" dirty="0">
                          <a:effectLst/>
                        </a:rPr>
                        <a:t>Test constructs emanate for standards</a:t>
                      </a:r>
                    </a:p>
                    <a:p>
                      <a:pPr marL="0" marR="0">
                        <a:spcBef>
                          <a:spcPts val="0"/>
                        </a:spcBef>
                        <a:spcAft>
                          <a:spcPts val="0"/>
                        </a:spcAft>
                      </a:pPr>
                      <a:r>
                        <a:rPr lang="en-US" sz="1200" dirty="0">
                          <a:effectLst/>
                        </a:rPr>
                        <a:t>Teachers review items for alignment with standards and verify items are measuring the intended construct</a:t>
                      </a:r>
                      <a:endParaRPr lang="en-US" sz="1200" dirty="0">
                        <a:effectLst/>
                        <a:latin typeface="Times New Roman" panose="02020603050405020304" pitchFamily="18" charset="0"/>
                        <a:ea typeface="Batang"/>
                      </a:endParaRPr>
                    </a:p>
                  </a:txBody>
                  <a:tcPr marL="68580" marR="68580" marT="0" marB="0" anchor="ctr"/>
                </a:tc>
                <a:extLst>
                  <a:ext uri="{0D108BD9-81ED-4DB2-BD59-A6C34878D82A}">
                    <a16:rowId xmlns:a16="http://schemas.microsoft.com/office/drawing/2014/main" val="1664508414"/>
                  </a:ext>
                </a:extLst>
              </a:tr>
              <a:tr h="700996">
                <a:tc>
                  <a:txBody>
                    <a:bodyPr/>
                    <a:lstStyle/>
                    <a:p>
                      <a:pPr marL="0" marR="0">
                        <a:spcBef>
                          <a:spcPts val="0"/>
                        </a:spcBef>
                        <a:spcAft>
                          <a:spcPts val="0"/>
                        </a:spcAft>
                      </a:pPr>
                      <a:r>
                        <a:rPr lang="en-US" sz="1200">
                          <a:effectLst/>
                        </a:rPr>
                        <a:t>Accessible, Nonbiased Items</a:t>
                      </a:r>
                      <a:endParaRPr lang="en-US" sz="1200">
                        <a:effectLst/>
                        <a:latin typeface="Times New Roman" panose="02020603050405020304" pitchFamily="18" charset="0"/>
                        <a:ea typeface="Batang"/>
                      </a:endParaRPr>
                    </a:p>
                  </a:txBody>
                  <a:tcPr marL="68580" marR="68580" marT="0" marB="0" anchor="ctr"/>
                </a:tc>
                <a:tc>
                  <a:txBody>
                    <a:bodyPr/>
                    <a:lstStyle/>
                    <a:p>
                      <a:pPr marL="0" marR="0">
                        <a:spcBef>
                          <a:spcPts val="0"/>
                        </a:spcBef>
                        <a:spcAft>
                          <a:spcPts val="0"/>
                        </a:spcAft>
                      </a:pPr>
                      <a:r>
                        <a:rPr lang="en-US" sz="1200" dirty="0">
                          <a:effectLst/>
                        </a:rPr>
                        <a:t>Accessibility features are considered at the beginning of the item development process</a:t>
                      </a:r>
                    </a:p>
                    <a:p>
                      <a:pPr marL="0" marR="0">
                        <a:spcBef>
                          <a:spcPts val="0"/>
                        </a:spcBef>
                        <a:spcAft>
                          <a:spcPts val="0"/>
                        </a:spcAft>
                      </a:pPr>
                      <a:r>
                        <a:rPr lang="en-US" sz="1200" dirty="0">
                          <a:effectLst/>
                        </a:rPr>
                        <a:t>Statistical tests are used to ensure items are unbiased against subgroups of students</a:t>
                      </a:r>
                    </a:p>
                    <a:p>
                      <a:pPr marL="0" marR="0">
                        <a:spcBef>
                          <a:spcPts val="0"/>
                        </a:spcBef>
                        <a:spcAft>
                          <a:spcPts val="0"/>
                        </a:spcAft>
                      </a:pPr>
                      <a:r>
                        <a:rPr lang="en-US" sz="1200" dirty="0">
                          <a:effectLst/>
                        </a:rPr>
                        <a:t>Teachers review items for bias before items are used</a:t>
                      </a:r>
                      <a:endParaRPr lang="en-US" sz="1200" dirty="0">
                        <a:effectLst/>
                        <a:latin typeface="Times New Roman" panose="02020603050405020304" pitchFamily="18" charset="0"/>
                        <a:ea typeface="Batang"/>
                      </a:endParaRPr>
                    </a:p>
                  </a:txBody>
                  <a:tcPr marL="68580" marR="68580" marT="0" marB="0" anchor="ctr"/>
                </a:tc>
                <a:extLst>
                  <a:ext uri="{0D108BD9-81ED-4DB2-BD59-A6C34878D82A}">
                    <a16:rowId xmlns:a16="http://schemas.microsoft.com/office/drawing/2014/main" val="3070455314"/>
                  </a:ext>
                </a:extLst>
              </a:tr>
              <a:tr h="391466">
                <a:tc>
                  <a:txBody>
                    <a:bodyPr/>
                    <a:lstStyle/>
                    <a:p>
                      <a:pPr marL="0" marR="0">
                        <a:spcBef>
                          <a:spcPts val="0"/>
                        </a:spcBef>
                        <a:spcAft>
                          <a:spcPts val="0"/>
                        </a:spcAft>
                      </a:pPr>
                      <a:r>
                        <a:rPr lang="en-US" sz="1200">
                          <a:effectLst/>
                        </a:rPr>
                        <a:t>Amenable to Accommodations</a:t>
                      </a:r>
                      <a:endParaRPr lang="en-US" sz="1200">
                        <a:effectLst/>
                        <a:latin typeface="Times New Roman" panose="02020603050405020304" pitchFamily="18" charset="0"/>
                        <a:ea typeface="Batang"/>
                      </a:endParaRPr>
                    </a:p>
                  </a:txBody>
                  <a:tcPr marL="68580" marR="68580" marT="0" marB="0" anchor="ctr"/>
                </a:tc>
                <a:tc>
                  <a:txBody>
                    <a:bodyPr/>
                    <a:lstStyle/>
                    <a:p>
                      <a:pPr marL="0" marR="0">
                        <a:spcBef>
                          <a:spcPts val="0"/>
                        </a:spcBef>
                        <a:spcAft>
                          <a:spcPts val="0"/>
                        </a:spcAft>
                      </a:pPr>
                      <a:r>
                        <a:rPr lang="en-US" sz="1200" u="none" dirty="0">
                          <a:effectLst/>
                          <a:latin typeface="Calibri" panose="020F0502020204030204" pitchFamily="34" charset="0"/>
                          <a:ea typeface="Batang"/>
                        </a:rPr>
                        <a:t>Presentation, </a:t>
                      </a:r>
                      <a:r>
                        <a:rPr lang="en-US" sz="1200" dirty="0">
                          <a:effectLst/>
                          <a:latin typeface="Calibri" panose="020F0502020204030204" pitchFamily="34" charset="0"/>
                          <a:ea typeface="Batang"/>
                        </a:rPr>
                        <a:t>Setting, Scheduling, and Response accommodations are available to eligible students</a:t>
                      </a:r>
                    </a:p>
                  </a:txBody>
                  <a:tcPr marL="68580" marR="68580" marT="0" marB="0" anchor="ctr"/>
                </a:tc>
                <a:extLst>
                  <a:ext uri="{0D108BD9-81ED-4DB2-BD59-A6C34878D82A}">
                    <a16:rowId xmlns:a16="http://schemas.microsoft.com/office/drawing/2014/main" val="3685615614"/>
                  </a:ext>
                </a:extLst>
              </a:tr>
              <a:tr h="587200">
                <a:tc>
                  <a:txBody>
                    <a:bodyPr/>
                    <a:lstStyle/>
                    <a:p>
                      <a:pPr marL="0" marR="0">
                        <a:spcBef>
                          <a:spcPts val="0"/>
                        </a:spcBef>
                        <a:spcAft>
                          <a:spcPts val="0"/>
                        </a:spcAft>
                      </a:pPr>
                      <a:r>
                        <a:rPr lang="en-US" sz="1200">
                          <a:effectLst/>
                        </a:rPr>
                        <a:t>Simple, Clear, and Intuitive Instructions and Procedures</a:t>
                      </a:r>
                      <a:endParaRPr lang="en-US" sz="1200">
                        <a:effectLst/>
                        <a:latin typeface="Times New Roman" panose="02020603050405020304" pitchFamily="18" charset="0"/>
                        <a:ea typeface="Batang"/>
                      </a:endParaRPr>
                    </a:p>
                  </a:txBody>
                  <a:tcPr marL="68580" marR="68580" marT="0" marB="0" anchor="ctr"/>
                </a:tc>
                <a:tc>
                  <a:txBody>
                    <a:bodyPr/>
                    <a:lstStyle/>
                    <a:p>
                      <a:pPr marL="0" marR="0">
                        <a:spcBef>
                          <a:spcPts val="0"/>
                        </a:spcBef>
                        <a:spcAft>
                          <a:spcPts val="0"/>
                        </a:spcAft>
                      </a:pPr>
                      <a:r>
                        <a:rPr lang="en-US" sz="1200" dirty="0">
                          <a:effectLst/>
                        </a:rPr>
                        <a:t>Teacher feedback was incorporated into the presentation of instructions and related test materials</a:t>
                      </a:r>
                      <a:endParaRPr lang="en-US" sz="1200" dirty="0">
                        <a:effectLst/>
                        <a:latin typeface="Times New Roman" panose="02020603050405020304" pitchFamily="18" charset="0"/>
                        <a:ea typeface="Batang"/>
                      </a:endParaRPr>
                    </a:p>
                  </a:txBody>
                  <a:tcPr marL="68580" marR="68580" marT="0" marB="0" anchor="ctr"/>
                </a:tc>
                <a:extLst>
                  <a:ext uri="{0D108BD9-81ED-4DB2-BD59-A6C34878D82A}">
                    <a16:rowId xmlns:a16="http://schemas.microsoft.com/office/drawing/2014/main" val="1483158168"/>
                  </a:ext>
                </a:extLst>
              </a:tr>
              <a:tr h="782932">
                <a:tc>
                  <a:txBody>
                    <a:bodyPr/>
                    <a:lstStyle/>
                    <a:p>
                      <a:pPr marL="0" marR="0">
                        <a:spcBef>
                          <a:spcPts val="0"/>
                        </a:spcBef>
                        <a:spcAft>
                          <a:spcPts val="0"/>
                        </a:spcAft>
                      </a:pPr>
                      <a:r>
                        <a:rPr lang="en-US" sz="1200">
                          <a:effectLst/>
                        </a:rPr>
                        <a:t>Maximum Readability and Comprehensibility</a:t>
                      </a:r>
                      <a:endParaRPr lang="en-US" sz="1200">
                        <a:effectLst/>
                        <a:latin typeface="Times New Roman" panose="02020603050405020304" pitchFamily="18" charset="0"/>
                        <a:ea typeface="Batang"/>
                      </a:endParaRPr>
                    </a:p>
                  </a:txBody>
                  <a:tcPr marL="68580" marR="68580" marT="0" marB="0" anchor="ctr"/>
                </a:tc>
                <a:tc>
                  <a:txBody>
                    <a:bodyPr/>
                    <a:lstStyle/>
                    <a:p>
                      <a:pPr marL="0" marR="0">
                        <a:spcBef>
                          <a:spcPts val="0"/>
                        </a:spcBef>
                        <a:spcAft>
                          <a:spcPts val="0"/>
                        </a:spcAft>
                      </a:pPr>
                      <a:r>
                        <a:rPr lang="en-US" sz="1200" dirty="0">
                          <a:effectLst/>
                        </a:rPr>
                        <a:t>Readability guidelines (e.g., sentence length and number of difficult words) are applied during item development </a:t>
                      </a:r>
                      <a:endParaRPr lang="en-US" sz="1200" dirty="0">
                        <a:effectLst/>
                        <a:latin typeface="Times New Roman" panose="02020603050405020304" pitchFamily="18" charset="0"/>
                        <a:ea typeface="Batang"/>
                      </a:endParaRPr>
                    </a:p>
                  </a:txBody>
                  <a:tcPr marL="68580" marR="68580" marT="0" marB="0" anchor="ctr"/>
                </a:tc>
                <a:extLst>
                  <a:ext uri="{0D108BD9-81ED-4DB2-BD59-A6C34878D82A}">
                    <a16:rowId xmlns:a16="http://schemas.microsoft.com/office/drawing/2014/main" val="3515785993"/>
                  </a:ext>
                </a:extLst>
              </a:tr>
              <a:tr h="391466">
                <a:tc>
                  <a:txBody>
                    <a:bodyPr/>
                    <a:lstStyle/>
                    <a:p>
                      <a:pPr marL="0" marR="0">
                        <a:spcBef>
                          <a:spcPts val="0"/>
                        </a:spcBef>
                        <a:spcAft>
                          <a:spcPts val="0"/>
                        </a:spcAft>
                      </a:pPr>
                      <a:r>
                        <a:rPr lang="en-US" sz="1200" dirty="0">
                          <a:effectLst/>
                        </a:rPr>
                        <a:t>Maximum Legibility</a:t>
                      </a:r>
                      <a:endParaRPr lang="en-US" sz="1200" dirty="0">
                        <a:effectLst/>
                        <a:latin typeface="Times New Roman" panose="02020603050405020304" pitchFamily="18" charset="0"/>
                        <a:ea typeface="Batang"/>
                      </a:endParaRPr>
                    </a:p>
                  </a:txBody>
                  <a:tcPr marL="68580" marR="68580" marT="0" marB="0" anchor="ctr"/>
                </a:tc>
                <a:tc>
                  <a:txBody>
                    <a:bodyPr/>
                    <a:lstStyle/>
                    <a:p>
                      <a:pPr marL="0" marR="0">
                        <a:spcBef>
                          <a:spcPts val="0"/>
                        </a:spcBef>
                        <a:spcAft>
                          <a:spcPts val="0"/>
                        </a:spcAft>
                      </a:pPr>
                      <a:r>
                        <a:rPr lang="en-US" sz="1200" dirty="0">
                          <a:effectLst/>
                        </a:rPr>
                        <a:t>All item elements are checked to ensure optimal location and spacing during form construction</a:t>
                      </a:r>
                      <a:endParaRPr lang="en-US" sz="1200" dirty="0">
                        <a:effectLst/>
                        <a:latin typeface="Times New Roman" panose="02020603050405020304" pitchFamily="18" charset="0"/>
                        <a:ea typeface="Batang"/>
                      </a:endParaRPr>
                    </a:p>
                  </a:txBody>
                  <a:tcPr marL="68580" marR="68580" marT="0" marB="0" anchor="ctr"/>
                </a:tc>
                <a:extLst>
                  <a:ext uri="{0D108BD9-81ED-4DB2-BD59-A6C34878D82A}">
                    <a16:rowId xmlns:a16="http://schemas.microsoft.com/office/drawing/2014/main" val="1097656195"/>
                  </a:ext>
                </a:extLst>
              </a:tr>
            </a:tbl>
          </a:graphicData>
        </a:graphic>
      </p:graphicFrame>
      <p:sp>
        <p:nvSpPr>
          <p:cNvPr id="5" name="Slide Number Placeholder 4"/>
          <p:cNvSpPr>
            <a:spLocks noGrp="1"/>
          </p:cNvSpPr>
          <p:nvPr>
            <p:ph type="sldNum" sz="quarter" idx="4"/>
          </p:nvPr>
        </p:nvSpPr>
        <p:spPr/>
        <p:txBody>
          <a:bodyPr/>
          <a:lstStyle/>
          <a:p>
            <a:fld id="{B63E4CEF-BB1E-48C7-AE93-F39F6AA99AD7}" type="slidenum">
              <a:rPr lang="en-US" smtClean="0"/>
              <a:pPr/>
              <a:t>12</a:t>
            </a:fld>
            <a:endParaRPr lang="en-US" dirty="0"/>
          </a:p>
        </p:txBody>
      </p:sp>
    </p:spTree>
    <p:extLst>
      <p:ext uri="{BB962C8B-B14F-4D97-AF65-F5344CB8AC3E}">
        <p14:creationId xmlns:p14="http://schemas.microsoft.com/office/powerpoint/2010/main" val="4201385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of Assessment</a:t>
            </a:r>
          </a:p>
        </p:txBody>
      </p:sp>
      <p:sp>
        <p:nvSpPr>
          <p:cNvPr id="3" name="Content Placeholder 2"/>
          <p:cNvSpPr>
            <a:spLocks noGrp="1"/>
          </p:cNvSpPr>
          <p:nvPr>
            <p:ph idx="1"/>
          </p:nvPr>
        </p:nvSpPr>
        <p:spPr/>
        <p:txBody>
          <a:bodyPr/>
          <a:lstStyle/>
          <a:p>
            <a:r>
              <a:rPr lang="en-US" dirty="0"/>
              <a:t>Variety of Item Types</a:t>
            </a:r>
          </a:p>
          <a:p>
            <a:pPr lvl="1"/>
            <a:r>
              <a:rPr lang="en-US" dirty="0"/>
              <a:t>Technology Enhanced Items</a:t>
            </a:r>
          </a:p>
          <a:p>
            <a:pPr lvl="2"/>
            <a:r>
              <a:rPr lang="en-US" sz="1600" dirty="0"/>
              <a:t>Allows for better discrimination between students with partial knowledge and students with no knowledge</a:t>
            </a:r>
          </a:p>
          <a:p>
            <a:pPr lvl="1"/>
            <a:r>
              <a:rPr lang="en-US" sz="2000" dirty="0"/>
              <a:t>Selected Response</a:t>
            </a:r>
          </a:p>
          <a:p>
            <a:pPr lvl="1"/>
            <a:r>
              <a:rPr lang="en-US" sz="2000" dirty="0"/>
              <a:t>Constructed Response</a:t>
            </a:r>
          </a:p>
          <a:p>
            <a:pPr lvl="1"/>
            <a:r>
              <a:rPr lang="en-US" sz="2000" dirty="0"/>
              <a:t>Extended Writing</a:t>
            </a:r>
          </a:p>
          <a:p>
            <a:pPr marL="0" indent="0">
              <a:buNone/>
            </a:pPr>
            <a:br>
              <a:rPr lang="en-US" dirty="0"/>
            </a:b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13</a:t>
            </a:fld>
            <a:endParaRPr lang="en-US" dirty="0"/>
          </a:p>
        </p:txBody>
      </p:sp>
    </p:spTree>
    <p:extLst>
      <p:ext uri="{BB962C8B-B14F-4D97-AF65-F5344CB8AC3E}">
        <p14:creationId xmlns:p14="http://schemas.microsoft.com/office/powerpoint/2010/main" val="3835797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Selected Georgia Standards</a:t>
            </a:r>
          </a:p>
        </p:txBody>
      </p:sp>
      <p:sp>
        <p:nvSpPr>
          <p:cNvPr id="3" name="Content Placeholder 2"/>
          <p:cNvSpPr>
            <a:spLocks noGrp="1"/>
          </p:cNvSpPr>
          <p:nvPr>
            <p:ph idx="1"/>
          </p:nvPr>
        </p:nvSpPr>
        <p:spPr/>
        <p:txBody>
          <a:bodyPr>
            <a:normAutofit fontScale="77500" lnSpcReduction="20000"/>
          </a:bodyPr>
          <a:lstStyle/>
          <a:p>
            <a:r>
              <a:rPr lang="en-US" b="1" dirty="0"/>
              <a:t>Grade 3 - ELAGSE3W6: </a:t>
            </a:r>
            <a:r>
              <a:rPr lang="en-US" dirty="0"/>
              <a:t>With guidance and support from adults, use technology to produce and publish writing (using keyboarding skills) as well as to interact and collaborate with others</a:t>
            </a:r>
          </a:p>
          <a:p>
            <a:pPr marL="0" indent="0">
              <a:buNone/>
            </a:pPr>
            <a:endParaRPr lang="en-US" dirty="0"/>
          </a:p>
          <a:p>
            <a:r>
              <a:rPr lang="en-US" b="1" dirty="0"/>
              <a:t>Grade 4 - ELAGSE4W6: </a:t>
            </a:r>
            <a:r>
              <a:rPr lang="en-US" dirty="0"/>
              <a:t>With some guidance and support from adults, use technology, including the Internet, to produce and publish writing as well as to interact and collaborate with others; demonstrate sufficient command of keyboarding skills to type a minimum of one page in a single sitting </a:t>
            </a:r>
          </a:p>
          <a:p>
            <a:pPr marL="0" indent="0">
              <a:buNone/>
            </a:pPr>
            <a:r>
              <a:rPr lang="en-US" dirty="0"/>
              <a:t> </a:t>
            </a:r>
          </a:p>
          <a:p>
            <a:r>
              <a:rPr lang="en-US" b="1" dirty="0"/>
              <a:t>Grade 5 - ELAGSE5W6: </a:t>
            </a:r>
            <a:r>
              <a:rPr lang="en-US" dirty="0"/>
              <a:t>With some guidance and support from adults, use technology, including the Internet, to produce and publish writing as well as to interact and collaborate with others; demonstrate sufficient command of keyboarding skills to type a minimum of two pages in a single sitting </a:t>
            </a:r>
          </a:p>
          <a:p>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14</a:t>
            </a:fld>
            <a:endParaRPr lang="en-US" dirty="0"/>
          </a:p>
        </p:txBody>
      </p:sp>
    </p:spTree>
    <p:extLst>
      <p:ext uri="{BB962C8B-B14F-4D97-AF65-F5344CB8AC3E}">
        <p14:creationId xmlns:p14="http://schemas.microsoft.com/office/powerpoint/2010/main" val="659046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Ensure Better Access</a:t>
            </a:r>
          </a:p>
        </p:txBody>
      </p:sp>
      <p:sp>
        <p:nvSpPr>
          <p:cNvPr id="3" name="Content Placeholder 2"/>
          <p:cNvSpPr>
            <a:spLocks noGrp="1"/>
          </p:cNvSpPr>
          <p:nvPr>
            <p:ph idx="1"/>
          </p:nvPr>
        </p:nvSpPr>
        <p:spPr/>
        <p:txBody>
          <a:bodyPr/>
          <a:lstStyle/>
          <a:p>
            <a:r>
              <a:rPr lang="en-US" dirty="0"/>
              <a:t>Tools designed to provide better access</a:t>
            </a:r>
          </a:p>
          <a:p>
            <a:pPr lvl="1"/>
            <a:r>
              <a:rPr lang="en-US" dirty="0"/>
              <a:t>Students should know how and when to use</a:t>
            </a:r>
          </a:p>
          <a:p>
            <a:pPr lvl="2"/>
            <a:r>
              <a:rPr lang="en-US" dirty="0"/>
              <a:t>Highlighter—mark key details and the main idea</a:t>
            </a:r>
          </a:p>
          <a:p>
            <a:pPr lvl="2"/>
            <a:r>
              <a:rPr lang="en-US" dirty="0"/>
              <a:t>Line Guide—track print top to bottom</a:t>
            </a:r>
          </a:p>
          <a:p>
            <a:pPr lvl="2"/>
            <a:r>
              <a:rPr lang="en-US" dirty="0"/>
              <a:t>Sticky Note—annotating text, recording thoughts questions</a:t>
            </a:r>
          </a:p>
          <a:p>
            <a:pPr lvl="2"/>
            <a:r>
              <a:rPr lang="en-US" dirty="0"/>
              <a:t>Cross off—eliminating choice, structure thoughts</a:t>
            </a:r>
          </a:p>
          <a:p>
            <a:pPr lvl="2"/>
            <a:r>
              <a:rPr lang="en-US" dirty="0"/>
              <a:t>Magnifier—enlarge information on the screen </a:t>
            </a:r>
          </a:p>
          <a:p>
            <a:pPr marL="0" indent="0">
              <a:buNone/>
            </a:pPr>
            <a:endParaRPr lang="en-US" dirty="0"/>
          </a:p>
          <a:p>
            <a:pPr marL="0" indent="0">
              <a:buNone/>
            </a:pP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15</a:t>
            </a:fld>
            <a:endParaRPr lang="en-US" dirty="0"/>
          </a:p>
        </p:txBody>
      </p:sp>
    </p:spTree>
    <p:extLst>
      <p:ext uri="{BB962C8B-B14F-4D97-AF65-F5344CB8AC3E}">
        <p14:creationId xmlns:p14="http://schemas.microsoft.com/office/powerpoint/2010/main" val="3785036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Ensure Better Access</a:t>
            </a:r>
          </a:p>
        </p:txBody>
      </p:sp>
      <p:sp>
        <p:nvSpPr>
          <p:cNvPr id="3" name="Content Placeholder 2"/>
          <p:cNvSpPr>
            <a:spLocks noGrp="1"/>
          </p:cNvSpPr>
          <p:nvPr>
            <p:ph idx="1"/>
          </p:nvPr>
        </p:nvSpPr>
        <p:spPr/>
        <p:txBody>
          <a:bodyPr/>
          <a:lstStyle/>
          <a:p>
            <a:pPr marL="0" indent="0">
              <a:buNone/>
            </a:pPr>
            <a:r>
              <a:rPr lang="en-US" dirty="0"/>
              <a:t>Accessibility is tied to daily instruction</a:t>
            </a:r>
          </a:p>
          <a:p>
            <a:pPr lvl="1"/>
            <a:r>
              <a:rPr lang="en-US" dirty="0"/>
              <a:t>Teachers model in whole groups</a:t>
            </a:r>
          </a:p>
          <a:p>
            <a:pPr lvl="1"/>
            <a:r>
              <a:rPr lang="en-US" dirty="0"/>
              <a:t>Students exposure</a:t>
            </a:r>
          </a:p>
          <a:p>
            <a:pPr lvl="1"/>
            <a:r>
              <a:rPr lang="en-US" dirty="0"/>
              <a:t>Using classroom technology</a:t>
            </a:r>
          </a:p>
          <a:p>
            <a:pPr lvl="1"/>
            <a:r>
              <a:rPr lang="en-US" dirty="0"/>
              <a:t>Use media specialist/technology supports</a:t>
            </a:r>
          </a:p>
          <a:p>
            <a:pPr marL="457200" lvl="1" indent="0">
              <a:buNone/>
            </a:pPr>
            <a:endParaRPr lang="en-US" dirty="0"/>
          </a:p>
          <a:p>
            <a:pPr marL="0" indent="0">
              <a:buNone/>
            </a:pP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16</a:t>
            </a:fld>
            <a:endParaRPr lang="en-US" dirty="0"/>
          </a:p>
        </p:txBody>
      </p:sp>
    </p:spTree>
    <p:extLst>
      <p:ext uri="{BB962C8B-B14F-4D97-AF65-F5344CB8AC3E}">
        <p14:creationId xmlns:p14="http://schemas.microsoft.com/office/powerpoint/2010/main" val="3492298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will tools benefit?</a:t>
            </a:r>
          </a:p>
        </p:txBody>
      </p:sp>
      <p:sp>
        <p:nvSpPr>
          <p:cNvPr id="3" name="Content Placeholder 2"/>
          <p:cNvSpPr>
            <a:spLocks noGrp="1"/>
          </p:cNvSpPr>
          <p:nvPr>
            <p:ph idx="1"/>
          </p:nvPr>
        </p:nvSpPr>
        <p:spPr/>
        <p:txBody>
          <a:bodyPr/>
          <a:lstStyle/>
          <a:p>
            <a:r>
              <a:rPr lang="en-US" dirty="0"/>
              <a:t>Students with weaker organizational skills</a:t>
            </a:r>
          </a:p>
          <a:p>
            <a:r>
              <a:rPr lang="en-US" dirty="0"/>
              <a:t>Students who have challenges transferring and tracking information</a:t>
            </a:r>
          </a:p>
          <a:p>
            <a:r>
              <a:rPr lang="en-US" dirty="0"/>
              <a:t>Students have difficulty remembering information</a:t>
            </a:r>
          </a:p>
          <a:p>
            <a:pPr marL="0" indent="0">
              <a:buNone/>
            </a:pP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17</a:t>
            </a:fld>
            <a:endParaRPr lang="en-US" dirty="0"/>
          </a:p>
        </p:txBody>
      </p:sp>
    </p:spTree>
    <p:extLst>
      <p:ext uri="{BB962C8B-B14F-4D97-AF65-F5344CB8AC3E}">
        <p14:creationId xmlns:p14="http://schemas.microsoft.com/office/powerpoint/2010/main" val="253821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3846" y="0"/>
            <a:ext cx="6316630" cy="1325563"/>
          </a:xfrm>
        </p:spPr>
        <p:txBody>
          <a:bodyPr/>
          <a:lstStyle/>
          <a:p>
            <a:pPr eaLnBrk="1" hangingPunct="1"/>
            <a:r>
              <a:rPr lang="en-US" altLang="en-US" dirty="0"/>
              <a:t>Accommodations</a:t>
            </a:r>
          </a:p>
        </p:txBody>
      </p:sp>
      <p:sp>
        <p:nvSpPr>
          <p:cNvPr id="9219" name="Rectangle 3"/>
          <p:cNvSpPr>
            <a:spLocks noGrp="1" noChangeArrowheads="1"/>
          </p:cNvSpPr>
          <p:nvPr>
            <p:ph type="body" idx="1"/>
          </p:nvPr>
        </p:nvSpPr>
        <p:spPr>
          <a:xfrm>
            <a:off x="628650" y="1660124"/>
            <a:ext cx="7886700" cy="4516839"/>
          </a:xfrm>
        </p:spPr>
        <p:txBody>
          <a:bodyPr>
            <a:normAutofit lnSpcReduction="10000"/>
          </a:bodyPr>
          <a:lstStyle/>
          <a:p>
            <a:pPr eaLnBrk="1" hangingPunct="1"/>
            <a:r>
              <a:rPr lang="en-US" altLang="en-US" sz="2800" dirty="0"/>
              <a:t>Accommodations allow access…</a:t>
            </a:r>
          </a:p>
          <a:p>
            <a:pPr lvl="1" eaLnBrk="1" hangingPunct="1"/>
            <a:r>
              <a:rPr lang="en-US" altLang="en-US" sz="2400" dirty="0"/>
              <a:t>they are practices and procedures in the areas of presentation, response, setting, and scheduling that provide equitable instructional and assessment access for students with disabilities </a:t>
            </a:r>
          </a:p>
          <a:p>
            <a:pPr eaLnBrk="1" hangingPunct="1"/>
            <a:r>
              <a:rPr lang="en-US" altLang="en-US" sz="2800" dirty="0"/>
              <a:t>Accommodations reduce or eliminate the effects of a student’s disability  or limited English proficiency</a:t>
            </a:r>
          </a:p>
          <a:p>
            <a:pPr eaLnBrk="1" hangingPunct="1"/>
            <a:r>
              <a:rPr lang="en-US" altLang="en-US" sz="2800" dirty="0"/>
              <a:t>Accommodations </a:t>
            </a:r>
            <a:r>
              <a:rPr lang="en-US" altLang="en-US" sz="2800" u="sng" dirty="0"/>
              <a:t>do</a:t>
            </a:r>
            <a:r>
              <a:rPr lang="en-US" altLang="en-US" sz="2800" dirty="0"/>
              <a:t> </a:t>
            </a:r>
            <a:r>
              <a:rPr lang="en-US" altLang="en-US" sz="2800" u="sng" dirty="0"/>
              <a:t>not</a:t>
            </a:r>
            <a:r>
              <a:rPr lang="en-US" altLang="en-US" sz="2800" dirty="0"/>
              <a:t> provide an unfair advantage</a:t>
            </a:r>
          </a:p>
          <a:p>
            <a:pPr eaLnBrk="1" hangingPunct="1"/>
            <a:r>
              <a:rPr lang="en-US" altLang="en-US" sz="2800" dirty="0"/>
              <a:t>Accommodations </a:t>
            </a:r>
            <a:r>
              <a:rPr lang="en-US" altLang="en-US" sz="2800" u="sng" dirty="0"/>
              <a:t>do</a:t>
            </a:r>
            <a:r>
              <a:rPr lang="en-US" altLang="en-US" sz="2800" dirty="0"/>
              <a:t> </a:t>
            </a:r>
            <a:r>
              <a:rPr lang="en-US" altLang="en-US" sz="2800" u="sng" dirty="0"/>
              <a:t>not</a:t>
            </a:r>
            <a:r>
              <a:rPr lang="en-US" altLang="en-US" sz="2800" dirty="0"/>
              <a:t> reduce or change learning expectations</a:t>
            </a:r>
          </a:p>
        </p:txBody>
      </p:sp>
      <p:sp>
        <p:nvSpPr>
          <p:cNvPr id="2" name="Slide Number Placeholder 1"/>
          <p:cNvSpPr>
            <a:spLocks noGrp="1"/>
          </p:cNvSpPr>
          <p:nvPr>
            <p:ph type="sldNum" sz="quarter" idx="4"/>
          </p:nvPr>
        </p:nvSpPr>
        <p:spPr/>
        <p:txBody>
          <a:bodyPr/>
          <a:lstStyle/>
          <a:p>
            <a:fld id="{B63E4CEF-BB1E-48C7-AE93-F39F6AA99AD7}" type="slidenum">
              <a:rPr lang="en-US" smtClean="0"/>
              <a:pPr/>
              <a:t>18</a:t>
            </a:fld>
            <a:endParaRPr lang="en-US" dirty="0"/>
          </a:p>
        </p:txBody>
      </p:sp>
    </p:spTree>
    <p:extLst>
      <p:ext uri="{BB962C8B-B14F-4D97-AF65-F5344CB8AC3E}">
        <p14:creationId xmlns:p14="http://schemas.microsoft.com/office/powerpoint/2010/main" val="146175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918" y="0"/>
            <a:ext cx="6316630" cy="1325563"/>
          </a:xfrm>
        </p:spPr>
        <p:txBody>
          <a:bodyPr/>
          <a:lstStyle/>
          <a:p>
            <a:pPr eaLnBrk="1" hangingPunct="1"/>
            <a:r>
              <a:rPr lang="en-US" altLang="en-US" dirty="0"/>
              <a:t>Modifications</a:t>
            </a:r>
          </a:p>
        </p:txBody>
      </p:sp>
      <p:sp>
        <p:nvSpPr>
          <p:cNvPr id="10243" name="Rectangle 3"/>
          <p:cNvSpPr>
            <a:spLocks noGrp="1" noChangeArrowheads="1"/>
          </p:cNvSpPr>
          <p:nvPr>
            <p:ph type="body" idx="1"/>
          </p:nvPr>
        </p:nvSpPr>
        <p:spPr>
          <a:xfrm>
            <a:off x="477730" y="1674705"/>
            <a:ext cx="7886700" cy="4351338"/>
          </a:xfrm>
        </p:spPr>
        <p:txBody>
          <a:bodyPr/>
          <a:lstStyle/>
          <a:p>
            <a:pPr eaLnBrk="1" hangingPunct="1">
              <a:lnSpc>
                <a:spcPct val="90000"/>
              </a:lnSpc>
            </a:pPr>
            <a:r>
              <a:rPr lang="en-US" altLang="en-US" dirty="0"/>
              <a:t>Modifications, on the other hand, involve:</a:t>
            </a:r>
          </a:p>
          <a:p>
            <a:pPr eaLnBrk="1" hangingPunct="1">
              <a:lnSpc>
                <a:spcPct val="90000"/>
              </a:lnSpc>
            </a:pPr>
            <a:endParaRPr lang="en-US" altLang="en-US" sz="2000" dirty="0"/>
          </a:p>
          <a:p>
            <a:pPr lvl="1" eaLnBrk="1" hangingPunct="1">
              <a:lnSpc>
                <a:spcPct val="90000"/>
              </a:lnSpc>
            </a:pPr>
            <a:r>
              <a:rPr lang="en-US" altLang="en-US" dirty="0"/>
              <a:t>Changing, lowering, or reducing learning or assessment expectations </a:t>
            </a:r>
          </a:p>
          <a:p>
            <a:pPr lvl="1" eaLnBrk="1" hangingPunct="1">
              <a:lnSpc>
                <a:spcPct val="90000"/>
              </a:lnSpc>
            </a:pPr>
            <a:r>
              <a:rPr lang="en-US" altLang="en-US" dirty="0"/>
              <a:t>May result in implications that could adversely affect a student throughout that individual’s educational career</a:t>
            </a:r>
          </a:p>
          <a:p>
            <a:pPr lvl="1" eaLnBrk="1" hangingPunct="1">
              <a:lnSpc>
                <a:spcPct val="90000"/>
              </a:lnSpc>
            </a:pPr>
            <a:r>
              <a:rPr lang="en-US" altLang="en-US" dirty="0"/>
              <a:t>Examples include</a:t>
            </a:r>
          </a:p>
          <a:p>
            <a:pPr lvl="2" eaLnBrk="1" hangingPunct="1">
              <a:lnSpc>
                <a:spcPct val="90000"/>
              </a:lnSpc>
            </a:pPr>
            <a:r>
              <a:rPr lang="en-US" altLang="en-US" dirty="0"/>
              <a:t>Requiring a student to learn less material</a:t>
            </a:r>
          </a:p>
          <a:p>
            <a:pPr lvl="2" eaLnBrk="1" hangingPunct="1">
              <a:lnSpc>
                <a:spcPct val="90000"/>
              </a:lnSpc>
            </a:pPr>
            <a:r>
              <a:rPr lang="en-US" altLang="en-US" dirty="0"/>
              <a:t>Revising assignments or tests to make them easier </a:t>
            </a:r>
          </a:p>
        </p:txBody>
      </p:sp>
      <p:sp>
        <p:nvSpPr>
          <p:cNvPr id="10244" name="TextBox 3"/>
          <p:cNvSpPr txBox="1">
            <a:spLocks noChangeArrowheads="1"/>
          </p:cNvSpPr>
          <p:nvPr/>
        </p:nvSpPr>
        <p:spPr bwMode="auto">
          <a:xfrm>
            <a:off x="218982" y="5508594"/>
            <a:ext cx="5257800" cy="646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dirty="0"/>
              <a:t>Modifications are </a:t>
            </a:r>
            <a:r>
              <a:rPr lang="en-US" altLang="en-US" b="1" u="sng" dirty="0"/>
              <a:t>not</a:t>
            </a:r>
            <a:r>
              <a:rPr lang="en-US" altLang="en-US" b="1" dirty="0"/>
              <a:t> allowed on Georgia assessments</a:t>
            </a:r>
          </a:p>
        </p:txBody>
      </p:sp>
      <p:sp>
        <p:nvSpPr>
          <p:cNvPr id="2" name="Slide Number Placeholder 1"/>
          <p:cNvSpPr>
            <a:spLocks noGrp="1"/>
          </p:cNvSpPr>
          <p:nvPr>
            <p:ph type="sldNum" sz="quarter" idx="4"/>
          </p:nvPr>
        </p:nvSpPr>
        <p:spPr/>
        <p:txBody>
          <a:bodyPr/>
          <a:lstStyle/>
          <a:p>
            <a:fld id="{B63E4CEF-BB1E-48C7-AE93-F39F6AA99AD7}" type="slidenum">
              <a:rPr lang="en-US" smtClean="0"/>
              <a:pPr/>
              <a:t>19</a:t>
            </a:fld>
            <a:endParaRPr lang="en-US" dirty="0"/>
          </a:p>
        </p:txBody>
      </p:sp>
    </p:spTree>
    <p:extLst>
      <p:ext uri="{BB962C8B-B14F-4D97-AF65-F5344CB8AC3E}">
        <p14:creationId xmlns:p14="http://schemas.microsoft.com/office/powerpoint/2010/main" val="2198766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a:xfrm>
            <a:off x="510408" y="1659579"/>
            <a:ext cx="7886700" cy="4351338"/>
          </a:xfrm>
        </p:spPr>
        <p:txBody>
          <a:bodyPr>
            <a:normAutofit lnSpcReduction="10000"/>
          </a:bodyPr>
          <a:lstStyle/>
          <a:p>
            <a:r>
              <a:rPr lang="en-US" dirty="0"/>
              <a:t>Changes is Georgia’s testing program, curriculum standards, and current technology allow us to provide greater supports to all students</a:t>
            </a:r>
          </a:p>
          <a:p>
            <a:pPr lvl="1"/>
            <a:r>
              <a:rPr lang="en-US" dirty="0"/>
              <a:t>General Education</a:t>
            </a:r>
          </a:p>
          <a:p>
            <a:pPr lvl="1"/>
            <a:r>
              <a:rPr lang="en-US" dirty="0"/>
              <a:t>English Learners </a:t>
            </a:r>
          </a:p>
          <a:p>
            <a:pPr lvl="1"/>
            <a:r>
              <a:rPr lang="en-US" dirty="0"/>
              <a:t>Students with Disabilities</a:t>
            </a:r>
          </a:p>
          <a:p>
            <a:pPr lvl="1"/>
            <a:r>
              <a:rPr lang="en-US" dirty="0"/>
              <a:t>Students with 504 Plans</a:t>
            </a:r>
          </a:p>
          <a:p>
            <a:r>
              <a:rPr lang="en-US" dirty="0"/>
              <a:t>Review existing accessibility policies</a:t>
            </a:r>
          </a:p>
          <a:p>
            <a:r>
              <a:rPr lang="en-US" dirty="0"/>
              <a:t>Highlight the decision-making process that can be used by educational teams to select, administer, and evaluate various student supports  </a:t>
            </a:r>
          </a:p>
          <a:p>
            <a:pPr marL="457200" lvl="1" indent="0">
              <a:buNone/>
            </a:pPr>
            <a:endParaRPr lang="en-US" dirty="0"/>
          </a:p>
          <a:p>
            <a:pPr marL="457200" lvl="1" indent="0">
              <a:buNone/>
            </a:pPr>
            <a:endParaRPr lang="en-US" dirty="0"/>
          </a:p>
          <a:p>
            <a:pPr marL="457200" lvl="1" indent="0">
              <a:buNone/>
            </a:pP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a:t>
            </a:fld>
            <a:endParaRPr lang="en-US" dirty="0"/>
          </a:p>
        </p:txBody>
      </p:sp>
    </p:spTree>
    <p:extLst>
      <p:ext uri="{BB962C8B-B14F-4D97-AF65-F5344CB8AC3E}">
        <p14:creationId xmlns:p14="http://schemas.microsoft.com/office/powerpoint/2010/main" val="2869274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0"/>
            <a:ext cx="6316630" cy="1325563"/>
          </a:xfrm>
        </p:spPr>
        <p:txBody>
          <a:bodyPr/>
          <a:lstStyle/>
          <a:p>
            <a:r>
              <a:rPr lang="en-US" altLang="en-US" dirty="0"/>
              <a:t>Important Points</a:t>
            </a:r>
          </a:p>
        </p:txBody>
      </p:sp>
      <p:sp>
        <p:nvSpPr>
          <p:cNvPr id="7171" name="Content Placeholder 2"/>
          <p:cNvSpPr>
            <a:spLocks noGrp="1"/>
          </p:cNvSpPr>
          <p:nvPr>
            <p:ph idx="1"/>
          </p:nvPr>
        </p:nvSpPr>
        <p:spPr>
          <a:xfrm>
            <a:off x="419100" y="1659579"/>
            <a:ext cx="8229600" cy="4449763"/>
          </a:xfrm>
        </p:spPr>
        <p:txBody>
          <a:bodyPr/>
          <a:lstStyle/>
          <a:p>
            <a:r>
              <a:rPr lang="en-US" altLang="en-US" sz="2800" dirty="0"/>
              <a:t>Allowable accommodations </a:t>
            </a:r>
            <a:r>
              <a:rPr lang="en-US" altLang="en-US" sz="2800" i="1" dirty="0"/>
              <a:t>always</a:t>
            </a:r>
            <a:r>
              <a:rPr lang="en-US" altLang="en-US" sz="2800" dirty="0"/>
              <a:t> grow out of the content and skills measured by the assessment and the purpose of the assessment</a:t>
            </a:r>
          </a:p>
          <a:p>
            <a:endParaRPr lang="en-US" altLang="en-US" sz="1100" dirty="0"/>
          </a:p>
          <a:p>
            <a:r>
              <a:rPr lang="en-US" altLang="en-US" sz="2800" dirty="0"/>
              <a:t>Teams and committees should consider the purpose and content of the assessment  as well as the individual student’s need and circumstance when selecting accommodations</a:t>
            </a:r>
          </a:p>
          <a:p>
            <a:endParaRPr lang="en-US" altLang="en-US" sz="1100" dirty="0"/>
          </a:p>
          <a:p>
            <a:r>
              <a:rPr lang="en-US" altLang="en-US" sz="2800" b="1" dirty="0"/>
              <a:t>Inappropriate use of accommodations can (and does!) negatively impact student achievement</a:t>
            </a:r>
          </a:p>
        </p:txBody>
      </p:sp>
      <p:sp>
        <p:nvSpPr>
          <p:cNvPr id="2" name="Slide Number Placeholder 1"/>
          <p:cNvSpPr>
            <a:spLocks noGrp="1"/>
          </p:cNvSpPr>
          <p:nvPr>
            <p:ph type="sldNum" sz="quarter" idx="4"/>
          </p:nvPr>
        </p:nvSpPr>
        <p:spPr/>
        <p:txBody>
          <a:bodyPr/>
          <a:lstStyle/>
          <a:p>
            <a:fld id="{B63E4CEF-BB1E-48C7-AE93-F39F6AA99AD7}"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47782" y="123717"/>
            <a:ext cx="6908800" cy="1224791"/>
          </a:xfrm>
        </p:spPr>
        <p:txBody>
          <a:bodyPr>
            <a:normAutofit/>
          </a:bodyPr>
          <a:lstStyle/>
          <a:p>
            <a:pPr eaLnBrk="1" hangingPunct="1"/>
            <a:r>
              <a:rPr lang="en-US" altLang="en-US" sz="4000" dirty="0"/>
              <a:t>Accommodations</a:t>
            </a:r>
          </a:p>
        </p:txBody>
      </p:sp>
      <p:sp>
        <p:nvSpPr>
          <p:cNvPr id="11267" name="Rectangle 3"/>
          <p:cNvSpPr>
            <a:spLocks noGrp="1" noChangeArrowheads="1"/>
          </p:cNvSpPr>
          <p:nvPr>
            <p:ph type="body" idx="1"/>
          </p:nvPr>
        </p:nvSpPr>
        <p:spPr>
          <a:xfrm>
            <a:off x="147782" y="1753205"/>
            <a:ext cx="8460419" cy="4225031"/>
          </a:xfrm>
        </p:spPr>
        <p:txBody>
          <a:bodyPr>
            <a:normAutofit fontScale="92500"/>
          </a:bodyPr>
          <a:lstStyle/>
          <a:p>
            <a:pPr eaLnBrk="1" hangingPunct="1">
              <a:lnSpc>
                <a:spcPct val="80000"/>
              </a:lnSpc>
            </a:pPr>
            <a:endParaRPr lang="en-US" altLang="en-US" sz="900" dirty="0"/>
          </a:p>
          <a:p>
            <a:pPr eaLnBrk="1" hangingPunct="1">
              <a:lnSpc>
                <a:spcPct val="80000"/>
              </a:lnSpc>
            </a:pPr>
            <a:r>
              <a:rPr lang="en-US" altLang="en-US" sz="2400" dirty="0"/>
              <a:t>Accommodations provide access for demonstration of achievement</a:t>
            </a:r>
          </a:p>
          <a:p>
            <a:pPr eaLnBrk="1" hangingPunct="1">
              <a:lnSpc>
                <a:spcPct val="80000"/>
              </a:lnSpc>
            </a:pPr>
            <a:endParaRPr lang="en-US" altLang="en-US" sz="700" dirty="0"/>
          </a:p>
          <a:p>
            <a:pPr lvl="1" eaLnBrk="1" hangingPunct="1">
              <a:lnSpc>
                <a:spcPct val="80000"/>
              </a:lnSpc>
            </a:pPr>
            <a:r>
              <a:rPr lang="en-US" altLang="en-US" sz="2400" dirty="0"/>
              <a:t>Allow participation</a:t>
            </a:r>
          </a:p>
          <a:p>
            <a:pPr lvl="1" eaLnBrk="1" hangingPunct="1">
              <a:lnSpc>
                <a:spcPct val="80000"/>
              </a:lnSpc>
            </a:pPr>
            <a:r>
              <a:rPr lang="en-US" altLang="en-US" sz="2400" dirty="0"/>
              <a:t>Do not guarantee proficiency </a:t>
            </a:r>
          </a:p>
          <a:p>
            <a:pPr lvl="2" eaLnBrk="1" hangingPunct="1">
              <a:lnSpc>
                <a:spcPct val="80000"/>
              </a:lnSpc>
            </a:pPr>
            <a:r>
              <a:rPr lang="en-US" altLang="en-US" sz="2000" dirty="0"/>
              <a:t>and therefore should not be selected solely as mean to help ensure proficiency</a:t>
            </a:r>
          </a:p>
          <a:p>
            <a:pPr lvl="1" eaLnBrk="1" hangingPunct="1">
              <a:lnSpc>
                <a:spcPct val="80000"/>
              </a:lnSpc>
            </a:pPr>
            <a:endParaRPr lang="en-US" altLang="en-US" sz="2400" dirty="0"/>
          </a:p>
          <a:p>
            <a:pPr eaLnBrk="1" hangingPunct="1">
              <a:lnSpc>
                <a:spcPct val="80000"/>
              </a:lnSpc>
            </a:pPr>
            <a:r>
              <a:rPr lang="en-US" altLang="en-US" sz="2400" dirty="0"/>
              <a:t>Must be required by the student in order to participate in the assessment</a:t>
            </a:r>
          </a:p>
          <a:p>
            <a:pPr eaLnBrk="1" hangingPunct="1">
              <a:lnSpc>
                <a:spcPct val="80000"/>
              </a:lnSpc>
              <a:buFontTx/>
              <a:buNone/>
            </a:pPr>
            <a:endParaRPr lang="en-US" altLang="en-US" sz="2400" dirty="0"/>
          </a:p>
          <a:p>
            <a:pPr eaLnBrk="1" hangingPunct="1">
              <a:lnSpc>
                <a:spcPct val="80000"/>
              </a:lnSpc>
            </a:pPr>
            <a:r>
              <a:rPr lang="en-US" altLang="en-US" sz="2400" dirty="0"/>
              <a:t>Must be provided during routine instruction and assessment in the classroom (both before and after the state tests are administered)</a:t>
            </a:r>
          </a:p>
          <a:p>
            <a:pPr eaLnBrk="1" hangingPunct="1">
              <a:lnSpc>
                <a:spcPct val="80000"/>
              </a:lnSpc>
              <a:buFontTx/>
              <a:buNone/>
            </a:pPr>
            <a:endParaRPr lang="en-US" altLang="en-US" sz="1800" dirty="0"/>
          </a:p>
        </p:txBody>
      </p:sp>
      <p:sp>
        <p:nvSpPr>
          <p:cNvPr id="2" name="Slide Number Placeholder 1"/>
          <p:cNvSpPr>
            <a:spLocks noGrp="1"/>
          </p:cNvSpPr>
          <p:nvPr>
            <p:ph type="sldNum" sz="quarter" idx="4"/>
          </p:nvPr>
        </p:nvSpPr>
        <p:spPr/>
        <p:txBody>
          <a:bodyPr/>
          <a:lstStyle/>
          <a:p>
            <a:fld id="{B63E4CEF-BB1E-48C7-AE93-F39F6AA99AD7}"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8828" y="122068"/>
            <a:ext cx="7007772" cy="1036698"/>
          </a:xfrm>
        </p:spPr>
        <p:txBody>
          <a:bodyPr>
            <a:normAutofit/>
          </a:bodyPr>
          <a:lstStyle/>
          <a:p>
            <a:pPr eaLnBrk="1" hangingPunct="1"/>
            <a:r>
              <a:rPr lang="en-US" altLang="en-US" sz="4000" dirty="0"/>
              <a:t>Accommodations</a:t>
            </a:r>
          </a:p>
        </p:txBody>
      </p:sp>
      <p:sp>
        <p:nvSpPr>
          <p:cNvPr id="12291" name="Rectangle 3"/>
          <p:cNvSpPr>
            <a:spLocks noGrp="1" noChangeArrowheads="1"/>
          </p:cNvSpPr>
          <p:nvPr>
            <p:ph type="body" idx="1"/>
          </p:nvPr>
        </p:nvSpPr>
        <p:spPr>
          <a:xfrm>
            <a:off x="199748" y="1621655"/>
            <a:ext cx="8229600" cy="4572000"/>
          </a:xfrm>
        </p:spPr>
        <p:txBody>
          <a:bodyPr/>
          <a:lstStyle/>
          <a:p>
            <a:pPr lvl="1" eaLnBrk="1" hangingPunct="1">
              <a:buFontTx/>
              <a:buChar char="•"/>
            </a:pPr>
            <a:r>
              <a:rPr lang="en-US" altLang="en-US" sz="3200" dirty="0"/>
              <a:t>Some accommodations appropriate for instruction are not appropriate for assessments</a:t>
            </a:r>
          </a:p>
          <a:p>
            <a:pPr lvl="2" eaLnBrk="1" hangingPunct="1">
              <a:buFontTx/>
              <a:buChar char="•"/>
            </a:pPr>
            <a:r>
              <a:rPr lang="en-US" altLang="en-US" dirty="0"/>
              <a:t>It may be appropriate to use some instructional accommodations to provide access to grade level content, but these should be faded over time</a:t>
            </a:r>
          </a:p>
          <a:p>
            <a:pPr lvl="1" eaLnBrk="1" hangingPunct="1">
              <a:buFontTx/>
              <a:buNone/>
            </a:pPr>
            <a:endParaRPr lang="en-US" altLang="en-US" sz="1800" dirty="0"/>
          </a:p>
          <a:p>
            <a:pPr lvl="1" eaLnBrk="1" hangingPunct="1">
              <a:buFontTx/>
              <a:buChar char="•"/>
            </a:pPr>
            <a:r>
              <a:rPr lang="en-US" altLang="en-US" sz="3200" dirty="0"/>
              <a:t>The ultimate goal is always meaningful measurement of what the student has learned </a:t>
            </a:r>
            <a:r>
              <a:rPr lang="en-US" altLang="en-US" sz="3200" b="1" dirty="0"/>
              <a:t>as a result of instruction</a:t>
            </a:r>
          </a:p>
        </p:txBody>
      </p:sp>
      <p:sp>
        <p:nvSpPr>
          <p:cNvPr id="2" name="Slide Number Placeholder 1"/>
          <p:cNvSpPr>
            <a:spLocks noGrp="1"/>
          </p:cNvSpPr>
          <p:nvPr>
            <p:ph type="sldNum" sz="quarter" idx="4"/>
          </p:nvPr>
        </p:nvSpPr>
        <p:spPr/>
        <p:txBody>
          <a:bodyPr/>
          <a:lstStyle/>
          <a:p>
            <a:fld id="{B63E4CEF-BB1E-48C7-AE93-F39F6AA99AD7}"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73420" y="197068"/>
            <a:ext cx="6826469" cy="945931"/>
          </a:xfrm>
        </p:spPr>
        <p:txBody>
          <a:bodyPr/>
          <a:lstStyle/>
          <a:p>
            <a:pPr eaLnBrk="1" hangingPunct="1"/>
            <a:r>
              <a:rPr lang="en-US" altLang="en-US" sz="4000" dirty="0"/>
              <a:t>Accommodations</a:t>
            </a:r>
          </a:p>
        </p:txBody>
      </p:sp>
      <p:sp>
        <p:nvSpPr>
          <p:cNvPr id="13315" name="Rectangle 3"/>
          <p:cNvSpPr>
            <a:spLocks noGrp="1" noChangeArrowheads="1"/>
          </p:cNvSpPr>
          <p:nvPr>
            <p:ph type="body" idx="1"/>
          </p:nvPr>
        </p:nvSpPr>
        <p:spPr>
          <a:xfrm>
            <a:off x="457200" y="1660124"/>
            <a:ext cx="8065363" cy="3673876"/>
          </a:xfrm>
        </p:spPr>
        <p:txBody>
          <a:bodyPr/>
          <a:lstStyle/>
          <a:p>
            <a:pPr eaLnBrk="1" hangingPunct="1">
              <a:buFontTx/>
              <a:buNone/>
            </a:pPr>
            <a:r>
              <a:rPr lang="en-US" altLang="en-US" dirty="0"/>
              <a:t>In Georgia accommodations MAY NOT</a:t>
            </a:r>
          </a:p>
          <a:p>
            <a:pPr lvl="1" eaLnBrk="1" hangingPunct="1">
              <a:buFontTx/>
              <a:buNone/>
            </a:pPr>
            <a:endParaRPr lang="en-US" altLang="en-US" sz="1400" dirty="0"/>
          </a:p>
          <a:p>
            <a:pPr lvl="1" eaLnBrk="1" hangingPunct="1">
              <a:buFontTx/>
              <a:buChar char="•"/>
            </a:pPr>
            <a:r>
              <a:rPr lang="en-US" altLang="en-US" dirty="0"/>
              <a:t>Alter, explain, simplify, paraphrase, or eliminate any test item, reading passage, writing prompt, or choice option</a:t>
            </a:r>
          </a:p>
          <a:p>
            <a:pPr lvl="1" eaLnBrk="1" hangingPunct="1">
              <a:buFontTx/>
              <a:buAutoNum type="arabicPeriod"/>
            </a:pPr>
            <a:endParaRPr lang="en-US" altLang="en-US" sz="2000" dirty="0"/>
          </a:p>
          <a:p>
            <a:pPr lvl="1" eaLnBrk="1" hangingPunct="1">
              <a:buFontTx/>
              <a:buChar char="•"/>
            </a:pPr>
            <a:r>
              <a:rPr lang="en-US" altLang="en-US" dirty="0"/>
              <a:t>Provide verbal or other clues or suggestions that hint at or give away the correct response to the student</a:t>
            </a:r>
          </a:p>
        </p:txBody>
      </p:sp>
      <p:sp>
        <p:nvSpPr>
          <p:cNvPr id="13316" name="TextBox 3"/>
          <p:cNvSpPr txBox="1">
            <a:spLocks noChangeArrowheads="1"/>
          </p:cNvSpPr>
          <p:nvPr/>
        </p:nvSpPr>
        <p:spPr bwMode="auto">
          <a:xfrm>
            <a:off x="84221" y="5253037"/>
            <a:ext cx="5257800" cy="923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Only state-approve accommodations may be used on state-mandated assessment, following the guidance issued</a:t>
            </a:r>
          </a:p>
        </p:txBody>
      </p:sp>
      <p:sp>
        <p:nvSpPr>
          <p:cNvPr id="2" name="Slide Number Placeholder 1"/>
          <p:cNvSpPr>
            <a:spLocks noGrp="1"/>
          </p:cNvSpPr>
          <p:nvPr>
            <p:ph type="sldNum" sz="quarter" idx="4"/>
          </p:nvPr>
        </p:nvSpPr>
        <p:spPr/>
        <p:txBody>
          <a:bodyPr/>
          <a:lstStyle/>
          <a:p>
            <a:fld id="{B63E4CEF-BB1E-48C7-AE93-F39F6AA99AD7}"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0"/>
            <a:ext cx="6316630" cy="1325563"/>
          </a:xfrm>
        </p:spPr>
        <p:txBody>
          <a:bodyPr/>
          <a:lstStyle/>
          <a:p>
            <a:r>
              <a:rPr lang="en-US" altLang="en-US" dirty="0"/>
              <a:t>Eligible Students</a:t>
            </a:r>
          </a:p>
        </p:txBody>
      </p:sp>
      <p:sp>
        <p:nvSpPr>
          <p:cNvPr id="3" name="Content Placeholder 2"/>
          <p:cNvSpPr>
            <a:spLocks noGrp="1"/>
          </p:cNvSpPr>
          <p:nvPr>
            <p:ph idx="1"/>
          </p:nvPr>
        </p:nvSpPr>
        <p:spPr>
          <a:xfrm>
            <a:off x="457200" y="1371600"/>
            <a:ext cx="8229600" cy="4800600"/>
          </a:xfrm>
        </p:spPr>
        <p:txBody>
          <a:bodyPr/>
          <a:lstStyle/>
          <a:p>
            <a:pPr>
              <a:buFont typeface="Arial" charset="0"/>
              <a:buChar char="•"/>
              <a:defRPr/>
            </a:pPr>
            <a:r>
              <a:rPr lang="en-US" dirty="0"/>
              <a:t>Students eligible for accommodations include:</a:t>
            </a:r>
          </a:p>
          <a:p>
            <a:pPr lvl="1">
              <a:buFont typeface="Arial" charset="0"/>
              <a:buChar char="–"/>
              <a:defRPr/>
            </a:pPr>
            <a:r>
              <a:rPr lang="en-US" dirty="0"/>
              <a:t>Students with Disabilities</a:t>
            </a:r>
          </a:p>
          <a:p>
            <a:pPr lvl="2">
              <a:buFont typeface="Arial" charset="0"/>
              <a:buChar char="•"/>
              <a:defRPr/>
            </a:pPr>
            <a:r>
              <a:rPr lang="en-US" dirty="0"/>
              <a:t>students with individualized educational plans</a:t>
            </a:r>
          </a:p>
          <a:p>
            <a:pPr lvl="2">
              <a:buFont typeface="Arial" charset="0"/>
              <a:buChar char="•"/>
              <a:defRPr/>
            </a:pPr>
            <a:r>
              <a:rPr lang="en-US" dirty="0"/>
              <a:t>students served under Section 504*</a:t>
            </a:r>
          </a:p>
          <a:p>
            <a:pPr lvl="1">
              <a:buFont typeface="Arial" charset="0"/>
              <a:buChar char="–"/>
              <a:defRPr/>
            </a:pPr>
            <a:r>
              <a:rPr lang="en-US" dirty="0"/>
              <a:t>English Learners</a:t>
            </a:r>
          </a:p>
          <a:p>
            <a:pPr lvl="2">
              <a:buFont typeface="Arial" charset="0"/>
              <a:buChar char="•"/>
              <a:defRPr/>
            </a:pPr>
            <a:r>
              <a:rPr lang="en-US" dirty="0"/>
              <a:t>Students qualifying for language assistance services</a:t>
            </a:r>
          </a:p>
          <a:p>
            <a:pPr lvl="2">
              <a:buFont typeface="Arial" charset="0"/>
              <a:buChar char="•"/>
              <a:defRPr/>
            </a:pPr>
            <a:r>
              <a:rPr lang="en-US" dirty="0"/>
              <a:t>EL students who are also SWD</a:t>
            </a:r>
          </a:p>
          <a:p>
            <a:pPr lvl="2">
              <a:buFont typeface="Arial" charset="0"/>
              <a:buChar char="•"/>
              <a:defRPr/>
            </a:pPr>
            <a:r>
              <a:rPr lang="en-US" dirty="0"/>
              <a:t>Students who have exited language assistance services in the last two years (EL-Monitored)**</a:t>
            </a:r>
          </a:p>
          <a:p>
            <a:pPr lvl="1" indent="0">
              <a:spcBef>
                <a:spcPts val="0"/>
              </a:spcBef>
              <a:buFontTx/>
              <a:buNone/>
              <a:defRPr/>
            </a:pPr>
            <a:r>
              <a:rPr lang="en-US" dirty="0"/>
              <a:t>*</a:t>
            </a:r>
            <a:r>
              <a:rPr lang="en-US" sz="1600" dirty="0"/>
              <a:t>Only in the rarest of circumstances would a 504 student qualify for a conditional accommodation</a:t>
            </a:r>
          </a:p>
          <a:p>
            <a:pPr lvl="1" indent="0">
              <a:spcBef>
                <a:spcPts val="0"/>
              </a:spcBef>
              <a:buFontTx/>
              <a:buNone/>
              <a:defRPr/>
            </a:pPr>
            <a:r>
              <a:rPr lang="en-US" dirty="0"/>
              <a:t>**</a:t>
            </a:r>
            <a:r>
              <a:rPr lang="en-US" sz="1600" dirty="0"/>
              <a:t>ELL-M students are not eligible for conditional accommodations</a:t>
            </a:r>
          </a:p>
          <a:p>
            <a:pPr lvl="1">
              <a:buFontTx/>
              <a:buNone/>
              <a:defRPr/>
            </a:pPr>
            <a:endParaRPr lang="en-US" dirty="0"/>
          </a:p>
          <a:p>
            <a:pPr lvl="1">
              <a:buFontTx/>
              <a:buNone/>
              <a:defRPr/>
            </a:pPr>
            <a:endParaRPr lang="en-US" dirty="0"/>
          </a:p>
        </p:txBody>
      </p:sp>
      <p:sp>
        <p:nvSpPr>
          <p:cNvPr id="2" name="Slide Number Placeholder 1"/>
          <p:cNvSpPr>
            <a:spLocks noGrp="1"/>
          </p:cNvSpPr>
          <p:nvPr>
            <p:ph type="sldNum" sz="quarter" idx="4"/>
          </p:nvPr>
        </p:nvSpPr>
        <p:spPr/>
        <p:txBody>
          <a:bodyPr/>
          <a:lstStyle/>
          <a:p>
            <a:fld id="{B63E4CEF-BB1E-48C7-AE93-F39F6AA99AD7}"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6316630" cy="1325563"/>
          </a:xfrm>
        </p:spPr>
        <p:txBody>
          <a:bodyPr/>
          <a:lstStyle/>
          <a:p>
            <a:pPr eaLnBrk="1" hangingPunct="1"/>
            <a:r>
              <a:rPr lang="en-US" altLang="en-US" dirty="0"/>
              <a:t>Target Skills vs Access Skills</a:t>
            </a:r>
          </a:p>
        </p:txBody>
      </p:sp>
      <p:sp>
        <p:nvSpPr>
          <p:cNvPr id="14339" name="Rectangle 3"/>
          <p:cNvSpPr>
            <a:spLocks noGrp="1" noChangeArrowheads="1"/>
          </p:cNvSpPr>
          <p:nvPr>
            <p:ph type="body" idx="1"/>
          </p:nvPr>
        </p:nvSpPr>
        <p:spPr>
          <a:xfrm>
            <a:off x="457200" y="1828800"/>
            <a:ext cx="8229600" cy="4297363"/>
          </a:xfrm>
        </p:spPr>
        <p:txBody>
          <a:bodyPr/>
          <a:lstStyle/>
          <a:p>
            <a:pPr eaLnBrk="1" hangingPunct="1"/>
            <a:r>
              <a:rPr lang="en-US" altLang="en-US" u="sng" dirty="0"/>
              <a:t>Target Skills</a:t>
            </a:r>
            <a:r>
              <a:rPr lang="en-US" altLang="en-US" dirty="0"/>
              <a:t>:  those skills and concepts the test is designed to measure</a:t>
            </a:r>
          </a:p>
          <a:p>
            <a:pPr eaLnBrk="1" hangingPunct="1"/>
            <a:endParaRPr lang="en-US" altLang="en-US" sz="1800" dirty="0"/>
          </a:p>
          <a:p>
            <a:pPr eaLnBrk="1" hangingPunct="1"/>
            <a:r>
              <a:rPr lang="en-US" altLang="en-US" u="sng" dirty="0"/>
              <a:t>Access Skills</a:t>
            </a:r>
            <a:r>
              <a:rPr lang="en-US" altLang="en-US" dirty="0"/>
              <a:t>:  those needed by the student to demonstrate knowledge and application of the target skills</a:t>
            </a:r>
          </a:p>
          <a:p>
            <a:pPr eaLnBrk="1" hangingPunct="1">
              <a:buFont typeface="Arial" panose="020B0604020202020204" pitchFamily="34" charset="0"/>
              <a:buNone/>
            </a:pPr>
            <a:endParaRPr lang="en-US" altLang="en-US" sz="2000" dirty="0"/>
          </a:p>
          <a:p>
            <a:pPr eaLnBrk="1" hangingPunct="1">
              <a:buFontTx/>
              <a:buNone/>
            </a:pPr>
            <a:r>
              <a:rPr lang="en-US" altLang="en-US" dirty="0"/>
              <a:t>	</a:t>
            </a:r>
            <a:r>
              <a:rPr lang="en-US" altLang="en-US" b="1" dirty="0"/>
              <a:t>Accommodations do not alter target skills</a:t>
            </a:r>
          </a:p>
        </p:txBody>
      </p:sp>
      <p:sp>
        <p:nvSpPr>
          <p:cNvPr id="2" name="Slide Number Placeholder 1"/>
          <p:cNvSpPr>
            <a:spLocks noGrp="1"/>
          </p:cNvSpPr>
          <p:nvPr>
            <p:ph type="sldNum" sz="quarter" idx="4"/>
          </p:nvPr>
        </p:nvSpPr>
        <p:spPr/>
        <p:txBody>
          <a:bodyPr/>
          <a:lstStyle/>
          <a:p>
            <a:fld id="{B63E4CEF-BB1E-48C7-AE93-F39F6AA99AD7}"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715962"/>
          </a:xfrm>
        </p:spPr>
        <p:txBody>
          <a:bodyPr/>
          <a:lstStyle/>
          <a:p>
            <a:pPr eaLnBrk="1" hangingPunct="1"/>
            <a:r>
              <a:rPr lang="en-US" altLang="en-US" sz="4000" dirty="0"/>
              <a:t>Key Considerations</a:t>
            </a:r>
          </a:p>
        </p:txBody>
      </p:sp>
      <p:sp>
        <p:nvSpPr>
          <p:cNvPr id="15363" name="Rectangle 3"/>
          <p:cNvSpPr>
            <a:spLocks noGrp="1" noChangeArrowheads="1"/>
          </p:cNvSpPr>
          <p:nvPr>
            <p:ph type="body" idx="1"/>
          </p:nvPr>
        </p:nvSpPr>
        <p:spPr>
          <a:xfrm>
            <a:off x="457200" y="1600200"/>
            <a:ext cx="8229600" cy="4003675"/>
          </a:xfrm>
        </p:spPr>
        <p:txBody>
          <a:bodyPr/>
          <a:lstStyle/>
          <a:p>
            <a:pPr eaLnBrk="1" hangingPunct="1">
              <a:lnSpc>
                <a:spcPct val="90000"/>
              </a:lnSpc>
            </a:pPr>
            <a:r>
              <a:rPr lang="en-US" altLang="en-US" dirty="0"/>
              <a:t>Different tests serve different purposes </a:t>
            </a:r>
          </a:p>
          <a:p>
            <a:pPr lvl="1" eaLnBrk="1" hangingPunct="1">
              <a:lnSpc>
                <a:spcPct val="90000"/>
              </a:lnSpc>
            </a:pPr>
            <a:endParaRPr lang="en-US" altLang="en-US" dirty="0"/>
          </a:p>
          <a:p>
            <a:pPr lvl="1" eaLnBrk="1" hangingPunct="1">
              <a:lnSpc>
                <a:spcPct val="90000"/>
              </a:lnSpc>
            </a:pPr>
            <a:r>
              <a:rPr lang="en-US" altLang="en-US" dirty="0"/>
              <a:t>Accommodations may be allowed for one test, but not for another…it has to do with the test’s purpose and what is it designed to measure</a:t>
            </a:r>
          </a:p>
          <a:p>
            <a:pPr lvl="1" eaLnBrk="1" hangingPunct="1">
              <a:lnSpc>
                <a:spcPct val="90000"/>
              </a:lnSpc>
            </a:pPr>
            <a:endParaRPr lang="en-US" altLang="en-US" dirty="0"/>
          </a:p>
          <a:p>
            <a:pPr lvl="1" eaLnBrk="1" hangingPunct="1">
              <a:lnSpc>
                <a:spcPct val="90000"/>
              </a:lnSpc>
            </a:pPr>
            <a:r>
              <a:rPr lang="en-US" altLang="en-US" dirty="0"/>
              <a:t>When considering an accommodation, consider the purpose of the test and what it is designed to measure</a:t>
            </a:r>
          </a:p>
          <a:p>
            <a:pPr lvl="1" eaLnBrk="1" hangingPunct="1">
              <a:lnSpc>
                <a:spcPct val="90000"/>
              </a:lnSpc>
            </a:pPr>
            <a:endParaRPr lang="en-US" altLang="en-US" dirty="0"/>
          </a:p>
          <a:p>
            <a:pPr eaLnBrk="1" hangingPunct="1">
              <a:lnSpc>
                <a:spcPct val="90000"/>
              </a:lnSpc>
            </a:pPr>
            <a:endParaRPr lang="en-US" altLang="en-US" dirty="0"/>
          </a:p>
        </p:txBody>
      </p:sp>
      <p:sp>
        <p:nvSpPr>
          <p:cNvPr id="2" name="Slide Number Placeholder 1"/>
          <p:cNvSpPr>
            <a:spLocks noGrp="1"/>
          </p:cNvSpPr>
          <p:nvPr>
            <p:ph type="sldNum" sz="quarter" idx="4"/>
          </p:nvPr>
        </p:nvSpPr>
        <p:spPr/>
        <p:txBody>
          <a:bodyPr/>
          <a:lstStyle/>
          <a:p>
            <a:fld id="{B63E4CEF-BB1E-48C7-AE93-F39F6AA99AD7}"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228600" y="1447800"/>
            <a:ext cx="8458200" cy="4648200"/>
          </a:xfrm>
        </p:spPr>
        <p:txBody>
          <a:bodyPr/>
          <a:lstStyle/>
          <a:p>
            <a:r>
              <a:rPr lang="en-US" altLang="en-US" dirty="0"/>
              <a:t>Accommodations are tools  that provide students with access and help them demonstrate what they have learned</a:t>
            </a:r>
          </a:p>
          <a:p>
            <a:endParaRPr lang="en-US" altLang="en-US" sz="900" dirty="0"/>
          </a:p>
          <a:p>
            <a:pPr lvl="1"/>
            <a:r>
              <a:rPr lang="en-US" altLang="en-US" dirty="0"/>
              <a:t>It is important to consider the type of tool needed for the specific job at hand</a:t>
            </a:r>
            <a:endParaRPr lang="en-US" altLang="en-US" sz="1000" dirty="0"/>
          </a:p>
          <a:p>
            <a:pPr lvl="1"/>
            <a:r>
              <a:rPr lang="en-US" altLang="en-US" dirty="0"/>
              <a:t>If the wrong tool is used, the job will not be done well</a:t>
            </a:r>
          </a:p>
          <a:p>
            <a:pPr lvl="1"/>
            <a:r>
              <a:rPr lang="en-US" altLang="en-US" dirty="0"/>
              <a:t>If the student does not know how to use the tool, the tool will not be effective (at best) and can be destructive (at worst)</a:t>
            </a:r>
          </a:p>
          <a:p>
            <a:endParaRPr lang="en-US" altLang="en-US" dirty="0"/>
          </a:p>
        </p:txBody>
      </p:sp>
      <p:sp>
        <p:nvSpPr>
          <p:cNvPr id="5" name="Slide Number Placeholder 4"/>
          <p:cNvSpPr>
            <a:spLocks noGrp="1"/>
          </p:cNvSpPr>
          <p:nvPr>
            <p:ph type="sldNum" sz="quarter" idx="4294967295"/>
          </p:nvPr>
        </p:nvSpPr>
        <p:spPr>
          <a:xfrm>
            <a:off x="6426200" y="6356350"/>
            <a:ext cx="2055648"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A236BB0-780E-46FE-8608-9A1B27520EC3}" type="slidenum">
              <a:rPr lang="en-US" altLang="en-US">
                <a:solidFill>
                  <a:schemeClr val="bg1"/>
                </a:solidFill>
                <a:latin typeface="Calibri" panose="020F0502020204030204" pitchFamily="34" charset="0"/>
              </a:rPr>
              <a:pPr eaLnBrk="1" hangingPunct="1"/>
              <a:t>27</a:t>
            </a:fld>
            <a:endParaRPr lang="en-US" altLang="en-US" dirty="0">
              <a:solidFill>
                <a:schemeClr val="bg1"/>
              </a:solidFill>
              <a:latin typeface="Calibri" panose="020F0502020204030204" pitchFamily="34" charset="0"/>
            </a:endParaRPr>
          </a:p>
        </p:txBody>
      </p:sp>
      <p:sp>
        <p:nvSpPr>
          <p:cNvPr id="7" name="Rectangle 2">
            <a:extLst>
              <a:ext uri="{FF2B5EF4-FFF2-40B4-BE49-F238E27FC236}">
                <a16:creationId xmlns:a16="http://schemas.microsoft.com/office/drawing/2014/main" id="{F31CC2FE-1C0B-4A2C-B97B-4FB233C6EEE3}"/>
              </a:ext>
            </a:extLst>
          </p:cNvPr>
          <p:cNvSpPr>
            <a:spLocks noGrp="1" noChangeArrowheads="1"/>
          </p:cNvSpPr>
          <p:nvPr>
            <p:ph type="title"/>
          </p:nvPr>
        </p:nvSpPr>
        <p:spPr>
          <a:xfrm>
            <a:off x="457200" y="274638"/>
            <a:ext cx="8229600" cy="715962"/>
          </a:xfrm>
        </p:spPr>
        <p:txBody>
          <a:bodyPr/>
          <a:lstStyle/>
          <a:p>
            <a:pPr eaLnBrk="1" hangingPunct="1"/>
            <a:r>
              <a:rPr lang="en-US" altLang="en-US" sz="4000" dirty="0"/>
              <a:t>Key Considerations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376518" y="1744983"/>
            <a:ext cx="8229600" cy="4525963"/>
          </a:xfrm>
        </p:spPr>
        <p:txBody>
          <a:bodyPr/>
          <a:lstStyle/>
          <a:p>
            <a:r>
              <a:rPr lang="en-US" altLang="en-US" dirty="0"/>
              <a:t>It is important that we match the right student to the right tool</a:t>
            </a:r>
          </a:p>
          <a:p>
            <a:r>
              <a:rPr lang="en-US" altLang="en-US" dirty="0"/>
              <a:t>In making decisions we need to think about the student characteristics (disability / language proficiency) and how those characteristics interact with the specific content area</a:t>
            </a:r>
          </a:p>
          <a:p>
            <a:r>
              <a:rPr lang="en-US" altLang="en-US" dirty="0"/>
              <a:t>Decisions should be made </a:t>
            </a:r>
            <a:r>
              <a:rPr lang="en-US" altLang="en-US" b="1" dirty="0"/>
              <a:t>individually</a:t>
            </a:r>
            <a:r>
              <a:rPr lang="en-US" altLang="en-US" dirty="0"/>
              <a:t> and can differ by content area based on need</a:t>
            </a:r>
          </a:p>
        </p:txBody>
      </p:sp>
      <p:sp>
        <p:nvSpPr>
          <p:cNvPr id="5" name="Slide Number Placeholder 4"/>
          <p:cNvSpPr>
            <a:spLocks noGrp="1"/>
          </p:cNvSpPr>
          <p:nvPr>
            <p:ph type="sldNum" sz="quarter" idx="4294967295"/>
          </p:nvPr>
        </p:nvSpPr>
        <p:spPr>
          <a:xfrm>
            <a:off x="7632262" y="6402387"/>
            <a:ext cx="8382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233495-29A3-4AA8-BC45-AFD0A6F78936}" type="slidenum">
              <a:rPr lang="en-US" altLang="en-US">
                <a:solidFill>
                  <a:schemeClr val="bg1"/>
                </a:solidFill>
                <a:latin typeface="Calibri" panose="020F0502020204030204" pitchFamily="34" charset="0"/>
              </a:rPr>
              <a:pPr eaLnBrk="1" hangingPunct="1"/>
              <a:t>28</a:t>
            </a:fld>
            <a:endParaRPr lang="en-US" altLang="en-US" dirty="0">
              <a:solidFill>
                <a:schemeClr val="bg1"/>
              </a:solidFill>
              <a:latin typeface="Calibri" panose="020F0502020204030204" pitchFamily="34" charset="0"/>
            </a:endParaRPr>
          </a:p>
        </p:txBody>
      </p:sp>
      <p:sp>
        <p:nvSpPr>
          <p:cNvPr id="7" name="Rectangle 2">
            <a:extLst>
              <a:ext uri="{FF2B5EF4-FFF2-40B4-BE49-F238E27FC236}">
                <a16:creationId xmlns:a16="http://schemas.microsoft.com/office/drawing/2014/main" id="{CC9D794B-D476-451F-A4FE-61C4BE89284D}"/>
              </a:ext>
            </a:extLst>
          </p:cNvPr>
          <p:cNvSpPr>
            <a:spLocks noGrp="1" noChangeArrowheads="1"/>
          </p:cNvSpPr>
          <p:nvPr>
            <p:ph type="title"/>
          </p:nvPr>
        </p:nvSpPr>
        <p:spPr>
          <a:xfrm>
            <a:off x="457200" y="274638"/>
            <a:ext cx="8229600" cy="715962"/>
          </a:xfrm>
        </p:spPr>
        <p:txBody>
          <a:bodyPr/>
          <a:lstStyle/>
          <a:p>
            <a:pPr eaLnBrk="1" hangingPunct="1"/>
            <a:r>
              <a:rPr lang="en-US" altLang="en-US" sz="4000" dirty="0"/>
              <a:t>Key Considerations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530996" y="1665287"/>
            <a:ext cx="7886700" cy="4351338"/>
          </a:xfrm>
        </p:spPr>
        <p:txBody>
          <a:bodyPr/>
          <a:lstStyle/>
          <a:p>
            <a:r>
              <a:rPr lang="en-US" altLang="en-US" dirty="0"/>
              <a:t>For students with disabilities we should consider –</a:t>
            </a:r>
          </a:p>
          <a:p>
            <a:pPr lvl="1"/>
            <a:r>
              <a:rPr lang="en-US" altLang="en-US" sz="2600" dirty="0"/>
              <a:t>The characteristics of the disability or the combination of disabilities for the individual student </a:t>
            </a:r>
          </a:p>
          <a:p>
            <a:pPr lvl="1"/>
            <a:r>
              <a:rPr lang="en-US" altLang="en-US" sz="2600" dirty="0"/>
              <a:t>How the disability affects/impacts the learning of specific content</a:t>
            </a:r>
          </a:p>
          <a:p>
            <a:pPr lvl="1"/>
            <a:r>
              <a:rPr lang="en-US" altLang="en-US" sz="2600" dirty="0"/>
              <a:t>How the disability affects/impacts the demonstration of learning</a:t>
            </a:r>
          </a:p>
        </p:txBody>
      </p:sp>
      <p:sp>
        <p:nvSpPr>
          <p:cNvPr id="5" name="Slide Number Placeholder 4"/>
          <p:cNvSpPr>
            <a:spLocks noGrp="1"/>
          </p:cNvSpPr>
          <p:nvPr>
            <p:ph type="sldNum" sz="quarter" idx="4294967295"/>
          </p:nvPr>
        </p:nvSpPr>
        <p:spPr>
          <a:xfrm>
            <a:off x="7364249" y="6356349"/>
            <a:ext cx="8382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869E96A-CC73-406F-A2C7-8DCB829EF714}" type="slidenum">
              <a:rPr lang="en-US" altLang="en-US">
                <a:solidFill>
                  <a:schemeClr val="bg1"/>
                </a:solidFill>
                <a:latin typeface="Calibri" panose="020F0502020204030204" pitchFamily="34" charset="0"/>
              </a:rPr>
              <a:pPr eaLnBrk="1" hangingPunct="1"/>
              <a:t>29</a:t>
            </a:fld>
            <a:endParaRPr lang="en-US" altLang="en-US" dirty="0">
              <a:solidFill>
                <a:schemeClr val="bg1"/>
              </a:solidFill>
              <a:latin typeface="Calibri" panose="020F0502020204030204" pitchFamily="34" charset="0"/>
            </a:endParaRPr>
          </a:p>
        </p:txBody>
      </p:sp>
      <p:sp>
        <p:nvSpPr>
          <p:cNvPr id="7" name="Rectangle 2">
            <a:extLst>
              <a:ext uri="{FF2B5EF4-FFF2-40B4-BE49-F238E27FC236}">
                <a16:creationId xmlns:a16="http://schemas.microsoft.com/office/drawing/2014/main" id="{557396F0-036A-4BC1-9203-F89D72C8A0D0}"/>
              </a:ext>
            </a:extLst>
          </p:cNvPr>
          <p:cNvSpPr>
            <a:spLocks noGrp="1" noChangeArrowheads="1"/>
          </p:cNvSpPr>
          <p:nvPr>
            <p:ph type="title"/>
          </p:nvPr>
        </p:nvSpPr>
        <p:spPr>
          <a:xfrm>
            <a:off x="457200" y="274638"/>
            <a:ext cx="8229600" cy="715962"/>
          </a:xfrm>
        </p:spPr>
        <p:txBody>
          <a:bodyPr/>
          <a:lstStyle/>
          <a:p>
            <a:pPr eaLnBrk="1" hangingPunct="1"/>
            <a:r>
              <a:rPr lang="en-US" altLang="en-US" sz="4000" dirty="0"/>
              <a:t>Key Considerations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6316630" cy="1325563"/>
          </a:xfrm>
        </p:spPr>
        <p:txBody>
          <a:bodyPr/>
          <a:lstStyle/>
          <a:p>
            <a:pPr eaLnBrk="1" hangingPunct="1"/>
            <a:r>
              <a:rPr lang="en-US" altLang="en-US" dirty="0"/>
              <a:t>Paradigm Shift</a:t>
            </a:r>
          </a:p>
        </p:txBody>
      </p:sp>
      <p:sp>
        <p:nvSpPr>
          <p:cNvPr id="5123" name="Rectangle 3"/>
          <p:cNvSpPr>
            <a:spLocks noGrp="1" noChangeArrowheads="1"/>
          </p:cNvSpPr>
          <p:nvPr>
            <p:ph type="body" idx="1"/>
          </p:nvPr>
        </p:nvSpPr>
        <p:spPr>
          <a:xfrm>
            <a:off x="457200" y="1689652"/>
            <a:ext cx="8229600" cy="4634948"/>
          </a:xfrm>
        </p:spPr>
        <p:txBody>
          <a:bodyPr>
            <a:normAutofit/>
          </a:bodyPr>
          <a:lstStyle/>
          <a:p>
            <a:pPr eaLnBrk="1" hangingPunct="1"/>
            <a:r>
              <a:rPr lang="en-US" altLang="en-US" sz="3000" dirty="0"/>
              <a:t>With the development of our new assessments, we can optimize accessibility</a:t>
            </a:r>
          </a:p>
          <a:p>
            <a:pPr lvl="1"/>
            <a:r>
              <a:rPr lang="en-US" altLang="en-US" sz="2600" dirty="0"/>
              <a:t>Accessibility is now considered for students who previously would have been ineligible for specific accessibility features and accommodations</a:t>
            </a:r>
          </a:p>
          <a:p>
            <a:r>
              <a:rPr lang="en-US" altLang="en-US" sz="3000" dirty="0"/>
              <a:t>Three-tiered approach to accessibility</a:t>
            </a:r>
          </a:p>
          <a:p>
            <a:pPr lvl="1"/>
            <a:r>
              <a:rPr lang="en-US" altLang="en-US" sz="2600" dirty="0"/>
              <a:t>Universal tools</a:t>
            </a:r>
          </a:p>
          <a:p>
            <a:pPr lvl="1"/>
            <a:r>
              <a:rPr lang="en-US" altLang="en-US" sz="2600" dirty="0"/>
              <a:t>Test Administration Procedures</a:t>
            </a:r>
          </a:p>
          <a:p>
            <a:pPr lvl="1"/>
            <a:r>
              <a:rPr lang="en-US" altLang="en-US" sz="2600" dirty="0"/>
              <a:t>Accommodations</a:t>
            </a:r>
          </a:p>
          <a:p>
            <a:pPr lvl="1"/>
            <a:endParaRPr lang="en-US" altLang="en-US" sz="2600" dirty="0"/>
          </a:p>
          <a:p>
            <a:pPr marL="457200" lvl="1" indent="0">
              <a:buNone/>
            </a:pPr>
            <a:endParaRPr lang="en-US" altLang="en-US" sz="2600" dirty="0"/>
          </a:p>
          <a:p>
            <a:pPr eaLnBrk="1" hangingPunct="1"/>
            <a:endParaRPr lang="en-US" altLang="en-US" sz="2000" dirty="0"/>
          </a:p>
        </p:txBody>
      </p:sp>
      <p:sp>
        <p:nvSpPr>
          <p:cNvPr id="2" name="Slide Number Placeholder 1"/>
          <p:cNvSpPr>
            <a:spLocks noGrp="1"/>
          </p:cNvSpPr>
          <p:nvPr>
            <p:ph type="sldNum" sz="quarter" idx="4"/>
          </p:nvPr>
        </p:nvSpPr>
        <p:spPr/>
        <p:txBody>
          <a:bodyPr/>
          <a:lstStyle/>
          <a:p>
            <a:fld id="{B63E4CEF-BB1E-48C7-AE93-F39F6AA99AD7}" type="slidenum">
              <a:rPr lang="en-US" smtClean="0"/>
              <a:pPr/>
              <a:t>3</a:t>
            </a:fld>
            <a:endParaRPr lang="en-US" dirty="0"/>
          </a:p>
        </p:txBody>
      </p:sp>
    </p:spTree>
    <p:extLst>
      <p:ext uri="{BB962C8B-B14F-4D97-AF65-F5344CB8AC3E}">
        <p14:creationId xmlns:p14="http://schemas.microsoft.com/office/powerpoint/2010/main" val="6561670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470995" y="1604908"/>
            <a:ext cx="7886700" cy="4351338"/>
          </a:xfrm>
        </p:spPr>
        <p:txBody>
          <a:bodyPr/>
          <a:lstStyle/>
          <a:p>
            <a:r>
              <a:rPr lang="en-US" altLang="en-US" dirty="0"/>
              <a:t>For English Learners we should consider –</a:t>
            </a:r>
          </a:p>
          <a:p>
            <a:pPr lvl="1"/>
            <a:r>
              <a:rPr lang="en-US" altLang="en-US" sz="2600" dirty="0"/>
              <a:t>The student’s level of English proficiency</a:t>
            </a:r>
          </a:p>
          <a:p>
            <a:pPr lvl="1"/>
            <a:r>
              <a:rPr lang="en-US" altLang="en-US" sz="2600" dirty="0"/>
              <a:t>The student’s level of literacy in English</a:t>
            </a:r>
          </a:p>
          <a:p>
            <a:pPr lvl="1"/>
            <a:r>
              <a:rPr lang="en-US" altLang="en-US" sz="2600" dirty="0"/>
              <a:t>The student’s level of native language proficiency</a:t>
            </a:r>
          </a:p>
          <a:p>
            <a:pPr lvl="1"/>
            <a:r>
              <a:rPr lang="en-US" altLang="en-US" sz="2600" dirty="0"/>
              <a:t>The student’s level of literacy in native language</a:t>
            </a:r>
          </a:p>
          <a:p>
            <a:pPr lvl="1"/>
            <a:endParaRPr lang="en-US" altLang="en-US" dirty="0"/>
          </a:p>
        </p:txBody>
      </p:sp>
      <p:sp>
        <p:nvSpPr>
          <p:cNvPr id="5" name="Slide Number Placeholder 4"/>
          <p:cNvSpPr>
            <a:spLocks noGrp="1"/>
          </p:cNvSpPr>
          <p:nvPr>
            <p:ph type="sldNum" sz="quarter" idx="4294967295"/>
          </p:nvPr>
        </p:nvSpPr>
        <p:spPr>
          <a:xfrm>
            <a:off x="7443075" y="6387882"/>
            <a:ext cx="8382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4D97793-B9B5-4E12-80F2-3BDCFC3209E5}" type="slidenum">
              <a:rPr lang="en-US" altLang="en-US">
                <a:solidFill>
                  <a:schemeClr val="bg1"/>
                </a:solidFill>
                <a:latin typeface="Calibri" panose="020F0502020204030204" pitchFamily="34" charset="0"/>
              </a:rPr>
              <a:pPr eaLnBrk="1" hangingPunct="1"/>
              <a:t>30</a:t>
            </a:fld>
            <a:endParaRPr lang="en-US" altLang="en-US" dirty="0">
              <a:solidFill>
                <a:schemeClr val="bg1"/>
              </a:solidFill>
              <a:latin typeface="Calibri" panose="020F0502020204030204" pitchFamily="34" charset="0"/>
            </a:endParaRPr>
          </a:p>
        </p:txBody>
      </p:sp>
      <p:sp>
        <p:nvSpPr>
          <p:cNvPr id="7" name="Rectangle 2">
            <a:extLst>
              <a:ext uri="{FF2B5EF4-FFF2-40B4-BE49-F238E27FC236}">
                <a16:creationId xmlns:a16="http://schemas.microsoft.com/office/drawing/2014/main" id="{8453D72D-71FF-424E-BB1D-8C278233267A}"/>
              </a:ext>
            </a:extLst>
          </p:cNvPr>
          <p:cNvSpPr>
            <a:spLocks noGrp="1" noChangeArrowheads="1"/>
          </p:cNvSpPr>
          <p:nvPr>
            <p:ph type="title"/>
          </p:nvPr>
        </p:nvSpPr>
        <p:spPr>
          <a:xfrm>
            <a:off x="457200" y="274638"/>
            <a:ext cx="8229600" cy="715962"/>
          </a:xfrm>
        </p:spPr>
        <p:txBody>
          <a:bodyPr/>
          <a:lstStyle/>
          <a:p>
            <a:pPr eaLnBrk="1" hangingPunct="1"/>
            <a:r>
              <a:rPr lang="en-US" altLang="en-US" sz="4000" dirty="0"/>
              <a:t>Key Considerations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241300" y="1562100"/>
            <a:ext cx="8229600" cy="4525963"/>
          </a:xfrm>
        </p:spPr>
        <p:txBody>
          <a:bodyPr/>
          <a:lstStyle/>
          <a:p>
            <a:r>
              <a:rPr lang="en-US" altLang="en-US" dirty="0"/>
              <a:t>For English Learners who </a:t>
            </a:r>
            <a:r>
              <a:rPr lang="en-US" altLang="en-US" b="1" dirty="0"/>
              <a:t>also</a:t>
            </a:r>
            <a:r>
              <a:rPr lang="en-US" altLang="en-US" dirty="0"/>
              <a:t> have a disability we should consider –</a:t>
            </a:r>
          </a:p>
          <a:p>
            <a:pPr lvl="1"/>
            <a:r>
              <a:rPr lang="en-US" altLang="en-US" dirty="0"/>
              <a:t>Whether the need is based on </a:t>
            </a:r>
          </a:p>
          <a:p>
            <a:pPr lvl="2"/>
            <a:r>
              <a:rPr lang="en-US" altLang="en-US" dirty="0"/>
              <a:t>The disability or </a:t>
            </a:r>
          </a:p>
          <a:p>
            <a:pPr lvl="2"/>
            <a:r>
              <a:rPr lang="en-US" altLang="en-US" dirty="0"/>
              <a:t>Language acquisition needs or</a:t>
            </a:r>
          </a:p>
          <a:p>
            <a:pPr lvl="2"/>
            <a:r>
              <a:rPr lang="en-US" altLang="en-US" dirty="0"/>
              <a:t>Some combination of both</a:t>
            </a:r>
          </a:p>
          <a:p>
            <a:endParaRPr lang="en-US" altLang="en-US" sz="1200" dirty="0"/>
          </a:p>
          <a:p>
            <a:r>
              <a:rPr lang="en-US" altLang="en-US" dirty="0"/>
              <a:t>The IEP team should include an language service teacher to help make appropriate decisions – services should be coordinated</a:t>
            </a:r>
          </a:p>
        </p:txBody>
      </p:sp>
      <p:sp>
        <p:nvSpPr>
          <p:cNvPr id="5" name="Slide Number Placeholder 4"/>
          <p:cNvSpPr>
            <a:spLocks noGrp="1"/>
          </p:cNvSpPr>
          <p:nvPr>
            <p:ph type="sldNum" sz="quarter" idx="4294967295"/>
          </p:nvPr>
        </p:nvSpPr>
        <p:spPr>
          <a:xfrm>
            <a:off x="7380014" y="6387881"/>
            <a:ext cx="8382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5AC8DFA-8C9C-437F-9D4E-7CE4CB64C55E}" type="slidenum">
              <a:rPr lang="en-US" altLang="en-US">
                <a:solidFill>
                  <a:schemeClr val="bg1"/>
                </a:solidFill>
                <a:latin typeface="Calibri" panose="020F0502020204030204" pitchFamily="34" charset="0"/>
              </a:rPr>
              <a:pPr eaLnBrk="1" hangingPunct="1"/>
              <a:t>31</a:t>
            </a:fld>
            <a:endParaRPr lang="en-US" altLang="en-US" dirty="0">
              <a:solidFill>
                <a:schemeClr val="bg1"/>
              </a:solidFill>
              <a:latin typeface="Calibri" panose="020F0502020204030204" pitchFamily="34" charset="0"/>
            </a:endParaRPr>
          </a:p>
        </p:txBody>
      </p:sp>
      <p:sp>
        <p:nvSpPr>
          <p:cNvPr id="7" name="Rectangle 2">
            <a:extLst>
              <a:ext uri="{FF2B5EF4-FFF2-40B4-BE49-F238E27FC236}">
                <a16:creationId xmlns:a16="http://schemas.microsoft.com/office/drawing/2014/main" id="{F2DE4F88-8001-4545-A8D5-532D656D6F91}"/>
              </a:ext>
            </a:extLst>
          </p:cNvPr>
          <p:cNvSpPr>
            <a:spLocks noGrp="1" noChangeArrowheads="1"/>
          </p:cNvSpPr>
          <p:nvPr>
            <p:ph type="title"/>
          </p:nvPr>
        </p:nvSpPr>
        <p:spPr>
          <a:xfrm>
            <a:off x="457200" y="274638"/>
            <a:ext cx="8229600" cy="715962"/>
          </a:xfrm>
        </p:spPr>
        <p:txBody>
          <a:bodyPr/>
          <a:lstStyle/>
          <a:p>
            <a:pPr eaLnBrk="1" hangingPunct="1"/>
            <a:r>
              <a:rPr lang="en-US" altLang="en-US" sz="4000" dirty="0"/>
              <a:t>Key Considerations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463112" y="1557611"/>
            <a:ext cx="7886700" cy="4351338"/>
          </a:xfrm>
        </p:spPr>
        <p:txBody>
          <a:bodyPr/>
          <a:lstStyle/>
          <a:p>
            <a:r>
              <a:rPr lang="en-US" altLang="en-US" dirty="0"/>
              <a:t>For all students we should consider – </a:t>
            </a:r>
          </a:p>
          <a:p>
            <a:endParaRPr lang="en-US" altLang="en-US" dirty="0"/>
          </a:p>
          <a:p>
            <a:pPr lvl="1"/>
            <a:r>
              <a:rPr lang="en-US" altLang="en-US" dirty="0"/>
              <a:t>The student’s need for the accommodation</a:t>
            </a:r>
          </a:p>
          <a:p>
            <a:pPr lvl="1"/>
            <a:r>
              <a:rPr lang="en-US" altLang="en-US" dirty="0"/>
              <a:t>The student’s experience with the accommodation</a:t>
            </a:r>
          </a:p>
          <a:p>
            <a:pPr lvl="1"/>
            <a:r>
              <a:rPr lang="en-US" altLang="en-US" dirty="0"/>
              <a:t>The accommodation was of benefit to the student</a:t>
            </a:r>
          </a:p>
          <a:p>
            <a:pPr lvl="1"/>
            <a:r>
              <a:rPr lang="en-US" altLang="en-US" dirty="0"/>
              <a:t>The student’s feelings and beliefs about the accommodation</a:t>
            </a:r>
          </a:p>
        </p:txBody>
      </p:sp>
      <p:sp>
        <p:nvSpPr>
          <p:cNvPr id="5" name="Slide Number Placeholder 4"/>
          <p:cNvSpPr>
            <a:spLocks noGrp="1"/>
          </p:cNvSpPr>
          <p:nvPr>
            <p:ph type="sldNum" sz="quarter" idx="4294967295"/>
          </p:nvPr>
        </p:nvSpPr>
        <p:spPr>
          <a:xfrm>
            <a:off x="7411545" y="6395764"/>
            <a:ext cx="8382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75D006-ADE7-4FF8-8586-287A80FB47E0}" type="slidenum">
              <a:rPr lang="en-US" altLang="en-US" smtClean="0">
                <a:solidFill>
                  <a:schemeClr val="bg1"/>
                </a:solidFill>
                <a:latin typeface="Calibri" panose="020F0502020204030204" pitchFamily="34" charset="0"/>
              </a:rPr>
              <a:pPr eaLnBrk="1" hangingPunct="1"/>
              <a:t>32</a:t>
            </a:fld>
            <a:endParaRPr lang="en-US" altLang="en-US" dirty="0">
              <a:solidFill>
                <a:schemeClr val="bg1"/>
              </a:solidFill>
              <a:latin typeface="Calibri" panose="020F0502020204030204" pitchFamily="34" charset="0"/>
            </a:endParaRPr>
          </a:p>
        </p:txBody>
      </p:sp>
      <p:sp>
        <p:nvSpPr>
          <p:cNvPr id="7" name="Rectangle 2">
            <a:extLst>
              <a:ext uri="{FF2B5EF4-FFF2-40B4-BE49-F238E27FC236}">
                <a16:creationId xmlns:a16="http://schemas.microsoft.com/office/drawing/2014/main" id="{5D1BFF6F-77BC-4B51-941E-31C33274D839}"/>
              </a:ext>
            </a:extLst>
          </p:cNvPr>
          <p:cNvSpPr>
            <a:spLocks noGrp="1" noChangeArrowheads="1"/>
          </p:cNvSpPr>
          <p:nvPr>
            <p:ph type="title"/>
          </p:nvPr>
        </p:nvSpPr>
        <p:spPr>
          <a:xfrm>
            <a:off x="457200" y="274638"/>
            <a:ext cx="8229600" cy="715962"/>
          </a:xfrm>
        </p:spPr>
        <p:txBody>
          <a:bodyPr/>
          <a:lstStyle/>
          <a:p>
            <a:pPr eaLnBrk="1" hangingPunct="1"/>
            <a:r>
              <a:rPr lang="en-US" altLang="en-US" sz="4000" dirty="0"/>
              <a:t>Key Considerations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Standard Accommodations</a:t>
            </a:r>
          </a:p>
        </p:txBody>
      </p:sp>
      <p:sp>
        <p:nvSpPr>
          <p:cNvPr id="22531" name="Content Placeholder 2"/>
          <p:cNvSpPr>
            <a:spLocks noGrp="1"/>
          </p:cNvSpPr>
          <p:nvPr>
            <p:ph idx="1"/>
          </p:nvPr>
        </p:nvSpPr>
        <p:spPr/>
        <p:txBody>
          <a:bodyPr/>
          <a:lstStyle/>
          <a:p>
            <a:r>
              <a:rPr lang="en-US" altLang="en-US" dirty="0"/>
              <a:t>Accommodations which provide access to students in order to demonstrate their achievement of target skills</a:t>
            </a:r>
          </a:p>
          <a:p>
            <a:endParaRPr lang="en-US" altLang="en-US" sz="2000" dirty="0"/>
          </a:p>
          <a:p>
            <a:pPr lvl="1"/>
            <a:r>
              <a:rPr lang="en-US" altLang="en-US" dirty="0"/>
              <a:t>Standard accommodations do not alter or encroach on the construct measured</a:t>
            </a:r>
          </a:p>
          <a:p>
            <a:pPr lvl="1"/>
            <a:r>
              <a:rPr lang="en-US" altLang="en-US" dirty="0"/>
              <a:t>As with any accommodation, it is important that the student require the accommodation and use it regularly during routine instruction and assessment</a:t>
            </a:r>
          </a:p>
          <a:p>
            <a:endParaRPr lang="en-US" altLang="en-US" dirty="0"/>
          </a:p>
        </p:txBody>
      </p:sp>
      <p:sp>
        <p:nvSpPr>
          <p:cNvPr id="2" name="Slide Number Placeholder 1"/>
          <p:cNvSpPr>
            <a:spLocks noGrp="1"/>
          </p:cNvSpPr>
          <p:nvPr>
            <p:ph type="sldNum" sz="quarter" idx="4"/>
          </p:nvPr>
        </p:nvSpPr>
        <p:spPr/>
        <p:txBody>
          <a:bodyPr/>
          <a:lstStyle/>
          <a:p>
            <a:fld id="{B63E4CEF-BB1E-48C7-AE93-F39F6AA99AD7}"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Conditional Accommodations</a:t>
            </a:r>
          </a:p>
        </p:txBody>
      </p:sp>
      <p:sp>
        <p:nvSpPr>
          <p:cNvPr id="23555" name="Rectangle 3"/>
          <p:cNvSpPr>
            <a:spLocks noGrp="1" noChangeArrowheads="1"/>
          </p:cNvSpPr>
          <p:nvPr>
            <p:ph type="body" idx="1"/>
          </p:nvPr>
        </p:nvSpPr>
        <p:spPr/>
        <p:txBody>
          <a:bodyPr/>
          <a:lstStyle/>
          <a:p>
            <a:pPr eaLnBrk="1" hangingPunct="1">
              <a:lnSpc>
                <a:spcPct val="90000"/>
              </a:lnSpc>
            </a:pPr>
            <a:r>
              <a:rPr lang="en-US" altLang="en-US" dirty="0"/>
              <a:t>More expansive accommodations that provide access for students with more severe disabilities who would not be able to access the assessment  to demonstrate their achievement without such support</a:t>
            </a:r>
          </a:p>
          <a:p>
            <a:pPr eaLnBrk="1" hangingPunct="1">
              <a:lnSpc>
                <a:spcPct val="90000"/>
              </a:lnSpc>
            </a:pPr>
            <a:endParaRPr lang="en-US" altLang="en-US" dirty="0"/>
          </a:p>
          <a:p>
            <a:pPr lvl="1" eaLnBrk="1" hangingPunct="1">
              <a:lnSpc>
                <a:spcPct val="90000"/>
              </a:lnSpc>
            </a:pPr>
            <a:r>
              <a:rPr lang="en-US" altLang="en-US" dirty="0"/>
              <a:t>Should be used sparingly, per State Board Rule</a:t>
            </a:r>
          </a:p>
          <a:p>
            <a:pPr lvl="1" eaLnBrk="1" hangingPunct="1">
              <a:lnSpc>
                <a:spcPct val="90000"/>
              </a:lnSpc>
            </a:pPr>
            <a:r>
              <a:rPr lang="en-US" altLang="en-US" dirty="0"/>
              <a:t>Must be considered when interpreting scores</a:t>
            </a:r>
          </a:p>
          <a:p>
            <a:pPr eaLnBrk="1" hangingPunct="1">
              <a:lnSpc>
                <a:spcPct val="90000"/>
              </a:lnSpc>
            </a:pPr>
            <a:endParaRPr lang="en-US" altLang="en-US" dirty="0"/>
          </a:p>
        </p:txBody>
      </p:sp>
      <p:sp>
        <p:nvSpPr>
          <p:cNvPr id="2" name="Slide Number Placeholder 1"/>
          <p:cNvSpPr>
            <a:spLocks noGrp="1"/>
          </p:cNvSpPr>
          <p:nvPr>
            <p:ph type="sldNum" sz="quarter" idx="4"/>
          </p:nvPr>
        </p:nvSpPr>
        <p:spPr/>
        <p:txBody>
          <a:bodyPr/>
          <a:lstStyle/>
          <a:p>
            <a:fld id="{B63E4CEF-BB1E-48C7-AE93-F39F6AA99AD7}"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3341" y="114208"/>
            <a:ext cx="6316630" cy="1325563"/>
          </a:xfrm>
        </p:spPr>
        <p:txBody>
          <a:bodyPr/>
          <a:lstStyle/>
          <a:p>
            <a:r>
              <a:rPr lang="en-US" altLang="en-US" dirty="0"/>
              <a:t>Conditional Accommodations</a:t>
            </a:r>
          </a:p>
        </p:txBody>
      </p:sp>
      <p:sp>
        <p:nvSpPr>
          <p:cNvPr id="24579" name="Content Placeholder 2"/>
          <p:cNvSpPr>
            <a:spLocks noGrp="1"/>
          </p:cNvSpPr>
          <p:nvPr>
            <p:ph idx="1"/>
          </p:nvPr>
        </p:nvSpPr>
        <p:spPr>
          <a:xfrm>
            <a:off x="515816" y="1570892"/>
            <a:ext cx="8221832" cy="4509551"/>
          </a:xfrm>
        </p:spPr>
        <p:txBody>
          <a:bodyPr/>
          <a:lstStyle/>
          <a:p>
            <a:r>
              <a:rPr lang="en-US" altLang="en-US" dirty="0"/>
              <a:t>Guidance on the appropriate use of conditional accommodations is provided in the Student Assessment Handbook</a:t>
            </a:r>
          </a:p>
          <a:p>
            <a:r>
              <a:rPr lang="en-US" altLang="en-US" dirty="0"/>
              <a:t>Only students meeting the guidance criteria are eligible for conditional accommodations</a:t>
            </a:r>
          </a:p>
          <a:p>
            <a:r>
              <a:rPr lang="en-US" altLang="en-US" dirty="0"/>
              <a:t>The educational plans for students qualifying for conditional accommodations must include specific goals that address the deficits which  necessitate the accommodation</a:t>
            </a:r>
          </a:p>
        </p:txBody>
      </p:sp>
      <p:sp>
        <p:nvSpPr>
          <p:cNvPr id="2" name="Slide Number Placeholder 1"/>
          <p:cNvSpPr>
            <a:spLocks noGrp="1"/>
          </p:cNvSpPr>
          <p:nvPr>
            <p:ph type="sldNum" sz="quarter" idx="4"/>
          </p:nvPr>
        </p:nvSpPr>
        <p:spPr/>
        <p:txBody>
          <a:bodyPr/>
          <a:lstStyle/>
          <a:p>
            <a:fld id="{B63E4CEF-BB1E-48C7-AE93-F39F6AA99AD7}" type="slidenum">
              <a:rPr lang="en-US" smtClean="0"/>
              <a:pPr/>
              <a:t>35</a:t>
            </a:fld>
            <a:endParaRPr lang="en-US" dirty="0"/>
          </a:p>
        </p:txBody>
      </p:sp>
    </p:spTree>
    <p:extLst>
      <p:ext uri="{BB962C8B-B14F-4D97-AF65-F5344CB8AC3E}">
        <p14:creationId xmlns:p14="http://schemas.microsoft.com/office/powerpoint/2010/main" val="42118424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80790" y="223658"/>
            <a:ext cx="6316630" cy="1325563"/>
          </a:xfrm>
        </p:spPr>
        <p:txBody>
          <a:bodyPr/>
          <a:lstStyle/>
          <a:p>
            <a:r>
              <a:rPr lang="en-US" altLang="en-US" dirty="0"/>
              <a:t>Conditional Accommodations</a:t>
            </a:r>
          </a:p>
        </p:txBody>
      </p:sp>
      <p:sp>
        <p:nvSpPr>
          <p:cNvPr id="25603" name="Content Placeholder 2"/>
          <p:cNvSpPr>
            <a:spLocks noGrp="1"/>
          </p:cNvSpPr>
          <p:nvPr>
            <p:ph idx="1"/>
          </p:nvPr>
        </p:nvSpPr>
        <p:spPr/>
        <p:txBody>
          <a:bodyPr>
            <a:normAutofit/>
          </a:bodyPr>
          <a:lstStyle/>
          <a:p>
            <a:r>
              <a:rPr lang="en-US" altLang="en-US" dirty="0"/>
              <a:t>Three accommodations are considered conditional for the Georgia Milestones Assessment:</a:t>
            </a:r>
          </a:p>
          <a:p>
            <a:pPr lvl="1"/>
            <a:r>
              <a:rPr lang="en-US" altLang="en-US" dirty="0"/>
              <a:t>Signing ELA passages (SWD only)</a:t>
            </a:r>
          </a:p>
          <a:p>
            <a:pPr lvl="1"/>
            <a:r>
              <a:rPr lang="en-US" altLang="en-US" dirty="0"/>
              <a:t>Oral reading of ELA passages </a:t>
            </a:r>
            <a:r>
              <a:rPr lang="en-US" altLang="en-US" sz="2400" b="1" dirty="0"/>
              <a:t>(grades 3 – 12)</a:t>
            </a:r>
            <a:endParaRPr lang="en-US" altLang="en-US" b="1" dirty="0"/>
          </a:p>
          <a:p>
            <a:pPr lvl="1"/>
            <a:r>
              <a:rPr lang="en-US" altLang="en-US" dirty="0"/>
              <a:t>Use of a basic function calculator (SWD only) for students in grades 3-5</a:t>
            </a:r>
          </a:p>
          <a:p>
            <a:pPr lvl="2"/>
            <a:r>
              <a:rPr lang="en-US" altLang="en-US" sz="1400" dirty="0"/>
              <a:t>No student in grades 6-12 can use a calculator on the no-calculator subsection of test</a:t>
            </a:r>
          </a:p>
          <a:p>
            <a:r>
              <a:rPr lang="en-US" dirty="0"/>
              <a:t>Most students are expected to participate in standard administrations, with less than 3% receiving a conditional administration (State Board Rule 160-3-1.07) </a:t>
            </a:r>
          </a:p>
          <a:p>
            <a:pPr marL="914400" lvl="2" indent="0">
              <a:buNone/>
            </a:pPr>
            <a:endParaRPr lang="en-US" altLang="en-US" sz="1400" dirty="0"/>
          </a:p>
        </p:txBody>
      </p:sp>
      <p:sp>
        <p:nvSpPr>
          <p:cNvPr id="2" name="Slide Number Placeholder 1"/>
          <p:cNvSpPr>
            <a:spLocks noGrp="1"/>
          </p:cNvSpPr>
          <p:nvPr>
            <p:ph type="sldNum" sz="quarter" idx="4"/>
          </p:nvPr>
        </p:nvSpPr>
        <p:spPr/>
        <p:txBody>
          <a:bodyPr/>
          <a:lstStyle/>
          <a:p>
            <a:fld id="{B63E4CEF-BB1E-48C7-AE93-F39F6AA99AD7}" type="slidenum">
              <a:rPr lang="en-US" smtClean="0"/>
              <a:pPr/>
              <a:t>36</a:t>
            </a:fld>
            <a:endParaRPr lang="en-US" dirty="0"/>
          </a:p>
        </p:txBody>
      </p:sp>
    </p:spTree>
    <p:extLst>
      <p:ext uri="{BB962C8B-B14F-4D97-AF65-F5344CB8AC3E}">
        <p14:creationId xmlns:p14="http://schemas.microsoft.com/office/powerpoint/2010/main" val="9093484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33754" y="117231"/>
            <a:ext cx="6979138" cy="1516183"/>
          </a:xfrm>
        </p:spPr>
        <p:txBody>
          <a:bodyPr>
            <a:normAutofit fontScale="90000"/>
          </a:bodyPr>
          <a:lstStyle/>
          <a:p>
            <a:pPr algn="l"/>
            <a:r>
              <a:rPr lang="en-US" altLang="en-US" sz="4000" dirty="0"/>
              <a:t>Why must we attend to the guidance for conditional accommodations?</a:t>
            </a:r>
          </a:p>
        </p:txBody>
      </p:sp>
      <p:sp>
        <p:nvSpPr>
          <p:cNvPr id="26627" name="Content Placeholder 2"/>
          <p:cNvSpPr>
            <a:spLocks noGrp="1"/>
          </p:cNvSpPr>
          <p:nvPr>
            <p:ph idx="1"/>
          </p:nvPr>
        </p:nvSpPr>
        <p:spPr>
          <a:xfrm>
            <a:off x="457200" y="2362200"/>
            <a:ext cx="8229600" cy="3763963"/>
          </a:xfrm>
        </p:spPr>
        <p:txBody>
          <a:bodyPr/>
          <a:lstStyle/>
          <a:p>
            <a:pPr marL="514350" indent="-514350">
              <a:buFont typeface="Arial Narrow" panose="020B0606020202030204" pitchFamily="34" charset="0"/>
              <a:buAutoNum type="arabicPeriod"/>
            </a:pPr>
            <a:r>
              <a:rPr lang="en-US" altLang="en-US" sz="2800" dirty="0"/>
              <a:t>These accommodations were </a:t>
            </a:r>
            <a:r>
              <a:rPr lang="en-US" altLang="en-US" sz="2800" u="sng" dirty="0"/>
              <a:t>never</a:t>
            </a:r>
            <a:r>
              <a:rPr lang="en-US" altLang="en-US" sz="2800" dirty="0"/>
              <a:t> intended to be available for </a:t>
            </a:r>
            <a:r>
              <a:rPr lang="en-US" altLang="en-US" sz="2800" u="sng" dirty="0"/>
              <a:t>all</a:t>
            </a:r>
            <a:r>
              <a:rPr lang="en-US" altLang="en-US" sz="2800" dirty="0"/>
              <a:t> students</a:t>
            </a:r>
          </a:p>
          <a:p>
            <a:pPr marL="514350" indent="-514350">
              <a:buFont typeface="Arial Narrow" panose="020B0606020202030204" pitchFamily="34" charset="0"/>
              <a:buAutoNum type="arabicPeriod"/>
            </a:pPr>
            <a:endParaRPr lang="en-US" altLang="en-US" sz="2800" dirty="0"/>
          </a:p>
          <a:p>
            <a:pPr marL="514350" indent="-514350">
              <a:buFont typeface="Arial Narrow" panose="020B0606020202030204" pitchFamily="34" charset="0"/>
              <a:buAutoNum type="arabicPeriod"/>
            </a:pPr>
            <a:r>
              <a:rPr lang="en-US" altLang="en-US" sz="2800" dirty="0"/>
              <a:t>The guidance is designed to protect the accommodations for students who truly require them</a:t>
            </a:r>
          </a:p>
        </p:txBody>
      </p:sp>
      <p:sp>
        <p:nvSpPr>
          <p:cNvPr id="2" name="Slide Number Placeholder 1"/>
          <p:cNvSpPr>
            <a:spLocks noGrp="1"/>
          </p:cNvSpPr>
          <p:nvPr>
            <p:ph type="sldNum" sz="quarter" idx="4"/>
          </p:nvPr>
        </p:nvSpPr>
        <p:spPr/>
        <p:txBody>
          <a:bodyPr/>
          <a:lstStyle/>
          <a:p>
            <a:fld id="{B63E4CEF-BB1E-48C7-AE93-F39F6AA99AD7}" type="slidenum">
              <a:rPr lang="en-US" smtClean="0"/>
              <a:pPr/>
              <a:t>37</a:t>
            </a:fld>
            <a:endParaRPr lang="en-US" dirty="0"/>
          </a:p>
        </p:txBody>
      </p:sp>
    </p:spTree>
    <p:extLst>
      <p:ext uri="{BB962C8B-B14F-4D97-AF65-F5344CB8AC3E}">
        <p14:creationId xmlns:p14="http://schemas.microsoft.com/office/powerpoint/2010/main" val="35679267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01852" y="122232"/>
            <a:ext cx="6316630" cy="1325563"/>
          </a:xfrm>
        </p:spPr>
        <p:txBody>
          <a:bodyPr>
            <a:normAutofit fontScale="90000"/>
          </a:bodyPr>
          <a:lstStyle/>
          <a:p>
            <a:r>
              <a:rPr lang="en-US" altLang="en-US" sz="4000" dirty="0"/>
              <a:t>Why must we attend to the guidance for conditional accommodations?</a:t>
            </a:r>
          </a:p>
        </p:txBody>
      </p:sp>
      <p:sp>
        <p:nvSpPr>
          <p:cNvPr id="3" name="Content Placeholder 2"/>
          <p:cNvSpPr>
            <a:spLocks noGrp="1"/>
          </p:cNvSpPr>
          <p:nvPr>
            <p:ph idx="1"/>
          </p:nvPr>
        </p:nvSpPr>
        <p:spPr>
          <a:xfrm>
            <a:off x="457200" y="1828800"/>
            <a:ext cx="8229600" cy="4297363"/>
          </a:xfrm>
        </p:spPr>
        <p:txBody>
          <a:bodyPr/>
          <a:lstStyle/>
          <a:p>
            <a:pPr marL="514350" indent="-514350">
              <a:buFont typeface="+mj-lt"/>
              <a:buAutoNum type="arabicPeriod" startAt="3"/>
              <a:defRPr/>
            </a:pPr>
            <a:r>
              <a:rPr lang="en-US" sz="2800" dirty="0"/>
              <a:t>Anytime an accommodation is considered it is important to reflect what the test is designed to measure</a:t>
            </a:r>
          </a:p>
          <a:p>
            <a:pPr marL="914400" lvl="1" indent="-514350">
              <a:buFont typeface="Arial" charset="0"/>
              <a:buChar char="–"/>
              <a:defRPr/>
            </a:pPr>
            <a:r>
              <a:rPr lang="en-US" sz="2400" dirty="0"/>
              <a:t>The goal is meaningful (i.e., valid) measurement of student achievement</a:t>
            </a:r>
          </a:p>
          <a:p>
            <a:pPr marL="914400" lvl="1" indent="-514350">
              <a:buFontTx/>
              <a:buNone/>
              <a:defRPr/>
            </a:pPr>
            <a:endParaRPr lang="en-US" sz="2400" dirty="0"/>
          </a:p>
          <a:p>
            <a:pPr marL="514350" indent="-514350">
              <a:buFont typeface="+mj-lt"/>
              <a:buAutoNum type="arabicPeriod" startAt="3"/>
              <a:defRPr/>
            </a:pPr>
            <a:r>
              <a:rPr lang="en-US" sz="2800" dirty="0"/>
              <a:t>It is important to consider the long term effects of inappropriate accommodation use</a:t>
            </a:r>
          </a:p>
          <a:p>
            <a:pPr marL="914400" lvl="1" indent="-514350">
              <a:buFont typeface="Arial" charset="0"/>
              <a:buChar char="–"/>
              <a:defRPr/>
            </a:pPr>
            <a:r>
              <a:rPr lang="en-US" sz="2400" dirty="0"/>
              <a:t>Accommodations should foster independence, not dependence</a:t>
            </a:r>
          </a:p>
          <a:p>
            <a:pPr>
              <a:buFont typeface="Arial" charset="0"/>
              <a:buChar char="•"/>
              <a:defRPr/>
            </a:pPr>
            <a:endParaRPr lang="en-US" dirty="0"/>
          </a:p>
        </p:txBody>
      </p:sp>
      <p:sp>
        <p:nvSpPr>
          <p:cNvPr id="2" name="Slide Number Placeholder 1"/>
          <p:cNvSpPr>
            <a:spLocks noGrp="1"/>
          </p:cNvSpPr>
          <p:nvPr>
            <p:ph type="sldNum" sz="quarter" idx="4"/>
          </p:nvPr>
        </p:nvSpPr>
        <p:spPr/>
        <p:txBody>
          <a:bodyPr/>
          <a:lstStyle/>
          <a:p>
            <a:fld id="{B63E4CEF-BB1E-48C7-AE93-F39F6AA99AD7}" type="slidenum">
              <a:rPr lang="en-US" smtClean="0"/>
              <a:pPr/>
              <a:t>38</a:t>
            </a:fld>
            <a:endParaRPr lang="en-US" dirty="0"/>
          </a:p>
        </p:txBody>
      </p:sp>
    </p:spTree>
    <p:extLst>
      <p:ext uri="{BB962C8B-B14F-4D97-AF65-F5344CB8AC3E}">
        <p14:creationId xmlns:p14="http://schemas.microsoft.com/office/powerpoint/2010/main" val="20467229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26124" y="102476"/>
            <a:ext cx="6886478" cy="1325563"/>
          </a:xfrm>
        </p:spPr>
        <p:txBody>
          <a:bodyPr>
            <a:normAutofit/>
          </a:bodyPr>
          <a:lstStyle/>
          <a:p>
            <a:r>
              <a:rPr lang="en-US" altLang="en-US" sz="4000" dirty="0"/>
              <a:t>Consider the Constructs</a:t>
            </a:r>
          </a:p>
        </p:txBody>
      </p:sp>
      <p:sp>
        <p:nvSpPr>
          <p:cNvPr id="28675" name="Content Placeholder 2"/>
          <p:cNvSpPr>
            <a:spLocks noGrp="1"/>
          </p:cNvSpPr>
          <p:nvPr>
            <p:ph idx="1"/>
          </p:nvPr>
        </p:nvSpPr>
        <p:spPr>
          <a:xfrm>
            <a:off x="526174" y="1573377"/>
            <a:ext cx="7886700" cy="4351338"/>
          </a:xfrm>
        </p:spPr>
        <p:txBody>
          <a:bodyPr>
            <a:normAutofit lnSpcReduction="10000"/>
          </a:bodyPr>
          <a:lstStyle/>
          <a:p>
            <a:r>
              <a:rPr lang="en-US" altLang="en-US" sz="2800" b="1" dirty="0">
                <a:solidFill>
                  <a:schemeClr val="accent1"/>
                </a:solidFill>
              </a:rPr>
              <a:t>Each section of ELA tests has items that are designed to measure reading comprehension</a:t>
            </a:r>
          </a:p>
          <a:p>
            <a:pPr lvl="1"/>
            <a:r>
              <a:rPr lang="en-US" altLang="en-US" sz="2400" dirty="0"/>
              <a:t>Inherent in the state curriculum in the elementary and middle grades are reading strategies and skills</a:t>
            </a:r>
          </a:p>
          <a:p>
            <a:pPr lvl="1"/>
            <a:r>
              <a:rPr lang="en-US" altLang="en-US" sz="2400" dirty="0"/>
              <a:t>Each test has a range of passages on it</a:t>
            </a:r>
          </a:p>
          <a:p>
            <a:endParaRPr lang="en-US" altLang="en-US" sz="1800" dirty="0"/>
          </a:p>
          <a:p>
            <a:r>
              <a:rPr lang="en-US" altLang="en-US" b="1" dirty="0">
                <a:solidFill>
                  <a:schemeClr val="accent1"/>
                </a:solidFill>
              </a:rPr>
              <a:t>T</a:t>
            </a:r>
            <a:r>
              <a:rPr lang="en-US" altLang="en-US" sz="2800" b="1" dirty="0">
                <a:solidFill>
                  <a:schemeClr val="accent1"/>
                </a:solidFill>
              </a:rPr>
              <a:t>he Georgia Milestones </a:t>
            </a:r>
            <a:r>
              <a:rPr lang="en-US" altLang="en-US" b="1" dirty="0">
                <a:solidFill>
                  <a:schemeClr val="accent1"/>
                </a:solidFill>
              </a:rPr>
              <a:t>m</a:t>
            </a:r>
            <a:r>
              <a:rPr lang="en-US" altLang="en-US" sz="2800" b="1" dirty="0">
                <a:solidFill>
                  <a:schemeClr val="accent1"/>
                </a:solidFill>
              </a:rPr>
              <a:t>athematics tests in grades 3-5 </a:t>
            </a:r>
            <a:r>
              <a:rPr lang="en-US" altLang="en-US" sz="2800" dirty="0"/>
              <a:t>are designed to measure computational skill and mathematical understanding</a:t>
            </a:r>
          </a:p>
          <a:p>
            <a:pPr lvl="1"/>
            <a:r>
              <a:rPr lang="en-US" altLang="en-US" sz="2400" dirty="0"/>
              <a:t>Inherent in the state curriculum in the elementary and middle grades are mathematics procedures and processes</a:t>
            </a:r>
          </a:p>
          <a:p>
            <a:endParaRPr lang="en-US" altLang="en-US" dirty="0"/>
          </a:p>
        </p:txBody>
      </p:sp>
      <p:sp>
        <p:nvSpPr>
          <p:cNvPr id="2" name="Slide Number Placeholder 1"/>
          <p:cNvSpPr>
            <a:spLocks noGrp="1"/>
          </p:cNvSpPr>
          <p:nvPr>
            <p:ph type="sldNum" sz="quarter" idx="4"/>
          </p:nvPr>
        </p:nvSpPr>
        <p:spPr/>
        <p:txBody>
          <a:bodyPr/>
          <a:lstStyle/>
          <a:p>
            <a:fld id="{B63E4CEF-BB1E-48C7-AE93-F39F6AA99AD7}" type="slidenum">
              <a:rPr lang="en-US" smtClean="0"/>
              <a:pPr/>
              <a:t>39</a:t>
            </a:fld>
            <a:endParaRPr lang="en-US" dirty="0"/>
          </a:p>
        </p:txBody>
      </p:sp>
    </p:spTree>
    <p:extLst>
      <p:ext uri="{BB962C8B-B14F-4D97-AF65-F5344CB8AC3E}">
        <p14:creationId xmlns:p14="http://schemas.microsoft.com/office/powerpoint/2010/main" val="1885478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Three-Tiered Approach to Accessibility</a:t>
            </a:r>
          </a:p>
        </p:txBody>
      </p:sp>
      <p:graphicFrame>
        <p:nvGraphicFramePr>
          <p:cNvPr id="6" name="Content Placeholder 5"/>
          <p:cNvGraphicFramePr>
            <a:graphicFrameLocks noGrp="1"/>
          </p:cNvGraphicFramePr>
          <p:nvPr>
            <p:ph idx="1"/>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4"/>
          </p:nvPr>
        </p:nvSpPr>
        <p:spPr/>
        <p:txBody>
          <a:bodyPr/>
          <a:lstStyle/>
          <a:p>
            <a:fld id="{B63E4CEF-BB1E-48C7-AE93-F39F6AA99AD7}" type="slidenum">
              <a:rPr lang="en-US" smtClean="0"/>
              <a:pPr/>
              <a:t>4</a:t>
            </a:fld>
            <a:endParaRPr lang="en-US" dirty="0"/>
          </a:p>
        </p:txBody>
      </p:sp>
    </p:spTree>
    <p:extLst>
      <p:ext uri="{BB962C8B-B14F-4D97-AF65-F5344CB8AC3E}">
        <p14:creationId xmlns:p14="http://schemas.microsoft.com/office/powerpoint/2010/main" val="24996598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68823" y="94593"/>
            <a:ext cx="6316630" cy="1325563"/>
          </a:xfrm>
        </p:spPr>
        <p:txBody>
          <a:bodyPr/>
          <a:lstStyle/>
          <a:p>
            <a:r>
              <a:rPr lang="en-US" altLang="en-US" dirty="0"/>
              <a:t>Key Consideration</a:t>
            </a:r>
          </a:p>
        </p:txBody>
      </p:sp>
      <p:sp>
        <p:nvSpPr>
          <p:cNvPr id="29699" name="Content Placeholder 2"/>
          <p:cNvSpPr>
            <a:spLocks noGrp="1"/>
          </p:cNvSpPr>
          <p:nvPr>
            <p:ph idx="1"/>
          </p:nvPr>
        </p:nvSpPr>
        <p:spPr/>
        <p:txBody>
          <a:bodyPr/>
          <a:lstStyle/>
          <a:p>
            <a:r>
              <a:rPr lang="en-US" altLang="en-US" dirty="0"/>
              <a:t>Conditional accommodations provide additional access to the test for certain students</a:t>
            </a:r>
          </a:p>
          <a:p>
            <a:pPr lvl="1"/>
            <a:r>
              <a:rPr lang="en-US" altLang="en-US" dirty="0"/>
              <a:t>students must still interact with text (passage may be read </a:t>
            </a:r>
            <a:r>
              <a:rPr lang="en-US" altLang="en-US" b="1" u="sng" dirty="0"/>
              <a:t>once</a:t>
            </a:r>
            <a:r>
              <a:rPr lang="en-US" altLang="en-US" dirty="0"/>
              <a:t>) and numbers (basic calculator only for students in grades 3-5)</a:t>
            </a:r>
          </a:p>
          <a:p>
            <a:pPr lvl="1"/>
            <a:r>
              <a:rPr lang="en-US" altLang="en-US" dirty="0"/>
              <a:t>in this way, the accommodation facilitates the students’ access and is not a substitute for the skills measured</a:t>
            </a:r>
          </a:p>
        </p:txBody>
      </p:sp>
      <p:sp>
        <p:nvSpPr>
          <p:cNvPr id="5" name="Slide Number Placeholder 4"/>
          <p:cNvSpPr>
            <a:spLocks noGrp="1"/>
          </p:cNvSpPr>
          <p:nvPr>
            <p:ph type="sldNum" sz="quarter" idx="4294967295"/>
          </p:nvPr>
        </p:nvSpPr>
        <p:spPr>
          <a:xfrm>
            <a:off x="7569201" y="6336806"/>
            <a:ext cx="8382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0E69867-BE9B-4AFF-9152-27EA369E7870}" type="slidenum">
              <a:rPr lang="en-US" altLang="en-US">
                <a:solidFill>
                  <a:schemeClr val="bg1"/>
                </a:solidFill>
                <a:latin typeface="Calibri" panose="020F0502020204030204" pitchFamily="34" charset="0"/>
              </a:rPr>
              <a:pPr eaLnBrk="1" hangingPunct="1"/>
              <a:t>40</a:t>
            </a:fld>
            <a:endParaRPr lang="en-US" altLang="en-US" dirty="0">
              <a:solidFill>
                <a:schemeClr val="bg1"/>
              </a:solidFill>
              <a:latin typeface="Calibri" panose="020F0502020204030204" pitchFamily="34" charset="0"/>
            </a:endParaRPr>
          </a:p>
        </p:txBody>
      </p:sp>
    </p:spTree>
    <p:extLst>
      <p:ext uri="{BB962C8B-B14F-4D97-AF65-F5344CB8AC3E}">
        <p14:creationId xmlns:p14="http://schemas.microsoft.com/office/powerpoint/2010/main" val="14385280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06400" y="132861"/>
            <a:ext cx="6316630" cy="1325563"/>
          </a:xfrm>
        </p:spPr>
        <p:txBody>
          <a:bodyPr>
            <a:normAutofit/>
          </a:bodyPr>
          <a:lstStyle/>
          <a:p>
            <a:r>
              <a:rPr lang="en-US" altLang="en-US" dirty="0"/>
              <a:t>Oral Reading of </a:t>
            </a:r>
            <a:br>
              <a:rPr lang="en-US" altLang="en-US" dirty="0"/>
            </a:br>
            <a:r>
              <a:rPr lang="en-US" altLang="en-US" dirty="0"/>
              <a:t>ELA Passages: SWD</a:t>
            </a:r>
            <a:r>
              <a:rPr lang="en-US" altLang="en-US" dirty="0">
                <a:solidFill>
                  <a:srgbClr val="FF0000"/>
                </a:solidFill>
              </a:rPr>
              <a:t> </a:t>
            </a:r>
          </a:p>
        </p:txBody>
      </p:sp>
      <p:sp>
        <p:nvSpPr>
          <p:cNvPr id="53251" name="Content Placeholder 2"/>
          <p:cNvSpPr>
            <a:spLocks noGrp="1"/>
          </p:cNvSpPr>
          <p:nvPr>
            <p:ph idx="1"/>
          </p:nvPr>
        </p:nvSpPr>
        <p:spPr>
          <a:xfrm>
            <a:off x="289560" y="1569720"/>
            <a:ext cx="8122920" cy="4657268"/>
          </a:xfrm>
        </p:spPr>
        <p:txBody>
          <a:bodyPr>
            <a:normAutofit/>
          </a:bodyPr>
          <a:lstStyle/>
          <a:p>
            <a:r>
              <a:rPr lang="en-US" sz="2200" dirty="0"/>
              <a:t>The use of this conditional accommodation for the English Language Arts Georgia Milestones, </a:t>
            </a:r>
            <a:r>
              <a:rPr lang="en-US" sz="2200" i="1" dirty="0"/>
              <a:t>regardless of grade level</a:t>
            </a:r>
            <a:r>
              <a:rPr lang="en-US" sz="2200" dirty="0"/>
              <a:t>, must be restricted to only those students with IEPs who meet the </a:t>
            </a:r>
            <a:r>
              <a:rPr lang="en-US" sz="2200" b="1" dirty="0"/>
              <a:t>ALL </a:t>
            </a:r>
            <a:r>
              <a:rPr lang="en-US" sz="2200" dirty="0"/>
              <a:t>eligibility criteria outlined below: </a:t>
            </a:r>
          </a:p>
          <a:p>
            <a:pPr marL="914400" lvl="1" indent="-457200">
              <a:buFont typeface="+mj-lt"/>
              <a:buAutoNum type="arabicPeriod"/>
            </a:pPr>
            <a:r>
              <a:rPr lang="en-US" sz="1900" dirty="0"/>
              <a:t>The student has a specific documented disability that severely limits or prevents his or her ability to decode text at any level of difficulty, even after varied and repeated attempts to teach the student to do so (i.e., the student is a non-reader, not simply reading below grade level); </a:t>
            </a:r>
            <a:r>
              <a:rPr lang="en-US" sz="1900" b="1" dirty="0"/>
              <a:t>and</a:t>
            </a:r>
          </a:p>
          <a:p>
            <a:pPr marL="914400" lvl="1" indent="-457200">
              <a:buFont typeface="+mj-lt"/>
              <a:buAutoNum type="arabicPeriod"/>
            </a:pPr>
            <a:r>
              <a:rPr lang="en-US" sz="1900" dirty="0"/>
              <a:t>The student has access to printed materials only through a reader or electronic format during routine instruction; </a:t>
            </a:r>
            <a:r>
              <a:rPr lang="en-US" sz="1900" b="1" dirty="0"/>
              <a:t>and </a:t>
            </a:r>
            <a:endParaRPr lang="en-US" sz="1900" dirty="0"/>
          </a:p>
          <a:p>
            <a:pPr marL="914400" lvl="1" indent="-457200">
              <a:buFont typeface="+mj-lt"/>
              <a:buAutoNum type="arabicPeriod"/>
            </a:pPr>
            <a:r>
              <a:rPr lang="en-US" sz="1900" dirty="0"/>
              <a:t>There are clear and specific goals within the student’s IEP addressing the deficits which necessitate the need for this conditional accommodation</a:t>
            </a:r>
          </a:p>
          <a:p>
            <a:pPr lvl="1"/>
            <a:endParaRPr lang="en-US" dirty="0"/>
          </a:p>
          <a:p>
            <a:pPr marL="742950" lvl="1" indent="-285750">
              <a:buNone/>
            </a:pPr>
            <a:endParaRPr lang="en-US" sz="2400" dirty="0"/>
          </a:p>
        </p:txBody>
      </p:sp>
      <p:sp>
        <p:nvSpPr>
          <p:cNvPr id="2" name="Slide Number Placeholder 1"/>
          <p:cNvSpPr>
            <a:spLocks noGrp="1"/>
          </p:cNvSpPr>
          <p:nvPr>
            <p:ph type="sldNum" sz="quarter" idx="4"/>
          </p:nvPr>
        </p:nvSpPr>
        <p:spPr/>
        <p:txBody>
          <a:bodyPr/>
          <a:lstStyle/>
          <a:p>
            <a:fld id="{B63E4CEF-BB1E-48C7-AE93-F39F6AA99AD7}" type="slidenum">
              <a:rPr lang="en-US" smtClean="0"/>
              <a:pPr/>
              <a:t>41</a:t>
            </a:fld>
            <a:endParaRPr lang="en-US" dirty="0"/>
          </a:p>
        </p:txBody>
      </p:sp>
    </p:spTree>
    <p:extLst>
      <p:ext uri="{BB962C8B-B14F-4D97-AF65-F5344CB8AC3E}">
        <p14:creationId xmlns:p14="http://schemas.microsoft.com/office/powerpoint/2010/main" val="6885331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06400" y="132861"/>
            <a:ext cx="6316630" cy="1325563"/>
          </a:xfrm>
        </p:spPr>
        <p:txBody>
          <a:bodyPr>
            <a:normAutofit/>
          </a:bodyPr>
          <a:lstStyle/>
          <a:p>
            <a:r>
              <a:rPr lang="en-US" altLang="en-US" dirty="0"/>
              <a:t>Signing of </a:t>
            </a:r>
            <a:br>
              <a:rPr lang="en-US" altLang="en-US" dirty="0"/>
            </a:br>
            <a:r>
              <a:rPr lang="en-US" altLang="en-US" dirty="0"/>
              <a:t>ELA Passages: SWD</a:t>
            </a:r>
            <a:r>
              <a:rPr lang="en-US" altLang="en-US" dirty="0">
                <a:solidFill>
                  <a:srgbClr val="FF0000"/>
                </a:solidFill>
              </a:rPr>
              <a:t> </a:t>
            </a:r>
          </a:p>
        </p:txBody>
      </p:sp>
      <p:sp>
        <p:nvSpPr>
          <p:cNvPr id="53251" name="Content Placeholder 2"/>
          <p:cNvSpPr>
            <a:spLocks noGrp="1"/>
          </p:cNvSpPr>
          <p:nvPr>
            <p:ph idx="1"/>
          </p:nvPr>
        </p:nvSpPr>
        <p:spPr>
          <a:xfrm>
            <a:off x="289560" y="1569720"/>
            <a:ext cx="8122920" cy="4404043"/>
          </a:xfrm>
        </p:spPr>
        <p:txBody>
          <a:bodyPr>
            <a:normAutofit/>
          </a:bodyPr>
          <a:lstStyle/>
          <a:p>
            <a:r>
              <a:rPr lang="en-US" sz="2200" dirty="0"/>
              <a:t>The use of this conditional accommodation for the English Language Arts Georgia Milestones, </a:t>
            </a:r>
            <a:r>
              <a:rPr lang="en-US" sz="2200" i="1" dirty="0"/>
              <a:t>regardless of grade level</a:t>
            </a:r>
            <a:r>
              <a:rPr lang="en-US" sz="2200" dirty="0"/>
              <a:t>, must be restricted to only those students with IEPs who meet the </a:t>
            </a:r>
            <a:r>
              <a:rPr lang="en-US" sz="2200" b="1" dirty="0"/>
              <a:t>ALL </a:t>
            </a:r>
            <a:r>
              <a:rPr lang="en-US" sz="2200" dirty="0"/>
              <a:t>eligibility criteria outlined below: </a:t>
            </a:r>
          </a:p>
          <a:p>
            <a:pPr marL="742950" lvl="1" indent="-285750">
              <a:buNone/>
            </a:pPr>
            <a:r>
              <a:rPr lang="en-US" sz="1900" dirty="0"/>
              <a:t>1. The student is deaf and has a specific documented disability that severely limits or prevents his or her ability to decode text at any level of difficulty, even after varied and repeated attempts to teach the student to do so; </a:t>
            </a:r>
            <a:r>
              <a:rPr lang="en-US" sz="1900" b="1" dirty="0"/>
              <a:t>and </a:t>
            </a:r>
            <a:endParaRPr lang="en-US" sz="1900" dirty="0"/>
          </a:p>
          <a:p>
            <a:pPr marL="742950" lvl="1" indent="-285750">
              <a:buNone/>
            </a:pPr>
            <a:r>
              <a:rPr lang="en-US" sz="1900" dirty="0"/>
              <a:t>2. The student has access to printed materials only through a sign-language interpreter or is provided with signed text or other electronic format during routine instruction; </a:t>
            </a:r>
            <a:r>
              <a:rPr lang="en-US" sz="1900" b="1" dirty="0"/>
              <a:t>and </a:t>
            </a:r>
            <a:endParaRPr lang="en-US" sz="1900" dirty="0"/>
          </a:p>
          <a:p>
            <a:pPr marL="742950" lvl="1" indent="-285750">
              <a:buNone/>
            </a:pPr>
            <a:r>
              <a:rPr lang="en-US" sz="1900" dirty="0"/>
              <a:t>3. There are clear and specific goals within the student’s IEP addressing the deficits which necessitate the need for this conditional accommodation </a:t>
            </a:r>
          </a:p>
          <a:p>
            <a:pPr marL="742950" indent="-285750">
              <a:buFont typeface="Arial" charset="0"/>
              <a:buChar char="•"/>
              <a:defRPr/>
            </a:pPr>
            <a:endParaRPr lang="en-US" sz="2400" dirty="0"/>
          </a:p>
        </p:txBody>
      </p:sp>
      <p:sp>
        <p:nvSpPr>
          <p:cNvPr id="2" name="Slide Number Placeholder 1"/>
          <p:cNvSpPr>
            <a:spLocks noGrp="1"/>
          </p:cNvSpPr>
          <p:nvPr>
            <p:ph type="sldNum" sz="quarter" idx="4"/>
          </p:nvPr>
        </p:nvSpPr>
        <p:spPr/>
        <p:txBody>
          <a:bodyPr/>
          <a:lstStyle/>
          <a:p>
            <a:fld id="{B63E4CEF-BB1E-48C7-AE93-F39F6AA99AD7}" type="slidenum">
              <a:rPr lang="en-US" smtClean="0"/>
              <a:pPr/>
              <a:t>42</a:t>
            </a:fld>
            <a:endParaRPr lang="en-US" dirty="0"/>
          </a:p>
        </p:txBody>
      </p:sp>
    </p:spTree>
    <p:extLst>
      <p:ext uri="{BB962C8B-B14F-4D97-AF65-F5344CB8AC3E}">
        <p14:creationId xmlns:p14="http://schemas.microsoft.com/office/powerpoint/2010/main" val="28812825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88461" y="235133"/>
            <a:ext cx="6316630" cy="1325563"/>
          </a:xfrm>
        </p:spPr>
        <p:txBody>
          <a:bodyPr>
            <a:normAutofit/>
          </a:bodyPr>
          <a:lstStyle/>
          <a:p>
            <a:r>
              <a:rPr lang="en-US" altLang="en-US" dirty="0"/>
              <a:t>Oral Reading of </a:t>
            </a:r>
            <a:br>
              <a:rPr lang="en-US" altLang="en-US" dirty="0"/>
            </a:br>
            <a:r>
              <a:rPr lang="en-US" altLang="en-US" dirty="0"/>
              <a:t>ELA Passages: EL</a:t>
            </a:r>
          </a:p>
        </p:txBody>
      </p:sp>
      <p:sp>
        <p:nvSpPr>
          <p:cNvPr id="53251" name="Content Placeholder 2"/>
          <p:cNvSpPr>
            <a:spLocks noGrp="1"/>
          </p:cNvSpPr>
          <p:nvPr>
            <p:ph idx="1"/>
          </p:nvPr>
        </p:nvSpPr>
        <p:spPr>
          <a:xfrm>
            <a:off x="488461" y="1659579"/>
            <a:ext cx="7608277" cy="4443901"/>
          </a:xfrm>
        </p:spPr>
        <p:txBody>
          <a:bodyPr>
            <a:normAutofit/>
          </a:bodyPr>
          <a:lstStyle/>
          <a:p>
            <a:pPr marL="0" indent="0">
              <a:buNone/>
            </a:pPr>
            <a:r>
              <a:rPr lang="en-US" sz="1900" dirty="0"/>
              <a:t>The use of this conditional accommodation for the English Language Arts Georgia Milestones, </a:t>
            </a:r>
            <a:r>
              <a:rPr lang="en-US" sz="1900" i="1" dirty="0"/>
              <a:t>regardless of grade level</a:t>
            </a:r>
            <a:r>
              <a:rPr lang="en-US" sz="1900" dirty="0"/>
              <a:t>, must be restricted to only those EL students who meet </a:t>
            </a:r>
            <a:r>
              <a:rPr lang="en-US" sz="1900" b="1" dirty="0"/>
              <a:t>ALL </a:t>
            </a:r>
            <a:r>
              <a:rPr lang="en-US" sz="1900" dirty="0"/>
              <a:t>eligibility criteria outlined below: </a:t>
            </a:r>
          </a:p>
          <a:p>
            <a:pPr marL="288925" indent="-288925">
              <a:buNone/>
            </a:pPr>
            <a:r>
              <a:rPr lang="en-US" sz="1900" dirty="0"/>
              <a:t>1. The student’s English proficiency scores and performance in the classroom indicate that the student cannot access, retain, or comprehend text without the assistance of a reader (i.e., the student is unable to access English text due to their language proficiency, not simply reading below grade level); </a:t>
            </a:r>
            <a:r>
              <a:rPr lang="en-US" sz="1900" b="1" dirty="0"/>
              <a:t>and </a:t>
            </a:r>
            <a:endParaRPr lang="en-US" sz="1900" dirty="0"/>
          </a:p>
          <a:p>
            <a:pPr marL="288925" indent="-288925">
              <a:buNone/>
            </a:pPr>
            <a:r>
              <a:rPr lang="en-US" sz="1900" dirty="0"/>
              <a:t>2. The student is not poised to exit language services within the current school year; </a:t>
            </a:r>
            <a:r>
              <a:rPr lang="en-US" sz="1900" b="1" dirty="0"/>
              <a:t>and </a:t>
            </a:r>
            <a:endParaRPr lang="en-US" sz="1900" dirty="0"/>
          </a:p>
          <a:p>
            <a:pPr marL="288925" indent="-288925">
              <a:buNone/>
            </a:pPr>
            <a:r>
              <a:rPr lang="en-US" sz="1900" dirty="0"/>
              <a:t>3. There are clear and specific goals within the student’s educational plan addressing the deficits which necessitate the need for this conditional accommodation </a:t>
            </a:r>
          </a:p>
          <a:p>
            <a:pPr>
              <a:buFont typeface="Arial" charset="0"/>
              <a:buChar char="•"/>
              <a:defRPr/>
            </a:pPr>
            <a:endParaRPr lang="en-US" sz="2400" dirty="0"/>
          </a:p>
        </p:txBody>
      </p:sp>
      <p:sp>
        <p:nvSpPr>
          <p:cNvPr id="2" name="Slide Number Placeholder 1"/>
          <p:cNvSpPr>
            <a:spLocks noGrp="1"/>
          </p:cNvSpPr>
          <p:nvPr>
            <p:ph type="sldNum" sz="quarter" idx="4"/>
          </p:nvPr>
        </p:nvSpPr>
        <p:spPr/>
        <p:txBody>
          <a:bodyPr/>
          <a:lstStyle/>
          <a:p>
            <a:fld id="{B63E4CEF-BB1E-48C7-AE93-F39F6AA99AD7}" type="slidenum">
              <a:rPr lang="en-US" smtClean="0"/>
              <a:pPr/>
              <a:t>43</a:t>
            </a:fld>
            <a:endParaRPr lang="en-US" dirty="0"/>
          </a:p>
        </p:txBody>
      </p:sp>
    </p:spTree>
    <p:extLst>
      <p:ext uri="{BB962C8B-B14F-4D97-AF65-F5344CB8AC3E}">
        <p14:creationId xmlns:p14="http://schemas.microsoft.com/office/powerpoint/2010/main" val="4748087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a:bodyPr>
          <a:lstStyle/>
          <a:p>
            <a:r>
              <a:rPr lang="en-US" altLang="en-US" dirty="0"/>
              <a:t>Why is reading of ELA passages restricted?</a:t>
            </a:r>
          </a:p>
        </p:txBody>
      </p:sp>
      <p:sp>
        <p:nvSpPr>
          <p:cNvPr id="32771" name="Content Placeholder 2"/>
          <p:cNvSpPr>
            <a:spLocks noGrp="1"/>
          </p:cNvSpPr>
          <p:nvPr>
            <p:ph idx="1"/>
          </p:nvPr>
        </p:nvSpPr>
        <p:spPr>
          <a:xfrm>
            <a:off x="457200" y="1828800"/>
            <a:ext cx="8229600" cy="4297363"/>
          </a:xfrm>
        </p:spPr>
        <p:txBody>
          <a:bodyPr>
            <a:normAutofit lnSpcReduction="10000"/>
          </a:bodyPr>
          <a:lstStyle/>
          <a:p>
            <a:r>
              <a:rPr lang="en-US" altLang="en-US" dirty="0"/>
              <a:t>Students in the primary grades are learning to read</a:t>
            </a:r>
          </a:p>
          <a:p>
            <a:pPr lvl="1"/>
            <a:r>
              <a:rPr lang="en-US" altLang="en-US" dirty="0"/>
              <a:t>The curriculum standards in these grades include decoding and fluency – these things are completely compromised when the student does not read</a:t>
            </a:r>
          </a:p>
          <a:p>
            <a:r>
              <a:rPr lang="en-US" altLang="en-US" b="1" dirty="0">
                <a:solidFill>
                  <a:schemeClr val="accent1"/>
                </a:solidFill>
              </a:rPr>
              <a:t>High School students must demonstrate that they can read a range of text effectively to be college and career ready</a:t>
            </a:r>
          </a:p>
          <a:p>
            <a:r>
              <a:rPr lang="en-US" altLang="en-US" dirty="0"/>
              <a:t>It is imperative that we have a clean, accurate measure of student reading skill so that problems can be identified and appropriate services provided if needed</a:t>
            </a:r>
          </a:p>
        </p:txBody>
      </p:sp>
      <p:sp>
        <p:nvSpPr>
          <p:cNvPr id="2" name="Slide Number Placeholder 1"/>
          <p:cNvSpPr>
            <a:spLocks noGrp="1"/>
          </p:cNvSpPr>
          <p:nvPr>
            <p:ph type="sldNum" sz="quarter" idx="4"/>
          </p:nvPr>
        </p:nvSpPr>
        <p:spPr/>
        <p:txBody>
          <a:bodyPr/>
          <a:lstStyle/>
          <a:p>
            <a:fld id="{B63E4CEF-BB1E-48C7-AE93-F39F6AA99AD7}" type="slidenum">
              <a:rPr lang="en-US" smtClean="0"/>
              <a:pPr/>
              <a:t>44</a:t>
            </a:fld>
            <a:endParaRPr lang="en-US" dirty="0"/>
          </a:p>
        </p:txBody>
      </p:sp>
    </p:spTree>
    <p:extLst>
      <p:ext uri="{BB962C8B-B14F-4D97-AF65-F5344CB8AC3E}">
        <p14:creationId xmlns:p14="http://schemas.microsoft.com/office/powerpoint/2010/main" val="17836457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a:t>Reading of Test Questions</a:t>
            </a:r>
          </a:p>
        </p:txBody>
      </p:sp>
      <p:sp>
        <p:nvSpPr>
          <p:cNvPr id="33795" name="Content Placeholder 2"/>
          <p:cNvSpPr>
            <a:spLocks noGrp="1"/>
          </p:cNvSpPr>
          <p:nvPr>
            <p:ph idx="1"/>
          </p:nvPr>
        </p:nvSpPr>
        <p:spPr/>
        <p:txBody>
          <a:bodyPr/>
          <a:lstStyle/>
          <a:p>
            <a:r>
              <a:rPr lang="en-US" altLang="en-US" sz="2800"/>
              <a:t>Many </a:t>
            </a:r>
            <a:r>
              <a:rPr lang="en-US" altLang="en-US" sz="2800" dirty="0"/>
              <a:t>students who need accommodations are struggling readers (e.g., read below grade level)</a:t>
            </a:r>
            <a:endParaRPr lang="en-US" altLang="en-US" sz="800" dirty="0"/>
          </a:p>
          <a:p>
            <a:pPr lvl="1"/>
            <a:r>
              <a:rPr lang="en-US" altLang="en-US" sz="2400" dirty="0"/>
              <a:t>Reading of the questions reducing the reading load and allows the student to focus on the passages</a:t>
            </a:r>
            <a:endParaRPr lang="en-US" altLang="en-US" sz="700" dirty="0"/>
          </a:p>
          <a:p>
            <a:r>
              <a:rPr lang="en-US" altLang="en-US" sz="2800" dirty="0"/>
              <a:t>Given that we are not attempting to measure reading comprehension on other content area tests (Mathematics, Science, Social Studies), it is permissible to read any prompts that accompany the items</a:t>
            </a:r>
          </a:p>
          <a:p>
            <a:pPr lvl="1"/>
            <a:r>
              <a:rPr lang="en-US" altLang="en-US" sz="2400" dirty="0"/>
              <a:t>This should only be done when appropriate</a:t>
            </a:r>
          </a:p>
        </p:txBody>
      </p:sp>
      <p:sp>
        <p:nvSpPr>
          <p:cNvPr id="2" name="Slide Number Placeholder 1"/>
          <p:cNvSpPr>
            <a:spLocks noGrp="1"/>
          </p:cNvSpPr>
          <p:nvPr>
            <p:ph type="sldNum" sz="quarter" idx="4"/>
          </p:nvPr>
        </p:nvSpPr>
        <p:spPr/>
        <p:txBody>
          <a:bodyPr/>
          <a:lstStyle/>
          <a:p>
            <a:fld id="{B63E4CEF-BB1E-48C7-AE93-F39F6AA99AD7}" type="slidenum">
              <a:rPr lang="en-US" smtClean="0"/>
              <a:pPr/>
              <a:t>45</a:t>
            </a:fld>
            <a:endParaRPr lang="en-US" dirty="0"/>
          </a:p>
        </p:txBody>
      </p:sp>
    </p:spTree>
    <p:extLst>
      <p:ext uri="{BB962C8B-B14F-4D97-AF65-F5344CB8AC3E}">
        <p14:creationId xmlns:p14="http://schemas.microsoft.com/office/powerpoint/2010/main" val="2108155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28650" y="208970"/>
            <a:ext cx="6316630" cy="1325563"/>
          </a:xfrm>
        </p:spPr>
        <p:txBody>
          <a:bodyPr>
            <a:normAutofit fontScale="90000"/>
          </a:bodyPr>
          <a:lstStyle/>
          <a:p>
            <a:r>
              <a:rPr lang="en-US" altLang="en-US" dirty="0"/>
              <a:t>Use of a Basic Function Calculator</a:t>
            </a:r>
            <a:br>
              <a:rPr lang="en-US" altLang="en-US" dirty="0"/>
            </a:br>
            <a:r>
              <a:rPr lang="en-US" altLang="en-US" sz="2800" dirty="0"/>
              <a:t>(SWD only)</a:t>
            </a:r>
            <a:endParaRPr lang="en-US" altLang="en-US" dirty="0"/>
          </a:p>
        </p:txBody>
      </p:sp>
      <p:sp>
        <p:nvSpPr>
          <p:cNvPr id="55299" name="Content Placeholder 2"/>
          <p:cNvSpPr>
            <a:spLocks noGrp="1"/>
          </p:cNvSpPr>
          <p:nvPr>
            <p:ph idx="1"/>
          </p:nvPr>
        </p:nvSpPr>
        <p:spPr/>
        <p:txBody>
          <a:bodyPr>
            <a:normAutofit fontScale="92500" lnSpcReduction="10000"/>
          </a:bodyPr>
          <a:lstStyle/>
          <a:p>
            <a:r>
              <a:rPr lang="en-US" sz="2400" dirty="0"/>
              <a:t>The use of this conditional accommodation for the Mathematics Georgia Milestones for students in </a:t>
            </a:r>
            <a:r>
              <a:rPr lang="en-US" sz="2400" b="1" dirty="0"/>
              <a:t>grades 3 - 5 </a:t>
            </a:r>
            <a:r>
              <a:rPr lang="en-US" sz="2400" dirty="0"/>
              <a:t>must be restricted to only those students with IEPs who meet </a:t>
            </a:r>
            <a:r>
              <a:rPr lang="en-US" sz="2400" b="1" dirty="0"/>
              <a:t>ALL </a:t>
            </a:r>
            <a:r>
              <a:rPr lang="en-US" sz="2400" dirty="0"/>
              <a:t>eligibility criteria outlined below: </a:t>
            </a:r>
          </a:p>
          <a:p>
            <a:pPr marL="746125" lvl="1" indent="-288925">
              <a:buNone/>
            </a:pPr>
            <a:r>
              <a:rPr lang="en-US" sz="2000" dirty="0"/>
              <a:t>1. The student has a specific disability that prohibits him or her from performing basic calculations (i.e., addition, subtraction, multiplication, and division), even after varied and repeated attempts to teach the student to do so; </a:t>
            </a:r>
            <a:r>
              <a:rPr lang="en-US" sz="2000" b="1" dirty="0"/>
              <a:t>and </a:t>
            </a:r>
            <a:endParaRPr lang="en-US" sz="2000" dirty="0"/>
          </a:p>
          <a:p>
            <a:pPr marL="746125" lvl="1" indent="-288925">
              <a:buNone/>
            </a:pPr>
            <a:r>
              <a:rPr lang="en-US" sz="2000" dirty="0"/>
              <a:t>2. The student is unable to perform calculations without the use of a calculation device, which the student uses for routine classroom instruction; </a:t>
            </a:r>
            <a:r>
              <a:rPr lang="en-US" sz="2000" b="1" dirty="0"/>
              <a:t>and </a:t>
            </a:r>
            <a:endParaRPr lang="en-US" sz="2000" dirty="0"/>
          </a:p>
          <a:p>
            <a:pPr marL="746125" lvl="1" indent="-288925">
              <a:buNone/>
            </a:pPr>
            <a:r>
              <a:rPr lang="en-US" sz="2000" dirty="0"/>
              <a:t>3. There are clear and specific goals within the student’s IEP addressing the deficits which necessitate the need for this conditional accommodation </a:t>
            </a:r>
          </a:p>
          <a:p>
            <a:pPr>
              <a:buSzPct val="110000"/>
              <a:defRPr/>
            </a:pPr>
            <a:r>
              <a:rPr lang="en-US" sz="2400" b="1" dirty="0"/>
              <a:t>Only a basic function calculator or function adapted calculator may be used; scientific calculators are not allowed</a:t>
            </a:r>
          </a:p>
          <a:p>
            <a:pPr>
              <a:buSzPct val="110000"/>
              <a:buFontTx/>
              <a:buNone/>
              <a:defRPr/>
            </a:pPr>
            <a:endParaRPr lang="en-US" sz="2400" dirty="0"/>
          </a:p>
          <a:p>
            <a:pPr>
              <a:buFont typeface="Arial" charset="0"/>
              <a:buChar char="•"/>
              <a:defRPr/>
            </a:pPr>
            <a:endParaRPr lang="en-US" sz="2000" dirty="0"/>
          </a:p>
        </p:txBody>
      </p:sp>
      <p:sp>
        <p:nvSpPr>
          <p:cNvPr id="2" name="Slide Number Placeholder 1"/>
          <p:cNvSpPr>
            <a:spLocks noGrp="1"/>
          </p:cNvSpPr>
          <p:nvPr>
            <p:ph type="sldNum" sz="quarter" idx="4"/>
          </p:nvPr>
        </p:nvSpPr>
        <p:spPr/>
        <p:txBody>
          <a:bodyPr/>
          <a:lstStyle/>
          <a:p>
            <a:fld id="{B63E4CEF-BB1E-48C7-AE93-F39F6AA99AD7}" type="slidenum">
              <a:rPr lang="en-US" smtClean="0"/>
              <a:pPr/>
              <a:t>46</a:t>
            </a:fld>
            <a:endParaRPr lang="en-US" dirty="0"/>
          </a:p>
        </p:txBody>
      </p:sp>
    </p:spTree>
    <p:extLst>
      <p:ext uri="{BB962C8B-B14F-4D97-AF65-F5344CB8AC3E}">
        <p14:creationId xmlns:p14="http://schemas.microsoft.com/office/powerpoint/2010/main" val="42381970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28801" y="130411"/>
            <a:ext cx="6316630" cy="1325563"/>
          </a:xfrm>
        </p:spPr>
        <p:txBody>
          <a:bodyPr/>
          <a:lstStyle/>
          <a:p>
            <a:r>
              <a:rPr lang="en-US" altLang="en-US" dirty="0"/>
              <a:t>What is a basic function calculator?</a:t>
            </a:r>
          </a:p>
        </p:txBody>
      </p:sp>
      <p:sp>
        <p:nvSpPr>
          <p:cNvPr id="56323" name="Content Placeholder 2"/>
          <p:cNvSpPr>
            <a:spLocks noGrp="1"/>
          </p:cNvSpPr>
          <p:nvPr>
            <p:ph idx="1"/>
          </p:nvPr>
        </p:nvSpPr>
        <p:spPr>
          <a:xfrm>
            <a:off x="316523" y="1602154"/>
            <a:ext cx="8124092" cy="4669846"/>
          </a:xfrm>
        </p:spPr>
        <p:txBody>
          <a:bodyPr>
            <a:normAutofit lnSpcReduction="10000"/>
          </a:bodyPr>
          <a:lstStyle/>
          <a:p>
            <a:pPr>
              <a:buFont typeface="Arial" charset="0"/>
              <a:buChar char="•"/>
              <a:defRPr/>
            </a:pPr>
            <a:r>
              <a:rPr lang="en-US" sz="2800" dirty="0"/>
              <a:t>A basic function calculator has the four computational functions (addition, subtraction, multiplication, &amp; division)</a:t>
            </a:r>
          </a:p>
          <a:p>
            <a:pPr lvl="1">
              <a:buFont typeface="Arial" charset="0"/>
              <a:buChar char="–"/>
              <a:defRPr/>
            </a:pPr>
            <a:r>
              <a:rPr lang="en-US" dirty="0"/>
              <a:t>M</a:t>
            </a:r>
            <a:r>
              <a:rPr lang="en-US" sz="2400" dirty="0"/>
              <a:t>any basic function calculators also have square root and percentage functions</a:t>
            </a:r>
          </a:p>
          <a:p>
            <a:pPr>
              <a:buFont typeface="Arial" charset="0"/>
              <a:buChar char="•"/>
              <a:defRPr/>
            </a:pPr>
            <a:endParaRPr lang="en-US" sz="1050" dirty="0"/>
          </a:p>
          <a:p>
            <a:pPr>
              <a:buFont typeface="Arial" charset="0"/>
              <a:buChar char="•"/>
              <a:defRPr/>
            </a:pPr>
            <a:r>
              <a:rPr lang="en-US" sz="2800" dirty="0"/>
              <a:t>A basic function calculator is </a:t>
            </a:r>
            <a:r>
              <a:rPr lang="en-US" sz="2800" u="sng" dirty="0"/>
              <a:t>not</a:t>
            </a:r>
            <a:r>
              <a:rPr lang="en-US" sz="2800" dirty="0"/>
              <a:t> a scientific calculator</a:t>
            </a:r>
          </a:p>
          <a:p>
            <a:pPr lvl="1">
              <a:buFont typeface="Arial" charset="0"/>
              <a:buChar char="–"/>
              <a:defRPr/>
            </a:pPr>
            <a:r>
              <a:rPr lang="en-US" dirty="0"/>
              <a:t>T</a:t>
            </a:r>
            <a:r>
              <a:rPr lang="en-US" sz="2400" dirty="0"/>
              <a:t>hese calculators have additional functions that encroach on the concepts and skills inherent in the curriculum</a:t>
            </a:r>
          </a:p>
          <a:p>
            <a:pPr>
              <a:defRPr/>
            </a:pPr>
            <a:r>
              <a:rPr lang="en-US" altLang="en-US" b="1" dirty="0"/>
              <a:t>Programmable calculators are not allowed on any state assessment</a:t>
            </a:r>
          </a:p>
          <a:p>
            <a:pPr lvl="1">
              <a:buFont typeface="Arial" charset="0"/>
              <a:buChar char="–"/>
              <a:defRPr/>
            </a:pPr>
            <a:endParaRPr lang="en-US" sz="2400" dirty="0"/>
          </a:p>
          <a:p>
            <a:pPr>
              <a:buFont typeface="Arial" charset="0"/>
              <a:buChar char="•"/>
              <a:defRPr/>
            </a:pPr>
            <a:endParaRPr lang="en-US" sz="1050" dirty="0"/>
          </a:p>
        </p:txBody>
      </p:sp>
      <p:sp>
        <p:nvSpPr>
          <p:cNvPr id="2" name="Slide Number Placeholder 1"/>
          <p:cNvSpPr>
            <a:spLocks noGrp="1"/>
          </p:cNvSpPr>
          <p:nvPr>
            <p:ph type="sldNum" sz="quarter" idx="4"/>
          </p:nvPr>
        </p:nvSpPr>
        <p:spPr/>
        <p:txBody>
          <a:bodyPr/>
          <a:lstStyle/>
          <a:p>
            <a:fld id="{B63E4CEF-BB1E-48C7-AE93-F39F6AA99AD7}" type="slidenum">
              <a:rPr lang="en-US" smtClean="0"/>
              <a:pPr/>
              <a:t>47</a:t>
            </a:fld>
            <a:endParaRPr lang="en-US" dirty="0"/>
          </a:p>
        </p:txBody>
      </p:sp>
    </p:spTree>
    <p:extLst>
      <p:ext uri="{BB962C8B-B14F-4D97-AF65-F5344CB8AC3E}">
        <p14:creationId xmlns:p14="http://schemas.microsoft.com/office/powerpoint/2010/main" val="17389619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7348" y="156462"/>
            <a:ext cx="6654283" cy="1325563"/>
          </a:xfrm>
        </p:spPr>
        <p:txBody>
          <a:bodyPr>
            <a:normAutofit fontScale="90000"/>
          </a:bodyPr>
          <a:lstStyle/>
          <a:p>
            <a:r>
              <a:rPr lang="en-US" altLang="en-US" dirty="0"/>
              <a:t>Special Accommodations Requests</a:t>
            </a:r>
          </a:p>
        </p:txBody>
      </p:sp>
      <p:sp>
        <p:nvSpPr>
          <p:cNvPr id="37891" name="Content Placeholder 2"/>
          <p:cNvSpPr>
            <a:spLocks noGrp="1"/>
          </p:cNvSpPr>
          <p:nvPr>
            <p:ph idx="1"/>
          </p:nvPr>
        </p:nvSpPr>
        <p:spPr>
          <a:xfrm>
            <a:off x="304800" y="1752600"/>
            <a:ext cx="8458200" cy="4373563"/>
          </a:xfrm>
        </p:spPr>
        <p:txBody>
          <a:bodyPr>
            <a:normAutofit lnSpcReduction="10000"/>
          </a:bodyPr>
          <a:lstStyle/>
          <a:p>
            <a:r>
              <a:rPr lang="en-US" altLang="en-US" sz="2800" dirty="0"/>
              <a:t>In</a:t>
            </a:r>
            <a:r>
              <a:rPr lang="en-US" altLang="en-US" sz="2800" dirty="0">
                <a:solidFill>
                  <a:schemeClr val="accent1"/>
                </a:solidFill>
              </a:rPr>
              <a:t> </a:t>
            </a:r>
            <a:r>
              <a:rPr lang="en-US" altLang="en-US" sz="2800" b="1" u="sng" dirty="0">
                <a:solidFill>
                  <a:schemeClr val="accent1"/>
                </a:solidFill>
              </a:rPr>
              <a:t>RARE</a:t>
            </a:r>
            <a:r>
              <a:rPr lang="en-US" altLang="en-US" sz="2800" dirty="0">
                <a:solidFill>
                  <a:schemeClr val="accent1"/>
                </a:solidFill>
              </a:rPr>
              <a:t> </a:t>
            </a:r>
            <a:r>
              <a:rPr lang="en-US" altLang="en-US" sz="2800" dirty="0"/>
              <a:t>circumstances a student with a disability may need an accommodation that is not on the approved list</a:t>
            </a:r>
          </a:p>
          <a:p>
            <a:endParaRPr lang="en-US" altLang="en-US" sz="1800" dirty="0"/>
          </a:p>
          <a:p>
            <a:r>
              <a:rPr lang="en-US" altLang="en-US" sz="2800" dirty="0"/>
              <a:t>Follow the procedures in the Student Assessment Handbook to submit a request for consideration</a:t>
            </a:r>
          </a:p>
          <a:p>
            <a:endParaRPr lang="en-US" altLang="en-US" sz="1800" dirty="0"/>
          </a:p>
          <a:p>
            <a:pPr lvl="1"/>
            <a:r>
              <a:rPr lang="en-US" altLang="en-US" sz="2400" dirty="0"/>
              <a:t>Such requests should be vetted locally first and should be requested only on an individual basis</a:t>
            </a:r>
          </a:p>
          <a:p>
            <a:pPr lvl="1"/>
            <a:r>
              <a:rPr lang="en-US" altLang="en-US" sz="2400" dirty="0"/>
              <a:t>We cannot approve any request which modifies test content</a:t>
            </a:r>
          </a:p>
          <a:p>
            <a:pPr lvl="1"/>
            <a:r>
              <a:rPr lang="en-US" altLang="en-US" sz="2400" dirty="0"/>
              <a:t>We cannot approve requests for “classes” of students</a:t>
            </a:r>
          </a:p>
        </p:txBody>
      </p:sp>
      <p:sp>
        <p:nvSpPr>
          <p:cNvPr id="2" name="Slide Number Placeholder 1"/>
          <p:cNvSpPr>
            <a:spLocks noGrp="1"/>
          </p:cNvSpPr>
          <p:nvPr>
            <p:ph type="sldNum" sz="quarter" idx="4"/>
          </p:nvPr>
        </p:nvSpPr>
        <p:spPr/>
        <p:txBody>
          <a:bodyPr/>
          <a:lstStyle/>
          <a:p>
            <a:fld id="{B63E4CEF-BB1E-48C7-AE93-F39F6AA99AD7}" type="slidenum">
              <a:rPr lang="en-US" smtClean="0"/>
              <a:pPr/>
              <a:t>48</a:t>
            </a:fld>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6091" y="0"/>
            <a:ext cx="6316630" cy="1325563"/>
          </a:xfrm>
        </p:spPr>
        <p:txBody>
          <a:bodyPr/>
          <a:lstStyle/>
          <a:p>
            <a:r>
              <a:rPr lang="en-US" altLang="en-US" dirty="0"/>
              <a:t>Additional Resources</a:t>
            </a:r>
          </a:p>
        </p:txBody>
      </p:sp>
      <p:sp>
        <p:nvSpPr>
          <p:cNvPr id="38915" name="Content Placeholder 2"/>
          <p:cNvSpPr>
            <a:spLocks noGrp="1"/>
          </p:cNvSpPr>
          <p:nvPr>
            <p:ph idx="1"/>
          </p:nvPr>
        </p:nvSpPr>
        <p:spPr>
          <a:xfrm>
            <a:off x="459974" y="1701337"/>
            <a:ext cx="7886700" cy="4351338"/>
          </a:xfrm>
        </p:spPr>
        <p:txBody>
          <a:bodyPr>
            <a:normAutofit/>
          </a:bodyPr>
          <a:lstStyle/>
          <a:p>
            <a:r>
              <a:rPr lang="en-US" altLang="en-US" dirty="0"/>
              <a:t>The following resources are available at: </a:t>
            </a:r>
          </a:p>
          <a:p>
            <a:pPr lvl="1"/>
            <a:r>
              <a:rPr lang="en-US" altLang="en-US" dirty="0">
                <a:hlinkClick r:id="rId2"/>
              </a:rPr>
              <a:t>http://www.gadoe.org/Curriculum-Instruction-and-Assessment/Assessment/Pages/Information-For-Educators.aspx</a:t>
            </a:r>
            <a:r>
              <a:rPr lang="en-US" altLang="en-US" dirty="0"/>
              <a:t> </a:t>
            </a:r>
          </a:p>
          <a:p>
            <a:pPr lvl="2"/>
            <a:r>
              <a:rPr lang="en-US" altLang="en-US" dirty="0"/>
              <a:t>Student Assessment Handbook</a:t>
            </a:r>
          </a:p>
          <a:p>
            <a:pPr lvl="2"/>
            <a:endParaRPr lang="en-US" altLang="en-US" sz="1600" dirty="0"/>
          </a:p>
          <a:p>
            <a:pPr lvl="2"/>
            <a:r>
              <a:rPr lang="en-US" altLang="en-US" dirty="0"/>
              <a:t>Accommodations Manual for SWD</a:t>
            </a:r>
          </a:p>
          <a:p>
            <a:pPr lvl="2"/>
            <a:endParaRPr lang="en-US" altLang="en-US" sz="1600" dirty="0"/>
          </a:p>
          <a:p>
            <a:pPr lvl="2"/>
            <a:r>
              <a:rPr lang="en-US" altLang="en-US" dirty="0"/>
              <a:t>Frequently Asked Questions </a:t>
            </a:r>
          </a:p>
          <a:p>
            <a:pPr lvl="2"/>
            <a:endParaRPr lang="en-US" altLang="en-US" dirty="0"/>
          </a:p>
          <a:p>
            <a:pPr lvl="2"/>
            <a:r>
              <a:rPr lang="en-US" altLang="en-US" dirty="0"/>
              <a:t>ACCESS for ELs Accessibility and Accommodations Guidelines</a:t>
            </a:r>
          </a:p>
          <a:p>
            <a:pPr marL="0" indent="0">
              <a:buNone/>
            </a:pPr>
            <a:endParaRPr lang="en-US" altLang="en-US" dirty="0"/>
          </a:p>
          <a:p>
            <a:endParaRPr lang="en-US" altLang="en-US" sz="2400" dirty="0"/>
          </a:p>
        </p:txBody>
      </p:sp>
      <p:sp>
        <p:nvSpPr>
          <p:cNvPr id="2" name="Slide Number Placeholder 1"/>
          <p:cNvSpPr>
            <a:spLocks noGrp="1"/>
          </p:cNvSpPr>
          <p:nvPr>
            <p:ph type="sldNum" sz="quarter" idx="4"/>
          </p:nvPr>
        </p:nvSpPr>
        <p:spPr/>
        <p:txBody>
          <a:bodyPr/>
          <a:lstStyle/>
          <a:p>
            <a:fld id="{B63E4CEF-BB1E-48C7-AE93-F39F6AA99AD7}" type="slidenum">
              <a:rPr lang="en-US" smtClean="0"/>
              <a:pPr/>
              <a:t>49</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 Types</a:t>
            </a:r>
          </a:p>
        </p:txBody>
      </p:sp>
      <p:sp>
        <p:nvSpPr>
          <p:cNvPr id="3" name="Content Placeholder 2"/>
          <p:cNvSpPr>
            <a:spLocks noGrp="1"/>
          </p:cNvSpPr>
          <p:nvPr>
            <p:ph idx="1"/>
          </p:nvPr>
        </p:nvSpPr>
        <p:spPr/>
        <p:txBody>
          <a:bodyPr/>
          <a:lstStyle/>
          <a:p>
            <a:r>
              <a:rPr lang="en-US" b="1" dirty="0"/>
              <a:t>Embedded Supports </a:t>
            </a:r>
            <a:r>
              <a:rPr lang="en-US" dirty="0"/>
              <a:t>are delivered through INSIGHT for ACCESS and Georgia Milestones</a:t>
            </a:r>
          </a:p>
          <a:p>
            <a:pPr lvl="1"/>
            <a:r>
              <a:rPr lang="en-US" dirty="0"/>
              <a:t>Text-To-Speech</a:t>
            </a:r>
          </a:p>
          <a:p>
            <a:pPr lvl="1"/>
            <a:r>
              <a:rPr lang="en-US" dirty="0"/>
              <a:t>Line Guide</a:t>
            </a:r>
          </a:p>
          <a:p>
            <a:r>
              <a:rPr lang="en-US" b="1" dirty="0"/>
              <a:t>Non-Embedded Supports</a:t>
            </a:r>
            <a:r>
              <a:rPr lang="en-US" dirty="0"/>
              <a:t> are independent of testing mode and provided by examiners</a:t>
            </a:r>
          </a:p>
          <a:p>
            <a:pPr lvl="1"/>
            <a:r>
              <a:rPr lang="en-US" dirty="0"/>
              <a:t>Braille</a:t>
            </a:r>
          </a:p>
          <a:p>
            <a:pPr lvl="1"/>
            <a:r>
              <a:rPr lang="en-US" dirty="0"/>
              <a:t>Paper formula/reference sheet</a:t>
            </a:r>
          </a:p>
          <a:p>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a:t>
            </a:fld>
            <a:endParaRPr lang="en-US" dirty="0"/>
          </a:p>
        </p:txBody>
      </p:sp>
    </p:spTree>
    <p:extLst>
      <p:ext uri="{BB962C8B-B14F-4D97-AF65-F5344CB8AC3E}">
        <p14:creationId xmlns:p14="http://schemas.microsoft.com/office/powerpoint/2010/main" val="21156650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&amp; Concerns</a:t>
            </a:r>
          </a:p>
        </p:txBody>
      </p:sp>
      <p:sp>
        <p:nvSpPr>
          <p:cNvPr id="3" name="Content Placeholder 2"/>
          <p:cNvSpPr>
            <a:spLocks noGrp="1"/>
          </p:cNvSpPr>
          <p:nvPr>
            <p:ph sz="half" idx="1"/>
          </p:nvPr>
        </p:nvSpPr>
        <p:spPr/>
        <p:txBody>
          <a:bodyPr>
            <a:normAutofit/>
          </a:bodyPr>
          <a:lstStyle/>
          <a:p>
            <a:pPr>
              <a:buNone/>
            </a:pPr>
            <a:r>
              <a:rPr lang="en-US" altLang="en-US" sz="1800" b="1" dirty="0"/>
              <a:t>Melissa Fincher</a:t>
            </a:r>
          </a:p>
          <a:p>
            <a:pPr>
              <a:buNone/>
            </a:pPr>
            <a:r>
              <a:rPr lang="en-US" altLang="en-US" sz="1800" dirty="0"/>
              <a:t>Deputy Superintendent</a:t>
            </a:r>
          </a:p>
          <a:p>
            <a:pPr>
              <a:buNone/>
            </a:pPr>
            <a:r>
              <a:rPr lang="en-US" altLang="en-US" sz="1800" dirty="0"/>
              <a:t>Assessment &amp; Accountability</a:t>
            </a:r>
          </a:p>
          <a:p>
            <a:pPr>
              <a:buNone/>
            </a:pPr>
            <a:r>
              <a:rPr lang="en-US" altLang="en-US" sz="1800" dirty="0"/>
              <a:t>404.651.9405</a:t>
            </a:r>
          </a:p>
          <a:p>
            <a:pPr>
              <a:buNone/>
            </a:pPr>
            <a:r>
              <a:rPr lang="en-US" altLang="en-US" sz="1800" dirty="0">
                <a:hlinkClick r:id="rId2"/>
              </a:rPr>
              <a:t>mfincher@doe.k12.ga.us</a:t>
            </a:r>
            <a:endParaRPr lang="en-US" altLang="en-US" sz="1800" dirty="0"/>
          </a:p>
          <a:p>
            <a:pPr>
              <a:buNone/>
            </a:pPr>
            <a:endParaRPr lang="en-US" altLang="en-US" sz="1800" dirty="0"/>
          </a:p>
          <a:p>
            <a:pPr>
              <a:buNone/>
            </a:pPr>
            <a:r>
              <a:rPr lang="en-US" altLang="en-US" sz="1800" b="1" dirty="0"/>
              <a:t>Mary Nesbit-McBride</a:t>
            </a:r>
          </a:p>
          <a:p>
            <a:pPr>
              <a:buNone/>
            </a:pPr>
            <a:r>
              <a:rPr lang="en-US" altLang="en-US" sz="1800" dirty="0"/>
              <a:t>Assessment Specialist</a:t>
            </a:r>
          </a:p>
          <a:p>
            <a:pPr>
              <a:buNone/>
            </a:pPr>
            <a:r>
              <a:rPr lang="en-US" altLang="en-US" sz="1800" dirty="0"/>
              <a:t>Assessment &amp; Accountability</a:t>
            </a:r>
          </a:p>
          <a:p>
            <a:pPr>
              <a:buNone/>
            </a:pPr>
            <a:r>
              <a:rPr lang="en-US" altLang="en-US" sz="1800" dirty="0"/>
              <a:t>404.232.1207</a:t>
            </a:r>
          </a:p>
          <a:p>
            <a:pPr>
              <a:buNone/>
            </a:pPr>
            <a:r>
              <a:rPr lang="en-US" altLang="en-US" sz="1800" dirty="0">
                <a:hlinkClick r:id="rId3"/>
              </a:rPr>
              <a:t>mnesbit@doe.k12.ga.us</a:t>
            </a:r>
            <a:endParaRPr lang="en-US" altLang="en-US" sz="1800" dirty="0"/>
          </a:p>
          <a:p>
            <a:pPr>
              <a:buNone/>
            </a:pPr>
            <a:endParaRPr lang="en-US" altLang="en-US" sz="1800" dirty="0"/>
          </a:p>
          <a:p>
            <a:pPr>
              <a:buNone/>
            </a:pPr>
            <a:endParaRPr lang="en-US" altLang="en-US" sz="2400" b="1" dirty="0"/>
          </a:p>
          <a:p>
            <a:endParaRPr lang="en-US" dirty="0"/>
          </a:p>
        </p:txBody>
      </p:sp>
      <p:sp>
        <p:nvSpPr>
          <p:cNvPr id="4" name="Content Placeholder 3"/>
          <p:cNvSpPr>
            <a:spLocks noGrp="1"/>
          </p:cNvSpPr>
          <p:nvPr>
            <p:ph sz="half" idx="2"/>
          </p:nvPr>
        </p:nvSpPr>
        <p:spPr/>
        <p:txBody>
          <a:bodyPr>
            <a:normAutofit lnSpcReduction="10000"/>
          </a:bodyPr>
          <a:lstStyle/>
          <a:p>
            <a:pPr marL="0" indent="0">
              <a:buNone/>
              <a:defRPr/>
            </a:pPr>
            <a:r>
              <a:rPr lang="en-US" sz="1800" b="1" dirty="0"/>
              <a:t>Scott Dorsey</a:t>
            </a:r>
          </a:p>
          <a:p>
            <a:pPr marL="0" indent="0">
              <a:buNone/>
              <a:defRPr/>
            </a:pPr>
            <a:r>
              <a:rPr lang="en-US" sz="1800" dirty="0"/>
              <a:t>Education Program Specialist</a:t>
            </a:r>
          </a:p>
          <a:p>
            <a:pPr marL="0" indent="0">
              <a:buNone/>
              <a:defRPr/>
            </a:pPr>
            <a:r>
              <a:rPr lang="en-US" sz="1800" dirty="0"/>
              <a:t>Special Education Services and Supports</a:t>
            </a:r>
          </a:p>
          <a:p>
            <a:pPr marL="0" indent="0">
              <a:buNone/>
              <a:defRPr/>
            </a:pPr>
            <a:r>
              <a:rPr lang="en-US" sz="1800" dirty="0"/>
              <a:t>404.656.2847</a:t>
            </a:r>
          </a:p>
          <a:p>
            <a:pPr marL="0" indent="0">
              <a:buNone/>
              <a:defRPr/>
            </a:pPr>
            <a:r>
              <a:rPr lang="en-US" sz="1800" dirty="0">
                <a:hlinkClick r:id="rId4"/>
              </a:rPr>
              <a:t>sdorsey@doe.k12.ga.us</a:t>
            </a:r>
            <a:endParaRPr lang="en-US" sz="1800" dirty="0"/>
          </a:p>
          <a:p>
            <a:pPr marL="0" indent="0">
              <a:buNone/>
              <a:defRPr/>
            </a:pPr>
            <a:endParaRPr lang="en-US" sz="1800" b="1" dirty="0"/>
          </a:p>
          <a:p>
            <a:pPr marL="0" indent="0">
              <a:spcBef>
                <a:spcPct val="0"/>
              </a:spcBef>
              <a:buClr>
                <a:srgbClr val="996600"/>
              </a:buClr>
              <a:buNone/>
              <a:defRPr/>
            </a:pPr>
            <a:endParaRPr lang="en-US" sz="1800" b="1" dirty="0"/>
          </a:p>
          <a:p>
            <a:pPr marL="0" indent="0">
              <a:spcBef>
                <a:spcPct val="0"/>
              </a:spcBef>
              <a:buClr>
                <a:srgbClr val="996600"/>
              </a:buClr>
              <a:buNone/>
              <a:defRPr/>
            </a:pPr>
            <a:r>
              <a:rPr lang="en-US" sz="1800" b="1" dirty="0"/>
              <a:t>Jacqueline Ellis, </a:t>
            </a:r>
            <a:r>
              <a:rPr lang="en-US" sz="1800" b="1" dirty="0" err="1"/>
              <a:t>Ed.D</a:t>
            </a:r>
            <a:r>
              <a:rPr lang="en-US" sz="1800" b="1" dirty="0"/>
              <a:t>.</a:t>
            </a:r>
            <a:r>
              <a:rPr lang="en-US" sz="1800" dirty="0"/>
              <a:t> </a:t>
            </a:r>
          </a:p>
          <a:p>
            <a:pPr marL="0" indent="0">
              <a:spcBef>
                <a:spcPct val="0"/>
              </a:spcBef>
              <a:buClr>
                <a:srgbClr val="996600"/>
              </a:buClr>
              <a:buNone/>
              <a:defRPr/>
            </a:pPr>
            <a:endParaRPr lang="en-US" sz="1800" dirty="0"/>
          </a:p>
          <a:p>
            <a:pPr marL="0" indent="0">
              <a:spcBef>
                <a:spcPct val="0"/>
              </a:spcBef>
              <a:buClr>
                <a:srgbClr val="996600"/>
              </a:buClr>
              <a:buNone/>
              <a:defRPr/>
            </a:pPr>
            <a:r>
              <a:rPr lang="en-US" sz="1800" dirty="0"/>
              <a:t>ESOL Specialist </a:t>
            </a:r>
          </a:p>
          <a:p>
            <a:pPr marL="0" indent="0">
              <a:spcBef>
                <a:spcPct val="0"/>
              </a:spcBef>
              <a:buClr>
                <a:srgbClr val="996600"/>
              </a:buClr>
              <a:buNone/>
              <a:defRPr/>
            </a:pPr>
            <a:endParaRPr lang="en-US" sz="1800" dirty="0"/>
          </a:p>
          <a:p>
            <a:pPr marL="457200" indent="-457200">
              <a:spcBef>
                <a:spcPct val="0"/>
              </a:spcBef>
              <a:buClr>
                <a:srgbClr val="996600"/>
              </a:buClr>
              <a:buNone/>
              <a:defRPr/>
            </a:pPr>
            <a:r>
              <a:rPr lang="en-US" sz="1800" dirty="0"/>
              <a:t>(404) 463-1858 </a:t>
            </a:r>
          </a:p>
          <a:p>
            <a:pPr marL="457200" indent="-457200">
              <a:spcBef>
                <a:spcPct val="0"/>
              </a:spcBef>
              <a:buClr>
                <a:srgbClr val="996600"/>
              </a:buClr>
              <a:buNone/>
              <a:defRPr/>
            </a:pPr>
            <a:endParaRPr lang="en-US" sz="1800" dirty="0"/>
          </a:p>
          <a:p>
            <a:pPr marL="457200" indent="-457200">
              <a:spcBef>
                <a:spcPct val="0"/>
              </a:spcBef>
              <a:buClr>
                <a:srgbClr val="996600"/>
              </a:buClr>
              <a:buNone/>
              <a:defRPr/>
            </a:pPr>
            <a:r>
              <a:rPr lang="en-US" sz="1800" dirty="0">
                <a:solidFill>
                  <a:srgbClr val="003366"/>
                </a:solidFill>
                <a:hlinkClick r:id="rId5"/>
              </a:rPr>
              <a:t>jellis@GaDOE.k12.ga.us</a:t>
            </a:r>
            <a:endParaRPr lang="en-US" sz="1800" dirty="0">
              <a:solidFill>
                <a:srgbClr val="003366"/>
              </a:solidFill>
            </a:endParaRPr>
          </a:p>
          <a:p>
            <a:pPr marL="0" indent="0">
              <a:buNone/>
              <a:defRPr/>
            </a:pPr>
            <a:endParaRPr lang="en-US" sz="1800" b="1" dirty="0"/>
          </a:p>
          <a:p>
            <a:pPr marL="0" indent="0">
              <a:buNone/>
            </a:pPr>
            <a:endParaRPr lang="en-US" altLang="en-US" sz="1800" dirty="0"/>
          </a:p>
          <a:p>
            <a:pPr>
              <a:buNone/>
            </a:pPr>
            <a:endParaRPr lang="en-US" altLang="en-US" sz="1800" dirty="0"/>
          </a:p>
        </p:txBody>
      </p:sp>
      <p:sp>
        <p:nvSpPr>
          <p:cNvPr id="6" name="Slide Number Placeholder 5"/>
          <p:cNvSpPr>
            <a:spLocks noGrp="1"/>
          </p:cNvSpPr>
          <p:nvPr>
            <p:ph type="sldNum" sz="quarter" idx="4"/>
          </p:nvPr>
        </p:nvSpPr>
        <p:spPr/>
        <p:txBody>
          <a:bodyPr/>
          <a:lstStyle/>
          <a:p>
            <a:fld id="{B63E4CEF-BB1E-48C7-AE93-F39F6AA99AD7}" type="slidenum">
              <a:rPr lang="en-US" smtClean="0"/>
              <a:pPr/>
              <a:t>50</a:t>
            </a:fld>
            <a:endParaRPr lang="en-US" dirty="0"/>
          </a:p>
        </p:txBody>
      </p:sp>
    </p:spTree>
    <p:extLst>
      <p:ext uri="{BB962C8B-B14F-4D97-AF65-F5344CB8AC3E}">
        <p14:creationId xmlns:p14="http://schemas.microsoft.com/office/powerpoint/2010/main" val="440052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Universal Tools</a:t>
            </a:r>
          </a:p>
        </p:txBody>
      </p:sp>
      <p:sp>
        <p:nvSpPr>
          <p:cNvPr id="3" name="Content Placeholder 2"/>
          <p:cNvSpPr>
            <a:spLocks noGrp="1"/>
          </p:cNvSpPr>
          <p:nvPr>
            <p:ph idx="1"/>
          </p:nvPr>
        </p:nvSpPr>
        <p:spPr/>
        <p:txBody>
          <a:bodyPr>
            <a:normAutofit/>
          </a:bodyPr>
          <a:lstStyle/>
          <a:p>
            <a:r>
              <a:rPr lang="en-US" sz="3000" dirty="0"/>
              <a:t>Accessibility supports available to all students</a:t>
            </a:r>
          </a:p>
          <a:p>
            <a:r>
              <a:rPr lang="en-US" sz="3000" dirty="0"/>
              <a:t>Students should be using these tools in classroom</a:t>
            </a:r>
          </a:p>
          <a:p>
            <a:pPr marL="0" indent="0">
              <a:buNone/>
            </a:pPr>
            <a:endParaRPr lang="en-US" dirty="0"/>
          </a:p>
          <a:p>
            <a:pPr marL="0" indent="0">
              <a:buNone/>
            </a:pPr>
            <a:endParaRPr lang="en-US" altLang="en-US" sz="3400" dirty="0"/>
          </a:p>
          <a:p>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6</a:t>
            </a:fld>
            <a:endParaRPr lang="en-US" dirty="0"/>
          </a:p>
        </p:txBody>
      </p:sp>
    </p:spTree>
    <p:extLst>
      <p:ext uri="{BB962C8B-B14F-4D97-AF65-F5344CB8AC3E}">
        <p14:creationId xmlns:p14="http://schemas.microsoft.com/office/powerpoint/2010/main" val="1575467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12" y="-8238"/>
            <a:ext cx="7518525" cy="1325563"/>
          </a:xfrm>
        </p:spPr>
        <p:txBody>
          <a:bodyPr>
            <a:normAutofit/>
          </a:bodyPr>
          <a:lstStyle/>
          <a:p>
            <a:r>
              <a:rPr lang="en-US" sz="4000" dirty="0"/>
              <a:t>Universal Tools in INSIGHT</a:t>
            </a:r>
          </a:p>
        </p:txBody>
      </p:sp>
      <p:sp>
        <p:nvSpPr>
          <p:cNvPr id="5" name="Slide Number Placeholder 4"/>
          <p:cNvSpPr>
            <a:spLocks noGrp="1"/>
          </p:cNvSpPr>
          <p:nvPr>
            <p:ph type="sldNum" sz="quarter" idx="4"/>
          </p:nvPr>
        </p:nvSpPr>
        <p:spPr/>
        <p:txBody>
          <a:bodyPr/>
          <a:lstStyle/>
          <a:p>
            <a:fld id="{B63E4CEF-BB1E-48C7-AE93-F39F6AA99AD7}" type="slidenum">
              <a:rPr lang="en-US" smtClean="0"/>
              <a:pPr/>
              <a:t>7</a:t>
            </a:fld>
            <a:endParaRPr lang="en-US" dirty="0"/>
          </a:p>
        </p:txBody>
      </p:sp>
      <p:graphicFrame>
        <p:nvGraphicFramePr>
          <p:cNvPr id="28" name="Table 27">
            <a:extLst>
              <a:ext uri="{FF2B5EF4-FFF2-40B4-BE49-F238E27FC236}">
                <a16:creationId xmlns:a16="http://schemas.microsoft.com/office/drawing/2014/main" id="{358C5F89-1E72-4D22-9B07-DF3BEC100800}"/>
              </a:ext>
            </a:extLst>
          </p:cNvPr>
          <p:cNvGraphicFramePr>
            <a:graphicFrameLocks noGrp="1"/>
          </p:cNvGraphicFramePr>
          <p:nvPr>
            <p:extLst>
              <p:ext uri="{D42A27DB-BD31-4B8C-83A1-F6EECF244321}">
                <p14:modId xmlns:p14="http://schemas.microsoft.com/office/powerpoint/2010/main" val="367182306"/>
              </p:ext>
            </p:extLst>
          </p:nvPr>
        </p:nvGraphicFramePr>
        <p:xfrm>
          <a:off x="150812" y="1057275"/>
          <a:ext cx="8993188" cy="5700876"/>
        </p:xfrm>
        <a:graphic>
          <a:graphicData uri="http://schemas.openxmlformats.org/drawingml/2006/table">
            <a:tbl>
              <a:tblPr firstRow="1" bandRow="1">
                <a:tableStyleId>{F5AB1C69-6EDB-4FF4-983F-18BD219EF322}</a:tableStyleId>
              </a:tblPr>
              <a:tblGrid>
                <a:gridCol w="3878263">
                  <a:extLst>
                    <a:ext uri="{9D8B030D-6E8A-4147-A177-3AD203B41FA5}">
                      <a16:colId xmlns:a16="http://schemas.microsoft.com/office/drawing/2014/main" val="20000"/>
                    </a:ext>
                  </a:extLst>
                </a:gridCol>
                <a:gridCol w="1271588">
                  <a:extLst>
                    <a:ext uri="{9D8B030D-6E8A-4147-A177-3AD203B41FA5}">
                      <a16:colId xmlns:a16="http://schemas.microsoft.com/office/drawing/2014/main" val="20001"/>
                    </a:ext>
                  </a:extLst>
                </a:gridCol>
                <a:gridCol w="3843337">
                  <a:extLst>
                    <a:ext uri="{9D8B030D-6E8A-4147-A177-3AD203B41FA5}">
                      <a16:colId xmlns:a16="http://schemas.microsoft.com/office/drawing/2014/main" val="20002"/>
                    </a:ext>
                  </a:extLst>
                </a:gridCol>
              </a:tblGrid>
              <a:tr h="519276">
                <a:tc>
                  <a:txBody>
                    <a:bodyPr/>
                    <a:lstStyle/>
                    <a:p>
                      <a:pPr algn="ctr"/>
                      <a:r>
                        <a:rPr lang="en-US" dirty="0"/>
                        <a:t>TOOL</a:t>
                      </a:r>
                    </a:p>
                  </a:txBody>
                  <a:tcPr anchor="ctr"/>
                </a:tc>
                <a:tc>
                  <a:txBody>
                    <a:bodyPr/>
                    <a:lstStyle/>
                    <a:p>
                      <a:pPr algn="ctr"/>
                      <a:r>
                        <a:rPr lang="en-US" dirty="0"/>
                        <a:t>ICON</a:t>
                      </a:r>
                    </a:p>
                  </a:txBody>
                  <a:tcPr anchor="ctr"/>
                </a:tc>
                <a:tc>
                  <a:txBody>
                    <a:bodyPr/>
                    <a:lstStyle/>
                    <a:p>
                      <a:pPr algn="ctr"/>
                      <a:r>
                        <a:rPr lang="en-US" dirty="0"/>
                        <a:t>CONTENT</a:t>
                      </a:r>
                      <a:r>
                        <a:rPr lang="en-US" baseline="0" dirty="0"/>
                        <a:t> AREA</a:t>
                      </a:r>
                      <a:endParaRPr lang="en-US" dirty="0"/>
                    </a:p>
                  </a:txBody>
                  <a:tcPr anchor="ctr"/>
                </a:tc>
                <a:extLst>
                  <a:ext uri="{0D108BD9-81ED-4DB2-BD59-A6C34878D82A}">
                    <a16:rowId xmlns:a16="http://schemas.microsoft.com/office/drawing/2014/main" val="10000"/>
                  </a:ext>
                </a:extLst>
              </a:tr>
              <a:tr h="370840">
                <a:tc>
                  <a:txBody>
                    <a:bodyPr/>
                    <a:lstStyle/>
                    <a:p>
                      <a:pPr eaLnBrk="1" fontAlgn="t" hangingPunct="1">
                        <a:spcBef>
                          <a:spcPts val="600"/>
                        </a:spcBef>
                        <a:buFont typeface="Arial" charset="0"/>
                        <a:buNone/>
                      </a:pPr>
                      <a:r>
                        <a:rPr lang="en-US" altLang="en-US" sz="2800" dirty="0"/>
                        <a:t>Periodic Table</a:t>
                      </a:r>
                      <a:endParaRPr lang="en-US" altLang="en-US" sz="2800" dirty="0">
                        <a:latin typeface="Calibri" pitchFamily="34" charset="0"/>
                      </a:endParaRPr>
                    </a:p>
                  </a:txBody>
                  <a:tcPr/>
                </a:tc>
                <a:tc>
                  <a:txBody>
                    <a:bodyPr/>
                    <a:lstStyle/>
                    <a:p>
                      <a:endParaRPr lang="en-US" dirty="0"/>
                    </a:p>
                  </a:txBody>
                  <a:tcPr/>
                </a:tc>
                <a:tc>
                  <a:txBody>
                    <a:bodyPr/>
                    <a:lstStyle/>
                    <a:p>
                      <a:pPr algn="ctr"/>
                      <a:r>
                        <a:rPr lang="en-US" sz="1700" dirty="0"/>
                        <a:t>Science</a:t>
                      </a:r>
                      <a:endParaRPr lang="en-US" sz="1700" b="1" dirty="0"/>
                    </a:p>
                  </a:txBody>
                  <a:tcPr anchor="ct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US" altLang="en-US" sz="2800" dirty="0"/>
                        <a:t>Reference/Formula Sheet</a:t>
                      </a:r>
                      <a:endParaRPr lang="en-US" altLang="en-US" sz="2800" dirty="0">
                        <a:latin typeface="Calibri" pitchFamily="34" charset="0"/>
                      </a:endParaRPr>
                    </a:p>
                  </a:txBody>
                  <a:tcPr/>
                </a:tc>
                <a:tc>
                  <a:txBody>
                    <a:bodyPr/>
                    <a:lstStyle/>
                    <a:p>
                      <a:pPr algn="ctr"/>
                      <a:endParaRPr lang="en-US" dirty="0"/>
                    </a:p>
                  </a:txBody>
                  <a:tcPr/>
                </a:tc>
                <a:tc>
                  <a:txBody>
                    <a:bodyPr/>
                    <a:lstStyle/>
                    <a:p>
                      <a:pPr algn="ctr"/>
                      <a:r>
                        <a:rPr lang="en-US" sz="1700" dirty="0"/>
                        <a:t>Math,</a:t>
                      </a:r>
                      <a:r>
                        <a:rPr lang="en-US" sz="1700" baseline="0" dirty="0"/>
                        <a:t> </a:t>
                      </a:r>
                      <a:r>
                        <a:rPr lang="en-US" sz="1700" dirty="0"/>
                        <a:t>Science</a:t>
                      </a:r>
                      <a:endParaRPr lang="en-US" sz="1700" b="1" dirty="0"/>
                    </a:p>
                  </a:txBody>
                  <a:tcPr anchor="ct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US" altLang="en-US" sz="2800" dirty="0"/>
                        <a:t>Highlighter</a:t>
                      </a:r>
                      <a:endParaRPr lang="en-US" altLang="en-US" sz="2800" dirty="0">
                        <a:solidFill>
                          <a:srgbClr val="000000"/>
                        </a:solidFill>
                        <a:latin typeface="Calibri" pitchFamily="34" charset="0"/>
                      </a:endParaRP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a:t>ALL</a:t>
                      </a:r>
                      <a:endParaRPr lang="en-US" sz="1700" b="1" dirty="0"/>
                    </a:p>
                  </a:txBody>
                  <a:tcPr anchor="ctr"/>
                </a:tc>
                <a:extLst>
                  <a:ext uri="{0D108BD9-81ED-4DB2-BD59-A6C34878D82A}">
                    <a16:rowId xmlns:a16="http://schemas.microsoft.com/office/drawing/2014/main" val="10003"/>
                  </a:ext>
                </a:extLst>
              </a:tr>
              <a:tr h="370840">
                <a:tc>
                  <a:txBody>
                    <a:bodyPr/>
                    <a:lstStyle/>
                    <a:p>
                      <a:pPr eaLnBrk="1" fontAlgn="t" hangingPunct="1">
                        <a:spcBef>
                          <a:spcPts val="600"/>
                        </a:spcBef>
                        <a:buFont typeface="Arial" charset="0"/>
                        <a:buNone/>
                      </a:pPr>
                      <a:r>
                        <a:rPr lang="en-US" altLang="en-US" sz="2800" dirty="0"/>
                        <a:t>Sticky Note</a:t>
                      </a:r>
                      <a:endParaRPr lang="en-US" altLang="en-US" sz="2800" dirty="0">
                        <a:solidFill>
                          <a:srgbClr val="000000"/>
                        </a:solidFill>
                        <a:latin typeface="Calibri" pitchFamily="34" charset="0"/>
                      </a:endParaRP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a:t>ALL</a:t>
                      </a:r>
                      <a:endParaRPr lang="en-US" sz="1700" b="1" dirty="0"/>
                    </a:p>
                  </a:txBody>
                  <a:tcPr anchor="ctr"/>
                </a:tc>
                <a:extLst>
                  <a:ext uri="{0D108BD9-81ED-4DB2-BD59-A6C34878D82A}">
                    <a16:rowId xmlns:a16="http://schemas.microsoft.com/office/drawing/2014/main" val="10004"/>
                  </a:ext>
                </a:extLst>
              </a:tr>
              <a:tr h="370840">
                <a:tc>
                  <a:txBody>
                    <a:bodyPr/>
                    <a:lstStyle/>
                    <a:p>
                      <a:pPr eaLnBrk="1" fontAlgn="t" hangingPunct="1">
                        <a:spcBef>
                          <a:spcPts val="600"/>
                        </a:spcBef>
                        <a:buFont typeface="Arial" charset="0"/>
                        <a:buNone/>
                      </a:pPr>
                      <a:r>
                        <a:rPr lang="en-US" altLang="en-US" sz="2800" dirty="0"/>
                        <a:t>Flag</a:t>
                      </a:r>
                      <a:endParaRPr lang="en-US" altLang="en-US" sz="2800" dirty="0">
                        <a:solidFill>
                          <a:srgbClr val="000000"/>
                        </a:solidFill>
                        <a:latin typeface="Calibri" pitchFamily="34" charset="0"/>
                      </a:endParaRP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a:t>ALL</a:t>
                      </a:r>
                      <a:endParaRPr lang="en-US" sz="1700" b="1" dirty="0"/>
                    </a:p>
                  </a:txBody>
                  <a:tcPr anchor="ctr"/>
                </a:tc>
                <a:extLst>
                  <a:ext uri="{0D108BD9-81ED-4DB2-BD59-A6C34878D82A}">
                    <a16:rowId xmlns:a16="http://schemas.microsoft.com/office/drawing/2014/main" val="10005"/>
                  </a:ext>
                </a:extLst>
              </a:tr>
              <a:tr h="370840">
                <a:tc>
                  <a:txBody>
                    <a:bodyPr/>
                    <a:lstStyle/>
                    <a:p>
                      <a:pPr eaLnBrk="1" fontAlgn="t" hangingPunct="1">
                        <a:spcBef>
                          <a:spcPts val="600"/>
                        </a:spcBef>
                        <a:buFont typeface="Arial" charset="0"/>
                        <a:buNone/>
                      </a:pPr>
                      <a:r>
                        <a:rPr lang="en-US" altLang="en-US" sz="2800" dirty="0"/>
                        <a:t>Line Guide</a:t>
                      </a:r>
                      <a:endParaRPr lang="en-US" altLang="en-US" sz="2800" dirty="0">
                        <a:solidFill>
                          <a:srgbClr val="000000"/>
                        </a:solidFill>
                        <a:latin typeface="Calibri" pitchFamily="34" charset="0"/>
                      </a:endParaRP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a:t>ALL</a:t>
                      </a:r>
                      <a:endParaRPr lang="en-US" sz="1700" b="1" dirty="0"/>
                    </a:p>
                  </a:txBody>
                  <a:tcPr anchor="ctr"/>
                </a:tc>
                <a:extLst>
                  <a:ext uri="{0D108BD9-81ED-4DB2-BD59-A6C34878D82A}">
                    <a16:rowId xmlns:a16="http://schemas.microsoft.com/office/drawing/2014/main" val="10006"/>
                  </a:ext>
                </a:extLst>
              </a:tr>
              <a:tr h="370840">
                <a:tc>
                  <a:txBody>
                    <a:bodyPr/>
                    <a:lstStyle/>
                    <a:p>
                      <a:pPr eaLnBrk="1" fontAlgn="t" hangingPunct="1">
                        <a:spcBef>
                          <a:spcPts val="600"/>
                        </a:spcBef>
                        <a:buFont typeface="Arial" charset="0"/>
                        <a:buNone/>
                      </a:pPr>
                      <a:r>
                        <a:rPr lang="en-US" altLang="en-US" sz="2800" dirty="0"/>
                        <a:t>Online Calculator </a:t>
                      </a:r>
                      <a:endParaRPr lang="en-US" altLang="en-US" sz="2800" dirty="0">
                        <a:solidFill>
                          <a:srgbClr val="000000"/>
                        </a:solidFill>
                        <a:latin typeface="Calibri" pitchFamily="34" charset="0"/>
                      </a:endParaRPr>
                    </a:p>
                  </a:txBody>
                  <a:tcPr/>
                </a:tc>
                <a:tc>
                  <a:txBody>
                    <a:bodyPr/>
                    <a:lstStyle/>
                    <a:p>
                      <a:endParaRPr lang="en-US" dirty="0"/>
                    </a:p>
                  </a:txBody>
                  <a:tcPr/>
                </a:tc>
                <a:tc>
                  <a:txBody>
                    <a:bodyPr/>
                    <a:lstStyle/>
                    <a:p>
                      <a:pPr algn="ctr"/>
                      <a:r>
                        <a:rPr lang="en-US" sz="1700" dirty="0"/>
                        <a:t>Mathematics; Science;</a:t>
                      </a:r>
                      <a:r>
                        <a:rPr lang="en-US" sz="1700" baseline="0" dirty="0"/>
                        <a:t> Economics</a:t>
                      </a:r>
                      <a:endParaRPr lang="en-US" sz="1700" b="1" dirty="0"/>
                    </a:p>
                  </a:txBody>
                  <a:tcPr anchor="ctr"/>
                </a:tc>
                <a:extLst>
                  <a:ext uri="{0D108BD9-81ED-4DB2-BD59-A6C34878D82A}">
                    <a16:rowId xmlns:a16="http://schemas.microsoft.com/office/drawing/2014/main" val="10007"/>
                  </a:ext>
                </a:extLst>
              </a:tr>
              <a:tr h="370840">
                <a:tc>
                  <a:txBody>
                    <a:bodyPr/>
                    <a:lstStyle/>
                    <a:p>
                      <a:pPr eaLnBrk="1" fontAlgn="t" hangingPunct="1">
                        <a:spcBef>
                          <a:spcPts val="600"/>
                        </a:spcBef>
                        <a:buFont typeface="Arial" charset="0"/>
                        <a:buNone/>
                      </a:pPr>
                      <a:r>
                        <a:rPr lang="en-US" altLang="en-US" sz="2800" dirty="0"/>
                        <a:t>Graphing Tool </a:t>
                      </a:r>
                      <a:endParaRPr lang="en-US" altLang="en-US" sz="2800" dirty="0">
                        <a:solidFill>
                          <a:srgbClr val="000000"/>
                        </a:solidFill>
                        <a:latin typeface="Calibri" pitchFamily="34" charset="0"/>
                      </a:endParaRPr>
                    </a:p>
                  </a:txBody>
                  <a:tcPr/>
                </a:tc>
                <a:tc>
                  <a:txBody>
                    <a:bodyPr/>
                    <a:lstStyle/>
                    <a:p>
                      <a:endParaRPr lang="en-US" dirty="0"/>
                    </a:p>
                  </a:txBody>
                  <a:tcPr/>
                </a:tc>
                <a:tc>
                  <a:txBody>
                    <a:bodyPr/>
                    <a:lstStyle/>
                    <a:p>
                      <a:pPr algn="ctr"/>
                      <a:r>
                        <a:rPr lang="en-US" sz="1700" dirty="0"/>
                        <a:t>Mathematics only</a:t>
                      </a:r>
                      <a:endParaRPr lang="en-US" sz="1700" b="1" dirty="0"/>
                    </a:p>
                  </a:txBody>
                  <a:tcPr anchor="ctr"/>
                </a:tc>
                <a:extLst>
                  <a:ext uri="{0D108BD9-81ED-4DB2-BD59-A6C34878D82A}">
                    <a16:rowId xmlns:a16="http://schemas.microsoft.com/office/drawing/2014/main" val="10008"/>
                  </a:ext>
                </a:extLst>
              </a:tr>
              <a:tr h="370840">
                <a:tc>
                  <a:txBody>
                    <a:bodyPr/>
                    <a:lstStyle/>
                    <a:p>
                      <a:pPr eaLnBrk="1" fontAlgn="t" hangingPunct="1">
                        <a:spcBef>
                          <a:spcPts val="600"/>
                        </a:spcBef>
                        <a:buFont typeface="Arial" charset="0"/>
                        <a:buNone/>
                      </a:pPr>
                      <a:r>
                        <a:rPr lang="en-US" altLang="en-US" sz="2800" dirty="0"/>
                        <a:t>Cross-off Tool</a:t>
                      </a:r>
                      <a:endParaRPr lang="en-US" altLang="en-US" sz="2800" dirty="0">
                        <a:latin typeface="Calibri" pitchFamily="34" charset="0"/>
                      </a:endParaRP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a:t>ALL</a:t>
                      </a:r>
                      <a:endParaRPr lang="en-US" sz="1700" b="1" dirty="0"/>
                    </a:p>
                  </a:txBody>
                  <a:tcPr anchor="ctr"/>
                </a:tc>
                <a:extLst>
                  <a:ext uri="{0D108BD9-81ED-4DB2-BD59-A6C34878D82A}">
                    <a16:rowId xmlns:a16="http://schemas.microsoft.com/office/drawing/2014/main" val="10009"/>
                  </a:ext>
                </a:extLst>
              </a:tr>
              <a:tr h="370840">
                <a:tc>
                  <a:txBody>
                    <a:bodyPr/>
                    <a:lstStyle/>
                    <a:p>
                      <a:pPr eaLnBrk="1" fontAlgn="t" hangingPunct="1">
                        <a:spcBef>
                          <a:spcPts val="600"/>
                        </a:spcBef>
                        <a:buFont typeface="Arial" charset="0"/>
                        <a:buNone/>
                      </a:pPr>
                      <a:r>
                        <a:rPr lang="en-US" altLang="en-US" sz="2800" dirty="0">
                          <a:latin typeface="Calibri" pitchFamily="34" charset="0"/>
                        </a:rPr>
                        <a:t>Magnifier</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0" dirty="0"/>
                        <a:t>ALL</a:t>
                      </a:r>
                    </a:p>
                  </a:txBody>
                  <a:tcPr anchor="ctr"/>
                </a:tc>
                <a:extLst>
                  <a:ext uri="{0D108BD9-81ED-4DB2-BD59-A6C34878D82A}">
                    <a16:rowId xmlns:a16="http://schemas.microsoft.com/office/drawing/2014/main" val="1134434384"/>
                  </a:ext>
                </a:extLst>
              </a:tr>
            </a:tbl>
          </a:graphicData>
        </a:graphic>
      </p:graphicFrame>
      <p:pic>
        <p:nvPicPr>
          <p:cNvPr id="29" name="Picture 9">
            <a:extLst>
              <a:ext uri="{FF2B5EF4-FFF2-40B4-BE49-F238E27FC236}">
                <a16:creationId xmlns:a16="http://schemas.microsoft.com/office/drawing/2014/main" id="{F7B11E77-21F0-40B3-8465-D30F072074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9272" y="1667245"/>
            <a:ext cx="456306" cy="401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 name="Picture 29">
            <a:extLst>
              <a:ext uri="{FF2B5EF4-FFF2-40B4-BE49-F238E27FC236}">
                <a16:creationId xmlns:a16="http://schemas.microsoft.com/office/drawing/2014/main" id="{141E3B7D-2A6A-4D85-9A54-AE237B7E96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3538" y="2624745"/>
            <a:ext cx="422040" cy="422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 name="Picture 7">
            <a:extLst>
              <a:ext uri="{FF2B5EF4-FFF2-40B4-BE49-F238E27FC236}">
                <a16:creationId xmlns:a16="http://schemas.microsoft.com/office/drawing/2014/main" id="{E22AE348-0A1C-4A2E-8FAC-9B5FC22CAAF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3715" y="3130387"/>
            <a:ext cx="449282" cy="4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6">
            <a:extLst>
              <a:ext uri="{FF2B5EF4-FFF2-40B4-BE49-F238E27FC236}">
                <a16:creationId xmlns:a16="http://schemas.microsoft.com/office/drawing/2014/main" id="{82DADBCF-FE55-4079-8735-D0D5CDDDA5E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59810" y="3684547"/>
            <a:ext cx="997091" cy="46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5">
            <a:extLst>
              <a:ext uri="{FF2B5EF4-FFF2-40B4-BE49-F238E27FC236}">
                <a16:creationId xmlns:a16="http://schemas.microsoft.com/office/drawing/2014/main" id="{94FACD8A-C868-44CA-B634-F24616949CD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99272" y="4246995"/>
            <a:ext cx="429124" cy="4427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2">
            <a:extLst>
              <a:ext uri="{FF2B5EF4-FFF2-40B4-BE49-F238E27FC236}">
                <a16:creationId xmlns:a16="http://schemas.microsoft.com/office/drawing/2014/main" id="{F5325244-4BAE-4EC1-BA5E-DB65D16BC66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96473" y="4740245"/>
            <a:ext cx="496170" cy="496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4">
            <a:extLst>
              <a:ext uri="{FF2B5EF4-FFF2-40B4-BE49-F238E27FC236}">
                <a16:creationId xmlns:a16="http://schemas.microsoft.com/office/drawing/2014/main" id="{5F839001-1924-4C09-BCE4-5D25E89190E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93749" y="5321469"/>
            <a:ext cx="467352" cy="4402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EFD2A173-619D-4A06-BE5F-59DF3EC663A3" descr="E9503BA3-46CC-420C-B617-325F56FCB914">
            <a:extLst>
              <a:ext uri="{FF2B5EF4-FFF2-40B4-BE49-F238E27FC236}">
                <a16:creationId xmlns:a16="http://schemas.microsoft.com/office/drawing/2014/main" id="{29ED6FD5-7CAF-49B3-BDC5-1E70059DB5FE}"/>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399272" y="2130710"/>
            <a:ext cx="415943" cy="388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3">
            <a:extLst>
              <a:ext uri="{FF2B5EF4-FFF2-40B4-BE49-F238E27FC236}">
                <a16:creationId xmlns:a16="http://schemas.microsoft.com/office/drawing/2014/main" id="{FC055B87-E9A9-4A22-B2B4-2EE2EA44712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75914" y="5897745"/>
            <a:ext cx="503022" cy="4261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a:extLst>
              <a:ext uri="{FF2B5EF4-FFF2-40B4-BE49-F238E27FC236}">
                <a16:creationId xmlns:a16="http://schemas.microsoft.com/office/drawing/2014/main" id="{7D807321-A6FD-4953-9F97-B99909EE5CC9}"/>
              </a:ext>
            </a:extLst>
          </p:cNvPr>
          <p:cNvPicPr>
            <a:picLocks noChangeAspect="1"/>
          </p:cNvPicPr>
          <p:nvPr/>
        </p:nvPicPr>
        <p:blipFill>
          <a:blip r:embed="rId11"/>
          <a:stretch>
            <a:fillRect/>
          </a:stretch>
        </p:blipFill>
        <p:spPr>
          <a:xfrm>
            <a:off x="4385715" y="6323916"/>
            <a:ext cx="506928" cy="469654"/>
          </a:xfrm>
          <a:prstGeom prst="rect">
            <a:avLst/>
          </a:prstGeom>
        </p:spPr>
      </p:pic>
    </p:spTree>
    <p:extLst>
      <p:ext uri="{BB962C8B-B14F-4D97-AF65-F5344CB8AC3E}">
        <p14:creationId xmlns:p14="http://schemas.microsoft.com/office/powerpoint/2010/main" val="2757065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Administration Procedures</a:t>
            </a:r>
          </a:p>
        </p:txBody>
      </p:sp>
      <p:sp>
        <p:nvSpPr>
          <p:cNvPr id="3" name="Content Placeholder 2"/>
          <p:cNvSpPr>
            <a:spLocks noGrp="1"/>
          </p:cNvSpPr>
          <p:nvPr>
            <p:ph idx="1"/>
          </p:nvPr>
        </p:nvSpPr>
        <p:spPr/>
        <p:txBody>
          <a:bodyPr>
            <a:normAutofit fontScale="92500" lnSpcReduction="10000"/>
          </a:bodyPr>
          <a:lstStyle/>
          <a:p>
            <a:r>
              <a:rPr lang="en-US" dirty="0"/>
              <a:t>Allowed for all students provided that all testing and security requirements are met</a:t>
            </a:r>
          </a:p>
          <a:p>
            <a:r>
              <a:rPr lang="en-US" dirty="0"/>
              <a:t>Care must be taken to ensure provision does not lead to an irregularity</a:t>
            </a:r>
          </a:p>
          <a:p>
            <a:pPr lvl="1"/>
            <a:r>
              <a:rPr lang="en-US" dirty="0"/>
              <a:t>Handheld Calculator</a:t>
            </a:r>
          </a:p>
          <a:p>
            <a:pPr lvl="1"/>
            <a:r>
              <a:rPr lang="en-US" dirty="0"/>
              <a:t>Printed Periodic Table</a:t>
            </a:r>
          </a:p>
          <a:p>
            <a:pPr lvl="1"/>
            <a:r>
              <a:rPr lang="en-US" dirty="0"/>
              <a:t>Printed Formula Sheets</a:t>
            </a:r>
          </a:p>
          <a:p>
            <a:pPr lvl="1"/>
            <a:r>
              <a:rPr lang="en-US" dirty="0"/>
              <a:t>Properly Assign Text-To-Speech </a:t>
            </a:r>
          </a:p>
          <a:p>
            <a:pPr lvl="1"/>
            <a:r>
              <a:rPr lang="en-US" dirty="0"/>
              <a:t>Testing arrangement</a:t>
            </a:r>
          </a:p>
          <a:p>
            <a:pPr lvl="2"/>
            <a:r>
              <a:rPr lang="en-US" dirty="0"/>
              <a:t>Classroom vs lab setting</a:t>
            </a:r>
          </a:p>
          <a:p>
            <a:r>
              <a:rPr lang="en-US" altLang="en-US" b="1" dirty="0">
                <a:solidFill>
                  <a:schemeClr val="accent1"/>
                </a:solidFill>
              </a:rPr>
              <a:t>The provision of test administration procedures      must be made at the system-level</a:t>
            </a:r>
            <a:endParaRPr lang="en-US" altLang="en-US" sz="2600" b="1" dirty="0">
              <a:solidFill>
                <a:schemeClr val="accent1"/>
              </a:solidFill>
            </a:endParaRPr>
          </a:p>
          <a:p>
            <a:endParaRPr lang="en-US" dirty="0"/>
          </a:p>
          <a:p>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8</a:t>
            </a:fld>
            <a:endParaRPr lang="en-US" dirty="0"/>
          </a:p>
        </p:txBody>
      </p:sp>
    </p:spTree>
    <p:extLst>
      <p:ext uri="{BB962C8B-B14F-4D97-AF65-F5344CB8AC3E}">
        <p14:creationId xmlns:p14="http://schemas.microsoft.com/office/powerpoint/2010/main" val="733083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316630" cy="1325563"/>
          </a:xfrm>
        </p:spPr>
        <p:txBody>
          <a:bodyPr/>
          <a:lstStyle/>
          <a:p>
            <a:r>
              <a:rPr lang="en-US" dirty="0"/>
              <a:t>Accessibility Features</a:t>
            </a:r>
          </a:p>
        </p:txBody>
      </p:sp>
      <p:sp>
        <p:nvSpPr>
          <p:cNvPr id="3" name="Content Placeholder 2"/>
          <p:cNvSpPr>
            <a:spLocks noGrp="1"/>
          </p:cNvSpPr>
          <p:nvPr>
            <p:ph idx="1"/>
          </p:nvPr>
        </p:nvSpPr>
        <p:spPr>
          <a:xfrm>
            <a:off x="459974" y="1665288"/>
            <a:ext cx="7886700" cy="4351338"/>
          </a:xfrm>
        </p:spPr>
        <p:txBody>
          <a:bodyPr>
            <a:normAutofit/>
          </a:bodyPr>
          <a:lstStyle/>
          <a:p>
            <a:r>
              <a:rPr lang="en-US" dirty="0"/>
              <a:t>Vary across assessments </a:t>
            </a:r>
          </a:p>
          <a:p>
            <a:r>
              <a:rPr lang="en-US" dirty="0"/>
              <a:t>Depend upon the constructs being assessed </a:t>
            </a:r>
          </a:p>
          <a:p>
            <a:r>
              <a:rPr lang="en-US" dirty="0"/>
              <a:t>Test design</a:t>
            </a:r>
          </a:p>
          <a:p>
            <a:pPr marL="457200" lvl="1" indent="0">
              <a:buNone/>
            </a:pPr>
            <a:endParaRPr lang="en-US" dirty="0"/>
          </a:p>
          <a:p>
            <a:endParaRPr lang="en-US" dirty="0"/>
          </a:p>
          <a:p>
            <a:pPr lvl="1"/>
            <a:endParaRPr lang="en-US" dirty="0"/>
          </a:p>
          <a:p>
            <a:pPr marL="0" indent="0">
              <a:buNone/>
            </a:pP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9</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135217963"/>
              </p:ext>
            </p:extLst>
          </p:nvPr>
        </p:nvGraphicFramePr>
        <p:xfrm>
          <a:off x="1105515" y="3500283"/>
          <a:ext cx="6096000" cy="22860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032378338"/>
                    </a:ext>
                  </a:extLst>
                </a:gridCol>
                <a:gridCol w="2032000">
                  <a:extLst>
                    <a:ext uri="{9D8B030D-6E8A-4147-A177-3AD203B41FA5}">
                      <a16:colId xmlns:a16="http://schemas.microsoft.com/office/drawing/2014/main" val="4020897964"/>
                    </a:ext>
                  </a:extLst>
                </a:gridCol>
                <a:gridCol w="2032000">
                  <a:extLst>
                    <a:ext uri="{9D8B030D-6E8A-4147-A177-3AD203B41FA5}">
                      <a16:colId xmlns:a16="http://schemas.microsoft.com/office/drawing/2014/main" val="3384464288"/>
                    </a:ext>
                  </a:extLst>
                </a:gridCol>
              </a:tblGrid>
              <a:tr h="332331">
                <a:tc gridSpan="3">
                  <a:txBody>
                    <a:bodyPr/>
                    <a:lstStyle/>
                    <a:p>
                      <a:pPr algn="ctr"/>
                      <a:r>
                        <a:rPr lang="en-US" dirty="0"/>
                        <a:t>Selected Accommodations</a:t>
                      </a:r>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3985230243"/>
                  </a:ext>
                </a:extLst>
              </a:tr>
              <a:tr h="332331">
                <a:tc>
                  <a:txBody>
                    <a:bodyPr/>
                    <a:lstStyle/>
                    <a:p>
                      <a:endParaRPr lang="en-US" dirty="0"/>
                    </a:p>
                  </a:txBody>
                  <a:tcPr/>
                </a:tc>
                <a:tc>
                  <a:txBody>
                    <a:bodyPr/>
                    <a:lstStyle/>
                    <a:p>
                      <a:pPr algn="ctr"/>
                      <a:r>
                        <a:rPr lang="en-US" dirty="0"/>
                        <a:t>Milestones</a:t>
                      </a:r>
                    </a:p>
                  </a:txBody>
                  <a:tcPr/>
                </a:tc>
                <a:tc>
                  <a:txBody>
                    <a:bodyPr/>
                    <a:lstStyle/>
                    <a:p>
                      <a:pPr algn="ctr"/>
                      <a:r>
                        <a:rPr lang="en-US" dirty="0"/>
                        <a:t>ACCESS</a:t>
                      </a:r>
                    </a:p>
                  </a:txBody>
                  <a:tcPr/>
                </a:tc>
                <a:extLst>
                  <a:ext uri="{0D108BD9-81ED-4DB2-BD59-A6C34878D82A}">
                    <a16:rowId xmlns:a16="http://schemas.microsoft.com/office/drawing/2014/main" val="1524295231"/>
                  </a:ext>
                </a:extLst>
              </a:tr>
              <a:tr h="370840">
                <a:tc>
                  <a:txBody>
                    <a:bodyPr/>
                    <a:lstStyle/>
                    <a:p>
                      <a:r>
                        <a:rPr lang="en-US" dirty="0"/>
                        <a:t>Explain or paraphrase the directions</a:t>
                      </a:r>
                    </a:p>
                  </a:txBody>
                  <a:tcPr/>
                </a:tc>
                <a:tc>
                  <a:txBody>
                    <a:bodyPr/>
                    <a:lstStyle/>
                    <a:p>
                      <a:r>
                        <a:rPr lang="en-US" dirty="0"/>
                        <a:t>Accommodation</a:t>
                      </a:r>
                    </a:p>
                  </a:txBody>
                  <a:tcPr/>
                </a:tc>
                <a:tc>
                  <a:txBody>
                    <a:bodyPr/>
                    <a:lstStyle/>
                    <a:p>
                      <a:r>
                        <a:rPr lang="en-US" dirty="0"/>
                        <a:t>Test Administration Procedure</a:t>
                      </a:r>
                    </a:p>
                  </a:txBody>
                  <a:tcPr/>
                </a:tc>
                <a:extLst>
                  <a:ext uri="{0D108BD9-81ED-4DB2-BD59-A6C34878D82A}">
                    <a16:rowId xmlns:a16="http://schemas.microsoft.com/office/drawing/2014/main" val="1857434481"/>
                  </a:ext>
                </a:extLst>
              </a:tr>
              <a:tr h="370840">
                <a:tc>
                  <a:txBody>
                    <a:bodyPr/>
                    <a:lstStyle/>
                    <a:p>
                      <a:r>
                        <a:rPr lang="en-US" dirty="0"/>
                        <a:t>Human reader</a:t>
                      </a:r>
                    </a:p>
                  </a:txBody>
                  <a:tcPr/>
                </a:tc>
                <a:tc>
                  <a:txBody>
                    <a:bodyPr/>
                    <a:lstStyle/>
                    <a:p>
                      <a:r>
                        <a:rPr lang="en-US" dirty="0"/>
                        <a:t>Accommodation</a:t>
                      </a:r>
                    </a:p>
                  </a:txBody>
                  <a:tcPr/>
                </a:tc>
                <a:tc>
                  <a:txBody>
                    <a:bodyPr/>
                    <a:lstStyle/>
                    <a:p>
                      <a:r>
                        <a:rPr lang="en-US" dirty="0"/>
                        <a:t>Test Administration Procedure</a:t>
                      </a:r>
                    </a:p>
                  </a:txBody>
                  <a:tcPr/>
                </a:tc>
                <a:extLst>
                  <a:ext uri="{0D108BD9-81ED-4DB2-BD59-A6C34878D82A}">
                    <a16:rowId xmlns:a16="http://schemas.microsoft.com/office/drawing/2014/main" val="1645740234"/>
                  </a:ext>
                </a:extLst>
              </a:tr>
            </a:tbl>
          </a:graphicData>
        </a:graphic>
      </p:graphicFrame>
    </p:spTree>
    <p:extLst>
      <p:ext uri="{BB962C8B-B14F-4D97-AF65-F5344CB8AC3E}">
        <p14:creationId xmlns:p14="http://schemas.microsoft.com/office/powerpoint/2010/main" val="2715038031"/>
      </p:ext>
    </p:extLst>
  </p:cSld>
  <p:clrMapOvr>
    <a:masterClrMapping/>
  </p:clrMapOvr>
</p:sld>
</file>

<file path=ppt/theme/theme1.xml><?xml version="1.0" encoding="utf-8"?>
<a:theme xmlns:a="http://schemas.openxmlformats.org/drawingml/2006/main" name="GaDOE-PowerPoint-Templat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aDOE-PowerPoint-WhiteTemplate.potx" id="{53B969E5-D8F9-4B7E-BB79-6B723335B9B7}" vid="{DC062CE6-518D-4EB2-8F7F-BCCD4AD442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B34819C3326640A5C369F682C5BCEC" ma:contentTypeVersion="3" ma:contentTypeDescription="Create a new document." ma:contentTypeScope="" ma:versionID="b4d03f235370e36574effe2eb9849c75">
  <xsd:schema xmlns:xsd="http://www.w3.org/2001/XMLSchema" xmlns:xs="http://www.w3.org/2001/XMLSchema" xmlns:p="http://schemas.microsoft.com/office/2006/metadata/properties" xmlns:ns1="http://schemas.microsoft.com/sharepoint/v3" xmlns:ns2="1d496aed-39d0-4758-b3cf-4e4773287716" xmlns:ns3="20a672bb-8554-40ed-8ef6-17ff2403b73b" targetNamespace="http://schemas.microsoft.com/office/2006/metadata/properties" ma:root="true" ma:fieldsID="dc85d28dfa76c5fff1f4bca85981001c" ns1:_="" ns2:_="" ns3:_="">
    <xsd:import namespace="http://schemas.microsoft.com/sharepoint/v3"/>
    <xsd:import namespace="1d496aed-39d0-4758-b3cf-4e4773287716"/>
    <xsd:import namespace="20a672bb-8554-40ed-8ef6-17ff2403b7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0a672bb-8554-40ed-8ef6-17ff2403b73b" elementFormDefault="qualified">
    <xsd:import namespace="http://schemas.microsoft.com/office/2006/documentManagement/types"/>
    <xsd:import namespace="http://schemas.microsoft.com/office/infopath/2007/PartnerControls"/>
    <xsd:element name="Page" ma:index="12" nillable="true" ma:displayName="Page" ma:list="{812383B8-FDBA-42DE-9B28-EFCB3124A900}" ma:internalName="Page">
      <xsd:simpleType>
        <xsd:restriction base="dms:Lookup"/>
      </xsd:simpleType>
    </xsd:element>
    <xsd:element name="Page_x0020_SubHeader" ma:index="13" nillable="true" ma:displayName="Page SubHeader" ma:internalName="Page_x0020_SubHead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1d496aed-39d0-4758-b3cf-4e4773287716"/>
    <Page xmlns="20a672bb-8554-40ed-8ef6-17ff2403b73b" xsi:nil="true"/>
    <PublishingExpirationDate xmlns="http://schemas.microsoft.com/sharepoint/v3" xsi:nil="true"/>
    <Page_x0020_SubHeader xmlns="20a672bb-8554-40ed-8ef6-17ff2403b73b"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1370D2-6495-4E52-A44E-ABD996734086}"/>
</file>

<file path=customXml/itemProps2.xml><?xml version="1.0" encoding="utf-8"?>
<ds:datastoreItem xmlns:ds="http://schemas.openxmlformats.org/officeDocument/2006/customXml" ds:itemID="{C088A7C3-2BB5-4A18-898A-30CE89B2372C}"/>
</file>

<file path=customXml/itemProps3.xml><?xml version="1.0" encoding="utf-8"?>
<ds:datastoreItem xmlns:ds="http://schemas.openxmlformats.org/officeDocument/2006/customXml" ds:itemID="{1CF00EE7-5F6E-409F-88CA-8BEF9EFD5F4F}"/>
</file>

<file path=docProps/app.xml><?xml version="1.0" encoding="utf-8"?>
<Properties xmlns="http://schemas.openxmlformats.org/officeDocument/2006/extended-properties" xmlns:vt="http://schemas.openxmlformats.org/officeDocument/2006/docPropsVTypes">
  <Template>GaDOE-PowerPoint-WhiteTemplate</Template>
  <TotalTime>4524</TotalTime>
  <Words>3115</Words>
  <Application>Microsoft Office PowerPoint</Application>
  <PresentationFormat>On-screen Show (4:3)</PresentationFormat>
  <Paragraphs>438</Paragraphs>
  <Slides>50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50</vt:i4>
      </vt:variant>
    </vt:vector>
  </HeadingPairs>
  <TitlesOfParts>
    <vt:vector size="57" baseType="lpstr">
      <vt:lpstr>Batang</vt:lpstr>
      <vt:lpstr>Arial</vt:lpstr>
      <vt:lpstr>Arial Narrow</vt:lpstr>
      <vt:lpstr>Arial Rounded MT Bold</vt:lpstr>
      <vt:lpstr>Calibri</vt:lpstr>
      <vt:lpstr>Times New Roman</vt:lpstr>
      <vt:lpstr>GaDOE-PowerPoint-Template</vt:lpstr>
      <vt:lpstr> Fall Assessment Conference – Part 3 Accessibility</vt:lpstr>
      <vt:lpstr>Overview</vt:lpstr>
      <vt:lpstr>Paradigm Shift</vt:lpstr>
      <vt:lpstr>Three-Tiered Approach to Accessibility</vt:lpstr>
      <vt:lpstr>Support Types</vt:lpstr>
      <vt:lpstr>Universal Tools</vt:lpstr>
      <vt:lpstr>Universal Tools in INSIGHT</vt:lpstr>
      <vt:lpstr>Test Administration Procedures</vt:lpstr>
      <vt:lpstr>Accessibility Features</vt:lpstr>
      <vt:lpstr>Checks for Accessibility</vt:lpstr>
      <vt:lpstr>Georgia Teachers</vt:lpstr>
      <vt:lpstr>Universal Design</vt:lpstr>
      <vt:lpstr>Structure of Assessment</vt:lpstr>
      <vt:lpstr>Selected Georgia Standards</vt:lpstr>
      <vt:lpstr>Ensure Better Access</vt:lpstr>
      <vt:lpstr>Ensure Better Access</vt:lpstr>
      <vt:lpstr>Who will tools benefit?</vt:lpstr>
      <vt:lpstr>Accommodations</vt:lpstr>
      <vt:lpstr>Modifications</vt:lpstr>
      <vt:lpstr>Important Points</vt:lpstr>
      <vt:lpstr>Accommodations</vt:lpstr>
      <vt:lpstr>Accommodations</vt:lpstr>
      <vt:lpstr>Accommodations</vt:lpstr>
      <vt:lpstr>Eligible Students</vt:lpstr>
      <vt:lpstr>Target Skills vs Access Skills</vt:lpstr>
      <vt:lpstr>Key Considerations</vt:lpstr>
      <vt:lpstr>Key Considerations</vt:lpstr>
      <vt:lpstr>Key Considerations</vt:lpstr>
      <vt:lpstr>Key Considerations</vt:lpstr>
      <vt:lpstr>Key Considerations</vt:lpstr>
      <vt:lpstr>Key Considerations</vt:lpstr>
      <vt:lpstr>Key Considerations</vt:lpstr>
      <vt:lpstr>Standard Accommodations</vt:lpstr>
      <vt:lpstr>Conditional Accommodations</vt:lpstr>
      <vt:lpstr>Conditional Accommodations</vt:lpstr>
      <vt:lpstr>Conditional Accommodations</vt:lpstr>
      <vt:lpstr>Why must we attend to the guidance for conditional accommodations?</vt:lpstr>
      <vt:lpstr>Why must we attend to the guidance for conditional accommodations?</vt:lpstr>
      <vt:lpstr>Consider the Constructs</vt:lpstr>
      <vt:lpstr>Key Consideration</vt:lpstr>
      <vt:lpstr>Oral Reading of  ELA Passages: SWD </vt:lpstr>
      <vt:lpstr>Signing of  ELA Passages: SWD </vt:lpstr>
      <vt:lpstr>Oral Reading of  ELA Passages: EL</vt:lpstr>
      <vt:lpstr>Why is reading of ELA passages restricted?</vt:lpstr>
      <vt:lpstr>Reading of Test Questions</vt:lpstr>
      <vt:lpstr>Use of a Basic Function Calculator (SWD only)</vt:lpstr>
      <vt:lpstr>What is a basic function calculator?</vt:lpstr>
      <vt:lpstr>Special Accommodations Requests</vt:lpstr>
      <vt:lpstr>Additional Resources</vt:lpstr>
      <vt:lpstr>Questions &amp; Concerns</vt:lpstr>
    </vt:vector>
  </TitlesOfParts>
  <Company>GADOE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and Accommodations  for Students with Disabilities &amp;  English Learners</dc:title>
  <dc:creator>Mary Nesbit-McBride</dc:creator>
  <cp:lastModifiedBy>Joseph Blessing</cp:lastModifiedBy>
  <cp:revision>131</cp:revision>
  <cp:lastPrinted>2016-08-24T14:47:31Z</cp:lastPrinted>
  <dcterms:created xsi:type="dcterms:W3CDTF">2016-07-12T20:00:15Z</dcterms:created>
  <dcterms:modified xsi:type="dcterms:W3CDTF">2017-10-12T12:39:28Z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0x01010098B34819C3326640A5C369F682C5BCEC</vt:lpwstr>
  </property>
</Properties>
</file>