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0"/>
  </p:notesMasterIdLst>
  <p:handoutMasterIdLst>
    <p:handoutMasterId r:id="rId71"/>
  </p:handoutMasterIdLst>
  <p:sldIdLst>
    <p:sldId id="301" r:id="rId5"/>
    <p:sldId id="703" r:id="rId6"/>
    <p:sldId id="831" r:id="rId7"/>
    <p:sldId id="303" r:id="rId8"/>
    <p:sldId id="342" r:id="rId9"/>
    <p:sldId id="666" r:id="rId10"/>
    <p:sldId id="667" r:id="rId11"/>
    <p:sldId id="833" r:id="rId12"/>
    <p:sldId id="326" r:id="rId13"/>
    <p:sldId id="346" r:id="rId14"/>
    <p:sldId id="347" r:id="rId15"/>
    <p:sldId id="426" r:id="rId16"/>
    <p:sldId id="324" r:id="rId17"/>
    <p:sldId id="348" r:id="rId18"/>
    <p:sldId id="349" r:id="rId19"/>
    <p:sldId id="343" r:id="rId20"/>
    <p:sldId id="345" r:id="rId21"/>
    <p:sldId id="838" r:id="rId22"/>
    <p:sldId id="340" r:id="rId23"/>
    <p:sldId id="341" r:id="rId24"/>
    <p:sldId id="837" r:id="rId25"/>
    <p:sldId id="338" r:id="rId26"/>
    <p:sldId id="337" r:id="rId27"/>
    <p:sldId id="830" r:id="rId28"/>
    <p:sldId id="334" r:id="rId29"/>
    <p:sldId id="827" r:id="rId30"/>
    <p:sldId id="770" r:id="rId31"/>
    <p:sldId id="335" r:id="rId32"/>
    <p:sldId id="333" r:id="rId33"/>
    <p:sldId id="336" r:id="rId34"/>
    <p:sldId id="834" r:id="rId35"/>
    <p:sldId id="329" r:id="rId36"/>
    <p:sldId id="330" r:id="rId37"/>
    <p:sldId id="260" r:id="rId38"/>
    <p:sldId id="264" r:id="rId39"/>
    <p:sldId id="265" r:id="rId40"/>
    <p:sldId id="266" r:id="rId41"/>
    <p:sldId id="261" r:id="rId42"/>
    <p:sldId id="267" r:id="rId43"/>
    <p:sldId id="268" r:id="rId44"/>
    <p:sldId id="270" r:id="rId45"/>
    <p:sldId id="271" r:id="rId46"/>
    <p:sldId id="272" r:id="rId47"/>
    <p:sldId id="273" r:id="rId48"/>
    <p:sldId id="274" r:id="rId49"/>
    <p:sldId id="275" r:id="rId50"/>
    <p:sldId id="276"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835" r:id="rId64"/>
    <p:sldId id="350" r:id="rId65"/>
    <p:sldId id="290" r:id="rId66"/>
    <p:sldId id="291" r:id="rId67"/>
    <p:sldId id="836" r:id="rId68"/>
    <p:sldId id="305"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Nesbit-McBride" initials="MN" lastIdx="0" clrIdx="0">
    <p:extLst>
      <p:ext uri="{19B8F6BF-5375-455C-9EA6-DF929625EA0E}">
        <p15:presenceInfo xmlns:p15="http://schemas.microsoft.com/office/powerpoint/2012/main" userId="S-1-5-21-4138756018-1546103158-1358996498-22947" providerId="AD"/>
      </p:ext>
    </p:extLst>
  </p:cmAuthor>
  <p:cmAuthor id="2" name="Sandy Greene" initials="SG" lastIdx="16" clrIdx="1">
    <p:extLst>
      <p:ext uri="{19B8F6BF-5375-455C-9EA6-DF929625EA0E}">
        <p15:presenceInfo xmlns:p15="http://schemas.microsoft.com/office/powerpoint/2012/main" userId="Sandy Greene" providerId="None"/>
      </p:ext>
    </p:extLst>
  </p:cmAuthor>
  <p:cmAuthor id="3" name="Joseph Blessing" initials="JB" lastIdx="2" clrIdx="2">
    <p:extLst>
      <p:ext uri="{19B8F6BF-5375-455C-9EA6-DF929625EA0E}">
        <p15:presenceInfo xmlns:p15="http://schemas.microsoft.com/office/powerpoint/2012/main" userId="S-1-5-21-4138756018-1546103158-1358996498-327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FF"/>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1B371F-86C6-43C4-AB31-C77C5C71C417}" v="464" dt="2018-09-10T17:50:54.868"/>
    <p1510:client id="{715066DD-AF04-4DC2-A3BD-7D419EE8AF50}" v="27" dt="2018-09-11T11:19:05.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napToGrid="0">
      <p:cViewPr varScale="1">
        <p:scale>
          <a:sx n="106" d="100"/>
          <a:sy n="106" d="100"/>
        </p:scale>
        <p:origin x="138"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31020-4EC2-AB4A-AAD0-58B6AB5D62D4}" type="doc">
      <dgm:prSet loTypeId="urn:microsoft.com/office/officeart/2005/8/layout/cycle3" loCatId="" qsTypeId="urn:microsoft.com/office/officeart/2005/8/quickstyle/simple2" qsCatId="simple" csTypeId="urn:microsoft.com/office/officeart/2005/8/colors/colorful1" csCatId="colorful" phldr="1"/>
      <dgm:spPr/>
      <dgm:t>
        <a:bodyPr/>
        <a:lstStyle/>
        <a:p>
          <a:endParaRPr lang="en-US"/>
        </a:p>
      </dgm:t>
    </dgm:pt>
    <dgm:pt modelId="{D058879F-071C-4D4A-99DF-94FB910F899C}">
      <dgm:prSet phldrT="[Text]"/>
      <dgm:spPr>
        <a:solidFill>
          <a:schemeClr val="accent2"/>
        </a:solidFill>
      </dgm:spPr>
      <dgm:t>
        <a:bodyPr/>
        <a:lstStyle/>
        <a:p>
          <a:r>
            <a:rPr lang="en-US" dirty="0"/>
            <a:t>Standards</a:t>
          </a:r>
        </a:p>
      </dgm:t>
    </dgm:pt>
    <dgm:pt modelId="{7F25B018-E0E7-AA41-8C27-1CBDB011C39A}" type="parTrans" cxnId="{FF437037-27C1-7943-B344-3D7032228795}">
      <dgm:prSet/>
      <dgm:spPr/>
      <dgm:t>
        <a:bodyPr/>
        <a:lstStyle/>
        <a:p>
          <a:endParaRPr lang="en-US"/>
        </a:p>
      </dgm:t>
    </dgm:pt>
    <dgm:pt modelId="{649ECAFB-5A83-8149-AF08-1D9E47A7B34F}" type="sibTrans" cxnId="{FF437037-27C1-7943-B344-3D7032228795}">
      <dgm:prSet/>
      <dgm:spPr/>
      <dgm:t>
        <a:bodyPr/>
        <a:lstStyle/>
        <a:p>
          <a:endParaRPr lang="en-US"/>
        </a:p>
      </dgm:t>
    </dgm:pt>
    <dgm:pt modelId="{CAE97897-9CAF-F74F-A80F-78BA4E12F66D}">
      <dgm:prSet phldrT="[Text]"/>
      <dgm:spPr>
        <a:solidFill>
          <a:schemeClr val="accent3"/>
        </a:solidFill>
      </dgm:spPr>
      <dgm:t>
        <a:bodyPr/>
        <a:lstStyle/>
        <a:p>
          <a:r>
            <a:rPr lang="en-US" dirty="0"/>
            <a:t>Item Writing</a:t>
          </a:r>
        </a:p>
      </dgm:t>
    </dgm:pt>
    <dgm:pt modelId="{EB78F8CD-5D27-7746-AC75-0A15CBDB26E9}" type="parTrans" cxnId="{3F4F727F-09DF-4A4F-AC3E-502D75479E41}">
      <dgm:prSet/>
      <dgm:spPr/>
      <dgm:t>
        <a:bodyPr/>
        <a:lstStyle/>
        <a:p>
          <a:endParaRPr lang="en-US"/>
        </a:p>
      </dgm:t>
    </dgm:pt>
    <dgm:pt modelId="{401D18B3-A598-F042-84CC-783E0C6C8A12}" type="sibTrans" cxnId="{3F4F727F-09DF-4A4F-AC3E-502D75479E41}">
      <dgm:prSet/>
      <dgm:spPr/>
      <dgm:t>
        <a:bodyPr/>
        <a:lstStyle/>
        <a:p>
          <a:endParaRPr lang="en-US"/>
        </a:p>
      </dgm:t>
    </dgm:pt>
    <dgm:pt modelId="{87AF3B06-C088-2F48-A65A-2C4E8769A446}">
      <dgm:prSet phldrT="[Text]"/>
      <dgm:spPr>
        <a:solidFill>
          <a:schemeClr val="accent4"/>
        </a:solidFill>
      </dgm:spPr>
      <dgm:t>
        <a:bodyPr/>
        <a:lstStyle/>
        <a:p>
          <a:r>
            <a:rPr lang="en-US" dirty="0"/>
            <a:t>Item Reviews</a:t>
          </a:r>
        </a:p>
      </dgm:t>
    </dgm:pt>
    <dgm:pt modelId="{1E7B6EC4-101B-7F41-AAEE-37EB38F797ED}" type="parTrans" cxnId="{0839FE4B-E63E-454C-9C3A-13FC193E6AAB}">
      <dgm:prSet/>
      <dgm:spPr/>
      <dgm:t>
        <a:bodyPr/>
        <a:lstStyle/>
        <a:p>
          <a:endParaRPr lang="en-US"/>
        </a:p>
      </dgm:t>
    </dgm:pt>
    <dgm:pt modelId="{0CA58543-55E2-204A-8E96-33A0CE093CB2}" type="sibTrans" cxnId="{0839FE4B-E63E-454C-9C3A-13FC193E6AAB}">
      <dgm:prSet/>
      <dgm:spPr/>
      <dgm:t>
        <a:bodyPr/>
        <a:lstStyle/>
        <a:p>
          <a:endParaRPr lang="en-US"/>
        </a:p>
      </dgm:t>
    </dgm:pt>
    <dgm:pt modelId="{88A35039-661A-2345-AE40-090AA9A631B9}">
      <dgm:prSet phldrT="[Text]"/>
      <dgm:spPr/>
      <dgm:t>
        <a:bodyPr/>
        <a:lstStyle/>
        <a:p>
          <a:r>
            <a:rPr lang="en-US" dirty="0"/>
            <a:t>Field Test</a:t>
          </a:r>
        </a:p>
      </dgm:t>
    </dgm:pt>
    <dgm:pt modelId="{5E47A98A-0FE6-A143-ACFF-1043154472DA}" type="parTrans" cxnId="{2C7CC952-5AC6-7A43-9F0C-82E2013F9586}">
      <dgm:prSet/>
      <dgm:spPr/>
      <dgm:t>
        <a:bodyPr/>
        <a:lstStyle/>
        <a:p>
          <a:endParaRPr lang="en-US"/>
        </a:p>
      </dgm:t>
    </dgm:pt>
    <dgm:pt modelId="{16FEB2D7-99EE-C64C-A607-681BCC0CE78A}" type="sibTrans" cxnId="{2C7CC952-5AC6-7A43-9F0C-82E2013F9586}">
      <dgm:prSet/>
      <dgm:spPr/>
      <dgm:t>
        <a:bodyPr/>
        <a:lstStyle/>
        <a:p>
          <a:endParaRPr lang="en-US"/>
        </a:p>
      </dgm:t>
    </dgm:pt>
    <dgm:pt modelId="{2452CADB-E8CF-B34D-B71E-F2E0BB45B51A}">
      <dgm:prSet phldrT="[Text]"/>
      <dgm:spPr/>
      <dgm:t>
        <a:bodyPr/>
        <a:lstStyle/>
        <a:p>
          <a:r>
            <a:rPr lang="en-US" dirty="0"/>
            <a:t>Operational Test</a:t>
          </a:r>
        </a:p>
      </dgm:t>
    </dgm:pt>
    <dgm:pt modelId="{A6C8E15D-D20C-184E-997B-372B2893B3D7}" type="parTrans" cxnId="{42047B4D-3F95-6D44-B4AF-0E34FB87AE79}">
      <dgm:prSet/>
      <dgm:spPr/>
      <dgm:t>
        <a:bodyPr/>
        <a:lstStyle/>
        <a:p>
          <a:endParaRPr lang="en-US"/>
        </a:p>
      </dgm:t>
    </dgm:pt>
    <dgm:pt modelId="{EA1626B7-3774-9742-909D-D2CDF9E0F518}" type="sibTrans" cxnId="{42047B4D-3F95-6D44-B4AF-0E34FB87AE79}">
      <dgm:prSet/>
      <dgm:spPr/>
      <dgm:t>
        <a:bodyPr/>
        <a:lstStyle/>
        <a:p>
          <a:endParaRPr lang="en-US"/>
        </a:p>
      </dgm:t>
    </dgm:pt>
    <dgm:pt modelId="{544386E9-A9AA-4246-84F4-BF135127C9D6}">
      <dgm:prSet phldrT="[Text]"/>
      <dgm:spPr>
        <a:solidFill>
          <a:srgbClr val="0070C0"/>
        </a:solidFill>
      </dgm:spPr>
      <dgm:t>
        <a:bodyPr/>
        <a:lstStyle/>
        <a:p>
          <a:r>
            <a:rPr lang="en-US" dirty="0"/>
            <a:t>Reporting</a:t>
          </a:r>
        </a:p>
      </dgm:t>
    </dgm:pt>
    <dgm:pt modelId="{15908CA4-C4AC-9B4E-87FC-917B26F2557C}" type="parTrans" cxnId="{1CCB57A3-9939-594E-961B-09DB35548DB4}">
      <dgm:prSet/>
      <dgm:spPr/>
      <dgm:t>
        <a:bodyPr/>
        <a:lstStyle/>
        <a:p>
          <a:endParaRPr lang="en-US"/>
        </a:p>
      </dgm:t>
    </dgm:pt>
    <dgm:pt modelId="{4FD31DAE-CCD6-C142-B9BC-DB75F2177FE3}" type="sibTrans" cxnId="{1CCB57A3-9939-594E-961B-09DB35548DB4}">
      <dgm:prSet/>
      <dgm:spPr/>
      <dgm:t>
        <a:bodyPr/>
        <a:lstStyle/>
        <a:p>
          <a:endParaRPr lang="en-US"/>
        </a:p>
      </dgm:t>
    </dgm:pt>
    <dgm:pt modelId="{0EF3DB79-0A1F-8443-BDBD-8C7B7F398656}" type="pres">
      <dgm:prSet presAssocID="{71331020-4EC2-AB4A-AAD0-58B6AB5D62D4}" presName="Name0" presStyleCnt="0">
        <dgm:presLayoutVars>
          <dgm:dir/>
          <dgm:resizeHandles val="exact"/>
        </dgm:presLayoutVars>
      </dgm:prSet>
      <dgm:spPr/>
    </dgm:pt>
    <dgm:pt modelId="{61C9E1A4-EAEA-7B45-B17F-29A79A70FF2F}" type="pres">
      <dgm:prSet presAssocID="{71331020-4EC2-AB4A-AAD0-58B6AB5D62D4}" presName="cycle" presStyleCnt="0"/>
      <dgm:spPr/>
    </dgm:pt>
    <dgm:pt modelId="{1565B896-C627-DB42-861F-205860248FBB}" type="pres">
      <dgm:prSet presAssocID="{D058879F-071C-4D4A-99DF-94FB910F899C}" presName="nodeFirstNode" presStyleLbl="node1" presStyleIdx="0" presStyleCnt="6">
        <dgm:presLayoutVars>
          <dgm:bulletEnabled val="1"/>
        </dgm:presLayoutVars>
      </dgm:prSet>
      <dgm:spPr/>
    </dgm:pt>
    <dgm:pt modelId="{0BF18949-E020-BA45-9B62-1CF2B8AB8196}" type="pres">
      <dgm:prSet presAssocID="{649ECAFB-5A83-8149-AF08-1D9E47A7B34F}" presName="sibTransFirstNode" presStyleLbl="bgShp" presStyleIdx="0" presStyleCnt="1" custLinFactNeighborX="0" custLinFactNeighborY="-955"/>
      <dgm:spPr/>
    </dgm:pt>
    <dgm:pt modelId="{7C061CF2-2EFC-0D44-9012-5D5787EB25A3}" type="pres">
      <dgm:prSet presAssocID="{CAE97897-9CAF-F74F-A80F-78BA4E12F66D}" presName="nodeFollowingNodes" presStyleLbl="node1" presStyleIdx="1" presStyleCnt="6">
        <dgm:presLayoutVars>
          <dgm:bulletEnabled val="1"/>
        </dgm:presLayoutVars>
      </dgm:prSet>
      <dgm:spPr/>
    </dgm:pt>
    <dgm:pt modelId="{94679008-588C-2742-9B53-DD864B802CB4}" type="pres">
      <dgm:prSet presAssocID="{87AF3B06-C088-2F48-A65A-2C4E8769A446}" presName="nodeFollowingNodes" presStyleLbl="node1" presStyleIdx="2" presStyleCnt="6">
        <dgm:presLayoutVars>
          <dgm:bulletEnabled val="1"/>
        </dgm:presLayoutVars>
      </dgm:prSet>
      <dgm:spPr/>
    </dgm:pt>
    <dgm:pt modelId="{06F8E4F6-7F56-6947-8731-F866A4C086EE}" type="pres">
      <dgm:prSet presAssocID="{88A35039-661A-2345-AE40-090AA9A631B9}" presName="nodeFollowingNodes" presStyleLbl="node1" presStyleIdx="3" presStyleCnt="6">
        <dgm:presLayoutVars>
          <dgm:bulletEnabled val="1"/>
        </dgm:presLayoutVars>
      </dgm:prSet>
      <dgm:spPr/>
    </dgm:pt>
    <dgm:pt modelId="{399AAE40-FC63-8E4A-ADA6-66508B857637}" type="pres">
      <dgm:prSet presAssocID="{2452CADB-E8CF-B34D-B71E-F2E0BB45B51A}" presName="nodeFollowingNodes" presStyleLbl="node1" presStyleIdx="4" presStyleCnt="6">
        <dgm:presLayoutVars>
          <dgm:bulletEnabled val="1"/>
        </dgm:presLayoutVars>
      </dgm:prSet>
      <dgm:spPr/>
    </dgm:pt>
    <dgm:pt modelId="{58119900-A573-9843-BEEC-07141621B8E5}" type="pres">
      <dgm:prSet presAssocID="{544386E9-A9AA-4246-84F4-BF135127C9D6}" presName="nodeFollowingNodes" presStyleLbl="node1" presStyleIdx="5" presStyleCnt="6">
        <dgm:presLayoutVars>
          <dgm:bulletEnabled val="1"/>
        </dgm:presLayoutVars>
      </dgm:prSet>
      <dgm:spPr/>
    </dgm:pt>
  </dgm:ptLst>
  <dgm:cxnLst>
    <dgm:cxn modelId="{4A32FF04-3AE4-44F6-A2CE-35E89B2D6BC9}" type="presOf" srcId="{71331020-4EC2-AB4A-AAD0-58B6AB5D62D4}" destId="{0EF3DB79-0A1F-8443-BDBD-8C7B7F398656}" srcOrd="0" destOrd="0" presId="urn:microsoft.com/office/officeart/2005/8/layout/cycle3"/>
    <dgm:cxn modelId="{056EF41E-F9E0-4F25-B32A-D117BC8B67D4}" type="presOf" srcId="{2452CADB-E8CF-B34D-B71E-F2E0BB45B51A}" destId="{399AAE40-FC63-8E4A-ADA6-66508B857637}" srcOrd="0" destOrd="0" presId="urn:microsoft.com/office/officeart/2005/8/layout/cycle3"/>
    <dgm:cxn modelId="{DD0C1924-2C36-4030-8DEA-9EC148886B72}" type="presOf" srcId="{544386E9-A9AA-4246-84F4-BF135127C9D6}" destId="{58119900-A573-9843-BEEC-07141621B8E5}" srcOrd="0" destOrd="0" presId="urn:microsoft.com/office/officeart/2005/8/layout/cycle3"/>
    <dgm:cxn modelId="{FF437037-27C1-7943-B344-3D7032228795}" srcId="{71331020-4EC2-AB4A-AAD0-58B6AB5D62D4}" destId="{D058879F-071C-4D4A-99DF-94FB910F899C}" srcOrd="0" destOrd="0" parTransId="{7F25B018-E0E7-AA41-8C27-1CBDB011C39A}" sibTransId="{649ECAFB-5A83-8149-AF08-1D9E47A7B34F}"/>
    <dgm:cxn modelId="{D5039461-2AA8-4AEA-96FD-4C88508A0FC0}" type="presOf" srcId="{649ECAFB-5A83-8149-AF08-1D9E47A7B34F}" destId="{0BF18949-E020-BA45-9B62-1CF2B8AB8196}" srcOrd="0" destOrd="0" presId="urn:microsoft.com/office/officeart/2005/8/layout/cycle3"/>
    <dgm:cxn modelId="{0839FE4B-E63E-454C-9C3A-13FC193E6AAB}" srcId="{71331020-4EC2-AB4A-AAD0-58B6AB5D62D4}" destId="{87AF3B06-C088-2F48-A65A-2C4E8769A446}" srcOrd="2" destOrd="0" parTransId="{1E7B6EC4-101B-7F41-AAEE-37EB38F797ED}" sibTransId="{0CA58543-55E2-204A-8E96-33A0CE093CB2}"/>
    <dgm:cxn modelId="{42047B4D-3F95-6D44-B4AF-0E34FB87AE79}" srcId="{71331020-4EC2-AB4A-AAD0-58B6AB5D62D4}" destId="{2452CADB-E8CF-B34D-B71E-F2E0BB45B51A}" srcOrd="4" destOrd="0" parTransId="{A6C8E15D-D20C-184E-997B-372B2893B3D7}" sibTransId="{EA1626B7-3774-9742-909D-D2CDF9E0F518}"/>
    <dgm:cxn modelId="{79574C51-61CF-4CFD-A361-8D12D7CD3D88}" type="presOf" srcId="{88A35039-661A-2345-AE40-090AA9A631B9}" destId="{06F8E4F6-7F56-6947-8731-F866A4C086EE}" srcOrd="0" destOrd="0" presId="urn:microsoft.com/office/officeart/2005/8/layout/cycle3"/>
    <dgm:cxn modelId="{2C7CC952-5AC6-7A43-9F0C-82E2013F9586}" srcId="{71331020-4EC2-AB4A-AAD0-58B6AB5D62D4}" destId="{88A35039-661A-2345-AE40-090AA9A631B9}" srcOrd="3" destOrd="0" parTransId="{5E47A98A-0FE6-A143-ACFF-1043154472DA}" sibTransId="{16FEB2D7-99EE-C64C-A607-681BCC0CE78A}"/>
    <dgm:cxn modelId="{3F4F727F-09DF-4A4F-AC3E-502D75479E41}" srcId="{71331020-4EC2-AB4A-AAD0-58B6AB5D62D4}" destId="{CAE97897-9CAF-F74F-A80F-78BA4E12F66D}" srcOrd="1" destOrd="0" parTransId="{EB78F8CD-5D27-7746-AC75-0A15CBDB26E9}" sibTransId="{401D18B3-A598-F042-84CC-783E0C6C8A12}"/>
    <dgm:cxn modelId="{1CCB57A3-9939-594E-961B-09DB35548DB4}" srcId="{71331020-4EC2-AB4A-AAD0-58B6AB5D62D4}" destId="{544386E9-A9AA-4246-84F4-BF135127C9D6}" srcOrd="5" destOrd="0" parTransId="{15908CA4-C4AC-9B4E-87FC-917B26F2557C}" sibTransId="{4FD31DAE-CCD6-C142-B9BC-DB75F2177FE3}"/>
    <dgm:cxn modelId="{A70E6BB9-1106-4D0F-B89F-19B8457124F1}" type="presOf" srcId="{D058879F-071C-4D4A-99DF-94FB910F899C}" destId="{1565B896-C627-DB42-861F-205860248FBB}" srcOrd="0" destOrd="0" presId="urn:microsoft.com/office/officeart/2005/8/layout/cycle3"/>
    <dgm:cxn modelId="{2091F3DD-D12E-4B37-9416-A3C8035DDE48}" type="presOf" srcId="{CAE97897-9CAF-F74F-A80F-78BA4E12F66D}" destId="{7C061CF2-2EFC-0D44-9012-5D5787EB25A3}" srcOrd="0" destOrd="0" presId="urn:microsoft.com/office/officeart/2005/8/layout/cycle3"/>
    <dgm:cxn modelId="{5BAC7CE6-3673-4E84-A869-986F6C39547C}" type="presOf" srcId="{87AF3B06-C088-2F48-A65A-2C4E8769A446}" destId="{94679008-588C-2742-9B53-DD864B802CB4}" srcOrd="0" destOrd="0" presId="urn:microsoft.com/office/officeart/2005/8/layout/cycle3"/>
    <dgm:cxn modelId="{2F6C8E5D-429B-4600-B134-891E8B73BFB4}" type="presParOf" srcId="{0EF3DB79-0A1F-8443-BDBD-8C7B7F398656}" destId="{61C9E1A4-EAEA-7B45-B17F-29A79A70FF2F}" srcOrd="0" destOrd="0" presId="urn:microsoft.com/office/officeart/2005/8/layout/cycle3"/>
    <dgm:cxn modelId="{9573DCA7-94B0-49D4-B01E-6ABDF932E1C9}" type="presParOf" srcId="{61C9E1A4-EAEA-7B45-B17F-29A79A70FF2F}" destId="{1565B896-C627-DB42-861F-205860248FBB}" srcOrd="0" destOrd="0" presId="urn:microsoft.com/office/officeart/2005/8/layout/cycle3"/>
    <dgm:cxn modelId="{78C0B069-1472-49B4-93A9-18CBEA1FE0C6}" type="presParOf" srcId="{61C9E1A4-EAEA-7B45-B17F-29A79A70FF2F}" destId="{0BF18949-E020-BA45-9B62-1CF2B8AB8196}" srcOrd="1" destOrd="0" presId="urn:microsoft.com/office/officeart/2005/8/layout/cycle3"/>
    <dgm:cxn modelId="{EC1791DE-EF5E-4E3D-9A82-EC1522FE8505}" type="presParOf" srcId="{61C9E1A4-EAEA-7B45-B17F-29A79A70FF2F}" destId="{7C061CF2-2EFC-0D44-9012-5D5787EB25A3}" srcOrd="2" destOrd="0" presId="urn:microsoft.com/office/officeart/2005/8/layout/cycle3"/>
    <dgm:cxn modelId="{3E5E9A87-BB49-40C0-8369-2B9CF5526D21}" type="presParOf" srcId="{61C9E1A4-EAEA-7B45-B17F-29A79A70FF2F}" destId="{94679008-588C-2742-9B53-DD864B802CB4}" srcOrd="3" destOrd="0" presId="urn:microsoft.com/office/officeart/2005/8/layout/cycle3"/>
    <dgm:cxn modelId="{F0FF4D7A-32C1-43B4-8AC0-840B013F8582}" type="presParOf" srcId="{61C9E1A4-EAEA-7B45-B17F-29A79A70FF2F}" destId="{06F8E4F6-7F56-6947-8731-F866A4C086EE}" srcOrd="4" destOrd="0" presId="urn:microsoft.com/office/officeart/2005/8/layout/cycle3"/>
    <dgm:cxn modelId="{A98C1235-36C5-4392-A04F-4B6C560143D7}" type="presParOf" srcId="{61C9E1A4-EAEA-7B45-B17F-29A79A70FF2F}" destId="{399AAE40-FC63-8E4A-ADA6-66508B857637}" srcOrd="5" destOrd="0" presId="urn:microsoft.com/office/officeart/2005/8/layout/cycle3"/>
    <dgm:cxn modelId="{892549B9-0E27-4732-A0EA-A1A6C32E0790}" type="presParOf" srcId="{61C9E1A4-EAEA-7B45-B17F-29A79A70FF2F}" destId="{58119900-A573-9843-BEEC-07141621B8E5}"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80FC2-4E23-44BE-A824-6F7EE00BAF49}" type="doc">
      <dgm:prSet loTypeId="urn:microsoft.com/office/officeart/2005/8/layout/pyramid1" loCatId="pyramid" qsTypeId="urn:microsoft.com/office/officeart/2005/8/quickstyle/simple1" qsCatId="simple" csTypeId="urn:microsoft.com/office/officeart/2005/8/colors/colorful1" csCatId="colorful" phldr="1"/>
      <dgm:spPr/>
    </dgm:pt>
    <dgm:pt modelId="{C56C456E-8C9E-4C92-9FCE-A1C9A77F69C4}">
      <dgm:prSet phldrT="[Text]" custT="1"/>
      <dgm:spPr/>
      <dgm:t>
        <a:bodyPr/>
        <a:lstStyle/>
        <a:p>
          <a:r>
            <a:rPr lang="en-US" sz="2800" dirty="0"/>
            <a:t>Accommodations</a:t>
          </a:r>
        </a:p>
      </dgm:t>
    </dgm:pt>
    <dgm:pt modelId="{4897A8EA-3616-4E2F-98B7-7209FC66037F}" type="parTrans" cxnId="{DA038E68-B91E-4939-B67A-F62A438C6819}">
      <dgm:prSet/>
      <dgm:spPr/>
      <dgm:t>
        <a:bodyPr/>
        <a:lstStyle/>
        <a:p>
          <a:endParaRPr lang="en-US"/>
        </a:p>
      </dgm:t>
    </dgm:pt>
    <dgm:pt modelId="{741B572F-0FFD-45DF-B5D5-9C3F2CD784CC}" type="sibTrans" cxnId="{DA038E68-B91E-4939-B67A-F62A438C6819}">
      <dgm:prSet/>
      <dgm:spPr/>
      <dgm:t>
        <a:bodyPr/>
        <a:lstStyle/>
        <a:p>
          <a:endParaRPr lang="en-US"/>
        </a:p>
      </dgm:t>
    </dgm:pt>
    <dgm:pt modelId="{C295E562-E331-42B5-AD79-141995F425A2}">
      <dgm:prSet phldrT="[Text]" custT="1"/>
      <dgm:spPr/>
      <dgm:t>
        <a:bodyPr/>
        <a:lstStyle/>
        <a:p>
          <a:r>
            <a:rPr lang="en-US" sz="2800" dirty="0"/>
            <a:t>Administration Procedures</a:t>
          </a:r>
        </a:p>
      </dgm:t>
    </dgm:pt>
    <dgm:pt modelId="{1BA67FE6-AB5A-4D64-92C9-495DE7B9A835}" type="parTrans" cxnId="{ADB1F8DF-9E36-4BB5-9E9D-9640BA984867}">
      <dgm:prSet/>
      <dgm:spPr/>
      <dgm:t>
        <a:bodyPr/>
        <a:lstStyle/>
        <a:p>
          <a:endParaRPr lang="en-US"/>
        </a:p>
      </dgm:t>
    </dgm:pt>
    <dgm:pt modelId="{314EC525-8D9B-42FF-A9EB-66CFCB09451F}" type="sibTrans" cxnId="{ADB1F8DF-9E36-4BB5-9E9D-9640BA984867}">
      <dgm:prSet/>
      <dgm:spPr/>
      <dgm:t>
        <a:bodyPr/>
        <a:lstStyle/>
        <a:p>
          <a:endParaRPr lang="en-US"/>
        </a:p>
      </dgm:t>
    </dgm:pt>
    <dgm:pt modelId="{FDD8AEB5-0325-4257-9B9C-E1A41231E0E6}">
      <dgm:prSet phldrT="[Text]" custT="1"/>
      <dgm:spPr/>
      <dgm:t>
        <a:bodyPr/>
        <a:lstStyle/>
        <a:p>
          <a:r>
            <a:rPr lang="en-US" sz="2800" dirty="0"/>
            <a:t>Universal Tools </a:t>
          </a:r>
        </a:p>
      </dgm:t>
    </dgm:pt>
    <dgm:pt modelId="{2F9417CD-CFAC-4265-A48F-66C19F33435F}" type="parTrans" cxnId="{9354A0E0-D8E2-4858-9086-4A6754F1529E}">
      <dgm:prSet/>
      <dgm:spPr/>
      <dgm:t>
        <a:bodyPr/>
        <a:lstStyle/>
        <a:p>
          <a:endParaRPr lang="en-US"/>
        </a:p>
      </dgm:t>
    </dgm:pt>
    <dgm:pt modelId="{BC94C9A9-CA8B-4E87-878D-FDA5E13D35EF}" type="sibTrans" cxnId="{9354A0E0-D8E2-4858-9086-4A6754F1529E}">
      <dgm:prSet/>
      <dgm:spPr/>
      <dgm:t>
        <a:bodyPr/>
        <a:lstStyle/>
        <a:p>
          <a:endParaRPr lang="en-US"/>
        </a:p>
      </dgm:t>
    </dgm:pt>
    <dgm:pt modelId="{1B1371C7-6927-4142-BA6A-322309F321CD}" type="pres">
      <dgm:prSet presAssocID="{5A480FC2-4E23-44BE-A824-6F7EE00BAF49}" presName="Name0" presStyleCnt="0">
        <dgm:presLayoutVars>
          <dgm:dir/>
          <dgm:animLvl val="lvl"/>
          <dgm:resizeHandles val="exact"/>
        </dgm:presLayoutVars>
      </dgm:prSet>
      <dgm:spPr/>
    </dgm:pt>
    <dgm:pt modelId="{2215E0F0-56F3-4EDF-BB9F-A0CE37809B3B}" type="pres">
      <dgm:prSet presAssocID="{C56C456E-8C9E-4C92-9FCE-A1C9A77F69C4}" presName="Name8" presStyleCnt="0"/>
      <dgm:spPr/>
    </dgm:pt>
    <dgm:pt modelId="{A7861D01-EE4E-4677-BC5D-5EF4AB9FDFE5}" type="pres">
      <dgm:prSet presAssocID="{C56C456E-8C9E-4C92-9FCE-A1C9A77F69C4}" presName="level" presStyleLbl="node1" presStyleIdx="0" presStyleCnt="3">
        <dgm:presLayoutVars>
          <dgm:chMax val="1"/>
          <dgm:bulletEnabled val="1"/>
        </dgm:presLayoutVars>
      </dgm:prSet>
      <dgm:spPr/>
    </dgm:pt>
    <dgm:pt modelId="{554C64AC-CE6A-4738-AA96-39F707F465ED}" type="pres">
      <dgm:prSet presAssocID="{C56C456E-8C9E-4C92-9FCE-A1C9A77F69C4}" presName="levelTx" presStyleLbl="revTx" presStyleIdx="0" presStyleCnt="0">
        <dgm:presLayoutVars>
          <dgm:chMax val="1"/>
          <dgm:bulletEnabled val="1"/>
        </dgm:presLayoutVars>
      </dgm:prSet>
      <dgm:spPr/>
    </dgm:pt>
    <dgm:pt modelId="{D5E07F27-42FB-4E75-AF9A-D47FB896C10A}" type="pres">
      <dgm:prSet presAssocID="{C295E562-E331-42B5-AD79-141995F425A2}" presName="Name8" presStyleCnt="0"/>
      <dgm:spPr/>
    </dgm:pt>
    <dgm:pt modelId="{D68EAFC9-3828-43C0-B45D-792BFD4B213D}" type="pres">
      <dgm:prSet presAssocID="{C295E562-E331-42B5-AD79-141995F425A2}" presName="level" presStyleLbl="node1" presStyleIdx="1" presStyleCnt="3">
        <dgm:presLayoutVars>
          <dgm:chMax val="1"/>
          <dgm:bulletEnabled val="1"/>
        </dgm:presLayoutVars>
      </dgm:prSet>
      <dgm:spPr/>
    </dgm:pt>
    <dgm:pt modelId="{2BBA3EF4-639F-457D-8388-B64C0A07D782}" type="pres">
      <dgm:prSet presAssocID="{C295E562-E331-42B5-AD79-141995F425A2}" presName="levelTx" presStyleLbl="revTx" presStyleIdx="0" presStyleCnt="0">
        <dgm:presLayoutVars>
          <dgm:chMax val="1"/>
          <dgm:bulletEnabled val="1"/>
        </dgm:presLayoutVars>
      </dgm:prSet>
      <dgm:spPr/>
    </dgm:pt>
    <dgm:pt modelId="{3FB21694-DAB1-42AC-AE4E-EB52AEB6ADA7}" type="pres">
      <dgm:prSet presAssocID="{FDD8AEB5-0325-4257-9B9C-E1A41231E0E6}" presName="Name8" presStyleCnt="0"/>
      <dgm:spPr/>
    </dgm:pt>
    <dgm:pt modelId="{FBDA44CC-6E85-4ADC-AF01-9B3D812D3164}" type="pres">
      <dgm:prSet presAssocID="{FDD8AEB5-0325-4257-9B9C-E1A41231E0E6}" presName="level" presStyleLbl="node1" presStyleIdx="2" presStyleCnt="3">
        <dgm:presLayoutVars>
          <dgm:chMax val="1"/>
          <dgm:bulletEnabled val="1"/>
        </dgm:presLayoutVars>
      </dgm:prSet>
      <dgm:spPr/>
    </dgm:pt>
    <dgm:pt modelId="{D198E329-A692-45AF-8A17-87355B4CDFB7}" type="pres">
      <dgm:prSet presAssocID="{FDD8AEB5-0325-4257-9B9C-E1A41231E0E6}" presName="levelTx" presStyleLbl="revTx" presStyleIdx="0" presStyleCnt="0">
        <dgm:presLayoutVars>
          <dgm:chMax val="1"/>
          <dgm:bulletEnabled val="1"/>
        </dgm:presLayoutVars>
      </dgm:prSet>
      <dgm:spPr/>
    </dgm:pt>
  </dgm:ptLst>
  <dgm:cxnLst>
    <dgm:cxn modelId="{DA038E68-B91E-4939-B67A-F62A438C6819}" srcId="{5A480FC2-4E23-44BE-A824-6F7EE00BAF49}" destId="{C56C456E-8C9E-4C92-9FCE-A1C9A77F69C4}" srcOrd="0" destOrd="0" parTransId="{4897A8EA-3616-4E2F-98B7-7209FC66037F}" sibTransId="{741B572F-0FFD-45DF-B5D5-9C3F2CD784CC}"/>
    <dgm:cxn modelId="{D8023957-6CCB-481A-A745-E763FA35975E}" type="presOf" srcId="{C295E562-E331-42B5-AD79-141995F425A2}" destId="{D68EAFC9-3828-43C0-B45D-792BFD4B213D}" srcOrd="0" destOrd="0" presId="urn:microsoft.com/office/officeart/2005/8/layout/pyramid1"/>
    <dgm:cxn modelId="{997B1AA5-5699-4DC7-A6E3-97011BB058BA}" type="presOf" srcId="{5A480FC2-4E23-44BE-A824-6F7EE00BAF49}" destId="{1B1371C7-6927-4142-BA6A-322309F321CD}" srcOrd="0" destOrd="0" presId="urn:microsoft.com/office/officeart/2005/8/layout/pyramid1"/>
    <dgm:cxn modelId="{31FAC9AE-8E9B-45F7-BD28-FE9A4DFB345E}" type="presOf" srcId="{C295E562-E331-42B5-AD79-141995F425A2}" destId="{2BBA3EF4-639F-457D-8388-B64C0A07D782}" srcOrd="1" destOrd="0" presId="urn:microsoft.com/office/officeart/2005/8/layout/pyramid1"/>
    <dgm:cxn modelId="{ADB1F8DF-9E36-4BB5-9E9D-9640BA984867}" srcId="{5A480FC2-4E23-44BE-A824-6F7EE00BAF49}" destId="{C295E562-E331-42B5-AD79-141995F425A2}" srcOrd="1" destOrd="0" parTransId="{1BA67FE6-AB5A-4D64-92C9-495DE7B9A835}" sibTransId="{314EC525-8D9B-42FF-A9EB-66CFCB09451F}"/>
    <dgm:cxn modelId="{9354A0E0-D8E2-4858-9086-4A6754F1529E}" srcId="{5A480FC2-4E23-44BE-A824-6F7EE00BAF49}" destId="{FDD8AEB5-0325-4257-9B9C-E1A41231E0E6}" srcOrd="2" destOrd="0" parTransId="{2F9417CD-CFAC-4265-A48F-66C19F33435F}" sibTransId="{BC94C9A9-CA8B-4E87-878D-FDA5E13D35EF}"/>
    <dgm:cxn modelId="{309038E8-8002-43E2-9C7F-4C9A1DADA100}" type="presOf" srcId="{FDD8AEB5-0325-4257-9B9C-E1A41231E0E6}" destId="{D198E329-A692-45AF-8A17-87355B4CDFB7}" srcOrd="1" destOrd="0" presId="urn:microsoft.com/office/officeart/2005/8/layout/pyramid1"/>
    <dgm:cxn modelId="{DFFDF1F2-DB7F-4BE0-AE98-6EA7EDB44FF3}" type="presOf" srcId="{FDD8AEB5-0325-4257-9B9C-E1A41231E0E6}" destId="{FBDA44CC-6E85-4ADC-AF01-9B3D812D3164}" srcOrd="0" destOrd="0" presId="urn:microsoft.com/office/officeart/2005/8/layout/pyramid1"/>
    <dgm:cxn modelId="{CA0A44F8-F8C1-48E4-AA53-46929004ED0D}" type="presOf" srcId="{C56C456E-8C9E-4C92-9FCE-A1C9A77F69C4}" destId="{554C64AC-CE6A-4738-AA96-39F707F465ED}" srcOrd="1" destOrd="0" presId="urn:microsoft.com/office/officeart/2005/8/layout/pyramid1"/>
    <dgm:cxn modelId="{C2C9BBF8-9812-4540-B043-ABF575EDF950}" type="presOf" srcId="{C56C456E-8C9E-4C92-9FCE-A1C9A77F69C4}" destId="{A7861D01-EE4E-4677-BC5D-5EF4AB9FDFE5}" srcOrd="0" destOrd="0" presId="urn:microsoft.com/office/officeart/2005/8/layout/pyramid1"/>
    <dgm:cxn modelId="{97AB1DC2-7A05-46C4-AA58-577875185669}" type="presParOf" srcId="{1B1371C7-6927-4142-BA6A-322309F321CD}" destId="{2215E0F0-56F3-4EDF-BB9F-A0CE37809B3B}" srcOrd="0" destOrd="0" presId="urn:microsoft.com/office/officeart/2005/8/layout/pyramid1"/>
    <dgm:cxn modelId="{A0EE7905-B59E-4EFD-8480-BFEBB8CD836E}" type="presParOf" srcId="{2215E0F0-56F3-4EDF-BB9F-A0CE37809B3B}" destId="{A7861D01-EE4E-4677-BC5D-5EF4AB9FDFE5}" srcOrd="0" destOrd="0" presId="urn:microsoft.com/office/officeart/2005/8/layout/pyramid1"/>
    <dgm:cxn modelId="{A07B8FAD-06E4-4113-BD6A-6E13FEE7A154}" type="presParOf" srcId="{2215E0F0-56F3-4EDF-BB9F-A0CE37809B3B}" destId="{554C64AC-CE6A-4738-AA96-39F707F465ED}" srcOrd="1" destOrd="0" presId="urn:microsoft.com/office/officeart/2005/8/layout/pyramid1"/>
    <dgm:cxn modelId="{1827DB90-6B04-4381-B45F-6205181010BD}" type="presParOf" srcId="{1B1371C7-6927-4142-BA6A-322309F321CD}" destId="{D5E07F27-42FB-4E75-AF9A-D47FB896C10A}" srcOrd="1" destOrd="0" presId="urn:microsoft.com/office/officeart/2005/8/layout/pyramid1"/>
    <dgm:cxn modelId="{7F64FAC7-C462-417E-848B-204E1168B267}" type="presParOf" srcId="{D5E07F27-42FB-4E75-AF9A-D47FB896C10A}" destId="{D68EAFC9-3828-43C0-B45D-792BFD4B213D}" srcOrd="0" destOrd="0" presId="urn:microsoft.com/office/officeart/2005/8/layout/pyramid1"/>
    <dgm:cxn modelId="{1CB1FB91-AD32-4A72-B417-57F77B64DDC6}" type="presParOf" srcId="{D5E07F27-42FB-4E75-AF9A-D47FB896C10A}" destId="{2BBA3EF4-639F-457D-8388-B64C0A07D782}" srcOrd="1" destOrd="0" presId="urn:microsoft.com/office/officeart/2005/8/layout/pyramid1"/>
    <dgm:cxn modelId="{517FD74A-4C10-41FD-B773-8C28D1870DB0}" type="presParOf" srcId="{1B1371C7-6927-4142-BA6A-322309F321CD}" destId="{3FB21694-DAB1-42AC-AE4E-EB52AEB6ADA7}" srcOrd="2" destOrd="0" presId="urn:microsoft.com/office/officeart/2005/8/layout/pyramid1"/>
    <dgm:cxn modelId="{B8A366C6-02C3-43E0-852E-235C4649957C}" type="presParOf" srcId="{3FB21694-DAB1-42AC-AE4E-EB52AEB6ADA7}" destId="{FBDA44CC-6E85-4ADC-AF01-9B3D812D3164}" srcOrd="0" destOrd="0" presId="urn:microsoft.com/office/officeart/2005/8/layout/pyramid1"/>
    <dgm:cxn modelId="{66A84970-04BF-47A6-9909-7D444EA38903}" type="presParOf" srcId="{3FB21694-DAB1-42AC-AE4E-EB52AEB6ADA7}" destId="{D198E329-A692-45AF-8A17-87355B4CDFB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18949-E020-BA45-9B62-1CF2B8AB8196}">
      <dsp:nvSpPr>
        <dsp:cNvPr id="0" name=""/>
        <dsp:cNvSpPr/>
      </dsp:nvSpPr>
      <dsp:spPr>
        <a:xfrm>
          <a:off x="1947097" y="-45344"/>
          <a:ext cx="4335404" cy="4335404"/>
        </a:xfrm>
        <a:prstGeom prst="circularArrow">
          <a:avLst>
            <a:gd name="adj1" fmla="val 5274"/>
            <a:gd name="adj2" fmla="val 312630"/>
            <a:gd name="adj3" fmla="val 14226794"/>
            <a:gd name="adj4" fmla="val 17127801"/>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65B896-C627-DB42-861F-205860248FBB}">
      <dsp:nvSpPr>
        <dsp:cNvPr id="0" name=""/>
        <dsp:cNvSpPr/>
      </dsp:nvSpPr>
      <dsp:spPr>
        <a:xfrm>
          <a:off x="3290031" y="1325"/>
          <a:ext cx="1649536" cy="824768"/>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Standards</a:t>
          </a:r>
        </a:p>
      </dsp:txBody>
      <dsp:txXfrm>
        <a:off x="3330293" y="41587"/>
        <a:ext cx="1569012" cy="744244"/>
      </dsp:txXfrm>
    </dsp:sp>
    <dsp:sp modelId="{7C061CF2-2EFC-0D44-9012-5D5787EB25A3}">
      <dsp:nvSpPr>
        <dsp:cNvPr id="0" name=""/>
        <dsp:cNvSpPr/>
      </dsp:nvSpPr>
      <dsp:spPr>
        <a:xfrm>
          <a:off x="4813183" y="880717"/>
          <a:ext cx="1649536" cy="824768"/>
        </a:xfrm>
        <a:prstGeom prst="round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Item Writing</a:t>
          </a:r>
        </a:p>
      </dsp:txBody>
      <dsp:txXfrm>
        <a:off x="4853445" y="920979"/>
        <a:ext cx="1569012" cy="744244"/>
      </dsp:txXfrm>
    </dsp:sp>
    <dsp:sp modelId="{94679008-588C-2742-9B53-DD864B802CB4}">
      <dsp:nvSpPr>
        <dsp:cNvPr id="0" name=""/>
        <dsp:cNvSpPr/>
      </dsp:nvSpPr>
      <dsp:spPr>
        <a:xfrm>
          <a:off x="4813183" y="2639502"/>
          <a:ext cx="1649536" cy="824768"/>
        </a:xfrm>
        <a:prstGeom prst="roundRect">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Item Reviews</a:t>
          </a:r>
        </a:p>
      </dsp:txBody>
      <dsp:txXfrm>
        <a:off x="4853445" y="2679764"/>
        <a:ext cx="1569012" cy="744244"/>
      </dsp:txXfrm>
    </dsp:sp>
    <dsp:sp modelId="{06F8E4F6-7F56-6947-8731-F866A4C086EE}">
      <dsp:nvSpPr>
        <dsp:cNvPr id="0" name=""/>
        <dsp:cNvSpPr/>
      </dsp:nvSpPr>
      <dsp:spPr>
        <a:xfrm>
          <a:off x="3290031" y="3518894"/>
          <a:ext cx="1649536" cy="824768"/>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Field Test</a:t>
          </a:r>
        </a:p>
      </dsp:txBody>
      <dsp:txXfrm>
        <a:off x="3330293" y="3559156"/>
        <a:ext cx="1569012" cy="744244"/>
      </dsp:txXfrm>
    </dsp:sp>
    <dsp:sp modelId="{399AAE40-FC63-8E4A-ADA6-66508B857637}">
      <dsp:nvSpPr>
        <dsp:cNvPr id="0" name=""/>
        <dsp:cNvSpPr/>
      </dsp:nvSpPr>
      <dsp:spPr>
        <a:xfrm>
          <a:off x="1766879" y="2639502"/>
          <a:ext cx="1649536" cy="824768"/>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Operational Test</a:t>
          </a:r>
        </a:p>
      </dsp:txBody>
      <dsp:txXfrm>
        <a:off x="1807141" y="2679764"/>
        <a:ext cx="1569012" cy="744244"/>
      </dsp:txXfrm>
    </dsp:sp>
    <dsp:sp modelId="{58119900-A573-9843-BEEC-07141621B8E5}">
      <dsp:nvSpPr>
        <dsp:cNvPr id="0" name=""/>
        <dsp:cNvSpPr/>
      </dsp:nvSpPr>
      <dsp:spPr>
        <a:xfrm>
          <a:off x="1766879" y="880717"/>
          <a:ext cx="1649536" cy="824768"/>
        </a:xfrm>
        <a:prstGeom prst="roundRect">
          <a:avLst/>
        </a:prstGeom>
        <a:solidFill>
          <a:srgbClr val="0070C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Reporting</a:t>
          </a:r>
        </a:p>
      </dsp:txBody>
      <dsp:txXfrm>
        <a:off x="1807141" y="920979"/>
        <a:ext cx="1569012" cy="744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61D01-EE4E-4677-BC5D-5EF4AB9FDFE5}">
      <dsp:nvSpPr>
        <dsp:cNvPr id="0" name=""/>
        <dsp:cNvSpPr/>
      </dsp:nvSpPr>
      <dsp:spPr>
        <a:xfrm>
          <a:off x="2628900" y="0"/>
          <a:ext cx="2628899" cy="1450446"/>
        </a:xfrm>
        <a:prstGeom prst="trapezoid">
          <a:avLst>
            <a:gd name="adj" fmla="val 9062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Accommodations</a:t>
          </a:r>
        </a:p>
      </dsp:txBody>
      <dsp:txXfrm>
        <a:off x="2628900" y="0"/>
        <a:ext cx="2628899" cy="1450446"/>
      </dsp:txXfrm>
    </dsp:sp>
    <dsp:sp modelId="{D68EAFC9-3828-43C0-B45D-792BFD4B213D}">
      <dsp:nvSpPr>
        <dsp:cNvPr id="0" name=""/>
        <dsp:cNvSpPr/>
      </dsp:nvSpPr>
      <dsp:spPr>
        <a:xfrm>
          <a:off x="1314450" y="1450446"/>
          <a:ext cx="5257799" cy="1450446"/>
        </a:xfrm>
        <a:prstGeom prst="trapezoid">
          <a:avLst>
            <a:gd name="adj" fmla="val 90624"/>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Administration Procedures</a:t>
          </a:r>
        </a:p>
      </dsp:txBody>
      <dsp:txXfrm>
        <a:off x="2234564" y="1450446"/>
        <a:ext cx="3417570" cy="1450446"/>
      </dsp:txXfrm>
    </dsp:sp>
    <dsp:sp modelId="{FBDA44CC-6E85-4ADC-AF01-9B3D812D3164}">
      <dsp:nvSpPr>
        <dsp:cNvPr id="0" name=""/>
        <dsp:cNvSpPr/>
      </dsp:nvSpPr>
      <dsp:spPr>
        <a:xfrm>
          <a:off x="0" y="2900892"/>
          <a:ext cx="7886700" cy="1450446"/>
        </a:xfrm>
        <a:prstGeom prst="trapezoid">
          <a:avLst>
            <a:gd name="adj" fmla="val 90624"/>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Universal Tools </a:t>
          </a:r>
        </a:p>
      </dsp:txBody>
      <dsp:txXfrm>
        <a:off x="1380172" y="2900892"/>
        <a:ext cx="5126355" cy="145044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908259A-ADE3-415E-8281-404259C95B64}" type="datetimeFigureOut">
              <a:rPr lang="en-US" smtClean="0"/>
              <a:t>9/11/2018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61B0538-9E72-4334-B23E-2417A7575D4B}" type="slidenum">
              <a:rPr lang="en-US" smtClean="0"/>
              <a:t>‹#›</a:t>
            </a:fld>
            <a:endParaRPr lang="en-US" dirty="0"/>
          </a:p>
        </p:txBody>
      </p:sp>
    </p:spTree>
    <p:extLst>
      <p:ext uri="{BB962C8B-B14F-4D97-AF65-F5344CB8AC3E}">
        <p14:creationId xmlns:p14="http://schemas.microsoft.com/office/powerpoint/2010/main" val="1627404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8AB1433-BF8B-45C5-81D6-089F21EECCF9}" type="datetimeFigureOut">
              <a:rPr lang="en-US" smtClean="0"/>
              <a:t>9/11/2018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6530340-F5C0-43BA-9CC1-D63E860F355B}" type="slidenum">
              <a:rPr lang="en-US" smtClean="0"/>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continuing on page 13 of the participant packet, are the ACCESS for ELLs 2.0 universal tools available for online testing. </a:t>
            </a:r>
          </a:p>
          <a:p>
            <a:r>
              <a:rPr lang="en-US" dirty="0"/>
              <a:t> </a:t>
            </a:r>
          </a:p>
          <a:p>
            <a:r>
              <a:rPr lang="en-US" dirty="0"/>
              <a:t>They are embedded in the computer-based test and can be used by all students. Some of these tools, such as color contrast settings, may be novel to students, and the students may want to experiment with them. Educators must ensure that students have opportunities to practice using the tools and help students determine when a tool may be appropriate and useful. </a:t>
            </a:r>
          </a:p>
          <a:p>
            <a:r>
              <a:rPr lang="en-US" dirty="0"/>
              <a:t> </a:t>
            </a:r>
          </a:p>
          <a:p>
            <a:r>
              <a:rPr lang="en-US" dirty="0"/>
              <a:t>Making connections between learning strategies used during instruction and similar universal tools available on the assessment also may help students use them effectively. For example, while demonstrating the online assessment to students, talk about when they have used a highlighter during instructional activities, and demonstrate using it in the online test engine.</a:t>
            </a:r>
          </a:p>
          <a:p>
            <a:r>
              <a:rPr lang="en-US" dirty="0"/>
              <a:t> </a:t>
            </a:r>
          </a:p>
          <a:p>
            <a:r>
              <a:rPr lang="en-US" dirty="0"/>
              <a:t>In the Test Demo video on WIDA AMS, to be viewed prior to testing, students will see how to use these tools and practice using them prior to test administration to see if they will be helpful.</a:t>
            </a:r>
          </a:p>
        </p:txBody>
      </p:sp>
      <p:sp>
        <p:nvSpPr>
          <p:cNvPr id="4" name="Slide Number Placeholder 3"/>
          <p:cNvSpPr>
            <a:spLocks noGrp="1"/>
          </p:cNvSpPr>
          <p:nvPr>
            <p:ph type="sldNum" sz="quarter" idx="10"/>
          </p:nvPr>
        </p:nvSpPr>
        <p:spPr/>
        <p:txBody>
          <a:bodyPr/>
          <a:lstStyle/>
          <a:p>
            <a:fld id="{E6530340-F5C0-43BA-9CC1-D63E860F355B}" type="slidenum">
              <a:rPr lang="en-US" smtClean="0"/>
              <a:t>23</a:t>
            </a:fld>
            <a:endParaRPr lang="en-US" dirty="0"/>
          </a:p>
        </p:txBody>
      </p:sp>
    </p:spTree>
    <p:extLst>
      <p:ext uri="{BB962C8B-B14F-4D97-AF65-F5344CB8AC3E}">
        <p14:creationId xmlns:p14="http://schemas.microsoft.com/office/powerpoint/2010/main" val="1519141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82615333-CF1B-4D3F-86AF-5C624501A89C}" type="datetime1">
              <a:rPr lang="en-US" smtClean="0"/>
              <a:t>9/11/2018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extLst>
                    <a:ext uri="{A12FA001-AC4F-418D-AE19-62706E023703}">
                      <ahyp:hlinkClr xmlns:ahyp="http://schemas.microsoft.com/office/drawing/2018/hyperlinkcolor" xmlns="" val="tx"/>
                    </a:ext>
                  </a:extLst>
                </a:hlinkClick>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2F331323-2EA2-47F7-A8C1-CE34B30BF4BF}" type="datetime1">
              <a:rPr lang="en-US" smtClean="0"/>
              <a:t>9/11/2018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73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CC86C9AB-BF1F-4E0F-B4DB-392B0FF6CA42}" type="datetime1">
              <a:rPr lang="en-US" smtClean="0"/>
              <a:t>9/11/2018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360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DBA75F3-217E-494E-A4B2-60C687D871D2}" type="datetime1">
              <a:rPr lang="en-US" smtClean="0"/>
              <a:t>9/11/2018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lvl1pPr>
              <a:defRPr baseline="0">
                <a:solidFill>
                  <a:srgbClr val="0000CC"/>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0000CC"/>
                </a:solidFill>
              </a:defRPr>
            </a:lvl1pPr>
            <a:lvl2pPr>
              <a:defRPr>
                <a:solidFill>
                  <a:srgbClr val="0000CC"/>
                </a:solidFill>
              </a:defRPr>
            </a:lvl2pPr>
            <a:lvl3pPr>
              <a:defRPr>
                <a:solidFill>
                  <a:srgbClr val="0000CC"/>
                </a:solidFill>
              </a:defRPr>
            </a:lvl3pPr>
            <a:lvl4pPr>
              <a:defRPr>
                <a:solidFill>
                  <a:srgbClr val="0000CC"/>
                </a:solidFill>
              </a:defRPr>
            </a:lvl4pPr>
            <a:lvl5pPr>
              <a:defRPr>
                <a:solidFill>
                  <a:srgbClr val="0000C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CA39DA6B-FA15-4223-9B03-527CE6F1E010}" type="datetime1">
              <a:rPr lang="en-US" smtClean="0"/>
              <a:t>9/11/2018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solidFill>
                  <a:srgbClr val="0000CC"/>
                </a:solidFill>
              </a:defRPr>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0000C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C93C4A59-62D6-4633-80EE-F5255BEC1EF3}" type="datetime1">
              <a:rPr lang="en-US" smtClean="0"/>
              <a:t>9/11/2018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extLst>
                    <a:ext uri="{A12FA001-AC4F-418D-AE19-62706E023703}">
                      <ahyp:hlinkClr xmlns:ahyp="http://schemas.microsoft.com/office/drawing/2018/hyperlinkcolor" xmlns="" val="tx"/>
                    </a:ext>
                  </a:extLst>
                </a:hlinkClick>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3525BC-B02D-4FD7-8B4F-793B5C3B06CF}" type="datetime1">
              <a:rPr lang="en-US" smtClean="0"/>
              <a:t>9/11/2018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3E4CEF-BB1E-48C7-AE93-F39F6AA99AD7}" type="slidenum">
              <a:rPr lang="en-US" smtClean="0"/>
              <a:pPr/>
              <a:t>‹#›</a:t>
            </a:fld>
            <a:endParaRPr lang="en-US" dirty="0"/>
          </a:p>
        </p:txBody>
      </p:sp>
    </p:spTree>
    <p:extLst>
      <p:ext uri="{BB962C8B-B14F-4D97-AF65-F5344CB8AC3E}">
        <p14:creationId xmlns:p14="http://schemas.microsoft.com/office/powerpoint/2010/main" val="381744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9D8BEB6-2209-47A3-BE38-0697DAA3A8CE}" type="datetime1">
              <a:rPr lang="en-US" smtClean="0"/>
              <a:t>9/11/2018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6820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27D183BD-12CA-49A7-B899-13D382B46DD9}" type="datetime1">
              <a:rPr lang="en-US" smtClean="0"/>
              <a:t>9/11/2018</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140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DBCADFEE-4010-47A7-9080-8923B0ADC70A}" type="datetime1">
              <a:rPr lang="en-US" smtClean="0"/>
              <a:t>9/11/2018</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891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C0847CD1-DABE-42ED-8A1A-F097F1265961}" type="datetime1">
              <a:rPr lang="en-US" smtClean="0"/>
              <a:t>9/11/2018</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3">
                  <a:extLst>
                    <a:ext uri="{A12FA001-AC4F-418D-AE19-62706E023703}">
                      <ahyp:hlinkClr xmlns:ahyp="http://schemas.microsoft.com/office/drawing/2018/hyperlinkcolor" xmlns="" val="tx"/>
                    </a:ext>
                  </a:extLst>
                </a:hlinkClick>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9F6E619-20C1-482E-8727-407CB6F714CD}" type="datetime1">
              <a:rPr lang="en-US" smtClean="0"/>
              <a:t>9/11/2018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6714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gadoe.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4"/>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E23B9AC2-E2CF-4538-98BA-D5AE78AE2D5E}" type="datetime1">
              <a:rPr lang="en-US" smtClean="0"/>
              <a:t>9/11/2018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1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p:txStyles>
    <p:titleStyle>
      <a:lvl1pPr algn="l" defTabSz="914400" rtl="0" eaLnBrk="1" latinLnBrk="0" hangingPunct="1">
        <a:lnSpc>
          <a:spcPct val="90000"/>
        </a:lnSpc>
        <a:spcBef>
          <a:spcPct val="0"/>
        </a:spcBef>
        <a:buNone/>
        <a:defRPr sz="4400" b="1" kern="1200">
          <a:solidFill>
            <a:srgbClr val="0000CC"/>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C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C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C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C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C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ttendee.gotowebinar.com/register/6814984566612689154" TargetMode="External"/><Relationship Id="rId2" Type="http://schemas.openxmlformats.org/officeDocument/2006/relationships/hyperlink" Target="https://attendee.gotowebinar.com/register/2101040668267229954"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testing.gadoe.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gaexperienceonline.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bte.drcedirect.com/WIDA/portals/wida"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gadoe.org/Curriculum-Instruction-and-Assessment/Assessment/Documents/GAA_2/Eligibility_Criteria_GAA.pdf" TargetMode="External"/><Relationship Id="rId2" Type="http://schemas.openxmlformats.org/officeDocument/2006/relationships/hyperlink" Target="https://www.gadoe.org/Curriculum-Instruction-and-Assessment/Assessment/Pages/Information-For-Educators.aspx" TargetMode="External"/><Relationship Id="rId1" Type="http://schemas.openxmlformats.org/officeDocument/2006/relationships/slideLayout" Target="../slideLayouts/slideLayout2.xml"/><Relationship Id="rId4" Type="http://schemas.openxmlformats.org/officeDocument/2006/relationships/hyperlink" Target="https://www.gadoe.org/Curriculum-Instruction-and-Assessment/Special-Education-Services/GIMC/Pages/default.aspx"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mailto:mnesbit@doe.k12.ga.us" TargetMode="External"/><Relationship Id="rId2" Type="http://schemas.openxmlformats.org/officeDocument/2006/relationships/hyperlink" Target="mailto:sgreene@doe.k12.ga.us" TargetMode="External"/><Relationship Id="rId1" Type="http://schemas.openxmlformats.org/officeDocument/2006/relationships/slideLayout" Target="../slideLayouts/slideLayout5.xml"/><Relationship Id="rId6" Type="http://schemas.openxmlformats.org/officeDocument/2006/relationships/hyperlink" Target="mailto:jellis@doe.k12.ga.us" TargetMode="External"/><Relationship Id="rId5" Type="http://schemas.openxmlformats.org/officeDocument/2006/relationships/hyperlink" Target="mailto:sdorsey@doe.k12.ga.us" TargetMode="External"/><Relationship Id="rId4" Type="http://schemas.openxmlformats.org/officeDocument/2006/relationships/hyperlink" Target="mailto:taadams@doe.k12.ga.u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015525"/>
            <a:ext cx="7772400" cy="2387600"/>
          </a:xfrm>
        </p:spPr>
        <p:txBody>
          <a:bodyPr>
            <a:normAutofit fontScale="90000"/>
          </a:bodyPr>
          <a:lstStyle/>
          <a:p>
            <a:br>
              <a:rPr lang="en-US" dirty="0"/>
            </a:br>
            <a:r>
              <a:rPr lang="en-US" dirty="0"/>
              <a:t>Fall Assessment Conference – Part 3</a:t>
            </a:r>
            <a:br>
              <a:rPr lang="en-US" dirty="0"/>
            </a:br>
            <a:r>
              <a:rPr lang="en-US" dirty="0"/>
              <a:t>Accessibility</a:t>
            </a:r>
          </a:p>
        </p:txBody>
      </p:sp>
      <p:sp>
        <p:nvSpPr>
          <p:cNvPr id="3" name="Subtitle 2"/>
          <p:cNvSpPr>
            <a:spLocks noGrp="1"/>
          </p:cNvSpPr>
          <p:nvPr>
            <p:ph type="subTitle" idx="1"/>
          </p:nvPr>
        </p:nvSpPr>
        <p:spPr>
          <a:xfrm>
            <a:off x="365761" y="4450928"/>
            <a:ext cx="8372722" cy="1655762"/>
          </a:xfrm>
        </p:spPr>
        <p:txBody>
          <a:bodyPr>
            <a:normAutofit/>
          </a:bodyPr>
          <a:lstStyle/>
          <a:p>
            <a:r>
              <a:rPr lang="en-US" altLang="en-US" dirty="0"/>
              <a:t>Supports for Assessment</a:t>
            </a:r>
          </a:p>
          <a:p>
            <a:r>
              <a:rPr lang="en-US" altLang="en-US" i="1" dirty="0"/>
              <a:t>Georgia Student Assessment Program 2018–2019</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a:t>
            </a:fld>
            <a:endParaRPr lang="en-US" dirty="0"/>
          </a:p>
        </p:txBody>
      </p:sp>
      <p:sp>
        <p:nvSpPr>
          <p:cNvPr id="4" name="Date Placeholder 3">
            <a:extLst>
              <a:ext uri="{FF2B5EF4-FFF2-40B4-BE49-F238E27FC236}">
                <a16:creationId xmlns:a16="http://schemas.microsoft.com/office/drawing/2014/main" id="{BD9FACB8-AF7E-4E13-A9FA-8E6D0A6FC4C3}"/>
              </a:ext>
            </a:extLst>
          </p:cNvPr>
          <p:cNvSpPr>
            <a:spLocks noGrp="1"/>
          </p:cNvSpPr>
          <p:nvPr>
            <p:ph type="dt" sz="half" idx="2"/>
          </p:nvPr>
        </p:nvSpPr>
        <p:spPr/>
        <p:txBody>
          <a:bodyPr/>
          <a:lstStyle/>
          <a:p>
            <a:fld id="{966346CC-1A93-4A3B-84A5-7088553D1948}" type="datetime1">
              <a:rPr lang="en-US" smtClean="0"/>
              <a:t>9/11/2018</a:t>
            </a:fld>
            <a:endParaRPr lang="en-US" dirty="0"/>
          </a:p>
        </p:txBody>
      </p:sp>
    </p:spTree>
    <p:extLst>
      <p:ext uri="{BB962C8B-B14F-4D97-AF65-F5344CB8AC3E}">
        <p14:creationId xmlns:p14="http://schemas.microsoft.com/office/powerpoint/2010/main" val="963221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Design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7183884"/>
              </p:ext>
            </p:extLst>
          </p:nvPr>
        </p:nvGraphicFramePr>
        <p:xfrm>
          <a:off x="603983" y="1537139"/>
          <a:ext cx="7617734" cy="4649819"/>
        </p:xfrm>
        <a:graphic>
          <a:graphicData uri="http://schemas.openxmlformats.org/drawingml/2006/table">
            <a:tbl>
              <a:tblPr firstRow="1" bandRow="1">
                <a:tableStyleId>{9DCAF9ED-07DC-4A11-8D7F-57B35C25682E}</a:tableStyleId>
              </a:tblPr>
              <a:tblGrid>
                <a:gridCol w="2256837">
                  <a:extLst>
                    <a:ext uri="{9D8B030D-6E8A-4147-A177-3AD203B41FA5}">
                      <a16:colId xmlns:a16="http://schemas.microsoft.com/office/drawing/2014/main" val="4201550845"/>
                    </a:ext>
                  </a:extLst>
                </a:gridCol>
                <a:gridCol w="5360897">
                  <a:extLst>
                    <a:ext uri="{9D8B030D-6E8A-4147-A177-3AD203B41FA5}">
                      <a16:colId xmlns:a16="http://schemas.microsoft.com/office/drawing/2014/main" val="3724315321"/>
                    </a:ext>
                  </a:extLst>
                </a:gridCol>
              </a:tblGrid>
              <a:tr h="395103">
                <a:tc>
                  <a:txBody>
                    <a:bodyPr/>
                    <a:lstStyle/>
                    <a:p>
                      <a:pPr marL="0" marR="0" algn="ctr">
                        <a:spcBef>
                          <a:spcPts val="0"/>
                        </a:spcBef>
                        <a:spcAft>
                          <a:spcPts val="0"/>
                        </a:spcAft>
                      </a:pPr>
                      <a:r>
                        <a:rPr lang="en-US" sz="1200" dirty="0">
                          <a:effectLst/>
                        </a:rPr>
                        <a:t>Element</a:t>
                      </a:r>
                      <a:endParaRPr lang="en-US" sz="1200" b="1" dirty="0">
                        <a:effectLst/>
                        <a:latin typeface="Times New Roman" panose="02020603050405020304" pitchFamily="18" charset="0"/>
                        <a:ea typeface="Batang"/>
                      </a:endParaRPr>
                    </a:p>
                  </a:txBody>
                  <a:tcPr marL="68580" marR="68580" marT="0" marB="0" anchor="ctr"/>
                </a:tc>
                <a:tc>
                  <a:txBody>
                    <a:bodyPr/>
                    <a:lstStyle/>
                    <a:p>
                      <a:pPr marL="0" marR="0" algn="ctr">
                        <a:spcBef>
                          <a:spcPts val="0"/>
                        </a:spcBef>
                        <a:spcAft>
                          <a:spcPts val="0"/>
                        </a:spcAft>
                      </a:pPr>
                      <a:r>
                        <a:rPr lang="en-US" sz="1200" dirty="0">
                          <a:effectLst/>
                        </a:rPr>
                        <a:t>Selected Steps</a:t>
                      </a:r>
                      <a:endParaRPr lang="en-US" sz="1200" b="1" dirty="0">
                        <a:effectLst/>
                        <a:latin typeface="Times New Roman" panose="02020603050405020304" pitchFamily="18" charset="0"/>
                        <a:ea typeface="Batang"/>
                      </a:endParaRPr>
                    </a:p>
                  </a:txBody>
                  <a:tcPr marL="68580" marR="68580" marT="0" marB="0" anchor="ctr"/>
                </a:tc>
                <a:extLst>
                  <a:ext uri="{0D108BD9-81ED-4DB2-BD59-A6C34878D82A}">
                    <a16:rowId xmlns:a16="http://schemas.microsoft.com/office/drawing/2014/main" val="1243582836"/>
                  </a:ext>
                </a:extLst>
              </a:tr>
              <a:tr h="782932">
                <a:tc>
                  <a:txBody>
                    <a:bodyPr/>
                    <a:lstStyle/>
                    <a:p>
                      <a:pPr marL="0" marR="0">
                        <a:spcBef>
                          <a:spcPts val="0"/>
                        </a:spcBef>
                        <a:spcAft>
                          <a:spcPts val="0"/>
                        </a:spcAft>
                      </a:pPr>
                      <a:r>
                        <a:rPr lang="en-US" sz="1200" dirty="0">
                          <a:effectLst/>
                        </a:rPr>
                        <a:t>Inclusive Assessment Population</a:t>
                      </a:r>
                      <a:endParaRPr lang="en-US" sz="1200" dirty="0">
                        <a:effectLst/>
                        <a:latin typeface="Times New Roman" panose="02020603050405020304" pitchFamily="18" charset="0"/>
                        <a:ea typeface="Batang"/>
                      </a:endParaRPr>
                    </a:p>
                  </a:txBody>
                  <a:tcPr marL="68580" marR="68580" marT="0" marB="0" anchor="ctr"/>
                </a:tc>
                <a:tc>
                  <a:txBody>
                    <a:bodyPr/>
                    <a:lstStyle/>
                    <a:p>
                      <a:pPr marL="0" marR="0">
                        <a:spcBef>
                          <a:spcPts val="0"/>
                        </a:spcBef>
                        <a:spcAft>
                          <a:spcPts val="0"/>
                        </a:spcAft>
                      </a:pPr>
                      <a:r>
                        <a:rPr lang="en-US" sz="1200" kern="1200" dirty="0">
                          <a:effectLst/>
                        </a:rPr>
                        <a:t>Test items are field tested with a wide range of students </a:t>
                      </a:r>
                    </a:p>
                    <a:p>
                      <a:pPr marL="0" marR="0">
                        <a:spcBef>
                          <a:spcPts val="0"/>
                        </a:spcBef>
                        <a:spcAft>
                          <a:spcPts val="0"/>
                        </a:spcAft>
                      </a:pPr>
                      <a:r>
                        <a:rPr lang="en-US" sz="1200" kern="1200" dirty="0">
                          <a:effectLst/>
                        </a:rPr>
                        <a:t>Designated accommodations are provided to students</a:t>
                      </a:r>
                      <a:endParaRPr lang="en-US" sz="12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766193032"/>
                  </a:ext>
                </a:extLst>
              </a:tr>
              <a:tr h="587200">
                <a:tc>
                  <a:txBody>
                    <a:bodyPr/>
                    <a:lstStyle/>
                    <a:p>
                      <a:pPr marL="0" marR="0">
                        <a:spcBef>
                          <a:spcPts val="0"/>
                        </a:spcBef>
                        <a:spcAft>
                          <a:spcPts val="0"/>
                        </a:spcAft>
                      </a:pPr>
                      <a:r>
                        <a:rPr lang="en-US" sz="1200" dirty="0">
                          <a:effectLst/>
                        </a:rPr>
                        <a:t>Precisely Defined Constructs</a:t>
                      </a:r>
                      <a:endParaRPr lang="en-US" sz="1200" dirty="0">
                        <a:effectLst/>
                        <a:latin typeface="Times New Roman" panose="02020603050405020304" pitchFamily="18" charset="0"/>
                        <a:ea typeface="Batang"/>
                      </a:endParaRPr>
                    </a:p>
                  </a:txBody>
                  <a:tcPr marL="68580" marR="68580" marT="0" marB="0" anchor="ctr"/>
                </a:tc>
                <a:tc>
                  <a:txBody>
                    <a:bodyPr/>
                    <a:lstStyle/>
                    <a:p>
                      <a:pPr marL="0" marR="0">
                        <a:spcBef>
                          <a:spcPts val="0"/>
                        </a:spcBef>
                        <a:spcAft>
                          <a:spcPts val="0"/>
                        </a:spcAft>
                      </a:pPr>
                      <a:r>
                        <a:rPr lang="en-US" sz="1200" dirty="0">
                          <a:effectLst/>
                        </a:rPr>
                        <a:t>Test constructs emanate for standards</a:t>
                      </a:r>
                    </a:p>
                    <a:p>
                      <a:pPr marL="0" marR="0">
                        <a:spcBef>
                          <a:spcPts val="0"/>
                        </a:spcBef>
                        <a:spcAft>
                          <a:spcPts val="0"/>
                        </a:spcAft>
                      </a:pPr>
                      <a:r>
                        <a:rPr lang="en-US" sz="1200" dirty="0">
                          <a:effectLst/>
                        </a:rPr>
                        <a:t>Teachers review items for alignment with standards and verify items are measuring the intended construct</a:t>
                      </a:r>
                      <a:endParaRPr lang="en-US" sz="1200" dirty="0">
                        <a:effectLst/>
                        <a:latin typeface="Times New Roman" panose="02020603050405020304" pitchFamily="18" charset="0"/>
                        <a:ea typeface="Batang"/>
                      </a:endParaRPr>
                    </a:p>
                  </a:txBody>
                  <a:tcPr marL="68580" marR="68580" marT="0" marB="0" anchor="ctr"/>
                </a:tc>
                <a:extLst>
                  <a:ext uri="{0D108BD9-81ED-4DB2-BD59-A6C34878D82A}">
                    <a16:rowId xmlns:a16="http://schemas.microsoft.com/office/drawing/2014/main" val="1664508414"/>
                  </a:ext>
                </a:extLst>
              </a:tr>
              <a:tr h="700996">
                <a:tc>
                  <a:txBody>
                    <a:bodyPr/>
                    <a:lstStyle/>
                    <a:p>
                      <a:pPr marL="0" marR="0">
                        <a:spcBef>
                          <a:spcPts val="0"/>
                        </a:spcBef>
                        <a:spcAft>
                          <a:spcPts val="0"/>
                        </a:spcAft>
                      </a:pPr>
                      <a:r>
                        <a:rPr lang="en-US" sz="1200" dirty="0">
                          <a:effectLst/>
                        </a:rPr>
                        <a:t>Accessible, Nonbiased Items</a:t>
                      </a:r>
                      <a:endParaRPr lang="en-US" sz="1200" dirty="0">
                        <a:effectLst/>
                        <a:latin typeface="Times New Roman" panose="02020603050405020304" pitchFamily="18" charset="0"/>
                        <a:ea typeface="Batang"/>
                      </a:endParaRPr>
                    </a:p>
                  </a:txBody>
                  <a:tcPr marL="68580" marR="68580" marT="0" marB="0" anchor="ctr"/>
                </a:tc>
                <a:tc>
                  <a:txBody>
                    <a:bodyPr/>
                    <a:lstStyle/>
                    <a:p>
                      <a:pPr marL="0" marR="0">
                        <a:spcBef>
                          <a:spcPts val="0"/>
                        </a:spcBef>
                        <a:spcAft>
                          <a:spcPts val="0"/>
                        </a:spcAft>
                      </a:pPr>
                      <a:r>
                        <a:rPr lang="en-US" sz="1200" dirty="0">
                          <a:effectLst/>
                        </a:rPr>
                        <a:t>Accessibility features are considered at the beginning of the item development process</a:t>
                      </a:r>
                    </a:p>
                    <a:p>
                      <a:pPr marL="0" marR="0">
                        <a:spcBef>
                          <a:spcPts val="0"/>
                        </a:spcBef>
                        <a:spcAft>
                          <a:spcPts val="0"/>
                        </a:spcAft>
                      </a:pPr>
                      <a:r>
                        <a:rPr lang="en-US" sz="1200" dirty="0">
                          <a:effectLst/>
                        </a:rPr>
                        <a:t>Statistical tests are used to ensure items are unbiased against subgroups of students</a:t>
                      </a:r>
                    </a:p>
                    <a:p>
                      <a:pPr marL="0" marR="0">
                        <a:spcBef>
                          <a:spcPts val="0"/>
                        </a:spcBef>
                        <a:spcAft>
                          <a:spcPts val="0"/>
                        </a:spcAft>
                      </a:pPr>
                      <a:r>
                        <a:rPr lang="en-US" sz="1200" dirty="0">
                          <a:effectLst/>
                        </a:rPr>
                        <a:t>Teachers review items for bias before items are used</a:t>
                      </a:r>
                      <a:endParaRPr lang="en-US" sz="1200" dirty="0">
                        <a:effectLst/>
                        <a:latin typeface="Times New Roman" panose="02020603050405020304" pitchFamily="18" charset="0"/>
                        <a:ea typeface="Batang"/>
                      </a:endParaRPr>
                    </a:p>
                  </a:txBody>
                  <a:tcPr marL="68580" marR="68580" marT="0" marB="0" anchor="ctr"/>
                </a:tc>
                <a:extLst>
                  <a:ext uri="{0D108BD9-81ED-4DB2-BD59-A6C34878D82A}">
                    <a16:rowId xmlns:a16="http://schemas.microsoft.com/office/drawing/2014/main" val="3070455314"/>
                  </a:ext>
                </a:extLst>
              </a:tr>
              <a:tr h="391466">
                <a:tc>
                  <a:txBody>
                    <a:bodyPr/>
                    <a:lstStyle/>
                    <a:p>
                      <a:pPr marL="0" marR="0">
                        <a:spcBef>
                          <a:spcPts val="0"/>
                        </a:spcBef>
                        <a:spcAft>
                          <a:spcPts val="0"/>
                        </a:spcAft>
                      </a:pPr>
                      <a:r>
                        <a:rPr lang="en-US" sz="1200" dirty="0">
                          <a:effectLst/>
                        </a:rPr>
                        <a:t>Amenable to Accommodations</a:t>
                      </a:r>
                      <a:endParaRPr lang="en-US" sz="1200" dirty="0">
                        <a:effectLst/>
                        <a:latin typeface="Times New Roman" panose="02020603050405020304" pitchFamily="18" charset="0"/>
                        <a:ea typeface="Batang"/>
                      </a:endParaRPr>
                    </a:p>
                  </a:txBody>
                  <a:tcPr marL="68580" marR="68580" marT="0" marB="0" anchor="ctr"/>
                </a:tc>
                <a:tc>
                  <a:txBody>
                    <a:bodyPr/>
                    <a:lstStyle/>
                    <a:p>
                      <a:pPr marL="0" marR="0">
                        <a:spcBef>
                          <a:spcPts val="0"/>
                        </a:spcBef>
                        <a:spcAft>
                          <a:spcPts val="0"/>
                        </a:spcAft>
                      </a:pPr>
                      <a:r>
                        <a:rPr lang="en-US" sz="1200" u="none" dirty="0">
                          <a:effectLst/>
                        </a:rPr>
                        <a:t>Presentation, </a:t>
                      </a:r>
                      <a:r>
                        <a:rPr lang="en-US" sz="1200" dirty="0">
                          <a:effectLst/>
                        </a:rPr>
                        <a:t>Setting, Scheduling, and Response accommodations are available to eligible students</a:t>
                      </a:r>
                      <a:endParaRPr lang="en-US" sz="1200" dirty="0">
                        <a:effectLst/>
                        <a:latin typeface="Calibri" panose="020F0502020204030204" pitchFamily="34" charset="0"/>
                        <a:ea typeface="Batang"/>
                      </a:endParaRPr>
                    </a:p>
                  </a:txBody>
                  <a:tcPr marL="68580" marR="68580" marT="0" marB="0" anchor="ctr"/>
                </a:tc>
                <a:extLst>
                  <a:ext uri="{0D108BD9-81ED-4DB2-BD59-A6C34878D82A}">
                    <a16:rowId xmlns:a16="http://schemas.microsoft.com/office/drawing/2014/main" val="3685615614"/>
                  </a:ext>
                </a:extLst>
              </a:tr>
              <a:tr h="587200">
                <a:tc>
                  <a:txBody>
                    <a:bodyPr/>
                    <a:lstStyle/>
                    <a:p>
                      <a:pPr marL="0" marR="0">
                        <a:spcBef>
                          <a:spcPts val="0"/>
                        </a:spcBef>
                        <a:spcAft>
                          <a:spcPts val="0"/>
                        </a:spcAft>
                      </a:pPr>
                      <a:r>
                        <a:rPr lang="en-US" sz="1200" dirty="0">
                          <a:effectLst/>
                        </a:rPr>
                        <a:t>Simple, Clear, and Intuitive Instructions and Procedures</a:t>
                      </a:r>
                      <a:endParaRPr lang="en-US" sz="1200" dirty="0">
                        <a:effectLst/>
                        <a:latin typeface="Times New Roman" panose="02020603050405020304" pitchFamily="18" charset="0"/>
                        <a:ea typeface="Batang"/>
                      </a:endParaRPr>
                    </a:p>
                  </a:txBody>
                  <a:tcPr marL="68580" marR="68580" marT="0" marB="0" anchor="ctr"/>
                </a:tc>
                <a:tc>
                  <a:txBody>
                    <a:bodyPr/>
                    <a:lstStyle/>
                    <a:p>
                      <a:pPr marL="0" marR="0">
                        <a:spcBef>
                          <a:spcPts val="0"/>
                        </a:spcBef>
                        <a:spcAft>
                          <a:spcPts val="0"/>
                        </a:spcAft>
                      </a:pPr>
                      <a:r>
                        <a:rPr lang="en-US" sz="1200" dirty="0">
                          <a:effectLst/>
                        </a:rPr>
                        <a:t>Teacher feedback was incorporated into the presentation of instructions and related test materials</a:t>
                      </a:r>
                      <a:endParaRPr lang="en-US" sz="1200" dirty="0">
                        <a:effectLst/>
                        <a:latin typeface="Times New Roman" panose="02020603050405020304" pitchFamily="18" charset="0"/>
                        <a:ea typeface="Batang"/>
                      </a:endParaRPr>
                    </a:p>
                  </a:txBody>
                  <a:tcPr marL="68580" marR="68580" marT="0" marB="0" anchor="ctr"/>
                </a:tc>
                <a:extLst>
                  <a:ext uri="{0D108BD9-81ED-4DB2-BD59-A6C34878D82A}">
                    <a16:rowId xmlns:a16="http://schemas.microsoft.com/office/drawing/2014/main" val="1483158168"/>
                  </a:ext>
                </a:extLst>
              </a:tr>
              <a:tr h="782932">
                <a:tc>
                  <a:txBody>
                    <a:bodyPr/>
                    <a:lstStyle/>
                    <a:p>
                      <a:pPr marL="0" marR="0">
                        <a:spcBef>
                          <a:spcPts val="0"/>
                        </a:spcBef>
                        <a:spcAft>
                          <a:spcPts val="0"/>
                        </a:spcAft>
                      </a:pPr>
                      <a:r>
                        <a:rPr lang="en-US" sz="1200" dirty="0">
                          <a:effectLst/>
                        </a:rPr>
                        <a:t>Maximum Readability and Comprehensibility</a:t>
                      </a:r>
                      <a:endParaRPr lang="en-US" sz="1200" dirty="0">
                        <a:effectLst/>
                        <a:latin typeface="Times New Roman" panose="02020603050405020304" pitchFamily="18" charset="0"/>
                        <a:ea typeface="Batang"/>
                      </a:endParaRPr>
                    </a:p>
                  </a:txBody>
                  <a:tcPr marL="68580" marR="68580" marT="0" marB="0" anchor="ctr"/>
                </a:tc>
                <a:tc>
                  <a:txBody>
                    <a:bodyPr/>
                    <a:lstStyle/>
                    <a:p>
                      <a:pPr marL="0" marR="0">
                        <a:spcBef>
                          <a:spcPts val="0"/>
                        </a:spcBef>
                        <a:spcAft>
                          <a:spcPts val="0"/>
                        </a:spcAft>
                      </a:pPr>
                      <a:r>
                        <a:rPr lang="en-US" sz="1200" dirty="0">
                          <a:effectLst/>
                        </a:rPr>
                        <a:t>Readability guidelines (e.g. sentence length and number of difficult words) are applied during item development </a:t>
                      </a:r>
                      <a:endParaRPr lang="en-US" sz="1200" dirty="0">
                        <a:effectLst/>
                        <a:latin typeface="Times New Roman" panose="02020603050405020304" pitchFamily="18" charset="0"/>
                        <a:ea typeface="Batang"/>
                      </a:endParaRPr>
                    </a:p>
                  </a:txBody>
                  <a:tcPr marL="68580" marR="68580" marT="0" marB="0" anchor="ctr"/>
                </a:tc>
                <a:extLst>
                  <a:ext uri="{0D108BD9-81ED-4DB2-BD59-A6C34878D82A}">
                    <a16:rowId xmlns:a16="http://schemas.microsoft.com/office/drawing/2014/main" val="3515785993"/>
                  </a:ext>
                </a:extLst>
              </a:tr>
              <a:tr h="391466">
                <a:tc>
                  <a:txBody>
                    <a:bodyPr/>
                    <a:lstStyle/>
                    <a:p>
                      <a:pPr marL="0" marR="0">
                        <a:spcBef>
                          <a:spcPts val="0"/>
                        </a:spcBef>
                        <a:spcAft>
                          <a:spcPts val="0"/>
                        </a:spcAft>
                      </a:pPr>
                      <a:r>
                        <a:rPr lang="en-US" sz="1200" dirty="0">
                          <a:effectLst/>
                        </a:rPr>
                        <a:t>Maximum Legibility</a:t>
                      </a:r>
                      <a:endParaRPr lang="en-US" sz="1200" dirty="0">
                        <a:effectLst/>
                        <a:latin typeface="Times New Roman" panose="02020603050405020304" pitchFamily="18" charset="0"/>
                        <a:ea typeface="Batang"/>
                      </a:endParaRPr>
                    </a:p>
                  </a:txBody>
                  <a:tcPr marL="68580" marR="68580" marT="0" marB="0" anchor="ctr"/>
                </a:tc>
                <a:tc>
                  <a:txBody>
                    <a:bodyPr/>
                    <a:lstStyle/>
                    <a:p>
                      <a:pPr marL="0" marR="0">
                        <a:spcBef>
                          <a:spcPts val="0"/>
                        </a:spcBef>
                        <a:spcAft>
                          <a:spcPts val="0"/>
                        </a:spcAft>
                      </a:pPr>
                      <a:r>
                        <a:rPr lang="en-US" sz="1200" dirty="0">
                          <a:effectLst/>
                        </a:rPr>
                        <a:t>All item elements are checked to ensure optimal location and spacing during form construction</a:t>
                      </a:r>
                      <a:endParaRPr lang="en-US" sz="1200" dirty="0">
                        <a:effectLst/>
                        <a:latin typeface="Times New Roman" panose="02020603050405020304" pitchFamily="18" charset="0"/>
                        <a:ea typeface="Batang"/>
                      </a:endParaRPr>
                    </a:p>
                  </a:txBody>
                  <a:tcPr marL="68580" marR="68580" marT="0" marB="0" anchor="ctr"/>
                </a:tc>
                <a:extLst>
                  <a:ext uri="{0D108BD9-81ED-4DB2-BD59-A6C34878D82A}">
                    <a16:rowId xmlns:a16="http://schemas.microsoft.com/office/drawing/2014/main" val="1097656195"/>
                  </a:ext>
                </a:extLst>
              </a:tr>
            </a:tbl>
          </a:graphicData>
        </a:graphic>
      </p:graphicFrame>
      <p:sp>
        <p:nvSpPr>
          <p:cNvPr id="5" name="Slide Number Placeholder 4"/>
          <p:cNvSpPr>
            <a:spLocks noGrp="1"/>
          </p:cNvSpPr>
          <p:nvPr>
            <p:ph type="sldNum" sz="quarter" idx="4"/>
          </p:nvPr>
        </p:nvSpPr>
        <p:spPr/>
        <p:txBody>
          <a:bodyPr/>
          <a:lstStyle/>
          <a:p>
            <a:fld id="{B63E4CEF-BB1E-48C7-AE93-F39F6AA99AD7}" type="slidenum">
              <a:rPr lang="en-US" smtClean="0"/>
              <a:pPr/>
              <a:t>10</a:t>
            </a:fld>
            <a:endParaRPr lang="en-US" dirty="0"/>
          </a:p>
        </p:txBody>
      </p:sp>
      <p:sp>
        <p:nvSpPr>
          <p:cNvPr id="3" name="Date Placeholder 2">
            <a:extLst>
              <a:ext uri="{FF2B5EF4-FFF2-40B4-BE49-F238E27FC236}">
                <a16:creationId xmlns:a16="http://schemas.microsoft.com/office/drawing/2014/main" id="{3CCAA4F0-C5C5-4496-8FA1-482606947226}"/>
              </a:ext>
            </a:extLst>
          </p:cNvPr>
          <p:cNvSpPr>
            <a:spLocks noGrp="1"/>
          </p:cNvSpPr>
          <p:nvPr>
            <p:ph type="dt" sz="half" idx="2"/>
          </p:nvPr>
        </p:nvSpPr>
        <p:spPr/>
        <p:txBody>
          <a:bodyPr/>
          <a:lstStyle/>
          <a:p>
            <a:fld id="{33373F79-B7E0-4199-B7D0-A935569A5064}" type="datetime1">
              <a:rPr lang="en-US" smtClean="0"/>
              <a:t>9/11/2018</a:t>
            </a:fld>
            <a:endParaRPr lang="en-US" dirty="0"/>
          </a:p>
        </p:txBody>
      </p:sp>
    </p:spTree>
    <p:extLst>
      <p:ext uri="{BB962C8B-B14F-4D97-AF65-F5344CB8AC3E}">
        <p14:creationId xmlns:p14="http://schemas.microsoft.com/office/powerpoint/2010/main" val="4201385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Georgia Teachers</a:t>
            </a:r>
          </a:p>
        </p:txBody>
      </p:sp>
      <p:sp>
        <p:nvSpPr>
          <p:cNvPr id="3" name="Content Placeholder 2"/>
          <p:cNvSpPr>
            <a:spLocks noGrp="1"/>
          </p:cNvSpPr>
          <p:nvPr>
            <p:ph idx="1"/>
          </p:nvPr>
        </p:nvSpPr>
        <p:spPr/>
        <p:txBody>
          <a:bodyPr/>
          <a:lstStyle/>
          <a:p>
            <a:r>
              <a:rPr lang="en-US" dirty="0"/>
              <a:t>Participate in content and bias reviews </a:t>
            </a:r>
          </a:p>
          <a:p>
            <a:pPr lvl="1"/>
            <a:r>
              <a:rPr lang="en-US" dirty="0"/>
              <a:t>Over 100 Teachers representing</a:t>
            </a:r>
          </a:p>
          <a:p>
            <a:pPr lvl="2"/>
            <a:r>
              <a:rPr lang="en-US" dirty="0"/>
              <a:t>Every state region </a:t>
            </a:r>
          </a:p>
          <a:p>
            <a:pPr lvl="2"/>
            <a:r>
              <a:rPr lang="en-US" dirty="0"/>
              <a:t>Core content area</a:t>
            </a:r>
          </a:p>
          <a:p>
            <a:pPr lvl="2"/>
            <a:r>
              <a:rPr lang="en-US" dirty="0"/>
              <a:t>Ethnic Group</a:t>
            </a:r>
          </a:p>
          <a:p>
            <a:pPr lvl="2"/>
            <a:r>
              <a:rPr lang="en-US" dirty="0"/>
              <a:t>Teachers of special student populations </a:t>
            </a:r>
          </a:p>
          <a:p>
            <a:pPr lvl="1"/>
            <a:r>
              <a:rPr lang="en-US" dirty="0"/>
              <a:t>Verify appropriateness of test items</a:t>
            </a:r>
          </a:p>
          <a:p>
            <a:pPr lvl="1"/>
            <a:r>
              <a:rPr lang="en-US" dirty="0"/>
              <a:t>Review item performance data</a:t>
            </a:r>
          </a:p>
        </p:txBody>
      </p:sp>
      <p:sp>
        <p:nvSpPr>
          <p:cNvPr id="5" name="Slide Number Placeholder 4"/>
          <p:cNvSpPr>
            <a:spLocks noGrp="1"/>
          </p:cNvSpPr>
          <p:nvPr>
            <p:ph type="sldNum" sz="quarter" idx="4"/>
          </p:nvPr>
        </p:nvSpPr>
        <p:spPr/>
        <p:txBody>
          <a:bodyPr/>
          <a:lstStyle/>
          <a:p>
            <a:fld id="{B63E4CEF-BB1E-48C7-AE93-F39F6AA99AD7}" type="slidenum">
              <a:rPr lang="en-US" smtClean="0"/>
              <a:pPr/>
              <a:t>11</a:t>
            </a:fld>
            <a:endParaRPr lang="en-US" dirty="0"/>
          </a:p>
        </p:txBody>
      </p:sp>
      <p:sp>
        <p:nvSpPr>
          <p:cNvPr id="4" name="Date Placeholder 3">
            <a:extLst>
              <a:ext uri="{FF2B5EF4-FFF2-40B4-BE49-F238E27FC236}">
                <a16:creationId xmlns:a16="http://schemas.microsoft.com/office/drawing/2014/main" id="{BAD3A141-DF35-4D5D-991B-D4CA533DAF64}"/>
              </a:ext>
            </a:extLst>
          </p:cNvPr>
          <p:cNvSpPr>
            <a:spLocks noGrp="1"/>
          </p:cNvSpPr>
          <p:nvPr>
            <p:ph type="dt" sz="half" idx="2"/>
          </p:nvPr>
        </p:nvSpPr>
        <p:spPr/>
        <p:txBody>
          <a:bodyPr/>
          <a:lstStyle/>
          <a:p>
            <a:fld id="{E9B6BDBB-B414-414D-857F-B9174E3AD41F}" type="datetime1">
              <a:rPr lang="en-US" smtClean="0"/>
              <a:t>9/11/2018</a:t>
            </a:fld>
            <a:endParaRPr lang="en-US" dirty="0"/>
          </a:p>
        </p:txBody>
      </p:sp>
    </p:spTree>
    <p:extLst>
      <p:ext uri="{BB962C8B-B14F-4D97-AF65-F5344CB8AC3E}">
        <p14:creationId xmlns:p14="http://schemas.microsoft.com/office/powerpoint/2010/main" val="265874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a:t>Test Development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25254307"/>
              </p:ext>
            </p:extLst>
          </p:nvPr>
        </p:nvGraphicFramePr>
        <p:xfrm>
          <a:off x="457200" y="1659579"/>
          <a:ext cx="8229600" cy="4344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294967295"/>
          </p:nvPr>
        </p:nvSpPr>
        <p:spPr>
          <a:xfrm>
            <a:off x="6553200" y="6356351"/>
            <a:ext cx="2133600" cy="196850"/>
          </a:xfrm>
          <a:prstGeom prst="rect">
            <a:avLst/>
          </a:prstGeom>
        </p:spPr>
        <p:txBody>
          <a:bodyPr/>
          <a:lstStyle/>
          <a:p>
            <a:fld id="{7BFFE40E-F3EE-314F-A3A9-215817D072AF}" type="slidenum">
              <a:rPr lang="en-US" smtClean="0"/>
              <a:pPr/>
              <a:t>12</a:t>
            </a:fld>
            <a:endParaRPr lang="en-US" dirty="0"/>
          </a:p>
        </p:txBody>
      </p:sp>
      <p:sp>
        <p:nvSpPr>
          <p:cNvPr id="2" name="Date Placeholder 1">
            <a:extLst>
              <a:ext uri="{FF2B5EF4-FFF2-40B4-BE49-F238E27FC236}">
                <a16:creationId xmlns:a16="http://schemas.microsoft.com/office/drawing/2014/main" id="{81717BBB-C857-42CA-B1E1-E906C451362D}"/>
              </a:ext>
            </a:extLst>
          </p:cNvPr>
          <p:cNvSpPr>
            <a:spLocks noGrp="1"/>
          </p:cNvSpPr>
          <p:nvPr>
            <p:ph type="dt" sz="half" idx="2"/>
          </p:nvPr>
        </p:nvSpPr>
        <p:spPr/>
        <p:txBody>
          <a:bodyPr/>
          <a:lstStyle/>
          <a:p>
            <a:fld id="{6F991E38-BD95-497A-AE07-3F0F8B8F1D93}" type="datetime1">
              <a:rPr lang="en-US" smtClean="0"/>
              <a:t>9/11/2018</a:t>
            </a:fld>
            <a:endParaRPr lang="en-US" dirty="0"/>
          </a:p>
        </p:txBody>
      </p:sp>
    </p:spTree>
    <p:extLst>
      <p:ext uri="{BB962C8B-B14F-4D97-AF65-F5344CB8AC3E}">
        <p14:creationId xmlns:p14="http://schemas.microsoft.com/office/powerpoint/2010/main" val="277244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Assessment</a:t>
            </a:r>
          </a:p>
        </p:txBody>
      </p:sp>
      <p:sp>
        <p:nvSpPr>
          <p:cNvPr id="3" name="Content Placeholder 2"/>
          <p:cNvSpPr>
            <a:spLocks noGrp="1"/>
          </p:cNvSpPr>
          <p:nvPr>
            <p:ph idx="1"/>
          </p:nvPr>
        </p:nvSpPr>
        <p:spPr/>
        <p:txBody>
          <a:bodyPr>
            <a:normAutofit/>
          </a:bodyPr>
          <a:lstStyle/>
          <a:p>
            <a:r>
              <a:rPr lang="en-US" dirty="0"/>
              <a:t>Variety of Item Types</a:t>
            </a:r>
          </a:p>
          <a:p>
            <a:pPr lvl="1"/>
            <a:r>
              <a:rPr lang="en-US" dirty="0"/>
              <a:t>Technology Enhanced Items</a:t>
            </a:r>
          </a:p>
          <a:p>
            <a:pPr lvl="2"/>
            <a:r>
              <a:rPr lang="en-US" sz="1600" dirty="0"/>
              <a:t>Allows for better discrimination between students with partial knowledge and students with no knowledge</a:t>
            </a:r>
          </a:p>
          <a:p>
            <a:pPr lvl="1"/>
            <a:r>
              <a:rPr lang="en-US" sz="2000" dirty="0"/>
              <a:t>Selected Response</a:t>
            </a:r>
          </a:p>
          <a:p>
            <a:pPr lvl="1"/>
            <a:r>
              <a:rPr lang="en-US" sz="2000" dirty="0"/>
              <a:t>Constructed Response</a:t>
            </a:r>
          </a:p>
          <a:p>
            <a:pPr lvl="1"/>
            <a:r>
              <a:rPr lang="en-US" sz="2000" dirty="0"/>
              <a:t>Extended Writing</a:t>
            </a:r>
          </a:p>
          <a:p>
            <a:r>
              <a:rPr lang="en-US" sz="2400" dirty="0"/>
              <a:t>GAA 2.0</a:t>
            </a:r>
          </a:p>
          <a:p>
            <a:r>
              <a:rPr lang="en-US" sz="2400" dirty="0"/>
              <a:t>NAEP</a:t>
            </a:r>
          </a:p>
          <a:p>
            <a:r>
              <a:rPr lang="en-US" sz="2400" dirty="0"/>
              <a:t>ACCESS for ELLS 2.0</a:t>
            </a:r>
          </a:p>
        </p:txBody>
      </p:sp>
      <p:sp>
        <p:nvSpPr>
          <p:cNvPr id="5" name="Slide Number Placeholder 4"/>
          <p:cNvSpPr>
            <a:spLocks noGrp="1"/>
          </p:cNvSpPr>
          <p:nvPr>
            <p:ph type="sldNum" sz="quarter" idx="4"/>
          </p:nvPr>
        </p:nvSpPr>
        <p:spPr/>
        <p:txBody>
          <a:bodyPr/>
          <a:lstStyle/>
          <a:p>
            <a:fld id="{B63E4CEF-BB1E-48C7-AE93-F39F6AA99AD7}" type="slidenum">
              <a:rPr lang="en-US" smtClean="0"/>
              <a:pPr/>
              <a:t>13</a:t>
            </a:fld>
            <a:endParaRPr lang="en-US" dirty="0"/>
          </a:p>
        </p:txBody>
      </p:sp>
      <p:sp>
        <p:nvSpPr>
          <p:cNvPr id="4" name="Date Placeholder 3">
            <a:extLst>
              <a:ext uri="{FF2B5EF4-FFF2-40B4-BE49-F238E27FC236}">
                <a16:creationId xmlns:a16="http://schemas.microsoft.com/office/drawing/2014/main" id="{1500F1DB-BEA1-44AD-8FB4-D66D1690C51A}"/>
              </a:ext>
            </a:extLst>
          </p:cNvPr>
          <p:cNvSpPr>
            <a:spLocks noGrp="1"/>
          </p:cNvSpPr>
          <p:nvPr>
            <p:ph type="dt" sz="half" idx="2"/>
          </p:nvPr>
        </p:nvSpPr>
        <p:spPr/>
        <p:txBody>
          <a:bodyPr/>
          <a:lstStyle/>
          <a:p>
            <a:fld id="{4D2B42B1-534A-435A-A625-C4B81C53B390}" type="datetime1">
              <a:rPr lang="en-US" smtClean="0"/>
              <a:t>9/11/2018</a:t>
            </a:fld>
            <a:endParaRPr lang="en-US" dirty="0"/>
          </a:p>
        </p:txBody>
      </p:sp>
    </p:spTree>
    <p:extLst>
      <p:ext uri="{BB962C8B-B14F-4D97-AF65-F5344CB8AC3E}">
        <p14:creationId xmlns:p14="http://schemas.microsoft.com/office/powerpoint/2010/main" val="588684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54C4-3444-40CA-AB3A-A329640212DC}"/>
              </a:ext>
            </a:extLst>
          </p:cNvPr>
          <p:cNvSpPr>
            <a:spLocks noGrp="1"/>
          </p:cNvSpPr>
          <p:nvPr>
            <p:ph type="title"/>
          </p:nvPr>
        </p:nvSpPr>
        <p:spPr/>
        <p:txBody>
          <a:bodyPr/>
          <a:lstStyle/>
          <a:p>
            <a:r>
              <a:rPr lang="en-US" dirty="0"/>
              <a:t>Structure of GAA 2.0</a:t>
            </a:r>
          </a:p>
        </p:txBody>
      </p:sp>
      <p:sp>
        <p:nvSpPr>
          <p:cNvPr id="3" name="Content Placeholder 2">
            <a:extLst>
              <a:ext uri="{FF2B5EF4-FFF2-40B4-BE49-F238E27FC236}">
                <a16:creationId xmlns:a16="http://schemas.microsoft.com/office/drawing/2014/main" id="{84FC3527-61E7-47EF-AE32-5EDFDB43C88F}"/>
              </a:ext>
            </a:extLst>
          </p:cNvPr>
          <p:cNvSpPr>
            <a:spLocks noGrp="1"/>
          </p:cNvSpPr>
          <p:nvPr>
            <p:ph idx="1"/>
          </p:nvPr>
        </p:nvSpPr>
        <p:spPr/>
        <p:txBody>
          <a:bodyPr/>
          <a:lstStyle/>
          <a:p>
            <a:r>
              <a:rPr lang="en-US" sz="2600" b="1" dirty="0"/>
              <a:t>Structure of GAA 2.0 </a:t>
            </a:r>
          </a:p>
          <a:p>
            <a:pPr lvl="1"/>
            <a:r>
              <a:rPr lang="en-US" dirty="0"/>
              <a:t>Discrete tasks developed for each grade and content area.</a:t>
            </a:r>
          </a:p>
          <a:p>
            <a:pPr lvl="1"/>
            <a:r>
              <a:rPr lang="en-US" dirty="0"/>
              <a:t>Tasks written to three (3) levels of complexity, starting with the least complex part and increasing in complexity. Most students should be able to engage with and respond to at least one part of each task. </a:t>
            </a:r>
          </a:p>
          <a:p>
            <a:pPr lvl="1"/>
            <a:r>
              <a:rPr lang="en-US" dirty="0"/>
              <a:t>A scenario or passage is provided at the beginning of each task and serves as an introduction.</a:t>
            </a:r>
          </a:p>
        </p:txBody>
      </p:sp>
      <p:sp>
        <p:nvSpPr>
          <p:cNvPr id="4" name="Slide Number Placeholder 3">
            <a:extLst>
              <a:ext uri="{FF2B5EF4-FFF2-40B4-BE49-F238E27FC236}">
                <a16:creationId xmlns:a16="http://schemas.microsoft.com/office/drawing/2014/main" id="{F181A5FA-B5DC-4B29-BDDF-EDE7A940FBC8}"/>
              </a:ext>
            </a:extLst>
          </p:cNvPr>
          <p:cNvSpPr>
            <a:spLocks noGrp="1"/>
          </p:cNvSpPr>
          <p:nvPr>
            <p:ph type="sldNum" sz="quarter" idx="4"/>
          </p:nvPr>
        </p:nvSpPr>
        <p:spPr/>
        <p:txBody>
          <a:bodyPr/>
          <a:lstStyle/>
          <a:p>
            <a:fld id="{B63E4CEF-BB1E-48C7-AE93-F39F6AA99AD7}" type="slidenum">
              <a:rPr lang="en-US" smtClean="0"/>
              <a:pPr/>
              <a:t>14</a:t>
            </a:fld>
            <a:endParaRPr lang="en-US" dirty="0"/>
          </a:p>
        </p:txBody>
      </p:sp>
      <p:sp>
        <p:nvSpPr>
          <p:cNvPr id="5" name="Date Placeholder 4">
            <a:extLst>
              <a:ext uri="{FF2B5EF4-FFF2-40B4-BE49-F238E27FC236}">
                <a16:creationId xmlns:a16="http://schemas.microsoft.com/office/drawing/2014/main" id="{BC8F00DA-8D12-41A3-B13E-A2338F4968B1}"/>
              </a:ext>
            </a:extLst>
          </p:cNvPr>
          <p:cNvSpPr>
            <a:spLocks noGrp="1"/>
          </p:cNvSpPr>
          <p:nvPr>
            <p:ph type="dt" sz="half" idx="2"/>
          </p:nvPr>
        </p:nvSpPr>
        <p:spPr/>
        <p:txBody>
          <a:bodyPr/>
          <a:lstStyle/>
          <a:p>
            <a:fld id="{6786AD19-D955-4137-89C6-B3129016D2DE}" type="datetime1">
              <a:rPr lang="en-US" smtClean="0"/>
              <a:t>9/11/2018</a:t>
            </a:fld>
            <a:endParaRPr lang="en-US" dirty="0"/>
          </a:p>
        </p:txBody>
      </p:sp>
    </p:spTree>
    <p:extLst>
      <p:ext uri="{BB962C8B-B14F-4D97-AF65-F5344CB8AC3E}">
        <p14:creationId xmlns:p14="http://schemas.microsoft.com/office/powerpoint/2010/main" val="3636373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BDBD-22B0-4C28-BC18-7A5F3F8C3B74}"/>
              </a:ext>
            </a:extLst>
          </p:cNvPr>
          <p:cNvSpPr>
            <a:spLocks noGrp="1"/>
          </p:cNvSpPr>
          <p:nvPr>
            <p:ph type="title"/>
          </p:nvPr>
        </p:nvSpPr>
        <p:spPr/>
        <p:txBody>
          <a:bodyPr/>
          <a:lstStyle/>
          <a:p>
            <a:r>
              <a:rPr lang="en-US" dirty="0"/>
              <a:t>GAA 2.0 Features</a:t>
            </a:r>
          </a:p>
        </p:txBody>
      </p:sp>
      <p:sp>
        <p:nvSpPr>
          <p:cNvPr id="3" name="Content Placeholder 2">
            <a:extLst>
              <a:ext uri="{FF2B5EF4-FFF2-40B4-BE49-F238E27FC236}">
                <a16:creationId xmlns:a16="http://schemas.microsoft.com/office/drawing/2014/main" id="{5FA8C7F6-0762-48A8-9961-4104FC0CEBA7}"/>
              </a:ext>
            </a:extLst>
          </p:cNvPr>
          <p:cNvSpPr>
            <a:spLocks noGrp="1"/>
          </p:cNvSpPr>
          <p:nvPr>
            <p:ph idx="1"/>
          </p:nvPr>
        </p:nvSpPr>
        <p:spPr/>
        <p:txBody>
          <a:bodyPr/>
          <a:lstStyle/>
          <a:p>
            <a:r>
              <a:rPr lang="en-US" dirty="0"/>
              <a:t>Use of scenarios to engage student interest and activate background knowledge</a:t>
            </a:r>
          </a:p>
          <a:p>
            <a:r>
              <a:rPr lang="en-US" dirty="0"/>
              <a:t>Large simple graphics</a:t>
            </a:r>
          </a:p>
          <a:p>
            <a:r>
              <a:rPr lang="en-US" dirty="0"/>
              <a:t>Accessible font size</a:t>
            </a:r>
          </a:p>
          <a:p>
            <a:r>
              <a:rPr lang="en-US" dirty="0"/>
              <a:t>Short simple sentences</a:t>
            </a:r>
          </a:p>
          <a:p>
            <a:r>
              <a:rPr lang="en-US" dirty="0"/>
              <a:t>Avoids extraneous wording</a:t>
            </a:r>
          </a:p>
          <a:p>
            <a:r>
              <a:rPr lang="en-US" dirty="0"/>
              <a:t>Use of common proper nouns (names)</a:t>
            </a:r>
          </a:p>
          <a:p>
            <a:r>
              <a:rPr lang="en-US" dirty="0"/>
              <a:t>Directive questions</a:t>
            </a:r>
          </a:p>
        </p:txBody>
      </p:sp>
      <p:sp>
        <p:nvSpPr>
          <p:cNvPr id="4" name="Slide Number Placeholder 3">
            <a:extLst>
              <a:ext uri="{FF2B5EF4-FFF2-40B4-BE49-F238E27FC236}">
                <a16:creationId xmlns:a16="http://schemas.microsoft.com/office/drawing/2014/main" id="{A96AB7AC-BDD3-41A8-85D1-E74B0E5184E0}"/>
              </a:ext>
            </a:extLst>
          </p:cNvPr>
          <p:cNvSpPr>
            <a:spLocks noGrp="1"/>
          </p:cNvSpPr>
          <p:nvPr>
            <p:ph type="sldNum" sz="quarter" idx="4"/>
          </p:nvPr>
        </p:nvSpPr>
        <p:spPr/>
        <p:txBody>
          <a:bodyPr/>
          <a:lstStyle/>
          <a:p>
            <a:fld id="{B63E4CEF-BB1E-48C7-AE93-F39F6AA99AD7}" type="slidenum">
              <a:rPr lang="en-US" smtClean="0"/>
              <a:pPr/>
              <a:t>15</a:t>
            </a:fld>
            <a:endParaRPr lang="en-US" dirty="0"/>
          </a:p>
        </p:txBody>
      </p:sp>
      <p:sp>
        <p:nvSpPr>
          <p:cNvPr id="5" name="Date Placeholder 4">
            <a:extLst>
              <a:ext uri="{FF2B5EF4-FFF2-40B4-BE49-F238E27FC236}">
                <a16:creationId xmlns:a16="http://schemas.microsoft.com/office/drawing/2014/main" id="{8BDA1AF6-8540-4246-B819-C4B21E3A7544}"/>
              </a:ext>
            </a:extLst>
          </p:cNvPr>
          <p:cNvSpPr>
            <a:spLocks noGrp="1"/>
          </p:cNvSpPr>
          <p:nvPr>
            <p:ph type="dt" sz="half" idx="2"/>
          </p:nvPr>
        </p:nvSpPr>
        <p:spPr/>
        <p:txBody>
          <a:bodyPr/>
          <a:lstStyle/>
          <a:p>
            <a:fld id="{A36428FD-D6EB-4007-AB9A-DFC9F87EF880}" type="datetime1">
              <a:rPr lang="en-US" smtClean="0"/>
              <a:t>9/11/2018</a:t>
            </a:fld>
            <a:endParaRPr lang="en-US" dirty="0"/>
          </a:p>
        </p:txBody>
      </p:sp>
    </p:spTree>
    <p:extLst>
      <p:ext uri="{BB962C8B-B14F-4D97-AF65-F5344CB8AC3E}">
        <p14:creationId xmlns:p14="http://schemas.microsoft.com/office/powerpoint/2010/main" val="3175641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Three-Tiered Approach to Accessibility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244698"/>
              </p:ext>
            </p:extLst>
          </p:nvPr>
        </p:nvGraphicFramePr>
        <p:xfrm>
          <a:off x="1030986" y="150558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
          </p:nvPr>
        </p:nvSpPr>
        <p:spPr/>
        <p:txBody>
          <a:bodyPr/>
          <a:lstStyle/>
          <a:p>
            <a:fld id="{B63E4CEF-BB1E-48C7-AE93-F39F6AA99AD7}" type="slidenum">
              <a:rPr lang="en-US" smtClean="0"/>
              <a:pPr/>
              <a:t>16</a:t>
            </a:fld>
            <a:endParaRPr lang="en-US" dirty="0"/>
          </a:p>
        </p:txBody>
      </p:sp>
      <p:sp>
        <p:nvSpPr>
          <p:cNvPr id="3" name="Date Placeholder 2">
            <a:extLst>
              <a:ext uri="{FF2B5EF4-FFF2-40B4-BE49-F238E27FC236}">
                <a16:creationId xmlns:a16="http://schemas.microsoft.com/office/drawing/2014/main" id="{53E03E23-4808-45B6-99CF-D045BBD212BD}"/>
              </a:ext>
            </a:extLst>
          </p:cNvPr>
          <p:cNvSpPr>
            <a:spLocks noGrp="1"/>
          </p:cNvSpPr>
          <p:nvPr>
            <p:ph type="dt" sz="half" idx="2"/>
          </p:nvPr>
        </p:nvSpPr>
        <p:spPr/>
        <p:txBody>
          <a:bodyPr/>
          <a:lstStyle/>
          <a:p>
            <a:fld id="{D0C7907D-2AF1-4B3D-8CCC-93EA24500FC0}" type="datetime1">
              <a:rPr lang="en-US" smtClean="0"/>
              <a:t>9/11/2018</a:t>
            </a:fld>
            <a:endParaRPr lang="en-US" dirty="0"/>
          </a:p>
        </p:txBody>
      </p:sp>
    </p:spTree>
    <p:extLst>
      <p:ext uri="{BB962C8B-B14F-4D97-AF65-F5344CB8AC3E}">
        <p14:creationId xmlns:p14="http://schemas.microsoft.com/office/powerpoint/2010/main" val="2499659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Types</a:t>
            </a:r>
          </a:p>
        </p:txBody>
      </p:sp>
      <p:sp>
        <p:nvSpPr>
          <p:cNvPr id="3" name="Content Placeholder 2"/>
          <p:cNvSpPr>
            <a:spLocks noGrp="1"/>
          </p:cNvSpPr>
          <p:nvPr>
            <p:ph idx="1"/>
          </p:nvPr>
        </p:nvSpPr>
        <p:spPr/>
        <p:txBody>
          <a:bodyPr>
            <a:normAutofit/>
          </a:bodyPr>
          <a:lstStyle/>
          <a:p>
            <a:r>
              <a:rPr lang="en-US" b="1" dirty="0"/>
              <a:t>Embedded Supports </a:t>
            </a:r>
            <a:r>
              <a:rPr lang="en-US" dirty="0"/>
              <a:t>are delivered through the online platform.</a:t>
            </a:r>
          </a:p>
          <a:p>
            <a:pPr lvl="1"/>
            <a:r>
              <a:rPr lang="en-US" dirty="0"/>
              <a:t>Text-To-Speech</a:t>
            </a:r>
          </a:p>
          <a:p>
            <a:pPr lvl="1"/>
            <a:r>
              <a:rPr lang="en-US" dirty="0"/>
              <a:t>Line Guide</a:t>
            </a:r>
          </a:p>
          <a:p>
            <a:r>
              <a:rPr lang="en-US" b="1" dirty="0"/>
              <a:t>Non-Embedded Supports</a:t>
            </a:r>
            <a:r>
              <a:rPr lang="en-US" dirty="0"/>
              <a:t> are independent of testing mode and provided by examiners.</a:t>
            </a:r>
          </a:p>
          <a:p>
            <a:pPr lvl="1"/>
            <a:r>
              <a:rPr lang="en-US" dirty="0"/>
              <a:t>Braille</a:t>
            </a:r>
          </a:p>
          <a:p>
            <a:pPr lvl="1"/>
            <a:r>
              <a:rPr lang="en-US" dirty="0"/>
              <a:t>Paper formula/reference sheet</a:t>
            </a:r>
          </a:p>
          <a:p>
            <a:pPr lvl="1"/>
            <a:r>
              <a:rPr lang="en-US" dirty="0"/>
              <a:t>Augmentative and Alternate Communication device</a:t>
            </a:r>
          </a:p>
        </p:txBody>
      </p:sp>
      <p:sp>
        <p:nvSpPr>
          <p:cNvPr id="5" name="Slide Number Placeholder 4"/>
          <p:cNvSpPr>
            <a:spLocks noGrp="1"/>
          </p:cNvSpPr>
          <p:nvPr>
            <p:ph type="sldNum" sz="quarter" idx="4"/>
          </p:nvPr>
        </p:nvSpPr>
        <p:spPr/>
        <p:txBody>
          <a:bodyPr/>
          <a:lstStyle/>
          <a:p>
            <a:fld id="{B63E4CEF-BB1E-48C7-AE93-F39F6AA99AD7}" type="slidenum">
              <a:rPr lang="en-US" smtClean="0"/>
              <a:pPr/>
              <a:t>17</a:t>
            </a:fld>
            <a:endParaRPr lang="en-US" dirty="0"/>
          </a:p>
        </p:txBody>
      </p:sp>
      <p:sp>
        <p:nvSpPr>
          <p:cNvPr id="4" name="Date Placeholder 3">
            <a:extLst>
              <a:ext uri="{FF2B5EF4-FFF2-40B4-BE49-F238E27FC236}">
                <a16:creationId xmlns:a16="http://schemas.microsoft.com/office/drawing/2014/main" id="{735E1C5A-1BCF-45A3-BB18-DA66A7198EA8}"/>
              </a:ext>
            </a:extLst>
          </p:cNvPr>
          <p:cNvSpPr>
            <a:spLocks noGrp="1"/>
          </p:cNvSpPr>
          <p:nvPr>
            <p:ph type="dt" sz="half" idx="2"/>
          </p:nvPr>
        </p:nvSpPr>
        <p:spPr/>
        <p:txBody>
          <a:bodyPr/>
          <a:lstStyle/>
          <a:p>
            <a:fld id="{CBBEF8AF-6CD1-4D0B-991E-01566E578763}" type="datetime1">
              <a:rPr lang="en-US" smtClean="0"/>
              <a:t>9/11/2018</a:t>
            </a:fld>
            <a:endParaRPr lang="en-US" dirty="0"/>
          </a:p>
        </p:txBody>
      </p:sp>
    </p:spTree>
    <p:extLst>
      <p:ext uri="{BB962C8B-B14F-4D97-AF65-F5344CB8AC3E}">
        <p14:creationId xmlns:p14="http://schemas.microsoft.com/office/powerpoint/2010/main" val="2473621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C065-8449-441C-8C3A-358725614755}"/>
              </a:ext>
            </a:extLst>
          </p:cNvPr>
          <p:cNvSpPr>
            <a:spLocks noGrp="1"/>
          </p:cNvSpPr>
          <p:nvPr>
            <p:ph type="title"/>
          </p:nvPr>
        </p:nvSpPr>
        <p:spPr>
          <a:xfrm>
            <a:off x="873211" y="2525280"/>
            <a:ext cx="7043351" cy="1379455"/>
          </a:xfrm>
        </p:spPr>
        <p:txBody>
          <a:bodyPr/>
          <a:lstStyle/>
          <a:p>
            <a:pPr algn="ctr"/>
            <a:r>
              <a:rPr lang="en-US" dirty="0"/>
              <a:t>Administration Procedures </a:t>
            </a:r>
          </a:p>
        </p:txBody>
      </p:sp>
      <p:sp>
        <p:nvSpPr>
          <p:cNvPr id="3" name="Slide Number Placeholder 2">
            <a:extLst>
              <a:ext uri="{FF2B5EF4-FFF2-40B4-BE49-F238E27FC236}">
                <a16:creationId xmlns:a16="http://schemas.microsoft.com/office/drawing/2014/main" id="{DF9B9665-B9B4-4CA1-AAD0-AA4A2C1BAEA0}"/>
              </a:ext>
            </a:extLst>
          </p:cNvPr>
          <p:cNvSpPr>
            <a:spLocks noGrp="1"/>
          </p:cNvSpPr>
          <p:nvPr>
            <p:ph type="sldNum" sz="quarter" idx="12"/>
          </p:nvPr>
        </p:nvSpPr>
        <p:spPr/>
        <p:txBody>
          <a:bodyPr/>
          <a:lstStyle/>
          <a:p>
            <a:fld id="{B63E4CEF-BB1E-48C7-AE93-F39F6AA99AD7}" type="slidenum">
              <a:rPr lang="en-US" smtClean="0"/>
              <a:pPr/>
              <a:t>18</a:t>
            </a:fld>
            <a:endParaRPr lang="en-US" dirty="0"/>
          </a:p>
        </p:txBody>
      </p:sp>
      <p:sp>
        <p:nvSpPr>
          <p:cNvPr id="4" name="Date Placeholder 3">
            <a:extLst>
              <a:ext uri="{FF2B5EF4-FFF2-40B4-BE49-F238E27FC236}">
                <a16:creationId xmlns:a16="http://schemas.microsoft.com/office/drawing/2014/main" id="{FDF802F2-F1F2-4974-8F11-EB1E07523D96}"/>
              </a:ext>
            </a:extLst>
          </p:cNvPr>
          <p:cNvSpPr>
            <a:spLocks noGrp="1"/>
          </p:cNvSpPr>
          <p:nvPr>
            <p:ph type="dt" sz="half" idx="10"/>
          </p:nvPr>
        </p:nvSpPr>
        <p:spPr/>
        <p:txBody>
          <a:bodyPr/>
          <a:lstStyle/>
          <a:p>
            <a:fld id="{9245157A-99E4-4EEF-9828-DD1ED9BE40E5}" type="datetime1">
              <a:rPr lang="en-US" smtClean="0"/>
              <a:t>9/11/2018</a:t>
            </a:fld>
            <a:endParaRPr lang="en-US" dirty="0"/>
          </a:p>
        </p:txBody>
      </p:sp>
    </p:spTree>
    <p:extLst>
      <p:ext uri="{BB962C8B-B14F-4D97-AF65-F5344CB8AC3E}">
        <p14:creationId xmlns:p14="http://schemas.microsoft.com/office/powerpoint/2010/main" val="261689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 Procedures</a:t>
            </a:r>
          </a:p>
        </p:txBody>
      </p:sp>
      <p:sp>
        <p:nvSpPr>
          <p:cNvPr id="3" name="Content Placeholder 2"/>
          <p:cNvSpPr>
            <a:spLocks noGrp="1"/>
          </p:cNvSpPr>
          <p:nvPr>
            <p:ph idx="1"/>
          </p:nvPr>
        </p:nvSpPr>
        <p:spPr/>
        <p:txBody>
          <a:bodyPr>
            <a:normAutofit fontScale="92500"/>
          </a:bodyPr>
          <a:lstStyle/>
          <a:p>
            <a:r>
              <a:rPr lang="en-US" dirty="0"/>
              <a:t>These procedures are allowed for all students provided that all testing and security requirements are met.</a:t>
            </a:r>
          </a:p>
          <a:p>
            <a:r>
              <a:rPr lang="en-US" dirty="0"/>
              <a:t>Care must be taken to ensure the use of these procedures does not lead to an irregularity.</a:t>
            </a:r>
          </a:p>
          <a:p>
            <a:pPr lvl="1"/>
            <a:r>
              <a:rPr lang="en-US" dirty="0"/>
              <a:t>Handheld Calculator</a:t>
            </a:r>
          </a:p>
          <a:p>
            <a:pPr lvl="1"/>
            <a:r>
              <a:rPr lang="en-US" dirty="0"/>
              <a:t>Printed Periodic Table</a:t>
            </a:r>
          </a:p>
          <a:p>
            <a:pPr lvl="1"/>
            <a:r>
              <a:rPr lang="en-US" dirty="0"/>
              <a:t>Printed Formula Sheets </a:t>
            </a:r>
          </a:p>
          <a:p>
            <a:pPr lvl="1"/>
            <a:r>
              <a:rPr lang="en-US" dirty="0"/>
              <a:t>Testing arrangement</a:t>
            </a:r>
          </a:p>
          <a:p>
            <a:pPr lvl="2"/>
            <a:r>
              <a:rPr lang="en-US" dirty="0"/>
              <a:t>Classroom vs lab setting</a:t>
            </a:r>
          </a:p>
          <a:p>
            <a:r>
              <a:rPr lang="en-US" altLang="en-US" b="1" dirty="0">
                <a:solidFill>
                  <a:schemeClr val="accent1"/>
                </a:solidFill>
              </a:rPr>
              <a:t>Decisions for test administration procedures must be made at the system-level.</a:t>
            </a:r>
            <a:endParaRPr lang="en-US" altLang="en-US" sz="2600" b="1" dirty="0">
              <a:solidFill>
                <a:schemeClr val="accent1"/>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pPr/>
              <a:t>19</a:t>
            </a:fld>
            <a:endParaRPr lang="en-US" dirty="0"/>
          </a:p>
        </p:txBody>
      </p:sp>
      <p:sp>
        <p:nvSpPr>
          <p:cNvPr id="4" name="Date Placeholder 3">
            <a:extLst>
              <a:ext uri="{FF2B5EF4-FFF2-40B4-BE49-F238E27FC236}">
                <a16:creationId xmlns:a16="http://schemas.microsoft.com/office/drawing/2014/main" id="{2360F4C1-29D2-425C-9070-1D5DFF8F573A}"/>
              </a:ext>
            </a:extLst>
          </p:cNvPr>
          <p:cNvSpPr>
            <a:spLocks noGrp="1"/>
          </p:cNvSpPr>
          <p:nvPr>
            <p:ph type="dt" sz="half" idx="2"/>
          </p:nvPr>
        </p:nvSpPr>
        <p:spPr/>
        <p:txBody>
          <a:bodyPr/>
          <a:lstStyle/>
          <a:p>
            <a:fld id="{02E30A61-C6B0-44C3-A0A6-833CB81319B5}" type="datetime1">
              <a:rPr lang="en-US" smtClean="0"/>
              <a:t>9/11/2018</a:t>
            </a:fld>
            <a:endParaRPr lang="en-US" dirty="0"/>
          </a:p>
        </p:txBody>
      </p:sp>
    </p:spTree>
    <p:extLst>
      <p:ext uri="{BB962C8B-B14F-4D97-AF65-F5344CB8AC3E}">
        <p14:creationId xmlns:p14="http://schemas.microsoft.com/office/powerpoint/2010/main" val="251059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D0E1-142C-4BB0-8796-B511A3F74F1A}"/>
              </a:ext>
            </a:extLst>
          </p:cNvPr>
          <p:cNvSpPr>
            <a:spLocks noGrp="1"/>
          </p:cNvSpPr>
          <p:nvPr>
            <p:ph type="title"/>
          </p:nvPr>
        </p:nvSpPr>
        <p:spPr/>
        <p:txBody>
          <a:bodyPr/>
          <a:lstStyle/>
          <a:p>
            <a:r>
              <a:rPr lang="en-US" dirty="0"/>
              <a:t>Webinar</a:t>
            </a:r>
          </a:p>
        </p:txBody>
      </p:sp>
      <p:sp>
        <p:nvSpPr>
          <p:cNvPr id="5" name="Content Placeholder 4">
            <a:extLst>
              <a:ext uri="{FF2B5EF4-FFF2-40B4-BE49-F238E27FC236}">
                <a16:creationId xmlns:a16="http://schemas.microsoft.com/office/drawing/2014/main" id="{B863856C-9DF4-4425-8420-02C2F2AF5625}"/>
              </a:ext>
            </a:extLst>
          </p:cNvPr>
          <p:cNvSpPr txBox="1">
            <a:spLocks noGrp="1"/>
          </p:cNvSpPr>
          <p:nvPr>
            <p:ph idx="1"/>
          </p:nvPr>
        </p:nvSpPr>
        <p:spPr>
          <a:xfrm>
            <a:off x="628650" y="1371251"/>
            <a:ext cx="7886700" cy="2907792"/>
          </a:xfrm>
        </p:spPr>
        <p:txBody>
          <a:bodyPr>
            <a:normAutofit fontScale="85000" lnSpcReduction="20000"/>
          </a:bodyPr>
          <a:lstStyle/>
          <a:p>
            <a:r>
              <a:rPr lang="en-US" dirty="0"/>
              <a:t>All webinar recordings are available the day after the presentation. Click on the original registration link for any Assessment webinar to access the recording. </a:t>
            </a:r>
          </a:p>
          <a:p>
            <a:pPr lvl="1"/>
            <a:r>
              <a:rPr lang="en-US" dirty="0"/>
              <a:t>September 11: </a:t>
            </a:r>
            <a:r>
              <a:rPr lang="en-US" dirty="0">
                <a:hlinkClick r:id="rId2"/>
              </a:rPr>
              <a:t>https://attendee.gotowebinar.com/register/2101040668267229954</a:t>
            </a:r>
            <a:r>
              <a:rPr lang="en-US" dirty="0"/>
              <a:t> </a:t>
            </a:r>
          </a:p>
          <a:p>
            <a:pPr lvl="1"/>
            <a:r>
              <a:rPr lang="en-US" dirty="0"/>
              <a:t>September 13: </a:t>
            </a:r>
            <a:r>
              <a:rPr lang="en-US" dirty="0">
                <a:hlinkClick r:id="rId3"/>
              </a:rPr>
              <a:t>https://attendee.gotowebinar.com/register/6814984566612689154</a:t>
            </a:r>
            <a:r>
              <a:rPr lang="en-US" dirty="0"/>
              <a:t> </a:t>
            </a:r>
          </a:p>
          <a:p>
            <a:pPr marL="457200" lvl="1" indent="0">
              <a:buNone/>
            </a:pPr>
            <a:endParaRPr lang="en-US" dirty="0"/>
          </a:p>
          <a:p>
            <a:pPr lvl="1"/>
            <a:r>
              <a:rPr lang="en-US" dirty="0"/>
              <a:t>This presentation file can be found at </a:t>
            </a:r>
            <a:r>
              <a:rPr lang="en-US" dirty="0">
                <a:hlinkClick r:id="rId4"/>
              </a:rPr>
              <a:t>http://testing.gadoe.org</a:t>
            </a:r>
            <a:endParaRPr lang="en-US" dirty="0"/>
          </a:p>
          <a:p>
            <a:pPr lvl="1"/>
            <a:r>
              <a:rPr lang="en-US" dirty="0"/>
              <a:t>Certificates are now sent from GoToWebinar after </a:t>
            </a:r>
            <a:r>
              <a:rPr lang="en-US" b="1" dirty="0">
                <a:solidFill>
                  <a:srgbClr val="FF0000"/>
                </a:solidFill>
              </a:rPr>
              <a:t>live</a:t>
            </a:r>
            <a:r>
              <a:rPr lang="en-US" dirty="0"/>
              <a:t> training sessions. Those watching recordings will not receive a certificate.</a:t>
            </a:r>
          </a:p>
        </p:txBody>
      </p:sp>
      <p:sp>
        <p:nvSpPr>
          <p:cNvPr id="4" name="Slide Number Placeholder 3">
            <a:extLst>
              <a:ext uri="{FF2B5EF4-FFF2-40B4-BE49-F238E27FC236}">
                <a16:creationId xmlns:a16="http://schemas.microsoft.com/office/drawing/2014/main" id="{30B2FED9-25A2-400D-A0A4-7AFAAD9A2C77}"/>
              </a:ext>
            </a:extLst>
          </p:cNvPr>
          <p:cNvSpPr>
            <a:spLocks noGrp="1"/>
          </p:cNvSpPr>
          <p:nvPr>
            <p:ph type="sldNum" sz="quarter" idx="4"/>
          </p:nvPr>
        </p:nvSpPr>
        <p:spPr/>
        <p:txBody>
          <a:bodyPr/>
          <a:lstStyle/>
          <a:p>
            <a:fld id="{B63E4CEF-BB1E-48C7-AE93-F39F6AA99AD7}" type="slidenum">
              <a:rPr lang="en-US" smtClean="0"/>
              <a:pPr/>
              <a:t>2</a:t>
            </a:fld>
            <a:endParaRPr lang="en-US" dirty="0"/>
          </a:p>
        </p:txBody>
      </p:sp>
      <p:pic>
        <p:nvPicPr>
          <p:cNvPr id="6" name="Picture 5">
            <a:extLst>
              <a:ext uri="{FF2B5EF4-FFF2-40B4-BE49-F238E27FC236}">
                <a16:creationId xmlns:a16="http://schemas.microsoft.com/office/drawing/2014/main" id="{DC7C9011-78AA-4D52-963A-5C46AFFE7343}"/>
              </a:ext>
            </a:extLst>
          </p:cNvPr>
          <p:cNvPicPr>
            <a:picLocks noChangeAspect="1"/>
          </p:cNvPicPr>
          <p:nvPr/>
        </p:nvPicPr>
        <p:blipFill>
          <a:blip r:embed="rId5"/>
          <a:stretch>
            <a:fillRect/>
          </a:stretch>
        </p:blipFill>
        <p:spPr>
          <a:xfrm>
            <a:off x="3016649" y="4279043"/>
            <a:ext cx="3110701" cy="2442433"/>
          </a:xfrm>
          <a:prstGeom prst="rect">
            <a:avLst/>
          </a:prstGeom>
          <a:ln>
            <a:noFill/>
          </a:ln>
          <a:effectLst>
            <a:outerShdw blurRad="292100" dist="139700" dir="2700000" algn="tl" rotWithShape="0">
              <a:srgbClr val="333333">
                <a:alpha val="65000"/>
              </a:srgbClr>
            </a:outerShdw>
          </a:effectLst>
        </p:spPr>
      </p:pic>
      <p:sp>
        <p:nvSpPr>
          <p:cNvPr id="3" name="Date Placeholder 2">
            <a:extLst>
              <a:ext uri="{FF2B5EF4-FFF2-40B4-BE49-F238E27FC236}">
                <a16:creationId xmlns:a16="http://schemas.microsoft.com/office/drawing/2014/main" id="{A969750D-AD0C-4796-BEB3-CB79E9A4A204}"/>
              </a:ext>
            </a:extLst>
          </p:cNvPr>
          <p:cNvSpPr>
            <a:spLocks noGrp="1"/>
          </p:cNvSpPr>
          <p:nvPr>
            <p:ph type="dt" sz="half" idx="2"/>
          </p:nvPr>
        </p:nvSpPr>
        <p:spPr/>
        <p:txBody>
          <a:bodyPr/>
          <a:lstStyle/>
          <a:p>
            <a:fld id="{E6C2A062-8E57-4EF9-8C6F-F52AB92793E4}" type="datetime1">
              <a:rPr lang="en-US" smtClean="0"/>
              <a:t>9/11/2018</a:t>
            </a:fld>
            <a:endParaRPr lang="en-US" dirty="0"/>
          </a:p>
        </p:txBody>
      </p:sp>
    </p:spTree>
    <p:extLst>
      <p:ext uri="{BB962C8B-B14F-4D97-AF65-F5344CB8AC3E}">
        <p14:creationId xmlns:p14="http://schemas.microsoft.com/office/powerpoint/2010/main" val="2125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0" tmFilter="0, 0; .2, .5; .8, .5; 1, 0"/>
                                        <p:tgtEl>
                                          <p:spTgt spid="6"/>
                                        </p:tgtEl>
                                      </p:cBhvr>
                                    </p:animEffect>
                                    <p:animScale>
                                      <p:cBhvr>
                                        <p:cTn id="7" dur="100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 Procedures</a:t>
            </a:r>
          </a:p>
        </p:txBody>
      </p:sp>
      <p:sp>
        <p:nvSpPr>
          <p:cNvPr id="3" name="Content Placeholder 2"/>
          <p:cNvSpPr>
            <a:spLocks noGrp="1"/>
          </p:cNvSpPr>
          <p:nvPr>
            <p:ph idx="1"/>
          </p:nvPr>
        </p:nvSpPr>
        <p:spPr/>
        <p:txBody>
          <a:bodyPr/>
          <a:lstStyle/>
          <a:p>
            <a:r>
              <a:rPr lang="en-US" dirty="0"/>
              <a:t>Vary across assessments </a:t>
            </a:r>
          </a:p>
          <a:p>
            <a:r>
              <a:rPr lang="en-US" dirty="0"/>
              <a:t>Depend upon the constructs being assessed </a:t>
            </a:r>
          </a:p>
          <a:p>
            <a:r>
              <a:rPr lang="en-US" dirty="0"/>
              <a:t>Test design</a:t>
            </a:r>
          </a:p>
          <a:p>
            <a:pPr lvl="1"/>
            <a:endParaRPr lang="en-US" dirty="0"/>
          </a:p>
          <a:p>
            <a:endParaRPr lang="en-US" dirty="0"/>
          </a:p>
          <a:p>
            <a:pPr lvl="1"/>
            <a:endParaRPr lang="en-US" dirty="0"/>
          </a:p>
          <a:p>
            <a:endParaRPr lang="en-US" dirty="0"/>
          </a:p>
        </p:txBody>
      </p:sp>
      <p:sp>
        <p:nvSpPr>
          <p:cNvPr id="4" name="Date Placeholder 3">
            <a:extLst>
              <a:ext uri="{FF2B5EF4-FFF2-40B4-BE49-F238E27FC236}">
                <a16:creationId xmlns:a16="http://schemas.microsoft.com/office/drawing/2014/main" id="{A4EE7209-03FA-40F5-AB4C-8F8C508CC355}"/>
              </a:ext>
            </a:extLst>
          </p:cNvPr>
          <p:cNvSpPr>
            <a:spLocks noGrp="1"/>
          </p:cNvSpPr>
          <p:nvPr>
            <p:ph type="dt" sz="half" idx="2"/>
          </p:nvPr>
        </p:nvSpPr>
        <p:spPr/>
        <p:txBody>
          <a:bodyPr/>
          <a:lstStyle/>
          <a:p>
            <a:fld id="{610C711C-4F78-4384-B777-08AB148BEB23}" type="datetime1">
              <a:rPr lang="en-US" smtClean="0"/>
              <a:pPr/>
              <a:t>9/11/2018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428499668"/>
              </p:ext>
            </p:extLst>
          </p:nvPr>
        </p:nvGraphicFramePr>
        <p:xfrm>
          <a:off x="1105515" y="3500283"/>
          <a:ext cx="6096000" cy="228600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3032378338"/>
                    </a:ext>
                  </a:extLst>
                </a:gridCol>
                <a:gridCol w="2032000">
                  <a:extLst>
                    <a:ext uri="{9D8B030D-6E8A-4147-A177-3AD203B41FA5}">
                      <a16:colId xmlns:a16="http://schemas.microsoft.com/office/drawing/2014/main" val="4020897964"/>
                    </a:ext>
                  </a:extLst>
                </a:gridCol>
                <a:gridCol w="2032000">
                  <a:extLst>
                    <a:ext uri="{9D8B030D-6E8A-4147-A177-3AD203B41FA5}">
                      <a16:colId xmlns:a16="http://schemas.microsoft.com/office/drawing/2014/main" val="3384464288"/>
                    </a:ext>
                  </a:extLst>
                </a:gridCol>
              </a:tblGrid>
              <a:tr h="332331">
                <a:tc gridSpan="3">
                  <a:txBody>
                    <a:bodyPr/>
                    <a:lstStyle/>
                    <a:p>
                      <a:pPr algn="ctr"/>
                      <a:r>
                        <a:rPr lang="en-US" dirty="0"/>
                        <a:t>Selected Supports</a:t>
                      </a:r>
                    </a:p>
                  </a:txBody>
                  <a:tcPr anchor="ctr"/>
                </a:tc>
                <a:tc hMerge="1">
                  <a:txBody>
                    <a:bodyPr/>
                    <a:lstStyle/>
                    <a:p>
                      <a:pPr algn="ctr"/>
                      <a:endParaRPr lang="en-US"/>
                    </a:p>
                  </a:txBody>
                  <a:tcPr/>
                </a:tc>
                <a:tc hMerge="1">
                  <a:txBody>
                    <a:bodyPr/>
                    <a:lstStyle/>
                    <a:p>
                      <a:pPr algn="ctr"/>
                      <a:endParaRPr lang="en-US"/>
                    </a:p>
                  </a:txBody>
                  <a:tcPr/>
                </a:tc>
                <a:extLst>
                  <a:ext uri="{0D108BD9-81ED-4DB2-BD59-A6C34878D82A}">
                    <a16:rowId xmlns:a16="http://schemas.microsoft.com/office/drawing/2014/main" val="3985230243"/>
                  </a:ext>
                </a:extLst>
              </a:tr>
              <a:tr h="332331">
                <a:tc>
                  <a:txBody>
                    <a:bodyPr/>
                    <a:lstStyle/>
                    <a:p>
                      <a:endParaRPr lang="en-US" dirty="0"/>
                    </a:p>
                  </a:txBody>
                  <a:tcPr/>
                </a:tc>
                <a:tc>
                  <a:txBody>
                    <a:bodyPr/>
                    <a:lstStyle/>
                    <a:p>
                      <a:pPr algn="ctr"/>
                      <a:r>
                        <a:rPr lang="en-US" b="1" dirty="0"/>
                        <a:t>Milestones</a:t>
                      </a:r>
                    </a:p>
                  </a:txBody>
                  <a:tcPr anchor="ctr"/>
                </a:tc>
                <a:tc>
                  <a:txBody>
                    <a:bodyPr/>
                    <a:lstStyle/>
                    <a:p>
                      <a:pPr algn="ctr"/>
                      <a:r>
                        <a:rPr lang="en-US" b="1" dirty="0"/>
                        <a:t>ACCESS</a:t>
                      </a:r>
                    </a:p>
                  </a:txBody>
                  <a:tcPr anchor="ctr"/>
                </a:tc>
                <a:extLst>
                  <a:ext uri="{0D108BD9-81ED-4DB2-BD59-A6C34878D82A}">
                    <a16:rowId xmlns:a16="http://schemas.microsoft.com/office/drawing/2014/main" val="1524295231"/>
                  </a:ext>
                </a:extLst>
              </a:tr>
              <a:tr h="370840">
                <a:tc>
                  <a:txBody>
                    <a:bodyPr/>
                    <a:lstStyle/>
                    <a:p>
                      <a:r>
                        <a:rPr lang="en-US" dirty="0"/>
                        <a:t>Explain or paraphrase the directions</a:t>
                      </a:r>
                    </a:p>
                  </a:txBody>
                  <a:tcPr anchor="ctr"/>
                </a:tc>
                <a:tc>
                  <a:txBody>
                    <a:bodyPr/>
                    <a:lstStyle/>
                    <a:p>
                      <a:pPr algn="ctr"/>
                      <a:r>
                        <a:rPr lang="en-US" dirty="0"/>
                        <a:t>Accommodation</a:t>
                      </a:r>
                    </a:p>
                  </a:txBody>
                  <a:tcPr anchor="ctr"/>
                </a:tc>
                <a:tc>
                  <a:txBody>
                    <a:bodyPr/>
                    <a:lstStyle/>
                    <a:p>
                      <a:pPr algn="ctr"/>
                      <a:r>
                        <a:rPr lang="en-US" dirty="0"/>
                        <a:t>Test Administration Procedure</a:t>
                      </a:r>
                    </a:p>
                  </a:txBody>
                  <a:tcPr anchor="ctr"/>
                </a:tc>
                <a:extLst>
                  <a:ext uri="{0D108BD9-81ED-4DB2-BD59-A6C34878D82A}">
                    <a16:rowId xmlns:a16="http://schemas.microsoft.com/office/drawing/2014/main" val="1857434481"/>
                  </a:ext>
                </a:extLst>
              </a:tr>
              <a:tr h="370840">
                <a:tc>
                  <a:txBody>
                    <a:bodyPr/>
                    <a:lstStyle/>
                    <a:p>
                      <a:r>
                        <a:rPr lang="en-US" dirty="0"/>
                        <a:t>Human reader</a:t>
                      </a:r>
                    </a:p>
                  </a:txBody>
                  <a:tcPr anchor="ctr"/>
                </a:tc>
                <a:tc>
                  <a:txBody>
                    <a:bodyPr/>
                    <a:lstStyle/>
                    <a:p>
                      <a:pPr algn="ctr"/>
                      <a:r>
                        <a:rPr lang="en-US" dirty="0"/>
                        <a:t>Accommodation</a:t>
                      </a:r>
                    </a:p>
                  </a:txBody>
                  <a:tcPr anchor="ctr"/>
                </a:tc>
                <a:tc>
                  <a:txBody>
                    <a:bodyPr/>
                    <a:lstStyle/>
                    <a:p>
                      <a:pPr algn="ctr"/>
                      <a:r>
                        <a:rPr lang="en-US" dirty="0"/>
                        <a:t>Test Administration Procedure</a:t>
                      </a:r>
                    </a:p>
                  </a:txBody>
                  <a:tcPr anchor="ctr"/>
                </a:tc>
                <a:extLst>
                  <a:ext uri="{0D108BD9-81ED-4DB2-BD59-A6C34878D82A}">
                    <a16:rowId xmlns:a16="http://schemas.microsoft.com/office/drawing/2014/main" val="1645740234"/>
                  </a:ext>
                </a:extLst>
              </a:tr>
            </a:tbl>
          </a:graphicData>
        </a:graphic>
      </p:graphicFrame>
    </p:spTree>
    <p:extLst>
      <p:ext uri="{BB962C8B-B14F-4D97-AF65-F5344CB8AC3E}">
        <p14:creationId xmlns:p14="http://schemas.microsoft.com/office/powerpoint/2010/main" val="2715038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D6B5-1970-4B13-800F-4DBFDA1E5A4D}"/>
              </a:ext>
            </a:extLst>
          </p:cNvPr>
          <p:cNvSpPr>
            <a:spLocks noGrp="1"/>
          </p:cNvSpPr>
          <p:nvPr>
            <p:ph type="title"/>
          </p:nvPr>
        </p:nvSpPr>
        <p:spPr>
          <a:xfrm>
            <a:off x="1170020" y="2624135"/>
            <a:ext cx="6316630" cy="1325563"/>
          </a:xfrm>
        </p:spPr>
        <p:txBody>
          <a:bodyPr/>
          <a:lstStyle/>
          <a:p>
            <a:pPr algn="ctr"/>
            <a:r>
              <a:rPr lang="en-US" dirty="0"/>
              <a:t>Universal Tools</a:t>
            </a:r>
          </a:p>
        </p:txBody>
      </p:sp>
      <p:sp>
        <p:nvSpPr>
          <p:cNvPr id="4" name="Slide Number Placeholder 3">
            <a:extLst>
              <a:ext uri="{FF2B5EF4-FFF2-40B4-BE49-F238E27FC236}">
                <a16:creationId xmlns:a16="http://schemas.microsoft.com/office/drawing/2014/main" id="{DD2984DA-1A49-485C-A311-4A17A438756F}"/>
              </a:ext>
            </a:extLst>
          </p:cNvPr>
          <p:cNvSpPr>
            <a:spLocks noGrp="1"/>
          </p:cNvSpPr>
          <p:nvPr>
            <p:ph type="sldNum" sz="quarter" idx="4"/>
          </p:nvPr>
        </p:nvSpPr>
        <p:spPr/>
        <p:txBody>
          <a:bodyPr/>
          <a:lstStyle/>
          <a:p>
            <a:fld id="{B63E4CEF-BB1E-48C7-AE93-F39F6AA99AD7}" type="slidenum">
              <a:rPr lang="en-US" smtClean="0"/>
              <a:pPr/>
              <a:t>21</a:t>
            </a:fld>
            <a:endParaRPr lang="en-US" dirty="0"/>
          </a:p>
        </p:txBody>
      </p:sp>
      <p:sp>
        <p:nvSpPr>
          <p:cNvPr id="3" name="Date Placeholder 2">
            <a:extLst>
              <a:ext uri="{FF2B5EF4-FFF2-40B4-BE49-F238E27FC236}">
                <a16:creationId xmlns:a16="http://schemas.microsoft.com/office/drawing/2014/main" id="{A562CF39-02B0-46F9-BB84-9D53F2B916A4}"/>
              </a:ext>
            </a:extLst>
          </p:cNvPr>
          <p:cNvSpPr>
            <a:spLocks noGrp="1"/>
          </p:cNvSpPr>
          <p:nvPr>
            <p:ph type="dt" sz="half" idx="2"/>
          </p:nvPr>
        </p:nvSpPr>
        <p:spPr/>
        <p:txBody>
          <a:bodyPr/>
          <a:lstStyle/>
          <a:p>
            <a:fld id="{B5663289-27FC-4C5C-91A2-C2463450D8EA}" type="datetime1">
              <a:rPr lang="en-US" smtClean="0"/>
              <a:t>9/11/2018</a:t>
            </a:fld>
            <a:endParaRPr lang="en-US" dirty="0"/>
          </a:p>
        </p:txBody>
      </p:sp>
    </p:spTree>
    <p:extLst>
      <p:ext uri="{BB962C8B-B14F-4D97-AF65-F5344CB8AC3E}">
        <p14:creationId xmlns:p14="http://schemas.microsoft.com/office/powerpoint/2010/main" val="1417413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8238"/>
            <a:ext cx="7518525" cy="1325563"/>
          </a:xfrm>
        </p:spPr>
        <p:txBody>
          <a:bodyPr>
            <a:normAutofit/>
          </a:bodyPr>
          <a:lstStyle/>
          <a:p>
            <a:r>
              <a:rPr lang="en-US" sz="4000" dirty="0"/>
              <a:t>Universal Tools: Milestones</a:t>
            </a:r>
          </a:p>
        </p:txBody>
      </p:sp>
      <p:sp>
        <p:nvSpPr>
          <p:cNvPr id="5" name="Slide Number Placeholder 4"/>
          <p:cNvSpPr>
            <a:spLocks noGrp="1"/>
          </p:cNvSpPr>
          <p:nvPr>
            <p:ph type="sldNum" sz="quarter" idx="4"/>
          </p:nvPr>
        </p:nvSpPr>
        <p:spPr/>
        <p:txBody>
          <a:bodyPr/>
          <a:lstStyle/>
          <a:p>
            <a:fld id="{B63E4CEF-BB1E-48C7-AE93-F39F6AA99AD7}" type="slidenum">
              <a:rPr lang="en-US" smtClean="0"/>
              <a:pPr/>
              <a:t>22</a:t>
            </a:fld>
            <a:endParaRPr lang="en-US" dirty="0"/>
          </a:p>
        </p:txBody>
      </p:sp>
      <p:graphicFrame>
        <p:nvGraphicFramePr>
          <p:cNvPr id="28" name="Table 27">
            <a:extLst>
              <a:ext uri="{FF2B5EF4-FFF2-40B4-BE49-F238E27FC236}">
                <a16:creationId xmlns:a16="http://schemas.microsoft.com/office/drawing/2014/main" id="{358C5F89-1E72-4D22-9B07-DF3BEC100800}"/>
              </a:ext>
            </a:extLst>
          </p:cNvPr>
          <p:cNvGraphicFramePr>
            <a:graphicFrameLocks noGrp="1"/>
          </p:cNvGraphicFramePr>
          <p:nvPr>
            <p:extLst>
              <p:ext uri="{D42A27DB-BD31-4B8C-83A1-F6EECF244321}">
                <p14:modId xmlns:p14="http://schemas.microsoft.com/office/powerpoint/2010/main" val="367182306"/>
              </p:ext>
            </p:extLst>
          </p:nvPr>
        </p:nvGraphicFramePr>
        <p:xfrm>
          <a:off x="150812" y="1057275"/>
          <a:ext cx="8993188" cy="5700876"/>
        </p:xfrm>
        <a:graphic>
          <a:graphicData uri="http://schemas.openxmlformats.org/drawingml/2006/table">
            <a:tbl>
              <a:tblPr firstRow="1" bandRow="1">
                <a:tableStyleId>{F5AB1C69-6EDB-4FF4-983F-18BD219EF322}</a:tableStyleId>
              </a:tblPr>
              <a:tblGrid>
                <a:gridCol w="3878263">
                  <a:extLst>
                    <a:ext uri="{9D8B030D-6E8A-4147-A177-3AD203B41FA5}">
                      <a16:colId xmlns:a16="http://schemas.microsoft.com/office/drawing/2014/main" val="20000"/>
                    </a:ext>
                  </a:extLst>
                </a:gridCol>
                <a:gridCol w="1271588">
                  <a:extLst>
                    <a:ext uri="{9D8B030D-6E8A-4147-A177-3AD203B41FA5}">
                      <a16:colId xmlns:a16="http://schemas.microsoft.com/office/drawing/2014/main" val="20001"/>
                    </a:ext>
                  </a:extLst>
                </a:gridCol>
                <a:gridCol w="3843337">
                  <a:extLst>
                    <a:ext uri="{9D8B030D-6E8A-4147-A177-3AD203B41FA5}">
                      <a16:colId xmlns:a16="http://schemas.microsoft.com/office/drawing/2014/main" val="20002"/>
                    </a:ext>
                  </a:extLst>
                </a:gridCol>
              </a:tblGrid>
              <a:tr h="519276">
                <a:tc>
                  <a:txBody>
                    <a:bodyPr/>
                    <a:lstStyle/>
                    <a:p>
                      <a:pPr algn="ctr"/>
                      <a:r>
                        <a:rPr lang="en-US" dirty="0"/>
                        <a:t>TOOL</a:t>
                      </a:r>
                    </a:p>
                  </a:txBody>
                  <a:tcPr anchor="ctr"/>
                </a:tc>
                <a:tc>
                  <a:txBody>
                    <a:bodyPr/>
                    <a:lstStyle/>
                    <a:p>
                      <a:pPr algn="ctr"/>
                      <a:r>
                        <a:rPr lang="en-US" dirty="0"/>
                        <a:t>ICON</a:t>
                      </a:r>
                    </a:p>
                  </a:txBody>
                  <a:tcPr anchor="ctr"/>
                </a:tc>
                <a:tc>
                  <a:txBody>
                    <a:bodyPr/>
                    <a:lstStyle/>
                    <a:p>
                      <a:pPr algn="ctr"/>
                      <a:r>
                        <a:rPr lang="en-US" dirty="0"/>
                        <a:t>CONTENT</a:t>
                      </a:r>
                      <a:r>
                        <a:rPr lang="en-US" baseline="0" dirty="0"/>
                        <a:t> AREA</a:t>
                      </a:r>
                      <a:endParaRPr lang="en-US" dirty="0"/>
                    </a:p>
                  </a:txBody>
                  <a:tcPr anchor="ctr"/>
                </a:tc>
                <a:extLst>
                  <a:ext uri="{0D108BD9-81ED-4DB2-BD59-A6C34878D82A}">
                    <a16:rowId xmlns:a16="http://schemas.microsoft.com/office/drawing/2014/main" val="10000"/>
                  </a:ext>
                </a:extLst>
              </a:tr>
              <a:tr h="370840">
                <a:tc>
                  <a:txBody>
                    <a:bodyPr/>
                    <a:lstStyle/>
                    <a:p>
                      <a:pPr eaLnBrk="1" fontAlgn="t" hangingPunct="1">
                        <a:spcBef>
                          <a:spcPts val="600"/>
                        </a:spcBef>
                        <a:buFont typeface="Arial" charset="0"/>
                        <a:buNone/>
                      </a:pPr>
                      <a:r>
                        <a:rPr lang="en-US" altLang="en-US" sz="2800" dirty="0"/>
                        <a:t>Periodic Table</a:t>
                      </a:r>
                      <a:endParaRPr lang="en-US" altLang="en-US" sz="2800" dirty="0">
                        <a:latin typeface="Calibri" pitchFamily="34" charset="0"/>
                      </a:endParaRPr>
                    </a:p>
                  </a:txBody>
                  <a:tcPr/>
                </a:tc>
                <a:tc>
                  <a:txBody>
                    <a:bodyPr/>
                    <a:lstStyle/>
                    <a:p>
                      <a:endParaRPr lang="en-US" dirty="0"/>
                    </a:p>
                  </a:txBody>
                  <a:tcPr/>
                </a:tc>
                <a:tc>
                  <a:txBody>
                    <a:bodyPr/>
                    <a:lstStyle/>
                    <a:p>
                      <a:pPr algn="ctr"/>
                      <a:r>
                        <a:rPr lang="en-US" sz="1700" dirty="0"/>
                        <a:t>Science</a:t>
                      </a:r>
                      <a:endParaRPr lang="en-US" sz="1700" b="1" dirty="0"/>
                    </a:p>
                  </a:txBody>
                  <a:tcPr anchor="ct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altLang="en-US" sz="2800" dirty="0"/>
                        <a:t>Reference/Formula Sheet</a:t>
                      </a:r>
                      <a:endParaRPr lang="en-US" altLang="en-US" sz="2800" dirty="0">
                        <a:latin typeface="Calibri" pitchFamily="34" charset="0"/>
                      </a:endParaRPr>
                    </a:p>
                  </a:txBody>
                  <a:tcPr/>
                </a:tc>
                <a:tc>
                  <a:txBody>
                    <a:bodyPr/>
                    <a:lstStyle/>
                    <a:p>
                      <a:pPr algn="ctr"/>
                      <a:endParaRPr lang="en-US" dirty="0"/>
                    </a:p>
                  </a:txBody>
                  <a:tcPr/>
                </a:tc>
                <a:tc>
                  <a:txBody>
                    <a:bodyPr/>
                    <a:lstStyle/>
                    <a:p>
                      <a:pPr algn="ctr"/>
                      <a:r>
                        <a:rPr lang="en-US" sz="1700" dirty="0"/>
                        <a:t>Math,</a:t>
                      </a:r>
                      <a:r>
                        <a:rPr lang="en-US" sz="1700" baseline="0" dirty="0"/>
                        <a:t> </a:t>
                      </a:r>
                      <a:r>
                        <a:rPr lang="en-US" sz="1700" dirty="0"/>
                        <a:t>Science</a:t>
                      </a:r>
                      <a:endParaRPr lang="en-US" sz="1700" b="1" dirty="0"/>
                    </a:p>
                  </a:txBody>
                  <a:tcPr anchor="ct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altLang="en-US" sz="2800" dirty="0"/>
                        <a:t>Highlighter</a:t>
                      </a:r>
                      <a:endParaRPr lang="en-US" altLang="en-US" sz="2800" dirty="0">
                        <a:solidFill>
                          <a:srgbClr val="000000"/>
                        </a:solidFill>
                        <a:latin typeface="Calibri" pitchFamily="34" charset="0"/>
                      </a:endParaRPr>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a:t>ALL</a:t>
                      </a:r>
                      <a:endParaRPr lang="en-US" sz="1700" b="1" dirty="0"/>
                    </a:p>
                  </a:txBody>
                  <a:tcPr anchor="ctr"/>
                </a:tc>
                <a:extLst>
                  <a:ext uri="{0D108BD9-81ED-4DB2-BD59-A6C34878D82A}">
                    <a16:rowId xmlns:a16="http://schemas.microsoft.com/office/drawing/2014/main" val="10003"/>
                  </a:ext>
                </a:extLst>
              </a:tr>
              <a:tr h="370840">
                <a:tc>
                  <a:txBody>
                    <a:bodyPr/>
                    <a:lstStyle/>
                    <a:p>
                      <a:pPr eaLnBrk="1" fontAlgn="t" hangingPunct="1">
                        <a:spcBef>
                          <a:spcPts val="600"/>
                        </a:spcBef>
                        <a:buFont typeface="Arial" charset="0"/>
                        <a:buNone/>
                      </a:pPr>
                      <a:r>
                        <a:rPr lang="en-US" altLang="en-US" sz="2800" dirty="0"/>
                        <a:t>Sticky Note</a:t>
                      </a:r>
                      <a:endParaRPr lang="en-US" altLang="en-US" sz="2800" dirty="0">
                        <a:solidFill>
                          <a:srgbClr val="000000"/>
                        </a:solidFill>
                        <a:latin typeface="Calibri" pitchFamily="34" charset="0"/>
                      </a:endParaRPr>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a:t>ALL</a:t>
                      </a:r>
                      <a:endParaRPr lang="en-US" sz="1700" b="1" dirty="0"/>
                    </a:p>
                  </a:txBody>
                  <a:tcPr anchor="ctr"/>
                </a:tc>
                <a:extLst>
                  <a:ext uri="{0D108BD9-81ED-4DB2-BD59-A6C34878D82A}">
                    <a16:rowId xmlns:a16="http://schemas.microsoft.com/office/drawing/2014/main" val="10004"/>
                  </a:ext>
                </a:extLst>
              </a:tr>
              <a:tr h="370840">
                <a:tc>
                  <a:txBody>
                    <a:bodyPr/>
                    <a:lstStyle/>
                    <a:p>
                      <a:pPr eaLnBrk="1" fontAlgn="t" hangingPunct="1">
                        <a:spcBef>
                          <a:spcPts val="600"/>
                        </a:spcBef>
                        <a:buFont typeface="Arial" charset="0"/>
                        <a:buNone/>
                      </a:pPr>
                      <a:r>
                        <a:rPr lang="en-US" altLang="en-US" sz="2800" dirty="0"/>
                        <a:t>Flag</a:t>
                      </a:r>
                      <a:endParaRPr lang="en-US" altLang="en-US" sz="2800" dirty="0">
                        <a:solidFill>
                          <a:srgbClr val="000000"/>
                        </a:solidFill>
                        <a:latin typeface="Calibri" pitchFamily="34" charset="0"/>
                      </a:endParaRPr>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a:t>ALL</a:t>
                      </a:r>
                      <a:endParaRPr lang="en-US" sz="1700" b="1" dirty="0"/>
                    </a:p>
                  </a:txBody>
                  <a:tcPr anchor="ctr"/>
                </a:tc>
                <a:extLst>
                  <a:ext uri="{0D108BD9-81ED-4DB2-BD59-A6C34878D82A}">
                    <a16:rowId xmlns:a16="http://schemas.microsoft.com/office/drawing/2014/main" val="10005"/>
                  </a:ext>
                </a:extLst>
              </a:tr>
              <a:tr h="370840">
                <a:tc>
                  <a:txBody>
                    <a:bodyPr/>
                    <a:lstStyle/>
                    <a:p>
                      <a:pPr eaLnBrk="1" fontAlgn="t" hangingPunct="1">
                        <a:spcBef>
                          <a:spcPts val="600"/>
                        </a:spcBef>
                        <a:buFont typeface="Arial" charset="0"/>
                        <a:buNone/>
                      </a:pPr>
                      <a:r>
                        <a:rPr lang="en-US" altLang="en-US" sz="2800" dirty="0"/>
                        <a:t>Line Guide</a:t>
                      </a:r>
                      <a:endParaRPr lang="en-US" altLang="en-US" sz="2800" dirty="0">
                        <a:solidFill>
                          <a:srgbClr val="000000"/>
                        </a:solidFill>
                        <a:latin typeface="Calibri" pitchFamily="34" charset="0"/>
                      </a:endParaRPr>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a:t>ALL</a:t>
                      </a:r>
                      <a:endParaRPr lang="en-US" sz="1700" b="1" dirty="0"/>
                    </a:p>
                  </a:txBody>
                  <a:tcPr anchor="ctr"/>
                </a:tc>
                <a:extLst>
                  <a:ext uri="{0D108BD9-81ED-4DB2-BD59-A6C34878D82A}">
                    <a16:rowId xmlns:a16="http://schemas.microsoft.com/office/drawing/2014/main" val="10006"/>
                  </a:ext>
                </a:extLst>
              </a:tr>
              <a:tr h="370840">
                <a:tc>
                  <a:txBody>
                    <a:bodyPr/>
                    <a:lstStyle/>
                    <a:p>
                      <a:pPr eaLnBrk="1" fontAlgn="t" hangingPunct="1">
                        <a:spcBef>
                          <a:spcPts val="600"/>
                        </a:spcBef>
                        <a:buFont typeface="Arial" charset="0"/>
                        <a:buNone/>
                      </a:pPr>
                      <a:r>
                        <a:rPr lang="en-US" altLang="en-US" sz="2800" dirty="0"/>
                        <a:t>Online Calculator </a:t>
                      </a:r>
                      <a:endParaRPr lang="en-US" altLang="en-US" sz="2800" dirty="0">
                        <a:solidFill>
                          <a:srgbClr val="000000"/>
                        </a:solidFill>
                        <a:latin typeface="Calibri" pitchFamily="34" charset="0"/>
                      </a:endParaRPr>
                    </a:p>
                  </a:txBody>
                  <a:tcPr/>
                </a:tc>
                <a:tc>
                  <a:txBody>
                    <a:bodyPr/>
                    <a:lstStyle/>
                    <a:p>
                      <a:endParaRPr lang="en-US" dirty="0"/>
                    </a:p>
                  </a:txBody>
                  <a:tcPr/>
                </a:tc>
                <a:tc>
                  <a:txBody>
                    <a:bodyPr/>
                    <a:lstStyle/>
                    <a:p>
                      <a:pPr algn="ctr"/>
                      <a:r>
                        <a:rPr lang="en-US" sz="1700" dirty="0"/>
                        <a:t>Mathematics; Science;</a:t>
                      </a:r>
                      <a:r>
                        <a:rPr lang="en-US" sz="1700" baseline="0" dirty="0"/>
                        <a:t> Economics</a:t>
                      </a:r>
                      <a:endParaRPr lang="en-US" sz="1700" b="1" dirty="0"/>
                    </a:p>
                  </a:txBody>
                  <a:tcPr anchor="ctr"/>
                </a:tc>
                <a:extLst>
                  <a:ext uri="{0D108BD9-81ED-4DB2-BD59-A6C34878D82A}">
                    <a16:rowId xmlns:a16="http://schemas.microsoft.com/office/drawing/2014/main" val="10007"/>
                  </a:ext>
                </a:extLst>
              </a:tr>
              <a:tr h="370840">
                <a:tc>
                  <a:txBody>
                    <a:bodyPr/>
                    <a:lstStyle/>
                    <a:p>
                      <a:pPr eaLnBrk="1" fontAlgn="t" hangingPunct="1">
                        <a:spcBef>
                          <a:spcPts val="600"/>
                        </a:spcBef>
                        <a:buFont typeface="Arial" charset="0"/>
                        <a:buNone/>
                      </a:pPr>
                      <a:r>
                        <a:rPr lang="en-US" altLang="en-US" sz="2800" dirty="0"/>
                        <a:t>Graphing Tool </a:t>
                      </a:r>
                      <a:endParaRPr lang="en-US" altLang="en-US" sz="2800" dirty="0">
                        <a:solidFill>
                          <a:srgbClr val="000000"/>
                        </a:solidFill>
                        <a:latin typeface="Calibri" pitchFamily="34" charset="0"/>
                      </a:endParaRPr>
                    </a:p>
                  </a:txBody>
                  <a:tcPr/>
                </a:tc>
                <a:tc>
                  <a:txBody>
                    <a:bodyPr/>
                    <a:lstStyle/>
                    <a:p>
                      <a:endParaRPr lang="en-US" dirty="0"/>
                    </a:p>
                  </a:txBody>
                  <a:tcPr/>
                </a:tc>
                <a:tc>
                  <a:txBody>
                    <a:bodyPr/>
                    <a:lstStyle/>
                    <a:p>
                      <a:pPr algn="ctr"/>
                      <a:r>
                        <a:rPr lang="en-US" sz="1700" dirty="0"/>
                        <a:t>Mathematics only</a:t>
                      </a:r>
                      <a:endParaRPr lang="en-US" sz="1700" b="1" dirty="0"/>
                    </a:p>
                  </a:txBody>
                  <a:tcPr anchor="ctr"/>
                </a:tc>
                <a:extLst>
                  <a:ext uri="{0D108BD9-81ED-4DB2-BD59-A6C34878D82A}">
                    <a16:rowId xmlns:a16="http://schemas.microsoft.com/office/drawing/2014/main" val="10008"/>
                  </a:ext>
                </a:extLst>
              </a:tr>
              <a:tr h="370840">
                <a:tc>
                  <a:txBody>
                    <a:bodyPr/>
                    <a:lstStyle/>
                    <a:p>
                      <a:pPr eaLnBrk="1" fontAlgn="t" hangingPunct="1">
                        <a:spcBef>
                          <a:spcPts val="600"/>
                        </a:spcBef>
                        <a:buFont typeface="Arial" charset="0"/>
                        <a:buNone/>
                      </a:pPr>
                      <a:r>
                        <a:rPr lang="en-US" altLang="en-US" sz="2800" dirty="0"/>
                        <a:t>Cross-off Tool</a:t>
                      </a:r>
                      <a:endParaRPr lang="en-US" altLang="en-US" sz="2800" dirty="0">
                        <a:latin typeface="Calibri" pitchFamily="34" charset="0"/>
                      </a:endParaRPr>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a:t>ALL</a:t>
                      </a:r>
                      <a:endParaRPr lang="en-US" sz="1700" b="1" dirty="0"/>
                    </a:p>
                  </a:txBody>
                  <a:tcPr anchor="ctr"/>
                </a:tc>
                <a:extLst>
                  <a:ext uri="{0D108BD9-81ED-4DB2-BD59-A6C34878D82A}">
                    <a16:rowId xmlns:a16="http://schemas.microsoft.com/office/drawing/2014/main" val="10009"/>
                  </a:ext>
                </a:extLst>
              </a:tr>
              <a:tr h="370840">
                <a:tc>
                  <a:txBody>
                    <a:bodyPr/>
                    <a:lstStyle/>
                    <a:p>
                      <a:pPr eaLnBrk="1" fontAlgn="t" hangingPunct="1">
                        <a:spcBef>
                          <a:spcPts val="600"/>
                        </a:spcBef>
                        <a:buFont typeface="Arial" charset="0"/>
                        <a:buNone/>
                      </a:pPr>
                      <a:r>
                        <a:rPr lang="en-US" altLang="en-US" sz="2800" dirty="0">
                          <a:latin typeface="Calibri" pitchFamily="34" charset="0"/>
                        </a:rPr>
                        <a:t>Magnifier</a:t>
                      </a:r>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0" dirty="0"/>
                        <a:t>ALL</a:t>
                      </a:r>
                    </a:p>
                  </a:txBody>
                  <a:tcPr anchor="ctr"/>
                </a:tc>
                <a:extLst>
                  <a:ext uri="{0D108BD9-81ED-4DB2-BD59-A6C34878D82A}">
                    <a16:rowId xmlns:a16="http://schemas.microsoft.com/office/drawing/2014/main" val="1134434384"/>
                  </a:ext>
                </a:extLst>
              </a:tr>
            </a:tbl>
          </a:graphicData>
        </a:graphic>
      </p:graphicFrame>
      <p:pic>
        <p:nvPicPr>
          <p:cNvPr id="29" name="Picture 9">
            <a:extLst>
              <a:ext uri="{FF2B5EF4-FFF2-40B4-BE49-F238E27FC236}">
                <a16:creationId xmlns:a16="http://schemas.microsoft.com/office/drawing/2014/main" id="{F7B11E77-21F0-40B3-8465-D30F07207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272" y="1667245"/>
            <a:ext cx="456306" cy="40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a:extLst>
              <a:ext uri="{FF2B5EF4-FFF2-40B4-BE49-F238E27FC236}">
                <a16:creationId xmlns:a16="http://schemas.microsoft.com/office/drawing/2014/main" id="{141E3B7D-2A6A-4D85-9A54-AE237B7E9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538" y="2624745"/>
            <a:ext cx="422040" cy="422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7">
            <a:extLst>
              <a:ext uri="{FF2B5EF4-FFF2-40B4-BE49-F238E27FC236}">
                <a16:creationId xmlns:a16="http://schemas.microsoft.com/office/drawing/2014/main" id="{E22AE348-0A1C-4A2E-8FAC-9B5FC22CAA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715" y="3130387"/>
            <a:ext cx="449282" cy="4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6">
            <a:extLst>
              <a:ext uri="{FF2B5EF4-FFF2-40B4-BE49-F238E27FC236}">
                <a16:creationId xmlns:a16="http://schemas.microsoft.com/office/drawing/2014/main" id="{82DADBCF-FE55-4079-8735-D0D5CDDDA5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810" y="3684547"/>
            <a:ext cx="997091" cy="46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5">
            <a:extLst>
              <a:ext uri="{FF2B5EF4-FFF2-40B4-BE49-F238E27FC236}">
                <a16:creationId xmlns:a16="http://schemas.microsoft.com/office/drawing/2014/main" id="{94FACD8A-C868-44CA-B634-F24616949C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9272" y="4246995"/>
            <a:ext cx="429124" cy="44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a:extLst>
              <a:ext uri="{FF2B5EF4-FFF2-40B4-BE49-F238E27FC236}">
                <a16:creationId xmlns:a16="http://schemas.microsoft.com/office/drawing/2014/main" id="{F5325244-4BAE-4EC1-BA5E-DB65D16BC6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6473" y="4740245"/>
            <a:ext cx="496170" cy="496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4">
            <a:extLst>
              <a:ext uri="{FF2B5EF4-FFF2-40B4-BE49-F238E27FC236}">
                <a16:creationId xmlns:a16="http://schemas.microsoft.com/office/drawing/2014/main" id="{5F839001-1924-4C09-BCE4-5D25E89190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3749" y="5321469"/>
            <a:ext cx="467352" cy="44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EFD2A173-619D-4A06-BE5F-59DF3EC663A3" descr="E9503BA3-46CC-420C-B617-325F56FCB914">
            <a:extLst>
              <a:ext uri="{FF2B5EF4-FFF2-40B4-BE49-F238E27FC236}">
                <a16:creationId xmlns:a16="http://schemas.microsoft.com/office/drawing/2014/main" id="{29ED6FD5-7CAF-49B3-BDC5-1E70059DB5F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9272" y="2130710"/>
            <a:ext cx="415943" cy="3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
            <a:extLst>
              <a:ext uri="{FF2B5EF4-FFF2-40B4-BE49-F238E27FC236}">
                <a16:creationId xmlns:a16="http://schemas.microsoft.com/office/drawing/2014/main" id="{FC055B87-E9A9-4A22-B2B4-2EE2EA4471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5914" y="5897745"/>
            <a:ext cx="503022" cy="426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7D807321-A6FD-4953-9F97-B99909EE5CC9}"/>
              </a:ext>
            </a:extLst>
          </p:cNvPr>
          <p:cNvPicPr>
            <a:picLocks noChangeAspect="1"/>
          </p:cNvPicPr>
          <p:nvPr/>
        </p:nvPicPr>
        <p:blipFill>
          <a:blip r:embed="rId11"/>
          <a:stretch>
            <a:fillRect/>
          </a:stretch>
        </p:blipFill>
        <p:spPr>
          <a:xfrm>
            <a:off x="4385715" y="6323916"/>
            <a:ext cx="506928" cy="469654"/>
          </a:xfrm>
          <a:prstGeom prst="rect">
            <a:avLst/>
          </a:prstGeom>
        </p:spPr>
      </p:pic>
      <p:sp>
        <p:nvSpPr>
          <p:cNvPr id="3" name="Date Placeholder 2">
            <a:extLst>
              <a:ext uri="{FF2B5EF4-FFF2-40B4-BE49-F238E27FC236}">
                <a16:creationId xmlns:a16="http://schemas.microsoft.com/office/drawing/2014/main" id="{FD763B1A-8B85-4B8C-BFCA-F24D771E1C3C}"/>
              </a:ext>
            </a:extLst>
          </p:cNvPr>
          <p:cNvSpPr>
            <a:spLocks noGrp="1"/>
          </p:cNvSpPr>
          <p:nvPr>
            <p:ph type="dt" sz="half" idx="2"/>
          </p:nvPr>
        </p:nvSpPr>
        <p:spPr/>
        <p:txBody>
          <a:bodyPr/>
          <a:lstStyle/>
          <a:p>
            <a:fld id="{F5EE64C1-4902-46B1-807F-CAB0C49BE972}" type="datetime1">
              <a:rPr lang="en-US" smtClean="0"/>
              <a:t>9/11/2018</a:t>
            </a:fld>
            <a:endParaRPr lang="en-US" dirty="0"/>
          </a:p>
        </p:txBody>
      </p:sp>
    </p:spTree>
    <p:extLst>
      <p:ext uri="{BB962C8B-B14F-4D97-AF65-F5344CB8AC3E}">
        <p14:creationId xmlns:p14="http://schemas.microsoft.com/office/powerpoint/2010/main" val="2757065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54000"/>
            <a:ext cx="6316630" cy="1405579"/>
          </a:xfrm>
        </p:spPr>
        <p:txBody>
          <a:bodyPr/>
          <a:lstStyle/>
          <a:p>
            <a:r>
              <a:rPr lang="en-US" dirty="0"/>
              <a:t>Universal Tools: ACCESS</a:t>
            </a:r>
          </a:p>
        </p:txBody>
      </p:sp>
      <p:sp>
        <p:nvSpPr>
          <p:cNvPr id="3" name="Content Placeholder 2"/>
          <p:cNvSpPr>
            <a:spLocks noGrp="1"/>
          </p:cNvSpPr>
          <p:nvPr>
            <p:ph idx="1"/>
          </p:nvPr>
        </p:nvSpPr>
        <p:spPr/>
        <p:txBody>
          <a:bodyPr/>
          <a:lstStyle/>
          <a:p>
            <a:pPr>
              <a:lnSpc>
                <a:spcPct val="100000"/>
              </a:lnSpc>
              <a:spcBef>
                <a:spcPts val="600"/>
              </a:spcBef>
              <a:spcAft>
                <a:spcPts val="600"/>
              </a:spcAft>
            </a:pPr>
            <a:r>
              <a:rPr lang="en-US" dirty="0"/>
              <a:t>Embedded in the computer-based test </a:t>
            </a:r>
          </a:p>
          <a:p>
            <a:pPr>
              <a:lnSpc>
                <a:spcPct val="100000"/>
              </a:lnSpc>
              <a:spcBef>
                <a:spcPts val="600"/>
              </a:spcBef>
              <a:spcAft>
                <a:spcPts val="600"/>
              </a:spcAft>
            </a:pPr>
            <a:r>
              <a:rPr lang="en-US" dirty="0"/>
              <a:t>Do not need to be designated in WIDA AMS – all students may use these.</a:t>
            </a:r>
          </a:p>
          <a:p>
            <a:pPr marL="0" indent="0">
              <a:buNone/>
            </a:pPr>
            <a:endParaRPr lang="en-US" dirty="0"/>
          </a:p>
        </p:txBody>
      </p:sp>
      <p:sp>
        <p:nvSpPr>
          <p:cNvPr id="4" name="Date Placeholder 3"/>
          <p:cNvSpPr>
            <a:spLocks noGrp="1"/>
          </p:cNvSpPr>
          <p:nvPr>
            <p:ph type="dt" sz="half" idx="2"/>
          </p:nvPr>
        </p:nvSpPr>
        <p:spPr/>
        <p:txBody>
          <a:bodyPr/>
          <a:lstStyle/>
          <a:p>
            <a:fld id="{4FB1136F-FBB7-4402-A31B-DA2873CF84BB}" type="datetime1">
              <a:rPr lang="en-US" smtClean="0"/>
              <a:t>9/11/2018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23</a:t>
            </a:fld>
            <a:endParaRPr lang="en-US" dirty="0"/>
          </a:p>
        </p:txBody>
      </p:sp>
      <p:pic>
        <p:nvPicPr>
          <p:cNvPr id="6" name="Picture 5"/>
          <p:cNvPicPr>
            <a:picLocks noChangeAspect="1"/>
          </p:cNvPicPr>
          <p:nvPr/>
        </p:nvPicPr>
        <p:blipFill rotWithShape="1">
          <a:blip r:embed="rId3"/>
          <a:srcRect r="4488" b="3028"/>
          <a:stretch/>
        </p:blipFill>
        <p:spPr>
          <a:xfrm>
            <a:off x="5707038" y="3371683"/>
            <a:ext cx="973434" cy="893972"/>
          </a:xfrm>
          <a:prstGeom prst="roundRect">
            <a:avLst/>
          </a:prstGeom>
        </p:spPr>
      </p:pic>
      <p:pic>
        <p:nvPicPr>
          <p:cNvPr id="7" name="Picture 6"/>
          <p:cNvPicPr>
            <a:picLocks noChangeAspect="1"/>
          </p:cNvPicPr>
          <p:nvPr/>
        </p:nvPicPr>
        <p:blipFill>
          <a:blip r:embed="rId4"/>
          <a:stretch>
            <a:fillRect/>
          </a:stretch>
        </p:blipFill>
        <p:spPr>
          <a:xfrm>
            <a:off x="1393618" y="3457488"/>
            <a:ext cx="1292224" cy="704850"/>
          </a:xfrm>
          <a:prstGeom prst="rect">
            <a:avLst/>
          </a:prstGeom>
        </p:spPr>
      </p:pic>
      <p:pic>
        <p:nvPicPr>
          <p:cNvPr id="8" name="Picture 7"/>
          <p:cNvPicPr>
            <a:picLocks noChangeAspect="1"/>
          </p:cNvPicPr>
          <p:nvPr/>
        </p:nvPicPr>
        <p:blipFill>
          <a:blip r:embed="rId5"/>
          <a:stretch>
            <a:fillRect/>
          </a:stretch>
        </p:blipFill>
        <p:spPr>
          <a:xfrm>
            <a:off x="1013739" y="4434951"/>
            <a:ext cx="1672103" cy="1116974"/>
          </a:xfrm>
          <a:prstGeom prst="rect">
            <a:avLst/>
          </a:prstGeom>
        </p:spPr>
      </p:pic>
      <p:pic>
        <p:nvPicPr>
          <p:cNvPr id="9" name="Picture 8"/>
          <p:cNvPicPr>
            <a:picLocks noChangeAspect="1"/>
          </p:cNvPicPr>
          <p:nvPr/>
        </p:nvPicPr>
        <p:blipFill>
          <a:blip r:embed="rId6"/>
          <a:stretch>
            <a:fillRect/>
          </a:stretch>
        </p:blipFill>
        <p:spPr>
          <a:xfrm>
            <a:off x="3147305" y="3978760"/>
            <a:ext cx="1181045" cy="1560667"/>
          </a:xfrm>
          <a:prstGeom prst="rect">
            <a:avLst/>
          </a:prstGeom>
        </p:spPr>
      </p:pic>
      <p:pic>
        <p:nvPicPr>
          <p:cNvPr id="10" name="Picture 9"/>
          <p:cNvPicPr>
            <a:picLocks noChangeAspect="1"/>
          </p:cNvPicPr>
          <p:nvPr/>
        </p:nvPicPr>
        <p:blipFill>
          <a:blip r:embed="rId7"/>
          <a:stretch>
            <a:fillRect/>
          </a:stretch>
        </p:blipFill>
        <p:spPr>
          <a:xfrm>
            <a:off x="4680499" y="4856263"/>
            <a:ext cx="561975" cy="704850"/>
          </a:xfrm>
          <a:prstGeom prst="rect">
            <a:avLst/>
          </a:prstGeom>
        </p:spPr>
      </p:pic>
      <p:pic>
        <p:nvPicPr>
          <p:cNvPr id="11" name="Picture 10"/>
          <p:cNvPicPr>
            <a:picLocks noChangeAspect="1"/>
          </p:cNvPicPr>
          <p:nvPr/>
        </p:nvPicPr>
        <p:blipFill rotWithShape="1">
          <a:blip r:embed="rId8"/>
          <a:srcRect l="-1" r="2612" b="2323"/>
          <a:stretch/>
        </p:blipFill>
        <p:spPr>
          <a:xfrm>
            <a:off x="7248801" y="3371855"/>
            <a:ext cx="914400" cy="893800"/>
          </a:xfrm>
          <a:prstGeom prst="roundRect">
            <a:avLst/>
          </a:prstGeom>
        </p:spPr>
      </p:pic>
      <p:pic>
        <p:nvPicPr>
          <p:cNvPr id="12" name="Picture 11"/>
          <p:cNvPicPr>
            <a:picLocks noChangeAspect="1"/>
          </p:cNvPicPr>
          <p:nvPr/>
        </p:nvPicPr>
        <p:blipFill rotWithShape="1">
          <a:blip r:embed="rId9"/>
          <a:srcRect l="-900" t="4966" r="4604" b="3977"/>
          <a:stretch/>
        </p:blipFill>
        <p:spPr>
          <a:xfrm>
            <a:off x="5721819" y="4778680"/>
            <a:ext cx="914400" cy="886260"/>
          </a:xfrm>
          <a:prstGeom prst="roundRect">
            <a:avLst/>
          </a:prstGeom>
        </p:spPr>
      </p:pic>
      <p:pic>
        <p:nvPicPr>
          <p:cNvPr id="13" name="Picture 12"/>
          <p:cNvPicPr>
            <a:picLocks noChangeAspect="1"/>
          </p:cNvPicPr>
          <p:nvPr/>
        </p:nvPicPr>
        <p:blipFill rotWithShape="1">
          <a:blip r:embed="rId10"/>
          <a:srcRect r="2215" b="1142"/>
          <a:stretch/>
        </p:blipFill>
        <p:spPr>
          <a:xfrm>
            <a:off x="7300439" y="4759094"/>
            <a:ext cx="914400" cy="924430"/>
          </a:xfrm>
          <a:prstGeom prst="roundRect">
            <a:avLst/>
          </a:prstGeom>
        </p:spPr>
      </p:pic>
      <p:pic>
        <p:nvPicPr>
          <p:cNvPr id="14" name="Picture 13"/>
          <p:cNvPicPr>
            <a:picLocks noChangeAspect="1"/>
          </p:cNvPicPr>
          <p:nvPr/>
        </p:nvPicPr>
        <p:blipFill rotWithShape="1">
          <a:blip r:embed="rId11"/>
          <a:srcRect t="7683" b="21140"/>
          <a:stretch/>
        </p:blipFill>
        <p:spPr>
          <a:xfrm>
            <a:off x="284768" y="5656473"/>
            <a:ext cx="1457942" cy="491067"/>
          </a:xfrm>
          <a:prstGeom prst="rect">
            <a:avLst/>
          </a:prstGeom>
        </p:spPr>
      </p:pic>
    </p:spTree>
    <p:extLst>
      <p:ext uri="{BB962C8B-B14F-4D97-AF65-F5344CB8AC3E}">
        <p14:creationId xmlns:p14="http://schemas.microsoft.com/office/powerpoint/2010/main" val="733961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34BF-FCC3-4815-B095-86B12166E140}"/>
              </a:ext>
            </a:extLst>
          </p:cNvPr>
          <p:cNvSpPr>
            <a:spLocks noGrp="1"/>
          </p:cNvSpPr>
          <p:nvPr>
            <p:ph type="title"/>
          </p:nvPr>
        </p:nvSpPr>
        <p:spPr/>
        <p:txBody>
          <a:bodyPr/>
          <a:lstStyle/>
          <a:p>
            <a:r>
              <a:rPr lang="en-US" dirty="0"/>
              <a:t>Universal Tools: NAEP</a:t>
            </a:r>
          </a:p>
        </p:txBody>
      </p:sp>
      <p:pic>
        <p:nvPicPr>
          <p:cNvPr id="6" name="Content Placeholder 5">
            <a:extLst>
              <a:ext uri="{FF2B5EF4-FFF2-40B4-BE49-F238E27FC236}">
                <a16:creationId xmlns:a16="http://schemas.microsoft.com/office/drawing/2014/main" id="{D5515FAC-B824-4753-A6DF-01C0C716383F}"/>
              </a:ext>
            </a:extLst>
          </p:cNvPr>
          <p:cNvPicPr>
            <a:picLocks noGrp="1" noChangeAspect="1"/>
          </p:cNvPicPr>
          <p:nvPr>
            <p:ph sz="half" idx="1"/>
          </p:nvPr>
        </p:nvPicPr>
        <p:blipFill>
          <a:blip r:embed="rId2"/>
          <a:stretch>
            <a:fillRect/>
          </a:stretch>
        </p:blipFill>
        <p:spPr>
          <a:xfrm>
            <a:off x="1375719" y="1464787"/>
            <a:ext cx="5667632" cy="5256689"/>
          </a:xfrm>
          <a:prstGeom prst="rect">
            <a:avLst/>
          </a:prstGeom>
          <a:ln>
            <a:solidFill>
              <a:schemeClr val="tx1"/>
            </a:solidFill>
          </a:ln>
        </p:spPr>
      </p:pic>
      <p:sp>
        <p:nvSpPr>
          <p:cNvPr id="5" name="Slide Number Placeholder 4">
            <a:extLst>
              <a:ext uri="{FF2B5EF4-FFF2-40B4-BE49-F238E27FC236}">
                <a16:creationId xmlns:a16="http://schemas.microsoft.com/office/drawing/2014/main" id="{DCD6F4D6-8D29-4119-BB72-BFDBDFDDBE46}"/>
              </a:ext>
            </a:extLst>
          </p:cNvPr>
          <p:cNvSpPr>
            <a:spLocks noGrp="1"/>
          </p:cNvSpPr>
          <p:nvPr>
            <p:ph type="sldNum" sz="quarter" idx="4"/>
          </p:nvPr>
        </p:nvSpPr>
        <p:spPr/>
        <p:txBody>
          <a:bodyPr/>
          <a:lstStyle/>
          <a:p>
            <a:fld id="{B63E4CEF-BB1E-48C7-AE93-F39F6AA99AD7}" type="slidenum">
              <a:rPr lang="en-US" smtClean="0"/>
              <a:pPr/>
              <a:t>24</a:t>
            </a:fld>
            <a:endParaRPr lang="en-US" dirty="0"/>
          </a:p>
        </p:txBody>
      </p:sp>
      <p:sp>
        <p:nvSpPr>
          <p:cNvPr id="3" name="Date Placeholder 2">
            <a:extLst>
              <a:ext uri="{FF2B5EF4-FFF2-40B4-BE49-F238E27FC236}">
                <a16:creationId xmlns:a16="http://schemas.microsoft.com/office/drawing/2014/main" id="{F65127A1-73AE-471A-9CAD-48CD02EB3C7D}"/>
              </a:ext>
            </a:extLst>
          </p:cNvPr>
          <p:cNvSpPr>
            <a:spLocks noGrp="1"/>
          </p:cNvSpPr>
          <p:nvPr>
            <p:ph type="dt" sz="half" idx="10"/>
          </p:nvPr>
        </p:nvSpPr>
        <p:spPr/>
        <p:txBody>
          <a:bodyPr/>
          <a:lstStyle/>
          <a:p>
            <a:fld id="{633D9F8E-5A35-441D-A251-8714C54DFA5B}" type="datetime1">
              <a:rPr lang="en-US" smtClean="0"/>
              <a:t>9/11/2018</a:t>
            </a:fld>
            <a:endParaRPr lang="en-US" dirty="0"/>
          </a:p>
        </p:txBody>
      </p:sp>
    </p:spTree>
    <p:extLst>
      <p:ext uri="{BB962C8B-B14F-4D97-AF65-F5344CB8AC3E}">
        <p14:creationId xmlns:p14="http://schemas.microsoft.com/office/powerpoint/2010/main" val="1720225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Ensure Better Access</a:t>
            </a:r>
          </a:p>
        </p:txBody>
      </p:sp>
      <p:sp>
        <p:nvSpPr>
          <p:cNvPr id="3" name="Content Placeholder 2"/>
          <p:cNvSpPr>
            <a:spLocks noGrp="1"/>
          </p:cNvSpPr>
          <p:nvPr>
            <p:ph idx="1"/>
          </p:nvPr>
        </p:nvSpPr>
        <p:spPr/>
        <p:txBody>
          <a:bodyPr/>
          <a:lstStyle/>
          <a:p>
            <a:r>
              <a:rPr lang="en-US" dirty="0"/>
              <a:t>Tools designed to provide better access</a:t>
            </a:r>
          </a:p>
          <a:p>
            <a:pPr lvl="1"/>
            <a:r>
              <a:rPr lang="en-US" dirty="0"/>
              <a:t>Students should know how and when to use</a:t>
            </a:r>
          </a:p>
          <a:p>
            <a:pPr lvl="2"/>
            <a:r>
              <a:rPr lang="en-US" dirty="0"/>
              <a:t>Highlighter—mark key details and the main idea</a:t>
            </a:r>
          </a:p>
          <a:p>
            <a:pPr lvl="2"/>
            <a:r>
              <a:rPr lang="en-US" dirty="0"/>
              <a:t>Line Guide—track print top to bottom</a:t>
            </a:r>
          </a:p>
          <a:p>
            <a:pPr lvl="2"/>
            <a:r>
              <a:rPr lang="en-US" dirty="0"/>
              <a:t>Sticky Note—annotating text, recording thoughts questions</a:t>
            </a:r>
          </a:p>
          <a:p>
            <a:pPr lvl="2"/>
            <a:r>
              <a:rPr lang="en-US" dirty="0"/>
              <a:t>Cross off—eliminating choice, structure thoughts</a:t>
            </a:r>
          </a:p>
          <a:p>
            <a:pPr lvl="2"/>
            <a:r>
              <a:rPr lang="en-US" dirty="0"/>
              <a:t>Magnifier—enlarge information on the screen</a:t>
            </a:r>
          </a:p>
        </p:txBody>
      </p:sp>
      <p:sp>
        <p:nvSpPr>
          <p:cNvPr id="5" name="Slide Number Placeholder 4"/>
          <p:cNvSpPr>
            <a:spLocks noGrp="1"/>
          </p:cNvSpPr>
          <p:nvPr>
            <p:ph type="sldNum" sz="quarter" idx="4"/>
          </p:nvPr>
        </p:nvSpPr>
        <p:spPr/>
        <p:txBody>
          <a:bodyPr/>
          <a:lstStyle/>
          <a:p>
            <a:fld id="{B63E4CEF-BB1E-48C7-AE93-F39F6AA99AD7}" type="slidenum">
              <a:rPr lang="en-US" smtClean="0"/>
              <a:pPr/>
              <a:t>25</a:t>
            </a:fld>
            <a:endParaRPr lang="en-US" dirty="0"/>
          </a:p>
        </p:txBody>
      </p:sp>
      <p:sp>
        <p:nvSpPr>
          <p:cNvPr id="4" name="Date Placeholder 3">
            <a:extLst>
              <a:ext uri="{FF2B5EF4-FFF2-40B4-BE49-F238E27FC236}">
                <a16:creationId xmlns:a16="http://schemas.microsoft.com/office/drawing/2014/main" id="{DDD012CF-95E1-4242-9165-DED81E375A0E}"/>
              </a:ext>
            </a:extLst>
          </p:cNvPr>
          <p:cNvSpPr>
            <a:spLocks noGrp="1"/>
          </p:cNvSpPr>
          <p:nvPr>
            <p:ph type="dt" sz="half" idx="2"/>
          </p:nvPr>
        </p:nvSpPr>
        <p:spPr/>
        <p:txBody>
          <a:bodyPr/>
          <a:lstStyle/>
          <a:p>
            <a:fld id="{F413C9A1-3F5D-4A6D-B3A7-48F56B76EFA1}" type="datetime1">
              <a:rPr lang="en-US" smtClean="0"/>
              <a:t>9/11/2018</a:t>
            </a:fld>
            <a:endParaRPr lang="en-US" dirty="0"/>
          </a:p>
        </p:txBody>
      </p:sp>
    </p:spTree>
    <p:extLst>
      <p:ext uri="{BB962C8B-B14F-4D97-AF65-F5344CB8AC3E}">
        <p14:creationId xmlns:p14="http://schemas.microsoft.com/office/powerpoint/2010/main" val="3785036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Experience Online Testing Georgia</a:t>
            </a:r>
          </a:p>
        </p:txBody>
      </p:sp>
      <p:sp>
        <p:nvSpPr>
          <p:cNvPr id="4" name="Date Placeholder 3"/>
          <p:cNvSpPr>
            <a:spLocks noGrp="1"/>
          </p:cNvSpPr>
          <p:nvPr>
            <p:ph type="dt" sz="half" idx="2"/>
          </p:nvPr>
        </p:nvSpPr>
        <p:spPr/>
        <p:txBody>
          <a:bodyPr/>
          <a:lstStyle/>
          <a:p>
            <a:fld id="{F5030F5C-6F8A-4737-8899-A62861259E0E}" type="datetime1">
              <a:rPr lang="en-US" smtClean="0"/>
              <a:t>9/11/2018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26</a:t>
            </a:fld>
            <a:endParaRPr lang="en-US" dirty="0"/>
          </a:p>
        </p:txBody>
      </p:sp>
      <p:sp>
        <p:nvSpPr>
          <p:cNvPr id="9" name="TextBox 8"/>
          <p:cNvSpPr txBox="1"/>
          <p:nvPr/>
        </p:nvSpPr>
        <p:spPr>
          <a:xfrm>
            <a:off x="1900549" y="1740108"/>
            <a:ext cx="6248400" cy="369332"/>
          </a:xfrm>
          <a:prstGeom prst="rect">
            <a:avLst/>
          </a:prstGeom>
          <a:noFill/>
        </p:spPr>
        <p:txBody>
          <a:bodyPr wrap="square" rtlCol="0">
            <a:spAutoFit/>
          </a:bodyPr>
          <a:lstStyle/>
          <a:p>
            <a:r>
              <a:rPr lang="en-US" dirty="0">
                <a:hlinkClick r:id="rId2"/>
              </a:rPr>
              <a:t>http://www.gaexperienceonline.com/</a:t>
            </a:r>
            <a:endParaRPr lang="en-US" dirty="0"/>
          </a:p>
        </p:txBody>
      </p:sp>
      <p:pic>
        <p:nvPicPr>
          <p:cNvPr id="7" name="Picture 6">
            <a:extLst>
              <a:ext uri="{FF2B5EF4-FFF2-40B4-BE49-F238E27FC236}">
                <a16:creationId xmlns:a16="http://schemas.microsoft.com/office/drawing/2014/main" id="{4EF0A266-80D8-43BA-9C11-B8A621E6D364}"/>
              </a:ext>
            </a:extLst>
          </p:cNvPr>
          <p:cNvPicPr>
            <a:picLocks noChangeAspect="1"/>
          </p:cNvPicPr>
          <p:nvPr/>
        </p:nvPicPr>
        <p:blipFill>
          <a:blip r:embed="rId3"/>
          <a:stretch>
            <a:fillRect/>
          </a:stretch>
        </p:blipFill>
        <p:spPr>
          <a:xfrm>
            <a:off x="1789670" y="2189967"/>
            <a:ext cx="5377532" cy="4032121"/>
          </a:xfrm>
          <a:prstGeom prst="rect">
            <a:avLst/>
          </a:prstGeom>
          <a:ln>
            <a:solidFill>
              <a:schemeClr val="tx1"/>
            </a:solidFill>
          </a:ln>
        </p:spPr>
      </p:pic>
    </p:spTree>
    <p:extLst>
      <p:ext uri="{BB962C8B-B14F-4D97-AF65-F5344CB8AC3E}">
        <p14:creationId xmlns:p14="http://schemas.microsoft.com/office/powerpoint/2010/main" val="3429041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ACCESS for ELLs 2.0 </a:t>
            </a:r>
            <a:br>
              <a:rPr lang="en-US" dirty="0"/>
            </a:br>
            <a:r>
              <a:rPr lang="en-US" dirty="0"/>
              <a:t>Test Practice</a:t>
            </a:r>
          </a:p>
        </p:txBody>
      </p:sp>
      <p:pic>
        <p:nvPicPr>
          <p:cNvPr id="8" name="Content Placeholder 7"/>
          <p:cNvPicPr>
            <a:picLocks noGrp="1" noChangeAspect="1"/>
          </p:cNvPicPr>
          <p:nvPr>
            <p:ph idx="1"/>
          </p:nvPr>
        </p:nvPicPr>
        <p:blipFill>
          <a:blip r:embed="rId2"/>
          <a:stretch>
            <a:fillRect/>
          </a:stretch>
        </p:blipFill>
        <p:spPr>
          <a:xfrm>
            <a:off x="1931157" y="2433099"/>
            <a:ext cx="6377311" cy="3743864"/>
          </a:xfrm>
          <a:prstGeom prst="rect">
            <a:avLst/>
          </a:prstGeom>
        </p:spPr>
      </p:pic>
      <p:sp>
        <p:nvSpPr>
          <p:cNvPr id="4" name="Date Placeholder 3"/>
          <p:cNvSpPr>
            <a:spLocks noGrp="1"/>
          </p:cNvSpPr>
          <p:nvPr>
            <p:ph type="dt" sz="half" idx="2"/>
          </p:nvPr>
        </p:nvSpPr>
        <p:spPr/>
        <p:txBody>
          <a:bodyPr/>
          <a:lstStyle/>
          <a:p>
            <a:fld id="{D83136B3-6025-4E6F-9D49-A25D084CD167}" type="datetime1">
              <a:rPr lang="en-US" smtClean="0"/>
              <a:t>9/11/2018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27</a:t>
            </a:fld>
            <a:endParaRPr lang="en-US" dirty="0"/>
          </a:p>
        </p:txBody>
      </p:sp>
      <p:sp>
        <p:nvSpPr>
          <p:cNvPr id="9" name="TextBox 8"/>
          <p:cNvSpPr txBox="1"/>
          <p:nvPr/>
        </p:nvSpPr>
        <p:spPr>
          <a:xfrm>
            <a:off x="1900549" y="1740108"/>
            <a:ext cx="6248400" cy="1200329"/>
          </a:xfrm>
          <a:prstGeom prst="rect">
            <a:avLst/>
          </a:prstGeom>
          <a:noFill/>
        </p:spPr>
        <p:txBody>
          <a:bodyPr wrap="square" rtlCol="0">
            <a:spAutoFit/>
          </a:bodyPr>
          <a:lstStyle/>
          <a:p>
            <a:r>
              <a:rPr lang="en-US" dirty="0"/>
              <a:t>Log into the WIDA Portal </a:t>
            </a:r>
          </a:p>
          <a:p>
            <a:r>
              <a:rPr lang="en-US" dirty="0"/>
              <a:t> </a:t>
            </a:r>
            <a:r>
              <a:rPr lang="en-US" dirty="0">
                <a:hlinkClick r:id="rId3"/>
              </a:rPr>
              <a:t>https://wbte.drcedirect.com/WIDA/portals/wida</a:t>
            </a:r>
            <a:endParaRPr lang="en-US" dirty="0"/>
          </a:p>
          <a:p>
            <a:r>
              <a:rPr lang="en-US" dirty="0"/>
              <a:t> </a:t>
            </a:r>
          </a:p>
          <a:p>
            <a:endParaRPr lang="en-US" dirty="0"/>
          </a:p>
        </p:txBody>
      </p:sp>
    </p:spTree>
    <p:extLst>
      <p:ext uri="{BB962C8B-B14F-4D97-AF65-F5344CB8AC3E}">
        <p14:creationId xmlns:p14="http://schemas.microsoft.com/office/powerpoint/2010/main" val="1676018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Ensure Better Access</a:t>
            </a:r>
          </a:p>
        </p:txBody>
      </p:sp>
      <p:sp>
        <p:nvSpPr>
          <p:cNvPr id="3" name="Content Placeholder 2"/>
          <p:cNvSpPr>
            <a:spLocks noGrp="1"/>
          </p:cNvSpPr>
          <p:nvPr>
            <p:ph idx="1"/>
          </p:nvPr>
        </p:nvSpPr>
        <p:spPr/>
        <p:txBody>
          <a:bodyPr/>
          <a:lstStyle/>
          <a:p>
            <a:pPr marL="0" indent="0">
              <a:buNone/>
            </a:pPr>
            <a:r>
              <a:rPr lang="en-US" dirty="0"/>
              <a:t>Accessibility is tied to daily instruction</a:t>
            </a:r>
          </a:p>
          <a:p>
            <a:pPr lvl="1"/>
            <a:r>
              <a:rPr lang="en-US" dirty="0"/>
              <a:t>Teachers model in whole groups</a:t>
            </a:r>
          </a:p>
          <a:p>
            <a:pPr lvl="1"/>
            <a:r>
              <a:rPr lang="en-US" dirty="0"/>
              <a:t>Students exposure</a:t>
            </a:r>
          </a:p>
          <a:p>
            <a:pPr lvl="1"/>
            <a:r>
              <a:rPr lang="en-US" dirty="0"/>
              <a:t>Using classroom technology</a:t>
            </a:r>
          </a:p>
          <a:p>
            <a:pPr lvl="1"/>
            <a:r>
              <a:rPr lang="en-US" dirty="0"/>
              <a:t>Use media specialist/technology supports</a:t>
            </a:r>
          </a:p>
        </p:txBody>
      </p:sp>
      <p:sp>
        <p:nvSpPr>
          <p:cNvPr id="5" name="Slide Number Placeholder 4"/>
          <p:cNvSpPr>
            <a:spLocks noGrp="1"/>
          </p:cNvSpPr>
          <p:nvPr>
            <p:ph type="sldNum" sz="quarter" idx="4"/>
          </p:nvPr>
        </p:nvSpPr>
        <p:spPr/>
        <p:txBody>
          <a:bodyPr/>
          <a:lstStyle/>
          <a:p>
            <a:fld id="{B63E4CEF-BB1E-48C7-AE93-F39F6AA99AD7}" type="slidenum">
              <a:rPr lang="en-US" smtClean="0"/>
              <a:pPr/>
              <a:t>28</a:t>
            </a:fld>
            <a:endParaRPr lang="en-US" dirty="0"/>
          </a:p>
        </p:txBody>
      </p:sp>
      <p:sp>
        <p:nvSpPr>
          <p:cNvPr id="4" name="Date Placeholder 3">
            <a:extLst>
              <a:ext uri="{FF2B5EF4-FFF2-40B4-BE49-F238E27FC236}">
                <a16:creationId xmlns:a16="http://schemas.microsoft.com/office/drawing/2014/main" id="{5E7EAA09-B24D-4F63-9743-5DD33302A717}"/>
              </a:ext>
            </a:extLst>
          </p:cNvPr>
          <p:cNvSpPr>
            <a:spLocks noGrp="1"/>
          </p:cNvSpPr>
          <p:nvPr>
            <p:ph type="dt" sz="half" idx="2"/>
          </p:nvPr>
        </p:nvSpPr>
        <p:spPr/>
        <p:txBody>
          <a:bodyPr/>
          <a:lstStyle/>
          <a:p>
            <a:fld id="{577A4EE4-CD93-4F6B-A658-FB1E2919DE09}" type="datetime1">
              <a:rPr lang="en-US" smtClean="0"/>
              <a:t>9/11/2018</a:t>
            </a:fld>
            <a:endParaRPr lang="en-US" dirty="0"/>
          </a:p>
        </p:txBody>
      </p:sp>
    </p:spTree>
    <p:extLst>
      <p:ext uri="{BB962C8B-B14F-4D97-AF65-F5344CB8AC3E}">
        <p14:creationId xmlns:p14="http://schemas.microsoft.com/office/powerpoint/2010/main" val="3492298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will tools benefit?</a:t>
            </a:r>
          </a:p>
        </p:txBody>
      </p:sp>
      <p:sp>
        <p:nvSpPr>
          <p:cNvPr id="3" name="Content Placeholder 2"/>
          <p:cNvSpPr>
            <a:spLocks noGrp="1"/>
          </p:cNvSpPr>
          <p:nvPr>
            <p:ph idx="1"/>
          </p:nvPr>
        </p:nvSpPr>
        <p:spPr/>
        <p:txBody>
          <a:bodyPr/>
          <a:lstStyle/>
          <a:p>
            <a:r>
              <a:rPr lang="en-US" dirty="0"/>
              <a:t>Students with weaker organizational skills</a:t>
            </a:r>
          </a:p>
          <a:p>
            <a:r>
              <a:rPr lang="en-US" dirty="0"/>
              <a:t>Students who have challenges transferring and tracking information</a:t>
            </a:r>
          </a:p>
          <a:p>
            <a:r>
              <a:rPr lang="en-US" dirty="0"/>
              <a:t>Students have difficulty remembering information</a:t>
            </a:r>
          </a:p>
        </p:txBody>
      </p:sp>
      <p:sp>
        <p:nvSpPr>
          <p:cNvPr id="5" name="Slide Number Placeholder 4"/>
          <p:cNvSpPr>
            <a:spLocks noGrp="1"/>
          </p:cNvSpPr>
          <p:nvPr>
            <p:ph type="sldNum" sz="quarter" idx="4"/>
          </p:nvPr>
        </p:nvSpPr>
        <p:spPr/>
        <p:txBody>
          <a:bodyPr/>
          <a:lstStyle/>
          <a:p>
            <a:fld id="{B63E4CEF-BB1E-48C7-AE93-F39F6AA99AD7}" type="slidenum">
              <a:rPr lang="en-US" smtClean="0"/>
              <a:pPr/>
              <a:t>29</a:t>
            </a:fld>
            <a:endParaRPr lang="en-US" dirty="0"/>
          </a:p>
        </p:txBody>
      </p:sp>
      <p:sp>
        <p:nvSpPr>
          <p:cNvPr id="4" name="Date Placeholder 3">
            <a:extLst>
              <a:ext uri="{FF2B5EF4-FFF2-40B4-BE49-F238E27FC236}">
                <a16:creationId xmlns:a16="http://schemas.microsoft.com/office/drawing/2014/main" id="{BB571E16-8B9B-4106-849F-0E89B32A5C58}"/>
              </a:ext>
            </a:extLst>
          </p:cNvPr>
          <p:cNvSpPr>
            <a:spLocks noGrp="1"/>
          </p:cNvSpPr>
          <p:nvPr>
            <p:ph type="dt" sz="half" idx="2"/>
          </p:nvPr>
        </p:nvSpPr>
        <p:spPr/>
        <p:txBody>
          <a:bodyPr/>
          <a:lstStyle/>
          <a:p>
            <a:fld id="{DC09F3EB-91FB-4314-8C2E-741E03E43C9F}" type="datetime1">
              <a:rPr lang="en-US" smtClean="0"/>
              <a:t>9/11/2018</a:t>
            </a:fld>
            <a:endParaRPr lang="en-US" dirty="0"/>
          </a:p>
        </p:txBody>
      </p:sp>
    </p:spTree>
    <p:extLst>
      <p:ext uri="{BB962C8B-B14F-4D97-AF65-F5344CB8AC3E}">
        <p14:creationId xmlns:p14="http://schemas.microsoft.com/office/powerpoint/2010/main" val="253821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E9687-2D4A-438B-8F60-EDEB1859D49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5CE509F-F34E-40A4-9B0C-A10FB6693C98}"/>
              </a:ext>
            </a:extLst>
          </p:cNvPr>
          <p:cNvSpPr>
            <a:spLocks noGrp="1"/>
          </p:cNvSpPr>
          <p:nvPr>
            <p:ph idx="1"/>
          </p:nvPr>
        </p:nvSpPr>
        <p:spPr/>
        <p:txBody>
          <a:bodyPr/>
          <a:lstStyle/>
          <a:p>
            <a:r>
              <a:rPr lang="en-US" dirty="0"/>
              <a:t>Overview</a:t>
            </a:r>
          </a:p>
          <a:p>
            <a:r>
              <a:rPr lang="en-US" dirty="0"/>
              <a:t>Test Development </a:t>
            </a:r>
          </a:p>
          <a:p>
            <a:r>
              <a:rPr lang="en-US" dirty="0"/>
              <a:t>Test Administration Procedures</a:t>
            </a:r>
          </a:p>
          <a:p>
            <a:r>
              <a:rPr lang="en-US" dirty="0"/>
              <a:t>Universal Tools</a:t>
            </a:r>
          </a:p>
          <a:p>
            <a:r>
              <a:rPr lang="en-US" dirty="0"/>
              <a:t>Accommodations</a:t>
            </a:r>
          </a:p>
          <a:p>
            <a:r>
              <a:rPr lang="en-US" dirty="0"/>
              <a:t>Resources</a:t>
            </a:r>
          </a:p>
          <a:p>
            <a:r>
              <a:rPr lang="en-US" dirty="0"/>
              <a:t>Questions</a:t>
            </a:r>
          </a:p>
        </p:txBody>
      </p:sp>
      <p:sp>
        <p:nvSpPr>
          <p:cNvPr id="4" name="Slide Number Placeholder 3">
            <a:extLst>
              <a:ext uri="{FF2B5EF4-FFF2-40B4-BE49-F238E27FC236}">
                <a16:creationId xmlns:a16="http://schemas.microsoft.com/office/drawing/2014/main" id="{B21DDAFE-AD3D-412B-99AD-E2C4BC79544C}"/>
              </a:ext>
            </a:extLst>
          </p:cNvPr>
          <p:cNvSpPr>
            <a:spLocks noGrp="1"/>
          </p:cNvSpPr>
          <p:nvPr>
            <p:ph type="sldNum" sz="quarter" idx="4"/>
          </p:nvPr>
        </p:nvSpPr>
        <p:spPr/>
        <p:txBody>
          <a:bodyPr/>
          <a:lstStyle/>
          <a:p>
            <a:fld id="{B63E4CEF-BB1E-48C7-AE93-F39F6AA99AD7}" type="slidenum">
              <a:rPr lang="en-US" smtClean="0"/>
              <a:pPr/>
              <a:t>3</a:t>
            </a:fld>
            <a:endParaRPr lang="en-US" dirty="0"/>
          </a:p>
        </p:txBody>
      </p:sp>
      <p:sp>
        <p:nvSpPr>
          <p:cNvPr id="5" name="Date Placeholder 4">
            <a:extLst>
              <a:ext uri="{FF2B5EF4-FFF2-40B4-BE49-F238E27FC236}">
                <a16:creationId xmlns:a16="http://schemas.microsoft.com/office/drawing/2014/main" id="{F56DA7AC-06C4-4AB1-B9A3-DA2E5984455E}"/>
              </a:ext>
            </a:extLst>
          </p:cNvPr>
          <p:cNvSpPr>
            <a:spLocks noGrp="1"/>
          </p:cNvSpPr>
          <p:nvPr>
            <p:ph type="dt" sz="half" idx="2"/>
          </p:nvPr>
        </p:nvSpPr>
        <p:spPr/>
        <p:txBody>
          <a:bodyPr/>
          <a:lstStyle/>
          <a:p>
            <a:fld id="{19E678EE-9E5B-410E-B0D6-43A38634ABED}" type="datetime1">
              <a:rPr lang="en-US" smtClean="0"/>
              <a:t>9/11/2018</a:t>
            </a:fld>
            <a:endParaRPr lang="en-US" dirty="0"/>
          </a:p>
        </p:txBody>
      </p:sp>
    </p:spTree>
    <p:extLst>
      <p:ext uri="{BB962C8B-B14F-4D97-AF65-F5344CB8AC3E}">
        <p14:creationId xmlns:p14="http://schemas.microsoft.com/office/powerpoint/2010/main" val="1035166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Georgia Standards</a:t>
            </a:r>
          </a:p>
        </p:txBody>
      </p:sp>
      <p:sp>
        <p:nvSpPr>
          <p:cNvPr id="3" name="Content Placeholder 2"/>
          <p:cNvSpPr>
            <a:spLocks noGrp="1"/>
          </p:cNvSpPr>
          <p:nvPr>
            <p:ph idx="1"/>
          </p:nvPr>
        </p:nvSpPr>
        <p:spPr/>
        <p:txBody>
          <a:bodyPr>
            <a:normAutofit fontScale="77500" lnSpcReduction="20000"/>
          </a:bodyPr>
          <a:lstStyle/>
          <a:p>
            <a:r>
              <a:rPr lang="en-US" b="1" dirty="0"/>
              <a:t>Grade 3 - ELAGSE3W6: </a:t>
            </a:r>
            <a:r>
              <a:rPr lang="en-US" dirty="0"/>
              <a:t>With guidance and support from adults, use technology to produce and publish writing (using keyboarding skills) as well as to interact and collaborate with others</a:t>
            </a:r>
          </a:p>
          <a:p>
            <a:r>
              <a:rPr lang="en-US" b="1" dirty="0"/>
              <a:t>Grade 4 - ELAGSE4W6: </a:t>
            </a:r>
            <a:r>
              <a:rPr lang="en-US" dirty="0"/>
              <a:t>With some guidance and support from adults, use technology, including the Internet, to produce and publish writing as well as to interact and collaborate with others; demonstrate sufficient command of keyboarding skills to type a minimum of one page in a single sitting</a:t>
            </a:r>
          </a:p>
          <a:p>
            <a:r>
              <a:rPr lang="en-US" b="1" dirty="0"/>
              <a:t>Grade 5 - ELAGSE5W6: </a:t>
            </a:r>
            <a:r>
              <a:rPr lang="en-US" dirty="0"/>
              <a:t>With some guidance and support from adults, use technology, including the Internet, to produce and publish writing as well as to interact and collaborate with others; demonstrate sufficient command of keyboarding skills to type a minimum of two pages in a single sitting</a:t>
            </a:r>
          </a:p>
        </p:txBody>
      </p:sp>
      <p:sp>
        <p:nvSpPr>
          <p:cNvPr id="5" name="Slide Number Placeholder 4"/>
          <p:cNvSpPr>
            <a:spLocks noGrp="1"/>
          </p:cNvSpPr>
          <p:nvPr>
            <p:ph type="sldNum" sz="quarter" idx="4"/>
          </p:nvPr>
        </p:nvSpPr>
        <p:spPr/>
        <p:txBody>
          <a:bodyPr/>
          <a:lstStyle/>
          <a:p>
            <a:fld id="{B63E4CEF-BB1E-48C7-AE93-F39F6AA99AD7}" type="slidenum">
              <a:rPr lang="en-US" smtClean="0"/>
              <a:pPr/>
              <a:t>30</a:t>
            </a:fld>
            <a:endParaRPr lang="en-US" dirty="0"/>
          </a:p>
        </p:txBody>
      </p:sp>
      <p:sp>
        <p:nvSpPr>
          <p:cNvPr id="4" name="Date Placeholder 3">
            <a:extLst>
              <a:ext uri="{FF2B5EF4-FFF2-40B4-BE49-F238E27FC236}">
                <a16:creationId xmlns:a16="http://schemas.microsoft.com/office/drawing/2014/main" id="{46BABA5F-67B3-4ACB-A04C-098174DED741}"/>
              </a:ext>
            </a:extLst>
          </p:cNvPr>
          <p:cNvSpPr>
            <a:spLocks noGrp="1"/>
          </p:cNvSpPr>
          <p:nvPr>
            <p:ph type="dt" sz="half" idx="2"/>
          </p:nvPr>
        </p:nvSpPr>
        <p:spPr/>
        <p:txBody>
          <a:bodyPr/>
          <a:lstStyle/>
          <a:p>
            <a:fld id="{76F4C375-7121-485B-BB73-1B63E905F922}" type="datetime1">
              <a:rPr lang="en-US" smtClean="0"/>
              <a:t>9/11/2018</a:t>
            </a:fld>
            <a:endParaRPr lang="en-US" dirty="0"/>
          </a:p>
        </p:txBody>
      </p:sp>
    </p:spTree>
    <p:extLst>
      <p:ext uri="{BB962C8B-B14F-4D97-AF65-F5344CB8AC3E}">
        <p14:creationId xmlns:p14="http://schemas.microsoft.com/office/powerpoint/2010/main" val="659046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EF885-FEC7-4081-9C7F-C56DE1A056FC}"/>
              </a:ext>
            </a:extLst>
          </p:cNvPr>
          <p:cNvSpPr>
            <a:spLocks noGrp="1"/>
          </p:cNvSpPr>
          <p:nvPr>
            <p:ph type="title"/>
          </p:nvPr>
        </p:nvSpPr>
        <p:spPr>
          <a:xfrm>
            <a:off x="1065302" y="2624135"/>
            <a:ext cx="6316630" cy="1325563"/>
          </a:xfrm>
        </p:spPr>
        <p:txBody>
          <a:bodyPr/>
          <a:lstStyle/>
          <a:p>
            <a:pPr algn="ctr"/>
            <a:r>
              <a:rPr lang="en-US" dirty="0"/>
              <a:t>Accommodations</a:t>
            </a:r>
          </a:p>
        </p:txBody>
      </p:sp>
      <p:sp>
        <p:nvSpPr>
          <p:cNvPr id="4" name="Slide Number Placeholder 3">
            <a:extLst>
              <a:ext uri="{FF2B5EF4-FFF2-40B4-BE49-F238E27FC236}">
                <a16:creationId xmlns:a16="http://schemas.microsoft.com/office/drawing/2014/main" id="{DFDBFBD9-5D4C-401C-98CC-3C5BA1C31197}"/>
              </a:ext>
            </a:extLst>
          </p:cNvPr>
          <p:cNvSpPr>
            <a:spLocks noGrp="1"/>
          </p:cNvSpPr>
          <p:nvPr>
            <p:ph type="sldNum" sz="quarter" idx="4"/>
          </p:nvPr>
        </p:nvSpPr>
        <p:spPr/>
        <p:txBody>
          <a:bodyPr/>
          <a:lstStyle/>
          <a:p>
            <a:fld id="{B63E4CEF-BB1E-48C7-AE93-F39F6AA99AD7}" type="slidenum">
              <a:rPr lang="en-US" smtClean="0"/>
              <a:pPr/>
              <a:t>31</a:t>
            </a:fld>
            <a:endParaRPr lang="en-US" dirty="0"/>
          </a:p>
        </p:txBody>
      </p:sp>
      <p:sp>
        <p:nvSpPr>
          <p:cNvPr id="3" name="Date Placeholder 2">
            <a:extLst>
              <a:ext uri="{FF2B5EF4-FFF2-40B4-BE49-F238E27FC236}">
                <a16:creationId xmlns:a16="http://schemas.microsoft.com/office/drawing/2014/main" id="{9A27178E-D19F-45B0-8667-E134A299D546}"/>
              </a:ext>
            </a:extLst>
          </p:cNvPr>
          <p:cNvSpPr>
            <a:spLocks noGrp="1"/>
          </p:cNvSpPr>
          <p:nvPr>
            <p:ph type="dt" sz="half" idx="2"/>
          </p:nvPr>
        </p:nvSpPr>
        <p:spPr/>
        <p:txBody>
          <a:bodyPr/>
          <a:lstStyle/>
          <a:p>
            <a:fld id="{B823C7CA-E7A1-4401-A995-8A79726B72CE}" type="datetime1">
              <a:rPr lang="en-US" smtClean="0"/>
              <a:t>9/11/2018</a:t>
            </a:fld>
            <a:endParaRPr lang="en-US" dirty="0"/>
          </a:p>
        </p:txBody>
      </p:sp>
    </p:spTree>
    <p:extLst>
      <p:ext uri="{BB962C8B-B14F-4D97-AF65-F5344CB8AC3E}">
        <p14:creationId xmlns:p14="http://schemas.microsoft.com/office/powerpoint/2010/main" val="1662188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t>Accommodations</a:t>
            </a:r>
          </a:p>
        </p:txBody>
      </p:sp>
      <p:sp>
        <p:nvSpPr>
          <p:cNvPr id="9219" name="Rectangle 3"/>
          <p:cNvSpPr>
            <a:spLocks noGrp="1" noChangeArrowheads="1"/>
          </p:cNvSpPr>
          <p:nvPr>
            <p:ph type="body" idx="1"/>
          </p:nvPr>
        </p:nvSpPr>
        <p:spPr/>
        <p:txBody>
          <a:bodyPr>
            <a:normAutofit lnSpcReduction="10000"/>
          </a:bodyPr>
          <a:lstStyle/>
          <a:p>
            <a:r>
              <a:rPr lang="en-US" altLang="en-US" dirty="0"/>
              <a:t>Accommodations allow access…</a:t>
            </a:r>
          </a:p>
          <a:p>
            <a:pPr lvl="1"/>
            <a:r>
              <a:rPr lang="en-US" altLang="en-US" dirty="0"/>
              <a:t>they are practices and procedures in the areas of presentation, response, setting, and scheduling that provide equitable instructional and assessment access for students with disabilities </a:t>
            </a:r>
          </a:p>
          <a:p>
            <a:r>
              <a:rPr lang="en-US" altLang="en-US" dirty="0"/>
              <a:t>Accommodations reduce or eliminate the effects of a student’s disability or limited English proficiency</a:t>
            </a:r>
          </a:p>
          <a:p>
            <a:r>
              <a:rPr lang="en-US" altLang="en-US" dirty="0"/>
              <a:t>Accommodations </a:t>
            </a:r>
            <a:r>
              <a:rPr lang="en-US" altLang="en-US" u="sng" dirty="0"/>
              <a:t>do not</a:t>
            </a:r>
            <a:r>
              <a:rPr lang="en-US" altLang="en-US" dirty="0"/>
              <a:t> provide an unfair advantage</a:t>
            </a:r>
          </a:p>
          <a:p>
            <a:r>
              <a:rPr lang="en-US" altLang="en-US" dirty="0"/>
              <a:t>Accommodations </a:t>
            </a:r>
            <a:r>
              <a:rPr lang="en-US" altLang="en-US" u="sng" dirty="0"/>
              <a:t>do not</a:t>
            </a:r>
            <a:r>
              <a:rPr lang="en-US" altLang="en-US" dirty="0"/>
              <a:t> reduce or change learning expectations</a:t>
            </a:r>
          </a:p>
        </p:txBody>
      </p:sp>
      <p:sp>
        <p:nvSpPr>
          <p:cNvPr id="2" name="Slide Number Placeholder 1"/>
          <p:cNvSpPr>
            <a:spLocks noGrp="1"/>
          </p:cNvSpPr>
          <p:nvPr>
            <p:ph type="sldNum" sz="quarter" idx="4"/>
          </p:nvPr>
        </p:nvSpPr>
        <p:spPr/>
        <p:txBody>
          <a:bodyPr/>
          <a:lstStyle/>
          <a:p>
            <a:fld id="{B63E4CEF-BB1E-48C7-AE93-F39F6AA99AD7}" type="slidenum">
              <a:rPr lang="en-US" smtClean="0"/>
              <a:pPr/>
              <a:t>32</a:t>
            </a:fld>
            <a:endParaRPr lang="en-US" dirty="0"/>
          </a:p>
        </p:txBody>
      </p:sp>
      <p:sp>
        <p:nvSpPr>
          <p:cNvPr id="6" name="Date Placeholder 5">
            <a:extLst>
              <a:ext uri="{FF2B5EF4-FFF2-40B4-BE49-F238E27FC236}">
                <a16:creationId xmlns:a16="http://schemas.microsoft.com/office/drawing/2014/main" id="{B95F2BCF-892A-4300-8BB2-DF97F0E9A92E}"/>
              </a:ext>
            </a:extLst>
          </p:cNvPr>
          <p:cNvSpPr>
            <a:spLocks noGrp="1"/>
          </p:cNvSpPr>
          <p:nvPr>
            <p:ph type="dt" sz="half" idx="2"/>
          </p:nvPr>
        </p:nvSpPr>
        <p:spPr/>
        <p:txBody>
          <a:bodyPr/>
          <a:lstStyle/>
          <a:p>
            <a:fld id="{25D4BB11-1648-418B-8305-92A7F6005541}" type="datetime1">
              <a:rPr lang="en-US" smtClean="0"/>
              <a:t>9/11/2018</a:t>
            </a:fld>
            <a:endParaRPr lang="en-US" dirty="0"/>
          </a:p>
        </p:txBody>
      </p:sp>
    </p:spTree>
    <p:extLst>
      <p:ext uri="{BB962C8B-B14F-4D97-AF65-F5344CB8AC3E}">
        <p14:creationId xmlns:p14="http://schemas.microsoft.com/office/powerpoint/2010/main" val="146175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Modifications</a:t>
            </a:r>
          </a:p>
        </p:txBody>
      </p:sp>
      <p:sp>
        <p:nvSpPr>
          <p:cNvPr id="10243" name="Rectangle 3"/>
          <p:cNvSpPr>
            <a:spLocks noGrp="1" noChangeArrowheads="1"/>
          </p:cNvSpPr>
          <p:nvPr>
            <p:ph type="body" idx="1"/>
          </p:nvPr>
        </p:nvSpPr>
        <p:spPr/>
        <p:txBody>
          <a:bodyPr/>
          <a:lstStyle/>
          <a:p>
            <a:r>
              <a:rPr lang="en-US" altLang="en-US" dirty="0"/>
              <a:t>Modifications, on the other hand, involve:</a:t>
            </a:r>
          </a:p>
          <a:p>
            <a:pPr lvl="1"/>
            <a:r>
              <a:rPr lang="en-US" altLang="en-US" dirty="0"/>
              <a:t>Changing, lowering, or reducing learning or assessment expectations </a:t>
            </a:r>
          </a:p>
          <a:p>
            <a:pPr lvl="1"/>
            <a:r>
              <a:rPr lang="en-US" altLang="en-US" dirty="0"/>
              <a:t>May result in implications that could adversely affect a student throughout that individual’s educational career</a:t>
            </a:r>
          </a:p>
          <a:p>
            <a:pPr lvl="1"/>
            <a:r>
              <a:rPr lang="en-US" altLang="en-US" dirty="0"/>
              <a:t>Examples include</a:t>
            </a:r>
          </a:p>
          <a:p>
            <a:pPr lvl="2"/>
            <a:r>
              <a:rPr lang="en-US" altLang="en-US" dirty="0"/>
              <a:t>Requiring a student to learn less material</a:t>
            </a:r>
          </a:p>
          <a:p>
            <a:pPr lvl="2"/>
            <a:r>
              <a:rPr lang="en-US" altLang="en-US" dirty="0"/>
              <a:t>Revising assignments or tests to make them easier </a:t>
            </a:r>
          </a:p>
        </p:txBody>
      </p:sp>
      <p:sp>
        <p:nvSpPr>
          <p:cNvPr id="2" name="Slide Number Placeholder 1"/>
          <p:cNvSpPr>
            <a:spLocks noGrp="1"/>
          </p:cNvSpPr>
          <p:nvPr>
            <p:ph type="sldNum" sz="quarter" idx="4"/>
          </p:nvPr>
        </p:nvSpPr>
        <p:spPr/>
        <p:txBody>
          <a:bodyPr/>
          <a:lstStyle/>
          <a:p>
            <a:fld id="{B63E4CEF-BB1E-48C7-AE93-F39F6AA99AD7}" type="slidenum">
              <a:rPr lang="en-US" smtClean="0"/>
              <a:pPr/>
              <a:t>33</a:t>
            </a:fld>
            <a:endParaRPr lang="en-US" dirty="0"/>
          </a:p>
        </p:txBody>
      </p:sp>
      <p:sp>
        <p:nvSpPr>
          <p:cNvPr id="10244" name="TextBox 3"/>
          <p:cNvSpPr txBox="1">
            <a:spLocks noChangeArrowheads="1"/>
          </p:cNvSpPr>
          <p:nvPr/>
        </p:nvSpPr>
        <p:spPr bwMode="auto">
          <a:xfrm>
            <a:off x="218982" y="5508594"/>
            <a:ext cx="5257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Modifications are </a:t>
            </a:r>
            <a:r>
              <a:rPr lang="en-US" altLang="en-US" b="1" u="sng" dirty="0"/>
              <a:t>not</a:t>
            </a:r>
            <a:r>
              <a:rPr lang="en-US" altLang="en-US" b="1" dirty="0"/>
              <a:t> allowed on Georgia assessments</a:t>
            </a:r>
          </a:p>
        </p:txBody>
      </p:sp>
      <p:sp>
        <p:nvSpPr>
          <p:cNvPr id="6" name="Date Placeholder 5">
            <a:extLst>
              <a:ext uri="{FF2B5EF4-FFF2-40B4-BE49-F238E27FC236}">
                <a16:creationId xmlns:a16="http://schemas.microsoft.com/office/drawing/2014/main" id="{23599B64-1FCE-4C41-AC72-0496718E0A2A}"/>
              </a:ext>
            </a:extLst>
          </p:cNvPr>
          <p:cNvSpPr>
            <a:spLocks noGrp="1"/>
          </p:cNvSpPr>
          <p:nvPr>
            <p:ph type="dt" sz="half" idx="2"/>
          </p:nvPr>
        </p:nvSpPr>
        <p:spPr/>
        <p:txBody>
          <a:bodyPr/>
          <a:lstStyle/>
          <a:p>
            <a:fld id="{DA9ACFAF-13CA-4080-8D8D-46DF59246D3B}" type="datetime1">
              <a:rPr lang="en-US" smtClean="0"/>
              <a:t>9/11/2018</a:t>
            </a:fld>
            <a:endParaRPr lang="en-US" dirty="0"/>
          </a:p>
        </p:txBody>
      </p:sp>
    </p:spTree>
    <p:extLst>
      <p:ext uri="{BB962C8B-B14F-4D97-AF65-F5344CB8AC3E}">
        <p14:creationId xmlns:p14="http://schemas.microsoft.com/office/powerpoint/2010/main" val="2198766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Important Points</a:t>
            </a:r>
          </a:p>
        </p:txBody>
      </p:sp>
      <p:sp>
        <p:nvSpPr>
          <p:cNvPr id="7171" name="Content Placeholder 2"/>
          <p:cNvSpPr>
            <a:spLocks noGrp="1"/>
          </p:cNvSpPr>
          <p:nvPr>
            <p:ph idx="1"/>
          </p:nvPr>
        </p:nvSpPr>
        <p:spPr/>
        <p:txBody>
          <a:bodyPr>
            <a:normAutofit/>
          </a:bodyPr>
          <a:lstStyle/>
          <a:p>
            <a:r>
              <a:rPr lang="en-US" altLang="en-US" dirty="0"/>
              <a:t>Allowable accommodations always grow out of the content and skills measured by the assessment and the purpose of the assessment</a:t>
            </a:r>
          </a:p>
          <a:p>
            <a:r>
              <a:rPr lang="en-US" altLang="en-US" dirty="0"/>
              <a:t>Teams and committees should consider the purpose and content of the assessment as well as the individual student’s need and circumstance when selecting accommodations</a:t>
            </a:r>
          </a:p>
          <a:p>
            <a:r>
              <a:rPr lang="en-US" altLang="en-US" b="1" dirty="0"/>
              <a:t>Inappropriate use of accommodations can (and does!) negatively impact student achievement</a:t>
            </a:r>
          </a:p>
        </p:txBody>
      </p:sp>
      <p:sp>
        <p:nvSpPr>
          <p:cNvPr id="2" name="Slide Number Placeholder 1"/>
          <p:cNvSpPr>
            <a:spLocks noGrp="1"/>
          </p:cNvSpPr>
          <p:nvPr>
            <p:ph type="sldNum" sz="quarter" idx="4"/>
          </p:nvPr>
        </p:nvSpPr>
        <p:spPr/>
        <p:txBody>
          <a:bodyPr/>
          <a:lstStyle/>
          <a:p>
            <a:fld id="{B63E4CEF-BB1E-48C7-AE93-F39F6AA99AD7}" type="slidenum">
              <a:rPr lang="en-US" smtClean="0"/>
              <a:pPr/>
              <a:t>34</a:t>
            </a:fld>
            <a:endParaRPr lang="en-US" dirty="0"/>
          </a:p>
        </p:txBody>
      </p:sp>
      <p:sp>
        <p:nvSpPr>
          <p:cNvPr id="6" name="Date Placeholder 5">
            <a:extLst>
              <a:ext uri="{FF2B5EF4-FFF2-40B4-BE49-F238E27FC236}">
                <a16:creationId xmlns:a16="http://schemas.microsoft.com/office/drawing/2014/main" id="{B006A2D4-B24E-4512-A874-5EAF506D88C8}"/>
              </a:ext>
            </a:extLst>
          </p:cNvPr>
          <p:cNvSpPr>
            <a:spLocks noGrp="1"/>
          </p:cNvSpPr>
          <p:nvPr>
            <p:ph type="dt" sz="half" idx="2"/>
          </p:nvPr>
        </p:nvSpPr>
        <p:spPr/>
        <p:txBody>
          <a:bodyPr/>
          <a:lstStyle/>
          <a:p>
            <a:fld id="{1FB26C1F-CD2F-41C2-B421-355945AC39B7}" type="datetime1">
              <a:rPr lang="en-US" smtClean="0"/>
              <a:t>9/11/2018</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Accommodations</a:t>
            </a:r>
          </a:p>
        </p:txBody>
      </p:sp>
      <p:sp>
        <p:nvSpPr>
          <p:cNvPr id="11267" name="Rectangle 3"/>
          <p:cNvSpPr>
            <a:spLocks noGrp="1" noChangeArrowheads="1"/>
          </p:cNvSpPr>
          <p:nvPr>
            <p:ph type="body" idx="1"/>
          </p:nvPr>
        </p:nvSpPr>
        <p:spPr/>
        <p:txBody>
          <a:bodyPr>
            <a:normAutofit lnSpcReduction="10000"/>
          </a:bodyPr>
          <a:lstStyle/>
          <a:p>
            <a:r>
              <a:rPr lang="en-US" altLang="en-US" dirty="0"/>
              <a:t>Accommodations provide access for demonstration of achievement</a:t>
            </a:r>
          </a:p>
          <a:p>
            <a:pPr lvl="1"/>
            <a:r>
              <a:rPr lang="en-US" altLang="en-US" dirty="0"/>
              <a:t>Allow participation</a:t>
            </a:r>
          </a:p>
          <a:p>
            <a:pPr lvl="1"/>
            <a:r>
              <a:rPr lang="en-US" altLang="en-US" dirty="0"/>
              <a:t>Do not guarantee proficiency </a:t>
            </a:r>
          </a:p>
          <a:p>
            <a:pPr lvl="2"/>
            <a:r>
              <a:rPr lang="en-US" altLang="en-US" dirty="0"/>
              <a:t>and therefore should not be selected solely as mean to help ensure proficiency</a:t>
            </a:r>
          </a:p>
          <a:p>
            <a:r>
              <a:rPr lang="en-US" altLang="en-US" dirty="0"/>
              <a:t>Must be required by the student in order to participate in the assessment</a:t>
            </a:r>
          </a:p>
          <a:p>
            <a:r>
              <a:rPr lang="en-US" altLang="en-US" dirty="0"/>
              <a:t>Must be provided during routine instruction and assessment in the classroom (both before and after the state tests are administered)</a:t>
            </a:r>
          </a:p>
        </p:txBody>
      </p:sp>
      <p:sp>
        <p:nvSpPr>
          <p:cNvPr id="2" name="Slide Number Placeholder 1"/>
          <p:cNvSpPr>
            <a:spLocks noGrp="1"/>
          </p:cNvSpPr>
          <p:nvPr>
            <p:ph type="sldNum" sz="quarter" idx="4"/>
          </p:nvPr>
        </p:nvSpPr>
        <p:spPr/>
        <p:txBody>
          <a:bodyPr/>
          <a:lstStyle/>
          <a:p>
            <a:fld id="{B63E4CEF-BB1E-48C7-AE93-F39F6AA99AD7}" type="slidenum">
              <a:rPr lang="en-US" smtClean="0"/>
              <a:pPr/>
              <a:t>35</a:t>
            </a:fld>
            <a:endParaRPr lang="en-US" dirty="0"/>
          </a:p>
        </p:txBody>
      </p:sp>
      <p:sp>
        <p:nvSpPr>
          <p:cNvPr id="6" name="Date Placeholder 5">
            <a:extLst>
              <a:ext uri="{FF2B5EF4-FFF2-40B4-BE49-F238E27FC236}">
                <a16:creationId xmlns:a16="http://schemas.microsoft.com/office/drawing/2014/main" id="{3D7F459E-1F4D-497A-AA53-AC7A4282B1CD}"/>
              </a:ext>
            </a:extLst>
          </p:cNvPr>
          <p:cNvSpPr>
            <a:spLocks noGrp="1"/>
          </p:cNvSpPr>
          <p:nvPr>
            <p:ph type="dt" sz="half" idx="2"/>
          </p:nvPr>
        </p:nvSpPr>
        <p:spPr/>
        <p:txBody>
          <a:bodyPr/>
          <a:lstStyle/>
          <a:p>
            <a:fld id="{3C81CAC5-B735-4944-A08A-ABF2C2BB2BE9}" type="datetime1">
              <a:rPr lang="en-US" smtClean="0"/>
              <a:t>9/11/2018</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Accommodations</a:t>
            </a:r>
          </a:p>
        </p:txBody>
      </p:sp>
      <p:sp>
        <p:nvSpPr>
          <p:cNvPr id="12291" name="Rectangle 3"/>
          <p:cNvSpPr>
            <a:spLocks noGrp="1" noChangeArrowheads="1"/>
          </p:cNvSpPr>
          <p:nvPr>
            <p:ph type="body" idx="1"/>
          </p:nvPr>
        </p:nvSpPr>
        <p:spPr/>
        <p:txBody>
          <a:bodyPr/>
          <a:lstStyle/>
          <a:p>
            <a:r>
              <a:rPr lang="en-US" altLang="en-US" dirty="0"/>
              <a:t>Some accommodations appropriate for instruction are not appropriate for assessments</a:t>
            </a:r>
          </a:p>
          <a:p>
            <a:pPr lvl="1"/>
            <a:r>
              <a:rPr lang="en-US" altLang="en-US" dirty="0"/>
              <a:t>It may be appropriate to use some instructional accommodations to provide access to grade level content, but these should be faded over time</a:t>
            </a:r>
          </a:p>
          <a:p>
            <a:r>
              <a:rPr lang="en-US" altLang="en-US" dirty="0"/>
              <a:t>The ultimate goal is always meaningful measurement of what the student has learned as a result of instruction</a:t>
            </a:r>
          </a:p>
        </p:txBody>
      </p:sp>
      <p:sp>
        <p:nvSpPr>
          <p:cNvPr id="2" name="Slide Number Placeholder 1"/>
          <p:cNvSpPr>
            <a:spLocks noGrp="1"/>
          </p:cNvSpPr>
          <p:nvPr>
            <p:ph type="sldNum" sz="quarter" idx="4"/>
          </p:nvPr>
        </p:nvSpPr>
        <p:spPr/>
        <p:txBody>
          <a:bodyPr/>
          <a:lstStyle/>
          <a:p>
            <a:fld id="{B63E4CEF-BB1E-48C7-AE93-F39F6AA99AD7}" type="slidenum">
              <a:rPr lang="en-US" smtClean="0"/>
              <a:pPr/>
              <a:t>36</a:t>
            </a:fld>
            <a:endParaRPr lang="en-US" dirty="0"/>
          </a:p>
        </p:txBody>
      </p:sp>
      <p:sp>
        <p:nvSpPr>
          <p:cNvPr id="6" name="Date Placeholder 5">
            <a:extLst>
              <a:ext uri="{FF2B5EF4-FFF2-40B4-BE49-F238E27FC236}">
                <a16:creationId xmlns:a16="http://schemas.microsoft.com/office/drawing/2014/main" id="{5B65F4B9-A1ED-40B2-8EE0-B2EF7D43E8BD}"/>
              </a:ext>
            </a:extLst>
          </p:cNvPr>
          <p:cNvSpPr>
            <a:spLocks noGrp="1"/>
          </p:cNvSpPr>
          <p:nvPr>
            <p:ph type="dt" sz="half" idx="2"/>
          </p:nvPr>
        </p:nvSpPr>
        <p:spPr/>
        <p:txBody>
          <a:bodyPr/>
          <a:lstStyle/>
          <a:p>
            <a:fld id="{740C0CA3-6AA4-4298-B97D-B6BE4D6AF7A8}" type="datetime1">
              <a:rPr lang="en-US" smtClean="0"/>
              <a:t>9/11/2018</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t>Accommodations</a:t>
            </a:r>
          </a:p>
        </p:txBody>
      </p:sp>
      <p:sp>
        <p:nvSpPr>
          <p:cNvPr id="13315" name="Rectangle 3"/>
          <p:cNvSpPr>
            <a:spLocks noGrp="1" noChangeArrowheads="1"/>
          </p:cNvSpPr>
          <p:nvPr>
            <p:ph type="body" idx="1"/>
          </p:nvPr>
        </p:nvSpPr>
        <p:spPr/>
        <p:txBody>
          <a:bodyPr/>
          <a:lstStyle/>
          <a:p>
            <a:r>
              <a:rPr lang="en-US" altLang="en-US" dirty="0"/>
              <a:t>In Georgia accommodations MAY NOT</a:t>
            </a:r>
          </a:p>
          <a:p>
            <a:pPr lvl="1"/>
            <a:r>
              <a:rPr lang="en-US" altLang="en-US" dirty="0"/>
              <a:t>Alter, explain, simplify, paraphrase, or eliminate any test item, reading passage, writing prompt, or choice option</a:t>
            </a:r>
          </a:p>
          <a:p>
            <a:pPr lvl="1"/>
            <a:r>
              <a:rPr lang="en-US" altLang="en-US" dirty="0"/>
              <a:t>Provide verbal or other clues or suggestions that hint at or give away the correct response to the student</a:t>
            </a:r>
          </a:p>
        </p:txBody>
      </p:sp>
      <p:sp>
        <p:nvSpPr>
          <p:cNvPr id="2" name="Slide Number Placeholder 1"/>
          <p:cNvSpPr>
            <a:spLocks noGrp="1"/>
          </p:cNvSpPr>
          <p:nvPr>
            <p:ph type="sldNum" sz="quarter" idx="4"/>
          </p:nvPr>
        </p:nvSpPr>
        <p:spPr/>
        <p:txBody>
          <a:bodyPr/>
          <a:lstStyle/>
          <a:p>
            <a:fld id="{B63E4CEF-BB1E-48C7-AE93-F39F6AA99AD7}" type="slidenum">
              <a:rPr lang="en-US" smtClean="0"/>
              <a:pPr/>
              <a:t>37</a:t>
            </a:fld>
            <a:endParaRPr lang="en-US" dirty="0"/>
          </a:p>
        </p:txBody>
      </p:sp>
      <p:sp>
        <p:nvSpPr>
          <p:cNvPr id="13316" name="TextBox 3"/>
          <p:cNvSpPr txBox="1">
            <a:spLocks noChangeArrowheads="1"/>
          </p:cNvSpPr>
          <p:nvPr/>
        </p:nvSpPr>
        <p:spPr bwMode="auto">
          <a:xfrm>
            <a:off x="84221" y="5253037"/>
            <a:ext cx="5257800"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mn-lt"/>
              </a:rPr>
              <a:t>Only state-approved accommodations may be used on state-mandated assessments, following the guidance issued</a:t>
            </a:r>
          </a:p>
        </p:txBody>
      </p:sp>
      <p:sp>
        <p:nvSpPr>
          <p:cNvPr id="6" name="Date Placeholder 5">
            <a:extLst>
              <a:ext uri="{FF2B5EF4-FFF2-40B4-BE49-F238E27FC236}">
                <a16:creationId xmlns:a16="http://schemas.microsoft.com/office/drawing/2014/main" id="{FE7D81A7-249B-420E-AF5C-77846777588F}"/>
              </a:ext>
            </a:extLst>
          </p:cNvPr>
          <p:cNvSpPr>
            <a:spLocks noGrp="1"/>
          </p:cNvSpPr>
          <p:nvPr>
            <p:ph type="dt" sz="half" idx="2"/>
          </p:nvPr>
        </p:nvSpPr>
        <p:spPr/>
        <p:txBody>
          <a:bodyPr/>
          <a:lstStyle/>
          <a:p>
            <a:fld id="{0CECC311-C9D0-4A9A-B3EF-ABB93793A9EE}" type="datetime1">
              <a:rPr lang="en-US" smtClean="0"/>
              <a:t>9/11/2018</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Eligible Students</a:t>
            </a:r>
          </a:p>
        </p:txBody>
      </p:sp>
      <p:sp>
        <p:nvSpPr>
          <p:cNvPr id="3" name="Content Placeholder 2"/>
          <p:cNvSpPr>
            <a:spLocks noGrp="1"/>
          </p:cNvSpPr>
          <p:nvPr>
            <p:ph idx="1"/>
          </p:nvPr>
        </p:nvSpPr>
        <p:spPr/>
        <p:txBody>
          <a:bodyPr>
            <a:normAutofit lnSpcReduction="10000"/>
          </a:bodyPr>
          <a:lstStyle/>
          <a:p>
            <a:r>
              <a:rPr lang="en-US" dirty="0"/>
              <a:t>Students eligible for accommodations include:</a:t>
            </a:r>
          </a:p>
          <a:p>
            <a:pPr lvl="1"/>
            <a:r>
              <a:rPr lang="en-US" dirty="0"/>
              <a:t>Students with Disabilities</a:t>
            </a:r>
          </a:p>
          <a:p>
            <a:pPr lvl="2"/>
            <a:r>
              <a:rPr lang="en-US" dirty="0"/>
              <a:t>students with individualized educational plans</a:t>
            </a:r>
          </a:p>
          <a:p>
            <a:pPr lvl="2"/>
            <a:r>
              <a:rPr lang="en-US" dirty="0"/>
              <a:t>students served under Section 504*</a:t>
            </a:r>
          </a:p>
          <a:p>
            <a:pPr lvl="1"/>
            <a:r>
              <a:rPr lang="en-US" dirty="0"/>
              <a:t>English Learners</a:t>
            </a:r>
          </a:p>
          <a:p>
            <a:pPr lvl="2"/>
            <a:r>
              <a:rPr lang="en-US" dirty="0"/>
              <a:t>Students qualifying for language assistance services</a:t>
            </a:r>
          </a:p>
          <a:p>
            <a:pPr lvl="2"/>
            <a:r>
              <a:rPr lang="en-US" dirty="0"/>
              <a:t>EL students who are also SWD</a:t>
            </a:r>
          </a:p>
          <a:p>
            <a:pPr lvl="2"/>
            <a:r>
              <a:rPr lang="en-US" dirty="0"/>
              <a:t>Students who have exited language assistance services in the last two years (EL-Monitored)**</a:t>
            </a:r>
          </a:p>
          <a:p>
            <a:pPr marL="457200" lvl="1" indent="0">
              <a:buNone/>
            </a:pPr>
            <a:r>
              <a:rPr lang="en-US" dirty="0"/>
              <a:t>*Only in the rarest of circumstances would a 504 student qualify for a conditional accommodation</a:t>
            </a:r>
          </a:p>
          <a:p>
            <a:pPr marL="457200" lvl="1" indent="0">
              <a:buNone/>
            </a:pPr>
            <a:r>
              <a:rPr lang="en-US" dirty="0"/>
              <a:t>**ELL-M students are not eligible for conditional accommodations</a:t>
            </a:r>
          </a:p>
        </p:txBody>
      </p:sp>
      <p:sp>
        <p:nvSpPr>
          <p:cNvPr id="2" name="Slide Number Placeholder 1"/>
          <p:cNvSpPr>
            <a:spLocks noGrp="1"/>
          </p:cNvSpPr>
          <p:nvPr>
            <p:ph type="sldNum" sz="quarter" idx="4"/>
          </p:nvPr>
        </p:nvSpPr>
        <p:spPr/>
        <p:txBody>
          <a:bodyPr/>
          <a:lstStyle/>
          <a:p>
            <a:fld id="{B63E4CEF-BB1E-48C7-AE93-F39F6AA99AD7}" type="slidenum">
              <a:rPr lang="en-US" smtClean="0"/>
              <a:pPr/>
              <a:t>38</a:t>
            </a:fld>
            <a:endParaRPr lang="en-US" dirty="0"/>
          </a:p>
        </p:txBody>
      </p:sp>
      <p:sp>
        <p:nvSpPr>
          <p:cNvPr id="7" name="Date Placeholder 6">
            <a:extLst>
              <a:ext uri="{FF2B5EF4-FFF2-40B4-BE49-F238E27FC236}">
                <a16:creationId xmlns:a16="http://schemas.microsoft.com/office/drawing/2014/main" id="{6D35F8C7-5D3D-4A77-B984-79D4E8C8BBE8}"/>
              </a:ext>
            </a:extLst>
          </p:cNvPr>
          <p:cNvSpPr>
            <a:spLocks noGrp="1"/>
          </p:cNvSpPr>
          <p:nvPr>
            <p:ph type="dt" sz="half" idx="2"/>
          </p:nvPr>
        </p:nvSpPr>
        <p:spPr/>
        <p:txBody>
          <a:bodyPr/>
          <a:lstStyle/>
          <a:p>
            <a:fld id="{D887914F-4061-423C-A7A6-35D12B63E42C}" type="datetime1">
              <a:rPr lang="en-US" smtClean="0"/>
              <a:t>9/11/2018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a:t>Target Skills vs Access Skills</a:t>
            </a:r>
          </a:p>
        </p:txBody>
      </p:sp>
      <p:sp>
        <p:nvSpPr>
          <p:cNvPr id="14339" name="Rectangle 3"/>
          <p:cNvSpPr>
            <a:spLocks noGrp="1" noChangeArrowheads="1"/>
          </p:cNvSpPr>
          <p:nvPr>
            <p:ph type="body" idx="1"/>
          </p:nvPr>
        </p:nvSpPr>
        <p:spPr/>
        <p:txBody>
          <a:bodyPr/>
          <a:lstStyle/>
          <a:p>
            <a:r>
              <a:rPr lang="en-US" altLang="en-US" u="sng" dirty="0"/>
              <a:t>Target Skills</a:t>
            </a:r>
            <a:r>
              <a:rPr lang="en-US" altLang="en-US" dirty="0"/>
              <a:t>: those skills and concepts the test is designed to measure</a:t>
            </a:r>
          </a:p>
          <a:p>
            <a:r>
              <a:rPr lang="en-US" altLang="en-US" u="sng" dirty="0"/>
              <a:t>Access Skills</a:t>
            </a:r>
            <a:r>
              <a:rPr lang="en-US" altLang="en-US" dirty="0"/>
              <a:t>: those needed by the student to demonstrate knowledge and application of the target skills</a:t>
            </a:r>
          </a:p>
          <a:p>
            <a:endParaRPr lang="en-US" altLang="en-US" dirty="0"/>
          </a:p>
          <a:p>
            <a:pPr marL="0" indent="0" algn="ctr">
              <a:buNone/>
            </a:pPr>
            <a:r>
              <a:rPr lang="en-US" altLang="en-US" dirty="0"/>
              <a:t>Accommodations do not alter target skills</a:t>
            </a:r>
          </a:p>
        </p:txBody>
      </p:sp>
      <p:sp>
        <p:nvSpPr>
          <p:cNvPr id="2" name="Slide Number Placeholder 1"/>
          <p:cNvSpPr>
            <a:spLocks noGrp="1"/>
          </p:cNvSpPr>
          <p:nvPr>
            <p:ph type="sldNum" sz="quarter" idx="4"/>
          </p:nvPr>
        </p:nvSpPr>
        <p:spPr/>
        <p:txBody>
          <a:bodyPr/>
          <a:lstStyle/>
          <a:p>
            <a:fld id="{B63E4CEF-BB1E-48C7-AE93-F39F6AA99AD7}" type="slidenum">
              <a:rPr lang="en-US" smtClean="0"/>
              <a:pPr/>
              <a:t>39</a:t>
            </a:fld>
            <a:endParaRPr lang="en-US" dirty="0"/>
          </a:p>
        </p:txBody>
      </p:sp>
      <p:sp>
        <p:nvSpPr>
          <p:cNvPr id="6" name="Date Placeholder 5">
            <a:extLst>
              <a:ext uri="{FF2B5EF4-FFF2-40B4-BE49-F238E27FC236}">
                <a16:creationId xmlns:a16="http://schemas.microsoft.com/office/drawing/2014/main" id="{618AF75B-9D9F-4028-8C4B-24A13484D999}"/>
              </a:ext>
            </a:extLst>
          </p:cNvPr>
          <p:cNvSpPr>
            <a:spLocks noGrp="1"/>
          </p:cNvSpPr>
          <p:nvPr>
            <p:ph type="dt" sz="half" idx="2"/>
          </p:nvPr>
        </p:nvSpPr>
        <p:spPr/>
        <p:txBody>
          <a:bodyPr/>
          <a:lstStyle/>
          <a:p>
            <a:fld id="{294564FA-1BEE-4086-AC39-87216E37DA32}" type="datetime1">
              <a:rPr lang="en-US" smtClean="0"/>
              <a:t>9/11/2018</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510408" y="1659579"/>
            <a:ext cx="7886700" cy="4351338"/>
          </a:xfrm>
        </p:spPr>
        <p:txBody>
          <a:bodyPr>
            <a:normAutofit fontScale="92500" lnSpcReduction="10000"/>
          </a:bodyPr>
          <a:lstStyle/>
          <a:p>
            <a:pPr marL="0" indent="0">
              <a:buNone/>
            </a:pPr>
            <a:r>
              <a:rPr lang="en-US" dirty="0"/>
              <a:t>Georgia’s testing program, curriculum standards, and current technology allow the ability to</a:t>
            </a:r>
          </a:p>
          <a:p>
            <a:r>
              <a:rPr lang="en-US" dirty="0"/>
              <a:t>provide greater supports to all students;</a:t>
            </a:r>
          </a:p>
          <a:p>
            <a:pPr lvl="1"/>
            <a:r>
              <a:rPr lang="en-US" dirty="0"/>
              <a:t>General Education</a:t>
            </a:r>
          </a:p>
          <a:p>
            <a:pPr lvl="1"/>
            <a:r>
              <a:rPr lang="en-US" dirty="0"/>
              <a:t>English Learners </a:t>
            </a:r>
          </a:p>
          <a:p>
            <a:pPr lvl="1"/>
            <a:r>
              <a:rPr lang="en-US" dirty="0"/>
              <a:t>Students with Disabilities</a:t>
            </a:r>
          </a:p>
          <a:p>
            <a:pPr lvl="1"/>
            <a:r>
              <a:rPr lang="en-US" dirty="0"/>
              <a:t>Students with 504 Plans</a:t>
            </a:r>
          </a:p>
          <a:p>
            <a:r>
              <a:rPr lang="en-US" dirty="0"/>
              <a:t>review existing accessibility policies; and</a:t>
            </a:r>
          </a:p>
          <a:p>
            <a:r>
              <a:rPr lang="en-US" dirty="0"/>
              <a:t>highlight the decision-making process that can be used by educational teams to select, administer, and evaluate various student supports.</a:t>
            </a:r>
          </a:p>
        </p:txBody>
      </p:sp>
      <p:sp>
        <p:nvSpPr>
          <p:cNvPr id="5" name="Slide Number Placeholder 4"/>
          <p:cNvSpPr>
            <a:spLocks noGrp="1"/>
          </p:cNvSpPr>
          <p:nvPr>
            <p:ph type="sldNum" sz="quarter" idx="4"/>
          </p:nvPr>
        </p:nvSpPr>
        <p:spPr/>
        <p:txBody>
          <a:bodyPr/>
          <a:lstStyle/>
          <a:p>
            <a:fld id="{B63E4CEF-BB1E-48C7-AE93-F39F6AA99AD7}" type="slidenum">
              <a:rPr lang="en-US" smtClean="0"/>
              <a:pPr/>
              <a:t>4</a:t>
            </a:fld>
            <a:endParaRPr lang="en-US" dirty="0"/>
          </a:p>
        </p:txBody>
      </p:sp>
      <p:sp>
        <p:nvSpPr>
          <p:cNvPr id="4" name="Date Placeholder 3">
            <a:extLst>
              <a:ext uri="{FF2B5EF4-FFF2-40B4-BE49-F238E27FC236}">
                <a16:creationId xmlns:a16="http://schemas.microsoft.com/office/drawing/2014/main" id="{2C47CA1B-61D6-45DD-BE6E-DF816B778CF7}"/>
              </a:ext>
            </a:extLst>
          </p:cNvPr>
          <p:cNvSpPr>
            <a:spLocks noGrp="1"/>
          </p:cNvSpPr>
          <p:nvPr>
            <p:ph type="dt" sz="half" idx="2"/>
          </p:nvPr>
        </p:nvSpPr>
        <p:spPr/>
        <p:txBody>
          <a:bodyPr/>
          <a:lstStyle/>
          <a:p>
            <a:fld id="{88911D16-1148-4394-91E6-F2A012848000}" type="datetime1">
              <a:rPr lang="en-US" smtClean="0"/>
              <a:t>9/11/2018</a:t>
            </a:fld>
            <a:endParaRPr lang="en-US" dirty="0"/>
          </a:p>
        </p:txBody>
      </p:sp>
    </p:spTree>
    <p:extLst>
      <p:ext uri="{BB962C8B-B14F-4D97-AF65-F5344CB8AC3E}">
        <p14:creationId xmlns:p14="http://schemas.microsoft.com/office/powerpoint/2010/main" val="2869274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Key Considerations</a:t>
            </a:r>
          </a:p>
        </p:txBody>
      </p:sp>
      <p:sp>
        <p:nvSpPr>
          <p:cNvPr id="15363" name="Rectangle 3"/>
          <p:cNvSpPr>
            <a:spLocks noGrp="1" noChangeArrowheads="1"/>
          </p:cNvSpPr>
          <p:nvPr>
            <p:ph type="body" idx="1"/>
          </p:nvPr>
        </p:nvSpPr>
        <p:spPr/>
        <p:txBody>
          <a:bodyPr/>
          <a:lstStyle/>
          <a:p>
            <a:r>
              <a:rPr lang="en-US" altLang="en-US" dirty="0"/>
              <a:t>Different tests serve different purposes </a:t>
            </a:r>
          </a:p>
          <a:p>
            <a:pPr lvl="1"/>
            <a:r>
              <a:rPr lang="en-US" altLang="en-US" dirty="0"/>
              <a:t>Accommodations may be allowed for one test, but not for another…it has to do with the test’s purpose and what is it designed to measure</a:t>
            </a:r>
          </a:p>
          <a:p>
            <a:pPr lvl="1"/>
            <a:r>
              <a:rPr lang="en-US" altLang="en-US" dirty="0"/>
              <a:t>When considering an accommodation, consider the purpose of the test and what it is designed to measure</a:t>
            </a:r>
          </a:p>
        </p:txBody>
      </p:sp>
      <p:sp>
        <p:nvSpPr>
          <p:cNvPr id="2" name="Slide Number Placeholder 1"/>
          <p:cNvSpPr>
            <a:spLocks noGrp="1"/>
          </p:cNvSpPr>
          <p:nvPr>
            <p:ph type="sldNum" sz="quarter" idx="4"/>
          </p:nvPr>
        </p:nvSpPr>
        <p:spPr/>
        <p:txBody>
          <a:bodyPr/>
          <a:lstStyle/>
          <a:p>
            <a:fld id="{B63E4CEF-BB1E-48C7-AE93-F39F6AA99AD7}" type="slidenum">
              <a:rPr lang="en-US" smtClean="0"/>
              <a:pPr/>
              <a:t>40</a:t>
            </a:fld>
            <a:endParaRPr lang="en-US" dirty="0"/>
          </a:p>
        </p:txBody>
      </p:sp>
      <p:sp>
        <p:nvSpPr>
          <p:cNvPr id="6" name="Date Placeholder 5">
            <a:extLst>
              <a:ext uri="{FF2B5EF4-FFF2-40B4-BE49-F238E27FC236}">
                <a16:creationId xmlns:a16="http://schemas.microsoft.com/office/drawing/2014/main" id="{F5BAA598-ADE6-4A58-9490-3E4FB1C2BE3F}"/>
              </a:ext>
            </a:extLst>
          </p:cNvPr>
          <p:cNvSpPr>
            <a:spLocks noGrp="1"/>
          </p:cNvSpPr>
          <p:nvPr>
            <p:ph type="dt" sz="half" idx="2"/>
          </p:nvPr>
        </p:nvSpPr>
        <p:spPr/>
        <p:txBody>
          <a:bodyPr/>
          <a:lstStyle/>
          <a:p>
            <a:fld id="{98A3C31D-2446-4436-8513-FFE9D0A6A19C}" type="datetime1">
              <a:rPr lang="en-US" smtClean="0"/>
              <a:t>9/11/2018</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CC9D794B-D476-451F-A4FE-61C4BE89284D}"/>
              </a:ext>
            </a:extLst>
          </p:cNvPr>
          <p:cNvSpPr>
            <a:spLocks noGrp="1" noChangeArrowheads="1"/>
          </p:cNvSpPr>
          <p:nvPr>
            <p:ph type="title"/>
          </p:nvPr>
        </p:nvSpPr>
        <p:spPr/>
        <p:txBody>
          <a:bodyPr/>
          <a:lstStyle/>
          <a:p>
            <a:r>
              <a:rPr lang="en-US" altLang="en-US" dirty="0"/>
              <a:t>Key Considerations</a:t>
            </a:r>
          </a:p>
        </p:txBody>
      </p:sp>
      <p:sp>
        <p:nvSpPr>
          <p:cNvPr id="17411" name="Content Placeholder 2"/>
          <p:cNvSpPr>
            <a:spLocks noGrp="1"/>
          </p:cNvSpPr>
          <p:nvPr>
            <p:ph idx="1"/>
          </p:nvPr>
        </p:nvSpPr>
        <p:spPr/>
        <p:txBody>
          <a:bodyPr/>
          <a:lstStyle/>
          <a:p>
            <a:r>
              <a:rPr lang="en-US" altLang="en-US" dirty="0"/>
              <a:t>It is important that we match the right student to the right tool</a:t>
            </a:r>
          </a:p>
          <a:p>
            <a:r>
              <a:rPr lang="en-US" altLang="en-US" dirty="0"/>
              <a:t>In making decisions we need to think about the student characteristics (disability/language proficiency) and how those characteristics interact with the specific content area</a:t>
            </a:r>
          </a:p>
          <a:p>
            <a:r>
              <a:rPr lang="en-US" altLang="en-US" dirty="0"/>
              <a:t>Decisions should be made individually and can differ by content area based on need</a:t>
            </a:r>
          </a:p>
        </p:txBody>
      </p:sp>
      <p:sp>
        <p:nvSpPr>
          <p:cNvPr id="5"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233495-29A3-4AA8-BC45-AFD0A6F78936}" type="slidenum">
              <a:rPr lang="en-US" altLang="en-US" smtClean="0"/>
              <a:pPr/>
              <a:t>41</a:t>
            </a:fld>
            <a:endParaRPr lang="en-US" altLang="en-US" dirty="0"/>
          </a:p>
        </p:txBody>
      </p:sp>
      <p:sp>
        <p:nvSpPr>
          <p:cNvPr id="6" name="Date Placeholder 5">
            <a:extLst>
              <a:ext uri="{FF2B5EF4-FFF2-40B4-BE49-F238E27FC236}">
                <a16:creationId xmlns:a16="http://schemas.microsoft.com/office/drawing/2014/main" id="{775351B5-11CB-44B1-B182-FD89629FA4C0}"/>
              </a:ext>
            </a:extLst>
          </p:cNvPr>
          <p:cNvSpPr>
            <a:spLocks noGrp="1"/>
          </p:cNvSpPr>
          <p:nvPr>
            <p:ph type="dt" sz="half" idx="2"/>
          </p:nvPr>
        </p:nvSpPr>
        <p:spPr/>
        <p:txBody>
          <a:bodyPr/>
          <a:lstStyle/>
          <a:p>
            <a:fld id="{60891E14-E83A-4C4B-8FC9-A9B2F7C55195}" type="datetime1">
              <a:rPr lang="en-US" smtClean="0"/>
              <a:t>9/11/2018</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57396F0-036A-4BC1-9203-F89D72C8A0D0}"/>
              </a:ext>
            </a:extLst>
          </p:cNvPr>
          <p:cNvSpPr>
            <a:spLocks noGrp="1" noChangeArrowheads="1"/>
          </p:cNvSpPr>
          <p:nvPr>
            <p:ph type="title"/>
          </p:nvPr>
        </p:nvSpPr>
        <p:spPr/>
        <p:txBody>
          <a:bodyPr/>
          <a:lstStyle/>
          <a:p>
            <a:r>
              <a:rPr lang="en-US" altLang="en-US" dirty="0"/>
              <a:t>Key Considerations</a:t>
            </a:r>
          </a:p>
        </p:txBody>
      </p:sp>
      <p:sp>
        <p:nvSpPr>
          <p:cNvPr id="18435" name="Content Placeholder 2"/>
          <p:cNvSpPr>
            <a:spLocks noGrp="1"/>
          </p:cNvSpPr>
          <p:nvPr>
            <p:ph idx="1"/>
          </p:nvPr>
        </p:nvSpPr>
        <p:spPr/>
        <p:txBody>
          <a:bodyPr/>
          <a:lstStyle/>
          <a:p>
            <a:r>
              <a:rPr lang="en-US" altLang="en-US" dirty="0"/>
              <a:t>For students with disabilities we should consider –</a:t>
            </a:r>
          </a:p>
          <a:p>
            <a:pPr lvl="1"/>
            <a:r>
              <a:rPr lang="en-US" altLang="en-US" dirty="0"/>
              <a:t>The characteristics of the disability or the combination of disabilities for the individual student </a:t>
            </a:r>
          </a:p>
          <a:p>
            <a:pPr lvl="1"/>
            <a:r>
              <a:rPr lang="en-US" altLang="en-US" dirty="0"/>
              <a:t>How the disability affects/impacts the learning of specific content</a:t>
            </a:r>
          </a:p>
          <a:p>
            <a:pPr lvl="1"/>
            <a:r>
              <a:rPr lang="en-US" altLang="en-US" dirty="0"/>
              <a:t>How the disability affects/impacts the demonstration of learning</a:t>
            </a:r>
          </a:p>
        </p:txBody>
      </p:sp>
      <p:sp>
        <p:nvSpPr>
          <p:cNvPr id="5"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69E96A-CC73-406F-A2C7-8DCB829EF714}" type="slidenum">
              <a:rPr lang="en-US" altLang="en-US" smtClean="0"/>
              <a:pPr/>
              <a:t>42</a:t>
            </a:fld>
            <a:endParaRPr lang="en-US" altLang="en-US" dirty="0"/>
          </a:p>
        </p:txBody>
      </p:sp>
      <p:sp>
        <p:nvSpPr>
          <p:cNvPr id="6" name="Date Placeholder 5">
            <a:extLst>
              <a:ext uri="{FF2B5EF4-FFF2-40B4-BE49-F238E27FC236}">
                <a16:creationId xmlns:a16="http://schemas.microsoft.com/office/drawing/2014/main" id="{130EA0DC-E832-4271-88B6-8553576F5E96}"/>
              </a:ext>
            </a:extLst>
          </p:cNvPr>
          <p:cNvSpPr>
            <a:spLocks noGrp="1"/>
          </p:cNvSpPr>
          <p:nvPr>
            <p:ph type="dt" sz="half" idx="2"/>
          </p:nvPr>
        </p:nvSpPr>
        <p:spPr/>
        <p:txBody>
          <a:bodyPr/>
          <a:lstStyle/>
          <a:p>
            <a:fld id="{F4C3176D-3E84-40AE-B9BE-5E4663637585}" type="datetime1">
              <a:rPr lang="en-US" smtClean="0"/>
              <a:t>9/11/2018</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453D72D-71FF-424E-BB1D-8C278233267A}"/>
              </a:ext>
            </a:extLst>
          </p:cNvPr>
          <p:cNvSpPr>
            <a:spLocks noGrp="1" noChangeArrowheads="1"/>
          </p:cNvSpPr>
          <p:nvPr>
            <p:ph type="title"/>
          </p:nvPr>
        </p:nvSpPr>
        <p:spPr/>
        <p:txBody>
          <a:bodyPr/>
          <a:lstStyle/>
          <a:p>
            <a:r>
              <a:rPr lang="en-US" altLang="en-US" dirty="0"/>
              <a:t>Key Considerations</a:t>
            </a:r>
          </a:p>
        </p:txBody>
      </p:sp>
      <p:sp>
        <p:nvSpPr>
          <p:cNvPr id="19459" name="Content Placeholder 2"/>
          <p:cNvSpPr>
            <a:spLocks noGrp="1"/>
          </p:cNvSpPr>
          <p:nvPr>
            <p:ph idx="1"/>
          </p:nvPr>
        </p:nvSpPr>
        <p:spPr/>
        <p:txBody>
          <a:bodyPr/>
          <a:lstStyle/>
          <a:p>
            <a:r>
              <a:rPr lang="en-US" altLang="en-US" dirty="0"/>
              <a:t>For English Learners we should consider –</a:t>
            </a:r>
          </a:p>
          <a:p>
            <a:pPr lvl="1"/>
            <a:r>
              <a:rPr lang="en-US" altLang="en-US" dirty="0"/>
              <a:t>The student’s level of English proficiency</a:t>
            </a:r>
          </a:p>
          <a:p>
            <a:pPr lvl="1"/>
            <a:r>
              <a:rPr lang="en-US" altLang="en-US" dirty="0"/>
              <a:t>The student’s level of literacy in English</a:t>
            </a:r>
          </a:p>
          <a:p>
            <a:pPr lvl="1"/>
            <a:r>
              <a:rPr lang="en-US" altLang="en-US" dirty="0"/>
              <a:t>The student’s level of native language proficiency</a:t>
            </a:r>
          </a:p>
          <a:p>
            <a:pPr lvl="1"/>
            <a:r>
              <a:rPr lang="en-US" altLang="en-US" dirty="0"/>
              <a:t>The student’s level of literacy in native language</a:t>
            </a:r>
          </a:p>
        </p:txBody>
      </p:sp>
      <p:sp>
        <p:nvSpPr>
          <p:cNvPr id="5"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D97793-B9B5-4E12-80F2-3BDCFC3209E5}" type="slidenum">
              <a:rPr lang="en-US" altLang="en-US" smtClean="0"/>
              <a:pPr/>
              <a:t>43</a:t>
            </a:fld>
            <a:endParaRPr lang="en-US" altLang="en-US" dirty="0"/>
          </a:p>
        </p:txBody>
      </p:sp>
      <p:sp>
        <p:nvSpPr>
          <p:cNvPr id="6" name="Date Placeholder 5">
            <a:extLst>
              <a:ext uri="{FF2B5EF4-FFF2-40B4-BE49-F238E27FC236}">
                <a16:creationId xmlns:a16="http://schemas.microsoft.com/office/drawing/2014/main" id="{6513410F-04FD-4CBB-824E-876CB51C21BE}"/>
              </a:ext>
            </a:extLst>
          </p:cNvPr>
          <p:cNvSpPr>
            <a:spLocks noGrp="1"/>
          </p:cNvSpPr>
          <p:nvPr>
            <p:ph type="dt" sz="half" idx="2"/>
          </p:nvPr>
        </p:nvSpPr>
        <p:spPr/>
        <p:txBody>
          <a:bodyPr/>
          <a:lstStyle/>
          <a:p>
            <a:fld id="{ADEB2CC2-2F36-40BC-983F-1E563550A436}" type="datetime1">
              <a:rPr lang="en-US" smtClean="0"/>
              <a:t>9/11/2018</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2DE4F88-8001-4545-A8D5-532D656D6F91}"/>
              </a:ext>
            </a:extLst>
          </p:cNvPr>
          <p:cNvSpPr>
            <a:spLocks noGrp="1" noChangeArrowheads="1"/>
          </p:cNvSpPr>
          <p:nvPr>
            <p:ph type="title"/>
          </p:nvPr>
        </p:nvSpPr>
        <p:spPr/>
        <p:txBody>
          <a:bodyPr/>
          <a:lstStyle/>
          <a:p>
            <a:r>
              <a:rPr lang="en-US" altLang="en-US" dirty="0"/>
              <a:t>Key Considerations</a:t>
            </a:r>
          </a:p>
        </p:txBody>
      </p:sp>
      <p:sp>
        <p:nvSpPr>
          <p:cNvPr id="20483" name="Content Placeholder 2"/>
          <p:cNvSpPr>
            <a:spLocks noGrp="1"/>
          </p:cNvSpPr>
          <p:nvPr>
            <p:ph idx="1"/>
          </p:nvPr>
        </p:nvSpPr>
        <p:spPr/>
        <p:txBody>
          <a:bodyPr>
            <a:normAutofit lnSpcReduction="10000"/>
          </a:bodyPr>
          <a:lstStyle/>
          <a:p>
            <a:r>
              <a:rPr lang="en-US" altLang="en-US" dirty="0"/>
              <a:t>For English Learners who also have a disability we should consider –</a:t>
            </a:r>
          </a:p>
          <a:p>
            <a:pPr lvl="1"/>
            <a:r>
              <a:rPr lang="en-US" altLang="en-US" dirty="0"/>
              <a:t>Whether the need is based on </a:t>
            </a:r>
          </a:p>
          <a:p>
            <a:pPr lvl="2"/>
            <a:r>
              <a:rPr lang="en-US" altLang="en-US" dirty="0"/>
              <a:t>The individual student’s disability or </a:t>
            </a:r>
          </a:p>
          <a:p>
            <a:pPr lvl="2"/>
            <a:r>
              <a:rPr lang="en-US" altLang="en-US" dirty="0"/>
              <a:t>Language acquisition needs or</a:t>
            </a:r>
          </a:p>
          <a:p>
            <a:pPr lvl="2"/>
            <a:r>
              <a:rPr lang="en-US" altLang="en-US" dirty="0"/>
              <a:t>Some combination of both</a:t>
            </a:r>
          </a:p>
          <a:p>
            <a:pPr lvl="1"/>
            <a:r>
              <a:rPr lang="en-US" altLang="en-US" dirty="0"/>
              <a:t>Examples of all EL students with the same accommodations would be reason for concern as accommodations are based on individual student need.</a:t>
            </a:r>
          </a:p>
          <a:p>
            <a:r>
              <a:rPr lang="en-US" altLang="en-US" dirty="0"/>
              <a:t>The IEP team should include an ESOL teacher to help make appropriate decisions – services should be coordinated</a:t>
            </a:r>
          </a:p>
        </p:txBody>
      </p:sp>
      <p:sp>
        <p:nvSpPr>
          <p:cNvPr id="5"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AC8DFA-8C9C-437F-9D4E-7CE4CB64C55E}" type="slidenum">
              <a:rPr lang="en-US" altLang="en-US" smtClean="0"/>
              <a:pPr/>
              <a:t>44</a:t>
            </a:fld>
            <a:endParaRPr lang="en-US" altLang="en-US" dirty="0"/>
          </a:p>
        </p:txBody>
      </p:sp>
      <p:sp>
        <p:nvSpPr>
          <p:cNvPr id="6" name="Date Placeholder 5">
            <a:extLst>
              <a:ext uri="{FF2B5EF4-FFF2-40B4-BE49-F238E27FC236}">
                <a16:creationId xmlns:a16="http://schemas.microsoft.com/office/drawing/2014/main" id="{AAA667F4-6442-4F1B-BBA1-84BA0B160CA4}"/>
              </a:ext>
            </a:extLst>
          </p:cNvPr>
          <p:cNvSpPr>
            <a:spLocks noGrp="1"/>
          </p:cNvSpPr>
          <p:nvPr>
            <p:ph type="dt" sz="half" idx="2"/>
          </p:nvPr>
        </p:nvSpPr>
        <p:spPr/>
        <p:txBody>
          <a:bodyPr/>
          <a:lstStyle/>
          <a:p>
            <a:fld id="{7A29D2BC-BD41-4332-8467-4D389868DD65}" type="datetime1">
              <a:rPr lang="en-US" smtClean="0"/>
              <a:t>9/11/2018</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D1BFF6F-77BC-4B51-941E-31C33274D839}"/>
              </a:ext>
            </a:extLst>
          </p:cNvPr>
          <p:cNvSpPr>
            <a:spLocks noGrp="1" noChangeArrowheads="1"/>
          </p:cNvSpPr>
          <p:nvPr>
            <p:ph type="title"/>
          </p:nvPr>
        </p:nvSpPr>
        <p:spPr/>
        <p:txBody>
          <a:bodyPr/>
          <a:lstStyle/>
          <a:p>
            <a:r>
              <a:rPr lang="en-US" altLang="en-US" dirty="0"/>
              <a:t>Key Considerations</a:t>
            </a:r>
          </a:p>
        </p:txBody>
      </p:sp>
      <p:sp>
        <p:nvSpPr>
          <p:cNvPr id="21507" name="Content Placeholder 2"/>
          <p:cNvSpPr>
            <a:spLocks noGrp="1"/>
          </p:cNvSpPr>
          <p:nvPr>
            <p:ph idx="1"/>
          </p:nvPr>
        </p:nvSpPr>
        <p:spPr/>
        <p:txBody>
          <a:bodyPr/>
          <a:lstStyle/>
          <a:p>
            <a:r>
              <a:rPr lang="en-US" altLang="en-US" dirty="0"/>
              <a:t>For all students we should consider – </a:t>
            </a:r>
          </a:p>
          <a:p>
            <a:pPr lvl="1"/>
            <a:r>
              <a:rPr lang="en-US" altLang="en-US" dirty="0"/>
              <a:t>The student’s need for the accommodation</a:t>
            </a:r>
          </a:p>
          <a:p>
            <a:pPr lvl="1"/>
            <a:r>
              <a:rPr lang="en-US" altLang="en-US" dirty="0"/>
              <a:t>The student’s experience with the accommodation</a:t>
            </a:r>
          </a:p>
          <a:p>
            <a:pPr lvl="1"/>
            <a:r>
              <a:rPr lang="en-US" altLang="en-US" dirty="0"/>
              <a:t>The accommodation was of benefit to the student</a:t>
            </a:r>
          </a:p>
          <a:p>
            <a:pPr lvl="1"/>
            <a:r>
              <a:rPr lang="en-US" altLang="en-US" dirty="0"/>
              <a:t>The student’s feelings and beliefs about the accommodation</a:t>
            </a:r>
          </a:p>
        </p:txBody>
      </p:sp>
      <p:sp>
        <p:nvSpPr>
          <p:cNvPr id="5"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75D006-ADE7-4FF8-8586-287A80FB47E0}" type="slidenum">
              <a:rPr lang="en-US" altLang="en-US" smtClean="0"/>
              <a:pPr/>
              <a:t>45</a:t>
            </a:fld>
            <a:endParaRPr lang="en-US" altLang="en-US" dirty="0"/>
          </a:p>
        </p:txBody>
      </p:sp>
      <p:sp>
        <p:nvSpPr>
          <p:cNvPr id="6" name="Date Placeholder 5">
            <a:extLst>
              <a:ext uri="{FF2B5EF4-FFF2-40B4-BE49-F238E27FC236}">
                <a16:creationId xmlns:a16="http://schemas.microsoft.com/office/drawing/2014/main" id="{0EA04E9C-B466-49A6-A03D-2FAC7E2EE907}"/>
              </a:ext>
            </a:extLst>
          </p:cNvPr>
          <p:cNvSpPr>
            <a:spLocks noGrp="1"/>
          </p:cNvSpPr>
          <p:nvPr>
            <p:ph type="dt" sz="half" idx="2"/>
          </p:nvPr>
        </p:nvSpPr>
        <p:spPr/>
        <p:txBody>
          <a:bodyPr/>
          <a:lstStyle/>
          <a:p>
            <a:fld id="{7E3FE884-EFDE-4BD5-AF95-86E75F546D69}" type="datetime1">
              <a:rPr lang="en-US" smtClean="0"/>
              <a:t>9/11/2018</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a:t>Standard Accommodations</a:t>
            </a:r>
          </a:p>
        </p:txBody>
      </p:sp>
      <p:sp>
        <p:nvSpPr>
          <p:cNvPr id="22531" name="Content Placeholder 2"/>
          <p:cNvSpPr>
            <a:spLocks noGrp="1"/>
          </p:cNvSpPr>
          <p:nvPr>
            <p:ph idx="1"/>
          </p:nvPr>
        </p:nvSpPr>
        <p:spPr/>
        <p:txBody>
          <a:bodyPr vert="horz" lIns="91440" tIns="45720" rIns="91440" bIns="45720" rtlCol="0" anchor="t">
            <a:normAutofit/>
          </a:bodyPr>
          <a:lstStyle/>
          <a:p>
            <a:r>
              <a:rPr lang="en-US" altLang="en-US" dirty="0"/>
              <a:t>Accommodations which provide access to students to demonstrate their achievement of target skills</a:t>
            </a:r>
            <a:endParaRPr lang="en-US" altLang="en-US" sz="2000" dirty="0"/>
          </a:p>
          <a:p>
            <a:pPr lvl="1"/>
            <a:r>
              <a:rPr lang="en-US" altLang="en-US" dirty="0"/>
              <a:t>Standard accommodations do not alter or encroach on the construct measured</a:t>
            </a:r>
          </a:p>
          <a:p>
            <a:pPr lvl="1"/>
            <a:r>
              <a:rPr lang="en-US" altLang="en-US" dirty="0"/>
              <a:t>As with any accommodation, it is important that the student require the accommodation and use it regularly during routine instruction and assessment</a:t>
            </a:r>
          </a:p>
        </p:txBody>
      </p:sp>
      <p:sp>
        <p:nvSpPr>
          <p:cNvPr id="2" name="Slide Number Placeholder 1"/>
          <p:cNvSpPr>
            <a:spLocks noGrp="1"/>
          </p:cNvSpPr>
          <p:nvPr>
            <p:ph type="sldNum" sz="quarter" idx="4"/>
          </p:nvPr>
        </p:nvSpPr>
        <p:spPr/>
        <p:txBody>
          <a:bodyPr/>
          <a:lstStyle/>
          <a:p>
            <a:fld id="{B63E4CEF-BB1E-48C7-AE93-F39F6AA99AD7}" type="slidenum">
              <a:rPr lang="en-US" smtClean="0"/>
              <a:pPr/>
              <a:t>46</a:t>
            </a:fld>
            <a:endParaRPr lang="en-US" dirty="0"/>
          </a:p>
        </p:txBody>
      </p:sp>
      <p:sp>
        <p:nvSpPr>
          <p:cNvPr id="3" name="Date Placeholder 2">
            <a:extLst>
              <a:ext uri="{FF2B5EF4-FFF2-40B4-BE49-F238E27FC236}">
                <a16:creationId xmlns:a16="http://schemas.microsoft.com/office/drawing/2014/main" id="{8A0C6958-DB79-4F8B-BC3B-FF13EA94A96D}"/>
              </a:ext>
            </a:extLst>
          </p:cNvPr>
          <p:cNvSpPr>
            <a:spLocks noGrp="1"/>
          </p:cNvSpPr>
          <p:nvPr>
            <p:ph type="dt" sz="half" idx="2"/>
          </p:nvPr>
        </p:nvSpPr>
        <p:spPr/>
        <p:txBody>
          <a:bodyPr/>
          <a:lstStyle/>
          <a:p>
            <a:fld id="{7E766A52-7C29-42F3-98BC-B11483AA8CFB}" type="datetime1">
              <a:rPr lang="en-US" smtClean="0"/>
              <a:t>9/11/2018</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t>Conditional Accommodations</a:t>
            </a:r>
          </a:p>
        </p:txBody>
      </p:sp>
      <p:sp>
        <p:nvSpPr>
          <p:cNvPr id="23555" name="Rectangle 3"/>
          <p:cNvSpPr>
            <a:spLocks noGrp="1" noChangeArrowheads="1"/>
          </p:cNvSpPr>
          <p:nvPr>
            <p:ph type="body" idx="1"/>
          </p:nvPr>
        </p:nvSpPr>
        <p:spPr/>
        <p:txBody>
          <a:bodyPr/>
          <a:lstStyle/>
          <a:p>
            <a:r>
              <a:rPr lang="en-US" altLang="en-US" dirty="0"/>
              <a:t>More expansive accommodations that provide access for students with more severe disabilities who would not be able to access the assessment to demonstrate their achievement without such support</a:t>
            </a:r>
          </a:p>
          <a:p>
            <a:pPr lvl="1"/>
            <a:r>
              <a:rPr lang="en-US" altLang="en-US" dirty="0"/>
              <a:t>Should be used sparingly, per State Board Rule</a:t>
            </a:r>
          </a:p>
          <a:p>
            <a:pPr lvl="1"/>
            <a:r>
              <a:rPr lang="en-US" altLang="en-US" dirty="0"/>
              <a:t>Must be considered when interpreting scores</a:t>
            </a:r>
          </a:p>
        </p:txBody>
      </p:sp>
      <p:sp>
        <p:nvSpPr>
          <p:cNvPr id="2" name="Slide Number Placeholder 1"/>
          <p:cNvSpPr>
            <a:spLocks noGrp="1"/>
          </p:cNvSpPr>
          <p:nvPr>
            <p:ph type="sldNum" sz="quarter" idx="4"/>
          </p:nvPr>
        </p:nvSpPr>
        <p:spPr/>
        <p:txBody>
          <a:bodyPr/>
          <a:lstStyle/>
          <a:p>
            <a:fld id="{B63E4CEF-BB1E-48C7-AE93-F39F6AA99AD7}" type="slidenum">
              <a:rPr lang="en-US" smtClean="0"/>
              <a:pPr/>
              <a:t>47</a:t>
            </a:fld>
            <a:endParaRPr lang="en-US" dirty="0"/>
          </a:p>
        </p:txBody>
      </p:sp>
      <p:sp>
        <p:nvSpPr>
          <p:cNvPr id="6" name="Date Placeholder 5">
            <a:extLst>
              <a:ext uri="{FF2B5EF4-FFF2-40B4-BE49-F238E27FC236}">
                <a16:creationId xmlns:a16="http://schemas.microsoft.com/office/drawing/2014/main" id="{23D442F1-7EE8-427F-9EDE-2F8FF6CD85BB}"/>
              </a:ext>
            </a:extLst>
          </p:cNvPr>
          <p:cNvSpPr>
            <a:spLocks noGrp="1"/>
          </p:cNvSpPr>
          <p:nvPr>
            <p:ph type="dt" sz="half" idx="2"/>
          </p:nvPr>
        </p:nvSpPr>
        <p:spPr/>
        <p:txBody>
          <a:bodyPr/>
          <a:lstStyle/>
          <a:p>
            <a:fld id="{89F15BF5-6332-4C52-87CB-807F5A8ED256}" type="datetime1">
              <a:rPr lang="en-US" smtClean="0"/>
              <a:t>9/11/2018</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Conditional Accommodations</a:t>
            </a:r>
          </a:p>
        </p:txBody>
      </p:sp>
      <p:sp>
        <p:nvSpPr>
          <p:cNvPr id="24579" name="Content Placeholder 2"/>
          <p:cNvSpPr>
            <a:spLocks noGrp="1"/>
          </p:cNvSpPr>
          <p:nvPr>
            <p:ph idx="1"/>
          </p:nvPr>
        </p:nvSpPr>
        <p:spPr/>
        <p:txBody>
          <a:bodyPr/>
          <a:lstStyle/>
          <a:p>
            <a:r>
              <a:rPr lang="en-US" altLang="en-US" dirty="0"/>
              <a:t>Guidance on the appropriate use of conditional accommodations is provided in the </a:t>
            </a:r>
            <a:r>
              <a:rPr lang="en-US" altLang="en-US" i="1" dirty="0"/>
              <a:t>Student Assessment Handbook</a:t>
            </a:r>
          </a:p>
          <a:p>
            <a:r>
              <a:rPr lang="en-US" altLang="en-US" dirty="0"/>
              <a:t>Only students meeting the guidance criteria are eligible for conditional accommodations</a:t>
            </a:r>
          </a:p>
          <a:p>
            <a:r>
              <a:rPr lang="en-US" altLang="en-US" dirty="0"/>
              <a:t>The educational plans for students qualifying for conditional accommodations must include specific goals that address the deficits which necessitate the accommodation</a:t>
            </a:r>
          </a:p>
        </p:txBody>
      </p:sp>
      <p:sp>
        <p:nvSpPr>
          <p:cNvPr id="2" name="Slide Number Placeholder 1"/>
          <p:cNvSpPr>
            <a:spLocks noGrp="1"/>
          </p:cNvSpPr>
          <p:nvPr>
            <p:ph type="sldNum" sz="quarter" idx="4"/>
          </p:nvPr>
        </p:nvSpPr>
        <p:spPr/>
        <p:txBody>
          <a:bodyPr/>
          <a:lstStyle/>
          <a:p>
            <a:fld id="{B63E4CEF-BB1E-48C7-AE93-F39F6AA99AD7}" type="slidenum">
              <a:rPr lang="en-US" smtClean="0"/>
              <a:pPr/>
              <a:t>48</a:t>
            </a:fld>
            <a:endParaRPr lang="en-US" dirty="0"/>
          </a:p>
        </p:txBody>
      </p:sp>
      <p:sp>
        <p:nvSpPr>
          <p:cNvPr id="6" name="Date Placeholder 5">
            <a:extLst>
              <a:ext uri="{FF2B5EF4-FFF2-40B4-BE49-F238E27FC236}">
                <a16:creationId xmlns:a16="http://schemas.microsoft.com/office/drawing/2014/main" id="{DEC6A1F2-4CF9-4053-928D-971EFF6F32D3}"/>
              </a:ext>
            </a:extLst>
          </p:cNvPr>
          <p:cNvSpPr>
            <a:spLocks noGrp="1"/>
          </p:cNvSpPr>
          <p:nvPr>
            <p:ph type="dt" sz="half" idx="2"/>
          </p:nvPr>
        </p:nvSpPr>
        <p:spPr/>
        <p:txBody>
          <a:bodyPr/>
          <a:lstStyle/>
          <a:p>
            <a:fld id="{8F8A1EED-761C-4534-B381-CF7318004F35}" type="datetime1">
              <a:rPr lang="en-US" smtClean="0"/>
              <a:t>9/11/2018</a:t>
            </a:fld>
            <a:endParaRPr lang="en-US" dirty="0"/>
          </a:p>
        </p:txBody>
      </p:sp>
    </p:spTree>
    <p:extLst>
      <p:ext uri="{BB962C8B-B14F-4D97-AF65-F5344CB8AC3E}">
        <p14:creationId xmlns:p14="http://schemas.microsoft.com/office/powerpoint/2010/main" val="42118424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t>Conditional Accommodations</a:t>
            </a:r>
          </a:p>
        </p:txBody>
      </p:sp>
      <p:sp>
        <p:nvSpPr>
          <p:cNvPr id="25603" name="Content Placeholder 2"/>
          <p:cNvSpPr>
            <a:spLocks noGrp="1"/>
          </p:cNvSpPr>
          <p:nvPr>
            <p:ph idx="1"/>
          </p:nvPr>
        </p:nvSpPr>
        <p:spPr/>
        <p:txBody>
          <a:bodyPr>
            <a:normAutofit lnSpcReduction="10000"/>
          </a:bodyPr>
          <a:lstStyle/>
          <a:p>
            <a:r>
              <a:rPr lang="en-US" altLang="en-US" dirty="0"/>
              <a:t>Three accommodations are considered conditional for the Georgia Milestones Assessment:</a:t>
            </a:r>
          </a:p>
          <a:p>
            <a:pPr lvl="1"/>
            <a:r>
              <a:rPr lang="en-US" altLang="en-US" dirty="0"/>
              <a:t>Signing ELA passages (SWD only)</a:t>
            </a:r>
          </a:p>
          <a:p>
            <a:pPr lvl="1"/>
            <a:r>
              <a:rPr lang="en-US" altLang="en-US" dirty="0"/>
              <a:t>Oral reading of ELA passages (grades 3 – 12)</a:t>
            </a:r>
          </a:p>
          <a:p>
            <a:pPr lvl="1"/>
            <a:r>
              <a:rPr lang="en-US" altLang="en-US" dirty="0"/>
              <a:t>Use of a basic function calculator (SWD only) for students in grades 3-5</a:t>
            </a:r>
          </a:p>
          <a:p>
            <a:pPr lvl="2"/>
            <a:r>
              <a:rPr lang="en-US" altLang="en-US" dirty="0"/>
              <a:t>No student in grades 6-12 can use a calculator on the no-calculator subsection of test</a:t>
            </a:r>
          </a:p>
          <a:p>
            <a:r>
              <a:rPr lang="en-US" dirty="0"/>
              <a:t>Most students are expected to participate in standard administrations, with less than 3% receiving a conditional administration (State Board Rule 160-3-1.07)</a:t>
            </a:r>
          </a:p>
        </p:txBody>
      </p:sp>
      <p:sp>
        <p:nvSpPr>
          <p:cNvPr id="2" name="Slide Number Placeholder 1"/>
          <p:cNvSpPr>
            <a:spLocks noGrp="1"/>
          </p:cNvSpPr>
          <p:nvPr>
            <p:ph type="sldNum" sz="quarter" idx="4"/>
          </p:nvPr>
        </p:nvSpPr>
        <p:spPr/>
        <p:txBody>
          <a:bodyPr/>
          <a:lstStyle/>
          <a:p>
            <a:fld id="{B63E4CEF-BB1E-48C7-AE93-F39F6AA99AD7}" type="slidenum">
              <a:rPr lang="en-US" smtClean="0"/>
              <a:pPr/>
              <a:t>49</a:t>
            </a:fld>
            <a:endParaRPr lang="en-US" dirty="0"/>
          </a:p>
        </p:txBody>
      </p:sp>
      <p:sp>
        <p:nvSpPr>
          <p:cNvPr id="6" name="Date Placeholder 5">
            <a:extLst>
              <a:ext uri="{FF2B5EF4-FFF2-40B4-BE49-F238E27FC236}">
                <a16:creationId xmlns:a16="http://schemas.microsoft.com/office/drawing/2014/main" id="{06C3DC98-4F11-40A5-852B-C7AA0709561D}"/>
              </a:ext>
            </a:extLst>
          </p:cNvPr>
          <p:cNvSpPr>
            <a:spLocks noGrp="1"/>
          </p:cNvSpPr>
          <p:nvPr>
            <p:ph type="dt" sz="half" idx="2"/>
          </p:nvPr>
        </p:nvSpPr>
        <p:spPr/>
        <p:txBody>
          <a:bodyPr/>
          <a:lstStyle/>
          <a:p>
            <a:fld id="{8591230E-36F2-4B14-8F93-690B08607D7F}" type="datetime1">
              <a:rPr lang="en-US" smtClean="0"/>
              <a:t>9/11/2018</a:t>
            </a:fld>
            <a:endParaRPr lang="en-US" dirty="0"/>
          </a:p>
        </p:txBody>
      </p:sp>
    </p:spTree>
    <p:extLst>
      <p:ext uri="{BB962C8B-B14F-4D97-AF65-F5344CB8AC3E}">
        <p14:creationId xmlns:p14="http://schemas.microsoft.com/office/powerpoint/2010/main" val="909348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Paradigm Shift</a:t>
            </a:r>
          </a:p>
        </p:txBody>
      </p:sp>
      <p:sp>
        <p:nvSpPr>
          <p:cNvPr id="5123" name="Rectangle 3"/>
          <p:cNvSpPr>
            <a:spLocks noGrp="1" noChangeArrowheads="1"/>
          </p:cNvSpPr>
          <p:nvPr>
            <p:ph type="body" idx="1"/>
          </p:nvPr>
        </p:nvSpPr>
        <p:spPr/>
        <p:txBody>
          <a:bodyPr/>
          <a:lstStyle/>
          <a:p>
            <a:r>
              <a:rPr lang="en-US" altLang="en-US" dirty="0"/>
              <a:t>Accessibility is now considered for students who previously would have been ineligible for specific accessibility features and accommodations.</a:t>
            </a:r>
          </a:p>
          <a:p>
            <a:pPr lvl="1"/>
            <a:r>
              <a:rPr lang="en-US" altLang="en-US" dirty="0"/>
              <a:t>Universal tools</a:t>
            </a:r>
          </a:p>
          <a:p>
            <a:pPr lvl="1"/>
            <a:r>
              <a:rPr lang="en-US" altLang="en-US" dirty="0"/>
              <a:t>Test Administration Procedures</a:t>
            </a:r>
          </a:p>
          <a:p>
            <a:pPr lvl="1"/>
            <a:r>
              <a:rPr lang="en-US" altLang="en-US" dirty="0"/>
              <a:t>Accommodations</a:t>
            </a:r>
          </a:p>
        </p:txBody>
      </p:sp>
      <p:sp>
        <p:nvSpPr>
          <p:cNvPr id="2" name="Slide Number Placeholder 1"/>
          <p:cNvSpPr>
            <a:spLocks noGrp="1"/>
          </p:cNvSpPr>
          <p:nvPr>
            <p:ph type="sldNum" sz="quarter" idx="4"/>
          </p:nvPr>
        </p:nvSpPr>
        <p:spPr/>
        <p:txBody>
          <a:bodyPr/>
          <a:lstStyle/>
          <a:p>
            <a:fld id="{B63E4CEF-BB1E-48C7-AE93-F39F6AA99AD7}" type="slidenum">
              <a:rPr lang="en-US" smtClean="0"/>
              <a:pPr/>
              <a:t>5</a:t>
            </a:fld>
            <a:endParaRPr lang="en-US" dirty="0"/>
          </a:p>
        </p:txBody>
      </p:sp>
      <p:sp>
        <p:nvSpPr>
          <p:cNvPr id="6" name="Date Placeholder 5">
            <a:extLst>
              <a:ext uri="{FF2B5EF4-FFF2-40B4-BE49-F238E27FC236}">
                <a16:creationId xmlns:a16="http://schemas.microsoft.com/office/drawing/2014/main" id="{95408A7A-09A7-490B-957C-FAA1595FF86A}"/>
              </a:ext>
            </a:extLst>
          </p:cNvPr>
          <p:cNvSpPr>
            <a:spLocks noGrp="1"/>
          </p:cNvSpPr>
          <p:nvPr>
            <p:ph type="dt" sz="half" idx="2"/>
          </p:nvPr>
        </p:nvSpPr>
        <p:spPr/>
        <p:txBody>
          <a:bodyPr/>
          <a:lstStyle/>
          <a:p>
            <a:fld id="{68CBA793-BCA4-484B-AE81-1A78A0031423}" type="datetime1">
              <a:rPr lang="en-US" smtClean="0"/>
              <a:t>9/11/2018</a:t>
            </a:fld>
            <a:endParaRPr lang="en-US" dirty="0"/>
          </a:p>
        </p:txBody>
      </p:sp>
    </p:spTree>
    <p:extLst>
      <p:ext uri="{BB962C8B-B14F-4D97-AF65-F5344CB8AC3E}">
        <p14:creationId xmlns:p14="http://schemas.microsoft.com/office/powerpoint/2010/main" val="656167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33754" y="117231"/>
            <a:ext cx="6979138" cy="1516183"/>
          </a:xfrm>
        </p:spPr>
        <p:txBody>
          <a:bodyPr>
            <a:normAutofit fontScale="90000"/>
          </a:bodyPr>
          <a:lstStyle/>
          <a:p>
            <a:pPr algn="l"/>
            <a:r>
              <a:rPr lang="en-US" altLang="en-US" sz="4000" dirty="0"/>
              <a:t>Why must we attend to the guidance for conditional accommodations?</a:t>
            </a:r>
          </a:p>
        </p:txBody>
      </p:sp>
      <p:sp>
        <p:nvSpPr>
          <p:cNvPr id="26627" name="Content Placeholder 2"/>
          <p:cNvSpPr>
            <a:spLocks noGrp="1"/>
          </p:cNvSpPr>
          <p:nvPr>
            <p:ph idx="1"/>
          </p:nvPr>
        </p:nvSpPr>
        <p:spPr>
          <a:xfrm>
            <a:off x="457200" y="2362200"/>
            <a:ext cx="8229600" cy="3763963"/>
          </a:xfrm>
        </p:spPr>
        <p:txBody>
          <a:bodyPr/>
          <a:lstStyle/>
          <a:p>
            <a:pPr marL="514350" indent="-514350">
              <a:buFont typeface="Arial Narrow" panose="020B0606020202030204" pitchFamily="34" charset="0"/>
              <a:buAutoNum type="arabicPeriod"/>
            </a:pPr>
            <a:r>
              <a:rPr lang="en-US" altLang="en-US" sz="2800" dirty="0"/>
              <a:t>These accommodations were </a:t>
            </a:r>
            <a:r>
              <a:rPr lang="en-US" altLang="en-US" sz="2800" u="sng" dirty="0"/>
              <a:t>never</a:t>
            </a:r>
            <a:r>
              <a:rPr lang="en-US" altLang="en-US" sz="2800" dirty="0"/>
              <a:t> intended to be available for </a:t>
            </a:r>
            <a:r>
              <a:rPr lang="en-US" altLang="en-US" sz="2800" u="sng" dirty="0"/>
              <a:t>all</a:t>
            </a:r>
            <a:r>
              <a:rPr lang="en-US" altLang="en-US" sz="2800" dirty="0"/>
              <a:t> students</a:t>
            </a:r>
          </a:p>
          <a:p>
            <a:pPr marL="514350" indent="-514350">
              <a:buFont typeface="Arial Narrow" panose="020B0606020202030204" pitchFamily="34" charset="0"/>
              <a:buAutoNum type="arabicPeriod"/>
            </a:pPr>
            <a:endParaRPr lang="en-US" altLang="en-US" sz="2800" dirty="0"/>
          </a:p>
          <a:p>
            <a:pPr marL="514350" indent="-514350">
              <a:buFont typeface="Arial Narrow" panose="020B0606020202030204" pitchFamily="34" charset="0"/>
              <a:buAutoNum type="arabicPeriod"/>
            </a:pPr>
            <a:r>
              <a:rPr lang="en-US" altLang="en-US" sz="2800" dirty="0"/>
              <a:t>The guidance is designed to protect the accommodations for students who truly require them</a:t>
            </a:r>
          </a:p>
        </p:txBody>
      </p:sp>
      <p:sp>
        <p:nvSpPr>
          <p:cNvPr id="2" name="Slide Number Placeholder 1"/>
          <p:cNvSpPr>
            <a:spLocks noGrp="1"/>
          </p:cNvSpPr>
          <p:nvPr>
            <p:ph type="sldNum" sz="quarter" idx="4"/>
          </p:nvPr>
        </p:nvSpPr>
        <p:spPr/>
        <p:txBody>
          <a:bodyPr/>
          <a:lstStyle/>
          <a:p>
            <a:fld id="{B63E4CEF-BB1E-48C7-AE93-F39F6AA99AD7}" type="slidenum">
              <a:rPr lang="en-US" smtClean="0"/>
              <a:pPr/>
              <a:t>50</a:t>
            </a:fld>
            <a:endParaRPr lang="en-US" dirty="0"/>
          </a:p>
        </p:txBody>
      </p:sp>
      <p:sp>
        <p:nvSpPr>
          <p:cNvPr id="6" name="Date Placeholder 5">
            <a:extLst>
              <a:ext uri="{FF2B5EF4-FFF2-40B4-BE49-F238E27FC236}">
                <a16:creationId xmlns:a16="http://schemas.microsoft.com/office/drawing/2014/main" id="{996AB05D-F23D-4A0B-B375-8E0224D02FA2}"/>
              </a:ext>
            </a:extLst>
          </p:cNvPr>
          <p:cNvSpPr>
            <a:spLocks noGrp="1"/>
          </p:cNvSpPr>
          <p:nvPr>
            <p:ph type="dt" sz="half" idx="2"/>
          </p:nvPr>
        </p:nvSpPr>
        <p:spPr/>
        <p:txBody>
          <a:bodyPr/>
          <a:lstStyle/>
          <a:p>
            <a:fld id="{A9361B1F-EF4D-48F3-8FDE-72D585F18277}" type="datetime1">
              <a:rPr lang="en-US" smtClean="0"/>
              <a:t>9/11/2018</a:t>
            </a:fld>
            <a:endParaRPr lang="en-US" dirty="0"/>
          </a:p>
        </p:txBody>
      </p:sp>
    </p:spTree>
    <p:extLst>
      <p:ext uri="{BB962C8B-B14F-4D97-AF65-F5344CB8AC3E}">
        <p14:creationId xmlns:p14="http://schemas.microsoft.com/office/powerpoint/2010/main" val="35679267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1852" y="122232"/>
            <a:ext cx="6316630" cy="1325563"/>
          </a:xfrm>
        </p:spPr>
        <p:txBody>
          <a:bodyPr>
            <a:normAutofit fontScale="90000"/>
          </a:bodyPr>
          <a:lstStyle/>
          <a:p>
            <a:r>
              <a:rPr lang="en-US" altLang="en-US" sz="4000" dirty="0"/>
              <a:t>Why must we attend to the guidance for conditional accommodations?</a:t>
            </a:r>
          </a:p>
        </p:txBody>
      </p:sp>
      <p:sp>
        <p:nvSpPr>
          <p:cNvPr id="3" name="Content Placeholder 2"/>
          <p:cNvSpPr>
            <a:spLocks noGrp="1"/>
          </p:cNvSpPr>
          <p:nvPr>
            <p:ph idx="1"/>
          </p:nvPr>
        </p:nvSpPr>
        <p:spPr>
          <a:xfrm>
            <a:off x="457200" y="1828800"/>
            <a:ext cx="8229600" cy="4297363"/>
          </a:xfrm>
        </p:spPr>
        <p:txBody>
          <a:bodyPr/>
          <a:lstStyle/>
          <a:p>
            <a:pPr marL="514350" indent="-514350">
              <a:buFont typeface="+mj-lt"/>
              <a:buAutoNum type="arabicPeriod" startAt="3"/>
              <a:defRPr/>
            </a:pPr>
            <a:r>
              <a:rPr lang="en-US" sz="2800" dirty="0"/>
              <a:t>Anytime an accommodation is considered it is important to reflect what the test is designed to measure</a:t>
            </a:r>
          </a:p>
          <a:p>
            <a:pPr marL="914400" lvl="1" indent="-514350">
              <a:buFont typeface="Arial" charset="0"/>
              <a:buChar char="–"/>
              <a:defRPr/>
            </a:pPr>
            <a:r>
              <a:rPr lang="en-US" sz="2400" dirty="0"/>
              <a:t>The goal is meaningful (i.e., valid) measurement of student achievement</a:t>
            </a:r>
          </a:p>
          <a:p>
            <a:pPr marL="914400" lvl="1" indent="-514350">
              <a:buFontTx/>
              <a:buNone/>
              <a:defRPr/>
            </a:pPr>
            <a:endParaRPr lang="en-US" sz="2400" dirty="0"/>
          </a:p>
          <a:p>
            <a:pPr marL="514350" indent="-514350">
              <a:buFont typeface="+mj-lt"/>
              <a:buAutoNum type="arabicPeriod" startAt="3"/>
              <a:defRPr/>
            </a:pPr>
            <a:r>
              <a:rPr lang="en-US" sz="2800" dirty="0"/>
              <a:t>It is important to consider the long term effects of inappropriate accommodation use</a:t>
            </a:r>
          </a:p>
          <a:p>
            <a:pPr marL="914400" lvl="1" indent="-514350">
              <a:buFont typeface="Arial" charset="0"/>
              <a:buChar char="–"/>
              <a:defRPr/>
            </a:pPr>
            <a:r>
              <a:rPr lang="en-US" sz="2400" dirty="0"/>
              <a:t>Accommodations should foster independence, not dependence</a:t>
            </a:r>
          </a:p>
        </p:txBody>
      </p:sp>
      <p:sp>
        <p:nvSpPr>
          <p:cNvPr id="2" name="Slide Number Placeholder 1"/>
          <p:cNvSpPr>
            <a:spLocks noGrp="1"/>
          </p:cNvSpPr>
          <p:nvPr>
            <p:ph type="sldNum" sz="quarter" idx="4"/>
          </p:nvPr>
        </p:nvSpPr>
        <p:spPr/>
        <p:txBody>
          <a:bodyPr/>
          <a:lstStyle/>
          <a:p>
            <a:fld id="{B63E4CEF-BB1E-48C7-AE93-F39F6AA99AD7}" type="slidenum">
              <a:rPr lang="en-US" smtClean="0"/>
              <a:pPr/>
              <a:t>51</a:t>
            </a:fld>
            <a:endParaRPr lang="en-US" dirty="0"/>
          </a:p>
        </p:txBody>
      </p:sp>
      <p:sp>
        <p:nvSpPr>
          <p:cNvPr id="4" name="Date Placeholder 3">
            <a:extLst>
              <a:ext uri="{FF2B5EF4-FFF2-40B4-BE49-F238E27FC236}">
                <a16:creationId xmlns:a16="http://schemas.microsoft.com/office/drawing/2014/main" id="{3DE3E543-D659-4DB9-AAAE-F8C6E07BA921}"/>
              </a:ext>
            </a:extLst>
          </p:cNvPr>
          <p:cNvSpPr>
            <a:spLocks noGrp="1"/>
          </p:cNvSpPr>
          <p:nvPr>
            <p:ph type="dt" sz="half" idx="2"/>
          </p:nvPr>
        </p:nvSpPr>
        <p:spPr/>
        <p:txBody>
          <a:bodyPr/>
          <a:lstStyle/>
          <a:p>
            <a:fld id="{162C1DA3-D063-4AFD-8158-2D114D3C0950}" type="datetime1">
              <a:rPr lang="en-US" smtClean="0"/>
              <a:t>9/11/2018</a:t>
            </a:fld>
            <a:endParaRPr lang="en-US" dirty="0"/>
          </a:p>
        </p:txBody>
      </p:sp>
    </p:spTree>
    <p:extLst>
      <p:ext uri="{BB962C8B-B14F-4D97-AF65-F5344CB8AC3E}">
        <p14:creationId xmlns:p14="http://schemas.microsoft.com/office/powerpoint/2010/main" val="2046722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26124" y="102476"/>
            <a:ext cx="6886478" cy="1325563"/>
          </a:xfrm>
        </p:spPr>
        <p:txBody>
          <a:bodyPr>
            <a:normAutofit/>
          </a:bodyPr>
          <a:lstStyle/>
          <a:p>
            <a:r>
              <a:rPr lang="en-US" altLang="en-US" sz="4000" dirty="0"/>
              <a:t>Consider the Constructs</a:t>
            </a:r>
          </a:p>
        </p:txBody>
      </p:sp>
      <p:sp>
        <p:nvSpPr>
          <p:cNvPr id="28675" name="Content Placeholder 2"/>
          <p:cNvSpPr>
            <a:spLocks noGrp="1"/>
          </p:cNvSpPr>
          <p:nvPr>
            <p:ph idx="1"/>
          </p:nvPr>
        </p:nvSpPr>
        <p:spPr>
          <a:xfrm>
            <a:off x="526174" y="1573377"/>
            <a:ext cx="7886700" cy="4351338"/>
          </a:xfrm>
        </p:spPr>
        <p:txBody>
          <a:bodyPr>
            <a:normAutofit fontScale="92500"/>
          </a:bodyPr>
          <a:lstStyle/>
          <a:p>
            <a:r>
              <a:rPr lang="en-US" altLang="en-US" sz="2800" b="1" dirty="0"/>
              <a:t>Each section of ELA tests has items that are designed to measure reading comprehension</a:t>
            </a:r>
          </a:p>
          <a:p>
            <a:pPr lvl="1"/>
            <a:r>
              <a:rPr lang="en-US" altLang="en-US" sz="2400" dirty="0"/>
              <a:t>Inherent in the state curriculum in the elementary and middle grades are reading strategies and skills</a:t>
            </a:r>
          </a:p>
          <a:p>
            <a:pPr lvl="1"/>
            <a:r>
              <a:rPr lang="en-US" altLang="en-US" sz="2400" dirty="0"/>
              <a:t>Each test has a range of passages on it</a:t>
            </a:r>
          </a:p>
          <a:p>
            <a:endParaRPr lang="en-US" altLang="en-US" sz="1800" dirty="0"/>
          </a:p>
          <a:p>
            <a:r>
              <a:rPr lang="en-US" altLang="en-US" b="1" dirty="0"/>
              <a:t>T</a:t>
            </a:r>
            <a:r>
              <a:rPr lang="en-US" altLang="en-US" sz="2800" b="1" dirty="0"/>
              <a:t>he Georgia Milestones </a:t>
            </a:r>
            <a:r>
              <a:rPr lang="en-US" altLang="en-US" b="1" dirty="0"/>
              <a:t>m</a:t>
            </a:r>
            <a:r>
              <a:rPr lang="en-US" altLang="en-US" sz="2800" b="1" dirty="0"/>
              <a:t>athematics tests in grades 3-5 are designed to measure computational skill and mathematical understanding</a:t>
            </a:r>
          </a:p>
          <a:p>
            <a:pPr lvl="1"/>
            <a:r>
              <a:rPr lang="en-US" altLang="en-US" sz="2400" dirty="0"/>
              <a:t>Inherent in the state curriculum in the elementary and middle grades are mathematics procedures and processes</a:t>
            </a:r>
          </a:p>
        </p:txBody>
      </p:sp>
      <p:sp>
        <p:nvSpPr>
          <p:cNvPr id="2" name="Slide Number Placeholder 1"/>
          <p:cNvSpPr>
            <a:spLocks noGrp="1"/>
          </p:cNvSpPr>
          <p:nvPr>
            <p:ph type="sldNum" sz="quarter" idx="4"/>
          </p:nvPr>
        </p:nvSpPr>
        <p:spPr/>
        <p:txBody>
          <a:bodyPr/>
          <a:lstStyle/>
          <a:p>
            <a:fld id="{B63E4CEF-BB1E-48C7-AE93-F39F6AA99AD7}" type="slidenum">
              <a:rPr lang="en-US" smtClean="0"/>
              <a:pPr/>
              <a:t>52</a:t>
            </a:fld>
            <a:endParaRPr lang="en-US" dirty="0"/>
          </a:p>
        </p:txBody>
      </p:sp>
      <p:sp>
        <p:nvSpPr>
          <p:cNvPr id="3" name="Date Placeholder 2">
            <a:extLst>
              <a:ext uri="{FF2B5EF4-FFF2-40B4-BE49-F238E27FC236}">
                <a16:creationId xmlns:a16="http://schemas.microsoft.com/office/drawing/2014/main" id="{1C3410BC-784C-4D4F-ABF8-5264BD5EEB74}"/>
              </a:ext>
            </a:extLst>
          </p:cNvPr>
          <p:cNvSpPr>
            <a:spLocks noGrp="1"/>
          </p:cNvSpPr>
          <p:nvPr>
            <p:ph type="dt" sz="half" idx="2"/>
          </p:nvPr>
        </p:nvSpPr>
        <p:spPr/>
        <p:txBody>
          <a:bodyPr/>
          <a:lstStyle/>
          <a:p>
            <a:fld id="{3254A373-D254-461E-91CB-09C483394E55}" type="datetime1">
              <a:rPr lang="en-US" smtClean="0"/>
              <a:t>9/11/2018</a:t>
            </a:fld>
            <a:endParaRPr lang="en-US" dirty="0"/>
          </a:p>
        </p:txBody>
      </p:sp>
    </p:spTree>
    <p:extLst>
      <p:ext uri="{BB962C8B-B14F-4D97-AF65-F5344CB8AC3E}">
        <p14:creationId xmlns:p14="http://schemas.microsoft.com/office/powerpoint/2010/main" val="1885478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Key Consideration</a:t>
            </a:r>
          </a:p>
        </p:txBody>
      </p:sp>
      <p:sp>
        <p:nvSpPr>
          <p:cNvPr id="29699" name="Content Placeholder 2"/>
          <p:cNvSpPr>
            <a:spLocks noGrp="1"/>
          </p:cNvSpPr>
          <p:nvPr>
            <p:ph idx="1"/>
          </p:nvPr>
        </p:nvSpPr>
        <p:spPr/>
        <p:txBody>
          <a:bodyPr/>
          <a:lstStyle/>
          <a:p>
            <a:r>
              <a:rPr lang="en-US" altLang="en-US" dirty="0"/>
              <a:t>Conditional accommodations provide additional access to the test for certain students</a:t>
            </a:r>
          </a:p>
          <a:p>
            <a:pPr lvl="1"/>
            <a:r>
              <a:rPr lang="en-US" altLang="en-US" dirty="0"/>
              <a:t>students must still interact </a:t>
            </a:r>
            <a:r>
              <a:rPr lang="en-US" altLang="en-US"/>
              <a:t>with text </a:t>
            </a:r>
            <a:r>
              <a:rPr lang="en-US" altLang="en-US" dirty="0"/>
              <a:t>and numbers (basic calculator only for students in grades 3-5)</a:t>
            </a:r>
          </a:p>
          <a:p>
            <a:pPr lvl="1"/>
            <a:r>
              <a:rPr lang="en-US" altLang="en-US" dirty="0"/>
              <a:t>in this way, the accommodation facilitates the students’ access and is not a substitute for the skills measured</a:t>
            </a:r>
          </a:p>
        </p:txBody>
      </p:sp>
      <p:sp>
        <p:nvSpPr>
          <p:cNvPr id="5"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E69867-BE9B-4AFF-9152-27EA369E7870}" type="slidenum">
              <a:rPr lang="en-US" altLang="en-US" smtClean="0"/>
              <a:pPr/>
              <a:t>53</a:t>
            </a:fld>
            <a:endParaRPr lang="en-US" altLang="en-US" dirty="0"/>
          </a:p>
        </p:txBody>
      </p:sp>
      <p:sp>
        <p:nvSpPr>
          <p:cNvPr id="6" name="Date Placeholder 5">
            <a:extLst>
              <a:ext uri="{FF2B5EF4-FFF2-40B4-BE49-F238E27FC236}">
                <a16:creationId xmlns:a16="http://schemas.microsoft.com/office/drawing/2014/main" id="{CD7592C2-10FD-4EAB-8320-C5055333A88F}"/>
              </a:ext>
            </a:extLst>
          </p:cNvPr>
          <p:cNvSpPr>
            <a:spLocks noGrp="1"/>
          </p:cNvSpPr>
          <p:nvPr>
            <p:ph type="dt" sz="half" idx="2"/>
          </p:nvPr>
        </p:nvSpPr>
        <p:spPr/>
        <p:txBody>
          <a:bodyPr/>
          <a:lstStyle/>
          <a:p>
            <a:fld id="{73DF501D-BAF9-41FD-959C-10C69746DA20}" type="datetime1">
              <a:rPr lang="en-US" smtClean="0"/>
              <a:t>9/11/2018</a:t>
            </a:fld>
            <a:endParaRPr lang="en-US" dirty="0"/>
          </a:p>
        </p:txBody>
      </p:sp>
    </p:spTree>
    <p:extLst>
      <p:ext uri="{BB962C8B-B14F-4D97-AF65-F5344CB8AC3E}">
        <p14:creationId xmlns:p14="http://schemas.microsoft.com/office/powerpoint/2010/main" val="14385280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06400" y="132861"/>
            <a:ext cx="6316630" cy="1325563"/>
          </a:xfrm>
        </p:spPr>
        <p:txBody>
          <a:bodyPr>
            <a:normAutofit/>
          </a:bodyPr>
          <a:lstStyle/>
          <a:p>
            <a:r>
              <a:rPr lang="en-US" altLang="en-US" dirty="0"/>
              <a:t>Oral Reading of </a:t>
            </a:r>
            <a:br>
              <a:rPr lang="en-US" altLang="en-US" dirty="0"/>
            </a:br>
            <a:r>
              <a:rPr lang="en-US" altLang="en-US" dirty="0"/>
              <a:t>ELA Passages: SWD</a:t>
            </a:r>
            <a:r>
              <a:rPr lang="en-US" altLang="en-US" dirty="0">
                <a:solidFill>
                  <a:srgbClr val="FF0000"/>
                </a:solidFill>
              </a:rPr>
              <a:t> </a:t>
            </a:r>
          </a:p>
        </p:txBody>
      </p:sp>
      <p:sp>
        <p:nvSpPr>
          <p:cNvPr id="53251" name="Content Placeholder 2"/>
          <p:cNvSpPr>
            <a:spLocks noGrp="1"/>
          </p:cNvSpPr>
          <p:nvPr>
            <p:ph idx="1"/>
          </p:nvPr>
        </p:nvSpPr>
        <p:spPr>
          <a:xfrm>
            <a:off x="289560" y="1569720"/>
            <a:ext cx="8122920" cy="4657268"/>
          </a:xfrm>
        </p:spPr>
        <p:txBody>
          <a:bodyPr>
            <a:normAutofit/>
          </a:bodyPr>
          <a:lstStyle/>
          <a:p>
            <a:r>
              <a:rPr lang="en-US" sz="2200" dirty="0"/>
              <a:t>The use of this conditional accommodation for the English Language Arts Georgia Milestones, </a:t>
            </a:r>
            <a:r>
              <a:rPr lang="en-US" sz="2200" i="1" dirty="0"/>
              <a:t>regardless of grade level</a:t>
            </a:r>
            <a:r>
              <a:rPr lang="en-US" sz="2200" dirty="0"/>
              <a:t>, must be restricted to only those students with IEPs who meet the </a:t>
            </a:r>
            <a:r>
              <a:rPr lang="en-US" sz="2200" b="1" dirty="0"/>
              <a:t>ALL </a:t>
            </a:r>
            <a:r>
              <a:rPr lang="en-US" sz="2200" dirty="0"/>
              <a:t>eligibility criteria outlined below: </a:t>
            </a:r>
          </a:p>
          <a:p>
            <a:pPr marL="914400" lvl="1" indent="-457200">
              <a:buFont typeface="+mj-lt"/>
              <a:buAutoNum type="arabicPeriod"/>
            </a:pPr>
            <a:r>
              <a:rPr lang="en-US" sz="1900" dirty="0"/>
              <a:t>The student has a specific documented disability that severely limits or prevents his or her ability to decode text at any level of difficulty, even after varied and repeated attempts to teach the student to do so (i.e., the student is a non-reader, not simply reading below grade level); </a:t>
            </a:r>
            <a:r>
              <a:rPr lang="en-US" sz="1900" b="1" dirty="0"/>
              <a:t>and</a:t>
            </a:r>
          </a:p>
          <a:p>
            <a:pPr marL="914400" lvl="1" indent="-457200">
              <a:buFont typeface="+mj-lt"/>
              <a:buAutoNum type="arabicPeriod"/>
            </a:pPr>
            <a:r>
              <a:rPr lang="en-US" sz="1900" dirty="0"/>
              <a:t>The student has access to printed materials only through a reader or electronic format during routine instruction; </a:t>
            </a:r>
            <a:r>
              <a:rPr lang="en-US" sz="1900" b="1" dirty="0"/>
              <a:t>and </a:t>
            </a:r>
            <a:endParaRPr lang="en-US" sz="1900" dirty="0"/>
          </a:p>
          <a:p>
            <a:pPr marL="914400" lvl="1" indent="-457200">
              <a:buFont typeface="+mj-lt"/>
              <a:buAutoNum type="arabicPeriod"/>
            </a:pPr>
            <a:r>
              <a:rPr lang="en-US" sz="1900" dirty="0"/>
              <a:t>There are clear and specific goals within the student’s IEP addressing the deficits which necessitate the need for this conditional accommodation.</a:t>
            </a:r>
          </a:p>
        </p:txBody>
      </p:sp>
      <p:sp>
        <p:nvSpPr>
          <p:cNvPr id="2" name="Slide Number Placeholder 1"/>
          <p:cNvSpPr>
            <a:spLocks noGrp="1"/>
          </p:cNvSpPr>
          <p:nvPr>
            <p:ph type="sldNum" sz="quarter" idx="4"/>
          </p:nvPr>
        </p:nvSpPr>
        <p:spPr/>
        <p:txBody>
          <a:bodyPr/>
          <a:lstStyle/>
          <a:p>
            <a:fld id="{B63E4CEF-BB1E-48C7-AE93-F39F6AA99AD7}" type="slidenum">
              <a:rPr lang="en-US" smtClean="0"/>
              <a:pPr/>
              <a:t>54</a:t>
            </a:fld>
            <a:endParaRPr lang="en-US" dirty="0"/>
          </a:p>
        </p:txBody>
      </p:sp>
      <p:sp>
        <p:nvSpPr>
          <p:cNvPr id="3" name="Date Placeholder 2">
            <a:extLst>
              <a:ext uri="{FF2B5EF4-FFF2-40B4-BE49-F238E27FC236}">
                <a16:creationId xmlns:a16="http://schemas.microsoft.com/office/drawing/2014/main" id="{05A18F53-4D06-4E62-8E6C-F91F43855D33}"/>
              </a:ext>
            </a:extLst>
          </p:cNvPr>
          <p:cNvSpPr>
            <a:spLocks noGrp="1"/>
          </p:cNvSpPr>
          <p:nvPr>
            <p:ph type="dt" sz="half" idx="2"/>
          </p:nvPr>
        </p:nvSpPr>
        <p:spPr/>
        <p:txBody>
          <a:bodyPr/>
          <a:lstStyle/>
          <a:p>
            <a:fld id="{13C912C4-7BA0-4145-82BC-2B7B0A84CBD9}" type="datetime1">
              <a:rPr lang="en-US" smtClean="0"/>
              <a:t>9/11/2018</a:t>
            </a:fld>
            <a:endParaRPr lang="en-US" dirty="0"/>
          </a:p>
        </p:txBody>
      </p:sp>
    </p:spTree>
    <p:extLst>
      <p:ext uri="{BB962C8B-B14F-4D97-AF65-F5344CB8AC3E}">
        <p14:creationId xmlns:p14="http://schemas.microsoft.com/office/powerpoint/2010/main" val="688533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06400" y="132861"/>
            <a:ext cx="6316630" cy="1325563"/>
          </a:xfrm>
        </p:spPr>
        <p:txBody>
          <a:bodyPr>
            <a:normAutofit/>
          </a:bodyPr>
          <a:lstStyle/>
          <a:p>
            <a:r>
              <a:rPr lang="en-US" altLang="en-US" dirty="0"/>
              <a:t>Signing of </a:t>
            </a:r>
            <a:br>
              <a:rPr lang="en-US" altLang="en-US" dirty="0"/>
            </a:br>
            <a:r>
              <a:rPr lang="en-US" altLang="en-US" dirty="0"/>
              <a:t>ELA Passages: SWD</a:t>
            </a:r>
            <a:r>
              <a:rPr lang="en-US" altLang="en-US" dirty="0">
                <a:solidFill>
                  <a:srgbClr val="FF0000"/>
                </a:solidFill>
              </a:rPr>
              <a:t> </a:t>
            </a:r>
          </a:p>
        </p:txBody>
      </p:sp>
      <p:sp>
        <p:nvSpPr>
          <p:cNvPr id="53251" name="Content Placeholder 2"/>
          <p:cNvSpPr>
            <a:spLocks noGrp="1"/>
          </p:cNvSpPr>
          <p:nvPr>
            <p:ph idx="1"/>
          </p:nvPr>
        </p:nvSpPr>
        <p:spPr>
          <a:xfrm>
            <a:off x="289560" y="1569720"/>
            <a:ext cx="8122920" cy="4404043"/>
          </a:xfrm>
        </p:spPr>
        <p:txBody>
          <a:bodyPr>
            <a:normAutofit/>
          </a:bodyPr>
          <a:lstStyle/>
          <a:p>
            <a:r>
              <a:rPr lang="en-US" sz="2200" dirty="0"/>
              <a:t>The use of this conditional accommodation for the English Language Arts Georgia Milestones, </a:t>
            </a:r>
            <a:r>
              <a:rPr lang="en-US" sz="2200" i="1" dirty="0"/>
              <a:t>regardless of grade level</a:t>
            </a:r>
            <a:r>
              <a:rPr lang="en-US" sz="2200" dirty="0"/>
              <a:t>, must be restricted to only those students with IEPs who meet the </a:t>
            </a:r>
            <a:r>
              <a:rPr lang="en-US" sz="2200" b="1" dirty="0"/>
              <a:t>ALL </a:t>
            </a:r>
            <a:r>
              <a:rPr lang="en-US" sz="2200" dirty="0"/>
              <a:t>eligibility criteria outlined below: </a:t>
            </a:r>
          </a:p>
          <a:p>
            <a:pPr marL="742950" lvl="1" indent="-285750">
              <a:buNone/>
            </a:pPr>
            <a:r>
              <a:rPr lang="en-US" sz="1900" dirty="0"/>
              <a:t>1. The student is deaf and has a specific documented disability that severely limits or prevents his or her ability to decode text at any level of difficulty, even after varied and repeated attempts to teach the student to do so; </a:t>
            </a:r>
            <a:r>
              <a:rPr lang="en-US" sz="1900" b="1" dirty="0"/>
              <a:t>and </a:t>
            </a:r>
            <a:endParaRPr lang="en-US" sz="1900" dirty="0"/>
          </a:p>
          <a:p>
            <a:pPr marL="742950" lvl="1" indent="-285750">
              <a:buNone/>
            </a:pPr>
            <a:r>
              <a:rPr lang="en-US" sz="1900" dirty="0"/>
              <a:t>2. The student has access to printed materials only through a sign-language interpreter or is provided with signed text or other electronic format during routine instruction; </a:t>
            </a:r>
            <a:r>
              <a:rPr lang="en-US" sz="1900" b="1" dirty="0"/>
              <a:t>and </a:t>
            </a:r>
            <a:endParaRPr lang="en-US" sz="1900" dirty="0"/>
          </a:p>
          <a:p>
            <a:pPr marL="742950" lvl="1" indent="-285750">
              <a:buNone/>
            </a:pPr>
            <a:r>
              <a:rPr lang="en-US" sz="1900" dirty="0"/>
              <a:t>3. There are clear and specific goals within the student’s IEP addressing the deficits which necessitate the need for this conditional accommodation.</a:t>
            </a:r>
          </a:p>
        </p:txBody>
      </p:sp>
      <p:sp>
        <p:nvSpPr>
          <p:cNvPr id="2" name="Slide Number Placeholder 1"/>
          <p:cNvSpPr>
            <a:spLocks noGrp="1"/>
          </p:cNvSpPr>
          <p:nvPr>
            <p:ph type="sldNum" sz="quarter" idx="4"/>
          </p:nvPr>
        </p:nvSpPr>
        <p:spPr/>
        <p:txBody>
          <a:bodyPr/>
          <a:lstStyle/>
          <a:p>
            <a:fld id="{B63E4CEF-BB1E-48C7-AE93-F39F6AA99AD7}" type="slidenum">
              <a:rPr lang="en-US" smtClean="0"/>
              <a:pPr/>
              <a:t>55</a:t>
            </a:fld>
            <a:endParaRPr lang="en-US" dirty="0"/>
          </a:p>
        </p:txBody>
      </p:sp>
      <p:sp>
        <p:nvSpPr>
          <p:cNvPr id="3" name="Date Placeholder 2">
            <a:extLst>
              <a:ext uri="{FF2B5EF4-FFF2-40B4-BE49-F238E27FC236}">
                <a16:creationId xmlns:a16="http://schemas.microsoft.com/office/drawing/2014/main" id="{E0678567-7FC6-46CF-B312-EDBD7D5451D3}"/>
              </a:ext>
            </a:extLst>
          </p:cNvPr>
          <p:cNvSpPr>
            <a:spLocks noGrp="1"/>
          </p:cNvSpPr>
          <p:nvPr>
            <p:ph type="dt" sz="half" idx="2"/>
          </p:nvPr>
        </p:nvSpPr>
        <p:spPr/>
        <p:txBody>
          <a:bodyPr/>
          <a:lstStyle/>
          <a:p>
            <a:fld id="{6D2AECF7-407B-4C59-B842-4AE84A368F9D}" type="datetime1">
              <a:rPr lang="en-US" smtClean="0"/>
              <a:t>9/11/2018</a:t>
            </a:fld>
            <a:endParaRPr lang="en-US" dirty="0"/>
          </a:p>
        </p:txBody>
      </p:sp>
    </p:spTree>
    <p:extLst>
      <p:ext uri="{BB962C8B-B14F-4D97-AF65-F5344CB8AC3E}">
        <p14:creationId xmlns:p14="http://schemas.microsoft.com/office/powerpoint/2010/main" val="2881282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88461" y="235133"/>
            <a:ext cx="6316630" cy="1325563"/>
          </a:xfrm>
        </p:spPr>
        <p:txBody>
          <a:bodyPr>
            <a:normAutofit/>
          </a:bodyPr>
          <a:lstStyle/>
          <a:p>
            <a:r>
              <a:rPr lang="en-US" altLang="en-US" dirty="0"/>
              <a:t>Oral Reading of </a:t>
            </a:r>
            <a:br>
              <a:rPr lang="en-US" altLang="en-US" dirty="0"/>
            </a:br>
            <a:r>
              <a:rPr lang="en-US" altLang="en-US" dirty="0"/>
              <a:t>ELA Passages: EL</a:t>
            </a:r>
          </a:p>
        </p:txBody>
      </p:sp>
      <p:sp>
        <p:nvSpPr>
          <p:cNvPr id="53251" name="Content Placeholder 2"/>
          <p:cNvSpPr>
            <a:spLocks noGrp="1"/>
          </p:cNvSpPr>
          <p:nvPr>
            <p:ph idx="1"/>
          </p:nvPr>
        </p:nvSpPr>
        <p:spPr>
          <a:xfrm>
            <a:off x="488461" y="1659579"/>
            <a:ext cx="7608277" cy="4443901"/>
          </a:xfrm>
        </p:spPr>
        <p:txBody>
          <a:bodyPr>
            <a:normAutofit/>
          </a:bodyPr>
          <a:lstStyle/>
          <a:p>
            <a:pPr marL="0" indent="0">
              <a:buNone/>
            </a:pPr>
            <a:r>
              <a:rPr lang="en-US" sz="1900" dirty="0"/>
              <a:t>The use of this conditional accommodation for the English Language Arts Georgia Milestones, </a:t>
            </a:r>
            <a:r>
              <a:rPr lang="en-US" sz="1900" i="1" dirty="0"/>
              <a:t>regardless of grade level</a:t>
            </a:r>
            <a:r>
              <a:rPr lang="en-US" sz="1900" dirty="0"/>
              <a:t>, must be restricted to only those EL students who meet </a:t>
            </a:r>
            <a:r>
              <a:rPr lang="en-US" sz="1900" b="1" dirty="0"/>
              <a:t>ALL </a:t>
            </a:r>
            <a:r>
              <a:rPr lang="en-US" sz="1900" dirty="0"/>
              <a:t>eligibility criteria outlined below: </a:t>
            </a:r>
          </a:p>
          <a:p>
            <a:pPr marL="288925" indent="-288925">
              <a:buNone/>
            </a:pPr>
            <a:r>
              <a:rPr lang="en-US" sz="1900" dirty="0"/>
              <a:t>1. The student’s English proficiency scores and performance in the classroom indicate that the student cannot access, retain, or comprehend text without the assistance of a reader (i.e., the student is unable to access English text due to their language proficiency, not simply reading below grade level); </a:t>
            </a:r>
            <a:r>
              <a:rPr lang="en-US" sz="1900" b="1" dirty="0"/>
              <a:t>and </a:t>
            </a:r>
            <a:endParaRPr lang="en-US" sz="1900" dirty="0"/>
          </a:p>
          <a:p>
            <a:pPr marL="288925" indent="-288925">
              <a:buNone/>
            </a:pPr>
            <a:r>
              <a:rPr lang="en-US" sz="1900" dirty="0"/>
              <a:t>2. The student is not poised to exit language services within the current school year; </a:t>
            </a:r>
            <a:r>
              <a:rPr lang="en-US" sz="1900" b="1" dirty="0"/>
              <a:t>and </a:t>
            </a:r>
            <a:endParaRPr lang="en-US" sz="1900" dirty="0"/>
          </a:p>
          <a:p>
            <a:pPr marL="288925" indent="-288925">
              <a:buNone/>
            </a:pPr>
            <a:r>
              <a:rPr lang="en-US" sz="1900" dirty="0"/>
              <a:t>3. There are clear and specific goals within the student’s educational plan addressing the deficits which necessitate the need for this conditional accommodation.</a:t>
            </a:r>
          </a:p>
        </p:txBody>
      </p:sp>
      <p:sp>
        <p:nvSpPr>
          <p:cNvPr id="2" name="Slide Number Placeholder 1"/>
          <p:cNvSpPr>
            <a:spLocks noGrp="1"/>
          </p:cNvSpPr>
          <p:nvPr>
            <p:ph type="sldNum" sz="quarter" idx="4"/>
          </p:nvPr>
        </p:nvSpPr>
        <p:spPr/>
        <p:txBody>
          <a:bodyPr/>
          <a:lstStyle/>
          <a:p>
            <a:fld id="{B63E4CEF-BB1E-48C7-AE93-F39F6AA99AD7}" type="slidenum">
              <a:rPr lang="en-US" smtClean="0"/>
              <a:pPr/>
              <a:t>56</a:t>
            </a:fld>
            <a:endParaRPr lang="en-US" dirty="0"/>
          </a:p>
        </p:txBody>
      </p:sp>
      <p:sp>
        <p:nvSpPr>
          <p:cNvPr id="6" name="Date Placeholder 5">
            <a:extLst>
              <a:ext uri="{FF2B5EF4-FFF2-40B4-BE49-F238E27FC236}">
                <a16:creationId xmlns:a16="http://schemas.microsoft.com/office/drawing/2014/main" id="{9FD4DBDF-DB35-44C7-AE36-B579140AA11F}"/>
              </a:ext>
            </a:extLst>
          </p:cNvPr>
          <p:cNvSpPr>
            <a:spLocks noGrp="1"/>
          </p:cNvSpPr>
          <p:nvPr>
            <p:ph type="dt" sz="half" idx="2"/>
          </p:nvPr>
        </p:nvSpPr>
        <p:spPr/>
        <p:txBody>
          <a:bodyPr/>
          <a:lstStyle/>
          <a:p>
            <a:fld id="{421D9580-F20B-41A6-97F7-43D695EF89B8}" type="datetime1">
              <a:rPr lang="en-US" smtClean="0"/>
              <a:t>9/11/2018</a:t>
            </a:fld>
            <a:endParaRPr lang="en-US" dirty="0"/>
          </a:p>
        </p:txBody>
      </p:sp>
    </p:spTree>
    <p:extLst>
      <p:ext uri="{BB962C8B-B14F-4D97-AF65-F5344CB8AC3E}">
        <p14:creationId xmlns:p14="http://schemas.microsoft.com/office/powerpoint/2010/main" val="4748087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r>
              <a:rPr lang="en-US" altLang="en-US" dirty="0"/>
              <a:t>Why is reading of ELA passages restricted?</a:t>
            </a:r>
          </a:p>
        </p:txBody>
      </p:sp>
      <p:sp>
        <p:nvSpPr>
          <p:cNvPr id="32771" name="Content Placeholder 2"/>
          <p:cNvSpPr>
            <a:spLocks noGrp="1"/>
          </p:cNvSpPr>
          <p:nvPr>
            <p:ph idx="1"/>
          </p:nvPr>
        </p:nvSpPr>
        <p:spPr>
          <a:xfrm>
            <a:off x="457200" y="1828800"/>
            <a:ext cx="8229600" cy="4297363"/>
          </a:xfrm>
        </p:spPr>
        <p:txBody>
          <a:bodyPr>
            <a:normAutofit lnSpcReduction="10000"/>
          </a:bodyPr>
          <a:lstStyle/>
          <a:p>
            <a:r>
              <a:rPr lang="en-US" altLang="en-US" dirty="0"/>
              <a:t>Students in the primary grades are learning to read</a:t>
            </a:r>
          </a:p>
          <a:p>
            <a:pPr lvl="1"/>
            <a:r>
              <a:rPr lang="en-US" altLang="en-US" dirty="0"/>
              <a:t>The curriculum standards in these grades include decoding and fluency – these things are completely compromised when the student does not read</a:t>
            </a:r>
          </a:p>
          <a:p>
            <a:r>
              <a:rPr lang="en-US" altLang="en-US" dirty="0"/>
              <a:t>High School students must demonstrate that they can read a range of text effectively to be college and career ready</a:t>
            </a:r>
          </a:p>
          <a:p>
            <a:r>
              <a:rPr lang="en-US" altLang="en-US" dirty="0"/>
              <a:t>It is imperative that we have a clean, accurate measure of student reading skill so that problems can be identified and appropriate services provided if needed</a:t>
            </a:r>
          </a:p>
        </p:txBody>
      </p:sp>
      <p:sp>
        <p:nvSpPr>
          <p:cNvPr id="2" name="Slide Number Placeholder 1"/>
          <p:cNvSpPr>
            <a:spLocks noGrp="1"/>
          </p:cNvSpPr>
          <p:nvPr>
            <p:ph type="sldNum" sz="quarter" idx="4"/>
          </p:nvPr>
        </p:nvSpPr>
        <p:spPr/>
        <p:txBody>
          <a:bodyPr/>
          <a:lstStyle/>
          <a:p>
            <a:fld id="{B63E4CEF-BB1E-48C7-AE93-F39F6AA99AD7}" type="slidenum">
              <a:rPr lang="en-US" smtClean="0"/>
              <a:pPr/>
              <a:t>57</a:t>
            </a:fld>
            <a:endParaRPr lang="en-US" dirty="0"/>
          </a:p>
        </p:txBody>
      </p:sp>
      <p:sp>
        <p:nvSpPr>
          <p:cNvPr id="3" name="Date Placeholder 2">
            <a:extLst>
              <a:ext uri="{FF2B5EF4-FFF2-40B4-BE49-F238E27FC236}">
                <a16:creationId xmlns:a16="http://schemas.microsoft.com/office/drawing/2014/main" id="{71778787-2343-4B38-9209-7118AACDE8E0}"/>
              </a:ext>
            </a:extLst>
          </p:cNvPr>
          <p:cNvSpPr>
            <a:spLocks noGrp="1"/>
          </p:cNvSpPr>
          <p:nvPr>
            <p:ph type="dt" sz="half" idx="2"/>
          </p:nvPr>
        </p:nvSpPr>
        <p:spPr/>
        <p:txBody>
          <a:bodyPr/>
          <a:lstStyle/>
          <a:p>
            <a:fld id="{326172EF-D2C2-44C2-87B0-073BC66AED3F}" type="datetime1">
              <a:rPr lang="en-US" smtClean="0"/>
              <a:t>9/11/2018</a:t>
            </a:fld>
            <a:endParaRPr lang="en-US" dirty="0"/>
          </a:p>
        </p:txBody>
      </p:sp>
    </p:spTree>
    <p:extLst>
      <p:ext uri="{BB962C8B-B14F-4D97-AF65-F5344CB8AC3E}">
        <p14:creationId xmlns:p14="http://schemas.microsoft.com/office/powerpoint/2010/main" val="1783645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a:t>Reading of Test Questions</a:t>
            </a:r>
          </a:p>
        </p:txBody>
      </p:sp>
      <p:sp>
        <p:nvSpPr>
          <p:cNvPr id="33795" name="Content Placeholder 2"/>
          <p:cNvSpPr>
            <a:spLocks noGrp="1"/>
          </p:cNvSpPr>
          <p:nvPr>
            <p:ph idx="1"/>
          </p:nvPr>
        </p:nvSpPr>
        <p:spPr/>
        <p:txBody>
          <a:bodyPr/>
          <a:lstStyle/>
          <a:p>
            <a:r>
              <a:rPr lang="en-US" altLang="en-US" dirty="0"/>
              <a:t>Many students who need accommodations are struggling readers (e.g. read below grade level)</a:t>
            </a:r>
          </a:p>
          <a:p>
            <a:pPr lvl="1"/>
            <a:r>
              <a:rPr lang="en-US" altLang="en-US" dirty="0"/>
              <a:t>Reading of the questions reducing the reading load and allows the student to focus on the passages</a:t>
            </a:r>
          </a:p>
          <a:p>
            <a:r>
              <a:rPr lang="en-US" altLang="en-US" dirty="0"/>
              <a:t>Given that we are not attempting to measure reading comprehension on other content area tests (Mathematics, Science, Social Studies), it is permissible to read any prompts that accompany the items</a:t>
            </a:r>
          </a:p>
          <a:p>
            <a:pPr lvl="1"/>
            <a:r>
              <a:rPr lang="en-US" altLang="en-US" dirty="0"/>
              <a:t>This should only be done when appropriate</a:t>
            </a:r>
          </a:p>
        </p:txBody>
      </p:sp>
      <p:sp>
        <p:nvSpPr>
          <p:cNvPr id="2" name="Slide Number Placeholder 1"/>
          <p:cNvSpPr>
            <a:spLocks noGrp="1"/>
          </p:cNvSpPr>
          <p:nvPr>
            <p:ph type="sldNum" sz="quarter" idx="4"/>
          </p:nvPr>
        </p:nvSpPr>
        <p:spPr/>
        <p:txBody>
          <a:bodyPr/>
          <a:lstStyle/>
          <a:p>
            <a:fld id="{B63E4CEF-BB1E-48C7-AE93-F39F6AA99AD7}" type="slidenum">
              <a:rPr lang="en-US" smtClean="0"/>
              <a:pPr/>
              <a:t>58</a:t>
            </a:fld>
            <a:endParaRPr lang="en-US" dirty="0"/>
          </a:p>
        </p:txBody>
      </p:sp>
      <p:sp>
        <p:nvSpPr>
          <p:cNvPr id="6" name="Date Placeholder 5">
            <a:extLst>
              <a:ext uri="{FF2B5EF4-FFF2-40B4-BE49-F238E27FC236}">
                <a16:creationId xmlns:a16="http://schemas.microsoft.com/office/drawing/2014/main" id="{A082EC15-0BC2-4F47-BD99-77075245AB80}"/>
              </a:ext>
            </a:extLst>
          </p:cNvPr>
          <p:cNvSpPr>
            <a:spLocks noGrp="1"/>
          </p:cNvSpPr>
          <p:nvPr>
            <p:ph type="dt" sz="half" idx="2"/>
          </p:nvPr>
        </p:nvSpPr>
        <p:spPr/>
        <p:txBody>
          <a:bodyPr/>
          <a:lstStyle/>
          <a:p>
            <a:fld id="{D530B293-30DD-4524-B3B2-721D01E030F0}" type="datetime1">
              <a:rPr lang="en-US" smtClean="0"/>
              <a:t>9/11/2018</a:t>
            </a:fld>
            <a:endParaRPr lang="en-US" dirty="0"/>
          </a:p>
        </p:txBody>
      </p:sp>
    </p:spTree>
    <p:extLst>
      <p:ext uri="{BB962C8B-B14F-4D97-AF65-F5344CB8AC3E}">
        <p14:creationId xmlns:p14="http://schemas.microsoft.com/office/powerpoint/2010/main" val="210815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28650" y="208970"/>
            <a:ext cx="6316630" cy="1325563"/>
          </a:xfrm>
        </p:spPr>
        <p:txBody>
          <a:bodyPr>
            <a:normAutofit fontScale="90000"/>
          </a:bodyPr>
          <a:lstStyle/>
          <a:p>
            <a:r>
              <a:rPr lang="en-US" altLang="en-US" dirty="0"/>
              <a:t>Use of a Basic Function Calculator</a:t>
            </a:r>
            <a:br>
              <a:rPr lang="en-US" altLang="en-US" dirty="0"/>
            </a:br>
            <a:r>
              <a:rPr lang="en-US" altLang="en-US" sz="2800" dirty="0"/>
              <a:t>(SWD only)</a:t>
            </a:r>
            <a:endParaRPr lang="en-US" altLang="en-US" dirty="0"/>
          </a:p>
        </p:txBody>
      </p:sp>
      <p:sp>
        <p:nvSpPr>
          <p:cNvPr id="55299" name="Content Placeholder 2"/>
          <p:cNvSpPr>
            <a:spLocks noGrp="1"/>
          </p:cNvSpPr>
          <p:nvPr>
            <p:ph idx="1"/>
          </p:nvPr>
        </p:nvSpPr>
        <p:spPr/>
        <p:txBody>
          <a:bodyPr>
            <a:normAutofit fontScale="92500" lnSpcReduction="10000"/>
          </a:bodyPr>
          <a:lstStyle/>
          <a:p>
            <a:r>
              <a:rPr lang="en-US" sz="2400" dirty="0"/>
              <a:t>The use of this conditional accommodation for the Mathematics Georgia Milestones for students in </a:t>
            </a:r>
            <a:r>
              <a:rPr lang="en-US" sz="2400" b="1" dirty="0"/>
              <a:t>grades 3 - 5 </a:t>
            </a:r>
            <a:r>
              <a:rPr lang="en-US" sz="2400" dirty="0"/>
              <a:t>must be restricted to only those students with IEPs who meet </a:t>
            </a:r>
            <a:r>
              <a:rPr lang="en-US" sz="2400" b="1" dirty="0"/>
              <a:t>ALL </a:t>
            </a:r>
            <a:r>
              <a:rPr lang="en-US" sz="2400" dirty="0"/>
              <a:t>eligibility criteria outlined below: </a:t>
            </a:r>
          </a:p>
          <a:p>
            <a:pPr marL="746125" lvl="1" indent="-288925">
              <a:buNone/>
            </a:pPr>
            <a:r>
              <a:rPr lang="en-US" sz="2000" dirty="0"/>
              <a:t>1. The student has a specific disability that prohibits him or her from performing basic calculations (i.e., addition, subtraction, multiplication, and division), even after varied and repeated attempts to teach the student to do so; </a:t>
            </a:r>
            <a:r>
              <a:rPr lang="en-US" sz="2000" b="1" dirty="0"/>
              <a:t>and </a:t>
            </a:r>
            <a:endParaRPr lang="en-US" sz="2000" dirty="0"/>
          </a:p>
          <a:p>
            <a:pPr marL="746125" lvl="1" indent="-288925">
              <a:buNone/>
            </a:pPr>
            <a:r>
              <a:rPr lang="en-US" sz="2000" dirty="0"/>
              <a:t>2. The student is unable to perform calculations without the use of a calculation device, which the student uses for routine classroom instruction; </a:t>
            </a:r>
            <a:r>
              <a:rPr lang="en-US" sz="2000" b="1" dirty="0"/>
              <a:t>and </a:t>
            </a:r>
            <a:endParaRPr lang="en-US" sz="2000" dirty="0"/>
          </a:p>
          <a:p>
            <a:pPr marL="746125" lvl="1" indent="-288925">
              <a:buNone/>
            </a:pPr>
            <a:r>
              <a:rPr lang="en-US" sz="2000" dirty="0"/>
              <a:t>3. There are clear and specific goals within the student’s IEP addressing the deficits which necessitate the need for this conditional accommodation.</a:t>
            </a:r>
          </a:p>
          <a:p>
            <a:pPr>
              <a:buSzPct val="110000"/>
              <a:defRPr/>
            </a:pPr>
            <a:r>
              <a:rPr lang="en-US" sz="2400" b="1" dirty="0"/>
              <a:t>Only a basic function calculator or function adapted calculator may be used; scientific calculators are not allowed</a:t>
            </a:r>
          </a:p>
        </p:txBody>
      </p:sp>
      <p:sp>
        <p:nvSpPr>
          <p:cNvPr id="2" name="Slide Number Placeholder 1"/>
          <p:cNvSpPr>
            <a:spLocks noGrp="1"/>
          </p:cNvSpPr>
          <p:nvPr>
            <p:ph type="sldNum" sz="quarter" idx="4"/>
          </p:nvPr>
        </p:nvSpPr>
        <p:spPr/>
        <p:txBody>
          <a:bodyPr/>
          <a:lstStyle/>
          <a:p>
            <a:fld id="{B63E4CEF-BB1E-48C7-AE93-F39F6AA99AD7}" type="slidenum">
              <a:rPr lang="en-US" smtClean="0"/>
              <a:pPr/>
              <a:t>59</a:t>
            </a:fld>
            <a:endParaRPr lang="en-US" dirty="0"/>
          </a:p>
        </p:txBody>
      </p:sp>
      <p:sp>
        <p:nvSpPr>
          <p:cNvPr id="3" name="Date Placeholder 2">
            <a:extLst>
              <a:ext uri="{FF2B5EF4-FFF2-40B4-BE49-F238E27FC236}">
                <a16:creationId xmlns:a16="http://schemas.microsoft.com/office/drawing/2014/main" id="{D72F7701-236F-4A4D-8F7F-15EAC4C4C666}"/>
              </a:ext>
            </a:extLst>
          </p:cNvPr>
          <p:cNvSpPr>
            <a:spLocks noGrp="1"/>
          </p:cNvSpPr>
          <p:nvPr>
            <p:ph type="dt" sz="half" idx="2"/>
          </p:nvPr>
        </p:nvSpPr>
        <p:spPr/>
        <p:txBody>
          <a:bodyPr/>
          <a:lstStyle/>
          <a:p>
            <a:fld id="{0FE13EA8-987A-4384-BEC0-972DB7F0E233}" type="datetime1">
              <a:rPr lang="en-US" smtClean="0"/>
              <a:t>9/11/2018</a:t>
            </a:fld>
            <a:endParaRPr lang="en-US" dirty="0"/>
          </a:p>
        </p:txBody>
      </p:sp>
    </p:spTree>
    <p:extLst>
      <p:ext uri="{BB962C8B-B14F-4D97-AF65-F5344CB8AC3E}">
        <p14:creationId xmlns:p14="http://schemas.microsoft.com/office/powerpoint/2010/main" val="4238197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04B5-C89B-496E-8CBF-5F5647700381}"/>
              </a:ext>
            </a:extLst>
          </p:cNvPr>
          <p:cNvSpPr>
            <a:spLocks noGrp="1"/>
          </p:cNvSpPr>
          <p:nvPr>
            <p:ph type="title"/>
          </p:nvPr>
        </p:nvSpPr>
        <p:spPr/>
        <p:txBody>
          <a:bodyPr/>
          <a:lstStyle/>
          <a:p>
            <a:r>
              <a:rPr lang="en-US" dirty="0"/>
              <a:t>Paper Administration</a:t>
            </a:r>
          </a:p>
        </p:txBody>
      </p:sp>
      <p:sp>
        <p:nvSpPr>
          <p:cNvPr id="3" name="Date Placeholder 2">
            <a:extLst>
              <a:ext uri="{FF2B5EF4-FFF2-40B4-BE49-F238E27FC236}">
                <a16:creationId xmlns:a16="http://schemas.microsoft.com/office/drawing/2014/main" id="{A90A0B9B-6F51-4C8B-8D1F-DD4AD6492D98}"/>
              </a:ext>
            </a:extLst>
          </p:cNvPr>
          <p:cNvSpPr>
            <a:spLocks noGrp="1"/>
          </p:cNvSpPr>
          <p:nvPr>
            <p:ph type="dt" sz="half" idx="2"/>
          </p:nvPr>
        </p:nvSpPr>
        <p:spPr/>
        <p:txBody>
          <a:bodyPr/>
          <a:lstStyle/>
          <a:p>
            <a:fld id="{01C8AB70-FD4B-48B5-AAFF-173E87AC7F65}" type="datetime1">
              <a:rPr lang="en-US" smtClean="0"/>
              <a:t>9/11/2018</a:t>
            </a:fld>
            <a:endParaRPr lang="en-US" dirty="0"/>
          </a:p>
        </p:txBody>
      </p:sp>
      <p:sp>
        <p:nvSpPr>
          <p:cNvPr id="4" name="Slide Number Placeholder 3">
            <a:extLst>
              <a:ext uri="{FF2B5EF4-FFF2-40B4-BE49-F238E27FC236}">
                <a16:creationId xmlns:a16="http://schemas.microsoft.com/office/drawing/2014/main" id="{57EF13FD-CECF-4407-BB8E-6BE4DEC3C3E2}"/>
              </a:ext>
            </a:extLst>
          </p:cNvPr>
          <p:cNvSpPr>
            <a:spLocks noGrp="1"/>
          </p:cNvSpPr>
          <p:nvPr>
            <p:ph type="sldNum" sz="quarter" idx="4"/>
          </p:nvPr>
        </p:nvSpPr>
        <p:spPr/>
        <p:txBody>
          <a:bodyPr/>
          <a:lstStyle/>
          <a:p>
            <a:fld id="{B63E4CEF-BB1E-48C7-AE93-F39F6AA99AD7}" type="slidenum">
              <a:rPr lang="en-US" smtClean="0"/>
              <a:pPr/>
              <a:t>6</a:t>
            </a:fld>
            <a:endParaRPr lang="en-US" dirty="0"/>
          </a:p>
        </p:txBody>
      </p:sp>
      <p:pic>
        <p:nvPicPr>
          <p:cNvPr id="7" name="Picture 7" descr="A screenshot of a cell phone screen with text&#10;&#10;Description generated with very high confidence">
            <a:extLst>
              <a:ext uri="{FF2B5EF4-FFF2-40B4-BE49-F238E27FC236}">
                <a16:creationId xmlns:a16="http://schemas.microsoft.com/office/drawing/2014/main" id="{2B7924F3-C6F3-4400-AE11-9607F9862210}"/>
              </a:ext>
            </a:extLst>
          </p:cNvPr>
          <p:cNvPicPr>
            <a:picLocks noChangeAspect="1"/>
          </p:cNvPicPr>
          <p:nvPr/>
        </p:nvPicPr>
        <p:blipFill>
          <a:blip r:embed="rId2"/>
          <a:stretch>
            <a:fillRect/>
          </a:stretch>
        </p:blipFill>
        <p:spPr>
          <a:xfrm>
            <a:off x="214793" y="1823283"/>
            <a:ext cx="5361260" cy="3376026"/>
          </a:xfrm>
          <a:prstGeom prst="rect">
            <a:avLst/>
          </a:prstGeom>
          <a:ln>
            <a:solidFill>
              <a:schemeClr val="tx1"/>
            </a:solidFill>
          </a:ln>
        </p:spPr>
      </p:pic>
      <p:pic>
        <p:nvPicPr>
          <p:cNvPr id="5" name="Picture 4">
            <a:extLst>
              <a:ext uri="{FF2B5EF4-FFF2-40B4-BE49-F238E27FC236}">
                <a16:creationId xmlns:a16="http://schemas.microsoft.com/office/drawing/2014/main" id="{A74C91B1-A93A-472B-80DD-AB0DD9D8B309}"/>
              </a:ext>
            </a:extLst>
          </p:cNvPr>
          <p:cNvPicPr>
            <a:picLocks noChangeAspect="1"/>
          </p:cNvPicPr>
          <p:nvPr/>
        </p:nvPicPr>
        <p:blipFill>
          <a:blip r:embed="rId3"/>
          <a:stretch>
            <a:fillRect/>
          </a:stretch>
        </p:blipFill>
        <p:spPr>
          <a:xfrm>
            <a:off x="5851193" y="1741875"/>
            <a:ext cx="3002548" cy="3843599"/>
          </a:xfrm>
          <a:prstGeom prst="rect">
            <a:avLst/>
          </a:prstGeom>
          <a:ln>
            <a:solidFill>
              <a:schemeClr val="tx1"/>
            </a:solidFill>
          </a:ln>
        </p:spPr>
      </p:pic>
    </p:spTree>
    <p:extLst>
      <p:ext uri="{BB962C8B-B14F-4D97-AF65-F5344CB8AC3E}">
        <p14:creationId xmlns:p14="http://schemas.microsoft.com/office/powerpoint/2010/main" val="3883811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F90F-0D63-4513-918D-DEE60FB68C7A}"/>
              </a:ext>
            </a:extLst>
          </p:cNvPr>
          <p:cNvSpPr>
            <a:spLocks noGrp="1"/>
          </p:cNvSpPr>
          <p:nvPr>
            <p:ph type="title"/>
          </p:nvPr>
        </p:nvSpPr>
        <p:spPr>
          <a:xfrm>
            <a:off x="1170020" y="2558232"/>
            <a:ext cx="6316630" cy="1325563"/>
          </a:xfrm>
        </p:spPr>
        <p:txBody>
          <a:bodyPr/>
          <a:lstStyle/>
          <a:p>
            <a:pPr algn="ctr"/>
            <a:r>
              <a:rPr lang="en-US" dirty="0"/>
              <a:t>Resources</a:t>
            </a:r>
          </a:p>
        </p:txBody>
      </p:sp>
      <p:sp>
        <p:nvSpPr>
          <p:cNvPr id="3" name="Slide Number Placeholder 2">
            <a:extLst>
              <a:ext uri="{FF2B5EF4-FFF2-40B4-BE49-F238E27FC236}">
                <a16:creationId xmlns:a16="http://schemas.microsoft.com/office/drawing/2014/main" id="{5D2AF1F9-B742-4BC5-8B39-CAE071F6773D}"/>
              </a:ext>
            </a:extLst>
          </p:cNvPr>
          <p:cNvSpPr>
            <a:spLocks noGrp="1"/>
          </p:cNvSpPr>
          <p:nvPr>
            <p:ph type="sldNum" sz="quarter" idx="12"/>
          </p:nvPr>
        </p:nvSpPr>
        <p:spPr/>
        <p:txBody>
          <a:bodyPr/>
          <a:lstStyle/>
          <a:p>
            <a:fld id="{B63E4CEF-BB1E-48C7-AE93-F39F6AA99AD7}" type="slidenum">
              <a:rPr lang="en-US" smtClean="0"/>
              <a:pPr/>
              <a:t>60</a:t>
            </a:fld>
            <a:endParaRPr lang="en-US" dirty="0"/>
          </a:p>
        </p:txBody>
      </p:sp>
      <p:sp>
        <p:nvSpPr>
          <p:cNvPr id="4" name="Date Placeholder 3">
            <a:extLst>
              <a:ext uri="{FF2B5EF4-FFF2-40B4-BE49-F238E27FC236}">
                <a16:creationId xmlns:a16="http://schemas.microsoft.com/office/drawing/2014/main" id="{4A880040-F6BE-48BF-B7A7-24F7E9A28866}"/>
              </a:ext>
            </a:extLst>
          </p:cNvPr>
          <p:cNvSpPr>
            <a:spLocks noGrp="1"/>
          </p:cNvSpPr>
          <p:nvPr>
            <p:ph type="dt" sz="half" idx="10"/>
          </p:nvPr>
        </p:nvSpPr>
        <p:spPr/>
        <p:txBody>
          <a:bodyPr/>
          <a:lstStyle/>
          <a:p>
            <a:fld id="{7E7BD8ED-4985-4C73-846A-B541A48F2D04}" type="datetime1">
              <a:rPr lang="en-US" smtClean="0"/>
              <a:t>9/11/2018</a:t>
            </a:fld>
            <a:endParaRPr lang="en-US" dirty="0"/>
          </a:p>
        </p:txBody>
      </p:sp>
    </p:spTree>
    <p:extLst>
      <p:ext uri="{BB962C8B-B14F-4D97-AF65-F5344CB8AC3E}">
        <p14:creationId xmlns:p14="http://schemas.microsoft.com/office/powerpoint/2010/main" val="7236327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DAAE60-B01F-4352-B84E-0629DE4693CF}"/>
              </a:ext>
            </a:extLst>
          </p:cNvPr>
          <p:cNvPicPr>
            <a:picLocks noGrp="1" noChangeAspect="1"/>
          </p:cNvPicPr>
          <p:nvPr>
            <p:ph idx="1"/>
          </p:nvPr>
        </p:nvPicPr>
        <p:blipFill>
          <a:blip r:embed="rId2"/>
          <a:stretch>
            <a:fillRect/>
          </a:stretch>
        </p:blipFill>
        <p:spPr>
          <a:xfrm>
            <a:off x="1403927" y="64655"/>
            <a:ext cx="5227782" cy="6291696"/>
          </a:xfrm>
          <a:prstGeom prst="rect">
            <a:avLst/>
          </a:prstGeom>
          <a:solidFill>
            <a:schemeClr val="tx1"/>
          </a:solidFill>
        </p:spPr>
      </p:pic>
      <p:sp>
        <p:nvSpPr>
          <p:cNvPr id="4" name="Slide Number Placeholder 3">
            <a:extLst>
              <a:ext uri="{FF2B5EF4-FFF2-40B4-BE49-F238E27FC236}">
                <a16:creationId xmlns:a16="http://schemas.microsoft.com/office/drawing/2014/main" id="{9B088E2F-3022-4DB4-8F40-03088A0AF5AE}"/>
              </a:ext>
            </a:extLst>
          </p:cNvPr>
          <p:cNvSpPr>
            <a:spLocks noGrp="1"/>
          </p:cNvSpPr>
          <p:nvPr>
            <p:ph type="sldNum" sz="quarter" idx="4"/>
          </p:nvPr>
        </p:nvSpPr>
        <p:spPr/>
        <p:txBody>
          <a:bodyPr/>
          <a:lstStyle/>
          <a:p>
            <a:fld id="{B63E4CEF-BB1E-48C7-AE93-F39F6AA99AD7}" type="slidenum">
              <a:rPr lang="en-US" smtClean="0"/>
              <a:pPr/>
              <a:t>61</a:t>
            </a:fld>
            <a:endParaRPr lang="en-US" dirty="0"/>
          </a:p>
        </p:txBody>
      </p:sp>
      <p:sp>
        <p:nvSpPr>
          <p:cNvPr id="2" name="Date Placeholder 1">
            <a:extLst>
              <a:ext uri="{FF2B5EF4-FFF2-40B4-BE49-F238E27FC236}">
                <a16:creationId xmlns:a16="http://schemas.microsoft.com/office/drawing/2014/main" id="{81939290-68C1-41B6-9EBF-E7747492100F}"/>
              </a:ext>
            </a:extLst>
          </p:cNvPr>
          <p:cNvSpPr>
            <a:spLocks noGrp="1"/>
          </p:cNvSpPr>
          <p:nvPr>
            <p:ph type="dt" sz="half" idx="2"/>
          </p:nvPr>
        </p:nvSpPr>
        <p:spPr/>
        <p:txBody>
          <a:bodyPr/>
          <a:lstStyle/>
          <a:p>
            <a:fld id="{E6CF55D9-B17D-45C5-BB31-94428F163962}" type="datetime1">
              <a:rPr lang="en-US" smtClean="0"/>
              <a:t>9/11/2018</a:t>
            </a:fld>
            <a:endParaRPr lang="en-US" dirty="0"/>
          </a:p>
        </p:txBody>
      </p:sp>
    </p:spTree>
    <p:extLst>
      <p:ext uri="{BB962C8B-B14F-4D97-AF65-F5344CB8AC3E}">
        <p14:creationId xmlns:p14="http://schemas.microsoft.com/office/powerpoint/2010/main" val="2966550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7348" y="156462"/>
            <a:ext cx="6654283" cy="1325563"/>
          </a:xfrm>
        </p:spPr>
        <p:txBody>
          <a:bodyPr>
            <a:normAutofit fontScale="90000"/>
          </a:bodyPr>
          <a:lstStyle/>
          <a:p>
            <a:r>
              <a:rPr lang="en-US" altLang="en-US" dirty="0"/>
              <a:t>Special Accommodations Requests</a:t>
            </a:r>
          </a:p>
        </p:txBody>
      </p:sp>
      <p:sp>
        <p:nvSpPr>
          <p:cNvPr id="37891" name="Content Placeholder 2"/>
          <p:cNvSpPr>
            <a:spLocks noGrp="1"/>
          </p:cNvSpPr>
          <p:nvPr>
            <p:ph idx="1"/>
          </p:nvPr>
        </p:nvSpPr>
        <p:spPr>
          <a:xfrm>
            <a:off x="304800" y="1752600"/>
            <a:ext cx="8458200" cy="4373563"/>
          </a:xfrm>
        </p:spPr>
        <p:txBody>
          <a:bodyPr>
            <a:normAutofit/>
          </a:bodyPr>
          <a:lstStyle/>
          <a:p>
            <a:r>
              <a:rPr lang="en-US" altLang="en-US" sz="2800" dirty="0"/>
              <a:t>In</a:t>
            </a:r>
            <a:r>
              <a:rPr lang="en-US" altLang="en-US" sz="2800" dirty="0">
                <a:solidFill>
                  <a:schemeClr val="accent1"/>
                </a:solidFill>
              </a:rPr>
              <a:t> </a:t>
            </a:r>
            <a:r>
              <a:rPr lang="en-US" altLang="en-US" sz="2800" b="1" u="sng" dirty="0"/>
              <a:t>RARE</a:t>
            </a:r>
            <a:r>
              <a:rPr lang="en-US" altLang="en-US" sz="2800" dirty="0"/>
              <a:t> circumstances a student with a disability may need an accommodation that is not on the approved list</a:t>
            </a:r>
            <a:endParaRPr lang="en-US" altLang="en-US" sz="1800" dirty="0"/>
          </a:p>
          <a:p>
            <a:r>
              <a:rPr lang="en-US" altLang="en-US" sz="2800" dirty="0"/>
              <a:t>Follow the procedures in the </a:t>
            </a:r>
            <a:r>
              <a:rPr lang="en-US" altLang="en-US" sz="2800" i="1" dirty="0"/>
              <a:t>Student Assessment Handbook</a:t>
            </a:r>
            <a:r>
              <a:rPr lang="en-US" altLang="en-US" sz="2800" dirty="0"/>
              <a:t> to submit a request for consideration</a:t>
            </a:r>
            <a:endParaRPr lang="en-US" altLang="en-US" sz="1800" dirty="0"/>
          </a:p>
          <a:p>
            <a:pPr lvl="1"/>
            <a:r>
              <a:rPr lang="en-US" altLang="en-US" sz="2400" dirty="0"/>
              <a:t>Such requests should be vetted locally first and should be requested only on an individual basis</a:t>
            </a:r>
          </a:p>
          <a:p>
            <a:pPr lvl="1"/>
            <a:r>
              <a:rPr lang="en-US" altLang="en-US" sz="2400" dirty="0"/>
              <a:t>We cannot approve any request which modifies test content</a:t>
            </a:r>
          </a:p>
          <a:p>
            <a:pPr lvl="1"/>
            <a:r>
              <a:rPr lang="en-US" altLang="en-US" sz="2400" dirty="0"/>
              <a:t>We cannot approve requests for “classes” of students</a:t>
            </a:r>
          </a:p>
        </p:txBody>
      </p:sp>
      <p:sp>
        <p:nvSpPr>
          <p:cNvPr id="2" name="Slide Number Placeholder 1"/>
          <p:cNvSpPr>
            <a:spLocks noGrp="1"/>
          </p:cNvSpPr>
          <p:nvPr>
            <p:ph type="sldNum" sz="quarter" idx="4"/>
          </p:nvPr>
        </p:nvSpPr>
        <p:spPr/>
        <p:txBody>
          <a:bodyPr/>
          <a:lstStyle/>
          <a:p>
            <a:fld id="{B63E4CEF-BB1E-48C7-AE93-F39F6AA99AD7}" type="slidenum">
              <a:rPr lang="en-US" smtClean="0"/>
              <a:pPr/>
              <a:t>62</a:t>
            </a:fld>
            <a:endParaRPr lang="en-US" dirty="0"/>
          </a:p>
        </p:txBody>
      </p:sp>
      <p:sp>
        <p:nvSpPr>
          <p:cNvPr id="3" name="Date Placeholder 2">
            <a:extLst>
              <a:ext uri="{FF2B5EF4-FFF2-40B4-BE49-F238E27FC236}">
                <a16:creationId xmlns:a16="http://schemas.microsoft.com/office/drawing/2014/main" id="{A4DB32AF-14E0-4839-8FE2-48AFB014CF0F}"/>
              </a:ext>
            </a:extLst>
          </p:cNvPr>
          <p:cNvSpPr>
            <a:spLocks noGrp="1"/>
          </p:cNvSpPr>
          <p:nvPr>
            <p:ph type="dt" sz="half" idx="2"/>
          </p:nvPr>
        </p:nvSpPr>
        <p:spPr/>
        <p:txBody>
          <a:bodyPr/>
          <a:lstStyle/>
          <a:p>
            <a:fld id="{DAF44EDA-C847-4A54-8AC3-6D660443C030}" type="datetime1">
              <a:rPr lang="en-US" smtClean="0"/>
              <a:t>9/11/2018</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6091" y="0"/>
            <a:ext cx="6316630" cy="1325563"/>
          </a:xfrm>
        </p:spPr>
        <p:txBody>
          <a:bodyPr/>
          <a:lstStyle/>
          <a:p>
            <a:r>
              <a:rPr lang="en-US" altLang="en-US" dirty="0"/>
              <a:t>Resources</a:t>
            </a:r>
          </a:p>
        </p:txBody>
      </p:sp>
      <p:sp>
        <p:nvSpPr>
          <p:cNvPr id="38915" name="Content Placeholder 2"/>
          <p:cNvSpPr>
            <a:spLocks noGrp="1"/>
          </p:cNvSpPr>
          <p:nvPr>
            <p:ph idx="1"/>
          </p:nvPr>
        </p:nvSpPr>
        <p:spPr>
          <a:xfrm>
            <a:off x="459974" y="1701337"/>
            <a:ext cx="7886700" cy="4351338"/>
          </a:xfrm>
        </p:spPr>
        <p:txBody>
          <a:bodyPr>
            <a:normAutofit fontScale="92500" lnSpcReduction="10000"/>
          </a:bodyPr>
          <a:lstStyle/>
          <a:p>
            <a:r>
              <a:rPr lang="en-US" altLang="en-US" dirty="0"/>
              <a:t>The following resources are available at: </a:t>
            </a:r>
          </a:p>
          <a:p>
            <a:pPr lvl="1"/>
            <a:r>
              <a:rPr lang="en-US" altLang="en-US" dirty="0">
                <a:hlinkClick r:id="rId2"/>
              </a:rPr>
              <a:t>http://www.gadoe.org/Curriculum-Instruction-and-Assessment/Assessment/Pages/Information-For-Educators.aspx</a:t>
            </a:r>
            <a:r>
              <a:rPr lang="en-US" altLang="en-US" dirty="0"/>
              <a:t> </a:t>
            </a:r>
          </a:p>
          <a:p>
            <a:pPr lvl="2"/>
            <a:r>
              <a:rPr lang="en-US" altLang="en-US" dirty="0"/>
              <a:t>Student Assessment Handbook</a:t>
            </a:r>
            <a:endParaRPr lang="en-US" altLang="en-US" sz="1600" dirty="0"/>
          </a:p>
          <a:p>
            <a:pPr lvl="2"/>
            <a:r>
              <a:rPr lang="en-US" altLang="en-US" dirty="0"/>
              <a:t>Accommodations Manual for SWD</a:t>
            </a:r>
            <a:endParaRPr lang="en-US" altLang="en-US" sz="1600" dirty="0"/>
          </a:p>
          <a:p>
            <a:pPr lvl="2"/>
            <a:r>
              <a:rPr lang="en-US" altLang="en-US" dirty="0"/>
              <a:t>ACCESS for ELs Accessibility and Accommodations Guidelines</a:t>
            </a:r>
          </a:p>
          <a:p>
            <a:pPr lvl="1"/>
            <a:r>
              <a:rPr lang="en-US" altLang="en-US" dirty="0"/>
              <a:t>Georgia Alternate Assessment 2.0 Eligibility Criteria</a:t>
            </a:r>
          </a:p>
          <a:p>
            <a:pPr lvl="2"/>
            <a:r>
              <a:rPr lang="en-US" altLang="en-US" dirty="0">
                <a:hlinkClick r:id="rId3"/>
              </a:rPr>
              <a:t>http://www.gadoe.org/Curriculum-Instruction-and-Assessment/Assessment/Documents/GAA_2/Eligibility_Criteria_GAA.pdf</a:t>
            </a:r>
            <a:r>
              <a:rPr lang="en-US" altLang="en-US" dirty="0"/>
              <a:t> </a:t>
            </a:r>
          </a:p>
          <a:p>
            <a:pPr lvl="1"/>
            <a:r>
              <a:rPr lang="en-US" altLang="en-US" dirty="0"/>
              <a:t>Georgia Instructional Materials Center</a:t>
            </a:r>
          </a:p>
          <a:p>
            <a:pPr lvl="2"/>
            <a:r>
              <a:rPr lang="en-US" altLang="en-US" dirty="0">
                <a:hlinkClick r:id="rId4"/>
              </a:rPr>
              <a:t>http://www.gadoe.org/Curriculum-Instruction-and-Assessment/Special-Education-Services/GIMC/Pages/default.aspx</a:t>
            </a:r>
            <a:endParaRPr lang="en-US" altLang="en-US"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63</a:t>
            </a:fld>
            <a:endParaRPr lang="en-US" dirty="0"/>
          </a:p>
        </p:txBody>
      </p:sp>
      <p:sp>
        <p:nvSpPr>
          <p:cNvPr id="3" name="Date Placeholder 2">
            <a:extLst>
              <a:ext uri="{FF2B5EF4-FFF2-40B4-BE49-F238E27FC236}">
                <a16:creationId xmlns:a16="http://schemas.microsoft.com/office/drawing/2014/main" id="{9BEBE731-7361-421E-89CB-B6E25554B7E7}"/>
              </a:ext>
            </a:extLst>
          </p:cNvPr>
          <p:cNvSpPr>
            <a:spLocks noGrp="1"/>
          </p:cNvSpPr>
          <p:nvPr>
            <p:ph type="dt" sz="half" idx="2"/>
          </p:nvPr>
        </p:nvSpPr>
        <p:spPr/>
        <p:txBody>
          <a:bodyPr/>
          <a:lstStyle/>
          <a:p>
            <a:fld id="{CE6DAFC6-5B15-4257-9775-6AE2C0CF4285}" type="datetime1">
              <a:rPr lang="en-US" smtClean="0"/>
              <a:t>9/11/2018</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5479-DA9C-4215-9FF0-649B3067E307}"/>
              </a:ext>
            </a:extLst>
          </p:cNvPr>
          <p:cNvSpPr>
            <a:spLocks noGrp="1"/>
          </p:cNvSpPr>
          <p:nvPr>
            <p:ph type="title"/>
          </p:nvPr>
        </p:nvSpPr>
        <p:spPr>
          <a:xfrm>
            <a:off x="1170020" y="2492330"/>
            <a:ext cx="6316630" cy="1325563"/>
          </a:xfrm>
        </p:spPr>
        <p:txBody>
          <a:bodyPr/>
          <a:lstStyle/>
          <a:p>
            <a:pPr algn="ctr"/>
            <a:r>
              <a:rPr lang="en-US" dirty="0"/>
              <a:t>Questions</a:t>
            </a:r>
          </a:p>
        </p:txBody>
      </p:sp>
      <p:sp>
        <p:nvSpPr>
          <p:cNvPr id="3" name="Slide Number Placeholder 2">
            <a:extLst>
              <a:ext uri="{FF2B5EF4-FFF2-40B4-BE49-F238E27FC236}">
                <a16:creationId xmlns:a16="http://schemas.microsoft.com/office/drawing/2014/main" id="{4D81AD7C-9A65-43AA-BD0F-50F37E34E0D3}"/>
              </a:ext>
            </a:extLst>
          </p:cNvPr>
          <p:cNvSpPr>
            <a:spLocks noGrp="1"/>
          </p:cNvSpPr>
          <p:nvPr>
            <p:ph type="sldNum" sz="quarter" idx="12"/>
          </p:nvPr>
        </p:nvSpPr>
        <p:spPr/>
        <p:txBody>
          <a:bodyPr/>
          <a:lstStyle/>
          <a:p>
            <a:fld id="{B63E4CEF-BB1E-48C7-AE93-F39F6AA99AD7}" type="slidenum">
              <a:rPr lang="en-US" smtClean="0"/>
              <a:pPr/>
              <a:t>64</a:t>
            </a:fld>
            <a:endParaRPr lang="en-US" dirty="0"/>
          </a:p>
        </p:txBody>
      </p:sp>
      <p:sp>
        <p:nvSpPr>
          <p:cNvPr id="4" name="Date Placeholder 3">
            <a:extLst>
              <a:ext uri="{FF2B5EF4-FFF2-40B4-BE49-F238E27FC236}">
                <a16:creationId xmlns:a16="http://schemas.microsoft.com/office/drawing/2014/main" id="{61F36530-8C41-43EB-99A0-7BA8A62BACB3}"/>
              </a:ext>
            </a:extLst>
          </p:cNvPr>
          <p:cNvSpPr>
            <a:spLocks noGrp="1"/>
          </p:cNvSpPr>
          <p:nvPr>
            <p:ph type="dt" sz="half" idx="10"/>
          </p:nvPr>
        </p:nvSpPr>
        <p:spPr/>
        <p:txBody>
          <a:bodyPr/>
          <a:lstStyle/>
          <a:p>
            <a:fld id="{B1D6D020-EB8F-4BF8-8139-DDA35D03CC7D}" type="datetime1">
              <a:rPr lang="en-US" smtClean="0"/>
              <a:t>9/11/2018</a:t>
            </a:fld>
            <a:endParaRPr lang="en-US" dirty="0"/>
          </a:p>
        </p:txBody>
      </p:sp>
    </p:spTree>
    <p:extLst>
      <p:ext uri="{BB962C8B-B14F-4D97-AF65-F5344CB8AC3E}">
        <p14:creationId xmlns:p14="http://schemas.microsoft.com/office/powerpoint/2010/main" val="22526457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sz="half" idx="1"/>
          </p:nvPr>
        </p:nvSpPr>
        <p:spPr>
          <a:xfrm>
            <a:off x="685800" y="1416945"/>
            <a:ext cx="3886200" cy="4818456"/>
          </a:xfrm>
        </p:spPr>
        <p:txBody>
          <a:bodyPr>
            <a:noAutofit/>
          </a:bodyPr>
          <a:lstStyle/>
          <a:p>
            <a:pPr>
              <a:lnSpc>
                <a:spcPct val="100000"/>
              </a:lnSpc>
              <a:spcBef>
                <a:spcPts val="0"/>
              </a:spcBef>
              <a:buNone/>
            </a:pPr>
            <a:r>
              <a:rPr lang="en-US" altLang="en-US" sz="1600" b="1" dirty="0"/>
              <a:t>Sandy Greene, Ed.D.</a:t>
            </a:r>
          </a:p>
          <a:p>
            <a:pPr>
              <a:lnSpc>
                <a:spcPct val="100000"/>
              </a:lnSpc>
              <a:spcBef>
                <a:spcPts val="0"/>
              </a:spcBef>
              <a:buNone/>
            </a:pPr>
            <a:r>
              <a:rPr lang="en-US" altLang="en-US" sz="1600" dirty="0"/>
              <a:t>Director of Assessment Administration</a:t>
            </a:r>
          </a:p>
          <a:p>
            <a:pPr>
              <a:lnSpc>
                <a:spcPct val="100000"/>
              </a:lnSpc>
              <a:spcBef>
                <a:spcPts val="0"/>
              </a:spcBef>
              <a:buNone/>
            </a:pPr>
            <a:r>
              <a:rPr lang="en-US" altLang="en-US" sz="1600" dirty="0"/>
              <a:t>Assessment &amp; Accountability</a:t>
            </a:r>
          </a:p>
          <a:p>
            <a:pPr>
              <a:lnSpc>
                <a:spcPct val="100000"/>
              </a:lnSpc>
              <a:spcBef>
                <a:spcPts val="0"/>
              </a:spcBef>
              <a:buNone/>
            </a:pPr>
            <a:r>
              <a:rPr lang="en-US" altLang="en-US" sz="1600" dirty="0"/>
              <a:t>404.656.0478</a:t>
            </a:r>
          </a:p>
          <a:p>
            <a:pPr>
              <a:lnSpc>
                <a:spcPct val="100000"/>
              </a:lnSpc>
              <a:spcBef>
                <a:spcPts val="0"/>
              </a:spcBef>
              <a:buNone/>
            </a:pPr>
            <a:r>
              <a:rPr lang="en-US" altLang="en-US" sz="1600" dirty="0">
                <a:hlinkClick r:id="rId2"/>
              </a:rPr>
              <a:t>sgreene@doe.k12.ga.us</a:t>
            </a:r>
            <a:endParaRPr lang="en-US" altLang="en-US" sz="1600" dirty="0"/>
          </a:p>
          <a:p>
            <a:pPr>
              <a:lnSpc>
                <a:spcPct val="100000"/>
              </a:lnSpc>
              <a:spcBef>
                <a:spcPts val="0"/>
              </a:spcBef>
              <a:buNone/>
            </a:pPr>
            <a:endParaRPr lang="en-US" altLang="en-US" sz="1600" dirty="0"/>
          </a:p>
          <a:p>
            <a:pPr>
              <a:lnSpc>
                <a:spcPct val="100000"/>
              </a:lnSpc>
              <a:spcBef>
                <a:spcPts val="0"/>
              </a:spcBef>
              <a:buNone/>
            </a:pPr>
            <a:r>
              <a:rPr lang="en-US" altLang="en-US" sz="1600" b="1" dirty="0"/>
              <a:t>Mary Nesbit-McBride, Ph.D.</a:t>
            </a:r>
          </a:p>
          <a:p>
            <a:pPr>
              <a:lnSpc>
                <a:spcPct val="100000"/>
              </a:lnSpc>
              <a:spcBef>
                <a:spcPts val="0"/>
              </a:spcBef>
              <a:buNone/>
            </a:pPr>
            <a:r>
              <a:rPr lang="en-US" altLang="en-US" sz="1600" dirty="0"/>
              <a:t>Assessment Specialist</a:t>
            </a:r>
          </a:p>
          <a:p>
            <a:pPr>
              <a:lnSpc>
                <a:spcPct val="100000"/>
              </a:lnSpc>
              <a:spcBef>
                <a:spcPts val="0"/>
              </a:spcBef>
              <a:buNone/>
            </a:pPr>
            <a:r>
              <a:rPr lang="en-US" altLang="en-US" sz="1600" dirty="0"/>
              <a:t>Assessment &amp; Accountability</a:t>
            </a:r>
          </a:p>
          <a:p>
            <a:pPr>
              <a:lnSpc>
                <a:spcPct val="100000"/>
              </a:lnSpc>
              <a:spcBef>
                <a:spcPts val="0"/>
              </a:spcBef>
              <a:buNone/>
            </a:pPr>
            <a:r>
              <a:rPr lang="en-US" altLang="en-US" sz="1600" dirty="0"/>
              <a:t>404.232.1207</a:t>
            </a:r>
          </a:p>
          <a:p>
            <a:pPr>
              <a:lnSpc>
                <a:spcPct val="100000"/>
              </a:lnSpc>
              <a:spcBef>
                <a:spcPts val="0"/>
              </a:spcBef>
              <a:buNone/>
            </a:pPr>
            <a:r>
              <a:rPr lang="en-US" altLang="en-US" sz="1600" dirty="0">
                <a:hlinkClick r:id="rId3"/>
              </a:rPr>
              <a:t>mnesbit@doe.k12.ga.us</a:t>
            </a:r>
            <a:endParaRPr lang="en-US" altLang="en-US" sz="1600" dirty="0"/>
          </a:p>
          <a:p>
            <a:pPr>
              <a:lnSpc>
                <a:spcPct val="100000"/>
              </a:lnSpc>
              <a:spcBef>
                <a:spcPts val="0"/>
              </a:spcBef>
              <a:buNone/>
            </a:pPr>
            <a:endParaRPr lang="en-US" altLang="en-US" sz="1600" dirty="0"/>
          </a:p>
          <a:p>
            <a:pPr>
              <a:lnSpc>
                <a:spcPct val="100000"/>
              </a:lnSpc>
              <a:spcBef>
                <a:spcPts val="0"/>
              </a:spcBef>
              <a:buNone/>
            </a:pPr>
            <a:r>
              <a:rPr lang="en-US" altLang="en-US" sz="1600" b="1" dirty="0"/>
              <a:t>Taiesha Adams, Ed.D.</a:t>
            </a:r>
          </a:p>
          <a:p>
            <a:pPr>
              <a:lnSpc>
                <a:spcPct val="100000"/>
              </a:lnSpc>
              <a:spcBef>
                <a:spcPts val="0"/>
              </a:spcBef>
              <a:buNone/>
            </a:pPr>
            <a:r>
              <a:rPr lang="en-US" altLang="en-US" sz="1600" dirty="0"/>
              <a:t>Assessment Specialist, Georgia Milestones</a:t>
            </a:r>
          </a:p>
          <a:p>
            <a:pPr>
              <a:lnSpc>
                <a:spcPct val="100000"/>
              </a:lnSpc>
              <a:spcBef>
                <a:spcPts val="0"/>
              </a:spcBef>
              <a:buNone/>
            </a:pPr>
            <a:r>
              <a:rPr lang="en-US" altLang="en-US" sz="1600" dirty="0"/>
              <a:t>Assessment &amp; Accountability</a:t>
            </a:r>
          </a:p>
          <a:p>
            <a:pPr>
              <a:lnSpc>
                <a:spcPct val="100000"/>
              </a:lnSpc>
              <a:spcBef>
                <a:spcPts val="0"/>
              </a:spcBef>
              <a:buNone/>
            </a:pPr>
            <a:r>
              <a:rPr lang="en-US" altLang="en-US" sz="1600" dirty="0"/>
              <a:t>404.656.5975</a:t>
            </a:r>
          </a:p>
          <a:p>
            <a:pPr>
              <a:lnSpc>
                <a:spcPct val="100000"/>
              </a:lnSpc>
              <a:spcBef>
                <a:spcPts val="0"/>
              </a:spcBef>
              <a:buNone/>
            </a:pPr>
            <a:r>
              <a:rPr lang="en-US" altLang="en-US" sz="1600" dirty="0">
                <a:hlinkClick r:id="rId4"/>
              </a:rPr>
              <a:t>taadams@doe.k12.ga.us</a:t>
            </a:r>
            <a:endParaRPr lang="en-US" altLang="en-US" sz="1600" dirty="0"/>
          </a:p>
        </p:txBody>
      </p:sp>
      <p:sp>
        <p:nvSpPr>
          <p:cNvPr id="4" name="Content Placeholder 3"/>
          <p:cNvSpPr>
            <a:spLocks noGrp="1"/>
          </p:cNvSpPr>
          <p:nvPr>
            <p:ph sz="half" idx="2"/>
          </p:nvPr>
        </p:nvSpPr>
        <p:spPr>
          <a:xfrm>
            <a:off x="4653817" y="1416945"/>
            <a:ext cx="3631442" cy="4351338"/>
          </a:xfrm>
        </p:spPr>
        <p:txBody>
          <a:bodyPr>
            <a:normAutofit/>
          </a:bodyPr>
          <a:lstStyle/>
          <a:p>
            <a:pPr marL="0" indent="0">
              <a:lnSpc>
                <a:spcPct val="100000"/>
              </a:lnSpc>
              <a:spcBef>
                <a:spcPts val="0"/>
              </a:spcBef>
              <a:buNone/>
              <a:defRPr/>
            </a:pPr>
            <a:r>
              <a:rPr lang="en-US" sz="1600" b="1" dirty="0"/>
              <a:t>Crystal Callaway</a:t>
            </a:r>
          </a:p>
          <a:p>
            <a:pPr marL="0" indent="0">
              <a:lnSpc>
                <a:spcPct val="100000"/>
              </a:lnSpc>
              <a:spcBef>
                <a:spcPts val="0"/>
              </a:spcBef>
              <a:buNone/>
              <a:defRPr/>
            </a:pPr>
            <a:r>
              <a:rPr lang="en-US" sz="1600" dirty="0"/>
              <a:t>Education Program Specialist</a:t>
            </a:r>
          </a:p>
          <a:p>
            <a:pPr marL="0" indent="0">
              <a:lnSpc>
                <a:spcPct val="100000"/>
              </a:lnSpc>
              <a:spcBef>
                <a:spcPts val="0"/>
              </a:spcBef>
              <a:buNone/>
              <a:defRPr/>
            </a:pPr>
            <a:r>
              <a:rPr lang="en-US" sz="1600" dirty="0"/>
              <a:t>Special Education Services and Supports</a:t>
            </a:r>
          </a:p>
          <a:p>
            <a:pPr marL="0" indent="0">
              <a:lnSpc>
                <a:spcPct val="100000"/>
              </a:lnSpc>
              <a:spcBef>
                <a:spcPts val="0"/>
              </a:spcBef>
              <a:buNone/>
              <a:defRPr/>
            </a:pPr>
            <a:r>
              <a:rPr lang="en-US" sz="1600" dirty="0"/>
              <a:t>404.657.9969</a:t>
            </a:r>
          </a:p>
          <a:p>
            <a:pPr marL="0" indent="0">
              <a:lnSpc>
                <a:spcPct val="100000"/>
              </a:lnSpc>
              <a:spcBef>
                <a:spcPts val="0"/>
              </a:spcBef>
              <a:buNone/>
              <a:defRPr/>
            </a:pPr>
            <a:r>
              <a:rPr lang="en-US" sz="1600" dirty="0">
                <a:hlinkClick r:id="rId5"/>
              </a:rPr>
              <a:t>CCallaway@doe.k12.ga.us</a:t>
            </a:r>
            <a:endParaRPr lang="en-US" sz="1600" dirty="0"/>
          </a:p>
          <a:p>
            <a:pPr marL="0" indent="0">
              <a:lnSpc>
                <a:spcPct val="100000"/>
              </a:lnSpc>
              <a:spcBef>
                <a:spcPct val="0"/>
              </a:spcBef>
              <a:buClr>
                <a:srgbClr val="996600"/>
              </a:buClr>
              <a:buNone/>
              <a:defRPr/>
            </a:pPr>
            <a:endParaRPr lang="en-US" sz="1600" b="1" dirty="0"/>
          </a:p>
          <a:p>
            <a:pPr marL="0" indent="0">
              <a:lnSpc>
                <a:spcPct val="100000"/>
              </a:lnSpc>
              <a:spcBef>
                <a:spcPct val="0"/>
              </a:spcBef>
              <a:buClr>
                <a:srgbClr val="996600"/>
              </a:buClr>
              <a:buNone/>
              <a:defRPr/>
            </a:pPr>
            <a:r>
              <a:rPr lang="en-US" sz="1600" b="1" dirty="0"/>
              <a:t>Jacqueline Ellis, Ed.D.</a:t>
            </a:r>
            <a:r>
              <a:rPr lang="en-US" sz="1600" dirty="0"/>
              <a:t> </a:t>
            </a:r>
          </a:p>
          <a:p>
            <a:pPr marL="0" indent="0">
              <a:lnSpc>
                <a:spcPct val="100000"/>
              </a:lnSpc>
              <a:spcBef>
                <a:spcPct val="0"/>
              </a:spcBef>
              <a:buClr>
                <a:srgbClr val="996600"/>
              </a:buClr>
              <a:buNone/>
              <a:defRPr/>
            </a:pPr>
            <a:r>
              <a:rPr lang="en-US" sz="1600" dirty="0"/>
              <a:t>Title III</a:t>
            </a:r>
          </a:p>
          <a:p>
            <a:pPr marL="0" indent="0">
              <a:lnSpc>
                <a:spcPct val="100000"/>
              </a:lnSpc>
              <a:spcBef>
                <a:spcPct val="0"/>
              </a:spcBef>
              <a:buClr>
                <a:srgbClr val="996600"/>
              </a:buClr>
              <a:buNone/>
              <a:defRPr/>
            </a:pPr>
            <a:r>
              <a:rPr lang="en-US" sz="1600" dirty="0"/>
              <a:t>ESOL Specialist </a:t>
            </a:r>
          </a:p>
          <a:p>
            <a:pPr marL="457200" indent="-457200">
              <a:lnSpc>
                <a:spcPct val="100000"/>
              </a:lnSpc>
              <a:spcBef>
                <a:spcPct val="0"/>
              </a:spcBef>
              <a:buClr>
                <a:srgbClr val="996600"/>
              </a:buClr>
              <a:buNone/>
              <a:defRPr/>
            </a:pPr>
            <a:r>
              <a:rPr lang="en-US" sz="1600" dirty="0"/>
              <a:t>404.463.1858</a:t>
            </a:r>
          </a:p>
          <a:p>
            <a:pPr marL="457200" indent="-457200">
              <a:lnSpc>
                <a:spcPct val="100000"/>
              </a:lnSpc>
              <a:spcBef>
                <a:spcPct val="0"/>
              </a:spcBef>
              <a:buClr>
                <a:srgbClr val="996600"/>
              </a:buClr>
              <a:buNone/>
              <a:defRPr/>
            </a:pPr>
            <a:r>
              <a:rPr lang="en-US" sz="1600" dirty="0">
                <a:solidFill>
                  <a:srgbClr val="003366"/>
                </a:solidFill>
                <a:hlinkClick r:id="rId6"/>
              </a:rPr>
              <a:t>jellis@doe.k12.ga.us</a:t>
            </a:r>
            <a:endParaRPr lang="en-US" sz="1600" dirty="0">
              <a:solidFill>
                <a:srgbClr val="003366"/>
              </a:solidFill>
            </a:endParaRPr>
          </a:p>
        </p:txBody>
      </p:sp>
      <p:sp>
        <p:nvSpPr>
          <p:cNvPr id="6" name="Slide Number Placeholder 5"/>
          <p:cNvSpPr>
            <a:spLocks noGrp="1"/>
          </p:cNvSpPr>
          <p:nvPr>
            <p:ph type="sldNum" sz="quarter" idx="4"/>
          </p:nvPr>
        </p:nvSpPr>
        <p:spPr/>
        <p:txBody>
          <a:bodyPr/>
          <a:lstStyle/>
          <a:p>
            <a:fld id="{B63E4CEF-BB1E-48C7-AE93-F39F6AA99AD7}" type="slidenum">
              <a:rPr lang="en-US" smtClean="0"/>
              <a:pPr/>
              <a:t>65</a:t>
            </a:fld>
            <a:endParaRPr lang="en-US" dirty="0"/>
          </a:p>
        </p:txBody>
      </p:sp>
      <p:sp>
        <p:nvSpPr>
          <p:cNvPr id="5" name="Date Placeholder 4">
            <a:extLst>
              <a:ext uri="{FF2B5EF4-FFF2-40B4-BE49-F238E27FC236}">
                <a16:creationId xmlns:a16="http://schemas.microsoft.com/office/drawing/2014/main" id="{9E40A043-3908-434C-8A98-A8050588E47B}"/>
              </a:ext>
            </a:extLst>
          </p:cNvPr>
          <p:cNvSpPr>
            <a:spLocks noGrp="1"/>
          </p:cNvSpPr>
          <p:nvPr>
            <p:ph type="dt" sz="half" idx="10"/>
          </p:nvPr>
        </p:nvSpPr>
        <p:spPr/>
        <p:txBody>
          <a:bodyPr/>
          <a:lstStyle/>
          <a:p>
            <a:fld id="{AC39E0CF-2382-4F06-B838-AB61EAF3A549}" type="datetime1">
              <a:rPr lang="en-US" smtClean="0"/>
              <a:t>9/11/2018</a:t>
            </a:fld>
            <a:endParaRPr lang="en-US" dirty="0"/>
          </a:p>
        </p:txBody>
      </p:sp>
    </p:spTree>
    <p:extLst>
      <p:ext uri="{BB962C8B-B14F-4D97-AF65-F5344CB8AC3E}">
        <p14:creationId xmlns:p14="http://schemas.microsoft.com/office/powerpoint/2010/main" val="440052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04B5-C89B-496E-8CBF-5F5647700381}"/>
              </a:ext>
            </a:extLst>
          </p:cNvPr>
          <p:cNvSpPr>
            <a:spLocks noGrp="1"/>
          </p:cNvSpPr>
          <p:nvPr>
            <p:ph type="title"/>
          </p:nvPr>
        </p:nvSpPr>
        <p:spPr/>
        <p:txBody>
          <a:bodyPr/>
          <a:lstStyle/>
          <a:p>
            <a:r>
              <a:rPr lang="en-US" dirty="0"/>
              <a:t>Online Administration</a:t>
            </a:r>
          </a:p>
        </p:txBody>
      </p:sp>
      <p:sp>
        <p:nvSpPr>
          <p:cNvPr id="3" name="Date Placeholder 2">
            <a:extLst>
              <a:ext uri="{FF2B5EF4-FFF2-40B4-BE49-F238E27FC236}">
                <a16:creationId xmlns:a16="http://schemas.microsoft.com/office/drawing/2014/main" id="{A90A0B9B-6F51-4C8B-8D1F-DD4AD6492D98}"/>
              </a:ext>
            </a:extLst>
          </p:cNvPr>
          <p:cNvSpPr>
            <a:spLocks noGrp="1"/>
          </p:cNvSpPr>
          <p:nvPr>
            <p:ph type="dt" sz="half" idx="2"/>
          </p:nvPr>
        </p:nvSpPr>
        <p:spPr/>
        <p:txBody>
          <a:bodyPr/>
          <a:lstStyle/>
          <a:p>
            <a:fld id="{1C654983-BDDE-4106-A699-A84CD1860D53}" type="datetime1">
              <a:rPr lang="en-US" smtClean="0"/>
              <a:t>9/11/2018</a:t>
            </a:fld>
            <a:endParaRPr lang="en-US" dirty="0"/>
          </a:p>
        </p:txBody>
      </p:sp>
      <p:sp>
        <p:nvSpPr>
          <p:cNvPr id="4" name="Slide Number Placeholder 3">
            <a:extLst>
              <a:ext uri="{FF2B5EF4-FFF2-40B4-BE49-F238E27FC236}">
                <a16:creationId xmlns:a16="http://schemas.microsoft.com/office/drawing/2014/main" id="{57EF13FD-CECF-4407-BB8E-6BE4DEC3C3E2}"/>
              </a:ext>
            </a:extLst>
          </p:cNvPr>
          <p:cNvSpPr>
            <a:spLocks noGrp="1"/>
          </p:cNvSpPr>
          <p:nvPr>
            <p:ph type="sldNum" sz="quarter" idx="4"/>
          </p:nvPr>
        </p:nvSpPr>
        <p:spPr/>
        <p:txBody>
          <a:bodyPr/>
          <a:lstStyle/>
          <a:p>
            <a:fld id="{B63E4CEF-BB1E-48C7-AE93-F39F6AA99AD7}" type="slidenum">
              <a:rPr lang="en-US" smtClean="0"/>
              <a:pPr/>
              <a:t>7</a:t>
            </a:fld>
            <a:endParaRPr lang="en-US" dirty="0"/>
          </a:p>
        </p:txBody>
      </p:sp>
      <p:pic>
        <p:nvPicPr>
          <p:cNvPr id="5" name="Picture 5" descr="A screenshot of a cell phone&#10;&#10;Description generated with very high confidence">
            <a:extLst>
              <a:ext uri="{FF2B5EF4-FFF2-40B4-BE49-F238E27FC236}">
                <a16:creationId xmlns:a16="http://schemas.microsoft.com/office/drawing/2014/main" id="{BD9A302F-1F8E-4BE8-B3B3-29FA2B891068}"/>
              </a:ext>
            </a:extLst>
          </p:cNvPr>
          <p:cNvPicPr>
            <a:picLocks noChangeAspect="1"/>
          </p:cNvPicPr>
          <p:nvPr/>
        </p:nvPicPr>
        <p:blipFill>
          <a:blip r:embed="rId2"/>
          <a:stretch>
            <a:fillRect/>
          </a:stretch>
        </p:blipFill>
        <p:spPr>
          <a:xfrm>
            <a:off x="485775" y="1491014"/>
            <a:ext cx="7481495" cy="5211376"/>
          </a:xfrm>
          <a:prstGeom prst="rect">
            <a:avLst/>
          </a:prstGeom>
        </p:spPr>
      </p:pic>
    </p:spTree>
    <p:extLst>
      <p:ext uri="{BB962C8B-B14F-4D97-AF65-F5344CB8AC3E}">
        <p14:creationId xmlns:p14="http://schemas.microsoft.com/office/powerpoint/2010/main" val="3721174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786C-9511-40B3-9C8F-E9011FD919B9}"/>
              </a:ext>
            </a:extLst>
          </p:cNvPr>
          <p:cNvSpPr>
            <a:spLocks noGrp="1"/>
          </p:cNvSpPr>
          <p:nvPr>
            <p:ph type="title"/>
          </p:nvPr>
        </p:nvSpPr>
        <p:spPr>
          <a:xfrm>
            <a:off x="1337150" y="2475854"/>
            <a:ext cx="6316630" cy="1325563"/>
          </a:xfrm>
        </p:spPr>
        <p:txBody>
          <a:bodyPr/>
          <a:lstStyle/>
          <a:p>
            <a:pPr algn="ctr"/>
            <a:r>
              <a:rPr lang="en-US" dirty="0"/>
              <a:t>Test Development</a:t>
            </a:r>
          </a:p>
        </p:txBody>
      </p:sp>
      <p:sp>
        <p:nvSpPr>
          <p:cNvPr id="3" name="Slide Number Placeholder 2">
            <a:extLst>
              <a:ext uri="{FF2B5EF4-FFF2-40B4-BE49-F238E27FC236}">
                <a16:creationId xmlns:a16="http://schemas.microsoft.com/office/drawing/2014/main" id="{CCCA758B-1D5E-4184-A8F2-6A165B60BB95}"/>
              </a:ext>
            </a:extLst>
          </p:cNvPr>
          <p:cNvSpPr>
            <a:spLocks noGrp="1"/>
          </p:cNvSpPr>
          <p:nvPr>
            <p:ph type="sldNum" sz="quarter" idx="12"/>
          </p:nvPr>
        </p:nvSpPr>
        <p:spPr/>
        <p:txBody>
          <a:bodyPr/>
          <a:lstStyle/>
          <a:p>
            <a:fld id="{B63E4CEF-BB1E-48C7-AE93-F39F6AA99AD7}" type="slidenum">
              <a:rPr lang="en-US" smtClean="0"/>
              <a:pPr/>
              <a:t>8</a:t>
            </a:fld>
            <a:endParaRPr lang="en-US" dirty="0"/>
          </a:p>
        </p:txBody>
      </p:sp>
      <p:sp>
        <p:nvSpPr>
          <p:cNvPr id="4" name="Date Placeholder 3">
            <a:extLst>
              <a:ext uri="{FF2B5EF4-FFF2-40B4-BE49-F238E27FC236}">
                <a16:creationId xmlns:a16="http://schemas.microsoft.com/office/drawing/2014/main" id="{56DD24BA-5C4C-478D-B912-38FB60426B67}"/>
              </a:ext>
            </a:extLst>
          </p:cNvPr>
          <p:cNvSpPr>
            <a:spLocks noGrp="1"/>
          </p:cNvSpPr>
          <p:nvPr>
            <p:ph type="dt" sz="half" idx="10"/>
          </p:nvPr>
        </p:nvSpPr>
        <p:spPr/>
        <p:txBody>
          <a:bodyPr/>
          <a:lstStyle/>
          <a:p>
            <a:fld id="{E77FFEDF-8E7F-4323-AC6B-2CCB9F3762A9}" type="datetime1">
              <a:rPr lang="en-US" smtClean="0"/>
              <a:t>9/11/2018</a:t>
            </a:fld>
            <a:endParaRPr lang="en-US" dirty="0"/>
          </a:p>
        </p:txBody>
      </p:sp>
    </p:spTree>
    <p:extLst>
      <p:ext uri="{BB962C8B-B14F-4D97-AF65-F5344CB8AC3E}">
        <p14:creationId xmlns:p14="http://schemas.microsoft.com/office/powerpoint/2010/main" val="1288175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Checks for Accessibility</a:t>
            </a:r>
          </a:p>
        </p:txBody>
      </p:sp>
      <p:sp>
        <p:nvSpPr>
          <p:cNvPr id="3" name="Content Placeholder 2"/>
          <p:cNvSpPr>
            <a:spLocks noGrp="1"/>
          </p:cNvSpPr>
          <p:nvPr>
            <p:ph idx="1"/>
          </p:nvPr>
        </p:nvSpPr>
        <p:spPr/>
        <p:txBody>
          <a:bodyPr>
            <a:normAutofit/>
          </a:bodyPr>
          <a:lstStyle/>
          <a:p>
            <a:r>
              <a:rPr lang="en-US" dirty="0"/>
              <a:t>Clearly defined constructs</a:t>
            </a:r>
          </a:p>
          <a:p>
            <a:r>
              <a:rPr lang="en-US" dirty="0"/>
              <a:t>Item developers consider:</a:t>
            </a:r>
          </a:p>
          <a:p>
            <a:pPr lvl="2"/>
            <a:r>
              <a:rPr lang="en-US" dirty="0"/>
              <a:t>Testing modes </a:t>
            </a:r>
          </a:p>
          <a:p>
            <a:pPr lvl="2"/>
            <a:r>
              <a:rPr lang="en-US" dirty="0"/>
              <a:t>Accommodations</a:t>
            </a:r>
          </a:p>
          <a:p>
            <a:pPr lvl="2"/>
            <a:r>
              <a:rPr lang="en-US" dirty="0"/>
              <a:t>Online platform</a:t>
            </a:r>
          </a:p>
          <a:p>
            <a:pPr lvl="2"/>
            <a:r>
              <a:rPr lang="en-US" dirty="0"/>
              <a:t>Universal tools</a:t>
            </a:r>
          </a:p>
          <a:p>
            <a:r>
              <a:rPr lang="en-US" dirty="0"/>
              <a:t>Conduct field tests</a:t>
            </a:r>
          </a:p>
          <a:p>
            <a:r>
              <a:rPr lang="en-US" dirty="0"/>
              <a:t>Georgia teachers participate in content and bias reviews</a:t>
            </a:r>
          </a:p>
          <a:p>
            <a:r>
              <a:rPr lang="en-US" dirty="0"/>
              <a:t>Use principles of Universal Design</a:t>
            </a:r>
          </a:p>
        </p:txBody>
      </p:sp>
      <p:sp>
        <p:nvSpPr>
          <p:cNvPr id="5" name="Slide Number Placeholder 4"/>
          <p:cNvSpPr>
            <a:spLocks noGrp="1"/>
          </p:cNvSpPr>
          <p:nvPr>
            <p:ph type="sldNum" sz="quarter" idx="4"/>
          </p:nvPr>
        </p:nvSpPr>
        <p:spPr/>
        <p:txBody>
          <a:bodyPr/>
          <a:lstStyle/>
          <a:p>
            <a:fld id="{B63E4CEF-BB1E-48C7-AE93-F39F6AA99AD7}" type="slidenum">
              <a:rPr lang="en-US" smtClean="0"/>
              <a:pPr/>
              <a:t>9</a:t>
            </a:fld>
            <a:endParaRPr lang="en-US" dirty="0"/>
          </a:p>
        </p:txBody>
      </p:sp>
      <p:sp>
        <p:nvSpPr>
          <p:cNvPr id="4" name="Date Placeholder 3">
            <a:extLst>
              <a:ext uri="{FF2B5EF4-FFF2-40B4-BE49-F238E27FC236}">
                <a16:creationId xmlns:a16="http://schemas.microsoft.com/office/drawing/2014/main" id="{F57F61E4-D6D7-46D7-B69A-CFB377C2FEBD}"/>
              </a:ext>
            </a:extLst>
          </p:cNvPr>
          <p:cNvSpPr>
            <a:spLocks noGrp="1"/>
          </p:cNvSpPr>
          <p:nvPr>
            <p:ph type="dt" sz="half" idx="2"/>
          </p:nvPr>
        </p:nvSpPr>
        <p:spPr/>
        <p:txBody>
          <a:bodyPr/>
          <a:lstStyle/>
          <a:p>
            <a:fld id="{EDD690F2-7310-4F84-A7CE-5311AB556D57}" type="datetime1">
              <a:rPr lang="en-US" smtClean="0"/>
              <a:t>9/11/2018</a:t>
            </a:fld>
            <a:endParaRPr lang="en-US" dirty="0"/>
          </a:p>
        </p:txBody>
      </p:sp>
    </p:spTree>
    <p:extLst>
      <p:ext uri="{BB962C8B-B14F-4D97-AF65-F5344CB8AC3E}">
        <p14:creationId xmlns:p14="http://schemas.microsoft.com/office/powerpoint/2010/main" val="386943779"/>
      </p:ext>
    </p:extLst>
  </p:cSld>
  <p:clrMapOvr>
    <a:masterClrMapping/>
  </p:clrMapOvr>
</p:sld>
</file>

<file path=ppt/theme/theme1.xml><?xml version="1.0" encoding="utf-8"?>
<a:theme xmlns:a="http://schemas.openxmlformats.org/drawingml/2006/main" name="GaDOE-PowerPoint-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DOE-PowerPoint-WhiteTemplate.potx" id="{53B969E5-D8F9-4B7E-BB79-6B723335B9B7}" vid="{DC062CE6-518D-4EB2-8F7F-BCCD4AD442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Props1.xml><?xml version="1.0" encoding="utf-8"?>
<ds:datastoreItem xmlns:ds="http://schemas.openxmlformats.org/officeDocument/2006/customXml" ds:itemID="{1CF00EE7-5F6E-409F-88CA-8BEF9EFD5F4F}"/>
</file>

<file path=customXml/itemProps2.xml><?xml version="1.0" encoding="utf-8"?>
<ds:datastoreItem xmlns:ds="http://schemas.openxmlformats.org/officeDocument/2006/customXml" ds:itemID="{5B8BD701-B8BB-44C8-ADF9-5DE7AEB03D4F}"/>
</file>

<file path=customXml/itemProps3.xml><?xml version="1.0" encoding="utf-8"?>
<ds:datastoreItem xmlns:ds="http://schemas.openxmlformats.org/officeDocument/2006/customXml" ds:itemID="{C088A7C3-2BB5-4A18-898A-30CE89B2372C}"/>
</file>

<file path=docProps/app.xml><?xml version="1.0" encoding="utf-8"?>
<Properties xmlns="http://schemas.openxmlformats.org/officeDocument/2006/extended-properties" xmlns:vt="http://schemas.openxmlformats.org/officeDocument/2006/docPropsVTypes">
  <Template/>
  <TotalTime>59</TotalTime>
  <Words>3499</Words>
  <Application>Microsoft Office PowerPoint</Application>
  <PresentationFormat>On-screen Show (4:3)</PresentationFormat>
  <Paragraphs>539</Paragraphs>
  <Slides>65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Batang</vt:lpstr>
      <vt:lpstr>Arial</vt:lpstr>
      <vt:lpstr>Arial Narrow</vt:lpstr>
      <vt:lpstr>Arial Rounded MT Bold</vt:lpstr>
      <vt:lpstr>Calibri</vt:lpstr>
      <vt:lpstr>Times New Roman</vt:lpstr>
      <vt:lpstr>GaDOE-PowerPoint-Template</vt:lpstr>
      <vt:lpstr> Fall Assessment Conference – Part 3 Accessibility</vt:lpstr>
      <vt:lpstr>Webinar</vt:lpstr>
      <vt:lpstr>Agenda</vt:lpstr>
      <vt:lpstr>Overview</vt:lpstr>
      <vt:lpstr>Paradigm Shift</vt:lpstr>
      <vt:lpstr>Paper Administration</vt:lpstr>
      <vt:lpstr>Online Administration</vt:lpstr>
      <vt:lpstr>Test Development</vt:lpstr>
      <vt:lpstr>Checks for Accessibility</vt:lpstr>
      <vt:lpstr>Universal Design</vt:lpstr>
      <vt:lpstr>Georgia Teachers</vt:lpstr>
      <vt:lpstr>Test Development</vt:lpstr>
      <vt:lpstr>Structure of Assessment</vt:lpstr>
      <vt:lpstr>Structure of GAA 2.0</vt:lpstr>
      <vt:lpstr>GAA 2.0 Features</vt:lpstr>
      <vt:lpstr>Three-Tiered Approach to Accessibility</vt:lpstr>
      <vt:lpstr>Support Types</vt:lpstr>
      <vt:lpstr>Administration Procedures </vt:lpstr>
      <vt:lpstr>Administration Procedures</vt:lpstr>
      <vt:lpstr>Administration Procedures</vt:lpstr>
      <vt:lpstr>Universal Tools</vt:lpstr>
      <vt:lpstr>Universal Tools: Milestones</vt:lpstr>
      <vt:lpstr>Universal Tools: ACCESS</vt:lpstr>
      <vt:lpstr>Universal Tools: NAEP</vt:lpstr>
      <vt:lpstr>Ensure Better Access</vt:lpstr>
      <vt:lpstr>Experience Online Testing Georgia</vt:lpstr>
      <vt:lpstr>ACCESS for ELLs 2.0  Test Practice</vt:lpstr>
      <vt:lpstr>Ensure Better Access</vt:lpstr>
      <vt:lpstr>Who will tools benefit?</vt:lpstr>
      <vt:lpstr>Selected Georgia Standards</vt:lpstr>
      <vt:lpstr>Accommodations</vt:lpstr>
      <vt:lpstr>Accommodations</vt:lpstr>
      <vt:lpstr>Modifications</vt:lpstr>
      <vt:lpstr>Important Points</vt:lpstr>
      <vt:lpstr>Accommodations</vt:lpstr>
      <vt:lpstr>Accommodations</vt:lpstr>
      <vt:lpstr>Accommodations</vt:lpstr>
      <vt:lpstr>Eligible Students</vt:lpstr>
      <vt:lpstr>Target Skills vs Access Skills</vt:lpstr>
      <vt:lpstr>Key Considerations</vt:lpstr>
      <vt:lpstr>Key Considerations</vt:lpstr>
      <vt:lpstr>Key Considerations</vt:lpstr>
      <vt:lpstr>Key Considerations</vt:lpstr>
      <vt:lpstr>Key Considerations</vt:lpstr>
      <vt:lpstr>Key Considerations</vt:lpstr>
      <vt:lpstr>Standard Accommodations</vt:lpstr>
      <vt:lpstr>Conditional Accommodations</vt:lpstr>
      <vt:lpstr>Conditional Accommodations</vt:lpstr>
      <vt:lpstr>Conditional Accommodations</vt:lpstr>
      <vt:lpstr>Why must we attend to the guidance for conditional accommodations?</vt:lpstr>
      <vt:lpstr>Why must we attend to the guidance for conditional accommodations?</vt:lpstr>
      <vt:lpstr>Consider the Constructs</vt:lpstr>
      <vt:lpstr>Key Consideration</vt:lpstr>
      <vt:lpstr>Oral Reading of  ELA Passages: SWD </vt:lpstr>
      <vt:lpstr>Signing of  ELA Passages: SWD </vt:lpstr>
      <vt:lpstr>Oral Reading of  ELA Passages: EL</vt:lpstr>
      <vt:lpstr>Why is reading of ELA passages restricted?</vt:lpstr>
      <vt:lpstr>Reading of Test Questions</vt:lpstr>
      <vt:lpstr>Use of a Basic Function Calculator (SWD only)</vt:lpstr>
      <vt:lpstr>Resources</vt:lpstr>
      <vt:lpstr>PowerPoint Presentation</vt:lpstr>
      <vt:lpstr>Special Accommodations Requests</vt:lpstr>
      <vt:lpstr>Resources</vt:lpstr>
      <vt:lpstr>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and Accommodations  for Students with Disabilities &amp;  English Learners</dc:title>
  <dc:creator>Mary Nesbit-McBride</dc:creator>
  <cp:lastModifiedBy>Sandy Greene</cp:lastModifiedBy>
  <cp:revision>6</cp:revision>
  <cp:lastPrinted>1601-01-01T00:00:00Z</cp:lastPrinted>
  <dcterms:created xsi:type="dcterms:W3CDTF">1601-01-01T00:00:00Z</dcterms:created>
  <dcterms:modified xsi:type="dcterms:W3CDTF">2018-09-11T12:00:37Z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