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7"/>
  </p:notesMasterIdLst>
  <p:handoutMasterIdLst>
    <p:handoutMasterId r:id="rId48"/>
  </p:handoutMasterIdLst>
  <p:sldIdLst>
    <p:sldId id="430" r:id="rId5"/>
    <p:sldId id="471" r:id="rId6"/>
    <p:sldId id="465" r:id="rId7"/>
    <p:sldId id="466" r:id="rId8"/>
    <p:sldId id="467" r:id="rId9"/>
    <p:sldId id="468" r:id="rId10"/>
    <p:sldId id="469" r:id="rId11"/>
    <p:sldId id="470" r:id="rId12"/>
    <p:sldId id="511" r:id="rId13"/>
    <p:sldId id="505" r:id="rId14"/>
    <p:sldId id="506" r:id="rId15"/>
    <p:sldId id="507" r:id="rId16"/>
    <p:sldId id="508" r:id="rId17"/>
    <p:sldId id="509" r:id="rId18"/>
    <p:sldId id="510" r:id="rId19"/>
    <p:sldId id="366" r:id="rId20"/>
    <p:sldId id="410" r:id="rId21"/>
    <p:sldId id="411" r:id="rId22"/>
    <p:sldId id="424" r:id="rId23"/>
    <p:sldId id="425" r:id="rId24"/>
    <p:sldId id="382" r:id="rId25"/>
    <p:sldId id="438" r:id="rId26"/>
    <p:sldId id="384" r:id="rId27"/>
    <p:sldId id="517" r:id="rId28"/>
    <p:sldId id="518" r:id="rId29"/>
    <p:sldId id="519" r:id="rId30"/>
    <p:sldId id="383" r:id="rId31"/>
    <p:sldId id="512" r:id="rId32"/>
    <p:sldId id="513" r:id="rId33"/>
    <p:sldId id="427" r:id="rId34"/>
    <p:sldId id="428" r:id="rId35"/>
    <p:sldId id="521" r:id="rId36"/>
    <p:sldId id="520" r:id="rId37"/>
    <p:sldId id="515" r:id="rId38"/>
    <p:sldId id="522" r:id="rId39"/>
    <p:sldId id="523" r:id="rId40"/>
    <p:sldId id="524" r:id="rId41"/>
    <p:sldId id="525" r:id="rId42"/>
    <p:sldId id="526" r:id="rId43"/>
    <p:sldId id="527" r:id="rId44"/>
    <p:sldId id="528" r:id="rId45"/>
    <p:sldId id="516" r:id="rId4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000FF"/>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3161" autoAdjust="0"/>
  </p:normalViewPr>
  <p:slideViewPr>
    <p:cSldViewPr snapToGrid="0">
      <p:cViewPr varScale="1">
        <p:scale>
          <a:sx n="98" d="100"/>
          <a:sy n="98" d="100"/>
        </p:scale>
        <p:origin x="306" y="78"/>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381945019605432"/>
          <c:y val="7.6785513616766221E-2"/>
          <c:w val="0.69642554680664914"/>
          <c:h val="0.82449362468744658"/>
        </c:manualLayout>
      </c:layout>
      <c:lineChart>
        <c:grouping val="standard"/>
        <c:varyColors val="0"/>
        <c:ser>
          <c:idx val="4"/>
          <c:order val="0"/>
          <c:tx>
            <c:strRef>
              <c:f>'Fig 1'!$A$33</c:f>
              <c:strCache>
                <c:ptCount val="1"/>
                <c:pt idx="0">
                  <c:v>Beginning Learning Median</c:v>
                </c:pt>
              </c:strCache>
            </c:strRef>
          </c:tx>
          <c:spPr>
            <a:ln>
              <a:solidFill>
                <a:srgbClr val="70AD47">
                  <a:lumMod val="60000"/>
                  <a:lumOff val="40000"/>
                </a:srgbClr>
              </a:solidFill>
            </a:ln>
          </c:spPr>
          <c:marker>
            <c:symbol val="diamond"/>
            <c:size val="7"/>
            <c:spPr>
              <a:solidFill>
                <a:srgbClr val="92D050"/>
              </a:solidFill>
              <a:ln>
                <a:solidFill>
                  <a:srgbClr val="92D050"/>
                </a:solidFill>
              </a:ln>
            </c:spPr>
          </c:marker>
          <c:dLbls>
            <c:dLbl>
              <c:idx val="2"/>
              <c:layout>
                <c:manualLayout>
                  <c:x val="-4.5079474759043697E-3"/>
                  <c:y val="7.3691440207325418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9.0158949518088505E-3"/>
                  <c:y val="1.3266586811707925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0497408629540807E-2"/>
                  <c:y val="2.486438163887819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900" b="1">
                    <a:solidFill>
                      <a:srgbClr val="69AD2B"/>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'Fig 1'!$B$32:$I$32</c:f>
              <c:strCache>
                <c:ptCount val="8"/>
                <c:pt idx="0">
                  <c:v>3</c:v>
                </c:pt>
                <c:pt idx="1">
                  <c:v>4</c:v>
                </c:pt>
                <c:pt idx="2">
                  <c:v>5</c:v>
                </c:pt>
                <c:pt idx="3">
                  <c:v>6</c:v>
                </c:pt>
                <c:pt idx="4">
                  <c:v>7</c:v>
                </c:pt>
                <c:pt idx="5">
                  <c:v>8</c:v>
                </c:pt>
                <c:pt idx="6">
                  <c:v>9th Lit</c:v>
                </c:pt>
                <c:pt idx="7">
                  <c:v>Am. Lit</c:v>
                </c:pt>
              </c:strCache>
            </c:strRef>
          </c:cat>
          <c:val>
            <c:numRef>
              <c:f>'Fig 1'!$B$33:$I$33</c:f>
              <c:numCache>
                <c:formatCode>General</c:formatCode>
                <c:ptCount val="8"/>
                <c:pt idx="0">
                  <c:v>390</c:v>
                </c:pt>
                <c:pt idx="1">
                  <c:v>545</c:v>
                </c:pt>
                <c:pt idx="2">
                  <c:v>690</c:v>
                </c:pt>
                <c:pt idx="3">
                  <c:v>730</c:v>
                </c:pt>
                <c:pt idx="4">
                  <c:v>870</c:v>
                </c:pt>
                <c:pt idx="5">
                  <c:v>870</c:v>
                </c:pt>
                <c:pt idx="6">
                  <c:v>1025</c:v>
                </c:pt>
                <c:pt idx="7">
                  <c:v>925</c:v>
                </c:pt>
              </c:numCache>
            </c:numRef>
          </c:val>
          <c:smooth val="0"/>
        </c:ser>
        <c:ser>
          <c:idx val="3"/>
          <c:order val="1"/>
          <c:tx>
            <c:strRef>
              <c:f>'Fig 1'!$A$34</c:f>
              <c:strCache>
                <c:ptCount val="1"/>
                <c:pt idx="0">
                  <c:v>Developing Learner Median</c:v>
                </c:pt>
              </c:strCache>
            </c:strRef>
          </c:tx>
          <c:spPr>
            <a:ln>
              <a:solidFill>
                <a:srgbClr val="92D050"/>
              </a:solidFill>
            </a:ln>
          </c:spPr>
          <c:marker>
            <c:spPr>
              <a:solidFill>
                <a:srgbClr val="69AD2B"/>
              </a:solidFill>
              <a:ln>
                <a:solidFill>
                  <a:srgbClr val="69AD2B"/>
                </a:solidFill>
              </a:ln>
            </c:spPr>
          </c:marker>
          <c:dLbls>
            <c:dLbl>
              <c:idx val="0"/>
              <c:layout>
                <c:manualLayout>
                  <c:x val="-4.8309178743961352E-2"/>
                  <c:y val="0"/>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4365396947847427E-2"/>
                  <c:y val="-2.849189597244374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4580618902143227E-2"/>
                  <c:y val="-2.2791350520395024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4.6689794054242138E-2"/>
                  <c:y val="-1.395050526990514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288244766505642E-2"/>
                  <c:y val="2.9186423737567042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2882447665056361E-2"/>
                  <c:y val="1.8573178742088119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7.9599337466091935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6.4412238325281803E-3"/>
                  <c:y val="2.122648999095784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900" b="1" baseline="0">
                    <a:solidFill>
                      <a:srgbClr val="69A12B"/>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 1'!$B$32:$I$32</c:f>
              <c:strCache>
                <c:ptCount val="8"/>
                <c:pt idx="0">
                  <c:v>3</c:v>
                </c:pt>
                <c:pt idx="1">
                  <c:v>4</c:v>
                </c:pt>
                <c:pt idx="2">
                  <c:v>5</c:v>
                </c:pt>
                <c:pt idx="3">
                  <c:v>6</c:v>
                </c:pt>
                <c:pt idx="4">
                  <c:v>7</c:v>
                </c:pt>
                <c:pt idx="5">
                  <c:v>8</c:v>
                </c:pt>
                <c:pt idx="6">
                  <c:v>9th Lit</c:v>
                </c:pt>
                <c:pt idx="7">
                  <c:v>Am. Lit</c:v>
                </c:pt>
              </c:strCache>
            </c:strRef>
          </c:cat>
          <c:val>
            <c:numRef>
              <c:f>'Fig 1'!$B$34:$I$34</c:f>
              <c:numCache>
                <c:formatCode>General</c:formatCode>
                <c:ptCount val="8"/>
                <c:pt idx="0">
                  <c:v>635</c:v>
                </c:pt>
                <c:pt idx="1">
                  <c:v>765</c:v>
                </c:pt>
                <c:pt idx="2">
                  <c:v>885</c:v>
                </c:pt>
                <c:pt idx="3">
                  <c:v>955</c:v>
                </c:pt>
                <c:pt idx="4">
                  <c:v>1080</c:v>
                </c:pt>
                <c:pt idx="5">
                  <c:v>1095</c:v>
                </c:pt>
                <c:pt idx="6">
                  <c:v>1275</c:v>
                </c:pt>
                <c:pt idx="7">
                  <c:v>1165</c:v>
                </c:pt>
              </c:numCache>
            </c:numRef>
          </c:val>
          <c:smooth val="0"/>
        </c:ser>
        <c:ser>
          <c:idx val="2"/>
          <c:order val="2"/>
          <c:tx>
            <c:strRef>
              <c:f>'Fig 1'!$A$35</c:f>
              <c:strCache>
                <c:ptCount val="1"/>
                <c:pt idx="0">
                  <c:v>Proficient Learner Median</c:v>
                </c:pt>
              </c:strCache>
            </c:strRef>
          </c:tx>
          <c:spPr>
            <a:ln>
              <a:solidFill>
                <a:srgbClr val="639828"/>
              </a:solidFill>
            </a:ln>
          </c:spPr>
          <c:marker>
            <c:symbol val="circle"/>
            <c:size val="7"/>
            <c:spPr>
              <a:solidFill>
                <a:srgbClr val="558236"/>
              </a:solidFill>
              <a:ln>
                <a:solidFill>
                  <a:srgbClr val="558236"/>
                </a:solidFill>
              </a:ln>
            </c:spPr>
          </c:marker>
          <c:dLbls>
            <c:dLbl>
              <c:idx val="0"/>
              <c:layout>
                <c:manualLayout>
                  <c:x val="-3.5009832294888389E-2"/>
                  <c:y val="-4.375978800252053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2.4574466322911048E-2"/>
                  <c:y val="-2.755474178058494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2.6204781500614074E-2"/>
                  <c:y val="-3.579985425591129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2.0854048988728949E-2"/>
                  <c:y val="-4.802723174814356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3.9394306421208218E-2"/>
                  <c:y val="-3.772997350717714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4.0019780136178629E-2"/>
                  <c:y val="-3.507656578791226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2.3880330176119291E-2"/>
                  <c:y val="-2.7268936285431106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1">
                <a:noFill/>
              </a:ln>
            </c:spPr>
            <c:txPr>
              <a:bodyPr/>
              <a:lstStyle/>
              <a:p>
                <a:pPr>
                  <a:defRPr sz="900" b="1" i="0" u="none" strike="noStrike" baseline="0">
                    <a:solidFill>
                      <a:srgbClr val="558236"/>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 1'!$B$32:$I$32</c:f>
              <c:strCache>
                <c:ptCount val="8"/>
                <c:pt idx="0">
                  <c:v>3</c:v>
                </c:pt>
                <c:pt idx="1">
                  <c:v>4</c:v>
                </c:pt>
                <c:pt idx="2">
                  <c:v>5</c:v>
                </c:pt>
                <c:pt idx="3">
                  <c:v>6</c:v>
                </c:pt>
                <c:pt idx="4">
                  <c:v>7</c:v>
                </c:pt>
                <c:pt idx="5">
                  <c:v>8</c:v>
                </c:pt>
                <c:pt idx="6">
                  <c:v>9th Lit</c:v>
                </c:pt>
                <c:pt idx="7">
                  <c:v>Am. Lit</c:v>
                </c:pt>
              </c:strCache>
            </c:strRef>
          </c:cat>
          <c:val>
            <c:numRef>
              <c:f>'Fig 1'!$B$35:$I$35</c:f>
              <c:numCache>
                <c:formatCode>General</c:formatCode>
                <c:ptCount val="8"/>
                <c:pt idx="0">
                  <c:v>810</c:v>
                </c:pt>
                <c:pt idx="1">
                  <c:v>940</c:v>
                </c:pt>
                <c:pt idx="2">
                  <c:v>1085</c:v>
                </c:pt>
                <c:pt idx="3">
                  <c:v>1135</c:v>
                </c:pt>
                <c:pt idx="4">
                  <c:v>1280</c:v>
                </c:pt>
                <c:pt idx="5">
                  <c:v>1285</c:v>
                </c:pt>
                <c:pt idx="6">
                  <c:v>1505</c:v>
                </c:pt>
                <c:pt idx="7">
                  <c:v>1370</c:v>
                </c:pt>
              </c:numCache>
            </c:numRef>
          </c:val>
          <c:smooth val="0"/>
        </c:ser>
        <c:ser>
          <c:idx val="5"/>
          <c:order val="3"/>
          <c:tx>
            <c:strRef>
              <c:f>'Fig 1'!$A$36</c:f>
              <c:strCache>
                <c:ptCount val="1"/>
                <c:pt idx="0">
                  <c:v>Distinguished Learner Median</c:v>
                </c:pt>
              </c:strCache>
            </c:strRef>
          </c:tx>
          <c:spPr>
            <a:ln>
              <a:solidFill>
                <a:srgbClr val="70AD47">
                  <a:lumMod val="50000"/>
                </a:srgbClr>
              </a:solidFill>
            </a:ln>
          </c:spPr>
          <c:marker>
            <c:symbol val="triangle"/>
            <c:size val="7"/>
            <c:spPr>
              <a:solidFill>
                <a:srgbClr val="70AD47">
                  <a:lumMod val="50000"/>
                </a:srgbClr>
              </a:solidFill>
              <a:ln>
                <a:solidFill>
                  <a:srgbClr val="70AD47">
                    <a:lumMod val="50000"/>
                  </a:srgbClr>
                </a:solidFill>
              </a:ln>
            </c:spPr>
          </c:marker>
          <c:dLbls>
            <c:dLbl>
              <c:idx val="0"/>
              <c:layout>
                <c:manualLayout>
                  <c:x val="-4.1301431523958057E-2"/>
                  <c:y val="-2.455294839288728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4.1363434643133377E-2"/>
                  <c:y val="-2.84380646120984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4.1363434643133377E-2"/>
                  <c:y val="-2.71166320413030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4.0889852536548872E-2"/>
                  <c:y val="-2.839690694941911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4.1988918051910178E-2"/>
                  <c:y val="-2.976994329017280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4.1055320983427797E-2"/>
                  <c:y val="-2.457760120606576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1.2943667937314697E-2"/>
                  <c:y val="-3.0613696015270819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1">
                <a:noFill/>
              </a:ln>
            </c:spPr>
            <c:txPr>
              <a:bodyPr/>
              <a:lstStyle/>
              <a:p>
                <a:pPr>
                  <a:defRPr sz="900" b="1" i="0" u="none" strike="noStrike" baseline="0">
                    <a:solidFill>
                      <a:srgbClr val="10541B"/>
                    </a:solidFill>
                    <a:latin typeface="Calibri"/>
                    <a:ea typeface="Calibri"/>
                    <a:cs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 1'!$B$32:$I$32</c:f>
              <c:strCache>
                <c:ptCount val="8"/>
                <c:pt idx="0">
                  <c:v>3</c:v>
                </c:pt>
                <c:pt idx="1">
                  <c:v>4</c:v>
                </c:pt>
                <c:pt idx="2">
                  <c:v>5</c:v>
                </c:pt>
                <c:pt idx="3">
                  <c:v>6</c:v>
                </c:pt>
                <c:pt idx="4">
                  <c:v>7</c:v>
                </c:pt>
                <c:pt idx="5">
                  <c:v>8</c:v>
                </c:pt>
                <c:pt idx="6">
                  <c:v>9th Lit</c:v>
                </c:pt>
                <c:pt idx="7">
                  <c:v>Am. Lit</c:v>
                </c:pt>
              </c:strCache>
            </c:strRef>
          </c:cat>
          <c:val>
            <c:numRef>
              <c:f>'Fig 1'!$B$36:$I$36</c:f>
              <c:numCache>
                <c:formatCode>General</c:formatCode>
                <c:ptCount val="8"/>
                <c:pt idx="0">
                  <c:v>985</c:v>
                </c:pt>
                <c:pt idx="1">
                  <c:v>1105</c:v>
                </c:pt>
                <c:pt idx="2">
                  <c:v>1300</c:v>
                </c:pt>
                <c:pt idx="3">
                  <c:v>1360</c:v>
                </c:pt>
                <c:pt idx="4">
                  <c:v>1510</c:v>
                </c:pt>
                <c:pt idx="5">
                  <c:v>1490</c:v>
                </c:pt>
                <c:pt idx="6">
                  <c:v>1785</c:v>
                </c:pt>
                <c:pt idx="7">
                  <c:v>1600</c:v>
                </c:pt>
              </c:numCache>
            </c:numRef>
          </c:val>
          <c:smooth val="0"/>
        </c:ser>
        <c:ser>
          <c:idx val="0"/>
          <c:order val="4"/>
          <c:tx>
            <c:strRef>
              <c:f>'Fig 1'!$A$37</c:f>
              <c:strCache>
                <c:ptCount val="1"/>
                <c:pt idx="0">
                  <c:v>Lower Text Band for Grade</c:v>
                </c:pt>
              </c:strCache>
            </c:strRef>
          </c:tx>
          <c:spPr>
            <a:ln>
              <a:solidFill>
                <a:srgbClr val="C00000"/>
              </a:solidFill>
            </a:ln>
          </c:spPr>
          <c:marker>
            <c:symbol val="star"/>
            <c:size val="8"/>
            <c:spPr>
              <a:noFill/>
              <a:ln>
                <a:solidFill>
                  <a:srgbClr val="C00000"/>
                </a:solidFill>
              </a:ln>
            </c:spPr>
          </c:marker>
          <c:dPt>
            <c:idx val="4"/>
            <c:bubble3D val="0"/>
          </c:dPt>
          <c:dLbls>
            <c:dLbl>
              <c:idx val="1"/>
              <c:layout>
                <c:manualLayout>
                  <c:x val="-1.2021193269078348E-2"/>
                  <c:y val="1.965105072195368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202119326907832E-2"/>
                  <c:y val="1.9651050721953684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9.0158949518087395E-3"/>
                  <c:y val="1.7194669381709476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4.5079474759044799E-3"/>
                  <c:y val="1.719466938170947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7.2133975170463379E-3"/>
                  <c:y val="9.825525360976842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900" b="1">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'Fig 1'!$B$32:$I$32</c:f>
              <c:strCache>
                <c:ptCount val="8"/>
                <c:pt idx="0">
                  <c:v>3</c:v>
                </c:pt>
                <c:pt idx="1">
                  <c:v>4</c:v>
                </c:pt>
                <c:pt idx="2">
                  <c:v>5</c:v>
                </c:pt>
                <c:pt idx="3">
                  <c:v>6</c:v>
                </c:pt>
                <c:pt idx="4">
                  <c:v>7</c:v>
                </c:pt>
                <c:pt idx="5">
                  <c:v>8</c:v>
                </c:pt>
                <c:pt idx="6">
                  <c:v>9th Lit</c:v>
                </c:pt>
                <c:pt idx="7">
                  <c:v>Am. Lit</c:v>
                </c:pt>
              </c:strCache>
            </c:strRef>
          </c:cat>
          <c:val>
            <c:numRef>
              <c:f>'Fig 1'!$B$37:$I$37</c:f>
              <c:numCache>
                <c:formatCode>General</c:formatCode>
                <c:ptCount val="8"/>
                <c:pt idx="0">
                  <c:v>520</c:v>
                </c:pt>
                <c:pt idx="1">
                  <c:v>740</c:v>
                </c:pt>
                <c:pt idx="2">
                  <c:v>830</c:v>
                </c:pt>
                <c:pt idx="3">
                  <c:v>925</c:v>
                </c:pt>
                <c:pt idx="4">
                  <c:v>970</c:v>
                </c:pt>
                <c:pt idx="5">
                  <c:v>1010</c:v>
                </c:pt>
                <c:pt idx="6">
                  <c:v>1050</c:v>
                </c:pt>
                <c:pt idx="7">
                  <c:v>1185</c:v>
                </c:pt>
              </c:numCache>
            </c:numRef>
          </c:val>
          <c:smooth val="0"/>
        </c:ser>
        <c:ser>
          <c:idx val="1"/>
          <c:order val="5"/>
          <c:tx>
            <c:strRef>
              <c:f>'Fig 1'!$A$38</c:f>
              <c:strCache>
                <c:ptCount val="1"/>
                <c:pt idx="0">
                  <c:v>Upper Text Band for Grade</c:v>
                </c:pt>
              </c:strCache>
            </c:strRef>
          </c:tx>
          <c:spPr>
            <a:ln>
              <a:solidFill>
                <a:srgbClr val="C00000"/>
              </a:solidFill>
            </a:ln>
          </c:spPr>
          <c:marker>
            <c:symbol val="star"/>
            <c:size val="8"/>
            <c:spPr>
              <a:noFill/>
              <a:ln>
                <a:solidFill>
                  <a:srgbClr val="C00000"/>
                </a:solidFill>
              </a:ln>
            </c:spPr>
          </c:marker>
          <c:dLbls>
            <c:dLbl>
              <c:idx val="3"/>
              <c:layout>
                <c:manualLayout>
                  <c:x val="-4.5079474759044252E-3"/>
                  <c:y val="1.228190670122096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7047684855426218E-2"/>
                  <c:y val="-3.733274122293367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900" b="1">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'Fig 1'!$B$32:$I$32</c:f>
              <c:strCache>
                <c:ptCount val="8"/>
                <c:pt idx="0">
                  <c:v>3</c:v>
                </c:pt>
                <c:pt idx="1">
                  <c:v>4</c:v>
                </c:pt>
                <c:pt idx="2">
                  <c:v>5</c:v>
                </c:pt>
                <c:pt idx="3">
                  <c:v>6</c:v>
                </c:pt>
                <c:pt idx="4">
                  <c:v>7</c:v>
                </c:pt>
                <c:pt idx="5">
                  <c:v>8</c:v>
                </c:pt>
                <c:pt idx="6">
                  <c:v>9th Lit</c:v>
                </c:pt>
                <c:pt idx="7">
                  <c:v>Am. Lit</c:v>
                </c:pt>
              </c:strCache>
            </c:strRef>
          </c:cat>
          <c:val>
            <c:numRef>
              <c:f>'Fig 1'!$B$38:$I$38</c:f>
              <c:numCache>
                <c:formatCode>General</c:formatCode>
                <c:ptCount val="8"/>
                <c:pt idx="0">
                  <c:v>820</c:v>
                </c:pt>
                <c:pt idx="1">
                  <c:v>940</c:v>
                </c:pt>
                <c:pt idx="2">
                  <c:v>1010</c:v>
                </c:pt>
                <c:pt idx="3">
                  <c:v>1070</c:v>
                </c:pt>
                <c:pt idx="4">
                  <c:v>1120</c:v>
                </c:pt>
                <c:pt idx="5">
                  <c:v>1185</c:v>
                </c:pt>
                <c:pt idx="6">
                  <c:v>1260</c:v>
                </c:pt>
                <c:pt idx="7">
                  <c:v>1385</c:v>
                </c:pt>
              </c:numCache>
            </c:numRef>
          </c:val>
          <c:smooth val="0"/>
        </c:ser>
        <c:dLbls>
          <c:showLegendKey val="0"/>
          <c:showVal val="0"/>
          <c:showCatName val="0"/>
          <c:showSerName val="0"/>
          <c:showPercent val="0"/>
          <c:showBubbleSize val="0"/>
        </c:dLbls>
        <c:marker val="1"/>
        <c:smooth val="0"/>
        <c:axId val="383693456"/>
        <c:axId val="383693848"/>
      </c:lineChart>
      <c:catAx>
        <c:axId val="383693456"/>
        <c:scaling>
          <c:orientation val="minMax"/>
        </c:scaling>
        <c:delete val="0"/>
        <c:axPos val="b"/>
        <c:title>
          <c:tx>
            <c:rich>
              <a:bodyPr/>
              <a:lstStyle/>
              <a:p>
                <a:pPr>
                  <a:defRPr sz="1100" b="1" i="0" u="none" strike="noStrike" baseline="0">
                    <a:solidFill>
                      <a:srgbClr val="000000"/>
                    </a:solidFill>
                    <a:latin typeface="Times New Roman"/>
                    <a:ea typeface="Times New Roman"/>
                    <a:cs typeface="Times New Roman"/>
                  </a:defRPr>
                </a:pPr>
                <a:r>
                  <a:rPr lang="en-US" dirty="0"/>
                  <a:t>Grade </a:t>
                </a:r>
                <a:r>
                  <a:rPr lang="en-US" dirty="0" smtClean="0"/>
                  <a:t>Level / Course</a:t>
                </a:r>
                <a:endParaRPr lang="en-US" dirty="0"/>
              </a:p>
            </c:rich>
          </c:tx>
          <c:layout>
            <c:manualLayout>
              <c:xMode val="edge"/>
              <c:yMode val="edge"/>
              <c:x val="0.39031193576707274"/>
              <c:y val="0.95663249073006162"/>
            </c:manualLayout>
          </c:layout>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83693848"/>
        <c:crosses val="autoZero"/>
        <c:auto val="1"/>
        <c:lblAlgn val="ctr"/>
        <c:lblOffset val="100"/>
        <c:noMultiLvlLbl val="0"/>
      </c:catAx>
      <c:valAx>
        <c:axId val="383693848"/>
        <c:scaling>
          <c:orientation val="minMax"/>
          <c:max val="1800"/>
          <c:min val="200"/>
        </c:scaling>
        <c:delete val="0"/>
        <c:axPos val="l"/>
        <c:majorGridlines/>
        <c:title>
          <c:tx>
            <c:rich>
              <a:bodyPr/>
              <a:lstStyle/>
              <a:p>
                <a:pPr>
                  <a:defRPr sz="1100" b="1" i="0" u="none" strike="noStrike" baseline="0">
                    <a:solidFill>
                      <a:srgbClr val="000000"/>
                    </a:solidFill>
                    <a:latin typeface="Times New Roman"/>
                    <a:ea typeface="Times New Roman"/>
                    <a:cs typeface="Times New Roman"/>
                  </a:defRPr>
                </a:pPr>
                <a:r>
                  <a:rPr lang="en-US" dirty="0"/>
                  <a:t>Lexile</a:t>
                </a:r>
              </a:p>
            </c:rich>
          </c:tx>
          <c:layout>
            <c:manualLayout>
              <c:xMode val="edge"/>
              <c:yMode val="edge"/>
              <c:x val="2.1989554813565019E-2"/>
              <c:y val="0.4007843399693668"/>
            </c:manualLayout>
          </c:layout>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83693456"/>
        <c:crosses val="autoZero"/>
        <c:crossBetween val="between"/>
        <c:majorUnit val="200"/>
      </c:valAx>
    </c:plotArea>
    <c:legend>
      <c:legendPos val="r"/>
      <c:legendEntry>
        <c:idx val="0"/>
        <c:txPr>
          <a:bodyPr/>
          <a:lstStyle/>
          <a:p>
            <a:pPr>
              <a:defRPr sz="900" b="0" i="0" u="none" strike="noStrike" baseline="0">
                <a:solidFill>
                  <a:srgbClr val="000000"/>
                </a:solidFill>
                <a:latin typeface="Calibri"/>
                <a:ea typeface="Calibri"/>
                <a:cs typeface="Calibri"/>
              </a:defRPr>
            </a:pPr>
            <a:endParaRPr lang="en-US"/>
          </a:p>
        </c:txPr>
      </c:legendEntry>
      <c:legendEntry>
        <c:idx val="1"/>
        <c:txPr>
          <a:bodyPr/>
          <a:lstStyle/>
          <a:p>
            <a:pPr>
              <a:defRPr sz="900" b="0" i="0" u="none" strike="noStrike" baseline="0">
                <a:solidFill>
                  <a:srgbClr val="000000"/>
                </a:solidFill>
                <a:latin typeface="Calibri"/>
                <a:ea typeface="Calibri"/>
                <a:cs typeface="Calibri"/>
              </a:defRPr>
            </a:pPr>
            <a:endParaRPr lang="en-US"/>
          </a:p>
        </c:txPr>
      </c:legendEntry>
      <c:legendEntry>
        <c:idx val="2"/>
        <c:txPr>
          <a:bodyPr/>
          <a:lstStyle/>
          <a:p>
            <a:pPr>
              <a:defRPr sz="900" b="0" i="0" u="none" strike="noStrike" baseline="0">
                <a:solidFill>
                  <a:srgbClr val="000000"/>
                </a:solidFill>
                <a:latin typeface="Calibri"/>
                <a:ea typeface="Calibri"/>
                <a:cs typeface="Calibri"/>
              </a:defRPr>
            </a:pPr>
            <a:endParaRPr lang="en-US"/>
          </a:p>
        </c:txPr>
      </c:legendEntry>
      <c:legendEntry>
        <c:idx val="3"/>
        <c:txPr>
          <a:bodyPr/>
          <a:lstStyle/>
          <a:p>
            <a:pPr>
              <a:defRPr sz="900" b="0" i="0" u="none" strike="noStrike" baseline="0">
                <a:solidFill>
                  <a:srgbClr val="000000"/>
                </a:solidFill>
                <a:latin typeface="Calibri"/>
                <a:ea typeface="Calibri"/>
                <a:cs typeface="Calibri"/>
              </a:defRPr>
            </a:pPr>
            <a:endParaRPr lang="en-US"/>
          </a:p>
        </c:txPr>
      </c:legendEntry>
      <c:legendEntry>
        <c:idx val="4"/>
        <c:txPr>
          <a:bodyPr/>
          <a:lstStyle/>
          <a:p>
            <a:pPr>
              <a:defRPr sz="900" b="0" i="0" u="none" strike="noStrike" baseline="0">
                <a:solidFill>
                  <a:srgbClr val="000000"/>
                </a:solidFill>
                <a:latin typeface="Calibri"/>
                <a:ea typeface="Calibri"/>
                <a:cs typeface="Calibri"/>
              </a:defRPr>
            </a:pPr>
            <a:endParaRPr lang="en-US"/>
          </a:p>
        </c:txPr>
      </c:legendEntry>
      <c:legendEntry>
        <c:idx val="5"/>
        <c:txPr>
          <a:bodyPr/>
          <a:lstStyle/>
          <a:p>
            <a:pPr>
              <a:defRPr sz="900" b="0" i="0" u="none" strike="noStrike" baseline="0">
                <a:solidFill>
                  <a:srgbClr val="000000"/>
                </a:solidFill>
                <a:latin typeface="Calibri"/>
                <a:ea typeface="Calibri"/>
                <a:cs typeface="Calibri"/>
              </a:defRPr>
            </a:pPr>
            <a:endParaRPr lang="en-US"/>
          </a:p>
        </c:txPr>
      </c:legendEntry>
      <c:layout>
        <c:manualLayout>
          <c:xMode val="edge"/>
          <c:yMode val="edge"/>
          <c:x val="0.74979234502895808"/>
          <c:y val="0.60818532023959582"/>
          <c:w val="0.24876497546763263"/>
          <c:h val="0.28064330886558314"/>
        </c:manualLayout>
      </c:layout>
      <c:overlay val="0"/>
      <c:txPr>
        <a:bodyPr/>
        <a:lstStyle/>
        <a:p>
          <a:pPr>
            <a:defRPr sz="675"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85AC2DC4-5415-48D6-AAC7-C9E899605623}" type="datetimeFigureOut">
              <a:rPr lang="en-US" smtClean="0"/>
              <a:t>3/24/2016</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B3999EF-4795-4ED0-819F-48E7174615F5}" type="slidenum">
              <a:rPr lang="en-US" smtClean="0"/>
              <a:t>‹#›</a:t>
            </a:fld>
            <a:endParaRPr lang="en-US" dirty="0"/>
          </a:p>
        </p:txBody>
      </p:sp>
    </p:spTree>
    <p:extLst>
      <p:ext uri="{BB962C8B-B14F-4D97-AF65-F5344CB8AC3E}">
        <p14:creationId xmlns:p14="http://schemas.microsoft.com/office/powerpoint/2010/main" val="2255162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3/24/2016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3</a:t>
            </a:fld>
            <a:endParaRPr lang="en-US" dirty="0"/>
          </a:p>
        </p:txBody>
      </p:sp>
    </p:spTree>
    <p:extLst>
      <p:ext uri="{BB962C8B-B14F-4D97-AF65-F5344CB8AC3E}">
        <p14:creationId xmlns:p14="http://schemas.microsoft.com/office/powerpoint/2010/main" val="2666302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24</a:t>
            </a:fld>
            <a:endParaRPr lang="en-US" dirty="0"/>
          </a:p>
        </p:txBody>
      </p:sp>
    </p:spTree>
    <p:extLst>
      <p:ext uri="{BB962C8B-B14F-4D97-AF65-F5344CB8AC3E}">
        <p14:creationId xmlns:p14="http://schemas.microsoft.com/office/powerpoint/2010/main" val="1969705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26</a:t>
            </a:fld>
            <a:endParaRPr lang="en-US" dirty="0"/>
          </a:p>
        </p:txBody>
      </p:sp>
    </p:spTree>
    <p:extLst>
      <p:ext uri="{BB962C8B-B14F-4D97-AF65-F5344CB8AC3E}">
        <p14:creationId xmlns:p14="http://schemas.microsoft.com/office/powerpoint/2010/main" val="3632810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27</a:t>
            </a:fld>
            <a:endParaRPr lang="en-US" dirty="0"/>
          </a:p>
        </p:txBody>
      </p:sp>
    </p:spTree>
    <p:extLst>
      <p:ext uri="{BB962C8B-B14F-4D97-AF65-F5344CB8AC3E}">
        <p14:creationId xmlns:p14="http://schemas.microsoft.com/office/powerpoint/2010/main" val="3975028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28</a:t>
            </a:fld>
            <a:endParaRPr lang="en-US" dirty="0"/>
          </a:p>
        </p:txBody>
      </p:sp>
    </p:spTree>
    <p:extLst>
      <p:ext uri="{BB962C8B-B14F-4D97-AF65-F5344CB8AC3E}">
        <p14:creationId xmlns:p14="http://schemas.microsoft.com/office/powerpoint/2010/main" val="1115272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4</a:t>
            </a:fld>
            <a:endParaRPr lang="en-US" dirty="0"/>
          </a:p>
        </p:txBody>
      </p:sp>
    </p:spTree>
    <p:extLst>
      <p:ext uri="{BB962C8B-B14F-4D97-AF65-F5344CB8AC3E}">
        <p14:creationId xmlns:p14="http://schemas.microsoft.com/office/powerpoint/2010/main" val="3783781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5</a:t>
            </a:fld>
            <a:endParaRPr lang="en-US" dirty="0"/>
          </a:p>
        </p:txBody>
      </p:sp>
    </p:spTree>
    <p:extLst>
      <p:ext uri="{BB962C8B-B14F-4D97-AF65-F5344CB8AC3E}">
        <p14:creationId xmlns:p14="http://schemas.microsoft.com/office/powerpoint/2010/main" val="3011332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C745401F-CF86-4340-9918-68465693A560}" type="slidenum">
              <a:rPr lang="en-US" smtClean="0"/>
              <a:pPr>
                <a:defRPr/>
              </a:pPr>
              <a:t>6</a:t>
            </a:fld>
            <a:endParaRPr lang="en-US" dirty="0"/>
          </a:p>
        </p:txBody>
      </p:sp>
    </p:spTree>
    <p:extLst>
      <p:ext uri="{BB962C8B-B14F-4D97-AF65-F5344CB8AC3E}">
        <p14:creationId xmlns:p14="http://schemas.microsoft.com/office/powerpoint/2010/main" val="47926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16</a:t>
            </a:fld>
            <a:endParaRPr lang="en-US" dirty="0"/>
          </a:p>
        </p:txBody>
      </p:sp>
    </p:spTree>
    <p:extLst>
      <p:ext uri="{BB962C8B-B14F-4D97-AF65-F5344CB8AC3E}">
        <p14:creationId xmlns:p14="http://schemas.microsoft.com/office/powerpoint/2010/main" val="3975028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17</a:t>
            </a:fld>
            <a:endParaRPr lang="en-US" dirty="0"/>
          </a:p>
        </p:txBody>
      </p:sp>
    </p:spTree>
    <p:extLst>
      <p:ext uri="{BB962C8B-B14F-4D97-AF65-F5344CB8AC3E}">
        <p14:creationId xmlns:p14="http://schemas.microsoft.com/office/powerpoint/2010/main" val="680784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21</a:t>
            </a:fld>
            <a:endParaRPr lang="en-US" dirty="0"/>
          </a:p>
        </p:txBody>
      </p:sp>
    </p:spTree>
    <p:extLst>
      <p:ext uri="{BB962C8B-B14F-4D97-AF65-F5344CB8AC3E}">
        <p14:creationId xmlns:p14="http://schemas.microsoft.com/office/powerpoint/2010/main" val="3975028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22</a:t>
            </a:fld>
            <a:endParaRPr lang="en-US" dirty="0"/>
          </a:p>
        </p:txBody>
      </p:sp>
    </p:spTree>
    <p:extLst>
      <p:ext uri="{BB962C8B-B14F-4D97-AF65-F5344CB8AC3E}">
        <p14:creationId xmlns:p14="http://schemas.microsoft.com/office/powerpoint/2010/main" val="17180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530340-F5C0-43BA-9CC1-D63E860F355B}" type="slidenum">
              <a:rPr lang="en-US" smtClean="0"/>
              <a:t>23</a:t>
            </a:fld>
            <a:endParaRPr lang="en-US" dirty="0"/>
          </a:p>
        </p:txBody>
      </p:sp>
    </p:spTree>
    <p:extLst>
      <p:ext uri="{BB962C8B-B14F-4D97-AF65-F5344CB8AC3E}">
        <p14:creationId xmlns:p14="http://schemas.microsoft.com/office/powerpoint/2010/main" val="3975028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E6B3C085-7E90-4143-A748-9EA86515BEEC}" type="datetime1">
              <a:rPr lang="en-US" smtClean="0"/>
              <a:t>3/24/2016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623E40D-CBF5-4C31-9CDE-351071DC20F2}" type="datetime1">
              <a:rPr lang="en-US" smtClean="0"/>
              <a:t>3/24/2016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E867A62-73AE-4DB9-B354-BEDC30BEC62F}" type="datetime1">
              <a:rPr lang="en-US" smtClean="0"/>
              <a:t>3/24/2016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DDDF91-71E1-4836-8C93-A250022F61B9}" type="datetime1">
              <a:rPr lang="en-US" smtClean="0"/>
              <a:t>3/24/2016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D35D6D0E-4749-4F06-9E98-F2C8AF36CB8A}" type="datetime1">
              <a:rPr lang="en-US" smtClean="0"/>
              <a:t>3/24/2016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21317CFA-43AE-4229-B7F0-D37E1ADD72E1}" type="datetime1">
              <a:rPr lang="en-US" smtClean="0"/>
              <a:t>3/24/2016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7A7E783-0B25-4739-9A44-EC26DEF71CB3}" type="datetime1">
              <a:rPr lang="en-US" smtClean="0"/>
              <a:t>3/24/2016</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351B76A-77D0-4F25-AC76-4754905F9C75}" type="datetime1">
              <a:rPr lang="en-US" smtClean="0"/>
              <a:t>3/24/2016</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8889CCF7-AE72-4D1C-A72A-F1120000B9F9}" type="datetime1">
              <a:rPr lang="en-US" smtClean="0"/>
              <a:t>3/24/2016</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9AB40AB-DFCE-4841-AB86-40CBCEC0786D}" type="datetime1">
              <a:rPr lang="en-US" smtClean="0"/>
              <a:t>3/24/2016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C98EB319-CA43-41FA-B2E0-8268CCD5C5DB}" type="datetime1">
              <a:rPr lang="en-US" smtClean="0"/>
              <a:t>3/24/2016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B607-5E4E-49C0-9B40-F697D3D414AD}" type="datetime1">
              <a:rPr lang="en-US" smtClean="0"/>
              <a:t>3/24/2016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2014-2015 Georgia Milestones Preliminary State Results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fincher@doe.k12.ga.us"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825907" y="4140803"/>
            <a:ext cx="7443019" cy="1305232"/>
          </a:xfrm>
        </p:spPr>
        <p:txBody>
          <a:bodyPr>
            <a:normAutofit fontScale="92500" lnSpcReduction="10000"/>
          </a:bodyPr>
          <a:lstStyle/>
          <a:p>
            <a:pPr marL="0" indent="0">
              <a:buNone/>
            </a:pPr>
            <a:r>
              <a:rPr lang="en-US" sz="3200" b="1" dirty="0" smtClean="0">
                <a:solidFill>
                  <a:srgbClr val="FF0000"/>
                </a:solidFill>
              </a:rPr>
              <a:t>The Road Ahead</a:t>
            </a:r>
            <a:endParaRPr lang="en-US" sz="2800" b="1" dirty="0" smtClean="0">
              <a:solidFill>
                <a:srgbClr val="FF0000"/>
              </a:solidFill>
            </a:endParaRPr>
          </a:p>
          <a:p>
            <a:pPr marL="0" indent="0">
              <a:buNone/>
            </a:pPr>
            <a:r>
              <a:rPr lang="en-US" sz="2200" b="1" dirty="0" smtClean="0"/>
              <a:t>Winter GACIS Conference</a:t>
            </a:r>
          </a:p>
          <a:p>
            <a:pPr marL="0" indent="0">
              <a:buNone/>
            </a:pPr>
            <a:r>
              <a:rPr lang="en-US" sz="2200" b="1" dirty="0" smtClean="0"/>
              <a:t>December 2015</a:t>
            </a:r>
            <a:endParaRPr lang="en-US" sz="2200"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2488" y="1268362"/>
            <a:ext cx="5869858" cy="2861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465871" y="5446035"/>
            <a:ext cx="5599472"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r">
              <a:defRPr/>
            </a:pPr>
            <a:r>
              <a:rPr lang="en-US" sz="1600" dirty="0"/>
              <a:t>Melissa Fincher, Ph.D.</a:t>
            </a:r>
            <a:br>
              <a:rPr lang="en-US" sz="1600" dirty="0"/>
            </a:br>
            <a:r>
              <a:rPr lang="en-US" sz="1400" dirty="0"/>
              <a:t>Deputy Superintendent, Assessment &amp; Accountability</a:t>
            </a:r>
            <a:br>
              <a:rPr lang="en-US" sz="1400" dirty="0"/>
            </a:br>
            <a:r>
              <a:rPr lang="en-US" sz="1400" dirty="0">
                <a:hlinkClick r:id="rId3"/>
              </a:rPr>
              <a:t>mfincher@doe.k12.ga.us</a:t>
            </a:r>
            <a:endParaRPr lang="en-US" sz="1600" dirty="0"/>
          </a:p>
        </p:txBody>
      </p:sp>
    </p:spTree>
    <p:extLst>
      <p:ext uri="{BB962C8B-B14F-4D97-AF65-F5344CB8AC3E}">
        <p14:creationId xmlns:p14="http://schemas.microsoft.com/office/powerpoint/2010/main" val="102233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242576"/>
            <a:ext cx="6316630" cy="1325563"/>
          </a:xfrm>
        </p:spPr>
        <p:txBody>
          <a:bodyPr>
            <a:normAutofit/>
          </a:bodyPr>
          <a:lstStyle/>
          <a:p>
            <a:r>
              <a:rPr lang="en-US" sz="3600" dirty="0" smtClean="0">
                <a:solidFill>
                  <a:srgbClr val="0000FF"/>
                </a:solidFill>
              </a:rPr>
              <a:t>Spring 2015 Median National Percentile Ranks</a:t>
            </a:r>
            <a:endParaRPr lang="en-US" sz="3600" dirty="0">
              <a:solidFill>
                <a:srgbClr val="0000FF"/>
              </a:solidFill>
            </a:endParaRPr>
          </a:p>
        </p:txBody>
      </p:sp>
      <p:graphicFrame>
        <p:nvGraphicFramePr>
          <p:cNvPr id="4" name="Content Placeholder 3"/>
          <p:cNvGraphicFramePr>
            <a:graphicFrameLocks noGrp="1"/>
          </p:cNvGraphicFramePr>
          <p:nvPr>
            <p:ph idx="1"/>
            <p:extLst/>
          </p:nvPr>
        </p:nvGraphicFramePr>
        <p:xfrm>
          <a:off x="443865" y="1703706"/>
          <a:ext cx="8241030" cy="3752214"/>
        </p:xfrm>
        <a:graphic>
          <a:graphicData uri="http://schemas.openxmlformats.org/drawingml/2006/table">
            <a:tbl>
              <a:tblPr firstRow="1" bandRow="1">
                <a:tableStyleId>{5C22544A-7EE6-4342-B048-85BDC9FD1C3A}</a:tableStyleId>
              </a:tblPr>
              <a:tblGrid>
                <a:gridCol w="1576102"/>
                <a:gridCol w="1666232"/>
                <a:gridCol w="1666232"/>
                <a:gridCol w="1666232"/>
                <a:gridCol w="1666232"/>
              </a:tblGrid>
              <a:tr h="370840">
                <a:tc>
                  <a:txBody>
                    <a:bodyPr/>
                    <a:lstStyle/>
                    <a:p>
                      <a:pPr algn="ctr"/>
                      <a:r>
                        <a:rPr lang="en-US" dirty="0" smtClean="0"/>
                        <a:t>Grade Level</a:t>
                      </a:r>
                      <a:endParaRPr lang="en-US" dirty="0"/>
                    </a:p>
                  </a:txBody>
                  <a:tcPr anchor="ctr"/>
                </a:tc>
                <a:tc>
                  <a:txBody>
                    <a:bodyPr/>
                    <a:lstStyle/>
                    <a:p>
                      <a:pPr algn="ctr"/>
                      <a:r>
                        <a:rPr lang="en-US" dirty="0" smtClean="0"/>
                        <a:t>English Language Arts*</a:t>
                      </a:r>
                      <a:endParaRPr lang="en-US" dirty="0"/>
                    </a:p>
                  </a:txBody>
                  <a:tcPr anchor="ctr"/>
                </a:tc>
                <a:tc>
                  <a:txBody>
                    <a:bodyPr/>
                    <a:lstStyle/>
                    <a:p>
                      <a:pPr algn="ctr"/>
                      <a:r>
                        <a:rPr lang="en-US" dirty="0" smtClean="0"/>
                        <a:t>Mathematics</a:t>
                      </a:r>
                      <a:endParaRPr lang="en-US" dirty="0"/>
                    </a:p>
                  </a:txBody>
                  <a:tcPr anchor="ctr"/>
                </a:tc>
                <a:tc>
                  <a:txBody>
                    <a:bodyPr/>
                    <a:lstStyle/>
                    <a:p>
                      <a:pPr algn="ctr"/>
                      <a:r>
                        <a:rPr lang="en-US" dirty="0" smtClean="0"/>
                        <a:t>Science</a:t>
                      </a:r>
                      <a:endParaRPr lang="en-US" dirty="0"/>
                    </a:p>
                  </a:txBody>
                  <a:tcPr anchor="ctr"/>
                </a:tc>
                <a:tc>
                  <a:txBody>
                    <a:bodyPr/>
                    <a:lstStyle/>
                    <a:p>
                      <a:pPr algn="ctr"/>
                      <a:r>
                        <a:rPr lang="en-US" dirty="0" smtClean="0"/>
                        <a:t>Social Studies</a:t>
                      </a:r>
                      <a:endParaRPr lang="en-US" dirty="0"/>
                    </a:p>
                  </a:txBody>
                  <a:tcPr anchor="ctr"/>
                </a:tc>
              </a:tr>
              <a:tr h="462809">
                <a:tc>
                  <a:txBody>
                    <a:bodyPr/>
                    <a:lstStyle/>
                    <a:p>
                      <a:r>
                        <a:rPr lang="en-US" dirty="0" smtClean="0"/>
                        <a:t>Grade 3</a:t>
                      </a:r>
                    </a:p>
                  </a:txBody>
                  <a:tcPr/>
                </a:tc>
                <a:tc>
                  <a:txBody>
                    <a:bodyPr/>
                    <a:lstStyle/>
                    <a:p>
                      <a:pPr algn="ctr"/>
                      <a:r>
                        <a:rPr lang="en-US" dirty="0" smtClean="0"/>
                        <a:t>35</a:t>
                      </a:r>
                      <a:endParaRPr lang="en-US" dirty="0"/>
                    </a:p>
                  </a:txBody>
                  <a:tcPr anchor="ctr"/>
                </a:tc>
                <a:tc>
                  <a:txBody>
                    <a:bodyPr/>
                    <a:lstStyle/>
                    <a:p>
                      <a:pPr algn="ctr"/>
                      <a:r>
                        <a:rPr lang="en-US" dirty="0" smtClean="0"/>
                        <a:t>51</a:t>
                      </a:r>
                      <a:endParaRPr lang="en-US" dirty="0"/>
                    </a:p>
                  </a:txBody>
                  <a:tcPr anchor="ctr"/>
                </a:tc>
                <a:tc>
                  <a:txBody>
                    <a:bodyPr/>
                    <a:lstStyle/>
                    <a:p>
                      <a:pPr algn="ctr"/>
                      <a:r>
                        <a:rPr lang="en-US" dirty="0" smtClean="0"/>
                        <a:t>58</a:t>
                      </a:r>
                      <a:endParaRPr lang="en-US" dirty="0"/>
                    </a:p>
                  </a:txBody>
                  <a:tcPr anchor="ctr"/>
                </a:tc>
                <a:tc>
                  <a:txBody>
                    <a:bodyPr/>
                    <a:lstStyle/>
                    <a:p>
                      <a:pPr algn="ctr"/>
                      <a:r>
                        <a:rPr lang="en-US" dirty="0" smtClean="0"/>
                        <a:t>48</a:t>
                      </a:r>
                      <a:endParaRPr lang="en-US" dirty="0"/>
                    </a:p>
                  </a:txBody>
                  <a:tcPr anchor="ctr"/>
                </a:tc>
              </a:tr>
              <a:tr h="462809">
                <a:tc>
                  <a:txBody>
                    <a:bodyPr/>
                    <a:lstStyle/>
                    <a:p>
                      <a:r>
                        <a:rPr lang="en-US" dirty="0" smtClean="0"/>
                        <a:t>Grade</a:t>
                      </a:r>
                      <a:r>
                        <a:rPr lang="en-US" baseline="0" dirty="0" smtClean="0"/>
                        <a:t> 4</a:t>
                      </a:r>
                      <a:endParaRPr lang="en-US" dirty="0"/>
                    </a:p>
                  </a:txBody>
                  <a:tcPr/>
                </a:tc>
                <a:tc>
                  <a:txBody>
                    <a:bodyPr/>
                    <a:lstStyle/>
                    <a:p>
                      <a:pPr algn="ctr"/>
                      <a:r>
                        <a:rPr lang="en-US" dirty="0" smtClean="0"/>
                        <a:t>42</a:t>
                      </a:r>
                      <a:endParaRPr lang="en-US" dirty="0"/>
                    </a:p>
                  </a:txBody>
                  <a:tcPr anchor="ctr"/>
                </a:tc>
                <a:tc>
                  <a:txBody>
                    <a:bodyPr/>
                    <a:lstStyle/>
                    <a:p>
                      <a:pPr algn="ctr"/>
                      <a:r>
                        <a:rPr lang="en-US" dirty="0" smtClean="0"/>
                        <a:t>59</a:t>
                      </a:r>
                      <a:endParaRPr lang="en-US" dirty="0"/>
                    </a:p>
                  </a:txBody>
                  <a:tcPr anchor="ctr"/>
                </a:tc>
                <a:tc>
                  <a:txBody>
                    <a:bodyPr/>
                    <a:lstStyle/>
                    <a:p>
                      <a:pPr algn="ctr"/>
                      <a:r>
                        <a:rPr lang="en-US" dirty="0" smtClean="0"/>
                        <a:t>46</a:t>
                      </a:r>
                      <a:endParaRPr lang="en-US" dirty="0"/>
                    </a:p>
                  </a:txBody>
                  <a:tcPr anchor="ctr"/>
                </a:tc>
                <a:tc>
                  <a:txBody>
                    <a:bodyPr/>
                    <a:lstStyle/>
                    <a:p>
                      <a:pPr algn="ctr"/>
                      <a:r>
                        <a:rPr lang="en-US" dirty="0" smtClean="0"/>
                        <a:t>50</a:t>
                      </a:r>
                      <a:endParaRPr lang="en-US" dirty="0"/>
                    </a:p>
                  </a:txBody>
                  <a:tcPr anchor="ctr"/>
                </a:tc>
              </a:tr>
              <a:tr h="462809">
                <a:tc>
                  <a:txBody>
                    <a:bodyPr/>
                    <a:lstStyle/>
                    <a:p>
                      <a:r>
                        <a:rPr lang="en-US" dirty="0" smtClean="0"/>
                        <a:t>Grade 5</a:t>
                      </a:r>
                      <a:endParaRPr lang="en-US" dirty="0"/>
                    </a:p>
                  </a:txBody>
                  <a:tcPr/>
                </a:tc>
                <a:tc>
                  <a:txBody>
                    <a:bodyPr/>
                    <a:lstStyle/>
                    <a:p>
                      <a:pPr algn="ctr"/>
                      <a:r>
                        <a:rPr lang="en-US" dirty="0" smtClean="0"/>
                        <a:t>40</a:t>
                      </a:r>
                      <a:endParaRPr lang="en-US" dirty="0"/>
                    </a:p>
                  </a:txBody>
                  <a:tcPr anchor="ctr"/>
                </a:tc>
                <a:tc>
                  <a:txBody>
                    <a:bodyPr/>
                    <a:lstStyle/>
                    <a:p>
                      <a:pPr algn="ctr"/>
                      <a:r>
                        <a:rPr lang="en-US" dirty="0" smtClean="0"/>
                        <a:t>53</a:t>
                      </a:r>
                      <a:endParaRPr lang="en-US" dirty="0"/>
                    </a:p>
                  </a:txBody>
                  <a:tcPr anchor="ctr"/>
                </a:tc>
                <a:tc>
                  <a:txBody>
                    <a:bodyPr/>
                    <a:lstStyle/>
                    <a:p>
                      <a:pPr algn="ctr"/>
                      <a:r>
                        <a:rPr lang="en-US" dirty="0" smtClean="0"/>
                        <a:t>52</a:t>
                      </a:r>
                      <a:endParaRPr lang="en-US" dirty="0"/>
                    </a:p>
                  </a:txBody>
                  <a:tcPr anchor="ctr"/>
                </a:tc>
                <a:tc>
                  <a:txBody>
                    <a:bodyPr/>
                    <a:lstStyle/>
                    <a:p>
                      <a:pPr algn="ctr"/>
                      <a:r>
                        <a:rPr lang="en-US" dirty="0" smtClean="0"/>
                        <a:t>55</a:t>
                      </a:r>
                      <a:endParaRPr lang="en-US" dirty="0"/>
                    </a:p>
                  </a:txBody>
                  <a:tcPr anchor="ctr"/>
                </a:tc>
              </a:tr>
              <a:tr h="462809">
                <a:tc>
                  <a:txBody>
                    <a:bodyPr/>
                    <a:lstStyle/>
                    <a:p>
                      <a:r>
                        <a:rPr lang="en-US" dirty="0" smtClean="0"/>
                        <a:t>Grade 6</a:t>
                      </a:r>
                      <a:endParaRPr lang="en-US" dirty="0"/>
                    </a:p>
                  </a:txBody>
                  <a:tcPr/>
                </a:tc>
                <a:tc>
                  <a:txBody>
                    <a:bodyPr/>
                    <a:lstStyle/>
                    <a:p>
                      <a:pPr algn="ctr"/>
                      <a:r>
                        <a:rPr lang="en-US" dirty="0" smtClean="0"/>
                        <a:t>54</a:t>
                      </a:r>
                      <a:endParaRPr lang="en-US" dirty="0"/>
                    </a:p>
                  </a:txBody>
                  <a:tcPr anchor="ctr"/>
                </a:tc>
                <a:tc>
                  <a:txBody>
                    <a:bodyPr/>
                    <a:lstStyle/>
                    <a:p>
                      <a:pPr algn="ctr"/>
                      <a:r>
                        <a:rPr lang="en-US" dirty="0" smtClean="0"/>
                        <a:t>58</a:t>
                      </a:r>
                      <a:endParaRPr lang="en-US" dirty="0"/>
                    </a:p>
                  </a:txBody>
                  <a:tcPr anchor="ctr"/>
                </a:tc>
                <a:tc>
                  <a:txBody>
                    <a:bodyPr/>
                    <a:lstStyle/>
                    <a:p>
                      <a:pPr algn="ctr"/>
                      <a:r>
                        <a:rPr lang="en-US" dirty="0" smtClean="0"/>
                        <a:t>66</a:t>
                      </a:r>
                      <a:endParaRPr lang="en-US" dirty="0"/>
                    </a:p>
                  </a:txBody>
                  <a:tcPr anchor="ctr"/>
                </a:tc>
                <a:tc>
                  <a:txBody>
                    <a:bodyPr/>
                    <a:lstStyle/>
                    <a:p>
                      <a:pPr algn="ctr"/>
                      <a:r>
                        <a:rPr lang="en-US" dirty="0" smtClean="0"/>
                        <a:t>59</a:t>
                      </a:r>
                      <a:endParaRPr lang="en-US" dirty="0"/>
                    </a:p>
                  </a:txBody>
                  <a:tcPr anchor="ctr"/>
                </a:tc>
              </a:tr>
              <a:tr h="462809">
                <a:tc>
                  <a:txBody>
                    <a:bodyPr/>
                    <a:lstStyle/>
                    <a:p>
                      <a:r>
                        <a:rPr lang="en-US" dirty="0" smtClean="0"/>
                        <a:t>Grade 7</a:t>
                      </a:r>
                      <a:endParaRPr lang="en-US" dirty="0"/>
                    </a:p>
                  </a:txBody>
                  <a:tcPr/>
                </a:tc>
                <a:tc>
                  <a:txBody>
                    <a:bodyPr/>
                    <a:lstStyle/>
                    <a:p>
                      <a:pPr algn="ctr"/>
                      <a:r>
                        <a:rPr lang="en-US" dirty="0" smtClean="0"/>
                        <a:t>46</a:t>
                      </a:r>
                      <a:endParaRPr lang="en-US" dirty="0"/>
                    </a:p>
                  </a:txBody>
                  <a:tcPr anchor="ctr"/>
                </a:tc>
                <a:tc>
                  <a:txBody>
                    <a:bodyPr/>
                    <a:lstStyle/>
                    <a:p>
                      <a:pPr algn="ctr"/>
                      <a:r>
                        <a:rPr lang="en-US" dirty="0" smtClean="0"/>
                        <a:t>62</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66</a:t>
                      </a:r>
                      <a:endParaRPr lang="en-US" dirty="0"/>
                    </a:p>
                  </a:txBody>
                  <a:tcPr anchor="ctr"/>
                </a:tc>
              </a:tr>
              <a:tr h="462809">
                <a:tc>
                  <a:txBody>
                    <a:bodyPr/>
                    <a:lstStyle/>
                    <a:p>
                      <a:r>
                        <a:rPr lang="en-US" dirty="0" smtClean="0"/>
                        <a:t>Grade 8</a:t>
                      </a:r>
                      <a:endParaRPr lang="en-US" dirty="0"/>
                    </a:p>
                  </a:txBody>
                  <a:tcPr/>
                </a:tc>
                <a:tc>
                  <a:txBody>
                    <a:bodyPr/>
                    <a:lstStyle/>
                    <a:p>
                      <a:pPr algn="ctr"/>
                      <a:r>
                        <a:rPr lang="en-US" dirty="0" smtClean="0"/>
                        <a:t>60</a:t>
                      </a:r>
                      <a:endParaRPr lang="en-US" dirty="0"/>
                    </a:p>
                  </a:txBody>
                  <a:tcPr anchor="ctr"/>
                </a:tc>
                <a:tc>
                  <a:txBody>
                    <a:bodyPr/>
                    <a:lstStyle/>
                    <a:p>
                      <a:pPr algn="ctr"/>
                      <a:r>
                        <a:rPr lang="en-US" dirty="0" smtClean="0"/>
                        <a:t>72</a:t>
                      </a:r>
                      <a:endParaRPr lang="en-US" dirty="0"/>
                    </a:p>
                  </a:txBody>
                  <a:tcPr anchor="ctr"/>
                </a:tc>
                <a:tc>
                  <a:txBody>
                    <a:bodyPr/>
                    <a:lstStyle/>
                    <a:p>
                      <a:pPr algn="ctr"/>
                      <a:r>
                        <a:rPr lang="en-US" dirty="0" smtClean="0"/>
                        <a:t>64</a:t>
                      </a:r>
                      <a:endParaRPr lang="en-US" dirty="0"/>
                    </a:p>
                  </a:txBody>
                  <a:tcPr anchor="ctr"/>
                </a:tc>
                <a:tc>
                  <a:txBody>
                    <a:bodyPr/>
                    <a:lstStyle/>
                    <a:p>
                      <a:pPr algn="ctr"/>
                      <a:r>
                        <a:rPr lang="en-US" dirty="0" smtClean="0"/>
                        <a:t>57</a:t>
                      </a:r>
                      <a:endParaRPr lang="en-US" dirty="0"/>
                    </a:p>
                  </a:txBody>
                  <a:tcPr anchor="ctr"/>
                </a:tc>
              </a:tr>
              <a:tr h="281144">
                <a:tc gridSpan="5">
                  <a:txBody>
                    <a:bodyPr/>
                    <a:lstStyle/>
                    <a:p>
                      <a:pPr algn="r"/>
                      <a:r>
                        <a:rPr lang="en-US" sz="1600" dirty="0" smtClean="0"/>
                        <a:t>* ELA NPR</a:t>
                      </a:r>
                      <a:r>
                        <a:rPr lang="en-US" sz="1600" baseline="0" dirty="0" smtClean="0"/>
                        <a:t> reflects Reading subtest</a:t>
                      </a:r>
                      <a:endParaRPr lang="en-US" sz="1600" dirty="0"/>
                    </a:p>
                  </a:txBody>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r>
            </a:tbl>
          </a:graphicData>
        </a:graphic>
      </p:graphicFrame>
      <p:sp>
        <p:nvSpPr>
          <p:cNvPr id="5" name="TextBox 4"/>
          <p:cNvSpPr txBox="1"/>
          <p:nvPr/>
        </p:nvSpPr>
        <p:spPr>
          <a:xfrm>
            <a:off x="603983" y="5591487"/>
            <a:ext cx="7920585"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Based on Georgia student performance on 20 NRT items embedded on the Georgia Milestones EOG.</a:t>
            </a:r>
            <a:endParaRPr lang="en-US" dirty="0"/>
          </a:p>
        </p:txBody>
      </p:sp>
    </p:spTree>
    <p:extLst>
      <p:ext uri="{BB962C8B-B14F-4D97-AF65-F5344CB8AC3E}">
        <p14:creationId xmlns:p14="http://schemas.microsoft.com/office/powerpoint/2010/main" val="193111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FF"/>
                </a:solidFill>
              </a:rPr>
              <a:t>Median </a:t>
            </a:r>
            <a:r>
              <a:rPr lang="en-US" dirty="0">
                <a:solidFill>
                  <a:srgbClr val="0000FF"/>
                </a:solidFill>
              </a:rPr>
              <a:t>National Percentile Ranks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5922605"/>
              </p:ext>
            </p:extLst>
          </p:nvPr>
        </p:nvGraphicFramePr>
        <p:xfrm>
          <a:off x="603983" y="1796567"/>
          <a:ext cx="7886700" cy="3708400"/>
        </p:xfrm>
        <a:graphic>
          <a:graphicData uri="http://schemas.openxmlformats.org/drawingml/2006/table">
            <a:tbl>
              <a:tblPr firstRow="1" bandRow="1">
                <a:tableStyleId>{5C22544A-7EE6-4342-B048-85BDC9FD1C3A}</a:tableStyleId>
              </a:tblPr>
              <a:tblGrid>
                <a:gridCol w="2628900"/>
                <a:gridCol w="2628900"/>
                <a:gridCol w="2628900"/>
              </a:tblGrid>
              <a:tr h="370840">
                <a:tc>
                  <a:txBody>
                    <a:bodyPr/>
                    <a:lstStyle/>
                    <a:p>
                      <a:pPr algn="ctr"/>
                      <a:r>
                        <a:rPr lang="en-US" dirty="0" smtClean="0"/>
                        <a:t>Course</a:t>
                      </a:r>
                      <a:endParaRPr lang="en-US" dirty="0"/>
                    </a:p>
                  </a:txBody>
                  <a:tcPr anchor="ctr"/>
                </a:tc>
                <a:tc>
                  <a:txBody>
                    <a:bodyPr/>
                    <a:lstStyle/>
                    <a:p>
                      <a:pPr algn="ctr"/>
                      <a:r>
                        <a:rPr lang="en-US" dirty="0" smtClean="0"/>
                        <a:t>Winter 2014</a:t>
                      </a:r>
                      <a:endParaRPr lang="en-US" dirty="0"/>
                    </a:p>
                  </a:txBody>
                  <a:tcPr anchor="ctr"/>
                </a:tc>
                <a:tc>
                  <a:txBody>
                    <a:bodyPr/>
                    <a:lstStyle/>
                    <a:p>
                      <a:pPr algn="ctr"/>
                      <a:r>
                        <a:rPr lang="en-US" dirty="0" smtClean="0"/>
                        <a:t>Spring 2015</a:t>
                      </a:r>
                      <a:endParaRPr lang="en-US" dirty="0"/>
                    </a:p>
                  </a:txBody>
                  <a:tcPr anchor="ctr"/>
                </a:tc>
              </a:tr>
              <a:tr h="370840">
                <a:tc>
                  <a:txBody>
                    <a:bodyPr/>
                    <a:lstStyle/>
                    <a:p>
                      <a:r>
                        <a:rPr lang="en-US" dirty="0" smtClean="0"/>
                        <a:t>Ninth</a:t>
                      </a:r>
                      <a:r>
                        <a:rPr lang="en-US" baseline="0" dirty="0" smtClean="0"/>
                        <a:t> Grade Literature**</a:t>
                      </a:r>
                      <a:endParaRPr lang="en-US" dirty="0"/>
                    </a:p>
                  </a:txBody>
                  <a:tcPr/>
                </a:tc>
                <a:tc>
                  <a:txBody>
                    <a:bodyPr/>
                    <a:lstStyle/>
                    <a:p>
                      <a:pPr algn="ctr"/>
                      <a:r>
                        <a:rPr lang="en-US" dirty="0" smtClean="0"/>
                        <a:t>63</a:t>
                      </a:r>
                      <a:endParaRPr lang="en-US" dirty="0"/>
                    </a:p>
                  </a:txBody>
                  <a:tcPr anchor="ctr"/>
                </a:tc>
                <a:tc>
                  <a:txBody>
                    <a:bodyPr/>
                    <a:lstStyle/>
                    <a:p>
                      <a:pPr algn="ctr"/>
                      <a:r>
                        <a:rPr lang="en-US" dirty="0" smtClean="0"/>
                        <a:t>65</a:t>
                      </a:r>
                      <a:endParaRPr lang="en-US" dirty="0"/>
                    </a:p>
                  </a:txBody>
                  <a:tcPr anchor="ctr"/>
                </a:tc>
              </a:tr>
              <a:tr h="370840">
                <a:tc>
                  <a:txBody>
                    <a:bodyPr/>
                    <a:lstStyle/>
                    <a:p>
                      <a:r>
                        <a:rPr lang="en-US" dirty="0" smtClean="0"/>
                        <a:t>American Literature**</a:t>
                      </a:r>
                      <a:endParaRPr lang="en-US" dirty="0"/>
                    </a:p>
                  </a:txBody>
                  <a:tcPr/>
                </a:tc>
                <a:tc>
                  <a:txBody>
                    <a:bodyPr/>
                    <a:lstStyle/>
                    <a:p>
                      <a:pPr algn="ctr"/>
                      <a:r>
                        <a:rPr lang="en-US" dirty="0" smtClean="0"/>
                        <a:t>56</a:t>
                      </a:r>
                      <a:endParaRPr lang="en-US" dirty="0"/>
                    </a:p>
                  </a:txBody>
                  <a:tcPr anchor="ctr"/>
                </a:tc>
                <a:tc>
                  <a:txBody>
                    <a:bodyPr/>
                    <a:lstStyle/>
                    <a:p>
                      <a:pPr algn="ctr"/>
                      <a:r>
                        <a:rPr lang="en-US" dirty="0" smtClean="0"/>
                        <a:t>60</a:t>
                      </a:r>
                      <a:endParaRPr lang="en-US" dirty="0"/>
                    </a:p>
                  </a:txBody>
                  <a:tcPr anchor="ctr"/>
                </a:tc>
              </a:tr>
              <a:tr h="370840">
                <a:tc>
                  <a:txBody>
                    <a:bodyPr/>
                    <a:lstStyle/>
                    <a:p>
                      <a:r>
                        <a:rPr lang="en-US" dirty="0" smtClean="0"/>
                        <a:t>Coordinate</a:t>
                      </a:r>
                      <a:r>
                        <a:rPr lang="en-US" baseline="0" dirty="0" smtClean="0"/>
                        <a:t> Algebra</a:t>
                      </a:r>
                      <a:endParaRPr lang="en-US" dirty="0"/>
                    </a:p>
                  </a:txBody>
                  <a:tcPr/>
                </a:tc>
                <a:tc>
                  <a:txBody>
                    <a:bodyPr/>
                    <a:lstStyle/>
                    <a:p>
                      <a:pPr algn="ctr"/>
                      <a:r>
                        <a:rPr lang="en-US" dirty="0" smtClean="0"/>
                        <a:t>64</a:t>
                      </a:r>
                      <a:endParaRPr lang="en-US" dirty="0"/>
                    </a:p>
                  </a:txBody>
                  <a:tcPr anchor="ctr"/>
                </a:tc>
                <a:tc>
                  <a:txBody>
                    <a:bodyPr/>
                    <a:lstStyle/>
                    <a:p>
                      <a:pPr algn="ctr"/>
                      <a:r>
                        <a:rPr lang="en-US" dirty="0" smtClean="0"/>
                        <a:t>63</a:t>
                      </a:r>
                      <a:endParaRPr lang="en-US" dirty="0"/>
                    </a:p>
                  </a:txBody>
                  <a:tcPr anchor="ctr"/>
                </a:tc>
              </a:tr>
              <a:tr h="370840">
                <a:tc>
                  <a:txBody>
                    <a:bodyPr/>
                    <a:lstStyle/>
                    <a:p>
                      <a:r>
                        <a:rPr lang="en-US" dirty="0" smtClean="0"/>
                        <a:t>Analytic Geometry</a:t>
                      </a:r>
                      <a:endParaRPr lang="en-US" dirty="0"/>
                    </a:p>
                  </a:txBody>
                  <a:tcPr/>
                </a:tc>
                <a:tc>
                  <a:txBody>
                    <a:bodyPr/>
                    <a:lstStyle/>
                    <a:p>
                      <a:pPr algn="ctr"/>
                      <a:r>
                        <a:rPr lang="en-US" dirty="0" smtClean="0"/>
                        <a:t>83</a:t>
                      </a:r>
                      <a:endParaRPr lang="en-US" dirty="0"/>
                    </a:p>
                  </a:txBody>
                  <a:tcPr anchor="ctr"/>
                </a:tc>
                <a:tc>
                  <a:txBody>
                    <a:bodyPr/>
                    <a:lstStyle/>
                    <a:p>
                      <a:pPr algn="ctr"/>
                      <a:r>
                        <a:rPr lang="en-US" dirty="0" smtClean="0"/>
                        <a:t>65</a:t>
                      </a:r>
                      <a:endParaRPr lang="en-US" dirty="0"/>
                    </a:p>
                  </a:txBody>
                  <a:tcPr anchor="ctr"/>
                </a:tc>
              </a:tr>
              <a:tr h="370840">
                <a:tc>
                  <a:txBody>
                    <a:bodyPr/>
                    <a:lstStyle/>
                    <a:p>
                      <a:r>
                        <a:rPr lang="en-US" dirty="0" smtClean="0"/>
                        <a:t>Physical Science</a:t>
                      </a:r>
                      <a:endParaRPr lang="en-US" dirty="0"/>
                    </a:p>
                  </a:txBody>
                  <a:tcPr/>
                </a:tc>
                <a:tc>
                  <a:txBody>
                    <a:bodyPr/>
                    <a:lstStyle/>
                    <a:p>
                      <a:pPr algn="ctr"/>
                      <a:r>
                        <a:rPr lang="en-US" dirty="0" smtClean="0"/>
                        <a:t>55</a:t>
                      </a:r>
                      <a:endParaRPr lang="en-US" dirty="0"/>
                    </a:p>
                  </a:txBody>
                  <a:tcPr anchor="ctr"/>
                </a:tc>
                <a:tc>
                  <a:txBody>
                    <a:bodyPr/>
                    <a:lstStyle/>
                    <a:p>
                      <a:pPr algn="ctr"/>
                      <a:r>
                        <a:rPr lang="en-US" dirty="0" smtClean="0"/>
                        <a:t>62</a:t>
                      </a:r>
                      <a:endParaRPr lang="en-US" dirty="0"/>
                    </a:p>
                  </a:txBody>
                  <a:tcPr anchor="ctr"/>
                </a:tc>
              </a:tr>
              <a:tr h="370840">
                <a:tc>
                  <a:txBody>
                    <a:bodyPr/>
                    <a:lstStyle/>
                    <a:p>
                      <a:r>
                        <a:rPr lang="en-US" dirty="0" smtClean="0"/>
                        <a:t>Biology</a:t>
                      </a:r>
                      <a:endParaRPr lang="en-US" dirty="0"/>
                    </a:p>
                  </a:txBody>
                  <a:tcPr/>
                </a:tc>
                <a:tc>
                  <a:txBody>
                    <a:bodyPr/>
                    <a:lstStyle/>
                    <a:p>
                      <a:pPr algn="ctr"/>
                      <a:r>
                        <a:rPr lang="en-US" dirty="0" smtClean="0"/>
                        <a:t>63</a:t>
                      </a:r>
                      <a:endParaRPr lang="en-US" dirty="0"/>
                    </a:p>
                  </a:txBody>
                  <a:tcPr anchor="ctr"/>
                </a:tc>
                <a:tc>
                  <a:txBody>
                    <a:bodyPr/>
                    <a:lstStyle/>
                    <a:p>
                      <a:pPr algn="ctr"/>
                      <a:r>
                        <a:rPr lang="en-US" dirty="0" smtClean="0"/>
                        <a:t>65</a:t>
                      </a:r>
                      <a:endParaRPr lang="en-US" dirty="0"/>
                    </a:p>
                  </a:txBody>
                  <a:tcPr anchor="ctr"/>
                </a:tc>
              </a:tr>
              <a:tr h="370840">
                <a:tc>
                  <a:txBody>
                    <a:bodyPr/>
                    <a:lstStyle/>
                    <a:p>
                      <a:r>
                        <a:rPr lang="en-US" dirty="0" smtClean="0"/>
                        <a:t>US History</a:t>
                      </a:r>
                      <a:endParaRPr lang="en-US" dirty="0"/>
                    </a:p>
                  </a:txBody>
                  <a:tcPr/>
                </a:tc>
                <a:tc>
                  <a:txBody>
                    <a:bodyPr/>
                    <a:lstStyle/>
                    <a:p>
                      <a:pPr algn="ctr"/>
                      <a:r>
                        <a:rPr lang="en-US" dirty="0" smtClean="0"/>
                        <a:t>46</a:t>
                      </a:r>
                      <a:endParaRPr lang="en-US" dirty="0"/>
                    </a:p>
                  </a:txBody>
                  <a:tcPr anchor="ctr"/>
                </a:tc>
                <a:tc>
                  <a:txBody>
                    <a:bodyPr/>
                    <a:lstStyle/>
                    <a:p>
                      <a:pPr algn="ctr"/>
                      <a:r>
                        <a:rPr lang="en-US" dirty="0" smtClean="0"/>
                        <a:t>52</a:t>
                      </a:r>
                      <a:endParaRPr lang="en-US" dirty="0"/>
                    </a:p>
                  </a:txBody>
                  <a:tcPr anchor="ctr"/>
                </a:tc>
              </a:tr>
              <a:tr h="370840">
                <a:tc>
                  <a:txBody>
                    <a:bodyPr/>
                    <a:lstStyle/>
                    <a:p>
                      <a:r>
                        <a:rPr lang="en-US" dirty="0" smtClean="0"/>
                        <a:t>Economics</a:t>
                      </a:r>
                      <a:endParaRPr lang="en-US" dirty="0"/>
                    </a:p>
                  </a:txBody>
                  <a:tcPr/>
                </a:tc>
                <a:tc>
                  <a:txBody>
                    <a:bodyPr/>
                    <a:lstStyle/>
                    <a:p>
                      <a:pPr algn="ctr"/>
                      <a:r>
                        <a:rPr lang="en-US" dirty="0" smtClean="0"/>
                        <a:t>55</a:t>
                      </a:r>
                      <a:endParaRPr lang="en-US" dirty="0"/>
                    </a:p>
                  </a:txBody>
                  <a:tcPr anchor="ctr"/>
                </a:tc>
                <a:tc>
                  <a:txBody>
                    <a:bodyPr/>
                    <a:lstStyle/>
                    <a:p>
                      <a:pPr algn="ctr"/>
                      <a:r>
                        <a:rPr lang="en-US" dirty="0" smtClean="0"/>
                        <a:t>51</a:t>
                      </a:r>
                      <a:endParaRPr lang="en-US" dirty="0"/>
                    </a:p>
                  </a:txBody>
                  <a:tcPr anchor="ctr"/>
                </a:tc>
              </a:tr>
              <a:tr h="370840">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a:t>
                      </a:r>
                      <a:r>
                        <a:rPr lang="en-US" sz="1800" dirty="0" smtClean="0"/>
                        <a:t>* ELA NPR</a:t>
                      </a:r>
                      <a:r>
                        <a:rPr lang="en-US" sz="1800" baseline="0" dirty="0" smtClean="0"/>
                        <a:t> reflects Language subtest</a:t>
                      </a:r>
                      <a:endParaRPr lang="en-US" sz="1800" dirty="0" smtClean="0"/>
                    </a:p>
                  </a:txBody>
                  <a:tcPr/>
                </a:tc>
                <a:tc hMerge="1">
                  <a:txBody>
                    <a:bodyPr/>
                    <a:lstStyle/>
                    <a:p>
                      <a:endParaRPr lang="en-US" dirty="0"/>
                    </a:p>
                  </a:txBody>
                  <a:tcPr/>
                </a:tc>
                <a:tc hMerge="1">
                  <a:txBody>
                    <a:bodyPr/>
                    <a:lstStyle/>
                    <a:p>
                      <a:endParaRPr lang="en-US" dirty="0"/>
                    </a:p>
                  </a:txBody>
                  <a:tcPr/>
                </a:tc>
              </a:tr>
            </a:tbl>
          </a:graphicData>
        </a:graphic>
      </p:graphicFrame>
      <p:sp>
        <p:nvSpPr>
          <p:cNvPr id="5" name="Rectangle 4"/>
          <p:cNvSpPr/>
          <p:nvPr/>
        </p:nvSpPr>
        <p:spPr>
          <a:xfrm>
            <a:off x="518160" y="5641955"/>
            <a:ext cx="815340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t>Based on Georgia student performance on 20 NRT items embedded on the Georgia Milestones EOG.</a:t>
            </a:r>
          </a:p>
        </p:txBody>
      </p:sp>
    </p:spTree>
    <p:extLst>
      <p:ext uri="{BB962C8B-B14F-4D97-AF65-F5344CB8AC3E}">
        <p14:creationId xmlns:p14="http://schemas.microsoft.com/office/powerpoint/2010/main" val="335390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242576"/>
            <a:ext cx="6316630" cy="1325563"/>
          </a:xfrm>
        </p:spPr>
        <p:txBody>
          <a:bodyPr>
            <a:normAutofit fontScale="90000"/>
          </a:bodyPr>
          <a:lstStyle/>
          <a:p>
            <a:r>
              <a:rPr lang="en-US" sz="3600" dirty="0" smtClean="0">
                <a:solidFill>
                  <a:srgbClr val="0000FF"/>
                </a:solidFill>
              </a:rPr>
              <a:t>Spring 2015 </a:t>
            </a:r>
            <a:r>
              <a:rPr lang="en-US" sz="3600" dirty="0" smtClean="0">
                <a:solidFill>
                  <a:srgbClr val="FF0000"/>
                </a:solidFill>
              </a:rPr>
              <a:t>Median</a:t>
            </a:r>
            <a:r>
              <a:rPr lang="en-US" sz="3600" dirty="0" smtClean="0">
                <a:solidFill>
                  <a:srgbClr val="0000FF"/>
                </a:solidFill>
              </a:rPr>
              <a:t> NPRs for Beginning Learners in </a:t>
            </a:r>
            <a:r>
              <a:rPr lang="en-US" sz="3600" dirty="0" smtClean="0">
                <a:solidFill>
                  <a:srgbClr val="FF0000"/>
                </a:solidFill>
              </a:rPr>
              <a:t>ELA</a:t>
            </a:r>
            <a:endParaRPr lang="en-US" sz="36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2256740"/>
              </p:ext>
            </p:extLst>
          </p:nvPr>
        </p:nvGraphicFramePr>
        <p:xfrm>
          <a:off x="443865" y="1688466"/>
          <a:ext cx="8080704" cy="3830090"/>
        </p:xfrm>
        <a:graphic>
          <a:graphicData uri="http://schemas.openxmlformats.org/drawingml/2006/table">
            <a:tbl>
              <a:tblPr firstRow="1" bandRow="1">
                <a:tableStyleId>{5C22544A-7EE6-4342-B048-85BDC9FD1C3A}</a:tableStyleId>
              </a:tblPr>
              <a:tblGrid>
                <a:gridCol w="2020176"/>
                <a:gridCol w="2020176"/>
                <a:gridCol w="2020176"/>
                <a:gridCol w="2020176"/>
              </a:tblGrid>
              <a:tr h="370840">
                <a:tc>
                  <a:txBody>
                    <a:bodyPr/>
                    <a:lstStyle/>
                    <a:p>
                      <a:pPr algn="ctr"/>
                      <a:r>
                        <a:rPr lang="en-US" dirty="0" smtClean="0"/>
                        <a:t>Grade Level</a:t>
                      </a:r>
                      <a:endParaRPr lang="en-US" dirty="0"/>
                    </a:p>
                  </a:txBody>
                  <a:tcPr anchor="ctr"/>
                </a:tc>
                <a:tc>
                  <a:txBody>
                    <a:bodyPr/>
                    <a:lstStyle/>
                    <a:p>
                      <a:pPr algn="ctr"/>
                      <a:r>
                        <a:rPr lang="en-US" dirty="0" smtClean="0"/>
                        <a:t>English Language Arts*</a:t>
                      </a:r>
                      <a:endParaRPr lang="en-US" dirty="0"/>
                    </a:p>
                  </a:txBody>
                  <a:tcPr anchor="ctr"/>
                </a:tc>
                <a:tc>
                  <a:txBody>
                    <a:bodyPr/>
                    <a:lstStyle/>
                    <a:p>
                      <a:pPr algn="ctr"/>
                      <a:r>
                        <a:rPr lang="en-US" dirty="0" smtClean="0"/>
                        <a:t>9</a:t>
                      </a:r>
                      <a:r>
                        <a:rPr lang="en-US" baseline="30000" dirty="0" smtClean="0"/>
                        <a:t>th</a:t>
                      </a:r>
                      <a:r>
                        <a:rPr lang="en-US" baseline="0" dirty="0" smtClean="0"/>
                        <a:t> Grade Lit**</a:t>
                      </a:r>
                      <a:endParaRPr lang="en-US" dirty="0"/>
                    </a:p>
                  </a:txBody>
                  <a:tcPr anchor="ctr"/>
                </a:tc>
                <a:tc>
                  <a:txBody>
                    <a:bodyPr/>
                    <a:lstStyle/>
                    <a:p>
                      <a:pPr algn="ctr"/>
                      <a:r>
                        <a:rPr lang="en-US" dirty="0" smtClean="0"/>
                        <a:t>American Lit**</a:t>
                      </a:r>
                      <a:endParaRPr lang="en-US" dirty="0"/>
                    </a:p>
                  </a:txBody>
                  <a:tcPr anchor="ctr"/>
                </a:tc>
              </a:tr>
              <a:tr h="462809">
                <a:tc>
                  <a:txBody>
                    <a:bodyPr/>
                    <a:lstStyle/>
                    <a:p>
                      <a:r>
                        <a:rPr lang="en-US" dirty="0" smtClean="0"/>
                        <a:t>Grade 3</a:t>
                      </a:r>
                    </a:p>
                  </a:txBody>
                  <a:tcPr/>
                </a:tc>
                <a:tc>
                  <a:txBody>
                    <a:bodyPr/>
                    <a:lstStyle/>
                    <a:p>
                      <a:pPr algn="ctr"/>
                      <a:r>
                        <a:rPr lang="en-US" dirty="0" smtClean="0"/>
                        <a:t>9</a:t>
                      </a:r>
                      <a:endParaRPr lang="en-US" dirty="0"/>
                    </a:p>
                  </a:txBody>
                  <a:tcPr anchor="ctr"/>
                </a:tc>
                <a:tc rowSpan="6">
                  <a:txBody>
                    <a:bodyPr/>
                    <a:lstStyle/>
                    <a:p>
                      <a:pPr algn="ctr"/>
                      <a:r>
                        <a:rPr lang="en-US" dirty="0" smtClean="0"/>
                        <a:t>21</a:t>
                      </a:r>
                      <a:endParaRPr lang="en-US" dirty="0"/>
                    </a:p>
                  </a:txBody>
                  <a:tcPr anchor="ctr"/>
                </a:tc>
                <a:tc rowSpan="6">
                  <a:txBody>
                    <a:bodyPr/>
                    <a:lstStyle/>
                    <a:p>
                      <a:pPr algn="ctr"/>
                      <a:r>
                        <a:rPr lang="en-US" dirty="0" smtClean="0"/>
                        <a:t>25</a:t>
                      </a:r>
                      <a:endParaRPr lang="en-US" dirty="0"/>
                    </a:p>
                  </a:txBody>
                  <a:tcPr anchor="ctr"/>
                </a:tc>
              </a:tr>
              <a:tr h="462809">
                <a:tc>
                  <a:txBody>
                    <a:bodyPr/>
                    <a:lstStyle/>
                    <a:p>
                      <a:r>
                        <a:rPr lang="en-US" dirty="0" smtClean="0"/>
                        <a:t>Grade</a:t>
                      </a:r>
                      <a:r>
                        <a:rPr lang="en-US" baseline="0" dirty="0" smtClean="0"/>
                        <a:t> 4</a:t>
                      </a:r>
                      <a:endParaRPr lang="en-US" dirty="0"/>
                    </a:p>
                  </a:txBody>
                  <a:tcPr/>
                </a:tc>
                <a:tc>
                  <a:txBody>
                    <a:bodyPr/>
                    <a:lstStyle/>
                    <a:p>
                      <a:pPr algn="ctr"/>
                      <a:r>
                        <a:rPr lang="en-US" dirty="0" smtClean="0"/>
                        <a:t>8</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5</a:t>
                      </a:r>
                      <a:endParaRPr lang="en-US" dirty="0"/>
                    </a:p>
                  </a:txBody>
                  <a:tcPr/>
                </a:tc>
                <a:tc>
                  <a:txBody>
                    <a:bodyPr/>
                    <a:lstStyle/>
                    <a:p>
                      <a:pPr algn="ctr"/>
                      <a:r>
                        <a:rPr lang="en-US" dirty="0" smtClean="0"/>
                        <a:t>8</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6</a:t>
                      </a:r>
                      <a:endParaRPr lang="en-US" dirty="0"/>
                    </a:p>
                  </a:txBody>
                  <a:tcPr/>
                </a:tc>
                <a:tc>
                  <a:txBody>
                    <a:bodyPr/>
                    <a:lstStyle/>
                    <a:p>
                      <a:pPr algn="ctr"/>
                      <a:r>
                        <a:rPr lang="en-US" dirty="0" smtClean="0"/>
                        <a:t>11</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510205">
                <a:tc>
                  <a:txBody>
                    <a:bodyPr/>
                    <a:lstStyle/>
                    <a:p>
                      <a:r>
                        <a:rPr lang="en-US" dirty="0" smtClean="0"/>
                        <a:t>Grade 7</a:t>
                      </a:r>
                      <a:endParaRPr lang="en-US" dirty="0"/>
                    </a:p>
                  </a:txBody>
                  <a:tcPr/>
                </a:tc>
                <a:tc>
                  <a:txBody>
                    <a:bodyPr/>
                    <a:lstStyle/>
                    <a:p>
                      <a:pPr algn="ctr"/>
                      <a:r>
                        <a:rPr lang="en-US" dirty="0" smtClean="0"/>
                        <a:t>11</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8</a:t>
                      </a:r>
                      <a:endParaRPr lang="en-US" dirty="0"/>
                    </a:p>
                  </a:txBody>
                  <a:tcPr/>
                </a:tc>
                <a:tc>
                  <a:txBody>
                    <a:bodyPr/>
                    <a:lstStyle/>
                    <a:p>
                      <a:pPr algn="ctr"/>
                      <a:r>
                        <a:rPr lang="en-US" dirty="0" smtClean="0"/>
                        <a:t>14</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281144">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*EOG</a:t>
                      </a:r>
                      <a:r>
                        <a:rPr lang="en-US" baseline="0" dirty="0" smtClean="0"/>
                        <a:t> </a:t>
                      </a:r>
                      <a:r>
                        <a:rPr lang="en-US" dirty="0" smtClean="0"/>
                        <a:t>E</a:t>
                      </a:r>
                      <a:r>
                        <a:rPr lang="en-US" sz="1800" dirty="0" smtClean="0"/>
                        <a:t>LA NPR</a:t>
                      </a:r>
                      <a:r>
                        <a:rPr lang="en-US" sz="1800" baseline="0" dirty="0" smtClean="0"/>
                        <a:t> reflects Reading subtest   ** EOC ELA NPR reflect Language subtest</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sp>
        <p:nvSpPr>
          <p:cNvPr id="5" name="TextBox 4"/>
          <p:cNvSpPr txBox="1"/>
          <p:nvPr/>
        </p:nvSpPr>
        <p:spPr>
          <a:xfrm>
            <a:off x="443865" y="5591487"/>
            <a:ext cx="808070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Based on Georgia student performance on 20 NRT items embedded on the Georgia Milestones EOG.</a:t>
            </a:r>
            <a:endParaRPr lang="en-US" dirty="0"/>
          </a:p>
        </p:txBody>
      </p:sp>
    </p:spTree>
    <p:extLst>
      <p:ext uri="{BB962C8B-B14F-4D97-AF65-F5344CB8AC3E}">
        <p14:creationId xmlns:p14="http://schemas.microsoft.com/office/powerpoint/2010/main" val="1476901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242576"/>
            <a:ext cx="6316630" cy="1325563"/>
          </a:xfrm>
        </p:spPr>
        <p:txBody>
          <a:bodyPr>
            <a:normAutofit fontScale="90000"/>
          </a:bodyPr>
          <a:lstStyle/>
          <a:p>
            <a:r>
              <a:rPr lang="en-US" sz="3600" dirty="0" smtClean="0">
                <a:solidFill>
                  <a:srgbClr val="0000FF"/>
                </a:solidFill>
              </a:rPr>
              <a:t>Spring 2015 </a:t>
            </a:r>
            <a:r>
              <a:rPr lang="en-US" sz="3600" dirty="0" smtClean="0">
                <a:solidFill>
                  <a:srgbClr val="FF0000"/>
                </a:solidFill>
              </a:rPr>
              <a:t>Median</a:t>
            </a:r>
            <a:r>
              <a:rPr lang="en-US" sz="3600" dirty="0" smtClean="0">
                <a:solidFill>
                  <a:srgbClr val="0000FF"/>
                </a:solidFill>
              </a:rPr>
              <a:t> NPRs for Beginning Learners in </a:t>
            </a:r>
            <a:r>
              <a:rPr lang="en-US" sz="3600" dirty="0" smtClean="0">
                <a:solidFill>
                  <a:srgbClr val="FF0000"/>
                </a:solidFill>
              </a:rPr>
              <a:t>Mathematics</a:t>
            </a:r>
            <a:endParaRPr lang="en-US" sz="3600" dirty="0">
              <a:solidFill>
                <a:srgbClr val="FF0000"/>
              </a:solidFill>
            </a:endParaRPr>
          </a:p>
        </p:txBody>
      </p:sp>
      <p:graphicFrame>
        <p:nvGraphicFramePr>
          <p:cNvPr id="4" name="Content Placeholder 3"/>
          <p:cNvGraphicFramePr>
            <a:graphicFrameLocks noGrp="1"/>
          </p:cNvGraphicFramePr>
          <p:nvPr>
            <p:ph idx="1"/>
            <p:extLst/>
          </p:nvPr>
        </p:nvGraphicFramePr>
        <p:xfrm>
          <a:off x="443865" y="1845782"/>
          <a:ext cx="8080704" cy="3195090"/>
        </p:xfrm>
        <a:graphic>
          <a:graphicData uri="http://schemas.openxmlformats.org/drawingml/2006/table">
            <a:tbl>
              <a:tblPr firstRow="1" bandRow="1">
                <a:tableStyleId>{5C22544A-7EE6-4342-B048-85BDC9FD1C3A}</a:tableStyleId>
              </a:tblPr>
              <a:tblGrid>
                <a:gridCol w="2020176"/>
                <a:gridCol w="2020176"/>
                <a:gridCol w="2020176"/>
                <a:gridCol w="2020176"/>
              </a:tblGrid>
              <a:tr h="370840">
                <a:tc>
                  <a:txBody>
                    <a:bodyPr/>
                    <a:lstStyle/>
                    <a:p>
                      <a:pPr algn="ctr"/>
                      <a:r>
                        <a:rPr lang="en-US" dirty="0" smtClean="0"/>
                        <a:t>Grade Level</a:t>
                      </a:r>
                      <a:endParaRPr lang="en-US" dirty="0"/>
                    </a:p>
                  </a:txBody>
                  <a:tcPr anchor="ctr"/>
                </a:tc>
                <a:tc>
                  <a:txBody>
                    <a:bodyPr/>
                    <a:lstStyle/>
                    <a:p>
                      <a:pPr algn="ctr"/>
                      <a:r>
                        <a:rPr lang="en-US" dirty="0" smtClean="0"/>
                        <a:t>Mathematics</a:t>
                      </a:r>
                      <a:endParaRPr lang="en-US" dirty="0"/>
                    </a:p>
                  </a:txBody>
                  <a:tcPr anchor="ctr"/>
                </a:tc>
                <a:tc>
                  <a:txBody>
                    <a:bodyPr/>
                    <a:lstStyle/>
                    <a:p>
                      <a:pPr algn="ctr"/>
                      <a:r>
                        <a:rPr lang="en-US" baseline="0" dirty="0" smtClean="0"/>
                        <a:t>Coordinate Alg</a:t>
                      </a:r>
                      <a:endParaRPr lang="en-US" dirty="0"/>
                    </a:p>
                  </a:txBody>
                  <a:tcPr anchor="ctr"/>
                </a:tc>
                <a:tc>
                  <a:txBody>
                    <a:bodyPr/>
                    <a:lstStyle/>
                    <a:p>
                      <a:pPr algn="ctr"/>
                      <a:r>
                        <a:rPr lang="en-US" dirty="0" smtClean="0"/>
                        <a:t>Analytic Geo</a:t>
                      </a:r>
                      <a:endParaRPr lang="en-US" dirty="0"/>
                    </a:p>
                  </a:txBody>
                  <a:tcPr anchor="ctr"/>
                </a:tc>
              </a:tr>
              <a:tr h="462809">
                <a:tc>
                  <a:txBody>
                    <a:bodyPr/>
                    <a:lstStyle/>
                    <a:p>
                      <a:r>
                        <a:rPr lang="en-US" dirty="0" smtClean="0"/>
                        <a:t>Grade 3</a:t>
                      </a:r>
                    </a:p>
                  </a:txBody>
                  <a:tcPr/>
                </a:tc>
                <a:tc>
                  <a:txBody>
                    <a:bodyPr/>
                    <a:lstStyle/>
                    <a:p>
                      <a:pPr algn="ctr"/>
                      <a:r>
                        <a:rPr lang="en-US" dirty="0" smtClean="0"/>
                        <a:t>8</a:t>
                      </a:r>
                      <a:endParaRPr lang="en-US" dirty="0"/>
                    </a:p>
                  </a:txBody>
                  <a:tcPr anchor="ctr"/>
                </a:tc>
                <a:tc rowSpan="6">
                  <a:txBody>
                    <a:bodyPr/>
                    <a:lstStyle/>
                    <a:p>
                      <a:pPr algn="ctr"/>
                      <a:r>
                        <a:rPr lang="en-US" dirty="0" smtClean="0"/>
                        <a:t>26</a:t>
                      </a:r>
                      <a:endParaRPr lang="en-US" dirty="0"/>
                    </a:p>
                  </a:txBody>
                  <a:tcPr anchor="ctr"/>
                </a:tc>
                <a:tc rowSpan="6">
                  <a:txBody>
                    <a:bodyPr/>
                    <a:lstStyle/>
                    <a:p>
                      <a:pPr algn="ctr"/>
                      <a:r>
                        <a:rPr lang="en-US" dirty="0" smtClean="0"/>
                        <a:t>28</a:t>
                      </a:r>
                      <a:endParaRPr lang="en-US" dirty="0"/>
                    </a:p>
                  </a:txBody>
                  <a:tcPr anchor="ctr"/>
                </a:tc>
              </a:tr>
              <a:tr h="462809">
                <a:tc>
                  <a:txBody>
                    <a:bodyPr/>
                    <a:lstStyle/>
                    <a:p>
                      <a:r>
                        <a:rPr lang="en-US" dirty="0" smtClean="0"/>
                        <a:t>Grade</a:t>
                      </a:r>
                      <a:r>
                        <a:rPr lang="en-US" baseline="0" dirty="0" smtClean="0"/>
                        <a:t> 4</a:t>
                      </a:r>
                      <a:endParaRPr lang="en-US" dirty="0"/>
                    </a:p>
                  </a:txBody>
                  <a:tcPr/>
                </a:tc>
                <a:tc>
                  <a:txBody>
                    <a:bodyPr/>
                    <a:lstStyle/>
                    <a:p>
                      <a:pPr algn="ctr"/>
                      <a:r>
                        <a:rPr lang="en-US" dirty="0" smtClean="0"/>
                        <a:t>11</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5</a:t>
                      </a:r>
                      <a:endParaRPr lang="en-US" dirty="0"/>
                    </a:p>
                  </a:txBody>
                  <a:tcPr/>
                </a:tc>
                <a:tc>
                  <a:txBody>
                    <a:bodyPr/>
                    <a:lstStyle/>
                    <a:p>
                      <a:pPr algn="ctr"/>
                      <a:r>
                        <a:rPr lang="en-US" dirty="0" smtClean="0"/>
                        <a:t>13</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6</a:t>
                      </a:r>
                      <a:endParaRPr lang="en-US" dirty="0"/>
                    </a:p>
                  </a:txBody>
                  <a:tcPr/>
                </a:tc>
                <a:tc>
                  <a:txBody>
                    <a:bodyPr/>
                    <a:lstStyle/>
                    <a:p>
                      <a:pPr algn="ctr"/>
                      <a:r>
                        <a:rPr lang="en-US" dirty="0" smtClean="0"/>
                        <a:t>17</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510205">
                <a:tc>
                  <a:txBody>
                    <a:bodyPr/>
                    <a:lstStyle/>
                    <a:p>
                      <a:r>
                        <a:rPr lang="en-US" dirty="0" smtClean="0"/>
                        <a:t>Grade 7</a:t>
                      </a:r>
                      <a:endParaRPr lang="en-US" dirty="0"/>
                    </a:p>
                  </a:txBody>
                  <a:tcPr/>
                </a:tc>
                <a:tc>
                  <a:txBody>
                    <a:bodyPr/>
                    <a:lstStyle/>
                    <a:p>
                      <a:pPr algn="ctr"/>
                      <a:r>
                        <a:rPr lang="en-US" dirty="0" smtClean="0"/>
                        <a:t>21</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8</a:t>
                      </a:r>
                      <a:endParaRPr lang="en-US" dirty="0"/>
                    </a:p>
                  </a:txBody>
                  <a:tcPr/>
                </a:tc>
                <a:tc>
                  <a:txBody>
                    <a:bodyPr/>
                    <a:lstStyle/>
                    <a:p>
                      <a:pPr algn="ctr"/>
                      <a:r>
                        <a:rPr lang="en-US" dirty="0" smtClean="0"/>
                        <a:t>25</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bl>
          </a:graphicData>
        </a:graphic>
      </p:graphicFrame>
      <p:sp>
        <p:nvSpPr>
          <p:cNvPr id="5" name="TextBox 4"/>
          <p:cNvSpPr txBox="1"/>
          <p:nvPr/>
        </p:nvSpPr>
        <p:spPr>
          <a:xfrm>
            <a:off x="443866" y="5512829"/>
            <a:ext cx="808070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Based on Georgia student performance on 20 NRT items embedded on the Georgia Milestones EOG.</a:t>
            </a:r>
            <a:endParaRPr lang="en-US" dirty="0"/>
          </a:p>
        </p:txBody>
      </p:sp>
    </p:spTree>
    <p:extLst>
      <p:ext uri="{BB962C8B-B14F-4D97-AF65-F5344CB8AC3E}">
        <p14:creationId xmlns:p14="http://schemas.microsoft.com/office/powerpoint/2010/main" val="2162254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242576"/>
            <a:ext cx="6316630" cy="1325563"/>
          </a:xfrm>
        </p:spPr>
        <p:txBody>
          <a:bodyPr>
            <a:normAutofit fontScale="90000"/>
          </a:bodyPr>
          <a:lstStyle/>
          <a:p>
            <a:r>
              <a:rPr lang="en-US" sz="3600" dirty="0" smtClean="0">
                <a:solidFill>
                  <a:srgbClr val="0000FF"/>
                </a:solidFill>
              </a:rPr>
              <a:t>Spring 2015 </a:t>
            </a:r>
            <a:r>
              <a:rPr lang="en-US" sz="3600" dirty="0" smtClean="0">
                <a:solidFill>
                  <a:srgbClr val="FF0000"/>
                </a:solidFill>
              </a:rPr>
              <a:t>Median</a:t>
            </a:r>
            <a:r>
              <a:rPr lang="en-US" sz="3600" dirty="0" smtClean="0">
                <a:solidFill>
                  <a:srgbClr val="0000FF"/>
                </a:solidFill>
              </a:rPr>
              <a:t> NPRs for Beginning Learners in </a:t>
            </a:r>
            <a:r>
              <a:rPr lang="en-US" sz="3600" dirty="0" smtClean="0">
                <a:solidFill>
                  <a:srgbClr val="FF0000"/>
                </a:solidFill>
              </a:rPr>
              <a:t>Science</a:t>
            </a:r>
            <a:endParaRPr lang="en-US" sz="3600" dirty="0">
              <a:solidFill>
                <a:srgbClr val="FF0000"/>
              </a:solidFill>
            </a:endParaRPr>
          </a:p>
        </p:txBody>
      </p:sp>
      <p:graphicFrame>
        <p:nvGraphicFramePr>
          <p:cNvPr id="4" name="Content Placeholder 3"/>
          <p:cNvGraphicFramePr>
            <a:graphicFrameLocks noGrp="1"/>
          </p:cNvGraphicFramePr>
          <p:nvPr>
            <p:ph idx="1"/>
            <p:extLst/>
          </p:nvPr>
        </p:nvGraphicFramePr>
        <p:xfrm>
          <a:off x="443864" y="1982268"/>
          <a:ext cx="8080704" cy="3195090"/>
        </p:xfrm>
        <a:graphic>
          <a:graphicData uri="http://schemas.openxmlformats.org/drawingml/2006/table">
            <a:tbl>
              <a:tblPr firstRow="1" bandRow="1">
                <a:tableStyleId>{5C22544A-7EE6-4342-B048-85BDC9FD1C3A}</a:tableStyleId>
              </a:tblPr>
              <a:tblGrid>
                <a:gridCol w="2020176"/>
                <a:gridCol w="2020176"/>
                <a:gridCol w="2020176"/>
                <a:gridCol w="2020176"/>
              </a:tblGrid>
              <a:tr h="370840">
                <a:tc>
                  <a:txBody>
                    <a:bodyPr/>
                    <a:lstStyle/>
                    <a:p>
                      <a:pPr algn="ctr"/>
                      <a:r>
                        <a:rPr lang="en-US" dirty="0" smtClean="0"/>
                        <a:t>Grade Level</a:t>
                      </a:r>
                      <a:endParaRPr lang="en-US" dirty="0"/>
                    </a:p>
                  </a:txBody>
                  <a:tcPr anchor="ctr"/>
                </a:tc>
                <a:tc>
                  <a:txBody>
                    <a:bodyPr/>
                    <a:lstStyle/>
                    <a:p>
                      <a:pPr algn="ctr"/>
                      <a:r>
                        <a:rPr lang="en-US" dirty="0" smtClean="0"/>
                        <a:t>Science</a:t>
                      </a:r>
                      <a:endParaRPr lang="en-US" dirty="0"/>
                    </a:p>
                  </a:txBody>
                  <a:tcPr anchor="ctr"/>
                </a:tc>
                <a:tc>
                  <a:txBody>
                    <a:bodyPr/>
                    <a:lstStyle/>
                    <a:p>
                      <a:pPr algn="ctr"/>
                      <a:r>
                        <a:rPr lang="en-US" baseline="0" dirty="0" smtClean="0"/>
                        <a:t>Physical Science</a:t>
                      </a:r>
                      <a:endParaRPr lang="en-US" dirty="0"/>
                    </a:p>
                  </a:txBody>
                  <a:tcPr anchor="ctr"/>
                </a:tc>
                <a:tc>
                  <a:txBody>
                    <a:bodyPr/>
                    <a:lstStyle/>
                    <a:p>
                      <a:pPr algn="ctr"/>
                      <a:r>
                        <a:rPr lang="en-US" dirty="0" smtClean="0"/>
                        <a:t>Biology</a:t>
                      </a:r>
                      <a:endParaRPr lang="en-US" dirty="0"/>
                    </a:p>
                  </a:txBody>
                  <a:tcPr anchor="ctr"/>
                </a:tc>
              </a:tr>
              <a:tr h="462809">
                <a:tc>
                  <a:txBody>
                    <a:bodyPr/>
                    <a:lstStyle/>
                    <a:p>
                      <a:r>
                        <a:rPr lang="en-US" dirty="0" smtClean="0"/>
                        <a:t>Grade 3</a:t>
                      </a:r>
                    </a:p>
                  </a:txBody>
                  <a:tcPr/>
                </a:tc>
                <a:tc>
                  <a:txBody>
                    <a:bodyPr/>
                    <a:lstStyle/>
                    <a:p>
                      <a:pPr algn="ctr"/>
                      <a:r>
                        <a:rPr lang="en-US" dirty="0" smtClean="0"/>
                        <a:t>8</a:t>
                      </a:r>
                      <a:endParaRPr lang="en-US" dirty="0"/>
                    </a:p>
                  </a:txBody>
                  <a:tcPr anchor="ctr"/>
                </a:tc>
                <a:tc rowSpan="6">
                  <a:txBody>
                    <a:bodyPr/>
                    <a:lstStyle/>
                    <a:p>
                      <a:pPr algn="ctr"/>
                      <a:r>
                        <a:rPr lang="en-US" dirty="0" smtClean="0"/>
                        <a:t>27</a:t>
                      </a:r>
                      <a:endParaRPr lang="en-US" dirty="0"/>
                    </a:p>
                  </a:txBody>
                  <a:tcPr anchor="ctr"/>
                </a:tc>
                <a:tc rowSpan="6">
                  <a:txBody>
                    <a:bodyPr/>
                    <a:lstStyle/>
                    <a:p>
                      <a:pPr algn="ctr"/>
                      <a:r>
                        <a:rPr lang="en-US" dirty="0" smtClean="0"/>
                        <a:t>24</a:t>
                      </a:r>
                      <a:endParaRPr lang="en-US" dirty="0"/>
                    </a:p>
                  </a:txBody>
                  <a:tcPr anchor="ctr"/>
                </a:tc>
              </a:tr>
              <a:tr h="462809">
                <a:tc>
                  <a:txBody>
                    <a:bodyPr/>
                    <a:lstStyle/>
                    <a:p>
                      <a:r>
                        <a:rPr lang="en-US" dirty="0" smtClean="0"/>
                        <a:t>Grade</a:t>
                      </a:r>
                      <a:r>
                        <a:rPr lang="en-US" baseline="0" dirty="0" smtClean="0"/>
                        <a:t> 4</a:t>
                      </a:r>
                      <a:endParaRPr lang="en-US" dirty="0"/>
                    </a:p>
                  </a:txBody>
                  <a:tcPr/>
                </a:tc>
                <a:tc>
                  <a:txBody>
                    <a:bodyPr/>
                    <a:lstStyle/>
                    <a:p>
                      <a:pPr algn="ctr"/>
                      <a:r>
                        <a:rPr lang="en-US" dirty="0" smtClean="0"/>
                        <a:t>11</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5</a:t>
                      </a:r>
                      <a:endParaRPr lang="en-US" dirty="0"/>
                    </a:p>
                  </a:txBody>
                  <a:tcPr/>
                </a:tc>
                <a:tc>
                  <a:txBody>
                    <a:bodyPr/>
                    <a:lstStyle/>
                    <a:p>
                      <a:pPr algn="ctr"/>
                      <a:r>
                        <a:rPr lang="en-US" dirty="0" smtClean="0"/>
                        <a:t>15</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6</a:t>
                      </a:r>
                      <a:endParaRPr lang="en-US" dirty="0"/>
                    </a:p>
                  </a:txBody>
                  <a:tcPr/>
                </a:tc>
                <a:tc>
                  <a:txBody>
                    <a:bodyPr/>
                    <a:lstStyle/>
                    <a:p>
                      <a:pPr algn="ctr"/>
                      <a:r>
                        <a:rPr lang="en-US" dirty="0" smtClean="0"/>
                        <a:t>19</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510205">
                <a:tc>
                  <a:txBody>
                    <a:bodyPr/>
                    <a:lstStyle/>
                    <a:p>
                      <a:r>
                        <a:rPr lang="en-US" dirty="0" smtClean="0"/>
                        <a:t>Grade 7</a:t>
                      </a:r>
                      <a:endParaRPr lang="en-US" dirty="0"/>
                    </a:p>
                  </a:txBody>
                  <a:tcPr/>
                </a:tc>
                <a:tc>
                  <a:txBody>
                    <a:bodyPr/>
                    <a:lstStyle/>
                    <a:p>
                      <a:pPr algn="ctr"/>
                      <a:r>
                        <a:rPr lang="en-US" dirty="0" smtClean="0"/>
                        <a:t>20</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8</a:t>
                      </a:r>
                      <a:endParaRPr lang="en-US" dirty="0"/>
                    </a:p>
                  </a:txBody>
                  <a:tcPr/>
                </a:tc>
                <a:tc>
                  <a:txBody>
                    <a:bodyPr/>
                    <a:lstStyle/>
                    <a:p>
                      <a:pPr algn="ctr"/>
                      <a:r>
                        <a:rPr lang="en-US" dirty="0" smtClean="0"/>
                        <a:t>31</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bl>
          </a:graphicData>
        </a:graphic>
      </p:graphicFrame>
      <p:sp>
        <p:nvSpPr>
          <p:cNvPr id="5" name="TextBox 4"/>
          <p:cNvSpPr txBox="1"/>
          <p:nvPr/>
        </p:nvSpPr>
        <p:spPr>
          <a:xfrm>
            <a:off x="443865" y="5591487"/>
            <a:ext cx="808070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Based on Georgia student performance on 20 NRT items embedded on the Georgia Milestones EOG.</a:t>
            </a:r>
            <a:endParaRPr lang="en-US" dirty="0"/>
          </a:p>
        </p:txBody>
      </p:sp>
    </p:spTree>
    <p:extLst>
      <p:ext uri="{BB962C8B-B14F-4D97-AF65-F5344CB8AC3E}">
        <p14:creationId xmlns:p14="http://schemas.microsoft.com/office/powerpoint/2010/main" val="3531886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242576"/>
            <a:ext cx="6316630" cy="1325563"/>
          </a:xfrm>
        </p:spPr>
        <p:txBody>
          <a:bodyPr>
            <a:normAutofit fontScale="90000"/>
          </a:bodyPr>
          <a:lstStyle/>
          <a:p>
            <a:r>
              <a:rPr lang="en-US" sz="3600" dirty="0" smtClean="0">
                <a:solidFill>
                  <a:srgbClr val="0000FF"/>
                </a:solidFill>
              </a:rPr>
              <a:t>Spring 2015 </a:t>
            </a:r>
            <a:r>
              <a:rPr lang="en-US" sz="3600" dirty="0" smtClean="0">
                <a:solidFill>
                  <a:srgbClr val="FF0000"/>
                </a:solidFill>
              </a:rPr>
              <a:t>Median</a:t>
            </a:r>
            <a:r>
              <a:rPr lang="en-US" sz="3600" dirty="0" smtClean="0">
                <a:solidFill>
                  <a:srgbClr val="0000FF"/>
                </a:solidFill>
              </a:rPr>
              <a:t> NPRs for Beginning Learners in </a:t>
            </a:r>
            <a:br>
              <a:rPr lang="en-US" sz="3600" dirty="0" smtClean="0">
                <a:solidFill>
                  <a:srgbClr val="0000FF"/>
                </a:solidFill>
              </a:rPr>
            </a:br>
            <a:r>
              <a:rPr lang="en-US" sz="3600" dirty="0" smtClean="0">
                <a:solidFill>
                  <a:srgbClr val="FF0000"/>
                </a:solidFill>
              </a:rPr>
              <a:t>Social Studies</a:t>
            </a:r>
            <a:endParaRPr lang="en-US" sz="3600" dirty="0">
              <a:solidFill>
                <a:srgbClr val="FF0000"/>
              </a:solidFill>
            </a:endParaRPr>
          </a:p>
        </p:txBody>
      </p:sp>
      <p:graphicFrame>
        <p:nvGraphicFramePr>
          <p:cNvPr id="4" name="Content Placeholder 3"/>
          <p:cNvGraphicFramePr>
            <a:graphicFrameLocks noGrp="1"/>
          </p:cNvGraphicFramePr>
          <p:nvPr>
            <p:ph idx="1"/>
            <p:extLst/>
          </p:nvPr>
        </p:nvGraphicFramePr>
        <p:xfrm>
          <a:off x="443864" y="1816285"/>
          <a:ext cx="8080704" cy="3195090"/>
        </p:xfrm>
        <a:graphic>
          <a:graphicData uri="http://schemas.openxmlformats.org/drawingml/2006/table">
            <a:tbl>
              <a:tblPr firstRow="1" bandRow="1">
                <a:tableStyleId>{5C22544A-7EE6-4342-B048-85BDC9FD1C3A}</a:tableStyleId>
              </a:tblPr>
              <a:tblGrid>
                <a:gridCol w="2020176"/>
                <a:gridCol w="2020176"/>
                <a:gridCol w="2020176"/>
                <a:gridCol w="2020176"/>
              </a:tblGrid>
              <a:tr h="370840">
                <a:tc>
                  <a:txBody>
                    <a:bodyPr/>
                    <a:lstStyle/>
                    <a:p>
                      <a:pPr algn="ctr"/>
                      <a:r>
                        <a:rPr lang="en-US" dirty="0" smtClean="0"/>
                        <a:t>Grade Level</a:t>
                      </a:r>
                      <a:endParaRPr lang="en-US" dirty="0"/>
                    </a:p>
                  </a:txBody>
                  <a:tcPr anchor="ctr"/>
                </a:tc>
                <a:tc>
                  <a:txBody>
                    <a:bodyPr/>
                    <a:lstStyle/>
                    <a:p>
                      <a:pPr algn="ctr"/>
                      <a:r>
                        <a:rPr lang="en-US" dirty="0" smtClean="0"/>
                        <a:t>Social Studies</a:t>
                      </a:r>
                      <a:endParaRPr lang="en-US" dirty="0"/>
                    </a:p>
                  </a:txBody>
                  <a:tcPr anchor="ctr"/>
                </a:tc>
                <a:tc>
                  <a:txBody>
                    <a:bodyPr/>
                    <a:lstStyle/>
                    <a:p>
                      <a:pPr algn="ctr"/>
                      <a:r>
                        <a:rPr lang="en-US" baseline="0" dirty="0" smtClean="0"/>
                        <a:t>US History</a:t>
                      </a:r>
                      <a:endParaRPr lang="en-US" dirty="0"/>
                    </a:p>
                  </a:txBody>
                  <a:tcPr anchor="ctr"/>
                </a:tc>
                <a:tc>
                  <a:txBody>
                    <a:bodyPr/>
                    <a:lstStyle/>
                    <a:p>
                      <a:pPr algn="ctr"/>
                      <a:r>
                        <a:rPr lang="en-US" dirty="0" smtClean="0"/>
                        <a:t>Economics</a:t>
                      </a:r>
                      <a:endParaRPr lang="en-US" dirty="0"/>
                    </a:p>
                  </a:txBody>
                  <a:tcPr anchor="ctr"/>
                </a:tc>
              </a:tr>
              <a:tr h="462809">
                <a:tc>
                  <a:txBody>
                    <a:bodyPr/>
                    <a:lstStyle/>
                    <a:p>
                      <a:r>
                        <a:rPr lang="en-US" dirty="0" smtClean="0"/>
                        <a:t>Grade 3</a:t>
                      </a:r>
                    </a:p>
                  </a:txBody>
                  <a:tcPr/>
                </a:tc>
                <a:tc>
                  <a:txBody>
                    <a:bodyPr/>
                    <a:lstStyle/>
                    <a:p>
                      <a:pPr algn="ctr"/>
                      <a:r>
                        <a:rPr lang="en-US" dirty="0" smtClean="0"/>
                        <a:t>10</a:t>
                      </a:r>
                      <a:endParaRPr lang="en-US" dirty="0"/>
                    </a:p>
                  </a:txBody>
                  <a:tcPr anchor="ctr"/>
                </a:tc>
                <a:tc rowSpan="6">
                  <a:txBody>
                    <a:bodyPr/>
                    <a:lstStyle/>
                    <a:p>
                      <a:pPr algn="ctr"/>
                      <a:r>
                        <a:rPr lang="en-US" dirty="0" smtClean="0"/>
                        <a:t>18</a:t>
                      </a:r>
                      <a:endParaRPr lang="en-US" dirty="0"/>
                    </a:p>
                  </a:txBody>
                  <a:tcPr anchor="ctr"/>
                </a:tc>
                <a:tc rowSpan="6">
                  <a:txBody>
                    <a:bodyPr/>
                    <a:lstStyle/>
                    <a:p>
                      <a:pPr algn="ctr"/>
                      <a:r>
                        <a:rPr lang="en-US" dirty="0" smtClean="0"/>
                        <a:t>19</a:t>
                      </a:r>
                      <a:endParaRPr lang="en-US" dirty="0"/>
                    </a:p>
                  </a:txBody>
                  <a:tcPr anchor="ctr"/>
                </a:tc>
              </a:tr>
              <a:tr h="462809">
                <a:tc>
                  <a:txBody>
                    <a:bodyPr/>
                    <a:lstStyle/>
                    <a:p>
                      <a:r>
                        <a:rPr lang="en-US" dirty="0" smtClean="0"/>
                        <a:t>Grade</a:t>
                      </a:r>
                      <a:r>
                        <a:rPr lang="en-US" baseline="0" dirty="0" smtClean="0"/>
                        <a:t> 4</a:t>
                      </a:r>
                      <a:endParaRPr lang="en-US" dirty="0"/>
                    </a:p>
                  </a:txBody>
                  <a:tcPr/>
                </a:tc>
                <a:tc>
                  <a:txBody>
                    <a:bodyPr/>
                    <a:lstStyle/>
                    <a:p>
                      <a:pPr algn="ctr"/>
                      <a:r>
                        <a:rPr lang="en-US" dirty="0" smtClean="0"/>
                        <a:t>13</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5</a:t>
                      </a:r>
                      <a:endParaRPr lang="en-US" dirty="0"/>
                    </a:p>
                  </a:txBody>
                  <a:tcPr/>
                </a:tc>
                <a:tc>
                  <a:txBody>
                    <a:bodyPr/>
                    <a:lstStyle/>
                    <a:p>
                      <a:pPr algn="ctr"/>
                      <a:r>
                        <a:rPr lang="en-US" dirty="0" smtClean="0"/>
                        <a:t>15</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6</a:t>
                      </a:r>
                      <a:endParaRPr lang="en-US" dirty="0"/>
                    </a:p>
                  </a:txBody>
                  <a:tcPr/>
                </a:tc>
                <a:tc>
                  <a:txBody>
                    <a:bodyPr/>
                    <a:lstStyle/>
                    <a:p>
                      <a:pPr algn="ctr"/>
                      <a:r>
                        <a:rPr lang="en-US" dirty="0" smtClean="0"/>
                        <a:t>17</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510205">
                <a:tc>
                  <a:txBody>
                    <a:bodyPr/>
                    <a:lstStyle/>
                    <a:p>
                      <a:r>
                        <a:rPr lang="en-US" dirty="0" smtClean="0"/>
                        <a:t>Grade 7</a:t>
                      </a:r>
                      <a:endParaRPr lang="en-US" dirty="0"/>
                    </a:p>
                  </a:txBody>
                  <a:tcPr/>
                </a:tc>
                <a:tc>
                  <a:txBody>
                    <a:bodyPr/>
                    <a:lstStyle/>
                    <a:p>
                      <a:pPr algn="ctr"/>
                      <a:r>
                        <a:rPr lang="en-US" dirty="0" smtClean="0"/>
                        <a:t>20</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2809">
                <a:tc>
                  <a:txBody>
                    <a:bodyPr/>
                    <a:lstStyle/>
                    <a:p>
                      <a:r>
                        <a:rPr lang="en-US" dirty="0" smtClean="0"/>
                        <a:t>Grade 8</a:t>
                      </a:r>
                      <a:endParaRPr lang="en-US" dirty="0"/>
                    </a:p>
                  </a:txBody>
                  <a:tcPr/>
                </a:tc>
                <a:tc>
                  <a:txBody>
                    <a:bodyPr/>
                    <a:lstStyle/>
                    <a:p>
                      <a:pPr algn="ctr"/>
                      <a:r>
                        <a:rPr lang="en-US" dirty="0" smtClean="0"/>
                        <a:t>28</a:t>
                      </a: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bl>
          </a:graphicData>
        </a:graphic>
      </p:graphicFrame>
      <p:sp>
        <p:nvSpPr>
          <p:cNvPr id="5" name="TextBox 4"/>
          <p:cNvSpPr txBox="1"/>
          <p:nvPr/>
        </p:nvSpPr>
        <p:spPr>
          <a:xfrm>
            <a:off x="443865" y="5591487"/>
            <a:ext cx="808070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Based on Georgia student performance on 20 NRT items embedded on the Georgia Milestones EOG.</a:t>
            </a:r>
            <a:endParaRPr lang="en-US" dirty="0"/>
          </a:p>
        </p:txBody>
      </p:sp>
    </p:spTree>
    <p:extLst>
      <p:ext uri="{BB962C8B-B14F-4D97-AF65-F5344CB8AC3E}">
        <p14:creationId xmlns:p14="http://schemas.microsoft.com/office/powerpoint/2010/main" val="2303286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230107"/>
            <a:ext cx="6380285" cy="1325563"/>
          </a:xfrm>
        </p:spPr>
        <p:txBody>
          <a:bodyPr/>
          <a:lstStyle/>
          <a:p>
            <a:r>
              <a:rPr lang="en-US" dirty="0" smtClean="0">
                <a:solidFill>
                  <a:srgbClr val="0033CC"/>
                </a:solidFill>
              </a:rPr>
              <a:t>Achievement Levels</a:t>
            </a:r>
            <a:endParaRPr lang="en-US" dirty="0">
              <a:solidFill>
                <a:srgbClr val="0033CC"/>
              </a:solidFill>
            </a:endParaRPr>
          </a:p>
        </p:txBody>
      </p:sp>
      <p:sp>
        <p:nvSpPr>
          <p:cNvPr id="3" name="Content Placeholder 2"/>
          <p:cNvSpPr>
            <a:spLocks noGrp="1"/>
          </p:cNvSpPr>
          <p:nvPr>
            <p:ph idx="1"/>
          </p:nvPr>
        </p:nvSpPr>
        <p:spPr>
          <a:xfrm>
            <a:off x="363682" y="1548245"/>
            <a:ext cx="8427027" cy="4759036"/>
          </a:xfrm>
        </p:spPr>
        <p:txBody>
          <a:bodyPr>
            <a:noAutofit/>
          </a:bodyPr>
          <a:lstStyle/>
          <a:p>
            <a:pPr marL="0" indent="0">
              <a:buNone/>
            </a:pPr>
            <a:r>
              <a:rPr lang="en-US" sz="1800" b="1" dirty="0">
                <a:solidFill>
                  <a:srgbClr val="FF0000"/>
                </a:solidFill>
              </a:rPr>
              <a:t>Beginning Learners</a:t>
            </a:r>
            <a:r>
              <a:rPr lang="en-US" sz="1800" dirty="0">
                <a:solidFill>
                  <a:srgbClr val="FF0000"/>
                </a:solidFill>
              </a:rPr>
              <a:t> </a:t>
            </a:r>
            <a:r>
              <a:rPr lang="en-US" sz="1800" b="1" dirty="0"/>
              <a:t>do not yet demonstrate proficiency in the knowledge and skills</a:t>
            </a:r>
            <a:r>
              <a:rPr lang="en-US" sz="1800" dirty="0"/>
              <a:t> necessary at this grade level/course of learning, as specified in Georgia’s content standards.  The students </a:t>
            </a:r>
            <a:r>
              <a:rPr lang="en-US" sz="1800" i="1" dirty="0">
                <a:solidFill>
                  <a:srgbClr val="0033CC"/>
                </a:solidFill>
              </a:rPr>
              <a:t>need substantial academic support </a:t>
            </a:r>
            <a:r>
              <a:rPr lang="en-US" sz="1800" dirty="0"/>
              <a:t>to be prepared for the next grade level or course and to be on track for</a:t>
            </a:r>
            <a:r>
              <a:rPr lang="en-US" sz="1800" i="1" dirty="0"/>
              <a:t> </a:t>
            </a:r>
            <a:r>
              <a:rPr lang="en-US" sz="1800" dirty="0"/>
              <a:t>college and career readiness</a:t>
            </a:r>
            <a:r>
              <a:rPr lang="en-US" sz="1800" i="1" dirty="0" smtClean="0"/>
              <a:t>.</a:t>
            </a:r>
            <a:endParaRPr lang="en-US" sz="800" i="1" dirty="0" smtClean="0"/>
          </a:p>
          <a:p>
            <a:pPr marL="0" indent="0">
              <a:buNone/>
            </a:pPr>
            <a:r>
              <a:rPr lang="en-US" sz="1800" b="1" dirty="0">
                <a:solidFill>
                  <a:srgbClr val="FF0000"/>
                </a:solidFill>
              </a:rPr>
              <a:t>Developing Learners </a:t>
            </a:r>
            <a:r>
              <a:rPr lang="en-US" sz="1800" b="1" dirty="0"/>
              <a:t>demonstrate partial proficiency in the knowledge and skills</a:t>
            </a:r>
            <a:r>
              <a:rPr lang="en-US" sz="1800" dirty="0"/>
              <a:t> necessary at this grade level/course of learning, as specified by in Georgia’s content standards.  The students </a:t>
            </a:r>
            <a:r>
              <a:rPr lang="en-US" sz="1800" i="1" dirty="0">
                <a:solidFill>
                  <a:srgbClr val="0033CC"/>
                </a:solidFill>
              </a:rPr>
              <a:t>need additional academic support </a:t>
            </a:r>
            <a:r>
              <a:rPr lang="en-US" sz="1800" dirty="0"/>
              <a:t>to </a:t>
            </a:r>
            <a:r>
              <a:rPr lang="en-US" sz="1800" dirty="0" smtClean="0"/>
              <a:t>ensure success in the </a:t>
            </a:r>
            <a:r>
              <a:rPr lang="en-US" sz="1800" dirty="0"/>
              <a:t>next grade level or course and to be on track for</a:t>
            </a:r>
            <a:r>
              <a:rPr lang="en-US" sz="1800" i="1" dirty="0"/>
              <a:t> </a:t>
            </a:r>
            <a:r>
              <a:rPr lang="en-US" sz="1800" dirty="0"/>
              <a:t>college and career readiness</a:t>
            </a:r>
            <a:r>
              <a:rPr lang="en-US" sz="1800" i="1" dirty="0"/>
              <a:t>.</a:t>
            </a:r>
            <a:endParaRPr lang="en-US" sz="1800" dirty="0"/>
          </a:p>
          <a:p>
            <a:pPr marL="0" indent="0">
              <a:buNone/>
            </a:pPr>
            <a:r>
              <a:rPr lang="en-US" sz="1800" b="1" dirty="0" smtClean="0">
                <a:solidFill>
                  <a:srgbClr val="FF0000"/>
                </a:solidFill>
              </a:rPr>
              <a:t>Proficient </a:t>
            </a:r>
            <a:r>
              <a:rPr lang="en-US" sz="1800" b="1" dirty="0">
                <a:solidFill>
                  <a:srgbClr val="FF0000"/>
                </a:solidFill>
              </a:rPr>
              <a:t>Learners </a:t>
            </a:r>
            <a:r>
              <a:rPr lang="en-US" sz="1800" b="1" dirty="0"/>
              <a:t>demonstrate</a:t>
            </a:r>
            <a:r>
              <a:rPr lang="en-US" sz="1800" dirty="0"/>
              <a:t> </a:t>
            </a:r>
            <a:r>
              <a:rPr lang="en-US" sz="1800" b="1" dirty="0"/>
              <a:t>proficiency in the knowledge and skills</a:t>
            </a:r>
            <a:r>
              <a:rPr lang="en-US" sz="1800" dirty="0"/>
              <a:t> necessary at this grade level/course of learning, as specified in Georgia’s content standards. The students </a:t>
            </a:r>
            <a:r>
              <a:rPr lang="en-US" sz="1800" i="1" dirty="0">
                <a:solidFill>
                  <a:srgbClr val="0033CC"/>
                </a:solidFill>
              </a:rPr>
              <a:t>are prepared</a:t>
            </a:r>
            <a:r>
              <a:rPr lang="en-US" sz="1800" dirty="0"/>
              <a:t> for the next grade level or course and are on track for college and career readiness</a:t>
            </a:r>
            <a:r>
              <a:rPr lang="en-US" sz="1800" i="1" dirty="0" smtClean="0"/>
              <a:t>.</a:t>
            </a:r>
            <a:endParaRPr lang="en-US" sz="1800" dirty="0"/>
          </a:p>
          <a:p>
            <a:pPr marL="0" indent="0">
              <a:buNone/>
            </a:pPr>
            <a:r>
              <a:rPr lang="en-US" sz="1800" b="1" dirty="0">
                <a:solidFill>
                  <a:srgbClr val="FF0000"/>
                </a:solidFill>
              </a:rPr>
              <a:t>Distinguished Learners </a:t>
            </a:r>
            <a:r>
              <a:rPr lang="en-US" sz="1800" b="1" dirty="0"/>
              <a:t>demonstrate</a:t>
            </a:r>
            <a:r>
              <a:rPr lang="en-US" sz="1800" dirty="0"/>
              <a:t> </a:t>
            </a:r>
            <a:r>
              <a:rPr lang="en-US" sz="1800" b="1" dirty="0"/>
              <a:t>advanced proficiency in the knowledge and skills</a:t>
            </a:r>
            <a:r>
              <a:rPr lang="en-US" sz="1800" dirty="0"/>
              <a:t> necessary at this grade level/course of learning, as specified in Georgia’s content standards. The students </a:t>
            </a:r>
            <a:r>
              <a:rPr lang="en-US" sz="1800" i="1" dirty="0">
                <a:solidFill>
                  <a:srgbClr val="0033CC"/>
                </a:solidFill>
              </a:rPr>
              <a:t>are well prepared </a:t>
            </a:r>
            <a:r>
              <a:rPr lang="en-US" sz="1800" dirty="0"/>
              <a:t>for the next grade level or course and are well prepared for</a:t>
            </a:r>
            <a:r>
              <a:rPr lang="en-US" sz="1800" i="1" dirty="0"/>
              <a:t> </a:t>
            </a:r>
            <a:r>
              <a:rPr lang="en-US" sz="1800" dirty="0"/>
              <a:t>college and career readiness</a:t>
            </a:r>
            <a:r>
              <a:rPr lang="en-US" sz="1800" i="1" dirty="0" smtClean="0"/>
              <a:t>.</a:t>
            </a:r>
            <a:endParaRPr lang="en-US" sz="1800" dirty="0"/>
          </a:p>
        </p:txBody>
      </p:sp>
    </p:spTree>
    <p:extLst>
      <p:ext uri="{BB962C8B-B14F-4D97-AF65-F5344CB8AC3E}">
        <p14:creationId xmlns:p14="http://schemas.microsoft.com/office/powerpoint/2010/main" val="2001885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230107"/>
            <a:ext cx="6380285" cy="1325563"/>
          </a:xfrm>
        </p:spPr>
        <p:txBody>
          <a:bodyPr/>
          <a:lstStyle/>
          <a:p>
            <a:r>
              <a:rPr lang="en-US" dirty="0" smtClean="0">
                <a:solidFill>
                  <a:srgbClr val="0033CC"/>
                </a:solidFill>
              </a:rPr>
              <a:t>Developing Learners</a:t>
            </a:r>
            <a:endParaRPr lang="en-US" dirty="0">
              <a:solidFill>
                <a:srgbClr val="0033CC"/>
              </a:solidFill>
            </a:endParaRPr>
          </a:p>
        </p:txBody>
      </p:sp>
      <p:sp>
        <p:nvSpPr>
          <p:cNvPr id="3" name="Content Placeholder 2"/>
          <p:cNvSpPr>
            <a:spLocks noGrp="1"/>
          </p:cNvSpPr>
          <p:nvPr>
            <p:ph idx="1"/>
          </p:nvPr>
        </p:nvSpPr>
        <p:spPr>
          <a:xfrm>
            <a:off x="363682" y="1548245"/>
            <a:ext cx="8602188" cy="4759036"/>
          </a:xfrm>
        </p:spPr>
        <p:txBody>
          <a:bodyPr>
            <a:noAutofit/>
          </a:bodyPr>
          <a:lstStyle/>
          <a:p>
            <a:pPr marL="0" indent="0">
              <a:buNone/>
            </a:pPr>
            <a:r>
              <a:rPr lang="en-US" sz="1800" b="1" dirty="0" smtClean="0">
                <a:solidFill>
                  <a:srgbClr val="FF0000"/>
                </a:solidFill>
              </a:rPr>
              <a:t>Developing </a:t>
            </a:r>
            <a:r>
              <a:rPr lang="en-US" sz="1800" b="1" dirty="0">
                <a:solidFill>
                  <a:srgbClr val="FF0000"/>
                </a:solidFill>
              </a:rPr>
              <a:t>Learners </a:t>
            </a:r>
            <a:r>
              <a:rPr lang="en-US" sz="1800" b="1" dirty="0"/>
              <a:t>demonstrate partial proficiency in the knowledge and skills</a:t>
            </a:r>
            <a:r>
              <a:rPr lang="en-US" sz="1800" dirty="0"/>
              <a:t> necessary at this grade level/course of learning, as specified by in Georgia’s content standards.  The students </a:t>
            </a:r>
            <a:r>
              <a:rPr lang="en-US" sz="1800" i="1" dirty="0">
                <a:solidFill>
                  <a:srgbClr val="0033CC"/>
                </a:solidFill>
              </a:rPr>
              <a:t>need additional academic support </a:t>
            </a:r>
            <a:r>
              <a:rPr lang="en-US" sz="1800" dirty="0"/>
              <a:t>to </a:t>
            </a:r>
            <a:r>
              <a:rPr lang="en-US" sz="1800" dirty="0" smtClean="0"/>
              <a:t>ensure success in the </a:t>
            </a:r>
            <a:r>
              <a:rPr lang="en-US" sz="1800" dirty="0"/>
              <a:t>next grade level or course and to be on track for</a:t>
            </a:r>
            <a:r>
              <a:rPr lang="en-US" sz="1800" i="1" dirty="0"/>
              <a:t> </a:t>
            </a:r>
            <a:r>
              <a:rPr lang="en-US" sz="1800" dirty="0"/>
              <a:t>college and career readiness</a:t>
            </a:r>
            <a:r>
              <a:rPr lang="en-US" sz="1800" i="1" dirty="0" smtClean="0"/>
              <a:t>.</a:t>
            </a:r>
          </a:p>
          <a:p>
            <a:pPr marL="0" indent="0">
              <a:buNone/>
            </a:pPr>
            <a:endParaRPr lang="en-US" sz="900" i="1" dirty="0"/>
          </a:p>
          <a:p>
            <a:pPr marL="0" indent="0">
              <a:buNone/>
            </a:pPr>
            <a:r>
              <a:rPr lang="en-US" sz="1900" b="1" dirty="0"/>
              <a:t>The Developing Learner</a:t>
            </a:r>
            <a:r>
              <a:rPr lang="en-US" sz="1900" dirty="0"/>
              <a:t> achievement level consists of students who have demonstrated partial proficiency; they have a partial command of the knowledge and skills inherent in their grade level or course content standards.  </a:t>
            </a:r>
            <a:r>
              <a:rPr lang="en-US" sz="1900" b="1" dirty="0"/>
              <a:t>These students can be successful in future learning but will likely need some type of focused remediation in their weaker areas</a:t>
            </a:r>
            <a:r>
              <a:rPr lang="en-US" sz="1900" dirty="0"/>
              <a:t>; they do not, necessarily, need a support class.  Their learning should be monitored to ensure their success and to increase their opportunity to reach proficiency.  </a:t>
            </a:r>
            <a:endParaRPr lang="en-US" sz="1900" dirty="0" smtClean="0"/>
          </a:p>
          <a:p>
            <a:pPr marL="0" indent="0">
              <a:buNone/>
            </a:pPr>
            <a:r>
              <a:rPr lang="en-US" sz="1900" dirty="0" smtClean="0"/>
              <a:t>In </a:t>
            </a:r>
            <a:r>
              <a:rPr lang="en-US" sz="1900" dirty="0"/>
              <a:t>short, this achievement level allows for the recognition of those students who have demonstrated some command, albeit partial, of the grade-level expectations but have not yet reached the full command necessary to signal proficiency.  Proficient students demonstrate a strong, solid command of the grade-level or course content and skills.</a:t>
            </a:r>
          </a:p>
        </p:txBody>
      </p:sp>
    </p:spTree>
    <p:extLst>
      <p:ext uri="{BB962C8B-B14F-4D97-AF65-F5344CB8AC3E}">
        <p14:creationId xmlns:p14="http://schemas.microsoft.com/office/powerpoint/2010/main" val="458999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56" y="158686"/>
            <a:ext cx="6316630" cy="1325563"/>
          </a:xfrm>
        </p:spPr>
        <p:txBody>
          <a:bodyPr/>
          <a:lstStyle/>
          <a:p>
            <a:r>
              <a:rPr lang="en-US" dirty="0" smtClean="0">
                <a:solidFill>
                  <a:srgbClr val="0000FF"/>
                </a:solidFill>
              </a:rPr>
              <a:t>Types of Scores</a:t>
            </a:r>
            <a:endParaRPr lang="en-US" dirty="0">
              <a:solidFill>
                <a:srgbClr val="0000FF"/>
              </a:solidFill>
            </a:endParaRPr>
          </a:p>
        </p:txBody>
      </p:sp>
      <p:sp>
        <p:nvSpPr>
          <p:cNvPr id="3" name="Content Placeholder 2"/>
          <p:cNvSpPr>
            <a:spLocks noGrp="1"/>
          </p:cNvSpPr>
          <p:nvPr>
            <p:ph idx="1"/>
          </p:nvPr>
        </p:nvSpPr>
        <p:spPr>
          <a:xfrm>
            <a:off x="396972" y="1316334"/>
            <a:ext cx="7886700" cy="4779666"/>
          </a:xfrm>
        </p:spPr>
        <p:txBody>
          <a:bodyPr>
            <a:normAutofit fontScale="92500" lnSpcReduction="20000"/>
          </a:bodyPr>
          <a:lstStyle/>
          <a:p>
            <a:pPr lvl="0">
              <a:lnSpc>
                <a:spcPct val="120000"/>
              </a:lnSpc>
              <a:spcBef>
                <a:spcPts val="0"/>
              </a:spcBef>
            </a:pPr>
            <a:r>
              <a:rPr lang="en-US" sz="2400" b="1" dirty="0">
                <a:solidFill>
                  <a:prstClr val="black"/>
                </a:solidFill>
              </a:rPr>
              <a:t>Scale Scores</a:t>
            </a:r>
          </a:p>
          <a:p>
            <a:pPr lvl="1">
              <a:lnSpc>
                <a:spcPct val="120000"/>
              </a:lnSpc>
              <a:spcBef>
                <a:spcPts val="0"/>
              </a:spcBef>
            </a:pPr>
            <a:r>
              <a:rPr lang="en-US" sz="2000" dirty="0" smtClean="0">
                <a:solidFill>
                  <a:prstClr val="black"/>
                </a:solidFill>
              </a:rPr>
              <a:t>Range varies </a:t>
            </a:r>
            <a:r>
              <a:rPr lang="en-US" sz="2000" dirty="0">
                <a:solidFill>
                  <a:prstClr val="black"/>
                </a:solidFill>
              </a:rPr>
              <a:t>depending on grade level and content </a:t>
            </a:r>
            <a:r>
              <a:rPr lang="en-US" sz="2000" dirty="0" smtClean="0">
                <a:solidFill>
                  <a:prstClr val="black"/>
                </a:solidFill>
              </a:rPr>
              <a:t>area </a:t>
            </a:r>
          </a:p>
          <a:p>
            <a:pPr lvl="0">
              <a:lnSpc>
                <a:spcPct val="120000"/>
              </a:lnSpc>
              <a:spcBef>
                <a:spcPts val="0"/>
              </a:spcBef>
            </a:pPr>
            <a:r>
              <a:rPr lang="en-US" sz="2400" b="1" dirty="0" smtClean="0">
                <a:solidFill>
                  <a:prstClr val="black"/>
                </a:solidFill>
              </a:rPr>
              <a:t>Achievement Levels</a:t>
            </a:r>
          </a:p>
          <a:p>
            <a:pPr lvl="1">
              <a:lnSpc>
                <a:spcPct val="120000"/>
              </a:lnSpc>
              <a:spcBef>
                <a:spcPts val="0"/>
              </a:spcBef>
            </a:pPr>
            <a:r>
              <a:rPr lang="en-US" sz="2200" b="1" dirty="0" smtClean="0">
                <a:solidFill>
                  <a:prstClr val="black"/>
                </a:solidFill>
              </a:rPr>
              <a:t>Achievement Level Cuts</a:t>
            </a:r>
            <a:endParaRPr lang="en-US" sz="2200" b="1" dirty="0">
              <a:solidFill>
                <a:prstClr val="black"/>
              </a:solidFill>
            </a:endParaRPr>
          </a:p>
          <a:p>
            <a:pPr lvl="2">
              <a:lnSpc>
                <a:spcPct val="120000"/>
              </a:lnSpc>
              <a:spcBef>
                <a:spcPts val="0"/>
              </a:spcBef>
            </a:pPr>
            <a:r>
              <a:rPr lang="en-US" sz="2200" dirty="0">
                <a:solidFill>
                  <a:prstClr val="black"/>
                </a:solidFill>
              </a:rPr>
              <a:t>Developing Learner: </a:t>
            </a:r>
            <a:r>
              <a:rPr lang="en-US" sz="2200" dirty="0" smtClean="0">
                <a:solidFill>
                  <a:prstClr val="black"/>
                </a:solidFill>
              </a:rPr>
              <a:t>	475</a:t>
            </a:r>
            <a:endParaRPr lang="en-US" sz="2200" dirty="0">
              <a:solidFill>
                <a:prstClr val="black"/>
              </a:solidFill>
            </a:endParaRPr>
          </a:p>
          <a:p>
            <a:pPr lvl="2">
              <a:lnSpc>
                <a:spcPct val="120000"/>
              </a:lnSpc>
              <a:spcBef>
                <a:spcPts val="0"/>
              </a:spcBef>
            </a:pPr>
            <a:r>
              <a:rPr lang="en-US" sz="2200" dirty="0">
                <a:solidFill>
                  <a:prstClr val="black"/>
                </a:solidFill>
              </a:rPr>
              <a:t>Proficient Learner: </a:t>
            </a:r>
            <a:r>
              <a:rPr lang="en-US" sz="2200" dirty="0" smtClean="0">
                <a:solidFill>
                  <a:prstClr val="black"/>
                </a:solidFill>
              </a:rPr>
              <a:t>	525</a:t>
            </a:r>
            <a:endParaRPr lang="en-US" sz="2200" dirty="0">
              <a:solidFill>
                <a:prstClr val="black"/>
              </a:solidFill>
            </a:endParaRPr>
          </a:p>
          <a:p>
            <a:pPr lvl="2">
              <a:lnSpc>
                <a:spcPct val="120000"/>
              </a:lnSpc>
              <a:spcBef>
                <a:spcPts val="0"/>
              </a:spcBef>
            </a:pPr>
            <a:r>
              <a:rPr lang="en-US" sz="2200" dirty="0">
                <a:solidFill>
                  <a:prstClr val="black"/>
                </a:solidFill>
              </a:rPr>
              <a:t>Distinguished Learner: </a:t>
            </a:r>
            <a:r>
              <a:rPr lang="en-US" sz="2200" dirty="0" smtClean="0">
                <a:solidFill>
                  <a:prstClr val="black"/>
                </a:solidFill>
              </a:rPr>
              <a:t>	varies </a:t>
            </a:r>
            <a:r>
              <a:rPr lang="en-US" sz="2200" dirty="0">
                <a:solidFill>
                  <a:prstClr val="black"/>
                </a:solidFill>
              </a:rPr>
              <a:t>from </a:t>
            </a:r>
            <a:r>
              <a:rPr lang="en-US" sz="2200" dirty="0" smtClean="0">
                <a:solidFill>
                  <a:prstClr val="black"/>
                </a:solidFill>
              </a:rPr>
              <a:t>555 </a:t>
            </a:r>
            <a:r>
              <a:rPr lang="en-US" sz="2200" dirty="0">
                <a:solidFill>
                  <a:prstClr val="black"/>
                </a:solidFill>
              </a:rPr>
              <a:t>to 610</a:t>
            </a:r>
          </a:p>
          <a:p>
            <a:pPr lvl="0">
              <a:lnSpc>
                <a:spcPct val="120000"/>
              </a:lnSpc>
              <a:spcBef>
                <a:spcPts val="0"/>
              </a:spcBef>
            </a:pPr>
            <a:r>
              <a:rPr lang="en-US" sz="2400" b="1" dirty="0">
                <a:solidFill>
                  <a:prstClr val="black"/>
                </a:solidFill>
              </a:rPr>
              <a:t>Grade </a:t>
            </a:r>
            <a:r>
              <a:rPr lang="en-US" sz="2400" b="1" dirty="0" smtClean="0">
                <a:solidFill>
                  <a:prstClr val="black"/>
                </a:solidFill>
              </a:rPr>
              <a:t>Conversion Scores (EOC Only)</a:t>
            </a:r>
            <a:endParaRPr lang="en-US" sz="2400" b="1" dirty="0">
              <a:solidFill>
                <a:prstClr val="black"/>
              </a:solidFill>
            </a:endParaRPr>
          </a:p>
          <a:p>
            <a:pPr lvl="1">
              <a:lnSpc>
                <a:spcPct val="120000"/>
              </a:lnSpc>
              <a:spcBef>
                <a:spcPts val="0"/>
              </a:spcBef>
            </a:pPr>
            <a:r>
              <a:rPr lang="en-US" sz="2200" dirty="0" smtClean="0">
                <a:solidFill>
                  <a:prstClr val="black"/>
                </a:solidFill>
              </a:rPr>
              <a:t>Grade </a:t>
            </a:r>
            <a:r>
              <a:rPr lang="en-US" sz="2200" dirty="0">
                <a:solidFill>
                  <a:prstClr val="black"/>
                </a:solidFill>
              </a:rPr>
              <a:t>Conversion Score Ranges</a:t>
            </a:r>
          </a:p>
          <a:p>
            <a:pPr lvl="2">
              <a:lnSpc>
                <a:spcPct val="120000"/>
              </a:lnSpc>
              <a:spcBef>
                <a:spcPts val="0"/>
              </a:spcBef>
            </a:pPr>
            <a:r>
              <a:rPr lang="en-US" sz="2200" dirty="0">
                <a:solidFill>
                  <a:prstClr val="black"/>
                </a:solidFill>
              </a:rPr>
              <a:t>Beginning Learner: </a:t>
            </a:r>
            <a:r>
              <a:rPr lang="en-US" sz="2200" dirty="0" smtClean="0">
                <a:solidFill>
                  <a:prstClr val="black"/>
                </a:solidFill>
              </a:rPr>
              <a:t>	0-67</a:t>
            </a:r>
            <a:endParaRPr lang="en-US" sz="2200" dirty="0">
              <a:solidFill>
                <a:prstClr val="black"/>
              </a:solidFill>
            </a:endParaRPr>
          </a:p>
          <a:p>
            <a:pPr lvl="2">
              <a:lnSpc>
                <a:spcPct val="120000"/>
              </a:lnSpc>
              <a:spcBef>
                <a:spcPts val="0"/>
              </a:spcBef>
            </a:pPr>
            <a:r>
              <a:rPr lang="en-US" sz="2200" dirty="0">
                <a:solidFill>
                  <a:prstClr val="black"/>
                </a:solidFill>
              </a:rPr>
              <a:t>Developing Learner: </a:t>
            </a:r>
            <a:r>
              <a:rPr lang="en-US" sz="2200" dirty="0" smtClean="0">
                <a:solidFill>
                  <a:prstClr val="black"/>
                </a:solidFill>
              </a:rPr>
              <a:t>	68-79</a:t>
            </a:r>
            <a:endParaRPr lang="en-US" sz="2200" dirty="0">
              <a:solidFill>
                <a:prstClr val="black"/>
              </a:solidFill>
            </a:endParaRPr>
          </a:p>
          <a:p>
            <a:pPr lvl="2">
              <a:lnSpc>
                <a:spcPct val="120000"/>
              </a:lnSpc>
              <a:spcBef>
                <a:spcPts val="0"/>
              </a:spcBef>
            </a:pPr>
            <a:r>
              <a:rPr lang="en-US" sz="2200" dirty="0">
                <a:solidFill>
                  <a:prstClr val="black"/>
                </a:solidFill>
              </a:rPr>
              <a:t>Proficient Learner: </a:t>
            </a:r>
            <a:r>
              <a:rPr lang="en-US" sz="2200" dirty="0" smtClean="0">
                <a:solidFill>
                  <a:prstClr val="black"/>
                </a:solidFill>
              </a:rPr>
              <a:t>	80-91</a:t>
            </a:r>
            <a:endParaRPr lang="en-US" sz="2200" dirty="0">
              <a:solidFill>
                <a:prstClr val="black"/>
              </a:solidFill>
            </a:endParaRPr>
          </a:p>
          <a:p>
            <a:pPr lvl="2">
              <a:lnSpc>
                <a:spcPct val="120000"/>
              </a:lnSpc>
              <a:spcBef>
                <a:spcPts val="0"/>
              </a:spcBef>
            </a:pPr>
            <a:r>
              <a:rPr lang="en-US" sz="2200" dirty="0">
                <a:solidFill>
                  <a:prstClr val="black"/>
                </a:solidFill>
              </a:rPr>
              <a:t>Distinguished Learner: </a:t>
            </a:r>
            <a:r>
              <a:rPr lang="en-US" sz="2200" dirty="0" smtClean="0">
                <a:solidFill>
                  <a:prstClr val="black"/>
                </a:solidFill>
              </a:rPr>
              <a:t>	92-100</a:t>
            </a:r>
          </a:p>
          <a:p>
            <a:pPr>
              <a:lnSpc>
                <a:spcPct val="120000"/>
              </a:lnSpc>
              <a:spcBef>
                <a:spcPts val="0"/>
              </a:spcBef>
            </a:pPr>
            <a:r>
              <a:rPr lang="en-US" sz="2400" b="1" dirty="0" smtClean="0">
                <a:solidFill>
                  <a:prstClr val="black"/>
                </a:solidFill>
              </a:rPr>
              <a:t>Domain Signals</a:t>
            </a:r>
            <a:endParaRPr lang="en-US" sz="2400" b="1" dirty="0">
              <a:solidFill>
                <a:prstClr val="black"/>
              </a:solidFill>
            </a:endParaRPr>
          </a:p>
          <a:p>
            <a:endParaRPr lang="en-US" dirty="0"/>
          </a:p>
        </p:txBody>
      </p:sp>
    </p:spTree>
    <p:extLst>
      <p:ext uri="{BB962C8B-B14F-4D97-AF65-F5344CB8AC3E}">
        <p14:creationId xmlns:p14="http://schemas.microsoft.com/office/powerpoint/2010/main" val="1063455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753" y="245455"/>
            <a:ext cx="6795560" cy="868969"/>
          </a:xfrm>
        </p:spPr>
        <p:txBody>
          <a:bodyPr>
            <a:noAutofit/>
          </a:bodyPr>
          <a:lstStyle/>
          <a:p>
            <a:r>
              <a:rPr lang="en-US" dirty="0" smtClean="0">
                <a:solidFill>
                  <a:srgbClr val="0000FF"/>
                </a:solidFill>
              </a:rPr>
              <a:t>Domain Signals</a:t>
            </a:r>
            <a:endParaRPr lang="en-US" sz="3600" dirty="0">
              <a:solidFill>
                <a:srgbClr val="0000FF"/>
              </a:solidFill>
            </a:endParaRPr>
          </a:p>
        </p:txBody>
      </p:sp>
      <p:sp>
        <p:nvSpPr>
          <p:cNvPr id="7" name="Content Placeholder 6"/>
          <p:cNvSpPr>
            <a:spLocks noGrp="1"/>
          </p:cNvSpPr>
          <p:nvPr>
            <p:ph idx="1"/>
          </p:nvPr>
        </p:nvSpPr>
        <p:spPr>
          <a:xfrm>
            <a:off x="88490" y="1202761"/>
            <a:ext cx="8967020" cy="5100637"/>
          </a:xfrm>
        </p:spPr>
        <p:txBody>
          <a:bodyPr>
            <a:normAutofit/>
          </a:bodyPr>
          <a:lstStyle/>
          <a:p>
            <a:pPr marL="0" indent="0" algn="ctr">
              <a:lnSpc>
                <a:spcPct val="100000"/>
              </a:lnSpc>
              <a:spcBef>
                <a:spcPts val="600"/>
              </a:spcBef>
              <a:buNone/>
            </a:pPr>
            <a:r>
              <a:rPr lang="en-US" sz="3200" b="1" dirty="0" smtClean="0">
                <a:solidFill>
                  <a:srgbClr val="FF0000"/>
                </a:solidFill>
              </a:rPr>
              <a:t>English Language Arts</a:t>
            </a:r>
          </a:p>
          <a:p>
            <a:pPr>
              <a:lnSpc>
                <a:spcPct val="100000"/>
              </a:lnSpc>
              <a:spcBef>
                <a:spcPts val="600"/>
              </a:spcBef>
            </a:pPr>
            <a:r>
              <a:rPr lang="en-US" b="1" dirty="0">
                <a:solidFill>
                  <a:prstClr val="black"/>
                </a:solidFill>
              </a:rPr>
              <a:t>Reading Status </a:t>
            </a:r>
          </a:p>
          <a:p>
            <a:pPr lvl="1">
              <a:lnSpc>
                <a:spcPct val="100000"/>
              </a:lnSpc>
              <a:spcBef>
                <a:spcPts val="600"/>
              </a:spcBef>
            </a:pPr>
            <a:r>
              <a:rPr lang="en-US" sz="2900" dirty="0">
                <a:solidFill>
                  <a:prstClr val="black"/>
                </a:solidFill>
              </a:rPr>
              <a:t>Below </a:t>
            </a:r>
            <a:r>
              <a:rPr lang="en-US" sz="2900" dirty="0" smtClean="0">
                <a:solidFill>
                  <a:prstClr val="black"/>
                </a:solidFill>
              </a:rPr>
              <a:t>Grade Level</a:t>
            </a:r>
            <a:endParaRPr lang="en-US" sz="2900" dirty="0">
              <a:solidFill>
                <a:prstClr val="black"/>
              </a:solidFill>
            </a:endParaRPr>
          </a:p>
          <a:p>
            <a:pPr lvl="1">
              <a:lnSpc>
                <a:spcPct val="100000"/>
              </a:lnSpc>
              <a:spcBef>
                <a:spcPts val="600"/>
              </a:spcBef>
            </a:pPr>
            <a:r>
              <a:rPr lang="en-US" sz="2900" dirty="0">
                <a:solidFill>
                  <a:prstClr val="black"/>
                </a:solidFill>
              </a:rPr>
              <a:t>On </a:t>
            </a:r>
            <a:r>
              <a:rPr lang="en-US" sz="2900" dirty="0" smtClean="0">
                <a:solidFill>
                  <a:prstClr val="black"/>
                </a:solidFill>
              </a:rPr>
              <a:t>Grade Level </a:t>
            </a:r>
            <a:r>
              <a:rPr lang="en-US" sz="2900" dirty="0">
                <a:solidFill>
                  <a:prstClr val="black"/>
                </a:solidFill>
              </a:rPr>
              <a:t>or </a:t>
            </a:r>
            <a:r>
              <a:rPr lang="en-US" sz="2900" dirty="0" smtClean="0">
                <a:solidFill>
                  <a:prstClr val="black"/>
                </a:solidFill>
              </a:rPr>
              <a:t>Above</a:t>
            </a:r>
          </a:p>
          <a:p>
            <a:pPr lvl="1">
              <a:lnSpc>
                <a:spcPct val="100000"/>
              </a:lnSpc>
              <a:spcBef>
                <a:spcPts val="600"/>
              </a:spcBef>
            </a:pPr>
            <a:r>
              <a:rPr lang="en-US" sz="2900" dirty="0" smtClean="0">
                <a:solidFill>
                  <a:prstClr val="black"/>
                </a:solidFill>
              </a:rPr>
              <a:t>Lexile Score</a:t>
            </a:r>
            <a:endParaRPr lang="en-US" sz="2900" dirty="0">
              <a:solidFill>
                <a:prstClr val="black"/>
              </a:solidFill>
            </a:endParaRPr>
          </a:p>
          <a:p>
            <a:pPr>
              <a:lnSpc>
                <a:spcPct val="100000"/>
              </a:lnSpc>
              <a:spcBef>
                <a:spcPts val="600"/>
              </a:spcBef>
            </a:pPr>
            <a:r>
              <a:rPr lang="en-US" b="1" dirty="0" smtClean="0">
                <a:solidFill>
                  <a:prstClr val="black"/>
                </a:solidFill>
              </a:rPr>
              <a:t>Writing Scores</a:t>
            </a:r>
          </a:p>
          <a:p>
            <a:pPr lvl="1">
              <a:lnSpc>
                <a:spcPct val="100000"/>
              </a:lnSpc>
              <a:spcBef>
                <a:spcPts val="600"/>
              </a:spcBef>
            </a:pPr>
            <a:r>
              <a:rPr lang="en-US" sz="2800" dirty="0" smtClean="0">
                <a:solidFill>
                  <a:prstClr val="black"/>
                </a:solidFill>
              </a:rPr>
              <a:t>Extended Writing Task – rubric score by trait</a:t>
            </a:r>
          </a:p>
          <a:p>
            <a:pPr lvl="2">
              <a:lnSpc>
                <a:spcPct val="100000"/>
              </a:lnSpc>
              <a:spcBef>
                <a:spcPts val="600"/>
              </a:spcBef>
            </a:pPr>
            <a:r>
              <a:rPr lang="en-US" sz="2600" dirty="0" smtClean="0">
                <a:solidFill>
                  <a:prstClr val="black"/>
                </a:solidFill>
              </a:rPr>
              <a:t>Ideas, Organization &amp; Coherence </a:t>
            </a:r>
            <a:r>
              <a:rPr lang="en-US" sz="1400" dirty="0" smtClean="0">
                <a:solidFill>
                  <a:prstClr val="black"/>
                </a:solidFill>
              </a:rPr>
              <a:t> </a:t>
            </a:r>
            <a:r>
              <a:rPr lang="en-US" sz="1600" dirty="0" smtClean="0">
                <a:solidFill>
                  <a:prstClr val="black"/>
                </a:solidFill>
              </a:rPr>
              <a:t>[number of points earned out of 4]</a:t>
            </a:r>
            <a:endParaRPr lang="en-US" sz="2400" dirty="0" smtClean="0">
              <a:solidFill>
                <a:prstClr val="black"/>
              </a:solidFill>
            </a:endParaRPr>
          </a:p>
          <a:p>
            <a:pPr lvl="2">
              <a:lnSpc>
                <a:spcPct val="100000"/>
              </a:lnSpc>
              <a:spcBef>
                <a:spcPts val="600"/>
              </a:spcBef>
            </a:pPr>
            <a:r>
              <a:rPr lang="en-US" sz="2600" dirty="0" smtClean="0">
                <a:solidFill>
                  <a:prstClr val="black"/>
                </a:solidFill>
              </a:rPr>
              <a:t>Language Usage and Conventions  </a:t>
            </a:r>
            <a:r>
              <a:rPr lang="en-US" sz="1600" dirty="0" smtClean="0">
                <a:solidFill>
                  <a:prstClr val="black"/>
                </a:solidFill>
              </a:rPr>
              <a:t>[number of points earned out of 3] </a:t>
            </a:r>
          </a:p>
          <a:p>
            <a:pPr lvl="1">
              <a:lnSpc>
                <a:spcPct val="100000"/>
              </a:lnSpc>
              <a:spcBef>
                <a:spcPts val="600"/>
              </a:spcBef>
            </a:pPr>
            <a:r>
              <a:rPr lang="en-US" sz="2800" dirty="0" smtClean="0">
                <a:solidFill>
                  <a:prstClr val="black"/>
                </a:solidFill>
              </a:rPr>
              <a:t>Narrative Writing  </a:t>
            </a:r>
            <a:r>
              <a:rPr lang="en-US" sz="1600" dirty="0" smtClean="0">
                <a:solidFill>
                  <a:prstClr val="black"/>
                </a:solidFill>
              </a:rPr>
              <a:t>[number of points earned out of 4 possible]</a:t>
            </a:r>
            <a:endParaRPr lang="en-US" sz="1800" dirty="0" smtClean="0">
              <a:solidFill>
                <a:prstClr val="black"/>
              </a:solidFill>
            </a:endParaRPr>
          </a:p>
        </p:txBody>
      </p:sp>
    </p:spTree>
    <p:extLst>
      <p:ext uri="{BB962C8B-B14F-4D97-AF65-F5344CB8AC3E}">
        <p14:creationId xmlns:p14="http://schemas.microsoft.com/office/powerpoint/2010/main" val="2744600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45806"/>
            <a:ext cx="8229600" cy="1143000"/>
          </a:xfrm>
        </p:spPr>
        <p:txBody>
          <a:bodyPr>
            <a:normAutofit/>
          </a:bodyPr>
          <a:lstStyle/>
          <a:p>
            <a:r>
              <a:rPr lang="en-US" altLang="en-US" sz="3600" dirty="0" smtClean="0">
                <a:solidFill>
                  <a:srgbClr val="0000CC"/>
                </a:solidFill>
              </a:rPr>
              <a:t>Assessment &amp; Accountability</a:t>
            </a:r>
            <a:endParaRPr lang="en-US" altLang="en-US" sz="3600" dirty="0" smtClean="0"/>
          </a:p>
        </p:txBody>
      </p:sp>
      <p:sp>
        <p:nvSpPr>
          <p:cNvPr id="31747" name="Content Placeholder 2"/>
          <p:cNvSpPr>
            <a:spLocks noGrp="1"/>
          </p:cNvSpPr>
          <p:nvPr>
            <p:ph idx="1"/>
          </p:nvPr>
        </p:nvSpPr>
        <p:spPr>
          <a:xfrm>
            <a:off x="304800" y="2118360"/>
            <a:ext cx="8534400" cy="3417202"/>
          </a:xfrm>
        </p:spPr>
        <p:txBody>
          <a:bodyPr/>
          <a:lstStyle/>
          <a:p>
            <a:pPr marL="0" indent="0">
              <a:buFont typeface="Arial" charset="0"/>
              <a:buNone/>
            </a:pPr>
            <a:r>
              <a:rPr lang="en-US" altLang="en-US" dirty="0" smtClean="0"/>
              <a:t>The primary purpose of school is </a:t>
            </a:r>
            <a:r>
              <a:rPr lang="en-US" altLang="en-US" b="1" dirty="0" smtClean="0">
                <a:solidFill>
                  <a:srgbClr val="FF0000"/>
                </a:solidFill>
              </a:rPr>
              <a:t>teaching and learning</a:t>
            </a:r>
            <a:r>
              <a:rPr lang="en-US" altLang="en-US" dirty="0" smtClean="0"/>
              <a:t>.</a:t>
            </a:r>
          </a:p>
          <a:p>
            <a:pPr marL="0" indent="0">
              <a:buFont typeface="Arial" charset="0"/>
              <a:buNone/>
            </a:pPr>
            <a:endParaRPr lang="en-US" altLang="en-US" dirty="0"/>
          </a:p>
          <a:p>
            <a:pPr marL="0" indent="0">
              <a:buFont typeface="Arial" charset="0"/>
              <a:buNone/>
            </a:pPr>
            <a:r>
              <a:rPr lang="en-US" altLang="en-US" dirty="0" smtClean="0"/>
              <a:t>Assessment and accountability plays an important role, but importantly – </a:t>
            </a:r>
            <a:r>
              <a:rPr lang="en-US" altLang="en-US" dirty="0" smtClean="0">
                <a:solidFill>
                  <a:srgbClr val="0000FF"/>
                </a:solidFill>
              </a:rPr>
              <a:t>that role is supporting</a:t>
            </a:r>
            <a:r>
              <a:rPr lang="en-US" altLang="en-US" dirty="0" smtClean="0"/>
              <a:t>, </a:t>
            </a:r>
            <a:r>
              <a:rPr lang="en-US" altLang="en-US" i="1" dirty="0" smtClean="0">
                <a:solidFill>
                  <a:srgbClr val="0000FF"/>
                </a:solidFill>
              </a:rPr>
              <a:t>with the primary focus being teaching and learning</a:t>
            </a:r>
            <a:r>
              <a:rPr lang="en-US" altLang="en-US" dirty="0" smtClean="0">
                <a:solidFill>
                  <a:srgbClr val="0000FF"/>
                </a:solidFill>
              </a:rPr>
              <a:t>.</a:t>
            </a:r>
          </a:p>
        </p:txBody>
      </p:sp>
    </p:spTree>
    <p:extLst>
      <p:ext uri="{BB962C8B-B14F-4D97-AF65-F5344CB8AC3E}">
        <p14:creationId xmlns:p14="http://schemas.microsoft.com/office/powerpoint/2010/main" val="435702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Domain Signals</a:t>
            </a:r>
            <a:endParaRPr lang="en-US" dirty="0"/>
          </a:p>
        </p:txBody>
      </p:sp>
      <p:sp>
        <p:nvSpPr>
          <p:cNvPr id="3" name="Content Placeholder 2"/>
          <p:cNvSpPr>
            <a:spLocks noGrp="1"/>
          </p:cNvSpPr>
          <p:nvPr>
            <p:ph idx="1"/>
          </p:nvPr>
        </p:nvSpPr>
        <p:spPr>
          <a:xfrm>
            <a:off x="628650" y="1659579"/>
            <a:ext cx="7886700" cy="4517384"/>
          </a:xfrm>
        </p:spPr>
        <p:txBody>
          <a:bodyPr/>
          <a:lstStyle/>
          <a:p>
            <a:pPr marL="0" indent="0" algn="ctr">
              <a:buNone/>
            </a:pPr>
            <a:r>
              <a:rPr lang="en-US" sz="3200" b="1" dirty="0" smtClean="0">
                <a:solidFill>
                  <a:srgbClr val="FF0000"/>
                </a:solidFill>
              </a:rPr>
              <a:t>Mathematics, Science, Social Studies</a:t>
            </a:r>
          </a:p>
          <a:p>
            <a:endParaRPr lang="en-US" sz="1600" dirty="0" smtClean="0"/>
          </a:p>
          <a:p>
            <a:r>
              <a:rPr lang="en-US" dirty="0" smtClean="0"/>
              <a:t>Remediate Learning</a:t>
            </a:r>
          </a:p>
          <a:p>
            <a:r>
              <a:rPr lang="en-US" dirty="0" smtClean="0"/>
              <a:t>Monitor Learning</a:t>
            </a:r>
          </a:p>
          <a:p>
            <a:r>
              <a:rPr lang="en-US" dirty="0" smtClean="0"/>
              <a:t>Accelerate Learning</a:t>
            </a:r>
          </a:p>
          <a:p>
            <a:pPr marL="0" indent="0">
              <a:buNone/>
            </a:pPr>
            <a:endParaRPr lang="en-US" dirty="0"/>
          </a:p>
          <a:p>
            <a:pPr marL="0" indent="0">
              <a:buNone/>
            </a:pPr>
            <a:r>
              <a:rPr lang="en-US" b="1" dirty="0" smtClean="0">
                <a:solidFill>
                  <a:srgbClr val="0000FF"/>
                </a:solidFill>
              </a:rPr>
              <a:t>Domain Performance:</a:t>
            </a:r>
          </a:p>
          <a:p>
            <a:pPr marL="0" indent="0">
              <a:buNone/>
            </a:pPr>
            <a:r>
              <a:rPr lang="en-US" sz="2400" i="1" dirty="0" smtClean="0"/>
              <a:t>What is the likelihood the student would achieve proficiency on the test given his/her performance in the domain?</a:t>
            </a:r>
            <a:endParaRPr lang="en-US" sz="2400" i="1" dirty="0"/>
          </a:p>
        </p:txBody>
      </p:sp>
    </p:spTree>
    <p:extLst>
      <p:ext uri="{BB962C8B-B14F-4D97-AF65-F5344CB8AC3E}">
        <p14:creationId xmlns:p14="http://schemas.microsoft.com/office/powerpoint/2010/main" val="2458957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346364"/>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sz="2400" b="1" dirty="0" smtClean="0">
                <a:solidFill>
                  <a:srgbClr val="FF0000"/>
                </a:solidFill>
              </a:rPr>
              <a:t>Reading</a:t>
            </a:r>
            <a:r>
              <a:rPr lang="en-US" sz="2400" dirty="0" smtClean="0"/>
              <a:t> – Grades 3, 5, and 8</a:t>
            </a:r>
            <a:endParaRPr lang="en-US" sz="2400" dirty="0"/>
          </a:p>
          <a:p>
            <a:pPr marL="0" indent="0">
              <a:buNone/>
            </a:pPr>
            <a:r>
              <a:rPr lang="en-US" sz="2400" dirty="0" smtClean="0"/>
              <a:t>Student performance on the reading portion of the ELA test will be used to provide a grade level reading determination:  </a:t>
            </a:r>
          </a:p>
          <a:p>
            <a:pPr marL="0" indent="0">
              <a:buNone/>
            </a:pPr>
            <a:r>
              <a:rPr lang="en-US" sz="2400" dirty="0"/>
              <a:t>	</a:t>
            </a:r>
            <a:r>
              <a:rPr lang="en-US" sz="2400" dirty="0" smtClean="0"/>
              <a:t>Below Grade Level </a:t>
            </a:r>
            <a:r>
              <a:rPr lang="en-US" sz="2400" u="sng" dirty="0" smtClean="0"/>
              <a:t>or</a:t>
            </a:r>
            <a:r>
              <a:rPr lang="en-US" sz="2400" dirty="0" smtClean="0"/>
              <a:t> On/Above Grade Level</a:t>
            </a:r>
          </a:p>
          <a:p>
            <a:pPr marL="0" indent="0">
              <a:buNone/>
            </a:pPr>
            <a:r>
              <a:rPr lang="en-US" sz="2400" dirty="0" smtClean="0"/>
              <a:t>The determination is based on the linkage of the Lexile scale to Georgia Milestones.  To be eligible for promotion, students must demonstrate reading skill at the beginning of the grade-level stretch-band.  The stretch-bands were developed to signal the reading level at each grade students need to achieve to be college and career-ready upon graduation.</a:t>
            </a:r>
          </a:p>
        </p:txBody>
      </p:sp>
    </p:spTree>
    <p:extLst>
      <p:ext uri="{BB962C8B-B14F-4D97-AF65-F5344CB8AC3E}">
        <p14:creationId xmlns:p14="http://schemas.microsoft.com/office/powerpoint/2010/main" val="2072560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381990"/>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b="1" dirty="0" smtClean="0">
                <a:solidFill>
                  <a:srgbClr val="FF0000"/>
                </a:solidFill>
              </a:rPr>
              <a:t>Reading</a:t>
            </a:r>
            <a:r>
              <a:rPr lang="en-US" dirty="0" smtClean="0"/>
              <a:t> – Grades 3, 5, and 8</a:t>
            </a:r>
          </a:p>
          <a:p>
            <a:pPr marL="0" indent="0">
              <a:buNone/>
            </a:pPr>
            <a:r>
              <a:rPr lang="en-US" sz="2400" dirty="0" smtClean="0"/>
              <a:t>Students who receive </a:t>
            </a:r>
            <a:r>
              <a:rPr lang="en-US" sz="2400" dirty="0" smtClean="0">
                <a:solidFill>
                  <a:srgbClr val="0000FF"/>
                </a:solidFill>
              </a:rPr>
              <a:t>Reading and Vocabulary</a:t>
            </a:r>
            <a:r>
              <a:rPr lang="en-US" sz="2400" dirty="0" smtClean="0"/>
              <a:t> </a:t>
            </a:r>
            <a:r>
              <a:rPr lang="en-US" sz="2400" dirty="0" smtClean="0">
                <a:solidFill>
                  <a:srgbClr val="FF0000"/>
                </a:solidFill>
              </a:rPr>
              <a:t>domain designation </a:t>
            </a:r>
            <a:r>
              <a:rPr lang="en-US" sz="2400" dirty="0" smtClean="0"/>
              <a:t>of </a:t>
            </a:r>
            <a:r>
              <a:rPr lang="en-US" sz="2400" dirty="0" smtClean="0">
                <a:solidFill>
                  <a:srgbClr val="0000FF"/>
                </a:solidFill>
              </a:rPr>
              <a:t>Below Grade Level </a:t>
            </a:r>
            <a:r>
              <a:rPr lang="en-US" sz="2400" dirty="0" smtClean="0"/>
              <a:t>need remediation and are eligible to retest in ELA.</a:t>
            </a:r>
          </a:p>
          <a:p>
            <a:pPr marL="0" indent="0">
              <a:buNone/>
            </a:pPr>
            <a:r>
              <a:rPr lang="en-US" sz="2400" dirty="0" smtClean="0"/>
              <a:t>Generally speaking, this will be students in the Beginning Learner achievement level and some at the lower end of Developing Learner.</a:t>
            </a:r>
          </a:p>
          <a:p>
            <a:pPr lvl="1">
              <a:buFont typeface="Calibri" panose="020F0502020204030204" pitchFamily="34" charset="0"/>
              <a:buChar char="‒"/>
            </a:pPr>
            <a:r>
              <a:rPr lang="en-US" sz="2000" dirty="0" smtClean="0"/>
              <a:t>Students who achieve the beginning range of Developing Learner demonstrated sufficient writing and language skills to increase their achievement level but may still be reading below grade level.</a:t>
            </a:r>
          </a:p>
          <a:p>
            <a:pPr lvl="1">
              <a:buFont typeface="Calibri" panose="020F0502020204030204" pitchFamily="34" charset="0"/>
              <a:buChar char="‒"/>
            </a:pPr>
            <a:r>
              <a:rPr lang="en-US" sz="2000" dirty="0" smtClean="0"/>
              <a:t>The reading domain classification </a:t>
            </a:r>
            <a:r>
              <a:rPr lang="en-US" sz="2000" i="1" dirty="0" smtClean="0"/>
              <a:t>is based on the student’s performance on the reading items</a:t>
            </a:r>
            <a:r>
              <a:rPr lang="en-US" sz="2000" dirty="0" smtClean="0"/>
              <a:t>.</a:t>
            </a:r>
          </a:p>
          <a:p>
            <a:pPr marL="0" indent="0">
              <a:buNone/>
            </a:pPr>
            <a:endParaRPr lang="en-US"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664289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285024" y="1372158"/>
            <a:ext cx="8427027" cy="4759036"/>
          </a:xfrm>
        </p:spPr>
        <p:txBody>
          <a:bodyPr>
            <a:noAutofit/>
          </a:bodyPr>
          <a:lstStyle/>
          <a:p>
            <a:pPr marL="0" indent="0" algn="ctr">
              <a:buNone/>
            </a:pPr>
            <a:endParaRPr lang="en-US" sz="500" b="1" dirty="0" smtClean="0">
              <a:solidFill>
                <a:srgbClr val="FF0000"/>
              </a:solidFill>
            </a:endParaRPr>
          </a:p>
          <a:p>
            <a:pPr marL="0" indent="0" algn="ctr">
              <a:buNone/>
            </a:pPr>
            <a:r>
              <a:rPr lang="en-US" b="1" dirty="0" smtClean="0">
                <a:solidFill>
                  <a:srgbClr val="FF0000"/>
                </a:solidFill>
              </a:rPr>
              <a:t>Spring 2015 Reading Performance</a:t>
            </a:r>
          </a:p>
          <a:p>
            <a:pPr marL="0" indent="0">
              <a:buNone/>
            </a:pPr>
            <a:endParaRPr lang="en-US" dirty="0" smtClean="0"/>
          </a:p>
          <a:p>
            <a:pPr marL="0" indent="0">
              <a:buNone/>
            </a:pPr>
            <a:endParaRPr lang="en-US" sz="2400" dirty="0"/>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4040632750"/>
              </p:ext>
            </p:extLst>
          </p:nvPr>
        </p:nvGraphicFramePr>
        <p:xfrm>
          <a:off x="1529195" y="2048994"/>
          <a:ext cx="6096000" cy="397764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US" baseline="0" dirty="0" smtClean="0"/>
                        <a:t>Reading Performance</a:t>
                      </a:r>
                      <a:endParaRPr lang="en-US" dirty="0"/>
                    </a:p>
                  </a:txBody>
                  <a:tcPr anchor="ct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b="1" dirty="0" smtClean="0"/>
                        <a:t>Grade</a:t>
                      </a:r>
                      <a:endParaRPr lang="en-US" b="1" dirty="0"/>
                    </a:p>
                  </a:txBody>
                  <a:tcPr anchor="ctr"/>
                </a:tc>
                <a:tc>
                  <a:txBody>
                    <a:bodyPr/>
                    <a:lstStyle/>
                    <a:p>
                      <a:pPr algn="ctr"/>
                      <a:r>
                        <a:rPr lang="en-US" b="1" dirty="0" smtClean="0"/>
                        <a:t>Below </a:t>
                      </a:r>
                    </a:p>
                    <a:p>
                      <a:pPr algn="ctr"/>
                      <a:r>
                        <a:rPr lang="en-US" b="1" dirty="0" smtClean="0"/>
                        <a:t>Grade</a:t>
                      </a:r>
                      <a:r>
                        <a:rPr lang="en-US" b="1" baseline="0" dirty="0" smtClean="0"/>
                        <a:t> Level</a:t>
                      </a:r>
                      <a:endParaRPr lang="en-US" b="1" dirty="0"/>
                    </a:p>
                  </a:txBody>
                  <a:tcPr/>
                </a:tc>
                <a:tc>
                  <a:txBody>
                    <a:bodyPr/>
                    <a:lstStyle/>
                    <a:p>
                      <a:pPr algn="ctr"/>
                      <a:r>
                        <a:rPr lang="en-US" b="1" dirty="0" smtClean="0"/>
                        <a:t>On/Above</a:t>
                      </a:r>
                    </a:p>
                    <a:p>
                      <a:pPr algn="ctr"/>
                      <a:r>
                        <a:rPr lang="en-US" b="1" dirty="0" smtClean="0"/>
                        <a:t>Grade level</a:t>
                      </a:r>
                      <a:endParaRPr lang="en-US" b="1" dirty="0"/>
                    </a:p>
                  </a:txBody>
                  <a:tcPr/>
                </a:tc>
              </a:tr>
              <a:tr h="370840">
                <a:tc>
                  <a:txBody>
                    <a:bodyPr/>
                    <a:lstStyle/>
                    <a:p>
                      <a:pPr algn="ctr"/>
                      <a:r>
                        <a:rPr lang="en-US" dirty="0" smtClean="0">
                          <a:solidFill>
                            <a:srgbClr val="0000FF"/>
                          </a:solidFill>
                        </a:rPr>
                        <a:t>3</a:t>
                      </a:r>
                      <a:endParaRPr lang="en-US" dirty="0">
                        <a:solidFill>
                          <a:srgbClr val="0000FF"/>
                        </a:solidFill>
                      </a:endParaRPr>
                    </a:p>
                  </a:txBody>
                  <a:tcPr/>
                </a:tc>
                <a:tc>
                  <a:txBody>
                    <a:bodyPr/>
                    <a:lstStyle/>
                    <a:p>
                      <a:pPr algn="ctr"/>
                      <a:r>
                        <a:rPr lang="en-US" dirty="0" smtClean="0">
                          <a:solidFill>
                            <a:srgbClr val="0000FF"/>
                          </a:solidFill>
                        </a:rPr>
                        <a:t>31%</a:t>
                      </a:r>
                      <a:endParaRPr lang="en-US" dirty="0">
                        <a:solidFill>
                          <a:srgbClr val="0000FF"/>
                        </a:solidFill>
                      </a:endParaRPr>
                    </a:p>
                  </a:txBody>
                  <a:tcPr/>
                </a:tc>
                <a:tc>
                  <a:txBody>
                    <a:bodyPr/>
                    <a:lstStyle/>
                    <a:p>
                      <a:pPr algn="ctr"/>
                      <a:r>
                        <a:rPr lang="en-US" dirty="0" smtClean="0">
                          <a:solidFill>
                            <a:srgbClr val="0000FF"/>
                          </a:solidFill>
                        </a:rPr>
                        <a:t>69%</a:t>
                      </a:r>
                      <a:endParaRPr lang="en-US" dirty="0">
                        <a:solidFill>
                          <a:srgbClr val="0000FF"/>
                        </a:solidFill>
                      </a:endParaRPr>
                    </a:p>
                  </a:txBody>
                  <a:tcPr/>
                </a:tc>
              </a:tr>
              <a:tr h="370840">
                <a:tc>
                  <a:txBody>
                    <a:bodyPr/>
                    <a:lstStyle/>
                    <a:p>
                      <a:pPr algn="ctr"/>
                      <a:r>
                        <a:rPr lang="en-US" dirty="0" smtClean="0"/>
                        <a:t>4</a:t>
                      </a:r>
                      <a:endParaRPr lang="en-US" dirty="0"/>
                    </a:p>
                  </a:txBody>
                  <a:tcPr/>
                </a:tc>
                <a:tc>
                  <a:txBody>
                    <a:bodyPr/>
                    <a:lstStyle/>
                    <a:p>
                      <a:pPr algn="ctr"/>
                      <a:r>
                        <a:rPr lang="en-US" dirty="0" smtClean="0"/>
                        <a:t>41%</a:t>
                      </a:r>
                      <a:endParaRPr lang="en-US" dirty="0"/>
                    </a:p>
                  </a:txBody>
                  <a:tcPr/>
                </a:tc>
                <a:tc>
                  <a:txBody>
                    <a:bodyPr/>
                    <a:lstStyle/>
                    <a:p>
                      <a:pPr algn="ctr"/>
                      <a:r>
                        <a:rPr lang="en-US" dirty="0" smtClean="0"/>
                        <a:t>59%</a:t>
                      </a:r>
                      <a:endParaRPr lang="en-US" dirty="0"/>
                    </a:p>
                  </a:txBody>
                  <a:tcPr/>
                </a:tc>
              </a:tr>
              <a:tr h="370840">
                <a:tc>
                  <a:txBody>
                    <a:bodyPr/>
                    <a:lstStyle/>
                    <a:p>
                      <a:pPr algn="ctr"/>
                      <a:r>
                        <a:rPr lang="en-US" dirty="0" smtClean="0">
                          <a:solidFill>
                            <a:srgbClr val="0000FF"/>
                          </a:solidFill>
                        </a:rPr>
                        <a:t>5</a:t>
                      </a:r>
                      <a:endParaRPr lang="en-US" dirty="0">
                        <a:solidFill>
                          <a:srgbClr val="0000FF"/>
                        </a:solidFill>
                      </a:endParaRPr>
                    </a:p>
                  </a:txBody>
                  <a:tcPr/>
                </a:tc>
                <a:tc>
                  <a:txBody>
                    <a:bodyPr/>
                    <a:lstStyle/>
                    <a:p>
                      <a:pPr algn="ctr"/>
                      <a:r>
                        <a:rPr lang="en-US" dirty="0" smtClean="0">
                          <a:solidFill>
                            <a:srgbClr val="0000FF"/>
                          </a:solidFill>
                        </a:rPr>
                        <a:t>34%</a:t>
                      </a:r>
                      <a:endParaRPr lang="en-US" dirty="0">
                        <a:solidFill>
                          <a:srgbClr val="0000FF"/>
                        </a:solidFill>
                      </a:endParaRPr>
                    </a:p>
                  </a:txBody>
                  <a:tcPr/>
                </a:tc>
                <a:tc>
                  <a:txBody>
                    <a:bodyPr/>
                    <a:lstStyle/>
                    <a:p>
                      <a:pPr algn="ctr"/>
                      <a:r>
                        <a:rPr lang="en-US" dirty="0" smtClean="0">
                          <a:solidFill>
                            <a:srgbClr val="0000FF"/>
                          </a:solidFill>
                        </a:rPr>
                        <a:t>66%</a:t>
                      </a:r>
                      <a:endParaRPr lang="en-US" dirty="0">
                        <a:solidFill>
                          <a:srgbClr val="0000FF"/>
                        </a:solidFill>
                      </a:endParaRPr>
                    </a:p>
                  </a:txBody>
                  <a:tcPr/>
                </a:tc>
              </a:tr>
              <a:tr h="370840">
                <a:tc>
                  <a:txBody>
                    <a:bodyPr/>
                    <a:lstStyle/>
                    <a:p>
                      <a:pPr algn="ctr"/>
                      <a:r>
                        <a:rPr lang="en-US" dirty="0" smtClean="0"/>
                        <a:t>6</a:t>
                      </a:r>
                      <a:endParaRPr lang="en-US" dirty="0"/>
                    </a:p>
                  </a:txBody>
                  <a:tcPr/>
                </a:tc>
                <a:tc>
                  <a:txBody>
                    <a:bodyPr/>
                    <a:lstStyle/>
                    <a:p>
                      <a:pPr algn="ctr"/>
                      <a:r>
                        <a:rPr lang="en-US" dirty="0" smtClean="0"/>
                        <a:t>40%</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29%</a:t>
                      </a:r>
                      <a:endParaRPr lang="en-US" dirty="0"/>
                    </a:p>
                  </a:txBody>
                  <a:tcPr/>
                </a:tc>
                <a:tc>
                  <a:txBody>
                    <a:bodyPr/>
                    <a:lstStyle/>
                    <a:p>
                      <a:pPr algn="ctr"/>
                      <a:r>
                        <a:rPr lang="en-US" dirty="0" smtClean="0"/>
                        <a:t>71%</a:t>
                      </a:r>
                      <a:endParaRPr lang="en-US" dirty="0"/>
                    </a:p>
                  </a:txBody>
                  <a:tcPr/>
                </a:tc>
              </a:tr>
              <a:tr h="370840">
                <a:tc>
                  <a:txBody>
                    <a:bodyPr/>
                    <a:lstStyle/>
                    <a:p>
                      <a:pPr algn="ctr"/>
                      <a:r>
                        <a:rPr lang="en-US" dirty="0" smtClean="0">
                          <a:solidFill>
                            <a:srgbClr val="0000FF"/>
                          </a:solidFill>
                        </a:rPr>
                        <a:t>8</a:t>
                      </a:r>
                      <a:endParaRPr lang="en-US" dirty="0">
                        <a:solidFill>
                          <a:srgbClr val="0000FF"/>
                        </a:solidFill>
                      </a:endParaRPr>
                    </a:p>
                  </a:txBody>
                  <a:tcPr/>
                </a:tc>
                <a:tc>
                  <a:txBody>
                    <a:bodyPr/>
                    <a:lstStyle/>
                    <a:p>
                      <a:pPr algn="ctr"/>
                      <a:r>
                        <a:rPr lang="en-US" dirty="0" smtClean="0">
                          <a:solidFill>
                            <a:srgbClr val="0000FF"/>
                          </a:solidFill>
                        </a:rPr>
                        <a:t>29%</a:t>
                      </a:r>
                      <a:endParaRPr lang="en-US" dirty="0">
                        <a:solidFill>
                          <a:srgbClr val="0000FF"/>
                        </a:solidFill>
                      </a:endParaRPr>
                    </a:p>
                  </a:txBody>
                  <a:tcPr/>
                </a:tc>
                <a:tc>
                  <a:txBody>
                    <a:bodyPr/>
                    <a:lstStyle/>
                    <a:p>
                      <a:pPr algn="ctr"/>
                      <a:r>
                        <a:rPr lang="en-US" dirty="0" smtClean="0">
                          <a:solidFill>
                            <a:srgbClr val="0000FF"/>
                          </a:solidFill>
                        </a:rPr>
                        <a:t>71%</a:t>
                      </a:r>
                      <a:endParaRPr lang="en-US" dirty="0">
                        <a:solidFill>
                          <a:srgbClr val="0000FF"/>
                        </a:solidFill>
                      </a:endParaRPr>
                    </a:p>
                  </a:txBody>
                  <a:tcPr/>
                </a:tc>
              </a:tr>
              <a:tr h="370840">
                <a:tc>
                  <a:txBody>
                    <a:bodyPr/>
                    <a:lstStyle/>
                    <a:p>
                      <a:pPr algn="ctr"/>
                      <a:r>
                        <a:rPr lang="en-US" dirty="0" smtClean="0"/>
                        <a:t>9</a:t>
                      </a:r>
                      <a:r>
                        <a:rPr lang="en-US" baseline="30000" dirty="0" smtClean="0"/>
                        <a:t>th</a:t>
                      </a:r>
                      <a:r>
                        <a:rPr lang="en-US" dirty="0" smtClean="0"/>
                        <a:t> Grade Lit</a:t>
                      </a:r>
                      <a:endParaRPr lang="en-US" dirty="0"/>
                    </a:p>
                  </a:txBody>
                  <a:tcPr/>
                </a:tc>
                <a:tc>
                  <a:txBody>
                    <a:bodyPr/>
                    <a:lstStyle/>
                    <a:p>
                      <a:pPr algn="ctr"/>
                      <a:r>
                        <a:rPr lang="en-US" dirty="0" smtClean="0"/>
                        <a:t>27%</a:t>
                      </a:r>
                      <a:endParaRPr lang="en-US" dirty="0"/>
                    </a:p>
                  </a:txBody>
                  <a:tcPr/>
                </a:tc>
                <a:tc>
                  <a:txBody>
                    <a:bodyPr/>
                    <a:lstStyle/>
                    <a:p>
                      <a:pPr algn="ctr"/>
                      <a:r>
                        <a:rPr lang="en-US" dirty="0" smtClean="0"/>
                        <a:t>73%</a:t>
                      </a:r>
                      <a:endParaRPr lang="en-US" dirty="0"/>
                    </a:p>
                  </a:txBody>
                  <a:tcPr/>
                </a:tc>
              </a:tr>
              <a:tr h="370840">
                <a:tc>
                  <a:txBody>
                    <a:bodyPr/>
                    <a:lstStyle/>
                    <a:p>
                      <a:pPr algn="ctr"/>
                      <a:r>
                        <a:rPr lang="en-US" dirty="0" smtClean="0"/>
                        <a:t>American Lit</a:t>
                      </a:r>
                      <a:endParaRPr lang="en-US" dirty="0"/>
                    </a:p>
                  </a:txBody>
                  <a:tcPr/>
                </a:tc>
                <a:tc>
                  <a:txBody>
                    <a:bodyPr/>
                    <a:lstStyle/>
                    <a:p>
                      <a:pPr algn="ctr"/>
                      <a:r>
                        <a:rPr lang="en-US" dirty="0" smtClean="0"/>
                        <a:t>30%</a:t>
                      </a:r>
                      <a:endParaRPr lang="en-US" dirty="0"/>
                    </a:p>
                  </a:txBody>
                  <a:tcPr/>
                </a:tc>
                <a:tc>
                  <a:txBody>
                    <a:bodyPr/>
                    <a:lstStyle/>
                    <a:p>
                      <a:pPr algn="ctr"/>
                      <a:r>
                        <a:rPr lang="en-US" dirty="0" smtClean="0"/>
                        <a:t>70%</a:t>
                      </a:r>
                      <a:endParaRPr lang="en-US" dirty="0"/>
                    </a:p>
                  </a:txBody>
                  <a:tcPr/>
                </a:tc>
              </a:tr>
            </a:tbl>
          </a:graphicData>
        </a:graphic>
      </p:graphicFrame>
    </p:spTree>
    <p:extLst>
      <p:ext uri="{BB962C8B-B14F-4D97-AF65-F5344CB8AC3E}">
        <p14:creationId xmlns:p14="http://schemas.microsoft.com/office/powerpoint/2010/main" val="1383262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22514" y="381000"/>
            <a:ext cx="8621486" cy="990600"/>
          </a:xfrm>
        </p:spPr>
        <p:txBody>
          <a:bodyPr>
            <a:normAutofit/>
          </a:bodyPr>
          <a:lstStyle/>
          <a:p>
            <a:r>
              <a:rPr lang="en-US" altLang="en-US" sz="3200" dirty="0" smtClean="0">
                <a:solidFill>
                  <a:schemeClr val="accent6">
                    <a:lumMod val="75000"/>
                  </a:schemeClr>
                </a:solidFill>
              </a:rPr>
              <a:t>Lexile Results for </a:t>
            </a:r>
            <a:br>
              <a:rPr lang="en-US" altLang="en-US" sz="3200" dirty="0" smtClean="0">
                <a:solidFill>
                  <a:schemeClr val="accent6">
                    <a:lumMod val="75000"/>
                  </a:schemeClr>
                </a:solidFill>
              </a:rPr>
            </a:br>
            <a:r>
              <a:rPr lang="en-US" altLang="en-US" sz="3200" dirty="0" smtClean="0">
                <a:solidFill>
                  <a:schemeClr val="accent6">
                    <a:lumMod val="75000"/>
                  </a:schemeClr>
                </a:solidFill>
              </a:rPr>
              <a:t>Georgia Students: 2008 - 2015</a:t>
            </a:r>
          </a:p>
        </p:txBody>
      </p:sp>
      <p:graphicFrame>
        <p:nvGraphicFramePr>
          <p:cNvPr id="2" name="Table 1"/>
          <p:cNvGraphicFramePr>
            <a:graphicFrameLocks noGrp="1"/>
          </p:cNvGraphicFramePr>
          <p:nvPr>
            <p:extLst/>
          </p:nvPr>
        </p:nvGraphicFramePr>
        <p:xfrm>
          <a:off x="429206" y="1635125"/>
          <a:ext cx="8490858" cy="3948118"/>
        </p:xfrm>
        <a:graphic>
          <a:graphicData uri="http://schemas.openxmlformats.org/drawingml/2006/table">
            <a:tbl>
              <a:tblPr firstRow="1" firstCol="1" bandRow="1"/>
              <a:tblGrid>
                <a:gridCol w="1049827"/>
                <a:gridCol w="674314"/>
                <a:gridCol w="674314"/>
                <a:gridCol w="674314"/>
                <a:gridCol w="675182"/>
                <a:gridCol w="674314"/>
                <a:gridCol w="674314"/>
                <a:gridCol w="674314"/>
                <a:gridCol w="620311"/>
                <a:gridCol w="1049827"/>
                <a:gridCol w="1049827"/>
              </a:tblGrid>
              <a:tr h="380882">
                <a:tc gridSpan="11">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000" b="1" dirty="0" smtClean="0">
                          <a:solidFill>
                            <a:srgbClr val="FF0000"/>
                          </a:solidFill>
                          <a:latin typeface="Times New Roman" panose="02020603050405020304" pitchFamily="18" charset="0"/>
                          <a:cs typeface="Times New Roman" panose="02020603050405020304" pitchFamily="18" charset="0"/>
                        </a:rPr>
                        <a:t>Median Lexile for Georgia Students by Grade</a:t>
                      </a:r>
                      <a:r>
                        <a:rPr lang="en-US" sz="2000" b="1" baseline="0" dirty="0" smtClean="0">
                          <a:solidFill>
                            <a:srgbClr val="FF0000"/>
                          </a:solidFill>
                          <a:latin typeface="Times New Roman" panose="02020603050405020304" pitchFamily="18" charset="0"/>
                          <a:cs typeface="Times New Roman" panose="02020603050405020304" pitchFamily="18" charset="0"/>
                        </a:rPr>
                        <a:t> Level</a:t>
                      </a:r>
                      <a:r>
                        <a:rPr lang="en-US" sz="2000" b="1" dirty="0" smtClean="0">
                          <a:solidFill>
                            <a:srgbClr val="FF0000"/>
                          </a:solidFill>
                          <a:latin typeface="Times New Roman" panose="02020603050405020304" pitchFamily="18" charset="0"/>
                          <a:cs typeface="Times New Roman" panose="02020603050405020304" pitchFamily="18" charset="0"/>
                        </a:rPr>
                        <a:t>/Course</a:t>
                      </a: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6818">
                <a:tc>
                  <a:txBody>
                    <a:bodyPr/>
                    <a:lstStyle/>
                    <a:p>
                      <a:pPr marL="0" marR="0" algn="ctr">
                        <a:lnSpc>
                          <a:spcPct val="115000"/>
                        </a:lnSpc>
                        <a:spcBef>
                          <a:spcPts val="0"/>
                        </a:spcBef>
                        <a:spcAft>
                          <a:spcPts val="0"/>
                        </a:spcAft>
                      </a:pPr>
                      <a:r>
                        <a:rPr lang="en-US" sz="1400" b="1" dirty="0">
                          <a:solidFill>
                            <a:srgbClr val="000000"/>
                          </a:solidFill>
                          <a:effectLst/>
                          <a:latin typeface="Times New Roman"/>
                          <a:ea typeface="Times New Roman"/>
                          <a:cs typeface="Times New Roman"/>
                        </a:rPr>
                        <a:t>Grade Level/</a:t>
                      </a:r>
                      <a:endParaRPr lang="en-US" sz="1400" dirty="0">
                        <a:effectLst/>
                        <a:latin typeface="Calibri"/>
                        <a:ea typeface="Calibri"/>
                        <a:cs typeface="Times New Roman"/>
                      </a:endParaRPr>
                    </a:p>
                    <a:p>
                      <a:pPr marL="0" marR="0" algn="ctr">
                        <a:lnSpc>
                          <a:spcPct val="115000"/>
                        </a:lnSpc>
                        <a:spcBef>
                          <a:spcPts val="0"/>
                        </a:spcBef>
                        <a:spcAft>
                          <a:spcPts val="0"/>
                        </a:spcAft>
                      </a:pPr>
                      <a:r>
                        <a:rPr lang="en-US" sz="1400" b="1" dirty="0">
                          <a:solidFill>
                            <a:srgbClr val="000000"/>
                          </a:solidFill>
                          <a:effectLst/>
                          <a:latin typeface="Times New Roman"/>
                          <a:ea typeface="Times New Roman"/>
                          <a:cs typeface="Times New Roman"/>
                        </a:rPr>
                        <a:t>Course</a:t>
                      </a:r>
                      <a:endParaRPr lang="en-US" sz="14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2008</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2009</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2010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2011</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2012</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2013</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2014</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b="1" kern="1200" dirty="0" smtClean="0">
                          <a:solidFill>
                            <a:srgbClr val="000000"/>
                          </a:solidFill>
                          <a:effectLst/>
                          <a:latin typeface="Times New Roman"/>
                          <a:ea typeface="Times New Roman"/>
                          <a:cs typeface="Times New Roman"/>
                        </a:rPr>
                        <a:t>2015</a:t>
                      </a:r>
                      <a:r>
                        <a:rPr lang="en-US" sz="1600" b="1" kern="1200" baseline="30000" dirty="0" smtClean="0">
                          <a:solidFill>
                            <a:srgbClr val="000000"/>
                          </a:solidFill>
                          <a:effectLst/>
                          <a:latin typeface="Times New Roman"/>
                          <a:ea typeface="Times New Roman"/>
                          <a:cs typeface="Times New Roman"/>
                        </a:rPr>
                        <a:t>*</a:t>
                      </a:r>
                      <a:endParaRPr lang="en-US" sz="1600" b="1" kern="1200" baseline="300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solidFill>
                            <a:srgbClr val="0000CC"/>
                          </a:solidFill>
                          <a:effectLst/>
                          <a:latin typeface="Times New Roman"/>
                          <a:ea typeface="Times New Roman"/>
                          <a:cs typeface="Times New Roman"/>
                        </a:rPr>
                        <a:t>Suggested</a:t>
                      </a:r>
                      <a:endParaRPr lang="en-US" sz="1400" dirty="0">
                        <a:solidFill>
                          <a:srgbClr val="0000CC"/>
                        </a:solidFill>
                        <a:effectLst/>
                        <a:latin typeface="Calibri"/>
                        <a:ea typeface="Calibri"/>
                        <a:cs typeface="Times New Roman"/>
                      </a:endParaRPr>
                    </a:p>
                    <a:p>
                      <a:pPr marL="0" marR="0" algn="ctr">
                        <a:lnSpc>
                          <a:spcPct val="115000"/>
                        </a:lnSpc>
                        <a:spcBef>
                          <a:spcPts val="0"/>
                        </a:spcBef>
                        <a:spcAft>
                          <a:spcPts val="0"/>
                        </a:spcAft>
                      </a:pPr>
                      <a:r>
                        <a:rPr lang="en-US" sz="1400" b="1" dirty="0">
                          <a:solidFill>
                            <a:srgbClr val="0000CC"/>
                          </a:solidFill>
                          <a:effectLst/>
                          <a:latin typeface="Times New Roman"/>
                          <a:ea typeface="Times New Roman"/>
                          <a:cs typeface="Times New Roman"/>
                        </a:rPr>
                        <a:t>Text </a:t>
                      </a:r>
                      <a:r>
                        <a:rPr lang="en-US" sz="1400" b="1" dirty="0" smtClean="0">
                          <a:solidFill>
                            <a:srgbClr val="0000CC"/>
                          </a:solidFill>
                          <a:effectLst/>
                          <a:latin typeface="Times New Roman"/>
                          <a:ea typeface="Times New Roman"/>
                          <a:cs typeface="Times New Roman"/>
                        </a:rPr>
                        <a:t>Demand:</a:t>
                      </a:r>
                    </a:p>
                    <a:p>
                      <a:pPr marL="0" marR="0" algn="ctr">
                        <a:lnSpc>
                          <a:spcPct val="115000"/>
                        </a:lnSpc>
                        <a:spcBef>
                          <a:spcPts val="0"/>
                        </a:spcBef>
                        <a:spcAft>
                          <a:spcPts val="0"/>
                        </a:spcAft>
                      </a:pPr>
                      <a:r>
                        <a:rPr lang="en-US" sz="1400" b="1" dirty="0" smtClean="0">
                          <a:solidFill>
                            <a:srgbClr val="0000CC"/>
                          </a:solidFill>
                          <a:effectLst/>
                          <a:latin typeface="Times New Roman"/>
                          <a:ea typeface="Times New Roman"/>
                          <a:cs typeface="Times New Roman"/>
                        </a:rPr>
                        <a:t>Lower </a:t>
                      </a:r>
                      <a:r>
                        <a:rPr lang="en-US" sz="1400" b="1" dirty="0">
                          <a:solidFill>
                            <a:srgbClr val="0000CC"/>
                          </a:solidFill>
                          <a:effectLst/>
                          <a:latin typeface="Times New Roman"/>
                          <a:ea typeface="Times New Roman"/>
                          <a:cs typeface="Times New Roman"/>
                        </a:rPr>
                        <a:t>Limit</a:t>
                      </a:r>
                      <a:endParaRPr lang="en-US" sz="1400" dirty="0">
                        <a:solidFill>
                          <a:srgbClr val="0000CC"/>
                        </a:solidFill>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solidFill>
                            <a:srgbClr val="0000CC"/>
                          </a:solidFill>
                          <a:effectLst/>
                          <a:latin typeface="Times New Roman"/>
                          <a:ea typeface="Calibri"/>
                          <a:cs typeface="Times New Roman"/>
                        </a:rPr>
                        <a:t>Suggested</a:t>
                      </a:r>
                      <a:endParaRPr lang="en-US" sz="1400" dirty="0">
                        <a:solidFill>
                          <a:srgbClr val="0000CC"/>
                        </a:solidFill>
                        <a:effectLst/>
                        <a:latin typeface="Calibri"/>
                        <a:ea typeface="Calibri"/>
                        <a:cs typeface="Times New Roman"/>
                      </a:endParaRPr>
                    </a:p>
                    <a:p>
                      <a:pPr marL="0" marR="0" algn="ctr">
                        <a:lnSpc>
                          <a:spcPct val="115000"/>
                        </a:lnSpc>
                        <a:spcBef>
                          <a:spcPts val="0"/>
                        </a:spcBef>
                        <a:spcAft>
                          <a:spcPts val="0"/>
                        </a:spcAft>
                      </a:pPr>
                      <a:r>
                        <a:rPr lang="en-US" sz="1400" b="1" dirty="0">
                          <a:solidFill>
                            <a:srgbClr val="0000CC"/>
                          </a:solidFill>
                          <a:effectLst/>
                          <a:latin typeface="Times New Roman"/>
                          <a:ea typeface="Times New Roman"/>
                          <a:cs typeface="Times New Roman"/>
                        </a:rPr>
                        <a:t>Text </a:t>
                      </a:r>
                      <a:r>
                        <a:rPr lang="en-US" sz="1400" b="1" dirty="0" smtClean="0">
                          <a:solidFill>
                            <a:srgbClr val="0000CC"/>
                          </a:solidFill>
                          <a:effectLst/>
                          <a:latin typeface="Times New Roman"/>
                          <a:ea typeface="Times New Roman"/>
                          <a:cs typeface="Times New Roman"/>
                        </a:rPr>
                        <a:t>Demand: </a:t>
                      </a:r>
                      <a:r>
                        <a:rPr lang="en-US" sz="1400" b="1" dirty="0">
                          <a:solidFill>
                            <a:srgbClr val="0000CC"/>
                          </a:solidFill>
                          <a:effectLst/>
                          <a:latin typeface="Times New Roman"/>
                          <a:ea typeface="Times New Roman"/>
                          <a:cs typeface="Times New Roman"/>
                        </a:rPr>
                        <a:t>Upper Limit</a:t>
                      </a:r>
                      <a:endParaRPr lang="en-US" sz="1400" dirty="0">
                        <a:solidFill>
                          <a:srgbClr val="0000CC"/>
                        </a:solidFill>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52">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3</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670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645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685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720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740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790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755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Times New Roman"/>
                          <a:ea typeface="Times New Roman"/>
                          <a:cs typeface="Times New Roman"/>
                        </a:rPr>
                        <a:t>650</a:t>
                      </a:r>
                      <a:endParaRPr lang="en-US" sz="1600" kern="12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520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820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52">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4</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770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790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810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805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840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860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915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Times New Roman"/>
                          <a:ea typeface="Times New Roman"/>
                          <a:cs typeface="Times New Roman"/>
                        </a:rPr>
                        <a:t>790</a:t>
                      </a:r>
                      <a:endParaRPr lang="en-US" sz="1600" kern="12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740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940</a:t>
                      </a:r>
                      <a:endParaRPr lang="en-US" sz="1100" dirty="0">
                        <a:solidFill>
                          <a:srgbClr val="0000CC"/>
                        </a:solidFill>
                        <a:effectLst/>
                        <a:latin typeface="Times New Roman" panose="02020603050405020304" pitchFamily="18" charset="0"/>
                        <a:ea typeface="Times New Roman"/>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52">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870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840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885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925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935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940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965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Times New Roman"/>
                          <a:ea typeface="Times New Roman"/>
                          <a:cs typeface="Times New Roman"/>
                        </a:rPr>
                        <a:t>920</a:t>
                      </a:r>
                      <a:endParaRPr lang="en-US" sz="1600" kern="12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830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1010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52">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6</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955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980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980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1000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1025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1070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1075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Times New Roman"/>
                          <a:ea typeface="Times New Roman"/>
                          <a:cs typeface="Times New Roman"/>
                        </a:rPr>
                        <a:t>975</a:t>
                      </a:r>
                      <a:endParaRPr lang="en-US" sz="1600" kern="12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925</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1070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52">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7</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995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1020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1020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1040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1065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1095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1120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Times New Roman"/>
                          <a:ea typeface="Times New Roman"/>
                          <a:cs typeface="Times New Roman"/>
                        </a:rPr>
                        <a:t>1095</a:t>
                      </a:r>
                      <a:endParaRPr lang="en-US" sz="1600" kern="12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970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1120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52">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8</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1080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1110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1150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1170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1180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1210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1265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Times New Roman"/>
                          <a:ea typeface="Times New Roman"/>
                          <a:cs typeface="Times New Roman"/>
                        </a:rPr>
                        <a:t>1130</a:t>
                      </a:r>
                      <a:endParaRPr lang="en-US" sz="1600" kern="12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1010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1185</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52">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9</a:t>
                      </a:r>
                      <a:r>
                        <a:rPr lang="en-US" sz="1600" b="1" baseline="30000" dirty="0">
                          <a:solidFill>
                            <a:srgbClr val="000000"/>
                          </a:solidFill>
                          <a:effectLst/>
                          <a:latin typeface="Times New Roman"/>
                          <a:ea typeface="Times New Roman"/>
                          <a:cs typeface="Times New Roman"/>
                        </a:rPr>
                        <a:t>th</a:t>
                      </a:r>
                      <a:r>
                        <a:rPr lang="en-US" sz="1600" b="1" dirty="0">
                          <a:solidFill>
                            <a:srgbClr val="000000"/>
                          </a:solidFill>
                          <a:effectLst/>
                          <a:latin typeface="Times New Roman"/>
                          <a:ea typeface="Times New Roman"/>
                          <a:cs typeface="Times New Roman"/>
                        </a:rPr>
                        <a:t> </a:t>
                      </a:r>
                      <a:r>
                        <a:rPr lang="en-US" sz="1600" b="1" dirty="0" smtClean="0">
                          <a:solidFill>
                            <a:srgbClr val="000000"/>
                          </a:solidFill>
                          <a:effectLst/>
                          <a:latin typeface="Times New Roman"/>
                          <a:ea typeface="Times New Roman"/>
                          <a:cs typeface="Times New Roman"/>
                        </a:rPr>
                        <a:t>Lit</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 </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 </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 </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 </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1205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1215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1225</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Times New Roman"/>
                          <a:ea typeface="Times New Roman"/>
                          <a:cs typeface="Times New Roman"/>
                        </a:rPr>
                        <a:t>1205</a:t>
                      </a:r>
                      <a:endParaRPr lang="en-US" sz="1600" kern="12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1050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1260</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552">
                <a:tc>
                  <a:txBody>
                    <a:bodyPr/>
                    <a:lstStyle/>
                    <a:p>
                      <a:pPr marL="0" marR="0" algn="ctr">
                        <a:lnSpc>
                          <a:spcPct val="115000"/>
                        </a:lnSpc>
                        <a:spcBef>
                          <a:spcPts val="0"/>
                        </a:spcBef>
                        <a:spcAft>
                          <a:spcPts val="0"/>
                        </a:spcAft>
                      </a:pPr>
                      <a:r>
                        <a:rPr lang="en-US" sz="1600" b="1" dirty="0">
                          <a:solidFill>
                            <a:srgbClr val="000000"/>
                          </a:solidFill>
                          <a:effectLst/>
                          <a:latin typeface="Times New Roman"/>
                          <a:ea typeface="Times New Roman"/>
                          <a:cs typeface="Times New Roman"/>
                        </a:rPr>
                        <a:t>Am. </a:t>
                      </a:r>
                      <a:r>
                        <a:rPr lang="en-US" sz="1600" b="1" dirty="0" smtClean="0">
                          <a:solidFill>
                            <a:srgbClr val="000000"/>
                          </a:solidFill>
                          <a:effectLst/>
                          <a:latin typeface="Times New Roman"/>
                          <a:ea typeface="Times New Roman"/>
                          <a:cs typeface="Times New Roman"/>
                        </a:rPr>
                        <a:t>Lit</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 </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 </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 </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 </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1220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1240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imes New Roman"/>
                          <a:ea typeface="Times New Roman"/>
                          <a:cs typeface="Times New Roman"/>
                        </a:rPr>
                        <a:t>1270</a:t>
                      </a:r>
                      <a:endParaRPr lang="en-US" sz="1600" dirty="0">
                        <a:effectLst/>
                        <a:latin typeface="Calibri"/>
                        <a:ea typeface="Calibri"/>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600" kern="1200" dirty="0" smtClean="0">
                          <a:solidFill>
                            <a:srgbClr val="000000"/>
                          </a:solidFill>
                          <a:effectLst/>
                          <a:latin typeface="Times New Roman"/>
                          <a:ea typeface="Times New Roman"/>
                          <a:cs typeface="Times New Roman"/>
                        </a:rPr>
                        <a:t>1305</a:t>
                      </a:r>
                      <a:endParaRPr lang="en-US" sz="1600" kern="1200" dirty="0">
                        <a:solidFill>
                          <a:srgbClr val="000000"/>
                        </a:solidFill>
                        <a:effectLst/>
                        <a:latin typeface="Times New Roman"/>
                        <a:ea typeface="Times New Roman"/>
                        <a:cs typeface="Times New Roman"/>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1185</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CC"/>
                          </a:solidFill>
                          <a:effectLst/>
                          <a:latin typeface="Times New Roman" panose="02020603050405020304" pitchFamily="18" charset="0"/>
                          <a:ea typeface="Times New Roman"/>
                          <a:cs typeface="Times New Roman" panose="02020603050405020304" pitchFamily="18" charset="0"/>
                        </a:rPr>
                        <a:t>1385</a:t>
                      </a:r>
                      <a:endParaRPr lang="en-US" sz="1600" dirty="0">
                        <a:solidFill>
                          <a:srgbClr val="0000CC"/>
                        </a:solidFill>
                        <a:effectLst/>
                        <a:latin typeface="Times New Roman" panose="02020603050405020304" pitchFamily="18" charset="0"/>
                        <a:ea typeface="Calibri"/>
                        <a:cs typeface="Times New Roman" panose="02020603050405020304" pitchFamily="18"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Lightning Bolt 2"/>
          <p:cNvSpPr/>
          <p:nvPr/>
        </p:nvSpPr>
        <p:spPr>
          <a:xfrm rot="237409">
            <a:off x="6018623" y="2074508"/>
            <a:ext cx="279272" cy="3480318"/>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76371" y="5846768"/>
            <a:ext cx="8796528" cy="27699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b="1" dirty="0" smtClean="0">
                <a:solidFill>
                  <a:srgbClr val="FF0000"/>
                </a:solidFill>
              </a:rPr>
              <a:t>It is important to note that the Lexile scale was linked to the Georgia Milestones scale through a linking study conducted in 2015.</a:t>
            </a:r>
            <a:endParaRPr lang="en-US" sz="1200" b="1" dirty="0">
              <a:solidFill>
                <a:srgbClr val="FF0000"/>
              </a:solidFill>
            </a:endParaRPr>
          </a:p>
        </p:txBody>
      </p:sp>
    </p:spTree>
    <p:extLst>
      <p:ext uri="{BB962C8B-B14F-4D97-AF65-F5344CB8AC3E}">
        <p14:creationId xmlns:p14="http://schemas.microsoft.com/office/powerpoint/2010/main" val="1907126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14560"/>
            <a:ext cx="6316630" cy="1325563"/>
          </a:xfrm>
        </p:spPr>
        <p:txBody>
          <a:bodyPr/>
          <a:lstStyle/>
          <a:p>
            <a:r>
              <a:rPr lang="en-US" dirty="0" smtClean="0">
                <a:solidFill>
                  <a:srgbClr val="0000CC"/>
                </a:solidFill>
              </a:rPr>
              <a:t>Spring 2015 </a:t>
            </a:r>
            <a:br>
              <a:rPr lang="en-US" dirty="0" smtClean="0">
                <a:solidFill>
                  <a:srgbClr val="0000CC"/>
                </a:solidFill>
              </a:rPr>
            </a:br>
            <a:r>
              <a:rPr lang="en-US" dirty="0" smtClean="0">
                <a:solidFill>
                  <a:srgbClr val="0000CC"/>
                </a:solidFill>
              </a:rPr>
              <a:t>Median Lexiles</a:t>
            </a:r>
            <a:endParaRPr lang="en-US" dirty="0">
              <a:solidFill>
                <a:srgbClr val="0000CC"/>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26192072"/>
              </p:ext>
            </p:extLst>
          </p:nvPr>
        </p:nvGraphicFramePr>
        <p:xfrm>
          <a:off x="350193" y="2153265"/>
          <a:ext cx="8331690" cy="3735541"/>
        </p:xfrm>
        <a:graphic>
          <a:graphicData uri="http://schemas.openxmlformats.org/drawingml/2006/table">
            <a:tbl>
              <a:tblPr firstRow="1" firstCol="1" bandRow="1">
                <a:tableStyleId>{5C22544A-7EE6-4342-B048-85BDC9FD1C3A}</a:tableStyleId>
              </a:tblPr>
              <a:tblGrid>
                <a:gridCol w="1375040"/>
                <a:gridCol w="937590"/>
                <a:gridCol w="1504765"/>
                <a:gridCol w="1504765"/>
                <a:gridCol w="1504765"/>
                <a:gridCol w="1504765"/>
              </a:tblGrid>
              <a:tr h="1540981">
                <a:tc>
                  <a:txBody>
                    <a:bodyPr/>
                    <a:lstStyle/>
                    <a:p>
                      <a:pPr marL="0" marR="0" algn="ctr">
                        <a:spcBef>
                          <a:spcPts val="0"/>
                        </a:spcBef>
                        <a:spcAft>
                          <a:spcPts val="0"/>
                        </a:spcAft>
                      </a:pPr>
                      <a:r>
                        <a:rPr lang="en-US" sz="1800" dirty="0">
                          <a:effectLst/>
                        </a:rPr>
                        <a:t>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Lower Bound of Text Band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Beginning Learner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Developing Learner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Proficient Learner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Distinguished Learner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0">
                <a:tc>
                  <a:txBody>
                    <a:bodyPr/>
                    <a:lstStyle/>
                    <a:p>
                      <a:pPr marL="0" marR="0" algn="ctr">
                        <a:spcBef>
                          <a:spcPts val="0"/>
                        </a:spcBef>
                        <a:spcAft>
                          <a:spcPts val="0"/>
                        </a:spcAft>
                      </a:pPr>
                      <a:r>
                        <a:rPr lang="en-US" sz="1800" dirty="0">
                          <a:effectLst/>
                        </a:rPr>
                        <a:t>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r">
                        <a:spcBef>
                          <a:spcPts val="0"/>
                        </a:spcBef>
                        <a:spcAft>
                          <a:spcPts val="0"/>
                        </a:spcAft>
                      </a:pPr>
                      <a:r>
                        <a:rPr lang="en-US" sz="1800" dirty="0" smtClean="0">
                          <a:solidFill>
                            <a:srgbClr val="FF5050"/>
                          </a:solidFill>
                          <a:effectLst/>
                          <a:latin typeface="Calibri" panose="020F0502020204030204" pitchFamily="34" charset="0"/>
                          <a:ea typeface="Calibri" panose="020F0502020204030204" pitchFamily="34" charset="0"/>
                          <a:cs typeface="Times New Roman" panose="02020603050405020304" pitchFamily="18" charset="0"/>
                        </a:rPr>
                        <a:t>520</a:t>
                      </a:r>
                      <a:endParaRPr lang="en-US" sz="1800" dirty="0">
                        <a:solidFill>
                          <a:srgbClr val="FF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320040" algn="ctr">
                        <a:spcBef>
                          <a:spcPts val="0"/>
                        </a:spcBef>
                        <a:spcAft>
                          <a:spcPts val="0"/>
                        </a:spcAft>
                      </a:pPr>
                      <a:r>
                        <a:rPr lang="en-US" sz="1800" dirty="0">
                          <a:effectLst/>
                        </a:rPr>
                        <a:t>390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320040" algn="ctr">
                        <a:spcBef>
                          <a:spcPts val="0"/>
                        </a:spcBef>
                        <a:spcAft>
                          <a:spcPts val="0"/>
                        </a:spcAft>
                      </a:pPr>
                      <a:r>
                        <a:rPr lang="en-US" sz="1800" dirty="0">
                          <a:effectLst/>
                        </a:rPr>
                        <a:t>635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810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985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8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r">
                        <a:spcBef>
                          <a:spcPts val="0"/>
                        </a:spcBef>
                        <a:spcAft>
                          <a:spcPts val="0"/>
                        </a:spcAft>
                      </a:pPr>
                      <a:r>
                        <a:rPr lang="en-US" sz="1800" dirty="0" smtClean="0">
                          <a:solidFill>
                            <a:srgbClr val="FF5050"/>
                          </a:solidFill>
                          <a:effectLst/>
                          <a:latin typeface="Calibri" panose="020F0502020204030204" pitchFamily="34" charset="0"/>
                          <a:ea typeface="Calibri" panose="020F0502020204030204" pitchFamily="34" charset="0"/>
                          <a:cs typeface="Times New Roman" panose="02020603050405020304" pitchFamily="18" charset="0"/>
                        </a:rPr>
                        <a:t>740</a:t>
                      </a:r>
                      <a:endParaRPr lang="en-US" sz="1800" dirty="0">
                        <a:solidFill>
                          <a:srgbClr val="FF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320040" algn="ctr">
                        <a:spcBef>
                          <a:spcPts val="0"/>
                        </a:spcBef>
                        <a:spcAft>
                          <a:spcPts val="0"/>
                        </a:spcAft>
                      </a:pPr>
                      <a:r>
                        <a:rPr lang="en-US" sz="1800" dirty="0">
                          <a:effectLst/>
                        </a:rPr>
                        <a:t>545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765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940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1105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r">
                        <a:spcBef>
                          <a:spcPts val="0"/>
                        </a:spcBef>
                        <a:spcAft>
                          <a:spcPts val="0"/>
                        </a:spcAft>
                      </a:pPr>
                      <a:r>
                        <a:rPr lang="en-US" sz="1800" dirty="0" smtClean="0">
                          <a:solidFill>
                            <a:srgbClr val="FF5050"/>
                          </a:solidFill>
                          <a:effectLst/>
                          <a:latin typeface="Calibri" panose="020F0502020204030204" pitchFamily="34" charset="0"/>
                          <a:ea typeface="Calibri" panose="020F0502020204030204" pitchFamily="34" charset="0"/>
                          <a:cs typeface="Times New Roman" panose="02020603050405020304" pitchFamily="18" charset="0"/>
                        </a:rPr>
                        <a:t>830</a:t>
                      </a:r>
                      <a:endParaRPr lang="en-US" sz="1800" dirty="0">
                        <a:solidFill>
                          <a:srgbClr val="FF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320040" algn="ctr">
                        <a:spcBef>
                          <a:spcPts val="0"/>
                        </a:spcBef>
                        <a:spcAft>
                          <a:spcPts val="0"/>
                        </a:spcAft>
                      </a:pPr>
                      <a:r>
                        <a:rPr lang="en-US" sz="1800" dirty="0">
                          <a:effectLst/>
                        </a:rPr>
                        <a:t>690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885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1085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1300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800" dirty="0">
                          <a:effectLst/>
                        </a:rPr>
                        <a:t>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r">
                        <a:spcBef>
                          <a:spcPts val="0"/>
                        </a:spcBef>
                        <a:spcAft>
                          <a:spcPts val="0"/>
                        </a:spcAft>
                      </a:pPr>
                      <a:r>
                        <a:rPr lang="en-US" sz="1800" dirty="0" smtClean="0">
                          <a:solidFill>
                            <a:srgbClr val="FF5050"/>
                          </a:solidFill>
                          <a:effectLst/>
                          <a:latin typeface="Calibri" panose="020F0502020204030204" pitchFamily="34" charset="0"/>
                          <a:ea typeface="Calibri" panose="020F0502020204030204" pitchFamily="34" charset="0"/>
                          <a:cs typeface="Times New Roman" panose="02020603050405020304" pitchFamily="18" charset="0"/>
                        </a:rPr>
                        <a:t>925</a:t>
                      </a:r>
                      <a:endParaRPr lang="en-US" sz="1800" dirty="0">
                        <a:solidFill>
                          <a:srgbClr val="FF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320040" algn="ctr">
                        <a:spcBef>
                          <a:spcPts val="0"/>
                        </a:spcBef>
                        <a:spcAft>
                          <a:spcPts val="0"/>
                        </a:spcAft>
                      </a:pPr>
                      <a:r>
                        <a:rPr lang="en-US" sz="1800" dirty="0">
                          <a:effectLst/>
                        </a:rPr>
                        <a:t>730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955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1135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1360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800" dirty="0">
                          <a:effectLst/>
                        </a:rPr>
                        <a:t>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r">
                        <a:spcBef>
                          <a:spcPts val="0"/>
                        </a:spcBef>
                        <a:spcAft>
                          <a:spcPts val="0"/>
                        </a:spcAft>
                      </a:pPr>
                      <a:r>
                        <a:rPr lang="en-US" sz="1800" dirty="0" smtClean="0">
                          <a:solidFill>
                            <a:srgbClr val="FF5050"/>
                          </a:solidFill>
                          <a:effectLst/>
                          <a:latin typeface="Calibri" panose="020F0502020204030204" pitchFamily="34" charset="0"/>
                          <a:ea typeface="Calibri" panose="020F0502020204030204" pitchFamily="34" charset="0"/>
                          <a:cs typeface="Times New Roman" panose="02020603050405020304" pitchFamily="18" charset="0"/>
                        </a:rPr>
                        <a:t>970</a:t>
                      </a:r>
                      <a:endParaRPr lang="en-US" sz="1800" dirty="0">
                        <a:solidFill>
                          <a:srgbClr val="FF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320040" algn="ctr">
                        <a:spcBef>
                          <a:spcPts val="0"/>
                        </a:spcBef>
                        <a:spcAft>
                          <a:spcPts val="0"/>
                        </a:spcAft>
                      </a:pPr>
                      <a:r>
                        <a:rPr lang="en-US" sz="1800" dirty="0">
                          <a:effectLst/>
                        </a:rPr>
                        <a:t>870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1080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1280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1510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800" dirty="0">
                          <a:effectLst/>
                        </a:rPr>
                        <a:t>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r">
                        <a:spcBef>
                          <a:spcPts val="0"/>
                        </a:spcBef>
                        <a:spcAft>
                          <a:spcPts val="0"/>
                        </a:spcAft>
                      </a:pPr>
                      <a:r>
                        <a:rPr lang="en-US" sz="1800" dirty="0" smtClean="0">
                          <a:solidFill>
                            <a:srgbClr val="FF5050"/>
                          </a:solidFill>
                          <a:effectLst/>
                          <a:latin typeface="Calibri" panose="020F0502020204030204" pitchFamily="34" charset="0"/>
                          <a:ea typeface="Calibri" panose="020F0502020204030204" pitchFamily="34" charset="0"/>
                          <a:cs typeface="Times New Roman" panose="02020603050405020304" pitchFamily="18" charset="0"/>
                        </a:rPr>
                        <a:t>1010</a:t>
                      </a:r>
                      <a:endParaRPr lang="en-US" sz="1800" dirty="0">
                        <a:solidFill>
                          <a:srgbClr val="FF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320040" algn="ctr">
                        <a:spcBef>
                          <a:spcPts val="0"/>
                        </a:spcBef>
                        <a:spcAft>
                          <a:spcPts val="0"/>
                        </a:spcAft>
                      </a:pPr>
                      <a:r>
                        <a:rPr lang="en-US" sz="1800" dirty="0">
                          <a:effectLst/>
                        </a:rPr>
                        <a:t>870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1095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1285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a:effectLst/>
                        </a:rPr>
                        <a:t>1490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9</a:t>
                      </a:r>
                      <a:r>
                        <a:rPr lang="en-US" sz="1800" baseline="30000" dirty="0" smtClean="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 Grade Lit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r">
                        <a:spcBef>
                          <a:spcPts val="0"/>
                        </a:spcBef>
                        <a:spcAft>
                          <a:spcPts val="0"/>
                        </a:spcAft>
                      </a:pPr>
                      <a:r>
                        <a:rPr lang="en-US" sz="1800" dirty="0" smtClean="0">
                          <a:solidFill>
                            <a:srgbClr val="FF5050"/>
                          </a:solidFill>
                          <a:effectLst/>
                          <a:latin typeface="Calibri" panose="020F0502020204030204" pitchFamily="34" charset="0"/>
                          <a:ea typeface="Calibri" panose="020F0502020204030204" pitchFamily="34" charset="0"/>
                          <a:cs typeface="Times New Roman" panose="02020603050405020304" pitchFamily="18" charset="0"/>
                        </a:rPr>
                        <a:t>1050</a:t>
                      </a:r>
                      <a:endParaRPr lang="en-US" sz="1800" dirty="0">
                        <a:solidFill>
                          <a:srgbClr val="FF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32004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925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1165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1370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1600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American</a:t>
                      </a:r>
                      <a:r>
                        <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rPr>
                        <a:t> Lit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r">
                        <a:spcBef>
                          <a:spcPts val="0"/>
                        </a:spcBef>
                        <a:spcAft>
                          <a:spcPts val="0"/>
                        </a:spcAft>
                      </a:pPr>
                      <a:r>
                        <a:rPr lang="en-US" sz="1800" smtClean="0">
                          <a:solidFill>
                            <a:srgbClr val="FF5050"/>
                          </a:solidFill>
                          <a:effectLst/>
                          <a:latin typeface="Calibri" panose="020F0502020204030204" pitchFamily="34" charset="0"/>
                          <a:ea typeface="Calibri" panose="020F0502020204030204" pitchFamily="34" charset="0"/>
                          <a:cs typeface="Times New Roman" panose="02020603050405020304" pitchFamily="18" charset="0"/>
                        </a:rPr>
                        <a:t>1185</a:t>
                      </a:r>
                      <a:endParaRPr lang="en-US" sz="1800" dirty="0">
                        <a:solidFill>
                          <a:srgbClr val="FF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32004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1025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1275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1505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320040" algn="ctr">
                        <a:spcBef>
                          <a:spcPts val="0"/>
                        </a:spcBef>
                        <a:spcAft>
                          <a:spcPts val="0"/>
                        </a:spcAft>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1785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9" name="TextBox 8"/>
          <p:cNvSpPr txBox="1"/>
          <p:nvPr/>
        </p:nvSpPr>
        <p:spPr>
          <a:xfrm>
            <a:off x="350193" y="1783933"/>
            <a:ext cx="833169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smtClean="0"/>
              <a:t>Median Lexile Score by Grade/Course and Achievement Level</a:t>
            </a:r>
            <a:endParaRPr lang="en-US" b="1" dirty="0"/>
          </a:p>
        </p:txBody>
      </p:sp>
    </p:spTree>
    <p:extLst>
      <p:ext uri="{BB962C8B-B14F-4D97-AF65-F5344CB8AC3E}">
        <p14:creationId xmlns:p14="http://schemas.microsoft.com/office/powerpoint/2010/main" val="2031519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121045"/>
            <a:ext cx="8610600" cy="1030575"/>
          </a:xfrm>
        </p:spPr>
        <p:txBody>
          <a:bodyPr>
            <a:normAutofit/>
          </a:bodyPr>
          <a:lstStyle/>
          <a:p>
            <a:pPr eaLnBrk="1" hangingPunct="1">
              <a:defRPr/>
            </a:pPr>
            <a:r>
              <a:rPr lang="en-US" altLang="en-US" sz="2800" dirty="0" smtClean="0">
                <a:solidFill>
                  <a:schemeClr val="accent6">
                    <a:lumMod val="75000"/>
                  </a:schemeClr>
                </a:solidFill>
              </a:rPr>
              <a:t>Median Lexile within each Achievement </a:t>
            </a:r>
            <a:br>
              <a:rPr lang="en-US" altLang="en-US" sz="2800" dirty="0" smtClean="0">
                <a:solidFill>
                  <a:schemeClr val="accent6">
                    <a:lumMod val="75000"/>
                  </a:schemeClr>
                </a:solidFill>
              </a:rPr>
            </a:br>
            <a:r>
              <a:rPr lang="en-US" altLang="en-US" sz="2800" dirty="0" smtClean="0">
                <a:solidFill>
                  <a:schemeClr val="accent6">
                    <a:lumMod val="75000"/>
                  </a:schemeClr>
                </a:solidFill>
              </a:rPr>
              <a:t>Level &amp; Suggested Text Bands  </a:t>
            </a:r>
          </a:p>
        </p:txBody>
      </p:sp>
      <p:graphicFrame>
        <p:nvGraphicFramePr>
          <p:cNvPr id="6" name="Object 1"/>
          <p:cNvGraphicFramePr>
            <a:graphicFrameLocks noGrp="1"/>
          </p:cNvGraphicFramePr>
          <p:nvPr>
            <p:ph idx="1"/>
            <p:extLst/>
          </p:nvPr>
        </p:nvGraphicFramePr>
        <p:xfrm>
          <a:off x="142671" y="1054343"/>
          <a:ext cx="8803064" cy="51702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80196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363682" y="1548245"/>
            <a:ext cx="8427027" cy="4759036"/>
          </a:xfrm>
        </p:spPr>
        <p:txBody>
          <a:bodyPr>
            <a:noAutofit/>
          </a:bodyPr>
          <a:lstStyle/>
          <a:p>
            <a:pPr marL="0" indent="0" algn="ctr">
              <a:buNone/>
            </a:pPr>
            <a:r>
              <a:rPr lang="en-US" b="1" dirty="0" smtClean="0">
                <a:solidFill>
                  <a:srgbClr val="FF0000"/>
                </a:solidFill>
              </a:rPr>
              <a:t>2015-2016 School Year</a:t>
            </a:r>
          </a:p>
          <a:p>
            <a:pPr marL="0" indent="0">
              <a:buNone/>
            </a:pPr>
            <a:r>
              <a:rPr lang="en-US" b="1" dirty="0" smtClean="0">
                <a:solidFill>
                  <a:srgbClr val="FF0000"/>
                </a:solidFill>
              </a:rPr>
              <a:t>Mathematics</a:t>
            </a:r>
            <a:r>
              <a:rPr lang="en-US" dirty="0" smtClean="0"/>
              <a:t> – Grades 5 and 8</a:t>
            </a:r>
            <a:endParaRPr lang="en-US" dirty="0"/>
          </a:p>
          <a:p>
            <a:pPr marL="0" indent="0">
              <a:buNone/>
            </a:pPr>
            <a:r>
              <a:rPr lang="en-US" sz="2400" dirty="0" smtClean="0"/>
              <a:t>Students must achieve the </a:t>
            </a:r>
            <a:r>
              <a:rPr lang="en-US" sz="2400" dirty="0" smtClean="0">
                <a:solidFill>
                  <a:srgbClr val="0000FF"/>
                </a:solidFill>
              </a:rPr>
              <a:t>Developing Learner</a:t>
            </a:r>
            <a:r>
              <a:rPr lang="en-US" sz="2400" dirty="0" smtClean="0"/>
              <a:t> achievement level to be considered eligible for promotion.  </a:t>
            </a:r>
          </a:p>
          <a:p>
            <a:pPr lvl="1">
              <a:buFont typeface="Calibri" panose="020F0502020204030204" pitchFamily="34" charset="0"/>
              <a:buChar char="‒"/>
            </a:pPr>
            <a:r>
              <a:rPr lang="en-US" sz="2000" dirty="0" smtClean="0"/>
              <a:t>These students have demonstrated partial proficiency of the grade level concepts and skills and can proceed to the next grade level when provided focused instructional support in the needed areas; their learning should be actively monitored to ensure their success.</a:t>
            </a:r>
          </a:p>
          <a:p>
            <a:pPr marL="0" indent="0">
              <a:buNone/>
            </a:pPr>
            <a:r>
              <a:rPr lang="en-US" sz="2400" dirty="0" smtClean="0"/>
              <a:t>Student who achieve the </a:t>
            </a:r>
            <a:r>
              <a:rPr lang="en-US" sz="2400" dirty="0" smtClean="0">
                <a:solidFill>
                  <a:srgbClr val="0000FF"/>
                </a:solidFill>
              </a:rPr>
              <a:t>Beginning Learner</a:t>
            </a:r>
            <a:r>
              <a:rPr lang="en-US" sz="2400" dirty="0" smtClean="0"/>
              <a:t> should receive remediation and be provided the opportunity to retest.  These students need substantial academic support.</a:t>
            </a:r>
          </a:p>
        </p:txBody>
      </p:sp>
    </p:spTree>
    <p:extLst>
      <p:ext uri="{BB962C8B-B14F-4D97-AF65-F5344CB8AC3E}">
        <p14:creationId xmlns:p14="http://schemas.microsoft.com/office/powerpoint/2010/main" val="1278128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29" y="170730"/>
            <a:ext cx="6380285" cy="1325563"/>
          </a:xfrm>
        </p:spPr>
        <p:txBody>
          <a:bodyPr/>
          <a:lstStyle/>
          <a:p>
            <a:r>
              <a:rPr lang="en-US" dirty="0" smtClean="0">
                <a:solidFill>
                  <a:srgbClr val="0033CC"/>
                </a:solidFill>
              </a:rPr>
              <a:t>Promotion &amp; Retention</a:t>
            </a:r>
            <a:endParaRPr lang="en-US" dirty="0">
              <a:solidFill>
                <a:srgbClr val="0033CC"/>
              </a:solidFill>
            </a:endParaRPr>
          </a:p>
        </p:txBody>
      </p:sp>
      <p:sp>
        <p:nvSpPr>
          <p:cNvPr id="3" name="Content Placeholder 2"/>
          <p:cNvSpPr>
            <a:spLocks noGrp="1"/>
          </p:cNvSpPr>
          <p:nvPr>
            <p:ph idx="1"/>
          </p:nvPr>
        </p:nvSpPr>
        <p:spPr>
          <a:xfrm>
            <a:off x="285024" y="1372158"/>
            <a:ext cx="8427027" cy="4759036"/>
          </a:xfrm>
        </p:spPr>
        <p:txBody>
          <a:bodyPr>
            <a:noAutofit/>
          </a:bodyPr>
          <a:lstStyle/>
          <a:p>
            <a:pPr marL="0" indent="0" algn="ctr">
              <a:buNone/>
            </a:pPr>
            <a:endParaRPr lang="en-US" sz="500" b="1" dirty="0" smtClean="0">
              <a:solidFill>
                <a:srgbClr val="FF0000"/>
              </a:solidFill>
            </a:endParaRPr>
          </a:p>
          <a:p>
            <a:pPr marL="0" indent="0" algn="ctr">
              <a:buNone/>
            </a:pPr>
            <a:r>
              <a:rPr lang="en-US" b="1" dirty="0" smtClean="0">
                <a:solidFill>
                  <a:srgbClr val="FF0000"/>
                </a:solidFill>
              </a:rPr>
              <a:t>Spring 2015 Mathematics Performance</a:t>
            </a:r>
          </a:p>
          <a:p>
            <a:pPr marL="0" indent="0">
              <a:buNone/>
            </a:pPr>
            <a:endParaRPr lang="en-US" dirty="0" smtClean="0"/>
          </a:p>
          <a:p>
            <a:pPr marL="0" indent="0">
              <a:buNone/>
            </a:pPr>
            <a:endParaRPr lang="en-US" sz="2400" dirty="0"/>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12501767"/>
              </p:ext>
            </p:extLst>
          </p:nvPr>
        </p:nvGraphicFramePr>
        <p:xfrm>
          <a:off x="1529195" y="2048994"/>
          <a:ext cx="6096000" cy="397764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US" baseline="0" dirty="0" smtClean="0"/>
                        <a:t>Mathematics Performance</a:t>
                      </a:r>
                      <a:endParaRPr lang="en-US" dirty="0"/>
                    </a:p>
                  </a:txBody>
                  <a:tcPr anchor="ct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b="1" dirty="0" smtClean="0"/>
                        <a:t>Grade</a:t>
                      </a:r>
                      <a:endParaRPr lang="en-US" b="1" dirty="0"/>
                    </a:p>
                  </a:txBody>
                  <a:tcPr anchor="ctr"/>
                </a:tc>
                <a:tc>
                  <a:txBody>
                    <a:bodyPr/>
                    <a:lstStyle/>
                    <a:p>
                      <a:pPr algn="ctr"/>
                      <a:r>
                        <a:rPr lang="en-US" b="1" dirty="0" smtClean="0"/>
                        <a:t>Beginning Learner</a:t>
                      </a:r>
                      <a:endParaRPr lang="en-US" b="1" dirty="0"/>
                    </a:p>
                  </a:txBody>
                  <a:tcPr anchor="ctr"/>
                </a:tc>
                <a:tc>
                  <a:txBody>
                    <a:bodyPr/>
                    <a:lstStyle/>
                    <a:p>
                      <a:pPr algn="ctr"/>
                      <a:r>
                        <a:rPr lang="en-US" b="1" dirty="0" smtClean="0"/>
                        <a:t>Developing Learner &amp;</a:t>
                      </a:r>
                      <a:r>
                        <a:rPr lang="en-US" b="1" baseline="0" dirty="0" smtClean="0"/>
                        <a:t> Above</a:t>
                      </a:r>
                      <a:endParaRPr lang="en-US" b="1" dirty="0"/>
                    </a:p>
                  </a:txBody>
                  <a:tcPr/>
                </a:tc>
              </a:tr>
              <a:tr h="370840">
                <a:tc>
                  <a:txBody>
                    <a:bodyPr/>
                    <a:lstStyle/>
                    <a:p>
                      <a:pPr algn="ctr"/>
                      <a:r>
                        <a:rPr lang="en-US" dirty="0" smtClean="0">
                          <a:solidFill>
                            <a:schemeClr val="tx1"/>
                          </a:solidFill>
                        </a:rPr>
                        <a:t>3</a:t>
                      </a:r>
                      <a:endParaRPr lang="en-US" dirty="0">
                        <a:solidFill>
                          <a:schemeClr val="tx1"/>
                        </a:solidFill>
                      </a:endParaRPr>
                    </a:p>
                  </a:txBody>
                  <a:tcPr/>
                </a:tc>
                <a:tc>
                  <a:txBody>
                    <a:bodyPr/>
                    <a:lstStyle/>
                    <a:p>
                      <a:pPr algn="ctr"/>
                      <a:r>
                        <a:rPr lang="en-US" dirty="0" smtClean="0">
                          <a:solidFill>
                            <a:schemeClr val="tx1"/>
                          </a:solidFill>
                        </a:rPr>
                        <a:t>21%</a:t>
                      </a:r>
                      <a:endParaRPr lang="en-US" dirty="0">
                        <a:solidFill>
                          <a:schemeClr val="tx1"/>
                        </a:solidFill>
                      </a:endParaRPr>
                    </a:p>
                  </a:txBody>
                  <a:tcPr/>
                </a:tc>
                <a:tc>
                  <a:txBody>
                    <a:bodyPr/>
                    <a:lstStyle/>
                    <a:p>
                      <a:pPr algn="ctr"/>
                      <a:r>
                        <a:rPr lang="en-US" dirty="0" smtClean="0">
                          <a:solidFill>
                            <a:schemeClr val="tx1"/>
                          </a:solidFill>
                        </a:rPr>
                        <a:t>79%</a:t>
                      </a:r>
                      <a:endParaRPr lang="en-US" dirty="0">
                        <a:solidFill>
                          <a:schemeClr val="tx1"/>
                        </a:solidFill>
                      </a:endParaRPr>
                    </a:p>
                  </a:txBody>
                  <a:tcPr/>
                </a:tc>
              </a:tr>
              <a:tr h="370840">
                <a:tc>
                  <a:txBody>
                    <a:bodyPr/>
                    <a:lstStyle/>
                    <a:p>
                      <a:pPr algn="ctr"/>
                      <a:r>
                        <a:rPr lang="en-US" dirty="0" smtClean="0"/>
                        <a:t>4</a:t>
                      </a:r>
                      <a:endParaRPr lang="en-US" dirty="0"/>
                    </a:p>
                  </a:txBody>
                  <a:tcPr/>
                </a:tc>
                <a:tc>
                  <a:txBody>
                    <a:bodyPr/>
                    <a:lstStyle/>
                    <a:p>
                      <a:pPr algn="ctr"/>
                      <a:r>
                        <a:rPr lang="en-US" dirty="0" smtClean="0"/>
                        <a:t>20%</a:t>
                      </a:r>
                      <a:endParaRPr lang="en-US" dirty="0"/>
                    </a:p>
                  </a:txBody>
                  <a:tcPr/>
                </a:tc>
                <a:tc>
                  <a:txBody>
                    <a:bodyPr/>
                    <a:lstStyle/>
                    <a:p>
                      <a:pPr algn="ctr"/>
                      <a:r>
                        <a:rPr lang="en-US" dirty="0" smtClean="0"/>
                        <a:t>80%</a:t>
                      </a:r>
                      <a:endParaRPr lang="en-US" dirty="0"/>
                    </a:p>
                  </a:txBody>
                  <a:tcPr/>
                </a:tc>
              </a:tr>
              <a:tr h="370840">
                <a:tc>
                  <a:txBody>
                    <a:bodyPr/>
                    <a:lstStyle/>
                    <a:p>
                      <a:pPr algn="ctr"/>
                      <a:r>
                        <a:rPr lang="en-US" dirty="0" smtClean="0">
                          <a:solidFill>
                            <a:srgbClr val="0000FF"/>
                          </a:solidFill>
                        </a:rPr>
                        <a:t>5</a:t>
                      </a:r>
                      <a:endParaRPr lang="en-US" dirty="0">
                        <a:solidFill>
                          <a:srgbClr val="0000FF"/>
                        </a:solidFill>
                      </a:endParaRPr>
                    </a:p>
                  </a:txBody>
                  <a:tcPr/>
                </a:tc>
                <a:tc>
                  <a:txBody>
                    <a:bodyPr/>
                    <a:lstStyle/>
                    <a:p>
                      <a:pPr algn="ctr"/>
                      <a:r>
                        <a:rPr lang="en-US" dirty="0" smtClean="0">
                          <a:solidFill>
                            <a:srgbClr val="0000FF"/>
                          </a:solidFill>
                        </a:rPr>
                        <a:t>25%</a:t>
                      </a:r>
                      <a:endParaRPr lang="en-US" dirty="0">
                        <a:solidFill>
                          <a:srgbClr val="0000FF"/>
                        </a:solidFill>
                      </a:endParaRPr>
                    </a:p>
                  </a:txBody>
                  <a:tcPr/>
                </a:tc>
                <a:tc>
                  <a:txBody>
                    <a:bodyPr/>
                    <a:lstStyle/>
                    <a:p>
                      <a:pPr algn="ctr"/>
                      <a:r>
                        <a:rPr lang="en-US" dirty="0" smtClean="0">
                          <a:solidFill>
                            <a:srgbClr val="0000FF"/>
                          </a:solidFill>
                        </a:rPr>
                        <a:t>75%</a:t>
                      </a:r>
                      <a:endParaRPr lang="en-US" dirty="0">
                        <a:solidFill>
                          <a:srgbClr val="0000FF"/>
                        </a:solidFill>
                      </a:endParaRPr>
                    </a:p>
                  </a:txBody>
                  <a:tcPr/>
                </a:tc>
              </a:tr>
              <a:tr h="370840">
                <a:tc>
                  <a:txBody>
                    <a:bodyPr/>
                    <a:lstStyle/>
                    <a:p>
                      <a:pPr algn="ctr"/>
                      <a:r>
                        <a:rPr lang="en-US" dirty="0" smtClean="0"/>
                        <a:t>6</a:t>
                      </a:r>
                      <a:endParaRPr lang="en-US" dirty="0"/>
                    </a:p>
                  </a:txBody>
                  <a:tcPr/>
                </a:tc>
                <a:tc>
                  <a:txBody>
                    <a:bodyPr/>
                    <a:lstStyle/>
                    <a:p>
                      <a:pPr algn="ctr"/>
                      <a:r>
                        <a:rPr lang="en-US" dirty="0" smtClean="0"/>
                        <a:t>25%</a:t>
                      </a:r>
                      <a:endParaRPr lang="en-US" dirty="0"/>
                    </a:p>
                  </a:txBody>
                  <a:tcPr/>
                </a:tc>
                <a:tc>
                  <a:txBody>
                    <a:bodyPr/>
                    <a:lstStyle/>
                    <a:p>
                      <a:pPr algn="ctr"/>
                      <a:r>
                        <a:rPr lang="en-US" dirty="0" smtClean="0"/>
                        <a:t>75%</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30%</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solidFill>
                            <a:srgbClr val="0000FF"/>
                          </a:solidFill>
                        </a:rPr>
                        <a:t>8</a:t>
                      </a:r>
                      <a:endParaRPr lang="en-US" dirty="0">
                        <a:solidFill>
                          <a:srgbClr val="0000FF"/>
                        </a:solidFill>
                      </a:endParaRPr>
                    </a:p>
                  </a:txBody>
                  <a:tcPr/>
                </a:tc>
                <a:tc>
                  <a:txBody>
                    <a:bodyPr/>
                    <a:lstStyle/>
                    <a:p>
                      <a:pPr algn="ctr"/>
                      <a:r>
                        <a:rPr lang="en-US" dirty="0" smtClean="0">
                          <a:solidFill>
                            <a:srgbClr val="0000FF"/>
                          </a:solidFill>
                        </a:rPr>
                        <a:t>24%</a:t>
                      </a:r>
                      <a:endParaRPr lang="en-US" dirty="0">
                        <a:solidFill>
                          <a:srgbClr val="0000FF"/>
                        </a:solidFill>
                      </a:endParaRPr>
                    </a:p>
                  </a:txBody>
                  <a:tcPr/>
                </a:tc>
                <a:tc>
                  <a:txBody>
                    <a:bodyPr/>
                    <a:lstStyle/>
                    <a:p>
                      <a:pPr algn="ctr"/>
                      <a:r>
                        <a:rPr lang="en-US" dirty="0" smtClean="0">
                          <a:solidFill>
                            <a:srgbClr val="0000FF"/>
                          </a:solidFill>
                        </a:rPr>
                        <a:t>76%</a:t>
                      </a:r>
                      <a:endParaRPr lang="en-US" dirty="0">
                        <a:solidFill>
                          <a:srgbClr val="0000FF"/>
                        </a:solidFill>
                      </a:endParaRPr>
                    </a:p>
                  </a:txBody>
                  <a:tcPr/>
                </a:tc>
              </a:tr>
              <a:tr h="370840">
                <a:tc>
                  <a:txBody>
                    <a:bodyPr/>
                    <a:lstStyle/>
                    <a:p>
                      <a:pPr algn="ctr"/>
                      <a:r>
                        <a:rPr lang="en-US" dirty="0" smtClean="0"/>
                        <a:t>Coordinate Alg</a:t>
                      </a:r>
                      <a:endParaRPr lang="en-US" dirty="0"/>
                    </a:p>
                  </a:txBody>
                  <a:tcPr/>
                </a:tc>
                <a:tc>
                  <a:txBody>
                    <a:bodyPr/>
                    <a:lstStyle/>
                    <a:p>
                      <a:pPr algn="ctr"/>
                      <a:r>
                        <a:rPr lang="en-US" dirty="0" smtClean="0"/>
                        <a:t>31%</a:t>
                      </a:r>
                      <a:endParaRPr lang="en-US" dirty="0"/>
                    </a:p>
                  </a:txBody>
                  <a:tcPr/>
                </a:tc>
                <a:tc>
                  <a:txBody>
                    <a:bodyPr/>
                    <a:lstStyle/>
                    <a:p>
                      <a:pPr algn="ctr"/>
                      <a:r>
                        <a:rPr lang="en-US" dirty="0" smtClean="0"/>
                        <a:t>69%</a:t>
                      </a:r>
                      <a:endParaRPr lang="en-US" dirty="0"/>
                    </a:p>
                  </a:txBody>
                  <a:tcPr/>
                </a:tc>
              </a:tr>
              <a:tr h="370840">
                <a:tc>
                  <a:txBody>
                    <a:bodyPr/>
                    <a:lstStyle/>
                    <a:p>
                      <a:pPr algn="ctr"/>
                      <a:r>
                        <a:rPr lang="en-US" dirty="0" smtClean="0"/>
                        <a:t>Analytic Geo</a:t>
                      </a:r>
                      <a:endParaRPr lang="en-US" dirty="0"/>
                    </a:p>
                  </a:txBody>
                  <a:tcPr/>
                </a:tc>
                <a:tc>
                  <a:txBody>
                    <a:bodyPr/>
                    <a:lstStyle/>
                    <a:p>
                      <a:pPr algn="ctr"/>
                      <a:r>
                        <a:rPr lang="en-US" dirty="0" smtClean="0"/>
                        <a:t>35%</a:t>
                      </a:r>
                      <a:endParaRPr lang="en-US" dirty="0"/>
                    </a:p>
                  </a:txBody>
                  <a:tcPr/>
                </a:tc>
                <a:tc>
                  <a:txBody>
                    <a:bodyPr/>
                    <a:lstStyle/>
                    <a:p>
                      <a:pPr algn="ctr"/>
                      <a:r>
                        <a:rPr lang="en-US" dirty="0" smtClean="0"/>
                        <a:t>65%</a:t>
                      </a:r>
                      <a:endParaRPr lang="en-US" dirty="0"/>
                    </a:p>
                  </a:txBody>
                  <a:tcPr/>
                </a:tc>
              </a:tr>
            </a:tbl>
          </a:graphicData>
        </a:graphic>
      </p:graphicFrame>
    </p:spTree>
    <p:extLst>
      <p:ext uri="{BB962C8B-B14F-4D97-AF65-F5344CB8AC3E}">
        <p14:creationId xmlns:p14="http://schemas.microsoft.com/office/powerpoint/2010/main" val="5987184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Achievement Level Descriptors</a:t>
            </a:r>
            <a:endParaRPr lang="en-US"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rgbClr val="FF0000"/>
                </a:solidFill>
              </a:rPr>
              <a:t>Achievement Level Descriptors:</a:t>
            </a:r>
          </a:p>
          <a:p>
            <a:r>
              <a:rPr lang="en-US" dirty="0" smtClean="0"/>
              <a:t>are critical to test score interpretation, helping to give meaning to the scale scores and achievement classifications;</a:t>
            </a:r>
          </a:p>
          <a:p>
            <a:r>
              <a:rPr lang="en-US" dirty="0"/>
              <a:t>represent </a:t>
            </a:r>
            <a:r>
              <a:rPr lang="en-US" dirty="0" smtClean="0"/>
              <a:t>the progression of understanding</a:t>
            </a:r>
            <a:r>
              <a:rPr lang="en-US" dirty="0"/>
              <a:t>, thinking, and reasoning in each content area</a:t>
            </a:r>
            <a:r>
              <a:rPr lang="en-US" dirty="0" smtClean="0"/>
              <a:t>; and</a:t>
            </a:r>
            <a:endParaRPr lang="en-US" dirty="0"/>
          </a:p>
          <a:p>
            <a:r>
              <a:rPr lang="en-US" dirty="0"/>
              <a:t>can be viewed as stages of thinking and </a:t>
            </a:r>
            <a:r>
              <a:rPr lang="en-US" dirty="0" smtClean="0"/>
              <a:t>learning, providing insight into not only the content, but also the cognitive demand and context within which students are able to demonstrate mastery.</a:t>
            </a:r>
          </a:p>
          <a:p>
            <a:endParaRPr lang="en-US" dirty="0" smtClean="0"/>
          </a:p>
        </p:txBody>
      </p:sp>
    </p:spTree>
    <p:extLst>
      <p:ext uri="{BB962C8B-B14F-4D97-AF65-F5344CB8AC3E}">
        <p14:creationId xmlns:p14="http://schemas.microsoft.com/office/powerpoint/2010/main" val="1335445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smtClean="0">
                <a:solidFill>
                  <a:srgbClr val="0000FF"/>
                </a:solidFill>
              </a:rPr>
              <a:t>Georgia Student Achievement</a:t>
            </a:r>
          </a:p>
        </p:txBody>
      </p:sp>
      <p:sp>
        <p:nvSpPr>
          <p:cNvPr id="3" name="Content Placeholder 2"/>
          <p:cNvSpPr>
            <a:spLocks noGrp="1"/>
          </p:cNvSpPr>
          <p:nvPr>
            <p:ph idx="1"/>
          </p:nvPr>
        </p:nvSpPr>
        <p:spPr>
          <a:xfrm>
            <a:off x="304800" y="1590260"/>
            <a:ext cx="8686800" cy="4505739"/>
          </a:xfrm>
        </p:spPr>
        <p:txBody>
          <a:bodyPr>
            <a:normAutofit lnSpcReduction="10000"/>
          </a:bodyPr>
          <a:lstStyle/>
          <a:p>
            <a:pPr marL="0" indent="0">
              <a:buFont typeface="Arial" charset="0"/>
              <a:buNone/>
              <a:defRPr/>
            </a:pPr>
            <a:r>
              <a:rPr lang="en-US" sz="3200" b="1" dirty="0" smtClean="0">
                <a:solidFill>
                  <a:srgbClr val="FF0000"/>
                </a:solidFill>
              </a:rPr>
              <a:t>Reading</a:t>
            </a:r>
          </a:p>
          <a:p>
            <a:pPr marL="0" indent="0">
              <a:buFont typeface="Arial" charset="0"/>
              <a:buNone/>
              <a:defRPr/>
            </a:pPr>
            <a:r>
              <a:rPr lang="en-US" dirty="0" smtClean="0">
                <a:solidFill>
                  <a:srgbClr val="FF0000"/>
                </a:solidFill>
              </a:rPr>
              <a:t>2013</a:t>
            </a:r>
          </a:p>
          <a:p>
            <a:pPr>
              <a:defRPr/>
            </a:pPr>
            <a:r>
              <a:rPr lang="en-US" dirty="0" smtClean="0"/>
              <a:t>NAEP – Grade 4:  	34%  at/above proficient	</a:t>
            </a:r>
          </a:p>
          <a:p>
            <a:pPr>
              <a:defRPr/>
            </a:pPr>
            <a:r>
              <a:rPr lang="en-US" dirty="0" smtClean="0">
                <a:solidFill>
                  <a:srgbClr val="0000FF"/>
                </a:solidFill>
              </a:rPr>
              <a:t>CRCT – Grade 4:		93%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4:</a:t>
            </a:r>
            <a:r>
              <a:rPr lang="en-US" dirty="0">
                <a:solidFill>
                  <a:srgbClr val="0000FF"/>
                </a:solidFill>
              </a:rPr>
              <a:t>		</a:t>
            </a:r>
            <a:r>
              <a:rPr lang="en-US" dirty="0" smtClean="0">
                <a:solidFill>
                  <a:srgbClr val="0000FF"/>
                </a:solidFill>
              </a:rPr>
              <a:t>94%  met/exceeded</a:t>
            </a:r>
          </a:p>
          <a:p>
            <a:pPr marL="0" indent="0">
              <a:buNone/>
              <a:defRPr/>
            </a:pPr>
            <a:r>
              <a:rPr lang="en-US" dirty="0" smtClean="0">
                <a:solidFill>
                  <a:srgbClr val="FF0000"/>
                </a:solidFill>
              </a:rPr>
              <a:t>2015</a:t>
            </a:r>
          </a:p>
          <a:p>
            <a:pPr>
              <a:defRPr/>
            </a:pPr>
            <a:r>
              <a:rPr lang="en-US" dirty="0"/>
              <a:t>NAEP – Grade 4:  	34%  at/above </a:t>
            </a:r>
            <a:r>
              <a:rPr lang="en-US" dirty="0" smtClean="0"/>
              <a:t>proficient</a:t>
            </a:r>
          </a:p>
          <a:p>
            <a:pPr>
              <a:defRPr/>
            </a:pPr>
            <a:r>
              <a:rPr lang="en-US" dirty="0" smtClean="0">
                <a:solidFill>
                  <a:srgbClr val="00B050"/>
                </a:solidFill>
              </a:rPr>
              <a:t>GM ELA – Grade 4:	37%  proficient/distinguished</a:t>
            </a:r>
          </a:p>
        </p:txBody>
      </p:sp>
      <p:sp>
        <p:nvSpPr>
          <p:cNvPr id="5" name="Oval 4"/>
          <p:cNvSpPr/>
          <p:nvPr/>
        </p:nvSpPr>
        <p:spPr>
          <a:xfrm>
            <a:off x="3744807" y="4807974"/>
            <a:ext cx="1134842" cy="116020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4176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171628"/>
            <a:ext cx="8055429" cy="1325563"/>
          </a:xfrm>
        </p:spPr>
        <p:txBody>
          <a:bodyPr>
            <a:normAutofit/>
          </a:bodyPr>
          <a:lstStyle/>
          <a:p>
            <a:r>
              <a:rPr lang="en-US" sz="4000" dirty="0" smtClean="0">
                <a:solidFill>
                  <a:srgbClr val="0000FF"/>
                </a:solidFill>
              </a:rPr>
              <a:t>Achievement Level </a:t>
            </a:r>
            <a:br>
              <a:rPr lang="en-US" sz="4000" dirty="0" smtClean="0">
                <a:solidFill>
                  <a:srgbClr val="0000FF"/>
                </a:solidFill>
              </a:rPr>
            </a:br>
            <a:r>
              <a:rPr lang="en-US" sz="4000" dirty="0" smtClean="0">
                <a:solidFill>
                  <a:srgbClr val="0000FF"/>
                </a:solidFill>
              </a:rPr>
              <a:t>Descriptors</a:t>
            </a:r>
            <a:endParaRPr lang="en-US" sz="4000" dirty="0">
              <a:solidFill>
                <a:srgbClr val="0000FF"/>
              </a:solidFill>
            </a:endParaRPr>
          </a:p>
        </p:txBody>
      </p:sp>
      <p:graphicFrame>
        <p:nvGraphicFramePr>
          <p:cNvPr id="5" name="Content Placeholder 4"/>
          <p:cNvGraphicFramePr>
            <a:graphicFrameLocks noGrp="1"/>
          </p:cNvGraphicFramePr>
          <p:nvPr>
            <p:ph idx="1"/>
            <p:extLst/>
          </p:nvPr>
        </p:nvGraphicFramePr>
        <p:xfrm>
          <a:off x="121920" y="1789630"/>
          <a:ext cx="8699862" cy="4284569"/>
        </p:xfrm>
        <a:graphic>
          <a:graphicData uri="http://schemas.openxmlformats.org/drawingml/2006/table">
            <a:tbl>
              <a:tblPr firstRow="1" firstCol="1" bandRow="1">
                <a:tableStyleId>{5C22544A-7EE6-4342-B048-85BDC9FD1C3A}</a:tableStyleId>
              </a:tblPr>
              <a:tblGrid>
                <a:gridCol w="608990"/>
                <a:gridCol w="668150"/>
                <a:gridCol w="1865251"/>
                <a:gridCol w="1866990"/>
                <a:gridCol w="1866990"/>
                <a:gridCol w="1823491"/>
              </a:tblGrid>
              <a:tr h="232477">
                <a:tc>
                  <a:txBody>
                    <a:bodyPr/>
                    <a:lstStyle/>
                    <a:p>
                      <a:pPr marL="0" marR="0" algn="ctr">
                        <a:lnSpc>
                          <a:spcPct val="115000"/>
                        </a:lnSpc>
                        <a:spcBef>
                          <a:spcPts val="0"/>
                        </a:spcBef>
                        <a:spcAft>
                          <a:spcPts val="0"/>
                        </a:spcAft>
                      </a:pPr>
                      <a:r>
                        <a:rPr lang="en-US" sz="1000" dirty="0">
                          <a:effectLst/>
                        </a:rPr>
                        <a:t>ALD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Standard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Beginning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Developing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Proficient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1000" dirty="0">
                          <a:effectLst/>
                        </a:rPr>
                        <a:t>Distinguished Learner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r h="1060727">
                <a:tc>
                  <a:txBody>
                    <a:bodyPr/>
                    <a:lstStyle/>
                    <a:p>
                      <a:pPr marL="0" marR="0" algn="ctr">
                        <a:lnSpc>
                          <a:spcPct val="115000"/>
                        </a:lnSpc>
                        <a:spcBef>
                          <a:spcPts val="0"/>
                        </a:spcBef>
                        <a:spcAft>
                          <a:spcPts val="0"/>
                        </a:spcAft>
                      </a:pPr>
                      <a:r>
                        <a:rPr lang="en-US" sz="1000" dirty="0">
                          <a:effectLst/>
                        </a:rPr>
                        <a:t>Policy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gn="ctr">
                        <a:lnSpc>
                          <a:spcPct val="115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Beginning Learners do not yet demonstrate proficiency in the knowledge and skills necessary at this grade level/course of learning, as specified in Georgia’s content standards. The students need substantial academic support to be prepared for the next grade level or course and to be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Developing Learners demonstrate partial proficiency in the knowledge and skills necessary at this grade level/course of learning, as specified in Georgia’s content standards. The students need additional academic support to ensure success in the next grade level or course and to be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Proficient Learners demonstrate proficiency in the knowledge and skills necessary at this grade level/course of learning, as specified in Georgia’s content standards. The students are prepared for the next grade level or course and are on track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Distinguished Learners demonstrate advanced proficiency in the knowledge and skills necessary at this grade level/course of learning, as specified in Georgia’s content standards. The students are well prepared for the next grade level or course and are well prepared for college and career readiness.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r h="117696">
                <a:tc gridSpan="6">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16156">
                <a:tc>
                  <a:txBody>
                    <a:bodyPr/>
                    <a:lstStyle/>
                    <a:p>
                      <a:pPr marL="0" marR="0" algn="ctr">
                        <a:spcBef>
                          <a:spcPts val="0"/>
                        </a:spcBef>
                        <a:spcAft>
                          <a:spcPts val="0"/>
                        </a:spcAft>
                      </a:pPr>
                      <a:r>
                        <a:rPr lang="en-US" sz="1000" dirty="0">
                          <a:effectLst/>
                        </a:rPr>
                        <a:t>Range</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gn="ctr">
                        <a:spcBef>
                          <a:spcPts val="0"/>
                        </a:spcBef>
                        <a:spcAft>
                          <a:spcPts val="0"/>
                        </a:spcAft>
                      </a:pPr>
                      <a:r>
                        <a:rPr lang="en-US" sz="9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nSpc>
                          <a:spcPct val="115000"/>
                        </a:lnSpc>
                        <a:spcBef>
                          <a:spcPts val="0"/>
                        </a:spcBef>
                        <a:spcAft>
                          <a:spcPts val="0"/>
                        </a:spcAft>
                      </a:pPr>
                      <a:r>
                        <a:rPr lang="en-US" sz="900" dirty="0">
                          <a:effectLst/>
                        </a:rPr>
                        <a:t>A student who achieves at the Beginning Learner level tends to read and comprehend informational texts and literature that do not meet the demands of grade level texts that would signal this student is on track for college and career readiness and requires substantial instructional support to improve reading skills.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spcBef>
                          <a:spcPts val="0"/>
                        </a:spcBef>
                        <a:spcAft>
                          <a:spcPts val="0"/>
                        </a:spcAft>
                      </a:pPr>
                      <a:r>
                        <a:rPr lang="en-US" sz="900" dirty="0">
                          <a:effectLst/>
                        </a:rPr>
                        <a:t>A student who achieves at the Developing Learner level tends to read and comprehend informational texts and literature of low-to-moderate complexity and sometimes struggle to meet the demands of grade level texts that would signal this student is on track for college and career readiness and requires some instructional support to enhance reading skills.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5715" marR="0">
                        <a:spcBef>
                          <a:spcPts val="0"/>
                        </a:spcBef>
                        <a:spcAft>
                          <a:spcPts val="0"/>
                        </a:spcAft>
                      </a:pPr>
                      <a:r>
                        <a:rPr lang="en-US" sz="900" dirty="0">
                          <a:effectLst/>
                        </a:rPr>
                        <a:t>A student who achieves at the Proficient Learner level reads and comprehends informational texts and literature of moderate-to-high complexity and is meeting the demands of grade level texts that signal this student is on track for college and career readiness.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spcBef>
                          <a:spcPts val="0"/>
                        </a:spcBef>
                        <a:spcAft>
                          <a:spcPts val="0"/>
                        </a:spcAft>
                      </a:pPr>
                      <a:r>
                        <a:rPr lang="en-US" sz="900" dirty="0">
                          <a:effectLst/>
                        </a:rPr>
                        <a:t>A student who achieves at the Distinguished Learner level reads and comprehends informational texts and literature of high complexity and is meeting and often exceeding the demands of grade level texts that clearly signal this student is on track for college and career readiness.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r>
              <a:tr h="102344">
                <a:tc gridSpan="6">
                  <a:txBody>
                    <a:bodyPr/>
                    <a:lstStyle/>
                    <a:p>
                      <a:pPr marL="0" marR="0">
                        <a:spcBef>
                          <a:spcPts val="0"/>
                        </a:spcBef>
                        <a:spcAft>
                          <a:spcPts val="0"/>
                        </a:spcAft>
                      </a:pPr>
                      <a:r>
                        <a:rPr lang="en-US" sz="1000" dirty="0">
                          <a:effectLst/>
                        </a:rPr>
                        <a:t> </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81193">
                <a:tc>
                  <a:txBody>
                    <a:bodyPr/>
                    <a:lstStyle/>
                    <a:p>
                      <a:pPr marL="0" marR="0">
                        <a:spcBef>
                          <a:spcPts val="0"/>
                        </a:spcBef>
                        <a:spcAft>
                          <a:spcPts val="0"/>
                        </a:spcAft>
                      </a:pPr>
                      <a:r>
                        <a:rPr lang="en-US" sz="9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3102" marR="43102" marT="0" marB="0"/>
                </a:tc>
                <a:tc>
                  <a:txBody>
                    <a:bodyPr/>
                    <a:lstStyle/>
                    <a:p>
                      <a:pPr marL="0" marR="0" algn="ctr">
                        <a:lnSpc>
                          <a:spcPct val="115000"/>
                        </a:lnSpc>
                        <a:spcBef>
                          <a:spcPts val="0"/>
                        </a:spcBef>
                        <a:spcAft>
                          <a:spcPts val="0"/>
                        </a:spcAft>
                      </a:pPr>
                      <a:r>
                        <a:rPr lang="en-US" sz="900" dirty="0">
                          <a:effectLst/>
                        </a:rPr>
                        <a:t>3.RL.1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Answers simple questions to demonstrate understanding of texts.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Answers questions to demonstrate understanding of texts, referring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Asks and answers questions to demonstrate understanding of texts, referring explicitly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c>
                  <a:txBody>
                    <a:bodyPr/>
                    <a:lstStyle/>
                    <a:p>
                      <a:pPr marL="0" marR="0">
                        <a:lnSpc>
                          <a:spcPct val="115000"/>
                        </a:lnSpc>
                        <a:spcBef>
                          <a:spcPts val="0"/>
                        </a:spcBef>
                        <a:spcAft>
                          <a:spcPts val="0"/>
                        </a:spcAft>
                      </a:pPr>
                      <a:r>
                        <a:rPr lang="en-US" sz="900" dirty="0">
                          <a:effectLst/>
                        </a:rPr>
                        <a:t>Asks and answers complex questions to demonstrate understanding of texts, referring explicitly to texts as the basis for answers.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102" marR="43102" marT="0" marB="0"/>
                </a:tc>
              </a:tr>
            </a:tbl>
          </a:graphicData>
        </a:graphic>
      </p:graphicFrame>
      <p:sp>
        <p:nvSpPr>
          <p:cNvPr id="6" name="Oval 5"/>
          <p:cNvSpPr>
            <a:spLocks noChangeArrowheads="1"/>
          </p:cNvSpPr>
          <p:nvPr/>
        </p:nvSpPr>
        <p:spPr bwMode="auto">
          <a:xfrm>
            <a:off x="14768195" y="9345930"/>
            <a:ext cx="457200" cy="457200"/>
          </a:xfrm>
          <a:prstGeom prst="ellipse">
            <a:avLst/>
          </a:prstGeom>
          <a:solidFill>
            <a:schemeClr val="bg1">
              <a:lumMod val="100000"/>
              <a:lumOff val="0"/>
            </a:schemeClr>
          </a:solidFill>
          <a:ln w="12700">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 name="TextBox 6"/>
          <p:cNvSpPr txBox="1"/>
          <p:nvPr/>
        </p:nvSpPr>
        <p:spPr>
          <a:xfrm>
            <a:off x="4929050" y="1400412"/>
            <a:ext cx="229035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Sample Grade 3 ELA</a:t>
            </a:r>
            <a:endParaRPr lang="en-US" dirty="0"/>
          </a:p>
        </p:txBody>
      </p:sp>
    </p:spTree>
    <p:extLst>
      <p:ext uri="{BB962C8B-B14F-4D97-AF65-F5344CB8AC3E}">
        <p14:creationId xmlns:p14="http://schemas.microsoft.com/office/powerpoint/2010/main" val="32896893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469" y="149350"/>
            <a:ext cx="8203474" cy="1325563"/>
          </a:xfrm>
        </p:spPr>
        <p:txBody>
          <a:bodyPr>
            <a:normAutofit/>
          </a:bodyPr>
          <a:lstStyle/>
          <a:p>
            <a:r>
              <a:rPr lang="en-US" sz="4000" dirty="0">
                <a:solidFill>
                  <a:srgbClr val="0000FF"/>
                </a:solidFill>
              </a:rPr>
              <a:t>Achievement Level </a:t>
            </a:r>
            <a:r>
              <a:rPr lang="en-US" sz="4000" dirty="0" smtClean="0">
                <a:solidFill>
                  <a:srgbClr val="0000FF"/>
                </a:solidFill>
              </a:rPr>
              <a:t/>
            </a:r>
            <a:br>
              <a:rPr lang="en-US" sz="4000" dirty="0" smtClean="0">
                <a:solidFill>
                  <a:srgbClr val="0000FF"/>
                </a:solidFill>
              </a:rPr>
            </a:br>
            <a:r>
              <a:rPr lang="en-US" sz="4000" dirty="0" smtClean="0">
                <a:solidFill>
                  <a:srgbClr val="0000FF"/>
                </a:solidFill>
              </a:rPr>
              <a:t>Descriptors</a:t>
            </a:r>
            <a:endParaRPr lang="en-US" sz="4000" dirty="0"/>
          </a:p>
        </p:txBody>
      </p:sp>
      <p:graphicFrame>
        <p:nvGraphicFramePr>
          <p:cNvPr id="5" name="Content Placeholder 4"/>
          <p:cNvGraphicFramePr>
            <a:graphicFrameLocks noGrp="1"/>
          </p:cNvGraphicFramePr>
          <p:nvPr>
            <p:ph idx="1"/>
            <p:extLst/>
          </p:nvPr>
        </p:nvGraphicFramePr>
        <p:xfrm>
          <a:off x="261257" y="1708580"/>
          <a:ext cx="8647613" cy="4547427"/>
        </p:xfrm>
        <a:graphic>
          <a:graphicData uri="http://schemas.openxmlformats.org/drawingml/2006/table">
            <a:tbl>
              <a:tblPr firstRow="1" firstCol="1" bandRow="1">
                <a:tableStyleId>{5C22544A-7EE6-4342-B048-85BDC9FD1C3A}</a:tableStyleId>
              </a:tblPr>
              <a:tblGrid>
                <a:gridCol w="605335"/>
                <a:gridCol w="664136"/>
                <a:gridCol w="1854048"/>
                <a:gridCol w="1855778"/>
                <a:gridCol w="1855778"/>
                <a:gridCol w="1812538"/>
              </a:tblGrid>
              <a:tr h="201651">
                <a:tc>
                  <a:txBody>
                    <a:bodyPr/>
                    <a:lstStyle/>
                    <a:p>
                      <a:pPr marL="0" marR="0" algn="ctr">
                        <a:lnSpc>
                          <a:spcPct val="115000"/>
                        </a:lnSpc>
                        <a:spcBef>
                          <a:spcPts val="0"/>
                        </a:spcBef>
                        <a:spcAft>
                          <a:spcPts val="0"/>
                        </a:spcAft>
                      </a:pPr>
                      <a:r>
                        <a:rPr lang="en-US" sz="1100" dirty="0">
                          <a:effectLst/>
                        </a:rPr>
                        <a:t>ALD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Standard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Beginning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Developing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Proficient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100" dirty="0">
                          <a:effectLst/>
                        </a:rPr>
                        <a:t>Distinguished Learner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r>
              <a:tr h="1877654">
                <a:tc>
                  <a:txBody>
                    <a:bodyPr/>
                    <a:lstStyle/>
                    <a:p>
                      <a:pPr marL="0" marR="0" algn="ctr">
                        <a:lnSpc>
                          <a:spcPct val="115000"/>
                        </a:lnSpc>
                        <a:spcBef>
                          <a:spcPts val="0"/>
                        </a:spcBef>
                        <a:spcAft>
                          <a:spcPts val="0"/>
                        </a:spcAft>
                      </a:pPr>
                      <a:r>
                        <a:rPr lang="en-US" sz="1100" dirty="0">
                          <a:effectLst/>
                        </a:rPr>
                        <a:t>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gn="ctr">
                        <a:lnSpc>
                          <a:spcPct val="115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Beginning Learners do not yet demonstrate proficiency in the knowledge and skills necessary at this grade level/course of learning, as specified in Georgia’s content standards. The students need substantial academic support to be prepared for the next grade level or course and to be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Developing Learners demonstrate partial proficiency in the knowledge and skills necessary at this grade level/course of learning, as specified in Georgia’s content standards. The students need additional academic support to ensure success in the next grade level or course and to be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Proficient Learners demonstrate proficiency in the knowledge and skills necessary at this grade level/course of learning, as specified in Georgia’s content standards. The students are prepared for the next grade level or course and are on track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lnSpc>
                          <a:spcPct val="115000"/>
                        </a:lnSpc>
                        <a:spcBef>
                          <a:spcPts val="0"/>
                        </a:spcBef>
                        <a:spcAft>
                          <a:spcPts val="0"/>
                        </a:spcAft>
                      </a:pPr>
                      <a:r>
                        <a:rPr lang="en-US" sz="1000" dirty="0">
                          <a:effectLst/>
                        </a:rPr>
                        <a:t>Distinguished Learners demonstrate advanced proficiency in the knowledge and skills necessary at this grade level/course of learning, as specified in Georgia’s content standards. The students are well prepared for the next grade level or course and are well prepared for college and career readiness.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r>
              <a:tr h="177705">
                <a:tc gridSpan="6">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6137">
                <a:tc>
                  <a:txBody>
                    <a:bodyPr/>
                    <a:lstStyle/>
                    <a:p>
                      <a:pPr marL="0" marR="0" algn="ctr">
                        <a:spcBef>
                          <a:spcPts val="0"/>
                        </a:spcBef>
                        <a:spcAft>
                          <a:spcPts val="0"/>
                        </a:spcAft>
                      </a:pPr>
                      <a:r>
                        <a:rPr lang="en-US" sz="1100" dirty="0">
                          <a:effectLst/>
                        </a:rPr>
                        <a:t>Range</a:t>
                      </a:r>
                      <a:endParaRPr lang="en-US"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lgn="ctr">
                        <a:spcBef>
                          <a:spcPts val="0"/>
                        </a:spcBef>
                        <a:spcAft>
                          <a:spcPts val="0"/>
                        </a:spcAft>
                      </a:pPr>
                      <a:r>
                        <a:rPr lang="en-US" sz="10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lnSpc>
                          <a:spcPct val="115000"/>
                        </a:lnSpc>
                        <a:spcBef>
                          <a:spcPts val="0"/>
                        </a:spcBef>
                        <a:spcAft>
                          <a:spcPts val="0"/>
                        </a:spcAft>
                      </a:pPr>
                      <a:r>
                        <a:rPr lang="en-US" sz="1000" dirty="0">
                          <a:effectLst/>
                        </a:rPr>
                        <a:t>A student who achieves at the Beginning Learner level demonstrates minimal command of the grade-level standards.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781" marR="42781" marT="0" marB="0"/>
                </a:tc>
                <a:tc>
                  <a:txBody>
                    <a:bodyPr/>
                    <a:lstStyle/>
                    <a:p>
                      <a:pPr marL="0" marR="0">
                        <a:spcBef>
                          <a:spcPts val="0"/>
                        </a:spcBef>
                        <a:spcAft>
                          <a:spcPts val="0"/>
                        </a:spcAft>
                      </a:pPr>
                      <a:r>
                        <a:rPr lang="en-US" sz="1000" dirty="0">
                          <a:effectLst/>
                        </a:rPr>
                        <a:t>A student who achieves at the Developing Learner level demonstrates partial command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5715" marR="0">
                        <a:spcBef>
                          <a:spcPts val="0"/>
                        </a:spcBef>
                        <a:spcAft>
                          <a:spcPts val="0"/>
                        </a:spcAft>
                      </a:pPr>
                      <a:r>
                        <a:rPr lang="en-US" sz="1000" dirty="0">
                          <a:effectLst/>
                        </a:rPr>
                        <a:t>A student who achieves at the Proficient Learner level demonstrates proficiency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a:txBody>
                    <a:bodyPr/>
                    <a:lstStyle/>
                    <a:p>
                      <a:pPr marL="0" marR="0">
                        <a:spcBef>
                          <a:spcPts val="0"/>
                        </a:spcBef>
                        <a:spcAft>
                          <a:spcPts val="0"/>
                        </a:spcAft>
                      </a:pPr>
                      <a:r>
                        <a:rPr lang="en-US" sz="1000" dirty="0">
                          <a:effectLst/>
                        </a:rPr>
                        <a:t>A student who achieves at the Distinguished Learner level demonstrates advanced proficiency of the grade-level standards.</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r>
              <a:tr h="149227">
                <a:tc gridSpan="6">
                  <a:txBody>
                    <a:bodyPr/>
                    <a:lstStyle/>
                    <a:p>
                      <a:pPr marL="0" marR="0">
                        <a:spcBef>
                          <a:spcPts val="0"/>
                        </a:spcBef>
                        <a:spcAft>
                          <a:spcPts val="0"/>
                        </a:spcAft>
                      </a:pPr>
                      <a:r>
                        <a:rPr lang="en-US" sz="1000" dirty="0">
                          <a:effectLst/>
                        </a:rPr>
                        <a:t> </a:t>
                      </a:r>
                      <a:endPar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781" marR="4278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0730">
                <a:tc>
                  <a:txBody>
                    <a:bodyPr/>
                    <a:lstStyle/>
                    <a:p>
                      <a:pPr marL="0" marR="0">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3.NBT.1</a:t>
                      </a:r>
                      <a:b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3.NBT.2</a:t>
                      </a:r>
                      <a:b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3.NBT.3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Understands place value to 1000 and multiplies single-digit numbers.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Adds and subtracts within 1000.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Uses place value relationships to round numbers, multiplies whole numbers by multiples of ten, adds and subtracts fluently, and explains arithmetic patterns.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Recognizes that each place value, left to right, is ten times the one before it, rounding to specific whole-number place values, and multiplies multiples of ten by each other.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5"/>
          <p:cNvSpPr/>
          <p:nvPr/>
        </p:nvSpPr>
        <p:spPr>
          <a:xfrm>
            <a:off x="4149875" y="1290247"/>
            <a:ext cx="2950488"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dirty="0"/>
              <a:t>Sample Grade 3 </a:t>
            </a:r>
            <a:r>
              <a:rPr lang="en-US" dirty="0" smtClean="0"/>
              <a:t>Mathematics</a:t>
            </a:r>
            <a:endParaRPr lang="en-US" dirty="0"/>
          </a:p>
        </p:txBody>
      </p:sp>
    </p:spTree>
    <p:extLst>
      <p:ext uri="{BB962C8B-B14F-4D97-AF65-F5344CB8AC3E}">
        <p14:creationId xmlns:p14="http://schemas.microsoft.com/office/powerpoint/2010/main" val="2546672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Frequently Asked Questions</a:t>
            </a:r>
            <a:endParaRPr lang="en-US" dirty="0"/>
          </a:p>
        </p:txBody>
      </p:sp>
      <p:sp>
        <p:nvSpPr>
          <p:cNvPr id="3" name="Content Placeholder 2"/>
          <p:cNvSpPr>
            <a:spLocks noGrp="1"/>
          </p:cNvSpPr>
          <p:nvPr>
            <p:ph idx="1"/>
          </p:nvPr>
        </p:nvSpPr>
        <p:spPr>
          <a:xfrm>
            <a:off x="603983" y="1846392"/>
            <a:ext cx="7886700" cy="4288937"/>
          </a:xfrm>
        </p:spPr>
        <p:txBody>
          <a:bodyPr>
            <a:normAutofit fontScale="92500" lnSpcReduction="20000"/>
          </a:bodyPr>
          <a:lstStyle/>
          <a:p>
            <a:pPr marL="0" indent="0">
              <a:buNone/>
            </a:pPr>
            <a:r>
              <a:rPr lang="en-US" sz="2400" b="1" dirty="0" smtClean="0">
                <a:solidFill>
                  <a:srgbClr val="FF0000"/>
                </a:solidFill>
              </a:rPr>
              <a:t>Q:  	How can two students with the same scale score and 	achievement level in ELA have different Lexile scores?</a:t>
            </a:r>
          </a:p>
          <a:p>
            <a:pPr marL="0" indent="0">
              <a:buNone/>
            </a:pPr>
            <a:r>
              <a:rPr lang="en-US" sz="2400" b="1" dirty="0" smtClean="0">
                <a:solidFill>
                  <a:srgbClr val="FF0000"/>
                </a:solidFill>
              </a:rPr>
              <a:t>A:  	</a:t>
            </a:r>
            <a:r>
              <a:rPr lang="en-US" sz="2400" dirty="0" smtClean="0"/>
              <a:t>The Lexile is based on how each student performed on the 	items measuring reading.  The ELA test also includes items 	that measure language and research skills, as well as 	writing.  The two students performed differently on the 	sets of items that comprise the ELA test.</a:t>
            </a:r>
          </a:p>
          <a:p>
            <a:pPr marL="0" indent="0">
              <a:buNone/>
            </a:pPr>
            <a:r>
              <a:rPr lang="en-US" sz="2400" b="1" dirty="0" smtClean="0">
                <a:solidFill>
                  <a:srgbClr val="FF0000"/>
                </a:solidFill>
              </a:rPr>
              <a:t>Q:  	How </a:t>
            </a:r>
            <a:r>
              <a:rPr lang="en-US" sz="2400" b="1" dirty="0">
                <a:solidFill>
                  <a:srgbClr val="FF0000"/>
                </a:solidFill>
              </a:rPr>
              <a:t>can two students with the same scale </a:t>
            </a:r>
            <a:r>
              <a:rPr lang="en-US" sz="2400" b="1" dirty="0" smtClean="0">
                <a:solidFill>
                  <a:srgbClr val="FF0000"/>
                </a:solidFill>
              </a:rPr>
              <a:t>score and 	achievement level in a content area </a:t>
            </a:r>
            <a:r>
              <a:rPr lang="en-US" sz="2400" b="1" dirty="0">
                <a:solidFill>
                  <a:srgbClr val="FF0000"/>
                </a:solidFill>
              </a:rPr>
              <a:t>have different </a:t>
            </a:r>
            <a:r>
              <a:rPr lang="en-US" sz="2400" b="1" dirty="0" smtClean="0">
                <a:solidFill>
                  <a:srgbClr val="FF0000"/>
                </a:solidFill>
              </a:rPr>
              <a:t>NRT 	scores</a:t>
            </a:r>
            <a:r>
              <a:rPr lang="en-US" sz="2400" b="1" dirty="0">
                <a:solidFill>
                  <a:srgbClr val="FF0000"/>
                </a:solidFill>
              </a:rPr>
              <a:t>?</a:t>
            </a:r>
          </a:p>
          <a:p>
            <a:pPr marL="0" indent="0">
              <a:buNone/>
            </a:pPr>
            <a:r>
              <a:rPr lang="en-US" sz="2400" b="1" dirty="0" smtClean="0">
                <a:solidFill>
                  <a:srgbClr val="FF0000"/>
                </a:solidFill>
              </a:rPr>
              <a:t>A:  	</a:t>
            </a:r>
            <a:r>
              <a:rPr lang="en-US" sz="2400" dirty="0" smtClean="0"/>
              <a:t>There are two sets of items that comprise the Georgia 	Milestones tests – criterion references (those aligned to our 	state content standards) and norm-referenced (those that 	come from the TerraNova). The two students performed 	differently on the NRT items.</a:t>
            </a:r>
            <a:endParaRPr lang="en-US" sz="2400" b="1" dirty="0"/>
          </a:p>
        </p:txBody>
      </p:sp>
    </p:spTree>
    <p:extLst>
      <p:ext uri="{BB962C8B-B14F-4D97-AF65-F5344CB8AC3E}">
        <p14:creationId xmlns:p14="http://schemas.microsoft.com/office/powerpoint/2010/main" val="5549848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Frequently Asked Questions</a:t>
            </a:r>
            <a:endParaRPr lang="en-US" dirty="0"/>
          </a:p>
        </p:txBody>
      </p:sp>
      <p:sp>
        <p:nvSpPr>
          <p:cNvPr id="3" name="Content Placeholder 2"/>
          <p:cNvSpPr>
            <a:spLocks noGrp="1"/>
          </p:cNvSpPr>
          <p:nvPr>
            <p:ph idx="1"/>
          </p:nvPr>
        </p:nvSpPr>
        <p:spPr>
          <a:xfrm>
            <a:off x="628650" y="1907457"/>
            <a:ext cx="7886700" cy="4269505"/>
          </a:xfrm>
        </p:spPr>
        <p:txBody>
          <a:bodyPr>
            <a:noAutofit/>
          </a:bodyPr>
          <a:lstStyle/>
          <a:p>
            <a:pPr marL="0" indent="0">
              <a:buNone/>
            </a:pPr>
            <a:r>
              <a:rPr lang="en-US" sz="2200" b="1" dirty="0" smtClean="0">
                <a:solidFill>
                  <a:srgbClr val="FF0000"/>
                </a:solidFill>
              </a:rPr>
              <a:t>Q:  	How does one make sense of the domain signals?</a:t>
            </a:r>
          </a:p>
          <a:p>
            <a:pPr marL="0" indent="0" algn="ctr">
              <a:buNone/>
            </a:pPr>
            <a:r>
              <a:rPr lang="en-US" sz="1800" dirty="0" smtClean="0"/>
              <a:t>Remediate Learning / Monitor Learning / Accelerate Learning</a:t>
            </a:r>
            <a:endParaRPr lang="en-US" sz="1800" dirty="0"/>
          </a:p>
          <a:p>
            <a:pPr marL="0" indent="0">
              <a:buNone/>
            </a:pPr>
            <a:r>
              <a:rPr lang="en-US" sz="2200" b="1" dirty="0">
                <a:solidFill>
                  <a:srgbClr val="0000FF"/>
                </a:solidFill>
              </a:rPr>
              <a:t>Domain </a:t>
            </a:r>
            <a:r>
              <a:rPr lang="en-US" sz="2200" b="1" dirty="0" smtClean="0">
                <a:solidFill>
                  <a:srgbClr val="0000FF"/>
                </a:solidFill>
              </a:rPr>
              <a:t>Performance:  </a:t>
            </a:r>
            <a:r>
              <a:rPr lang="en-US" sz="2200" i="1" dirty="0" smtClean="0"/>
              <a:t>What </a:t>
            </a:r>
            <a:r>
              <a:rPr lang="en-US" sz="2200" i="1" dirty="0"/>
              <a:t>is the likelihood the student would achieve proficiency on the test given his/her performance in the domain?</a:t>
            </a:r>
            <a:endParaRPr lang="en-US" sz="2200" dirty="0"/>
          </a:p>
          <a:p>
            <a:pPr marL="0" indent="0">
              <a:buNone/>
            </a:pPr>
            <a:r>
              <a:rPr lang="en-US" sz="2200" b="1" dirty="0" smtClean="0">
                <a:solidFill>
                  <a:srgbClr val="FF0000"/>
                </a:solidFill>
              </a:rPr>
              <a:t>A:	</a:t>
            </a:r>
            <a:r>
              <a:rPr lang="en-US" sz="2200" dirty="0" smtClean="0"/>
              <a:t>Use the Achievement Level Descriptors; the ALDs present 	the progression of student learning by achievement level 	and are organized by standard, group of 	standards, or 	concept. </a:t>
            </a:r>
          </a:p>
          <a:p>
            <a:pPr marL="0" indent="0">
              <a:buNone/>
            </a:pPr>
            <a:endParaRPr lang="en-US" sz="1800" dirty="0"/>
          </a:p>
          <a:p>
            <a:pPr marL="0" indent="0">
              <a:buNone/>
            </a:pPr>
            <a:r>
              <a:rPr lang="en-US" sz="1800" b="1" dirty="0" smtClean="0">
                <a:solidFill>
                  <a:srgbClr val="0000FF"/>
                </a:solidFill>
              </a:rPr>
              <a:t>Note:  </a:t>
            </a:r>
            <a:r>
              <a:rPr lang="en-US" sz="1800" dirty="0" smtClean="0"/>
              <a:t>Domain signals now take into account the difficulty of the items that comprise the domain; this is important and was lacking in our previous domain reporting (percent correct).</a:t>
            </a:r>
          </a:p>
        </p:txBody>
      </p:sp>
    </p:spTree>
    <p:extLst>
      <p:ext uri="{BB962C8B-B14F-4D97-AF65-F5344CB8AC3E}">
        <p14:creationId xmlns:p14="http://schemas.microsoft.com/office/powerpoint/2010/main" val="18832528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Teaching &amp; Learning</a:t>
            </a:r>
            <a:endParaRPr lang="en-US"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rgbClr val="FF0000"/>
                </a:solidFill>
              </a:rPr>
              <a:t>It’s important to remember </a:t>
            </a:r>
            <a:r>
              <a:rPr lang="en-US" dirty="0" smtClean="0"/>
              <a:t>that knowledge and understanding within each content area is multifaceted; students must know content but also:</a:t>
            </a:r>
          </a:p>
          <a:p>
            <a:r>
              <a:rPr lang="en-US" dirty="0" smtClean="0"/>
              <a:t>understand the thinking and reasoning that undergird each content area; and</a:t>
            </a:r>
          </a:p>
          <a:p>
            <a:r>
              <a:rPr lang="en-US" dirty="0"/>
              <a:t>d</a:t>
            </a:r>
            <a:r>
              <a:rPr lang="en-US" dirty="0" smtClean="0"/>
              <a:t>raw conclusions and make connections across information and concepts rather than recite discrete facts and skills.</a:t>
            </a:r>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632813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1980" y="2148839"/>
            <a:ext cx="7772400" cy="1882141"/>
          </a:xfrm>
        </p:spPr>
        <p:txBody>
          <a:bodyPr>
            <a:normAutofit/>
          </a:bodyPr>
          <a:lstStyle/>
          <a:p>
            <a:r>
              <a:rPr lang="en-US" sz="4800" dirty="0" smtClean="0">
                <a:solidFill>
                  <a:srgbClr val="FF0000"/>
                </a:solidFill>
              </a:rPr>
              <a:t>Trends from Spring 2015</a:t>
            </a:r>
            <a:br>
              <a:rPr lang="en-US" sz="4800" dirty="0" smtClean="0">
                <a:solidFill>
                  <a:srgbClr val="FF0000"/>
                </a:solidFill>
              </a:rPr>
            </a:br>
            <a:r>
              <a:rPr lang="en-US" sz="4000" dirty="0" smtClean="0">
                <a:solidFill>
                  <a:srgbClr val="0000FF"/>
                </a:solidFill>
              </a:rPr>
              <a:t>Constructed Response Items</a:t>
            </a:r>
            <a:endParaRPr lang="en-US" sz="4800" dirty="0">
              <a:solidFill>
                <a:srgbClr val="FF0000"/>
              </a:solidFill>
            </a:endParaRPr>
          </a:p>
        </p:txBody>
      </p:sp>
    </p:spTree>
    <p:extLst>
      <p:ext uri="{BB962C8B-B14F-4D97-AF65-F5344CB8AC3E}">
        <p14:creationId xmlns:p14="http://schemas.microsoft.com/office/powerpoint/2010/main" val="14673379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ELA Constructed Response: </a:t>
            </a: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p:txBody>
          <a:bodyPr/>
          <a:lstStyle/>
          <a:p>
            <a:r>
              <a:rPr lang="en-US" dirty="0"/>
              <a:t>Students responding </a:t>
            </a:r>
            <a:r>
              <a:rPr lang="en-US" dirty="0" smtClean="0"/>
              <a:t>to </a:t>
            </a:r>
            <a:r>
              <a:rPr lang="en-US" dirty="0"/>
              <a:t>items that </a:t>
            </a:r>
            <a:r>
              <a:rPr lang="en-US" dirty="0" smtClean="0"/>
              <a:t>require </a:t>
            </a:r>
            <a:r>
              <a:rPr lang="en-US" dirty="0"/>
              <a:t>comparing the viewpoints/main ideas </a:t>
            </a:r>
            <a:r>
              <a:rPr lang="en-US" dirty="0" smtClean="0"/>
              <a:t>of two authors/passages may </a:t>
            </a:r>
            <a:r>
              <a:rPr lang="en-US" i="1" dirty="0"/>
              <a:t>only focus on explaining the </a:t>
            </a:r>
            <a:r>
              <a:rPr lang="en-US" i="1" dirty="0" smtClean="0"/>
              <a:t>viewpoint/main idea </a:t>
            </a:r>
            <a:r>
              <a:rPr lang="en-US" i="1" dirty="0"/>
              <a:t>of </a:t>
            </a:r>
            <a:r>
              <a:rPr lang="en-US" i="1" dirty="0" smtClean="0"/>
              <a:t>one of the authors/passages</a:t>
            </a:r>
            <a:r>
              <a:rPr lang="en-US" dirty="0" smtClean="0"/>
              <a:t>.</a:t>
            </a:r>
          </a:p>
          <a:p>
            <a:r>
              <a:rPr lang="en-US" dirty="0" smtClean="0"/>
              <a:t>Students may provide a basic answer to the prompt </a:t>
            </a:r>
            <a:r>
              <a:rPr lang="en-US" i="1" dirty="0" smtClean="0"/>
              <a:t>without providing supporting details from the passage(s).</a:t>
            </a:r>
          </a:p>
          <a:p>
            <a:r>
              <a:rPr lang="en-US" dirty="0" smtClean="0"/>
              <a:t>Students may provide details from the passage(s) </a:t>
            </a:r>
            <a:r>
              <a:rPr lang="en-US" i="1" dirty="0" smtClean="0"/>
              <a:t>without addressing the question in the prompt</a:t>
            </a:r>
            <a:r>
              <a:rPr lang="en-US" dirty="0" smtClean="0"/>
              <a:t>.</a:t>
            </a:r>
          </a:p>
          <a:p>
            <a:endParaRPr lang="en-US" dirty="0"/>
          </a:p>
        </p:txBody>
      </p:sp>
    </p:spTree>
    <p:extLst>
      <p:ext uri="{BB962C8B-B14F-4D97-AF65-F5344CB8AC3E}">
        <p14:creationId xmlns:p14="http://schemas.microsoft.com/office/powerpoint/2010/main" val="10906704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ELA Narrative:</a:t>
            </a:r>
            <a:br>
              <a:rPr lang="en-US" sz="3200" dirty="0" smtClean="0">
                <a:solidFill>
                  <a:srgbClr val="FF0000"/>
                </a:solidFill>
              </a:rPr>
            </a:b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a:xfrm>
            <a:off x="603983" y="1825625"/>
            <a:ext cx="8072898" cy="4351338"/>
          </a:xfrm>
        </p:spPr>
        <p:txBody>
          <a:bodyPr>
            <a:normAutofit fontScale="92500" lnSpcReduction="20000"/>
          </a:bodyPr>
          <a:lstStyle/>
          <a:p>
            <a:r>
              <a:rPr lang="en-US" dirty="0" smtClean="0"/>
              <a:t>Students may </a:t>
            </a:r>
            <a:r>
              <a:rPr lang="en-US" i="1" dirty="0" smtClean="0"/>
              <a:t>restate or summarize the existing text in narrative form rather than provide an original narrative response</a:t>
            </a:r>
            <a:r>
              <a:rPr lang="en-US" dirty="0" smtClean="0"/>
              <a:t>.</a:t>
            </a:r>
          </a:p>
          <a:p>
            <a:r>
              <a:rPr lang="en-US" dirty="0" smtClean="0"/>
              <a:t>For prompts that ask the student to provide a narrative from a specific point of view, students may </a:t>
            </a:r>
            <a:r>
              <a:rPr lang="en-US" i="1" dirty="0" smtClean="0"/>
              <a:t>provide a narrative from a different point of view</a:t>
            </a:r>
            <a:r>
              <a:rPr lang="en-US" dirty="0" smtClean="0"/>
              <a:t>.</a:t>
            </a:r>
          </a:p>
          <a:p>
            <a:r>
              <a:rPr lang="en-US" dirty="0" smtClean="0"/>
              <a:t>For prompts that ask the student to rewrite the story with a different ending or a different point of view, students </a:t>
            </a:r>
            <a:r>
              <a:rPr lang="en-US" i="1" dirty="0" smtClean="0"/>
              <a:t>may copy large portions of the given text with minimal changes</a:t>
            </a:r>
            <a:r>
              <a:rPr lang="en-US" dirty="0" smtClean="0"/>
              <a:t>.</a:t>
            </a:r>
          </a:p>
          <a:p>
            <a:r>
              <a:rPr lang="en-US" dirty="0" smtClean="0"/>
              <a:t>Student responses </a:t>
            </a:r>
            <a:r>
              <a:rPr lang="en-US" i="1" dirty="0" smtClean="0"/>
              <a:t>may have only limited narrative elements or may use narrative elements such as dialogue in ways that do not effectively advance the narrative</a:t>
            </a:r>
            <a:r>
              <a:rPr lang="en-US" dirty="0" smtClean="0"/>
              <a:t>.</a:t>
            </a:r>
          </a:p>
        </p:txBody>
      </p:sp>
    </p:spTree>
    <p:extLst>
      <p:ext uri="{BB962C8B-B14F-4D97-AF65-F5344CB8AC3E}">
        <p14:creationId xmlns:p14="http://schemas.microsoft.com/office/powerpoint/2010/main" val="42170340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135" y="284855"/>
            <a:ext cx="6699026" cy="1325563"/>
          </a:xfrm>
        </p:spPr>
        <p:txBody>
          <a:bodyPr>
            <a:normAutofit/>
          </a:bodyPr>
          <a:lstStyle/>
          <a:p>
            <a:r>
              <a:rPr lang="en-US" sz="3200" dirty="0">
                <a:solidFill>
                  <a:srgbClr val="FF0000"/>
                </a:solidFill>
              </a:rPr>
              <a:t>Argumentative/Opinion </a:t>
            </a:r>
            <a:r>
              <a:rPr lang="en-US" sz="3200" dirty="0" smtClean="0">
                <a:solidFill>
                  <a:srgbClr val="FF0000"/>
                </a:solidFill>
              </a:rPr>
              <a:t>Writing:</a:t>
            </a:r>
            <a:br>
              <a:rPr lang="en-US" sz="3200" dirty="0" smtClean="0">
                <a:solidFill>
                  <a:srgbClr val="FF0000"/>
                </a:solidFill>
              </a:rPr>
            </a:b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a:xfrm>
            <a:off x="285135" y="1717471"/>
            <a:ext cx="8475407" cy="4351338"/>
          </a:xfrm>
        </p:spPr>
        <p:txBody>
          <a:bodyPr>
            <a:normAutofit fontScale="85000" lnSpcReduction="20000"/>
          </a:bodyPr>
          <a:lstStyle/>
          <a:p>
            <a:r>
              <a:rPr lang="en-US" dirty="0" smtClean="0">
                <a:solidFill>
                  <a:srgbClr val="33363A"/>
                </a:solidFill>
              </a:rPr>
              <a:t>Students may provide an essay that introduces a claim, but  </a:t>
            </a:r>
            <a:r>
              <a:rPr lang="en-US" i="1" dirty="0" smtClean="0">
                <a:solidFill>
                  <a:srgbClr val="33363A"/>
                </a:solidFill>
              </a:rPr>
              <a:t>provide little development with few details drawn from the passages</a:t>
            </a:r>
            <a:r>
              <a:rPr lang="en-US" dirty="0" smtClean="0">
                <a:solidFill>
                  <a:srgbClr val="33363A"/>
                </a:solidFill>
              </a:rPr>
              <a:t>.</a:t>
            </a:r>
          </a:p>
          <a:p>
            <a:r>
              <a:rPr lang="en-US" dirty="0" smtClean="0">
                <a:solidFill>
                  <a:srgbClr val="33363A"/>
                </a:solidFill>
              </a:rPr>
              <a:t>Students may </a:t>
            </a:r>
            <a:r>
              <a:rPr lang="en-US" i="1" dirty="0" smtClean="0">
                <a:solidFill>
                  <a:srgbClr val="33363A"/>
                </a:solidFill>
              </a:rPr>
              <a:t>copy or closely paraphrase</a:t>
            </a:r>
            <a:r>
              <a:rPr lang="en-US" dirty="0" smtClean="0">
                <a:solidFill>
                  <a:srgbClr val="33363A"/>
                </a:solidFill>
              </a:rPr>
              <a:t> large portions of the prompt or passages (with or without attribution) while </a:t>
            </a:r>
            <a:r>
              <a:rPr lang="en-US" i="1" dirty="0" smtClean="0">
                <a:solidFill>
                  <a:srgbClr val="33363A"/>
                </a:solidFill>
              </a:rPr>
              <a:t>providing little original work</a:t>
            </a:r>
            <a:r>
              <a:rPr lang="en-US" dirty="0" smtClean="0">
                <a:solidFill>
                  <a:srgbClr val="33363A"/>
                </a:solidFill>
              </a:rPr>
              <a:t> (also seen in Informative/Explanatory Writing).</a:t>
            </a:r>
          </a:p>
          <a:p>
            <a:r>
              <a:rPr lang="en-US" dirty="0">
                <a:solidFill>
                  <a:srgbClr val="33363A"/>
                </a:solidFill>
              </a:rPr>
              <a:t>Students may present both sides of the argument </a:t>
            </a:r>
            <a:r>
              <a:rPr lang="en-US" i="1" dirty="0">
                <a:solidFill>
                  <a:srgbClr val="33363A"/>
                </a:solidFill>
              </a:rPr>
              <a:t>without choosing a </a:t>
            </a:r>
            <a:r>
              <a:rPr lang="en-US" i="1" dirty="0" smtClean="0">
                <a:solidFill>
                  <a:srgbClr val="33363A"/>
                </a:solidFill>
              </a:rPr>
              <a:t>side</a:t>
            </a:r>
            <a:r>
              <a:rPr lang="en-US" dirty="0" smtClean="0">
                <a:solidFill>
                  <a:srgbClr val="33363A"/>
                </a:solidFill>
              </a:rPr>
              <a:t> (or simply writing an Informative essay) or </a:t>
            </a:r>
            <a:r>
              <a:rPr lang="en-US" i="1" dirty="0" smtClean="0">
                <a:solidFill>
                  <a:srgbClr val="33363A"/>
                </a:solidFill>
              </a:rPr>
              <a:t>may choose </a:t>
            </a:r>
            <a:r>
              <a:rPr lang="en-US" i="1" dirty="0">
                <a:solidFill>
                  <a:srgbClr val="33363A"/>
                </a:solidFill>
              </a:rPr>
              <a:t>both </a:t>
            </a:r>
            <a:r>
              <a:rPr lang="en-US" i="1" dirty="0" smtClean="0">
                <a:solidFill>
                  <a:srgbClr val="33363A"/>
                </a:solidFill>
              </a:rPr>
              <a:t>sides</a:t>
            </a:r>
            <a:r>
              <a:rPr lang="en-US" dirty="0" smtClean="0">
                <a:solidFill>
                  <a:srgbClr val="33363A"/>
                </a:solidFill>
              </a:rPr>
              <a:t>.</a:t>
            </a:r>
            <a:endParaRPr lang="en-US" dirty="0">
              <a:solidFill>
                <a:srgbClr val="33363A"/>
              </a:solidFill>
            </a:endParaRPr>
          </a:p>
          <a:p>
            <a:r>
              <a:rPr lang="en-US" dirty="0" smtClean="0">
                <a:solidFill>
                  <a:srgbClr val="33363A"/>
                </a:solidFill>
              </a:rPr>
              <a:t>Students may </a:t>
            </a:r>
            <a:r>
              <a:rPr lang="en-US" i="1" dirty="0" smtClean="0">
                <a:solidFill>
                  <a:srgbClr val="33363A"/>
                </a:solidFill>
              </a:rPr>
              <a:t>choose support from only one of the two passages </a:t>
            </a:r>
            <a:r>
              <a:rPr lang="en-US" dirty="0" smtClean="0">
                <a:solidFill>
                  <a:srgbClr val="33363A"/>
                </a:solidFill>
              </a:rPr>
              <a:t>(i.e., whichever passage best supports their claim or opinion).</a:t>
            </a:r>
          </a:p>
          <a:p>
            <a:r>
              <a:rPr lang="en-US" dirty="0" smtClean="0">
                <a:solidFill>
                  <a:srgbClr val="33363A"/>
                </a:solidFill>
              </a:rPr>
              <a:t>For grades 7 and 8 and </a:t>
            </a:r>
            <a:r>
              <a:rPr lang="en-US" dirty="0">
                <a:solidFill>
                  <a:srgbClr val="33363A"/>
                </a:solidFill>
              </a:rPr>
              <a:t>H</a:t>
            </a:r>
            <a:r>
              <a:rPr lang="en-US" dirty="0" smtClean="0">
                <a:solidFill>
                  <a:srgbClr val="33363A"/>
                </a:solidFill>
              </a:rPr>
              <a:t>igh School: Students may </a:t>
            </a:r>
            <a:r>
              <a:rPr lang="en-US" i="1" dirty="0" smtClean="0">
                <a:solidFill>
                  <a:srgbClr val="33363A"/>
                </a:solidFill>
              </a:rPr>
              <a:t>present only one side of the argument, omitting a counterclaim</a:t>
            </a:r>
            <a:r>
              <a:rPr lang="en-US" dirty="0" smtClean="0">
                <a:solidFill>
                  <a:srgbClr val="33363A"/>
                </a:solidFill>
              </a:rPr>
              <a:t>. </a:t>
            </a:r>
          </a:p>
          <a:p>
            <a:endParaRPr lang="en-US" dirty="0">
              <a:solidFill>
                <a:srgbClr val="33363A"/>
              </a:solidFill>
            </a:endParaRPr>
          </a:p>
        </p:txBody>
      </p:sp>
    </p:spTree>
    <p:extLst>
      <p:ext uri="{BB962C8B-B14F-4D97-AF65-F5344CB8AC3E}">
        <p14:creationId xmlns:p14="http://schemas.microsoft.com/office/powerpoint/2010/main" val="6044727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787" y="334016"/>
            <a:ext cx="6715432" cy="1325563"/>
          </a:xfrm>
        </p:spPr>
        <p:txBody>
          <a:bodyPr>
            <a:normAutofit/>
          </a:bodyPr>
          <a:lstStyle/>
          <a:p>
            <a:r>
              <a:rPr lang="en-US" sz="3200" dirty="0" smtClean="0">
                <a:solidFill>
                  <a:srgbClr val="FF0000"/>
                </a:solidFill>
              </a:rPr>
              <a:t>Informative/Explanatory Writing:  </a:t>
            </a:r>
            <a:r>
              <a:rPr lang="en-US" sz="3200" dirty="0" smtClean="0">
                <a:solidFill>
                  <a:srgbClr val="0000FF"/>
                </a:solidFill>
              </a:rPr>
              <a:t>Noteworthy Trends</a:t>
            </a:r>
            <a:endParaRPr lang="en-US" sz="3200" dirty="0">
              <a:solidFill>
                <a:srgbClr val="FF0000"/>
              </a:solidFill>
            </a:endParaRPr>
          </a:p>
        </p:txBody>
      </p:sp>
      <p:sp>
        <p:nvSpPr>
          <p:cNvPr id="3" name="Content Placeholder 2"/>
          <p:cNvSpPr>
            <a:spLocks noGrp="1"/>
          </p:cNvSpPr>
          <p:nvPr>
            <p:ph idx="1"/>
          </p:nvPr>
        </p:nvSpPr>
        <p:spPr>
          <a:xfrm>
            <a:off x="422787" y="1825625"/>
            <a:ext cx="8092563" cy="4351338"/>
          </a:xfrm>
        </p:spPr>
        <p:txBody>
          <a:bodyPr>
            <a:normAutofit/>
          </a:bodyPr>
          <a:lstStyle/>
          <a:p>
            <a:r>
              <a:rPr lang="en-US" sz="2400" dirty="0">
                <a:solidFill>
                  <a:srgbClr val="33363A"/>
                </a:solidFill>
              </a:rPr>
              <a:t>Students may provide an informative essay with some details drawn from the </a:t>
            </a:r>
            <a:r>
              <a:rPr lang="en-US" sz="2400" dirty="0" smtClean="0">
                <a:solidFill>
                  <a:srgbClr val="33363A"/>
                </a:solidFill>
              </a:rPr>
              <a:t>passage </a:t>
            </a:r>
            <a:r>
              <a:rPr lang="en-US" sz="2400" dirty="0">
                <a:solidFill>
                  <a:srgbClr val="33363A"/>
                </a:solidFill>
              </a:rPr>
              <a:t>but </a:t>
            </a:r>
            <a:r>
              <a:rPr lang="en-US" sz="2400" i="1" dirty="0">
                <a:solidFill>
                  <a:srgbClr val="33363A"/>
                </a:solidFill>
              </a:rPr>
              <a:t>with little organizational </a:t>
            </a:r>
            <a:r>
              <a:rPr lang="en-US" sz="2400" i="1" dirty="0" smtClean="0">
                <a:solidFill>
                  <a:srgbClr val="33363A"/>
                </a:solidFill>
              </a:rPr>
              <a:t>structure</a:t>
            </a:r>
            <a:r>
              <a:rPr lang="en-US" sz="2400" dirty="0" smtClean="0">
                <a:solidFill>
                  <a:srgbClr val="33363A"/>
                </a:solidFill>
              </a:rPr>
              <a:t>.</a:t>
            </a:r>
            <a:endParaRPr lang="en-US" sz="2400" dirty="0">
              <a:solidFill>
                <a:srgbClr val="33363A"/>
              </a:solidFill>
            </a:endParaRPr>
          </a:p>
          <a:p>
            <a:r>
              <a:rPr lang="en-US" sz="2400" dirty="0">
                <a:solidFill>
                  <a:srgbClr val="33363A"/>
                </a:solidFill>
              </a:rPr>
              <a:t>Students may </a:t>
            </a:r>
            <a:r>
              <a:rPr lang="en-US" sz="2400" i="1" dirty="0">
                <a:solidFill>
                  <a:srgbClr val="33363A"/>
                </a:solidFill>
              </a:rPr>
              <a:t>provide little development with few details drawn from the </a:t>
            </a:r>
            <a:r>
              <a:rPr lang="en-US" sz="2400" i="1" dirty="0" smtClean="0">
                <a:solidFill>
                  <a:srgbClr val="33363A"/>
                </a:solidFill>
              </a:rPr>
              <a:t>passages </a:t>
            </a:r>
            <a:r>
              <a:rPr lang="en-US" sz="2400" i="1" dirty="0">
                <a:solidFill>
                  <a:srgbClr val="33363A"/>
                </a:solidFill>
              </a:rPr>
              <a:t>or with support drawn from only one passage</a:t>
            </a:r>
            <a:r>
              <a:rPr lang="en-US" sz="2400" dirty="0">
                <a:solidFill>
                  <a:srgbClr val="33363A"/>
                </a:solidFill>
              </a:rPr>
              <a:t>.</a:t>
            </a:r>
          </a:p>
          <a:p>
            <a:r>
              <a:rPr lang="en-US" sz="2400" dirty="0" smtClean="0">
                <a:solidFill>
                  <a:srgbClr val="33363A"/>
                </a:solidFill>
              </a:rPr>
              <a:t>Students may </a:t>
            </a:r>
            <a:r>
              <a:rPr lang="en-US" sz="2400" i="1" dirty="0" smtClean="0">
                <a:solidFill>
                  <a:srgbClr val="33363A"/>
                </a:solidFill>
              </a:rPr>
              <a:t>copy or closely paraphrase</a:t>
            </a:r>
            <a:r>
              <a:rPr lang="en-US" sz="2400" dirty="0" smtClean="0">
                <a:solidFill>
                  <a:srgbClr val="33363A"/>
                </a:solidFill>
              </a:rPr>
              <a:t> large portions of the prompt or passages (with or without attribution) </a:t>
            </a:r>
            <a:r>
              <a:rPr lang="en-US" sz="2400" i="1" dirty="0" smtClean="0">
                <a:solidFill>
                  <a:srgbClr val="33363A"/>
                </a:solidFill>
              </a:rPr>
              <a:t>while providing little original work </a:t>
            </a:r>
            <a:r>
              <a:rPr lang="en-US" sz="2400" dirty="0" smtClean="0">
                <a:solidFill>
                  <a:srgbClr val="33363A"/>
                </a:solidFill>
              </a:rPr>
              <a:t>(also seen in Argumentative/Opinion Writing).</a:t>
            </a:r>
          </a:p>
        </p:txBody>
      </p:sp>
    </p:spTree>
    <p:extLst>
      <p:ext uri="{BB962C8B-B14F-4D97-AF65-F5344CB8AC3E}">
        <p14:creationId xmlns:p14="http://schemas.microsoft.com/office/powerpoint/2010/main" val="3994999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lnSpcReduction="10000"/>
          </a:bodyPr>
          <a:lstStyle/>
          <a:p>
            <a:pPr marL="0" indent="0">
              <a:buFont typeface="Arial" charset="0"/>
              <a:buNone/>
              <a:defRPr/>
            </a:pPr>
            <a:r>
              <a:rPr lang="en-US" sz="3200" b="1" dirty="0" smtClean="0">
                <a:solidFill>
                  <a:srgbClr val="FF0000"/>
                </a:solidFill>
              </a:rPr>
              <a:t>Reading</a:t>
            </a:r>
          </a:p>
          <a:p>
            <a:pPr marL="0" indent="0">
              <a:buFont typeface="Arial" charset="0"/>
              <a:buNone/>
              <a:defRPr/>
            </a:pPr>
            <a:r>
              <a:rPr lang="en-US" dirty="0" smtClean="0">
                <a:solidFill>
                  <a:srgbClr val="FF0000"/>
                </a:solidFill>
              </a:rPr>
              <a:t>2013</a:t>
            </a:r>
          </a:p>
          <a:p>
            <a:pPr>
              <a:defRPr/>
            </a:pPr>
            <a:r>
              <a:rPr lang="en-US" dirty="0" smtClean="0"/>
              <a:t>NAEP – Grade 8:  	32%  at/above proficient</a:t>
            </a:r>
          </a:p>
          <a:p>
            <a:pPr>
              <a:defRPr/>
            </a:pPr>
            <a:r>
              <a:rPr lang="en-US" dirty="0" smtClean="0">
                <a:solidFill>
                  <a:srgbClr val="0000FF"/>
                </a:solidFill>
              </a:rPr>
              <a:t>CRCT – Grade 8:		97%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a:t>
            </a:r>
            <a:r>
              <a:rPr lang="en-US" dirty="0">
                <a:solidFill>
                  <a:srgbClr val="0000FF"/>
                </a:solidFill>
              </a:rPr>
              <a:t>8:		97%  </a:t>
            </a:r>
            <a:r>
              <a:rPr lang="en-US" dirty="0" smtClean="0">
                <a:solidFill>
                  <a:srgbClr val="0000FF"/>
                </a:solidFill>
              </a:rPr>
              <a:t>met/exceeded</a:t>
            </a:r>
          </a:p>
          <a:p>
            <a:pPr marL="0" indent="0">
              <a:buNone/>
              <a:defRPr/>
            </a:pPr>
            <a:r>
              <a:rPr lang="en-US" dirty="0" smtClean="0">
                <a:solidFill>
                  <a:srgbClr val="FF0000"/>
                </a:solidFill>
              </a:rPr>
              <a:t>2015</a:t>
            </a:r>
          </a:p>
          <a:p>
            <a:pPr>
              <a:defRPr/>
            </a:pPr>
            <a:r>
              <a:rPr lang="en-US" dirty="0"/>
              <a:t>NAEP – Grade 8:  	</a:t>
            </a:r>
            <a:r>
              <a:rPr lang="en-US" dirty="0" smtClean="0"/>
              <a:t>30%  </a:t>
            </a:r>
            <a:r>
              <a:rPr lang="en-US" dirty="0"/>
              <a:t>at/above </a:t>
            </a:r>
            <a:r>
              <a:rPr lang="en-US" dirty="0" smtClean="0"/>
              <a:t>proficient</a:t>
            </a:r>
            <a:endParaRPr lang="en-US" dirty="0" smtClean="0">
              <a:solidFill>
                <a:srgbClr val="00B050"/>
              </a:solidFill>
            </a:endParaRPr>
          </a:p>
          <a:p>
            <a:pPr>
              <a:defRPr/>
            </a:pPr>
            <a:r>
              <a:rPr lang="en-US" dirty="0" smtClean="0">
                <a:solidFill>
                  <a:srgbClr val="00B050"/>
                </a:solidFill>
              </a:rPr>
              <a:t>GM ELA – Grade 8:	38%  proficient/distinguished</a:t>
            </a:r>
          </a:p>
        </p:txBody>
      </p:sp>
      <p:sp>
        <p:nvSpPr>
          <p:cNvPr id="5" name="Oval 4"/>
          <p:cNvSpPr/>
          <p:nvPr/>
        </p:nvSpPr>
        <p:spPr>
          <a:xfrm>
            <a:off x="3744807" y="4807974"/>
            <a:ext cx="1134842" cy="116020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0858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Math Constructed Response:  </a:t>
            </a: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p:txBody>
          <a:bodyPr/>
          <a:lstStyle/>
          <a:p>
            <a:r>
              <a:rPr lang="en-US" dirty="0" smtClean="0"/>
              <a:t>For multistep processes, students were sometimes able to start the process correctly but were </a:t>
            </a:r>
            <a:r>
              <a:rPr lang="en-US" i="1" dirty="0" smtClean="0"/>
              <a:t>unsure how to complete the process</a:t>
            </a:r>
            <a:r>
              <a:rPr lang="en-US" dirty="0" smtClean="0"/>
              <a:t>.</a:t>
            </a:r>
          </a:p>
          <a:p>
            <a:r>
              <a:rPr lang="en-US" dirty="0"/>
              <a:t>Students would sometimes arrive at the correct answer using an unexpected process. Many prompts allowed for the students to take multiple correct </a:t>
            </a:r>
            <a:r>
              <a:rPr lang="en-US" dirty="0" smtClean="0"/>
              <a:t>approaches </a:t>
            </a:r>
            <a:r>
              <a:rPr lang="en-US" dirty="0"/>
              <a:t>for full credit.</a:t>
            </a:r>
          </a:p>
          <a:p>
            <a:r>
              <a:rPr lang="en-US" dirty="0" smtClean="0"/>
              <a:t>Students would </a:t>
            </a:r>
            <a:r>
              <a:rPr lang="en-US" i="1" dirty="0" smtClean="0"/>
              <a:t>sometimes not provide a complete explanation or a complete process </a:t>
            </a:r>
            <a:r>
              <a:rPr lang="en-US" dirty="0" smtClean="0"/>
              <a:t>for how they arrived at the answer.</a:t>
            </a:r>
          </a:p>
          <a:p>
            <a:pPr marL="0" indent="0">
              <a:buNone/>
            </a:pPr>
            <a:endParaRPr lang="en-US" dirty="0"/>
          </a:p>
        </p:txBody>
      </p:sp>
    </p:spTree>
    <p:extLst>
      <p:ext uri="{BB962C8B-B14F-4D97-AF65-F5344CB8AC3E}">
        <p14:creationId xmlns:p14="http://schemas.microsoft.com/office/powerpoint/2010/main" val="40274987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Math Constructed Response:  </a:t>
            </a:r>
            <a:r>
              <a:rPr lang="en-US" sz="3200" dirty="0" smtClean="0">
                <a:solidFill>
                  <a:srgbClr val="0000FF"/>
                </a:solidFill>
              </a:rPr>
              <a:t>Noteworthy Trends</a:t>
            </a:r>
            <a:endParaRPr lang="en-US" sz="3200" dirty="0">
              <a:solidFill>
                <a:srgbClr val="0000FF"/>
              </a:solidFill>
            </a:endParaRPr>
          </a:p>
        </p:txBody>
      </p:sp>
      <p:sp>
        <p:nvSpPr>
          <p:cNvPr id="3" name="Content Placeholder 2"/>
          <p:cNvSpPr>
            <a:spLocks noGrp="1"/>
          </p:cNvSpPr>
          <p:nvPr>
            <p:ph idx="1"/>
          </p:nvPr>
        </p:nvSpPr>
        <p:spPr>
          <a:xfrm>
            <a:off x="403123" y="1825625"/>
            <a:ext cx="8318089" cy="4535846"/>
          </a:xfrm>
        </p:spPr>
        <p:txBody>
          <a:bodyPr>
            <a:normAutofit fontScale="92500" lnSpcReduction="10000"/>
          </a:bodyPr>
          <a:lstStyle/>
          <a:p>
            <a:r>
              <a:rPr lang="en-US" dirty="0" smtClean="0"/>
              <a:t>Students may </a:t>
            </a:r>
            <a:r>
              <a:rPr lang="en-US" i="1" dirty="0" smtClean="0"/>
              <a:t>confuse formulas</a:t>
            </a:r>
            <a:r>
              <a:rPr lang="en-US" dirty="0" smtClean="0"/>
              <a:t>, such as confusing area with volume or perimeter with area.</a:t>
            </a:r>
          </a:p>
          <a:p>
            <a:r>
              <a:rPr lang="en-US" dirty="0" smtClean="0"/>
              <a:t>Students </a:t>
            </a:r>
            <a:r>
              <a:rPr lang="en-US" i="1" dirty="0" smtClean="0"/>
              <a:t>may not know key math terms or confuses terms </a:t>
            </a:r>
            <a:r>
              <a:rPr lang="en-US" dirty="0" smtClean="0"/>
              <a:t>(e.g., complimentary vs. supplementary; or diameter vs. radius)</a:t>
            </a:r>
          </a:p>
          <a:p>
            <a:r>
              <a:rPr lang="en-US" dirty="0" smtClean="0"/>
              <a:t>When asked to provide an explanation, students </a:t>
            </a:r>
            <a:r>
              <a:rPr lang="en-US" i="1" dirty="0" smtClean="0"/>
              <a:t>sometimes tended to restate the information given</a:t>
            </a:r>
            <a:r>
              <a:rPr lang="en-US" dirty="0" smtClean="0"/>
              <a:t>.</a:t>
            </a:r>
          </a:p>
          <a:p>
            <a:r>
              <a:rPr lang="en-US" dirty="0" smtClean="0"/>
              <a:t>Students </a:t>
            </a:r>
            <a:r>
              <a:rPr lang="en-US" i="1" dirty="0" smtClean="0"/>
              <a:t>used the wrong operation</a:t>
            </a:r>
            <a:r>
              <a:rPr lang="en-US" dirty="0" smtClean="0"/>
              <a:t> – when in doubt, add.</a:t>
            </a:r>
          </a:p>
          <a:p>
            <a:r>
              <a:rPr lang="en-US" i="1" dirty="0" smtClean="0"/>
              <a:t>Students do not answer the question that is asked</a:t>
            </a:r>
            <a:r>
              <a:rPr lang="en-US" dirty="0" smtClean="0"/>
              <a:t>:  </a:t>
            </a:r>
          </a:p>
          <a:p>
            <a:pPr lvl="1">
              <a:buFont typeface="Arial Black" panose="020B0A04020102020204" pitchFamily="34" charset="0"/>
              <a:buChar char="–"/>
            </a:pPr>
            <a:r>
              <a:rPr lang="en-US" dirty="0" smtClean="0"/>
              <a:t>Example:  the prompt provides a scenario and asks for the probability of two different outcomes both occurring; the students provides the two individual probabilities instead.</a:t>
            </a:r>
            <a:endParaRPr lang="en-US" dirty="0"/>
          </a:p>
        </p:txBody>
      </p:sp>
    </p:spTree>
    <p:extLst>
      <p:ext uri="{BB962C8B-B14F-4D97-AF65-F5344CB8AC3E}">
        <p14:creationId xmlns:p14="http://schemas.microsoft.com/office/powerpoint/2010/main" val="10519798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385193"/>
            <a:ext cx="7886700" cy="1599963"/>
          </a:xfrm>
        </p:spPr>
        <p:txBody>
          <a:bodyPr>
            <a:noAutofit/>
          </a:bodyPr>
          <a:lstStyle/>
          <a:p>
            <a:pPr marL="0" indent="0" algn="ctr">
              <a:buNone/>
            </a:pPr>
            <a:r>
              <a:rPr lang="en-US" sz="4800" b="1" dirty="0" smtClean="0">
                <a:solidFill>
                  <a:srgbClr val="0000FF"/>
                </a:solidFill>
                <a:latin typeface="Arial Rounded MT Bold" panose="020F0704030504030204" pitchFamily="34" charset="0"/>
              </a:rPr>
              <a:t>Questions &amp; Answers</a:t>
            </a:r>
            <a:endParaRPr lang="en-US" sz="4800" b="1" dirty="0">
              <a:solidFill>
                <a:srgbClr val="0000FF"/>
              </a:solidFill>
              <a:latin typeface="Arial Rounded MT Bold" panose="020F0704030504030204" pitchFamily="34" charset="0"/>
            </a:endParaRPr>
          </a:p>
        </p:txBody>
      </p:sp>
      <p:sp>
        <p:nvSpPr>
          <p:cNvPr id="2" name="TextBox 1"/>
          <p:cNvSpPr txBox="1"/>
          <p:nvPr/>
        </p:nvSpPr>
        <p:spPr>
          <a:xfrm>
            <a:off x="1386348" y="5486400"/>
            <a:ext cx="652862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solidFill>
                  <a:srgbClr val="FF0000"/>
                </a:solidFill>
              </a:rPr>
              <a:t>Visit us at testing.gadoe.org</a:t>
            </a:r>
            <a:endParaRPr lang="en-US" dirty="0">
              <a:solidFill>
                <a:srgbClr val="FF0000"/>
              </a:solidFill>
            </a:endParaRPr>
          </a:p>
        </p:txBody>
      </p:sp>
    </p:spTree>
    <p:extLst>
      <p:ext uri="{BB962C8B-B14F-4D97-AF65-F5344CB8AC3E}">
        <p14:creationId xmlns:p14="http://schemas.microsoft.com/office/powerpoint/2010/main" val="1098207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lnSpcReduction="10000"/>
          </a:bodyPr>
          <a:lstStyle/>
          <a:p>
            <a:pPr marL="0" indent="0">
              <a:buFont typeface="Arial" charset="0"/>
              <a:buNone/>
              <a:defRPr/>
            </a:pPr>
            <a:r>
              <a:rPr lang="en-US" sz="3200" b="1" dirty="0" smtClean="0">
                <a:solidFill>
                  <a:srgbClr val="FF0000"/>
                </a:solidFill>
              </a:rPr>
              <a:t>Mathematics</a:t>
            </a:r>
          </a:p>
          <a:p>
            <a:pPr marL="0" indent="0">
              <a:buFont typeface="Arial" charset="0"/>
              <a:buNone/>
              <a:defRPr/>
            </a:pPr>
            <a:r>
              <a:rPr lang="en-US" dirty="0" smtClean="0">
                <a:solidFill>
                  <a:srgbClr val="FF0000"/>
                </a:solidFill>
              </a:rPr>
              <a:t>2013</a:t>
            </a:r>
          </a:p>
          <a:p>
            <a:pPr>
              <a:defRPr/>
            </a:pPr>
            <a:r>
              <a:rPr lang="en-US" dirty="0" smtClean="0"/>
              <a:t>NAEP – Grade 4:  	39%  at/above proficient	</a:t>
            </a:r>
          </a:p>
          <a:p>
            <a:pPr>
              <a:defRPr/>
            </a:pPr>
            <a:r>
              <a:rPr lang="en-US" dirty="0" smtClean="0">
                <a:solidFill>
                  <a:srgbClr val="0000FF"/>
                </a:solidFill>
              </a:rPr>
              <a:t>CRCT – Grade 4:		84%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4:</a:t>
            </a:r>
            <a:r>
              <a:rPr lang="en-US" dirty="0">
                <a:solidFill>
                  <a:srgbClr val="0000FF"/>
                </a:solidFill>
              </a:rPr>
              <a:t>		</a:t>
            </a:r>
            <a:r>
              <a:rPr lang="en-US" dirty="0" smtClean="0">
                <a:solidFill>
                  <a:srgbClr val="0000FF"/>
                </a:solidFill>
              </a:rPr>
              <a:t>82%  met/exceeded</a:t>
            </a:r>
          </a:p>
          <a:p>
            <a:pPr marL="0" indent="0">
              <a:buNone/>
              <a:defRPr/>
            </a:pPr>
            <a:r>
              <a:rPr lang="en-US" dirty="0" smtClean="0">
                <a:solidFill>
                  <a:srgbClr val="FF0000"/>
                </a:solidFill>
              </a:rPr>
              <a:t>2015</a:t>
            </a:r>
          </a:p>
          <a:p>
            <a:pPr>
              <a:defRPr/>
            </a:pPr>
            <a:r>
              <a:rPr lang="en-US" dirty="0"/>
              <a:t>NAEP – Grade 4:  	</a:t>
            </a:r>
            <a:r>
              <a:rPr lang="en-US" dirty="0" smtClean="0"/>
              <a:t>35%  </a:t>
            </a:r>
            <a:r>
              <a:rPr lang="en-US" dirty="0"/>
              <a:t>at/above proficient</a:t>
            </a:r>
            <a:endParaRPr lang="en-US" dirty="0" smtClean="0">
              <a:solidFill>
                <a:srgbClr val="00B050"/>
              </a:solidFill>
            </a:endParaRPr>
          </a:p>
          <a:p>
            <a:pPr>
              <a:defRPr/>
            </a:pPr>
            <a:r>
              <a:rPr lang="en-US" dirty="0" smtClean="0">
                <a:solidFill>
                  <a:srgbClr val="00B050"/>
                </a:solidFill>
              </a:rPr>
              <a:t>GM – Grade 4:		39%  proficient/distinguished</a:t>
            </a:r>
          </a:p>
        </p:txBody>
      </p:sp>
      <p:sp>
        <p:nvSpPr>
          <p:cNvPr id="2" name="Oval 1"/>
          <p:cNvSpPr/>
          <p:nvPr/>
        </p:nvSpPr>
        <p:spPr>
          <a:xfrm>
            <a:off x="3744807" y="4807974"/>
            <a:ext cx="1134842" cy="116020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187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7428" y="162791"/>
            <a:ext cx="8229600" cy="1143000"/>
          </a:xfrm>
        </p:spPr>
        <p:txBody>
          <a:bodyPr>
            <a:normAutofit/>
          </a:bodyPr>
          <a:lstStyle/>
          <a:p>
            <a:r>
              <a:rPr lang="en-US" altLang="en-US" sz="3600" dirty="0">
                <a:solidFill>
                  <a:srgbClr val="0000FF"/>
                </a:solidFill>
              </a:rPr>
              <a:t>Georgia Student Achievement</a:t>
            </a:r>
            <a:endParaRPr lang="en-US" altLang="en-US" sz="3600" dirty="0" smtClean="0">
              <a:solidFill>
                <a:srgbClr val="0000FF"/>
              </a:solidFill>
            </a:endParaRPr>
          </a:p>
        </p:txBody>
      </p:sp>
      <p:sp>
        <p:nvSpPr>
          <p:cNvPr id="3" name="Content Placeholder 2"/>
          <p:cNvSpPr>
            <a:spLocks noGrp="1"/>
          </p:cNvSpPr>
          <p:nvPr>
            <p:ph idx="1"/>
          </p:nvPr>
        </p:nvSpPr>
        <p:spPr>
          <a:xfrm>
            <a:off x="304800" y="1590260"/>
            <a:ext cx="8686800" cy="4505739"/>
          </a:xfrm>
        </p:spPr>
        <p:txBody>
          <a:bodyPr>
            <a:normAutofit lnSpcReduction="10000"/>
          </a:bodyPr>
          <a:lstStyle/>
          <a:p>
            <a:pPr marL="0" indent="0">
              <a:buFont typeface="Arial" charset="0"/>
              <a:buNone/>
              <a:defRPr/>
            </a:pPr>
            <a:r>
              <a:rPr lang="en-US" sz="3200" b="1" dirty="0" smtClean="0">
                <a:solidFill>
                  <a:srgbClr val="FF0000"/>
                </a:solidFill>
              </a:rPr>
              <a:t>Mathematics</a:t>
            </a:r>
          </a:p>
          <a:p>
            <a:pPr marL="0" indent="0">
              <a:buFont typeface="Arial" charset="0"/>
              <a:buNone/>
              <a:defRPr/>
            </a:pPr>
            <a:r>
              <a:rPr lang="en-US" dirty="0" smtClean="0">
                <a:solidFill>
                  <a:srgbClr val="FF0000"/>
                </a:solidFill>
              </a:rPr>
              <a:t>2013</a:t>
            </a:r>
          </a:p>
          <a:p>
            <a:pPr>
              <a:defRPr/>
            </a:pPr>
            <a:r>
              <a:rPr lang="en-US" dirty="0" smtClean="0"/>
              <a:t>NAEP – Grade 8:  	29%  at/above proficient</a:t>
            </a:r>
          </a:p>
          <a:p>
            <a:pPr>
              <a:defRPr/>
            </a:pPr>
            <a:r>
              <a:rPr lang="en-US" dirty="0" smtClean="0">
                <a:solidFill>
                  <a:srgbClr val="0000FF"/>
                </a:solidFill>
              </a:rPr>
              <a:t>CRCT – Grade 8:		83%  met/exceeded  </a:t>
            </a:r>
            <a:endParaRPr lang="en-US" b="1" dirty="0" smtClean="0">
              <a:solidFill>
                <a:srgbClr val="0000FF"/>
              </a:solidFill>
            </a:endParaRPr>
          </a:p>
          <a:p>
            <a:pPr marL="0" indent="0">
              <a:buFont typeface="Arial" charset="0"/>
              <a:buNone/>
              <a:defRPr/>
            </a:pPr>
            <a:r>
              <a:rPr lang="en-US" dirty="0" smtClean="0">
                <a:solidFill>
                  <a:srgbClr val="FF0000"/>
                </a:solidFill>
              </a:rPr>
              <a:t>2014</a:t>
            </a:r>
          </a:p>
          <a:p>
            <a:pPr>
              <a:defRPr/>
            </a:pPr>
            <a:r>
              <a:rPr lang="en-US" dirty="0">
                <a:solidFill>
                  <a:srgbClr val="0000FF"/>
                </a:solidFill>
              </a:rPr>
              <a:t>CRCT – </a:t>
            </a:r>
            <a:r>
              <a:rPr lang="en-US" dirty="0" smtClean="0">
                <a:solidFill>
                  <a:srgbClr val="0000FF"/>
                </a:solidFill>
              </a:rPr>
              <a:t>Grade </a:t>
            </a:r>
            <a:r>
              <a:rPr lang="en-US" dirty="0">
                <a:solidFill>
                  <a:srgbClr val="0000FF"/>
                </a:solidFill>
              </a:rPr>
              <a:t>8:		</a:t>
            </a:r>
            <a:r>
              <a:rPr lang="en-US" dirty="0" smtClean="0">
                <a:solidFill>
                  <a:srgbClr val="0000FF"/>
                </a:solidFill>
              </a:rPr>
              <a:t>82%  met/exceeded</a:t>
            </a:r>
          </a:p>
          <a:p>
            <a:pPr marL="0" indent="0">
              <a:buNone/>
              <a:defRPr/>
            </a:pPr>
            <a:r>
              <a:rPr lang="en-US" dirty="0" smtClean="0">
                <a:solidFill>
                  <a:srgbClr val="FF0000"/>
                </a:solidFill>
              </a:rPr>
              <a:t>2015</a:t>
            </a:r>
          </a:p>
          <a:p>
            <a:pPr>
              <a:defRPr/>
            </a:pPr>
            <a:r>
              <a:rPr lang="en-US" dirty="0"/>
              <a:t>NAEP – Grade </a:t>
            </a:r>
            <a:r>
              <a:rPr lang="en-US" dirty="0" smtClean="0"/>
              <a:t>8:  </a:t>
            </a:r>
            <a:r>
              <a:rPr lang="en-US" dirty="0"/>
              <a:t>	</a:t>
            </a:r>
            <a:r>
              <a:rPr lang="en-US" dirty="0" smtClean="0"/>
              <a:t>28%  </a:t>
            </a:r>
            <a:r>
              <a:rPr lang="en-US" dirty="0"/>
              <a:t>at/above proficient</a:t>
            </a:r>
            <a:endParaRPr lang="en-US" dirty="0" smtClean="0">
              <a:solidFill>
                <a:srgbClr val="00B050"/>
              </a:solidFill>
            </a:endParaRPr>
          </a:p>
          <a:p>
            <a:pPr>
              <a:defRPr/>
            </a:pPr>
            <a:r>
              <a:rPr lang="en-US" dirty="0" smtClean="0">
                <a:solidFill>
                  <a:srgbClr val="00B050"/>
                </a:solidFill>
              </a:rPr>
              <a:t>GM – Grade 8:		37%  proficient/distinguished</a:t>
            </a:r>
          </a:p>
        </p:txBody>
      </p:sp>
      <p:sp>
        <p:nvSpPr>
          <p:cNvPr id="5" name="Oval 4"/>
          <p:cNvSpPr/>
          <p:nvPr/>
        </p:nvSpPr>
        <p:spPr>
          <a:xfrm>
            <a:off x="3744807" y="4807974"/>
            <a:ext cx="1134842" cy="116020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568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1" y="132136"/>
            <a:ext cx="6814265" cy="1325563"/>
          </a:xfrm>
        </p:spPr>
        <p:txBody>
          <a:bodyPr>
            <a:normAutofit/>
          </a:bodyPr>
          <a:lstStyle/>
          <a:p>
            <a:r>
              <a:rPr lang="en-US" altLang="en-US" sz="3600" dirty="0">
                <a:solidFill>
                  <a:srgbClr val="0000FF"/>
                </a:solidFill>
              </a:rPr>
              <a:t>Georgia </a:t>
            </a:r>
            <a:r>
              <a:rPr lang="en-US" altLang="en-US" sz="3600" dirty="0" smtClean="0">
                <a:solidFill>
                  <a:srgbClr val="0000FF"/>
                </a:solidFill>
              </a:rPr>
              <a:t>Student Achievement</a:t>
            </a:r>
            <a:endParaRPr lang="en-US" sz="3600" dirty="0">
              <a:solidFill>
                <a:srgbClr val="0000FF"/>
              </a:solidFill>
            </a:endParaRPr>
          </a:p>
        </p:txBody>
      </p:sp>
      <p:sp>
        <p:nvSpPr>
          <p:cNvPr id="3" name="Content Placeholder 2"/>
          <p:cNvSpPr>
            <a:spLocks noGrp="1"/>
          </p:cNvSpPr>
          <p:nvPr>
            <p:ph idx="1"/>
          </p:nvPr>
        </p:nvSpPr>
        <p:spPr>
          <a:xfrm>
            <a:off x="225631" y="1365663"/>
            <a:ext cx="8633361" cy="4821381"/>
          </a:xfrm>
        </p:spPr>
        <p:txBody>
          <a:bodyPr>
            <a:normAutofit fontScale="92500" lnSpcReduction="10000"/>
          </a:bodyPr>
          <a:lstStyle/>
          <a:p>
            <a:pPr marL="0" indent="0">
              <a:buNone/>
              <a:defRPr/>
            </a:pPr>
            <a:r>
              <a:rPr lang="en-US" sz="3200" b="1" dirty="0" smtClean="0">
                <a:solidFill>
                  <a:srgbClr val="FF0000"/>
                </a:solidFill>
              </a:rPr>
              <a:t>Reading</a:t>
            </a:r>
          </a:p>
          <a:p>
            <a:pPr>
              <a:defRPr/>
            </a:pPr>
            <a:r>
              <a:rPr lang="en-US" sz="2400" dirty="0" smtClean="0"/>
              <a:t>SAT </a:t>
            </a:r>
            <a:r>
              <a:rPr lang="en-US" sz="2400" dirty="0"/>
              <a:t>– Class of </a:t>
            </a:r>
            <a:r>
              <a:rPr lang="en-US" sz="2400" dirty="0" smtClean="0"/>
              <a:t>2013:	</a:t>
            </a:r>
            <a:r>
              <a:rPr lang="en-US" sz="2400" dirty="0"/>
              <a:t>	</a:t>
            </a:r>
            <a:r>
              <a:rPr lang="en-US" sz="2400" dirty="0" smtClean="0"/>
              <a:t>43%</a:t>
            </a:r>
            <a:endParaRPr lang="en-US" sz="1400" dirty="0" smtClean="0"/>
          </a:p>
          <a:p>
            <a:pPr>
              <a:defRPr/>
            </a:pPr>
            <a:r>
              <a:rPr lang="en-US" sz="2400" dirty="0" smtClean="0"/>
              <a:t>SAT – Class of 2014:  		44% </a:t>
            </a:r>
          </a:p>
          <a:p>
            <a:pPr>
              <a:defRPr/>
            </a:pPr>
            <a:r>
              <a:rPr lang="en-US" sz="2400" dirty="0" smtClean="0"/>
              <a:t>SAT – Class of 2015:		44%</a:t>
            </a:r>
          </a:p>
          <a:p>
            <a:pPr>
              <a:defRPr/>
            </a:pPr>
            <a:endParaRPr lang="en-US" sz="1400" dirty="0"/>
          </a:p>
          <a:p>
            <a:pPr>
              <a:defRPr/>
            </a:pPr>
            <a:r>
              <a:rPr lang="en-US" sz="2400" dirty="0"/>
              <a:t>ACT – Class of 2013:		43</a:t>
            </a:r>
            <a:r>
              <a:rPr lang="en-US" sz="2400" dirty="0" smtClean="0"/>
              <a:t>%</a:t>
            </a:r>
          </a:p>
          <a:p>
            <a:pPr>
              <a:defRPr/>
            </a:pPr>
            <a:r>
              <a:rPr lang="en-US" sz="2400" dirty="0" smtClean="0"/>
              <a:t>ACT – Class of 2014:  		44%</a:t>
            </a:r>
          </a:p>
          <a:p>
            <a:pPr>
              <a:defRPr/>
            </a:pPr>
            <a:r>
              <a:rPr lang="en-US" sz="2400" dirty="0" smtClean="0"/>
              <a:t>ACT – Class of 2015:		46%</a:t>
            </a:r>
          </a:p>
          <a:p>
            <a:pPr>
              <a:defRPr/>
            </a:pPr>
            <a:endParaRPr lang="en-US" sz="1800" b="1" dirty="0"/>
          </a:p>
          <a:p>
            <a:pPr>
              <a:defRPr/>
            </a:pPr>
            <a:r>
              <a:rPr lang="en-US" sz="2400" dirty="0" smtClean="0"/>
              <a:t>PSAT </a:t>
            </a:r>
            <a:r>
              <a:rPr lang="en-US" sz="2400" dirty="0"/>
              <a:t>– </a:t>
            </a:r>
            <a:r>
              <a:rPr lang="en-US" sz="2400" dirty="0" smtClean="0"/>
              <a:t>2012 Sophomores</a:t>
            </a:r>
            <a:r>
              <a:rPr lang="en-US" sz="2400" dirty="0"/>
              <a:t>:	</a:t>
            </a:r>
            <a:r>
              <a:rPr lang="en-US" sz="2400" dirty="0" smtClean="0"/>
              <a:t>40</a:t>
            </a:r>
            <a:r>
              <a:rPr lang="en-US" sz="2400" dirty="0"/>
              <a:t>%  on track to be </a:t>
            </a:r>
            <a:r>
              <a:rPr lang="en-US" sz="2400" dirty="0" smtClean="0"/>
              <a:t>CCR</a:t>
            </a:r>
          </a:p>
          <a:p>
            <a:pPr>
              <a:defRPr/>
            </a:pPr>
            <a:r>
              <a:rPr lang="en-US" sz="2400" dirty="0" smtClean="0"/>
              <a:t>PSAT – 2013 Sophomores:	30% on track to be CCR</a:t>
            </a:r>
          </a:p>
          <a:p>
            <a:pPr>
              <a:defRPr/>
            </a:pPr>
            <a:r>
              <a:rPr lang="en-US" sz="2400" dirty="0"/>
              <a:t>PSAT – </a:t>
            </a:r>
            <a:r>
              <a:rPr lang="en-US" sz="2400" dirty="0" smtClean="0"/>
              <a:t>2014 </a:t>
            </a:r>
            <a:r>
              <a:rPr lang="en-US" sz="2400" dirty="0"/>
              <a:t>Sophomores:	</a:t>
            </a:r>
            <a:r>
              <a:rPr lang="en-US" sz="2400" dirty="0" smtClean="0"/>
              <a:t>39% </a:t>
            </a:r>
            <a:r>
              <a:rPr lang="en-US" sz="2400" dirty="0"/>
              <a:t>on track to be CCR</a:t>
            </a:r>
          </a:p>
          <a:p>
            <a:pPr>
              <a:defRPr/>
            </a:pPr>
            <a:endParaRPr lang="en-US" sz="2400" dirty="0"/>
          </a:p>
        </p:txBody>
      </p:sp>
      <p:sp>
        <p:nvSpPr>
          <p:cNvPr id="4" name="TextBox 3"/>
          <p:cNvSpPr txBox="1"/>
          <p:nvPr/>
        </p:nvSpPr>
        <p:spPr>
          <a:xfrm>
            <a:off x="4816957" y="1608433"/>
            <a:ext cx="3765754"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solidFill>
                  <a:srgbClr val="0000FF"/>
                </a:solidFill>
              </a:rPr>
              <a:t>EOCT - 2013</a:t>
            </a:r>
          </a:p>
          <a:p>
            <a:r>
              <a:rPr lang="en-US" dirty="0">
                <a:solidFill>
                  <a:srgbClr val="0000FF"/>
                </a:solidFill>
              </a:rPr>
              <a:t>9</a:t>
            </a:r>
            <a:r>
              <a:rPr lang="en-US" baseline="30000" dirty="0">
                <a:solidFill>
                  <a:srgbClr val="0000FF"/>
                </a:solidFill>
              </a:rPr>
              <a:t>th</a:t>
            </a:r>
            <a:r>
              <a:rPr lang="en-US" dirty="0">
                <a:solidFill>
                  <a:srgbClr val="0000FF"/>
                </a:solidFill>
              </a:rPr>
              <a:t> Grade Literature:	</a:t>
            </a:r>
            <a:r>
              <a:rPr lang="en-US" dirty="0" smtClean="0">
                <a:solidFill>
                  <a:srgbClr val="0000FF"/>
                </a:solidFill>
              </a:rPr>
              <a:t>86%</a:t>
            </a:r>
            <a:endParaRPr lang="en-US" dirty="0">
              <a:solidFill>
                <a:srgbClr val="0000FF"/>
              </a:solidFill>
            </a:endParaRPr>
          </a:p>
          <a:p>
            <a:r>
              <a:rPr lang="en-US" dirty="0">
                <a:solidFill>
                  <a:srgbClr val="0000FF"/>
                </a:solidFill>
              </a:rPr>
              <a:t>American Literature:	</a:t>
            </a:r>
            <a:r>
              <a:rPr lang="en-US" dirty="0" smtClean="0">
                <a:solidFill>
                  <a:srgbClr val="0000FF"/>
                </a:solidFill>
              </a:rPr>
              <a:t>91%</a:t>
            </a:r>
            <a:endParaRPr lang="en-US" dirty="0">
              <a:solidFill>
                <a:srgbClr val="0000FF"/>
              </a:solidFill>
            </a:endParaRPr>
          </a:p>
          <a:p>
            <a:pPr algn="ctr"/>
            <a:endParaRPr lang="en-US" dirty="0" smtClean="0">
              <a:solidFill>
                <a:srgbClr val="0000FF"/>
              </a:solidFill>
            </a:endParaRPr>
          </a:p>
          <a:p>
            <a:pPr algn="ctr"/>
            <a:r>
              <a:rPr lang="en-US" dirty="0" smtClean="0">
                <a:solidFill>
                  <a:srgbClr val="0000FF"/>
                </a:solidFill>
              </a:rPr>
              <a:t>EOCT </a:t>
            </a:r>
            <a:r>
              <a:rPr lang="en-US" dirty="0">
                <a:solidFill>
                  <a:srgbClr val="0000FF"/>
                </a:solidFill>
              </a:rPr>
              <a:t>- </a:t>
            </a:r>
            <a:r>
              <a:rPr lang="en-US" dirty="0" smtClean="0">
                <a:solidFill>
                  <a:srgbClr val="0000FF"/>
                </a:solidFill>
              </a:rPr>
              <a:t>2014</a:t>
            </a:r>
            <a:endParaRPr lang="en-US" dirty="0">
              <a:solidFill>
                <a:srgbClr val="0000FF"/>
              </a:solidFill>
            </a:endParaRPr>
          </a:p>
          <a:p>
            <a:r>
              <a:rPr lang="en-US" dirty="0">
                <a:solidFill>
                  <a:srgbClr val="0000FF"/>
                </a:solidFill>
              </a:rPr>
              <a:t>9</a:t>
            </a:r>
            <a:r>
              <a:rPr lang="en-US" baseline="30000" dirty="0">
                <a:solidFill>
                  <a:srgbClr val="0000FF"/>
                </a:solidFill>
              </a:rPr>
              <a:t>th</a:t>
            </a:r>
            <a:r>
              <a:rPr lang="en-US" dirty="0">
                <a:solidFill>
                  <a:srgbClr val="0000FF"/>
                </a:solidFill>
              </a:rPr>
              <a:t> Grade Literature:	</a:t>
            </a:r>
            <a:r>
              <a:rPr lang="en-US" dirty="0" smtClean="0">
                <a:solidFill>
                  <a:srgbClr val="0000FF"/>
                </a:solidFill>
              </a:rPr>
              <a:t>88%</a:t>
            </a:r>
            <a:endParaRPr lang="en-US" dirty="0">
              <a:solidFill>
                <a:srgbClr val="0000FF"/>
              </a:solidFill>
            </a:endParaRPr>
          </a:p>
          <a:p>
            <a:r>
              <a:rPr lang="en-US" dirty="0">
                <a:solidFill>
                  <a:srgbClr val="0000FF"/>
                </a:solidFill>
              </a:rPr>
              <a:t>American Literature:	</a:t>
            </a:r>
            <a:r>
              <a:rPr lang="en-US" dirty="0" smtClean="0">
                <a:solidFill>
                  <a:srgbClr val="0000FF"/>
                </a:solidFill>
              </a:rPr>
              <a:t>93%</a:t>
            </a:r>
            <a:endParaRPr lang="en-US" dirty="0">
              <a:solidFill>
                <a:srgbClr val="0000FF"/>
              </a:solidFill>
            </a:endParaRPr>
          </a:p>
          <a:p>
            <a:endParaRPr lang="en-US" dirty="0" smtClean="0">
              <a:solidFill>
                <a:srgbClr val="0000FF"/>
              </a:solidFill>
            </a:endParaRPr>
          </a:p>
          <a:p>
            <a:pPr algn="ctr"/>
            <a:r>
              <a:rPr lang="en-US" dirty="0" smtClean="0">
                <a:solidFill>
                  <a:srgbClr val="FF0000"/>
                </a:solidFill>
              </a:rPr>
              <a:t>Georgia Milestones - 2015</a:t>
            </a:r>
          </a:p>
          <a:p>
            <a:r>
              <a:rPr lang="en-US" dirty="0" smtClean="0">
                <a:solidFill>
                  <a:srgbClr val="00B050"/>
                </a:solidFill>
              </a:rPr>
              <a:t>9</a:t>
            </a:r>
            <a:r>
              <a:rPr lang="en-US" baseline="30000" dirty="0" smtClean="0">
                <a:solidFill>
                  <a:srgbClr val="00B050"/>
                </a:solidFill>
              </a:rPr>
              <a:t>th</a:t>
            </a:r>
            <a:r>
              <a:rPr lang="en-US" dirty="0" smtClean="0">
                <a:solidFill>
                  <a:srgbClr val="00B050"/>
                </a:solidFill>
              </a:rPr>
              <a:t> Grade Literature:	38%</a:t>
            </a:r>
          </a:p>
          <a:p>
            <a:r>
              <a:rPr lang="en-US" dirty="0" smtClean="0">
                <a:solidFill>
                  <a:srgbClr val="00B050"/>
                </a:solidFill>
              </a:rPr>
              <a:t>American Literature:	35%</a:t>
            </a:r>
            <a:endParaRPr lang="en-US" dirty="0">
              <a:solidFill>
                <a:srgbClr val="00B050"/>
              </a:solidFill>
            </a:endParaRPr>
          </a:p>
        </p:txBody>
      </p:sp>
    </p:spTree>
    <p:extLst>
      <p:ext uri="{BB962C8B-B14F-4D97-AF65-F5344CB8AC3E}">
        <p14:creationId xmlns:p14="http://schemas.microsoft.com/office/powerpoint/2010/main" val="1338057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1" y="132136"/>
            <a:ext cx="6883091" cy="1325563"/>
          </a:xfrm>
        </p:spPr>
        <p:txBody>
          <a:bodyPr>
            <a:normAutofit/>
          </a:bodyPr>
          <a:lstStyle/>
          <a:p>
            <a:r>
              <a:rPr lang="en-US" altLang="en-US" sz="3600" dirty="0">
                <a:solidFill>
                  <a:srgbClr val="0000FF"/>
                </a:solidFill>
              </a:rPr>
              <a:t>Georgia Student Achievement</a:t>
            </a:r>
            <a:endParaRPr lang="en-US" sz="3600" dirty="0">
              <a:solidFill>
                <a:srgbClr val="0000FF"/>
              </a:solidFill>
            </a:endParaRPr>
          </a:p>
        </p:txBody>
      </p:sp>
      <p:sp>
        <p:nvSpPr>
          <p:cNvPr id="3" name="Content Placeholder 2"/>
          <p:cNvSpPr>
            <a:spLocks noGrp="1"/>
          </p:cNvSpPr>
          <p:nvPr>
            <p:ph idx="1"/>
          </p:nvPr>
        </p:nvSpPr>
        <p:spPr>
          <a:xfrm>
            <a:off x="225631" y="1365663"/>
            <a:ext cx="8633361" cy="4821381"/>
          </a:xfrm>
        </p:spPr>
        <p:txBody>
          <a:bodyPr>
            <a:normAutofit fontScale="92500" lnSpcReduction="10000"/>
          </a:bodyPr>
          <a:lstStyle/>
          <a:p>
            <a:pPr marL="0" indent="0">
              <a:buNone/>
              <a:defRPr/>
            </a:pPr>
            <a:r>
              <a:rPr lang="en-US" sz="3200" b="1" dirty="0" smtClean="0">
                <a:solidFill>
                  <a:srgbClr val="FF0000"/>
                </a:solidFill>
              </a:rPr>
              <a:t>Mathematics</a:t>
            </a:r>
          </a:p>
          <a:p>
            <a:pPr>
              <a:defRPr/>
            </a:pPr>
            <a:r>
              <a:rPr lang="en-US" sz="2400" dirty="0" smtClean="0"/>
              <a:t>SAT </a:t>
            </a:r>
            <a:r>
              <a:rPr lang="en-US" sz="2400" dirty="0"/>
              <a:t>– Class of </a:t>
            </a:r>
            <a:r>
              <a:rPr lang="en-US" sz="2400" dirty="0" smtClean="0"/>
              <a:t>2013:		42%</a:t>
            </a:r>
            <a:endParaRPr lang="en-US" sz="1400" dirty="0" smtClean="0"/>
          </a:p>
          <a:p>
            <a:pPr>
              <a:defRPr/>
            </a:pPr>
            <a:r>
              <a:rPr lang="en-US" sz="2400" dirty="0" smtClean="0"/>
              <a:t>SAT – Class of 2014:  		41% </a:t>
            </a:r>
          </a:p>
          <a:p>
            <a:pPr>
              <a:defRPr/>
            </a:pPr>
            <a:r>
              <a:rPr lang="en-US" sz="2400" dirty="0" smtClean="0"/>
              <a:t>SAT – Class of 2015:		42%</a:t>
            </a:r>
          </a:p>
          <a:p>
            <a:pPr>
              <a:defRPr/>
            </a:pPr>
            <a:endParaRPr lang="en-US" sz="1400" dirty="0"/>
          </a:p>
          <a:p>
            <a:pPr>
              <a:defRPr/>
            </a:pPr>
            <a:r>
              <a:rPr lang="en-US" sz="2400" dirty="0"/>
              <a:t>ACT – Class of 2013:		</a:t>
            </a:r>
            <a:r>
              <a:rPr lang="en-US" sz="2400" dirty="0" smtClean="0"/>
              <a:t>38%</a:t>
            </a:r>
          </a:p>
          <a:p>
            <a:pPr>
              <a:defRPr/>
            </a:pPr>
            <a:r>
              <a:rPr lang="en-US" sz="2400" dirty="0" smtClean="0"/>
              <a:t>ACT – Class of 2014:  		38%</a:t>
            </a:r>
          </a:p>
          <a:p>
            <a:pPr>
              <a:defRPr/>
            </a:pPr>
            <a:r>
              <a:rPr lang="en-US" sz="2400" dirty="0" smtClean="0"/>
              <a:t>ACT – Class of 2015:		38%</a:t>
            </a:r>
          </a:p>
          <a:p>
            <a:pPr>
              <a:defRPr/>
            </a:pPr>
            <a:endParaRPr lang="en-US" sz="1800" b="1" dirty="0"/>
          </a:p>
          <a:p>
            <a:pPr>
              <a:defRPr/>
            </a:pPr>
            <a:r>
              <a:rPr lang="en-US" sz="2400" dirty="0" smtClean="0"/>
              <a:t>PSAT </a:t>
            </a:r>
            <a:r>
              <a:rPr lang="en-US" sz="2400" dirty="0"/>
              <a:t>– </a:t>
            </a:r>
            <a:r>
              <a:rPr lang="en-US" sz="2400" dirty="0" smtClean="0"/>
              <a:t>2012 Sophomores:</a:t>
            </a:r>
            <a:r>
              <a:rPr lang="en-US" sz="2400" dirty="0"/>
              <a:t>	</a:t>
            </a:r>
            <a:r>
              <a:rPr lang="en-US" sz="2400" dirty="0" smtClean="0"/>
              <a:t>32%  </a:t>
            </a:r>
            <a:r>
              <a:rPr lang="en-US" sz="2400" dirty="0"/>
              <a:t>on track to be </a:t>
            </a:r>
            <a:r>
              <a:rPr lang="en-US" sz="2400" dirty="0" smtClean="0"/>
              <a:t>CCR</a:t>
            </a:r>
          </a:p>
          <a:p>
            <a:pPr>
              <a:defRPr/>
            </a:pPr>
            <a:r>
              <a:rPr lang="en-US" sz="2400" dirty="0" smtClean="0"/>
              <a:t>PSAT – 2013 Sophomores:	35% on track to be CCR</a:t>
            </a:r>
          </a:p>
          <a:p>
            <a:pPr>
              <a:defRPr/>
            </a:pPr>
            <a:r>
              <a:rPr lang="en-US" sz="2400" dirty="0"/>
              <a:t>PSAT – </a:t>
            </a:r>
            <a:r>
              <a:rPr lang="en-US" sz="2400" dirty="0" smtClean="0"/>
              <a:t>2014 </a:t>
            </a:r>
            <a:r>
              <a:rPr lang="en-US" sz="2400" dirty="0"/>
              <a:t>Sophomores</a:t>
            </a:r>
            <a:r>
              <a:rPr lang="en-US" sz="2400" dirty="0" smtClean="0"/>
              <a:t>:</a:t>
            </a:r>
            <a:r>
              <a:rPr lang="en-US" sz="2400" dirty="0"/>
              <a:t>	</a:t>
            </a:r>
            <a:r>
              <a:rPr lang="en-US" sz="2400" dirty="0" smtClean="0"/>
              <a:t>35% </a:t>
            </a:r>
            <a:r>
              <a:rPr lang="en-US" sz="2400" dirty="0"/>
              <a:t>on track to be CCR</a:t>
            </a:r>
          </a:p>
          <a:p>
            <a:pPr>
              <a:defRPr/>
            </a:pPr>
            <a:endParaRPr lang="en-US" dirty="0"/>
          </a:p>
        </p:txBody>
      </p:sp>
      <p:sp>
        <p:nvSpPr>
          <p:cNvPr id="4" name="Rectangle 3"/>
          <p:cNvSpPr/>
          <p:nvPr/>
        </p:nvSpPr>
        <p:spPr>
          <a:xfrm>
            <a:off x="4744192" y="1680292"/>
            <a:ext cx="4114800" cy="286232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dirty="0" smtClean="0">
                <a:solidFill>
                  <a:srgbClr val="7030A0"/>
                </a:solidFill>
              </a:rPr>
              <a:t>EOCT – 2013</a:t>
            </a:r>
            <a:endParaRPr lang="en-US" dirty="0">
              <a:solidFill>
                <a:srgbClr val="7030A0"/>
              </a:solidFill>
            </a:endParaRPr>
          </a:p>
          <a:p>
            <a:r>
              <a:rPr lang="en-US" dirty="0">
                <a:solidFill>
                  <a:srgbClr val="7030A0"/>
                </a:solidFill>
              </a:rPr>
              <a:t>Coordinate Algebra:	</a:t>
            </a:r>
            <a:r>
              <a:rPr lang="en-US" dirty="0" smtClean="0">
                <a:solidFill>
                  <a:srgbClr val="7030A0"/>
                </a:solidFill>
              </a:rPr>
              <a:t>37%</a:t>
            </a:r>
            <a:endParaRPr lang="en-US" dirty="0">
              <a:solidFill>
                <a:srgbClr val="7030A0"/>
              </a:solidFill>
            </a:endParaRPr>
          </a:p>
          <a:p>
            <a:endParaRPr lang="en-US" dirty="0" smtClean="0">
              <a:solidFill>
                <a:srgbClr val="0000FF"/>
              </a:solidFill>
            </a:endParaRPr>
          </a:p>
          <a:p>
            <a:pPr algn="ctr"/>
            <a:r>
              <a:rPr lang="en-US" dirty="0" smtClean="0">
                <a:solidFill>
                  <a:srgbClr val="7030A0"/>
                </a:solidFill>
              </a:rPr>
              <a:t>EOCT - 2014</a:t>
            </a:r>
            <a:endParaRPr lang="en-US" dirty="0">
              <a:solidFill>
                <a:srgbClr val="7030A0"/>
              </a:solidFill>
            </a:endParaRPr>
          </a:p>
          <a:p>
            <a:r>
              <a:rPr lang="en-US" dirty="0" smtClean="0">
                <a:solidFill>
                  <a:srgbClr val="7030A0"/>
                </a:solidFill>
              </a:rPr>
              <a:t>Coordinate Algebra:	40%</a:t>
            </a:r>
          </a:p>
          <a:p>
            <a:r>
              <a:rPr lang="en-US" dirty="0" smtClean="0">
                <a:solidFill>
                  <a:srgbClr val="7030A0"/>
                </a:solidFill>
              </a:rPr>
              <a:t>Analytic </a:t>
            </a:r>
            <a:r>
              <a:rPr lang="en-US" dirty="0">
                <a:solidFill>
                  <a:srgbClr val="7030A0"/>
                </a:solidFill>
              </a:rPr>
              <a:t>Geometry:		</a:t>
            </a:r>
            <a:r>
              <a:rPr lang="en-US" dirty="0" smtClean="0">
                <a:solidFill>
                  <a:srgbClr val="7030A0"/>
                </a:solidFill>
              </a:rPr>
              <a:t>35%</a:t>
            </a:r>
            <a:endParaRPr lang="en-US" dirty="0">
              <a:solidFill>
                <a:srgbClr val="7030A0"/>
              </a:solidFill>
            </a:endParaRPr>
          </a:p>
          <a:p>
            <a:pPr algn="ctr"/>
            <a:endParaRPr lang="en-US" dirty="0" smtClean="0">
              <a:solidFill>
                <a:srgbClr val="FF0000"/>
              </a:solidFill>
            </a:endParaRPr>
          </a:p>
          <a:p>
            <a:pPr algn="ctr"/>
            <a:r>
              <a:rPr lang="en-US" dirty="0" smtClean="0">
                <a:solidFill>
                  <a:srgbClr val="FF0000"/>
                </a:solidFill>
              </a:rPr>
              <a:t>Georgia Milestones – 2015</a:t>
            </a:r>
            <a:endParaRPr lang="en-US" dirty="0">
              <a:solidFill>
                <a:srgbClr val="FF0000"/>
              </a:solidFill>
            </a:endParaRPr>
          </a:p>
          <a:p>
            <a:r>
              <a:rPr lang="en-US" dirty="0" smtClean="0">
                <a:solidFill>
                  <a:srgbClr val="00B050"/>
                </a:solidFill>
              </a:rPr>
              <a:t>Coordinate Algebra:</a:t>
            </a:r>
            <a:r>
              <a:rPr lang="en-US" dirty="0">
                <a:solidFill>
                  <a:srgbClr val="00B050"/>
                </a:solidFill>
              </a:rPr>
              <a:t>	</a:t>
            </a:r>
            <a:r>
              <a:rPr lang="en-US" dirty="0" smtClean="0">
                <a:solidFill>
                  <a:srgbClr val="00B050"/>
                </a:solidFill>
              </a:rPr>
              <a:t>34%</a:t>
            </a:r>
            <a:endParaRPr lang="en-US" dirty="0">
              <a:solidFill>
                <a:srgbClr val="00B050"/>
              </a:solidFill>
            </a:endParaRPr>
          </a:p>
          <a:p>
            <a:r>
              <a:rPr lang="en-US" dirty="0" smtClean="0">
                <a:solidFill>
                  <a:srgbClr val="00B050"/>
                </a:solidFill>
              </a:rPr>
              <a:t>Analytic Geometry:</a:t>
            </a:r>
            <a:r>
              <a:rPr lang="en-US" dirty="0">
                <a:solidFill>
                  <a:srgbClr val="00B050"/>
                </a:solidFill>
              </a:rPr>
              <a:t>	</a:t>
            </a:r>
            <a:r>
              <a:rPr lang="en-US" dirty="0" smtClean="0">
                <a:solidFill>
                  <a:srgbClr val="00B050"/>
                </a:solidFill>
              </a:rPr>
              <a:t>	33%</a:t>
            </a:r>
            <a:endParaRPr lang="en-US" dirty="0">
              <a:solidFill>
                <a:srgbClr val="00B050"/>
              </a:solidFill>
            </a:endParaRPr>
          </a:p>
        </p:txBody>
      </p:sp>
    </p:spTree>
    <p:extLst>
      <p:ext uri="{BB962C8B-B14F-4D97-AF65-F5344CB8AC3E}">
        <p14:creationId xmlns:p14="http://schemas.microsoft.com/office/powerpoint/2010/main" val="4006475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838" y="245455"/>
            <a:ext cx="6884453" cy="863017"/>
          </a:xfrm>
        </p:spPr>
        <p:txBody>
          <a:bodyPr>
            <a:noAutofit/>
          </a:bodyPr>
          <a:lstStyle/>
          <a:p>
            <a:r>
              <a:rPr lang="en-US" sz="4000" dirty="0" smtClean="0">
                <a:solidFill>
                  <a:srgbClr val="0000FF"/>
                </a:solidFill>
              </a:rPr>
              <a:t>Norm-Referenced Scores</a:t>
            </a:r>
            <a:endParaRPr lang="en-US" sz="3200" dirty="0">
              <a:solidFill>
                <a:srgbClr val="0000FF"/>
              </a:solidFill>
            </a:endParaRPr>
          </a:p>
        </p:txBody>
      </p:sp>
      <p:sp>
        <p:nvSpPr>
          <p:cNvPr id="7" name="Content Placeholder 6"/>
          <p:cNvSpPr>
            <a:spLocks noGrp="1"/>
          </p:cNvSpPr>
          <p:nvPr>
            <p:ph idx="1"/>
          </p:nvPr>
        </p:nvSpPr>
        <p:spPr>
          <a:xfrm>
            <a:off x="180939" y="1356385"/>
            <a:ext cx="8471447" cy="5119688"/>
          </a:xfrm>
        </p:spPr>
        <p:txBody>
          <a:bodyPr>
            <a:normAutofit/>
          </a:bodyPr>
          <a:lstStyle/>
          <a:p>
            <a:pPr>
              <a:lnSpc>
                <a:spcPct val="100000"/>
              </a:lnSpc>
              <a:spcBef>
                <a:spcPts val="600"/>
              </a:spcBef>
            </a:pPr>
            <a:r>
              <a:rPr lang="en-US" sz="2400" b="1" dirty="0" smtClean="0">
                <a:solidFill>
                  <a:prstClr val="black"/>
                </a:solidFill>
              </a:rPr>
              <a:t>National </a:t>
            </a:r>
            <a:r>
              <a:rPr lang="en-US" sz="2400" b="1" dirty="0">
                <a:solidFill>
                  <a:prstClr val="black"/>
                </a:solidFill>
              </a:rPr>
              <a:t>Percentile </a:t>
            </a:r>
            <a:r>
              <a:rPr lang="en-US" sz="2400" b="1" dirty="0" smtClean="0">
                <a:solidFill>
                  <a:prstClr val="black"/>
                </a:solidFill>
              </a:rPr>
              <a:t>Rank </a:t>
            </a:r>
            <a:r>
              <a:rPr lang="en-US" sz="2400" b="1" dirty="0">
                <a:solidFill>
                  <a:prstClr val="black"/>
                </a:solidFill>
              </a:rPr>
              <a:t>(NPR) </a:t>
            </a:r>
            <a:endParaRPr lang="en-US" sz="2400" b="1" dirty="0" smtClean="0">
              <a:solidFill>
                <a:prstClr val="black"/>
              </a:solidFill>
            </a:endParaRPr>
          </a:p>
          <a:p>
            <a:pPr lvl="1">
              <a:lnSpc>
                <a:spcPct val="100000"/>
              </a:lnSpc>
              <a:spcBef>
                <a:spcPts val="600"/>
              </a:spcBef>
              <a:buFont typeface="Arial Black" panose="020B0A04020102020204" pitchFamily="34" charset="0"/>
              <a:buChar char="–"/>
            </a:pPr>
            <a:r>
              <a:rPr lang="en-US" sz="2000" dirty="0" smtClean="0">
                <a:solidFill>
                  <a:prstClr val="black"/>
                </a:solidFill>
              </a:rPr>
              <a:t>NPR Range (based on SEM)</a:t>
            </a:r>
          </a:p>
          <a:p>
            <a:pPr>
              <a:lnSpc>
                <a:spcPct val="100000"/>
              </a:lnSpc>
              <a:spcBef>
                <a:spcPts val="600"/>
              </a:spcBef>
            </a:pPr>
            <a:r>
              <a:rPr lang="en-US" sz="2400" b="1" dirty="0" smtClean="0">
                <a:solidFill>
                  <a:prstClr val="black"/>
                </a:solidFill>
              </a:rPr>
              <a:t>Norm Curve Equivalencies (NCE)</a:t>
            </a:r>
          </a:p>
          <a:p>
            <a:pPr lvl="1">
              <a:lnSpc>
                <a:spcPct val="100000"/>
              </a:lnSpc>
              <a:spcBef>
                <a:spcPts val="600"/>
              </a:spcBef>
              <a:buFont typeface="Arial Black" panose="020B0A04020102020204" pitchFamily="34" charset="0"/>
              <a:buChar char="–"/>
            </a:pPr>
            <a:r>
              <a:rPr lang="en-US" sz="2000" dirty="0" smtClean="0">
                <a:solidFill>
                  <a:prstClr val="black"/>
                </a:solidFill>
              </a:rPr>
              <a:t>Provided on summary reports only</a:t>
            </a:r>
            <a:endParaRPr lang="en-US" sz="2000" dirty="0">
              <a:solidFill>
                <a:prstClr val="black"/>
              </a:solidFill>
            </a:endParaRPr>
          </a:p>
          <a:p>
            <a:pPr marL="0" indent="0">
              <a:lnSpc>
                <a:spcPct val="100000"/>
              </a:lnSpc>
              <a:spcBef>
                <a:spcPts val="600"/>
              </a:spcBef>
              <a:buNone/>
            </a:pPr>
            <a:r>
              <a:rPr lang="en-US" sz="2400" b="1" dirty="0" smtClean="0">
                <a:solidFill>
                  <a:srgbClr val="FF0000"/>
                </a:solidFill>
              </a:rPr>
              <a:t>Remember:</a:t>
            </a:r>
          </a:p>
          <a:p>
            <a:pPr lvl="1">
              <a:lnSpc>
                <a:spcPct val="100000"/>
              </a:lnSpc>
              <a:spcBef>
                <a:spcPts val="600"/>
              </a:spcBef>
              <a:buFont typeface="Arial Black" panose="020B0A04020102020204" pitchFamily="34" charset="0"/>
              <a:buChar char="–"/>
            </a:pPr>
            <a:r>
              <a:rPr lang="en-US" sz="2000" dirty="0" smtClean="0">
                <a:solidFill>
                  <a:prstClr val="black"/>
                </a:solidFill>
              </a:rPr>
              <a:t>A </a:t>
            </a:r>
            <a:r>
              <a:rPr lang="en-US" sz="2000" dirty="0">
                <a:solidFill>
                  <a:prstClr val="black"/>
                </a:solidFill>
              </a:rPr>
              <a:t>sample of </a:t>
            </a:r>
            <a:r>
              <a:rPr lang="en-US" sz="2000" dirty="0" smtClean="0">
                <a:solidFill>
                  <a:prstClr val="black"/>
                </a:solidFill>
              </a:rPr>
              <a:t>norm-referenced items </a:t>
            </a:r>
            <a:r>
              <a:rPr lang="en-US" sz="2000" dirty="0">
                <a:solidFill>
                  <a:prstClr val="black"/>
                </a:solidFill>
              </a:rPr>
              <a:t>were administered, not an intact form</a:t>
            </a:r>
            <a:r>
              <a:rPr lang="en-US" sz="2000" dirty="0" smtClean="0">
                <a:solidFill>
                  <a:prstClr val="black"/>
                </a:solidFill>
              </a:rPr>
              <a:t>.</a:t>
            </a:r>
          </a:p>
          <a:p>
            <a:pPr lvl="1">
              <a:lnSpc>
                <a:spcPct val="100000"/>
              </a:lnSpc>
              <a:spcBef>
                <a:spcPts val="600"/>
              </a:spcBef>
              <a:buFont typeface="Arial Black" panose="020B0A04020102020204" pitchFamily="34" charset="0"/>
              <a:buChar char="–"/>
            </a:pPr>
            <a:r>
              <a:rPr lang="en-US" sz="2000" dirty="0">
                <a:solidFill>
                  <a:prstClr val="black"/>
                </a:solidFill>
              </a:rPr>
              <a:t>Norm-referenced Testing (NRT) data should be utilized as an </a:t>
            </a:r>
            <a:r>
              <a:rPr lang="en-US" sz="2000" i="1" dirty="0">
                <a:solidFill>
                  <a:prstClr val="black"/>
                </a:solidFill>
              </a:rPr>
              <a:t>indicator</a:t>
            </a:r>
            <a:r>
              <a:rPr lang="en-US" sz="2000" dirty="0">
                <a:solidFill>
                  <a:prstClr val="black"/>
                </a:solidFill>
              </a:rPr>
              <a:t> or </a:t>
            </a:r>
            <a:r>
              <a:rPr lang="en-US" sz="2000" i="1" dirty="0">
                <a:solidFill>
                  <a:prstClr val="black"/>
                </a:solidFill>
              </a:rPr>
              <a:t>barometer</a:t>
            </a:r>
            <a:r>
              <a:rPr lang="en-US" sz="2000" dirty="0">
                <a:solidFill>
                  <a:prstClr val="black"/>
                </a:solidFill>
              </a:rPr>
              <a:t> of student performance relative to their peers nationally.  </a:t>
            </a:r>
          </a:p>
          <a:p>
            <a:pPr lvl="1">
              <a:lnSpc>
                <a:spcPct val="100000"/>
              </a:lnSpc>
              <a:spcBef>
                <a:spcPts val="600"/>
              </a:spcBef>
              <a:buFont typeface="Arial Black" panose="020B0A04020102020204" pitchFamily="34" charset="0"/>
              <a:buChar char="–"/>
            </a:pPr>
            <a:r>
              <a:rPr lang="en-US" sz="2000" dirty="0" smtClean="0">
                <a:solidFill>
                  <a:prstClr val="black"/>
                </a:solidFill>
              </a:rPr>
              <a:t>Because only a sample of items are administered, NPRs </a:t>
            </a:r>
            <a:r>
              <a:rPr lang="en-US" sz="2000" b="1" dirty="0">
                <a:solidFill>
                  <a:prstClr val="black"/>
                </a:solidFill>
              </a:rPr>
              <a:t>may not </a:t>
            </a:r>
            <a:r>
              <a:rPr lang="en-US" sz="2000" dirty="0">
                <a:solidFill>
                  <a:prstClr val="black"/>
                </a:solidFill>
              </a:rPr>
              <a:t>be used for gifted program identification.</a:t>
            </a:r>
          </a:p>
          <a:p>
            <a:endParaRPr lang="en-US" dirty="0"/>
          </a:p>
        </p:txBody>
      </p:sp>
      <p:sp>
        <p:nvSpPr>
          <p:cNvPr id="3" name="TextBox 2"/>
          <p:cNvSpPr txBox="1"/>
          <p:nvPr/>
        </p:nvSpPr>
        <p:spPr>
          <a:xfrm>
            <a:off x="5525728" y="2054942"/>
            <a:ext cx="3205317"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smtClean="0">
                <a:solidFill>
                  <a:srgbClr val="0000FF"/>
                </a:solidFill>
              </a:rPr>
              <a:t>Median:  </a:t>
            </a:r>
            <a:r>
              <a:rPr lang="en-US" dirty="0" smtClean="0"/>
              <a:t>Point of distribution at which 50% of the students have a higher NPR and 50% have a lower NPR.</a:t>
            </a:r>
            <a:endParaRPr lang="en-US" dirty="0"/>
          </a:p>
        </p:txBody>
      </p:sp>
      <p:sp>
        <p:nvSpPr>
          <p:cNvPr id="4" name="TextBox 3"/>
          <p:cNvSpPr txBox="1"/>
          <p:nvPr/>
        </p:nvSpPr>
        <p:spPr>
          <a:xfrm>
            <a:off x="316611" y="5535559"/>
            <a:ext cx="8200102"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dirty="0" smtClean="0"/>
              <a:t>State level NPRs corroborate Georgia Milestones results; while signals at the individual student level may be discrepant for </a:t>
            </a:r>
            <a:r>
              <a:rPr lang="en-US" sz="1600" i="1" u="sng" dirty="0" smtClean="0"/>
              <a:t>some</a:t>
            </a:r>
            <a:r>
              <a:rPr lang="en-US" sz="1600" dirty="0" smtClean="0"/>
              <a:t> students depending on how the student answered the two sets of items, the median NPRs for each Achievement Level are as one would expect.</a:t>
            </a:r>
            <a:endParaRPr lang="en-US" sz="1600" dirty="0"/>
          </a:p>
        </p:txBody>
      </p:sp>
    </p:spTree>
    <p:extLst>
      <p:ext uri="{BB962C8B-B14F-4D97-AF65-F5344CB8AC3E}">
        <p14:creationId xmlns:p14="http://schemas.microsoft.com/office/powerpoint/2010/main" val="554344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Props1.xml><?xml version="1.0" encoding="utf-8"?>
<ds:datastoreItem xmlns:ds="http://schemas.openxmlformats.org/officeDocument/2006/customXml" ds:itemID="{4FAFE42F-2EAB-4656-BF17-DB47615A1133}"/>
</file>

<file path=customXml/itemProps2.xml><?xml version="1.0" encoding="utf-8"?>
<ds:datastoreItem xmlns:ds="http://schemas.openxmlformats.org/officeDocument/2006/customXml" ds:itemID="{6B1E0E31-9834-427B-9D55-9B9E3178AA1C}"/>
</file>

<file path=customXml/itemProps3.xml><?xml version="1.0" encoding="utf-8"?>
<ds:datastoreItem xmlns:ds="http://schemas.openxmlformats.org/officeDocument/2006/customXml" ds:itemID="{52C2FA31-C4C7-46DF-B35B-AEC36DBAC6BC}"/>
</file>

<file path=docProps/app.xml><?xml version="1.0" encoding="utf-8"?>
<Properties xmlns="http://schemas.openxmlformats.org/officeDocument/2006/extended-properties" xmlns:vt="http://schemas.openxmlformats.org/officeDocument/2006/docPropsVTypes">
  <Template>GaDOE-PowerPoint-WhiteTemplate</Template>
  <TotalTime>4085</TotalTime>
  <Words>3202</Words>
  <Application>Microsoft Office PowerPoint</Application>
  <PresentationFormat>On-screen Show (4:3)</PresentationFormat>
  <Paragraphs>675</Paragraphs>
  <Slides>42</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Arial Black</vt:lpstr>
      <vt:lpstr>Arial Rounded MT Bold</vt:lpstr>
      <vt:lpstr>Calibri</vt:lpstr>
      <vt:lpstr>Times New Roman</vt:lpstr>
      <vt:lpstr>GaDOE-PowerPoint-WhiteTemplate</vt:lpstr>
      <vt:lpstr>PowerPoint Presentation</vt:lpstr>
      <vt:lpstr>Assessment &amp; Accountability</vt:lpstr>
      <vt:lpstr>Georgia Student Achievement</vt:lpstr>
      <vt:lpstr>Georgia Student Achievement</vt:lpstr>
      <vt:lpstr>Georgia Student Achievement</vt:lpstr>
      <vt:lpstr>Georgia Student Achievement</vt:lpstr>
      <vt:lpstr>Georgia Student Achievement</vt:lpstr>
      <vt:lpstr>Georgia Student Achievement</vt:lpstr>
      <vt:lpstr>Norm-Referenced Scores</vt:lpstr>
      <vt:lpstr>Spring 2015 Median National Percentile Ranks</vt:lpstr>
      <vt:lpstr>Median National Percentile Ranks</vt:lpstr>
      <vt:lpstr>Spring 2015 Median NPRs for Beginning Learners in ELA</vt:lpstr>
      <vt:lpstr>Spring 2015 Median NPRs for Beginning Learners in Mathematics</vt:lpstr>
      <vt:lpstr>Spring 2015 Median NPRs for Beginning Learners in Science</vt:lpstr>
      <vt:lpstr>Spring 2015 Median NPRs for Beginning Learners in  Social Studies</vt:lpstr>
      <vt:lpstr>Achievement Levels</vt:lpstr>
      <vt:lpstr>Developing Learners</vt:lpstr>
      <vt:lpstr>Types of Scores</vt:lpstr>
      <vt:lpstr>Domain Signals</vt:lpstr>
      <vt:lpstr>Domain Signals</vt:lpstr>
      <vt:lpstr>Promotion &amp; Retention</vt:lpstr>
      <vt:lpstr>Promotion &amp; Retention</vt:lpstr>
      <vt:lpstr>Promotion &amp; Retention</vt:lpstr>
      <vt:lpstr>Lexile Results for  Georgia Students: 2008 - 2015</vt:lpstr>
      <vt:lpstr>Spring 2015  Median Lexiles</vt:lpstr>
      <vt:lpstr>Median Lexile within each Achievement  Level &amp; Suggested Text Bands  </vt:lpstr>
      <vt:lpstr>Promotion &amp; Retention</vt:lpstr>
      <vt:lpstr>Promotion &amp; Retention</vt:lpstr>
      <vt:lpstr>Achievement Level Descriptors</vt:lpstr>
      <vt:lpstr>Achievement Level  Descriptors</vt:lpstr>
      <vt:lpstr>Achievement Level  Descriptors</vt:lpstr>
      <vt:lpstr>Frequently Asked Questions</vt:lpstr>
      <vt:lpstr>Frequently Asked Questions</vt:lpstr>
      <vt:lpstr>Teaching &amp; Learning</vt:lpstr>
      <vt:lpstr>Trends from Spring 2015 Constructed Response Items</vt:lpstr>
      <vt:lpstr>ELA Constructed Response: Noteworthy Trends</vt:lpstr>
      <vt:lpstr>ELA Narrative: Noteworthy Trends</vt:lpstr>
      <vt:lpstr>Argumentative/Opinion Writing: Noteworthy Trends</vt:lpstr>
      <vt:lpstr>Informative/Explanatory Writing:  Noteworthy Trends</vt:lpstr>
      <vt:lpstr>Math Constructed Response:  Noteworthy Trends</vt:lpstr>
      <vt:lpstr>Math Constructed Response:  Noteworthy Trends</vt:lpstr>
      <vt:lpstr>PowerPoint Presentation</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dc:creator>
  <cp:lastModifiedBy>Joseph Blessing</cp:lastModifiedBy>
  <cp:revision>188</cp:revision>
  <cp:lastPrinted>2015-12-07T22:32:43Z</cp:lastPrinted>
  <dcterms:created xsi:type="dcterms:W3CDTF">2015-02-02T18:43:19Z</dcterms:created>
  <dcterms:modified xsi:type="dcterms:W3CDTF">2016-03-24T13:34:23Z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