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92"/>
  </p:notesMasterIdLst>
  <p:handoutMasterIdLst>
    <p:handoutMasterId r:id="rId93"/>
  </p:handoutMasterIdLst>
  <p:sldIdLst>
    <p:sldId id="550" r:id="rId5"/>
    <p:sldId id="551" r:id="rId6"/>
    <p:sldId id="552" r:id="rId7"/>
    <p:sldId id="846" r:id="rId8"/>
    <p:sldId id="852" r:id="rId9"/>
    <p:sldId id="853" r:id="rId10"/>
    <p:sldId id="854" r:id="rId11"/>
    <p:sldId id="740" r:id="rId12"/>
    <p:sldId id="831" r:id="rId13"/>
    <p:sldId id="556" r:id="rId14"/>
    <p:sldId id="756" r:id="rId15"/>
    <p:sldId id="694" r:id="rId16"/>
    <p:sldId id="597" r:id="rId17"/>
    <p:sldId id="612" r:id="rId18"/>
    <p:sldId id="695" r:id="rId19"/>
    <p:sldId id="851" r:id="rId20"/>
    <p:sldId id="696" r:id="rId21"/>
    <p:sldId id="848" r:id="rId22"/>
    <p:sldId id="697" r:id="rId23"/>
    <p:sldId id="644" r:id="rId24"/>
    <p:sldId id="643" r:id="rId25"/>
    <p:sldId id="727" r:id="rId26"/>
    <p:sldId id="829" r:id="rId27"/>
    <p:sldId id="847" r:id="rId28"/>
    <p:sldId id="843" r:id="rId29"/>
    <p:sldId id="844" r:id="rId30"/>
    <p:sldId id="845" r:id="rId31"/>
    <p:sldId id="698" r:id="rId32"/>
    <p:sldId id="764" r:id="rId33"/>
    <p:sldId id="765" r:id="rId34"/>
    <p:sldId id="716" r:id="rId35"/>
    <p:sldId id="699" r:id="rId36"/>
    <p:sldId id="841" r:id="rId37"/>
    <p:sldId id="647" r:id="rId38"/>
    <p:sldId id="702" r:id="rId39"/>
    <p:sldId id="708" r:id="rId40"/>
    <p:sldId id="849" r:id="rId41"/>
    <p:sldId id="709" r:id="rId42"/>
    <p:sldId id="743" r:id="rId43"/>
    <p:sldId id="795" r:id="rId44"/>
    <p:sldId id="836" r:id="rId45"/>
    <p:sldId id="837" r:id="rId46"/>
    <p:sldId id="835" r:id="rId47"/>
    <p:sldId id="767" r:id="rId48"/>
    <p:sldId id="799" r:id="rId49"/>
    <p:sldId id="800" r:id="rId50"/>
    <p:sldId id="802" r:id="rId51"/>
    <p:sldId id="803" r:id="rId52"/>
    <p:sldId id="804" r:id="rId53"/>
    <p:sldId id="805" r:id="rId54"/>
    <p:sldId id="806" r:id="rId55"/>
    <p:sldId id="808" r:id="rId56"/>
    <p:sldId id="809" r:id="rId57"/>
    <p:sldId id="811" r:id="rId58"/>
    <p:sldId id="812" r:id="rId59"/>
    <p:sldId id="813" r:id="rId60"/>
    <p:sldId id="814" r:id="rId61"/>
    <p:sldId id="815" r:id="rId62"/>
    <p:sldId id="816" r:id="rId63"/>
    <p:sldId id="817" r:id="rId64"/>
    <p:sldId id="818" r:id="rId65"/>
    <p:sldId id="819" r:id="rId66"/>
    <p:sldId id="821" r:id="rId67"/>
    <p:sldId id="822" r:id="rId68"/>
    <p:sldId id="823" r:id="rId69"/>
    <p:sldId id="824" r:id="rId70"/>
    <p:sldId id="826" r:id="rId71"/>
    <p:sldId id="827" r:id="rId72"/>
    <p:sldId id="828" r:id="rId73"/>
    <p:sldId id="850" r:id="rId74"/>
    <p:sldId id="714" r:id="rId75"/>
    <p:sldId id="701" r:id="rId76"/>
    <p:sldId id="741" r:id="rId77"/>
    <p:sldId id="718" r:id="rId78"/>
    <p:sldId id="660" r:id="rId79"/>
    <p:sldId id="614" r:id="rId80"/>
    <p:sldId id="651" r:id="rId81"/>
    <p:sldId id="652" r:id="rId82"/>
    <p:sldId id="653" r:id="rId83"/>
    <p:sldId id="624" r:id="rId84"/>
    <p:sldId id="657" r:id="rId85"/>
    <p:sldId id="661" r:id="rId86"/>
    <p:sldId id="724" r:id="rId87"/>
    <p:sldId id="649" r:id="rId88"/>
    <p:sldId id="587" r:id="rId89"/>
    <p:sldId id="738" r:id="rId90"/>
    <p:sldId id="586" r:id="rId91"/>
  </p:sldIdLst>
  <p:sldSz cx="9144000" cy="6858000" type="screen4x3"/>
  <p:notesSz cx="7010400" cy="9296400"/>
  <p:defaultTex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59">
          <p15:clr>
            <a:srgbClr val="A4A3A4"/>
          </p15:clr>
        </p15:guide>
        <p15:guide id="2" pos="889">
          <p15:clr>
            <a:srgbClr val="A4A3A4"/>
          </p15:clr>
        </p15:guide>
        <p15:guide id="3" pos="11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sy Shealy" initials="MS" lastIdx="22" clrIdx="0">
    <p:extLst/>
  </p:cmAuthor>
  <p:cmAuthor id="2" name="Joseph Blessing" initials="JB"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F65"/>
    <a:srgbClr val="003399"/>
    <a:srgbClr val="0033CC"/>
    <a:srgbClr val="000099"/>
    <a:srgbClr val="03397B"/>
    <a:srgbClr val="01152D"/>
    <a:srgbClr val="033169"/>
    <a:srgbClr val="010E1D"/>
    <a:srgbClr val="010C19"/>
    <a:srgbClr val="033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3" autoAdjust="0"/>
    <p:restoredTop sz="93597" autoAdjust="0"/>
  </p:normalViewPr>
  <p:slideViewPr>
    <p:cSldViewPr snapToGrid="0">
      <p:cViewPr varScale="1">
        <p:scale>
          <a:sx n="64" d="100"/>
          <a:sy n="64" d="100"/>
        </p:scale>
        <p:origin x="1266" y="66"/>
      </p:cViewPr>
      <p:guideLst>
        <p:guide orient="horz" pos="259"/>
        <p:guide pos="889"/>
        <p:guide pos="11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4" y="1"/>
            <a:ext cx="3038475" cy="465138"/>
          </a:xfrm>
          <a:prstGeom prst="rect">
            <a:avLst/>
          </a:prstGeom>
          <a:noFill/>
          <a:ln w="9525">
            <a:noFill/>
            <a:miter lim="800000"/>
            <a:headEnd/>
            <a:tailEnd/>
          </a:ln>
          <a:effectLst/>
        </p:spPr>
        <p:txBody>
          <a:bodyPr vert="horz" wrap="square" lIns="93090" tIns="46545" rIns="93090" bIns="46545" numCol="1" anchor="t" anchorCtr="0" compatLnSpc="1">
            <a:prstTxWarp prst="textNoShape">
              <a:avLst/>
            </a:prstTxWarp>
          </a:bodyPr>
          <a:lstStyle>
            <a:lvl1pPr defTabSz="931602">
              <a:defRPr sz="1300" b="0" dirty="0">
                <a:latin typeface="Arial" charset="0"/>
              </a:defRPr>
            </a:lvl1pPr>
          </a:lstStyle>
          <a:p>
            <a:pPr>
              <a:defRPr/>
            </a:pPr>
            <a:endParaRPr lang="en-US" dirty="0"/>
          </a:p>
        </p:txBody>
      </p:sp>
      <p:sp>
        <p:nvSpPr>
          <p:cNvPr id="102403" name="Rectangle 3"/>
          <p:cNvSpPr>
            <a:spLocks noGrp="1" noChangeArrowheads="1"/>
          </p:cNvSpPr>
          <p:nvPr>
            <p:ph type="dt" sz="quarter" idx="1"/>
          </p:nvPr>
        </p:nvSpPr>
        <p:spPr bwMode="auto">
          <a:xfrm>
            <a:off x="3970342" y="1"/>
            <a:ext cx="3038475" cy="465138"/>
          </a:xfrm>
          <a:prstGeom prst="rect">
            <a:avLst/>
          </a:prstGeom>
          <a:noFill/>
          <a:ln w="9525">
            <a:noFill/>
            <a:miter lim="800000"/>
            <a:headEnd/>
            <a:tailEnd/>
          </a:ln>
          <a:effectLst/>
        </p:spPr>
        <p:txBody>
          <a:bodyPr vert="horz" wrap="square" lIns="93090" tIns="46545" rIns="93090" bIns="46545" numCol="1" anchor="t" anchorCtr="0" compatLnSpc="1">
            <a:prstTxWarp prst="textNoShape">
              <a:avLst/>
            </a:prstTxWarp>
          </a:bodyPr>
          <a:lstStyle>
            <a:lvl1pPr algn="r" defTabSz="931602">
              <a:defRPr sz="1300" b="0" dirty="0">
                <a:latin typeface="Arial" charset="0"/>
              </a:defRPr>
            </a:lvl1pPr>
          </a:lstStyle>
          <a:p>
            <a:pPr>
              <a:defRPr/>
            </a:pPr>
            <a:endParaRPr lang="en-US" dirty="0"/>
          </a:p>
        </p:txBody>
      </p:sp>
      <p:sp>
        <p:nvSpPr>
          <p:cNvPr id="102404" name="Rectangle 4"/>
          <p:cNvSpPr>
            <a:spLocks noGrp="1" noChangeArrowheads="1"/>
          </p:cNvSpPr>
          <p:nvPr>
            <p:ph type="ftr" sz="quarter" idx="2"/>
          </p:nvPr>
        </p:nvSpPr>
        <p:spPr bwMode="auto">
          <a:xfrm>
            <a:off x="4" y="8829675"/>
            <a:ext cx="3038475" cy="465138"/>
          </a:xfrm>
          <a:prstGeom prst="rect">
            <a:avLst/>
          </a:prstGeom>
          <a:noFill/>
          <a:ln w="9525">
            <a:noFill/>
            <a:miter lim="800000"/>
            <a:headEnd/>
            <a:tailEnd/>
          </a:ln>
          <a:effectLst/>
        </p:spPr>
        <p:txBody>
          <a:bodyPr vert="horz" wrap="square" lIns="93090" tIns="46545" rIns="93090" bIns="46545" numCol="1" anchor="b" anchorCtr="0" compatLnSpc="1">
            <a:prstTxWarp prst="textNoShape">
              <a:avLst/>
            </a:prstTxWarp>
          </a:bodyPr>
          <a:lstStyle>
            <a:lvl1pPr defTabSz="931602">
              <a:defRPr sz="1300" b="0" dirty="0">
                <a:latin typeface="Arial" charset="0"/>
              </a:defRPr>
            </a:lvl1pPr>
          </a:lstStyle>
          <a:p>
            <a:pPr>
              <a:defRPr/>
            </a:pPr>
            <a:endParaRPr lang="en-US" dirty="0"/>
          </a:p>
        </p:txBody>
      </p:sp>
      <p:sp>
        <p:nvSpPr>
          <p:cNvPr id="102405" name="Rectangle 5"/>
          <p:cNvSpPr>
            <a:spLocks noGrp="1" noChangeArrowheads="1"/>
          </p:cNvSpPr>
          <p:nvPr>
            <p:ph type="sldNum" sz="quarter" idx="3"/>
          </p:nvPr>
        </p:nvSpPr>
        <p:spPr bwMode="auto">
          <a:xfrm>
            <a:off x="3970342" y="8829675"/>
            <a:ext cx="3038475" cy="465138"/>
          </a:xfrm>
          <a:prstGeom prst="rect">
            <a:avLst/>
          </a:prstGeom>
          <a:noFill/>
          <a:ln w="9525">
            <a:noFill/>
            <a:miter lim="800000"/>
            <a:headEnd/>
            <a:tailEnd/>
          </a:ln>
          <a:effectLst/>
        </p:spPr>
        <p:txBody>
          <a:bodyPr vert="horz" wrap="square" lIns="93090" tIns="46545" rIns="93090" bIns="46545" numCol="1" anchor="b" anchorCtr="0" compatLnSpc="1">
            <a:prstTxWarp prst="textNoShape">
              <a:avLst/>
            </a:prstTxWarp>
          </a:bodyPr>
          <a:lstStyle>
            <a:lvl1pPr algn="r" defTabSz="931602">
              <a:defRPr sz="1300" b="0">
                <a:latin typeface="Arial" charset="0"/>
              </a:defRPr>
            </a:lvl1pPr>
          </a:lstStyle>
          <a:p>
            <a:pPr>
              <a:defRPr/>
            </a:pPr>
            <a:fld id="{900F8093-8071-41B0-B4BD-42C595F0638D}" type="slidenum">
              <a:rPr lang="en-US"/>
              <a:pPr>
                <a:defRPr/>
              </a:pPr>
              <a:t>‹#›</a:t>
            </a:fld>
            <a:endParaRPr lang="en-US" dirty="0"/>
          </a:p>
        </p:txBody>
      </p:sp>
    </p:spTree>
    <p:extLst>
      <p:ext uri="{BB962C8B-B14F-4D97-AF65-F5344CB8AC3E}">
        <p14:creationId xmlns:p14="http://schemas.microsoft.com/office/powerpoint/2010/main" val="324867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4" y="1"/>
            <a:ext cx="3038475" cy="465138"/>
          </a:xfrm>
          <a:prstGeom prst="rect">
            <a:avLst/>
          </a:prstGeom>
          <a:noFill/>
          <a:ln w="9525">
            <a:noFill/>
            <a:miter lim="800000"/>
            <a:headEnd/>
            <a:tailEnd/>
          </a:ln>
          <a:effectLst/>
        </p:spPr>
        <p:txBody>
          <a:bodyPr vert="horz" wrap="square" lIns="93090" tIns="46545" rIns="93090" bIns="46545" numCol="1" anchor="t" anchorCtr="0" compatLnSpc="1">
            <a:prstTxWarp prst="textNoShape">
              <a:avLst/>
            </a:prstTxWarp>
          </a:bodyPr>
          <a:lstStyle>
            <a:lvl1pPr defTabSz="931602">
              <a:defRPr sz="1300" b="0" dirty="0">
                <a:latin typeface="Arial" charset="0"/>
              </a:defRPr>
            </a:lvl1pPr>
          </a:lstStyle>
          <a:p>
            <a:pPr>
              <a:defRPr/>
            </a:pPr>
            <a:endParaRPr lang="en-US" dirty="0"/>
          </a:p>
        </p:txBody>
      </p:sp>
      <p:sp>
        <p:nvSpPr>
          <p:cNvPr id="23555" name="Rectangle 3"/>
          <p:cNvSpPr>
            <a:spLocks noGrp="1" noChangeArrowheads="1"/>
          </p:cNvSpPr>
          <p:nvPr>
            <p:ph type="dt" idx="1"/>
          </p:nvPr>
        </p:nvSpPr>
        <p:spPr bwMode="auto">
          <a:xfrm>
            <a:off x="3970342" y="1"/>
            <a:ext cx="3038475" cy="465138"/>
          </a:xfrm>
          <a:prstGeom prst="rect">
            <a:avLst/>
          </a:prstGeom>
          <a:noFill/>
          <a:ln w="9525">
            <a:noFill/>
            <a:miter lim="800000"/>
            <a:headEnd/>
            <a:tailEnd/>
          </a:ln>
          <a:effectLst/>
        </p:spPr>
        <p:txBody>
          <a:bodyPr vert="horz" wrap="square" lIns="93090" tIns="46545" rIns="93090" bIns="46545" numCol="1" anchor="t" anchorCtr="0" compatLnSpc="1">
            <a:prstTxWarp prst="textNoShape">
              <a:avLst/>
            </a:prstTxWarp>
          </a:bodyPr>
          <a:lstStyle>
            <a:lvl1pPr algn="r" defTabSz="931602">
              <a:defRPr sz="1300" b="0" dirty="0">
                <a:latin typeface="Arial"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0089" y="4416426"/>
            <a:ext cx="5610225" cy="4183063"/>
          </a:xfrm>
          <a:prstGeom prst="rect">
            <a:avLst/>
          </a:prstGeom>
          <a:noFill/>
          <a:ln w="9525">
            <a:noFill/>
            <a:miter lim="800000"/>
            <a:headEnd/>
            <a:tailEnd/>
          </a:ln>
          <a:effectLst/>
        </p:spPr>
        <p:txBody>
          <a:bodyPr vert="horz" wrap="square" lIns="93090" tIns="46545" rIns="93090" bIns="465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4" y="8829675"/>
            <a:ext cx="3038475" cy="465138"/>
          </a:xfrm>
          <a:prstGeom prst="rect">
            <a:avLst/>
          </a:prstGeom>
          <a:noFill/>
          <a:ln w="9525">
            <a:noFill/>
            <a:miter lim="800000"/>
            <a:headEnd/>
            <a:tailEnd/>
          </a:ln>
          <a:effectLst/>
        </p:spPr>
        <p:txBody>
          <a:bodyPr vert="horz" wrap="square" lIns="93090" tIns="46545" rIns="93090" bIns="46545" numCol="1" anchor="b" anchorCtr="0" compatLnSpc="1">
            <a:prstTxWarp prst="textNoShape">
              <a:avLst/>
            </a:prstTxWarp>
          </a:bodyPr>
          <a:lstStyle>
            <a:lvl1pPr defTabSz="931602">
              <a:defRPr sz="1300" b="0" dirty="0">
                <a:latin typeface="Arial" charset="0"/>
              </a:defRPr>
            </a:lvl1pPr>
          </a:lstStyle>
          <a:p>
            <a:pPr>
              <a:defRPr/>
            </a:pPr>
            <a:endParaRPr lang="en-US" dirty="0"/>
          </a:p>
        </p:txBody>
      </p:sp>
      <p:sp>
        <p:nvSpPr>
          <p:cNvPr id="23559" name="Rectangle 7"/>
          <p:cNvSpPr>
            <a:spLocks noGrp="1" noChangeArrowheads="1"/>
          </p:cNvSpPr>
          <p:nvPr>
            <p:ph type="sldNum" sz="quarter" idx="5"/>
          </p:nvPr>
        </p:nvSpPr>
        <p:spPr bwMode="auto">
          <a:xfrm>
            <a:off x="3970342" y="8829675"/>
            <a:ext cx="3038475" cy="465138"/>
          </a:xfrm>
          <a:prstGeom prst="rect">
            <a:avLst/>
          </a:prstGeom>
          <a:noFill/>
          <a:ln w="9525">
            <a:noFill/>
            <a:miter lim="800000"/>
            <a:headEnd/>
            <a:tailEnd/>
          </a:ln>
          <a:effectLst/>
        </p:spPr>
        <p:txBody>
          <a:bodyPr vert="horz" wrap="square" lIns="93090" tIns="46545" rIns="93090" bIns="46545" numCol="1" anchor="b" anchorCtr="0" compatLnSpc="1">
            <a:prstTxWarp prst="textNoShape">
              <a:avLst/>
            </a:prstTxWarp>
          </a:bodyPr>
          <a:lstStyle>
            <a:lvl1pPr algn="r" defTabSz="931602">
              <a:defRPr sz="1300" b="0">
                <a:latin typeface="Arial" charset="0"/>
              </a:defRPr>
            </a:lvl1pPr>
          </a:lstStyle>
          <a:p>
            <a:pPr>
              <a:defRPr/>
            </a:pPr>
            <a:fld id="{803A73EC-F890-474A-8E2B-4BAC3BAEA038}" type="slidenum">
              <a:rPr lang="en-US"/>
              <a:pPr>
                <a:defRPr/>
              </a:pPr>
              <a:t>‹#›</a:t>
            </a:fld>
            <a:endParaRPr lang="en-US" dirty="0"/>
          </a:p>
        </p:txBody>
      </p:sp>
    </p:spTree>
    <p:extLst>
      <p:ext uri="{BB962C8B-B14F-4D97-AF65-F5344CB8AC3E}">
        <p14:creationId xmlns:p14="http://schemas.microsoft.com/office/powerpoint/2010/main" val="24088511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dirty="0"/>
          </a:p>
        </p:txBody>
      </p:sp>
      <p:sp>
        <p:nvSpPr>
          <p:cNvPr id="778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E2E2DC5-9191-4F9A-AFD4-0BC8EC72E807}" type="slidenum">
              <a:rPr lang="en-US" altLang="en-US" smtClean="0"/>
              <a:pPr eaLnBrk="1" hangingPunct="1">
                <a:spcBef>
                  <a:spcPct val="0"/>
                </a:spcBef>
              </a:pPr>
              <a:t>14</a:t>
            </a:fld>
            <a:endParaRPr lang="en-US" altLang="en-US"/>
          </a:p>
        </p:txBody>
      </p:sp>
    </p:spTree>
    <p:extLst>
      <p:ext uri="{BB962C8B-B14F-4D97-AF65-F5344CB8AC3E}">
        <p14:creationId xmlns:p14="http://schemas.microsoft.com/office/powerpoint/2010/main" val="252999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dirty="0"/>
          </a:p>
        </p:txBody>
      </p:sp>
      <p:sp>
        <p:nvSpPr>
          <p:cNvPr id="798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D3EC8F-E2A8-4CB8-B6C5-557CCE5A2FD4}" type="slidenum">
              <a:rPr lang="en-US" altLang="en-US" smtClean="0"/>
              <a:pPr eaLnBrk="1" hangingPunct="1">
                <a:spcBef>
                  <a:spcPct val="0"/>
                </a:spcBef>
              </a:pPr>
              <a:t>81</a:t>
            </a:fld>
            <a:endParaRPr lang="en-US" altLang="en-US"/>
          </a:p>
        </p:txBody>
      </p:sp>
    </p:spTree>
    <p:extLst>
      <p:ext uri="{BB962C8B-B14F-4D97-AF65-F5344CB8AC3E}">
        <p14:creationId xmlns:p14="http://schemas.microsoft.com/office/powerpoint/2010/main" val="261247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dirty="0"/>
          </a:p>
        </p:txBody>
      </p:sp>
      <p:sp>
        <p:nvSpPr>
          <p:cNvPr id="962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47F242-0F2A-4ECB-B608-BE4F4D571C06}" type="slidenum">
              <a:rPr lang="en-US" altLang="en-US" smtClean="0"/>
              <a:pPr eaLnBrk="1" hangingPunct="1">
                <a:spcBef>
                  <a:spcPct val="0"/>
                </a:spcBef>
              </a:pPr>
              <a:t>82</a:t>
            </a:fld>
            <a:endParaRPr lang="en-US" altLang="en-US"/>
          </a:p>
        </p:txBody>
      </p:sp>
    </p:spTree>
    <p:extLst>
      <p:ext uri="{BB962C8B-B14F-4D97-AF65-F5344CB8AC3E}">
        <p14:creationId xmlns:p14="http://schemas.microsoft.com/office/powerpoint/2010/main" val="311487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dirty="0"/>
          </a:p>
        </p:txBody>
      </p:sp>
      <p:sp>
        <p:nvSpPr>
          <p:cNvPr id="962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47F242-0F2A-4ECB-B608-BE4F4D571C06}" type="slidenum">
              <a:rPr lang="en-US" altLang="en-US" smtClean="0"/>
              <a:pPr eaLnBrk="1" hangingPunct="1">
                <a:spcBef>
                  <a:spcPct val="0"/>
                </a:spcBef>
              </a:pPr>
              <a:t>83</a:t>
            </a:fld>
            <a:endParaRPr lang="en-US" altLang="en-US"/>
          </a:p>
        </p:txBody>
      </p:sp>
    </p:spTree>
    <p:extLst>
      <p:ext uri="{BB962C8B-B14F-4D97-AF65-F5344CB8AC3E}">
        <p14:creationId xmlns:p14="http://schemas.microsoft.com/office/powerpoint/2010/main" val="398664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3A73EC-F890-474A-8E2B-4BAC3BAEA038}" type="slidenum">
              <a:rPr lang="en-US"/>
              <a:pPr>
                <a:defRPr/>
              </a:pPr>
              <a:t>39</a:t>
            </a:fld>
            <a:endParaRPr lang="en-US" dirty="0"/>
          </a:p>
        </p:txBody>
      </p:sp>
    </p:spTree>
    <p:extLst>
      <p:ext uri="{BB962C8B-B14F-4D97-AF65-F5344CB8AC3E}">
        <p14:creationId xmlns:p14="http://schemas.microsoft.com/office/powerpoint/2010/main" val="245583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3A73EC-F890-474A-8E2B-4BAC3BAEA038}" type="slidenum">
              <a:rPr lang="en-US"/>
              <a:pPr>
                <a:defRPr/>
              </a:pPr>
              <a:t>73</a:t>
            </a:fld>
            <a:endParaRPr lang="en-US" dirty="0"/>
          </a:p>
        </p:txBody>
      </p:sp>
    </p:spTree>
    <p:extLst>
      <p:ext uri="{BB962C8B-B14F-4D97-AF65-F5344CB8AC3E}">
        <p14:creationId xmlns:p14="http://schemas.microsoft.com/office/powerpoint/2010/main" val="114502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dirty="0"/>
          </a:p>
        </p:txBody>
      </p:sp>
      <p:sp>
        <p:nvSpPr>
          <p:cNvPr id="962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47F242-0F2A-4ECB-B608-BE4F4D571C06}" type="slidenum">
              <a:rPr lang="en-US" altLang="en-US" smtClean="0"/>
              <a:pPr eaLnBrk="1" hangingPunct="1">
                <a:spcBef>
                  <a:spcPct val="0"/>
                </a:spcBef>
              </a:pPr>
              <a:t>75</a:t>
            </a:fld>
            <a:endParaRPr lang="en-US" altLang="en-US"/>
          </a:p>
        </p:txBody>
      </p:sp>
    </p:spTree>
    <p:extLst>
      <p:ext uri="{BB962C8B-B14F-4D97-AF65-F5344CB8AC3E}">
        <p14:creationId xmlns:p14="http://schemas.microsoft.com/office/powerpoint/2010/main" val="293329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dirty="0"/>
          </a:p>
        </p:txBody>
      </p:sp>
      <p:sp>
        <p:nvSpPr>
          <p:cNvPr id="798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D3EC8F-E2A8-4CB8-B6C5-557CCE5A2FD4}" type="slidenum">
              <a:rPr lang="en-US" altLang="en-US" smtClean="0"/>
              <a:pPr eaLnBrk="1" hangingPunct="1">
                <a:spcBef>
                  <a:spcPct val="0"/>
                </a:spcBef>
              </a:pPr>
              <a:t>76</a:t>
            </a:fld>
            <a:endParaRPr lang="en-US" altLang="en-US"/>
          </a:p>
        </p:txBody>
      </p:sp>
    </p:spTree>
    <p:extLst>
      <p:ext uri="{BB962C8B-B14F-4D97-AF65-F5344CB8AC3E}">
        <p14:creationId xmlns:p14="http://schemas.microsoft.com/office/powerpoint/2010/main" val="364413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dirty="0"/>
          </a:p>
        </p:txBody>
      </p:sp>
      <p:sp>
        <p:nvSpPr>
          <p:cNvPr id="798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D3EC8F-E2A8-4CB8-B6C5-557CCE5A2FD4}" type="slidenum">
              <a:rPr lang="en-US" altLang="en-US" smtClean="0"/>
              <a:pPr eaLnBrk="1" hangingPunct="1">
                <a:spcBef>
                  <a:spcPct val="0"/>
                </a:spcBef>
              </a:pPr>
              <a:t>77</a:t>
            </a:fld>
            <a:endParaRPr lang="en-US" altLang="en-US"/>
          </a:p>
        </p:txBody>
      </p:sp>
    </p:spTree>
    <p:extLst>
      <p:ext uri="{BB962C8B-B14F-4D97-AF65-F5344CB8AC3E}">
        <p14:creationId xmlns:p14="http://schemas.microsoft.com/office/powerpoint/2010/main" val="36538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dirty="0"/>
          </a:p>
        </p:txBody>
      </p:sp>
      <p:sp>
        <p:nvSpPr>
          <p:cNvPr id="798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D3EC8F-E2A8-4CB8-B6C5-557CCE5A2FD4}" type="slidenum">
              <a:rPr lang="en-US" altLang="en-US" smtClean="0"/>
              <a:pPr eaLnBrk="1" hangingPunct="1">
                <a:spcBef>
                  <a:spcPct val="0"/>
                </a:spcBef>
              </a:pPr>
              <a:t>78</a:t>
            </a:fld>
            <a:endParaRPr lang="en-US" altLang="en-US"/>
          </a:p>
        </p:txBody>
      </p:sp>
    </p:spTree>
    <p:extLst>
      <p:ext uri="{BB962C8B-B14F-4D97-AF65-F5344CB8AC3E}">
        <p14:creationId xmlns:p14="http://schemas.microsoft.com/office/powerpoint/2010/main" val="316537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dirty="0"/>
          </a:p>
        </p:txBody>
      </p:sp>
      <p:sp>
        <p:nvSpPr>
          <p:cNvPr id="798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D3EC8F-E2A8-4CB8-B6C5-557CCE5A2FD4}" type="slidenum">
              <a:rPr lang="en-US" altLang="en-US" smtClean="0"/>
              <a:pPr eaLnBrk="1" hangingPunct="1">
                <a:spcBef>
                  <a:spcPct val="0"/>
                </a:spcBef>
              </a:pPr>
              <a:t>79</a:t>
            </a:fld>
            <a:endParaRPr lang="en-US" altLang="en-US"/>
          </a:p>
        </p:txBody>
      </p:sp>
    </p:spTree>
    <p:extLst>
      <p:ext uri="{BB962C8B-B14F-4D97-AF65-F5344CB8AC3E}">
        <p14:creationId xmlns:p14="http://schemas.microsoft.com/office/powerpoint/2010/main" val="866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dirty="0"/>
          </a:p>
        </p:txBody>
      </p:sp>
      <p:sp>
        <p:nvSpPr>
          <p:cNvPr id="901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571AE4-C959-4E9F-A753-5D7AA2F065A0}" type="slidenum">
              <a:rPr lang="en-US" altLang="en-US" smtClean="0"/>
              <a:pPr eaLnBrk="1" hangingPunct="1">
                <a:spcBef>
                  <a:spcPct val="0"/>
                </a:spcBef>
              </a:pPr>
              <a:t>80</a:t>
            </a:fld>
            <a:endParaRPr lang="en-US" altLang="en-US"/>
          </a:p>
        </p:txBody>
      </p:sp>
    </p:spTree>
    <p:extLst>
      <p:ext uri="{BB962C8B-B14F-4D97-AF65-F5344CB8AC3E}">
        <p14:creationId xmlns:p14="http://schemas.microsoft.com/office/powerpoint/2010/main" val="1682683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3035300"/>
            <a:ext cx="7772400" cy="822325"/>
          </a:xfrm>
          <a:prstGeom prst="rect">
            <a:avLst/>
          </a:prstGeom>
        </p:spPr>
        <p:txBody>
          <a:bodyPr/>
          <a:lstStyle>
            <a:lvl1pPr algn="l">
              <a:defRPr sz="3600" b="1">
                <a:solidFill>
                  <a:srgbClr val="022F65"/>
                </a:solidFill>
                <a:latin typeface="Garamond"/>
                <a:cs typeface="Garamond"/>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274638"/>
            <a:ext cx="73533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33500" y="1600200"/>
            <a:ext cx="73533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xfrm>
            <a:off x="215900" y="6086475"/>
            <a:ext cx="657225" cy="266700"/>
          </a:xfrm>
          <a:prstGeom prst="rect">
            <a:avLst/>
          </a:prstGeom>
          <a:ln/>
        </p:spPr>
        <p:txBody>
          <a:bodyPr/>
          <a:lstStyle>
            <a:lvl1pPr algn="ctr">
              <a:defRPr>
                <a:solidFill>
                  <a:schemeClr val="bg1"/>
                </a:solidFill>
              </a:defRPr>
            </a:lvl1pPr>
          </a:lstStyle>
          <a:p>
            <a:pPr>
              <a:defRPr/>
            </a:pPr>
            <a:fld id="{5C85FF15-2366-464F-A9D7-3AA477A532F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xfrm>
            <a:off x="8486775" y="6435725"/>
            <a:ext cx="657225" cy="266700"/>
          </a:xfrm>
          <a:prstGeom prst="rect">
            <a:avLst/>
          </a:prstGeom>
          <a:ln/>
        </p:spPr>
        <p:txBody>
          <a:bodyPr/>
          <a:lstStyle>
            <a:lvl1pPr>
              <a:defRPr/>
            </a:lvl1pPr>
          </a:lstStyle>
          <a:p>
            <a:pPr>
              <a:defRPr/>
            </a:pPr>
            <a:fld id="{1343D8A3-888E-4C33-A071-3C1629BD6C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DRC_overviewSlide.jpg"/>
          <p:cNvPicPr>
            <a:picLocks noChangeAspect="1"/>
          </p:cNvPicPr>
          <p:nvPr/>
        </p:nvPicPr>
        <p:blipFill>
          <a:blip r:embed="rId5"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869"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a.drcedirect.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a.drcedirec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gahelpdesk@datarecognitioncorp.com" TargetMode="External"/><Relationship Id="rId2" Type="http://schemas.openxmlformats.org/officeDocument/2006/relationships/hyperlink" Target="https://ga.drcedirect.com/Documents/Unsecure/Doc.aspx?id=89f3d15f-fbff-4522-8c47-c668ed9474e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localhost:8080/admin/manageTS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ttendee.gotowebinar.com/register/3494898148103945474" TargetMode="External"/><Relationship Id="rId7" Type="http://schemas.openxmlformats.org/officeDocument/2006/relationships/hyperlink" Target="https://attendee.gotowebinar.com/register/5437088681547091714" TargetMode="External"/><Relationship Id="rId2" Type="http://schemas.openxmlformats.org/officeDocument/2006/relationships/hyperlink" Target="https://attendee.gotowebinar.com/register/5192761804692350722" TargetMode="External"/><Relationship Id="rId1" Type="http://schemas.openxmlformats.org/officeDocument/2006/relationships/slideLayout" Target="../slideLayouts/slideLayout2.xml"/><Relationship Id="rId6" Type="http://schemas.openxmlformats.org/officeDocument/2006/relationships/hyperlink" Target="https://attendee.gotowebinar.com/register/4553776224163905026" TargetMode="External"/><Relationship Id="rId5" Type="http://schemas.openxmlformats.org/officeDocument/2006/relationships/hyperlink" Target="https://attendee.gotowebinar.com/register/5392742079065363457" TargetMode="External"/><Relationship Id="rId4" Type="http://schemas.openxmlformats.org/officeDocument/2006/relationships/hyperlink" Target="https://attendee.gotowebinar.com/register/4894000306171251713"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ga.drcedirect.com/Documents/Unsecure/Doc.aspx?id=fd1829b2-2419-475b-bb56-7ab72ae6fe70" TargetMode="External"/><Relationship Id="rId2" Type="http://schemas.openxmlformats.org/officeDocument/2006/relationships/hyperlink" Target="https://ga.drcedirect.com/" TargetMode="External"/><Relationship Id="rId1" Type="http://schemas.openxmlformats.org/officeDocument/2006/relationships/slideLayout" Target="../slideLayouts/slideLayout2.xml"/><Relationship Id="rId5" Type="http://schemas.openxmlformats.org/officeDocument/2006/relationships/hyperlink" Target="https://www.wida.us/devicetoolkit.aspx" TargetMode="External"/><Relationship Id="rId4" Type="http://schemas.openxmlformats.org/officeDocument/2006/relationships/hyperlink" Target="https://ga.drcedirect.com/Documents/Unsecure/Doc.aspx?id=b572ddbb-f248-4a08-b85e-32acd93fa720"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ttendee.gotowebinar.com/recording/viewRecording/7827387379659690754/1166094039423390721/jreyes@doe.k12.ga.us" TargetMode="External"/><Relationship Id="rId2" Type="http://schemas.openxmlformats.org/officeDocument/2006/relationships/hyperlink" Target="https://attendee.gotowebinar.com/register/1141721158868018180"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8.emf"/></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gahelpdesk@datarecognitioncorp.com" TargetMode="External"/><Relationship Id="rId2" Type="http://schemas.openxmlformats.org/officeDocument/2006/relationships/hyperlink" Target="https://ga.drcedirect.com/"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180109" y="216778"/>
            <a:ext cx="8783782" cy="1584300"/>
          </a:xfrm>
          <a:prstGeom prst="rect">
            <a:avLst/>
          </a:prstGeom>
        </p:spPr>
        <p:txBody>
          <a:bodyPr/>
          <a:lstStyle>
            <a:lvl1pPr algn="l">
              <a:defRPr sz="3600" b="1">
                <a:solidFill>
                  <a:srgbClr val="022F65"/>
                </a:solidFill>
                <a:latin typeface="Garamond"/>
                <a:cs typeface="Garamond"/>
              </a:defRPr>
            </a:lvl1pPr>
          </a:lstStyle>
          <a:p>
            <a:pPr>
              <a:spcAft>
                <a:spcPts val="1200"/>
              </a:spcAft>
            </a:pPr>
            <a:r>
              <a:rPr lang="en-US" sz="4000" dirty="0"/>
              <a:t>Georgia Milestones Assessment System</a:t>
            </a:r>
            <a:br>
              <a:rPr lang="en-US" sz="4000" dirty="0"/>
            </a:br>
            <a:r>
              <a:rPr lang="en-US" dirty="0"/>
              <a:t>DRC INSIGHT Installation/</a:t>
            </a:r>
            <a:br>
              <a:rPr lang="en-US" dirty="0"/>
            </a:br>
            <a:r>
              <a:rPr lang="en-US" dirty="0"/>
              <a:t>eDIRECT Training</a:t>
            </a:r>
            <a:br>
              <a:rPr lang="en-US" dirty="0"/>
            </a:br>
            <a:br>
              <a:rPr lang="en-US" dirty="0"/>
            </a:br>
            <a:br>
              <a:rPr lang="en-US" dirty="0"/>
            </a:br>
            <a:br>
              <a:rPr lang="en-US" dirty="0"/>
            </a:br>
            <a:br>
              <a:rPr lang="en-US" dirty="0"/>
            </a:br>
            <a:endParaRPr lang="en-US" dirty="0"/>
          </a:p>
        </p:txBody>
      </p:sp>
      <p:pic>
        <p:nvPicPr>
          <p:cNvPr id="8" name="Picture 7" descr="littleBlueSquares.jpg"/>
          <p:cNvPicPr>
            <a:picLocks noChangeAspect="1"/>
          </p:cNvPicPr>
          <p:nvPr/>
        </p:nvPicPr>
        <p:blipFill>
          <a:blip r:embed="rId3" cstate="print"/>
          <a:stretch>
            <a:fillRect/>
          </a:stretch>
        </p:blipFill>
        <p:spPr>
          <a:xfrm>
            <a:off x="517105" y="3048000"/>
            <a:ext cx="536404" cy="127004"/>
          </a:xfrm>
          <a:prstGeom prst="rect">
            <a:avLst/>
          </a:prstGeom>
        </p:spPr>
      </p:pic>
      <p:sp>
        <p:nvSpPr>
          <p:cNvPr id="6" name="Rectangle 5"/>
          <p:cNvSpPr/>
          <p:nvPr/>
        </p:nvSpPr>
        <p:spPr bwMode="auto">
          <a:xfrm>
            <a:off x="2982452" y="5409514"/>
            <a:ext cx="3194368" cy="1448486"/>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9" name="Rectangle 8"/>
          <p:cNvSpPr/>
          <p:nvPr/>
        </p:nvSpPr>
        <p:spPr bwMode="auto">
          <a:xfrm>
            <a:off x="6700108" y="4537676"/>
            <a:ext cx="2443891" cy="816918"/>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2" name="Slide Number Placeholder 11"/>
          <p:cNvSpPr>
            <a:spLocks noGrp="1"/>
          </p:cNvSpPr>
          <p:nvPr>
            <p:ph type="sldNum" sz="quarter" idx="10"/>
          </p:nvPr>
        </p:nvSpPr>
        <p:spPr/>
        <p:txBody>
          <a:bodyPr/>
          <a:lstStyle/>
          <a:p>
            <a:pPr>
              <a:defRPr/>
            </a:pPr>
            <a:fld id="{1343D8A3-888E-4C33-A071-3C1629BD6C3B}" type="slidenum">
              <a:rPr lang="en-US" smtClean="0"/>
              <a:pPr>
                <a:defRPr/>
              </a:pPr>
              <a:t>1</a:t>
            </a:fld>
            <a:endParaRPr lang="en-US" dirty="0"/>
          </a:p>
        </p:txBody>
      </p:sp>
    </p:spTree>
    <p:extLst>
      <p:ext uri="{BB962C8B-B14F-4D97-AF65-F5344CB8AC3E}">
        <p14:creationId xmlns:p14="http://schemas.microsoft.com/office/powerpoint/2010/main" val="182087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63" y="108383"/>
            <a:ext cx="7311737" cy="1143000"/>
          </a:xfrm>
        </p:spPr>
        <p:txBody>
          <a:bodyPr/>
          <a:lstStyle/>
          <a:p>
            <a:pPr algn="l"/>
            <a:r>
              <a:rPr lang="en-US" sz="2800" b="1" dirty="0">
                <a:solidFill>
                  <a:srgbClr val="022F65"/>
                </a:solidFill>
                <a:latin typeface="Garamond" pitchFamily="18" charset="0"/>
              </a:rPr>
              <a:t>System Overview</a:t>
            </a:r>
            <a:endParaRPr lang="en-US" sz="2800" dirty="0"/>
          </a:p>
        </p:txBody>
      </p:sp>
      <p:sp>
        <p:nvSpPr>
          <p:cNvPr id="3" name="Content Placeholder 2"/>
          <p:cNvSpPr>
            <a:spLocks noGrp="1"/>
          </p:cNvSpPr>
          <p:nvPr>
            <p:ph idx="1"/>
          </p:nvPr>
        </p:nvSpPr>
        <p:spPr>
          <a:xfrm>
            <a:off x="1175282" y="856319"/>
            <a:ext cx="7353300" cy="5230156"/>
          </a:xfrm>
        </p:spPr>
        <p:txBody>
          <a:bodyPr/>
          <a:lstStyle/>
          <a:p>
            <a:pPr marL="0" indent="0">
              <a:buNone/>
            </a:pPr>
            <a:r>
              <a:rPr lang="en-US" dirty="0">
                <a:latin typeface="Calibri" panose="020F0502020204030204" pitchFamily="34" charset="0"/>
              </a:rPr>
              <a:t>eDIRECT</a:t>
            </a:r>
            <a:endParaRPr lang="en-US" sz="2400" dirty="0">
              <a:latin typeface="Calibri" panose="020F0502020204030204" pitchFamily="34" charset="0"/>
            </a:endParaRPr>
          </a:p>
          <a:p>
            <a:r>
              <a:rPr lang="en-US" sz="2400" dirty="0">
                <a:latin typeface="Calibri" panose="020F0502020204030204" pitchFamily="34" charset="0"/>
              </a:rPr>
              <a:t>Portal for interacting with DRC</a:t>
            </a:r>
          </a:p>
          <a:p>
            <a:r>
              <a:rPr lang="en-US" sz="2400" dirty="0">
                <a:latin typeface="Calibri" panose="020F0502020204030204" pitchFamily="34" charset="0"/>
              </a:rPr>
              <a:t>Documents and Reports</a:t>
            </a:r>
          </a:p>
          <a:p>
            <a:r>
              <a:rPr lang="en-US" sz="2400" dirty="0">
                <a:latin typeface="Calibri" panose="020F0502020204030204" pitchFamily="34" charset="0"/>
              </a:rPr>
              <a:t>Test Sessions and Status</a:t>
            </a:r>
          </a:p>
          <a:p>
            <a:r>
              <a:rPr lang="en-US" sz="2400" dirty="0">
                <a:latin typeface="Calibri" panose="020F0502020204030204" pitchFamily="34" charset="0"/>
              </a:rPr>
              <a:t>Software downloads</a:t>
            </a:r>
          </a:p>
          <a:p>
            <a:pPr marL="0" indent="0">
              <a:buNone/>
            </a:pPr>
            <a:r>
              <a:rPr lang="en-US" dirty="0">
                <a:latin typeface="Calibri" panose="020F0502020204030204" pitchFamily="34" charset="0"/>
              </a:rPr>
              <a:t>DRC</a:t>
            </a:r>
            <a:r>
              <a:rPr lang="en-US" sz="2400" dirty="0">
                <a:latin typeface="Calibri" panose="020F0502020204030204" pitchFamily="34" charset="0"/>
              </a:rPr>
              <a:t> </a:t>
            </a:r>
            <a:r>
              <a:rPr lang="en-US" dirty="0">
                <a:latin typeface="Calibri" panose="020F0502020204030204" pitchFamily="34" charset="0"/>
              </a:rPr>
              <a:t>INSIGHT</a:t>
            </a:r>
          </a:p>
          <a:p>
            <a:r>
              <a:rPr lang="en-US" sz="2400" dirty="0">
                <a:latin typeface="Calibri" panose="020F0502020204030204" pitchFamily="34" charset="0"/>
              </a:rPr>
              <a:t>Test Engine</a:t>
            </a:r>
          </a:p>
          <a:p>
            <a:r>
              <a:rPr lang="en-US" sz="2400" dirty="0">
                <a:latin typeface="Calibri" panose="020F0502020204030204" pitchFamily="34" charset="0"/>
              </a:rPr>
              <a:t>Secure Browser</a:t>
            </a:r>
          </a:p>
          <a:p>
            <a:r>
              <a:rPr lang="en-US" sz="2400" dirty="0">
                <a:latin typeface="Calibri" panose="020F0502020204030204" pitchFamily="34" charset="0"/>
              </a:rPr>
              <a:t>Testing Site Manager</a:t>
            </a:r>
          </a:p>
          <a:p>
            <a:pPr lvl="1"/>
            <a:r>
              <a:rPr lang="en-US" sz="2000" dirty="0">
                <a:latin typeface="Calibri" panose="020F0502020204030204" pitchFamily="34" charset="0"/>
              </a:rPr>
              <a:t>Content and Response Caching</a:t>
            </a:r>
          </a:p>
          <a:p>
            <a:pPr lvl="1"/>
            <a:r>
              <a:rPr lang="en-US" sz="2000" dirty="0">
                <a:latin typeface="Calibri" panose="020F0502020204030204" pitchFamily="34" charset="0"/>
              </a:rPr>
              <a:t>Readiness Tools</a:t>
            </a:r>
          </a:p>
        </p:txBody>
      </p:sp>
      <p:sp>
        <p:nvSpPr>
          <p:cNvPr id="6" name="Slide Number Placeholder 5"/>
          <p:cNvSpPr>
            <a:spLocks noGrp="1"/>
          </p:cNvSpPr>
          <p:nvPr>
            <p:ph type="sldNum" sz="quarter" idx="10"/>
          </p:nvPr>
        </p:nvSpPr>
        <p:spPr/>
        <p:txBody>
          <a:bodyPr/>
          <a:lstStyle/>
          <a:p>
            <a:pPr>
              <a:defRPr/>
            </a:pPr>
            <a:fld id="{5C85FF15-2366-464F-A9D7-3AA477A532F5}" type="slidenum">
              <a:rPr lang="en-US" smtClean="0"/>
              <a:pPr>
                <a:defRPr/>
              </a:pPr>
              <a:t>10</a:t>
            </a:fld>
            <a:endParaRPr lang="en-US" dirty="0"/>
          </a:p>
        </p:txBody>
      </p:sp>
    </p:spTree>
    <p:extLst>
      <p:ext uri="{BB962C8B-B14F-4D97-AF65-F5344CB8AC3E}">
        <p14:creationId xmlns:p14="http://schemas.microsoft.com/office/powerpoint/2010/main" val="357435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63" y="108383"/>
            <a:ext cx="7311737" cy="1143000"/>
          </a:xfrm>
        </p:spPr>
        <p:txBody>
          <a:bodyPr/>
          <a:lstStyle/>
          <a:p>
            <a:pPr algn="l"/>
            <a:r>
              <a:rPr lang="en-US" sz="2800" b="1" dirty="0">
                <a:solidFill>
                  <a:srgbClr val="022F65"/>
                </a:solidFill>
                <a:latin typeface="Garamond" pitchFamily="18" charset="0"/>
              </a:rPr>
              <a:t>eDIRECT</a:t>
            </a:r>
            <a:endParaRPr lang="en-US" sz="2800" dirty="0"/>
          </a:p>
        </p:txBody>
      </p:sp>
      <p:sp>
        <p:nvSpPr>
          <p:cNvPr id="3" name="Content Placeholder 2"/>
          <p:cNvSpPr>
            <a:spLocks noGrp="1"/>
          </p:cNvSpPr>
          <p:nvPr>
            <p:ph idx="1"/>
          </p:nvPr>
        </p:nvSpPr>
        <p:spPr>
          <a:xfrm>
            <a:off x="1070263" y="814278"/>
            <a:ext cx="7353300" cy="4525963"/>
          </a:xfrm>
        </p:spPr>
        <p:txBody>
          <a:bodyPr/>
          <a:lstStyle/>
          <a:p>
            <a:pPr eaLnBrk="1" hangingPunct="1">
              <a:defRPr/>
            </a:pPr>
            <a:r>
              <a:rPr lang="en-US" altLang="en-US" sz="2400" dirty="0">
                <a:latin typeface="Calibri" panose="020F0502020204030204" pitchFamily="34" charset="0"/>
              </a:rPr>
              <a:t>Web portal used for Georgia Milestones: </a:t>
            </a:r>
            <a:r>
              <a:rPr lang="en-US" altLang="en-US" sz="2400" dirty="0">
                <a:latin typeface="Calibri" panose="020F0502020204030204" pitchFamily="34" charset="0"/>
                <a:hlinkClick r:id="rId2"/>
              </a:rPr>
              <a:t>https://ga.drcedirect.com</a:t>
            </a:r>
            <a:endParaRPr lang="en-US" altLang="en-US" sz="2400" dirty="0">
              <a:latin typeface="Calibri" panose="020F0502020204030204" pitchFamily="34" charset="0"/>
            </a:endParaRPr>
          </a:p>
          <a:p>
            <a:pPr lvl="1" eaLnBrk="1" hangingPunct="1">
              <a:defRPr/>
            </a:pPr>
            <a:r>
              <a:rPr lang="en-US" altLang="en-US" sz="2000" dirty="0">
                <a:latin typeface="Calibri" panose="020F0502020204030204" pitchFamily="34" charset="0"/>
              </a:rPr>
              <a:t>Used by System Test Coordinators to grant access to System Technology Coordinators and other system/school personnel</a:t>
            </a:r>
          </a:p>
          <a:p>
            <a:pPr lvl="1" eaLnBrk="1" hangingPunct="1">
              <a:defRPr/>
            </a:pPr>
            <a:r>
              <a:rPr lang="en-US" altLang="en-US" sz="2000" dirty="0">
                <a:latin typeface="Calibri" panose="020F0502020204030204" pitchFamily="34" charset="0"/>
              </a:rPr>
              <a:t>Used by System Test Coordinators to update student information and print test tickets via Test Setup</a:t>
            </a:r>
          </a:p>
          <a:p>
            <a:pPr lvl="1" eaLnBrk="1" hangingPunct="1">
              <a:defRPr/>
            </a:pPr>
            <a:r>
              <a:rPr lang="en-US" altLang="en-US" sz="2000" dirty="0">
                <a:latin typeface="Calibri" panose="020F0502020204030204" pitchFamily="34" charset="0"/>
              </a:rPr>
              <a:t>Used by System Technology Coordinators to access INSIGHT software installation tools</a:t>
            </a:r>
          </a:p>
          <a:p>
            <a:pPr lvl="2" eaLnBrk="1" hangingPunct="1">
              <a:defRPr/>
            </a:pPr>
            <a:r>
              <a:rPr lang="en-US" altLang="en-US" sz="1800" dirty="0">
                <a:latin typeface="Calibri" panose="020F0502020204030204" pitchFamily="34" charset="0"/>
              </a:rPr>
              <a:t>Device Toolkit (DTK) link (redirects to new COS-DTK user interface)</a:t>
            </a:r>
          </a:p>
          <a:p>
            <a:pPr lvl="2" eaLnBrk="1" hangingPunct="1">
              <a:defRPr/>
            </a:pPr>
            <a:r>
              <a:rPr lang="en-US" altLang="en-US" sz="1800" dirty="0">
                <a:latin typeface="Calibri" panose="020F0502020204030204" pitchFamily="34" charset="0"/>
              </a:rPr>
              <a:t>Testing Site Manager (TSM) software</a:t>
            </a:r>
          </a:p>
          <a:p>
            <a:pPr lvl="2" eaLnBrk="1" hangingPunct="1">
              <a:defRPr/>
            </a:pPr>
            <a:r>
              <a:rPr lang="en-US" altLang="en-US" sz="1800" dirty="0">
                <a:latin typeface="Calibri" panose="020F0502020204030204" pitchFamily="34" charset="0"/>
              </a:rPr>
              <a:t>DRC INSIGHT software packages</a:t>
            </a:r>
          </a:p>
          <a:p>
            <a:pPr lvl="2" eaLnBrk="1" hangingPunct="1">
              <a:defRPr/>
            </a:pPr>
            <a:r>
              <a:rPr lang="en-US" altLang="en-US" sz="1800" dirty="0">
                <a:latin typeface="Calibri" panose="020F0502020204030204" pitchFamily="34" charset="0"/>
              </a:rPr>
              <a:t>Permissions needed: </a:t>
            </a:r>
          </a:p>
          <a:p>
            <a:pPr lvl="3" eaLnBrk="1" hangingPunct="1">
              <a:defRPr/>
            </a:pPr>
            <a:r>
              <a:rPr lang="en-US" altLang="en-US" sz="1600" dirty="0">
                <a:latin typeface="Calibri" panose="020F0502020204030204" pitchFamily="34" charset="0"/>
              </a:rPr>
              <a:t>Online Testing – Secured Resources</a:t>
            </a:r>
          </a:p>
          <a:p>
            <a:pPr lvl="3" eaLnBrk="1" hangingPunct="1">
              <a:defRPr/>
            </a:pPr>
            <a:r>
              <a:rPr lang="en-US" altLang="en-US" sz="1600" dirty="0">
                <a:latin typeface="Calibri" panose="020F0502020204030204" pitchFamily="34" charset="0"/>
              </a:rPr>
              <a:t>Test Setup – Device Toolkit</a:t>
            </a:r>
            <a:endParaRPr lang="en-US" altLang="en-US" sz="1800" dirty="0">
              <a:latin typeface="Calibri" panose="020F0502020204030204" pitchFamily="34" charset="0"/>
            </a:endParaRPr>
          </a:p>
        </p:txBody>
      </p:sp>
      <p:sp>
        <p:nvSpPr>
          <p:cNvPr id="6" name="Slide Number Placeholder 5"/>
          <p:cNvSpPr>
            <a:spLocks noGrp="1"/>
          </p:cNvSpPr>
          <p:nvPr>
            <p:ph type="sldNum" sz="quarter" idx="10"/>
          </p:nvPr>
        </p:nvSpPr>
        <p:spPr/>
        <p:txBody>
          <a:bodyPr/>
          <a:lstStyle/>
          <a:p>
            <a:pPr>
              <a:defRPr/>
            </a:pPr>
            <a:fld id="{5C85FF15-2366-464F-A9D7-3AA477A532F5}" type="slidenum">
              <a:rPr lang="en-US" smtClean="0"/>
              <a:pPr>
                <a:defRPr/>
              </a:pPr>
              <a:t>11</a:t>
            </a:fld>
            <a:endParaRPr lang="en-US" dirty="0"/>
          </a:p>
        </p:txBody>
      </p:sp>
    </p:spTree>
    <p:extLst>
      <p:ext uri="{BB962C8B-B14F-4D97-AF65-F5344CB8AC3E}">
        <p14:creationId xmlns:p14="http://schemas.microsoft.com/office/powerpoint/2010/main" val="64919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897" y="1585311"/>
            <a:ext cx="7353300" cy="2937933"/>
          </a:xfrm>
        </p:spPr>
        <p:txBody>
          <a:bodyPr/>
          <a:lstStyle/>
          <a:p>
            <a:pPr marL="0" indent="0" algn="ctr">
              <a:buNone/>
            </a:pPr>
            <a:r>
              <a:rPr lang="en-US" sz="6600" dirty="0">
                <a:latin typeface="Calibri" panose="020F0502020204030204" pitchFamily="34" charset="0"/>
              </a:rPr>
              <a:t>Getting Started –</a:t>
            </a:r>
          </a:p>
          <a:p>
            <a:pPr marL="0" indent="0" algn="ctr">
              <a:buNone/>
            </a:pPr>
            <a:r>
              <a:rPr lang="en-US" sz="6600" dirty="0">
                <a:latin typeface="Calibri" panose="020F0502020204030204" pitchFamily="34" charset="0"/>
              </a:rPr>
              <a:t>The Basics</a:t>
            </a:r>
          </a:p>
        </p:txBody>
      </p:sp>
      <p:sp>
        <p:nvSpPr>
          <p:cNvPr id="6" name="Slide Number Placeholder 5"/>
          <p:cNvSpPr>
            <a:spLocks noGrp="1"/>
          </p:cNvSpPr>
          <p:nvPr>
            <p:ph type="sldNum" sz="quarter" idx="10"/>
          </p:nvPr>
        </p:nvSpPr>
        <p:spPr/>
        <p:txBody>
          <a:bodyPr/>
          <a:lstStyle/>
          <a:p>
            <a:pPr>
              <a:defRPr/>
            </a:pPr>
            <a:fld id="{5C85FF15-2366-464F-A9D7-3AA477A532F5}" type="slidenum">
              <a:rPr lang="en-US" smtClean="0"/>
              <a:pPr>
                <a:defRPr/>
              </a:pPr>
              <a:t>12</a:t>
            </a:fld>
            <a:endParaRPr lang="en-US" dirty="0"/>
          </a:p>
        </p:txBody>
      </p:sp>
    </p:spTree>
    <p:extLst>
      <p:ext uri="{BB962C8B-B14F-4D97-AF65-F5344CB8AC3E}">
        <p14:creationId xmlns:p14="http://schemas.microsoft.com/office/powerpoint/2010/main" val="399820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63" y="108383"/>
            <a:ext cx="7311737" cy="1143000"/>
          </a:xfrm>
        </p:spPr>
        <p:txBody>
          <a:bodyPr/>
          <a:lstStyle/>
          <a:p>
            <a:pPr algn="l"/>
            <a:r>
              <a:rPr lang="en-US" sz="2800" b="1" dirty="0">
                <a:solidFill>
                  <a:srgbClr val="022F65"/>
                </a:solidFill>
                <a:latin typeface="Garamond" pitchFamily="18" charset="0"/>
              </a:rPr>
              <a:t>Network Requirements</a:t>
            </a:r>
            <a:endParaRPr lang="en-US" sz="2800" dirty="0"/>
          </a:p>
        </p:txBody>
      </p:sp>
      <p:sp>
        <p:nvSpPr>
          <p:cNvPr id="3" name="Content Placeholder 2"/>
          <p:cNvSpPr>
            <a:spLocks noGrp="1"/>
          </p:cNvSpPr>
          <p:nvPr>
            <p:ph idx="1"/>
          </p:nvPr>
        </p:nvSpPr>
        <p:spPr>
          <a:xfrm>
            <a:off x="1070263" y="825275"/>
            <a:ext cx="7353300" cy="5733180"/>
          </a:xfrm>
          <a:noFill/>
        </p:spPr>
        <p:txBody>
          <a:bodyPr/>
          <a:lstStyle/>
          <a:p>
            <a:pPr>
              <a:defRPr/>
            </a:pPr>
            <a:r>
              <a:rPr lang="en-US" sz="2000" dirty="0">
                <a:latin typeface="Calibri" pitchFamily="34" charset="0"/>
                <a:cs typeface="Calibri" pitchFamily="34" charset="0"/>
              </a:rPr>
              <a:t>All testing devices should have access to the Internet and DRC servers using HTTP/HTTPS protocols on ports 80 and 443</a:t>
            </a:r>
          </a:p>
          <a:p>
            <a:pPr>
              <a:defRPr/>
            </a:pPr>
            <a:r>
              <a:rPr lang="en-US" sz="2000" dirty="0">
                <a:latin typeface="Calibri" pitchFamily="34" charset="0"/>
                <a:cs typeface="Calibri" pitchFamily="34" charset="0"/>
              </a:rPr>
              <a:t>All firewalls should allow connectivity on ports 80 and 443</a:t>
            </a:r>
          </a:p>
          <a:p>
            <a:pPr>
              <a:defRPr/>
            </a:pPr>
            <a:r>
              <a:rPr lang="en-US" sz="2000" dirty="0">
                <a:latin typeface="Calibri" pitchFamily="34" charset="0"/>
                <a:cs typeface="Calibri" pitchFamily="34" charset="0"/>
              </a:rPr>
              <a:t>Whitelist the following file types, both internally and externally: </a:t>
            </a:r>
            <a:r>
              <a:rPr lang="en-US" sz="2000" dirty="0" err="1">
                <a:latin typeface="Calibri" pitchFamily="34" charset="0"/>
                <a:cs typeface="Calibri" pitchFamily="34" charset="0"/>
              </a:rPr>
              <a:t>enc</a:t>
            </a:r>
            <a:r>
              <a:rPr lang="en-US" sz="2000" dirty="0">
                <a:latin typeface="Calibri" pitchFamily="34" charset="0"/>
                <a:cs typeface="Calibri" pitchFamily="34" charset="0"/>
              </a:rPr>
              <a:t>, exe (for updates), gif, html, jar, jpeg, xml</a:t>
            </a:r>
          </a:p>
          <a:p>
            <a:pPr>
              <a:defRPr/>
            </a:pPr>
            <a:r>
              <a:rPr lang="en-US" sz="2000" dirty="0">
                <a:latin typeface="Calibri" pitchFamily="34" charset="0"/>
                <a:cs typeface="Calibri" pitchFamily="34" charset="0"/>
              </a:rPr>
              <a:t>Prioritize/whitelist INSIGHT traffic on: firewalls, internet packet shaper, routers, switches, proxies, other network devices</a:t>
            </a:r>
          </a:p>
          <a:p>
            <a:pPr>
              <a:defRPr/>
            </a:pPr>
            <a:r>
              <a:rPr lang="en-US" sz="2000" dirty="0">
                <a:latin typeface="Calibri" pitchFamily="34" charset="0"/>
                <a:cs typeface="Calibri" pitchFamily="34" charset="0"/>
              </a:rPr>
              <a:t>Whitelist these URLs on content filtering systems or other proxy/firewall software that is used locally:</a:t>
            </a:r>
          </a:p>
          <a:p>
            <a:pPr lvl="1">
              <a:defRPr/>
            </a:pPr>
            <a:r>
              <a:rPr lang="en-US" sz="1600" dirty="0">
                <a:latin typeface="Calibri" pitchFamily="34" charset="0"/>
                <a:cs typeface="Calibri" pitchFamily="34" charset="0"/>
              </a:rPr>
              <a:t>http://ga-insight-client.drcedirect.com</a:t>
            </a:r>
          </a:p>
          <a:p>
            <a:pPr lvl="1">
              <a:defRPr/>
            </a:pPr>
            <a:r>
              <a:rPr lang="en-US" sz="1600" dirty="0">
                <a:latin typeface="Calibri" pitchFamily="34" charset="0"/>
                <a:cs typeface="Calibri" pitchFamily="34" charset="0"/>
              </a:rPr>
              <a:t>https://ga-insight.drcedirect.com</a:t>
            </a:r>
          </a:p>
          <a:p>
            <a:pPr lvl="1">
              <a:defRPr/>
            </a:pPr>
            <a:r>
              <a:rPr lang="en-US" sz="1600" dirty="0">
                <a:latin typeface="Calibri" pitchFamily="34" charset="0"/>
                <a:cs typeface="Calibri" pitchFamily="34" charset="0"/>
              </a:rPr>
              <a:t>https://ga.drcedirect.com</a:t>
            </a:r>
          </a:p>
          <a:p>
            <a:pPr lvl="1">
              <a:defRPr/>
            </a:pPr>
            <a:r>
              <a:rPr lang="en-US" sz="1600" dirty="0">
                <a:latin typeface="Calibri" pitchFamily="34" charset="0"/>
                <a:cs typeface="Calibri" pitchFamily="34" charset="0"/>
              </a:rPr>
              <a:t>https://wbte.drcedirect.com</a:t>
            </a:r>
          </a:p>
          <a:p>
            <a:pPr lvl="1">
              <a:defRPr/>
            </a:pPr>
            <a:r>
              <a:rPr lang="en-US" sz="1600" dirty="0">
                <a:latin typeface="Calibri" pitchFamily="34" charset="0"/>
                <a:cs typeface="Calibri" pitchFamily="34" charset="0"/>
              </a:rPr>
              <a:t>https://dtk.drcedirect.com</a:t>
            </a:r>
          </a:p>
          <a:p>
            <a:pPr lvl="1">
              <a:defRPr/>
            </a:pPr>
            <a:r>
              <a:rPr lang="en-US" sz="1600" dirty="0">
                <a:latin typeface="Calibri" pitchFamily="34" charset="0"/>
                <a:cs typeface="Calibri" pitchFamily="34" charset="0"/>
              </a:rPr>
              <a:t>https://api-gateway.drcedirect.com</a:t>
            </a:r>
          </a:p>
          <a:p>
            <a:pPr lvl="1">
              <a:defRPr/>
            </a:pPr>
            <a:r>
              <a:rPr lang="en-US" sz="1600" dirty="0">
                <a:latin typeface="Calibri" pitchFamily="34" charset="0"/>
                <a:cs typeface="Calibri" pitchFamily="34" charset="0"/>
              </a:rPr>
              <a:t>https://api-gateway-cloud.drcedirect.com</a:t>
            </a:r>
          </a:p>
          <a:p>
            <a:pPr lvl="1">
              <a:defRPr/>
            </a:pPr>
            <a:r>
              <a:rPr lang="en-US" sz="1600" dirty="0">
                <a:latin typeface="Calibri" pitchFamily="34" charset="0"/>
                <a:cs typeface="Calibri" pitchFamily="34" charset="0"/>
              </a:rPr>
              <a:t>https://cdn-download-prod.drcedirect.com</a:t>
            </a:r>
          </a:p>
          <a:p>
            <a:pPr lvl="1">
              <a:defRPr/>
            </a:pPr>
            <a:r>
              <a:rPr lang="en-US" sz="1600" dirty="0">
                <a:latin typeface="Calibri" pitchFamily="34" charset="0"/>
                <a:cs typeface="Calibri" pitchFamily="34" charset="0"/>
              </a:rPr>
              <a:t>https://cdn-content-prod.drcedirect.com </a:t>
            </a:r>
            <a:endParaRPr lang="en-US" sz="1800" dirty="0">
              <a:latin typeface="Calibri" pitchFamily="34" charset="0"/>
              <a:cs typeface="Calibri" pitchFamily="34" charset="0"/>
            </a:endParaRPr>
          </a:p>
        </p:txBody>
      </p:sp>
      <p:sp>
        <p:nvSpPr>
          <p:cNvPr id="6" name="Slide Number Placeholder 5"/>
          <p:cNvSpPr>
            <a:spLocks noGrp="1"/>
          </p:cNvSpPr>
          <p:nvPr>
            <p:ph type="sldNum" sz="quarter" idx="10"/>
          </p:nvPr>
        </p:nvSpPr>
        <p:spPr/>
        <p:txBody>
          <a:bodyPr/>
          <a:lstStyle/>
          <a:p>
            <a:pPr>
              <a:defRPr/>
            </a:pPr>
            <a:fld id="{5C85FF15-2366-464F-A9D7-3AA477A532F5}" type="slidenum">
              <a:rPr lang="en-US" smtClean="0"/>
              <a:pPr>
                <a:defRPr/>
              </a:pPr>
              <a:t>13</a:t>
            </a:fld>
            <a:endParaRPr lang="en-US" dirty="0"/>
          </a:p>
        </p:txBody>
      </p:sp>
    </p:spTree>
    <p:extLst>
      <p:ext uri="{BB962C8B-B14F-4D97-AF65-F5344CB8AC3E}">
        <p14:creationId xmlns:p14="http://schemas.microsoft.com/office/powerpoint/2010/main" val="417217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System requirements</a:t>
            </a:r>
            <a:endParaRPr lang="en-US" sz="2000" b="0" kern="0" dirty="0"/>
          </a:p>
        </p:txBody>
      </p:sp>
      <p:sp>
        <p:nvSpPr>
          <p:cNvPr id="3" name="Content Placeholder 2"/>
          <p:cNvSpPr>
            <a:spLocks noGrp="1"/>
          </p:cNvSpPr>
          <p:nvPr>
            <p:ph idx="1"/>
          </p:nvPr>
        </p:nvSpPr>
        <p:spPr>
          <a:xfrm>
            <a:off x="1070263" y="757448"/>
            <a:ext cx="7353300" cy="5674883"/>
          </a:xfrm>
          <a:noFill/>
        </p:spPr>
        <p:txBody>
          <a:bodyPr/>
          <a:lstStyle/>
          <a:p>
            <a:r>
              <a:rPr lang="en-US" sz="2000" dirty="0">
                <a:latin typeface="Calibri" panose="020F0502020204030204" pitchFamily="34" charset="0"/>
              </a:rPr>
              <a:t>DRC provides updates of system requirements every 3-4 months</a:t>
            </a:r>
          </a:p>
          <a:p>
            <a:pPr lvl="1"/>
            <a:r>
              <a:rPr lang="en-US" sz="1600" dirty="0">
                <a:latin typeface="Calibri" panose="020F0502020204030204" pitchFamily="34" charset="0"/>
              </a:rPr>
              <a:t>Goal to provide guidance based on device/ operating system vendor support plans</a:t>
            </a:r>
          </a:p>
          <a:p>
            <a:r>
              <a:rPr lang="en-US" sz="2000" dirty="0">
                <a:latin typeface="Calibri" panose="020F0502020204030204" pitchFamily="34" charset="0"/>
              </a:rPr>
              <a:t>Please note – If you experienced satisfactory performance from the hardware you used for online testing in 2016-2017, both for student devices and for your TSMs, you should experience the same performance, or better, this year using the updated DRC INSIGHT secure browser and TSM software – IF the device/operating system vendor still supports the device/operating system</a:t>
            </a:r>
          </a:p>
          <a:p>
            <a:r>
              <a:rPr lang="en-US" sz="2000" dirty="0">
                <a:latin typeface="Calibri" panose="020F0502020204030204" pitchFamily="34" charset="0"/>
              </a:rPr>
              <a:t>Details of the System Requirements are located in eDIRECT</a:t>
            </a:r>
          </a:p>
          <a:p>
            <a:pPr lvl="1"/>
            <a:r>
              <a:rPr lang="en-US" sz="2000" dirty="0">
                <a:latin typeface="Calibri" panose="020F0502020204030204" pitchFamily="34" charset="0"/>
                <a:hlinkClick r:id="rId3"/>
              </a:rPr>
              <a:t>https://ga.drcedirect.com</a:t>
            </a:r>
            <a:endParaRPr lang="en-US" sz="2000" dirty="0">
              <a:latin typeface="Calibri" panose="020F0502020204030204" pitchFamily="34" charset="0"/>
            </a:endParaRPr>
          </a:p>
          <a:p>
            <a:pPr lvl="1"/>
            <a:r>
              <a:rPr lang="en-US" sz="2000" dirty="0">
                <a:latin typeface="Calibri" panose="020F0502020204030204" pitchFamily="34" charset="0"/>
              </a:rPr>
              <a:t>General Information/Documents/</a:t>
            </a:r>
          </a:p>
          <a:p>
            <a:pPr lvl="1"/>
            <a:r>
              <a:rPr lang="en-US" sz="2000" dirty="0">
                <a:latin typeface="Calibri" panose="020F0502020204030204" pitchFamily="34" charset="0"/>
              </a:rPr>
              <a:t>Document Type of Manuals</a:t>
            </a:r>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8416" y="811925"/>
            <a:ext cx="7353300" cy="5049834"/>
          </a:xfrm>
        </p:spPr>
        <p:txBody>
          <a:bodyPr/>
          <a:lstStyle/>
          <a:p>
            <a:pPr marL="514350" indent="-514350">
              <a:buFont typeface="+mj-lt"/>
              <a:buAutoNum type="arabicPeriod"/>
            </a:pPr>
            <a:r>
              <a:rPr lang="en-US" sz="2800" dirty="0">
                <a:latin typeface="Calibri" panose="020F0502020204030204" pitchFamily="34" charset="0"/>
              </a:rPr>
              <a:t>Think about how you will group your testing machines</a:t>
            </a:r>
          </a:p>
          <a:p>
            <a:pPr marL="514350" indent="-514350">
              <a:buFont typeface="+mj-lt"/>
              <a:buAutoNum type="arabicPeriod"/>
            </a:pPr>
            <a:r>
              <a:rPr lang="en-US" sz="2800" dirty="0">
                <a:latin typeface="Calibri" panose="020F0502020204030204" pitchFamily="34" charset="0"/>
              </a:rPr>
              <a:t>Testing Site Manager</a:t>
            </a:r>
          </a:p>
          <a:p>
            <a:pPr marL="914400" lvl="1" indent="-514350"/>
            <a:r>
              <a:rPr lang="en-US" sz="2400" dirty="0">
                <a:latin typeface="Calibri" panose="020F0502020204030204" pitchFamily="34" charset="0"/>
              </a:rPr>
              <a:t>Decide where and how you will deploy it </a:t>
            </a:r>
          </a:p>
          <a:p>
            <a:pPr marL="914400" lvl="1" indent="-514350"/>
            <a:r>
              <a:rPr lang="en-US" sz="2400" dirty="0">
                <a:latin typeface="Calibri" panose="020F0502020204030204" pitchFamily="34" charset="0"/>
              </a:rPr>
              <a:t>Install it</a:t>
            </a:r>
          </a:p>
          <a:p>
            <a:pPr marL="514350" indent="-514350">
              <a:buFont typeface="+mj-lt"/>
              <a:buAutoNum type="arabicPeriod"/>
            </a:pPr>
            <a:r>
              <a:rPr lang="en-US" sz="2800" dirty="0">
                <a:latin typeface="Calibri" panose="020F0502020204030204" pitchFamily="34" charset="0"/>
              </a:rPr>
              <a:t>Setup Configurations in the Central Office Services - Device Toolkit (COS-DTK) for each group</a:t>
            </a:r>
          </a:p>
          <a:p>
            <a:pPr marL="514350" indent="-514350">
              <a:buFont typeface="+mj-lt"/>
              <a:buAutoNum type="arabicPeriod"/>
            </a:pPr>
            <a:r>
              <a:rPr lang="en-US" sz="2800" dirty="0">
                <a:latin typeface="Calibri" panose="020F0502020204030204" pitchFamily="34" charset="0"/>
              </a:rPr>
              <a:t>Install DRC INSIGHT</a:t>
            </a:r>
          </a:p>
          <a:p>
            <a:pPr marL="914400" lvl="1" indent="-514350"/>
            <a:r>
              <a:rPr lang="en-US" sz="2400" dirty="0">
                <a:latin typeface="Calibri" panose="020F0502020204030204" pitchFamily="34" charset="0"/>
              </a:rPr>
              <a:t>One installation for Milestones (EOC and EOG) and WIDA ACCESS for ELLs</a:t>
            </a:r>
          </a:p>
        </p:txBody>
      </p:sp>
      <p:sp>
        <p:nvSpPr>
          <p:cNvPr id="5" name="Title 1"/>
          <p:cNvSpPr>
            <a:spLocks noGrp="1"/>
          </p:cNvSpPr>
          <p:nvPr>
            <p:ph type="title"/>
          </p:nvPr>
        </p:nvSpPr>
        <p:spPr/>
        <p:txBody>
          <a:bodyPr/>
          <a:lstStyle/>
          <a:p>
            <a:pPr algn="l"/>
            <a:r>
              <a:rPr lang="en-US" sz="2800" b="1" dirty="0">
                <a:solidFill>
                  <a:srgbClr val="022F65"/>
                </a:solidFill>
                <a:latin typeface="Garamond" pitchFamily="18" charset="0"/>
              </a:rPr>
              <a:t>Getting Started – The Basics</a:t>
            </a:r>
            <a:endParaRPr lang="en-US" sz="280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D927-306D-4B48-8401-8EFBC9610BC4}"/>
              </a:ext>
            </a:extLst>
          </p:cNvPr>
          <p:cNvSpPr>
            <a:spLocks noGrp="1"/>
          </p:cNvSpPr>
          <p:nvPr>
            <p:ph type="ctrTitle"/>
          </p:nvPr>
        </p:nvSpPr>
        <p:spPr/>
        <p:txBody>
          <a:bodyPr/>
          <a:lstStyle/>
          <a:p>
            <a:r>
              <a:rPr lang="en-US" dirty="0"/>
              <a:t>Grouping Machines</a:t>
            </a:r>
          </a:p>
        </p:txBody>
      </p:sp>
      <p:sp>
        <p:nvSpPr>
          <p:cNvPr id="3" name="Subtitle 2">
            <a:extLst>
              <a:ext uri="{FF2B5EF4-FFF2-40B4-BE49-F238E27FC236}">
                <a16:creationId xmlns:a16="http://schemas.microsoft.com/office/drawing/2014/main" id="{70F8B17C-ADFF-4B01-897E-72C8BE27E5C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9952520-0D30-4AE9-B745-6E57945DF3A9}"/>
              </a:ext>
            </a:extLst>
          </p:cNvPr>
          <p:cNvSpPr>
            <a:spLocks noGrp="1"/>
          </p:cNvSpPr>
          <p:nvPr>
            <p:ph type="sldNum" sz="quarter" idx="10"/>
          </p:nvPr>
        </p:nvSpPr>
        <p:spPr/>
        <p:txBody>
          <a:bodyPr/>
          <a:lstStyle/>
          <a:p>
            <a:pPr>
              <a:defRPr/>
            </a:pPr>
            <a:fld id="{1343D8A3-888E-4C33-A071-3C1629BD6C3B}" type="slidenum">
              <a:rPr lang="en-US" smtClean="0"/>
              <a:pPr>
                <a:defRPr/>
              </a:pPr>
              <a:t>16</a:t>
            </a:fld>
            <a:endParaRPr lang="en-US" dirty="0"/>
          </a:p>
        </p:txBody>
      </p:sp>
    </p:spTree>
    <p:extLst>
      <p:ext uri="{BB962C8B-B14F-4D97-AF65-F5344CB8AC3E}">
        <p14:creationId xmlns:p14="http://schemas.microsoft.com/office/powerpoint/2010/main" val="341982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376" y="1021255"/>
            <a:ext cx="7353300" cy="4525963"/>
          </a:xfrm>
        </p:spPr>
        <p:txBody>
          <a:bodyPr/>
          <a:lstStyle/>
          <a:p>
            <a:r>
              <a:rPr lang="en-US" sz="2800" dirty="0">
                <a:latin typeface="Calibri" panose="020F0502020204030204" pitchFamily="34" charset="0"/>
              </a:rPr>
              <a:t>Think about how you will group your testing machines</a:t>
            </a:r>
          </a:p>
          <a:p>
            <a:pPr lvl="1"/>
            <a:r>
              <a:rPr lang="en-US" altLang="en-US" sz="2400" dirty="0">
                <a:latin typeface="Calibri" panose="020F0502020204030204" pitchFamily="34" charset="0"/>
              </a:rPr>
              <a:t>Location</a:t>
            </a:r>
          </a:p>
          <a:p>
            <a:pPr lvl="1"/>
            <a:r>
              <a:rPr lang="en-US" altLang="en-US" sz="2400" dirty="0">
                <a:latin typeface="Calibri" panose="020F0502020204030204" pitchFamily="34" charset="0"/>
              </a:rPr>
              <a:t>Lab/Cart</a:t>
            </a:r>
          </a:p>
          <a:p>
            <a:pPr lvl="1"/>
            <a:r>
              <a:rPr lang="en-US" altLang="en-US" sz="2400" dirty="0">
                <a:latin typeface="Calibri" panose="020F0502020204030204" pitchFamily="34" charset="0"/>
              </a:rPr>
              <a:t>Device OS</a:t>
            </a:r>
          </a:p>
          <a:p>
            <a:pPr lvl="1"/>
            <a:r>
              <a:rPr lang="en-US" altLang="en-US" sz="2400" dirty="0">
                <a:latin typeface="Calibri" panose="020F0502020204030204" pitchFamily="34" charset="0"/>
              </a:rPr>
              <a:t>Grade</a:t>
            </a:r>
          </a:p>
          <a:p>
            <a:pPr lvl="1"/>
            <a:r>
              <a:rPr lang="en-US" sz="2400" dirty="0">
                <a:latin typeface="Calibri" panose="020F0502020204030204" pitchFamily="34" charset="0"/>
              </a:rPr>
              <a:t>Other</a:t>
            </a:r>
          </a:p>
          <a:p>
            <a:pPr marL="342900" lvl="1" indent="-342900">
              <a:buFontTx/>
              <a:buChar char="•"/>
            </a:pPr>
            <a:r>
              <a:rPr lang="en-US" altLang="en-US" dirty="0">
                <a:latin typeface="Calibri" panose="020F0502020204030204" pitchFamily="34" charset="0"/>
              </a:rPr>
              <a:t>Consider using an organized naming convention</a:t>
            </a:r>
          </a:p>
          <a:p>
            <a:pPr marL="342900" lvl="1" indent="-342900">
              <a:buFontTx/>
              <a:buChar char="•"/>
            </a:pPr>
            <a:r>
              <a:rPr lang="en-US" altLang="en-US" dirty="0">
                <a:latin typeface="Calibri" panose="020F0502020204030204" pitchFamily="34" charset="0"/>
              </a:rPr>
              <a:t>You will use this information later in the COS-DTK to set up configurations.</a:t>
            </a:r>
          </a:p>
        </p:txBody>
      </p:sp>
      <p:sp>
        <p:nvSpPr>
          <p:cNvPr id="5" name="Title 1"/>
          <p:cNvSpPr>
            <a:spLocks noGrp="1"/>
          </p:cNvSpPr>
          <p:nvPr>
            <p:ph type="title"/>
          </p:nvPr>
        </p:nvSpPr>
        <p:spPr>
          <a:xfrm>
            <a:off x="1333500" y="274638"/>
            <a:ext cx="7353300" cy="1143000"/>
          </a:xfrm>
        </p:spPr>
        <p:txBody>
          <a:bodyPr/>
          <a:lstStyle/>
          <a:p>
            <a:pPr algn="l"/>
            <a:r>
              <a:rPr lang="en-US" sz="2800" b="1" dirty="0">
                <a:solidFill>
                  <a:srgbClr val="022F65"/>
                </a:solidFill>
                <a:latin typeface="Garamond" pitchFamily="18" charset="0"/>
              </a:rPr>
              <a:t>Groups of testing machines</a:t>
            </a:r>
            <a:endParaRPr lang="en-US" sz="280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3793-DFC9-43D7-9210-E86514483272}"/>
              </a:ext>
            </a:extLst>
          </p:cNvPr>
          <p:cNvSpPr>
            <a:spLocks noGrp="1"/>
          </p:cNvSpPr>
          <p:nvPr>
            <p:ph type="ctrTitle"/>
          </p:nvPr>
        </p:nvSpPr>
        <p:spPr/>
        <p:txBody>
          <a:bodyPr/>
          <a:lstStyle/>
          <a:p>
            <a:r>
              <a:rPr lang="en-US" dirty="0"/>
              <a:t>Testing Site Manager (TSM)</a:t>
            </a:r>
          </a:p>
        </p:txBody>
      </p:sp>
      <p:sp>
        <p:nvSpPr>
          <p:cNvPr id="3" name="Subtitle 2">
            <a:extLst>
              <a:ext uri="{FF2B5EF4-FFF2-40B4-BE49-F238E27FC236}">
                <a16:creationId xmlns:a16="http://schemas.microsoft.com/office/drawing/2014/main" id="{10431B64-EF13-4418-952E-F8136394D25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422C0B0-7C6A-4EC4-A8EC-035626402E0B}"/>
              </a:ext>
            </a:extLst>
          </p:cNvPr>
          <p:cNvSpPr>
            <a:spLocks noGrp="1"/>
          </p:cNvSpPr>
          <p:nvPr>
            <p:ph type="sldNum" sz="quarter" idx="10"/>
          </p:nvPr>
        </p:nvSpPr>
        <p:spPr/>
        <p:txBody>
          <a:bodyPr/>
          <a:lstStyle/>
          <a:p>
            <a:pPr>
              <a:defRPr/>
            </a:pPr>
            <a:fld id="{1343D8A3-888E-4C33-A071-3C1629BD6C3B}" type="slidenum">
              <a:rPr lang="en-US" smtClean="0"/>
              <a:pPr>
                <a:defRPr/>
              </a:pPr>
              <a:t>18</a:t>
            </a:fld>
            <a:endParaRPr lang="en-US" dirty="0"/>
          </a:p>
        </p:txBody>
      </p:sp>
    </p:spTree>
    <p:extLst>
      <p:ext uri="{BB962C8B-B14F-4D97-AF65-F5344CB8AC3E}">
        <p14:creationId xmlns:p14="http://schemas.microsoft.com/office/powerpoint/2010/main" val="192028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396" y="1085193"/>
            <a:ext cx="7353300" cy="4525963"/>
          </a:xfrm>
        </p:spPr>
        <p:txBody>
          <a:bodyPr/>
          <a:lstStyle/>
          <a:p>
            <a:r>
              <a:rPr lang="en-US" dirty="0">
                <a:latin typeface="Calibri" panose="020F0502020204030204" pitchFamily="34" charset="0"/>
              </a:rPr>
              <a:t>Decide where and how you will deploy the Testing Site Manager (TSM)</a:t>
            </a:r>
          </a:p>
          <a:p>
            <a:r>
              <a:rPr lang="en-US" dirty="0">
                <a:latin typeface="Calibri" panose="020F0502020204030204" pitchFamily="34" charset="0"/>
              </a:rPr>
              <a:t>What’s the TSM?</a:t>
            </a:r>
          </a:p>
          <a:p>
            <a:pPr lvl="1"/>
            <a:r>
              <a:rPr lang="en-US" dirty="0">
                <a:latin typeface="Calibri" panose="020F0502020204030204" pitchFamily="34" charset="0"/>
              </a:rPr>
              <a:t>Suite of tools installed locally to support testing</a:t>
            </a:r>
          </a:p>
          <a:p>
            <a:pPr lvl="2"/>
            <a:r>
              <a:rPr lang="en-US" dirty="0">
                <a:latin typeface="Calibri" panose="020F0502020204030204" pitchFamily="34" charset="0"/>
              </a:rPr>
              <a:t>Content caching</a:t>
            </a:r>
          </a:p>
          <a:p>
            <a:pPr lvl="2"/>
            <a:r>
              <a:rPr lang="en-US" dirty="0">
                <a:latin typeface="Calibri" panose="020F0502020204030204" pitchFamily="34" charset="0"/>
              </a:rPr>
              <a:t>Response caching</a:t>
            </a:r>
          </a:p>
          <a:p>
            <a:pPr lvl="2"/>
            <a:r>
              <a:rPr lang="en-US" dirty="0">
                <a:latin typeface="Calibri" panose="020F0502020204030204" pitchFamily="34" charset="0"/>
              </a:rPr>
              <a:t>Readiness tools</a:t>
            </a:r>
          </a:p>
        </p:txBody>
      </p:sp>
      <p:sp>
        <p:nvSpPr>
          <p:cNvPr id="5" name="Title 1"/>
          <p:cNvSpPr>
            <a:spLocks noGrp="1"/>
          </p:cNvSpPr>
          <p:nvPr>
            <p:ph type="title"/>
          </p:nvPr>
        </p:nvSpPr>
        <p:spPr/>
        <p:txBody>
          <a:bodyPr/>
          <a:lstStyle/>
          <a:p>
            <a:pPr algn="l"/>
            <a:r>
              <a:rPr lang="en-US" sz="2800" b="1" dirty="0">
                <a:solidFill>
                  <a:srgbClr val="022F65"/>
                </a:solidFill>
                <a:latin typeface="Garamond" pitchFamily="18" charset="0"/>
              </a:rPr>
              <a:t>Testing Site Manager</a:t>
            </a:r>
            <a:endParaRPr lang="en-US" sz="280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63" y="108383"/>
            <a:ext cx="7311737" cy="1143000"/>
          </a:xfrm>
        </p:spPr>
        <p:txBody>
          <a:bodyPr/>
          <a:lstStyle/>
          <a:p>
            <a:pPr algn="l"/>
            <a:r>
              <a:rPr lang="en-US" sz="2400" b="1" dirty="0">
                <a:solidFill>
                  <a:srgbClr val="022F65"/>
                </a:solidFill>
                <a:latin typeface="Garamond" pitchFamily="18" charset="0"/>
              </a:rPr>
              <a:t>Introductions</a:t>
            </a:r>
            <a:endParaRPr lang="en-US" sz="2400" dirty="0"/>
          </a:p>
        </p:txBody>
      </p:sp>
      <p:sp>
        <p:nvSpPr>
          <p:cNvPr id="3" name="Content Placeholder 2"/>
          <p:cNvSpPr>
            <a:spLocks noGrp="1"/>
          </p:cNvSpPr>
          <p:nvPr>
            <p:ph idx="1"/>
          </p:nvPr>
        </p:nvSpPr>
        <p:spPr>
          <a:xfrm>
            <a:off x="1258197" y="1048137"/>
            <a:ext cx="7353300" cy="4525963"/>
          </a:xfrm>
        </p:spPr>
        <p:txBody>
          <a:bodyPr/>
          <a:lstStyle/>
          <a:p>
            <a:pPr marL="0" indent="0">
              <a:buNone/>
            </a:pPr>
            <a:r>
              <a:rPr lang="en-US" sz="2400" b="1" dirty="0">
                <a:latin typeface="Calibri" panose="020F0502020204030204" pitchFamily="34" charset="0"/>
              </a:rPr>
              <a:t>GaDOE</a:t>
            </a:r>
          </a:p>
          <a:p>
            <a:pPr lvl="1"/>
            <a:r>
              <a:rPr lang="en-US" sz="1800" dirty="0">
                <a:latin typeface="Calibri" panose="020F0502020204030204" pitchFamily="34" charset="0"/>
              </a:rPr>
              <a:t>Sandy Greene, Ed.D., Director, Assessment</a:t>
            </a:r>
          </a:p>
          <a:p>
            <a:pPr lvl="1"/>
            <a:r>
              <a:rPr lang="en-US" sz="1800" dirty="0">
                <a:latin typeface="Calibri" panose="020F0502020204030204" pitchFamily="34" charset="0"/>
              </a:rPr>
              <a:t>Joe Blessing, Assessment Specialist</a:t>
            </a:r>
          </a:p>
          <a:p>
            <a:pPr lvl="1"/>
            <a:r>
              <a:rPr lang="en-US" sz="1800" dirty="0">
                <a:latin typeface="Calibri" panose="020F0502020204030204" pitchFamily="34" charset="0"/>
              </a:rPr>
              <a:t>Mary Nesbit-McBride, Ph.D., Assessment Specialist</a:t>
            </a:r>
          </a:p>
          <a:p>
            <a:pPr lvl="1"/>
            <a:r>
              <a:rPr lang="en-US" sz="1800" dirty="0">
                <a:latin typeface="Calibri" panose="020F0502020204030204" pitchFamily="34" charset="0"/>
              </a:rPr>
              <a:t>Robert McLeod, </a:t>
            </a:r>
            <a:r>
              <a:rPr lang="en-US" sz="1800" dirty="0" err="1">
                <a:latin typeface="Calibri" panose="020F0502020204030204" pitchFamily="34" charset="0"/>
              </a:rPr>
              <a:t>Ed.D</a:t>
            </a:r>
            <a:r>
              <a:rPr lang="en-US" sz="1800" dirty="0">
                <a:latin typeface="Calibri" panose="020F0502020204030204" pitchFamily="34" charset="0"/>
              </a:rPr>
              <a:t>., Assessment Specialist</a:t>
            </a:r>
          </a:p>
          <a:p>
            <a:pPr lvl="1"/>
            <a:r>
              <a:rPr lang="en-US" sz="1800" dirty="0">
                <a:latin typeface="Calibri" panose="020F0502020204030204" pitchFamily="34" charset="0"/>
              </a:rPr>
              <a:t>Chris Shealy, Director, Technology Services</a:t>
            </a:r>
          </a:p>
          <a:p>
            <a:pPr marL="0" indent="0">
              <a:buNone/>
            </a:pPr>
            <a:r>
              <a:rPr lang="en-US" sz="2400" b="1" dirty="0">
                <a:latin typeface="Calibri" panose="020F0502020204030204" pitchFamily="34" charset="0"/>
              </a:rPr>
              <a:t>DRC</a:t>
            </a:r>
          </a:p>
          <a:p>
            <a:pPr lvl="1"/>
            <a:r>
              <a:rPr lang="en-US" sz="1800" dirty="0" err="1">
                <a:latin typeface="Calibri" panose="020F0502020204030204" pitchFamily="34" charset="0"/>
              </a:rPr>
              <a:t>Anu</a:t>
            </a:r>
            <a:r>
              <a:rPr lang="en-US" sz="1800" dirty="0">
                <a:latin typeface="Calibri" panose="020F0502020204030204" pitchFamily="34" charset="0"/>
              </a:rPr>
              <a:t> </a:t>
            </a:r>
            <a:r>
              <a:rPr lang="en-US" sz="1800" dirty="0" err="1">
                <a:latin typeface="Calibri" panose="020F0502020204030204" pitchFamily="34" charset="0"/>
              </a:rPr>
              <a:t>Tummala</a:t>
            </a:r>
            <a:r>
              <a:rPr lang="en-US" sz="1800" dirty="0">
                <a:latin typeface="Calibri" panose="020F0502020204030204" pitchFamily="34" charset="0"/>
              </a:rPr>
              <a:t>, Program Management</a:t>
            </a:r>
          </a:p>
          <a:p>
            <a:pPr lvl="1"/>
            <a:r>
              <a:rPr lang="en-US" sz="1800" dirty="0">
                <a:latin typeface="Calibri" panose="020F0502020204030204" pitchFamily="34" charset="0"/>
              </a:rPr>
              <a:t>Michelle Gronemeyer, Program Management</a:t>
            </a:r>
          </a:p>
          <a:p>
            <a:pPr lvl="1"/>
            <a:r>
              <a:rPr lang="en-US" sz="1800" dirty="0">
                <a:latin typeface="Calibri" panose="020F0502020204030204" pitchFamily="34" charset="0"/>
              </a:rPr>
              <a:t>Evan Gedlinske, Program Management</a:t>
            </a:r>
          </a:p>
          <a:p>
            <a:pPr lvl="1"/>
            <a:r>
              <a:rPr lang="en-US" sz="1800" dirty="0">
                <a:latin typeface="Calibri" panose="020F0502020204030204" pitchFamily="34" charset="0"/>
              </a:rPr>
              <a:t>Stuart Bowlus, Program Management</a:t>
            </a:r>
          </a:p>
          <a:p>
            <a:pPr lvl="1"/>
            <a:r>
              <a:rPr lang="en-US" sz="1800" dirty="0">
                <a:latin typeface="Calibri" panose="020F0502020204030204" pitchFamily="34" charset="0"/>
              </a:rPr>
              <a:t>Missy Shealy, Program Management</a:t>
            </a:r>
          </a:p>
          <a:p>
            <a:pPr lvl="1"/>
            <a:r>
              <a:rPr lang="en-US" sz="1800" dirty="0">
                <a:latin typeface="Calibri" panose="020F0502020204030204" pitchFamily="34" charset="0"/>
              </a:rPr>
              <a:t>Phil Peterson, Customer Care</a:t>
            </a:r>
            <a:endParaRPr lang="en-US" sz="2000" dirty="0">
              <a:latin typeface="Calibri" panose="020F0502020204030204" pitchFamily="34" charset="0"/>
            </a:endParaRPr>
          </a:p>
        </p:txBody>
      </p:sp>
      <p:sp>
        <p:nvSpPr>
          <p:cNvPr id="6" name="Slide Number Placeholder 5"/>
          <p:cNvSpPr>
            <a:spLocks noGrp="1"/>
          </p:cNvSpPr>
          <p:nvPr>
            <p:ph type="sldNum" sz="quarter" idx="10"/>
          </p:nvPr>
        </p:nvSpPr>
        <p:spPr/>
        <p:txBody>
          <a:bodyPr/>
          <a:lstStyle/>
          <a:p>
            <a:pPr>
              <a:defRPr/>
            </a:pPr>
            <a:fld id="{5C85FF15-2366-464F-A9D7-3AA477A532F5}" type="slidenum">
              <a:rPr lang="en-US" smtClean="0"/>
              <a:pPr>
                <a:defRPr/>
              </a:pPr>
              <a:t>2</a:t>
            </a:fld>
            <a:endParaRPr lang="en-US" dirty="0"/>
          </a:p>
        </p:txBody>
      </p:sp>
    </p:spTree>
    <p:extLst>
      <p:ext uri="{BB962C8B-B14F-4D97-AF65-F5344CB8AC3E}">
        <p14:creationId xmlns:p14="http://schemas.microsoft.com/office/powerpoint/2010/main" val="251211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2670" y="1427178"/>
            <a:ext cx="7513637" cy="420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TSM diagram</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20</a:t>
            </a:fld>
            <a:endParaRPr lang="en-US" dirty="0"/>
          </a:p>
        </p:txBody>
      </p:sp>
    </p:spTree>
    <p:extLst>
      <p:ext uri="{BB962C8B-B14F-4D97-AF65-F5344CB8AC3E}">
        <p14:creationId xmlns:p14="http://schemas.microsoft.com/office/powerpoint/2010/main" val="426366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263" y="844979"/>
            <a:ext cx="7620000" cy="4800600"/>
          </a:xfrm>
        </p:spPr>
        <p:txBody>
          <a:bodyPr>
            <a:noAutofit/>
          </a:bodyPr>
          <a:lstStyle/>
          <a:p>
            <a:pPr marL="0" indent="0">
              <a:buNone/>
            </a:pPr>
            <a:r>
              <a:rPr lang="en-US" sz="2800" dirty="0">
                <a:latin typeface="Calibri" panose="020F0502020204030204" pitchFamily="34" charset="0"/>
                <a:cs typeface="Calibri" pitchFamily="34" charset="0"/>
              </a:rPr>
              <a:t>Content caching</a:t>
            </a:r>
          </a:p>
          <a:p>
            <a:pPr marL="747522" lvl="1" indent="-347472"/>
            <a:r>
              <a:rPr lang="en-US" sz="2000" dirty="0">
                <a:latin typeface="Calibri" panose="020F0502020204030204" pitchFamily="34" charset="0"/>
                <a:cs typeface="Calibri" pitchFamily="34" charset="0"/>
              </a:rPr>
              <a:t>Allows test content to be downloaded prior to student testing</a:t>
            </a:r>
          </a:p>
          <a:p>
            <a:pPr marL="747522" lvl="1" indent="-347472"/>
            <a:r>
              <a:rPr lang="en-US" sz="2000" dirty="0">
                <a:latin typeface="Calibri" panose="020F0502020204030204" pitchFamily="34" charset="0"/>
                <a:cs typeface="Calibri" pitchFamily="34" charset="0"/>
              </a:rPr>
              <a:t>Automatically updates whenever content is published (if TSM is running and connected to the Internet)</a:t>
            </a:r>
          </a:p>
          <a:p>
            <a:pPr marL="747522" lvl="1" indent="-347472"/>
            <a:r>
              <a:rPr lang="en-US" sz="2000" dirty="0">
                <a:latin typeface="Calibri" panose="020F0502020204030204" pitchFamily="34" charset="0"/>
                <a:cs typeface="Calibri" pitchFamily="34" charset="0"/>
              </a:rPr>
              <a:t>Places content inside your network for quicker access during testing</a:t>
            </a:r>
          </a:p>
          <a:p>
            <a:pPr marL="1147572" lvl="2" indent="-347472"/>
            <a:r>
              <a:rPr lang="en-US" sz="1800" dirty="0">
                <a:latin typeface="Calibri" panose="020F0502020204030204" pitchFamily="34" charset="0"/>
                <a:cs typeface="Calibri" pitchFamily="34" charset="0"/>
              </a:rPr>
              <a:t>Content cached in an encrypted state</a:t>
            </a:r>
          </a:p>
          <a:p>
            <a:pPr marL="747522" lvl="1" indent="-347472"/>
            <a:r>
              <a:rPr lang="en-US" sz="2000" u="sng" dirty="0">
                <a:latin typeface="Calibri" panose="020F0502020204030204" pitchFamily="34" charset="0"/>
                <a:cs typeface="Calibri" pitchFamily="34" charset="0"/>
              </a:rPr>
              <a:t>Highly recommended</a:t>
            </a:r>
            <a:r>
              <a:rPr lang="en-US" sz="2000" dirty="0">
                <a:latin typeface="Calibri" panose="020F0502020204030204" pitchFamily="34" charset="0"/>
                <a:cs typeface="Calibri" pitchFamily="34" charset="0"/>
              </a:rPr>
              <a:t> whenever possible</a:t>
            </a:r>
          </a:p>
          <a:p>
            <a:pPr marL="747522" lvl="1" indent="-347472"/>
            <a:r>
              <a:rPr lang="en-US" sz="2000" u="sng" dirty="0">
                <a:latin typeface="Calibri" panose="020F0502020204030204" pitchFamily="34" charset="0"/>
                <a:cs typeface="Calibri" pitchFamily="34" charset="0"/>
              </a:rPr>
              <a:t>Mandatory</a:t>
            </a:r>
            <a:r>
              <a:rPr lang="en-US" sz="2000" dirty="0">
                <a:latin typeface="Calibri" panose="020F0502020204030204" pitchFamily="34" charset="0"/>
                <a:cs typeface="Calibri" pitchFamily="34" charset="0"/>
              </a:rPr>
              <a:t> for online audio (TTS)</a:t>
            </a:r>
          </a:p>
          <a:p>
            <a:pPr marL="1147572" lvl="2" indent="-347472"/>
            <a:r>
              <a:rPr lang="en-US" sz="1600" dirty="0">
                <a:latin typeface="Calibri" panose="020F0502020204030204" pitchFamily="34" charset="0"/>
                <a:cs typeface="Calibri" pitchFamily="34" charset="0"/>
              </a:rPr>
              <a:t>Need to check the TTS checkbox on the TSM for each admin</a:t>
            </a: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TSM Caching</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21</a:t>
            </a:fld>
            <a:endParaRPr lang="en-US" dirty="0"/>
          </a:p>
        </p:txBody>
      </p:sp>
    </p:spTree>
    <p:extLst>
      <p:ext uri="{BB962C8B-B14F-4D97-AF65-F5344CB8AC3E}">
        <p14:creationId xmlns:p14="http://schemas.microsoft.com/office/powerpoint/2010/main" val="667638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3266" y="1149779"/>
            <a:ext cx="7620000" cy="4800600"/>
          </a:xfrm>
        </p:spPr>
        <p:txBody>
          <a:bodyPr>
            <a:noAutofit/>
          </a:bodyPr>
          <a:lstStyle/>
          <a:p>
            <a:pPr marL="347472" indent="-347472"/>
            <a:r>
              <a:rPr lang="en-US" dirty="0">
                <a:latin typeface="Calibri" panose="020F0502020204030204" pitchFamily="34" charset="0"/>
                <a:cs typeface="Calibri" pitchFamily="34" charset="0"/>
              </a:rPr>
              <a:t>Response caching</a:t>
            </a:r>
          </a:p>
          <a:p>
            <a:pPr marL="747522" lvl="1" indent="-347472"/>
            <a:r>
              <a:rPr lang="en-US" sz="2400" dirty="0">
                <a:latin typeface="Calibri" panose="020F0502020204030204" pitchFamily="34" charset="0"/>
                <a:cs typeface="Calibri" pitchFamily="34" charset="0"/>
              </a:rPr>
              <a:t>Allows students to continue testing if Internet connection fails on test client</a:t>
            </a:r>
          </a:p>
          <a:p>
            <a:pPr marL="1147572" lvl="2" indent="-347472"/>
            <a:r>
              <a:rPr lang="en-US" sz="1800" dirty="0">
                <a:latin typeface="Calibri" panose="020F0502020204030204" pitchFamily="34" charset="0"/>
                <a:cs typeface="Calibri" pitchFamily="34" charset="0"/>
              </a:rPr>
              <a:t>Generally responses are sent to DRC upon navigation from item to item or every 45 second, whichever is soonest</a:t>
            </a:r>
          </a:p>
          <a:p>
            <a:pPr marL="1147572" lvl="2" indent="-347472"/>
            <a:r>
              <a:rPr lang="en-US" sz="1800" dirty="0">
                <a:latin typeface="Calibri" panose="020F0502020204030204" pitchFamily="34" charset="0"/>
                <a:cs typeface="Calibri" pitchFamily="34" charset="0"/>
              </a:rPr>
              <a:t>Response caching will store student responses temporarily </a:t>
            </a:r>
          </a:p>
          <a:p>
            <a:pPr lvl="1"/>
            <a:r>
              <a:rPr lang="en-US" sz="2000" dirty="0">
                <a:latin typeface="Calibri" panose="020F0502020204030204" pitchFamily="34" charset="0"/>
              </a:rPr>
              <a:t>DURING TESTING</a:t>
            </a:r>
          </a:p>
          <a:p>
            <a:pPr lvl="2"/>
            <a:r>
              <a:rPr lang="en-US" sz="1800" dirty="0">
                <a:latin typeface="Calibri" panose="020F0502020204030204" pitchFamily="34" charset="0"/>
              </a:rPr>
              <a:t>Monitor TSM for stored student responses</a:t>
            </a:r>
          </a:p>
          <a:p>
            <a:pPr lvl="2"/>
            <a:r>
              <a:rPr lang="en-US" sz="1800" dirty="0">
                <a:latin typeface="Calibri" panose="020F0502020204030204" pitchFamily="34" charset="0"/>
              </a:rPr>
              <a:t>TSM will attempt to transmit every 15 minutes but responses can also be manually transmitted</a:t>
            </a:r>
            <a:endParaRPr lang="en-US" sz="2000" dirty="0">
              <a:latin typeface="Calibri" panose="020F0502020204030204" pitchFamily="34" charset="0"/>
            </a:endParaRPr>
          </a:p>
          <a:p>
            <a:pPr lvl="1"/>
            <a:r>
              <a:rPr lang="en-US" sz="2000" dirty="0">
                <a:latin typeface="Calibri" panose="020F0502020204030204" pitchFamily="34" charset="0"/>
              </a:rPr>
              <a:t>AFTER TESTING</a:t>
            </a:r>
          </a:p>
          <a:p>
            <a:pPr lvl="2"/>
            <a:r>
              <a:rPr lang="en-US" sz="1800" dirty="0">
                <a:latin typeface="Calibri" panose="020F0502020204030204" pitchFamily="34" charset="0"/>
              </a:rPr>
              <a:t>At the end of each day and testing window, confirm there are no stored responses on the TSM</a:t>
            </a: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TSM Caching</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22</a:t>
            </a:fld>
            <a:endParaRPr lang="en-US" dirty="0"/>
          </a:p>
        </p:txBody>
      </p:sp>
    </p:spTree>
    <p:extLst>
      <p:ext uri="{BB962C8B-B14F-4D97-AF65-F5344CB8AC3E}">
        <p14:creationId xmlns:p14="http://schemas.microsoft.com/office/powerpoint/2010/main" val="667638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rgbClr val="022F65"/>
                </a:solidFill>
                <a:latin typeface="Garamond" pitchFamily="18" charset="0"/>
              </a:rPr>
              <a:t>TSM – Response Caching</a:t>
            </a:r>
            <a:endParaRPr lang="en-US" dirty="0"/>
          </a:p>
        </p:txBody>
      </p:sp>
      <p:sp>
        <p:nvSpPr>
          <p:cNvPr id="3" name="Content Placeholder 2"/>
          <p:cNvSpPr>
            <a:spLocks noGrp="1"/>
          </p:cNvSpPr>
          <p:nvPr>
            <p:ph idx="1"/>
          </p:nvPr>
        </p:nvSpPr>
        <p:spPr>
          <a:xfrm>
            <a:off x="1230951" y="1121635"/>
            <a:ext cx="7353300" cy="4525963"/>
          </a:xfrm>
        </p:spPr>
        <p:txBody>
          <a:bodyPr/>
          <a:lstStyle/>
          <a:p>
            <a:r>
              <a:rPr lang="en-US" sz="2400" dirty="0">
                <a:latin typeface="Calibri" panose="020F0502020204030204" pitchFamily="34" charset="0"/>
              </a:rPr>
              <a:t>Benefits of Response Caching</a:t>
            </a:r>
          </a:p>
          <a:p>
            <a:pPr lvl="1"/>
            <a:r>
              <a:rPr lang="en-US" sz="2000" dirty="0">
                <a:latin typeface="Calibri" panose="020F0502020204030204" pitchFamily="34" charset="0"/>
              </a:rPr>
              <a:t>Response Caching allows students to continue testing if the student’s testing device loses connectivity to DRC, but still has connectivity to the Testing Site Manager (TSM). In this event, student responses are routed to the TSM until connectivity to DRC is restored.</a:t>
            </a:r>
          </a:p>
          <a:p>
            <a:pPr lvl="1"/>
            <a:r>
              <a:rPr lang="en-US" sz="2000" dirty="0">
                <a:latin typeface="Calibri" panose="020F0502020204030204" pitchFamily="34" charset="0"/>
              </a:rPr>
              <a:t>Sites with less reliable and available Internet connections benefit from having Response Caching in place.</a:t>
            </a:r>
          </a:p>
          <a:p>
            <a:r>
              <a:rPr lang="en-US" sz="2400" dirty="0">
                <a:latin typeface="Calibri" panose="020F0502020204030204" pitchFamily="34" charset="0"/>
              </a:rPr>
              <a:t>Limitations of Response Caching</a:t>
            </a:r>
          </a:p>
          <a:p>
            <a:pPr lvl="1"/>
            <a:r>
              <a:rPr lang="en-US" sz="2000" dirty="0">
                <a:latin typeface="Calibri" panose="020F0502020204030204" pitchFamily="34" charset="0"/>
              </a:rPr>
              <a:t>Response Caching does not assist if there is a loss of local network connectivity between the student’s testing devices and the TSM - for example if the testing devices loses its wireless connection.</a:t>
            </a:r>
          </a:p>
          <a:p>
            <a:pPr lvl="1"/>
            <a:r>
              <a:rPr lang="en-US" sz="2000" dirty="0">
                <a:latin typeface="Calibri" panose="020F0502020204030204" pitchFamily="34" charset="0"/>
              </a:rPr>
              <a:t>Local network connectivity is where most testing sites experience issues</a:t>
            </a:r>
          </a:p>
          <a:p>
            <a:pPr lvl="1"/>
            <a:endParaRPr lang="en-US" sz="2000" dirty="0">
              <a:solidFill>
                <a:srgbClr val="FF0000"/>
              </a:solidFill>
            </a:endParaRPr>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23</a:t>
            </a:fld>
            <a:endParaRPr lang="en-US" dirty="0"/>
          </a:p>
        </p:txBody>
      </p:sp>
    </p:spTree>
    <p:extLst>
      <p:ext uri="{BB962C8B-B14F-4D97-AF65-F5344CB8AC3E}">
        <p14:creationId xmlns:p14="http://schemas.microsoft.com/office/powerpoint/2010/main" val="1900879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2670" y="1427178"/>
            <a:ext cx="7513637" cy="420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TSM diagram</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24</a:t>
            </a:fld>
            <a:endParaRPr lang="en-US" dirty="0"/>
          </a:p>
        </p:txBody>
      </p:sp>
      <p:sp>
        <p:nvSpPr>
          <p:cNvPr id="3" name="Callout: Line 2">
            <a:extLst>
              <a:ext uri="{FF2B5EF4-FFF2-40B4-BE49-F238E27FC236}">
                <a16:creationId xmlns:a16="http://schemas.microsoft.com/office/drawing/2014/main" id="{3AA005D0-D710-41BC-A322-861CB654DD6F}"/>
              </a:ext>
            </a:extLst>
          </p:cNvPr>
          <p:cNvSpPr/>
          <p:nvPr/>
        </p:nvSpPr>
        <p:spPr bwMode="auto">
          <a:xfrm>
            <a:off x="6503350" y="1794617"/>
            <a:ext cx="1777525" cy="1256232"/>
          </a:xfrm>
          <a:prstGeom prst="borderCallout1">
            <a:avLst>
              <a:gd name="adj1" fmla="val 101502"/>
              <a:gd name="adj2" fmla="val 47318"/>
              <a:gd name="adj3" fmla="val 163780"/>
              <a:gd name="adj4" fmla="val 2348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anose="020F0502020204030204" pitchFamily="34" charset="0"/>
              </a:rPr>
              <a:t>If the connection to the Internet is lost but connection to TSM is stable then response caching allows students to continue testing.  </a:t>
            </a:r>
          </a:p>
        </p:txBody>
      </p:sp>
      <p:sp>
        <p:nvSpPr>
          <p:cNvPr id="8" name="Callout: Line 7">
            <a:extLst>
              <a:ext uri="{FF2B5EF4-FFF2-40B4-BE49-F238E27FC236}">
                <a16:creationId xmlns:a16="http://schemas.microsoft.com/office/drawing/2014/main" id="{0A66064E-6EEA-4F16-A8C6-A896A53A6B90}"/>
              </a:ext>
            </a:extLst>
          </p:cNvPr>
          <p:cNvSpPr/>
          <p:nvPr/>
        </p:nvSpPr>
        <p:spPr bwMode="auto">
          <a:xfrm>
            <a:off x="1201723" y="679883"/>
            <a:ext cx="1777525" cy="1337447"/>
          </a:xfrm>
          <a:prstGeom prst="borderCallout1">
            <a:avLst>
              <a:gd name="adj1" fmla="val 101502"/>
              <a:gd name="adj2" fmla="val 47318"/>
              <a:gd name="adj3" fmla="val 165141"/>
              <a:gd name="adj4" fmla="val 8742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anose="020F0502020204030204" pitchFamily="34" charset="0"/>
              </a:rPr>
              <a:t>If </a:t>
            </a:r>
            <a:r>
              <a:rPr lang="en-US" dirty="0">
                <a:latin typeface="Calibri" panose="020F0502020204030204" pitchFamily="34" charset="0"/>
              </a:rPr>
              <a:t>the wired or </a:t>
            </a:r>
            <a:r>
              <a:rPr kumimoji="0" lang="en-US" sz="1200" b="1" i="0" u="none" strike="noStrike" cap="none" normalizeH="0" baseline="0" dirty="0">
                <a:ln>
                  <a:noFill/>
                </a:ln>
                <a:solidFill>
                  <a:schemeClr val="tx1"/>
                </a:solidFill>
                <a:effectLst/>
                <a:latin typeface="Calibri" panose="020F0502020204030204" pitchFamily="34" charset="0"/>
              </a:rPr>
              <a:t>wireless connection is lost within the network, the TSM connection will also be lost and student will not be able to continue testing.  </a:t>
            </a:r>
          </a:p>
        </p:txBody>
      </p:sp>
    </p:spTree>
    <p:extLst>
      <p:ext uri="{BB962C8B-B14F-4D97-AF65-F5344CB8AC3E}">
        <p14:creationId xmlns:p14="http://schemas.microsoft.com/office/powerpoint/2010/main" val="2947725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rgbClr val="022F65"/>
                </a:solidFill>
                <a:latin typeface="Garamond" pitchFamily="18" charset="0"/>
              </a:rPr>
              <a:t>TSM – Response Caching</a:t>
            </a:r>
            <a:endParaRPr lang="en-US" dirty="0"/>
          </a:p>
        </p:txBody>
      </p:sp>
      <p:sp>
        <p:nvSpPr>
          <p:cNvPr id="3" name="Content Placeholder 2"/>
          <p:cNvSpPr>
            <a:spLocks noGrp="1"/>
          </p:cNvSpPr>
          <p:nvPr>
            <p:ph idx="1"/>
          </p:nvPr>
        </p:nvSpPr>
        <p:spPr>
          <a:xfrm>
            <a:off x="1333500" y="804042"/>
            <a:ext cx="7353300" cy="5322122"/>
          </a:xfrm>
        </p:spPr>
        <p:txBody>
          <a:bodyPr/>
          <a:lstStyle/>
          <a:p>
            <a:r>
              <a:rPr lang="en-US" sz="2400" dirty="0">
                <a:latin typeface="Calibri" panose="020F0502020204030204" pitchFamily="34" charset="0"/>
              </a:rPr>
              <a:t>To ensure test integrity, all responses must be tracked during the test session. Response Caching adds a layer of complexity to this process. Once a test session is started with Response Caching enabled:</a:t>
            </a:r>
          </a:p>
          <a:p>
            <a:pPr lvl="1"/>
            <a:r>
              <a:rPr lang="en-US" sz="2000" dirty="0">
                <a:latin typeface="Calibri" panose="020F0502020204030204" pitchFamily="34" charset="0"/>
              </a:rPr>
              <a:t>A test session must remain associated with the same TSM until the test session is completed and each testing device is configured to a specific TSM, therefore, any testing device the student uses to resume the test must be associated with the same TSM on which the session was started.</a:t>
            </a:r>
          </a:p>
          <a:p>
            <a:pPr lvl="1"/>
            <a:r>
              <a:rPr lang="en-US" sz="2000" dirty="0">
                <a:latin typeface="Calibri" panose="020F0502020204030204" pitchFamily="34" charset="0"/>
              </a:rPr>
              <a:t>Resuming a test session after an interruption (whether planned or unplanned) requires additional steps, including ensuring all cached responses for the student’s test on the TSM are sent to DRC.</a:t>
            </a:r>
          </a:p>
          <a:p>
            <a:pPr marL="0" indent="0">
              <a:buNone/>
            </a:pPr>
            <a:endParaRPr lang="en-US" sz="1600" dirty="0">
              <a:solidFill>
                <a:srgbClr val="FF0000"/>
              </a:solidFill>
            </a:endParaRPr>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25</a:t>
            </a:fld>
            <a:endParaRPr lang="en-US" dirty="0"/>
          </a:p>
        </p:txBody>
      </p:sp>
    </p:spTree>
    <p:extLst>
      <p:ext uri="{BB962C8B-B14F-4D97-AF65-F5344CB8AC3E}">
        <p14:creationId xmlns:p14="http://schemas.microsoft.com/office/powerpoint/2010/main" val="310043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rgbClr val="022F65"/>
                </a:solidFill>
                <a:latin typeface="Garamond" pitchFamily="18" charset="0"/>
              </a:rPr>
              <a:t>TSM – Response Caching</a:t>
            </a:r>
            <a:endParaRPr lang="en-US" dirty="0"/>
          </a:p>
        </p:txBody>
      </p:sp>
      <p:sp>
        <p:nvSpPr>
          <p:cNvPr id="3" name="Content Placeholder 2"/>
          <p:cNvSpPr>
            <a:spLocks noGrp="1"/>
          </p:cNvSpPr>
          <p:nvPr>
            <p:ph idx="1"/>
          </p:nvPr>
        </p:nvSpPr>
        <p:spPr>
          <a:xfrm>
            <a:off x="1333500" y="804042"/>
            <a:ext cx="7353300" cy="5322122"/>
          </a:xfrm>
        </p:spPr>
        <p:txBody>
          <a:bodyPr/>
          <a:lstStyle/>
          <a:p>
            <a:r>
              <a:rPr lang="en-US" sz="2400" dirty="0">
                <a:latin typeface="Calibri" panose="020F0502020204030204" pitchFamily="34" charset="0"/>
              </a:rPr>
              <a:t>If a test session needs to be resumed on a different testing device/TSM combination:</a:t>
            </a:r>
          </a:p>
          <a:p>
            <a:pPr lvl="1"/>
            <a:r>
              <a:rPr lang="en-US" sz="2000" dirty="0">
                <a:latin typeface="Calibri" panose="020F0502020204030204" pitchFamily="34" charset="0"/>
              </a:rPr>
              <a:t>To address the risk of possible response loss, test administrators must verify all responses on the original TSM have been cleared and sent to DRC.</a:t>
            </a:r>
          </a:p>
          <a:p>
            <a:pPr lvl="1"/>
            <a:r>
              <a:rPr lang="en-US" sz="2000" dirty="0">
                <a:latin typeface="Calibri" panose="020F0502020204030204" pitchFamily="34" charset="0"/>
              </a:rPr>
              <a:t>DRC Customer Service assistance is needed to update the test session to allow it to continue on a different TSM.</a:t>
            </a:r>
          </a:p>
          <a:p>
            <a:r>
              <a:rPr lang="en-US" sz="2400" dirty="0">
                <a:latin typeface="Calibri" panose="020F0502020204030204" pitchFamily="34" charset="0"/>
              </a:rPr>
              <a:t>Response Caching TSMs can not be load balanced requiring sites using load balancing Content Caching TSMs to configure separate Response Caching TSMs</a:t>
            </a:r>
            <a:r>
              <a:rPr lang="en-US" sz="2400" dirty="0"/>
              <a:t>.</a:t>
            </a: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26</a:t>
            </a:fld>
            <a:endParaRPr lang="en-US" dirty="0"/>
          </a:p>
        </p:txBody>
      </p:sp>
    </p:spTree>
    <p:extLst>
      <p:ext uri="{BB962C8B-B14F-4D97-AF65-F5344CB8AC3E}">
        <p14:creationId xmlns:p14="http://schemas.microsoft.com/office/powerpoint/2010/main" val="750388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rgbClr val="022F65"/>
                </a:solidFill>
                <a:latin typeface="Garamond" pitchFamily="18" charset="0"/>
              </a:rPr>
              <a:t>TSM – Response Caching</a:t>
            </a:r>
            <a:endParaRPr lang="en-US" dirty="0"/>
          </a:p>
        </p:txBody>
      </p:sp>
      <p:sp>
        <p:nvSpPr>
          <p:cNvPr id="3" name="Content Placeholder 2"/>
          <p:cNvSpPr>
            <a:spLocks noGrp="1"/>
          </p:cNvSpPr>
          <p:nvPr>
            <p:ph idx="1"/>
          </p:nvPr>
        </p:nvSpPr>
        <p:spPr>
          <a:xfrm>
            <a:off x="1333500" y="804042"/>
            <a:ext cx="7353300" cy="5322122"/>
          </a:xfrm>
        </p:spPr>
        <p:txBody>
          <a:bodyPr/>
          <a:lstStyle/>
          <a:p>
            <a:r>
              <a:rPr lang="en-US" sz="2400" dirty="0">
                <a:latin typeface="Calibri" panose="020F0502020204030204" pitchFamily="34" charset="0"/>
              </a:rPr>
              <a:t>Recommendation:  </a:t>
            </a:r>
            <a:r>
              <a:rPr lang="en-US" sz="1600" dirty="0">
                <a:latin typeface="Calibri" panose="020F0502020204030204" pitchFamily="34" charset="0"/>
              </a:rPr>
              <a:t>Use Response Caching only in sites where there is unreliable Wide Area Network (WAN) and/or Internet connectivity.</a:t>
            </a:r>
          </a:p>
          <a:p>
            <a:r>
              <a:rPr lang="en-US" sz="2400" dirty="0">
                <a:latin typeface="Calibri" panose="020F0502020204030204" pitchFamily="34" charset="0"/>
              </a:rPr>
              <a:t>This recommendation is based on the following:</a:t>
            </a:r>
          </a:p>
          <a:p>
            <a:pPr lvl="1"/>
            <a:r>
              <a:rPr lang="en-US" sz="2000" dirty="0">
                <a:latin typeface="Calibri" panose="020F0502020204030204" pitchFamily="34" charset="0"/>
              </a:rPr>
              <a:t>Streamlines the student experience when re-entering a test session</a:t>
            </a:r>
          </a:p>
          <a:p>
            <a:pPr lvl="1"/>
            <a:r>
              <a:rPr lang="en-US" sz="2000" dirty="0">
                <a:latin typeface="Calibri" panose="020F0502020204030204" pitchFamily="34" charset="0"/>
              </a:rPr>
              <a:t>Test sessions can be resumed from any configured testing device</a:t>
            </a:r>
          </a:p>
          <a:p>
            <a:pPr lvl="1"/>
            <a:r>
              <a:rPr lang="en-US" sz="2000" dirty="0">
                <a:latin typeface="Calibri" panose="020F0502020204030204" pitchFamily="34" charset="0"/>
              </a:rPr>
              <a:t>Students can continue testing without requiring the clearing responses from TSM</a:t>
            </a:r>
          </a:p>
          <a:p>
            <a:pPr lvl="1"/>
            <a:r>
              <a:rPr lang="en-US" sz="2000" dirty="0">
                <a:latin typeface="Calibri" panose="020F0502020204030204" pitchFamily="34" charset="0"/>
              </a:rPr>
              <a:t>Removes dependency between test session and TSM</a:t>
            </a:r>
          </a:p>
          <a:p>
            <a:r>
              <a:rPr lang="en-US" sz="2000" dirty="0">
                <a:latin typeface="Calibri" panose="020F0502020204030204" pitchFamily="34" charset="0"/>
              </a:rPr>
              <a:t>Response Caching addresses Internet connection loss</a:t>
            </a:r>
          </a:p>
          <a:p>
            <a:pPr lvl="1"/>
            <a:r>
              <a:rPr lang="en-US" sz="2000" dirty="0">
                <a:latin typeface="Calibri" panose="020F0502020204030204" pitchFamily="34" charset="0"/>
              </a:rPr>
              <a:t>Internet reliability and availability have greatly improved in recent years</a:t>
            </a:r>
          </a:p>
          <a:p>
            <a:pPr lvl="1"/>
            <a:r>
              <a:rPr lang="en-US" sz="2000" dirty="0">
                <a:latin typeface="Calibri" panose="020F0502020204030204" pitchFamily="34" charset="0"/>
              </a:rPr>
              <a:t>Over the last two testing years, for response types that can leverage response caching, less than .5% of them have benefited from response caching</a:t>
            </a:r>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27</a:t>
            </a:fld>
            <a:endParaRPr lang="en-US" dirty="0"/>
          </a:p>
        </p:txBody>
      </p:sp>
    </p:spTree>
    <p:extLst>
      <p:ext uri="{BB962C8B-B14F-4D97-AF65-F5344CB8AC3E}">
        <p14:creationId xmlns:p14="http://schemas.microsoft.com/office/powerpoint/2010/main" val="490751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263" y="679883"/>
            <a:ext cx="7620000" cy="5673292"/>
          </a:xfrm>
        </p:spPr>
        <p:txBody>
          <a:bodyPr>
            <a:noAutofit/>
          </a:bodyPr>
          <a:lstStyle/>
          <a:p>
            <a:pPr marL="347472" indent="-347472"/>
            <a:r>
              <a:rPr lang="en-US" sz="2400" dirty="0">
                <a:latin typeface="Calibri" panose="020F0502020204030204" pitchFamily="34" charset="0"/>
              </a:rPr>
              <a:t>Things to note:</a:t>
            </a:r>
          </a:p>
          <a:p>
            <a:pPr marL="747522" lvl="1" indent="-347472"/>
            <a:r>
              <a:rPr lang="en-US" sz="2000" dirty="0">
                <a:latin typeface="Calibri" panose="020F0502020204030204" pitchFamily="34" charset="0"/>
              </a:rPr>
              <a:t>As a general guideline, one TSM should be deployed for every 150 simultaneous testers (on the 32-bit) and 500 simultaneous (on the 64-bit)</a:t>
            </a:r>
          </a:p>
          <a:p>
            <a:pPr marL="1147572" lvl="2" indent="-347472"/>
            <a:r>
              <a:rPr lang="en-US" sz="1600" dirty="0">
                <a:latin typeface="Calibri" panose="020F0502020204030204" pitchFamily="34" charset="0"/>
              </a:rPr>
              <a:t>Ultimately dependent on hardware, network speed, accommodations</a:t>
            </a:r>
          </a:p>
          <a:p>
            <a:pPr lvl="1"/>
            <a:r>
              <a:rPr lang="en-US" altLang="en-US" sz="2000" dirty="0">
                <a:latin typeface="Calibri" panose="020F0502020204030204" pitchFamily="34" charset="0"/>
              </a:rPr>
              <a:t>A given TSM can be used for both End-of-Course and End-of-Grade testing, but separate TSMs are required for the Georgia Milestones (EOC and EOG) and WIDA ACCESS for ELLs assessments.</a:t>
            </a:r>
          </a:p>
          <a:p>
            <a:pPr lvl="1"/>
            <a:r>
              <a:rPr lang="en-US" altLang="en-US" sz="2000" dirty="0">
                <a:latin typeface="Calibri" panose="020F0502020204030204" pitchFamily="34" charset="0"/>
              </a:rPr>
              <a:t>When running the TSM on a 64-bit Windows or Linux operating system, be sure to use the 64-bit versions of the TSM for maximum performance.</a:t>
            </a:r>
          </a:p>
          <a:p>
            <a:pPr lvl="1"/>
            <a:r>
              <a:rPr lang="en-US" altLang="en-US" sz="2000" dirty="0">
                <a:latin typeface="Calibri" panose="020F0502020204030204" pitchFamily="34" charset="0"/>
              </a:rPr>
              <a:t>A TSM can be used for content caching, response caching, or both.</a:t>
            </a:r>
          </a:p>
          <a:p>
            <a:pPr lvl="1"/>
            <a:r>
              <a:rPr lang="en-US" altLang="en-US" sz="2000" dirty="0">
                <a:latin typeface="Calibri" panose="020F0502020204030204" pitchFamily="34" charset="0"/>
              </a:rPr>
              <a:t>TSMs can be load balanced for content caching, but not for response caching.</a:t>
            </a: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TSM</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28</a:t>
            </a:fld>
            <a:endParaRPr lang="en-US" dirty="0"/>
          </a:p>
        </p:txBody>
      </p:sp>
    </p:spTree>
    <p:extLst>
      <p:ext uri="{BB962C8B-B14F-4D97-AF65-F5344CB8AC3E}">
        <p14:creationId xmlns:p14="http://schemas.microsoft.com/office/powerpoint/2010/main" val="667638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262" y="816228"/>
            <a:ext cx="7973377" cy="5696083"/>
          </a:xfrm>
          <a:solidFill>
            <a:schemeClr val="bg1"/>
          </a:solidFill>
        </p:spPr>
        <p:txBody>
          <a:bodyPr>
            <a:noAutofit/>
          </a:bodyPr>
          <a:lstStyle/>
          <a:p>
            <a:pPr marL="57150" indent="0">
              <a:buNone/>
            </a:pPr>
            <a:r>
              <a:rPr lang="en-US" sz="1800" b="1" dirty="0">
                <a:latin typeface="Calibri" panose="020F0502020204030204" pitchFamily="34" charset="0"/>
              </a:rPr>
              <a:t>My TSM configuration was successful last year…</a:t>
            </a:r>
          </a:p>
          <a:p>
            <a:pPr>
              <a:buFont typeface="Wingdings" panose="05000000000000000000" pitchFamily="2" charset="2"/>
              <a:buChar char="Ø"/>
            </a:pPr>
            <a:r>
              <a:rPr lang="en-US" sz="1800" dirty="0">
                <a:latin typeface="Calibri" panose="020F0502020204030204" pitchFamily="34" charset="0"/>
              </a:rPr>
              <a:t>You should be able to keep the same configuration/equipment as long as your TSM and DRC INSIGHT software are up-to-date and you are using a supported operating system.</a:t>
            </a:r>
          </a:p>
          <a:p>
            <a:pPr marL="0" indent="0">
              <a:buNone/>
            </a:pPr>
            <a:r>
              <a:rPr lang="en-US" sz="1800" b="1" dirty="0">
                <a:latin typeface="Calibri" panose="020F0502020204030204" pitchFamily="34" charset="0"/>
              </a:rPr>
              <a:t>I'm testing fewer than 25 students concurrently…</a:t>
            </a:r>
          </a:p>
          <a:p>
            <a:pPr>
              <a:buFont typeface="Wingdings" panose="05000000000000000000" pitchFamily="2" charset="2"/>
              <a:buChar char="Ø"/>
            </a:pPr>
            <a:r>
              <a:rPr lang="en-US" sz="1800" dirty="0">
                <a:latin typeface="Calibri" panose="020F0502020204030204" pitchFamily="34" charset="0"/>
              </a:rPr>
              <a:t>The basic 32-bit configuration is suitable for a lab or two where you have smaller numbers of testers on the system at the same time.</a:t>
            </a:r>
          </a:p>
          <a:p>
            <a:pPr marL="0" indent="0">
              <a:buNone/>
            </a:pPr>
            <a:r>
              <a:rPr lang="en-US" sz="1800" b="1" dirty="0">
                <a:latin typeface="Calibri" panose="020F0502020204030204" pitchFamily="34" charset="0"/>
              </a:rPr>
              <a:t>I will be testing between 26 and 150 students concurrently…</a:t>
            </a:r>
          </a:p>
          <a:p>
            <a:pPr>
              <a:buFont typeface="Wingdings" panose="05000000000000000000" pitchFamily="2" charset="2"/>
              <a:buChar char="Ø"/>
            </a:pPr>
            <a:r>
              <a:rPr lang="en-US" sz="1800" dirty="0">
                <a:latin typeface="Calibri" panose="020F0502020204030204" pitchFamily="34" charset="0"/>
              </a:rPr>
              <a:t>You may find that your performance will be satisfactory using less than the 64-bit recommended setup, especially if testing fewer students concurrently or fewer students with online accommodations.  The more students you test concurrently and/or the more students using online accommodations, the more you will see better performance by adhering to the 64-bit recommended setup.</a:t>
            </a:r>
          </a:p>
          <a:p>
            <a:pPr marL="0" indent="0">
              <a:buNone/>
            </a:pPr>
            <a:r>
              <a:rPr lang="en-US" sz="1800" b="1" dirty="0">
                <a:latin typeface="Calibri" panose="020F0502020204030204" pitchFamily="34" charset="0"/>
              </a:rPr>
              <a:t>I want to test more than 150 students concurrently…</a:t>
            </a:r>
          </a:p>
          <a:p>
            <a:pPr>
              <a:buFont typeface="Wingdings" panose="05000000000000000000" pitchFamily="2" charset="2"/>
              <a:buChar char="Ø"/>
            </a:pPr>
            <a:r>
              <a:rPr lang="en-US" sz="1800" dirty="0">
                <a:latin typeface="Calibri" panose="020F0502020204030204" pitchFamily="34" charset="0"/>
              </a:rPr>
              <a:t>You should plan to use the 64-bit version of the TSM on hardware at or near the recommended levels.  Before testing, you should perform load simulation tests to verify your network and testing devices are performing well. Contact DRC Customer Service for more information on options for load balancing TSMs for content caching.</a:t>
            </a:r>
            <a:endParaRPr lang="en-US" sz="1800" dirty="0">
              <a:solidFill>
                <a:schemeClr val="accent6">
                  <a:lumMod val="10000"/>
                </a:schemeClr>
              </a:solidFill>
              <a:latin typeface="Calibri" pitchFamily="34" charset="0"/>
              <a:cs typeface="Calibri" pitchFamily="34" charset="0"/>
            </a:endParaRP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TSM Scenarios</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29</a:t>
            </a:fld>
            <a:endParaRPr lang="en-US" dirty="0"/>
          </a:p>
        </p:txBody>
      </p:sp>
    </p:spTree>
    <p:extLst>
      <p:ext uri="{BB962C8B-B14F-4D97-AF65-F5344CB8AC3E}">
        <p14:creationId xmlns:p14="http://schemas.microsoft.com/office/powerpoint/2010/main" val="421981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0263" y="108383"/>
            <a:ext cx="7311737" cy="1143000"/>
          </a:xfrm>
        </p:spPr>
        <p:txBody>
          <a:bodyPr/>
          <a:lstStyle/>
          <a:p>
            <a:pPr algn="l"/>
            <a:r>
              <a:rPr lang="en-US" sz="2800" b="1" dirty="0">
                <a:solidFill>
                  <a:srgbClr val="022F65"/>
                </a:solidFill>
                <a:latin typeface="Garamond" pitchFamily="18" charset="0"/>
              </a:rPr>
              <a:t>Agenda</a:t>
            </a:r>
            <a:endParaRPr lang="en-US" sz="2800" dirty="0"/>
          </a:p>
        </p:txBody>
      </p:sp>
      <p:sp>
        <p:nvSpPr>
          <p:cNvPr id="3" name="Content Placeholder 2"/>
          <p:cNvSpPr>
            <a:spLocks noGrp="1"/>
          </p:cNvSpPr>
          <p:nvPr>
            <p:ph idx="1"/>
          </p:nvPr>
        </p:nvSpPr>
        <p:spPr>
          <a:xfrm>
            <a:off x="1333501" y="1392382"/>
            <a:ext cx="7353300" cy="4525963"/>
          </a:xfrm>
          <a:noFill/>
        </p:spPr>
        <p:txBody>
          <a:bodyPr/>
          <a:lstStyle/>
          <a:p>
            <a:pPr eaLnBrk="1" hangingPunct="1"/>
            <a:r>
              <a:rPr lang="en-US" altLang="en-US" sz="2600" dirty="0">
                <a:latin typeface="Calibri" panose="020F0502020204030204" pitchFamily="34" charset="0"/>
              </a:rPr>
              <a:t>Key Dates</a:t>
            </a:r>
          </a:p>
          <a:p>
            <a:pPr eaLnBrk="1" hangingPunct="1"/>
            <a:r>
              <a:rPr lang="en-US" altLang="en-US" sz="2600" dirty="0">
                <a:latin typeface="Calibri" panose="020F0502020204030204" pitchFamily="34" charset="0"/>
              </a:rPr>
              <a:t>Reading and Evidence-Based Writing Field Test</a:t>
            </a:r>
          </a:p>
          <a:p>
            <a:pPr eaLnBrk="1" hangingPunct="1"/>
            <a:r>
              <a:rPr lang="en-US" altLang="en-US" sz="2600" dirty="0">
                <a:latin typeface="Calibri" panose="020F0502020204030204" pitchFamily="34" charset="0"/>
              </a:rPr>
              <a:t>What’s New?</a:t>
            </a:r>
          </a:p>
          <a:p>
            <a:pPr eaLnBrk="1" hangingPunct="1"/>
            <a:r>
              <a:rPr lang="en-US" altLang="en-US" sz="2600" dirty="0">
                <a:latin typeface="Calibri" panose="020F0502020204030204" pitchFamily="34" charset="0"/>
              </a:rPr>
              <a:t>System Overview</a:t>
            </a:r>
          </a:p>
          <a:p>
            <a:pPr marL="342900" lvl="1" indent="-342900" eaLnBrk="1" hangingPunct="1">
              <a:buFontTx/>
              <a:buChar char="•"/>
            </a:pPr>
            <a:r>
              <a:rPr lang="en-US" altLang="en-US" sz="2600" dirty="0">
                <a:latin typeface="Calibri" panose="020F0502020204030204" pitchFamily="34" charset="0"/>
              </a:rPr>
              <a:t>INSIGHT Installation and Configuration</a:t>
            </a:r>
          </a:p>
          <a:p>
            <a:pPr lvl="1" eaLnBrk="1" hangingPunct="1"/>
            <a:r>
              <a:rPr lang="en-US" altLang="en-US" sz="2600" dirty="0">
                <a:latin typeface="Calibri" panose="020F0502020204030204" pitchFamily="34" charset="0"/>
              </a:rPr>
              <a:t>Testing Site Manager (TSM)</a:t>
            </a:r>
          </a:p>
          <a:p>
            <a:pPr lvl="1" eaLnBrk="1" hangingPunct="1"/>
            <a:r>
              <a:rPr lang="en-US" altLang="en-US" sz="2600" dirty="0">
                <a:latin typeface="Calibri" panose="020F0502020204030204" pitchFamily="34" charset="0"/>
              </a:rPr>
              <a:t>Central Office Services - Device Toolkit (COS-DTK)</a:t>
            </a:r>
          </a:p>
          <a:p>
            <a:pPr lvl="1" eaLnBrk="1" hangingPunct="1"/>
            <a:r>
              <a:rPr lang="en-US" altLang="en-US" sz="2600" dirty="0">
                <a:latin typeface="Calibri" panose="020F0502020204030204" pitchFamily="34" charset="0"/>
              </a:rPr>
              <a:t>Secure Browser</a:t>
            </a:r>
          </a:p>
        </p:txBody>
      </p:sp>
      <p:sp>
        <p:nvSpPr>
          <p:cNvPr id="6" name="Slide Number Placeholder 5"/>
          <p:cNvSpPr>
            <a:spLocks noGrp="1"/>
          </p:cNvSpPr>
          <p:nvPr>
            <p:ph type="sldNum" sz="quarter" idx="10"/>
          </p:nvPr>
        </p:nvSpPr>
        <p:spPr/>
        <p:txBody>
          <a:bodyPr/>
          <a:lstStyle/>
          <a:p>
            <a:pPr>
              <a:defRPr/>
            </a:pPr>
            <a:fld id="{5C85FF15-2366-464F-A9D7-3AA477A532F5}" type="slidenum">
              <a:rPr lang="en-US" smtClean="0"/>
              <a:pPr>
                <a:defRPr/>
              </a:pPr>
              <a:t>3</a:t>
            </a:fld>
            <a:endParaRPr lang="en-US" dirty="0"/>
          </a:p>
        </p:txBody>
      </p:sp>
    </p:spTree>
    <p:extLst>
      <p:ext uri="{BB962C8B-B14F-4D97-AF65-F5344CB8AC3E}">
        <p14:creationId xmlns:p14="http://schemas.microsoft.com/office/powerpoint/2010/main" val="3261998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263" y="657092"/>
            <a:ext cx="7895317" cy="5696083"/>
          </a:xfrm>
          <a:solidFill>
            <a:schemeClr val="bg1"/>
          </a:solidFill>
        </p:spPr>
        <p:txBody>
          <a:bodyPr>
            <a:noAutofit/>
          </a:bodyPr>
          <a:lstStyle/>
          <a:p>
            <a:pPr marL="57150" indent="0">
              <a:buNone/>
            </a:pPr>
            <a:r>
              <a:rPr lang="en-US" sz="2000" b="1" dirty="0">
                <a:latin typeface="Calibri" panose="020F0502020204030204" pitchFamily="34" charset="0"/>
              </a:rPr>
              <a:t>I plan to load balance my TSM…</a:t>
            </a:r>
          </a:p>
          <a:p>
            <a:pPr>
              <a:buFont typeface="Wingdings" panose="05000000000000000000" pitchFamily="2" charset="2"/>
              <a:buChar char="Ø"/>
            </a:pPr>
            <a:r>
              <a:rPr lang="en-US" sz="2000" dirty="0">
                <a:latin typeface="Calibri" panose="020F0502020204030204" pitchFamily="34" charset="0"/>
              </a:rPr>
              <a:t>TSMs can be load balanced for content caching. For more information, contact DRC Customer Service. </a:t>
            </a:r>
          </a:p>
          <a:p>
            <a:pPr marL="57150" indent="0">
              <a:buNone/>
            </a:pPr>
            <a:r>
              <a:rPr lang="en-US" sz="2000" b="1" dirty="0">
                <a:latin typeface="Calibri" panose="020F0502020204030204" pitchFamily="34" charset="0"/>
              </a:rPr>
              <a:t>I do not plan to use response caching…</a:t>
            </a:r>
          </a:p>
          <a:p>
            <a:pPr indent="-285750">
              <a:buFont typeface="Wingdings" panose="05000000000000000000" pitchFamily="2" charset="2"/>
              <a:buChar char="Ø"/>
            </a:pPr>
            <a:r>
              <a:rPr lang="en-US" sz="2000" dirty="0">
                <a:latin typeface="Calibri" panose="020F0502020204030204" pitchFamily="34" charset="0"/>
              </a:rPr>
              <a:t>Responses will be transmitted to DRC without a failover system on your local network.  If a student experiences Internet connectivity issues, their testing session may be interrupted, requiring them to re-log in to their test session once the connectivity issue is resolved.  No responses will be lost, but a student’s ability to complete the test session may be hampered.</a:t>
            </a:r>
          </a:p>
          <a:p>
            <a:pPr marL="57150" indent="0">
              <a:buNone/>
            </a:pPr>
            <a:r>
              <a:rPr lang="en-US" sz="2000" b="1" dirty="0">
                <a:latin typeface="Calibri" panose="020F0502020204030204" pitchFamily="34" charset="0"/>
              </a:rPr>
              <a:t>I do not plan to use content caching…</a:t>
            </a:r>
          </a:p>
          <a:p>
            <a:pPr indent="-285750">
              <a:buFont typeface="Wingdings" panose="05000000000000000000" pitchFamily="2" charset="2"/>
              <a:buChar char="Ø"/>
            </a:pPr>
            <a:r>
              <a:rPr lang="en-US" sz="2000" dirty="0">
                <a:latin typeface="Calibri" panose="020F0502020204030204" pitchFamily="34" charset="0"/>
              </a:rPr>
              <a:t>Test content will be downloaded at the beginning of each student’s test session, which might cause a significant load on your Internet bandwidth. Consider staggering start times if possible.  Students will not be able to test with the online audio accommodations.</a:t>
            </a:r>
          </a:p>
          <a:p>
            <a:pPr marL="57150" indent="0">
              <a:buNone/>
            </a:pPr>
            <a:endParaRPr lang="en-US" sz="1800" dirty="0">
              <a:latin typeface="Calibri" panose="020F0502020204030204" pitchFamily="34" charset="0"/>
            </a:endParaRP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TSM Scenarios</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30</a:t>
            </a:fld>
            <a:endParaRPr lang="en-US" dirty="0"/>
          </a:p>
        </p:txBody>
      </p:sp>
    </p:spTree>
    <p:extLst>
      <p:ext uri="{BB962C8B-B14F-4D97-AF65-F5344CB8AC3E}">
        <p14:creationId xmlns:p14="http://schemas.microsoft.com/office/powerpoint/2010/main" val="4133621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0263" y="108383"/>
            <a:ext cx="7311737" cy="11430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TSM Installation</a:t>
            </a:r>
            <a:endParaRPr lang="en-US" sz="2000" b="0" kern="0" dirty="0"/>
          </a:p>
        </p:txBody>
      </p:sp>
      <p:sp>
        <p:nvSpPr>
          <p:cNvPr id="7" name="TextBox 6"/>
          <p:cNvSpPr txBox="1"/>
          <p:nvPr/>
        </p:nvSpPr>
        <p:spPr>
          <a:xfrm>
            <a:off x="1176867" y="1303866"/>
            <a:ext cx="6620933" cy="276999"/>
          </a:xfrm>
          <a:prstGeom prst="rect">
            <a:avLst/>
          </a:prstGeom>
          <a:noFill/>
        </p:spPr>
        <p:txBody>
          <a:bodyPr wrap="square" rtlCol="0">
            <a:spAutoFit/>
          </a:bodyPr>
          <a:lstStyle/>
          <a:p>
            <a:r>
              <a:rPr lang="en-US" dirty="0"/>
              <a:t>From eDIRECT &gt; General Information &gt; Downloads tab</a:t>
            </a:r>
          </a:p>
        </p:txBody>
      </p:sp>
      <p:sp>
        <p:nvSpPr>
          <p:cNvPr id="9" name="Slide Number Placeholder 8"/>
          <p:cNvSpPr>
            <a:spLocks noGrp="1"/>
          </p:cNvSpPr>
          <p:nvPr>
            <p:ph type="sldNum" sz="quarter" idx="10"/>
          </p:nvPr>
        </p:nvSpPr>
        <p:spPr/>
        <p:txBody>
          <a:bodyPr/>
          <a:lstStyle/>
          <a:p>
            <a:pPr>
              <a:defRPr/>
            </a:pPr>
            <a:fld id="{5C85FF15-2366-464F-A9D7-3AA477A532F5}" type="slidenum">
              <a:rPr lang="en-US" smtClean="0"/>
              <a:pPr>
                <a:defRPr/>
              </a:pPr>
              <a:t>31</a:t>
            </a:fld>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86" y="1942482"/>
            <a:ext cx="8829390" cy="3118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470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3266" y="1251383"/>
            <a:ext cx="7620000" cy="4800600"/>
          </a:xfrm>
        </p:spPr>
        <p:txBody>
          <a:bodyPr>
            <a:noAutofit/>
          </a:bodyPr>
          <a:lstStyle/>
          <a:p>
            <a:pPr lvl="1"/>
            <a:r>
              <a:rPr lang="en-US" dirty="0">
                <a:latin typeface="Calibri" panose="020F0502020204030204" pitchFamily="34" charset="0"/>
              </a:rPr>
              <a:t>Load Simulation</a:t>
            </a:r>
          </a:p>
          <a:p>
            <a:pPr lvl="2"/>
            <a:r>
              <a:rPr lang="en-US" sz="2000" dirty="0">
                <a:latin typeface="Calibri" panose="020F0502020204030204" pitchFamily="34" charset="0"/>
              </a:rPr>
              <a:t>Verifies a good round trip connection between the testing device and DRC as well as estimates the time it takes to load a test and the time to submit/exit a test.</a:t>
            </a:r>
          </a:p>
          <a:p>
            <a:pPr lvl="2"/>
            <a:r>
              <a:rPr lang="en-US" sz="2000" dirty="0">
                <a:latin typeface="Calibri" panose="020F0502020204030204" pitchFamily="34" charset="0"/>
              </a:rPr>
              <a:t>Average load/submit times that exceed DRC’s recommendation may warrant  further investigation.</a:t>
            </a:r>
          </a:p>
          <a:p>
            <a:pPr lvl="1"/>
            <a:r>
              <a:rPr lang="en-US" dirty="0">
                <a:latin typeface="Calibri" panose="020F0502020204030204" pitchFamily="34" charset="0"/>
              </a:rPr>
              <a:t>Ping Trends</a:t>
            </a:r>
          </a:p>
          <a:p>
            <a:pPr lvl="2"/>
            <a:r>
              <a:rPr lang="en-US" sz="2000" dirty="0">
                <a:latin typeface="Calibri" panose="020F0502020204030204" pitchFamily="34" charset="0"/>
              </a:rPr>
              <a:t>Pings DRC’s servers every 15 minutes. </a:t>
            </a:r>
          </a:p>
          <a:p>
            <a:pPr lvl="2"/>
            <a:r>
              <a:rPr lang="en-US" sz="2000" dirty="0">
                <a:latin typeface="Calibri" panose="020F0502020204030204" pitchFamily="34" charset="0"/>
              </a:rPr>
              <a:t>Periods when there is high latency may impact students’ testing experience and warrant further investigation.</a:t>
            </a:r>
          </a:p>
          <a:p>
            <a:pPr lvl="1"/>
            <a:r>
              <a:rPr lang="en-US" sz="2400" dirty="0">
                <a:latin typeface="Calibri" panose="020F0502020204030204" pitchFamily="34" charset="0"/>
              </a:rPr>
              <a:t>Details on these features can be found in the DRC INSIGHT Technology User Guide, Vol II</a:t>
            </a: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r>
              <a:rPr lang="en-US" sz="2800" b="1" kern="0" dirty="0">
                <a:solidFill>
                  <a:srgbClr val="022F65"/>
                </a:solidFill>
                <a:latin typeface="Garamond" pitchFamily="18" charset="0"/>
              </a:rPr>
            </a:br>
            <a:r>
              <a:rPr lang="en-US" sz="2800" b="1" kern="0" dirty="0">
                <a:solidFill>
                  <a:srgbClr val="022F65"/>
                </a:solidFill>
                <a:latin typeface="Garamond" pitchFamily="18" charset="0"/>
              </a:rPr>
              <a:t>TSM Readiness Tools</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32</a:t>
            </a:fld>
            <a:endParaRPr lang="en-US" dirty="0"/>
          </a:p>
        </p:txBody>
      </p:sp>
    </p:spTree>
    <p:extLst>
      <p:ext uri="{BB962C8B-B14F-4D97-AF65-F5344CB8AC3E}">
        <p14:creationId xmlns:p14="http://schemas.microsoft.com/office/powerpoint/2010/main" val="667638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4638"/>
            <a:ext cx="7353300" cy="584583"/>
          </a:xfrm>
        </p:spPr>
        <p:txBody>
          <a:bodyPr/>
          <a:lstStyle/>
          <a:p>
            <a:pPr lvl="0" algn="l" eaLnBrk="1" hangingPunct="1"/>
            <a:r>
              <a:rPr lang="en-US" sz="2800" b="1" dirty="0">
                <a:solidFill>
                  <a:srgbClr val="022F65"/>
                </a:solidFill>
                <a:latin typeface="Garamond" pitchFamily="18" charset="0"/>
              </a:rPr>
              <a:t>New: Mega Testing Site Manager (TSM)</a:t>
            </a:r>
            <a:endParaRPr lang="en-US" dirty="0"/>
          </a:p>
        </p:txBody>
      </p:sp>
      <p:sp>
        <p:nvSpPr>
          <p:cNvPr id="3" name="Content Placeholder 2"/>
          <p:cNvSpPr>
            <a:spLocks noGrp="1"/>
          </p:cNvSpPr>
          <p:nvPr>
            <p:ph idx="1"/>
          </p:nvPr>
        </p:nvSpPr>
        <p:spPr>
          <a:xfrm>
            <a:off x="1333500" y="867104"/>
            <a:ext cx="7353300" cy="5259060"/>
          </a:xfrm>
        </p:spPr>
        <p:txBody>
          <a:bodyPr/>
          <a:lstStyle/>
          <a:p>
            <a:pPr lvl="0"/>
            <a:r>
              <a:rPr lang="en-US" sz="1800" dirty="0">
                <a:solidFill>
                  <a:srgbClr val="000000"/>
                </a:solidFill>
                <a:latin typeface="Calibri" panose="020F0502020204030204" pitchFamily="34" charset="0"/>
              </a:rPr>
              <a:t>The 64-bit version of the Testing Site Manager, installed on a device with additional computing resources, is able to be manually configured to support more that the standard 500 concurrent testers.</a:t>
            </a:r>
          </a:p>
          <a:p>
            <a:pPr lvl="0"/>
            <a:r>
              <a:rPr lang="en-US" sz="1800" dirty="0">
                <a:solidFill>
                  <a:srgbClr val="000000"/>
                </a:solidFill>
                <a:latin typeface="Calibri" panose="020F0502020204030204" pitchFamily="34" charset="0"/>
              </a:rPr>
              <a:t>This reconfigured version is referred to as the Mega TSM.  The number of concurrent testers that can be supported increases as the amount of computing resources allocated to the device increase.</a:t>
            </a:r>
          </a:p>
          <a:p>
            <a:pPr lvl="0"/>
            <a:r>
              <a:rPr lang="en-US" sz="1800" dirty="0">
                <a:solidFill>
                  <a:srgbClr val="000000"/>
                </a:solidFill>
                <a:latin typeface="Calibri" panose="020F0502020204030204" pitchFamily="34" charset="0"/>
              </a:rPr>
              <a:t>These additional settings allow the machine to allocate more memory to the Java Virtual Machine (JVM).</a:t>
            </a:r>
          </a:p>
          <a:p>
            <a:pPr lvl="0"/>
            <a:r>
              <a:rPr lang="en-US" sz="1800" dirty="0">
                <a:solidFill>
                  <a:srgbClr val="000000"/>
                </a:solidFill>
                <a:latin typeface="Calibri" panose="020F0502020204030204" pitchFamily="34" charset="0"/>
              </a:rPr>
              <a:t>Detailed instructions can be found on eDIRECT: </a:t>
            </a:r>
            <a:r>
              <a:rPr lang="en-US" sz="1800" dirty="0">
                <a:solidFill>
                  <a:srgbClr val="000000"/>
                </a:solidFill>
                <a:latin typeface="Calibri" panose="020F0502020204030204" pitchFamily="34" charset="0"/>
                <a:hlinkClick r:id="rId2"/>
              </a:rPr>
              <a:t>https://ga.drcedirect.com/Documents/Unsecure/Doc.aspx?id=89f3d15f-fbff-4522-8c47-c668ed9474e8</a:t>
            </a:r>
            <a:endParaRPr lang="en-US" sz="1800" dirty="0">
              <a:solidFill>
                <a:srgbClr val="000000"/>
              </a:solidFill>
              <a:latin typeface="Calibri" panose="020F0502020204030204" pitchFamily="34" charset="0"/>
            </a:endParaRPr>
          </a:p>
          <a:p>
            <a:pPr lvl="0"/>
            <a:r>
              <a:rPr lang="en-US" sz="1800" dirty="0">
                <a:solidFill>
                  <a:srgbClr val="000000"/>
                </a:solidFill>
                <a:latin typeface="Calibri" panose="020F0502020204030204" pitchFamily="34" charset="0"/>
              </a:rPr>
              <a:t>Call the DRC HelpDesk if you have further questions</a:t>
            </a:r>
          </a:p>
          <a:p>
            <a:pPr lvl="1"/>
            <a:r>
              <a:rPr lang="en-US" sz="1600" dirty="0">
                <a:latin typeface="Calibri" panose="020F0502020204030204" pitchFamily="34" charset="0"/>
              </a:rPr>
              <a:t>Phone: (866) 282-2249</a:t>
            </a:r>
          </a:p>
          <a:p>
            <a:pPr lvl="1"/>
            <a:r>
              <a:rPr lang="en-US" sz="1600" dirty="0">
                <a:latin typeface="Calibri" panose="020F0502020204030204" pitchFamily="34" charset="0"/>
              </a:rPr>
              <a:t>Email:  </a:t>
            </a:r>
            <a:r>
              <a:rPr lang="en-US" sz="1400" u="sng" dirty="0">
                <a:latin typeface="Calibri" panose="020F0502020204030204" pitchFamily="34" charset="0"/>
                <a:hlinkClick r:id="rId3"/>
              </a:rPr>
              <a:t>gahelpdesk@datarecognitioncorp.com</a:t>
            </a:r>
            <a:endParaRPr lang="en-US" sz="1400" u="sng" dirty="0">
              <a:latin typeface="Calibri" panose="020F0502020204030204" pitchFamily="34" charset="0"/>
            </a:endParaRPr>
          </a:p>
          <a:p>
            <a:pPr lvl="0"/>
            <a:endParaRPr lang="en-US" sz="1800" dirty="0">
              <a:solidFill>
                <a:srgbClr val="000000"/>
              </a:solidFill>
              <a:latin typeface="Calibri" panose="020F0502020204030204" pitchFamily="34" charset="0"/>
            </a:endParaRPr>
          </a:p>
          <a:p>
            <a:pPr lvl="0"/>
            <a:endParaRPr lang="en-US" sz="180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33</a:t>
            </a:fld>
            <a:endParaRPr lang="en-US" dirty="0"/>
          </a:p>
        </p:txBody>
      </p:sp>
    </p:spTree>
    <p:extLst>
      <p:ext uri="{BB962C8B-B14F-4D97-AF65-F5344CB8AC3E}">
        <p14:creationId xmlns:p14="http://schemas.microsoft.com/office/powerpoint/2010/main" val="1007444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263" y="946583"/>
            <a:ext cx="7353300" cy="4759950"/>
          </a:xfrm>
        </p:spPr>
        <p:txBody>
          <a:bodyPr/>
          <a:lstStyle/>
          <a:p>
            <a:r>
              <a:rPr lang="en-US" sz="1800" dirty="0">
                <a:latin typeface="Calibri" panose="020F0502020204030204" pitchFamily="34" charset="0"/>
              </a:rPr>
              <a:t>Download TSM installers from </a:t>
            </a:r>
            <a:r>
              <a:rPr lang="en-US" sz="1800" dirty="0" err="1">
                <a:latin typeface="Calibri" panose="020F0502020204030204" pitchFamily="34" charset="0"/>
              </a:rPr>
              <a:t>eDIRECT</a:t>
            </a:r>
            <a:endParaRPr lang="en-US" sz="1800" dirty="0">
              <a:latin typeface="Calibri" panose="020F0502020204030204" pitchFamily="34" charset="0"/>
            </a:endParaRPr>
          </a:p>
          <a:p>
            <a:r>
              <a:rPr lang="en-US" sz="1800" dirty="0">
                <a:latin typeface="Calibri" panose="020F0502020204030204" pitchFamily="34" charset="0"/>
              </a:rPr>
              <a:t>Installed on a computer within local network using an installation wizard</a:t>
            </a:r>
          </a:p>
          <a:p>
            <a:pPr lvl="1"/>
            <a:r>
              <a:rPr lang="en-US" sz="1600" dirty="0">
                <a:latin typeface="Calibri" panose="020F0502020204030204" pitchFamily="34" charset="0"/>
              </a:rPr>
              <a:t>Requires administrative rights</a:t>
            </a:r>
          </a:p>
          <a:p>
            <a:pPr lvl="1"/>
            <a:r>
              <a:rPr lang="en-US" sz="1600" dirty="0">
                <a:latin typeface="Calibri" panose="020F0502020204030204" pitchFamily="34" charset="0"/>
              </a:rPr>
              <a:t>Does not have to be a server-class machine</a:t>
            </a:r>
          </a:p>
          <a:p>
            <a:r>
              <a:rPr lang="en-US" sz="1800" dirty="0">
                <a:latin typeface="Calibri" panose="020F0502020204030204" pitchFamily="34" charset="0"/>
              </a:rPr>
              <a:t>TSM computers should have static IP address</a:t>
            </a:r>
          </a:p>
          <a:p>
            <a:pPr lvl="1"/>
            <a:r>
              <a:rPr lang="en-US" sz="1600" dirty="0">
                <a:latin typeface="Calibri" panose="020F0502020204030204" pitchFamily="34" charset="0"/>
              </a:rPr>
              <a:t>Can be public or private (as long as in same range as testing devices)</a:t>
            </a:r>
          </a:p>
          <a:p>
            <a:r>
              <a:rPr lang="en-US" sz="1800" dirty="0">
                <a:latin typeface="Calibri" panose="020F0502020204030204" pitchFamily="34" charset="0"/>
              </a:rPr>
              <a:t>Install TSM(s) and record </a:t>
            </a:r>
            <a:r>
              <a:rPr lang="en-US" sz="1800" dirty="0">
                <a:latin typeface="Calibri" pitchFamily="34" charset="0"/>
                <a:cs typeface="Calibri" pitchFamily="34" charset="0"/>
              </a:rPr>
              <a:t>TSM Server Domain </a:t>
            </a:r>
            <a:r>
              <a:rPr lang="en-US" sz="1800" dirty="0">
                <a:latin typeface="Calibri" panose="020F0502020204030204" pitchFamily="34" charset="0"/>
              </a:rPr>
              <a:t>and port numbers before setting up configurations in COS-DTK and before installing INSIGHT on student testing devices</a:t>
            </a:r>
          </a:p>
          <a:p>
            <a:pPr lvl="1">
              <a:defRPr/>
            </a:pPr>
            <a:r>
              <a:rPr lang="en-US" sz="1600" dirty="0">
                <a:latin typeface="Calibri" pitchFamily="34" charset="0"/>
                <a:cs typeface="Calibri" pitchFamily="34" charset="0"/>
              </a:rPr>
              <a:t>TSM Server Domain allows for a more resilient connection between test clients and TSM</a:t>
            </a:r>
          </a:p>
          <a:p>
            <a:pPr lvl="2">
              <a:defRPr/>
            </a:pPr>
            <a:r>
              <a:rPr lang="en-US" sz="1400" dirty="0">
                <a:latin typeface="Calibri" pitchFamily="34" charset="0"/>
                <a:cs typeface="Calibri" pitchFamily="34" charset="0"/>
              </a:rPr>
              <a:t>Replaces the use of IP addresses when naming a TSM in the Device Toolkit.</a:t>
            </a:r>
          </a:p>
          <a:p>
            <a:pPr lvl="2">
              <a:defRPr/>
            </a:pPr>
            <a:r>
              <a:rPr lang="en-US" sz="1400" dirty="0">
                <a:latin typeface="Calibri" pitchFamily="34" charset="0"/>
                <a:cs typeface="Calibri" pitchFamily="34" charset="0"/>
              </a:rPr>
              <a:t>Example: </a:t>
            </a:r>
            <a:r>
              <a:rPr lang="en-US" sz="1400" dirty="0">
                <a:latin typeface="Calibri" panose="020F0502020204030204" pitchFamily="34" charset="0"/>
              </a:rPr>
              <a:t>https://90673705-legacy-prod.drc-centraloffice.com:8443/ </a:t>
            </a:r>
            <a:endParaRPr lang="en-US" sz="1400" dirty="0">
              <a:latin typeface="Calibri" pitchFamily="34" charset="0"/>
              <a:cs typeface="Calibri" pitchFamily="34" charset="0"/>
            </a:endParaRPr>
          </a:p>
          <a:p>
            <a:r>
              <a:rPr lang="en-US" sz="1800" dirty="0">
                <a:latin typeface="Calibri" panose="020F0502020204030204" pitchFamily="34" charset="0"/>
              </a:rPr>
              <a:t>Software will update automatically if </a:t>
            </a:r>
            <a:r>
              <a:rPr lang="en-US" sz="1800" b="1" dirty="0">
                <a:latin typeface="Calibri" panose="020F0502020204030204" pitchFamily="34" charset="0"/>
              </a:rPr>
              <a:t>Enable Automatic Update </a:t>
            </a:r>
            <a:r>
              <a:rPr lang="en-US" sz="1800" dirty="0">
                <a:latin typeface="Calibri" panose="020F0502020204030204" pitchFamily="34" charset="0"/>
              </a:rPr>
              <a:t>(default) is checked during installation</a:t>
            </a:r>
          </a:p>
          <a:p>
            <a:pPr marL="708660" lvl="2">
              <a:buClr>
                <a:schemeClr val="accent2"/>
              </a:buClr>
            </a:pPr>
            <a:r>
              <a:rPr lang="en-US" sz="1600" dirty="0">
                <a:latin typeface="Calibri" panose="020F0502020204030204" pitchFamily="34" charset="0"/>
              </a:rPr>
              <a:t>If a manual update is needed, access this link: </a:t>
            </a:r>
            <a:r>
              <a:rPr lang="en-US" sz="1600" u="sng" dirty="0">
                <a:latin typeface="Calibri" panose="020F0502020204030204" pitchFamily="34" charset="0"/>
                <a:hlinkClick r:id="rId2"/>
              </a:rPr>
              <a:t>http://localhost:8080/admin/manageTSM</a:t>
            </a:r>
            <a:endParaRPr lang="en-US" sz="1600" dirty="0">
              <a:latin typeface="Calibri" panose="020F0502020204030204" pitchFamily="34" charset="0"/>
            </a:endParaRP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TSM Installation</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34</a:t>
            </a:fld>
            <a:endParaRPr lang="en-US" dirty="0"/>
          </a:p>
        </p:txBody>
      </p:sp>
    </p:spTree>
    <p:extLst>
      <p:ext uri="{BB962C8B-B14F-4D97-AF65-F5344CB8AC3E}">
        <p14:creationId xmlns:p14="http://schemas.microsoft.com/office/powerpoint/2010/main" val="862470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TSM Installation, Options</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35</a:t>
            </a:fld>
            <a:endParaRPr lang="en-US" dirty="0"/>
          </a:p>
        </p:txBody>
      </p:sp>
      <p:sp>
        <p:nvSpPr>
          <p:cNvPr id="2" name="Content Placeholder 1"/>
          <p:cNvSpPr>
            <a:spLocks noGrp="1"/>
          </p:cNvSpPr>
          <p:nvPr>
            <p:ph idx="1"/>
          </p:nvPr>
        </p:nvSpPr>
        <p:spPr>
          <a:noFill/>
        </p:spPr>
        <p:txBody>
          <a:bodyPr/>
          <a:lstStyle/>
          <a:p>
            <a:r>
              <a:rPr lang="en-US" dirty="0">
                <a:latin typeface="Calibri" panose="020F0502020204030204" pitchFamily="34" charset="0"/>
              </a:rPr>
              <a:t>Enable Content Caching</a:t>
            </a:r>
          </a:p>
          <a:p>
            <a:r>
              <a:rPr lang="en-US" dirty="0">
                <a:latin typeface="Calibri" panose="020F0502020204030204" pitchFamily="34" charset="0"/>
              </a:rPr>
              <a:t>Enable Response Caching</a:t>
            </a:r>
          </a:p>
          <a:p>
            <a:r>
              <a:rPr lang="en-US" dirty="0">
                <a:latin typeface="Calibri" panose="020F0502020204030204" pitchFamily="34" charset="0"/>
              </a:rPr>
              <a:t>Enable Automatic Updates (recommended)</a:t>
            </a:r>
          </a:p>
        </p:txBody>
      </p:sp>
    </p:spTree>
    <p:extLst>
      <p:ext uri="{BB962C8B-B14F-4D97-AF65-F5344CB8AC3E}">
        <p14:creationId xmlns:p14="http://schemas.microsoft.com/office/powerpoint/2010/main" val="862470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0263" y="108383"/>
            <a:ext cx="7311737" cy="11430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Accessing the TSM</a:t>
            </a:r>
            <a:endParaRPr lang="en-US" sz="2000" b="0" kern="0" dirty="0"/>
          </a:p>
        </p:txBody>
      </p:sp>
      <p:sp>
        <p:nvSpPr>
          <p:cNvPr id="7" name="TextBox 6"/>
          <p:cNvSpPr txBox="1"/>
          <p:nvPr/>
        </p:nvSpPr>
        <p:spPr>
          <a:xfrm>
            <a:off x="1337733" y="1123641"/>
            <a:ext cx="6620933" cy="276999"/>
          </a:xfrm>
          <a:prstGeom prst="rect">
            <a:avLst/>
          </a:prstGeom>
          <a:noFill/>
        </p:spPr>
        <p:txBody>
          <a:bodyPr wrap="square" rtlCol="0">
            <a:spAutoFit/>
          </a:bodyPr>
          <a:lstStyle/>
          <a:p>
            <a:r>
              <a:rPr lang="en-US" dirty="0">
                <a:latin typeface="Calibri" panose="020F0502020204030204" pitchFamily="34" charset="0"/>
              </a:rPr>
              <a:t>Open using Shortcut or http//:localhost:8080 or http://</a:t>
            </a:r>
            <a:r>
              <a:rPr lang="en-US" i="1" dirty="0">
                <a:latin typeface="Calibri" panose="020F0502020204030204" pitchFamily="34" charset="0"/>
              </a:rPr>
              <a:t>ip address</a:t>
            </a:r>
            <a:r>
              <a:rPr lang="en-US" dirty="0">
                <a:latin typeface="Calibri" panose="020F0502020204030204" pitchFamily="34" charset="0"/>
              </a:rPr>
              <a:t>:8080 </a:t>
            </a:r>
          </a:p>
        </p:txBody>
      </p:sp>
      <p:sp>
        <p:nvSpPr>
          <p:cNvPr id="9" name="Slide Number Placeholder 8"/>
          <p:cNvSpPr>
            <a:spLocks noGrp="1"/>
          </p:cNvSpPr>
          <p:nvPr>
            <p:ph type="sldNum" sz="quarter" idx="10"/>
          </p:nvPr>
        </p:nvSpPr>
        <p:spPr/>
        <p:txBody>
          <a:bodyPr/>
          <a:lstStyle/>
          <a:p>
            <a:pPr>
              <a:defRPr/>
            </a:pPr>
            <a:fld id="{5C85FF15-2366-464F-A9D7-3AA477A532F5}" type="slidenum">
              <a:rPr lang="en-US" smtClean="0"/>
              <a:pPr>
                <a:defRPr/>
              </a:pPr>
              <a:t>36</a:t>
            </a:fld>
            <a:endParaRPr lang="en-US" dirty="0"/>
          </a:p>
        </p:txBody>
      </p:sp>
      <p:pic>
        <p:nvPicPr>
          <p:cNvPr id="4" name="Content Placeholder 3"/>
          <p:cNvPicPr>
            <a:picLocks noGrp="1" noChangeAspect="1"/>
          </p:cNvPicPr>
          <p:nvPr>
            <p:ph idx="1"/>
          </p:nvPr>
        </p:nvPicPr>
        <p:blipFill>
          <a:blip r:embed="rId2"/>
          <a:stretch>
            <a:fillRect/>
          </a:stretch>
        </p:blipFill>
        <p:spPr>
          <a:xfrm>
            <a:off x="525391" y="1561767"/>
            <a:ext cx="8245615" cy="4898984"/>
          </a:xfrm>
          <a:prstGeom prst="rect">
            <a:avLst/>
          </a:prstGeom>
          <a:ln w="28575">
            <a:solidFill>
              <a:schemeClr val="tx1"/>
            </a:solidFill>
          </a:ln>
        </p:spPr>
      </p:pic>
      <p:sp>
        <p:nvSpPr>
          <p:cNvPr id="5" name="TextBox 4"/>
          <p:cNvSpPr txBox="1"/>
          <p:nvPr/>
        </p:nvSpPr>
        <p:spPr>
          <a:xfrm>
            <a:off x="4468010" y="3244334"/>
            <a:ext cx="3610984" cy="646331"/>
          </a:xfrm>
          <a:prstGeom prst="rect">
            <a:avLst/>
          </a:prstGeom>
          <a:solidFill>
            <a:srgbClr val="FF0000"/>
          </a:solidFill>
        </p:spPr>
        <p:txBody>
          <a:bodyPr wrap="square" rtlCol="0">
            <a:spAutoFit/>
          </a:bodyPr>
          <a:lstStyle/>
          <a:p>
            <a:r>
              <a:rPr lang="en-US" dirty="0"/>
              <a:t>Be sure to check the TTS check box for each admin if you plan to use the TSM for online audio/read-aloud administration!</a:t>
            </a:r>
          </a:p>
        </p:txBody>
      </p:sp>
      <p:cxnSp>
        <p:nvCxnSpPr>
          <p:cNvPr id="12" name="Straight Arrow Connector 11"/>
          <p:cNvCxnSpPr/>
          <p:nvPr/>
        </p:nvCxnSpPr>
        <p:spPr bwMode="auto">
          <a:xfrm flipH="1">
            <a:off x="5497158" y="3890665"/>
            <a:ext cx="776345" cy="91607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862470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BBD-A958-4510-918F-F83055A50D4D}"/>
              </a:ext>
            </a:extLst>
          </p:cNvPr>
          <p:cNvSpPr>
            <a:spLocks noGrp="1"/>
          </p:cNvSpPr>
          <p:nvPr>
            <p:ph type="ctrTitle"/>
          </p:nvPr>
        </p:nvSpPr>
        <p:spPr/>
        <p:txBody>
          <a:bodyPr/>
          <a:lstStyle/>
          <a:p>
            <a:r>
              <a:rPr lang="en-US" dirty="0"/>
              <a:t>Central Office Services – Device Toolkit (COS-DTK)</a:t>
            </a:r>
          </a:p>
        </p:txBody>
      </p:sp>
      <p:sp>
        <p:nvSpPr>
          <p:cNvPr id="3" name="Subtitle 2">
            <a:extLst>
              <a:ext uri="{FF2B5EF4-FFF2-40B4-BE49-F238E27FC236}">
                <a16:creationId xmlns:a16="http://schemas.microsoft.com/office/drawing/2014/main" id="{8582B16B-AC5C-417D-B857-2C7D9A4636A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36A7AC8-775C-469E-9ECC-972A6187C2CD}"/>
              </a:ext>
            </a:extLst>
          </p:cNvPr>
          <p:cNvSpPr>
            <a:spLocks noGrp="1"/>
          </p:cNvSpPr>
          <p:nvPr>
            <p:ph type="sldNum" sz="quarter" idx="10"/>
          </p:nvPr>
        </p:nvSpPr>
        <p:spPr/>
        <p:txBody>
          <a:bodyPr/>
          <a:lstStyle/>
          <a:p>
            <a:pPr>
              <a:defRPr/>
            </a:pPr>
            <a:fld id="{1343D8A3-888E-4C33-A071-3C1629BD6C3B}" type="slidenum">
              <a:rPr lang="en-US" smtClean="0"/>
              <a:pPr>
                <a:defRPr/>
              </a:pPr>
              <a:t>37</a:t>
            </a:fld>
            <a:endParaRPr lang="en-US" dirty="0"/>
          </a:p>
        </p:txBody>
      </p:sp>
    </p:spTree>
    <p:extLst>
      <p:ext uri="{BB962C8B-B14F-4D97-AF65-F5344CB8AC3E}">
        <p14:creationId xmlns:p14="http://schemas.microsoft.com/office/powerpoint/2010/main" val="2654842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r>
              <a:rPr lang="en-US" dirty="0">
                <a:latin typeface="Calibri" panose="020F0502020204030204" pitchFamily="34" charset="0"/>
              </a:rPr>
              <a:t>Setup configurations in the COS-DTK for each group</a:t>
            </a:r>
          </a:p>
          <a:p>
            <a:pPr marL="914400" lvl="1" indent="-514350"/>
            <a:r>
              <a:rPr lang="en-US" dirty="0">
                <a:latin typeface="Calibri" panose="020F0502020204030204" pitchFamily="34" charset="0"/>
              </a:rPr>
              <a:t>Define configuration Unit per group of testing machines</a:t>
            </a:r>
          </a:p>
          <a:p>
            <a:pPr marL="914400" lvl="1" indent="-514350"/>
            <a:r>
              <a:rPr lang="en-US" dirty="0">
                <a:latin typeface="Calibri" panose="020F0502020204030204" pitchFamily="34" charset="0"/>
              </a:rPr>
              <a:t>Define the TSM that will be used by that group (if applicable)</a:t>
            </a:r>
          </a:p>
          <a:p>
            <a:pPr marL="914400" lvl="1" indent="-514350"/>
            <a:r>
              <a:rPr lang="en-US" dirty="0">
                <a:latin typeface="Calibri" panose="020F0502020204030204" pitchFamily="34" charset="0"/>
              </a:rPr>
              <a:t>Create Deployment Configuration Files (if applicable)</a:t>
            </a:r>
          </a:p>
        </p:txBody>
      </p:sp>
      <p:sp>
        <p:nvSpPr>
          <p:cNvPr id="5" name="Title 1"/>
          <p:cNvSpPr>
            <a:spLocks noGrp="1"/>
          </p:cNvSpPr>
          <p:nvPr>
            <p:ph type="title"/>
          </p:nvPr>
        </p:nvSpPr>
        <p:spPr/>
        <p:txBody>
          <a:bodyPr/>
          <a:lstStyle/>
          <a:p>
            <a:pPr algn="l"/>
            <a:r>
              <a:rPr lang="en-US" sz="2800" b="1" dirty="0">
                <a:solidFill>
                  <a:srgbClr val="022F65"/>
                </a:solidFill>
                <a:latin typeface="Garamond" pitchFamily="18" charset="0"/>
              </a:rPr>
              <a:t>Central Office Services - Device Toolkit (COS-DTK)</a:t>
            </a:r>
            <a:endParaRPr lang="en-US" sz="280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074" y="102516"/>
            <a:ext cx="7353300" cy="1143000"/>
          </a:xfrm>
        </p:spPr>
        <p:txBody>
          <a:bodyPr/>
          <a:lstStyle/>
          <a:p>
            <a:pPr algn="l"/>
            <a:r>
              <a:rPr lang="en-US" sz="2800" b="1" dirty="0">
                <a:solidFill>
                  <a:srgbClr val="022F65"/>
                </a:solidFill>
                <a:latin typeface="Garamond" pitchFamily="18" charset="0"/>
              </a:rPr>
              <a:t>New  eDIRECT Navigation Changes</a:t>
            </a:r>
          </a:p>
        </p:txBody>
      </p:sp>
      <p:sp>
        <p:nvSpPr>
          <p:cNvPr id="3" name="Content Placeholder 2"/>
          <p:cNvSpPr>
            <a:spLocks noGrp="1"/>
          </p:cNvSpPr>
          <p:nvPr>
            <p:ph idx="1"/>
          </p:nvPr>
        </p:nvSpPr>
        <p:spPr>
          <a:xfrm>
            <a:off x="1330784" y="1104940"/>
            <a:ext cx="6506528" cy="4244826"/>
          </a:xfrm>
        </p:spPr>
        <p:txBody>
          <a:bodyPr/>
          <a:lstStyle/>
          <a:p>
            <a:pPr>
              <a:defRPr/>
            </a:pPr>
            <a:r>
              <a:rPr lang="en-US" sz="2800" dirty="0">
                <a:latin typeface="Calibri" panose="020F0502020204030204" pitchFamily="34" charset="0"/>
              </a:rPr>
              <a:t>Student Status Dashboard</a:t>
            </a:r>
            <a:r>
              <a:rPr lang="en-US" sz="2000" dirty="0">
                <a:latin typeface="Calibri" panose="020F0502020204030204" pitchFamily="34" charset="0"/>
              </a:rPr>
              <a:t> </a:t>
            </a:r>
          </a:p>
          <a:p>
            <a:pPr lvl="1">
              <a:defRPr/>
            </a:pPr>
            <a:r>
              <a:rPr lang="en-US" sz="2000" dirty="0">
                <a:latin typeface="Calibri" panose="020F0502020204030204" pitchFamily="34" charset="0"/>
              </a:rPr>
              <a:t>Moved under Student Management(August 30)</a:t>
            </a:r>
            <a:endParaRPr lang="en-US" dirty="0">
              <a:latin typeface="Calibri" panose="020F0502020204030204" pitchFamily="34" charset="0"/>
            </a:endParaRPr>
          </a:p>
          <a:p>
            <a:pPr lvl="1">
              <a:defRPr/>
            </a:pPr>
            <a:endParaRPr lang="en-US" sz="20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39</a:t>
            </a:fld>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290" y="2042001"/>
            <a:ext cx="6566338" cy="3754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35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BD20-442E-4AE9-8DF6-677289733FF3}"/>
              </a:ext>
            </a:extLst>
          </p:cNvPr>
          <p:cNvSpPr>
            <a:spLocks noGrp="1"/>
          </p:cNvSpPr>
          <p:nvPr>
            <p:ph type="title"/>
          </p:nvPr>
        </p:nvSpPr>
        <p:spPr/>
        <p:txBody>
          <a:bodyPr/>
          <a:lstStyle/>
          <a:p>
            <a:r>
              <a:rPr lang="en-US" dirty="0"/>
              <a:t>Key Dates</a:t>
            </a:r>
          </a:p>
        </p:txBody>
      </p:sp>
      <p:graphicFrame>
        <p:nvGraphicFramePr>
          <p:cNvPr id="5" name="Content Placeholder 4">
            <a:extLst>
              <a:ext uri="{FF2B5EF4-FFF2-40B4-BE49-F238E27FC236}">
                <a16:creationId xmlns:a16="http://schemas.microsoft.com/office/drawing/2014/main" id="{D466F832-8969-473B-9865-35DEF0510CF6}"/>
              </a:ext>
            </a:extLst>
          </p:cNvPr>
          <p:cNvGraphicFramePr>
            <a:graphicFrameLocks noGrp="1"/>
          </p:cNvGraphicFramePr>
          <p:nvPr>
            <p:ph idx="1"/>
            <p:extLst>
              <p:ext uri="{D42A27DB-BD31-4B8C-83A1-F6EECF244321}">
                <p14:modId xmlns:p14="http://schemas.microsoft.com/office/powerpoint/2010/main" val="757940407"/>
              </p:ext>
            </p:extLst>
          </p:nvPr>
        </p:nvGraphicFramePr>
        <p:xfrm>
          <a:off x="0" y="1085316"/>
          <a:ext cx="9144000" cy="5599675"/>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239930659"/>
                    </a:ext>
                  </a:extLst>
                </a:gridCol>
                <a:gridCol w="4572000">
                  <a:extLst>
                    <a:ext uri="{9D8B030D-6E8A-4147-A177-3AD203B41FA5}">
                      <a16:colId xmlns:a16="http://schemas.microsoft.com/office/drawing/2014/main" val="287641219"/>
                    </a:ext>
                  </a:extLst>
                </a:gridCol>
              </a:tblGrid>
              <a:tr h="316214">
                <a:tc gridSpan="2">
                  <a:txBody>
                    <a:bodyPr/>
                    <a:lstStyle/>
                    <a:p>
                      <a:pPr algn="ctr"/>
                      <a:r>
                        <a:rPr lang="en-US" sz="1600" b="1" dirty="0"/>
                        <a:t>Testing Windows</a:t>
                      </a:r>
                    </a:p>
                  </a:txBody>
                  <a:tcPr>
                    <a:solidFill>
                      <a:schemeClr val="bg1">
                        <a:lumMod val="95000"/>
                      </a:schemeClr>
                    </a:solidFill>
                  </a:tcPr>
                </a:tc>
                <a:tc hMerge="1">
                  <a:txBody>
                    <a:bodyPr/>
                    <a:lstStyle/>
                    <a:p>
                      <a:endParaRPr lang="en-US" dirty="0"/>
                    </a:p>
                  </a:txBody>
                  <a:tcPr>
                    <a:solidFill>
                      <a:schemeClr val="bg1"/>
                    </a:solidFill>
                  </a:tcPr>
                </a:tc>
                <a:extLst>
                  <a:ext uri="{0D108BD9-81ED-4DB2-BD59-A6C34878D82A}">
                    <a16:rowId xmlns:a16="http://schemas.microsoft.com/office/drawing/2014/main" val="1118650360"/>
                  </a:ext>
                </a:extLst>
              </a:tr>
              <a:tr h="439186">
                <a:tc>
                  <a:txBody>
                    <a:bodyPr/>
                    <a:lstStyle/>
                    <a:p>
                      <a:r>
                        <a:rPr lang="en-US" sz="1200" dirty="0">
                          <a:latin typeface="Calibri" panose="020F0502020204030204" pitchFamily="34" charset="0"/>
                        </a:rPr>
                        <a:t>EOC Fall Mid-Month </a:t>
                      </a:r>
                    </a:p>
                  </a:txBody>
                  <a:tcPr>
                    <a:solidFill>
                      <a:schemeClr val="bg1"/>
                    </a:solidFill>
                  </a:tcPr>
                </a:tc>
                <a:tc>
                  <a:txBody>
                    <a:bodyPr/>
                    <a:lstStyle/>
                    <a:p>
                      <a:r>
                        <a:rPr lang="en-US" sz="1200">
                          <a:latin typeface="Calibri" panose="020F0502020204030204" pitchFamily="34" charset="0"/>
                        </a:rPr>
                        <a:t>October 10 - 20</a:t>
                      </a:r>
                    </a:p>
                    <a:p>
                      <a:r>
                        <a:rPr lang="en-US" sz="1200">
                          <a:latin typeface="Calibri" panose="020F0502020204030204" pitchFamily="34" charset="0"/>
                        </a:rPr>
                        <a:t>November 6 - 17</a:t>
                      </a:r>
                      <a:endParaRPr lang="en-US" sz="1200" dirty="0">
                        <a:latin typeface="Calibri" panose="020F0502020204030204" pitchFamily="34" charset="0"/>
                      </a:endParaRPr>
                    </a:p>
                  </a:txBody>
                  <a:tcPr>
                    <a:solidFill>
                      <a:schemeClr val="bg1"/>
                    </a:solidFill>
                  </a:tcPr>
                </a:tc>
                <a:extLst>
                  <a:ext uri="{0D108BD9-81ED-4DB2-BD59-A6C34878D82A}">
                    <a16:rowId xmlns:a16="http://schemas.microsoft.com/office/drawing/2014/main" val="3491756093"/>
                  </a:ext>
                </a:extLst>
              </a:tr>
              <a:tr h="449453">
                <a:tc>
                  <a:txBody>
                    <a:bodyPr/>
                    <a:lstStyle/>
                    <a:p>
                      <a:r>
                        <a:rPr lang="en-US" sz="1200" dirty="0">
                          <a:latin typeface="Calibri" panose="020F0502020204030204" pitchFamily="34" charset="0"/>
                        </a:rPr>
                        <a:t>EOC Winter Main </a:t>
                      </a:r>
                    </a:p>
                  </a:txBody>
                  <a:tcPr>
                    <a:solidFill>
                      <a:schemeClr val="bg1"/>
                    </a:solidFill>
                  </a:tcPr>
                </a:tc>
                <a:tc>
                  <a:txBody>
                    <a:bodyPr/>
                    <a:lstStyle/>
                    <a:p>
                      <a:r>
                        <a:rPr lang="en-US" sz="1200" dirty="0">
                          <a:latin typeface="Calibri" panose="020F0502020204030204" pitchFamily="34" charset="0"/>
                        </a:rPr>
                        <a:t>November 27 - January 5</a:t>
                      </a:r>
                    </a:p>
                    <a:p>
                      <a:r>
                        <a:rPr lang="en-US" sz="1200" i="1" dirty="0">
                          <a:latin typeface="Calibri" panose="020F0502020204030204" pitchFamily="34" charset="0"/>
                        </a:rPr>
                        <a:t>Test Setup Opens: October 31</a:t>
                      </a:r>
                    </a:p>
                  </a:txBody>
                  <a:tcPr>
                    <a:solidFill>
                      <a:schemeClr val="bg1"/>
                    </a:solidFill>
                  </a:tcPr>
                </a:tc>
                <a:extLst>
                  <a:ext uri="{0D108BD9-81ED-4DB2-BD59-A6C34878D82A}">
                    <a16:rowId xmlns:a16="http://schemas.microsoft.com/office/drawing/2014/main" val="2010805922"/>
                  </a:ext>
                </a:extLst>
              </a:tr>
              <a:tr h="539995">
                <a:tc>
                  <a:txBody>
                    <a:bodyPr/>
                    <a:lstStyle/>
                    <a:p>
                      <a:r>
                        <a:rPr lang="en-US" sz="1200" dirty="0">
                          <a:latin typeface="Calibri" panose="020F0502020204030204" pitchFamily="34" charset="0"/>
                        </a:rPr>
                        <a:t>REBW Field Test Administration</a:t>
                      </a:r>
                    </a:p>
                  </a:txBody>
                  <a:tcPr>
                    <a:solidFill>
                      <a:schemeClr val="bg1"/>
                    </a:solidFill>
                  </a:tcPr>
                </a:tc>
                <a:tc>
                  <a:txBody>
                    <a:bodyPr/>
                    <a:lstStyle/>
                    <a:p>
                      <a:r>
                        <a:rPr lang="en-US" sz="1200" dirty="0">
                          <a:latin typeface="Calibri" panose="020F0502020204030204" pitchFamily="34" charset="0"/>
                        </a:rPr>
                        <a:t>October 16 - November 3</a:t>
                      </a:r>
                    </a:p>
                    <a:p>
                      <a:r>
                        <a:rPr lang="en-US" sz="1200" i="1" dirty="0">
                          <a:latin typeface="Calibri" panose="020F0502020204030204" pitchFamily="34" charset="0"/>
                        </a:rPr>
                        <a:t>Test Setup Opens: </a:t>
                      </a:r>
                      <a:r>
                        <a:rPr lang="en-US" sz="1200" i="1">
                          <a:latin typeface="Calibri" panose="020F0502020204030204" pitchFamily="34" charset="0"/>
                        </a:rPr>
                        <a:t>September 25</a:t>
                      </a:r>
                      <a:endParaRPr lang="en-US" sz="1200" i="1" dirty="0">
                        <a:latin typeface="Calibri" panose="020F0502020204030204" pitchFamily="34" charset="0"/>
                      </a:endParaRPr>
                    </a:p>
                  </a:txBody>
                  <a:tcPr>
                    <a:solidFill>
                      <a:schemeClr val="bg1"/>
                    </a:solidFill>
                  </a:tcPr>
                </a:tc>
                <a:extLst>
                  <a:ext uri="{0D108BD9-81ED-4DB2-BD59-A6C34878D82A}">
                    <a16:rowId xmlns:a16="http://schemas.microsoft.com/office/drawing/2014/main" val="914200025"/>
                  </a:ext>
                </a:extLst>
              </a:tr>
              <a:tr h="438601">
                <a:tc>
                  <a:txBody>
                    <a:bodyPr/>
                    <a:lstStyle/>
                    <a:p>
                      <a:r>
                        <a:rPr lang="en-US" sz="1200" dirty="0">
                          <a:latin typeface="Calibri" panose="020F0502020204030204" pitchFamily="34" charset="0"/>
                        </a:rPr>
                        <a:t>Secure Practice Test with Response Transmission</a:t>
                      </a:r>
                    </a:p>
                  </a:txBody>
                  <a:tcPr>
                    <a:solidFill>
                      <a:schemeClr val="bg1"/>
                    </a:solidFill>
                  </a:tcPr>
                </a:tc>
                <a:tc>
                  <a:txBody>
                    <a:bodyPr/>
                    <a:lstStyle/>
                    <a:p>
                      <a:r>
                        <a:rPr lang="en-US" sz="1200" dirty="0">
                          <a:latin typeface="Calibri" panose="020F0502020204030204" pitchFamily="34" charset="0"/>
                        </a:rPr>
                        <a:t>October 2 – April 9</a:t>
                      </a:r>
                    </a:p>
                    <a:p>
                      <a:r>
                        <a:rPr lang="en-US" sz="1200" i="1" dirty="0">
                          <a:latin typeface="Calibri" panose="020F0502020204030204" pitchFamily="34" charset="0"/>
                        </a:rPr>
                        <a:t>Test Setup Opens: September 28</a:t>
                      </a:r>
                    </a:p>
                  </a:txBody>
                  <a:tcPr>
                    <a:solidFill>
                      <a:schemeClr val="bg1"/>
                    </a:solidFill>
                  </a:tcPr>
                </a:tc>
                <a:extLst>
                  <a:ext uri="{0D108BD9-81ED-4DB2-BD59-A6C34878D82A}">
                    <a16:rowId xmlns:a16="http://schemas.microsoft.com/office/drawing/2014/main" val="2325534337"/>
                  </a:ext>
                </a:extLst>
              </a:tr>
              <a:tr h="313286">
                <a:tc gridSpan="2">
                  <a:txBody>
                    <a:bodyPr/>
                    <a:lstStyle/>
                    <a:p>
                      <a:pPr algn="ctr"/>
                      <a:r>
                        <a:rPr lang="en-US" sz="1600" b="1" kern="1200" dirty="0">
                          <a:solidFill>
                            <a:schemeClr val="tx1"/>
                          </a:solidFill>
                          <a:latin typeface="Calibri" panose="020F0502020204030204" pitchFamily="34" charset="0"/>
                          <a:ea typeface="+mn-ea"/>
                          <a:cs typeface="+mn-cs"/>
                        </a:rPr>
                        <a:t>Training</a:t>
                      </a:r>
                    </a:p>
                  </a:txBody>
                  <a:tcPr>
                    <a:solidFill>
                      <a:schemeClr val="bg1">
                        <a:lumMod val="95000"/>
                      </a:schemeClr>
                    </a:solidFill>
                  </a:tcPr>
                </a:tc>
                <a:tc hMerge="1">
                  <a:txBody>
                    <a:bodyPr/>
                    <a:lstStyle/>
                    <a:p>
                      <a:endParaRPr lang="en-US" dirty="0"/>
                    </a:p>
                  </a:txBody>
                  <a:tcPr>
                    <a:solidFill>
                      <a:schemeClr val="bg1"/>
                    </a:solidFill>
                  </a:tcPr>
                </a:tc>
                <a:extLst>
                  <a:ext uri="{0D108BD9-81ED-4DB2-BD59-A6C34878D82A}">
                    <a16:rowId xmlns:a16="http://schemas.microsoft.com/office/drawing/2014/main" val="3366974130"/>
                  </a:ext>
                </a:extLst>
              </a:tr>
              <a:tr h="955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INSIGHT Installation/eDIRECT Training for Georgia Milestones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September 26 </a:t>
                      </a:r>
                      <a:r>
                        <a:rPr lang="en-US" sz="1200" dirty="0">
                          <a:solidFill>
                            <a:srgbClr val="000000"/>
                          </a:solidFill>
                          <a:latin typeface="Calibri" panose="020F0502020204030204" pitchFamily="34" charset="0"/>
                          <a:hlinkClick r:id="rId2"/>
                        </a:rPr>
                        <a:t>https://attendee.gotowebinar.com/register/5192761804692350722</a:t>
                      </a:r>
                      <a:endParaRPr lang="en-US" sz="1200" dirty="0">
                        <a:solidFill>
                          <a:srgbClr val="000000"/>
                        </a:solidFill>
                        <a:latin typeface="Calibri" panose="020F0502020204030204" pitchFamily="34" charset="0"/>
                      </a:endParaRPr>
                    </a:p>
                    <a:p>
                      <a:r>
                        <a:rPr lang="en-US" sz="1200" dirty="0">
                          <a:latin typeface="Calibri" panose="020F0502020204030204" pitchFamily="34" charset="0"/>
                        </a:rPr>
                        <a:t>September 28 (Live Repeat)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hlinkClick r:id="rId3"/>
                        </a:rPr>
                        <a:t>https://attendee.gotowebinar.com/register/3494898148103945474</a:t>
                      </a:r>
                      <a:endParaRPr lang="en-US" sz="120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FF0000"/>
                        </a:solidFill>
                        <a:latin typeface="Calibri" panose="020F0502020204030204" pitchFamily="34" charset="0"/>
                      </a:endParaRPr>
                    </a:p>
                  </a:txBody>
                  <a:tcPr>
                    <a:solidFill>
                      <a:schemeClr val="bg1"/>
                    </a:solidFill>
                  </a:tcPr>
                </a:tc>
                <a:extLst>
                  <a:ext uri="{0D108BD9-81ED-4DB2-BD59-A6C34878D82A}">
                    <a16:rowId xmlns:a16="http://schemas.microsoft.com/office/drawing/2014/main" val="4022889744"/>
                  </a:ext>
                </a:extLst>
              </a:tr>
              <a:tr h="955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End-of-Course (EOC) Winter Pre-administration Webinars</a:t>
                      </a:r>
                    </a:p>
                    <a:p>
                      <a:endParaRPr lang="en-US" sz="1200" dirty="0">
                        <a:latin typeface="Calibri" panose="020F0502020204030204" pitchFamily="34" charset="0"/>
                      </a:endParaRPr>
                    </a:p>
                  </a:txBody>
                  <a:tcPr>
                    <a:solidFill>
                      <a:schemeClr val="bg1"/>
                    </a:solidFill>
                  </a:tcPr>
                </a:tc>
                <a:tc>
                  <a:txBody>
                    <a:bodyPr/>
                    <a:lstStyle/>
                    <a:p>
                      <a:r>
                        <a:rPr lang="en-US" sz="1200" dirty="0">
                          <a:latin typeface="Calibri" panose="020F0502020204030204" pitchFamily="34" charset="0"/>
                        </a:rPr>
                        <a:t>October 18 10:00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hlinkClick r:id="rId4"/>
                        </a:rPr>
                        <a:t>https://attendee.gotowebinar.com/register/4894000306171251713</a:t>
                      </a:r>
                      <a:endParaRPr lang="en-US" sz="120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October 20 1:00 pm (Live Repeat)</a:t>
                      </a:r>
                      <a:endParaRPr lang="en-US" sz="1200" dirty="0">
                        <a:solidFill>
                          <a:srgbClr val="000000"/>
                        </a:solidFill>
                        <a:latin typeface="Calibri" panose="020F0502020204030204" pitchFamily="34" charset="0"/>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hlinkClick r:id="rId5"/>
                        </a:rPr>
                        <a:t>https://attendee.gotowebinar.com/register/5392742079065363457</a:t>
                      </a:r>
                      <a:endParaRPr lang="en-US" sz="120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00"/>
                        </a:solidFill>
                        <a:latin typeface="Calibri" panose="020F0502020204030204" pitchFamily="34" charset="0"/>
                      </a:endParaRPr>
                    </a:p>
                  </a:txBody>
                  <a:tcPr>
                    <a:solidFill>
                      <a:schemeClr val="bg1"/>
                    </a:solidFill>
                  </a:tcPr>
                </a:tc>
                <a:extLst>
                  <a:ext uri="{0D108BD9-81ED-4DB2-BD59-A6C34878D82A}">
                    <a16:rowId xmlns:a16="http://schemas.microsoft.com/office/drawing/2014/main" val="3950553786"/>
                  </a:ext>
                </a:extLst>
              </a:tr>
              <a:tr h="955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ea typeface="+mn-ea"/>
                          <a:cs typeface="+mn-cs"/>
                        </a:rPr>
                        <a:t>Winter 2017 EOC Main/Spring 2018 Mid-Month eDIRECT Test Setup Training Webinars</a:t>
                      </a:r>
                      <a:endParaRPr lang="en-US" sz="1200" dirty="0">
                        <a:latin typeface="Calibri" panose="020F050202020403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October 25 9:00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hlinkClick r:id="rId6"/>
                        </a:rPr>
                        <a:t>https://attendee.gotowebinar.com/register/4553776224163905026</a:t>
                      </a:r>
                      <a:endParaRPr lang="en-US" sz="120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00"/>
                          </a:solidFill>
                          <a:latin typeface="Calibri" panose="020F0502020204030204" pitchFamily="34" charset="0"/>
                        </a:rPr>
                        <a:t>October 27 1:00 pm (Live Repeat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hlinkClick r:id="rId7"/>
                        </a:rPr>
                        <a:t>https://attendee.gotowebinar.com/register/5437088681547091714</a:t>
                      </a:r>
                      <a:endParaRPr lang="en-US" sz="1200" u="none"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alibri" panose="020F0502020204030204" pitchFamily="34" charset="0"/>
                      </a:endParaRPr>
                    </a:p>
                  </a:txBody>
                  <a:tcPr>
                    <a:solidFill>
                      <a:schemeClr val="bg1"/>
                    </a:solidFill>
                  </a:tcPr>
                </a:tc>
                <a:extLst>
                  <a:ext uri="{0D108BD9-81ED-4DB2-BD59-A6C34878D82A}">
                    <a16:rowId xmlns:a16="http://schemas.microsoft.com/office/drawing/2014/main" val="2351615801"/>
                  </a:ext>
                </a:extLst>
              </a:tr>
            </a:tbl>
          </a:graphicData>
        </a:graphic>
      </p:graphicFrame>
      <p:sp>
        <p:nvSpPr>
          <p:cNvPr id="4" name="Slide Number Placeholder 3">
            <a:extLst>
              <a:ext uri="{FF2B5EF4-FFF2-40B4-BE49-F238E27FC236}">
                <a16:creationId xmlns:a16="http://schemas.microsoft.com/office/drawing/2014/main" id="{B2D5E830-879E-494A-A6D8-1363579266D7}"/>
              </a:ext>
            </a:extLst>
          </p:cNvPr>
          <p:cNvSpPr>
            <a:spLocks noGrp="1"/>
          </p:cNvSpPr>
          <p:nvPr>
            <p:ph type="sldNum" sz="quarter" idx="10"/>
          </p:nvPr>
        </p:nvSpPr>
        <p:spPr/>
        <p:txBody>
          <a:bodyPr/>
          <a:lstStyle/>
          <a:p>
            <a:pPr>
              <a:defRPr/>
            </a:pPr>
            <a:fld id="{5C85FF15-2366-464F-A9D7-3AA477A532F5}" type="slidenum">
              <a:rPr lang="en-US" smtClean="0"/>
              <a:pPr>
                <a:defRPr/>
              </a:pPr>
              <a:t>4</a:t>
            </a:fld>
            <a:endParaRPr lang="en-US" dirty="0"/>
          </a:p>
        </p:txBody>
      </p:sp>
    </p:spTree>
    <p:extLst>
      <p:ext uri="{BB962C8B-B14F-4D97-AF65-F5344CB8AC3E}">
        <p14:creationId xmlns:p14="http://schemas.microsoft.com/office/powerpoint/2010/main" val="804102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4638"/>
            <a:ext cx="7353300" cy="939307"/>
          </a:xfrm>
        </p:spPr>
        <p:txBody>
          <a:bodyPr/>
          <a:lstStyle/>
          <a:p>
            <a:pPr algn="l"/>
            <a:r>
              <a:rPr lang="en-US" sz="2800" b="1" dirty="0">
                <a:solidFill>
                  <a:srgbClr val="022F65"/>
                </a:solidFill>
                <a:latin typeface="Garamond" pitchFamily="18" charset="0"/>
              </a:rPr>
              <a:t>New: Central Office Services – Device Toolkit (COS-DTK) User Interface</a:t>
            </a:r>
            <a:endParaRPr lang="en-US" dirty="0"/>
          </a:p>
        </p:txBody>
      </p:sp>
      <p:sp>
        <p:nvSpPr>
          <p:cNvPr id="3" name="Content Placeholder 2"/>
          <p:cNvSpPr>
            <a:spLocks noGrp="1"/>
          </p:cNvSpPr>
          <p:nvPr>
            <p:ph idx="1"/>
          </p:nvPr>
        </p:nvSpPr>
        <p:spPr>
          <a:xfrm>
            <a:off x="1175845" y="1324303"/>
            <a:ext cx="7353300" cy="5147442"/>
          </a:xfrm>
        </p:spPr>
        <p:txBody>
          <a:bodyPr/>
          <a:lstStyle/>
          <a:p>
            <a:pPr lvl="0">
              <a:defRPr/>
            </a:pPr>
            <a:r>
              <a:rPr lang="en-US" sz="2000" dirty="0">
                <a:solidFill>
                  <a:srgbClr val="000000"/>
                </a:solidFill>
                <a:latin typeface="Calibri" panose="020F0502020204030204" pitchFamily="34" charset="0"/>
              </a:rPr>
              <a:t>Central Office Services – Device Toolkit (COS-DTK) User Interface</a:t>
            </a:r>
          </a:p>
          <a:p>
            <a:pPr lvl="1">
              <a:defRPr/>
            </a:pPr>
            <a:r>
              <a:rPr lang="en-US" sz="1800" dirty="0">
                <a:solidFill>
                  <a:srgbClr val="000000"/>
                </a:solidFill>
                <a:latin typeface="Calibri" panose="020F0502020204030204" pitchFamily="34" charset="0"/>
              </a:rPr>
              <a:t>The user interface allows for centralized management of the Testing Site Manager (TSM) devices</a:t>
            </a:r>
          </a:p>
          <a:p>
            <a:pPr lvl="1">
              <a:defRPr/>
            </a:pPr>
            <a:r>
              <a:rPr lang="en-US" sz="1800" dirty="0">
                <a:solidFill>
                  <a:srgbClr val="000000"/>
                </a:solidFill>
                <a:latin typeface="Calibri" panose="020F0502020204030204" pitchFamily="34" charset="0"/>
              </a:rPr>
              <a:t>A single configuration is now available for multiple testing programs (GA Milestones and WIDA ACCESS for ELLs)</a:t>
            </a:r>
          </a:p>
          <a:p>
            <a:pPr lvl="1">
              <a:defRPr/>
            </a:pPr>
            <a:r>
              <a:rPr lang="en-US" sz="1800" dirty="0">
                <a:solidFill>
                  <a:srgbClr val="000000"/>
                </a:solidFill>
                <a:latin typeface="Calibri" panose="020F0502020204030204" pitchFamily="34" charset="0"/>
              </a:rPr>
              <a:t>The configuration can be updated after it has been rolled out to the student devices </a:t>
            </a:r>
          </a:p>
          <a:p>
            <a:pPr lvl="1">
              <a:defRPr/>
            </a:pPr>
            <a:r>
              <a:rPr lang="en-US" sz="1800" dirty="0">
                <a:solidFill>
                  <a:srgbClr val="000000"/>
                </a:solidFill>
                <a:latin typeface="Calibri" panose="020F0502020204030204" pitchFamily="34" charset="0"/>
              </a:rPr>
              <a:t>Student Testing Devices can be moved from one configuration to another, without touching the student device.</a:t>
            </a:r>
          </a:p>
          <a:p>
            <a:pPr lvl="1">
              <a:defRPr/>
            </a:pPr>
            <a:r>
              <a:rPr lang="en-US" sz="1800" dirty="0">
                <a:solidFill>
                  <a:srgbClr val="000000"/>
                </a:solidFill>
                <a:latin typeface="Calibri" panose="020F0502020204030204" pitchFamily="34" charset="0"/>
              </a:rPr>
              <a:t> Implemented 8/30/2017</a:t>
            </a:r>
          </a:p>
          <a:p>
            <a:endParaRPr lang="en-US" dirty="0"/>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40</a:t>
            </a:fld>
            <a:endParaRPr lang="en-US" dirty="0"/>
          </a:p>
        </p:txBody>
      </p:sp>
    </p:spTree>
    <p:extLst>
      <p:ext uri="{BB962C8B-B14F-4D97-AF65-F5344CB8AC3E}">
        <p14:creationId xmlns:p14="http://schemas.microsoft.com/office/powerpoint/2010/main" val="4235356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rgbClr val="022F65"/>
                </a:solidFill>
                <a:latin typeface="Garamond" pitchFamily="18" charset="0"/>
              </a:rPr>
              <a:t>New: Central Office Services – Device Toolkit (COS-DTK) User Interface</a:t>
            </a:r>
            <a:endParaRPr lang="en-US" dirty="0"/>
          </a:p>
        </p:txBody>
      </p:sp>
      <p:sp>
        <p:nvSpPr>
          <p:cNvPr id="3" name="Content Placeholder 2"/>
          <p:cNvSpPr>
            <a:spLocks noGrp="1"/>
          </p:cNvSpPr>
          <p:nvPr>
            <p:ph idx="1"/>
          </p:nvPr>
        </p:nvSpPr>
        <p:spPr/>
        <p:txBody>
          <a:bodyPr/>
          <a:lstStyle/>
          <a:p>
            <a:r>
              <a:rPr lang="en-US" sz="2000" dirty="0">
                <a:latin typeface="Calibri" panose="020F0502020204030204" pitchFamily="34" charset="0"/>
              </a:rPr>
              <a:t>All Organizational Units in the Device Toolkit have been transitioned to Configurations in the new COS-DTK</a:t>
            </a:r>
          </a:p>
          <a:p>
            <a:r>
              <a:rPr lang="en-US" sz="2000" dirty="0">
                <a:latin typeface="Calibri" panose="020F0502020204030204" pitchFamily="34" charset="0"/>
              </a:rPr>
              <a:t>Verify that all Organization Units are now present as Configurations </a:t>
            </a:r>
          </a:p>
          <a:p>
            <a:r>
              <a:rPr lang="en-US" sz="2000" dirty="0">
                <a:latin typeface="Calibri" panose="020F0502020204030204" pitchFamily="34" charset="0"/>
              </a:rPr>
              <a:t>If Multiple Testing Programs were configured to a single device in the DTK, this is now represented as a Single Configuration in the COS-DTK</a:t>
            </a:r>
          </a:p>
          <a:p>
            <a:r>
              <a:rPr lang="en-US" sz="2000" dirty="0">
                <a:latin typeface="Calibri" panose="020F0502020204030204" pitchFamily="34" charset="0"/>
              </a:rPr>
              <a:t>All devices associated to an Organizational Unit in the DTK, were transitioned to the COS-DTK</a:t>
            </a:r>
          </a:p>
          <a:p>
            <a:pPr lvl="1"/>
            <a:r>
              <a:rPr lang="en-US" sz="1600" dirty="0">
                <a:latin typeface="Calibri" panose="020F0502020204030204" pitchFamily="34" charset="0"/>
              </a:rPr>
              <a:t>This could mean that devices no longer in user, were transitioned to the COS-DTK.</a:t>
            </a:r>
          </a:p>
          <a:p>
            <a:pPr lvl="1"/>
            <a:r>
              <a:rPr lang="en-US" sz="1600" dirty="0">
                <a:latin typeface="Calibri" panose="020F0502020204030204" pitchFamily="34" charset="0"/>
              </a:rPr>
              <a:t>These will show up as “Unable to Find” in the COS-DTK dashboard</a:t>
            </a:r>
          </a:p>
          <a:p>
            <a:pPr lvl="1"/>
            <a:r>
              <a:rPr lang="en-US" sz="1600" dirty="0">
                <a:latin typeface="Calibri" panose="020F0502020204030204" pitchFamily="34" charset="0"/>
              </a:rPr>
              <a:t>They can be deleted from the configuration through the interface</a:t>
            </a:r>
          </a:p>
          <a:p>
            <a:pPr lvl="1"/>
            <a:endParaRPr lang="en-US" sz="2000" dirty="0"/>
          </a:p>
          <a:p>
            <a:pPr lvl="1"/>
            <a:endParaRPr lang="en-US" dirty="0"/>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41</a:t>
            </a:fld>
            <a:endParaRPr lang="en-US" dirty="0"/>
          </a:p>
        </p:txBody>
      </p:sp>
    </p:spTree>
    <p:extLst>
      <p:ext uri="{BB962C8B-B14F-4D97-AF65-F5344CB8AC3E}">
        <p14:creationId xmlns:p14="http://schemas.microsoft.com/office/powerpoint/2010/main" val="580938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rgbClr val="022F65"/>
                </a:solidFill>
                <a:latin typeface="Garamond" pitchFamily="18" charset="0"/>
              </a:rPr>
              <a:t>New: Central Office Services – Device Toolkit (COS-DTK) User Interface</a:t>
            </a:r>
            <a:endParaRPr lang="en-US" sz="2800" dirty="0"/>
          </a:p>
        </p:txBody>
      </p:sp>
      <p:sp>
        <p:nvSpPr>
          <p:cNvPr id="3" name="Content Placeholder 2"/>
          <p:cNvSpPr>
            <a:spLocks noGrp="1"/>
          </p:cNvSpPr>
          <p:nvPr>
            <p:ph idx="1"/>
          </p:nvPr>
        </p:nvSpPr>
        <p:spPr/>
        <p:txBody>
          <a:bodyPr/>
          <a:lstStyle/>
          <a:p>
            <a:pPr marL="342900" lvl="1" indent="-342900">
              <a:buFontTx/>
              <a:buChar char="•"/>
            </a:pPr>
            <a:r>
              <a:rPr lang="en-US" sz="2000" dirty="0"/>
              <a:t>The alpha-numeric Org ID in the Device Toolkit has been transformed into a numeric Org ID in the COS-DTK</a:t>
            </a:r>
          </a:p>
          <a:p>
            <a:endParaRPr lang="en-US" dirty="0"/>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42</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406" y="2993837"/>
            <a:ext cx="4146331" cy="223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75" y="2688351"/>
            <a:ext cx="3318642" cy="370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bwMode="auto">
          <a:xfrm>
            <a:off x="859220" y="6140669"/>
            <a:ext cx="1324303" cy="193127"/>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9" name="Rounded Rectangle 8"/>
          <p:cNvSpPr/>
          <p:nvPr/>
        </p:nvSpPr>
        <p:spPr bwMode="auto">
          <a:xfrm>
            <a:off x="4477406" y="4469524"/>
            <a:ext cx="1324303" cy="264565"/>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cxnSp>
        <p:nvCxnSpPr>
          <p:cNvPr id="8" name="Straight Arrow Connector 7"/>
          <p:cNvCxnSpPr/>
          <p:nvPr/>
        </p:nvCxnSpPr>
        <p:spPr bwMode="auto">
          <a:xfrm>
            <a:off x="4280338" y="2238703"/>
            <a:ext cx="299545" cy="223082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2183523" y="2238703"/>
            <a:ext cx="2096815" cy="390196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369833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rgbClr val="022F65"/>
                </a:solidFill>
                <a:latin typeface="Garamond" pitchFamily="18" charset="0"/>
              </a:rPr>
              <a:t>New: Central Office Services – Device Toolkit User Interface</a:t>
            </a:r>
            <a:endParaRPr lang="en-US" dirty="0"/>
          </a:p>
        </p:txBody>
      </p:sp>
      <p:sp>
        <p:nvSpPr>
          <p:cNvPr id="3" name="Content Placeholder 2"/>
          <p:cNvSpPr>
            <a:spLocks noGrp="1"/>
          </p:cNvSpPr>
          <p:nvPr>
            <p:ph idx="1"/>
          </p:nvPr>
        </p:nvSpPr>
        <p:spPr/>
        <p:txBody>
          <a:bodyPr/>
          <a:lstStyle/>
          <a:p>
            <a:pPr lvl="0">
              <a:defRPr/>
            </a:pPr>
            <a:r>
              <a:rPr lang="en-US" sz="2000" dirty="0">
                <a:solidFill>
                  <a:srgbClr val="000000"/>
                </a:solidFill>
                <a:latin typeface="Calibri" panose="020F0502020204030204" pitchFamily="34" charset="0"/>
              </a:rPr>
              <a:t>Reference materials for the COS-DTK are available on eDIRECT:</a:t>
            </a:r>
          </a:p>
          <a:p>
            <a:pPr lvl="1"/>
            <a:r>
              <a:rPr lang="en-US" sz="1800" dirty="0">
                <a:solidFill>
                  <a:srgbClr val="000000"/>
                </a:solidFill>
                <a:latin typeface="Calibri" panose="020F0502020204030204" pitchFamily="34" charset="0"/>
              </a:rPr>
              <a:t>General Information/Documents/Manuals, </a:t>
            </a:r>
            <a:r>
              <a:rPr lang="en-US" sz="1800" dirty="0">
                <a:solidFill>
                  <a:srgbClr val="000000"/>
                </a:solidFill>
                <a:latin typeface="Calibri" panose="020F0502020204030204" pitchFamily="34" charset="0"/>
                <a:hlinkClick r:id="rId2"/>
              </a:rPr>
              <a:t>https://ga.drcedirect.com</a:t>
            </a:r>
            <a:endParaRPr lang="en-US" sz="1800" dirty="0">
              <a:solidFill>
                <a:srgbClr val="000000"/>
              </a:solidFill>
              <a:latin typeface="Calibri" panose="020F0502020204030204" pitchFamily="34" charset="0"/>
            </a:endParaRPr>
          </a:p>
          <a:p>
            <a:pPr lvl="1"/>
            <a:r>
              <a:rPr lang="en-US" sz="1800" dirty="0">
                <a:solidFill>
                  <a:srgbClr val="000000"/>
                </a:solidFill>
                <a:latin typeface="Calibri" panose="020F0502020204030204" pitchFamily="34" charset="0"/>
              </a:rPr>
              <a:t>COS-DTK Transition Guide, </a:t>
            </a:r>
            <a:r>
              <a:rPr lang="en-US" sz="1800" dirty="0">
                <a:solidFill>
                  <a:srgbClr val="000000"/>
                </a:solidFill>
                <a:latin typeface="Calibri" panose="020F0502020204030204" pitchFamily="34" charset="0"/>
                <a:hlinkClick r:id="rId3"/>
              </a:rPr>
              <a:t>https://ga.drcedirect.com/Documents/Unsecure/Doc.aspx?id=fd1829b2-2419-475b-bb56-7ab72ae6fe70</a:t>
            </a:r>
            <a:endParaRPr lang="en-US" sz="1800" dirty="0">
              <a:solidFill>
                <a:srgbClr val="000000"/>
              </a:solidFill>
              <a:latin typeface="Calibri" panose="020F0502020204030204" pitchFamily="34" charset="0"/>
            </a:endParaRPr>
          </a:p>
          <a:p>
            <a:pPr lvl="1"/>
            <a:r>
              <a:rPr lang="en-US" sz="1800" dirty="0">
                <a:solidFill>
                  <a:srgbClr val="000000"/>
                </a:solidFill>
                <a:latin typeface="Calibri" panose="020F0502020204030204" pitchFamily="34" charset="0"/>
              </a:rPr>
              <a:t>Technology User Guide Volume III, </a:t>
            </a:r>
            <a:r>
              <a:rPr lang="en-US" sz="1800" dirty="0">
                <a:solidFill>
                  <a:srgbClr val="000000"/>
                </a:solidFill>
                <a:latin typeface="Calibri" panose="020F0502020204030204" pitchFamily="34" charset="0"/>
                <a:hlinkClick r:id="rId4"/>
              </a:rPr>
              <a:t>https://ga.drcedirect.com/Documents/Unsecure/Doc.aspx?id=b572ddbb-f248-4a08-b85e-32acd93fa720</a:t>
            </a:r>
            <a:endParaRPr lang="en-US" sz="1800" dirty="0">
              <a:solidFill>
                <a:srgbClr val="000000"/>
              </a:solidFill>
              <a:latin typeface="Calibri" panose="020F0502020204030204" pitchFamily="34" charset="0"/>
            </a:endParaRPr>
          </a:p>
          <a:p>
            <a:pPr lvl="1"/>
            <a:r>
              <a:rPr lang="en-US" sz="1800" dirty="0">
                <a:solidFill>
                  <a:srgbClr val="000000"/>
                </a:solidFill>
                <a:latin typeface="Calibri" panose="020F0502020204030204" pitchFamily="34" charset="0"/>
              </a:rPr>
              <a:t>WIDA Transition Video, </a:t>
            </a:r>
            <a:r>
              <a:rPr lang="en-US" sz="1800" dirty="0">
                <a:solidFill>
                  <a:srgbClr val="000000"/>
                </a:solidFill>
                <a:latin typeface="Calibri" panose="020F0502020204030204" pitchFamily="34" charset="0"/>
                <a:hlinkClick r:id="rId5"/>
              </a:rPr>
              <a:t>https://www.wida.us/devicetoolkit.aspx</a:t>
            </a:r>
            <a:endParaRPr lang="en-US" sz="1800" dirty="0">
              <a:solidFill>
                <a:srgbClr val="000000"/>
              </a:solidFill>
              <a:latin typeface="Calibri" panose="020F0502020204030204" pitchFamily="34" charset="0"/>
            </a:endParaRPr>
          </a:p>
          <a:p>
            <a:pPr marL="457200" lvl="1" indent="0">
              <a:buNone/>
            </a:pPr>
            <a:endParaRPr lang="en-US" sz="1800" dirty="0">
              <a:solidFill>
                <a:srgbClr val="000000"/>
              </a:solidFill>
              <a:latin typeface="Calibri" panose="020F0502020204030204" pitchFamily="34" charset="0"/>
            </a:endParaRPr>
          </a:p>
          <a:p>
            <a:pPr lvl="1"/>
            <a:endParaRPr lang="en-US" sz="22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43</a:t>
            </a:fld>
            <a:endParaRPr lang="en-US" dirty="0"/>
          </a:p>
        </p:txBody>
      </p:sp>
    </p:spTree>
    <p:extLst>
      <p:ext uri="{BB962C8B-B14F-4D97-AF65-F5344CB8AC3E}">
        <p14:creationId xmlns:p14="http://schemas.microsoft.com/office/powerpoint/2010/main" val="3526244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274638"/>
            <a:ext cx="7353300" cy="568817"/>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sz="2400" dirty="0"/>
          </a:p>
        </p:txBody>
      </p:sp>
      <p:sp>
        <p:nvSpPr>
          <p:cNvPr id="2" name="Text Placeholder 1"/>
          <p:cNvSpPr>
            <a:spLocks noGrp="1"/>
          </p:cNvSpPr>
          <p:nvPr>
            <p:ph idx="1"/>
          </p:nvPr>
        </p:nvSpPr>
        <p:spPr>
          <a:xfrm>
            <a:off x="1333500" y="1237593"/>
            <a:ext cx="7353300" cy="4754563"/>
          </a:xfrm>
        </p:spPr>
        <p:txBody>
          <a:bodyPr/>
          <a:lstStyle/>
          <a:p>
            <a:pPr marL="0" indent="0">
              <a:buNone/>
            </a:pPr>
            <a:r>
              <a:rPr lang="en-US" sz="2000" dirty="0">
                <a:latin typeface="Calibri" panose="020F0502020204030204" pitchFamily="34" charset="0"/>
              </a:rPr>
              <a:t>DRC has integrated the Device Toolkit (DTK) with the new Central Office Services (COS) to create the COS-DTK interface</a:t>
            </a:r>
          </a:p>
        </p:txBody>
      </p:sp>
      <p:sp>
        <p:nvSpPr>
          <p:cNvPr id="4" name="Text Placeholder 3"/>
          <p:cNvSpPr>
            <a:spLocks noGrp="1"/>
          </p:cNvSpPr>
          <p:nvPr>
            <p:ph type="body" sz="quarter" idx="4294967295"/>
          </p:nvPr>
        </p:nvSpPr>
        <p:spPr>
          <a:xfrm>
            <a:off x="1474377" y="3579019"/>
            <a:ext cx="7600950" cy="4062412"/>
          </a:xfrm>
          <a:prstGeom prst="rect">
            <a:avLst/>
          </a:prstGeom>
        </p:spPr>
        <p:txBody>
          <a:bodyPr/>
          <a:lstStyle/>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364" y="2033206"/>
            <a:ext cx="7575333" cy="391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15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274638"/>
            <a:ext cx="7353300" cy="568817"/>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2" name="Text Placeholder 1"/>
          <p:cNvSpPr>
            <a:spLocks noGrp="1"/>
          </p:cNvSpPr>
          <p:nvPr>
            <p:ph idx="1"/>
          </p:nvPr>
        </p:nvSpPr>
        <p:spPr/>
        <p:txBody>
          <a:bodyPr/>
          <a:lstStyle/>
          <a:p>
            <a:r>
              <a:rPr lang="en-US" sz="2000" dirty="0">
                <a:latin typeface="Calibri" panose="020F0502020204030204" pitchFamily="34" charset="0"/>
              </a:rPr>
              <a:t>Begins the transition to the Central Office Services to be introduced in the future</a:t>
            </a:r>
          </a:p>
          <a:p>
            <a:r>
              <a:rPr lang="en-US" sz="2000" dirty="0">
                <a:latin typeface="Calibri" panose="020F0502020204030204" pitchFamily="34" charset="0"/>
              </a:rPr>
              <a:t>Provides centralized monitoring of the TSM and testing devices</a:t>
            </a:r>
          </a:p>
          <a:p>
            <a:r>
              <a:rPr lang="en-US" sz="2000" dirty="0">
                <a:latin typeface="Calibri" panose="020F0502020204030204" pitchFamily="34" charset="0"/>
              </a:rPr>
              <a:t>Accessible from eDIRECT</a:t>
            </a:r>
          </a:p>
          <a:p>
            <a:r>
              <a:rPr lang="en-US" sz="2000" dirty="0">
                <a:latin typeface="Calibri" panose="020F0502020204030204" pitchFamily="34" charset="0"/>
              </a:rPr>
              <a:t>Simplifies the process of testing more than one DRC testing programs</a:t>
            </a:r>
          </a:p>
          <a:p>
            <a:pPr lvl="1"/>
            <a:r>
              <a:rPr lang="en-US" sz="1600" dirty="0">
                <a:latin typeface="Calibri" panose="020F0502020204030204" pitchFamily="34" charset="0"/>
              </a:rPr>
              <a:t>Such as GA Milestones and WIDA ACCESS for ELLs 2.0 </a:t>
            </a:r>
          </a:p>
          <a:p>
            <a:pPr lvl="1"/>
            <a:r>
              <a:rPr lang="en-US" sz="1600" dirty="0">
                <a:latin typeface="Calibri" panose="020F0502020204030204" pitchFamily="34" charset="0"/>
              </a:rPr>
              <a:t>Now can be managed together, versus two organizational units</a:t>
            </a:r>
          </a:p>
        </p:txBody>
      </p:sp>
    </p:spTree>
    <p:extLst>
      <p:ext uri="{BB962C8B-B14F-4D97-AF65-F5344CB8AC3E}">
        <p14:creationId xmlns:p14="http://schemas.microsoft.com/office/powerpoint/2010/main" val="1020490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2" name="Text Placeholder 1"/>
          <p:cNvSpPr>
            <a:spLocks noGrp="1"/>
          </p:cNvSpPr>
          <p:nvPr>
            <p:ph idx="1"/>
          </p:nvPr>
        </p:nvSpPr>
        <p:spPr>
          <a:xfrm>
            <a:off x="1333500" y="985345"/>
            <a:ext cx="7353300" cy="5140819"/>
          </a:xfrm>
        </p:spPr>
        <p:txBody>
          <a:bodyPr/>
          <a:lstStyle/>
          <a:p>
            <a:r>
              <a:rPr lang="en-US" sz="2000" dirty="0">
                <a:latin typeface="Calibri" panose="020F0502020204030204" pitchFamily="34" charset="0"/>
              </a:rPr>
              <a:t>Organizational Units (ORG Units) are now configurations – the ORG unit code has been changed to reflect this transition – testing devices configured with ORG Units will continue to function</a:t>
            </a:r>
          </a:p>
          <a:p>
            <a:r>
              <a:rPr lang="en-US" sz="2000" dirty="0">
                <a:latin typeface="Calibri" panose="020F0502020204030204" pitchFamily="34" charset="0"/>
              </a:rPr>
              <a:t>Centralized Dashboard</a:t>
            </a:r>
          </a:p>
          <a:p>
            <a:pPr lvl="1"/>
            <a:r>
              <a:rPr lang="en-US" sz="2000" dirty="0">
                <a:latin typeface="Calibri" panose="020F0502020204030204" pitchFamily="34" charset="0"/>
              </a:rPr>
              <a:t>Used for monitoring and management of configurations and their devices</a:t>
            </a:r>
          </a:p>
          <a:p>
            <a:pPr lvl="1"/>
            <a:r>
              <a:rPr lang="en-US" sz="2000" dirty="0">
                <a:latin typeface="Calibri" panose="020F0502020204030204" pitchFamily="34" charset="0"/>
              </a:rPr>
              <a:t>ORG units created in the Device Toolkit were transitioned to the COS-DTK</a:t>
            </a:r>
          </a:p>
          <a:p>
            <a:r>
              <a:rPr lang="en-US" sz="2000" dirty="0">
                <a:latin typeface="Calibri" panose="020F0502020204030204" pitchFamily="34" charset="0"/>
              </a:rPr>
              <a:t>New configurations will be created in the COS-DTK interface</a:t>
            </a:r>
          </a:p>
          <a:p>
            <a:r>
              <a:rPr lang="en-US" sz="2000" dirty="0">
                <a:latin typeface="Calibri" panose="020F0502020204030204" pitchFamily="34" charset="0"/>
              </a:rPr>
              <a:t>If a device was configured for two ORG Units prior to 8/30, those two ORG Units are now merged into a single configuration</a:t>
            </a:r>
          </a:p>
          <a:p>
            <a:r>
              <a:rPr lang="en-US" sz="2000" dirty="0">
                <a:latin typeface="Calibri" panose="020F0502020204030204" pitchFamily="34" charset="0"/>
              </a:rPr>
              <a:t>The TSM settings (e.g. content caching) for each TSM remain the same post transition of 8/30.</a:t>
            </a:r>
          </a:p>
          <a:p>
            <a:endParaRPr lang="en-US" sz="2000" dirty="0"/>
          </a:p>
        </p:txBody>
      </p:sp>
    </p:spTree>
    <p:extLst>
      <p:ext uri="{BB962C8B-B14F-4D97-AF65-F5344CB8AC3E}">
        <p14:creationId xmlns:p14="http://schemas.microsoft.com/office/powerpoint/2010/main" val="1511111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pic>
        <p:nvPicPr>
          <p:cNvPr id="5" name="Content Placeholder 4"/>
          <p:cNvPicPr>
            <a:picLocks noGrp="1" noChangeAspect="1"/>
          </p:cNvPicPr>
          <p:nvPr>
            <p:ph idx="1"/>
          </p:nvPr>
        </p:nvPicPr>
        <p:blipFill>
          <a:blip r:embed="rId2"/>
          <a:stretch>
            <a:fillRect/>
          </a:stretch>
        </p:blipFill>
        <p:spPr>
          <a:xfrm>
            <a:off x="1333664" y="4509477"/>
            <a:ext cx="7305675" cy="1009650"/>
          </a:xfrm>
          <a:prstGeom prst="rect">
            <a:avLst/>
          </a:prstGeom>
        </p:spPr>
      </p:pic>
      <p:sp>
        <p:nvSpPr>
          <p:cNvPr id="3" name="Rectangle 2"/>
          <p:cNvSpPr/>
          <p:nvPr/>
        </p:nvSpPr>
        <p:spPr>
          <a:xfrm>
            <a:off x="1592317" y="1324303"/>
            <a:ext cx="6400799" cy="2369880"/>
          </a:xfrm>
          <a:prstGeom prst="rect">
            <a:avLst/>
          </a:prstGeom>
        </p:spPr>
        <p:txBody>
          <a:bodyPr wrap="square">
            <a:spAutoFit/>
          </a:bodyPr>
          <a:lstStyle/>
          <a:p>
            <a:r>
              <a:rPr lang="en-US" sz="2400" dirty="0">
                <a:latin typeface="Calibri" panose="020F0502020204030204" pitchFamily="34" charset="0"/>
              </a:rPr>
              <a:t>After all new TSMs have been installed, use the COS-DTK to perform the following tasks:</a:t>
            </a:r>
          </a:p>
          <a:p>
            <a:pPr marL="457200" indent="-457200">
              <a:buFont typeface="+mj-lt"/>
              <a:buAutoNum type="arabicPeriod"/>
            </a:pPr>
            <a:r>
              <a:rPr lang="en-US" sz="2000" b="0" dirty="0">
                <a:latin typeface="Calibri" panose="020F0502020204030204" pitchFamily="34" charset="0"/>
              </a:rPr>
              <a:t>Set up configurations</a:t>
            </a:r>
          </a:p>
          <a:p>
            <a:pPr marL="457200" indent="-457200">
              <a:buFont typeface="+mj-lt"/>
              <a:buAutoNum type="arabicPeriod"/>
            </a:pPr>
            <a:r>
              <a:rPr lang="en-US" sz="2000" b="0" dirty="0">
                <a:latin typeface="Calibri" panose="020F0502020204030204" pitchFamily="34" charset="0"/>
              </a:rPr>
              <a:t>Associate TSMs with configurations</a:t>
            </a:r>
          </a:p>
          <a:p>
            <a:pPr marL="457200" indent="-457200">
              <a:buFont typeface="+mj-lt"/>
              <a:buAutoNum type="arabicPeriod"/>
            </a:pPr>
            <a:r>
              <a:rPr lang="en-US" sz="2000" b="0" dirty="0">
                <a:latin typeface="Calibri" panose="020F0502020204030204" pitchFamily="34" charset="0"/>
              </a:rPr>
              <a:t>Deploy configurations to testing devices</a:t>
            </a:r>
          </a:p>
          <a:p>
            <a:pPr marL="457200" indent="-457200">
              <a:buFont typeface="+mj-lt"/>
              <a:buAutoNum type="arabicPeriod"/>
            </a:pPr>
            <a:r>
              <a:rPr lang="en-US" sz="2000" b="0" dirty="0">
                <a:latin typeface="Calibri" panose="020F0502020204030204" pitchFamily="34" charset="0"/>
              </a:rPr>
              <a:t>Register the testing device with a configuration after you install and start INSIGHT on the testing device</a:t>
            </a:r>
          </a:p>
        </p:txBody>
      </p:sp>
    </p:spTree>
    <p:extLst>
      <p:ext uri="{BB962C8B-B14F-4D97-AF65-F5344CB8AC3E}">
        <p14:creationId xmlns:p14="http://schemas.microsoft.com/office/powerpoint/2010/main" val="142479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2" name="Content Placeholder 1"/>
          <p:cNvSpPr>
            <a:spLocks noGrp="1"/>
          </p:cNvSpPr>
          <p:nvPr>
            <p:ph idx="1"/>
          </p:nvPr>
        </p:nvSpPr>
        <p:spPr>
          <a:xfrm>
            <a:off x="1333500" y="2270234"/>
            <a:ext cx="7353300" cy="3855929"/>
          </a:xfrm>
        </p:spPr>
        <p:txBody>
          <a:bodyPr/>
          <a:lstStyle/>
          <a:p>
            <a:pPr marL="0" lvl="0" indent="0">
              <a:buNone/>
            </a:pPr>
            <a:r>
              <a:rPr lang="en-US" sz="2400" b="1" dirty="0">
                <a:solidFill>
                  <a:srgbClr val="242852"/>
                </a:solidFill>
              </a:rPr>
              <a:t>To start the COS – Device Toolkit:</a:t>
            </a:r>
          </a:p>
          <a:p>
            <a:pPr marL="914400" lvl="1" indent="-457200">
              <a:buFont typeface="Wingdings" panose="05000000000000000000" pitchFamily="2" charset="2"/>
              <a:buChar char="§"/>
            </a:pPr>
            <a:r>
              <a:rPr lang="en-US" sz="2000" dirty="0">
                <a:solidFill>
                  <a:srgbClr val="242852">
                    <a:lumMod val="75000"/>
                  </a:srgbClr>
                </a:solidFill>
              </a:rPr>
              <a:t>Sign on to eDIRECT</a:t>
            </a:r>
          </a:p>
          <a:p>
            <a:pPr marL="914400" lvl="1" indent="-457200">
              <a:buFont typeface="Wingdings" panose="05000000000000000000" pitchFamily="2" charset="2"/>
              <a:buChar char="§"/>
            </a:pPr>
            <a:r>
              <a:rPr lang="en-US" sz="2000" dirty="0">
                <a:solidFill>
                  <a:srgbClr val="242852">
                    <a:lumMod val="75000"/>
                  </a:srgbClr>
                </a:solidFill>
              </a:rPr>
              <a:t>Open </a:t>
            </a:r>
            <a:r>
              <a:rPr lang="en-US" sz="2000" i="1" dirty="0">
                <a:solidFill>
                  <a:srgbClr val="242852">
                    <a:lumMod val="75000"/>
                  </a:srgbClr>
                </a:solidFill>
              </a:rPr>
              <a:t>All Applications</a:t>
            </a:r>
          </a:p>
          <a:p>
            <a:pPr marL="914400" lvl="1" indent="-457200">
              <a:buFont typeface="Wingdings" panose="05000000000000000000" pitchFamily="2" charset="2"/>
              <a:buChar char="§"/>
            </a:pPr>
            <a:r>
              <a:rPr lang="en-US" sz="2000" dirty="0">
                <a:solidFill>
                  <a:srgbClr val="242852">
                    <a:lumMod val="75000"/>
                  </a:srgbClr>
                </a:solidFill>
              </a:rPr>
              <a:t>Click </a:t>
            </a:r>
            <a:r>
              <a:rPr lang="en-US" sz="2000" i="1" dirty="0">
                <a:solidFill>
                  <a:srgbClr val="242852">
                    <a:lumMod val="75000"/>
                  </a:srgbClr>
                </a:solidFill>
              </a:rPr>
              <a:t>Device Toolkit</a:t>
            </a:r>
          </a:p>
          <a:p>
            <a:pPr marL="0" lvl="0" indent="0">
              <a:buNone/>
            </a:pPr>
            <a:r>
              <a:rPr lang="en-US" sz="1600" dirty="0">
                <a:solidFill>
                  <a:srgbClr val="242852"/>
                </a:solidFill>
              </a:rPr>
              <a:t>NOTE: Access to COS – Device Toolkit require Device Toolkit permission. If you do not have this permission, contact your System Test Coordinator.</a:t>
            </a:r>
          </a:p>
          <a:p>
            <a:endParaRPr lang="en-US" dirty="0"/>
          </a:p>
        </p:txBody>
      </p:sp>
      <p:pic>
        <p:nvPicPr>
          <p:cNvPr id="6" name="Picture 5"/>
          <p:cNvPicPr>
            <a:picLocks noChangeAspect="1"/>
          </p:cNvPicPr>
          <p:nvPr/>
        </p:nvPicPr>
        <p:blipFill>
          <a:blip r:embed="rId2"/>
          <a:stretch>
            <a:fillRect/>
          </a:stretch>
        </p:blipFill>
        <p:spPr>
          <a:xfrm>
            <a:off x="1125513" y="1439432"/>
            <a:ext cx="7843838" cy="524779"/>
          </a:xfrm>
          <a:prstGeom prst="rect">
            <a:avLst/>
          </a:prstGeom>
        </p:spPr>
      </p:pic>
      <p:cxnSp>
        <p:nvCxnSpPr>
          <p:cNvPr id="8" name="Straight Arrow Connector 7"/>
          <p:cNvCxnSpPr/>
          <p:nvPr/>
        </p:nvCxnSpPr>
        <p:spPr bwMode="auto">
          <a:xfrm flipV="1">
            <a:off x="4603715" y="2159876"/>
            <a:ext cx="3775657" cy="1480309"/>
          </a:xfrm>
          <a:prstGeom prst="straightConnector1">
            <a:avLst/>
          </a:prstGeom>
          <a:solidFill>
            <a:srgbClr val="629DD1"/>
          </a:solidFill>
          <a:ln w="25400" cap="flat" cmpd="sng" algn="ctr">
            <a:solidFill>
              <a:srgbClr val="FF0000"/>
            </a:solidFill>
            <a:prstDash val="solid"/>
            <a:round/>
            <a:headEnd type="none" w="med" len="med"/>
            <a:tailEnd type="triangle"/>
          </a:ln>
          <a:effectLst/>
        </p:spPr>
      </p:cxnSp>
      <p:sp>
        <p:nvSpPr>
          <p:cNvPr id="10" name="Rounded Rectangle 9"/>
          <p:cNvSpPr/>
          <p:nvPr/>
        </p:nvSpPr>
        <p:spPr bwMode="auto">
          <a:xfrm>
            <a:off x="8112641" y="1701822"/>
            <a:ext cx="894841" cy="327953"/>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937161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7891" y="3973324"/>
            <a:ext cx="3565477"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mn-lt"/>
              </a:rPr>
              <a:t>When the Select site page displays, select a testing program from the Testing Program drop‑down menu.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42852"/>
              </a:solidFill>
              <a:effectLst/>
              <a:uLnTx/>
              <a:uFillTx/>
            </a:endParaRPr>
          </a:p>
        </p:txBody>
      </p:sp>
      <p:sp>
        <p:nvSpPr>
          <p:cNvPr id="12" name="TextBox 11"/>
          <p:cNvSpPr txBox="1"/>
          <p:nvPr/>
        </p:nvSpPr>
        <p:spPr>
          <a:xfrm>
            <a:off x="5093368" y="3973324"/>
            <a:ext cx="3565477"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mn-lt"/>
              </a:rPr>
              <a:t>Select a site (district or school) from the Site field by typing three or more letters of the site’s name.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242852"/>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mn-lt"/>
              </a:rPr>
              <a:t>Note: You only see the schools and/or districts that you can access.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479" y="1055405"/>
            <a:ext cx="6371733" cy="26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458846" y="101217"/>
            <a:ext cx="7353300" cy="899893"/>
          </a:xfrm>
        </p:spPr>
        <p:txBody>
          <a:bodyPr/>
          <a:lstStyle/>
          <a:p>
            <a:pPr lvl="0" algn="l" eaLnBrk="1" hangingPunct="1"/>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br>
              <a:rPr lang="en-US" sz="1200" b="1" kern="1200" dirty="0">
                <a:solidFill>
                  <a:srgbClr val="000000"/>
                </a:solidFill>
                <a:latin typeface="Arial Narrow" pitchFamily="34" charset="0"/>
              </a:rPr>
            </a:br>
            <a:endParaRPr lang="en-US" dirty="0"/>
          </a:p>
        </p:txBody>
      </p:sp>
    </p:spTree>
    <p:extLst>
      <p:ext uri="{BB962C8B-B14F-4D97-AF65-F5344CB8AC3E}">
        <p14:creationId xmlns:p14="http://schemas.microsoft.com/office/powerpoint/2010/main" val="117664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843" y="508001"/>
            <a:ext cx="6009582" cy="549917"/>
          </a:xfrm>
        </p:spPr>
        <p:txBody>
          <a:bodyPr/>
          <a:lstStyle/>
          <a:p>
            <a:pPr algn="l"/>
            <a:r>
              <a:rPr lang="en-US" sz="2100" b="1" dirty="0">
                <a:solidFill>
                  <a:srgbClr val="022F65"/>
                </a:solidFill>
                <a:latin typeface="Garamond" pitchFamily="18" charset="0"/>
              </a:rPr>
              <a:t>Reading and Evidence-Based Writing Field Test</a:t>
            </a:r>
            <a:endParaRPr lang="en-US" sz="2100" dirty="0"/>
          </a:p>
        </p:txBody>
      </p:sp>
      <p:sp>
        <p:nvSpPr>
          <p:cNvPr id="3" name="Content Placeholder 2"/>
          <p:cNvSpPr>
            <a:spLocks noGrp="1"/>
          </p:cNvSpPr>
          <p:nvPr>
            <p:ph idx="1"/>
          </p:nvPr>
        </p:nvSpPr>
        <p:spPr>
          <a:xfrm>
            <a:off x="1316551" y="1319134"/>
            <a:ext cx="7555230" cy="4043572"/>
          </a:xfrm>
        </p:spPr>
        <p:txBody>
          <a:bodyPr/>
          <a:lstStyle/>
          <a:p>
            <a:r>
              <a:rPr lang="en-US" sz="1800" dirty="0">
                <a:latin typeface="Calibri" panose="020F0502020204030204" pitchFamily="34" charset="0"/>
              </a:rPr>
              <a:t>Dates shared in the Key Dates slide</a:t>
            </a:r>
          </a:p>
          <a:p>
            <a:r>
              <a:rPr lang="en-US" sz="1800" dirty="0">
                <a:latin typeface="Calibri" panose="020F0502020204030204" pitchFamily="34" charset="0"/>
              </a:rPr>
              <a:t>Guidance for installable in this presentation is valid for the Field Test and Secure Practice Test with Response Transmission.</a:t>
            </a:r>
          </a:p>
          <a:p>
            <a:r>
              <a:rPr lang="en-US" sz="1800" dirty="0">
                <a:latin typeface="Calibri" panose="020F0502020204030204" pitchFamily="34" charset="0"/>
              </a:rPr>
              <a:t>No additional Test Setup webinar is scheduled for the Field Test; if detailed guidance is needed utilize these resources</a:t>
            </a:r>
          </a:p>
          <a:p>
            <a:pPr lvl="1"/>
            <a:r>
              <a:rPr lang="en-US" sz="1800" dirty="0" err="1">
                <a:latin typeface="Calibri" panose="020F0502020204030204" pitchFamily="34" charset="0"/>
                <a:cs typeface="Calibri" panose="020F0502020204030204" pitchFamily="34" charset="0"/>
              </a:rPr>
              <a:t>eDIRECT</a:t>
            </a:r>
            <a:r>
              <a:rPr lang="en-US" sz="1800" dirty="0">
                <a:latin typeface="Calibri" panose="020F0502020204030204" pitchFamily="34" charset="0"/>
                <a:cs typeface="Calibri" panose="020F0502020204030204" pitchFamily="34" charset="0"/>
              </a:rPr>
              <a:t> User Guide located in </a:t>
            </a:r>
            <a:r>
              <a:rPr lang="en-US" sz="1800" dirty="0" err="1">
                <a:latin typeface="Calibri" panose="020F0502020204030204" pitchFamily="34" charset="0"/>
                <a:cs typeface="Calibri" panose="020F0502020204030204" pitchFamily="34" charset="0"/>
              </a:rPr>
              <a:t>eDIRECT</a:t>
            </a:r>
            <a:r>
              <a:rPr lang="en-US" sz="1800" dirty="0">
                <a:latin typeface="Calibri" panose="020F0502020204030204" pitchFamily="34" charset="0"/>
                <a:cs typeface="Calibri" panose="020F0502020204030204" pitchFamily="34" charset="0"/>
              </a:rPr>
              <a:t> under General Information&gt;Documents&gt;Manuals</a:t>
            </a:r>
          </a:p>
          <a:p>
            <a:pPr lvl="1"/>
            <a:r>
              <a:rPr lang="en-US" sz="1800" dirty="0">
                <a:latin typeface="Calibri" panose="020F0502020204030204" pitchFamily="34" charset="0"/>
                <a:cs typeface="Calibri" panose="020F0502020204030204" pitchFamily="34" charset="0"/>
              </a:rPr>
              <a:t>Spring 2017 </a:t>
            </a:r>
            <a:r>
              <a:rPr lang="en-US" sz="1800" dirty="0" err="1">
                <a:latin typeface="Calibri" panose="020F0502020204030204" pitchFamily="34" charset="0"/>
                <a:cs typeface="Calibri" panose="020F0502020204030204" pitchFamily="34" charset="0"/>
              </a:rPr>
              <a:t>eDIRECT</a:t>
            </a:r>
            <a:r>
              <a:rPr lang="en-US" sz="1800" dirty="0">
                <a:latin typeface="Calibri" panose="020F0502020204030204" pitchFamily="34" charset="0"/>
                <a:cs typeface="Calibri" panose="020F0502020204030204" pitchFamily="34" charset="0"/>
              </a:rPr>
              <a:t> Test Setup Training at </a:t>
            </a:r>
            <a:r>
              <a:rPr lang="en-US" sz="1800" u="sng" dirty="0">
                <a:solidFill>
                  <a:srgbClr val="0563C1"/>
                </a:solidFill>
                <a:latin typeface="Calibri" panose="020F0502020204030204" pitchFamily="34" charset="0"/>
                <a:cs typeface="Calibri" panose="020F0502020204030204" pitchFamily="34" charset="0"/>
                <a:hlinkClick r:id="rId2"/>
              </a:rPr>
              <a:t>https://attendee.gotowebinar.com/register/1141721158868018180</a:t>
            </a:r>
            <a:r>
              <a:rPr lang="en-US" sz="1800" dirty="0">
                <a:latin typeface="Calibri" panose="020F0502020204030204" pitchFamily="34" charset="0"/>
                <a:cs typeface="Calibri" panose="020F0502020204030204" pitchFamily="34" charset="0"/>
              </a:rPr>
              <a:t> (registration link will access recording)</a:t>
            </a:r>
          </a:p>
          <a:p>
            <a:pPr lvl="1"/>
            <a:r>
              <a:rPr lang="en-US" sz="1800" dirty="0">
                <a:latin typeface="Calibri" panose="020F0502020204030204" pitchFamily="34" charset="0"/>
                <a:cs typeface="Calibri" panose="020F0502020204030204" pitchFamily="34" charset="0"/>
              </a:rPr>
              <a:t>Reading and Evidence Based Writing Field Test Pre-Admin Webinar at </a:t>
            </a:r>
            <a:r>
              <a:rPr lang="en-US" sz="1800" dirty="0">
                <a:latin typeface="Calibri" panose="020F0502020204030204" pitchFamily="34" charset="0"/>
                <a:cs typeface="Calibri" panose="020F0502020204030204" pitchFamily="34" charset="0"/>
                <a:hlinkClick r:id="rId3"/>
              </a:rPr>
              <a:t>https://attendee.gotowebinar.com/recording/viewRecording/7827387379659690754/1166094039423390721/jreyes@doe.k12.ga.us</a:t>
            </a:r>
            <a:r>
              <a:rPr lang="en-US" sz="1800" dirty="0">
                <a:latin typeface="Calibri" panose="020F0502020204030204" pitchFamily="34" charset="0"/>
                <a:cs typeface="Calibri" panose="020F0502020204030204" pitchFamily="34" charset="0"/>
              </a:rPr>
              <a:t> </a:t>
            </a:r>
          </a:p>
        </p:txBody>
      </p:sp>
      <p:sp>
        <p:nvSpPr>
          <p:cNvPr id="6" name="Slide Number Placeholder 5"/>
          <p:cNvSpPr>
            <a:spLocks noGrp="1"/>
          </p:cNvSpPr>
          <p:nvPr>
            <p:ph type="sldNum" sz="quarter" idx="10"/>
          </p:nvPr>
        </p:nvSpPr>
        <p:spPr/>
        <p:txBody>
          <a:bodyPr/>
          <a:lstStyle/>
          <a:p>
            <a:pPr>
              <a:defRPr/>
            </a:pPr>
            <a:fld id="{5C85FF15-2366-464F-A9D7-3AA477A532F5}" type="slidenum">
              <a:rPr lang="en-US" sz="900">
                <a:solidFill>
                  <a:srgbClr val="FFFFFF"/>
                </a:solidFill>
              </a:rPr>
              <a:pPr>
                <a:defRPr/>
              </a:pPr>
              <a:t>5</a:t>
            </a:fld>
            <a:endParaRPr lang="en-US" sz="900" dirty="0">
              <a:solidFill>
                <a:srgbClr val="FFFFFF"/>
              </a:solidFill>
            </a:endParaRPr>
          </a:p>
        </p:txBody>
      </p:sp>
    </p:spTree>
    <p:extLst>
      <p:ext uri="{BB962C8B-B14F-4D97-AF65-F5344CB8AC3E}">
        <p14:creationId xmlns:p14="http://schemas.microsoft.com/office/powerpoint/2010/main" val="648414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2" name="Content Placeholder 1"/>
          <p:cNvSpPr>
            <a:spLocks noGrp="1"/>
          </p:cNvSpPr>
          <p:nvPr>
            <p:ph idx="1"/>
          </p:nvPr>
        </p:nvSpPr>
        <p:spPr>
          <a:xfrm>
            <a:off x="1333500" y="1119352"/>
            <a:ext cx="7353300" cy="5006811"/>
          </a:xfrm>
        </p:spPr>
        <p:txBody>
          <a:bodyPr/>
          <a:lstStyle/>
          <a:p>
            <a:pPr lvl="0"/>
            <a:r>
              <a:rPr lang="en-US" sz="2400" dirty="0">
                <a:solidFill>
                  <a:srgbClr val="000000"/>
                </a:solidFill>
              </a:rPr>
              <a:t>Configurations tab</a:t>
            </a:r>
          </a:p>
          <a:p>
            <a:pPr lvl="1"/>
            <a:r>
              <a:rPr lang="en-US" sz="1600" dirty="0">
                <a:solidFill>
                  <a:srgbClr val="000000"/>
                </a:solidFill>
              </a:rPr>
              <a:t>Displays visual dashboard describing the configurations that currently exist in the COS-DTK</a:t>
            </a:r>
          </a:p>
          <a:p>
            <a:pPr lvl="1"/>
            <a:r>
              <a:rPr lang="en-US" sz="1600" dirty="0">
                <a:solidFill>
                  <a:srgbClr val="000000"/>
                </a:solidFill>
              </a:rPr>
              <a:t>Status information provided for each configuration and testing devices associated to the configuration</a:t>
            </a:r>
          </a:p>
          <a:p>
            <a:pPr lvl="1"/>
            <a:r>
              <a:rPr lang="en-US" sz="1600" dirty="0">
                <a:solidFill>
                  <a:srgbClr val="000000"/>
                </a:solidFill>
              </a:rPr>
              <a:t>Use this tab to drill down into the configuration to manage the configuration and its associated devices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848" y="3274225"/>
            <a:ext cx="5775818" cy="298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110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2" name="Content Placeholder 1"/>
          <p:cNvSpPr>
            <a:spLocks noGrp="1"/>
          </p:cNvSpPr>
          <p:nvPr>
            <p:ph idx="1"/>
          </p:nvPr>
        </p:nvSpPr>
        <p:spPr>
          <a:xfrm>
            <a:off x="1333500" y="1119352"/>
            <a:ext cx="7353300" cy="5006811"/>
          </a:xfrm>
        </p:spPr>
        <p:txBody>
          <a:bodyPr/>
          <a:lstStyle/>
          <a:p>
            <a:pPr lvl="0"/>
            <a:r>
              <a:rPr lang="en-US" sz="2400" dirty="0"/>
              <a:t>Configurations Chart</a:t>
            </a:r>
          </a:p>
        </p:txBody>
      </p:sp>
      <p:pic>
        <p:nvPicPr>
          <p:cNvPr id="5" name="Picture 4"/>
          <p:cNvPicPr>
            <a:picLocks noChangeAspect="1"/>
          </p:cNvPicPr>
          <p:nvPr/>
        </p:nvPicPr>
        <p:blipFill>
          <a:blip r:embed="rId2"/>
          <a:stretch>
            <a:fillRect/>
          </a:stretch>
        </p:blipFill>
        <p:spPr>
          <a:xfrm>
            <a:off x="4840014" y="1173255"/>
            <a:ext cx="3859790" cy="1628990"/>
          </a:xfrm>
          <a:prstGeom prst="rect">
            <a:avLst/>
          </a:prstGeom>
          <a:ln w="15875">
            <a:solidFill>
              <a:srgbClr val="242852"/>
            </a:solidFill>
          </a:ln>
        </p:spPr>
      </p:pic>
      <p:graphicFrame>
        <p:nvGraphicFramePr>
          <p:cNvPr id="6" name="Table 5"/>
          <p:cNvGraphicFramePr>
            <a:graphicFrameLocks noGrp="1"/>
          </p:cNvGraphicFramePr>
          <p:nvPr>
            <p:extLst>
              <p:ext uri="{D42A27DB-BD31-4B8C-83A1-F6EECF244321}">
                <p14:modId xmlns:p14="http://schemas.microsoft.com/office/powerpoint/2010/main" val="1502936180"/>
              </p:ext>
            </p:extLst>
          </p:nvPr>
        </p:nvGraphicFramePr>
        <p:xfrm>
          <a:off x="1176644" y="2866043"/>
          <a:ext cx="7523160" cy="2834640"/>
        </p:xfrm>
        <a:graphic>
          <a:graphicData uri="http://schemas.openxmlformats.org/drawingml/2006/table">
            <a:tbl>
              <a:tblPr firstRow="1" bandRow="1"/>
              <a:tblGrid>
                <a:gridCol w="960437">
                  <a:extLst>
                    <a:ext uri="{9D8B030D-6E8A-4147-A177-3AD203B41FA5}">
                      <a16:colId xmlns:a16="http://schemas.microsoft.com/office/drawing/2014/main" val="562735368"/>
                    </a:ext>
                  </a:extLst>
                </a:gridCol>
                <a:gridCol w="771525">
                  <a:extLst>
                    <a:ext uri="{9D8B030D-6E8A-4147-A177-3AD203B41FA5}">
                      <a16:colId xmlns:a16="http://schemas.microsoft.com/office/drawing/2014/main" val="1161162141"/>
                    </a:ext>
                  </a:extLst>
                </a:gridCol>
                <a:gridCol w="2409825">
                  <a:extLst>
                    <a:ext uri="{9D8B030D-6E8A-4147-A177-3AD203B41FA5}">
                      <a16:colId xmlns:a16="http://schemas.microsoft.com/office/drawing/2014/main" val="1951593328"/>
                    </a:ext>
                  </a:extLst>
                </a:gridCol>
                <a:gridCol w="3381373">
                  <a:extLst>
                    <a:ext uri="{9D8B030D-6E8A-4147-A177-3AD203B41FA5}">
                      <a16:colId xmlns:a16="http://schemas.microsoft.com/office/drawing/2014/main" val="3240048551"/>
                    </a:ext>
                  </a:extLst>
                </a:gridCol>
              </a:tblGrid>
              <a:tr h="37084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t>Chart Color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29DD1"/>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t>Icon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29DD1"/>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t>Configuration</a:t>
                      </a:r>
                      <a:r>
                        <a:rPr lang="en-US" baseline="0" dirty="0"/>
                        <a:t> Status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29DD1"/>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29DD1"/>
                    </a:solidFill>
                  </a:tcPr>
                </a:tc>
                <a:extLst>
                  <a:ext uri="{0D108BD9-81ED-4DB2-BD59-A6C34878D82A}">
                    <a16:rowId xmlns:a16="http://schemas.microsoft.com/office/drawing/2014/main" val="3833190128"/>
                  </a:ext>
                </a:extLst>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Green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Fully functional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All TSM and testing devices using a configuration are visible to the COS - Device Toolkit are either in use or ready for use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extLst>
                  <a:ext uri="{0D108BD9-81ED-4DB2-BD59-A6C34878D82A}">
                    <a16:rowId xmlns:a16="http://schemas.microsoft.com/office/drawing/2014/main" val="1195779636"/>
                  </a:ext>
                </a:extLst>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Red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Unable to find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Configured services that were last seen an hour ago or more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extLst>
                  <a:ext uri="{0D108BD9-81ED-4DB2-BD59-A6C34878D82A}">
                    <a16:rowId xmlns:a16="http://schemas.microsoft.com/office/drawing/2014/main" val="970399265"/>
                  </a:ext>
                </a:extLst>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Yellow</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In</a:t>
                      </a:r>
                      <a:r>
                        <a:rPr lang="en-US" sz="1200" baseline="0" dirty="0"/>
                        <a:t> progress</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One or more of the devices using the configuration is currently uploading or downloading test content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extLst>
                  <a:ext uri="{0D108BD9-81ED-4DB2-BD59-A6C34878D82A}">
                    <a16:rowId xmlns:a16="http://schemas.microsoft.com/office/drawing/2014/main" val="2518433536"/>
                  </a:ext>
                </a:extLst>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Orange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Out of date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The test content on one or more devices using the configuration is out of date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extLst>
                  <a:ext uri="{0D108BD9-81ED-4DB2-BD59-A6C34878D82A}">
                    <a16:rowId xmlns:a16="http://schemas.microsoft.com/office/drawing/2014/main" val="1515287020"/>
                  </a:ext>
                </a:extLst>
              </a:tr>
            </a:tbl>
          </a:graphicData>
        </a:graphic>
      </p:graphicFrame>
      <p:pic>
        <p:nvPicPr>
          <p:cNvPr id="8" name="Picture 7"/>
          <p:cNvPicPr>
            <a:picLocks noChangeAspect="1"/>
          </p:cNvPicPr>
          <p:nvPr/>
        </p:nvPicPr>
        <p:blipFill>
          <a:blip r:embed="rId3"/>
          <a:stretch>
            <a:fillRect/>
          </a:stretch>
        </p:blipFill>
        <p:spPr>
          <a:xfrm>
            <a:off x="2396354" y="3687470"/>
            <a:ext cx="284045" cy="248931"/>
          </a:xfrm>
          <a:prstGeom prst="rect">
            <a:avLst/>
          </a:prstGeom>
        </p:spPr>
      </p:pic>
      <p:pic>
        <p:nvPicPr>
          <p:cNvPr id="9" name="Picture 8"/>
          <p:cNvPicPr>
            <a:picLocks noChangeAspect="1"/>
          </p:cNvPicPr>
          <p:nvPr/>
        </p:nvPicPr>
        <p:blipFill>
          <a:blip r:embed="rId4"/>
          <a:stretch>
            <a:fillRect/>
          </a:stretch>
        </p:blipFill>
        <p:spPr>
          <a:xfrm>
            <a:off x="2396354" y="4249035"/>
            <a:ext cx="307905" cy="282690"/>
          </a:xfrm>
          <a:prstGeom prst="rect">
            <a:avLst/>
          </a:prstGeom>
        </p:spPr>
      </p:pic>
      <p:pic>
        <p:nvPicPr>
          <p:cNvPr id="10" name="Picture 9"/>
          <p:cNvPicPr>
            <a:picLocks noChangeAspect="1"/>
          </p:cNvPicPr>
          <p:nvPr/>
        </p:nvPicPr>
        <p:blipFill>
          <a:blip r:embed="rId5"/>
          <a:stretch>
            <a:fillRect/>
          </a:stretch>
        </p:blipFill>
        <p:spPr>
          <a:xfrm>
            <a:off x="2412012" y="4769485"/>
            <a:ext cx="276588" cy="267130"/>
          </a:xfrm>
          <a:prstGeom prst="rect">
            <a:avLst/>
          </a:prstGeom>
        </p:spPr>
      </p:pic>
      <p:pic>
        <p:nvPicPr>
          <p:cNvPr id="11" name="Picture 10"/>
          <p:cNvPicPr>
            <a:picLocks noChangeAspect="1"/>
          </p:cNvPicPr>
          <p:nvPr/>
        </p:nvPicPr>
        <p:blipFill>
          <a:blip r:embed="rId6"/>
          <a:stretch>
            <a:fillRect/>
          </a:stretch>
        </p:blipFill>
        <p:spPr>
          <a:xfrm>
            <a:off x="2407335" y="5349972"/>
            <a:ext cx="262081" cy="281243"/>
          </a:xfrm>
          <a:prstGeom prst="rect">
            <a:avLst/>
          </a:prstGeom>
        </p:spPr>
      </p:pic>
    </p:spTree>
    <p:extLst>
      <p:ext uri="{BB962C8B-B14F-4D97-AF65-F5344CB8AC3E}">
        <p14:creationId xmlns:p14="http://schemas.microsoft.com/office/powerpoint/2010/main" val="1154886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2" name="Content Placeholder 1"/>
          <p:cNvSpPr>
            <a:spLocks noGrp="1"/>
          </p:cNvSpPr>
          <p:nvPr>
            <p:ph idx="1"/>
          </p:nvPr>
        </p:nvSpPr>
        <p:spPr>
          <a:xfrm>
            <a:off x="1333500" y="1119352"/>
            <a:ext cx="7353300" cy="5006811"/>
          </a:xfrm>
        </p:spPr>
        <p:txBody>
          <a:bodyPr/>
          <a:lstStyle/>
          <a:p>
            <a:pPr lvl="0"/>
            <a:r>
              <a:rPr lang="en-US" sz="2400" dirty="0"/>
              <a:t>Testing Devices Chart</a:t>
            </a:r>
          </a:p>
        </p:txBody>
      </p:sp>
      <p:pic>
        <p:nvPicPr>
          <p:cNvPr id="12" name="Picture 11"/>
          <p:cNvPicPr>
            <a:picLocks noChangeAspect="1"/>
          </p:cNvPicPr>
          <p:nvPr/>
        </p:nvPicPr>
        <p:blipFill>
          <a:blip r:embed="rId2"/>
          <a:stretch>
            <a:fillRect/>
          </a:stretch>
        </p:blipFill>
        <p:spPr>
          <a:xfrm>
            <a:off x="4863663" y="1011800"/>
            <a:ext cx="3883944" cy="1455324"/>
          </a:xfrm>
          <a:prstGeom prst="rect">
            <a:avLst/>
          </a:prstGeom>
          <a:ln w="15875">
            <a:solidFill>
              <a:srgbClr val="242852"/>
            </a:solidFill>
          </a:ln>
        </p:spPr>
      </p:pic>
      <p:graphicFrame>
        <p:nvGraphicFramePr>
          <p:cNvPr id="13" name="Table 12"/>
          <p:cNvGraphicFramePr>
            <a:graphicFrameLocks noGrp="1"/>
          </p:cNvGraphicFramePr>
          <p:nvPr>
            <p:extLst>
              <p:ext uri="{D42A27DB-BD31-4B8C-83A1-F6EECF244321}">
                <p14:modId xmlns:p14="http://schemas.microsoft.com/office/powerpoint/2010/main" val="1198706235"/>
              </p:ext>
            </p:extLst>
          </p:nvPr>
        </p:nvGraphicFramePr>
        <p:xfrm>
          <a:off x="1307035" y="3317860"/>
          <a:ext cx="7523160" cy="1752600"/>
        </p:xfrm>
        <a:graphic>
          <a:graphicData uri="http://schemas.openxmlformats.org/drawingml/2006/table">
            <a:tbl>
              <a:tblPr firstRow="1" bandRow="1"/>
              <a:tblGrid>
                <a:gridCol w="960437">
                  <a:extLst>
                    <a:ext uri="{9D8B030D-6E8A-4147-A177-3AD203B41FA5}">
                      <a16:colId xmlns:a16="http://schemas.microsoft.com/office/drawing/2014/main" val="562735368"/>
                    </a:ext>
                  </a:extLst>
                </a:gridCol>
                <a:gridCol w="771525">
                  <a:extLst>
                    <a:ext uri="{9D8B030D-6E8A-4147-A177-3AD203B41FA5}">
                      <a16:colId xmlns:a16="http://schemas.microsoft.com/office/drawing/2014/main" val="1161162141"/>
                    </a:ext>
                  </a:extLst>
                </a:gridCol>
                <a:gridCol w="2409825">
                  <a:extLst>
                    <a:ext uri="{9D8B030D-6E8A-4147-A177-3AD203B41FA5}">
                      <a16:colId xmlns:a16="http://schemas.microsoft.com/office/drawing/2014/main" val="1951593328"/>
                    </a:ext>
                  </a:extLst>
                </a:gridCol>
                <a:gridCol w="3381373">
                  <a:extLst>
                    <a:ext uri="{9D8B030D-6E8A-4147-A177-3AD203B41FA5}">
                      <a16:colId xmlns:a16="http://schemas.microsoft.com/office/drawing/2014/main" val="3240048551"/>
                    </a:ext>
                  </a:extLst>
                </a:gridCol>
              </a:tblGrid>
              <a:tr h="37084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t>Chart Color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29DD1"/>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t>Icon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29DD1"/>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t>Configuration</a:t>
                      </a:r>
                      <a:r>
                        <a:rPr lang="en-US" baseline="0" dirty="0"/>
                        <a:t> Status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29DD1"/>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29DD1"/>
                    </a:solidFill>
                  </a:tcPr>
                </a:tc>
                <a:extLst>
                  <a:ext uri="{0D108BD9-81ED-4DB2-BD59-A6C34878D82A}">
                    <a16:rowId xmlns:a16="http://schemas.microsoft.com/office/drawing/2014/main" val="3833190128"/>
                  </a:ext>
                </a:extLst>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Green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Fully functional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Testing device last seen within a month</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extLst>
                  <a:ext uri="{0D108BD9-81ED-4DB2-BD59-A6C34878D82A}">
                    <a16:rowId xmlns:a16="http://schemas.microsoft.com/office/drawing/2014/main" val="1195779636"/>
                  </a:ext>
                </a:extLst>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Red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Unable to find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Testing device last seen a year ago or more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extLst>
                  <a:ext uri="{0D108BD9-81ED-4DB2-BD59-A6C34878D82A}">
                    <a16:rowId xmlns:a16="http://schemas.microsoft.com/office/drawing/2014/main" val="970399265"/>
                  </a:ext>
                </a:extLst>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Orange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200" dirty="0"/>
                        <a:t>Out of date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Testing device last seen a month ago or more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extLst>
                  <a:ext uri="{0D108BD9-81ED-4DB2-BD59-A6C34878D82A}">
                    <a16:rowId xmlns:a16="http://schemas.microsoft.com/office/drawing/2014/main" val="1515287020"/>
                  </a:ext>
                </a:extLst>
              </a:tr>
            </a:tbl>
          </a:graphicData>
        </a:graphic>
      </p:graphicFrame>
      <p:pic>
        <p:nvPicPr>
          <p:cNvPr id="14" name="Picture 13"/>
          <p:cNvPicPr>
            <a:picLocks noChangeAspect="1"/>
          </p:cNvPicPr>
          <p:nvPr/>
        </p:nvPicPr>
        <p:blipFill>
          <a:blip r:embed="rId3"/>
          <a:stretch>
            <a:fillRect/>
          </a:stretch>
        </p:blipFill>
        <p:spPr>
          <a:xfrm>
            <a:off x="2433007" y="3997095"/>
            <a:ext cx="284045" cy="248931"/>
          </a:xfrm>
          <a:prstGeom prst="rect">
            <a:avLst/>
          </a:prstGeom>
        </p:spPr>
      </p:pic>
      <p:pic>
        <p:nvPicPr>
          <p:cNvPr id="15" name="Picture 14"/>
          <p:cNvPicPr>
            <a:picLocks noChangeAspect="1"/>
          </p:cNvPicPr>
          <p:nvPr/>
        </p:nvPicPr>
        <p:blipFill>
          <a:blip r:embed="rId4"/>
          <a:stretch>
            <a:fillRect/>
          </a:stretch>
        </p:blipFill>
        <p:spPr>
          <a:xfrm>
            <a:off x="2433007" y="4356844"/>
            <a:ext cx="307905" cy="282690"/>
          </a:xfrm>
          <a:prstGeom prst="rect">
            <a:avLst/>
          </a:prstGeom>
        </p:spPr>
      </p:pic>
      <p:pic>
        <p:nvPicPr>
          <p:cNvPr id="16" name="Picture 15"/>
          <p:cNvPicPr>
            <a:picLocks noChangeAspect="1"/>
          </p:cNvPicPr>
          <p:nvPr/>
        </p:nvPicPr>
        <p:blipFill>
          <a:blip r:embed="rId5"/>
          <a:stretch>
            <a:fillRect/>
          </a:stretch>
        </p:blipFill>
        <p:spPr>
          <a:xfrm>
            <a:off x="2455918" y="4782447"/>
            <a:ext cx="262081" cy="281243"/>
          </a:xfrm>
          <a:prstGeom prst="rect">
            <a:avLst/>
          </a:prstGeom>
        </p:spPr>
      </p:pic>
    </p:spTree>
    <p:extLst>
      <p:ext uri="{BB962C8B-B14F-4D97-AF65-F5344CB8AC3E}">
        <p14:creationId xmlns:p14="http://schemas.microsoft.com/office/powerpoint/2010/main" val="3533458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2" name="Content Placeholder 1"/>
          <p:cNvSpPr>
            <a:spLocks noGrp="1"/>
          </p:cNvSpPr>
          <p:nvPr>
            <p:ph idx="1"/>
          </p:nvPr>
        </p:nvSpPr>
        <p:spPr>
          <a:xfrm>
            <a:off x="1333500" y="1056290"/>
            <a:ext cx="7353300" cy="5069873"/>
          </a:xfrm>
        </p:spPr>
        <p:txBody>
          <a:bodyPr/>
          <a:lstStyle/>
          <a:p>
            <a:pPr lvl="0"/>
            <a:r>
              <a:rPr lang="en-US" sz="2400" dirty="0">
                <a:latin typeface="Calibri" panose="020F0502020204030204" pitchFamily="34" charset="0"/>
              </a:rPr>
              <a:t>Configurations tab</a:t>
            </a:r>
          </a:p>
          <a:p>
            <a:pPr lvl="1"/>
            <a:r>
              <a:rPr lang="en-US" sz="2000" dirty="0">
                <a:latin typeface="Calibri" panose="020F0502020204030204" pitchFamily="34" charset="0"/>
              </a:rPr>
              <a:t>To change testing programs or sites, click </a:t>
            </a:r>
            <a:r>
              <a:rPr lang="en-US" sz="2000" b="1" dirty="0">
                <a:latin typeface="Calibri" panose="020F0502020204030204" pitchFamily="34" charset="0"/>
              </a:rPr>
              <a:t>Change</a:t>
            </a:r>
            <a:r>
              <a:rPr lang="en-US" sz="2000" dirty="0">
                <a:latin typeface="Calibri" panose="020F0502020204030204" pitchFamily="34" charset="0"/>
              </a:rPr>
              <a:t> at the top of the page to re-display the Select Site page.</a:t>
            </a:r>
            <a:r>
              <a:rPr lang="en-US" sz="2000" dirty="0">
                <a:solidFill>
                  <a:srgbClr val="000000"/>
                </a:solidFill>
                <a:latin typeface="Calibri" panose="020F0502020204030204" pitchFamily="34" charset="0"/>
              </a:rPr>
              <a:t> </a:t>
            </a:r>
          </a:p>
          <a:p>
            <a:pPr lvl="1"/>
            <a:endParaRPr lang="en-US" sz="2000" dirty="0">
              <a:solidFill>
                <a:srgbClr val="000000"/>
              </a:solidFill>
              <a:latin typeface="Arial" panose="020B0604020202020204" pitchFamily="34" charset="0"/>
            </a:endParaRPr>
          </a:p>
          <a:p>
            <a:pPr lvl="1"/>
            <a:endParaRPr lang="en-US" sz="2000" dirty="0">
              <a:solidFill>
                <a:srgbClr val="000000"/>
              </a:solidFill>
              <a:latin typeface="Arial" panose="020B0604020202020204" pitchFamily="34" charset="0"/>
            </a:endParaRPr>
          </a:p>
          <a:p>
            <a:pPr lvl="1"/>
            <a:endParaRPr lang="en-US" sz="2000" dirty="0">
              <a:solidFill>
                <a:srgbClr val="000000"/>
              </a:solidFill>
              <a:latin typeface="Arial" panose="020B0604020202020204" pitchFamily="34" charset="0"/>
            </a:endParaRPr>
          </a:p>
          <a:p>
            <a:pPr lvl="1"/>
            <a:endParaRPr lang="en-US" sz="2000" dirty="0">
              <a:solidFill>
                <a:srgbClr val="000000"/>
              </a:solidFill>
              <a:latin typeface="Arial" panose="020B0604020202020204" pitchFamily="34" charset="0"/>
            </a:endParaRPr>
          </a:p>
          <a:p>
            <a:pPr lvl="1"/>
            <a:endParaRPr lang="en-US" sz="2000" dirty="0">
              <a:solidFill>
                <a:srgbClr val="000000"/>
              </a:solidFill>
              <a:latin typeface="Arial" panose="020B0604020202020204" pitchFamily="34" charset="0"/>
            </a:endParaRPr>
          </a:p>
          <a:p>
            <a:pPr lvl="1"/>
            <a:endParaRPr lang="en-US" sz="2000" dirty="0">
              <a:solidFill>
                <a:srgbClr val="000000"/>
              </a:solidFill>
              <a:latin typeface="Arial" panose="020B0604020202020204" pitchFamily="34" charset="0"/>
            </a:endParaRPr>
          </a:p>
          <a:p>
            <a:pPr lvl="1"/>
            <a:endParaRPr lang="en-US" sz="2000" dirty="0">
              <a:solidFill>
                <a:srgbClr val="000000"/>
              </a:solidFill>
              <a:latin typeface="Arial" panose="020B0604020202020204" pitchFamily="34" charset="0"/>
            </a:endParaRPr>
          </a:p>
          <a:p>
            <a:pPr lvl="1"/>
            <a:endParaRPr lang="en-US" sz="2000" dirty="0">
              <a:solidFill>
                <a:srgbClr val="000000"/>
              </a:solidFill>
              <a:latin typeface="Arial" panose="020B0604020202020204" pitchFamily="34" charset="0"/>
            </a:endParaRPr>
          </a:p>
          <a:p>
            <a:pPr lvl="1"/>
            <a:r>
              <a:rPr lang="en-US" sz="2000" dirty="0">
                <a:solidFill>
                  <a:srgbClr val="000000"/>
                </a:solidFill>
                <a:latin typeface="Calibri" panose="020F0502020204030204" pitchFamily="34" charset="0"/>
              </a:rPr>
              <a:t>The COS - Device Toolkit dashboard displays for the site you selected. You can display a configuration by clicking on the configuration name. </a:t>
            </a:r>
          </a:p>
          <a:p>
            <a:pPr lvl="1"/>
            <a:endParaRPr lang="en-US" sz="20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5089" y="2144110"/>
            <a:ext cx="6699156" cy="264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H="1">
            <a:off x="2420006" y="2128345"/>
            <a:ext cx="1907628" cy="63062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H="1" flipV="1">
            <a:off x="1839309" y="4729656"/>
            <a:ext cx="352098" cy="120606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441621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2" name="Content Placeholder 1"/>
          <p:cNvSpPr>
            <a:spLocks noGrp="1"/>
          </p:cNvSpPr>
          <p:nvPr>
            <p:ph idx="1"/>
          </p:nvPr>
        </p:nvSpPr>
        <p:spPr>
          <a:xfrm>
            <a:off x="1333500" y="1119352"/>
            <a:ext cx="7353300" cy="5006811"/>
          </a:xfrm>
        </p:spPr>
        <p:txBody>
          <a:bodyPr/>
          <a:lstStyle/>
          <a:p>
            <a:pPr lvl="0"/>
            <a:r>
              <a:rPr lang="en-US" sz="2400" dirty="0">
                <a:latin typeface="Calibri" panose="020F0502020204030204" pitchFamily="34" charset="0"/>
              </a:rPr>
              <a:t>Configurations tab</a:t>
            </a:r>
          </a:p>
        </p:txBody>
      </p:sp>
      <p:sp>
        <p:nvSpPr>
          <p:cNvPr id="9" name="TextBox 8"/>
          <p:cNvSpPr txBox="1"/>
          <p:nvPr/>
        </p:nvSpPr>
        <p:spPr>
          <a:xfrm>
            <a:off x="4843442" y="1113739"/>
            <a:ext cx="3668201"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Location indicates the testing program(s) associated with the configuration. More than one testing program can be managed within one configuration.</a:t>
            </a:r>
          </a:p>
        </p:txBody>
      </p:sp>
      <p:sp>
        <p:nvSpPr>
          <p:cNvPr id="17" name="Rectangle 16"/>
          <p:cNvSpPr/>
          <p:nvPr/>
        </p:nvSpPr>
        <p:spPr>
          <a:xfrm>
            <a:off x="1176644" y="4378584"/>
            <a:ext cx="7354589" cy="193899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42852"/>
                </a:solidFill>
                <a:effectLst/>
                <a:uLnTx/>
                <a:uFillTx/>
                <a:latin typeface="Calibri" panose="020F0502020204030204" pitchFamily="34" charset="0"/>
              </a:rPr>
              <a:t>Each row on a page displays a configuration name with icons indicating the number of devices using the configuration and the number of locations configured.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242852"/>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42852"/>
                </a:solidFill>
                <a:effectLst/>
                <a:uLnTx/>
                <a:uFillTx/>
                <a:latin typeface="Calibri" panose="020F0502020204030204" pitchFamily="34" charset="0"/>
              </a:rPr>
              <a:t>TSM icon (          ) indicates there are one or more TSMs associated with the configuration. </a:t>
            </a:r>
          </a:p>
        </p:txBody>
      </p:sp>
      <p:pic>
        <p:nvPicPr>
          <p:cNvPr id="18" name="Picture 17"/>
          <p:cNvPicPr>
            <a:picLocks noChangeAspect="1"/>
          </p:cNvPicPr>
          <p:nvPr/>
        </p:nvPicPr>
        <p:blipFill>
          <a:blip r:embed="rId2"/>
          <a:stretch>
            <a:fillRect/>
          </a:stretch>
        </p:blipFill>
        <p:spPr>
          <a:xfrm>
            <a:off x="2395995" y="5688700"/>
            <a:ext cx="485775" cy="229521"/>
          </a:xfrm>
          <a:prstGeom prst="rect">
            <a:avLst/>
          </a:prstGeom>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90" y="2850698"/>
            <a:ext cx="8931166" cy="8861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1" name="Straight Arrow Connector 20"/>
          <p:cNvCxnSpPr/>
          <p:nvPr/>
        </p:nvCxnSpPr>
        <p:spPr bwMode="auto">
          <a:xfrm>
            <a:off x="6471745" y="2215769"/>
            <a:ext cx="1891862" cy="992514"/>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22" name="Straight Arrow Connector 21"/>
          <p:cNvCxnSpPr/>
          <p:nvPr/>
        </p:nvCxnSpPr>
        <p:spPr bwMode="auto">
          <a:xfrm flipH="1" flipV="1">
            <a:off x="1176644" y="3293781"/>
            <a:ext cx="888639" cy="982327"/>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396596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9" name="TextBox 8"/>
          <p:cNvSpPr txBox="1"/>
          <p:nvPr/>
        </p:nvSpPr>
        <p:spPr>
          <a:xfrm>
            <a:off x="4272456" y="2635111"/>
            <a:ext cx="4603176" cy="2862322"/>
          </a:xfrm>
          <a:prstGeom prst="rect">
            <a:avLst/>
          </a:prstGeom>
          <a:noFill/>
        </p:spPr>
        <p:txBody>
          <a:bodyPr wrap="square" rtlCol="0">
            <a:spAutoFit/>
          </a:bodyPr>
          <a:lstStyle/>
          <a:p>
            <a:pPr lvl="0"/>
            <a:r>
              <a:rPr lang="en-US" sz="1800" dirty="0">
                <a:solidFill>
                  <a:srgbClr val="242852"/>
                </a:solidFill>
                <a:latin typeface="Calibri" panose="020F0502020204030204" pitchFamily="34" charset="0"/>
              </a:rPr>
              <a:t>Configuration Information provides details for the configuration you selected. </a:t>
            </a:r>
          </a:p>
          <a:p>
            <a:pPr lvl="0"/>
            <a:endParaRPr lang="en-US" sz="1800" dirty="0">
              <a:solidFill>
                <a:srgbClr val="242852"/>
              </a:solidFill>
              <a:latin typeface="Calibri" panose="020F0502020204030204" pitchFamily="34" charset="0"/>
            </a:endParaRPr>
          </a:p>
          <a:p>
            <a:pPr lvl="0"/>
            <a:r>
              <a:rPr lang="en-US" sz="1800" dirty="0">
                <a:solidFill>
                  <a:srgbClr val="242852"/>
                </a:solidFill>
                <a:latin typeface="Calibri" panose="020F0502020204030204" pitchFamily="34" charset="0"/>
              </a:rPr>
              <a:t>From this page you can:</a:t>
            </a:r>
          </a:p>
          <a:p>
            <a:pPr marL="285750" lvl="0" indent="-285750">
              <a:buFont typeface="Arial" panose="020B0604020202020204" pitchFamily="34" charset="0"/>
              <a:buChar char="•"/>
            </a:pPr>
            <a:r>
              <a:rPr lang="en-US" sz="1800" b="0" dirty="0">
                <a:solidFill>
                  <a:srgbClr val="242852"/>
                </a:solidFill>
                <a:latin typeface="Calibri" panose="020F0502020204030204" pitchFamily="34" charset="0"/>
              </a:rPr>
              <a:t>Locate the </a:t>
            </a:r>
            <a:r>
              <a:rPr lang="en-US" sz="1800" dirty="0">
                <a:solidFill>
                  <a:srgbClr val="242852"/>
                </a:solidFill>
                <a:latin typeface="Calibri" panose="020F0502020204030204" pitchFamily="34" charset="0"/>
              </a:rPr>
              <a:t>ORG Unit ID </a:t>
            </a:r>
            <a:r>
              <a:rPr lang="en-US" sz="1800" b="0" dirty="0">
                <a:solidFill>
                  <a:srgbClr val="242852"/>
                </a:solidFill>
                <a:latin typeface="Calibri" panose="020F0502020204030204" pitchFamily="34" charset="0"/>
              </a:rPr>
              <a:t>for the configuration</a:t>
            </a:r>
          </a:p>
          <a:p>
            <a:pPr marL="285750" lvl="0" indent="-285750">
              <a:buFont typeface="Arial" panose="020B0604020202020204" pitchFamily="34" charset="0"/>
              <a:buChar char="•"/>
            </a:pPr>
            <a:r>
              <a:rPr lang="en-US" sz="1800" b="0" dirty="0">
                <a:solidFill>
                  <a:srgbClr val="242852"/>
                </a:solidFill>
                <a:latin typeface="Calibri" panose="020F0502020204030204" pitchFamily="34" charset="0"/>
              </a:rPr>
              <a:t>Change the name of the configuration</a:t>
            </a:r>
          </a:p>
          <a:p>
            <a:pPr marL="285750" lvl="0" indent="-285750">
              <a:buFont typeface="Arial" panose="020B0604020202020204" pitchFamily="34" charset="0"/>
              <a:buChar char="•"/>
            </a:pPr>
            <a:r>
              <a:rPr lang="en-US" sz="1800" b="0" dirty="0">
                <a:solidFill>
                  <a:srgbClr val="242852"/>
                </a:solidFill>
                <a:latin typeface="Calibri" panose="020F0502020204030204" pitchFamily="34" charset="0"/>
              </a:rPr>
              <a:t>Enable or disable </a:t>
            </a:r>
            <a:r>
              <a:rPr lang="en-US" sz="1800" dirty="0">
                <a:solidFill>
                  <a:srgbClr val="242852"/>
                </a:solidFill>
                <a:latin typeface="Calibri" panose="020F0502020204030204" pitchFamily="34" charset="0"/>
              </a:rPr>
              <a:t>automatic updates </a:t>
            </a:r>
            <a:r>
              <a:rPr lang="en-US" sz="1800" b="0" dirty="0">
                <a:solidFill>
                  <a:srgbClr val="242852"/>
                </a:solidFill>
                <a:latin typeface="Calibri" panose="020F0502020204030204" pitchFamily="34" charset="0"/>
              </a:rPr>
              <a:t>of the DRC INSIGHT testing software</a:t>
            </a:r>
          </a:p>
          <a:p>
            <a:pPr marL="285750" lvl="0" indent="-285750">
              <a:buFont typeface="Arial" panose="020B0604020202020204" pitchFamily="34" charset="0"/>
              <a:buChar char="•"/>
            </a:pPr>
            <a:r>
              <a:rPr lang="en-US" sz="1800" b="0" dirty="0">
                <a:solidFill>
                  <a:srgbClr val="242852"/>
                </a:solidFill>
                <a:latin typeface="Calibri" panose="020F0502020204030204" pitchFamily="34" charset="0"/>
              </a:rPr>
              <a:t>Specify a </a:t>
            </a:r>
            <a:r>
              <a:rPr lang="en-US" sz="1800" dirty="0">
                <a:solidFill>
                  <a:srgbClr val="242852"/>
                </a:solidFill>
                <a:latin typeface="Calibri" panose="020F0502020204030204" pitchFamily="34" charset="0"/>
              </a:rPr>
              <a:t>proxy host</a:t>
            </a:r>
            <a:r>
              <a:rPr lang="en-US" sz="1800" b="0" dirty="0">
                <a:solidFill>
                  <a:srgbClr val="242852"/>
                </a:solidFill>
                <a:latin typeface="Calibri" panose="020F0502020204030204" pitchFamily="34" charset="0"/>
              </a:rPr>
              <a:t>. </a:t>
            </a:r>
          </a:p>
        </p:txBody>
      </p:sp>
      <p:pic>
        <p:nvPicPr>
          <p:cNvPr id="10" name="Picture 9"/>
          <p:cNvPicPr>
            <a:picLocks noChangeAspect="1"/>
          </p:cNvPicPr>
          <p:nvPr/>
        </p:nvPicPr>
        <p:blipFill>
          <a:blip r:embed="rId2"/>
          <a:stretch>
            <a:fillRect/>
          </a:stretch>
        </p:blipFill>
        <p:spPr>
          <a:xfrm>
            <a:off x="1253088" y="1066466"/>
            <a:ext cx="7733040" cy="1509681"/>
          </a:xfrm>
          <a:prstGeom prst="rect">
            <a:avLst/>
          </a:prstGeom>
        </p:spPr>
      </p:pic>
      <p:pic>
        <p:nvPicPr>
          <p:cNvPr id="11" name="Picture 10"/>
          <p:cNvPicPr>
            <a:picLocks noChangeAspect="1"/>
          </p:cNvPicPr>
          <p:nvPr/>
        </p:nvPicPr>
        <p:blipFill>
          <a:blip r:embed="rId3"/>
          <a:stretch>
            <a:fillRect/>
          </a:stretch>
        </p:blipFill>
        <p:spPr>
          <a:xfrm>
            <a:off x="1285691" y="2975278"/>
            <a:ext cx="2150334" cy="3076257"/>
          </a:xfrm>
          <a:prstGeom prst="rect">
            <a:avLst/>
          </a:prstGeom>
        </p:spPr>
      </p:pic>
      <p:pic>
        <p:nvPicPr>
          <p:cNvPr id="12" name="Picture 11"/>
          <p:cNvPicPr>
            <a:picLocks noChangeAspect="1"/>
          </p:cNvPicPr>
          <p:nvPr/>
        </p:nvPicPr>
        <p:blipFill>
          <a:blip r:embed="rId4"/>
          <a:stretch>
            <a:fillRect/>
          </a:stretch>
        </p:blipFill>
        <p:spPr>
          <a:xfrm>
            <a:off x="2875683" y="6030875"/>
            <a:ext cx="1120684" cy="349809"/>
          </a:xfrm>
          <a:prstGeom prst="rect">
            <a:avLst/>
          </a:prstGeom>
        </p:spPr>
      </p:pic>
    </p:spTree>
    <p:extLst>
      <p:ext uri="{BB962C8B-B14F-4D97-AF65-F5344CB8AC3E}">
        <p14:creationId xmlns:p14="http://schemas.microsoft.com/office/powerpoint/2010/main" val="4158498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9" name="TextBox 8"/>
          <p:cNvSpPr txBox="1"/>
          <p:nvPr/>
        </p:nvSpPr>
        <p:spPr>
          <a:xfrm>
            <a:off x="4950371" y="2773567"/>
            <a:ext cx="3925261" cy="2246769"/>
          </a:xfrm>
          <a:prstGeom prst="rect">
            <a:avLst/>
          </a:prstGeom>
          <a:noFill/>
        </p:spPr>
        <p:txBody>
          <a:bodyPr wrap="square" rtlCol="0">
            <a:spAutoFit/>
          </a:bodyPr>
          <a:lstStyle/>
          <a:p>
            <a:pPr lvl="0"/>
            <a:r>
              <a:rPr lang="en-US" sz="2000" dirty="0">
                <a:solidFill>
                  <a:srgbClr val="242852"/>
                </a:solidFill>
                <a:latin typeface="Calibri" panose="020F0502020204030204" pitchFamily="34" charset="0"/>
              </a:rPr>
              <a:t>Use the Locations Tab for the following: </a:t>
            </a:r>
          </a:p>
          <a:p>
            <a:pPr marL="171450" lvl="0" indent="-171450">
              <a:buFont typeface="Arial" panose="020B0604020202020204" pitchFamily="34" charset="0"/>
              <a:buChar char="•"/>
            </a:pPr>
            <a:r>
              <a:rPr lang="en-US" sz="2000" dirty="0">
                <a:solidFill>
                  <a:srgbClr val="242852"/>
                </a:solidFill>
                <a:latin typeface="Calibri" panose="020F0502020204030204" pitchFamily="34" charset="0"/>
              </a:rPr>
              <a:t>Review/modify</a:t>
            </a:r>
            <a:r>
              <a:rPr lang="en-US" sz="2000" b="0" dirty="0">
                <a:solidFill>
                  <a:srgbClr val="242852"/>
                </a:solidFill>
                <a:latin typeface="Calibri" panose="020F0502020204030204" pitchFamily="34" charset="0"/>
              </a:rPr>
              <a:t> testing programs associated with the configuration</a:t>
            </a:r>
          </a:p>
          <a:p>
            <a:pPr marL="171450" lvl="0" indent="-171450">
              <a:buFont typeface="Arial" panose="020B0604020202020204" pitchFamily="34" charset="0"/>
              <a:buChar char="•"/>
            </a:pPr>
            <a:r>
              <a:rPr lang="en-US" sz="2000" dirty="0">
                <a:solidFill>
                  <a:srgbClr val="242852"/>
                </a:solidFill>
                <a:latin typeface="Calibri" panose="020F0502020204030204" pitchFamily="34" charset="0"/>
              </a:rPr>
              <a:t>Add</a:t>
            </a:r>
            <a:r>
              <a:rPr lang="en-US" sz="2000" b="0" dirty="0">
                <a:solidFill>
                  <a:srgbClr val="242852"/>
                </a:solidFill>
                <a:latin typeface="Calibri" panose="020F0502020204030204" pitchFamily="34" charset="0"/>
              </a:rPr>
              <a:t> additional testing program to configuration</a:t>
            </a:r>
          </a:p>
          <a:p>
            <a:pPr marL="171450" lvl="0" indent="-171450">
              <a:buFont typeface="Arial" panose="020B0604020202020204" pitchFamily="34" charset="0"/>
              <a:buChar char="•"/>
            </a:pPr>
            <a:r>
              <a:rPr lang="en-US" sz="2000" dirty="0">
                <a:solidFill>
                  <a:srgbClr val="242852"/>
                </a:solidFill>
                <a:latin typeface="Calibri" panose="020F0502020204030204" pitchFamily="34" charset="0"/>
              </a:rPr>
              <a:t>Update TSM </a:t>
            </a:r>
            <a:r>
              <a:rPr lang="en-US" sz="2000" b="0" dirty="0">
                <a:solidFill>
                  <a:srgbClr val="242852"/>
                </a:solidFill>
                <a:latin typeface="Calibri" panose="020F0502020204030204" pitchFamily="34" charset="0"/>
              </a:rPr>
              <a:t>settings</a:t>
            </a:r>
          </a:p>
        </p:txBody>
      </p:sp>
      <p:pic>
        <p:nvPicPr>
          <p:cNvPr id="8" name="Picture 7"/>
          <p:cNvPicPr>
            <a:picLocks noChangeAspect="1"/>
          </p:cNvPicPr>
          <p:nvPr/>
        </p:nvPicPr>
        <p:blipFill>
          <a:blip r:embed="rId2"/>
          <a:stretch>
            <a:fillRect/>
          </a:stretch>
        </p:blipFill>
        <p:spPr>
          <a:xfrm>
            <a:off x="1176644" y="1242189"/>
            <a:ext cx="7796103" cy="1531378"/>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62" y="2987565"/>
            <a:ext cx="3794609" cy="286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335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9" name="TextBox 8"/>
          <p:cNvSpPr txBox="1"/>
          <p:nvPr/>
        </p:nvSpPr>
        <p:spPr>
          <a:xfrm>
            <a:off x="6093372" y="2773567"/>
            <a:ext cx="2782260" cy="3354765"/>
          </a:xfrm>
          <a:prstGeom prst="rect">
            <a:avLst/>
          </a:prstGeom>
          <a:noFill/>
        </p:spPr>
        <p:txBody>
          <a:bodyPr wrap="square" rtlCol="0">
            <a:spAutoFit/>
          </a:bodyPr>
          <a:lstStyle/>
          <a:p>
            <a:pPr lvl="0"/>
            <a:r>
              <a:rPr lang="en-US" sz="1600" dirty="0">
                <a:solidFill>
                  <a:srgbClr val="242852"/>
                </a:solidFill>
                <a:latin typeface="Calibri" panose="020F0502020204030204" pitchFamily="34" charset="0"/>
              </a:rPr>
              <a:t>You can use the COS - Device Toolkit to create a configuration deployment file (.zip file) containing configuration information for each testing device type (</a:t>
            </a:r>
            <a:r>
              <a:rPr lang="en-US" sz="1600" i="1" dirty="0">
                <a:solidFill>
                  <a:srgbClr val="242852"/>
                </a:solidFill>
                <a:latin typeface="Calibri" panose="020F0502020204030204" pitchFamily="34" charset="0"/>
              </a:rPr>
              <a:t>refer to Technical User Guide</a:t>
            </a:r>
            <a:r>
              <a:rPr lang="en-US" sz="1600" dirty="0">
                <a:solidFill>
                  <a:srgbClr val="242852"/>
                </a:solidFill>
                <a:latin typeface="Calibri" panose="020F0502020204030204" pitchFamily="34" charset="0"/>
              </a:rPr>
              <a:t>). </a:t>
            </a:r>
          </a:p>
          <a:p>
            <a:pPr lvl="0"/>
            <a:endParaRPr lang="en-US" sz="1600" dirty="0">
              <a:solidFill>
                <a:srgbClr val="242852"/>
              </a:solidFill>
              <a:latin typeface="Calibri" panose="020F0502020204030204" pitchFamily="34" charset="0"/>
            </a:endParaRPr>
          </a:p>
          <a:p>
            <a:pPr lvl="0"/>
            <a:r>
              <a:rPr lang="en-US" sz="1600" dirty="0">
                <a:solidFill>
                  <a:srgbClr val="242852"/>
                </a:solidFill>
                <a:latin typeface="Calibri" panose="020F0502020204030204" pitchFamily="34" charset="0"/>
              </a:rPr>
              <a:t>Alternatively, you can launch INSIGHT on a testing device and manually link it to a configuration. </a:t>
            </a:r>
          </a:p>
          <a:p>
            <a:pPr marL="171450" lvl="0" indent="-171450">
              <a:buFont typeface="Arial" panose="020B0604020202020204" pitchFamily="34" charset="0"/>
              <a:buChar char="•"/>
            </a:pPr>
            <a:endParaRPr lang="en-US" sz="2000" b="0" dirty="0">
              <a:solidFill>
                <a:srgbClr val="242852"/>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1" y="929325"/>
            <a:ext cx="7102366" cy="1424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062" y="3040299"/>
            <a:ext cx="4875912" cy="118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784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710" y="1060438"/>
            <a:ext cx="5211160" cy="191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29710" y="3105834"/>
            <a:ext cx="2309649"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Click </a:t>
            </a:r>
            <a:r>
              <a:rPr kumimoji="0" lang="en-US" sz="1600" i="0" u="none" strike="noStrike" kern="0" cap="none" spc="0" normalizeH="0" baseline="0" noProof="0" dirty="0">
                <a:ln>
                  <a:noFill/>
                </a:ln>
                <a:solidFill>
                  <a:srgbClr val="242852"/>
                </a:solidFill>
                <a:effectLst/>
                <a:uLnTx/>
                <a:uFillTx/>
                <a:latin typeface="Calibri" panose="020F0502020204030204" pitchFamily="34" charset="0"/>
              </a:rPr>
              <a:t>Save</a:t>
            </a: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 to create a configuration file (or Cancel to cancel the process). </a:t>
            </a:r>
          </a:p>
        </p:txBody>
      </p:sp>
      <p:sp>
        <p:nvSpPr>
          <p:cNvPr id="4" name="Rectangle 3"/>
          <p:cNvSpPr/>
          <p:nvPr/>
        </p:nvSpPr>
        <p:spPr>
          <a:xfrm>
            <a:off x="1316419" y="4348590"/>
            <a:ext cx="7417677"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42852"/>
                </a:solidFill>
                <a:effectLst/>
                <a:uLnTx/>
                <a:uFillTx/>
                <a:latin typeface="Calibri" panose="020F0502020204030204" pitchFamily="34" charset="0"/>
              </a:rPr>
              <a:t>For a description of the files contained in this file, see “COS - Device Toolkit Deployment Files and Silent Installation” and “Example Deployment File Templates” in Technical User Guide.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42852"/>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42852"/>
                </a:solidFill>
                <a:effectLst/>
                <a:uLnTx/>
                <a:uFillTx/>
                <a:latin typeface="Calibri" panose="020F0502020204030204" pitchFamily="34" charset="0"/>
              </a:rPr>
              <a:t>For more information about deployment files see </a:t>
            </a:r>
            <a:r>
              <a:rPr kumimoji="0" lang="en-US" sz="1400" b="0" i="1" u="none" strike="noStrike" kern="0" cap="none" spc="0" normalizeH="0" baseline="0" noProof="0" dirty="0">
                <a:ln>
                  <a:noFill/>
                </a:ln>
                <a:solidFill>
                  <a:srgbClr val="242852"/>
                </a:solidFill>
                <a:effectLst/>
                <a:uLnTx/>
                <a:uFillTx/>
                <a:latin typeface="Calibri" panose="020F0502020204030204" pitchFamily="34" charset="0"/>
              </a:rPr>
              <a:t>Volume IV: DRC INSIGHT</a:t>
            </a:r>
            <a:r>
              <a:rPr kumimoji="0" lang="en-US" sz="1400" b="0" i="1" u="none" strike="noStrike" kern="0" cap="none" spc="0" normalizeH="0" baseline="0" noProof="0" dirty="0">
                <a:ln>
                  <a:noFill/>
                </a:ln>
                <a:solidFill>
                  <a:srgbClr val="242852"/>
                </a:solidFill>
                <a:effectLst/>
                <a:uLnTx/>
                <a:uFillTx/>
                <a:latin typeface="+mn-lt"/>
              </a:rPr>
              <a:t>.</a:t>
            </a:r>
            <a:endParaRPr kumimoji="0" lang="en-US" sz="1400" b="0" i="0" u="none" strike="noStrike" kern="0" cap="none" spc="0" normalizeH="0" baseline="0" noProof="0" dirty="0">
              <a:ln>
                <a:noFill/>
              </a:ln>
              <a:solidFill>
                <a:sysClr val="windowText" lastClr="000000"/>
              </a:solidFill>
              <a:effectLst/>
              <a:uLnTx/>
              <a:uFillTx/>
              <a:latin typeface="+mn-lt"/>
            </a:endParaRPr>
          </a:p>
        </p:txBody>
      </p:sp>
      <p:cxnSp>
        <p:nvCxnSpPr>
          <p:cNvPr id="12" name="Straight Arrow Connector 11"/>
          <p:cNvCxnSpPr/>
          <p:nvPr/>
        </p:nvCxnSpPr>
        <p:spPr bwMode="auto">
          <a:xfrm flipV="1">
            <a:off x="2049517" y="2774731"/>
            <a:ext cx="1" cy="480848"/>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757440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2" name="Rectangle 1"/>
          <p:cNvSpPr/>
          <p:nvPr/>
        </p:nvSpPr>
        <p:spPr>
          <a:xfrm>
            <a:off x="1411014" y="1095704"/>
            <a:ext cx="7441324" cy="17543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242852"/>
                </a:solidFill>
                <a:effectLst/>
                <a:uLnTx/>
                <a:uFillTx/>
                <a:latin typeface="Calibri" panose="020F0502020204030204" pitchFamily="34" charset="0"/>
              </a:rPr>
              <a:t>Testing Devices </a:t>
            </a:r>
            <a:r>
              <a:rPr kumimoji="0" lang="en-US" sz="1800" b="0" i="0" u="none" strike="noStrike" kern="0" cap="none" spc="0" normalizeH="0" baseline="0" noProof="0" dirty="0">
                <a:ln>
                  <a:noFill/>
                </a:ln>
                <a:solidFill>
                  <a:srgbClr val="242852"/>
                </a:solidFill>
                <a:effectLst/>
                <a:uLnTx/>
                <a:uFillTx/>
                <a:latin typeface="Calibri" panose="020F0502020204030204" pitchFamily="34" charset="0"/>
              </a:rPr>
              <a:t>- View the list of testing devices that are currently part of the configuration. On this tab, perform the following activities: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42852"/>
                </a:solidFill>
                <a:effectLst/>
                <a:uLnTx/>
                <a:uFillTx/>
                <a:latin typeface="Calibri" panose="020F0502020204030204" pitchFamily="34" charset="0"/>
              </a:rPr>
              <a:t>Move testing devices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42852"/>
                </a:solidFill>
                <a:effectLst/>
                <a:uLnTx/>
                <a:uFillTx/>
                <a:latin typeface="Calibri" panose="020F0502020204030204" pitchFamily="34" charset="0"/>
              </a:rPr>
              <a:t>Remove testing devices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42852"/>
                </a:solidFill>
                <a:effectLst/>
                <a:uLnTx/>
                <a:uFillTx/>
                <a:latin typeface="Calibri" panose="020F0502020204030204" pitchFamily="34" charset="0"/>
              </a:rPr>
              <a:t>Edit the configuration by adding testing devices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42852"/>
                </a:solidFill>
                <a:effectLst/>
                <a:uLnTx/>
                <a:uFillTx/>
                <a:latin typeface="Calibri" panose="020F0502020204030204" pitchFamily="34" charset="0"/>
              </a:rPr>
              <a:t>View the log files for a testing device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7" y="2850030"/>
            <a:ext cx="9099003" cy="78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7" y="3631917"/>
            <a:ext cx="8894051" cy="196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39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7618F-4B10-4DA9-8FBD-6A49C31FEB5A}"/>
              </a:ext>
            </a:extLst>
          </p:cNvPr>
          <p:cNvSpPr>
            <a:spLocks noGrp="1"/>
          </p:cNvSpPr>
          <p:nvPr>
            <p:ph idx="1"/>
          </p:nvPr>
        </p:nvSpPr>
        <p:spPr>
          <a:xfrm>
            <a:off x="1362235" y="1903750"/>
            <a:ext cx="7353300" cy="2533309"/>
          </a:xfrm>
        </p:spPr>
        <p:txBody>
          <a:bodyPr/>
          <a:lstStyle/>
          <a:p>
            <a:r>
              <a:rPr lang="en-US" sz="1800" dirty="0">
                <a:latin typeface="Calibri" panose="020F0502020204030204" pitchFamily="34" charset="0"/>
                <a:cs typeface="Calibri" panose="020F0502020204030204" pitchFamily="34" charset="0"/>
              </a:rPr>
              <a:t>Secure Practice Test with Response Transmission will be available if a district or school wishes to test network readiness prior to the administration (check Key Dates). </a:t>
            </a:r>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Important: </a:t>
            </a:r>
            <a:r>
              <a:rPr lang="en-US" sz="1800" dirty="0">
                <a:latin typeface="Calibri" panose="020F0502020204030204" pitchFamily="34" charset="0"/>
                <a:cs typeface="Calibri" panose="020F0502020204030204" pitchFamily="34" charset="0"/>
              </a:rPr>
              <a:t>if you work with the Upload Multiple Students option, the file layout for the REBW FT is different. Please use the File Layout PDF and Sample CSV File located in eDIRECT under the Reading and Evidence-Based Writing Field Test Administration on the Student Management&gt;Manage Students&gt;Upload Multiple Students page.</a:t>
            </a:r>
          </a:p>
        </p:txBody>
      </p:sp>
      <p:sp>
        <p:nvSpPr>
          <p:cNvPr id="4" name="Slide Number Placeholder 3">
            <a:extLst>
              <a:ext uri="{FF2B5EF4-FFF2-40B4-BE49-F238E27FC236}">
                <a16:creationId xmlns:a16="http://schemas.microsoft.com/office/drawing/2014/main" id="{F6473ED4-13EA-4CA0-AD88-FA8D4F8DFE8B}"/>
              </a:ext>
            </a:extLst>
          </p:cNvPr>
          <p:cNvSpPr>
            <a:spLocks noGrp="1"/>
          </p:cNvSpPr>
          <p:nvPr>
            <p:ph type="sldNum" sz="quarter" idx="10"/>
          </p:nvPr>
        </p:nvSpPr>
        <p:spPr/>
        <p:txBody>
          <a:bodyPr/>
          <a:lstStyle/>
          <a:p>
            <a:pPr>
              <a:defRPr/>
            </a:pPr>
            <a:fld id="{5C85FF15-2366-464F-A9D7-3AA477A532F5}" type="slidenum">
              <a:rPr lang="en-US" smtClean="0">
                <a:solidFill>
                  <a:srgbClr val="FFFFFF"/>
                </a:solidFill>
              </a:rPr>
              <a:pPr>
                <a:defRPr/>
              </a:pPr>
              <a:t>6</a:t>
            </a:fld>
            <a:endParaRPr lang="en-US" dirty="0">
              <a:solidFill>
                <a:srgbClr val="FFFFFF"/>
              </a:solidFill>
            </a:endParaRPr>
          </a:p>
        </p:txBody>
      </p:sp>
      <p:sp>
        <p:nvSpPr>
          <p:cNvPr id="7" name="Title 1">
            <a:extLst>
              <a:ext uri="{FF2B5EF4-FFF2-40B4-BE49-F238E27FC236}">
                <a16:creationId xmlns:a16="http://schemas.microsoft.com/office/drawing/2014/main" id="{870380F1-97CD-477F-BB8D-AE991463066C}"/>
              </a:ext>
            </a:extLst>
          </p:cNvPr>
          <p:cNvSpPr txBox="1">
            <a:spLocks/>
          </p:cNvSpPr>
          <p:nvPr/>
        </p:nvSpPr>
        <p:spPr>
          <a:xfrm>
            <a:off x="1362235" y="642912"/>
            <a:ext cx="6009582" cy="54991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100" kern="0" dirty="0">
                <a:solidFill>
                  <a:srgbClr val="022F65"/>
                </a:solidFill>
                <a:latin typeface="Garamond" pitchFamily="18" charset="0"/>
              </a:rPr>
              <a:t>Reading and Evidence-Based Writing Field Test</a:t>
            </a:r>
            <a:endParaRPr lang="en-US" sz="2100" b="0" kern="0" dirty="0">
              <a:solidFill>
                <a:srgbClr val="000000"/>
              </a:solidFill>
            </a:endParaRPr>
          </a:p>
        </p:txBody>
      </p:sp>
    </p:spTree>
    <p:extLst>
      <p:ext uri="{BB962C8B-B14F-4D97-AF65-F5344CB8AC3E}">
        <p14:creationId xmlns:p14="http://schemas.microsoft.com/office/powerpoint/2010/main" val="3350811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924" y="994054"/>
            <a:ext cx="5446329" cy="293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008040806"/>
              </p:ext>
            </p:extLst>
          </p:nvPr>
        </p:nvGraphicFramePr>
        <p:xfrm>
          <a:off x="1190297" y="4006577"/>
          <a:ext cx="6605752" cy="2108200"/>
        </p:xfrm>
        <a:graphic>
          <a:graphicData uri="http://schemas.openxmlformats.org/drawingml/2006/table">
            <a:tbl>
              <a:tblPr firstRow="1" bandRow="1"/>
              <a:tblGrid>
                <a:gridCol w="1792948">
                  <a:extLst>
                    <a:ext uri="{9D8B030D-6E8A-4147-A177-3AD203B41FA5}">
                      <a16:colId xmlns:a16="http://schemas.microsoft.com/office/drawing/2014/main" val="654796945"/>
                    </a:ext>
                  </a:extLst>
                </a:gridCol>
                <a:gridCol w="4812804">
                  <a:extLst>
                    <a:ext uri="{9D8B030D-6E8A-4147-A177-3AD203B41FA5}">
                      <a16:colId xmlns:a16="http://schemas.microsoft.com/office/drawing/2014/main" val="1783402068"/>
                    </a:ext>
                  </a:extLst>
                </a:gridCol>
              </a:tblGrid>
              <a:tr h="37084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latin typeface="Calibri" panose="020F0502020204030204" pitchFamily="34" charset="0"/>
                        </a:rPr>
                        <a:t>Action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29DD1"/>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US" dirty="0">
                          <a:latin typeface="Calibri" panose="020F0502020204030204" pitchFamily="34" charset="0"/>
                        </a:rPr>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29DD1"/>
                    </a:solidFill>
                  </a:tcPr>
                </a:tc>
                <a:extLst>
                  <a:ext uri="{0D108BD9-81ED-4DB2-BD59-A6C34878D82A}">
                    <a16:rowId xmlns:a16="http://schemas.microsoft.com/office/drawing/2014/main" val="410857151"/>
                  </a:ext>
                </a:extLst>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400" dirty="0">
                          <a:latin typeface="Calibri" panose="020F0502020204030204" pitchFamily="34" charset="0"/>
                        </a:rPr>
                        <a:t>Move Devices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alibri" panose="020F0502020204030204" pitchFamily="34" charset="0"/>
                          <a:ea typeface="+mn-ea"/>
                          <a:cs typeface="+mn-cs"/>
                        </a:rPr>
                        <a:t>Moves the selected testing device(s) to a different configuration. You are prompted to </a:t>
                      </a:r>
                      <a:r>
                        <a:rPr lang="en-US" sz="1200" b="1" i="0" u="none" strike="noStrike" kern="1200" baseline="0" dirty="0">
                          <a:solidFill>
                            <a:schemeClr val="dk1"/>
                          </a:solidFill>
                          <a:latin typeface="Calibri" panose="020F0502020204030204" pitchFamily="34" charset="0"/>
                          <a:ea typeface="+mn-ea"/>
                          <a:cs typeface="+mn-cs"/>
                        </a:rPr>
                        <a:t>supply the Org Unit ID</a:t>
                      </a:r>
                      <a:r>
                        <a:rPr lang="en-US" sz="1200" b="0" i="0" u="none" strike="noStrike" kern="1200" baseline="0" dirty="0">
                          <a:solidFill>
                            <a:schemeClr val="dk1"/>
                          </a:solidFill>
                          <a:latin typeface="Calibri" panose="020F0502020204030204" pitchFamily="34" charset="0"/>
                          <a:ea typeface="+mn-ea"/>
                          <a:cs typeface="+mn-cs"/>
                        </a:rPr>
                        <a:t> for the target configuration. </a:t>
                      </a:r>
                      <a:r>
                        <a:rPr lang="en-US" sz="1800" b="0" i="0" u="none" strike="noStrike" kern="1200" baseline="0" dirty="0">
                          <a:solidFill>
                            <a:schemeClr val="dk1"/>
                          </a:solidFill>
                          <a:latin typeface="Calibri" panose="020F0502020204030204" pitchFamily="34" charset="0"/>
                          <a:ea typeface="+mn-ea"/>
                          <a:cs typeface="+mn-cs"/>
                        </a:rPr>
                        <a:t>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extLst>
                  <a:ext uri="{0D108BD9-81ED-4DB2-BD59-A6C34878D82A}">
                    <a16:rowId xmlns:a16="http://schemas.microsoft.com/office/drawing/2014/main" val="541437696"/>
                  </a:ext>
                </a:extLst>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400" dirty="0">
                          <a:latin typeface="Calibri" panose="020F0502020204030204" pitchFamily="34" charset="0"/>
                        </a:rPr>
                        <a:t>Remove Devices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alibri" panose="020F0502020204030204" pitchFamily="34" charset="0"/>
                          <a:ea typeface="+mn-ea"/>
                          <a:cs typeface="+mn-cs"/>
                        </a:rPr>
                        <a:t>Removes the selected testing device(s) from the current configuration. A dialog displays to confirm the removal. You also can remove a device by clicking the </a:t>
                      </a:r>
                      <a:r>
                        <a:rPr lang="en-US" sz="1200" b="1" i="0" u="none" strike="noStrike" kern="1200" baseline="0" dirty="0">
                          <a:solidFill>
                            <a:schemeClr val="dk1"/>
                          </a:solidFill>
                          <a:latin typeface="Calibri" panose="020F0502020204030204" pitchFamily="34" charset="0"/>
                          <a:ea typeface="+mn-ea"/>
                          <a:cs typeface="+mn-cs"/>
                        </a:rPr>
                        <a:t>x </a:t>
                      </a:r>
                      <a:r>
                        <a:rPr lang="en-US" sz="1200" b="0" i="0" u="none" strike="noStrike" kern="1200" baseline="0" dirty="0">
                          <a:solidFill>
                            <a:schemeClr val="dk1"/>
                          </a:solidFill>
                          <a:latin typeface="Calibri" panose="020F0502020204030204" pitchFamily="34" charset="0"/>
                          <a:ea typeface="+mn-ea"/>
                          <a:cs typeface="+mn-cs"/>
                        </a:rPr>
                        <a:t>in the right-most device field. </a:t>
                      </a:r>
                      <a:endParaRPr lang="en-US" sz="1800" b="0" i="0" u="none" strike="noStrike" kern="1200" baseline="0" dirty="0">
                        <a:solidFill>
                          <a:schemeClr val="dk1"/>
                        </a:solidFill>
                        <a:latin typeface="Calibri" panose="020F0502020204030204" pitchFamily="34"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20000"/>
                      </a:srgbClr>
                    </a:solidFill>
                  </a:tcPr>
                </a:tc>
                <a:extLst>
                  <a:ext uri="{0D108BD9-81ED-4DB2-BD59-A6C34878D82A}">
                    <a16:rowId xmlns:a16="http://schemas.microsoft.com/office/drawing/2014/main" val="3516436023"/>
                  </a:ext>
                </a:extLst>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400" dirty="0">
                          <a:latin typeface="Calibri" panose="020F0502020204030204" pitchFamily="34" charset="0"/>
                        </a:rPr>
                        <a:t>Reload This Page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alibri" panose="020F0502020204030204" pitchFamily="34" charset="0"/>
                          <a:ea typeface="+mn-ea"/>
                          <a:cs typeface="+mn-cs"/>
                        </a:rPr>
                        <a:t>Refreshes the display using the latest information about the current testing devices.</a:t>
                      </a:r>
                      <a:r>
                        <a:rPr lang="en-US" sz="1800" b="0" i="0" u="none" strike="noStrike" kern="1200" baseline="0" dirty="0">
                          <a:solidFill>
                            <a:schemeClr val="dk1"/>
                          </a:solidFill>
                          <a:latin typeface="Calibri" panose="020F0502020204030204" pitchFamily="34" charset="0"/>
                          <a:ea typeface="+mn-ea"/>
                          <a:cs typeface="+mn-cs"/>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29DD1">
                        <a:tint val="40000"/>
                      </a:srgbClr>
                    </a:solidFill>
                  </a:tcPr>
                </a:tc>
                <a:extLst>
                  <a:ext uri="{0D108BD9-81ED-4DB2-BD59-A6C34878D82A}">
                    <a16:rowId xmlns:a16="http://schemas.microsoft.com/office/drawing/2014/main" val="3981037923"/>
                  </a:ext>
                </a:extLst>
              </a:tr>
            </a:tbl>
          </a:graphicData>
        </a:graphic>
      </p:graphicFrame>
    </p:spTree>
    <p:extLst>
      <p:ext uri="{BB962C8B-B14F-4D97-AF65-F5344CB8AC3E}">
        <p14:creationId xmlns:p14="http://schemas.microsoft.com/office/powerpoint/2010/main" val="3191824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835" y="2921554"/>
            <a:ext cx="6155778" cy="331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55834" y="1032641"/>
            <a:ext cx="7433442" cy="187743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242852"/>
                </a:solidFill>
                <a:effectLst/>
                <a:uLnTx/>
                <a:uFillTx/>
                <a:latin typeface="Calibri" panose="020F0502020204030204" pitchFamily="34" charset="0"/>
              </a:rPr>
              <a:t>Moving Testing Devices Between Districts and/or Schools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42852"/>
                </a:solidFill>
                <a:effectLst/>
                <a:uLnTx/>
                <a:uFillTx/>
                <a:latin typeface="Calibri" panose="020F0502020204030204" pitchFamily="34" charset="0"/>
              </a:rPr>
              <a:t>You can use the COS - Device Toolkit to move one or more testing devices between districts and/or schools without having to uninstall and reinstall each testing device.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242852"/>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42852"/>
                </a:solidFill>
                <a:effectLst/>
                <a:uLnTx/>
                <a:uFillTx/>
                <a:latin typeface="Calibri" panose="020F0502020204030204" pitchFamily="34" charset="0"/>
              </a:rPr>
              <a:t>To perform this process, you move the testing device from its current configuration (the source configuration) to a target configuration for a different district and/or school.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242852"/>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42852"/>
                </a:solidFill>
                <a:effectLst/>
                <a:uLnTx/>
                <a:uFillTx/>
                <a:latin typeface="Calibri" panose="020F0502020204030204" pitchFamily="34" charset="0"/>
              </a:rPr>
              <a:t>Detailed steps can be found in the </a:t>
            </a:r>
            <a:r>
              <a:rPr kumimoji="0" lang="en-US" sz="1400" b="0" i="1" u="none" strike="noStrike" kern="0" cap="none" spc="0" normalizeH="0" baseline="0" noProof="0" dirty="0">
                <a:ln>
                  <a:noFill/>
                </a:ln>
                <a:solidFill>
                  <a:srgbClr val="242852"/>
                </a:solidFill>
                <a:effectLst/>
                <a:uLnTx/>
                <a:uFillTx/>
                <a:latin typeface="Calibri" panose="020F0502020204030204" pitchFamily="34" charset="0"/>
              </a:rPr>
              <a:t>Technical User Guide – Configuring Devices for Testing</a:t>
            </a:r>
            <a:r>
              <a:rPr kumimoji="0" lang="en-US" sz="1400" b="0" i="0" u="none" strike="noStrike" kern="0" cap="none" spc="0" normalizeH="0" baseline="0" noProof="0" dirty="0">
                <a:ln>
                  <a:noFill/>
                </a:ln>
                <a:solidFill>
                  <a:srgbClr val="242852"/>
                </a:solidFill>
                <a:effectLst/>
                <a:uLnTx/>
                <a:uFillTx/>
                <a:latin typeface="Calibri" panose="020F0502020204030204" pitchFamily="34" charset="0"/>
              </a:rPr>
              <a:t>. </a:t>
            </a:r>
          </a:p>
        </p:txBody>
      </p:sp>
    </p:spTree>
    <p:extLst>
      <p:ext uri="{BB962C8B-B14F-4D97-AF65-F5344CB8AC3E}">
        <p14:creationId xmlns:p14="http://schemas.microsoft.com/office/powerpoint/2010/main" val="3998677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3" name="Rectangle 2"/>
          <p:cNvSpPr/>
          <p:nvPr/>
        </p:nvSpPr>
        <p:spPr>
          <a:xfrm>
            <a:off x="1174531" y="1160686"/>
            <a:ext cx="6479628" cy="5275290"/>
          </a:xfrm>
          <a:prstGeom prst="rect">
            <a:avLst/>
          </a:prstGeom>
        </p:spPr>
        <p:txBody>
          <a:bodyPr wrap="square">
            <a:spAutoFit/>
          </a:bodyPr>
          <a:lstStyle/>
          <a:p>
            <a:pPr marL="0" marR="0" lvl="0" indent="0" defTabSz="914400" eaLnBrk="0" fontAlgn="auto" latinLnBrk="0" hangingPunct="0">
              <a:lnSpc>
                <a:spcPct val="100000"/>
              </a:lnSpc>
              <a:spcBef>
                <a:spcPct val="20000"/>
              </a:spcBef>
              <a:spcAft>
                <a:spcPts val="0"/>
              </a:spcAft>
              <a:buClrTx/>
              <a:buSzTx/>
              <a:buFontTx/>
              <a:buNone/>
              <a:tabLst/>
              <a:defRPr/>
            </a:pPr>
            <a:r>
              <a:rPr kumimoji="0" lang="en-US" sz="2000" i="0" u="none" strike="noStrike" kern="0" cap="none" spc="0" normalizeH="0" baseline="0" noProof="0" dirty="0">
                <a:ln>
                  <a:noFill/>
                </a:ln>
                <a:solidFill>
                  <a:srgbClr val="242852"/>
                </a:solidFill>
                <a:effectLst/>
                <a:uLnTx/>
                <a:uFillTx/>
                <a:latin typeface="Calibri" panose="020F0502020204030204" pitchFamily="34" charset="0"/>
              </a:rPr>
              <a:t>ADD NEW CONFIGURATION</a:t>
            </a: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242852"/>
                </a:solidFill>
                <a:effectLst/>
                <a:uLnTx/>
                <a:uFillTx/>
                <a:latin typeface="Calibri" panose="020F0502020204030204" pitchFamily="34" charset="0"/>
              </a:rPr>
              <a:t>Click on </a:t>
            </a:r>
            <a:r>
              <a:rPr kumimoji="0" lang="en-US" sz="2000" b="0" i="1" u="none" strike="noStrike" kern="0" cap="none" spc="0" normalizeH="0" baseline="0" noProof="0" dirty="0">
                <a:ln>
                  <a:noFill/>
                </a:ln>
                <a:solidFill>
                  <a:srgbClr val="242852"/>
                </a:solidFill>
                <a:effectLst/>
                <a:uLnTx/>
                <a:uFillTx/>
                <a:latin typeface="Calibri" panose="020F0502020204030204" pitchFamily="34" charset="0"/>
              </a:rPr>
              <a:t>Add New Configuration</a:t>
            </a: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endParaRPr kumimoji="0" lang="en-US" sz="2000" b="0" i="1" u="none" strike="noStrike" kern="0" cap="none" spc="0" normalizeH="0" baseline="0" noProof="0" dirty="0">
              <a:ln>
                <a:noFill/>
              </a:ln>
              <a:solidFill>
                <a:srgbClr val="242852"/>
              </a:solidFill>
              <a:effectLst/>
              <a:uLnTx/>
              <a:uFillTx/>
              <a:latin typeface="+mn-lt"/>
            </a:endParaRP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endParaRPr kumimoji="0" lang="en-US" sz="2000" b="0" i="1" u="none" strike="noStrike" kern="0" cap="none" spc="0" normalizeH="0" baseline="0" noProof="0" dirty="0">
              <a:ln>
                <a:noFill/>
              </a:ln>
              <a:solidFill>
                <a:srgbClr val="242852"/>
              </a:solidFill>
              <a:effectLst/>
              <a:uLnTx/>
              <a:uFillTx/>
              <a:latin typeface="+mn-lt"/>
            </a:endParaRP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endParaRPr kumimoji="0" lang="en-US" sz="2000" b="0" i="1" u="none" strike="noStrike" kern="0" cap="none" spc="0" normalizeH="0" baseline="0" noProof="0" dirty="0">
              <a:ln>
                <a:noFill/>
              </a:ln>
              <a:solidFill>
                <a:srgbClr val="242852"/>
              </a:solidFill>
              <a:effectLst/>
              <a:uLnTx/>
              <a:uFillTx/>
              <a:latin typeface="+mn-lt"/>
            </a:endParaRP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endParaRPr kumimoji="0" lang="en-US" sz="2000" b="0" i="1" u="none" strike="noStrike" kern="0" cap="none" spc="0" normalizeH="0" baseline="0" noProof="0" dirty="0">
              <a:ln>
                <a:noFill/>
              </a:ln>
              <a:solidFill>
                <a:srgbClr val="242852"/>
              </a:solidFill>
              <a:effectLst/>
              <a:uLnTx/>
              <a:uFillTx/>
              <a:latin typeface="+mn-lt"/>
            </a:endParaRP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endParaRPr kumimoji="0" lang="en-US" sz="2000" b="0" i="1" u="none" strike="noStrike" kern="0" cap="none" spc="0" normalizeH="0" baseline="0" noProof="0" dirty="0">
              <a:ln>
                <a:noFill/>
              </a:ln>
              <a:solidFill>
                <a:srgbClr val="242852"/>
              </a:solidFill>
              <a:effectLst/>
              <a:uLnTx/>
              <a:uFillTx/>
              <a:latin typeface="+mn-lt"/>
            </a:endParaRP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endParaRPr kumimoji="0" lang="en-US" sz="2000" b="0" i="1" u="none" strike="noStrike" kern="0" cap="none" spc="0" normalizeH="0" baseline="0" noProof="0" dirty="0">
              <a:ln>
                <a:noFill/>
              </a:ln>
              <a:solidFill>
                <a:srgbClr val="242852"/>
              </a:solidFill>
              <a:effectLst/>
              <a:uLnTx/>
              <a:uFillTx/>
              <a:latin typeface="+mn-lt"/>
            </a:endParaRP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endParaRPr lang="en-US" sz="2000" b="0" i="1" kern="0" dirty="0">
              <a:solidFill>
                <a:srgbClr val="242852"/>
              </a:solidFill>
              <a:latin typeface="+mn-lt"/>
            </a:endParaRP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endParaRPr kumimoji="0" lang="en-US" sz="2000" b="0" i="1" u="none" strike="noStrike" kern="0" cap="none" spc="0" normalizeH="0" baseline="0" noProof="0" dirty="0">
              <a:ln>
                <a:noFill/>
              </a:ln>
              <a:solidFill>
                <a:srgbClr val="242852"/>
              </a:solidFill>
              <a:effectLst/>
              <a:uLnTx/>
              <a:uFillTx/>
              <a:latin typeface="+mn-lt"/>
            </a:endParaRP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r>
              <a:rPr kumimoji="0" lang="en-US" sz="2000" i="0" u="none" strike="noStrike" kern="0" cap="none" spc="0" normalizeH="0" baseline="0" noProof="0" dirty="0">
                <a:ln>
                  <a:noFill/>
                </a:ln>
                <a:solidFill>
                  <a:srgbClr val="242852"/>
                </a:solidFill>
                <a:effectLst/>
                <a:uLnTx/>
                <a:uFillTx/>
                <a:latin typeface="Calibri" panose="020F0502020204030204" pitchFamily="34" charset="0"/>
              </a:rPr>
              <a:t>STEP 1 – Identify Configuration</a:t>
            </a:r>
          </a:p>
          <a:p>
            <a:pPr marL="914400" marR="0" lvl="1"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a:ln>
                  <a:noFill/>
                </a:ln>
                <a:solidFill>
                  <a:srgbClr val="242852">
                    <a:lumMod val="75000"/>
                  </a:srgbClr>
                </a:solidFill>
                <a:effectLst/>
                <a:uLnTx/>
                <a:uFillTx/>
                <a:latin typeface="Calibri" panose="020F0502020204030204" pitchFamily="34" charset="0"/>
              </a:rPr>
              <a:t>Enter name for configuration</a:t>
            </a:r>
          </a:p>
          <a:p>
            <a:pPr marL="914400" marR="0" lvl="1"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a:ln>
                  <a:noFill/>
                </a:ln>
                <a:solidFill>
                  <a:srgbClr val="242852">
                    <a:lumMod val="75000"/>
                  </a:srgbClr>
                </a:solidFill>
                <a:effectLst/>
                <a:uLnTx/>
                <a:uFillTx/>
                <a:latin typeface="Calibri" panose="020F0502020204030204" pitchFamily="34" charset="0"/>
              </a:rPr>
              <a:t>Select </a:t>
            </a:r>
            <a:r>
              <a:rPr kumimoji="0" lang="en-US" sz="1600" b="0" i="1" u="none" strike="noStrike" kern="0" cap="none" spc="0" normalizeH="0" baseline="0" noProof="0" dirty="0">
                <a:ln>
                  <a:noFill/>
                </a:ln>
                <a:solidFill>
                  <a:srgbClr val="242852">
                    <a:lumMod val="75000"/>
                  </a:srgbClr>
                </a:solidFill>
                <a:effectLst/>
                <a:uLnTx/>
                <a:uFillTx/>
                <a:latin typeface="Calibri" panose="020F0502020204030204" pitchFamily="34" charset="0"/>
              </a:rPr>
              <a:t>Enable Auto Updates (recommended)</a:t>
            </a:r>
          </a:p>
          <a:p>
            <a:pPr marL="914400" marR="0" lvl="1"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r>
              <a:rPr kumimoji="0" lang="en-US" sz="1600" b="0" i="1" u="none" strike="noStrike" kern="0" cap="none" spc="0" normalizeH="0" baseline="0" noProof="0" dirty="0">
                <a:ln>
                  <a:noFill/>
                </a:ln>
                <a:solidFill>
                  <a:srgbClr val="242852">
                    <a:lumMod val="75000"/>
                  </a:srgbClr>
                </a:solidFill>
                <a:effectLst/>
                <a:uLnTx/>
                <a:uFillTx/>
                <a:latin typeface="Calibri" panose="020F0502020204030204" pitchFamily="34" charset="0"/>
              </a:rPr>
              <a:t>Select Proxy Host and enter path (only if needed)</a:t>
            </a:r>
          </a:p>
          <a:p>
            <a:pPr marL="914400" marR="0" lvl="1"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a:ln>
                  <a:noFill/>
                </a:ln>
                <a:solidFill>
                  <a:srgbClr val="242852">
                    <a:lumMod val="75000"/>
                  </a:srgbClr>
                </a:solidFill>
                <a:effectLst/>
                <a:uLnTx/>
                <a:uFillTx/>
                <a:latin typeface="Calibri" panose="020F0502020204030204" pitchFamily="34" charset="0"/>
              </a:rPr>
              <a:t>Click</a:t>
            </a:r>
            <a:r>
              <a:rPr kumimoji="0" lang="en-US" sz="1600" b="0" i="1" u="none" strike="noStrike" kern="0" cap="none" spc="0" normalizeH="0" baseline="0" noProof="0" dirty="0">
                <a:ln>
                  <a:noFill/>
                </a:ln>
                <a:solidFill>
                  <a:srgbClr val="242852">
                    <a:lumMod val="75000"/>
                  </a:srgbClr>
                </a:solidFill>
                <a:effectLst/>
                <a:uLnTx/>
                <a:uFillTx/>
                <a:latin typeface="Calibri" panose="020F0502020204030204" pitchFamily="34" charset="0"/>
              </a:rPr>
              <a:t> Next</a:t>
            </a:r>
          </a:p>
        </p:txBody>
      </p:sp>
      <p:pic>
        <p:nvPicPr>
          <p:cNvPr id="6" name="Picture 5"/>
          <p:cNvPicPr>
            <a:picLocks noChangeAspect="1"/>
          </p:cNvPicPr>
          <p:nvPr/>
        </p:nvPicPr>
        <p:blipFill>
          <a:blip r:embed="rId2"/>
          <a:stretch>
            <a:fillRect/>
          </a:stretch>
        </p:blipFill>
        <p:spPr>
          <a:xfrm>
            <a:off x="1389778" y="1931644"/>
            <a:ext cx="5396942" cy="1962150"/>
          </a:xfrm>
          <a:prstGeom prst="rect">
            <a:avLst/>
          </a:prstGeom>
          <a:ln w="25400">
            <a:solidFill>
              <a:schemeClr val="tx1"/>
            </a:solidFill>
          </a:ln>
        </p:spPr>
      </p:pic>
      <p:pic>
        <p:nvPicPr>
          <p:cNvPr id="8" name="Picture 7"/>
          <p:cNvPicPr>
            <a:picLocks noChangeAspect="1"/>
          </p:cNvPicPr>
          <p:nvPr/>
        </p:nvPicPr>
        <p:blipFill>
          <a:blip r:embed="rId3"/>
          <a:stretch>
            <a:fillRect/>
          </a:stretch>
        </p:blipFill>
        <p:spPr>
          <a:xfrm>
            <a:off x="6363064" y="3493232"/>
            <a:ext cx="2114550" cy="1962150"/>
          </a:xfrm>
          <a:prstGeom prst="rect">
            <a:avLst/>
          </a:prstGeom>
          <a:ln w="25400">
            <a:solidFill>
              <a:schemeClr val="tx1"/>
            </a:solidFill>
          </a:ln>
        </p:spPr>
      </p:pic>
      <p:sp>
        <p:nvSpPr>
          <p:cNvPr id="9" name="Rounded Rectangle 8"/>
          <p:cNvSpPr/>
          <p:nvPr/>
        </p:nvSpPr>
        <p:spPr bwMode="auto">
          <a:xfrm>
            <a:off x="6092104" y="2203849"/>
            <a:ext cx="735979" cy="1977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 name="Rectangle 3"/>
          <p:cNvSpPr/>
          <p:nvPr/>
        </p:nvSpPr>
        <p:spPr>
          <a:xfrm>
            <a:off x="6828083" y="1160686"/>
            <a:ext cx="1343717"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242852"/>
                </a:solidFill>
                <a:effectLst/>
                <a:uLnTx/>
                <a:uFillTx/>
                <a:latin typeface="Calibri" panose="020F0502020204030204" pitchFamily="34" charset="0"/>
              </a:rPr>
              <a:t>Toggle Help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242852"/>
                </a:solidFill>
                <a:effectLst/>
                <a:uLnTx/>
                <a:uFillTx/>
                <a:latin typeface="Calibri" panose="020F0502020204030204" pitchFamily="34" charset="0"/>
              </a:rPr>
              <a:t>to see tool tips provided on page</a:t>
            </a:r>
            <a:endParaRPr kumimoji="0" lang="en-US"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cxnSp>
        <p:nvCxnSpPr>
          <p:cNvPr id="10" name="Straight Arrow Connector 9"/>
          <p:cNvCxnSpPr>
            <a:stCxn id="4" idx="2"/>
          </p:cNvCxnSpPr>
          <p:nvPr/>
        </p:nvCxnSpPr>
        <p:spPr bwMode="auto">
          <a:xfrm flipH="1">
            <a:off x="6905298" y="1807017"/>
            <a:ext cx="594644" cy="39683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091381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3" name="Rectangle 2"/>
          <p:cNvSpPr/>
          <p:nvPr/>
        </p:nvSpPr>
        <p:spPr>
          <a:xfrm>
            <a:off x="1174531" y="1160686"/>
            <a:ext cx="6479628" cy="4979825"/>
          </a:xfrm>
          <a:prstGeom prst="rect">
            <a:avLst/>
          </a:prstGeom>
        </p:spPr>
        <p:txBody>
          <a:bodyPr wrap="square">
            <a:spAutoFit/>
          </a:bodyPr>
          <a:lstStyle/>
          <a:p>
            <a:pPr marL="0" marR="0" lvl="0" indent="0" defTabSz="914400" eaLnBrk="0" fontAlgn="auto" latinLnBrk="0" hangingPunct="0">
              <a:lnSpc>
                <a:spcPct val="100000"/>
              </a:lnSpc>
              <a:spcBef>
                <a:spcPct val="20000"/>
              </a:spcBef>
              <a:spcAft>
                <a:spcPts val="0"/>
              </a:spcAft>
              <a:buClrTx/>
              <a:buSzTx/>
              <a:buFontTx/>
              <a:buNone/>
              <a:tabLst/>
              <a:defRPr/>
            </a:pPr>
            <a:r>
              <a:rPr kumimoji="0" lang="en-US" sz="2000" i="0" u="none" strike="noStrike" kern="0" cap="none" spc="0" normalizeH="0" baseline="0" noProof="0" dirty="0">
                <a:ln>
                  <a:noFill/>
                </a:ln>
                <a:solidFill>
                  <a:srgbClr val="242852"/>
                </a:solidFill>
                <a:effectLst/>
                <a:uLnTx/>
                <a:uFillTx/>
                <a:latin typeface="Calibri" panose="020F0502020204030204" pitchFamily="34" charset="0"/>
              </a:rPr>
              <a:t>ADD NEW CONFIGURATION (continued)</a:t>
            </a:r>
          </a:p>
          <a:p>
            <a:pPr marL="0" marR="0" lvl="0" indent="0" defTabSz="914400" eaLnBrk="0" fontAlgn="auto" latinLnBrk="0" hangingPunct="0">
              <a:lnSpc>
                <a:spcPct val="100000"/>
              </a:lnSpc>
              <a:spcBef>
                <a:spcPct val="20000"/>
              </a:spcBef>
              <a:spcAft>
                <a:spcPts val="0"/>
              </a:spcAft>
              <a:buClrTx/>
              <a:buSzTx/>
              <a:buFontTx/>
              <a:buNone/>
              <a:tabLst/>
              <a:defRPr/>
            </a:pPr>
            <a:endParaRPr lang="en-US" sz="2000" kern="0" dirty="0">
              <a:solidFill>
                <a:srgbClr val="242852"/>
              </a:solidFill>
              <a:latin typeface="+mn-lt"/>
            </a:endParaRPr>
          </a:p>
          <a:p>
            <a:pPr marL="0" marR="0" lvl="0" indent="0" defTabSz="914400" eaLnBrk="0" fontAlgn="auto" latinLnBrk="0" hangingPunct="0">
              <a:lnSpc>
                <a:spcPct val="100000"/>
              </a:lnSpc>
              <a:spcBef>
                <a:spcPct val="20000"/>
              </a:spcBef>
              <a:spcAft>
                <a:spcPts val="0"/>
              </a:spcAft>
              <a:buClrTx/>
              <a:buSzTx/>
              <a:buFontTx/>
              <a:buNone/>
              <a:tabLst/>
              <a:defRPr/>
            </a:pPr>
            <a:endParaRPr kumimoji="0" lang="en-US" sz="2000" i="0" u="none" strike="noStrike" kern="0" cap="none" spc="0" normalizeH="0" baseline="0" noProof="0" dirty="0">
              <a:ln>
                <a:noFill/>
              </a:ln>
              <a:solidFill>
                <a:srgbClr val="242852"/>
              </a:solidFill>
              <a:effectLst/>
              <a:uLnTx/>
              <a:uFillTx/>
              <a:latin typeface="+mn-lt"/>
            </a:endParaRPr>
          </a:p>
          <a:p>
            <a:pPr marL="0" marR="0" lvl="0" indent="0" defTabSz="914400" eaLnBrk="0" fontAlgn="auto" latinLnBrk="0" hangingPunct="0">
              <a:lnSpc>
                <a:spcPct val="100000"/>
              </a:lnSpc>
              <a:spcBef>
                <a:spcPct val="20000"/>
              </a:spcBef>
              <a:spcAft>
                <a:spcPts val="0"/>
              </a:spcAft>
              <a:buClrTx/>
              <a:buSzTx/>
              <a:buFontTx/>
              <a:buNone/>
              <a:tabLst/>
              <a:defRPr/>
            </a:pPr>
            <a:endParaRPr lang="en-US" sz="2000" kern="0" dirty="0">
              <a:solidFill>
                <a:srgbClr val="242852"/>
              </a:solidFill>
              <a:latin typeface="+mn-lt"/>
            </a:endParaRPr>
          </a:p>
          <a:p>
            <a:pPr marL="0" marR="0" lvl="0" indent="0" defTabSz="914400" eaLnBrk="0" fontAlgn="auto" latinLnBrk="0" hangingPunct="0">
              <a:lnSpc>
                <a:spcPct val="100000"/>
              </a:lnSpc>
              <a:spcBef>
                <a:spcPct val="20000"/>
              </a:spcBef>
              <a:spcAft>
                <a:spcPts val="0"/>
              </a:spcAft>
              <a:buClrTx/>
              <a:buSzTx/>
              <a:buFontTx/>
              <a:buNone/>
              <a:tabLst/>
              <a:defRPr/>
            </a:pPr>
            <a:endParaRPr kumimoji="0" lang="en-US" sz="2000" i="0" u="none" strike="noStrike" kern="0" cap="none" spc="0" normalizeH="0" baseline="0" noProof="0" dirty="0">
              <a:ln>
                <a:noFill/>
              </a:ln>
              <a:solidFill>
                <a:srgbClr val="242852"/>
              </a:solidFill>
              <a:effectLst/>
              <a:uLnTx/>
              <a:uFillTx/>
              <a:latin typeface="+mn-lt"/>
            </a:endParaRPr>
          </a:p>
          <a:p>
            <a:pPr marL="0" marR="0" lvl="0" indent="0" defTabSz="914400" eaLnBrk="0" fontAlgn="auto" latinLnBrk="0" hangingPunct="0">
              <a:lnSpc>
                <a:spcPct val="100000"/>
              </a:lnSpc>
              <a:spcBef>
                <a:spcPct val="20000"/>
              </a:spcBef>
              <a:spcAft>
                <a:spcPts val="0"/>
              </a:spcAft>
              <a:buClrTx/>
              <a:buSzTx/>
              <a:buFontTx/>
              <a:buNone/>
              <a:tabLst/>
              <a:defRPr/>
            </a:pPr>
            <a:endParaRPr lang="en-US" sz="2000" kern="0" dirty="0">
              <a:solidFill>
                <a:srgbClr val="242852"/>
              </a:solidFill>
              <a:latin typeface="+mn-lt"/>
            </a:endParaRPr>
          </a:p>
          <a:p>
            <a:pPr marL="0" marR="0" lvl="0" indent="0" defTabSz="914400" eaLnBrk="0" fontAlgn="auto" latinLnBrk="0" hangingPunct="0">
              <a:lnSpc>
                <a:spcPct val="100000"/>
              </a:lnSpc>
              <a:spcBef>
                <a:spcPct val="20000"/>
              </a:spcBef>
              <a:spcAft>
                <a:spcPts val="0"/>
              </a:spcAft>
              <a:buClrTx/>
              <a:buSzTx/>
              <a:buFontTx/>
              <a:buNone/>
              <a:tabLst/>
              <a:defRPr/>
            </a:pPr>
            <a:endParaRPr kumimoji="0" lang="en-US" sz="2000" i="0" u="none" strike="noStrike" kern="0" cap="none" spc="0" normalizeH="0" baseline="0" noProof="0" dirty="0">
              <a:ln>
                <a:noFill/>
              </a:ln>
              <a:solidFill>
                <a:srgbClr val="242852"/>
              </a:solidFill>
              <a:effectLst/>
              <a:uLnTx/>
              <a:uFillTx/>
              <a:latin typeface="+mn-lt"/>
            </a:endParaRPr>
          </a:p>
          <a:p>
            <a:pPr marL="0" marR="0" lvl="0" indent="0" defTabSz="914400" eaLnBrk="0" fontAlgn="auto" latinLnBrk="0" hangingPunct="0">
              <a:lnSpc>
                <a:spcPct val="100000"/>
              </a:lnSpc>
              <a:spcBef>
                <a:spcPct val="20000"/>
              </a:spcBef>
              <a:spcAft>
                <a:spcPts val="0"/>
              </a:spcAft>
              <a:buClrTx/>
              <a:buSzTx/>
              <a:buFontTx/>
              <a:buNone/>
              <a:tabLst/>
              <a:defRPr/>
            </a:pPr>
            <a:endParaRPr lang="en-US" sz="2000" kern="0" dirty="0">
              <a:solidFill>
                <a:srgbClr val="242852"/>
              </a:solidFill>
              <a:latin typeface="+mn-lt"/>
            </a:endParaRPr>
          </a:p>
          <a:p>
            <a:pPr marL="0" marR="0" lvl="0" indent="0" defTabSz="914400" eaLnBrk="0" fontAlgn="auto" latinLnBrk="0" hangingPunct="0">
              <a:lnSpc>
                <a:spcPct val="100000"/>
              </a:lnSpc>
              <a:spcBef>
                <a:spcPct val="20000"/>
              </a:spcBef>
              <a:spcAft>
                <a:spcPts val="0"/>
              </a:spcAft>
              <a:buClrTx/>
              <a:buSzTx/>
              <a:buFontTx/>
              <a:buNone/>
              <a:tabLst/>
              <a:defRPr/>
            </a:pPr>
            <a:endParaRPr kumimoji="0" lang="en-US" sz="2000" i="0" u="none" strike="noStrike" kern="0" cap="none" spc="0" normalizeH="0" baseline="0" noProof="0" dirty="0">
              <a:ln>
                <a:noFill/>
              </a:ln>
              <a:solidFill>
                <a:srgbClr val="242852"/>
              </a:solidFill>
              <a:effectLst/>
              <a:uLnTx/>
              <a:uFillTx/>
              <a:latin typeface="+mn-lt"/>
            </a:endParaRPr>
          </a:p>
          <a:p>
            <a:pPr marL="0" marR="0" lvl="0" indent="0" defTabSz="914400" eaLnBrk="0" fontAlgn="auto" latinLnBrk="0" hangingPunct="0">
              <a:lnSpc>
                <a:spcPct val="100000"/>
              </a:lnSpc>
              <a:spcBef>
                <a:spcPct val="20000"/>
              </a:spcBef>
              <a:spcAft>
                <a:spcPts val="0"/>
              </a:spcAft>
              <a:buClrTx/>
              <a:buSzTx/>
              <a:buFontTx/>
              <a:buNone/>
              <a:tabLst/>
              <a:defRPr/>
            </a:pPr>
            <a:endParaRPr kumimoji="0" lang="en-US" sz="2000" i="0" u="none" strike="noStrike" kern="0" cap="none" spc="0" normalizeH="0" baseline="0" noProof="0" dirty="0">
              <a:ln>
                <a:noFill/>
              </a:ln>
              <a:solidFill>
                <a:srgbClr val="242852"/>
              </a:solidFill>
              <a:effectLst/>
              <a:uLnTx/>
              <a:uFillTx/>
              <a:latin typeface="+mn-lt"/>
            </a:endParaRPr>
          </a:p>
          <a:p>
            <a:pPr marL="457200" marR="0" lvl="0"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r>
              <a:rPr kumimoji="0" lang="en-US" sz="2000" i="0" u="none" strike="noStrike" kern="0" cap="none" spc="0" normalizeH="0" baseline="0" noProof="0" dirty="0">
                <a:ln>
                  <a:noFill/>
                </a:ln>
                <a:solidFill>
                  <a:srgbClr val="242852"/>
                </a:solidFill>
                <a:effectLst/>
                <a:uLnTx/>
                <a:uFillTx/>
                <a:latin typeface="Calibri" panose="020F0502020204030204" pitchFamily="34" charset="0"/>
              </a:rPr>
              <a:t>STEP 2 – Select Testing Program and Site</a:t>
            </a:r>
          </a:p>
          <a:p>
            <a:pPr marL="914400" marR="0" lvl="1"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a:ln>
                  <a:noFill/>
                </a:ln>
                <a:solidFill>
                  <a:srgbClr val="242852">
                    <a:lumMod val="75000"/>
                  </a:srgbClr>
                </a:solidFill>
                <a:effectLst/>
                <a:uLnTx/>
                <a:uFillTx/>
                <a:latin typeface="Calibri" panose="020F0502020204030204" pitchFamily="34" charset="0"/>
              </a:rPr>
              <a:t>Select Georgia for Testing Program</a:t>
            </a:r>
          </a:p>
          <a:p>
            <a:pPr marL="914400" marR="0" lvl="1"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a:ln>
                  <a:noFill/>
                </a:ln>
                <a:solidFill>
                  <a:srgbClr val="242852">
                    <a:lumMod val="75000"/>
                  </a:srgbClr>
                </a:solidFill>
                <a:effectLst/>
                <a:uLnTx/>
                <a:uFillTx/>
                <a:latin typeface="Calibri" panose="020F0502020204030204" pitchFamily="34" charset="0"/>
              </a:rPr>
              <a:t>Enter name of site</a:t>
            </a:r>
          </a:p>
          <a:p>
            <a:pPr marL="914400" marR="0" lvl="1" indent="-457200" defTabSz="914400" eaLnBrk="0" fontAlgn="auto" latinLnBrk="0" hangingPunct="0">
              <a:lnSpc>
                <a:spcPct val="100000"/>
              </a:lnSpc>
              <a:spcBef>
                <a:spcPct val="20000"/>
              </a:spcBef>
              <a:spcAft>
                <a:spcPts val="0"/>
              </a:spcAft>
              <a:buClrTx/>
              <a:buSzTx/>
              <a:buFont typeface="Wingdings" panose="05000000000000000000" pitchFamily="2" charset="2"/>
              <a:buChar char="§"/>
              <a:tabLst/>
              <a:defRPr/>
            </a:pPr>
            <a:r>
              <a:rPr lang="en-US" sz="1600" b="0" kern="0" dirty="0">
                <a:solidFill>
                  <a:srgbClr val="242852">
                    <a:lumMod val="75000"/>
                  </a:srgbClr>
                </a:solidFill>
                <a:latin typeface="Calibri" panose="020F0502020204030204" pitchFamily="34" charset="0"/>
              </a:rPr>
              <a:t>Click Add Location</a:t>
            </a:r>
            <a:endParaRPr kumimoji="0" lang="en-US" sz="1600" b="0" i="1" u="none" strike="noStrike" kern="0" cap="none" spc="0" normalizeH="0" baseline="0" noProof="0" dirty="0">
              <a:ln>
                <a:noFill/>
              </a:ln>
              <a:solidFill>
                <a:srgbClr val="242852">
                  <a:lumMod val="75000"/>
                </a:srgbClr>
              </a:solidFill>
              <a:effectLst/>
              <a:uLnTx/>
              <a:uFillTx/>
              <a:latin typeface="Calibri" panose="020F050202020403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359" y="1566532"/>
            <a:ext cx="6471744" cy="322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bwMode="auto">
          <a:xfrm flipH="1" flipV="1">
            <a:off x="2120463" y="4639295"/>
            <a:ext cx="646385" cy="321494"/>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7903360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3" name="Rectangle 2"/>
          <p:cNvSpPr/>
          <p:nvPr/>
        </p:nvSpPr>
        <p:spPr>
          <a:xfrm>
            <a:off x="1174530" y="1160686"/>
            <a:ext cx="7803932" cy="941796"/>
          </a:xfrm>
          <a:prstGeom prst="rect">
            <a:avLst/>
          </a:prstGeom>
        </p:spPr>
        <p:txBody>
          <a:bodyPr wrap="square">
            <a:spAutoFit/>
          </a:bodyPr>
          <a:lstStyle/>
          <a:p>
            <a:pPr marL="0" marR="0" lvl="0" indent="0" defTabSz="914400" eaLnBrk="0" fontAlgn="auto" latinLnBrk="0" hangingPunct="0">
              <a:lnSpc>
                <a:spcPct val="100000"/>
              </a:lnSpc>
              <a:spcBef>
                <a:spcPct val="20000"/>
              </a:spcBef>
              <a:spcAft>
                <a:spcPts val="0"/>
              </a:spcAft>
              <a:buClrTx/>
              <a:buSzTx/>
              <a:buFontTx/>
              <a:buNone/>
              <a:tabLst/>
              <a:defRPr/>
            </a:pPr>
            <a:r>
              <a:rPr kumimoji="0" lang="en-US" sz="2000" i="0" u="none" strike="noStrike" kern="0" cap="none" spc="0" normalizeH="0" baseline="0" noProof="0" dirty="0">
                <a:ln>
                  <a:noFill/>
                </a:ln>
                <a:solidFill>
                  <a:srgbClr val="242852"/>
                </a:solidFill>
                <a:effectLst/>
                <a:uLnTx/>
                <a:uFillTx/>
                <a:latin typeface="Calibri" panose="020F0502020204030204" pitchFamily="34" charset="0"/>
              </a:rPr>
              <a:t>Step 2 (continued)</a:t>
            </a:r>
          </a:p>
          <a:p>
            <a:pPr marL="0" marR="0" lvl="0" indent="0" defTabSz="914400" eaLnBrk="0" fontAlgn="auto" latinLnBrk="0" hangingPunct="0">
              <a:lnSpc>
                <a:spcPct val="100000"/>
              </a:lnSpc>
              <a:spcBef>
                <a:spcPct val="20000"/>
              </a:spcBef>
              <a:spcAft>
                <a:spcPts val="0"/>
              </a:spcAft>
              <a:buClrTx/>
              <a:buSzTx/>
              <a:buFontTx/>
              <a:buNone/>
              <a:tabLst/>
              <a:defRPr/>
            </a:pPr>
            <a:r>
              <a:rPr lang="en-US" sz="1600" b="0" kern="0" dirty="0">
                <a:solidFill>
                  <a:srgbClr val="242852"/>
                </a:solidFill>
                <a:latin typeface="Calibri" panose="020F0502020204030204" pitchFamily="34" charset="0"/>
              </a:rPr>
              <a:t>Designate the use of Content Caching and Response Caching when using a TSM (tips on deciding to use Response Caching ahead in training)</a:t>
            </a:r>
            <a:endParaRPr kumimoji="0" lang="en-US" sz="1600" b="0" i="0" u="none" strike="noStrike" kern="0" cap="none" spc="0" normalizeH="0" baseline="0" noProof="0" dirty="0">
              <a:ln>
                <a:noFill/>
              </a:ln>
              <a:solidFill>
                <a:srgbClr val="242852"/>
              </a:solidFill>
              <a:effectLst/>
              <a:uLnTx/>
              <a:uFillTx/>
              <a:latin typeface="Calibri" panose="020F0502020204030204" pitchFamily="34" charset="0"/>
            </a:endParaRPr>
          </a:p>
        </p:txBody>
      </p:sp>
      <p:sp>
        <p:nvSpPr>
          <p:cNvPr id="2" name="Rectangle 1"/>
          <p:cNvSpPr/>
          <p:nvPr/>
        </p:nvSpPr>
        <p:spPr>
          <a:xfrm>
            <a:off x="1111468" y="2448377"/>
            <a:ext cx="3799490" cy="2462213"/>
          </a:xfrm>
          <a:prstGeom prst="rect">
            <a:avLst/>
          </a:prstGeom>
        </p:spPr>
        <p:txBody>
          <a:bodyPr wrap="square">
            <a:spAutoFit/>
          </a:bodyPr>
          <a:lstStyle/>
          <a:p>
            <a:pPr marL="285750" indent="-285750">
              <a:buFont typeface="Arial" panose="020B0604020202020204" pitchFamily="34" charset="0"/>
              <a:buChar char="•"/>
            </a:pPr>
            <a:r>
              <a:rPr lang="en-US" sz="1400" b="0" dirty="0">
                <a:latin typeface="Calibri" panose="020F0502020204030204" pitchFamily="34" charset="0"/>
              </a:rPr>
              <a:t>Select</a:t>
            </a:r>
            <a:r>
              <a:rPr lang="en-US" sz="1400" dirty="0">
                <a:latin typeface="Calibri" panose="020F0502020204030204" pitchFamily="34" charset="0"/>
              </a:rPr>
              <a:t> </a:t>
            </a:r>
            <a:r>
              <a:rPr lang="en-US" sz="1400" i="1" dirty="0">
                <a:latin typeface="Calibri" panose="020F0502020204030204" pitchFamily="34" charset="0"/>
              </a:rPr>
              <a:t>TSM Content Caching</a:t>
            </a:r>
          </a:p>
          <a:p>
            <a:r>
              <a:rPr lang="en-US" sz="1400" b="0" dirty="0">
                <a:latin typeface="Calibri" panose="020F0502020204030204" pitchFamily="34" charset="0"/>
              </a:rPr>
              <a:t>Content Caching stores test content on the TSM. When students login to test, cached content is retrieved from the TSM instead of from DRC’s servers, thereby reducing demands on Internet bandwidth</a:t>
            </a:r>
          </a:p>
          <a:p>
            <a:pPr marL="0" indent="0">
              <a:buNone/>
            </a:pPr>
            <a:endParaRPr lang="en-US" sz="1400" b="0" dirty="0">
              <a:latin typeface="Calibri" panose="020F0502020204030204" pitchFamily="34" charset="0"/>
            </a:endParaRPr>
          </a:p>
          <a:p>
            <a:pPr marL="171450" lvl="1" indent="-171450">
              <a:buFont typeface="Arial" panose="020B0604020202020204" pitchFamily="34" charset="0"/>
              <a:buChar char="•"/>
            </a:pPr>
            <a:r>
              <a:rPr lang="en-US" b="0" kern="0" dirty="0">
                <a:latin typeface="Calibri" panose="020F0502020204030204" pitchFamily="34" charset="0"/>
              </a:rPr>
              <a:t>Select </a:t>
            </a:r>
            <a:r>
              <a:rPr lang="en-US" sz="1400" i="1" kern="0" dirty="0">
                <a:latin typeface="Calibri" panose="020F0502020204030204" pitchFamily="34" charset="0"/>
              </a:rPr>
              <a:t>TSM Response Caching</a:t>
            </a:r>
          </a:p>
          <a:p>
            <a:pPr marL="0" lvl="1"/>
            <a:r>
              <a:rPr lang="en-US" sz="1400" b="0" dirty="0">
                <a:latin typeface="Calibri" panose="020F0502020204030204" pitchFamily="34" charset="0"/>
              </a:rPr>
              <a:t>Response Caching buffers and stores test responses on the TSM if testing computers stop communicating with the DRC INSIGHT servers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808" y="2448378"/>
            <a:ext cx="4084978" cy="255717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1067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4" name="Rectangle 3"/>
          <p:cNvSpPr/>
          <p:nvPr/>
        </p:nvSpPr>
        <p:spPr>
          <a:xfrm>
            <a:off x="2286000" y="2921169"/>
            <a:ext cx="4572000" cy="276999"/>
          </a:xfrm>
          <a:prstGeom prst="rect">
            <a:avLst/>
          </a:prstGeom>
        </p:spPr>
        <p:txBody>
          <a:bodyPr>
            <a:spAutoFit/>
          </a:bodyPr>
          <a:lstStyle/>
          <a:p>
            <a:endParaRPr lang="en-US" b="0" dirty="0">
              <a:solidFill>
                <a:schemeClr val="bg1"/>
              </a:solidFill>
            </a:endParaRPr>
          </a:p>
        </p:txBody>
      </p:sp>
      <p:sp>
        <p:nvSpPr>
          <p:cNvPr id="6" name="Rectangle 5"/>
          <p:cNvSpPr/>
          <p:nvPr/>
        </p:nvSpPr>
        <p:spPr>
          <a:xfrm>
            <a:off x="1347952" y="1072055"/>
            <a:ext cx="4303986"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sng" strike="noStrike" kern="0" cap="none" spc="0" normalizeH="0" baseline="0" noProof="0" dirty="0">
                <a:ln>
                  <a:noFill/>
                </a:ln>
                <a:solidFill>
                  <a:srgbClr val="242852"/>
                </a:solidFill>
                <a:effectLst/>
                <a:uLnTx/>
                <a:uFillTx/>
                <a:latin typeface="Calibri" panose="020F0502020204030204" pitchFamily="34" charset="0"/>
              </a:rPr>
              <a:t>TSM Content Caching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Enter or paste the TSM Server Domain name (from the TSM).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242852"/>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Format of domain name: Prefixed with https:// and followed by a colon, the port number, and a forward slash (/). Example provided below: </a:t>
            </a:r>
          </a:p>
          <a:p>
            <a:pPr marL="0" marR="0" lvl="0" indent="0" defTabSz="914400" eaLnBrk="1" fontAlgn="auto" latinLnBrk="0" hangingPunct="1">
              <a:lnSpc>
                <a:spcPct val="100000"/>
              </a:lnSpc>
              <a:spcBef>
                <a:spcPts val="0"/>
              </a:spcBef>
              <a:spcAft>
                <a:spcPts val="0"/>
              </a:spcAft>
              <a:buClrTx/>
              <a:buSzTx/>
              <a:buFontTx/>
              <a:buNone/>
              <a:tabLst/>
              <a:defRPr/>
            </a:pPr>
            <a:endParaRPr lang="en-US" sz="1600" b="0" kern="0" dirty="0">
              <a:solidFill>
                <a:srgbClr val="242852"/>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https://www.GATSM.com:8443/</a:t>
            </a:r>
          </a:p>
        </p:txBody>
      </p:sp>
      <p:pic>
        <p:nvPicPr>
          <p:cNvPr id="9" name="Picture 8"/>
          <p:cNvPicPr>
            <a:picLocks noChangeAspect="1"/>
          </p:cNvPicPr>
          <p:nvPr/>
        </p:nvPicPr>
        <p:blipFill>
          <a:blip r:embed="rId2"/>
          <a:stretch>
            <a:fillRect/>
          </a:stretch>
        </p:blipFill>
        <p:spPr>
          <a:xfrm>
            <a:off x="5749647" y="1695013"/>
            <a:ext cx="3209925" cy="1981200"/>
          </a:xfrm>
          <a:prstGeom prst="rect">
            <a:avLst/>
          </a:prstGeom>
          <a:ln w="25400">
            <a:solidFill>
              <a:srgbClr val="242852"/>
            </a:solidFill>
          </a:ln>
        </p:spPr>
      </p:pic>
      <p:sp>
        <p:nvSpPr>
          <p:cNvPr id="10" name="TextBox 9"/>
          <p:cNvSpPr txBox="1"/>
          <p:nvPr/>
        </p:nvSpPr>
        <p:spPr>
          <a:xfrm>
            <a:off x="1176643" y="4228594"/>
            <a:ext cx="6958364" cy="584775"/>
          </a:xfrm>
          <a:prstGeom prst="rect">
            <a:avLst/>
          </a:prstGeom>
          <a:noFill/>
          <a:ln w="25400">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sng" strike="noStrike" kern="0" cap="none" spc="0" normalizeH="0" baseline="0" noProof="0" dirty="0">
                <a:ln>
                  <a:noFill/>
                </a:ln>
                <a:solidFill>
                  <a:srgbClr val="242852"/>
                </a:solidFill>
                <a:effectLst/>
                <a:uLnTx/>
                <a:uFillTx/>
                <a:latin typeface="Calibri" panose="020F0502020204030204" pitchFamily="34" charset="0"/>
              </a:rPr>
              <a:t>TSM Response Caching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If desired, enter or paste the TSM Server Domain name (from the TSM).</a:t>
            </a:r>
          </a:p>
        </p:txBody>
      </p:sp>
      <p:pic>
        <p:nvPicPr>
          <p:cNvPr id="11" name="Picture 10"/>
          <p:cNvPicPr>
            <a:picLocks noChangeAspect="1"/>
          </p:cNvPicPr>
          <p:nvPr/>
        </p:nvPicPr>
        <p:blipFill>
          <a:blip r:embed="rId3"/>
          <a:stretch>
            <a:fillRect/>
          </a:stretch>
        </p:blipFill>
        <p:spPr>
          <a:xfrm>
            <a:off x="2053277" y="5021029"/>
            <a:ext cx="3190875" cy="1057275"/>
          </a:xfrm>
          <a:prstGeom prst="rect">
            <a:avLst/>
          </a:prstGeom>
          <a:ln w="25400">
            <a:solidFill>
              <a:srgbClr val="242852"/>
            </a:solidFill>
          </a:ln>
        </p:spPr>
      </p:pic>
      <p:sp>
        <p:nvSpPr>
          <p:cNvPr id="12" name="TextBox 11"/>
          <p:cNvSpPr txBox="1"/>
          <p:nvPr/>
        </p:nvSpPr>
        <p:spPr>
          <a:xfrm>
            <a:off x="5504213" y="5493529"/>
            <a:ext cx="223238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Click Next when set up complete.</a:t>
            </a:r>
          </a:p>
        </p:txBody>
      </p:sp>
      <p:pic>
        <p:nvPicPr>
          <p:cNvPr id="13" name="Picture 12"/>
          <p:cNvPicPr>
            <a:picLocks noChangeAspect="1"/>
          </p:cNvPicPr>
          <p:nvPr/>
        </p:nvPicPr>
        <p:blipFill>
          <a:blip r:embed="rId4"/>
          <a:stretch>
            <a:fillRect/>
          </a:stretch>
        </p:blipFill>
        <p:spPr>
          <a:xfrm>
            <a:off x="6691980" y="5801707"/>
            <a:ext cx="1044617" cy="713397"/>
          </a:xfrm>
          <a:prstGeom prst="rect">
            <a:avLst/>
          </a:prstGeom>
        </p:spPr>
      </p:pic>
    </p:spTree>
    <p:extLst>
      <p:ext uri="{BB962C8B-B14F-4D97-AF65-F5344CB8AC3E}">
        <p14:creationId xmlns:p14="http://schemas.microsoft.com/office/powerpoint/2010/main" val="2527225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441941" y="2443603"/>
            <a:ext cx="4335471" cy="3731602"/>
          </a:xfrm>
          <a:prstGeom prst="rect">
            <a:avLst/>
          </a:prstGeom>
          <a:ln w="15875">
            <a:solidFill>
              <a:sysClr val="windowText" lastClr="000000"/>
            </a:solidFill>
          </a:ln>
        </p:spPr>
      </p:pic>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4" name="Rectangle 3"/>
          <p:cNvSpPr/>
          <p:nvPr/>
        </p:nvSpPr>
        <p:spPr>
          <a:xfrm>
            <a:off x="2286000" y="2921169"/>
            <a:ext cx="4572000" cy="276999"/>
          </a:xfrm>
          <a:prstGeom prst="rect">
            <a:avLst/>
          </a:prstGeom>
        </p:spPr>
        <p:txBody>
          <a:bodyPr>
            <a:spAutoFit/>
          </a:bodyPr>
          <a:lstStyle/>
          <a:p>
            <a:endParaRPr lang="en-US" b="0" dirty="0">
              <a:solidFill>
                <a:schemeClr val="bg1"/>
              </a:solidFill>
            </a:endParaRPr>
          </a:p>
        </p:txBody>
      </p:sp>
      <p:pic>
        <p:nvPicPr>
          <p:cNvPr id="14" name="Picture 13"/>
          <p:cNvPicPr>
            <a:picLocks noChangeAspect="1"/>
          </p:cNvPicPr>
          <p:nvPr/>
        </p:nvPicPr>
        <p:blipFill>
          <a:blip r:embed="rId3"/>
          <a:stretch>
            <a:fillRect/>
          </a:stretch>
        </p:blipFill>
        <p:spPr>
          <a:xfrm>
            <a:off x="1242425" y="1166846"/>
            <a:ext cx="3060544" cy="1342964"/>
          </a:xfrm>
          <a:prstGeom prst="rect">
            <a:avLst/>
          </a:prstGeom>
        </p:spPr>
      </p:pic>
      <p:sp>
        <p:nvSpPr>
          <p:cNvPr id="16" name="TextBox 15"/>
          <p:cNvSpPr txBox="1"/>
          <p:nvPr/>
        </p:nvSpPr>
        <p:spPr>
          <a:xfrm>
            <a:off x="1176644" y="3179135"/>
            <a:ext cx="2062716" cy="2062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Once the configuration is complete, click </a:t>
            </a:r>
            <a:r>
              <a:rPr kumimoji="0" lang="en-US" sz="1600" i="0" u="none" strike="noStrike" kern="0" cap="none" spc="0" normalizeH="0" baseline="0" noProof="0" dirty="0">
                <a:ln>
                  <a:noFill/>
                </a:ln>
                <a:solidFill>
                  <a:srgbClr val="242852"/>
                </a:solidFill>
                <a:effectLst/>
                <a:uLnTx/>
                <a:uFillTx/>
                <a:latin typeface="Calibri" panose="020F0502020204030204" pitchFamily="34" charset="0"/>
              </a:rPr>
              <a:t>Continue</a:t>
            </a: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242852"/>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42852"/>
                </a:solidFill>
                <a:effectLst/>
                <a:uLnTx/>
                <a:uFillTx/>
                <a:latin typeface="Calibri" panose="020F0502020204030204" pitchFamily="34" charset="0"/>
              </a:rPr>
              <a:t>The new configuration will appear in the list of configurations. </a:t>
            </a:r>
          </a:p>
        </p:txBody>
      </p:sp>
    </p:spTree>
    <p:extLst>
      <p:ext uri="{BB962C8B-B14F-4D97-AF65-F5344CB8AC3E}">
        <p14:creationId xmlns:p14="http://schemas.microsoft.com/office/powerpoint/2010/main" val="3059385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4" name="Rectangle 3"/>
          <p:cNvSpPr/>
          <p:nvPr/>
        </p:nvSpPr>
        <p:spPr>
          <a:xfrm>
            <a:off x="2286000" y="2921169"/>
            <a:ext cx="4572000" cy="276999"/>
          </a:xfrm>
          <a:prstGeom prst="rect">
            <a:avLst/>
          </a:prstGeom>
        </p:spPr>
        <p:txBody>
          <a:bodyPr>
            <a:spAutoFit/>
          </a:bodyPr>
          <a:lstStyle/>
          <a:p>
            <a:endParaRPr lang="en-US" b="0" dirty="0">
              <a:solidFill>
                <a:schemeClr val="bg1"/>
              </a:solidFill>
            </a:endParaRPr>
          </a:p>
        </p:txBody>
      </p:sp>
      <p:pic>
        <p:nvPicPr>
          <p:cNvPr id="8" name="Picture 7"/>
          <p:cNvPicPr>
            <a:picLocks noChangeAspect="1"/>
          </p:cNvPicPr>
          <p:nvPr/>
        </p:nvPicPr>
        <p:blipFill>
          <a:blip r:embed="rId2"/>
          <a:stretch>
            <a:fillRect/>
          </a:stretch>
        </p:blipFill>
        <p:spPr>
          <a:xfrm>
            <a:off x="1211263" y="2334071"/>
            <a:ext cx="7817123" cy="1496437"/>
          </a:xfrm>
          <a:prstGeom prst="rect">
            <a:avLst/>
          </a:prstGeom>
        </p:spPr>
      </p:pic>
      <p:pic>
        <p:nvPicPr>
          <p:cNvPr id="9" name="Picture 8"/>
          <p:cNvPicPr>
            <a:picLocks noChangeAspect="1"/>
          </p:cNvPicPr>
          <p:nvPr/>
        </p:nvPicPr>
        <p:blipFill>
          <a:blip r:embed="rId3"/>
          <a:stretch>
            <a:fillRect/>
          </a:stretch>
        </p:blipFill>
        <p:spPr>
          <a:xfrm>
            <a:off x="1211263" y="3972035"/>
            <a:ext cx="5819775" cy="2238375"/>
          </a:xfrm>
          <a:prstGeom prst="rect">
            <a:avLst/>
          </a:prstGeom>
        </p:spPr>
      </p:pic>
      <p:sp>
        <p:nvSpPr>
          <p:cNvPr id="10" name="TextBox 9"/>
          <p:cNvSpPr txBox="1"/>
          <p:nvPr/>
        </p:nvSpPr>
        <p:spPr>
          <a:xfrm>
            <a:off x="1176644" y="1088337"/>
            <a:ext cx="7775970"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42852"/>
                </a:solidFill>
                <a:effectLst/>
                <a:uLnTx/>
                <a:uFillTx/>
                <a:latin typeface="Calibri" panose="020F0502020204030204" pitchFamily="34" charset="0"/>
              </a:rPr>
              <a:t>Content Management will not be fully functional until the full Central Office Services deployment. More information and details to be provided in future training.</a:t>
            </a:r>
          </a:p>
        </p:txBody>
      </p:sp>
    </p:spTree>
    <p:extLst>
      <p:ext uri="{BB962C8B-B14F-4D97-AF65-F5344CB8AC3E}">
        <p14:creationId xmlns:p14="http://schemas.microsoft.com/office/powerpoint/2010/main" val="477714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4" name="Rectangle 3"/>
          <p:cNvSpPr/>
          <p:nvPr/>
        </p:nvSpPr>
        <p:spPr>
          <a:xfrm>
            <a:off x="2286000" y="2921169"/>
            <a:ext cx="4572000" cy="276999"/>
          </a:xfrm>
          <a:prstGeom prst="rect">
            <a:avLst/>
          </a:prstGeom>
        </p:spPr>
        <p:txBody>
          <a:bodyPr>
            <a:spAutoFit/>
          </a:bodyPr>
          <a:lstStyle/>
          <a:p>
            <a:endParaRPr lang="en-US" b="0" dirty="0">
              <a:solidFill>
                <a:schemeClr val="bg1"/>
              </a:solidFill>
            </a:endParaRPr>
          </a:p>
        </p:txBody>
      </p:sp>
      <p:sp>
        <p:nvSpPr>
          <p:cNvPr id="11" name="TextBox 10"/>
          <p:cNvSpPr txBox="1"/>
          <p:nvPr/>
        </p:nvSpPr>
        <p:spPr>
          <a:xfrm>
            <a:off x="1176644" y="1088337"/>
            <a:ext cx="7775970"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42852"/>
                </a:solidFill>
                <a:effectLst/>
                <a:uLnTx/>
                <a:uFillTx/>
                <a:latin typeface="Calibri" panose="020F0502020204030204" pitchFamily="34" charset="0"/>
              </a:rPr>
              <a:t>Content Hosting will not be fully functional until the full Central Office Services deployment. More information and details to be provided in future training.</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056" y="2159179"/>
            <a:ext cx="7049997" cy="347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064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134008"/>
            <a:ext cx="7353300" cy="709448"/>
          </a:xfrm>
        </p:spPr>
        <p:txBody>
          <a:bodyPr/>
          <a:lstStyle/>
          <a:p>
            <a:pPr algn="l"/>
            <a:r>
              <a:rPr lang="en-US" sz="2800" b="1" dirty="0">
                <a:solidFill>
                  <a:srgbClr val="022F65"/>
                </a:solidFill>
                <a:latin typeface="Garamond" pitchFamily="18" charset="0"/>
              </a:rPr>
              <a:t>Central Office Services – Device Toolkit </a:t>
            </a:r>
            <a:r>
              <a:rPr lang="en-US" sz="2400" b="1" dirty="0">
                <a:solidFill>
                  <a:srgbClr val="022F65"/>
                </a:solidFill>
                <a:latin typeface="Garamond" pitchFamily="18" charset="0"/>
              </a:rPr>
              <a:t>(COS_DTK)</a:t>
            </a:r>
            <a:endParaRPr lang="en-US" dirty="0"/>
          </a:p>
        </p:txBody>
      </p:sp>
      <p:sp>
        <p:nvSpPr>
          <p:cNvPr id="4" name="Rectangle 3"/>
          <p:cNvSpPr/>
          <p:nvPr/>
        </p:nvSpPr>
        <p:spPr>
          <a:xfrm>
            <a:off x="2286000" y="2921169"/>
            <a:ext cx="4572000" cy="276999"/>
          </a:xfrm>
          <a:prstGeom prst="rect">
            <a:avLst/>
          </a:prstGeom>
        </p:spPr>
        <p:txBody>
          <a:bodyPr>
            <a:spAutoFit/>
          </a:bodyPr>
          <a:lstStyle/>
          <a:p>
            <a:endParaRPr lang="en-US" b="0" dirty="0">
              <a:solidFill>
                <a:schemeClr val="bg1"/>
              </a:solidFill>
            </a:endParaRPr>
          </a:p>
        </p:txBody>
      </p:sp>
      <p:sp>
        <p:nvSpPr>
          <p:cNvPr id="11" name="TextBox 10"/>
          <p:cNvSpPr txBox="1"/>
          <p:nvPr/>
        </p:nvSpPr>
        <p:spPr>
          <a:xfrm>
            <a:off x="1176644" y="1088337"/>
            <a:ext cx="7775970"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42852"/>
                </a:solidFill>
                <a:effectLst/>
                <a:uLnTx/>
                <a:uFillTx/>
                <a:latin typeface="Calibri" panose="020F0502020204030204" pitchFamily="34" charset="0"/>
              </a:rPr>
              <a:t>Service Devices will not be fully functional until the full Central Office Services deployment. More information and details to be provided in future training.</a:t>
            </a:r>
          </a:p>
        </p:txBody>
      </p:sp>
      <p:pic>
        <p:nvPicPr>
          <p:cNvPr id="6" name="Picture 5"/>
          <p:cNvPicPr>
            <a:picLocks noChangeAspect="1"/>
          </p:cNvPicPr>
          <p:nvPr/>
        </p:nvPicPr>
        <p:blipFill>
          <a:blip r:embed="rId2"/>
          <a:stretch>
            <a:fillRect/>
          </a:stretch>
        </p:blipFill>
        <p:spPr>
          <a:xfrm>
            <a:off x="1211263" y="2321916"/>
            <a:ext cx="7771372" cy="1538994"/>
          </a:xfrm>
          <a:prstGeom prst="rect">
            <a:avLst/>
          </a:prstGeom>
        </p:spPr>
      </p:pic>
      <p:pic>
        <p:nvPicPr>
          <p:cNvPr id="8" name="Picture 7"/>
          <p:cNvPicPr>
            <a:picLocks noChangeAspect="1"/>
          </p:cNvPicPr>
          <p:nvPr/>
        </p:nvPicPr>
        <p:blipFill>
          <a:blip r:embed="rId3"/>
          <a:stretch>
            <a:fillRect/>
          </a:stretch>
        </p:blipFill>
        <p:spPr>
          <a:xfrm>
            <a:off x="1211263" y="3997388"/>
            <a:ext cx="4190077" cy="2326215"/>
          </a:xfrm>
          <a:prstGeom prst="rect">
            <a:avLst/>
          </a:prstGeom>
        </p:spPr>
      </p:pic>
    </p:spTree>
    <p:extLst>
      <p:ext uri="{BB962C8B-B14F-4D97-AF65-F5344CB8AC3E}">
        <p14:creationId xmlns:p14="http://schemas.microsoft.com/office/powerpoint/2010/main" val="2657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896336-42DF-43F9-8417-348FAA03EADC}"/>
              </a:ext>
            </a:extLst>
          </p:cNvPr>
          <p:cNvSpPr>
            <a:spLocks noGrp="1"/>
          </p:cNvSpPr>
          <p:nvPr>
            <p:ph type="title"/>
          </p:nvPr>
        </p:nvSpPr>
        <p:spPr>
          <a:xfrm>
            <a:off x="603982" y="334016"/>
            <a:ext cx="7282717" cy="1325563"/>
          </a:xfrm>
        </p:spPr>
        <p:txBody>
          <a:bodyPr/>
          <a:lstStyle/>
          <a:p>
            <a:r>
              <a:rPr lang="en-US" dirty="0"/>
              <a:t>Technology and Testing</a:t>
            </a:r>
          </a:p>
        </p:txBody>
      </p:sp>
      <p:sp>
        <p:nvSpPr>
          <p:cNvPr id="5" name="Content Placeholder 4">
            <a:extLst>
              <a:ext uri="{FF2B5EF4-FFF2-40B4-BE49-F238E27FC236}">
                <a16:creationId xmlns:a16="http://schemas.microsoft.com/office/drawing/2014/main" id="{69882F11-E4F3-4D6E-95D5-B6CCDA8AEE3B}"/>
              </a:ext>
            </a:extLst>
          </p:cNvPr>
          <p:cNvSpPr>
            <a:spLocks noGrp="1"/>
          </p:cNvSpPr>
          <p:nvPr>
            <p:ph idx="1"/>
          </p:nvPr>
        </p:nvSpPr>
        <p:spPr/>
        <p:txBody>
          <a:bodyPr>
            <a:normAutofit/>
          </a:bodyPr>
          <a:lstStyle/>
          <a:p>
            <a:r>
              <a:rPr lang="en-US" sz="2250" dirty="0"/>
              <a:t>Testing and Technology teams should work closely together </a:t>
            </a:r>
          </a:p>
          <a:p>
            <a:r>
              <a:rPr lang="en-US" sz="2250" dirty="0"/>
              <a:t>Review training dates and times</a:t>
            </a:r>
          </a:p>
          <a:p>
            <a:r>
              <a:rPr lang="en-US" sz="2250" dirty="0"/>
              <a:t>Review testing schedule, number of testers, amount of time testing</a:t>
            </a:r>
          </a:p>
          <a:p>
            <a:r>
              <a:rPr lang="en-US" sz="2250" dirty="0"/>
              <a:t>Plan for Secure Practice Test sessions (earlier window for REBW)</a:t>
            </a:r>
          </a:p>
          <a:p>
            <a:r>
              <a:rPr lang="en-US" sz="2250" dirty="0"/>
              <a:t>Verify that any new district technology works with INSIGHT</a:t>
            </a:r>
          </a:p>
          <a:p>
            <a:pPr lvl="1"/>
            <a:r>
              <a:rPr lang="en-US" sz="1850" dirty="0"/>
              <a:t>Check Firewall Settings</a:t>
            </a:r>
          </a:p>
          <a:p>
            <a:pPr lvl="1"/>
            <a:r>
              <a:rPr lang="en-US" sz="1850" dirty="0"/>
              <a:t>Check on changes with Device Toolkit</a:t>
            </a:r>
          </a:p>
          <a:p>
            <a:pPr lvl="1"/>
            <a:r>
              <a:rPr lang="en-US" sz="1850" dirty="0"/>
              <a:t>Verify new hardware and software works with INSIGHT</a:t>
            </a:r>
          </a:p>
        </p:txBody>
      </p:sp>
    </p:spTree>
    <p:extLst>
      <p:ext uri="{BB962C8B-B14F-4D97-AF65-F5344CB8AC3E}">
        <p14:creationId xmlns:p14="http://schemas.microsoft.com/office/powerpoint/2010/main" val="4117905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9045-32B6-4189-83FE-D4B2CD4925DF}"/>
              </a:ext>
            </a:extLst>
          </p:cNvPr>
          <p:cNvSpPr>
            <a:spLocks noGrp="1"/>
          </p:cNvSpPr>
          <p:nvPr>
            <p:ph type="ctrTitle"/>
          </p:nvPr>
        </p:nvSpPr>
        <p:spPr/>
        <p:txBody>
          <a:bodyPr/>
          <a:lstStyle/>
          <a:p>
            <a:r>
              <a:rPr lang="en-US" dirty="0">
                <a:latin typeface="Calibri" panose="020F0502020204030204" pitchFamily="34" charset="0"/>
              </a:rPr>
              <a:t>INSIGHT Installation</a:t>
            </a:r>
          </a:p>
        </p:txBody>
      </p:sp>
      <p:sp>
        <p:nvSpPr>
          <p:cNvPr id="3" name="Subtitle 2">
            <a:extLst>
              <a:ext uri="{FF2B5EF4-FFF2-40B4-BE49-F238E27FC236}">
                <a16:creationId xmlns:a16="http://schemas.microsoft.com/office/drawing/2014/main" id="{3BEABD6D-BD4B-4817-BA44-A7CB533BB180}"/>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AD9790A0-9107-49CF-85AC-079B053782E7}"/>
              </a:ext>
            </a:extLst>
          </p:cNvPr>
          <p:cNvSpPr>
            <a:spLocks noGrp="1"/>
          </p:cNvSpPr>
          <p:nvPr>
            <p:ph type="sldNum" sz="quarter" idx="10"/>
          </p:nvPr>
        </p:nvSpPr>
        <p:spPr/>
        <p:txBody>
          <a:bodyPr/>
          <a:lstStyle/>
          <a:p>
            <a:pPr>
              <a:defRPr/>
            </a:pPr>
            <a:fld id="{1343D8A3-888E-4C33-A071-3C1629BD6C3B}" type="slidenum">
              <a:rPr lang="en-US" smtClean="0"/>
              <a:pPr>
                <a:defRPr/>
              </a:pPr>
              <a:t>70</a:t>
            </a:fld>
            <a:endParaRPr lang="en-US" dirty="0"/>
          </a:p>
        </p:txBody>
      </p:sp>
    </p:spTree>
    <p:extLst>
      <p:ext uri="{BB962C8B-B14F-4D97-AF65-F5344CB8AC3E}">
        <p14:creationId xmlns:p14="http://schemas.microsoft.com/office/powerpoint/2010/main" val="4000962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r>
              <a:rPr lang="en-US" dirty="0">
                <a:latin typeface="Calibri" panose="020F0502020204030204" pitchFamily="34" charset="0"/>
              </a:rPr>
              <a:t>Install INSIGHT</a:t>
            </a:r>
          </a:p>
          <a:p>
            <a:pPr marL="914400" lvl="1" indent="-514350"/>
            <a:r>
              <a:rPr lang="en-US" dirty="0">
                <a:latin typeface="Calibri" panose="020F0502020204030204" pitchFamily="34" charset="0"/>
              </a:rPr>
              <a:t>Can be done manually on desktops and laptops</a:t>
            </a:r>
          </a:p>
          <a:p>
            <a:pPr marL="914400" lvl="1" indent="-514350"/>
            <a:r>
              <a:rPr lang="en-US" dirty="0">
                <a:latin typeface="Calibri" panose="020F0502020204030204" pitchFamily="34" charset="0"/>
              </a:rPr>
              <a:t>Can be deployed to multiple desktops and laptops</a:t>
            </a:r>
          </a:p>
          <a:p>
            <a:pPr marL="914400" lvl="1" indent="-514350"/>
            <a:r>
              <a:rPr lang="en-US" dirty="0" err="1">
                <a:latin typeface="Calibri" panose="020F0502020204030204" pitchFamily="34" charset="0"/>
              </a:rPr>
              <a:t>ChromeOS</a:t>
            </a:r>
            <a:r>
              <a:rPr lang="en-US" dirty="0">
                <a:latin typeface="Calibri" panose="020F0502020204030204" pitchFamily="34" charset="0"/>
              </a:rPr>
              <a:t> and </a:t>
            </a:r>
            <a:r>
              <a:rPr lang="en-US" dirty="0" err="1">
                <a:latin typeface="Calibri" panose="020F0502020204030204" pitchFamily="34" charset="0"/>
              </a:rPr>
              <a:t>iOS</a:t>
            </a:r>
            <a:r>
              <a:rPr lang="en-US" dirty="0">
                <a:latin typeface="Calibri" panose="020F0502020204030204" pitchFamily="34" charset="0"/>
              </a:rPr>
              <a:t> (</a:t>
            </a:r>
            <a:r>
              <a:rPr lang="en-US" dirty="0" err="1">
                <a:latin typeface="Calibri" panose="020F0502020204030204" pitchFamily="34" charset="0"/>
              </a:rPr>
              <a:t>iPad</a:t>
            </a:r>
            <a:r>
              <a:rPr lang="en-US" dirty="0">
                <a:latin typeface="Calibri" panose="020F0502020204030204" pitchFamily="34" charset="0"/>
              </a:rPr>
              <a:t>) specific deployments</a:t>
            </a:r>
          </a:p>
        </p:txBody>
      </p:sp>
      <p:sp>
        <p:nvSpPr>
          <p:cNvPr id="5" name="Title 1"/>
          <p:cNvSpPr>
            <a:spLocks noGrp="1"/>
          </p:cNvSpPr>
          <p:nvPr>
            <p:ph type="title"/>
          </p:nvPr>
        </p:nvSpPr>
        <p:spPr/>
        <p:txBody>
          <a:bodyPr/>
          <a:lstStyle/>
          <a:p>
            <a:pPr algn="l"/>
            <a:r>
              <a:rPr lang="en-US" sz="2800" b="1" dirty="0">
                <a:solidFill>
                  <a:srgbClr val="022F65"/>
                </a:solidFill>
                <a:latin typeface="Garamond" pitchFamily="18" charset="0"/>
              </a:rPr>
              <a:t>INSIGHT Installation</a:t>
            </a:r>
            <a:endParaRPr lang="en-US" sz="280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0263" y="108383"/>
            <a:ext cx="7311737" cy="11430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kern="0" dirty="0">
                <a:solidFill>
                  <a:srgbClr val="022F65"/>
                </a:solidFill>
                <a:latin typeface="Garamond" pitchFamily="18" charset="0"/>
              </a:rPr>
              <a:t>INSIGHT </a:t>
            </a:r>
            <a:r>
              <a:rPr lang="en-US" sz="2800" b="1" kern="0" dirty="0">
                <a:solidFill>
                  <a:srgbClr val="022F65"/>
                </a:solidFill>
                <a:latin typeface="Garamond" pitchFamily="18" charset="0"/>
              </a:rPr>
              <a:t>Installation</a:t>
            </a:r>
            <a:endParaRPr lang="en-US" sz="2000" b="0" kern="0" dirty="0"/>
          </a:p>
        </p:txBody>
      </p:sp>
      <p:sp>
        <p:nvSpPr>
          <p:cNvPr id="7" name="TextBox 6"/>
          <p:cNvSpPr txBox="1"/>
          <p:nvPr/>
        </p:nvSpPr>
        <p:spPr>
          <a:xfrm>
            <a:off x="1176867" y="1303866"/>
            <a:ext cx="6620933" cy="276999"/>
          </a:xfrm>
          <a:prstGeom prst="rect">
            <a:avLst/>
          </a:prstGeom>
          <a:noFill/>
        </p:spPr>
        <p:txBody>
          <a:bodyPr wrap="square" rtlCol="0">
            <a:spAutoFit/>
          </a:bodyPr>
          <a:lstStyle/>
          <a:p>
            <a:r>
              <a:rPr lang="en-US" dirty="0"/>
              <a:t>From eDIRECT &gt; General Information &gt; Downloads tab</a:t>
            </a:r>
          </a:p>
        </p:txBody>
      </p:sp>
      <p:sp>
        <p:nvSpPr>
          <p:cNvPr id="10" name="Slide Number Placeholder 9"/>
          <p:cNvSpPr>
            <a:spLocks noGrp="1"/>
          </p:cNvSpPr>
          <p:nvPr>
            <p:ph type="sldNum" sz="quarter" idx="10"/>
          </p:nvPr>
        </p:nvSpPr>
        <p:spPr/>
        <p:txBody>
          <a:bodyPr/>
          <a:lstStyle/>
          <a:p>
            <a:pPr>
              <a:defRPr/>
            </a:pPr>
            <a:fld id="{5C85FF15-2366-464F-A9D7-3AA477A532F5}" type="slidenum">
              <a:rPr lang="en-US" smtClean="0"/>
              <a:pPr>
                <a:defRPr/>
              </a:pPr>
              <a:t>72</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 y="1844567"/>
            <a:ext cx="8965200" cy="323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470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074" y="102516"/>
            <a:ext cx="7353300" cy="1143000"/>
          </a:xfrm>
        </p:spPr>
        <p:txBody>
          <a:bodyPr/>
          <a:lstStyle/>
          <a:p>
            <a:pPr algn="l"/>
            <a:r>
              <a:rPr lang="en-US" sz="2800" b="1" dirty="0">
                <a:solidFill>
                  <a:srgbClr val="022F65"/>
                </a:solidFill>
                <a:latin typeface="Garamond" pitchFamily="18" charset="0"/>
              </a:rPr>
              <a:t>New: Installable software </a:t>
            </a:r>
          </a:p>
        </p:txBody>
      </p:sp>
      <p:sp>
        <p:nvSpPr>
          <p:cNvPr id="3" name="Content Placeholder 2"/>
          <p:cNvSpPr>
            <a:spLocks noGrp="1"/>
          </p:cNvSpPr>
          <p:nvPr>
            <p:ph idx="1"/>
          </p:nvPr>
        </p:nvSpPr>
        <p:spPr>
          <a:xfrm>
            <a:off x="1086074" y="810650"/>
            <a:ext cx="7353300" cy="5856021"/>
          </a:xfrm>
          <a:noFill/>
        </p:spPr>
        <p:txBody>
          <a:bodyPr/>
          <a:lstStyle/>
          <a:p>
            <a:pPr>
              <a:defRPr/>
            </a:pPr>
            <a:r>
              <a:rPr lang="en-US" sz="2000" dirty="0">
                <a:latin typeface="Calibri" panose="020F0502020204030204" pitchFamily="34" charset="0"/>
                <a:cs typeface="Arial" panose="020B0604020202020204" pitchFamily="34" charset="0"/>
              </a:rPr>
              <a:t>New software versions for Testing Site Manager (TSM) and INSIGHT client (released in July 2017)</a:t>
            </a:r>
          </a:p>
          <a:p>
            <a:pPr lvl="1">
              <a:defRPr/>
            </a:pPr>
            <a:r>
              <a:rPr lang="en-US" sz="1800" dirty="0">
                <a:latin typeface="Calibri" panose="020F0502020204030204" pitchFamily="34" charset="0"/>
                <a:cs typeface="Arial" panose="020B0604020202020204" pitchFamily="34" charset="0"/>
              </a:rPr>
              <a:t>TSM Version 9.2</a:t>
            </a:r>
          </a:p>
          <a:p>
            <a:pPr lvl="2">
              <a:defRPr/>
            </a:pPr>
            <a:r>
              <a:rPr lang="en-US" sz="1400" dirty="0">
                <a:latin typeface="Calibri" panose="020F0502020204030204" pitchFamily="34" charset="0"/>
                <a:cs typeface="Arial" panose="020B0604020202020204" pitchFamily="34" charset="0"/>
              </a:rPr>
              <a:t>If you previously installed the TSM with Auto-Update selected, it will automatically update to the new version on the next launch of the software</a:t>
            </a:r>
          </a:p>
          <a:p>
            <a:pPr lvl="1">
              <a:defRPr/>
            </a:pPr>
            <a:r>
              <a:rPr lang="en-US" sz="1800" dirty="0">
                <a:latin typeface="Calibri" panose="020F0502020204030204" pitchFamily="34" charset="0"/>
                <a:cs typeface="Arial" panose="020B0604020202020204" pitchFamily="34" charset="0"/>
              </a:rPr>
              <a:t>Secure Browser version 8</a:t>
            </a:r>
          </a:p>
          <a:p>
            <a:pPr lvl="2">
              <a:defRPr/>
            </a:pPr>
            <a:r>
              <a:rPr lang="en-US" sz="1400" dirty="0">
                <a:latin typeface="Calibri" panose="020F0502020204030204" pitchFamily="34" charset="0"/>
                <a:cs typeface="Arial" panose="020B0604020202020204" pitchFamily="34" charset="0"/>
              </a:rPr>
              <a:t>If you previously installed the Secure Browser with Auto-Update selected, it will automatically update to the new version on the next launch of the software</a:t>
            </a:r>
          </a:p>
          <a:p>
            <a:pPr lvl="1">
              <a:defRPr/>
            </a:pPr>
            <a:r>
              <a:rPr lang="en-US" sz="1800" dirty="0">
                <a:latin typeface="Calibri" panose="020F0502020204030204" pitchFamily="34" charset="0"/>
                <a:cs typeface="Arial" panose="020B0604020202020204" pitchFamily="34" charset="0"/>
              </a:rPr>
              <a:t>Will be used for all subsequent 2017-2018 Georgia Milestones testing</a:t>
            </a:r>
          </a:p>
          <a:p>
            <a:pPr lvl="1">
              <a:defRPr/>
            </a:pPr>
            <a:r>
              <a:rPr lang="en-US" sz="1800" dirty="0">
                <a:latin typeface="Calibri" panose="020F0502020204030204" pitchFamily="34" charset="0"/>
                <a:cs typeface="Arial" panose="020B0604020202020204" pitchFamily="34" charset="0"/>
              </a:rPr>
              <a:t>Both TSM and Secure Browsers </a:t>
            </a:r>
            <a:r>
              <a:rPr lang="en-US" sz="1800" u="sng" dirty="0">
                <a:latin typeface="Calibri" panose="020F0502020204030204" pitchFamily="34" charset="0"/>
                <a:cs typeface="Arial" panose="020B0604020202020204" pitchFamily="34" charset="0"/>
              </a:rPr>
              <a:t>m</a:t>
            </a:r>
            <a:r>
              <a:rPr lang="en-US" sz="1800" u="sng" dirty="0">
                <a:latin typeface="Calibri" panose="020F0502020204030204" pitchFamily="34" charset="0"/>
              </a:rPr>
              <a:t>ust</a:t>
            </a:r>
            <a:r>
              <a:rPr lang="en-US" sz="1800" dirty="0">
                <a:latin typeface="Calibri" panose="020F0502020204030204" pitchFamily="34" charset="0"/>
              </a:rPr>
              <a:t> be updated prior to </a:t>
            </a:r>
            <a:r>
              <a:rPr lang="en-US" sz="1800" dirty="0">
                <a:latin typeface="Calibri" panose="020F0502020204030204" pitchFamily="34" charset="0"/>
                <a:cs typeface="Arial" panose="020B0604020202020204" pitchFamily="34" charset="0"/>
              </a:rPr>
              <a:t>2017-2018 testing</a:t>
            </a:r>
          </a:p>
          <a:p>
            <a:pPr lvl="2">
              <a:defRPr/>
            </a:pPr>
            <a:r>
              <a:rPr lang="en-US" sz="1400" dirty="0">
                <a:latin typeface="Calibri" panose="020F0502020204030204" pitchFamily="34" charset="0"/>
                <a:cs typeface="Arial" panose="020B0604020202020204" pitchFamily="34" charset="0"/>
              </a:rPr>
              <a:t>For WIDA testing, the 9.2 version of the TSM will be required after September 28</a:t>
            </a:r>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73</a:t>
            </a:fld>
            <a:endParaRPr lang="en-US" dirty="0"/>
          </a:p>
        </p:txBody>
      </p:sp>
    </p:spTree>
    <p:extLst>
      <p:ext uri="{BB962C8B-B14F-4D97-AF65-F5344CB8AC3E}">
        <p14:creationId xmlns:p14="http://schemas.microsoft.com/office/powerpoint/2010/main" val="103137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INSIGHT Installation, Options</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74</a:t>
            </a:fld>
            <a:endParaRPr lang="en-US" dirty="0"/>
          </a:p>
        </p:txBody>
      </p:sp>
      <p:sp>
        <p:nvSpPr>
          <p:cNvPr id="2" name="Content Placeholder 1"/>
          <p:cNvSpPr>
            <a:spLocks noGrp="1"/>
          </p:cNvSpPr>
          <p:nvPr>
            <p:ph idx="1"/>
          </p:nvPr>
        </p:nvSpPr>
        <p:spPr>
          <a:xfrm>
            <a:off x="1070263" y="865909"/>
            <a:ext cx="7353300" cy="4525963"/>
          </a:xfrm>
        </p:spPr>
        <p:txBody>
          <a:bodyPr/>
          <a:lstStyle/>
          <a:p>
            <a:r>
              <a:rPr lang="en-US" dirty="0">
                <a:latin typeface="Calibri" panose="020F0502020204030204" pitchFamily="34" charset="0"/>
              </a:rPr>
              <a:t>Launch System Readiness Check</a:t>
            </a:r>
          </a:p>
          <a:p>
            <a:pPr lvl="1"/>
            <a:r>
              <a:rPr lang="en-US" dirty="0">
                <a:latin typeface="Calibri" panose="020F0502020204030204" pitchFamily="34" charset="0"/>
              </a:rPr>
              <a:t>Uncheck if you plan to deploy a configuration file to link to the configuration</a:t>
            </a:r>
          </a:p>
        </p:txBody>
      </p:sp>
      <p:pic>
        <p:nvPicPr>
          <p:cNvPr id="5" name="Picture 2"/>
          <p:cNvPicPr>
            <a:picLocks noChangeAspect="1" noChangeArrowheads="1"/>
          </p:cNvPicPr>
          <p:nvPr/>
        </p:nvPicPr>
        <p:blipFill>
          <a:blip r:embed="rId2" cstate="print"/>
          <a:srcRect/>
          <a:stretch>
            <a:fillRect/>
          </a:stretch>
        </p:blipFill>
        <p:spPr bwMode="auto">
          <a:xfrm>
            <a:off x="2384713" y="2657475"/>
            <a:ext cx="4724400" cy="3695700"/>
          </a:xfrm>
          <a:prstGeom prst="rect">
            <a:avLst/>
          </a:prstGeom>
          <a:noFill/>
          <a:ln w="9525">
            <a:noFill/>
            <a:miter lim="800000"/>
            <a:headEnd/>
            <a:tailEnd/>
          </a:ln>
        </p:spPr>
      </p:pic>
    </p:spTree>
    <p:extLst>
      <p:ext uri="{BB962C8B-B14F-4D97-AF65-F5344CB8AC3E}">
        <p14:creationId xmlns:p14="http://schemas.microsoft.com/office/powerpoint/2010/main" val="862470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1236678" y="1309734"/>
            <a:ext cx="3489453" cy="4821191"/>
          </a:xfrm>
        </p:spPr>
        <p:txBody>
          <a:bodyPr/>
          <a:lstStyle/>
          <a:p>
            <a:pPr>
              <a:defRPr/>
            </a:pPr>
            <a:r>
              <a:rPr lang="en-US" altLang="en-US" sz="2400" dirty="0">
                <a:latin typeface="Calibri" panose="020F0502020204030204" pitchFamily="34" charset="0"/>
              </a:rPr>
              <a:t>To manually install INSIGHT, enter the ORG Unit ID from the COS-DTK into the Device Registration screen.</a:t>
            </a: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INSIGHT Installation</a:t>
            </a:r>
            <a:endParaRPr lang="en-US" sz="2000" b="0" kern="0" dirty="0"/>
          </a:p>
        </p:txBody>
      </p:sp>
      <p:grpSp>
        <p:nvGrpSpPr>
          <p:cNvPr id="4" name="Group 3"/>
          <p:cNvGrpSpPr>
            <a:grpSpLocks/>
          </p:cNvGrpSpPr>
          <p:nvPr/>
        </p:nvGrpSpPr>
        <p:grpSpPr bwMode="auto">
          <a:xfrm>
            <a:off x="4800600" y="1301627"/>
            <a:ext cx="3962400" cy="4495800"/>
            <a:chOff x="762000" y="1211263"/>
            <a:chExt cx="4179888" cy="5373687"/>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1263"/>
              <a:ext cx="4179888" cy="254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995738"/>
              <a:ext cx="4179888" cy="258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Slide Number Placeholder 9"/>
          <p:cNvSpPr>
            <a:spLocks noGrp="1"/>
          </p:cNvSpPr>
          <p:nvPr>
            <p:ph type="sldNum" sz="quarter" idx="10"/>
          </p:nvPr>
        </p:nvSpPr>
        <p:spPr/>
        <p:txBody>
          <a:bodyPr/>
          <a:lstStyle/>
          <a:p>
            <a:pPr>
              <a:defRPr/>
            </a:pPr>
            <a:fld id="{5C85FF15-2366-464F-A9D7-3AA477A532F5}" type="slidenum">
              <a:rPr lang="en-US" smtClean="0"/>
              <a:pPr>
                <a:defRPr/>
              </a:pPr>
              <a:t>75</a:t>
            </a:fld>
            <a:endParaRPr lang="en-US" dirty="0"/>
          </a:p>
        </p:txBody>
      </p:sp>
    </p:spTree>
    <p:extLst>
      <p:ext uri="{BB962C8B-B14F-4D97-AF65-F5344CB8AC3E}">
        <p14:creationId xmlns:p14="http://schemas.microsoft.com/office/powerpoint/2010/main" val="1369721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070263" y="901817"/>
            <a:ext cx="7353300" cy="4525963"/>
          </a:xfrm>
        </p:spPr>
        <p:txBody>
          <a:bodyPr/>
          <a:lstStyle/>
          <a:p>
            <a:r>
              <a:rPr lang="en-US" altLang="en-US" sz="2400" dirty="0">
                <a:latin typeface="Calibri" panose="020F0502020204030204" pitchFamily="34" charset="0"/>
              </a:rPr>
              <a:t>If using the TSM, ensure that one or more TSMs have been installed on desktop or laptop computers. </a:t>
            </a:r>
          </a:p>
          <a:p>
            <a:r>
              <a:rPr lang="en-US" altLang="en-US" sz="2400" dirty="0">
                <a:latin typeface="Calibri" panose="020F0502020204030204" pitchFamily="34" charset="0"/>
              </a:rPr>
              <a:t>Use the COS-DTK to create configurations</a:t>
            </a:r>
          </a:p>
          <a:p>
            <a:pPr lvl="1"/>
            <a:r>
              <a:rPr lang="en-US" altLang="en-US" sz="2400" dirty="0">
                <a:latin typeface="Calibri" panose="020F0502020204030204" pitchFamily="34" charset="0"/>
              </a:rPr>
              <a:t>Be sure to connect the TSM to each of the devices in the configuration.</a:t>
            </a:r>
          </a:p>
          <a:p>
            <a:r>
              <a:rPr lang="en-US" altLang="en-US" sz="2400" dirty="0">
                <a:latin typeface="Calibri" panose="020F0502020204030204" pitchFamily="34" charset="0"/>
              </a:rPr>
              <a:t>Run the INSIGHT Windows Installer and accept the User Agreement and Default Settings.</a:t>
            </a:r>
          </a:p>
          <a:p>
            <a:r>
              <a:rPr lang="en-US" altLang="en-US" sz="2400" dirty="0">
                <a:latin typeface="Calibri" panose="020F0502020204030204" pitchFamily="34" charset="0"/>
              </a:rPr>
              <a:t>If you plan on deployment, uncheck “Launch System Readiness Check.” This will prevent the software from launching and attempting to register to configuration.</a:t>
            </a:r>
          </a:p>
          <a:p>
            <a:pPr lvl="1"/>
            <a:r>
              <a:rPr lang="en-US" altLang="en-US" sz="2400" dirty="0">
                <a:latin typeface="Calibri" panose="020F0502020204030204" pitchFamily="34" charset="0"/>
              </a:rPr>
              <a:t>INSIGHT for Windows can be deployed using a Command Line or using ORCA</a:t>
            </a:r>
            <a:r>
              <a:rPr lang="en-US" altLang="en-US" sz="2400" dirty="0">
                <a:solidFill>
                  <a:srgbClr val="003399"/>
                </a:solidFill>
                <a:latin typeface="Calibri" panose="020F0502020204030204" pitchFamily="34" charset="0"/>
              </a:rPr>
              <a:t>.</a:t>
            </a: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Windows</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070263" y="1251383"/>
            <a:ext cx="7353300" cy="4525963"/>
          </a:xfrm>
        </p:spPr>
        <p:txBody>
          <a:bodyPr/>
          <a:lstStyle/>
          <a:p>
            <a:r>
              <a:rPr lang="en-US" altLang="en-US" sz="2200" dirty="0">
                <a:latin typeface="Calibri" panose="020F0502020204030204" pitchFamily="34" charset="0"/>
              </a:rPr>
              <a:t>If using the TSM, ensure that one or more TSMs have been installed on desktop or laptop computers. </a:t>
            </a:r>
          </a:p>
          <a:p>
            <a:r>
              <a:rPr lang="en-US" altLang="en-US" sz="2400" dirty="0">
                <a:latin typeface="Calibri" panose="020F0502020204030204" pitchFamily="34" charset="0"/>
              </a:rPr>
              <a:t>Use the COS-DTK to create configurations</a:t>
            </a:r>
          </a:p>
          <a:p>
            <a:pPr lvl="1"/>
            <a:r>
              <a:rPr lang="en-US" altLang="en-US" sz="2400" dirty="0">
                <a:latin typeface="Calibri" panose="020F0502020204030204" pitchFamily="34" charset="0"/>
              </a:rPr>
              <a:t>Be sure to connect the TSM to each of the devices in the configuration.</a:t>
            </a:r>
          </a:p>
          <a:p>
            <a:r>
              <a:rPr lang="en-US" altLang="en-US" sz="2200" dirty="0">
                <a:latin typeface="Calibri" panose="020F0502020204030204" pitchFamily="34" charset="0"/>
              </a:rPr>
              <a:t>Run the INSIGHT Mac Installer and accept the User Agreement and Default Settings. Admin login is required. </a:t>
            </a:r>
          </a:p>
          <a:p>
            <a:r>
              <a:rPr lang="en-US" altLang="en-US" sz="2200" dirty="0">
                <a:latin typeface="Calibri" panose="020F0502020204030204" pitchFamily="34" charset="0"/>
              </a:rPr>
              <a:t>The Mac installation package launches INSIGHT automatically.</a:t>
            </a:r>
          </a:p>
          <a:p>
            <a:r>
              <a:rPr lang="en-US" altLang="en-US" sz="2200" dirty="0">
                <a:latin typeface="Calibri" panose="020F0502020204030204" pitchFamily="34" charset="0"/>
              </a:rPr>
              <a:t>INSIGHT for Mac can be deployed using a deployment tool such as Apple Remote Desktop</a:t>
            </a:r>
            <a:r>
              <a:rPr lang="en-US" altLang="en-US" sz="2000" dirty="0">
                <a:solidFill>
                  <a:srgbClr val="002060"/>
                </a:solidFill>
                <a:latin typeface="Calibri" panose="020F0502020204030204" pitchFamily="34" charset="0"/>
              </a:rPr>
              <a:t>.</a:t>
            </a:r>
            <a:endParaRPr lang="en-US" altLang="en-US" sz="2200" dirty="0">
              <a:solidFill>
                <a:srgbClr val="FF0000"/>
              </a:solidFill>
              <a:latin typeface="Calibri" panose="020F0502020204030204" pitchFamily="34" charset="0"/>
            </a:endParaRP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err="1">
                <a:solidFill>
                  <a:srgbClr val="022F65"/>
                </a:solidFill>
                <a:latin typeface="Garamond" pitchFamily="18" charset="0"/>
              </a:rPr>
              <a:t>MacOS</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77</a:t>
            </a:fld>
            <a:endParaRPr lang="en-US" dirty="0"/>
          </a:p>
        </p:txBody>
      </p:sp>
    </p:spTree>
    <p:extLst>
      <p:ext uri="{BB962C8B-B14F-4D97-AF65-F5344CB8AC3E}">
        <p14:creationId xmlns:p14="http://schemas.microsoft.com/office/powerpoint/2010/main" val="3700008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070263" y="1251383"/>
            <a:ext cx="7353300" cy="4525963"/>
          </a:xfrm>
        </p:spPr>
        <p:txBody>
          <a:bodyPr/>
          <a:lstStyle/>
          <a:p>
            <a:r>
              <a:rPr lang="en-US" altLang="en-US" sz="2400" dirty="0">
                <a:latin typeface="Calibri" panose="020F0502020204030204" pitchFamily="34" charset="0"/>
              </a:rPr>
              <a:t>If using the TSM, ensure that one or more TSMs have been installed on desktop or laptop computers. </a:t>
            </a:r>
          </a:p>
          <a:p>
            <a:r>
              <a:rPr lang="en-US" altLang="en-US" sz="2400" dirty="0">
                <a:latin typeface="Calibri" panose="020F0502020204030204" pitchFamily="34" charset="0"/>
              </a:rPr>
              <a:t>Use the COS-DTK to create configurations</a:t>
            </a:r>
          </a:p>
          <a:p>
            <a:pPr lvl="1"/>
            <a:r>
              <a:rPr lang="en-US" altLang="en-US" sz="2400" dirty="0">
                <a:latin typeface="Calibri" panose="020F0502020204030204" pitchFamily="34" charset="0"/>
              </a:rPr>
              <a:t>Be sure to connect the TSM to each of the devices in the configuration.</a:t>
            </a:r>
          </a:p>
          <a:p>
            <a:r>
              <a:rPr lang="en-US" altLang="en-US" sz="2400" dirty="0">
                <a:latin typeface="Calibri" panose="020F0502020204030204" pitchFamily="34" charset="0"/>
              </a:rPr>
              <a:t>Run the INSIGHT Linux Installer and accept the User Agreement and Default Settings.</a:t>
            </a:r>
          </a:p>
          <a:p>
            <a:r>
              <a:rPr lang="en-US" altLang="en-US" sz="2400" dirty="0">
                <a:latin typeface="Calibri" panose="020F0502020204030204" pitchFamily="34" charset="0"/>
              </a:rPr>
              <a:t>Once the installation is complete, navigate to the directory and double-click the DRC INSIGHT Online Assessments icon to launch INSIGHT and register the device.</a:t>
            </a:r>
            <a:endParaRPr lang="en-US" altLang="en-US" sz="2400" dirty="0">
              <a:solidFill>
                <a:srgbClr val="FF0000"/>
              </a:solidFill>
              <a:latin typeface="Calibri" panose="020F0502020204030204" pitchFamily="34" charset="0"/>
            </a:endParaRP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Linux</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78</a:t>
            </a:fld>
            <a:endParaRPr lang="en-US" dirty="0"/>
          </a:p>
        </p:txBody>
      </p:sp>
    </p:spTree>
    <p:extLst>
      <p:ext uri="{BB962C8B-B14F-4D97-AF65-F5344CB8AC3E}">
        <p14:creationId xmlns:p14="http://schemas.microsoft.com/office/powerpoint/2010/main" val="31662492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070263" y="753630"/>
            <a:ext cx="7353300" cy="4525963"/>
          </a:xfrm>
        </p:spPr>
        <p:txBody>
          <a:bodyPr/>
          <a:lstStyle/>
          <a:p>
            <a:pPr>
              <a:defRPr/>
            </a:pPr>
            <a:r>
              <a:rPr lang="en-US" altLang="en-US" sz="2000" dirty="0">
                <a:latin typeface="Calibri" panose="020F0502020204030204" pitchFamily="34" charset="0"/>
              </a:rPr>
              <a:t>Requires that Chromebooks are managed through Chrome device management</a:t>
            </a:r>
          </a:p>
          <a:p>
            <a:pPr lvl="1">
              <a:defRPr/>
            </a:pPr>
            <a:r>
              <a:rPr lang="en-US" altLang="en-US" sz="1800" dirty="0">
                <a:latin typeface="Calibri" panose="020F0502020204030204" pitchFamily="34" charset="0"/>
              </a:rPr>
              <a:t>Use Device Management to deploy the app to the appropriate devices and to invoke kiosk mode for testing (detail in Tech user Guide Vol IV)</a:t>
            </a:r>
          </a:p>
          <a:p>
            <a:pPr>
              <a:defRPr/>
            </a:pPr>
            <a:r>
              <a:rPr lang="en-US" altLang="en-US" sz="2000" dirty="0">
                <a:latin typeface="Calibri" panose="020F0502020204030204" pitchFamily="34" charset="0"/>
              </a:rPr>
              <a:t>If using the TSM, ensure that one or more TSMs have been installed on desktop or laptop computers. </a:t>
            </a:r>
          </a:p>
          <a:p>
            <a:pPr lvl="0"/>
            <a:r>
              <a:rPr lang="en-US" altLang="en-US" sz="2000" dirty="0">
                <a:solidFill>
                  <a:srgbClr val="000000"/>
                </a:solidFill>
                <a:latin typeface="Calibri" panose="020F0502020204030204" pitchFamily="34" charset="0"/>
              </a:rPr>
              <a:t>Use the COS-DTK to create configurations</a:t>
            </a:r>
          </a:p>
          <a:p>
            <a:pPr lvl="1"/>
            <a:r>
              <a:rPr lang="en-US" altLang="en-US" sz="2000" dirty="0">
                <a:solidFill>
                  <a:srgbClr val="000000"/>
                </a:solidFill>
                <a:latin typeface="Calibri" panose="020F0502020204030204" pitchFamily="34" charset="0"/>
              </a:rPr>
              <a:t>Be sure to connect the TSM to each of the devices in the configuration.</a:t>
            </a:r>
          </a:p>
          <a:p>
            <a:pPr>
              <a:defRPr/>
            </a:pPr>
            <a:r>
              <a:rPr lang="en-US" altLang="en-US" sz="2000" dirty="0">
                <a:latin typeface="Calibri" panose="020F0502020204030204" pitchFamily="34" charset="0"/>
              </a:rPr>
              <a:t>Create the </a:t>
            </a:r>
            <a:r>
              <a:rPr lang="en-US" altLang="en-US" sz="2000" dirty="0" err="1">
                <a:latin typeface="Calibri" panose="020F0502020204030204" pitchFamily="34" charset="0"/>
              </a:rPr>
              <a:t>chromeos.json</a:t>
            </a:r>
            <a:r>
              <a:rPr lang="en-US" altLang="en-US" sz="2000" dirty="0">
                <a:latin typeface="Calibri" panose="020F0502020204030204" pitchFamily="34" charset="0"/>
              </a:rPr>
              <a:t> file in the DTK and upload using Chrome management. </a:t>
            </a:r>
          </a:p>
          <a:p>
            <a:r>
              <a:rPr lang="en-US" altLang="en-US" sz="2000" dirty="0">
                <a:latin typeface="Calibri" panose="020F0502020204030204" pitchFamily="34" charset="0"/>
              </a:rPr>
              <a:t>Launch INSIGHT on the Chromebook and run the System Readiness Check to verify the device can connect to the TSM.</a:t>
            </a: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err="1">
                <a:solidFill>
                  <a:srgbClr val="022F65"/>
                </a:solidFill>
                <a:latin typeface="Garamond" pitchFamily="18" charset="0"/>
              </a:rPr>
              <a:t>ChromeOS</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79</a:t>
            </a:fld>
            <a:endParaRPr lang="en-US" dirty="0"/>
          </a:p>
        </p:txBody>
      </p:sp>
    </p:spTree>
    <p:extLst>
      <p:ext uri="{BB962C8B-B14F-4D97-AF65-F5344CB8AC3E}">
        <p14:creationId xmlns:p14="http://schemas.microsoft.com/office/powerpoint/2010/main" val="110466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666E-0D6C-4197-98D4-EFEF28DDF142}"/>
              </a:ext>
            </a:extLst>
          </p:cNvPr>
          <p:cNvSpPr>
            <a:spLocks noGrp="1"/>
          </p:cNvSpPr>
          <p:nvPr>
            <p:ph type="title"/>
          </p:nvPr>
        </p:nvSpPr>
        <p:spPr/>
        <p:txBody>
          <a:bodyPr/>
          <a:lstStyle/>
          <a:p>
            <a:pPr marL="0" lvl="2" indent="0">
              <a:defRPr/>
            </a:pPr>
            <a:r>
              <a:rPr lang="en-US" dirty="0">
                <a:latin typeface="+mj-lt"/>
                <a:ea typeface="+mj-ea"/>
                <a:cs typeface="+mj-cs"/>
              </a:rPr>
              <a:t>What’s New?</a:t>
            </a:r>
            <a:br>
              <a:rPr lang="en-US" dirty="0">
                <a:latin typeface="+mj-lt"/>
                <a:ea typeface="+mj-ea"/>
                <a:cs typeface="+mj-cs"/>
              </a:rPr>
            </a:br>
            <a:endParaRPr lang="en-US" dirty="0">
              <a:latin typeface="+mj-lt"/>
              <a:ea typeface="+mj-ea"/>
              <a:cs typeface="+mj-cs"/>
            </a:endParaRPr>
          </a:p>
        </p:txBody>
      </p:sp>
      <p:sp>
        <p:nvSpPr>
          <p:cNvPr id="3" name="Content Placeholder 2"/>
          <p:cNvSpPr>
            <a:spLocks noGrp="1"/>
          </p:cNvSpPr>
          <p:nvPr>
            <p:ph idx="1"/>
          </p:nvPr>
        </p:nvSpPr>
        <p:spPr/>
        <p:txBody>
          <a:bodyPr/>
          <a:lstStyle/>
          <a:p>
            <a:pPr marL="0" lvl="2" indent="0">
              <a:buClr>
                <a:schemeClr val="accent1"/>
              </a:buClr>
              <a:buNone/>
              <a:defRPr/>
            </a:pPr>
            <a:r>
              <a:rPr lang="en-US" sz="4000" dirty="0">
                <a:latin typeface="Calibri" panose="020F0502020204030204" pitchFamily="34" charset="0"/>
                <a:ea typeface="+mn-ea"/>
                <a:cs typeface="+mn-cs"/>
              </a:rPr>
              <a:t>INSIGHT Software – July</a:t>
            </a:r>
          </a:p>
          <a:p>
            <a:pPr marL="0" lvl="2" indent="0">
              <a:buClr>
                <a:schemeClr val="accent1"/>
              </a:buClr>
              <a:buNone/>
              <a:defRPr/>
            </a:pPr>
            <a:r>
              <a:rPr lang="en-US" sz="4000" dirty="0">
                <a:latin typeface="Calibri" panose="020F0502020204030204" pitchFamily="34" charset="0"/>
                <a:ea typeface="+mn-ea"/>
                <a:cs typeface="+mn-cs"/>
              </a:rPr>
              <a:t>COS-Device Toolkit - August</a:t>
            </a:r>
          </a:p>
          <a:p>
            <a:pPr marL="0" lvl="2" indent="0">
              <a:buClr>
                <a:schemeClr val="accent1"/>
              </a:buClr>
              <a:buNone/>
              <a:defRPr/>
            </a:pPr>
            <a:r>
              <a:rPr lang="en-US" sz="4000" dirty="0">
                <a:latin typeface="Calibri" panose="020F0502020204030204" pitchFamily="34" charset="0"/>
                <a:ea typeface="+mn-ea"/>
                <a:cs typeface="+mn-cs"/>
              </a:rPr>
              <a:t>Mega TSM</a:t>
            </a:r>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pPr>
                <a:defRPr/>
              </a:pPr>
              <a:t>8</a:t>
            </a:fld>
            <a:endParaRPr lang="en-US" dirty="0"/>
          </a:p>
        </p:txBody>
      </p:sp>
    </p:spTree>
    <p:extLst>
      <p:ext uri="{BB962C8B-B14F-4D97-AF65-F5344CB8AC3E}">
        <p14:creationId xmlns:p14="http://schemas.microsoft.com/office/powerpoint/2010/main" val="16372184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70263" y="108383"/>
            <a:ext cx="7311737" cy="11430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iOS (</a:t>
            </a:r>
            <a:r>
              <a:rPr lang="en-US" sz="2800" b="1" kern="0" dirty="0" err="1">
                <a:solidFill>
                  <a:srgbClr val="022F65"/>
                </a:solidFill>
                <a:latin typeface="Garamond" pitchFamily="18" charset="0"/>
              </a:rPr>
              <a:t>iPads</a:t>
            </a:r>
            <a:r>
              <a:rPr lang="en-US" sz="2800" b="1" kern="0" dirty="0">
                <a:solidFill>
                  <a:srgbClr val="022F65"/>
                </a:solidFill>
                <a:latin typeface="Garamond" pitchFamily="18" charset="0"/>
              </a:rPr>
              <a:t>)</a:t>
            </a:r>
            <a:endParaRPr lang="en-US" sz="2000" b="0" kern="0" dirty="0"/>
          </a:p>
        </p:txBody>
      </p:sp>
      <p:sp>
        <p:nvSpPr>
          <p:cNvPr id="6" name="Slide Number Placeholder 5"/>
          <p:cNvSpPr>
            <a:spLocks noGrp="1"/>
          </p:cNvSpPr>
          <p:nvPr>
            <p:ph type="sldNum" sz="quarter" idx="10"/>
          </p:nvPr>
        </p:nvSpPr>
        <p:spPr/>
        <p:txBody>
          <a:bodyPr/>
          <a:lstStyle/>
          <a:p>
            <a:pPr>
              <a:defRPr/>
            </a:pPr>
            <a:fld id="{5C85FF15-2366-464F-A9D7-3AA477A532F5}" type="slidenum">
              <a:rPr lang="en-US" smtClean="0"/>
              <a:pPr>
                <a:defRPr/>
              </a:pPr>
              <a:t>80</a:t>
            </a:fld>
            <a:endParaRPr lang="en-US" dirty="0"/>
          </a:p>
        </p:txBody>
      </p:sp>
      <p:sp>
        <p:nvSpPr>
          <p:cNvPr id="5" name="Content Placeholder 2"/>
          <p:cNvSpPr>
            <a:spLocks noGrp="1"/>
          </p:cNvSpPr>
          <p:nvPr>
            <p:ph idx="1"/>
          </p:nvPr>
        </p:nvSpPr>
        <p:spPr>
          <a:xfrm>
            <a:off x="1070263" y="974292"/>
            <a:ext cx="7353300" cy="5584163"/>
          </a:xfrm>
        </p:spPr>
        <p:txBody>
          <a:bodyPr/>
          <a:lstStyle/>
          <a:p>
            <a:pPr>
              <a:defRPr/>
            </a:pPr>
            <a:r>
              <a:rPr lang="en-US" altLang="en-US" sz="2000" dirty="0">
                <a:latin typeface="Calibri" panose="020F0502020204030204" pitchFamily="34" charset="0"/>
              </a:rPr>
              <a:t>App is only available through the App Store</a:t>
            </a:r>
          </a:p>
          <a:p>
            <a:pPr>
              <a:defRPr/>
            </a:pPr>
            <a:r>
              <a:rPr lang="en-US" altLang="en-US" sz="2000" dirty="0">
                <a:latin typeface="Calibri" panose="020F0502020204030204" pitchFamily="34" charset="0"/>
              </a:rPr>
              <a:t>Mobile Device Management is no longer required, but still recommended.</a:t>
            </a:r>
          </a:p>
          <a:p>
            <a:pPr lvl="1">
              <a:defRPr/>
            </a:pPr>
            <a:r>
              <a:rPr lang="en-US" altLang="en-US" sz="1600" dirty="0">
                <a:latin typeface="Calibri" panose="020F0502020204030204" pitchFamily="34" charset="0"/>
              </a:rPr>
              <a:t>Alternate method is to download the app directly from the App Store and configure it manually.</a:t>
            </a:r>
          </a:p>
          <a:p>
            <a:pPr>
              <a:defRPr/>
            </a:pPr>
            <a:r>
              <a:rPr lang="en-US" altLang="en-US" sz="2000" dirty="0">
                <a:latin typeface="Calibri" panose="020F0502020204030204" pitchFamily="34" charset="0"/>
              </a:rPr>
              <a:t>Automatic Assessment Configuration</a:t>
            </a:r>
          </a:p>
          <a:p>
            <a:pPr lvl="1">
              <a:defRPr/>
            </a:pPr>
            <a:r>
              <a:rPr lang="en-US" altLang="en-US" sz="1600" dirty="0">
                <a:latin typeface="Calibri" panose="020F0502020204030204" pitchFamily="34" charset="0"/>
              </a:rPr>
              <a:t>Preferred method for invoking kiosk mode</a:t>
            </a:r>
          </a:p>
          <a:p>
            <a:pPr lvl="1">
              <a:defRPr/>
            </a:pPr>
            <a:r>
              <a:rPr lang="en-US" altLang="en-US" sz="1600" dirty="0">
                <a:latin typeface="Calibri" panose="020F0502020204030204" pitchFamily="34" charset="0"/>
              </a:rPr>
              <a:t>Use in place of Guided Access, Single App Mode and Autonomous Single App Mode</a:t>
            </a:r>
          </a:p>
          <a:p>
            <a:pPr lvl="1">
              <a:defRPr/>
            </a:pPr>
            <a:r>
              <a:rPr lang="en-US" altLang="en-US" sz="1600" dirty="0">
                <a:latin typeface="Calibri" panose="020F0502020204030204" pitchFamily="34" charset="0"/>
              </a:rPr>
              <a:t>Built into INSIGHT app</a:t>
            </a:r>
          </a:p>
          <a:p>
            <a:pPr lvl="1">
              <a:defRPr/>
            </a:pPr>
            <a:r>
              <a:rPr lang="en-US" altLang="en-US" sz="1600" dirty="0">
                <a:latin typeface="Calibri" panose="020F0502020204030204" pitchFamily="34" charset="0"/>
              </a:rPr>
              <a:t>Automatically starts and stops</a:t>
            </a:r>
          </a:p>
          <a:p>
            <a:pPr lvl="1">
              <a:defRPr/>
            </a:pPr>
            <a:r>
              <a:rPr lang="en-US" altLang="en-US" sz="1600" dirty="0">
                <a:latin typeface="Calibri" panose="020F0502020204030204" pitchFamily="34" charset="0"/>
              </a:rPr>
              <a:t>Will automatically disable kiosk mode within 8 hours after unplanned exit from app</a:t>
            </a:r>
          </a:p>
          <a:p>
            <a:pPr lvl="1">
              <a:defRPr/>
            </a:pPr>
            <a:r>
              <a:rPr lang="en-US" altLang="en-US" sz="1600" dirty="0">
                <a:latin typeface="Calibri" panose="020F0502020204030204" pitchFamily="34" charset="0"/>
              </a:rPr>
              <a:t>Automatically disables features when the app starts</a:t>
            </a:r>
          </a:p>
          <a:p>
            <a:pPr lvl="2"/>
            <a:r>
              <a:rPr lang="en-US" altLang="en-US" sz="1400" dirty="0">
                <a:latin typeface="Calibri" panose="020F0502020204030204" pitchFamily="34" charset="0"/>
              </a:rPr>
              <a:t>Check Spelling</a:t>
            </a:r>
          </a:p>
          <a:p>
            <a:pPr lvl="2"/>
            <a:r>
              <a:rPr lang="en-US" altLang="en-US" sz="1400" dirty="0">
                <a:latin typeface="Calibri" panose="020F0502020204030204" pitchFamily="34" charset="0"/>
              </a:rPr>
              <a:t>Predictive Text</a:t>
            </a:r>
          </a:p>
          <a:p>
            <a:pPr lvl="2"/>
            <a:r>
              <a:rPr lang="en-US" altLang="en-US" sz="1400" dirty="0">
                <a:latin typeface="Calibri" panose="020F0502020204030204" pitchFamily="34" charset="0"/>
              </a:rPr>
              <a:t>Auto-Correction</a:t>
            </a:r>
          </a:p>
          <a:p>
            <a:pPr lvl="2"/>
            <a:r>
              <a:rPr lang="en-US" altLang="en-US" sz="1400" dirty="0">
                <a:latin typeface="Calibri" panose="020F0502020204030204" pitchFamily="34" charset="0"/>
              </a:rPr>
              <a:t>Auto-Capitalization</a:t>
            </a:r>
            <a:endParaRPr lang="en-US" altLang="en-US" dirty="0">
              <a:latin typeface="Calibri" panose="020F050202020403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070263" y="934366"/>
            <a:ext cx="7353300" cy="4525963"/>
          </a:xfrm>
        </p:spPr>
        <p:txBody>
          <a:bodyPr/>
          <a:lstStyle/>
          <a:p>
            <a:r>
              <a:rPr lang="en-US" altLang="en-US" sz="2000" dirty="0">
                <a:latin typeface="Calibri" panose="020F0502020204030204" pitchFamily="34" charset="0"/>
              </a:rPr>
              <a:t>If using the TSM, ensure that one or more TSMs have been installed on desktop or laptop computers. </a:t>
            </a:r>
          </a:p>
          <a:p>
            <a:r>
              <a:rPr lang="en-US" altLang="en-US" sz="2000" dirty="0">
                <a:latin typeface="Calibri" panose="020F0502020204030204" pitchFamily="34" charset="0"/>
              </a:rPr>
              <a:t>Use the COS-DTK to create configurations</a:t>
            </a:r>
          </a:p>
          <a:p>
            <a:pPr lvl="1"/>
            <a:r>
              <a:rPr lang="en-US" altLang="en-US" sz="2000" dirty="0">
                <a:latin typeface="Calibri" panose="020F0502020204030204" pitchFamily="34" charset="0"/>
              </a:rPr>
              <a:t>Be sure to connect the TSM to each of the devices in the configuration.</a:t>
            </a:r>
          </a:p>
          <a:p>
            <a:pPr lvl="1">
              <a:defRPr/>
            </a:pPr>
            <a:r>
              <a:rPr lang="en-US" altLang="en-US" sz="1800" dirty="0">
                <a:latin typeface="Calibri" panose="020F0502020204030204" pitchFamily="34" charset="0"/>
              </a:rPr>
              <a:t>If MDM supports the Managed App Configuration feature, this can be used to configure multiple iPad devices. </a:t>
            </a:r>
          </a:p>
          <a:p>
            <a:pPr lvl="1">
              <a:defRPr/>
            </a:pPr>
            <a:r>
              <a:rPr lang="en-US" altLang="en-US" sz="1800" dirty="0">
                <a:latin typeface="Calibri" panose="020F0502020204030204" pitchFamily="34" charset="0"/>
              </a:rPr>
              <a:t>If MDM does not support the Managed App Configuration, use the MDM to deploy the software, but each iPad must be manually registered. </a:t>
            </a:r>
          </a:p>
          <a:p>
            <a:pPr>
              <a:defRPr/>
            </a:pPr>
            <a:r>
              <a:rPr lang="en-US" altLang="en-US" sz="2000" dirty="0">
                <a:latin typeface="Calibri" panose="020F0502020204030204" pitchFamily="34" charset="0"/>
              </a:rPr>
              <a:t>Install the DRC INSIGHT App on iPads.</a:t>
            </a:r>
          </a:p>
          <a:p>
            <a:pPr lvl="1">
              <a:defRPr/>
            </a:pPr>
            <a:r>
              <a:rPr lang="en-US" altLang="en-US" sz="1800" dirty="0">
                <a:latin typeface="Calibri" panose="020F0502020204030204" pitchFamily="34" charset="0"/>
              </a:rPr>
              <a:t>Download the app from the App Store</a:t>
            </a:r>
          </a:p>
          <a:p>
            <a:pPr lvl="1">
              <a:defRPr/>
            </a:pPr>
            <a:r>
              <a:rPr lang="en-US" altLang="en-US" sz="1800" dirty="0">
                <a:latin typeface="Calibri" panose="020F0502020204030204" pitchFamily="34" charset="0"/>
              </a:rPr>
              <a:t>Create the </a:t>
            </a:r>
            <a:r>
              <a:rPr lang="en-US" altLang="en-US" sz="1800" dirty="0" err="1">
                <a:latin typeface="Calibri" panose="020F0502020204030204" pitchFamily="34" charset="0"/>
              </a:rPr>
              <a:t>ios.plist</a:t>
            </a:r>
            <a:r>
              <a:rPr lang="en-US" altLang="en-US" sz="1800" dirty="0">
                <a:latin typeface="Calibri" panose="020F0502020204030204" pitchFamily="34" charset="0"/>
              </a:rPr>
              <a:t> configuration file in the DTK. </a:t>
            </a:r>
          </a:p>
          <a:p>
            <a:pPr lvl="1">
              <a:defRPr/>
            </a:pPr>
            <a:r>
              <a:rPr lang="en-US" altLang="en-US" sz="1800" dirty="0">
                <a:latin typeface="Calibri" panose="020F0502020204030204" pitchFamily="34" charset="0"/>
              </a:rPr>
              <a:t>Deploy the app and configuration file using MDM.</a:t>
            </a:r>
          </a:p>
          <a:p>
            <a:pPr>
              <a:defRPr/>
            </a:pPr>
            <a:r>
              <a:rPr lang="en-US" altLang="en-US" sz="2000" dirty="0">
                <a:latin typeface="Calibri" panose="020F0502020204030204" pitchFamily="34" charset="0"/>
              </a:rPr>
              <a:t>Launch DRC INSIGHT. The iPad devices are automatically registered with INSIGHT once launched.</a:t>
            </a: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kern="0" dirty="0">
                <a:solidFill>
                  <a:srgbClr val="022F65"/>
                </a:solidFill>
                <a:latin typeface="Garamond" pitchFamily="18" charset="0"/>
              </a:rPr>
              <a:t>iOS (iPads)</a:t>
            </a:r>
            <a:endParaRPr lang="en-US" sz="2000" b="0" kern="0" dirty="0"/>
          </a:p>
          <a:p>
            <a:pPr algn="l"/>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81</a:t>
            </a:fld>
            <a:endParaRPr lang="en-US" dirty="0"/>
          </a:p>
        </p:txBody>
      </p:sp>
    </p:spTree>
    <p:extLst>
      <p:ext uri="{BB962C8B-B14F-4D97-AF65-F5344CB8AC3E}">
        <p14:creationId xmlns:p14="http://schemas.microsoft.com/office/powerpoint/2010/main" val="1689635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1236678" y="1190333"/>
            <a:ext cx="7353300" cy="4525963"/>
          </a:xfrm>
        </p:spPr>
        <p:txBody>
          <a:bodyPr/>
          <a:lstStyle/>
          <a:p>
            <a:r>
              <a:rPr lang="en-US" sz="2000" dirty="0">
                <a:latin typeface="Calibri" panose="020F0502020204030204" pitchFamily="34" charset="0"/>
              </a:rPr>
              <a:t>INSIGHT has been used successfully on virtual desktop environments</a:t>
            </a:r>
          </a:p>
          <a:p>
            <a:pPr lvl="1"/>
            <a:r>
              <a:rPr lang="en-US" sz="1800" dirty="0" err="1">
                <a:latin typeface="Calibri" panose="020F0502020204030204" pitchFamily="34" charset="0"/>
              </a:rPr>
              <a:t>nComputing</a:t>
            </a:r>
            <a:endParaRPr lang="en-US" sz="1800" dirty="0">
              <a:latin typeface="Calibri" panose="020F0502020204030204" pitchFamily="34" charset="0"/>
            </a:endParaRPr>
          </a:p>
          <a:p>
            <a:pPr lvl="1"/>
            <a:r>
              <a:rPr lang="en-US" sz="1800" dirty="0">
                <a:latin typeface="Calibri" panose="020F0502020204030204" pitchFamily="34" charset="0"/>
              </a:rPr>
              <a:t>Citrix</a:t>
            </a:r>
          </a:p>
          <a:p>
            <a:pPr lvl="1"/>
            <a:r>
              <a:rPr lang="en-US" sz="1800" dirty="0">
                <a:latin typeface="Calibri" panose="020F0502020204030204" pitchFamily="34" charset="0"/>
              </a:rPr>
              <a:t>Wyse</a:t>
            </a:r>
          </a:p>
          <a:p>
            <a:pPr lvl="1"/>
            <a:r>
              <a:rPr lang="en-US" sz="1800" dirty="0" err="1">
                <a:latin typeface="Calibri" panose="020F0502020204030204" pitchFamily="34" charset="0"/>
              </a:rPr>
              <a:t>VMWare</a:t>
            </a:r>
            <a:endParaRPr lang="en-US" sz="1800" dirty="0">
              <a:latin typeface="Calibri" panose="020F0502020204030204" pitchFamily="34" charset="0"/>
            </a:endParaRPr>
          </a:p>
          <a:p>
            <a:r>
              <a:rPr lang="en-US" sz="2000" dirty="0">
                <a:latin typeface="Calibri" panose="020F0502020204030204" pitchFamily="34" charset="0"/>
              </a:rPr>
              <a:t>The virtual desktop session must emulate one of the supported operating systems.</a:t>
            </a:r>
          </a:p>
          <a:p>
            <a:r>
              <a:rPr lang="en-US" sz="2000" dirty="0">
                <a:latin typeface="Calibri" panose="020F0502020204030204" pitchFamily="34" charset="0"/>
              </a:rPr>
              <a:t>The virtual desktop server must have sufficient resources to support all students that will be testing concurrently.  </a:t>
            </a:r>
          </a:p>
          <a:p>
            <a:r>
              <a:rPr lang="en-US" sz="2000" dirty="0">
                <a:latin typeface="Calibri" panose="020F0502020204030204" pitchFamily="34" charset="0"/>
              </a:rPr>
              <a:t>Special attention must be paid to the security risks inherent to testing in a virtual desktop environment.</a:t>
            </a:r>
            <a:endParaRPr lang="en-US" sz="1600" dirty="0">
              <a:latin typeface="Calibri" panose="020F0502020204030204" pitchFamily="34" charset="0"/>
            </a:endParaRP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kern="0" dirty="0">
                <a:solidFill>
                  <a:srgbClr val="022F65"/>
                </a:solidFill>
                <a:latin typeface="Garamond" pitchFamily="18" charset="0"/>
              </a:rPr>
              <a:t>Virtual Desktops/Thin Clients</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82</a:t>
            </a:fld>
            <a:endParaRPr lang="en-US" dirty="0"/>
          </a:p>
        </p:txBody>
      </p:sp>
    </p:spTree>
    <p:extLst>
      <p:ext uri="{BB962C8B-B14F-4D97-AF65-F5344CB8AC3E}">
        <p14:creationId xmlns:p14="http://schemas.microsoft.com/office/powerpoint/2010/main" val="20108098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1070263" y="1026292"/>
            <a:ext cx="7949046" cy="4525963"/>
          </a:xfrm>
        </p:spPr>
        <p:txBody>
          <a:bodyPr/>
          <a:lstStyle/>
          <a:p>
            <a:r>
              <a:rPr lang="en-US" sz="1800" dirty="0">
                <a:latin typeface="Calibri" panose="020F0502020204030204" pitchFamily="34" charset="0"/>
              </a:rPr>
              <a:t>Please note:</a:t>
            </a:r>
          </a:p>
          <a:p>
            <a:pPr lvl="1"/>
            <a:r>
              <a:rPr lang="en-US" sz="1600" dirty="0">
                <a:latin typeface="Calibri" panose="020F0502020204030204" pitchFamily="34" charset="0"/>
              </a:rPr>
              <a:t>Virtual desktop environments are supported for the Georgia Milestones Assessments, they are </a:t>
            </a:r>
            <a:r>
              <a:rPr lang="en-US" sz="1600" u="sng" dirty="0">
                <a:latin typeface="Calibri" panose="020F0502020204030204" pitchFamily="34" charset="0"/>
              </a:rPr>
              <a:t>not</a:t>
            </a:r>
            <a:r>
              <a:rPr lang="en-US" sz="1600" dirty="0">
                <a:latin typeface="Calibri" panose="020F0502020204030204" pitchFamily="34" charset="0"/>
              </a:rPr>
              <a:t> supported for WIDA ACCESS for ELLs Assessment.</a:t>
            </a:r>
          </a:p>
          <a:p>
            <a:pPr lvl="1"/>
            <a:r>
              <a:rPr lang="en-US" sz="1600" b="1" dirty="0">
                <a:latin typeface="Calibri" panose="020F0502020204030204" pitchFamily="34" charset="0"/>
              </a:rPr>
              <a:t>DRC does not support the use of online audio accommodations (Screen Reader, also called text-to-speech) in virtual desktop environments.</a:t>
            </a:r>
          </a:p>
          <a:p>
            <a:pPr lvl="2"/>
            <a:r>
              <a:rPr lang="en-US" sz="1400" dirty="0">
                <a:latin typeface="Calibri" panose="020F0502020204030204" pitchFamily="34" charset="0"/>
              </a:rPr>
              <a:t>In general, we have found that audio quality in such environments is poor, which could prevent the audio accommodation from functioning as designed.</a:t>
            </a:r>
            <a:endParaRPr lang="en-US" altLang="en-US" sz="1400" dirty="0">
              <a:latin typeface="Calibri" panose="020F0502020204030204" pitchFamily="34" charset="0"/>
            </a:endParaRPr>
          </a:p>
          <a:p>
            <a:pPr lvl="2"/>
            <a:r>
              <a:rPr lang="en-US" altLang="en-US" sz="1400" dirty="0">
                <a:latin typeface="Calibri" panose="020F0502020204030204" pitchFamily="34" charset="0"/>
              </a:rPr>
              <a:t>Other options for delivery of the audio accommodations in the Virtual Desktop/Thin Client environment</a:t>
            </a:r>
          </a:p>
          <a:p>
            <a:pPr lvl="3"/>
            <a:r>
              <a:rPr lang="en-US" altLang="en-US" sz="1200" dirty="0">
                <a:latin typeface="Calibri" panose="020F0502020204030204" pitchFamily="34" charset="0"/>
              </a:rPr>
              <a:t>Human reader in an online test administration</a:t>
            </a:r>
          </a:p>
          <a:p>
            <a:pPr lvl="4"/>
            <a:r>
              <a:rPr lang="en-US" altLang="en-US" sz="1200" dirty="0">
                <a:latin typeface="Calibri" panose="020F0502020204030204" pitchFamily="34" charset="0"/>
              </a:rPr>
              <a:t>Human readers must use the posted Read-Aloud Guidelines that appear on the Georgia Milestones </a:t>
            </a:r>
            <a:r>
              <a:rPr lang="en-US" altLang="en-US" sz="1200" dirty="0" err="1">
                <a:latin typeface="Calibri" panose="020F0502020204030204" pitchFamily="34" charset="0"/>
              </a:rPr>
              <a:t>GaDOE</a:t>
            </a:r>
            <a:r>
              <a:rPr lang="en-US" altLang="en-US" sz="1200" dirty="0">
                <a:latin typeface="Calibri" panose="020F0502020204030204" pitchFamily="34" charset="0"/>
              </a:rPr>
              <a:t> webpage under Test Administration &amp; Educator Resources</a:t>
            </a:r>
          </a:p>
          <a:p>
            <a:pPr lvl="3"/>
            <a:r>
              <a:rPr lang="en-US" altLang="en-US" sz="1200" dirty="0">
                <a:latin typeface="Calibri" panose="020F0502020204030204" pitchFamily="34" charset="0"/>
              </a:rPr>
              <a:t>Use desktop, laptop, or other non-virtual desktops for students with audio accommodations</a:t>
            </a:r>
          </a:p>
          <a:p>
            <a:pPr lvl="1"/>
            <a:r>
              <a:rPr lang="en-US" altLang="en-US" sz="1600" dirty="0">
                <a:latin typeface="Calibri" panose="020F0502020204030204" pitchFamily="34" charset="0"/>
              </a:rPr>
              <a:t>You may use a virtual desktop to host a TSM, and virtual desktops running INSIGHT can connect to a TSM</a:t>
            </a:r>
          </a:p>
          <a:p>
            <a:pPr lvl="1"/>
            <a:r>
              <a:rPr lang="en-US" altLang="en-US" sz="1600" dirty="0">
                <a:latin typeface="Calibri" panose="020F0502020204030204" pitchFamily="34" charset="0"/>
              </a:rPr>
              <a:t>Because virtual desktop environment setups can vary, you may encounter unique issues</a:t>
            </a:r>
          </a:p>
          <a:p>
            <a:pPr lvl="2"/>
            <a:r>
              <a:rPr lang="en-US" altLang="en-US" sz="1400" dirty="0">
                <a:latin typeface="Calibri" panose="020F0502020204030204" pitchFamily="34" charset="0"/>
              </a:rPr>
              <a:t>When in doubt, contact Customer Service!!!</a:t>
            </a:r>
            <a:endParaRPr lang="en-US" altLang="en-US" sz="2000" dirty="0">
              <a:latin typeface="Calibri" panose="020F0502020204030204" pitchFamily="34" charset="0"/>
            </a:endParaRPr>
          </a:p>
        </p:txBody>
      </p:sp>
      <p:sp>
        <p:nvSpPr>
          <p:cNvPr id="6"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kern="0" dirty="0">
                <a:solidFill>
                  <a:srgbClr val="022F65"/>
                </a:solidFill>
                <a:latin typeface="Garamond" pitchFamily="18" charset="0"/>
              </a:rPr>
              <a:t>Virtual Desktops/Thin Clients</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83</a:t>
            </a:fld>
            <a:endParaRPr lang="en-US" dirty="0"/>
          </a:p>
        </p:txBody>
      </p:sp>
    </p:spTree>
    <p:extLst>
      <p:ext uri="{BB962C8B-B14F-4D97-AF65-F5344CB8AC3E}">
        <p14:creationId xmlns:p14="http://schemas.microsoft.com/office/powerpoint/2010/main" val="20108098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5715" y="1097448"/>
            <a:ext cx="7471596" cy="4953000"/>
          </a:xfrm>
        </p:spPr>
        <p:txBody>
          <a:bodyPr>
            <a:normAutofit fontScale="70000" lnSpcReduction="20000"/>
          </a:bodyPr>
          <a:lstStyle/>
          <a:p>
            <a:r>
              <a:rPr lang="en-US" dirty="0">
                <a:latin typeface="Calibri" panose="020F0502020204030204" pitchFamily="34" charset="0"/>
              </a:rPr>
              <a:t>Complete the setup of your TSMs, your configurations in the COS-DTK, and your INSIGHT installations on your test machines.</a:t>
            </a:r>
          </a:p>
          <a:p>
            <a:r>
              <a:rPr lang="en-US" dirty="0">
                <a:latin typeface="Calibri" panose="020F0502020204030204" pitchFamily="34" charset="0"/>
              </a:rPr>
              <a:t>Run Load Simulations and Ensure that your TSMs are up-to-date with content</a:t>
            </a:r>
          </a:p>
          <a:p>
            <a:pPr lvl="1"/>
            <a:r>
              <a:rPr lang="en-US" dirty="0">
                <a:latin typeface="Calibri" panose="020F0502020204030204" pitchFamily="34" charset="0"/>
              </a:rPr>
              <a:t>Download content via the </a:t>
            </a:r>
            <a:r>
              <a:rPr lang="en-US" b="1" dirty="0">
                <a:latin typeface="Calibri" panose="020F0502020204030204" pitchFamily="34" charset="0"/>
              </a:rPr>
              <a:t>Update Content </a:t>
            </a:r>
            <a:r>
              <a:rPr lang="en-US" dirty="0">
                <a:latin typeface="Calibri" panose="020F0502020204030204" pitchFamily="34" charset="0"/>
              </a:rPr>
              <a:t>button:</a:t>
            </a:r>
          </a:p>
          <a:p>
            <a:pPr lvl="2"/>
            <a:r>
              <a:rPr lang="en-US" dirty="0">
                <a:latin typeface="Calibri" panose="020F0502020204030204" pitchFamily="34" charset="0"/>
              </a:rPr>
              <a:t>Check the TTS checkbox for oral administration</a:t>
            </a:r>
          </a:p>
          <a:p>
            <a:r>
              <a:rPr lang="en-US" dirty="0">
                <a:latin typeface="Calibri" panose="020F0502020204030204" pitchFamily="34" charset="0"/>
              </a:rPr>
              <a:t>Ensure students access Online Tools Training (OTT)</a:t>
            </a:r>
          </a:p>
          <a:p>
            <a:pPr lvl="1"/>
            <a:r>
              <a:rPr lang="en-US" sz="2600" dirty="0">
                <a:latin typeface="Calibri" panose="020F0502020204030204" pitchFamily="34" charset="0"/>
              </a:rPr>
              <a:t>Hands-on opportunity to practice using testing tools</a:t>
            </a:r>
          </a:p>
          <a:p>
            <a:pPr lvl="1"/>
            <a:r>
              <a:rPr lang="en-US" sz="2600" dirty="0">
                <a:latin typeface="Calibri" panose="020F0502020204030204" pitchFamily="34" charset="0"/>
              </a:rPr>
              <a:t>Can be used to check that the testing engine is working</a:t>
            </a:r>
          </a:p>
          <a:p>
            <a:r>
              <a:rPr lang="en-US" dirty="0">
                <a:latin typeface="Calibri" panose="020F0502020204030204" pitchFamily="34" charset="0"/>
              </a:rPr>
              <a:t>Online Audio Accommodations</a:t>
            </a:r>
          </a:p>
          <a:p>
            <a:pPr lvl="1"/>
            <a:r>
              <a:rPr lang="en-US" sz="2600" dirty="0">
                <a:latin typeface="Calibri" panose="020F0502020204030204" pitchFamily="34" charset="0"/>
              </a:rPr>
              <a:t>Ensure appropriate numbers of headphones are available for students</a:t>
            </a:r>
          </a:p>
          <a:p>
            <a:r>
              <a:rPr lang="en-US" sz="3100" dirty="0">
                <a:latin typeface="Calibri" panose="020F0502020204030204" pitchFamily="34" charset="0"/>
              </a:rPr>
              <a:t>Ensure that paper testing materials have been ordered for all students that will not be testing online (e.g. students with Braille or Large Print accommodations)</a:t>
            </a:r>
          </a:p>
        </p:txBody>
      </p:sp>
      <p:sp>
        <p:nvSpPr>
          <p:cNvPr id="5" name="Title 1"/>
          <p:cNvSpPr txBox="1">
            <a:spLocks/>
          </p:cNvSpPr>
          <p:nvPr/>
        </p:nvSpPr>
        <p:spPr>
          <a:xfrm>
            <a:off x="1070263" y="108383"/>
            <a:ext cx="731173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022F65"/>
                </a:solidFill>
                <a:latin typeface="Garamond" pitchFamily="18" charset="0"/>
              </a:rPr>
              <a:t>Preparing for Testing</a:t>
            </a:r>
            <a:endParaRPr lang="en-US" sz="2000" b="0" kern="0" dirty="0"/>
          </a:p>
        </p:txBody>
      </p:sp>
      <p:sp>
        <p:nvSpPr>
          <p:cNvPr id="7" name="Slide Number Placeholder 6"/>
          <p:cNvSpPr>
            <a:spLocks noGrp="1"/>
          </p:cNvSpPr>
          <p:nvPr>
            <p:ph type="sldNum" sz="quarter" idx="10"/>
          </p:nvPr>
        </p:nvSpPr>
        <p:spPr/>
        <p:txBody>
          <a:bodyPr/>
          <a:lstStyle/>
          <a:p>
            <a:pPr>
              <a:defRPr/>
            </a:pPr>
            <a:fld id="{5C85FF15-2366-464F-A9D7-3AA477A532F5}" type="slidenum">
              <a:rPr lang="en-US" smtClean="0"/>
              <a:pPr>
                <a:defRPr/>
              </a:pPr>
              <a:t>84</a:t>
            </a:fld>
            <a:endParaRPr lang="en-US" dirty="0"/>
          </a:p>
        </p:txBody>
      </p:sp>
    </p:spTree>
    <p:extLst>
      <p:ext uri="{BB962C8B-B14F-4D97-AF65-F5344CB8AC3E}">
        <p14:creationId xmlns:p14="http://schemas.microsoft.com/office/powerpoint/2010/main" val="12446135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63" y="108383"/>
            <a:ext cx="7311737" cy="1143000"/>
          </a:xfrm>
        </p:spPr>
        <p:txBody>
          <a:bodyPr/>
          <a:lstStyle/>
          <a:p>
            <a:pPr algn="l"/>
            <a:r>
              <a:rPr lang="en-US" sz="2800" b="1" dirty="0">
                <a:solidFill>
                  <a:srgbClr val="022F65"/>
                </a:solidFill>
                <a:latin typeface="Garamond" pitchFamily="18" charset="0"/>
              </a:rPr>
              <a:t>Georgia Milestones versus ACCESS for ELLs</a:t>
            </a:r>
            <a:endParaRPr lang="en-US" sz="2800" dirty="0"/>
          </a:p>
        </p:txBody>
      </p:sp>
      <p:sp>
        <p:nvSpPr>
          <p:cNvPr id="3" name="Content Placeholder 2"/>
          <p:cNvSpPr>
            <a:spLocks noGrp="1"/>
          </p:cNvSpPr>
          <p:nvPr>
            <p:ph idx="1"/>
          </p:nvPr>
        </p:nvSpPr>
        <p:spPr>
          <a:xfrm>
            <a:off x="1167241" y="1392382"/>
            <a:ext cx="7353300" cy="5008418"/>
          </a:xfrm>
        </p:spPr>
        <p:txBody>
          <a:bodyPr/>
          <a:lstStyle/>
          <a:p>
            <a:r>
              <a:rPr lang="en-US" sz="2400" dirty="0">
                <a:latin typeface="Calibri" panose="020F0502020204030204" pitchFamily="34" charset="0"/>
              </a:rPr>
              <a:t>Both use the DRC INSIGHT platform</a:t>
            </a:r>
          </a:p>
          <a:p>
            <a:r>
              <a:rPr lang="en-US" sz="2400" dirty="0">
                <a:latin typeface="Calibri" panose="020F0502020204030204" pitchFamily="34" charset="0"/>
              </a:rPr>
              <a:t>Both use the TSM and COS-DTK </a:t>
            </a:r>
          </a:p>
          <a:p>
            <a:pPr lvl="1"/>
            <a:r>
              <a:rPr lang="en-US" sz="2000" dirty="0">
                <a:latin typeface="Calibri" panose="020F0502020204030204" pitchFamily="34" charset="0"/>
                <a:ea typeface="+mn-ea"/>
                <a:cs typeface="+mn-cs"/>
              </a:rPr>
              <a:t>Require separate TSMs for each program</a:t>
            </a:r>
          </a:p>
          <a:p>
            <a:r>
              <a:rPr lang="en-US" sz="2400" dirty="0">
                <a:latin typeface="Calibri" panose="020F0502020204030204" pitchFamily="34" charset="0"/>
              </a:rPr>
              <a:t>Both use the DRC INSIGHT secure browser and apps</a:t>
            </a:r>
          </a:p>
          <a:p>
            <a:pPr lvl="1"/>
            <a:r>
              <a:rPr lang="en-US" sz="2000" dirty="0">
                <a:latin typeface="Calibri" panose="020F0502020204030204" pitchFamily="34" charset="0"/>
                <a:ea typeface="+mn-ea"/>
                <a:cs typeface="+mn-cs"/>
              </a:rPr>
              <a:t>Can use the same installation of secure browser for both programs</a:t>
            </a:r>
          </a:p>
          <a:p>
            <a:r>
              <a:rPr lang="en-US" sz="2400" dirty="0">
                <a:latin typeface="Calibri" panose="020F0502020204030204" pitchFamily="34" charset="0"/>
              </a:rPr>
              <a:t>Georgia Milestones content is significantly smaller</a:t>
            </a:r>
          </a:p>
          <a:p>
            <a:r>
              <a:rPr lang="en-US" sz="2400" dirty="0">
                <a:latin typeface="Calibri" panose="020F0502020204030204" pitchFamily="34" charset="0"/>
              </a:rPr>
              <a:t>Georgia Milestones has a separate and dedicated Customer Service team</a:t>
            </a:r>
          </a:p>
        </p:txBody>
      </p:sp>
      <p:sp>
        <p:nvSpPr>
          <p:cNvPr id="6" name="Slide Number Placeholder 5"/>
          <p:cNvSpPr>
            <a:spLocks noGrp="1"/>
          </p:cNvSpPr>
          <p:nvPr>
            <p:ph type="sldNum" sz="quarter" idx="10"/>
          </p:nvPr>
        </p:nvSpPr>
        <p:spPr/>
        <p:txBody>
          <a:bodyPr/>
          <a:lstStyle/>
          <a:p>
            <a:pPr>
              <a:defRPr/>
            </a:pPr>
            <a:fld id="{5C85FF15-2366-464F-A9D7-3AA477A532F5}" type="slidenum">
              <a:rPr lang="en-US" smtClean="0"/>
              <a:pPr>
                <a:defRPr/>
              </a:pPr>
              <a:t>85</a:t>
            </a:fld>
            <a:endParaRPr lang="en-US" dirty="0"/>
          </a:p>
        </p:txBody>
      </p:sp>
    </p:spTree>
    <p:extLst>
      <p:ext uri="{BB962C8B-B14F-4D97-AF65-F5344CB8AC3E}">
        <p14:creationId xmlns:p14="http://schemas.microsoft.com/office/powerpoint/2010/main" val="25659361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63" y="108383"/>
            <a:ext cx="7311737" cy="1143000"/>
          </a:xfrm>
        </p:spPr>
        <p:txBody>
          <a:bodyPr/>
          <a:lstStyle/>
          <a:p>
            <a:pPr algn="l"/>
            <a:r>
              <a:rPr lang="en-US" sz="2800" b="1" dirty="0">
                <a:solidFill>
                  <a:srgbClr val="022F65"/>
                </a:solidFill>
                <a:latin typeface="Garamond" pitchFamily="18" charset="0"/>
              </a:rPr>
              <a:t>Thank you!</a:t>
            </a:r>
            <a:endParaRPr lang="en-US" sz="2800" dirty="0"/>
          </a:p>
        </p:txBody>
      </p:sp>
      <p:sp>
        <p:nvSpPr>
          <p:cNvPr id="3" name="Content Placeholder 2"/>
          <p:cNvSpPr>
            <a:spLocks noGrp="1"/>
          </p:cNvSpPr>
          <p:nvPr>
            <p:ph idx="1"/>
          </p:nvPr>
        </p:nvSpPr>
        <p:spPr>
          <a:xfrm>
            <a:off x="1070263" y="761863"/>
            <a:ext cx="7353300" cy="5008418"/>
          </a:xfrm>
        </p:spPr>
        <p:txBody>
          <a:bodyPr/>
          <a:lstStyle/>
          <a:p>
            <a:pPr marL="114300" indent="0">
              <a:buNone/>
            </a:pPr>
            <a:r>
              <a:rPr lang="en-US" sz="2400" b="1" dirty="0">
                <a:latin typeface="Calibri" panose="020F0502020204030204" pitchFamily="34" charset="0"/>
              </a:rPr>
              <a:t>Helpful Documents</a:t>
            </a:r>
          </a:p>
          <a:p>
            <a:pPr marL="457200"/>
            <a:r>
              <a:rPr lang="en-US" sz="2400" dirty="0">
                <a:latin typeface="Calibri" panose="020F0502020204030204" pitchFamily="34" charset="0"/>
              </a:rPr>
              <a:t>INSIGHT Technology User Guide (Volumes I-V)</a:t>
            </a:r>
          </a:p>
          <a:p>
            <a:pPr marL="457200"/>
            <a:r>
              <a:rPr lang="en-US" sz="2400" dirty="0">
                <a:latin typeface="Calibri" panose="020F0502020204030204" pitchFamily="34" charset="0"/>
              </a:rPr>
              <a:t>Central Offices Services Device Toolkit Transition Guide</a:t>
            </a:r>
          </a:p>
          <a:p>
            <a:pPr marL="457200"/>
            <a:r>
              <a:rPr lang="en-US" sz="2400" dirty="0">
                <a:latin typeface="Calibri" panose="020F0502020204030204" pitchFamily="34" charset="0"/>
              </a:rPr>
              <a:t>INSIGHT System Requirements</a:t>
            </a:r>
          </a:p>
          <a:p>
            <a:pPr marL="457200"/>
            <a:r>
              <a:rPr lang="en-US" sz="2400" dirty="0">
                <a:latin typeface="Calibri" panose="020F0502020204030204" pitchFamily="34" charset="0"/>
              </a:rPr>
              <a:t>Mega TSM Configuration</a:t>
            </a:r>
          </a:p>
          <a:p>
            <a:pPr lvl="1"/>
            <a:r>
              <a:rPr lang="en-US" sz="2000" dirty="0">
                <a:latin typeface="Calibri" panose="020F0502020204030204" pitchFamily="34" charset="0"/>
              </a:rPr>
              <a:t>All found on eDIRECT: </a:t>
            </a:r>
            <a:r>
              <a:rPr lang="en-US" sz="2000" dirty="0">
                <a:solidFill>
                  <a:srgbClr val="FF0000"/>
                </a:solidFill>
                <a:latin typeface="Calibri" panose="020F0502020204030204" pitchFamily="34" charset="0"/>
                <a:hlinkClick r:id="rId2"/>
              </a:rPr>
              <a:t>https://ga.drcedirect.com</a:t>
            </a:r>
            <a:r>
              <a:rPr lang="en-US" sz="2000" dirty="0">
                <a:solidFill>
                  <a:srgbClr val="FF0000"/>
                </a:solidFill>
                <a:latin typeface="Calibri" panose="020F0502020204030204" pitchFamily="34" charset="0"/>
              </a:rPr>
              <a:t> </a:t>
            </a:r>
            <a:r>
              <a:rPr lang="en-US" sz="2400" dirty="0">
                <a:latin typeface="Calibri" panose="020F0502020204030204" pitchFamily="34" charset="0"/>
              </a:rPr>
              <a:t>under General Information/Documents/Manuals</a:t>
            </a:r>
          </a:p>
          <a:p>
            <a:pPr marL="114300" indent="0">
              <a:buNone/>
            </a:pPr>
            <a:r>
              <a:rPr lang="en-US" sz="2400" b="1" dirty="0">
                <a:latin typeface="Calibri" panose="020F0502020204030204" pitchFamily="34" charset="0"/>
              </a:rPr>
              <a:t>DRC Georgia Customer Care</a:t>
            </a:r>
          </a:p>
          <a:p>
            <a:r>
              <a:rPr lang="en-US" sz="2400" dirty="0">
                <a:latin typeface="Calibri" panose="020F0502020204030204" pitchFamily="34" charset="0"/>
              </a:rPr>
              <a:t>Hours of Operation: 7:00 am - 8 pm EST</a:t>
            </a:r>
          </a:p>
          <a:p>
            <a:r>
              <a:rPr lang="en-US" sz="2400" dirty="0">
                <a:latin typeface="Calibri" panose="020F0502020204030204" pitchFamily="34" charset="0"/>
              </a:rPr>
              <a:t>Phone: (866) 282-2249</a:t>
            </a:r>
          </a:p>
          <a:p>
            <a:r>
              <a:rPr lang="en-US" sz="2400" dirty="0">
                <a:latin typeface="Calibri" panose="020F0502020204030204" pitchFamily="34" charset="0"/>
              </a:rPr>
              <a:t>Email:  </a:t>
            </a:r>
            <a:r>
              <a:rPr lang="en-US" sz="2000" u="sng" dirty="0">
                <a:latin typeface="Calibri" panose="020F0502020204030204" pitchFamily="34" charset="0"/>
                <a:hlinkClick r:id="rId3"/>
              </a:rPr>
              <a:t>gahelpdesk@datarecognitioncorp.com</a:t>
            </a:r>
            <a:endParaRPr lang="en-US" sz="2000" u="sng" dirty="0">
              <a:latin typeface="Calibri" panose="020F0502020204030204" pitchFamily="34" charset="0"/>
            </a:endParaRPr>
          </a:p>
        </p:txBody>
      </p:sp>
      <p:sp>
        <p:nvSpPr>
          <p:cNvPr id="6" name="Slide Number Placeholder 5"/>
          <p:cNvSpPr>
            <a:spLocks noGrp="1"/>
          </p:cNvSpPr>
          <p:nvPr>
            <p:ph type="sldNum" sz="quarter" idx="10"/>
          </p:nvPr>
        </p:nvSpPr>
        <p:spPr/>
        <p:txBody>
          <a:bodyPr/>
          <a:lstStyle/>
          <a:p>
            <a:pPr>
              <a:defRPr/>
            </a:pPr>
            <a:fld id="{5C85FF15-2366-464F-A9D7-3AA477A532F5}" type="slidenum">
              <a:rPr lang="en-US" smtClean="0"/>
              <a:pPr>
                <a:defRPr/>
              </a:pPr>
              <a:t>86</a:t>
            </a:fld>
            <a:endParaRPr lang="en-US" dirty="0"/>
          </a:p>
        </p:txBody>
      </p:sp>
    </p:spTree>
    <p:extLst>
      <p:ext uri="{BB962C8B-B14F-4D97-AF65-F5344CB8AC3E}">
        <p14:creationId xmlns:p14="http://schemas.microsoft.com/office/powerpoint/2010/main" val="42799796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8082" y="2182092"/>
            <a:ext cx="7353300" cy="3179618"/>
          </a:xfrm>
        </p:spPr>
        <p:txBody>
          <a:bodyPr/>
          <a:lstStyle/>
          <a:p>
            <a:pPr marL="0" indent="0" algn="ctr">
              <a:buNone/>
            </a:pPr>
            <a:r>
              <a:rPr lang="en-US" sz="6600" dirty="0">
                <a:latin typeface="Calibri" panose="020F0502020204030204" pitchFamily="34" charset="0"/>
              </a:rPr>
              <a:t>Questions?</a:t>
            </a:r>
          </a:p>
        </p:txBody>
      </p:sp>
      <p:sp>
        <p:nvSpPr>
          <p:cNvPr id="6" name="Slide Number Placeholder 5"/>
          <p:cNvSpPr>
            <a:spLocks noGrp="1"/>
          </p:cNvSpPr>
          <p:nvPr>
            <p:ph type="sldNum" sz="quarter" idx="10"/>
          </p:nvPr>
        </p:nvSpPr>
        <p:spPr/>
        <p:txBody>
          <a:bodyPr/>
          <a:lstStyle/>
          <a:p>
            <a:pPr>
              <a:defRPr/>
            </a:pPr>
            <a:fld id="{5C85FF15-2366-464F-A9D7-3AA477A532F5}" type="slidenum">
              <a:rPr lang="en-US" smtClean="0"/>
              <a:pPr>
                <a:defRPr/>
              </a:pPr>
              <a:t>87</a:t>
            </a:fld>
            <a:endParaRPr lang="en-US" dirty="0"/>
          </a:p>
        </p:txBody>
      </p:sp>
    </p:spTree>
    <p:extLst>
      <p:ext uri="{BB962C8B-B14F-4D97-AF65-F5344CB8AC3E}">
        <p14:creationId xmlns:p14="http://schemas.microsoft.com/office/powerpoint/2010/main" val="365541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559" y="1467686"/>
            <a:ext cx="7353300" cy="4525963"/>
          </a:xfrm>
        </p:spPr>
        <p:txBody>
          <a:bodyPr/>
          <a:lstStyle/>
          <a:p>
            <a:pPr marL="0" lvl="2" indent="0" algn="ctr">
              <a:buClr>
                <a:schemeClr val="accent1"/>
              </a:buClr>
              <a:buNone/>
              <a:defRPr/>
            </a:pPr>
            <a:r>
              <a:rPr lang="en-US" sz="6600" dirty="0">
                <a:latin typeface="Calibri" panose="020F0502020204030204" pitchFamily="34" charset="0"/>
                <a:ea typeface="+mn-ea"/>
                <a:cs typeface="+mn-cs"/>
              </a:rPr>
              <a:t>System Overview</a:t>
            </a:r>
          </a:p>
        </p:txBody>
      </p:sp>
      <p:sp>
        <p:nvSpPr>
          <p:cNvPr id="4" name="Slide Number Placeholder 3"/>
          <p:cNvSpPr>
            <a:spLocks noGrp="1"/>
          </p:cNvSpPr>
          <p:nvPr>
            <p:ph type="sldNum" sz="quarter" idx="10"/>
          </p:nvPr>
        </p:nvSpPr>
        <p:spPr/>
        <p:txBody>
          <a:bodyPr/>
          <a:lstStyle/>
          <a:p>
            <a:pPr>
              <a:defRPr/>
            </a:pPr>
            <a:fld id="{5C85FF15-2366-464F-A9D7-3AA477A532F5}" type="slidenum">
              <a:rPr lang="en-US" smtClean="0">
                <a:solidFill>
                  <a:srgbClr val="FFFFFF"/>
                </a:solidFill>
              </a:rPr>
              <a:pPr>
                <a:defRPr/>
              </a:pPr>
              <a:t>9</a:t>
            </a:fld>
            <a:endParaRPr lang="en-US" dirty="0">
              <a:solidFill>
                <a:srgbClr val="FFFFFF"/>
              </a:solidFill>
            </a:endParaRPr>
          </a:p>
        </p:txBody>
      </p:sp>
    </p:spTree>
    <p:extLst>
      <p:ext uri="{BB962C8B-B14F-4D97-AF65-F5344CB8AC3E}">
        <p14:creationId xmlns:p14="http://schemas.microsoft.com/office/powerpoint/2010/main" val="2419491462"/>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80</Pag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2dd1e1736f5aa316f9a71b8205a09a7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a198b40d19950773205ce50eeea4120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665752-F927-4A9F-A61E-B30DDA267DE2}"/>
</file>

<file path=customXml/itemProps2.xml><?xml version="1.0" encoding="utf-8"?>
<ds:datastoreItem xmlns:ds="http://schemas.openxmlformats.org/officeDocument/2006/customXml" ds:itemID="{8339A5EC-D0F8-40AE-89CA-69C99F56D2D7}"/>
</file>

<file path=customXml/itemProps3.xml><?xml version="1.0" encoding="utf-8"?>
<ds:datastoreItem xmlns:ds="http://schemas.openxmlformats.org/officeDocument/2006/customXml" ds:itemID="{C6554BBE-2D19-435B-AB03-D6E52ABCE493}"/>
</file>

<file path=docProps/app.xml><?xml version="1.0" encoding="utf-8"?>
<Properties xmlns="http://schemas.openxmlformats.org/officeDocument/2006/extended-properties" xmlns:vt="http://schemas.openxmlformats.org/officeDocument/2006/docPropsVTypes">
  <TotalTime>21045</TotalTime>
  <Words>6264</Words>
  <Application>Microsoft Office PowerPoint</Application>
  <PresentationFormat>On-screen Show (4:3)</PresentationFormat>
  <Paragraphs>690</Paragraphs>
  <Slides>87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Arial Narrow</vt:lpstr>
      <vt:lpstr>Calibri</vt:lpstr>
      <vt:lpstr>Garamond</vt:lpstr>
      <vt:lpstr>Wingdings</vt:lpstr>
      <vt:lpstr>1_Custom Design</vt:lpstr>
      <vt:lpstr>Georgia Milestones Assessment System DRC INSIGHT Installation/ eDIRECT Training     </vt:lpstr>
      <vt:lpstr>Introductions</vt:lpstr>
      <vt:lpstr>Agenda</vt:lpstr>
      <vt:lpstr>Key Dates</vt:lpstr>
      <vt:lpstr>Reading and Evidence-Based Writing Field Test</vt:lpstr>
      <vt:lpstr>PowerPoint Presentation</vt:lpstr>
      <vt:lpstr>Technology and Testing</vt:lpstr>
      <vt:lpstr>What’s New? </vt:lpstr>
      <vt:lpstr>PowerPoint Presentation</vt:lpstr>
      <vt:lpstr>System Overview</vt:lpstr>
      <vt:lpstr>eDIRECT</vt:lpstr>
      <vt:lpstr>PowerPoint Presentation</vt:lpstr>
      <vt:lpstr>Network Requirements</vt:lpstr>
      <vt:lpstr>PowerPoint Presentation</vt:lpstr>
      <vt:lpstr>Getting Started – The Basics</vt:lpstr>
      <vt:lpstr>Grouping Machines</vt:lpstr>
      <vt:lpstr>Groups of testing machines</vt:lpstr>
      <vt:lpstr>Testing Site Manager (TSM)</vt:lpstr>
      <vt:lpstr>Testing Site Manager</vt:lpstr>
      <vt:lpstr>PowerPoint Presentation</vt:lpstr>
      <vt:lpstr>PowerPoint Presentation</vt:lpstr>
      <vt:lpstr>PowerPoint Presentation</vt:lpstr>
      <vt:lpstr>TSM – Response Caching</vt:lpstr>
      <vt:lpstr>PowerPoint Presentation</vt:lpstr>
      <vt:lpstr>TSM – Response Caching</vt:lpstr>
      <vt:lpstr>TSM – Response Caching</vt:lpstr>
      <vt:lpstr>TSM – Response Caching</vt:lpstr>
      <vt:lpstr>PowerPoint Presentation</vt:lpstr>
      <vt:lpstr>PowerPoint Presentation</vt:lpstr>
      <vt:lpstr>PowerPoint Presentation</vt:lpstr>
      <vt:lpstr>PowerPoint Presentation</vt:lpstr>
      <vt:lpstr>PowerPoint Presentation</vt:lpstr>
      <vt:lpstr>New: Mega Testing Site Manager (TSM)</vt:lpstr>
      <vt:lpstr>PowerPoint Presentation</vt:lpstr>
      <vt:lpstr>PowerPoint Presentation</vt:lpstr>
      <vt:lpstr>PowerPoint Presentation</vt:lpstr>
      <vt:lpstr>Central Office Services – Device Toolkit (COS-DTK)</vt:lpstr>
      <vt:lpstr>Central Office Services - Device Toolkit (COS-DTK)</vt:lpstr>
      <vt:lpstr>New  eDIRECT Navigation Changes</vt:lpstr>
      <vt:lpstr>New: Central Office Services – Device Toolkit (COS-DTK) User Interface</vt:lpstr>
      <vt:lpstr>New: Central Office Services – Device Toolkit (COS-DTK) User Interface</vt:lpstr>
      <vt:lpstr>New: Central Office Services – Device Toolkit (COS-DTK) User Interface</vt:lpstr>
      <vt:lpstr>New: Central Office Services – Device Toolkit User Interface</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 </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Central Office Services – Device Toolkit (COS_DTK)</vt:lpstr>
      <vt:lpstr>INSIGHT Installation</vt:lpstr>
      <vt:lpstr>INSIGHT Installation</vt:lpstr>
      <vt:lpstr>PowerPoint Presentation</vt:lpstr>
      <vt:lpstr>New: Installable software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Georgia Milestones versus ACCESS for ELLs</vt:lpstr>
      <vt:lpstr>Thank you!</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Milestones Assessment System DRC INSIGHT Installation/ eDIRECT Training</dc:title>
  <dc:creator>Gronemeyer, Michelle</dc:creator>
  <cp:lastModifiedBy>Joseph Blessing</cp:lastModifiedBy>
  <cp:revision>1499</cp:revision>
  <cp:lastPrinted>2015-09-18T13:25:39Z</cp:lastPrinted>
  <dcterms:created xsi:type="dcterms:W3CDTF">2012-11-21T17:13:48Z</dcterms:created>
  <dcterms:modified xsi:type="dcterms:W3CDTF">2017-09-26T13:41:44Z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