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1.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76.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67.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40.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1"/>
  </p:notesMasterIdLst>
  <p:handoutMasterIdLst>
    <p:handoutMasterId r:id="rId82"/>
  </p:handoutMasterIdLst>
  <p:sldIdLst>
    <p:sldId id="430" r:id="rId2"/>
    <p:sldId id="429" r:id="rId3"/>
    <p:sldId id="522" r:id="rId4"/>
    <p:sldId id="518" r:id="rId5"/>
    <p:sldId id="551" r:id="rId6"/>
    <p:sldId id="552" r:id="rId7"/>
    <p:sldId id="555" r:id="rId8"/>
    <p:sldId id="556" r:id="rId9"/>
    <p:sldId id="557" r:id="rId10"/>
    <p:sldId id="558" r:id="rId11"/>
    <p:sldId id="559" r:id="rId12"/>
    <p:sldId id="560" r:id="rId13"/>
    <p:sldId id="561" r:id="rId14"/>
    <p:sldId id="519" r:id="rId15"/>
    <p:sldId id="520" r:id="rId16"/>
    <p:sldId id="521" r:id="rId17"/>
    <p:sldId id="480" r:id="rId18"/>
    <p:sldId id="486" r:id="rId19"/>
    <p:sldId id="562" r:id="rId20"/>
    <p:sldId id="465" r:id="rId21"/>
    <p:sldId id="466" r:id="rId22"/>
    <p:sldId id="431" r:id="rId23"/>
    <p:sldId id="432" r:id="rId24"/>
    <p:sldId id="433" r:id="rId25"/>
    <p:sldId id="434" r:id="rId26"/>
    <p:sldId id="435" r:id="rId27"/>
    <p:sldId id="436" r:id="rId28"/>
    <p:sldId id="421" r:id="rId29"/>
    <p:sldId id="492" r:id="rId30"/>
    <p:sldId id="563" r:id="rId31"/>
    <p:sldId id="411" r:id="rId32"/>
    <p:sldId id="517" r:id="rId33"/>
    <p:sldId id="526" r:id="rId34"/>
    <p:sldId id="527" r:id="rId35"/>
    <p:sldId id="523" r:id="rId36"/>
    <p:sldId id="524" r:id="rId37"/>
    <p:sldId id="525" r:id="rId38"/>
    <p:sldId id="424" r:id="rId39"/>
    <p:sldId id="425" r:id="rId40"/>
    <p:sldId id="488" r:id="rId41"/>
    <p:sldId id="489" r:id="rId42"/>
    <p:sldId id="490" r:id="rId43"/>
    <p:sldId id="491" r:id="rId44"/>
    <p:sldId id="493" r:id="rId45"/>
    <p:sldId id="494" r:id="rId46"/>
    <p:sldId id="529" r:id="rId47"/>
    <p:sldId id="495" r:id="rId48"/>
    <p:sldId id="496" r:id="rId49"/>
    <p:sldId id="497" r:id="rId50"/>
    <p:sldId id="498" r:id="rId51"/>
    <p:sldId id="499" r:id="rId52"/>
    <p:sldId id="505" r:id="rId53"/>
    <p:sldId id="506" r:id="rId54"/>
    <p:sldId id="507" r:id="rId55"/>
    <p:sldId id="508" r:id="rId56"/>
    <p:sldId id="509" r:id="rId57"/>
    <p:sldId id="510" r:id="rId58"/>
    <p:sldId id="511" r:id="rId59"/>
    <p:sldId id="512" r:id="rId60"/>
    <p:sldId id="513" r:id="rId61"/>
    <p:sldId id="514" r:id="rId62"/>
    <p:sldId id="515" r:id="rId63"/>
    <p:sldId id="516" r:id="rId64"/>
    <p:sldId id="535" r:id="rId65"/>
    <p:sldId id="536" r:id="rId66"/>
    <p:sldId id="537" r:id="rId67"/>
    <p:sldId id="538" r:id="rId68"/>
    <p:sldId id="539" r:id="rId69"/>
    <p:sldId id="540" r:id="rId70"/>
    <p:sldId id="541" r:id="rId71"/>
    <p:sldId id="542" r:id="rId72"/>
    <p:sldId id="543" r:id="rId73"/>
    <p:sldId id="544" r:id="rId74"/>
    <p:sldId id="545" r:id="rId75"/>
    <p:sldId id="546" r:id="rId76"/>
    <p:sldId id="547" r:id="rId77"/>
    <p:sldId id="548" r:id="rId78"/>
    <p:sldId id="549" r:id="rId79"/>
    <p:sldId id="550" r:id="rId8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05" autoAdjust="0"/>
  </p:normalViewPr>
  <p:slideViewPr>
    <p:cSldViewPr snapToGrid="0">
      <p:cViewPr varScale="1">
        <p:scale>
          <a:sx n="73" d="100"/>
          <a:sy n="73" d="100"/>
        </p:scale>
        <p:origin x="1587" y="55"/>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89" Type="http://schemas.openxmlformats.org/officeDocument/2006/relationships/customXml" Target="../customXml/item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88"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customXml" Target="../customXml/item1.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85AC2DC4-5415-48D6-AAC7-C9E899605623}" type="datetimeFigureOut">
              <a:rPr lang="en-US" smtClean="0"/>
              <a:t>10/28/2015</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AB3999EF-4795-4ED0-819F-48E7174615F5}" type="slidenum">
              <a:rPr lang="en-US" smtClean="0"/>
              <a:t>‹#›</a:t>
            </a:fld>
            <a:endParaRPr lang="en-US" dirty="0"/>
          </a:p>
        </p:txBody>
      </p:sp>
    </p:spTree>
    <p:extLst>
      <p:ext uri="{BB962C8B-B14F-4D97-AF65-F5344CB8AC3E}">
        <p14:creationId xmlns:p14="http://schemas.microsoft.com/office/powerpoint/2010/main" val="2255162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10/28/2015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4983B7-A960-4F42-B354-EAC49B9F21DF}" type="slidenum">
              <a:rPr lang="en-US" smtClean="0"/>
              <a:t>6</a:t>
            </a:fld>
            <a:endParaRPr lang="en-US"/>
          </a:p>
        </p:txBody>
      </p:sp>
    </p:spTree>
    <p:extLst>
      <p:ext uri="{BB962C8B-B14F-4D97-AF65-F5344CB8AC3E}">
        <p14:creationId xmlns:p14="http://schemas.microsoft.com/office/powerpoint/2010/main" val="1175985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22</a:t>
            </a:fld>
            <a:endParaRPr lang="en-US" dirty="0"/>
          </a:p>
        </p:txBody>
      </p:sp>
    </p:spTree>
    <p:extLst>
      <p:ext uri="{BB962C8B-B14F-4D97-AF65-F5344CB8AC3E}">
        <p14:creationId xmlns:p14="http://schemas.microsoft.com/office/powerpoint/2010/main" val="1938465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23</a:t>
            </a:fld>
            <a:endParaRPr lang="en-US" dirty="0"/>
          </a:p>
        </p:txBody>
      </p:sp>
    </p:spTree>
    <p:extLst>
      <p:ext uri="{BB962C8B-B14F-4D97-AF65-F5344CB8AC3E}">
        <p14:creationId xmlns:p14="http://schemas.microsoft.com/office/powerpoint/2010/main" val="3748975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24</a:t>
            </a:fld>
            <a:endParaRPr lang="en-US" dirty="0"/>
          </a:p>
        </p:txBody>
      </p:sp>
    </p:spTree>
    <p:extLst>
      <p:ext uri="{BB962C8B-B14F-4D97-AF65-F5344CB8AC3E}">
        <p14:creationId xmlns:p14="http://schemas.microsoft.com/office/powerpoint/2010/main" val="3335757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25</a:t>
            </a:fld>
            <a:endParaRPr lang="en-US" dirty="0"/>
          </a:p>
        </p:txBody>
      </p:sp>
    </p:spTree>
    <p:extLst>
      <p:ext uri="{BB962C8B-B14F-4D97-AF65-F5344CB8AC3E}">
        <p14:creationId xmlns:p14="http://schemas.microsoft.com/office/powerpoint/2010/main" val="3524811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28</a:t>
            </a:fld>
            <a:endParaRPr lang="en-US" dirty="0"/>
          </a:p>
        </p:txBody>
      </p:sp>
    </p:spTree>
    <p:extLst>
      <p:ext uri="{BB962C8B-B14F-4D97-AF65-F5344CB8AC3E}">
        <p14:creationId xmlns:p14="http://schemas.microsoft.com/office/powerpoint/2010/main" val="1828109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29</a:t>
            </a:fld>
            <a:endParaRPr lang="en-US" dirty="0"/>
          </a:p>
        </p:txBody>
      </p:sp>
    </p:spTree>
    <p:extLst>
      <p:ext uri="{BB962C8B-B14F-4D97-AF65-F5344CB8AC3E}">
        <p14:creationId xmlns:p14="http://schemas.microsoft.com/office/powerpoint/2010/main" val="1140000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BE04FE-6C10-429A-829D-8378356A6C4D}" type="slidenum">
              <a:rPr lang="en-US" smtClean="0"/>
              <a:pPr>
                <a:defRPr/>
              </a:pPr>
              <a:t>30</a:t>
            </a:fld>
            <a:endParaRPr lang="en-US"/>
          </a:p>
        </p:txBody>
      </p:sp>
    </p:spTree>
    <p:extLst>
      <p:ext uri="{BB962C8B-B14F-4D97-AF65-F5344CB8AC3E}">
        <p14:creationId xmlns:p14="http://schemas.microsoft.com/office/powerpoint/2010/main" val="25107382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33</a:t>
            </a:fld>
            <a:endParaRPr lang="en-US" dirty="0"/>
          </a:p>
        </p:txBody>
      </p:sp>
    </p:spTree>
    <p:extLst>
      <p:ext uri="{BB962C8B-B14F-4D97-AF65-F5344CB8AC3E}">
        <p14:creationId xmlns:p14="http://schemas.microsoft.com/office/powerpoint/2010/main" val="959293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34</a:t>
            </a:fld>
            <a:endParaRPr lang="en-US" dirty="0"/>
          </a:p>
        </p:txBody>
      </p:sp>
    </p:spTree>
    <p:extLst>
      <p:ext uri="{BB962C8B-B14F-4D97-AF65-F5344CB8AC3E}">
        <p14:creationId xmlns:p14="http://schemas.microsoft.com/office/powerpoint/2010/main" val="3541950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37</a:t>
            </a:fld>
            <a:endParaRPr lang="en-US" dirty="0"/>
          </a:p>
        </p:txBody>
      </p:sp>
    </p:spTree>
    <p:extLst>
      <p:ext uri="{BB962C8B-B14F-4D97-AF65-F5344CB8AC3E}">
        <p14:creationId xmlns:p14="http://schemas.microsoft.com/office/powerpoint/2010/main" val="54278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4983B7-A960-4F42-B354-EAC49B9F21DF}" type="slidenum">
              <a:rPr lang="en-US" smtClean="0"/>
              <a:t>7</a:t>
            </a:fld>
            <a:endParaRPr lang="en-US"/>
          </a:p>
        </p:txBody>
      </p:sp>
    </p:spTree>
    <p:extLst>
      <p:ext uri="{BB962C8B-B14F-4D97-AF65-F5344CB8AC3E}">
        <p14:creationId xmlns:p14="http://schemas.microsoft.com/office/powerpoint/2010/main" val="1101252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40</a:t>
            </a:fld>
            <a:endParaRPr lang="en-US" dirty="0"/>
          </a:p>
        </p:txBody>
      </p:sp>
    </p:spTree>
    <p:extLst>
      <p:ext uri="{BB962C8B-B14F-4D97-AF65-F5344CB8AC3E}">
        <p14:creationId xmlns:p14="http://schemas.microsoft.com/office/powerpoint/2010/main" val="37220894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41</a:t>
            </a:fld>
            <a:endParaRPr lang="en-US" dirty="0"/>
          </a:p>
        </p:txBody>
      </p:sp>
    </p:spTree>
    <p:extLst>
      <p:ext uri="{BB962C8B-B14F-4D97-AF65-F5344CB8AC3E}">
        <p14:creationId xmlns:p14="http://schemas.microsoft.com/office/powerpoint/2010/main" val="36616295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42</a:t>
            </a:fld>
            <a:endParaRPr lang="en-US" dirty="0"/>
          </a:p>
        </p:txBody>
      </p:sp>
    </p:spTree>
    <p:extLst>
      <p:ext uri="{BB962C8B-B14F-4D97-AF65-F5344CB8AC3E}">
        <p14:creationId xmlns:p14="http://schemas.microsoft.com/office/powerpoint/2010/main" val="14977408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43</a:t>
            </a:fld>
            <a:endParaRPr lang="en-US" dirty="0"/>
          </a:p>
        </p:txBody>
      </p:sp>
    </p:spTree>
    <p:extLst>
      <p:ext uri="{BB962C8B-B14F-4D97-AF65-F5344CB8AC3E}">
        <p14:creationId xmlns:p14="http://schemas.microsoft.com/office/powerpoint/2010/main" val="3999413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pPr/>
              <a:t>8</a:t>
            </a:fld>
            <a:endParaRPr lang="en-US"/>
          </a:p>
        </p:txBody>
      </p:sp>
    </p:spTree>
    <p:extLst>
      <p:ext uri="{BB962C8B-B14F-4D97-AF65-F5344CB8AC3E}">
        <p14:creationId xmlns:p14="http://schemas.microsoft.com/office/powerpoint/2010/main" val="2338322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Achievement gap looks at the lowest quartile or 25% of students in a subject area in your school or district.  AG then compares that lowest quartile to the state mean scores for FAY students.  </a:t>
            </a:r>
          </a:p>
          <a:p>
            <a:endParaRPr lang="en-US" dirty="0"/>
          </a:p>
          <a:p>
            <a:r>
              <a:rPr lang="en-US" dirty="0" smtClean="0"/>
              <a:t>Achievement Gap is NOT the gap between typical subgroups of your school.  Rather, it compares the lowest 25% of achievers in a school with the state average.</a:t>
            </a:r>
          </a:p>
          <a:p>
            <a:endParaRPr lang="en-US" dirty="0" smtClean="0"/>
          </a:p>
          <a:p>
            <a:r>
              <a:rPr lang="en-US" dirty="0" smtClean="0"/>
              <a:t> The Reference group is the state with a mean z score of 0.</a:t>
            </a:r>
          </a:p>
          <a:p>
            <a:endParaRPr lang="en-US" dirty="0"/>
          </a:p>
          <a:p>
            <a:r>
              <a:rPr lang="en-US" dirty="0" smtClean="0"/>
              <a:t>The Focal group is the school’s lowest 25% of achievers.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pPr/>
              <a:t>9</a:t>
            </a:fld>
            <a:endParaRPr lang="en-US"/>
          </a:p>
        </p:txBody>
      </p:sp>
    </p:spTree>
    <p:extLst>
      <p:ext uri="{BB962C8B-B14F-4D97-AF65-F5344CB8AC3E}">
        <p14:creationId xmlns:p14="http://schemas.microsoft.com/office/powerpoint/2010/main" val="1457868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CCRPI purposes, we are interested in 2 elements of achievement gap:</a:t>
            </a:r>
          </a:p>
          <a:p>
            <a:endParaRPr lang="en-US" dirty="0" smtClean="0"/>
          </a:p>
          <a:p>
            <a:r>
              <a:rPr lang="en-US" dirty="0" smtClean="0"/>
              <a:t>First, we look at the size of the gap between your lowest quartile and the state mean, and second, we look a the gap for the current year and the previous year to see if and how much  the gap has changed.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pPr/>
              <a:t>10</a:t>
            </a:fld>
            <a:endParaRPr lang="en-US"/>
          </a:p>
        </p:txBody>
      </p:sp>
    </p:spTree>
    <p:extLst>
      <p:ext uri="{BB962C8B-B14F-4D97-AF65-F5344CB8AC3E}">
        <p14:creationId xmlns:p14="http://schemas.microsoft.com/office/powerpoint/2010/main" val="119304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calculate the gap size , subtract the focal group – the school -  from the reference group – the state.  0 minus negative 1.1 equals 1.1 for the Gap Size.   </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pPr/>
              <a:t>11</a:t>
            </a:fld>
            <a:endParaRPr lang="en-US"/>
          </a:p>
        </p:txBody>
      </p:sp>
    </p:spTree>
    <p:extLst>
      <p:ext uri="{BB962C8B-B14F-4D97-AF65-F5344CB8AC3E}">
        <p14:creationId xmlns:p14="http://schemas.microsoft.com/office/powerpoint/2010/main" val="2678295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calculate</a:t>
            </a:r>
            <a:r>
              <a:rPr lang="en-US" baseline="0" dirty="0" smtClean="0"/>
              <a:t> gap change, you must first calculate gap size for the current year and the previous year.  In this example, remember the size last year was 1.1.  The size for this year is zero minus negative .6 which equals .6.  Now you subtract last year’s size of 1.1 from this year’s size of .6 to get negative .5.</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pPr/>
              <a:t>12</a:t>
            </a:fld>
            <a:endParaRPr lang="en-US"/>
          </a:p>
        </p:txBody>
      </p:sp>
    </p:spTree>
    <p:extLst>
      <p:ext uri="{BB962C8B-B14F-4D97-AF65-F5344CB8AC3E}">
        <p14:creationId xmlns:p14="http://schemas.microsoft.com/office/powerpoint/2010/main" val="1470966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summary of how we calculate achievement gap. </a:t>
            </a:r>
          </a:p>
          <a:p>
            <a:endParaRPr lang="en-US" dirty="0" smtClean="0"/>
          </a:p>
          <a:p>
            <a:r>
              <a:rPr lang="en-US" dirty="0" smtClean="0"/>
              <a:t>Remember that the final subject score is the greater of the two scores. This provides an opportunity for schools to earn points by either having a small or non-existent current year gap or by decreasing the size of the gap from last year to this year.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pPr/>
              <a:t>13</a:t>
            </a:fld>
            <a:endParaRPr lang="en-US"/>
          </a:p>
        </p:txBody>
      </p:sp>
    </p:spTree>
    <p:extLst>
      <p:ext uri="{BB962C8B-B14F-4D97-AF65-F5344CB8AC3E}">
        <p14:creationId xmlns:p14="http://schemas.microsoft.com/office/powerpoint/2010/main" val="1150996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261160E3-42B1-4396-BC4A-BDE9DD4CAA37}" type="slidenum">
              <a:rPr lang="en-US" smtClean="0"/>
              <a:pPr>
                <a:defRPr/>
              </a:pPr>
              <a:t>18</a:t>
            </a:fld>
            <a:endParaRPr lang="en-US" dirty="0"/>
          </a:p>
        </p:txBody>
      </p:sp>
    </p:spTree>
    <p:extLst>
      <p:ext uri="{BB962C8B-B14F-4D97-AF65-F5344CB8AC3E}">
        <p14:creationId xmlns:p14="http://schemas.microsoft.com/office/powerpoint/2010/main" val="11079566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E6B3C085-7E90-4143-A748-9EA86515BEEC}" type="datetime1">
              <a:rPr lang="en-US" smtClean="0"/>
              <a:t>10/28/2015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623E40D-CBF5-4C31-9CDE-351071DC20F2}" type="datetime1">
              <a:rPr lang="en-US" smtClean="0"/>
              <a:t>10/28/2015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E867A62-73AE-4DB9-B354-BEDC30BEC62F}" type="datetime1">
              <a:rPr lang="en-US" smtClean="0"/>
              <a:t>10/28/2015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35D6D0E-4749-4F06-9E98-F2C8AF36CB8A}" type="datetime1">
              <a:rPr lang="en-US" smtClean="0"/>
              <a:t>10/28/2015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21317CFA-43AE-4229-B7F0-D37E1ADD72E1}" type="datetime1">
              <a:rPr lang="en-US" smtClean="0"/>
              <a:t>10/28/2015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7A7E783-0B25-4739-9A44-EC26DEF71CB3}" type="datetime1">
              <a:rPr lang="en-US" smtClean="0"/>
              <a:t>10/28/2015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351B76A-77D0-4F25-AC76-4754905F9C75}" type="datetime1">
              <a:rPr lang="en-US" smtClean="0"/>
              <a:t>10/28/2015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8889CCF7-AE72-4D1C-A72A-F1120000B9F9}" type="datetime1">
              <a:rPr lang="en-US" smtClean="0"/>
              <a:t>10/28/2015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9AB40AB-DFCE-4841-AB86-40CBCEC0786D}" type="datetime1">
              <a:rPr lang="en-US" smtClean="0"/>
              <a:t>10/28/2015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C98EB319-CA43-41FA-B2E0-8268CCD5C5DB}" type="datetime1">
              <a:rPr lang="en-US" smtClean="0"/>
              <a:t>10/28/2015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B607-5E4E-49C0-9B40-F697D3D414AD}" type="datetime1">
              <a:rPr lang="en-US" smtClean="0"/>
              <a:t>10/28/2015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2014-2015 Georgia Milestones Preliminary State Results </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fincher@doe.k12.ga.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adoe.org/Curriculum-Instruction-and-Assessment/Accountability/Pages/default.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459" y="1122363"/>
            <a:ext cx="8436076" cy="2387600"/>
          </a:xfrm>
        </p:spPr>
        <p:txBody>
          <a:bodyPr>
            <a:normAutofit/>
          </a:bodyPr>
          <a:lstStyle/>
          <a:p>
            <a:r>
              <a:rPr lang="en-US" sz="4400" dirty="0" smtClean="0">
                <a:solidFill>
                  <a:srgbClr val="0000FF"/>
                </a:solidFill>
              </a:rPr>
              <a:t>CCRPI &amp; Georgia Milestones</a:t>
            </a:r>
            <a:endParaRPr lang="en-US" sz="4400" dirty="0">
              <a:solidFill>
                <a:srgbClr val="0000FF"/>
              </a:solidFill>
            </a:endParaRPr>
          </a:p>
        </p:txBody>
      </p:sp>
      <p:sp>
        <p:nvSpPr>
          <p:cNvPr id="3" name="Content Placeholder 2"/>
          <p:cNvSpPr>
            <a:spLocks noGrp="1"/>
          </p:cNvSpPr>
          <p:nvPr>
            <p:ph type="subTitle" idx="1"/>
          </p:nvPr>
        </p:nvSpPr>
        <p:spPr>
          <a:xfrm>
            <a:off x="838200" y="3650118"/>
            <a:ext cx="7315200" cy="1655762"/>
          </a:xfrm>
        </p:spPr>
        <p:txBody>
          <a:bodyPr>
            <a:normAutofit/>
          </a:bodyPr>
          <a:lstStyle/>
          <a:p>
            <a:pPr marL="0" indent="0">
              <a:buNone/>
            </a:pPr>
            <a:r>
              <a:rPr lang="en-US" sz="2000" dirty="0" smtClean="0">
                <a:solidFill>
                  <a:srgbClr val="FF0000"/>
                </a:solidFill>
              </a:rPr>
              <a:t>Instructional Leadership Academy</a:t>
            </a:r>
          </a:p>
          <a:p>
            <a:pPr marL="0" indent="0">
              <a:buNone/>
            </a:pPr>
            <a:r>
              <a:rPr lang="en-US" sz="2000" dirty="0" smtClean="0">
                <a:solidFill>
                  <a:srgbClr val="FF0000"/>
                </a:solidFill>
              </a:rPr>
              <a:t>October 2015</a:t>
            </a:r>
            <a:endParaRPr lang="en-US" sz="1800" dirty="0" smtClean="0">
              <a:solidFill>
                <a:srgbClr val="FF0000"/>
              </a:solidFill>
            </a:endParaRPr>
          </a:p>
        </p:txBody>
      </p:sp>
      <p:sp>
        <p:nvSpPr>
          <p:cNvPr id="6" name="Rectangle 5"/>
          <p:cNvSpPr/>
          <p:nvPr/>
        </p:nvSpPr>
        <p:spPr>
          <a:xfrm>
            <a:off x="3465871" y="5446035"/>
            <a:ext cx="5599472"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r">
              <a:defRPr/>
            </a:pPr>
            <a:r>
              <a:rPr lang="en-US" sz="1600" dirty="0"/>
              <a:t>Melissa Fincher, Ph.D.</a:t>
            </a:r>
            <a:br>
              <a:rPr lang="en-US" sz="1600" dirty="0"/>
            </a:br>
            <a:r>
              <a:rPr lang="en-US" sz="1400" dirty="0"/>
              <a:t>Deputy Superintendent, Assessment &amp; Accountability</a:t>
            </a:r>
            <a:br>
              <a:rPr lang="en-US" sz="1400" dirty="0"/>
            </a:br>
            <a:r>
              <a:rPr lang="en-US" sz="1400" dirty="0">
                <a:hlinkClick r:id="rId2"/>
              </a:rPr>
              <a:t>mfincher@doe.k12.ga.us</a:t>
            </a:r>
            <a:endParaRPr lang="en-US" sz="1600" dirty="0"/>
          </a:p>
        </p:txBody>
      </p:sp>
    </p:spTree>
    <p:extLst>
      <p:ext uri="{BB962C8B-B14F-4D97-AF65-F5344CB8AC3E}">
        <p14:creationId xmlns:p14="http://schemas.microsoft.com/office/powerpoint/2010/main" val="102233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t>     </a:t>
            </a:r>
            <a:r>
              <a:rPr lang="en-US" b="0" dirty="0" smtClean="0">
                <a:solidFill>
                  <a:srgbClr val="0000FF"/>
                </a:solidFill>
              </a:rPr>
              <a:t>Achievement Gap</a:t>
            </a:r>
            <a:endParaRPr lang="en-US" b="0" dirty="0">
              <a:solidFill>
                <a:srgbClr val="0000FF"/>
              </a:solidFill>
            </a:endParaRPr>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dirty="0" smtClean="0"/>
              <a:t>Achievement </a:t>
            </a:r>
            <a:r>
              <a:rPr lang="en-US" dirty="0"/>
              <a:t>Gap considers </a:t>
            </a:r>
            <a:r>
              <a:rPr lang="en-US" b="1" dirty="0"/>
              <a:t>Gap Size </a:t>
            </a:r>
            <a:r>
              <a:rPr lang="en-US" dirty="0"/>
              <a:t>and </a:t>
            </a:r>
            <a:r>
              <a:rPr lang="en-US" b="1" dirty="0"/>
              <a:t>Gap Change</a:t>
            </a:r>
            <a:r>
              <a:rPr lang="en-US" dirty="0"/>
              <a:t>. For these calculations, the scale scores for FAY students are </a:t>
            </a:r>
            <a:r>
              <a:rPr lang="en-US" dirty="0" smtClean="0"/>
              <a:t>converted </a:t>
            </a:r>
            <a:r>
              <a:rPr lang="en-US" dirty="0"/>
              <a:t>to ƶ </a:t>
            </a:r>
            <a:r>
              <a:rPr lang="en-US" dirty="0" smtClean="0"/>
              <a:t>scores, a standardized score. </a:t>
            </a:r>
            <a:r>
              <a:rPr lang="en-US" dirty="0"/>
              <a:t>This conversion requires the use of the state mean and state standard deviation. </a:t>
            </a:r>
            <a:endParaRPr lang="en-US" dirty="0" smtClean="0"/>
          </a:p>
          <a:p>
            <a:pPr marL="0" indent="0">
              <a:buNone/>
            </a:pPr>
            <a:endParaRPr lang="en-US" sz="2400" dirty="0"/>
          </a:p>
        </p:txBody>
      </p:sp>
      <p:sp>
        <p:nvSpPr>
          <p:cNvPr id="4" name="TextBox 3"/>
          <p:cNvSpPr txBox="1"/>
          <p:nvPr/>
        </p:nvSpPr>
        <p:spPr>
          <a:xfrm>
            <a:off x="628650" y="4914900"/>
            <a:ext cx="764667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solidFill>
                  <a:srgbClr val="FF0000"/>
                </a:solidFill>
              </a:rPr>
              <a:t>Z scores offer a common scale allowing comparison across grades.  Scores are relative to the state mean, which is 0.  The standard deviation is 1.  Negative Z scores are below the state mean; positive Z scores are above the state mean.</a:t>
            </a:r>
            <a:endParaRPr lang="en-US" dirty="0">
              <a:solidFill>
                <a:srgbClr val="FF0000"/>
              </a:solidFill>
            </a:endParaRPr>
          </a:p>
        </p:txBody>
      </p:sp>
    </p:spTree>
    <p:extLst>
      <p:ext uri="{BB962C8B-B14F-4D97-AF65-F5344CB8AC3E}">
        <p14:creationId xmlns:p14="http://schemas.microsoft.com/office/powerpoint/2010/main" val="1178860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lstStyle/>
          <a:p>
            <a:pPr algn="ctr"/>
            <a:r>
              <a:rPr lang="en-US" b="0" dirty="0" smtClean="0">
                <a:solidFill>
                  <a:srgbClr val="0000FF"/>
                </a:solidFill>
              </a:rPr>
              <a:t>Gap Size</a:t>
            </a:r>
            <a:endParaRPr lang="en-US" b="0" dirty="0">
              <a:solidFill>
                <a:srgbClr val="0000FF"/>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9531" y="1621463"/>
            <a:ext cx="7242949" cy="43526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9693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lstStyle/>
          <a:p>
            <a:pPr algn="ctr"/>
            <a:r>
              <a:rPr lang="en-US" b="0" dirty="0" smtClean="0">
                <a:solidFill>
                  <a:srgbClr val="0000FF"/>
                </a:solidFill>
              </a:rPr>
              <a:t>Gap Change</a:t>
            </a:r>
            <a:endParaRPr lang="en-US" b="0" dirty="0">
              <a:solidFill>
                <a:srgbClr val="0000FF"/>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27" y="1521656"/>
            <a:ext cx="7573952" cy="4266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7332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407" y="334016"/>
            <a:ext cx="6161518" cy="1325563"/>
          </a:xfrm>
        </p:spPr>
        <p:txBody>
          <a:bodyPr>
            <a:normAutofit/>
          </a:bodyPr>
          <a:lstStyle/>
          <a:p>
            <a:pPr algn="ctr"/>
            <a:r>
              <a:rPr lang="en-US" sz="4000" b="0" dirty="0" smtClean="0">
                <a:solidFill>
                  <a:srgbClr val="0000FF"/>
                </a:solidFill>
              </a:rPr>
              <a:t>Achievement Gap</a:t>
            </a:r>
            <a:endParaRPr lang="en-US" sz="4000" b="0" dirty="0">
              <a:solidFill>
                <a:srgbClr val="0000FF"/>
              </a:solidFill>
            </a:endParaRPr>
          </a:p>
        </p:txBody>
      </p:sp>
      <p:sp>
        <p:nvSpPr>
          <p:cNvPr id="3" name="Content Placeholder 2"/>
          <p:cNvSpPr>
            <a:spLocks noGrp="1"/>
          </p:cNvSpPr>
          <p:nvPr>
            <p:ph idx="1"/>
          </p:nvPr>
        </p:nvSpPr>
        <p:spPr>
          <a:xfrm>
            <a:off x="358923" y="1861184"/>
            <a:ext cx="8400515" cy="4604537"/>
          </a:xfrm>
        </p:spPr>
        <p:txBody>
          <a:bodyPr>
            <a:normAutofit/>
          </a:bodyPr>
          <a:lstStyle/>
          <a:p>
            <a:r>
              <a:rPr lang="en-US" dirty="0" smtClean="0"/>
              <a:t>Achievement </a:t>
            </a:r>
            <a:r>
              <a:rPr lang="en-US" dirty="0"/>
              <a:t>Gap </a:t>
            </a:r>
            <a:r>
              <a:rPr lang="en-US" dirty="0" smtClean="0"/>
              <a:t>points on the CCRPI </a:t>
            </a:r>
            <a:r>
              <a:rPr lang="en-US" dirty="0"/>
              <a:t>are derived by first calculating the achievement gap size and the achievement gap change for a school.  </a:t>
            </a:r>
            <a:endParaRPr lang="en-US" dirty="0" smtClean="0"/>
          </a:p>
          <a:p>
            <a:pPr marL="0" indent="0">
              <a:buNone/>
            </a:pPr>
            <a:endParaRPr lang="en-US" dirty="0" smtClean="0"/>
          </a:p>
          <a:p>
            <a:r>
              <a:rPr lang="en-US" dirty="0" smtClean="0"/>
              <a:t>Both </a:t>
            </a:r>
            <a:r>
              <a:rPr lang="en-US" dirty="0"/>
              <a:t>the gap size and the gap change are assigned scores on a rubric, and the school receives the higher of the two scores.  </a:t>
            </a:r>
          </a:p>
          <a:p>
            <a:endParaRPr lang="en-US" dirty="0"/>
          </a:p>
        </p:txBody>
      </p:sp>
    </p:spTree>
    <p:extLst>
      <p:ext uri="{BB962C8B-B14F-4D97-AF65-F5344CB8AC3E}">
        <p14:creationId xmlns:p14="http://schemas.microsoft.com/office/powerpoint/2010/main" val="866529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135" y="1559623"/>
            <a:ext cx="8613059" cy="4473776"/>
          </a:xfrm>
        </p:spPr>
        <p:txBody>
          <a:bodyPr>
            <a:noAutofit/>
          </a:bodyPr>
          <a:lstStyle/>
          <a:p>
            <a:pPr>
              <a:lnSpc>
                <a:spcPct val="100000"/>
              </a:lnSpc>
              <a:spcBef>
                <a:spcPts val="200"/>
              </a:spcBef>
              <a:defRPr/>
            </a:pPr>
            <a:r>
              <a:rPr lang="en-US" sz="2400" dirty="0" smtClean="0"/>
              <a:t>At its September meeting, the SBOE approved revisions to the indicators and calculations for the 2015 and 2016 CCRPI given the implementation of Georgia Milestones.</a:t>
            </a:r>
          </a:p>
          <a:p>
            <a:pPr>
              <a:lnSpc>
                <a:spcPct val="100000"/>
              </a:lnSpc>
              <a:spcBef>
                <a:spcPts val="200"/>
              </a:spcBef>
              <a:defRPr/>
            </a:pPr>
            <a:endParaRPr lang="en-US" sz="2400" dirty="0" smtClean="0"/>
          </a:p>
          <a:p>
            <a:pPr>
              <a:lnSpc>
                <a:spcPct val="100000"/>
              </a:lnSpc>
              <a:spcBef>
                <a:spcPts val="200"/>
              </a:spcBef>
              <a:defRPr/>
            </a:pPr>
            <a:r>
              <a:rPr lang="en-US" sz="2400" dirty="0" smtClean="0"/>
              <a:t>These revisions were designed to give schools credit for the progress they are making towards the increased expectations for student achievement.</a:t>
            </a:r>
            <a:endParaRPr lang="en-US" sz="2400" dirty="0"/>
          </a:p>
          <a:p>
            <a:pPr>
              <a:lnSpc>
                <a:spcPct val="100000"/>
              </a:lnSpc>
              <a:spcBef>
                <a:spcPts val="200"/>
              </a:spcBef>
              <a:defRPr/>
            </a:pPr>
            <a:endParaRPr lang="en-US" sz="2400" dirty="0"/>
          </a:p>
          <a:p>
            <a:pPr>
              <a:lnSpc>
                <a:spcPct val="100000"/>
              </a:lnSpc>
              <a:spcBef>
                <a:spcPts val="200"/>
              </a:spcBef>
              <a:defRPr/>
            </a:pPr>
            <a:r>
              <a:rPr lang="en-US" sz="2400" dirty="0" smtClean="0"/>
              <a:t>The Summary of Changes as well as the 2015 and 2016 Indicators can be found on the Accountability Webpage – second, third, and fourth links under Resources.</a:t>
            </a:r>
          </a:p>
          <a:p>
            <a:pPr marL="0" indent="0" algn="ctr">
              <a:lnSpc>
                <a:spcPct val="100000"/>
              </a:lnSpc>
              <a:spcBef>
                <a:spcPts val="200"/>
              </a:spcBef>
              <a:buNone/>
              <a:defRPr/>
            </a:pPr>
            <a:r>
              <a:rPr lang="en-US" sz="1600" dirty="0">
                <a:hlinkClick r:id="rId2"/>
              </a:rPr>
              <a:t>http://</a:t>
            </a:r>
            <a:r>
              <a:rPr lang="en-US" sz="1600" dirty="0" smtClean="0">
                <a:hlinkClick r:id="rId2"/>
              </a:rPr>
              <a:t>www.gadoe.org/Curriculum-Instruction-and-Assessment/Accountability/Pages/default.aspx</a:t>
            </a:r>
            <a:endParaRPr lang="en-US" sz="1600" dirty="0" smtClean="0"/>
          </a:p>
          <a:p>
            <a:pPr marL="0" indent="0">
              <a:lnSpc>
                <a:spcPct val="100000"/>
              </a:lnSpc>
              <a:spcBef>
                <a:spcPts val="200"/>
              </a:spcBef>
              <a:buNone/>
              <a:defRPr/>
            </a:pPr>
            <a:endParaRPr lang="en-US" sz="1600" dirty="0" smtClean="0"/>
          </a:p>
        </p:txBody>
      </p:sp>
      <p:sp>
        <p:nvSpPr>
          <p:cNvPr id="6" name="Title 1"/>
          <p:cNvSpPr>
            <a:spLocks noGrp="1"/>
          </p:cNvSpPr>
          <p:nvPr>
            <p:ph type="title"/>
          </p:nvPr>
        </p:nvSpPr>
        <p:spPr>
          <a:xfrm>
            <a:off x="89632" y="297417"/>
            <a:ext cx="6673117" cy="1028059"/>
          </a:xfrm>
        </p:spPr>
        <p:txBody>
          <a:bodyPr>
            <a:noAutofit/>
          </a:bodyPr>
          <a:lstStyle/>
          <a:p>
            <a:r>
              <a:rPr lang="en-US" altLang="en-US" sz="3600" dirty="0" smtClean="0">
                <a:solidFill>
                  <a:srgbClr val="0000FF"/>
                </a:solidFill>
              </a:rPr>
              <a:t>CCRPI Update</a:t>
            </a:r>
          </a:p>
        </p:txBody>
      </p:sp>
    </p:spTree>
    <p:extLst>
      <p:ext uri="{BB962C8B-B14F-4D97-AF65-F5344CB8AC3E}">
        <p14:creationId xmlns:p14="http://schemas.microsoft.com/office/powerpoint/2010/main" val="641135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135" y="1504336"/>
            <a:ext cx="8613059" cy="4473776"/>
          </a:xfrm>
        </p:spPr>
        <p:txBody>
          <a:bodyPr>
            <a:noAutofit/>
          </a:bodyPr>
          <a:lstStyle/>
          <a:p>
            <a:pPr marL="0" indent="0">
              <a:lnSpc>
                <a:spcPct val="100000"/>
              </a:lnSpc>
              <a:spcBef>
                <a:spcPts val="200"/>
              </a:spcBef>
              <a:buNone/>
              <a:defRPr/>
            </a:pPr>
            <a:r>
              <a:rPr lang="en-US" sz="2400" dirty="0" smtClean="0"/>
              <a:t>The two most significant changes were made to Content Mastery and the CCRPI Component Weights.</a:t>
            </a:r>
          </a:p>
          <a:p>
            <a:pPr marL="0" indent="0">
              <a:lnSpc>
                <a:spcPct val="100000"/>
              </a:lnSpc>
              <a:spcBef>
                <a:spcPts val="200"/>
              </a:spcBef>
              <a:buNone/>
              <a:defRPr/>
            </a:pPr>
            <a:endParaRPr lang="en-US" sz="1200" dirty="0" smtClean="0">
              <a:solidFill>
                <a:srgbClr val="FF0000"/>
              </a:solidFill>
            </a:endParaRPr>
          </a:p>
          <a:p>
            <a:pPr marL="0" indent="0">
              <a:lnSpc>
                <a:spcPct val="100000"/>
              </a:lnSpc>
              <a:spcBef>
                <a:spcPts val="200"/>
              </a:spcBef>
              <a:buNone/>
              <a:defRPr/>
            </a:pPr>
            <a:r>
              <a:rPr lang="en-US" sz="2000" b="1" dirty="0" smtClean="0">
                <a:solidFill>
                  <a:srgbClr val="FF0000"/>
                </a:solidFill>
              </a:rPr>
              <a:t>Content Mastery</a:t>
            </a:r>
          </a:p>
          <a:p>
            <a:pPr>
              <a:lnSpc>
                <a:spcPct val="100000"/>
              </a:lnSpc>
              <a:spcBef>
                <a:spcPts val="200"/>
              </a:spcBef>
              <a:defRPr/>
            </a:pPr>
            <a:r>
              <a:rPr lang="en-US" sz="1800" dirty="0" smtClean="0"/>
              <a:t>Students achieving the </a:t>
            </a:r>
            <a:r>
              <a:rPr lang="en-US" sz="1800" dirty="0" smtClean="0">
                <a:solidFill>
                  <a:srgbClr val="0000FF"/>
                </a:solidFill>
              </a:rPr>
              <a:t>Developing </a:t>
            </a:r>
            <a:r>
              <a:rPr lang="en-US" sz="1800" dirty="0">
                <a:solidFill>
                  <a:srgbClr val="0000FF"/>
                </a:solidFill>
              </a:rPr>
              <a:t>Learners</a:t>
            </a:r>
            <a:r>
              <a:rPr lang="en-US" sz="1800" dirty="0"/>
              <a:t> </a:t>
            </a:r>
            <a:r>
              <a:rPr lang="en-US" sz="1800" dirty="0" smtClean="0"/>
              <a:t>level will </a:t>
            </a:r>
            <a:r>
              <a:rPr lang="en-US" sz="1800" dirty="0"/>
              <a:t>earn </a:t>
            </a:r>
            <a:r>
              <a:rPr lang="en-US" sz="1800" dirty="0">
                <a:solidFill>
                  <a:srgbClr val="0000FF"/>
                </a:solidFill>
              </a:rPr>
              <a:t>0.5</a:t>
            </a:r>
            <a:r>
              <a:rPr lang="en-US" sz="1800" dirty="0"/>
              <a:t> (one-half) </a:t>
            </a:r>
            <a:r>
              <a:rPr lang="en-US" sz="1800" dirty="0" smtClean="0"/>
              <a:t>point.</a:t>
            </a:r>
          </a:p>
          <a:p>
            <a:pPr>
              <a:lnSpc>
                <a:spcPct val="100000"/>
              </a:lnSpc>
              <a:spcBef>
                <a:spcPts val="200"/>
              </a:spcBef>
              <a:defRPr/>
            </a:pPr>
            <a:r>
              <a:rPr lang="en-US" sz="1800" dirty="0"/>
              <a:t>Students achieving the </a:t>
            </a:r>
            <a:r>
              <a:rPr lang="en-US" sz="1800" dirty="0" smtClean="0">
                <a:solidFill>
                  <a:srgbClr val="0000FF"/>
                </a:solidFill>
              </a:rPr>
              <a:t>Proficient Learners </a:t>
            </a:r>
            <a:r>
              <a:rPr lang="en-US" sz="1800" dirty="0" smtClean="0"/>
              <a:t>level </a:t>
            </a:r>
            <a:r>
              <a:rPr lang="en-US" sz="1800" dirty="0"/>
              <a:t>will earn </a:t>
            </a:r>
            <a:r>
              <a:rPr lang="en-US" sz="1800" dirty="0">
                <a:solidFill>
                  <a:srgbClr val="0000FF"/>
                </a:solidFill>
              </a:rPr>
              <a:t>1.0</a:t>
            </a:r>
            <a:r>
              <a:rPr lang="en-US" sz="1800" dirty="0"/>
              <a:t> (one) </a:t>
            </a:r>
            <a:r>
              <a:rPr lang="en-US" sz="1800" dirty="0" smtClean="0"/>
              <a:t>point.</a:t>
            </a:r>
          </a:p>
          <a:p>
            <a:pPr lvl="0">
              <a:lnSpc>
                <a:spcPct val="100000"/>
              </a:lnSpc>
              <a:spcBef>
                <a:spcPts val="200"/>
              </a:spcBef>
              <a:defRPr/>
            </a:pPr>
            <a:r>
              <a:rPr lang="en-US" sz="1800" dirty="0"/>
              <a:t>Students achieving the </a:t>
            </a:r>
            <a:r>
              <a:rPr lang="en-US" sz="1800" dirty="0" smtClean="0">
                <a:solidFill>
                  <a:srgbClr val="0000FF"/>
                </a:solidFill>
              </a:rPr>
              <a:t>Distinguished Learners </a:t>
            </a:r>
            <a:r>
              <a:rPr lang="en-US" sz="1800" dirty="0" smtClean="0"/>
              <a:t>level </a:t>
            </a:r>
            <a:r>
              <a:rPr lang="en-US" sz="1800" dirty="0"/>
              <a:t>will earn </a:t>
            </a:r>
            <a:r>
              <a:rPr lang="en-US" sz="1800" dirty="0">
                <a:solidFill>
                  <a:srgbClr val="0000FF"/>
                </a:solidFill>
              </a:rPr>
              <a:t>1.5</a:t>
            </a:r>
            <a:r>
              <a:rPr lang="en-US" sz="1800" dirty="0"/>
              <a:t> (one and one-half) points. </a:t>
            </a:r>
          </a:p>
          <a:p>
            <a:pPr marL="0" indent="0">
              <a:lnSpc>
                <a:spcPct val="100000"/>
              </a:lnSpc>
              <a:spcBef>
                <a:spcPts val="200"/>
              </a:spcBef>
              <a:buNone/>
              <a:defRPr/>
            </a:pPr>
            <a:endParaRPr lang="en-US" sz="1600" dirty="0" smtClean="0">
              <a:solidFill>
                <a:srgbClr val="FF0000"/>
              </a:solidFill>
            </a:endParaRPr>
          </a:p>
          <a:p>
            <a:pPr marL="0" indent="0">
              <a:lnSpc>
                <a:spcPct val="100000"/>
              </a:lnSpc>
              <a:spcBef>
                <a:spcPts val="200"/>
              </a:spcBef>
              <a:buNone/>
              <a:defRPr/>
            </a:pPr>
            <a:r>
              <a:rPr lang="en-US" sz="2000" b="1" dirty="0" smtClean="0">
                <a:solidFill>
                  <a:srgbClr val="FF0000"/>
                </a:solidFill>
              </a:rPr>
              <a:t>CCRPI Component Weights</a:t>
            </a:r>
          </a:p>
        </p:txBody>
      </p:sp>
      <p:sp>
        <p:nvSpPr>
          <p:cNvPr id="6" name="Title 1"/>
          <p:cNvSpPr>
            <a:spLocks noGrp="1"/>
          </p:cNvSpPr>
          <p:nvPr>
            <p:ph type="title"/>
          </p:nvPr>
        </p:nvSpPr>
        <p:spPr>
          <a:xfrm>
            <a:off x="89632" y="297417"/>
            <a:ext cx="6673117" cy="1028059"/>
          </a:xfrm>
        </p:spPr>
        <p:txBody>
          <a:bodyPr>
            <a:noAutofit/>
          </a:bodyPr>
          <a:lstStyle/>
          <a:p>
            <a:r>
              <a:rPr lang="en-US" altLang="en-US" sz="3600" dirty="0" smtClean="0">
                <a:solidFill>
                  <a:srgbClr val="0000FF"/>
                </a:solidFill>
              </a:rPr>
              <a:t>CCRPI Update</a:t>
            </a:r>
          </a:p>
        </p:txBody>
      </p:sp>
      <p:graphicFrame>
        <p:nvGraphicFramePr>
          <p:cNvPr id="2" name="Table 1"/>
          <p:cNvGraphicFramePr>
            <a:graphicFrameLocks noGrp="1"/>
          </p:cNvGraphicFramePr>
          <p:nvPr>
            <p:extLst/>
          </p:nvPr>
        </p:nvGraphicFramePr>
        <p:xfrm>
          <a:off x="2900516" y="4776611"/>
          <a:ext cx="2343150" cy="1280160"/>
        </p:xfrm>
        <a:graphic>
          <a:graphicData uri="http://schemas.openxmlformats.org/drawingml/2006/table">
            <a:tbl>
              <a:tblPr firstRow="1" firstCol="1" bandRow="1">
                <a:tableStyleId>{5C22544A-7EE6-4342-B048-85BDC9FD1C3A}</a:tableStyleId>
              </a:tblPr>
              <a:tblGrid>
                <a:gridCol w="1569720"/>
                <a:gridCol w="773430"/>
              </a:tblGrid>
              <a:tr h="0">
                <a:tc gridSpan="2">
                  <a:txBody>
                    <a:bodyPr/>
                    <a:lstStyle/>
                    <a:p>
                      <a:pPr marL="0" marR="0">
                        <a:spcBef>
                          <a:spcPts val="0"/>
                        </a:spcBef>
                        <a:spcAft>
                          <a:spcPts val="0"/>
                        </a:spcAft>
                      </a:pPr>
                      <a:r>
                        <a:rPr lang="en-US" sz="1200" dirty="0">
                          <a:effectLst/>
                        </a:rPr>
                        <a:t>New Weights: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0">
                <a:tc>
                  <a:txBody>
                    <a:bodyPr/>
                    <a:lstStyle/>
                    <a:p>
                      <a:pPr marL="0" marR="0">
                        <a:spcBef>
                          <a:spcPts val="0"/>
                        </a:spcBef>
                        <a:spcAft>
                          <a:spcPts val="0"/>
                        </a:spcAft>
                      </a:pPr>
                      <a:r>
                        <a:rPr lang="en-US" sz="1200" dirty="0">
                          <a:effectLst/>
                        </a:rPr>
                        <a:t>Achievement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solidFill>
                            <a:srgbClr val="0000FF"/>
                          </a:solidFill>
                          <a:effectLst/>
                        </a:rPr>
                        <a:t>50%</a:t>
                      </a:r>
                      <a:endParaRPr lang="en-US" sz="1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200" dirty="0">
                          <a:effectLst/>
                        </a:rPr>
                        <a:t>     Content Mastery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200" dirty="0">
                          <a:effectLst/>
                        </a:rPr>
                        <a:t>     Post Readiness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200" dirty="0">
                          <a:effectLst/>
                        </a:rPr>
                        <a:t>     Graduation Rate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200" dirty="0">
                          <a:effectLst/>
                        </a:rPr>
                        <a:t>Progress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solidFill>
                            <a:srgbClr val="0000FF"/>
                          </a:solidFill>
                          <a:effectLst/>
                        </a:rPr>
                        <a:t>40%</a:t>
                      </a:r>
                      <a:endParaRPr lang="en-US" sz="1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200" dirty="0">
                          <a:effectLst/>
                        </a:rPr>
                        <a:t>Achievement Gap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solidFill>
                            <a:srgbClr val="0000FF"/>
                          </a:solidFill>
                          <a:effectLst/>
                        </a:rPr>
                        <a:t>10%</a:t>
                      </a:r>
                      <a:endParaRPr lang="en-US" sz="1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4" name="Table 3"/>
          <p:cNvGraphicFramePr>
            <a:graphicFrameLocks noGrp="1"/>
          </p:cNvGraphicFramePr>
          <p:nvPr>
            <p:extLst/>
          </p:nvPr>
        </p:nvGraphicFramePr>
        <p:xfrm>
          <a:off x="508563" y="4776611"/>
          <a:ext cx="2168525" cy="1280160"/>
        </p:xfrm>
        <a:graphic>
          <a:graphicData uri="http://schemas.openxmlformats.org/drawingml/2006/table">
            <a:tbl>
              <a:tblPr firstRow="1" firstCol="1" bandRow="1">
                <a:tableStyleId>{5C22544A-7EE6-4342-B048-85BDC9FD1C3A}</a:tableStyleId>
              </a:tblPr>
              <a:tblGrid>
                <a:gridCol w="1426845"/>
                <a:gridCol w="741680"/>
              </a:tblGrid>
              <a:tr h="0">
                <a:tc gridSpan="2">
                  <a:txBody>
                    <a:bodyPr/>
                    <a:lstStyle/>
                    <a:p>
                      <a:pPr marL="0" marR="0">
                        <a:spcBef>
                          <a:spcPts val="0"/>
                        </a:spcBef>
                        <a:spcAft>
                          <a:spcPts val="0"/>
                        </a:spcAft>
                      </a:pPr>
                      <a:r>
                        <a:rPr lang="en-US" sz="1200" dirty="0">
                          <a:effectLst/>
                        </a:rPr>
                        <a:t>Previous Weights: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0">
                <a:tc>
                  <a:txBody>
                    <a:bodyPr/>
                    <a:lstStyle/>
                    <a:p>
                      <a:pPr marL="0" marR="0">
                        <a:spcBef>
                          <a:spcPts val="0"/>
                        </a:spcBef>
                        <a:spcAft>
                          <a:spcPts val="0"/>
                        </a:spcAft>
                      </a:pPr>
                      <a:r>
                        <a:rPr lang="en-US" sz="1200" dirty="0">
                          <a:effectLst/>
                        </a:rPr>
                        <a:t>Achievement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200" dirty="0">
                          <a:effectLst/>
                        </a:rPr>
                        <a:t>     Content Mastery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200" dirty="0">
                          <a:effectLst/>
                        </a:rPr>
                        <a:t>     Post Readiness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200" dirty="0">
                          <a:effectLst/>
                        </a:rPr>
                        <a:t>     Graduation Rate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200" dirty="0">
                          <a:effectLst/>
                        </a:rPr>
                        <a:t>Progress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200" dirty="0">
                          <a:effectLst/>
                        </a:rPr>
                        <a:t>Achievement Gap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TextBox 4"/>
          <p:cNvSpPr txBox="1"/>
          <p:nvPr/>
        </p:nvSpPr>
        <p:spPr>
          <a:xfrm>
            <a:off x="5467094" y="4341090"/>
            <a:ext cx="3477906" cy="181588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600" dirty="0"/>
              <a:t>Increasing the contribution of Progress recognizes the work districts and schools are making toward the increased expectations for student </a:t>
            </a:r>
            <a:r>
              <a:rPr lang="en-US" sz="1600" dirty="0" smtClean="0"/>
              <a:t>achievement.  </a:t>
            </a:r>
            <a:r>
              <a:rPr lang="en-US" sz="1600" dirty="0" smtClean="0">
                <a:solidFill>
                  <a:srgbClr val="FF0000"/>
                </a:solidFill>
              </a:rPr>
              <a:t>Remember, </a:t>
            </a:r>
            <a:r>
              <a:rPr lang="en-US" sz="1600" i="1" dirty="0">
                <a:solidFill>
                  <a:srgbClr val="FF0000"/>
                </a:solidFill>
              </a:rPr>
              <a:t>growth is independent of proficiency classifications</a:t>
            </a:r>
            <a:r>
              <a:rPr lang="en-US" sz="1600" dirty="0">
                <a:solidFill>
                  <a:srgbClr val="FF0000"/>
                </a:solidFill>
              </a:rPr>
              <a:t>.</a:t>
            </a:r>
          </a:p>
        </p:txBody>
      </p:sp>
    </p:spTree>
    <p:extLst>
      <p:ext uri="{BB962C8B-B14F-4D97-AF65-F5344CB8AC3E}">
        <p14:creationId xmlns:p14="http://schemas.microsoft.com/office/powerpoint/2010/main" val="1964335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900" y="1404234"/>
            <a:ext cx="8613059" cy="4608095"/>
          </a:xfrm>
        </p:spPr>
        <p:txBody>
          <a:bodyPr>
            <a:noAutofit/>
          </a:bodyPr>
          <a:lstStyle/>
          <a:p>
            <a:pPr marL="0" indent="0">
              <a:lnSpc>
                <a:spcPct val="100000"/>
              </a:lnSpc>
              <a:spcBef>
                <a:spcPts val="200"/>
              </a:spcBef>
              <a:buNone/>
              <a:defRPr/>
            </a:pPr>
            <a:r>
              <a:rPr lang="en-US" dirty="0" smtClean="0"/>
              <a:t>Other changes include:</a:t>
            </a:r>
          </a:p>
          <a:p>
            <a:pPr marL="0" indent="0">
              <a:lnSpc>
                <a:spcPct val="100000"/>
              </a:lnSpc>
              <a:spcBef>
                <a:spcPts val="200"/>
              </a:spcBef>
              <a:buNone/>
              <a:defRPr/>
            </a:pPr>
            <a:endParaRPr lang="en-US" sz="1800" dirty="0"/>
          </a:p>
          <a:p>
            <a:pPr>
              <a:lnSpc>
                <a:spcPct val="100000"/>
              </a:lnSpc>
              <a:spcBef>
                <a:spcPts val="200"/>
              </a:spcBef>
              <a:defRPr/>
            </a:pPr>
            <a:r>
              <a:rPr lang="en-US" dirty="0" smtClean="0"/>
              <a:t>Giving credit for both Proficient Learner and Distinguished Learner in the Post High School Readiness and Predictor for High School Graduation areas.</a:t>
            </a:r>
          </a:p>
          <a:p>
            <a:pPr>
              <a:lnSpc>
                <a:spcPct val="100000"/>
              </a:lnSpc>
              <a:spcBef>
                <a:spcPts val="200"/>
              </a:spcBef>
              <a:defRPr/>
            </a:pPr>
            <a:r>
              <a:rPr lang="en-US" dirty="0" smtClean="0"/>
              <a:t>Benchmarking at the 95</a:t>
            </a:r>
            <a:r>
              <a:rPr lang="en-US" baseline="30000" dirty="0" smtClean="0"/>
              <a:t>th</a:t>
            </a:r>
            <a:r>
              <a:rPr lang="en-US" dirty="0" smtClean="0"/>
              <a:t> percentile the following:</a:t>
            </a:r>
          </a:p>
          <a:p>
            <a:pPr lvl="1">
              <a:lnSpc>
                <a:spcPct val="100000"/>
              </a:lnSpc>
              <a:spcBef>
                <a:spcPts val="200"/>
              </a:spcBef>
              <a:buFont typeface="Arial Black" panose="020B0A04020102020204" pitchFamily="34" charset="0"/>
              <a:buChar char="–"/>
              <a:defRPr/>
            </a:pPr>
            <a:r>
              <a:rPr lang="en-US" dirty="0" smtClean="0"/>
              <a:t>Attendance</a:t>
            </a:r>
          </a:p>
          <a:p>
            <a:pPr lvl="1">
              <a:lnSpc>
                <a:spcPct val="100000"/>
              </a:lnSpc>
              <a:spcBef>
                <a:spcPts val="200"/>
              </a:spcBef>
              <a:buFont typeface="Arial Black" panose="020B0A04020102020204" pitchFamily="34" charset="0"/>
              <a:buChar char="–"/>
              <a:defRPr/>
            </a:pPr>
            <a:r>
              <a:rPr lang="en-US" dirty="0" smtClean="0"/>
              <a:t>Progress</a:t>
            </a:r>
          </a:p>
          <a:p>
            <a:pPr>
              <a:lnSpc>
                <a:spcPct val="100000"/>
              </a:lnSpc>
              <a:spcBef>
                <a:spcPts val="200"/>
              </a:spcBef>
              <a:defRPr/>
            </a:pPr>
            <a:r>
              <a:rPr lang="en-US" dirty="0" smtClean="0"/>
              <a:t>Removing the redundant indicator for fifth and eighth grade students passing four courses in core content areas and scoring Exceeds.</a:t>
            </a:r>
          </a:p>
        </p:txBody>
      </p:sp>
      <p:sp>
        <p:nvSpPr>
          <p:cNvPr id="6" name="Title 1"/>
          <p:cNvSpPr>
            <a:spLocks noGrp="1"/>
          </p:cNvSpPr>
          <p:nvPr>
            <p:ph type="title"/>
          </p:nvPr>
        </p:nvSpPr>
        <p:spPr>
          <a:xfrm>
            <a:off x="89632" y="297417"/>
            <a:ext cx="6673117" cy="1028059"/>
          </a:xfrm>
        </p:spPr>
        <p:txBody>
          <a:bodyPr>
            <a:noAutofit/>
          </a:bodyPr>
          <a:lstStyle/>
          <a:p>
            <a:r>
              <a:rPr lang="en-US" altLang="en-US" sz="3600" dirty="0" smtClean="0">
                <a:solidFill>
                  <a:srgbClr val="0000FF"/>
                </a:solidFill>
              </a:rPr>
              <a:t>CCRPI Update</a:t>
            </a:r>
          </a:p>
        </p:txBody>
      </p:sp>
    </p:spTree>
    <p:extLst>
      <p:ext uri="{BB962C8B-B14F-4D97-AF65-F5344CB8AC3E}">
        <p14:creationId xmlns:p14="http://schemas.microsoft.com/office/powerpoint/2010/main" val="2585276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7220" y="1891983"/>
            <a:ext cx="7772400" cy="2387600"/>
          </a:xfrm>
        </p:spPr>
        <p:txBody>
          <a:bodyPr/>
          <a:lstStyle/>
          <a:p>
            <a:r>
              <a:rPr lang="en-US" dirty="0" smtClean="0">
                <a:solidFill>
                  <a:srgbClr val="FF0000"/>
                </a:solidFill>
              </a:rPr>
              <a:t>Georgia Milestones Assessment System</a:t>
            </a:r>
            <a:endParaRPr lang="en-US" dirty="0">
              <a:solidFill>
                <a:srgbClr val="FF0000"/>
              </a:solidFill>
            </a:endParaRPr>
          </a:p>
        </p:txBody>
      </p:sp>
    </p:spTree>
    <p:extLst>
      <p:ext uri="{BB962C8B-B14F-4D97-AF65-F5344CB8AC3E}">
        <p14:creationId xmlns:p14="http://schemas.microsoft.com/office/powerpoint/2010/main" val="1746215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25400"/>
            <a:ext cx="8229600" cy="1143000"/>
          </a:xfrm>
        </p:spPr>
        <p:txBody>
          <a:bodyPr/>
          <a:lstStyle/>
          <a:p>
            <a:r>
              <a:rPr lang="en-US" altLang="en-US" sz="4800" dirty="0" smtClean="0">
                <a:solidFill>
                  <a:srgbClr val="0000CC"/>
                </a:solidFill>
              </a:rPr>
              <a:t>Georgia Milestones</a:t>
            </a:r>
          </a:p>
        </p:txBody>
      </p:sp>
      <p:sp>
        <p:nvSpPr>
          <p:cNvPr id="3" name="Content Placeholder 2"/>
          <p:cNvSpPr>
            <a:spLocks noGrp="1"/>
          </p:cNvSpPr>
          <p:nvPr>
            <p:ph idx="1"/>
          </p:nvPr>
        </p:nvSpPr>
        <p:spPr>
          <a:xfrm>
            <a:off x="228600" y="1790298"/>
            <a:ext cx="8534400" cy="4534301"/>
          </a:xfrm>
        </p:spPr>
        <p:txBody>
          <a:bodyPr/>
          <a:lstStyle/>
          <a:p>
            <a:pPr marL="0" indent="0">
              <a:buFont typeface="Arial" charset="0"/>
              <a:buNone/>
              <a:defRPr/>
            </a:pPr>
            <a:r>
              <a:rPr lang="en-US" sz="2800" b="1" dirty="0" smtClean="0">
                <a:solidFill>
                  <a:srgbClr val="FF0000"/>
                </a:solidFill>
              </a:rPr>
              <a:t>Paramount principles guiding Georgia Milestones:</a:t>
            </a:r>
          </a:p>
          <a:p>
            <a:pPr>
              <a:buFont typeface="Wingdings" panose="05000000000000000000" pitchFamily="2" charset="2"/>
              <a:buChar char="ü"/>
              <a:defRPr/>
            </a:pPr>
            <a:r>
              <a:rPr lang="en-US" sz="2200" dirty="0" smtClean="0"/>
              <a:t>be </a:t>
            </a:r>
            <a:r>
              <a:rPr lang="en-US" sz="2200" dirty="0"/>
              <a:t>sufficiently </a:t>
            </a:r>
            <a:r>
              <a:rPr lang="en-US" sz="2200" dirty="0" smtClean="0"/>
              <a:t>challenging </a:t>
            </a:r>
            <a:r>
              <a:rPr lang="en-US" sz="2200" dirty="0"/>
              <a:t>to ensure Georgia students are well positioned to compete with other students across the United States and internationally; </a:t>
            </a:r>
            <a:endParaRPr lang="en-US" sz="2200" dirty="0" smtClean="0"/>
          </a:p>
          <a:p>
            <a:pPr marL="228600" lvl="1">
              <a:spcBef>
                <a:spcPts val="1000"/>
              </a:spcBef>
              <a:buFont typeface="Wingdings" panose="05000000000000000000" pitchFamily="2" charset="2"/>
              <a:buChar char="ü"/>
              <a:defRPr/>
            </a:pPr>
            <a:r>
              <a:rPr lang="en-US" altLang="en-US" sz="2200" dirty="0"/>
              <a:t>consistent signal about student achievement both within system (across grades and courses) and with external measures (NAEP; PSAT; SAT; ACT</a:t>
            </a:r>
            <a:r>
              <a:rPr lang="en-US" altLang="en-US" sz="2200" dirty="0" smtClean="0"/>
              <a:t>)</a:t>
            </a:r>
            <a:endParaRPr lang="en-US" sz="2200" dirty="0"/>
          </a:p>
          <a:p>
            <a:pPr>
              <a:buFont typeface="Wingdings" panose="05000000000000000000" pitchFamily="2" charset="2"/>
              <a:buChar char="ü"/>
              <a:defRPr/>
            </a:pPr>
            <a:r>
              <a:rPr lang="en-US" sz="2200" dirty="0"/>
              <a:t>be intentionally designed across grade levels to send a clear signal of student progress/growth and preparedness for the next level, be it the next grade level, course, or college or </a:t>
            </a:r>
            <a:r>
              <a:rPr lang="en-US" sz="2200" dirty="0" smtClean="0"/>
              <a:t>career.</a:t>
            </a:r>
          </a:p>
          <a:p>
            <a:pPr>
              <a:buFont typeface="Wingdings" panose="05000000000000000000" pitchFamily="2" charset="2"/>
              <a:buChar char="ü"/>
              <a:defRPr/>
            </a:pPr>
            <a:endParaRPr lang="en-US" sz="1200" dirty="0"/>
          </a:p>
          <a:p>
            <a:pPr marL="0" indent="0" algn="ctr">
              <a:buNone/>
              <a:defRPr/>
            </a:pPr>
            <a:r>
              <a:rPr lang="en-US" sz="2200" b="1" dirty="0" smtClean="0">
                <a:solidFill>
                  <a:srgbClr val="0000FF"/>
                </a:solidFill>
              </a:rPr>
              <a:t>Comprehensive – Coherent – Consolidated</a:t>
            </a:r>
            <a:endParaRPr lang="en-US" sz="2200" b="1" dirty="0">
              <a:solidFill>
                <a:srgbClr val="0000FF"/>
              </a:solidFill>
            </a:endParaRPr>
          </a:p>
        </p:txBody>
      </p:sp>
    </p:spTree>
    <p:extLst>
      <p:ext uri="{BB962C8B-B14F-4D97-AF65-F5344CB8AC3E}">
        <p14:creationId xmlns:p14="http://schemas.microsoft.com/office/powerpoint/2010/main" val="841196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solidFill>
                  <a:srgbClr val="0000CC"/>
                </a:solidFill>
              </a:rPr>
              <a:t>College or Career Readiness</a:t>
            </a:r>
          </a:p>
        </p:txBody>
      </p:sp>
      <p:sp>
        <p:nvSpPr>
          <p:cNvPr id="3" name="Content Placeholder 2"/>
          <p:cNvSpPr>
            <a:spLocks noGrp="1"/>
          </p:cNvSpPr>
          <p:nvPr>
            <p:ph idx="1"/>
          </p:nvPr>
        </p:nvSpPr>
        <p:spPr>
          <a:xfrm>
            <a:off x="454101" y="1935480"/>
            <a:ext cx="8229600" cy="3931227"/>
          </a:xfrm>
        </p:spPr>
        <p:txBody>
          <a:bodyPr>
            <a:normAutofit/>
          </a:bodyPr>
          <a:lstStyle/>
          <a:p>
            <a:pPr marL="0" indent="0">
              <a:buNone/>
            </a:pPr>
            <a:r>
              <a:rPr lang="en-US" dirty="0" smtClean="0"/>
              <a:t>Students </a:t>
            </a:r>
            <a:r>
              <a:rPr lang="en-US" dirty="0"/>
              <a:t>who are college </a:t>
            </a:r>
            <a:r>
              <a:rPr lang="en-US" u="sng" dirty="0"/>
              <a:t>or</a:t>
            </a:r>
            <a:r>
              <a:rPr lang="en-US" dirty="0"/>
              <a:t> career ready are on-track to possess the English </a:t>
            </a:r>
            <a:r>
              <a:rPr lang="en-US" dirty="0" smtClean="0"/>
              <a:t>language arts/literacy/ mathematics </a:t>
            </a:r>
            <a:r>
              <a:rPr lang="en-US" dirty="0"/>
              <a:t>knowledge and skills needed upon graduation to enter directly and succeed in </a:t>
            </a:r>
            <a:endParaRPr lang="en-US" sz="2400" dirty="0"/>
          </a:p>
          <a:p>
            <a:pPr lvl="1">
              <a:buFont typeface="Calibri" panose="020F0502020204030204" pitchFamily="34" charset="0"/>
              <a:buChar char="‒"/>
            </a:pPr>
            <a:r>
              <a:rPr lang="en-US" dirty="0"/>
              <a:t>entry-level credit-bearing postsecondary courses, without the need for remedial coursework; </a:t>
            </a:r>
            <a:r>
              <a:rPr lang="en-US" u="sng" dirty="0"/>
              <a:t>or</a:t>
            </a:r>
            <a:endParaRPr lang="en-US" sz="2000" dirty="0"/>
          </a:p>
          <a:p>
            <a:pPr lvl="1">
              <a:buFont typeface="Calibri" panose="020F0502020204030204" pitchFamily="34" charset="0"/>
              <a:buChar char="‒"/>
            </a:pPr>
            <a:r>
              <a:rPr lang="en-US" dirty="0"/>
              <a:t>job training and/or postsecondary education necessary for his/her chosen career (e.g., technical/vocational program, community college, apprenticeship or significant on-the-job training</a:t>
            </a:r>
            <a:r>
              <a:rPr lang="en-US" dirty="0" smtClean="0"/>
              <a:t>).</a:t>
            </a:r>
            <a:endParaRPr lang="en-US" sz="2000" dirty="0"/>
          </a:p>
        </p:txBody>
      </p:sp>
      <p:sp>
        <p:nvSpPr>
          <p:cNvPr id="4" name="TextBox 3"/>
          <p:cNvSpPr txBox="1"/>
          <p:nvPr/>
        </p:nvSpPr>
        <p:spPr>
          <a:xfrm>
            <a:off x="2117558" y="5882640"/>
            <a:ext cx="6951044" cy="830263"/>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1600" dirty="0">
                <a:solidFill>
                  <a:srgbClr val="0000FF"/>
                </a:solidFill>
              </a:rPr>
              <a:t>The Department </a:t>
            </a:r>
            <a:r>
              <a:rPr lang="en-US" sz="1600" dirty="0" smtClean="0">
                <a:solidFill>
                  <a:srgbClr val="0000FF"/>
                </a:solidFill>
              </a:rPr>
              <a:t>has worked with </a:t>
            </a:r>
            <a:r>
              <a:rPr lang="en-US" sz="1600" dirty="0">
                <a:solidFill>
                  <a:srgbClr val="0000FF"/>
                </a:solidFill>
              </a:rPr>
              <a:t>the University and Technical College Systems, as well as business and industry </a:t>
            </a:r>
            <a:r>
              <a:rPr lang="en-US" sz="1600" dirty="0" smtClean="0">
                <a:solidFill>
                  <a:srgbClr val="0000FF"/>
                </a:solidFill>
              </a:rPr>
              <a:t>representatives, </a:t>
            </a:r>
            <a:r>
              <a:rPr lang="en-US" sz="1600" dirty="0">
                <a:solidFill>
                  <a:srgbClr val="0000FF"/>
                </a:solidFill>
              </a:rPr>
              <a:t>to define college and career readiness.</a:t>
            </a:r>
          </a:p>
        </p:txBody>
      </p:sp>
    </p:spTree>
    <p:extLst>
      <p:ext uri="{BB962C8B-B14F-4D97-AF65-F5344CB8AC3E}">
        <p14:creationId xmlns:p14="http://schemas.microsoft.com/office/powerpoint/2010/main" val="617358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57193" y="157316"/>
            <a:ext cx="7284638" cy="1023771"/>
          </a:xfrm>
        </p:spPr>
        <p:txBody>
          <a:bodyPr>
            <a:noAutofit/>
          </a:bodyPr>
          <a:lstStyle/>
          <a:p>
            <a:pPr eaLnBrk="1" hangingPunct="1"/>
            <a:r>
              <a:rPr lang="en-US" altLang="en-US" sz="3600" dirty="0" smtClean="0">
                <a:solidFill>
                  <a:srgbClr val="0000FF"/>
                </a:solidFill>
              </a:rPr>
              <a:t>Georgia’s Student Assessment Landscape</a:t>
            </a:r>
          </a:p>
        </p:txBody>
      </p:sp>
      <p:sp>
        <p:nvSpPr>
          <p:cNvPr id="67587" name="Content Placeholder 2"/>
          <p:cNvSpPr>
            <a:spLocks noGrp="1"/>
          </p:cNvSpPr>
          <p:nvPr>
            <p:ph idx="1"/>
          </p:nvPr>
        </p:nvSpPr>
        <p:spPr>
          <a:xfrm>
            <a:off x="57193" y="1349452"/>
            <a:ext cx="8908610" cy="5364163"/>
          </a:xfrm>
        </p:spPr>
        <p:txBody>
          <a:bodyPr>
            <a:normAutofit/>
          </a:bodyPr>
          <a:lstStyle/>
          <a:p>
            <a:pPr marL="0" indent="0" eaLnBrk="1" hangingPunct="1">
              <a:buNone/>
            </a:pPr>
            <a:r>
              <a:rPr lang="en-US" altLang="en-US" sz="2000" b="1" dirty="0" smtClean="0">
                <a:solidFill>
                  <a:srgbClr val="FF0000"/>
                </a:solidFill>
              </a:rPr>
              <a:t>Current Programs</a:t>
            </a:r>
          </a:p>
          <a:p>
            <a:pPr lvl="1"/>
            <a:r>
              <a:rPr lang="en-US" altLang="en-US" sz="1800" dirty="0"/>
              <a:t>Georgia Milestones Assessment System </a:t>
            </a:r>
            <a:r>
              <a:rPr lang="en-US" altLang="en-US" sz="1800" dirty="0" smtClean="0"/>
              <a:t>(</a:t>
            </a:r>
            <a:r>
              <a:rPr lang="en-US" altLang="en-US" sz="1800" dirty="0"/>
              <a:t>Gr. 3-8 and HS)</a:t>
            </a:r>
          </a:p>
          <a:p>
            <a:pPr lvl="1"/>
            <a:r>
              <a:rPr lang="en-US" altLang="en-US" sz="1800" dirty="0"/>
              <a:t>Georgia Kindergarten Inventory of Developing Skills (GKIDS</a:t>
            </a:r>
            <a:r>
              <a:rPr lang="en-US" altLang="en-US" sz="1800" dirty="0" smtClean="0"/>
              <a:t>)</a:t>
            </a:r>
          </a:p>
          <a:p>
            <a:pPr marL="0" indent="0">
              <a:buNone/>
            </a:pPr>
            <a:r>
              <a:rPr lang="en-US" altLang="en-US" sz="2000" b="1" i="1" dirty="0">
                <a:solidFill>
                  <a:srgbClr val="0070C0"/>
                </a:solidFill>
              </a:rPr>
              <a:t> </a:t>
            </a:r>
            <a:r>
              <a:rPr lang="en-US" altLang="en-US" sz="2000" b="1" i="1" dirty="0" smtClean="0">
                <a:solidFill>
                  <a:srgbClr val="0070C0"/>
                </a:solidFill>
              </a:rPr>
              <a:t>       </a:t>
            </a:r>
            <a:r>
              <a:rPr lang="en-US" altLang="en-US" sz="1800" i="1" dirty="0" smtClean="0">
                <a:solidFill>
                  <a:srgbClr val="0070C0"/>
                </a:solidFill>
              </a:rPr>
              <a:t>Special Population Programs</a:t>
            </a:r>
          </a:p>
          <a:p>
            <a:pPr lvl="1" eaLnBrk="1" hangingPunct="1"/>
            <a:r>
              <a:rPr lang="en-US" altLang="en-US" sz="1800" dirty="0" smtClean="0"/>
              <a:t>ACCESS for ELLs (K-12) and Alternate ACCESS for ELLs (1-12)</a:t>
            </a:r>
          </a:p>
          <a:p>
            <a:pPr lvl="1"/>
            <a:r>
              <a:rPr lang="en-US" altLang="en-US" sz="1800" dirty="0" smtClean="0"/>
              <a:t>Georgia Alternate Assessment (GAA) (Gr. 3-8 and HS)</a:t>
            </a:r>
          </a:p>
          <a:p>
            <a:pPr marL="0" indent="0">
              <a:buNone/>
            </a:pPr>
            <a:r>
              <a:rPr lang="en-US" altLang="en-US" sz="2000" b="1" i="1" dirty="0" smtClean="0"/>
              <a:t>        </a:t>
            </a:r>
            <a:r>
              <a:rPr lang="en-US" altLang="en-US" sz="1800" i="1" dirty="0" smtClean="0">
                <a:solidFill>
                  <a:srgbClr val="0070C0"/>
                </a:solidFill>
              </a:rPr>
              <a:t>National Assessment</a:t>
            </a:r>
          </a:p>
          <a:p>
            <a:pPr lvl="1"/>
            <a:r>
              <a:rPr lang="en-US" altLang="en-US" sz="1800" dirty="0" smtClean="0"/>
              <a:t>National Assessment of Educational Progress (NAEP) (Gr. 4, 8, and 12)</a:t>
            </a:r>
            <a:endParaRPr lang="en-US" altLang="en-US" sz="1050" dirty="0" smtClean="0">
              <a:solidFill>
                <a:srgbClr val="0000FF"/>
              </a:solidFill>
            </a:endParaRPr>
          </a:p>
          <a:p>
            <a:pPr marL="0" indent="0" eaLnBrk="1" hangingPunct="1">
              <a:buNone/>
            </a:pPr>
            <a:r>
              <a:rPr lang="en-US" altLang="en-US" sz="800" b="1" dirty="0" smtClean="0">
                <a:solidFill>
                  <a:srgbClr val="0000FF"/>
                </a:solidFill>
              </a:rPr>
              <a:t>____________________________________________________________________________________________________________________________</a:t>
            </a:r>
          </a:p>
          <a:p>
            <a:pPr marL="0" indent="0" eaLnBrk="1" hangingPunct="1">
              <a:buNone/>
            </a:pPr>
            <a:r>
              <a:rPr lang="en-US" altLang="en-US" sz="2000" b="1" dirty="0" smtClean="0">
                <a:solidFill>
                  <a:srgbClr val="FF0000"/>
                </a:solidFill>
              </a:rPr>
              <a:t>Discontinued/Former Programs</a:t>
            </a:r>
          </a:p>
          <a:p>
            <a:pPr lvl="1"/>
            <a:r>
              <a:rPr lang="en-US" altLang="en-US" sz="1800" dirty="0" smtClean="0"/>
              <a:t>CRCT </a:t>
            </a:r>
            <a:r>
              <a:rPr lang="en-US" altLang="en-US" sz="1200" dirty="0" smtClean="0"/>
              <a:t>[replaced by Georgia Milestones in grades 3-8]</a:t>
            </a:r>
          </a:p>
          <a:p>
            <a:pPr lvl="1"/>
            <a:r>
              <a:rPr lang="en-US" altLang="en-US" sz="1800" dirty="0" smtClean="0"/>
              <a:t>End </a:t>
            </a:r>
            <a:r>
              <a:rPr lang="en-US" altLang="en-US" sz="1800" dirty="0"/>
              <a:t>of Course Tests (EOCT) </a:t>
            </a:r>
            <a:r>
              <a:rPr lang="en-US" altLang="en-US" sz="1200" dirty="0" smtClean="0"/>
              <a:t>[replaced </a:t>
            </a:r>
            <a:r>
              <a:rPr lang="en-US" altLang="en-US" sz="1200" dirty="0"/>
              <a:t>by Georgia Milestones in </a:t>
            </a:r>
            <a:r>
              <a:rPr lang="en-US" altLang="en-US" sz="1200" dirty="0" smtClean="0"/>
              <a:t>high school]</a:t>
            </a:r>
            <a:endParaRPr lang="en-US" altLang="en-US" sz="1200" dirty="0"/>
          </a:p>
          <a:p>
            <a:pPr lvl="1"/>
            <a:r>
              <a:rPr lang="en-US" altLang="en-US" sz="1800" dirty="0" smtClean="0"/>
              <a:t>Georgia </a:t>
            </a:r>
            <a:r>
              <a:rPr lang="en-US" altLang="en-US" sz="1800" dirty="0"/>
              <a:t>High School Graduation Tests (</a:t>
            </a:r>
            <a:r>
              <a:rPr lang="en-US" altLang="en-US" sz="1800" dirty="0" smtClean="0"/>
              <a:t>GHSGT)</a:t>
            </a:r>
            <a:endParaRPr lang="en-US" altLang="en-US" sz="1200" dirty="0"/>
          </a:p>
          <a:p>
            <a:pPr lvl="1"/>
            <a:r>
              <a:rPr lang="en-US" altLang="en-US" sz="1800" dirty="0" smtClean="0"/>
              <a:t>Georgia High School Writing Test (GHSWT)</a:t>
            </a:r>
          </a:p>
          <a:p>
            <a:pPr lvl="1"/>
            <a:r>
              <a:rPr lang="en-US" altLang="en-US" sz="1800" dirty="0" smtClean="0"/>
              <a:t>Writing Assessments (Grades 3, 5, and 8)</a:t>
            </a:r>
            <a:endParaRPr lang="en-US" altLang="en-US" dirty="0" smtClean="0"/>
          </a:p>
          <a:p>
            <a:pPr eaLnBrk="1" hangingPunct="1">
              <a:buFont typeface="Arial" charset="0"/>
              <a:buNone/>
            </a:pPr>
            <a:endParaRPr lang="en-US" altLang="en-US" dirty="0" smtClean="0"/>
          </a:p>
        </p:txBody>
      </p:sp>
      <p:sp>
        <p:nvSpPr>
          <p:cNvPr id="2" name="TextBox 1"/>
          <p:cNvSpPr txBox="1"/>
          <p:nvPr/>
        </p:nvSpPr>
        <p:spPr>
          <a:xfrm>
            <a:off x="6656439" y="4031533"/>
            <a:ext cx="2309364" cy="204671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1600" b="1" dirty="0" smtClean="0">
                <a:solidFill>
                  <a:schemeClr val="accent6"/>
                </a:solidFill>
              </a:rPr>
              <a:t>Number of Tests Required of ALL Students</a:t>
            </a:r>
          </a:p>
          <a:p>
            <a:pPr algn="ctr"/>
            <a:endParaRPr lang="en-US" sz="1200" dirty="0" smtClean="0"/>
          </a:p>
          <a:p>
            <a:r>
              <a:rPr lang="en-US" sz="1600" dirty="0" smtClean="0"/>
              <a:t>2013 – 2014:  43</a:t>
            </a:r>
          </a:p>
          <a:p>
            <a:endParaRPr lang="en-US" sz="1100" dirty="0" smtClean="0"/>
          </a:p>
          <a:p>
            <a:r>
              <a:rPr lang="en-US" sz="1600" dirty="0" smtClean="0"/>
              <a:t>2014 – 2015:  32</a:t>
            </a:r>
          </a:p>
          <a:p>
            <a:endParaRPr lang="en-US" sz="1600" dirty="0" smtClean="0"/>
          </a:p>
          <a:p>
            <a:pPr algn="ctr"/>
            <a:r>
              <a:rPr lang="en-US" sz="1200" dirty="0" smtClean="0"/>
              <a:t>Depending on the grade-level, students take 1 to 2 fewer tests.</a:t>
            </a:r>
            <a:endParaRPr lang="en-US" sz="1100" dirty="0"/>
          </a:p>
        </p:txBody>
      </p:sp>
    </p:spTree>
    <p:extLst>
      <p:ext uri="{BB962C8B-B14F-4D97-AF65-F5344CB8AC3E}">
        <p14:creationId xmlns:p14="http://schemas.microsoft.com/office/powerpoint/2010/main" val="332819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860" y="348457"/>
            <a:ext cx="6896100" cy="1325563"/>
          </a:xfrm>
        </p:spPr>
        <p:txBody>
          <a:bodyPr>
            <a:noAutofit/>
          </a:bodyPr>
          <a:lstStyle/>
          <a:p>
            <a:r>
              <a:rPr lang="en-US" sz="3600" dirty="0" smtClean="0">
                <a:solidFill>
                  <a:srgbClr val="0033CC"/>
                </a:solidFill>
              </a:rPr>
              <a:t>Georgia Milestones</a:t>
            </a:r>
            <a:br>
              <a:rPr lang="en-US" sz="3600" dirty="0" smtClean="0">
                <a:solidFill>
                  <a:srgbClr val="0033CC"/>
                </a:solidFill>
              </a:rPr>
            </a:br>
            <a:r>
              <a:rPr lang="en-US" sz="3600" dirty="0" smtClean="0">
                <a:solidFill>
                  <a:srgbClr val="0033CC"/>
                </a:solidFill>
              </a:rPr>
              <a:t>Online Testing 2014-2015</a:t>
            </a:r>
            <a:br>
              <a:rPr lang="en-US" sz="3600" dirty="0" smtClean="0">
                <a:solidFill>
                  <a:srgbClr val="0033CC"/>
                </a:solidFill>
              </a:rPr>
            </a:br>
            <a:r>
              <a:rPr lang="en-US" sz="3600" dirty="0" smtClean="0">
                <a:solidFill>
                  <a:srgbClr val="0033CC"/>
                </a:solidFill>
              </a:rPr>
              <a:t>by the Numbers….</a:t>
            </a:r>
            <a:endParaRPr lang="en-US" sz="3600" dirty="0">
              <a:solidFill>
                <a:srgbClr val="0033CC"/>
              </a:solidFill>
            </a:endParaRPr>
          </a:p>
        </p:txBody>
      </p:sp>
      <p:sp>
        <p:nvSpPr>
          <p:cNvPr id="3" name="Content Placeholder 2"/>
          <p:cNvSpPr>
            <a:spLocks noGrp="1"/>
          </p:cNvSpPr>
          <p:nvPr>
            <p:ph idx="1"/>
          </p:nvPr>
        </p:nvSpPr>
        <p:spPr>
          <a:xfrm>
            <a:off x="226579" y="2042968"/>
            <a:ext cx="7886700" cy="4351338"/>
          </a:xfrm>
        </p:spPr>
        <p:txBody>
          <a:bodyPr>
            <a:normAutofit/>
          </a:bodyPr>
          <a:lstStyle/>
          <a:p>
            <a:pPr marL="0" indent="0">
              <a:buNone/>
            </a:pPr>
            <a:r>
              <a:rPr lang="en-US" b="1" dirty="0" smtClean="0">
                <a:solidFill>
                  <a:srgbClr val="FF0000"/>
                </a:solidFill>
              </a:rPr>
              <a:t>Online Administrations</a:t>
            </a:r>
          </a:p>
          <a:p>
            <a:pPr lvl="1">
              <a:buFont typeface="Calibri" panose="020F0502020204030204" pitchFamily="34" charset="0"/>
              <a:buChar char="‒"/>
            </a:pPr>
            <a:r>
              <a:rPr lang="en-US" dirty="0" smtClean="0"/>
              <a:t>Spring EOG:		~233,000 (30%)</a:t>
            </a:r>
          </a:p>
          <a:p>
            <a:pPr lvl="1">
              <a:buFont typeface="Calibri" panose="020F0502020204030204" pitchFamily="34" charset="0"/>
              <a:buChar char="‒"/>
            </a:pPr>
            <a:r>
              <a:rPr lang="en-US" dirty="0" smtClean="0"/>
              <a:t>Winter EOC:		~129,000 (73%)</a:t>
            </a:r>
          </a:p>
          <a:p>
            <a:pPr lvl="1">
              <a:buFont typeface="Calibri" panose="020F0502020204030204" pitchFamily="34" charset="0"/>
              <a:buChar char="‒"/>
            </a:pPr>
            <a:r>
              <a:rPr lang="en-US" dirty="0" smtClean="0"/>
              <a:t>Spring EOC:		~557,000 (71%)</a:t>
            </a:r>
          </a:p>
          <a:p>
            <a:pPr lvl="1">
              <a:buFont typeface="Calibri" panose="020F0502020204030204" pitchFamily="34" charset="0"/>
              <a:buChar char="‒"/>
            </a:pPr>
            <a:endParaRPr lang="en-US" dirty="0"/>
          </a:p>
          <a:p>
            <a:pPr marL="0" indent="0">
              <a:buNone/>
            </a:pPr>
            <a:r>
              <a:rPr lang="en-US" b="1" dirty="0" smtClean="0">
                <a:solidFill>
                  <a:srgbClr val="FF0000"/>
                </a:solidFill>
              </a:rPr>
              <a:t>Grand Total 2014-2015 School Year</a:t>
            </a:r>
          </a:p>
          <a:p>
            <a:pPr lvl="1">
              <a:buFont typeface="Calibri" panose="020F0502020204030204" pitchFamily="34" charset="0"/>
              <a:buChar char="‒"/>
            </a:pPr>
            <a:r>
              <a:rPr lang="en-US" dirty="0" smtClean="0"/>
              <a:t>Online Administrations:  919,636</a:t>
            </a:r>
          </a:p>
          <a:p>
            <a:pPr lvl="1">
              <a:buFont typeface="Calibri" panose="020F0502020204030204" pitchFamily="34" charset="0"/>
              <a:buChar char="‒"/>
            </a:pPr>
            <a:r>
              <a:rPr lang="en-US" dirty="0" smtClean="0"/>
              <a:t>Paper-Pencil Administrations:  819,078</a:t>
            </a:r>
          </a:p>
          <a:p>
            <a:pPr lvl="1">
              <a:buFont typeface="Calibri" panose="020F0502020204030204" pitchFamily="34" charset="0"/>
              <a:buChar char="‒"/>
            </a:pPr>
            <a:r>
              <a:rPr lang="en-US" dirty="0" smtClean="0"/>
              <a:t>Grand Total:  1,738,714</a:t>
            </a:r>
          </a:p>
          <a:p>
            <a:pPr lvl="1">
              <a:buFont typeface="Calibri" panose="020F0502020204030204" pitchFamily="34" charset="0"/>
              <a:buChar char="‒"/>
            </a:pPr>
            <a:r>
              <a:rPr lang="en-US" dirty="0" smtClean="0">
                <a:solidFill>
                  <a:srgbClr val="0000FF"/>
                </a:solidFill>
              </a:rPr>
              <a:t>Overall % Online: 53%</a:t>
            </a:r>
          </a:p>
        </p:txBody>
      </p:sp>
    </p:spTree>
    <p:extLst>
      <p:ext uri="{BB962C8B-B14F-4D97-AF65-F5344CB8AC3E}">
        <p14:creationId xmlns:p14="http://schemas.microsoft.com/office/powerpoint/2010/main" val="1347865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182246" y="1583142"/>
            <a:ext cx="8816454" cy="4702254"/>
          </a:xfrm>
        </p:spPr>
        <p:txBody>
          <a:bodyPr>
            <a:normAutofit/>
          </a:bodyPr>
          <a:lstStyle/>
          <a:p>
            <a:pPr marL="0" indent="0">
              <a:buNone/>
            </a:pPr>
            <a:r>
              <a:rPr lang="en-US" sz="3200" b="1" dirty="0" smtClean="0">
                <a:solidFill>
                  <a:srgbClr val="FF0000"/>
                </a:solidFill>
              </a:rPr>
              <a:t>Survey Participation</a:t>
            </a:r>
          </a:p>
          <a:p>
            <a:pPr marL="0" indent="0">
              <a:buNone/>
            </a:pPr>
            <a:endParaRPr lang="en-US" sz="3200" b="1" dirty="0">
              <a:solidFill>
                <a:srgbClr val="FF0000"/>
              </a:solidFill>
            </a:endParaRPr>
          </a:p>
          <a:p>
            <a:pPr lvl="1">
              <a:buFont typeface="Calibri" panose="020F0502020204030204" pitchFamily="34" charset="0"/>
              <a:buChar char="‒"/>
            </a:pPr>
            <a:r>
              <a:rPr lang="en-US" sz="2800" dirty="0"/>
              <a:t>EOG Online Students:	83,557 	192 </a:t>
            </a:r>
            <a:r>
              <a:rPr lang="en-US" sz="2800" dirty="0" smtClean="0"/>
              <a:t>districts</a:t>
            </a:r>
          </a:p>
          <a:p>
            <a:pPr lvl="1">
              <a:buFont typeface="Calibri" panose="020F0502020204030204" pitchFamily="34" charset="0"/>
              <a:buChar char="‒"/>
            </a:pPr>
            <a:endParaRPr lang="en-US" sz="2800" dirty="0"/>
          </a:p>
          <a:p>
            <a:pPr lvl="1">
              <a:buFont typeface="Calibri" panose="020F0502020204030204" pitchFamily="34" charset="0"/>
              <a:buChar char="‒"/>
            </a:pPr>
            <a:r>
              <a:rPr lang="en-US" sz="2800" dirty="0"/>
              <a:t>EOC Online Students:	13,007	</a:t>
            </a:r>
            <a:r>
              <a:rPr lang="en-US" sz="2800" dirty="0" smtClean="0"/>
              <a:t>199 districts</a:t>
            </a:r>
          </a:p>
          <a:p>
            <a:pPr lvl="1">
              <a:buFont typeface="Calibri" panose="020F0502020204030204" pitchFamily="34" charset="0"/>
              <a:buChar char="‒"/>
            </a:pPr>
            <a:endParaRPr lang="en-US" sz="2800" dirty="0"/>
          </a:p>
          <a:p>
            <a:pPr lvl="1">
              <a:buFont typeface="Calibri" panose="020F0502020204030204" pitchFamily="34" charset="0"/>
              <a:buChar char="‒"/>
            </a:pPr>
            <a:r>
              <a:rPr lang="en-US" sz="2800" dirty="0"/>
              <a:t>EOG/EOC Teachers:	</a:t>
            </a:r>
            <a:r>
              <a:rPr lang="en-US" sz="2800" dirty="0" smtClean="0"/>
              <a:t>	16,446</a:t>
            </a:r>
            <a:r>
              <a:rPr lang="en-US" sz="2800" dirty="0"/>
              <a:t>	</a:t>
            </a:r>
            <a:r>
              <a:rPr lang="en-US" sz="2800" dirty="0" smtClean="0"/>
              <a:t>175 districts</a:t>
            </a:r>
          </a:p>
          <a:p>
            <a:pPr marL="457200" lvl="1" indent="0">
              <a:buNone/>
            </a:pPr>
            <a:endParaRPr lang="en-US" sz="2800" dirty="0" smtClean="0"/>
          </a:p>
          <a:p>
            <a:pPr marL="0" indent="0">
              <a:buNone/>
            </a:pPr>
            <a:endParaRPr lang="en-US" sz="2000" dirty="0"/>
          </a:p>
          <a:p>
            <a:pPr marL="0" indent="0">
              <a:buNone/>
            </a:pPr>
            <a:endParaRPr lang="en-US" dirty="0"/>
          </a:p>
          <a:p>
            <a:pPr marL="0" indent="0">
              <a:buNone/>
            </a:pPr>
            <a:endParaRPr lang="en-US" altLang="en-US" sz="2400" dirty="0" smtClean="0"/>
          </a:p>
        </p:txBody>
      </p:sp>
      <p:sp>
        <p:nvSpPr>
          <p:cNvPr id="3075" name="Slide Number Placeholder 4"/>
          <p:cNvSpPr>
            <a:spLocks noGrp="1"/>
          </p:cNvSpPr>
          <p:nvPr>
            <p:ph type="sldNum" sz="quarter" idx="4294967295"/>
          </p:nvPr>
        </p:nvSpPr>
        <p:spPr bwMode="auto">
          <a:xfrm>
            <a:off x="8077200" y="6356350"/>
            <a:ext cx="609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318410B-D88F-4C5E-A329-7F0C2D7BD6A2}" type="slidenum">
              <a:rPr lang="en-US" altLang="en-US" sz="1200" smtClean="0">
                <a:solidFill>
                  <a:srgbClr val="000000"/>
                </a:solidFill>
              </a:rPr>
              <a:pPr>
                <a:spcBef>
                  <a:spcPct val="0"/>
                </a:spcBef>
                <a:buFontTx/>
                <a:buNone/>
              </a:pPr>
              <a:t>21</a:t>
            </a:fld>
            <a:endParaRPr lang="en-US" altLang="en-US" sz="1200" dirty="0" smtClean="0">
              <a:solidFill>
                <a:srgbClr val="000000"/>
              </a:solidFill>
            </a:endParaRPr>
          </a:p>
        </p:txBody>
      </p:sp>
      <p:sp>
        <p:nvSpPr>
          <p:cNvPr id="3076" name="Title 1"/>
          <p:cNvSpPr>
            <a:spLocks noGrp="1"/>
          </p:cNvSpPr>
          <p:nvPr>
            <p:ph type="title"/>
          </p:nvPr>
        </p:nvSpPr>
        <p:spPr>
          <a:xfrm>
            <a:off x="457200" y="168676"/>
            <a:ext cx="5889009" cy="1056442"/>
          </a:xfrm>
        </p:spPr>
        <p:txBody>
          <a:bodyPr>
            <a:normAutofit/>
          </a:bodyPr>
          <a:lstStyle/>
          <a:p>
            <a:pPr eaLnBrk="1" hangingPunct="1"/>
            <a:r>
              <a:rPr lang="en-US" altLang="en-US" dirty="0" smtClean="0">
                <a:solidFill>
                  <a:srgbClr val="0000CC"/>
                </a:solidFill>
              </a:rPr>
              <a:t>Feedback Surveys</a:t>
            </a:r>
          </a:p>
        </p:txBody>
      </p:sp>
    </p:spTree>
    <p:extLst>
      <p:ext uri="{BB962C8B-B14F-4D97-AF65-F5344CB8AC3E}">
        <p14:creationId xmlns:p14="http://schemas.microsoft.com/office/powerpoint/2010/main" val="3534814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rmAutofit/>
          </a:bodyPr>
          <a:lstStyle/>
          <a:p>
            <a:r>
              <a:rPr lang="en-US" altLang="en-US" sz="3600" dirty="0" smtClean="0">
                <a:solidFill>
                  <a:srgbClr val="0000FF"/>
                </a:solidFill>
              </a:rPr>
              <a:t>Georgia Student Achievement</a:t>
            </a:r>
          </a:p>
        </p:txBody>
      </p:sp>
      <p:sp>
        <p:nvSpPr>
          <p:cNvPr id="3" name="Content Placeholder 2"/>
          <p:cNvSpPr>
            <a:spLocks noGrp="1"/>
          </p:cNvSpPr>
          <p:nvPr>
            <p:ph idx="1"/>
          </p:nvPr>
        </p:nvSpPr>
        <p:spPr>
          <a:xfrm>
            <a:off x="304800" y="1590260"/>
            <a:ext cx="8686800" cy="4505739"/>
          </a:xfrm>
        </p:spPr>
        <p:txBody>
          <a:bodyPr>
            <a:normAutofit lnSpcReduction="10000"/>
          </a:bodyPr>
          <a:lstStyle/>
          <a:p>
            <a:pPr marL="0" indent="0">
              <a:buFont typeface="Arial" charset="0"/>
              <a:buNone/>
              <a:defRPr/>
            </a:pPr>
            <a:r>
              <a:rPr lang="en-US" sz="3200" b="1" dirty="0" smtClean="0">
                <a:solidFill>
                  <a:srgbClr val="FF0000"/>
                </a:solidFill>
              </a:rPr>
              <a:t>Reading</a:t>
            </a:r>
          </a:p>
          <a:p>
            <a:pPr marL="0" indent="0">
              <a:buFont typeface="Arial" charset="0"/>
              <a:buNone/>
              <a:defRPr/>
            </a:pPr>
            <a:r>
              <a:rPr lang="en-US" dirty="0" smtClean="0">
                <a:solidFill>
                  <a:srgbClr val="FF0000"/>
                </a:solidFill>
              </a:rPr>
              <a:t>2013</a:t>
            </a:r>
          </a:p>
          <a:p>
            <a:pPr>
              <a:defRPr/>
            </a:pPr>
            <a:r>
              <a:rPr lang="en-US" dirty="0" smtClean="0"/>
              <a:t>NAEP – Grade 4:  	34%  at/above proficient	</a:t>
            </a:r>
          </a:p>
          <a:p>
            <a:pPr>
              <a:defRPr/>
            </a:pPr>
            <a:r>
              <a:rPr lang="en-US" dirty="0" smtClean="0">
                <a:solidFill>
                  <a:srgbClr val="0000FF"/>
                </a:solidFill>
              </a:rPr>
              <a:t>CRCT – Grade 4:		93%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4:</a:t>
            </a:r>
            <a:r>
              <a:rPr lang="en-US" dirty="0">
                <a:solidFill>
                  <a:srgbClr val="0000FF"/>
                </a:solidFill>
              </a:rPr>
              <a:t>		</a:t>
            </a:r>
            <a:r>
              <a:rPr lang="en-US" dirty="0" smtClean="0">
                <a:solidFill>
                  <a:srgbClr val="0000FF"/>
                </a:solidFill>
              </a:rPr>
              <a:t>94%  met/exceeded</a:t>
            </a:r>
          </a:p>
          <a:p>
            <a:pPr marL="0" indent="0">
              <a:buNone/>
              <a:defRPr/>
            </a:pPr>
            <a:r>
              <a:rPr lang="en-US" dirty="0" smtClean="0">
                <a:solidFill>
                  <a:srgbClr val="FF0000"/>
                </a:solidFill>
              </a:rPr>
              <a:t>2015</a:t>
            </a:r>
          </a:p>
          <a:p>
            <a:pPr>
              <a:defRPr/>
            </a:pPr>
            <a:r>
              <a:rPr lang="en-US" dirty="0"/>
              <a:t>NAEP – Grade 4:  	34%  at/above </a:t>
            </a:r>
            <a:r>
              <a:rPr lang="en-US" dirty="0" smtClean="0"/>
              <a:t>proficient</a:t>
            </a:r>
          </a:p>
          <a:p>
            <a:pPr>
              <a:defRPr/>
            </a:pPr>
            <a:r>
              <a:rPr lang="en-US" dirty="0" smtClean="0">
                <a:solidFill>
                  <a:srgbClr val="00B050"/>
                </a:solidFill>
              </a:rPr>
              <a:t>GM ELA – Grade 4:	37% proficient/distinguished</a:t>
            </a:r>
          </a:p>
        </p:txBody>
      </p:sp>
    </p:spTree>
    <p:extLst>
      <p:ext uri="{BB962C8B-B14F-4D97-AF65-F5344CB8AC3E}">
        <p14:creationId xmlns:p14="http://schemas.microsoft.com/office/powerpoint/2010/main" val="23718837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rmAutofit/>
          </a:bodyPr>
          <a:lstStyle/>
          <a:p>
            <a:r>
              <a:rPr lang="en-US" altLang="en-US" sz="3600" dirty="0">
                <a:solidFill>
                  <a:srgbClr val="0000FF"/>
                </a:solidFill>
              </a:rPr>
              <a:t>Georgia Student Achievement</a:t>
            </a:r>
            <a:endParaRPr lang="en-US" altLang="en-US" sz="3600" dirty="0" smtClean="0">
              <a:solidFill>
                <a:srgbClr val="0000FF"/>
              </a:solidFill>
            </a:endParaRPr>
          </a:p>
        </p:txBody>
      </p:sp>
      <p:sp>
        <p:nvSpPr>
          <p:cNvPr id="3" name="Content Placeholder 2"/>
          <p:cNvSpPr>
            <a:spLocks noGrp="1"/>
          </p:cNvSpPr>
          <p:nvPr>
            <p:ph idx="1"/>
          </p:nvPr>
        </p:nvSpPr>
        <p:spPr>
          <a:xfrm>
            <a:off x="304800" y="1590260"/>
            <a:ext cx="8686800" cy="4505739"/>
          </a:xfrm>
        </p:spPr>
        <p:txBody>
          <a:bodyPr>
            <a:normAutofit lnSpcReduction="10000"/>
          </a:bodyPr>
          <a:lstStyle/>
          <a:p>
            <a:pPr marL="0" indent="0">
              <a:buFont typeface="Arial" charset="0"/>
              <a:buNone/>
              <a:defRPr/>
            </a:pPr>
            <a:r>
              <a:rPr lang="en-US" sz="3200" b="1" dirty="0" smtClean="0">
                <a:solidFill>
                  <a:srgbClr val="FF0000"/>
                </a:solidFill>
              </a:rPr>
              <a:t>Reading</a:t>
            </a:r>
          </a:p>
          <a:p>
            <a:pPr marL="0" indent="0">
              <a:buFont typeface="Arial" charset="0"/>
              <a:buNone/>
              <a:defRPr/>
            </a:pPr>
            <a:r>
              <a:rPr lang="en-US" dirty="0" smtClean="0">
                <a:solidFill>
                  <a:srgbClr val="FF0000"/>
                </a:solidFill>
              </a:rPr>
              <a:t>2013</a:t>
            </a:r>
          </a:p>
          <a:p>
            <a:pPr>
              <a:defRPr/>
            </a:pPr>
            <a:r>
              <a:rPr lang="en-US" dirty="0" smtClean="0"/>
              <a:t>NAEP – Grade 8:  	32%  at/above proficient</a:t>
            </a:r>
          </a:p>
          <a:p>
            <a:pPr>
              <a:defRPr/>
            </a:pPr>
            <a:r>
              <a:rPr lang="en-US" dirty="0" smtClean="0">
                <a:solidFill>
                  <a:srgbClr val="0000FF"/>
                </a:solidFill>
              </a:rPr>
              <a:t>CRCT – Grade 8:		97%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a:t>
            </a:r>
            <a:r>
              <a:rPr lang="en-US" dirty="0">
                <a:solidFill>
                  <a:srgbClr val="0000FF"/>
                </a:solidFill>
              </a:rPr>
              <a:t>8:		97%  </a:t>
            </a:r>
            <a:r>
              <a:rPr lang="en-US" dirty="0" smtClean="0">
                <a:solidFill>
                  <a:srgbClr val="0000FF"/>
                </a:solidFill>
              </a:rPr>
              <a:t>met/exceeded</a:t>
            </a:r>
          </a:p>
          <a:p>
            <a:pPr marL="0" indent="0">
              <a:buNone/>
              <a:defRPr/>
            </a:pPr>
            <a:r>
              <a:rPr lang="en-US" dirty="0" smtClean="0">
                <a:solidFill>
                  <a:srgbClr val="FF0000"/>
                </a:solidFill>
              </a:rPr>
              <a:t>2015</a:t>
            </a:r>
          </a:p>
          <a:p>
            <a:pPr>
              <a:defRPr/>
            </a:pPr>
            <a:r>
              <a:rPr lang="en-US" dirty="0"/>
              <a:t>NAEP – Grade 8:  	</a:t>
            </a:r>
            <a:r>
              <a:rPr lang="en-US" dirty="0" smtClean="0"/>
              <a:t>30%  </a:t>
            </a:r>
            <a:r>
              <a:rPr lang="en-US" dirty="0"/>
              <a:t>at/above </a:t>
            </a:r>
            <a:r>
              <a:rPr lang="en-US" dirty="0" smtClean="0"/>
              <a:t>proficient</a:t>
            </a:r>
            <a:endParaRPr lang="en-US" dirty="0" smtClean="0">
              <a:solidFill>
                <a:srgbClr val="00B050"/>
              </a:solidFill>
            </a:endParaRPr>
          </a:p>
          <a:p>
            <a:pPr>
              <a:defRPr/>
            </a:pPr>
            <a:r>
              <a:rPr lang="en-US" dirty="0" smtClean="0">
                <a:solidFill>
                  <a:srgbClr val="00B050"/>
                </a:solidFill>
              </a:rPr>
              <a:t>GM ELA – Grade 8:	38% proficient/distinguished</a:t>
            </a:r>
          </a:p>
        </p:txBody>
      </p:sp>
    </p:spTree>
    <p:extLst>
      <p:ext uri="{BB962C8B-B14F-4D97-AF65-F5344CB8AC3E}">
        <p14:creationId xmlns:p14="http://schemas.microsoft.com/office/powerpoint/2010/main" val="822923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Autofit/>
          </a:bodyPr>
          <a:lstStyle/>
          <a:p>
            <a:r>
              <a:rPr lang="en-US" altLang="en-US" sz="3600" dirty="0">
                <a:solidFill>
                  <a:srgbClr val="0000FF"/>
                </a:solidFill>
              </a:rPr>
              <a:t>Georgia Student Achievement</a:t>
            </a:r>
            <a:endParaRPr lang="en-US" altLang="en-US" sz="3600" dirty="0" smtClean="0">
              <a:solidFill>
                <a:srgbClr val="0000FF"/>
              </a:solidFill>
            </a:endParaRPr>
          </a:p>
        </p:txBody>
      </p:sp>
      <p:sp>
        <p:nvSpPr>
          <p:cNvPr id="3" name="Content Placeholder 2"/>
          <p:cNvSpPr>
            <a:spLocks noGrp="1"/>
          </p:cNvSpPr>
          <p:nvPr>
            <p:ph idx="1"/>
          </p:nvPr>
        </p:nvSpPr>
        <p:spPr>
          <a:xfrm>
            <a:off x="304800" y="1590260"/>
            <a:ext cx="8686800" cy="4505739"/>
          </a:xfrm>
        </p:spPr>
        <p:txBody>
          <a:bodyPr>
            <a:normAutofit lnSpcReduction="10000"/>
          </a:bodyPr>
          <a:lstStyle/>
          <a:p>
            <a:pPr marL="0" indent="0">
              <a:buFont typeface="Arial" charset="0"/>
              <a:buNone/>
              <a:defRPr/>
            </a:pPr>
            <a:r>
              <a:rPr lang="en-US" sz="3200" b="1" dirty="0" smtClean="0">
                <a:solidFill>
                  <a:srgbClr val="FF0000"/>
                </a:solidFill>
              </a:rPr>
              <a:t>Mathematics</a:t>
            </a:r>
          </a:p>
          <a:p>
            <a:pPr marL="0" indent="0">
              <a:buFont typeface="Arial" charset="0"/>
              <a:buNone/>
              <a:defRPr/>
            </a:pPr>
            <a:r>
              <a:rPr lang="en-US" dirty="0" smtClean="0">
                <a:solidFill>
                  <a:srgbClr val="FF0000"/>
                </a:solidFill>
              </a:rPr>
              <a:t>2013</a:t>
            </a:r>
          </a:p>
          <a:p>
            <a:pPr>
              <a:defRPr/>
            </a:pPr>
            <a:r>
              <a:rPr lang="en-US" dirty="0" smtClean="0"/>
              <a:t>NAEP – Grade 4:  	39%  at/above proficient	</a:t>
            </a:r>
          </a:p>
          <a:p>
            <a:pPr>
              <a:defRPr/>
            </a:pPr>
            <a:r>
              <a:rPr lang="en-US" dirty="0" smtClean="0">
                <a:solidFill>
                  <a:srgbClr val="0000FF"/>
                </a:solidFill>
              </a:rPr>
              <a:t>CRCT – Grade 4:		84%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4:</a:t>
            </a:r>
            <a:r>
              <a:rPr lang="en-US" dirty="0">
                <a:solidFill>
                  <a:srgbClr val="0000FF"/>
                </a:solidFill>
              </a:rPr>
              <a:t>		</a:t>
            </a:r>
            <a:r>
              <a:rPr lang="en-US" dirty="0" smtClean="0">
                <a:solidFill>
                  <a:srgbClr val="0000FF"/>
                </a:solidFill>
              </a:rPr>
              <a:t>82%  met/exceeded</a:t>
            </a:r>
          </a:p>
          <a:p>
            <a:pPr marL="0" indent="0">
              <a:buNone/>
              <a:defRPr/>
            </a:pPr>
            <a:r>
              <a:rPr lang="en-US" dirty="0" smtClean="0">
                <a:solidFill>
                  <a:srgbClr val="FF0000"/>
                </a:solidFill>
              </a:rPr>
              <a:t>2015</a:t>
            </a:r>
          </a:p>
          <a:p>
            <a:pPr>
              <a:defRPr/>
            </a:pPr>
            <a:r>
              <a:rPr lang="en-US" dirty="0"/>
              <a:t>NAEP – Grade 4:  	</a:t>
            </a:r>
            <a:r>
              <a:rPr lang="en-US" dirty="0" smtClean="0"/>
              <a:t>35%  </a:t>
            </a:r>
            <a:r>
              <a:rPr lang="en-US" dirty="0"/>
              <a:t>at/above proficient</a:t>
            </a:r>
            <a:endParaRPr lang="en-US" dirty="0" smtClean="0">
              <a:solidFill>
                <a:srgbClr val="00B050"/>
              </a:solidFill>
            </a:endParaRPr>
          </a:p>
          <a:p>
            <a:pPr>
              <a:defRPr/>
            </a:pPr>
            <a:r>
              <a:rPr lang="en-US" dirty="0" smtClean="0">
                <a:solidFill>
                  <a:srgbClr val="00B050"/>
                </a:solidFill>
              </a:rPr>
              <a:t>GM – Grade 4:		39% proficient/distinguished</a:t>
            </a:r>
          </a:p>
        </p:txBody>
      </p:sp>
    </p:spTree>
    <p:extLst>
      <p:ext uri="{BB962C8B-B14F-4D97-AF65-F5344CB8AC3E}">
        <p14:creationId xmlns:p14="http://schemas.microsoft.com/office/powerpoint/2010/main" val="406420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rmAutofit/>
          </a:bodyPr>
          <a:lstStyle/>
          <a:p>
            <a:r>
              <a:rPr lang="en-US" altLang="en-US" sz="3600" dirty="0">
                <a:solidFill>
                  <a:srgbClr val="0000FF"/>
                </a:solidFill>
              </a:rPr>
              <a:t>Georgia Student Achievement</a:t>
            </a:r>
            <a:endParaRPr lang="en-US" altLang="en-US" sz="3600" dirty="0" smtClean="0">
              <a:solidFill>
                <a:srgbClr val="0000FF"/>
              </a:solidFill>
            </a:endParaRPr>
          </a:p>
        </p:txBody>
      </p:sp>
      <p:sp>
        <p:nvSpPr>
          <p:cNvPr id="3" name="Content Placeholder 2"/>
          <p:cNvSpPr>
            <a:spLocks noGrp="1"/>
          </p:cNvSpPr>
          <p:nvPr>
            <p:ph idx="1"/>
          </p:nvPr>
        </p:nvSpPr>
        <p:spPr>
          <a:xfrm>
            <a:off x="304800" y="1590260"/>
            <a:ext cx="8686800" cy="4505739"/>
          </a:xfrm>
        </p:spPr>
        <p:txBody>
          <a:bodyPr>
            <a:normAutofit lnSpcReduction="10000"/>
          </a:bodyPr>
          <a:lstStyle/>
          <a:p>
            <a:pPr marL="0" indent="0">
              <a:buFont typeface="Arial" charset="0"/>
              <a:buNone/>
              <a:defRPr/>
            </a:pPr>
            <a:r>
              <a:rPr lang="en-US" sz="3200" b="1" dirty="0" smtClean="0">
                <a:solidFill>
                  <a:srgbClr val="FF0000"/>
                </a:solidFill>
              </a:rPr>
              <a:t>Mathematics</a:t>
            </a:r>
          </a:p>
          <a:p>
            <a:pPr marL="0" indent="0">
              <a:buFont typeface="Arial" charset="0"/>
              <a:buNone/>
              <a:defRPr/>
            </a:pPr>
            <a:r>
              <a:rPr lang="en-US" dirty="0" smtClean="0">
                <a:solidFill>
                  <a:srgbClr val="FF0000"/>
                </a:solidFill>
              </a:rPr>
              <a:t>2013</a:t>
            </a:r>
          </a:p>
          <a:p>
            <a:pPr>
              <a:defRPr/>
            </a:pPr>
            <a:r>
              <a:rPr lang="en-US" dirty="0" smtClean="0"/>
              <a:t>NAEP – Grade 8:  	29%  at/above proficient</a:t>
            </a:r>
          </a:p>
          <a:p>
            <a:pPr>
              <a:defRPr/>
            </a:pPr>
            <a:r>
              <a:rPr lang="en-US" dirty="0" smtClean="0">
                <a:solidFill>
                  <a:srgbClr val="0000FF"/>
                </a:solidFill>
              </a:rPr>
              <a:t>CRCT – Grade 8:		83%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a:t>
            </a:r>
            <a:r>
              <a:rPr lang="en-US" dirty="0">
                <a:solidFill>
                  <a:srgbClr val="0000FF"/>
                </a:solidFill>
              </a:rPr>
              <a:t>8:		</a:t>
            </a:r>
            <a:r>
              <a:rPr lang="en-US" dirty="0" smtClean="0">
                <a:solidFill>
                  <a:srgbClr val="0000FF"/>
                </a:solidFill>
              </a:rPr>
              <a:t>82%  met/exceeded</a:t>
            </a:r>
          </a:p>
          <a:p>
            <a:pPr marL="0" indent="0">
              <a:buNone/>
              <a:defRPr/>
            </a:pPr>
            <a:r>
              <a:rPr lang="en-US" dirty="0" smtClean="0">
                <a:solidFill>
                  <a:srgbClr val="FF0000"/>
                </a:solidFill>
              </a:rPr>
              <a:t>2015</a:t>
            </a:r>
          </a:p>
          <a:p>
            <a:pPr>
              <a:defRPr/>
            </a:pPr>
            <a:r>
              <a:rPr lang="en-US" dirty="0"/>
              <a:t>NAEP – Grade </a:t>
            </a:r>
            <a:r>
              <a:rPr lang="en-US" dirty="0" smtClean="0"/>
              <a:t>8:  </a:t>
            </a:r>
            <a:r>
              <a:rPr lang="en-US" dirty="0"/>
              <a:t>	</a:t>
            </a:r>
            <a:r>
              <a:rPr lang="en-US" dirty="0" smtClean="0"/>
              <a:t>28%  </a:t>
            </a:r>
            <a:r>
              <a:rPr lang="en-US" dirty="0"/>
              <a:t>at/above proficient</a:t>
            </a:r>
            <a:endParaRPr lang="en-US" dirty="0" smtClean="0">
              <a:solidFill>
                <a:srgbClr val="00B050"/>
              </a:solidFill>
            </a:endParaRPr>
          </a:p>
          <a:p>
            <a:pPr>
              <a:defRPr/>
            </a:pPr>
            <a:r>
              <a:rPr lang="en-US" dirty="0" smtClean="0">
                <a:solidFill>
                  <a:srgbClr val="00B050"/>
                </a:solidFill>
              </a:rPr>
              <a:t>GM – Grade 8:		37% proficient/distinguished</a:t>
            </a:r>
          </a:p>
        </p:txBody>
      </p:sp>
    </p:spTree>
    <p:extLst>
      <p:ext uri="{BB962C8B-B14F-4D97-AF65-F5344CB8AC3E}">
        <p14:creationId xmlns:p14="http://schemas.microsoft.com/office/powerpoint/2010/main" val="898727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1" y="132136"/>
            <a:ext cx="6814265" cy="1325563"/>
          </a:xfrm>
        </p:spPr>
        <p:txBody>
          <a:bodyPr>
            <a:normAutofit/>
          </a:bodyPr>
          <a:lstStyle/>
          <a:p>
            <a:r>
              <a:rPr lang="en-US" altLang="en-US" sz="3600" dirty="0">
                <a:solidFill>
                  <a:srgbClr val="0000FF"/>
                </a:solidFill>
              </a:rPr>
              <a:t>Georgia </a:t>
            </a:r>
            <a:r>
              <a:rPr lang="en-US" altLang="en-US" sz="3600" dirty="0" smtClean="0">
                <a:solidFill>
                  <a:srgbClr val="0000FF"/>
                </a:solidFill>
              </a:rPr>
              <a:t>Student Achievement</a:t>
            </a:r>
            <a:endParaRPr lang="en-US" sz="3600" dirty="0">
              <a:solidFill>
                <a:srgbClr val="0000FF"/>
              </a:solidFill>
            </a:endParaRPr>
          </a:p>
        </p:txBody>
      </p:sp>
      <p:sp>
        <p:nvSpPr>
          <p:cNvPr id="3" name="Content Placeholder 2"/>
          <p:cNvSpPr>
            <a:spLocks noGrp="1"/>
          </p:cNvSpPr>
          <p:nvPr>
            <p:ph idx="1"/>
          </p:nvPr>
        </p:nvSpPr>
        <p:spPr>
          <a:xfrm>
            <a:off x="225631" y="1365663"/>
            <a:ext cx="8633361" cy="4821381"/>
          </a:xfrm>
        </p:spPr>
        <p:txBody>
          <a:bodyPr>
            <a:normAutofit fontScale="92500" lnSpcReduction="10000"/>
          </a:bodyPr>
          <a:lstStyle/>
          <a:p>
            <a:pPr marL="0" indent="0">
              <a:buNone/>
              <a:defRPr/>
            </a:pPr>
            <a:r>
              <a:rPr lang="en-US" sz="3200" b="1" dirty="0" smtClean="0">
                <a:solidFill>
                  <a:srgbClr val="FF0000"/>
                </a:solidFill>
              </a:rPr>
              <a:t>Reading</a:t>
            </a:r>
          </a:p>
          <a:p>
            <a:pPr>
              <a:defRPr/>
            </a:pPr>
            <a:r>
              <a:rPr lang="en-US" sz="2400" dirty="0" smtClean="0"/>
              <a:t>SAT </a:t>
            </a:r>
            <a:r>
              <a:rPr lang="en-US" sz="2400" dirty="0"/>
              <a:t>– Class of </a:t>
            </a:r>
            <a:r>
              <a:rPr lang="en-US" sz="2400" dirty="0" smtClean="0"/>
              <a:t>2013:	</a:t>
            </a:r>
            <a:r>
              <a:rPr lang="en-US" sz="2400" dirty="0"/>
              <a:t>	</a:t>
            </a:r>
            <a:r>
              <a:rPr lang="en-US" sz="2400" dirty="0" smtClean="0"/>
              <a:t>43%</a:t>
            </a:r>
            <a:endParaRPr lang="en-US" sz="1400" dirty="0" smtClean="0"/>
          </a:p>
          <a:p>
            <a:pPr>
              <a:defRPr/>
            </a:pPr>
            <a:r>
              <a:rPr lang="en-US" sz="2400" dirty="0" smtClean="0"/>
              <a:t>SAT – Class of 2014:  		44% </a:t>
            </a:r>
          </a:p>
          <a:p>
            <a:pPr>
              <a:defRPr/>
            </a:pPr>
            <a:r>
              <a:rPr lang="en-US" sz="2400" dirty="0" smtClean="0"/>
              <a:t>SAT – Class of 2015:		44%</a:t>
            </a:r>
          </a:p>
          <a:p>
            <a:pPr>
              <a:defRPr/>
            </a:pPr>
            <a:endParaRPr lang="en-US" sz="1400" dirty="0"/>
          </a:p>
          <a:p>
            <a:pPr>
              <a:defRPr/>
            </a:pPr>
            <a:r>
              <a:rPr lang="en-US" sz="2400" dirty="0"/>
              <a:t>ACT – Class of 2013:		43</a:t>
            </a:r>
            <a:r>
              <a:rPr lang="en-US" sz="2400" dirty="0" smtClean="0"/>
              <a:t>%</a:t>
            </a:r>
          </a:p>
          <a:p>
            <a:pPr>
              <a:defRPr/>
            </a:pPr>
            <a:r>
              <a:rPr lang="en-US" sz="2400" dirty="0" smtClean="0"/>
              <a:t>ACT – Class of 2014:  		44%</a:t>
            </a:r>
          </a:p>
          <a:p>
            <a:pPr>
              <a:defRPr/>
            </a:pPr>
            <a:r>
              <a:rPr lang="en-US" sz="2400" dirty="0" smtClean="0"/>
              <a:t>ACT – Class of 2015:		46%</a:t>
            </a:r>
          </a:p>
          <a:p>
            <a:pPr>
              <a:defRPr/>
            </a:pPr>
            <a:endParaRPr lang="en-US" sz="1800" b="1" dirty="0"/>
          </a:p>
          <a:p>
            <a:pPr>
              <a:defRPr/>
            </a:pPr>
            <a:r>
              <a:rPr lang="en-US" sz="2400" dirty="0" smtClean="0"/>
              <a:t>PSAT </a:t>
            </a:r>
            <a:r>
              <a:rPr lang="en-US" sz="2400" dirty="0"/>
              <a:t>– </a:t>
            </a:r>
            <a:r>
              <a:rPr lang="en-US" sz="2400" dirty="0" smtClean="0"/>
              <a:t>2012 Sophomores</a:t>
            </a:r>
            <a:r>
              <a:rPr lang="en-US" sz="2400" dirty="0"/>
              <a:t>:	</a:t>
            </a:r>
            <a:r>
              <a:rPr lang="en-US" sz="2400" dirty="0" smtClean="0"/>
              <a:t>40</a:t>
            </a:r>
            <a:r>
              <a:rPr lang="en-US" sz="2400" dirty="0"/>
              <a:t>%  on track to be </a:t>
            </a:r>
            <a:r>
              <a:rPr lang="en-US" sz="2400" dirty="0" smtClean="0"/>
              <a:t>CCR</a:t>
            </a:r>
          </a:p>
          <a:p>
            <a:pPr>
              <a:defRPr/>
            </a:pPr>
            <a:r>
              <a:rPr lang="en-US" sz="2400" dirty="0" smtClean="0"/>
              <a:t>PSAT – 2013 Sophomores:	30% on track to be CCR</a:t>
            </a:r>
          </a:p>
          <a:p>
            <a:pPr>
              <a:defRPr/>
            </a:pPr>
            <a:r>
              <a:rPr lang="en-US" sz="2400" dirty="0"/>
              <a:t>PSAT – </a:t>
            </a:r>
            <a:r>
              <a:rPr lang="en-US" sz="2400" dirty="0" smtClean="0"/>
              <a:t>2014 </a:t>
            </a:r>
            <a:r>
              <a:rPr lang="en-US" sz="2400" dirty="0"/>
              <a:t>Sophomores:	</a:t>
            </a:r>
            <a:r>
              <a:rPr lang="en-US" sz="2400" dirty="0" smtClean="0"/>
              <a:t>39% </a:t>
            </a:r>
            <a:r>
              <a:rPr lang="en-US" sz="2400" dirty="0"/>
              <a:t>on track to be CCR</a:t>
            </a:r>
          </a:p>
          <a:p>
            <a:pPr>
              <a:defRPr/>
            </a:pPr>
            <a:endParaRPr lang="en-US" sz="2400" dirty="0"/>
          </a:p>
        </p:txBody>
      </p:sp>
      <p:sp>
        <p:nvSpPr>
          <p:cNvPr id="4" name="TextBox 3"/>
          <p:cNvSpPr txBox="1"/>
          <p:nvPr/>
        </p:nvSpPr>
        <p:spPr>
          <a:xfrm>
            <a:off x="4816957" y="1608433"/>
            <a:ext cx="3765754" cy="31393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solidFill>
                  <a:srgbClr val="0000FF"/>
                </a:solidFill>
              </a:rPr>
              <a:t>EOCT - 2013</a:t>
            </a:r>
          </a:p>
          <a:p>
            <a:r>
              <a:rPr lang="en-US" dirty="0">
                <a:solidFill>
                  <a:srgbClr val="0000FF"/>
                </a:solidFill>
              </a:rPr>
              <a:t>9</a:t>
            </a:r>
            <a:r>
              <a:rPr lang="en-US" baseline="30000" dirty="0">
                <a:solidFill>
                  <a:srgbClr val="0000FF"/>
                </a:solidFill>
              </a:rPr>
              <a:t>th</a:t>
            </a:r>
            <a:r>
              <a:rPr lang="en-US" dirty="0">
                <a:solidFill>
                  <a:srgbClr val="0000FF"/>
                </a:solidFill>
              </a:rPr>
              <a:t> Grade Literature:	</a:t>
            </a:r>
            <a:r>
              <a:rPr lang="en-US" dirty="0" smtClean="0">
                <a:solidFill>
                  <a:srgbClr val="0000FF"/>
                </a:solidFill>
              </a:rPr>
              <a:t>86%</a:t>
            </a:r>
            <a:endParaRPr lang="en-US" dirty="0">
              <a:solidFill>
                <a:srgbClr val="0000FF"/>
              </a:solidFill>
            </a:endParaRPr>
          </a:p>
          <a:p>
            <a:r>
              <a:rPr lang="en-US" dirty="0">
                <a:solidFill>
                  <a:srgbClr val="0000FF"/>
                </a:solidFill>
              </a:rPr>
              <a:t>American Literature:	</a:t>
            </a:r>
            <a:r>
              <a:rPr lang="en-US" dirty="0" smtClean="0">
                <a:solidFill>
                  <a:srgbClr val="0000FF"/>
                </a:solidFill>
              </a:rPr>
              <a:t>91%</a:t>
            </a:r>
            <a:endParaRPr lang="en-US" dirty="0">
              <a:solidFill>
                <a:srgbClr val="0000FF"/>
              </a:solidFill>
            </a:endParaRPr>
          </a:p>
          <a:p>
            <a:pPr algn="ctr"/>
            <a:endParaRPr lang="en-US" dirty="0" smtClean="0">
              <a:solidFill>
                <a:srgbClr val="0000FF"/>
              </a:solidFill>
            </a:endParaRPr>
          </a:p>
          <a:p>
            <a:pPr algn="ctr"/>
            <a:r>
              <a:rPr lang="en-US" dirty="0" smtClean="0">
                <a:solidFill>
                  <a:srgbClr val="0000FF"/>
                </a:solidFill>
              </a:rPr>
              <a:t>EOCT </a:t>
            </a:r>
            <a:r>
              <a:rPr lang="en-US" dirty="0">
                <a:solidFill>
                  <a:srgbClr val="0000FF"/>
                </a:solidFill>
              </a:rPr>
              <a:t>- </a:t>
            </a:r>
            <a:r>
              <a:rPr lang="en-US" dirty="0" smtClean="0">
                <a:solidFill>
                  <a:srgbClr val="0000FF"/>
                </a:solidFill>
              </a:rPr>
              <a:t>2014</a:t>
            </a:r>
            <a:endParaRPr lang="en-US" dirty="0">
              <a:solidFill>
                <a:srgbClr val="0000FF"/>
              </a:solidFill>
            </a:endParaRPr>
          </a:p>
          <a:p>
            <a:r>
              <a:rPr lang="en-US" dirty="0">
                <a:solidFill>
                  <a:srgbClr val="0000FF"/>
                </a:solidFill>
              </a:rPr>
              <a:t>9</a:t>
            </a:r>
            <a:r>
              <a:rPr lang="en-US" baseline="30000" dirty="0">
                <a:solidFill>
                  <a:srgbClr val="0000FF"/>
                </a:solidFill>
              </a:rPr>
              <a:t>th</a:t>
            </a:r>
            <a:r>
              <a:rPr lang="en-US" dirty="0">
                <a:solidFill>
                  <a:srgbClr val="0000FF"/>
                </a:solidFill>
              </a:rPr>
              <a:t> Grade Literature:	</a:t>
            </a:r>
            <a:r>
              <a:rPr lang="en-US" dirty="0" smtClean="0">
                <a:solidFill>
                  <a:srgbClr val="0000FF"/>
                </a:solidFill>
              </a:rPr>
              <a:t>88%</a:t>
            </a:r>
            <a:endParaRPr lang="en-US" dirty="0">
              <a:solidFill>
                <a:srgbClr val="0000FF"/>
              </a:solidFill>
            </a:endParaRPr>
          </a:p>
          <a:p>
            <a:r>
              <a:rPr lang="en-US" dirty="0">
                <a:solidFill>
                  <a:srgbClr val="0000FF"/>
                </a:solidFill>
              </a:rPr>
              <a:t>American Literature:	</a:t>
            </a:r>
            <a:r>
              <a:rPr lang="en-US" dirty="0" smtClean="0">
                <a:solidFill>
                  <a:srgbClr val="0000FF"/>
                </a:solidFill>
              </a:rPr>
              <a:t>93%</a:t>
            </a:r>
            <a:endParaRPr lang="en-US" dirty="0">
              <a:solidFill>
                <a:srgbClr val="0000FF"/>
              </a:solidFill>
            </a:endParaRPr>
          </a:p>
          <a:p>
            <a:endParaRPr lang="en-US" dirty="0" smtClean="0">
              <a:solidFill>
                <a:srgbClr val="0000FF"/>
              </a:solidFill>
            </a:endParaRPr>
          </a:p>
          <a:p>
            <a:pPr algn="ctr"/>
            <a:r>
              <a:rPr lang="en-US" dirty="0" smtClean="0">
                <a:solidFill>
                  <a:srgbClr val="FF0000"/>
                </a:solidFill>
              </a:rPr>
              <a:t>Georgia Milestones - 2015</a:t>
            </a:r>
          </a:p>
          <a:p>
            <a:r>
              <a:rPr lang="en-US" dirty="0" smtClean="0">
                <a:solidFill>
                  <a:srgbClr val="00B050"/>
                </a:solidFill>
              </a:rPr>
              <a:t>9</a:t>
            </a:r>
            <a:r>
              <a:rPr lang="en-US" baseline="30000" dirty="0" smtClean="0">
                <a:solidFill>
                  <a:srgbClr val="00B050"/>
                </a:solidFill>
              </a:rPr>
              <a:t>th</a:t>
            </a:r>
            <a:r>
              <a:rPr lang="en-US" dirty="0" smtClean="0">
                <a:solidFill>
                  <a:srgbClr val="00B050"/>
                </a:solidFill>
              </a:rPr>
              <a:t> Grade Literature:	38%</a:t>
            </a:r>
          </a:p>
          <a:p>
            <a:r>
              <a:rPr lang="en-US" dirty="0" smtClean="0">
                <a:solidFill>
                  <a:srgbClr val="00B050"/>
                </a:solidFill>
              </a:rPr>
              <a:t>American Literature:	35%</a:t>
            </a:r>
            <a:endParaRPr lang="en-US" dirty="0">
              <a:solidFill>
                <a:srgbClr val="00B050"/>
              </a:solidFill>
            </a:endParaRPr>
          </a:p>
        </p:txBody>
      </p:sp>
    </p:spTree>
    <p:extLst>
      <p:ext uri="{BB962C8B-B14F-4D97-AF65-F5344CB8AC3E}">
        <p14:creationId xmlns:p14="http://schemas.microsoft.com/office/powerpoint/2010/main" val="27603314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1" y="132136"/>
            <a:ext cx="6883091" cy="1325563"/>
          </a:xfrm>
        </p:spPr>
        <p:txBody>
          <a:bodyPr>
            <a:normAutofit/>
          </a:bodyPr>
          <a:lstStyle/>
          <a:p>
            <a:r>
              <a:rPr lang="en-US" altLang="en-US" sz="3600" dirty="0">
                <a:solidFill>
                  <a:srgbClr val="0000FF"/>
                </a:solidFill>
              </a:rPr>
              <a:t>Georgia Student Achievement</a:t>
            </a:r>
            <a:endParaRPr lang="en-US" sz="3600" dirty="0">
              <a:solidFill>
                <a:srgbClr val="0000FF"/>
              </a:solidFill>
            </a:endParaRPr>
          </a:p>
        </p:txBody>
      </p:sp>
      <p:sp>
        <p:nvSpPr>
          <p:cNvPr id="3" name="Content Placeholder 2"/>
          <p:cNvSpPr>
            <a:spLocks noGrp="1"/>
          </p:cNvSpPr>
          <p:nvPr>
            <p:ph idx="1"/>
          </p:nvPr>
        </p:nvSpPr>
        <p:spPr>
          <a:xfrm>
            <a:off x="225631" y="1365663"/>
            <a:ext cx="8633361" cy="4821381"/>
          </a:xfrm>
        </p:spPr>
        <p:txBody>
          <a:bodyPr>
            <a:normAutofit fontScale="92500" lnSpcReduction="10000"/>
          </a:bodyPr>
          <a:lstStyle/>
          <a:p>
            <a:pPr marL="0" indent="0">
              <a:buNone/>
              <a:defRPr/>
            </a:pPr>
            <a:r>
              <a:rPr lang="en-US" sz="3200" b="1" dirty="0" smtClean="0">
                <a:solidFill>
                  <a:srgbClr val="FF0000"/>
                </a:solidFill>
              </a:rPr>
              <a:t>Mathematics</a:t>
            </a:r>
          </a:p>
          <a:p>
            <a:pPr>
              <a:defRPr/>
            </a:pPr>
            <a:r>
              <a:rPr lang="en-US" sz="2400" dirty="0" smtClean="0"/>
              <a:t>SAT </a:t>
            </a:r>
            <a:r>
              <a:rPr lang="en-US" sz="2400" dirty="0"/>
              <a:t>– Class of </a:t>
            </a:r>
            <a:r>
              <a:rPr lang="en-US" sz="2400" dirty="0" smtClean="0"/>
              <a:t>2013:		42%</a:t>
            </a:r>
            <a:endParaRPr lang="en-US" sz="1400" dirty="0" smtClean="0"/>
          </a:p>
          <a:p>
            <a:pPr>
              <a:defRPr/>
            </a:pPr>
            <a:r>
              <a:rPr lang="en-US" sz="2400" dirty="0" smtClean="0"/>
              <a:t>SAT – Class of 2014:  		41% </a:t>
            </a:r>
          </a:p>
          <a:p>
            <a:pPr>
              <a:defRPr/>
            </a:pPr>
            <a:r>
              <a:rPr lang="en-US" sz="2400" dirty="0" smtClean="0"/>
              <a:t>SAT – Class of 2015:		42%</a:t>
            </a:r>
          </a:p>
          <a:p>
            <a:pPr>
              <a:defRPr/>
            </a:pPr>
            <a:endParaRPr lang="en-US" sz="1400" dirty="0"/>
          </a:p>
          <a:p>
            <a:pPr>
              <a:defRPr/>
            </a:pPr>
            <a:r>
              <a:rPr lang="en-US" sz="2400" dirty="0"/>
              <a:t>ACT – Class of 2013:		</a:t>
            </a:r>
            <a:r>
              <a:rPr lang="en-US" sz="2400" dirty="0" smtClean="0"/>
              <a:t>38%</a:t>
            </a:r>
          </a:p>
          <a:p>
            <a:pPr>
              <a:defRPr/>
            </a:pPr>
            <a:r>
              <a:rPr lang="en-US" sz="2400" dirty="0" smtClean="0"/>
              <a:t>ACT – Class of 2014:  		38%</a:t>
            </a:r>
          </a:p>
          <a:p>
            <a:pPr>
              <a:defRPr/>
            </a:pPr>
            <a:r>
              <a:rPr lang="en-US" sz="2400" dirty="0" smtClean="0"/>
              <a:t>ACT – Class of 2015:		38%</a:t>
            </a:r>
          </a:p>
          <a:p>
            <a:pPr>
              <a:defRPr/>
            </a:pPr>
            <a:endParaRPr lang="en-US" sz="1800" b="1" dirty="0"/>
          </a:p>
          <a:p>
            <a:pPr>
              <a:defRPr/>
            </a:pPr>
            <a:r>
              <a:rPr lang="en-US" sz="2400" dirty="0" smtClean="0"/>
              <a:t>PSAT </a:t>
            </a:r>
            <a:r>
              <a:rPr lang="en-US" sz="2400" dirty="0"/>
              <a:t>– </a:t>
            </a:r>
            <a:r>
              <a:rPr lang="en-US" sz="2400" dirty="0" smtClean="0"/>
              <a:t>2012 Sophomores:</a:t>
            </a:r>
            <a:r>
              <a:rPr lang="en-US" sz="2400" dirty="0"/>
              <a:t>	</a:t>
            </a:r>
            <a:r>
              <a:rPr lang="en-US" sz="2400" dirty="0" smtClean="0"/>
              <a:t>32%  </a:t>
            </a:r>
            <a:r>
              <a:rPr lang="en-US" sz="2400" dirty="0"/>
              <a:t>on track to be </a:t>
            </a:r>
            <a:r>
              <a:rPr lang="en-US" sz="2400" dirty="0" smtClean="0"/>
              <a:t>CCR</a:t>
            </a:r>
          </a:p>
          <a:p>
            <a:pPr>
              <a:defRPr/>
            </a:pPr>
            <a:r>
              <a:rPr lang="en-US" sz="2400" dirty="0" smtClean="0"/>
              <a:t>PSAT – 2013 Sophomores:	35% on track to be CCR</a:t>
            </a:r>
          </a:p>
          <a:p>
            <a:pPr>
              <a:defRPr/>
            </a:pPr>
            <a:r>
              <a:rPr lang="en-US" sz="2400" dirty="0"/>
              <a:t>PSAT – </a:t>
            </a:r>
            <a:r>
              <a:rPr lang="en-US" sz="2400" dirty="0" smtClean="0"/>
              <a:t>2014 </a:t>
            </a:r>
            <a:r>
              <a:rPr lang="en-US" sz="2400" dirty="0"/>
              <a:t>Sophomores</a:t>
            </a:r>
            <a:r>
              <a:rPr lang="en-US" sz="2400" dirty="0" smtClean="0"/>
              <a:t>:</a:t>
            </a:r>
            <a:r>
              <a:rPr lang="en-US" sz="2400" dirty="0"/>
              <a:t>	</a:t>
            </a:r>
            <a:r>
              <a:rPr lang="en-US" sz="2400" dirty="0" smtClean="0"/>
              <a:t>35% </a:t>
            </a:r>
            <a:r>
              <a:rPr lang="en-US" sz="2400" dirty="0"/>
              <a:t>on track to be CCR</a:t>
            </a:r>
          </a:p>
          <a:p>
            <a:pPr>
              <a:defRPr/>
            </a:pPr>
            <a:endParaRPr lang="en-US" dirty="0"/>
          </a:p>
        </p:txBody>
      </p:sp>
      <p:sp>
        <p:nvSpPr>
          <p:cNvPr id="4" name="Rectangle 3"/>
          <p:cNvSpPr/>
          <p:nvPr/>
        </p:nvSpPr>
        <p:spPr>
          <a:xfrm>
            <a:off x="4744192" y="1680292"/>
            <a:ext cx="4114800" cy="286232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dirty="0" smtClean="0">
                <a:solidFill>
                  <a:srgbClr val="7030A0"/>
                </a:solidFill>
              </a:rPr>
              <a:t>EOCT – 2013</a:t>
            </a:r>
            <a:endParaRPr lang="en-US" dirty="0">
              <a:solidFill>
                <a:srgbClr val="7030A0"/>
              </a:solidFill>
            </a:endParaRPr>
          </a:p>
          <a:p>
            <a:r>
              <a:rPr lang="en-US" dirty="0">
                <a:solidFill>
                  <a:srgbClr val="7030A0"/>
                </a:solidFill>
              </a:rPr>
              <a:t>Coordinate Algebra:	</a:t>
            </a:r>
            <a:r>
              <a:rPr lang="en-US" dirty="0" smtClean="0">
                <a:solidFill>
                  <a:srgbClr val="7030A0"/>
                </a:solidFill>
              </a:rPr>
              <a:t>37%</a:t>
            </a:r>
            <a:endParaRPr lang="en-US" dirty="0">
              <a:solidFill>
                <a:srgbClr val="7030A0"/>
              </a:solidFill>
            </a:endParaRPr>
          </a:p>
          <a:p>
            <a:endParaRPr lang="en-US" dirty="0" smtClean="0">
              <a:solidFill>
                <a:srgbClr val="0000FF"/>
              </a:solidFill>
            </a:endParaRPr>
          </a:p>
          <a:p>
            <a:pPr algn="ctr"/>
            <a:r>
              <a:rPr lang="en-US" dirty="0" smtClean="0">
                <a:solidFill>
                  <a:srgbClr val="7030A0"/>
                </a:solidFill>
              </a:rPr>
              <a:t>EOCT - 2014</a:t>
            </a:r>
            <a:endParaRPr lang="en-US" dirty="0">
              <a:solidFill>
                <a:srgbClr val="7030A0"/>
              </a:solidFill>
            </a:endParaRPr>
          </a:p>
          <a:p>
            <a:r>
              <a:rPr lang="en-US" dirty="0" smtClean="0">
                <a:solidFill>
                  <a:srgbClr val="7030A0"/>
                </a:solidFill>
              </a:rPr>
              <a:t>Coordinate Algebra:	40%</a:t>
            </a:r>
          </a:p>
          <a:p>
            <a:r>
              <a:rPr lang="en-US" dirty="0" smtClean="0">
                <a:solidFill>
                  <a:srgbClr val="7030A0"/>
                </a:solidFill>
              </a:rPr>
              <a:t>Analytic </a:t>
            </a:r>
            <a:r>
              <a:rPr lang="en-US" dirty="0">
                <a:solidFill>
                  <a:srgbClr val="7030A0"/>
                </a:solidFill>
              </a:rPr>
              <a:t>Geometry:		</a:t>
            </a:r>
            <a:r>
              <a:rPr lang="en-US" dirty="0" smtClean="0">
                <a:solidFill>
                  <a:srgbClr val="7030A0"/>
                </a:solidFill>
              </a:rPr>
              <a:t>35%</a:t>
            </a:r>
            <a:endParaRPr lang="en-US" dirty="0">
              <a:solidFill>
                <a:srgbClr val="7030A0"/>
              </a:solidFill>
            </a:endParaRPr>
          </a:p>
          <a:p>
            <a:pPr algn="ctr"/>
            <a:endParaRPr lang="en-US" dirty="0" smtClean="0">
              <a:solidFill>
                <a:srgbClr val="FF0000"/>
              </a:solidFill>
            </a:endParaRPr>
          </a:p>
          <a:p>
            <a:pPr algn="ctr"/>
            <a:r>
              <a:rPr lang="en-US" dirty="0" smtClean="0">
                <a:solidFill>
                  <a:srgbClr val="FF0000"/>
                </a:solidFill>
              </a:rPr>
              <a:t>Georgia Milestones – 2015</a:t>
            </a:r>
            <a:endParaRPr lang="en-US" dirty="0">
              <a:solidFill>
                <a:srgbClr val="FF0000"/>
              </a:solidFill>
            </a:endParaRPr>
          </a:p>
          <a:p>
            <a:r>
              <a:rPr lang="en-US" dirty="0" smtClean="0">
                <a:solidFill>
                  <a:srgbClr val="00B050"/>
                </a:solidFill>
              </a:rPr>
              <a:t>Coordinate Algebra:</a:t>
            </a:r>
            <a:r>
              <a:rPr lang="en-US" dirty="0">
                <a:solidFill>
                  <a:srgbClr val="00B050"/>
                </a:solidFill>
              </a:rPr>
              <a:t>	</a:t>
            </a:r>
            <a:r>
              <a:rPr lang="en-US" dirty="0" smtClean="0">
                <a:solidFill>
                  <a:srgbClr val="00B050"/>
                </a:solidFill>
              </a:rPr>
              <a:t>34%</a:t>
            </a:r>
            <a:endParaRPr lang="en-US" dirty="0">
              <a:solidFill>
                <a:srgbClr val="00B050"/>
              </a:solidFill>
            </a:endParaRPr>
          </a:p>
          <a:p>
            <a:r>
              <a:rPr lang="en-US" dirty="0" smtClean="0">
                <a:solidFill>
                  <a:srgbClr val="00B050"/>
                </a:solidFill>
              </a:rPr>
              <a:t>Analytic Geometry:</a:t>
            </a:r>
            <a:r>
              <a:rPr lang="en-US" dirty="0">
                <a:solidFill>
                  <a:srgbClr val="00B050"/>
                </a:solidFill>
              </a:rPr>
              <a:t>	</a:t>
            </a:r>
            <a:r>
              <a:rPr lang="en-US" dirty="0" smtClean="0">
                <a:solidFill>
                  <a:srgbClr val="00B050"/>
                </a:solidFill>
              </a:rPr>
              <a:t>	33%</a:t>
            </a:r>
            <a:endParaRPr lang="en-US" dirty="0">
              <a:solidFill>
                <a:srgbClr val="00B050"/>
              </a:solidFill>
            </a:endParaRPr>
          </a:p>
        </p:txBody>
      </p:sp>
    </p:spTree>
    <p:extLst>
      <p:ext uri="{BB962C8B-B14F-4D97-AF65-F5344CB8AC3E}">
        <p14:creationId xmlns:p14="http://schemas.microsoft.com/office/powerpoint/2010/main" val="25295057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205" y="183096"/>
            <a:ext cx="6444887" cy="1325563"/>
          </a:xfrm>
        </p:spPr>
        <p:txBody>
          <a:bodyPr>
            <a:normAutofit/>
          </a:bodyPr>
          <a:lstStyle/>
          <a:p>
            <a:r>
              <a:rPr lang="en-US" dirty="0" smtClean="0">
                <a:solidFill>
                  <a:srgbClr val="0000FF"/>
                </a:solidFill>
              </a:rPr>
              <a:t>Uses of </a:t>
            </a:r>
            <a:br>
              <a:rPr lang="en-US" dirty="0" smtClean="0">
                <a:solidFill>
                  <a:srgbClr val="0000FF"/>
                </a:solidFill>
              </a:rPr>
            </a:br>
            <a:r>
              <a:rPr lang="en-US" dirty="0" smtClean="0">
                <a:solidFill>
                  <a:srgbClr val="0000FF"/>
                </a:solidFill>
              </a:rPr>
              <a:t>Georgia Milestones</a:t>
            </a:r>
            <a:endParaRPr lang="en-US" dirty="0">
              <a:solidFill>
                <a:srgbClr val="0000FF"/>
              </a:solidFill>
            </a:endParaRPr>
          </a:p>
        </p:txBody>
      </p:sp>
      <p:sp>
        <p:nvSpPr>
          <p:cNvPr id="3" name="Content Placeholder 2"/>
          <p:cNvSpPr>
            <a:spLocks noGrp="1"/>
          </p:cNvSpPr>
          <p:nvPr>
            <p:ph idx="1"/>
          </p:nvPr>
        </p:nvSpPr>
        <p:spPr>
          <a:xfrm>
            <a:off x="494736" y="1697786"/>
            <a:ext cx="8053711" cy="4351338"/>
          </a:xfrm>
        </p:spPr>
        <p:txBody>
          <a:bodyPr>
            <a:normAutofit fontScale="92500" lnSpcReduction="10000"/>
          </a:bodyPr>
          <a:lstStyle/>
          <a:p>
            <a:r>
              <a:rPr lang="en-US" dirty="0" smtClean="0"/>
              <a:t>Uses of the test results</a:t>
            </a:r>
          </a:p>
          <a:p>
            <a:pPr lvl="1">
              <a:buFont typeface="Calibri" panose="020F0502020204030204" pitchFamily="34" charset="0"/>
              <a:buChar char="‒"/>
            </a:pPr>
            <a:r>
              <a:rPr lang="en-US" dirty="0" smtClean="0"/>
              <a:t>communicates student achievement</a:t>
            </a:r>
          </a:p>
          <a:p>
            <a:pPr lvl="1">
              <a:buFont typeface="Calibri" panose="020F0502020204030204" pitchFamily="34" charset="0"/>
              <a:buChar char="‒"/>
            </a:pPr>
            <a:r>
              <a:rPr lang="en-US" dirty="0" smtClean="0"/>
              <a:t>grade promotion (grades 3, 5, and 8)</a:t>
            </a:r>
            <a:r>
              <a:rPr lang="en-US" sz="1600" dirty="0" smtClean="0">
                <a:solidFill>
                  <a:srgbClr val="FF0000"/>
                </a:solidFill>
              </a:rPr>
              <a:t>*</a:t>
            </a:r>
          </a:p>
          <a:p>
            <a:pPr lvl="1">
              <a:buFont typeface="Calibri" panose="020F0502020204030204" pitchFamily="34" charset="0"/>
              <a:buChar char="‒"/>
            </a:pPr>
            <a:r>
              <a:rPr lang="en-US" dirty="0" smtClean="0"/>
              <a:t>course final exam (20%)</a:t>
            </a:r>
            <a:r>
              <a:rPr lang="en-US" sz="1600" dirty="0" smtClean="0">
                <a:solidFill>
                  <a:srgbClr val="FF0000"/>
                </a:solidFill>
              </a:rPr>
              <a:t>*</a:t>
            </a:r>
            <a:endParaRPr lang="en-US" dirty="0" smtClean="0">
              <a:solidFill>
                <a:srgbClr val="FF0000"/>
              </a:solidFill>
            </a:endParaRPr>
          </a:p>
          <a:p>
            <a:pPr lvl="1">
              <a:buFont typeface="Calibri" panose="020F0502020204030204" pitchFamily="34" charset="0"/>
              <a:buChar char="‒"/>
            </a:pPr>
            <a:r>
              <a:rPr lang="en-US" dirty="0" smtClean="0"/>
              <a:t>accountability (CCRPI – TKES – LKES)</a:t>
            </a:r>
          </a:p>
          <a:p>
            <a:pPr lvl="1">
              <a:buFont typeface="Calibri" panose="020F0502020204030204" pitchFamily="34" charset="0"/>
              <a:buChar char="‒"/>
            </a:pPr>
            <a:r>
              <a:rPr lang="en-US" dirty="0" smtClean="0"/>
              <a:t>college &amp; career readiness signal</a:t>
            </a:r>
            <a:endParaRPr lang="en-US" dirty="0"/>
          </a:p>
          <a:p>
            <a:pPr marL="0" indent="0" algn="r">
              <a:buNone/>
            </a:pPr>
            <a:r>
              <a:rPr lang="en-US" sz="1600" dirty="0">
                <a:solidFill>
                  <a:srgbClr val="FF0000"/>
                </a:solidFill>
              </a:rPr>
              <a:t>*State Board of Education waived  for 2014-2015 school year.</a:t>
            </a:r>
          </a:p>
          <a:p>
            <a:pPr marL="0" indent="0">
              <a:buNone/>
            </a:pPr>
            <a:endParaRPr lang="en-US" sz="1600" dirty="0" smtClean="0"/>
          </a:p>
          <a:p>
            <a:r>
              <a:rPr lang="en-US" dirty="0" smtClean="0"/>
              <a:t>Given the uses of the test results, concerns expressed include:</a:t>
            </a:r>
          </a:p>
          <a:p>
            <a:pPr lvl="1">
              <a:buFont typeface="Calibri" panose="020F0502020204030204" pitchFamily="34" charset="0"/>
              <a:buChar char="‒"/>
            </a:pPr>
            <a:r>
              <a:rPr lang="en-US" dirty="0" smtClean="0"/>
              <a:t>the online interruptions during the Spring EOG</a:t>
            </a:r>
          </a:p>
          <a:p>
            <a:pPr lvl="1">
              <a:buFont typeface="Calibri" panose="020F0502020204030204" pitchFamily="34" charset="0"/>
              <a:buChar char="‒"/>
            </a:pPr>
            <a:r>
              <a:rPr lang="en-US" dirty="0" smtClean="0"/>
              <a:t>the impact of increased expectations on growth</a:t>
            </a:r>
          </a:p>
          <a:p>
            <a:pPr marL="0" indent="0">
              <a:buNone/>
            </a:pPr>
            <a:endParaRPr lang="en-US" sz="1300" dirty="0"/>
          </a:p>
          <a:p>
            <a:endParaRPr lang="en-US" dirty="0" smtClean="0"/>
          </a:p>
        </p:txBody>
      </p:sp>
    </p:spTree>
    <p:extLst>
      <p:ext uri="{BB962C8B-B14F-4D97-AF65-F5344CB8AC3E}">
        <p14:creationId xmlns:p14="http://schemas.microsoft.com/office/powerpoint/2010/main" val="4886055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595" y="200851"/>
            <a:ext cx="6316630" cy="1325563"/>
          </a:xfrm>
        </p:spPr>
        <p:txBody>
          <a:bodyPr>
            <a:normAutofit/>
          </a:bodyPr>
          <a:lstStyle/>
          <a:p>
            <a:r>
              <a:rPr lang="en-US" dirty="0" smtClean="0">
                <a:solidFill>
                  <a:srgbClr val="0033CC"/>
                </a:solidFill>
              </a:rPr>
              <a:t>Spring 2015</a:t>
            </a:r>
            <a:endParaRPr lang="en-US" dirty="0">
              <a:solidFill>
                <a:srgbClr val="0033CC"/>
              </a:solidFill>
            </a:endParaRPr>
          </a:p>
        </p:txBody>
      </p:sp>
      <p:sp>
        <p:nvSpPr>
          <p:cNvPr id="3" name="Content Placeholder 2"/>
          <p:cNvSpPr>
            <a:spLocks noGrp="1"/>
          </p:cNvSpPr>
          <p:nvPr>
            <p:ph idx="1"/>
          </p:nvPr>
        </p:nvSpPr>
        <p:spPr>
          <a:xfrm>
            <a:off x="397831" y="1541540"/>
            <a:ext cx="8302286" cy="4351338"/>
          </a:xfrm>
        </p:spPr>
        <p:txBody>
          <a:bodyPr/>
          <a:lstStyle/>
          <a:p>
            <a:pPr marL="0" indent="0">
              <a:buNone/>
            </a:pPr>
            <a:r>
              <a:rPr lang="en-US" dirty="0" smtClean="0"/>
              <a:t>Online interruptions and delays, particularly –  but not exclusively – for students using screen reader application</a:t>
            </a:r>
          </a:p>
          <a:p>
            <a:pPr marL="0" indent="0">
              <a:buNone/>
            </a:pPr>
            <a:endParaRPr lang="en-US" sz="2000" dirty="0" smtClean="0"/>
          </a:p>
          <a:p>
            <a:pPr marL="0" indent="0">
              <a:buNone/>
            </a:pPr>
            <a:r>
              <a:rPr lang="en-US" dirty="0" smtClean="0">
                <a:solidFill>
                  <a:srgbClr val="FF0000"/>
                </a:solidFill>
              </a:rPr>
              <a:t>So what is being done to address this?</a:t>
            </a:r>
          </a:p>
          <a:p>
            <a:r>
              <a:rPr lang="en-US" sz="2400" dirty="0"/>
              <a:t>To investigate the impact of these delays, a </a:t>
            </a:r>
            <a:r>
              <a:rPr lang="en-US" sz="2400" dirty="0">
                <a:solidFill>
                  <a:srgbClr val="0000FF"/>
                </a:solidFill>
              </a:rPr>
              <a:t>forensic analysis </a:t>
            </a:r>
            <a:r>
              <a:rPr lang="en-US" sz="2400" dirty="0"/>
              <a:t>is being completed by an independent third party</a:t>
            </a:r>
            <a:r>
              <a:rPr lang="en-US" sz="2400" dirty="0" smtClean="0"/>
              <a:t>.</a:t>
            </a:r>
          </a:p>
          <a:p>
            <a:r>
              <a:rPr lang="en-US" sz="2400" dirty="0"/>
              <a:t>A </a:t>
            </a:r>
            <a:r>
              <a:rPr lang="en-US" sz="2400" dirty="0">
                <a:solidFill>
                  <a:srgbClr val="0000FF"/>
                </a:solidFill>
              </a:rPr>
              <a:t>mode comparability study</a:t>
            </a:r>
            <a:r>
              <a:rPr lang="en-US" sz="2400" dirty="0"/>
              <a:t> is also being </a:t>
            </a:r>
            <a:r>
              <a:rPr lang="en-US" sz="2400" dirty="0" smtClean="0"/>
              <a:t>conducted to ensure students were not advantaged or disadvantaged by the mode of administration (online/paper-pencil).</a:t>
            </a:r>
            <a:endParaRPr lang="en-US" sz="2400" dirty="0"/>
          </a:p>
          <a:p>
            <a:pPr marL="0" indent="0">
              <a:buNone/>
            </a:pPr>
            <a:endParaRPr lang="en-US" dirty="0"/>
          </a:p>
        </p:txBody>
      </p:sp>
    </p:spTree>
    <p:extLst>
      <p:ext uri="{BB962C8B-B14F-4D97-AF65-F5344CB8AC3E}">
        <p14:creationId xmlns:p14="http://schemas.microsoft.com/office/powerpoint/2010/main" val="3525169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45806"/>
            <a:ext cx="8229600" cy="1143000"/>
          </a:xfrm>
        </p:spPr>
        <p:txBody>
          <a:bodyPr>
            <a:normAutofit/>
          </a:bodyPr>
          <a:lstStyle/>
          <a:p>
            <a:r>
              <a:rPr lang="en-US" altLang="en-US" sz="3600" dirty="0" smtClean="0">
                <a:solidFill>
                  <a:srgbClr val="0000CC"/>
                </a:solidFill>
              </a:rPr>
              <a:t>Assessment &amp; Accountability</a:t>
            </a:r>
            <a:endParaRPr lang="en-US" altLang="en-US" sz="3600" dirty="0" smtClean="0"/>
          </a:p>
        </p:txBody>
      </p:sp>
      <p:sp>
        <p:nvSpPr>
          <p:cNvPr id="31747" name="Content Placeholder 2"/>
          <p:cNvSpPr>
            <a:spLocks noGrp="1"/>
          </p:cNvSpPr>
          <p:nvPr>
            <p:ph idx="1"/>
          </p:nvPr>
        </p:nvSpPr>
        <p:spPr>
          <a:xfrm>
            <a:off x="304800" y="2118360"/>
            <a:ext cx="8534400" cy="3417202"/>
          </a:xfrm>
        </p:spPr>
        <p:txBody>
          <a:bodyPr/>
          <a:lstStyle/>
          <a:p>
            <a:pPr marL="0" indent="0">
              <a:buFont typeface="Arial" charset="0"/>
              <a:buNone/>
            </a:pPr>
            <a:r>
              <a:rPr lang="en-US" altLang="en-US" dirty="0" smtClean="0"/>
              <a:t>The primary purpose of school is </a:t>
            </a:r>
            <a:r>
              <a:rPr lang="en-US" altLang="en-US" b="1" dirty="0" smtClean="0">
                <a:solidFill>
                  <a:srgbClr val="FF0000"/>
                </a:solidFill>
              </a:rPr>
              <a:t>teaching and learning</a:t>
            </a:r>
            <a:r>
              <a:rPr lang="en-US" altLang="en-US" dirty="0" smtClean="0"/>
              <a:t>.</a:t>
            </a:r>
          </a:p>
          <a:p>
            <a:pPr marL="0" indent="0">
              <a:buFont typeface="Arial" charset="0"/>
              <a:buNone/>
            </a:pPr>
            <a:endParaRPr lang="en-US" altLang="en-US" dirty="0"/>
          </a:p>
          <a:p>
            <a:pPr marL="0" indent="0">
              <a:buFont typeface="Arial" charset="0"/>
              <a:buNone/>
            </a:pPr>
            <a:r>
              <a:rPr lang="en-US" altLang="en-US" dirty="0" smtClean="0"/>
              <a:t>Assessment and accountability </a:t>
            </a:r>
            <a:r>
              <a:rPr lang="en-US" altLang="en-US" smtClean="0"/>
              <a:t>plays </a:t>
            </a:r>
            <a:r>
              <a:rPr lang="en-US" altLang="en-US" smtClean="0"/>
              <a:t>an </a:t>
            </a:r>
            <a:r>
              <a:rPr lang="en-US" altLang="en-US" dirty="0" smtClean="0"/>
              <a:t>important role, but importantly – </a:t>
            </a:r>
            <a:r>
              <a:rPr lang="en-US" altLang="en-US" dirty="0" smtClean="0">
                <a:solidFill>
                  <a:srgbClr val="0000FF"/>
                </a:solidFill>
              </a:rPr>
              <a:t>that role is supporting</a:t>
            </a:r>
            <a:r>
              <a:rPr lang="en-US" altLang="en-US" dirty="0" smtClean="0"/>
              <a:t>, </a:t>
            </a:r>
            <a:r>
              <a:rPr lang="en-US" altLang="en-US" i="1" dirty="0" smtClean="0">
                <a:solidFill>
                  <a:srgbClr val="0000FF"/>
                </a:solidFill>
              </a:rPr>
              <a:t>with the primary focus being teaching and learning</a:t>
            </a:r>
            <a:r>
              <a:rPr lang="en-US" altLang="en-US" dirty="0" smtClean="0">
                <a:solidFill>
                  <a:srgbClr val="0000FF"/>
                </a:solidFill>
              </a:rPr>
              <a:t>.</a:t>
            </a:r>
          </a:p>
        </p:txBody>
      </p:sp>
    </p:spTree>
    <p:extLst>
      <p:ext uri="{BB962C8B-B14F-4D97-AF65-F5344CB8AC3E}">
        <p14:creationId xmlns:p14="http://schemas.microsoft.com/office/powerpoint/2010/main" val="3192375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3983" y="192611"/>
            <a:ext cx="6316630" cy="1325563"/>
          </a:xfrm>
        </p:spPr>
        <p:txBody>
          <a:bodyPr>
            <a:normAutofit/>
          </a:bodyPr>
          <a:lstStyle/>
          <a:p>
            <a:r>
              <a:rPr lang="en-US" sz="3600" dirty="0" smtClean="0">
                <a:solidFill>
                  <a:srgbClr val="0000FF"/>
                </a:solidFill>
              </a:rPr>
              <a:t>Achievement vs. Growth</a:t>
            </a:r>
          </a:p>
        </p:txBody>
      </p:sp>
      <p:sp>
        <p:nvSpPr>
          <p:cNvPr id="16387" name="Content Placeholder 2"/>
          <p:cNvSpPr>
            <a:spLocks noGrp="1"/>
          </p:cNvSpPr>
          <p:nvPr>
            <p:ph idx="1"/>
          </p:nvPr>
        </p:nvSpPr>
        <p:spPr>
          <a:xfrm>
            <a:off x="457200" y="1437589"/>
            <a:ext cx="8229600" cy="4525963"/>
          </a:xfrm>
        </p:spPr>
        <p:txBody>
          <a:bodyPr>
            <a:normAutofit/>
          </a:bodyPr>
          <a:lstStyle/>
          <a:p>
            <a:r>
              <a:rPr lang="en-US" sz="2800" dirty="0"/>
              <a:t>Achievement</a:t>
            </a:r>
          </a:p>
          <a:p>
            <a:pPr lvl="1"/>
            <a:r>
              <a:rPr lang="en-US" sz="2400" dirty="0"/>
              <a:t>How well students are meeting </a:t>
            </a:r>
            <a:r>
              <a:rPr lang="en-US" sz="2400" dirty="0" smtClean="0"/>
              <a:t>state expectations</a:t>
            </a:r>
            <a:endParaRPr lang="en-US" sz="2400" dirty="0"/>
          </a:p>
          <a:p>
            <a:pPr lvl="1"/>
            <a:r>
              <a:rPr lang="en-US" sz="2400" dirty="0"/>
              <a:t>Snapshot look at student performance</a:t>
            </a:r>
          </a:p>
          <a:p>
            <a:r>
              <a:rPr lang="en-US" sz="2800" dirty="0"/>
              <a:t>Growth</a:t>
            </a:r>
            <a:endParaRPr lang="en-US" sz="2400" dirty="0"/>
          </a:p>
          <a:p>
            <a:pPr lvl="1"/>
            <a:r>
              <a:rPr lang="en-US" sz="2400" dirty="0"/>
              <a:t>How students are progressing from year to </a:t>
            </a:r>
            <a:r>
              <a:rPr lang="en-US" sz="2400" dirty="0" smtClean="0"/>
              <a:t>year</a:t>
            </a:r>
          </a:p>
          <a:p>
            <a:pPr lvl="1"/>
            <a:r>
              <a:rPr lang="en-US" sz="2400" dirty="0" smtClean="0"/>
              <a:t>Takes students’ starting points into consideration</a:t>
            </a:r>
            <a:endParaRPr lang="en-US" sz="2400" dirty="0"/>
          </a:p>
          <a:p>
            <a:r>
              <a:rPr lang="en-US" sz="2800" dirty="0"/>
              <a:t>GSGM ≠ gain score </a:t>
            </a:r>
            <a:r>
              <a:rPr lang="en-US" sz="2800" dirty="0" smtClean="0"/>
              <a:t>model</a:t>
            </a:r>
          </a:p>
          <a:p>
            <a:r>
              <a:rPr lang="en-US" dirty="0" smtClean="0"/>
              <a:t>GSGM uses the scale not the performance classification</a:t>
            </a:r>
            <a:endParaRPr lang="en-US" sz="2400" dirty="0" smtClean="0"/>
          </a:p>
          <a:p>
            <a:pPr marL="0" indent="0" algn="ctr">
              <a:buNone/>
            </a:pPr>
            <a:r>
              <a:rPr lang="en-US" sz="2800" dirty="0" smtClean="0">
                <a:solidFill>
                  <a:srgbClr val="FF0000"/>
                </a:solidFill>
              </a:rPr>
              <a:t>Growth is independent of proficiency cuts</a:t>
            </a:r>
            <a:endParaRPr lang="en-US" sz="2800" dirty="0">
              <a:solidFill>
                <a:srgbClr val="FF0000"/>
              </a:solidFill>
            </a:endParaRPr>
          </a:p>
        </p:txBody>
      </p:sp>
      <p:sp>
        <p:nvSpPr>
          <p:cNvPr id="2" name="Rectangle 1"/>
          <p:cNvSpPr/>
          <p:nvPr/>
        </p:nvSpPr>
        <p:spPr>
          <a:xfrm>
            <a:off x="955472" y="5381661"/>
            <a:ext cx="6961909" cy="581891"/>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5665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56" y="158686"/>
            <a:ext cx="6316630" cy="1325563"/>
          </a:xfrm>
        </p:spPr>
        <p:txBody>
          <a:bodyPr/>
          <a:lstStyle/>
          <a:p>
            <a:r>
              <a:rPr lang="en-US" dirty="0" smtClean="0">
                <a:solidFill>
                  <a:srgbClr val="0000FF"/>
                </a:solidFill>
              </a:rPr>
              <a:t>Types of Scores</a:t>
            </a:r>
            <a:endParaRPr lang="en-US" dirty="0">
              <a:solidFill>
                <a:srgbClr val="0000FF"/>
              </a:solidFill>
            </a:endParaRPr>
          </a:p>
        </p:txBody>
      </p:sp>
      <p:sp>
        <p:nvSpPr>
          <p:cNvPr id="3" name="Content Placeholder 2"/>
          <p:cNvSpPr>
            <a:spLocks noGrp="1"/>
          </p:cNvSpPr>
          <p:nvPr>
            <p:ph idx="1"/>
          </p:nvPr>
        </p:nvSpPr>
        <p:spPr>
          <a:xfrm>
            <a:off x="396972" y="1316334"/>
            <a:ext cx="7886700" cy="4779666"/>
          </a:xfrm>
        </p:spPr>
        <p:txBody>
          <a:bodyPr>
            <a:normAutofit fontScale="92500" lnSpcReduction="20000"/>
          </a:bodyPr>
          <a:lstStyle/>
          <a:p>
            <a:pPr lvl="0">
              <a:lnSpc>
                <a:spcPct val="120000"/>
              </a:lnSpc>
              <a:spcBef>
                <a:spcPts val="0"/>
              </a:spcBef>
            </a:pPr>
            <a:r>
              <a:rPr lang="en-US" sz="2400" b="1" dirty="0">
                <a:solidFill>
                  <a:prstClr val="black"/>
                </a:solidFill>
              </a:rPr>
              <a:t>Scale Scores</a:t>
            </a:r>
          </a:p>
          <a:p>
            <a:pPr lvl="1">
              <a:lnSpc>
                <a:spcPct val="120000"/>
              </a:lnSpc>
              <a:spcBef>
                <a:spcPts val="0"/>
              </a:spcBef>
            </a:pPr>
            <a:r>
              <a:rPr lang="en-US" sz="2000" dirty="0" smtClean="0">
                <a:solidFill>
                  <a:prstClr val="black"/>
                </a:solidFill>
              </a:rPr>
              <a:t>Range varies </a:t>
            </a:r>
            <a:r>
              <a:rPr lang="en-US" sz="2000" dirty="0">
                <a:solidFill>
                  <a:prstClr val="black"/>
                </a:solidFill>
              </a:rPr>
              <a:t>depending on grade level and content </a:t>
            </a:r>
            <a:r>
              <a:rPr lang="en-US" sz="2000" dirty="0" smtClean="0">
                <a:solidFill>
                  <a:prstClr val="black"/>
                </a:solidFill>
              </a:rPr>
              <a:t>area </a:t>
            </a:r>
          </a:p>
          <a:p>
            <a:pPr lvl="0">
              <a:lnSpc>
                <a:spcPct val="120000"/>
              </a:lnSpc>
              <a:spcBef>
                <a:spcPts val="0"/>
              </a:spcBef>
            </a:pPr>
            <a:r>
              <a:rPr lang="en-US" sz="2400" b="1" dirty="0" smtClean="0">
                <a:solidFill>
                  <a:prstClr val="black"/>
                </a:solidFill>
              </a:rPr>
              <a:t>Achievement Levels</a:t>
            </a:r>
          </a:p>
          <a:p>
            <a:pPr lvl="1">
              <a:lnSpc>
                <a:spcPct val="120000"/>
              </a:lnSpc>
              <a:spcBef>
                <a:spcPts val="0"/>
              </a:spcBef>
            </a:pPr>
            <a:r>
              <a:rPr lang="en-US" sz="2200" b="1" dirty="0" smtClean="0">
                <a:solidFill>
                  <a:prstClr val="black"/>
                </a:solidFill>
              </a:rPr>
              <a:t>Achievement Level Cuts</a:t>
            </a:r>
            <a:endParaRPr lang="en-US" sz="2200" b="1" dirty="0">
              <a:solidFill>
                <a:prstClr val="black"/>
              </a:solidFill>
            </a:endParaRPr>
          </a:p>
          <a:p>
            <a:pPr lvl="2">
              <a:lnSpc>
                <a:spcPct val="120000"/>
              </a:lnSpc>
              <a:spcBef>
                <a:spcPts val="0"/>
              </a:spcBef>
            </a:pPr>
            <a:r>
              <a:rPr lang="en-US" sz="2200" dirty="0">
                <a:solidFill>
                  <a:prstClr val="black"/>
                </a:solidFill>
              </a:rPr>
              <a:t>Developing Learner: </a:t>
            </a:r>
            <a:r>
              <a:rPr lang="en-US" sz="2200" dirty="0" smtClean="0">
                <a:solidFill>
                  <a:prstClr val="black"/>
                </a:solidFill>
              </a:rPr>
              <a:t>	475</a:t>
            </a:r>
            <a:endParaRPr lang="en-US" sz="2200" dirty="0">
              <a:solidFill>
                <a:prstClr val="black"/>
              </a:solidFill>
            </a:endParaRPr>
          </a:p>
          <a:p>
            <a:pPr lvl="2">
              <a:lnSpc>
                <a:spcPct val="120000"/>
              </a:lnSpc>
              <a:spcBef>
                <a:spcPts val="0"/>
              </a:spcBef>
            </a:pPr>
            <a:r>
              <a:rPr lang="en-US" sz="2200" dirty="0">
                <a:solidFill>
                  <a:prstClr val="black"/>
                </a:solidFill>
              </a:rPr>
              <a:t>Proficient Learner: </a:t>
            </a:r>
            <a:r>
              <a:rPr lang="en-US" sz="2200" dirty="0" smtClean="0">
                <a:solidFill>
                  <a:prstClr val="black"/>
                </a:solidFill>
              </a:rPr>
              <a:t>	525</a:t>
            </a:r>
            <a:endParaRPr lang="en-US" sz="2200" dirty="0">
              <a:solidFill>
                <a:prstClr val="black"/>
              </a:solidFill>
            </a:endParaRPr>
          </a:p>
          <a:p>
            <a:pPr lvl="2">
              <a:lnSpc>
                <a:spcPct val="120000"/>
              </a:lnSpc>
              <a:spcBef>
                <a:spcPts val="0"/>
              </a:spcBef>
            </a:pPr>
            <a:r>
              <a:rPr lang="en-US" sz="2200" dirty="0">
                <a:solidFill>
                  <a:prstClr val="black"/>
                </a:solidFill>
              </a:rPr>
              <a:t>Distinguished Learner: </a:t>
            </a:r>
            <a:r>
              <a:rPr lang="en-US" sz="2200" dirty="0" smtClean="0">
                <a:solidFill>
                  <a:prstClr val="black"/>
                </a:solidFill>
              </a:rPr>
              <a:t>	varies </a:t>
            </a:r>
            <a:r>
              <a:rPr lang="en-US" sz="2200" dirty="0">
                <a:solidFill>
                  <a:prstClr val="black"/>
                </a:solidFill>
              </a:rPr>
              <a:t>from </a:t>
            </a:r>
            <a:r>
              <a:rPr lang="en-US" sz="2200" dirty="0" smtClean="0">
                <a:solidFill>
                  <a:prstClr val="black"/>
                </a:solidFill>
              </a:rPr>
              <a:t>555 </a:t>
            </a:r>
            <a:r>
              <a:rPr lang="en-US" sz="2200" dirty="0">
                <a:solidFill>
                  <a:prstClr val="black"/>
                </a:solidFill>
              </a:rPr>
              <a:t>to 610</a:t>
            </a:r>
          </a:p>
          <a:p>
            <a:pPr lvl="0">
              <a:lnSpc>
                <a:spcPct val="120000"/>
              </a:lnSpc>
              <a:spcBef>
                <a:spcPts val="0"/>
              </a:spcBef>
            </a:pPr>
            <a:r>
              <a:rPr lang="en-US" sz="2400" b="1" dirty="0">
                <a:solidFill>
                  <a:prstClr val="black"/>
                </a:solidFill>
              </a:rPr>
              <a:t>Grade </a:t>
            </a:r>
            <a:r>
              <a:rPr lang="en-US" sz="2400" b="1" dirty="0" smtClean="0">
                <a:solidFill>
                  <a:prstClr val="black"/>
                </a:solidFill>
              </a:rPr>
              <a:t>Conversion Scores (EOC Only)</a:t>
            </a:r>
            <a:endParaRPr lang="en-US" sz="2400" b="1" dirty="0">
              <a:solidFill>
                <a:prstClr val="black"/>
              </a:solidFill>
            </a:endParaRPr>
          </a:p>
          <a:p>
            <a:pPr lvl="1">
              <a:lnSpc>
                <a:spcPct val="120000"/>
              </a:lnSpc>
              <a:spcBef>
                <a:spcPts val="0"/>
              </a:spcBef>
            </a:pPr>
            <a:r>
              <a:rPr lang="en-US" sz="2200" dirty="0" smtClean="0">
                <a:solidFill>
                  <a:prstClr val="black"/>
                </a:solidFill>
              </a:rPr>
              <a:t>Grade </a:t>
            </a:r>
            <a:r>
              <a:rPr lang="en-US" sz="2200" dirty="0">
                <a:solidFill>
                  <a:prstClr val="black"/>
                </a:solidFill>
              </a:rPr>
              <a:t>Conversion Score Ranges</a:t>
            </a:r>
          </a:p>
          <a:p>
            <a:pPr lvl="2">
              <a:lnSpc>
                <a:spcPct val="120000"/>
              </a:lnSpc>
              <a:spcBef>
                <a:spcPts val="0"/>
              </a:spcBef>
            </a:pPr>
            <a:r>
              <a:rPr lang="en-US" sz="2200" dirty="0">
                <a:solidFill>
                  <a:prstClr val="black"/>
                </a:solidFill>
              </a:rPr>
              <a:t>Beginning Learner: </a:t>
            </a:r>
            <a:r>
              <a:rPr lang="en-US" sz="2200" dirty="0" smtClean="0">
                <a:solidFill>
                  <a:prstClr val="black"/>
                </a:solidFill>
              </a:rPr>
              <a:t>	0-67</a:t>
            </a:r>
            <a:endParaRPr lang="en-US" sz="2200" dirty="0">
              <a:solidFill>
                <a:prstClr val="black"/>
              </a:solidFill>
            </a:endParaRPr>
          </a:p>
          <a:p>
            <a:pPr lvl="2">
              <a:lnSpc>
                <a:spcPct val="120000"/>
              </a:lnSpc>
              <a:spcBef>
                <a:spcPts val="0"/>
              </a:spcBef>
            </a:pPr>
            <a:r>
              <a:rPr lang="en-US" sz="2200" dirty="0">
                <a:solidFill>
                  <a:prstClr val="black"/>
                </a:solidFill>
              </a:rPr>
              <a:t>Developing Learner: </a:t>
            </a:r>
            <a:r>
              <a:rPr lang="en-US" sz="2200" dirty="0" smtClean="0">
                <a:solidFill>
                  <a:prstClr val="black"/>
                </a:solidFill>
              </a:rPr>
              <a:t>	68-79</a:t>
            </a:r>
            <a:endParaRPr lang="en-US" sz="2200" dirty="0">
              <a:solidFill>
                <a:prstClr val="black"/>
              </a:solidFill>
            </a:endParaRPr>
          </a:p>
          <a:p>
            <a:pPr lvl="2">
              <a:lnSpc>
                <a:spcPct val="120000"/>
              </a:lnSpc>
              <a:spcBef>
                <a:spcPts val="0"/>
              </a:spcBef>
            </a:pPr>
            <a:r>
              <a:rPr lang="en-US" sz="2200" dirty="0">
                <a:solidFill>
                  <a:prstClr val="black"/>
                </a:solidFill>
              </a:rPr>
              <a:t>Proficient Learner: </a:t>
            </a:r>
            <a:r>
              <a:rPr lang="en-US" sz="2200" dirty="0" smtClean="0">
                <a:solidFill>
                  <a:prstClr val="black"/>
                </a:solidFill>
              </a:rPr>
              <a:t>	80-91</a:t>
            </a:r>
            <a:endParaRPr lang="en-US" sz="2200" dirty="0">
              <a:solidFill>
                <a:prstClr val="black"/>
              </a:solidFill>
            </a:endParaRPr>
          </a:p>
          <a:p>
            <a:pPr lvl="2">
              <a:lnSpc>
                <a:spcPct val="120000"/>
              </a:lnSpc>
              <a:spcBef>
                <a:spcPts val="0"/>
              </a:spcBef>
            </a:pPr>
            <a:r>
              <a:rPr lang="en-US" sz="2200" dirty="0">
                <a:solidFill>
                  <a:prstClr val="black"/>
                </a:solidFill>
              </a:rPr>
              <a:t>Distinguished Learner: </a:t>
            </a:r>
            <a:r>
              <a:rPr lang="en-US" sz="2200" dirty="0" smtClean="0">
                <a:solidFill>
                  <a:prstClr val="black"/>
                </a:solidFill>
              </a:rPr>
              <a:t>	92-100</a:t>
            </a:r>
          </a:p>
          <a:p>
            <a:pPr>
              <a:lnSpc>
                <a:spcPct val="120000"/>
              </a:lnSpc>
              <a:spcBef>
                <a:spcPts val="0"/>
              </a:spcBef>
            </a:pPr>
            <a:r>
              <a:rPr lang="en-US" sz="2400" b="1" dirty="0" smtClean="0">
                <a:solidFill>
                  <a:prstClr val="black"/>
                </a:solidFill>
              </a:rPr>
              <a:t>Domain Signals</a:t>
            </a:r>
            <a:endParaRPr lang="en-US" sz="2400" b="1" dirty="0">
              <a:solidFill>
                <a:prstClr val="black"/>
              </a:solidFill>
            </a:endParaRPr>
          </a:p>
          <a:p>
            <a:endParaRPr lang="en-US" dirty="0"/>
          </a:p>
        </p:txBody>
      </p:sp>
    </p:spTree>
    <p:extLst>
      <p:ext uri="{BB962C8B-B14F-4D97-AF65-F5344CB8AC3E}">
        <p14:creationId xmlns:p14="http://schemas.microsoft.com/office/powerpoint/2010/main" val="10634550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838" y="245455"/>
            <a:ext cx="6884453" cy="863017"/>
          </a:xfrm>
        </p:spPr>
        <p:txBody>
          <a:bodyPr>
            <a:noAutofit/>
          </a:bodyPr>
          <a:lstStyle/>
          <a:p>
            <a:r>
              <a:rPr lang="en-US" sz="4000" dirty="0" smtClean="0">
                <a:solidFill>
                  <a:srgbClr val="0000FF"/>
                </a:solidFill>
              </a:rPr>
              <a:t>Norm-Referenced Scores</a:t>
            </a:r>
            <a:endParaRPr lang="en-US" sz="3200" dirty="0">
              <a:solidFill>
                <a:srgbClr val="0000FF"/>
              </a:solidFill>
            </a:endParaRPr>
          </a:p>
        </p:txBody>
      </p:sp>
      <p:sp>
        <p:nvSpPr>
          <p:cNvPr id="7" name="Content Placeholder 6"/>
          <p:cNvSpPr>
            <a:spLocks noGrp="1"/>
          </p:cNvSpPr>
          <p:nvPr>
            <p:ph idx="1"/>
          </p:nvPr>
        </p:nvSpPr>
        <p:spPr>
          <a:xfrm>
            <a:off x="180939" y="1356385"/>
            <a:ext cx="8819938" cy="5119688"/>
          </a:xfrm>
        </p:spPr>
        <p:txBody>
          <a:bodyPr>
            <a:normAutofit/>
          </a:bodyPr>
          <a:lstStyle/>
          <a:p>
            <a:pPr marL="0" indent="0">
              <a:lnSpc>
                <a:spcPct val="100000"/>
              </a:lnSpc>
              <a:spcBef>
                <a:spcPts val="600"/>
              </a:spcBef>
              <a:buNone/>
            </a:pPr>
            <a:r>
              <a:rPr lang="en-US" b="1" dirty="0" smtClean="0">
                <a:solidFill>
                  <a:srgbClr val="FF0000"/>
                </a:solidFill>
              </a:rPr>
              <a:t>Supplemental Information:</a:t>
            </a:r>
          </a:p>
          <a:p>
            <a:pPr marL="0" indent="0">
              <a:lnSpc>
                <a:spcPct val="100000"/>
              </a:lnSpc>
              <a:spcBef>
                <a:spcPts val="600"/>
              </a:spcBef>
              <a:buNone/>
            </a:pPr>
            <a:endParaRPr lang="en-US" sz="1200" b="1" dirty="0" smtClean="0">
              <a:solidFill>
                <a:srgbClr val="FF0000"/>
              </a:solidFill>
            </a:endParaRPr>
          </a:p>
          <a:p>
            <a:pPr>
              <a:lnSpc>
                <a:spcPct val="100000"/>
              </a:lnSpc>
              <a:spcBef>
                <a:spcPts val="600"/>
              </a:spcBef>
            </a:pPr>
            <a:r>
              <a:rPr lang="en-US" sz="2400" b="1" dirty="0" smtClean="0">
                <a:solidFill>
                  <a:prstClr val="black"/>
                </a:solidFill>
              </a:rPr>
              <a:t>National </a:t>
            </a:r>
            <a:r>
              <a:rPr lang="en-US" sz="2400" b="1" dirty="0">
                <a:solidFill>
                  <a:prstClr val="black"/>
                </a:solidFill>
              </a:rPr>
              <a:t>Percentile </a:t>
            </a:r>
            <a:r>
              <a:rPr lang="en-US" sz="2400" b="1" dirty="0" smtClean="0">
                <a:solidFill>
                  <a:prstClr val="black"/>
                </a:solidFill>
              </a:rPr>
              <a:t>Rank </a:t>
            </a:r>
            <a:r>
              <a:rPr lang="en-US" sz="2400" b="1" dirty="0">
                <a:solidFill>
                  <a:prstClr val="black"/>
                </a:solidFill>
              </a:rPr>
              <a:t>(NPR) </a:t>
            </a:r>
            <a:endParaRPr lang="en-US" sz="2400" b="1" dirty="0" smtClean="0">
              <a:solidFill>
                <a:prstClr val="black"/>
              </a:solidFill>
            </a:endParaRPr>
          </a:p>
          <a:p>
            <a:pPr lvl="1">
              <a:lnSpc>
                <a:spcPct val="100000"/>
              </a:lnSpc>
              <a:spcBef>
                <a:spcPts val="600"/>
              </a:spcBef>
              <a:buFont typeface="Arial Black" panose="020B0A04020102020204" pitchFamily="34" charset="0"/>
              <a:buChar char="–"/>
            </a:pPr>
            <a:r>
              <a:rPr lang="en-US" sz="2000" dirty="0" smtClean="0">
                <a:solidFill>
                  <a:prstClr val="black"/>
                </a:solidFill>
              </a:rPr>
              <a:t>NPR Range (based on SEM)</a:t>
            </a:r>
          </a:p>
          <a:p>
            <a:pPr>
              <a:lnSpc>
                <a:spcPct val="100000"/>
              </a:lnSpc>
              <a:spcBef>
                <a:spcPts val="600"/>
              </a:spcBef>
            </a:pPr>
            <a:r>
              <a:rPr lang="en-US" sz="2400" b="1" dirty="0" smtClean="0">
                <a:solidFill>
                  <a:prstClr val="black"/>
                </a:solidFill>
              </a:rPr>
              <a:t>Norm Curve Equivalencies (NCE)</a:t>
            </a:r>
          </a:p>
          <a:p>
            <a:pPr lvl="1">
              <a:lnSpc>
                <a:spcPct val="100000"/>
              </a:lnSpc>
              <a:spcBef>
                <a:spcPts val="600"/>
              </a:spcBef>
              <a:buFont typeface="Arial Black" panose="020B0A04020102020204" pitchFamily="34" charset="0"/>
              <a:buChar char="–"/>
            </a:pPr>
            <a:r>
              <a:rPr lang="en-US" sz="2000" dirty="0" smtClean="0">
                <a:solidFill>
                  <a:prstClr val="black"/>
                </a:solidFill>
              </a:rPr>
              <a:t>Provided on summary reports only</a:t>
            </a:r>
            <a:endParaRPr lang="en-US" sz="2000" dirty="0">
              <a:solidFill>
                <a:prstClr val="black"/>
              </a:solidFill>
            </a:endParaRPr>
          </a:p>
          <a:p>
            <a:pPr marL="0" indent="0">
              <a:lnSpc>
                <a:spcPct val="100000"/>
              </a:lnSpc>
              <a:spcBef>
                <a:spcPts val="600"/>
              </a:spcBef>
              <a:buNone/>
            </a:pPr>
            <a:endParaRPr lang="en-US" sz="1200" b="1" dirty="0" smtClean="0">
              <a:solidFill>
                <a:srgbClr val="FF0000"/>
              </a:solidFill>
            </a:endParaRPr>
          </a:p>
          <a:p>
            <a:pPr marL="0" indent="0">
              <a:lnSpc>
                <a:spcPct val="100000"/>
              </a:lnSpc>
              <a:spcBef>
                <a:spcPts val="600"/>
              </a:spcBef>
              <a:buNone/>
            </a:pPr>
            <a:r>
              <a:rPr lang="en-US" sz="2400" b="1" dirty="0" smtClean="0">
                <a:solidFill>
                  <a:srgbClr val="FF0000"/>
                </a:solidFill>
              </a:rPr>
              <a:t>Remember:</a:t>
            </a:r>
          </a:p>
          <a:p>
            <a:pPr lvl="1">
              <a:lnSpc>
                <a:spcPct val="100000"/>
              </a:lnSpc>
              <a:spcBef>
                <a:spcPts val="600"/>
              </a:spcBef>
              <a:buFont typeface="Arial Black" panose="020B0A04020102020204" pitchFamily="34" charset="0"/>
              <a:buChar char="–"/>
            </a:pPr>
            <a:r>
              <a:rPr lang="en-US" sz="2000" dirty="0" smtClean="0">
                <a:solidFill>
                  <a:prstClr val="black"/>
                </a:solidFill>
              </a:rPr>
              <a:t>A </a:t>
            </a:r>
            <a:r>
              <a:rPr lang="en-US" sz="2000" dirty="0">
                <a:solidFill>
                  <a:prstClr val="black"/>
                </a:solidFill>
              </a:rPr>
              <a:t>sample of </a:t>
            </a:r>
            <a:r>
              <a:rPr lang="en-US" sz="2000" dirty="0" smtClean="0">
                <a:solidFill>
                  <a:prstClr val="black"/>
                </a:solidFill>
              </a:rPr>
              <a:t>norm-referenced items </a:t>
            </a:r>
            <a:r>
              <a:rPr lang="en-US" sz="2000" dirty="0">
                <a:solidFill>
                  <a:prstClr val="black"/>
                </a:solidFill>
              </a:rPr>
              <a:t>were administered, not an intact form</a:t>
            </a:r>
            <a:r>
              <a:rPr lang="en-US" sz="2000" dirty="0" smtClean="0">
                <a:solidFill>
                  <a:prstClr val="black"/>
                </a:solidFill>
              </a:rPr>
              <a:t>.</a:t>
            </a:r>
          </a:p>
          <a:p>
            <a:pPr lvl="1">
              <a:lnSpc>
                <a:spcPct val="100000"/>
              </a:lnSpc>
              <a:spcBef>
                <a:spcPts val="600"/>
              </a:spcBef>
              <a:buFont typeface="Arial Black" panose="020B0A04020102020204" pitchFamily="34" charset="0"/>
              <a:buChar char="–"/>
            </a:pPr>
            <a:r>
              <a:rPr lang="en-US" sz="2000" dirty="0">
                <a:solidFill>
                  <a:prstClr val="black"/>
                </a:solidFill>
              </a:rPr>
              <a:t>Norm-referenced Testing (NRT) data should be utilized as an </a:t>
            </a:r>
            <a:r>
              <a:rPr lang="en-US" sz="2000" i="1" dirty="0">
                <a:solidFill>
                  <a:prstClr val="black"/>
                </a:solidFill>
              </a:rPr>
              <a:t>indicator</a:t>
            </a:r>
            <a:r>
              <a:rPr lang="en-US" sz="2000" dirty="0">
                <a:solidFill>
                  <a:prstClr val="black"/>
                </a:solidFill>
              </a:rPr>
              <a:t> or </a:t>
            </a:r>
            <a:r>
              <a:rPr lang="en-US" sz="2000" i="1" dirty="0">
                <a:solidFill>
                  <a:prstClr val="black"/>
                </a:solidFill>
              </a:rPr>
              <a:t>barometer</a:t>
            </a:r>
            <a:r>
              <a:rPr lang="en-US" sz="2000" dirty="0">
                <a:solidFill>
                  <a:prstClr val="black"/>
                </a:solidFill>
              </a:rPr>
              <a:t> of student performance relative to their peers nationally.  </a:t>
            </a:r>
          </a:p>
          <a:p>
            <a:pPr lvl="1">
              <a:lnSpc>
                <a:spcPct val="100000"/>
              </a:lnSpc>
              <a:spcBef>
                <a:spcPts val="600"/>
              </a:spcBef>
              <a:buFont typeface="Arial Black" panose="020B0A04020102020204" pitchFamily="34" charset="0"/>
              <a:buChar char="–"/>
            </a:pPr>
            <a:r>
              <a:rPr lang="en-US" sz="2000" dirty="0" smtClean="0">
                <a:solidFill>
                  <a:prstClr val="black"/>
                </a:solidFill>
              </a:rPr>
              <a:t>NPRs from Georgia Milestones </a:t>
            </a:r>
            <a:r>
              <a:rPr lang="en-US" sz="2000" b="1" dirty="0">
                <a:solidFill>
                  <a:prstClr val="black"/>
                </a:solidFill>
              </a:rPr>
              <a:t>may not </a:t>
            </a:r>
            <a:r>
              <a:rPr lang="en-US" sz="2000" dirty="0">
                <a:solidFill>
                  <a:prstClr val="black"/>
                </a:solidFill>
              </a:rPr>
              <a:t>be used for gifted program identification.</a:t>
            </a:r>
          </a:p>
          <a:p>
            <a:endParaRPr lang="en-US" dirty="0"/>
          </a:p>
        </p:txBody>
      </p:sp>
    </p:spTree>
    <p:extLst>
      <p:ext uri="{BB962C8B-B14F-4D97-AF65-F5344CB8AC3E}">
        <p14:creationId xmlns:p14="http://schemas.microsoft.com/office/powerpoint/2010/main" val="11525355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230107"/>
            <a:ext cx="6380285" cy="1325563"/>
          </a:xfrm>
        </p:spPr>
        <p:txBody>
          <a:bodyPr/>
          <a:lstStyle/>
          <a:p>
            <a:r>
              <a:rPr lang="en-US" dirty="0" smtClean="0">
                <a:solidFill>
                  <a:srgbClr val="0033CC"/>
                </a:solidFill>
              </a:rPr>
              <a:t>Achievement Levels</a:t>
            </a:r>
            <a:endParaRPr lang="en-US" dirty="0">
              <a:solidFill>
                <a:srgbClr val="0033CC"/>
              </a:solidFill>
            </a:endParaRPr>
          </a:p>
        </p:txBody>
      </p:sp>
      <p:sp>
        <p:nvSpPr>
          <p:cNvPr id="3" name="Content Placeholder 2"/>
          <p:cNvSpPr>
            <a:spLocks noGrp="1"/>
          </p:cNvSpPr>
          <p:nvPr>
            <p:ph idx="1"/>
          </p:nvPr>
        </p:nvSpPr>
        <p:spPr>
          <a:xfrm>
            <a:off x="363682" y="1548245"/>
            <a:ext cx="8427027" cy="4759036"/>
          </a:xfrm>
        </p:spPr>
        <p:txBody>
          <a:bodyPr>
            <a:noAutofit/>
          </a:bodyPr>
          <a:lstStyle/>
          <a:p>
            <a:pPr marL="0" indent="0">
              <a:buNone/>
            </a:pPr>
            <a:r>
              <a:rPr lang="en-US" sz="1800" b="1" dirty="0">
                <a:solidFill>
                  <a:srgbClr val="FF0000"/>
                </a:solidFill>
              </a:rPr>
              <a:t>Beginning Learners</a:t>
            </a:r>
            <a:r>
              <a:rPr lang="en-US" sz="1800" dirty="0">
                <a:solidFill>
                  <a:srgbClr val="FF0000"/>
                </a:solidFill>
              </a:rPr>
              <a:t> </a:t>
            </a:r>
            <a:r>
              <a:rPr lang="en-US" sz="1800" b="1" dirty="0"/>
              <a:t>do not yet demonstrate proficiency in the knowledge and skills</a:t>
            </a:r>
            <a:r>
              <a:rPr lang="en-US" sz="1800" dirty="0"/>
              <a:t> necessary at this grade level/course of learning, as specified in Georgia’s content standards.  The students </a:t>
            </a:r>
            <a:r>
              <a:rPr lang="en-US" sz="1800" i="1" dirty="0">
                <a:solidFill>
                  <a:srgbClr val="0033CC"/>
                </a:solidFill>
              </a:rPr>
              <a:t>need substantial academic support </a:t>
            </a:r>
            <a:r>
              <a:rPr lang="en-US" sz="1800" dirty="0"/>
              <a:t>to be prepared for the next grade level or course and to be on track for</a:t>
            </a:r>
            <a:r>
              <a:rPr lang="en-US" sz="1800" i="1" dirty="0"/>
              <a:t> </a:t>
            </a:r>
            <a:r>
              <a:rPr lang="en-US" sz="1800" dirty="0"/>
              <a:t>college and career readiness</a:t>
            </a:r>
            <a:r>
              <a:rPr lang="en-US" sz="1800" i="1" dirty="0" smtClean="0"/>
              <a:t>.</a:t>
            </a:r>
            <a:endParaRPr lang="en-US" sz="800" i="1" dirty="0" smtClean="0"/>
          </a:p>
          <a:p>
            <a:pPr marL="0" indent="0">
              <a:buNone/>
            </a:pPr>
            <a:r>
              <a:rPr lang="en-US" sz="1800" b="1" dirty="0">
                <a:solidFill>
                  <a:srgbClr val="FF0000"/>
                </a:solidFill>
              </a:rPr>
              <a:t>Developing Learners </a:t>
            </a:r>
            <a:r>
              <a:rPr lang="en-US" sz="1800" b="1" dirty="0"/>
              <a:t>demonstrate partial proficiency in the knowledge and skills</a:t>
            </a:r>
            <a:r>
              <a:rPr lang="en-US" sz="1800" dirty="0"/>
              <a:t> necessary at this grade level/course of learning, as specified by in Georgia’s content standards.  The students </a:t>
            </a:r>
            <a:r>
              <a:rPr lang="en-US" sz="1800" i="1" dirty="0">
                <a:solidFill>
                  <a:srgbClr val="0033CC"/>
                </a:solidFill>
              </a:rPr>
              <a:t>need additional academic support </a:t>
            </a:r>
            <a:r>
              <a:rPr lang="en-US" sz="1800" dirty="0"/>
              <a:t>to </a:t>
            </a:r>
            <a:r>
              <a:rPr lang="en-US" sz="1800" dirty="0" smtClean="0"/>
              <a:t>ensure success in the </a:t>
            </a:r>
            <a:r>
              <a:rPr lang="en-US" sz="1800" dirty="0"/>
              <a:t>next grade level or course and to be on track for</a:t>
            </a:r>
            <a:r>
              <a:rPr lang="en-US" sz="1800" i="1" dirty="0"/>
              <a:t> </a:t>
            </a:r>
            <a:r>
              <a:rPr lang="en-US" sz="1800" dirty="0"/>
              <a:t>college and career readiness</a:t>
            </a:r>
            <a:r>
              <a:rPr lang="en-US" sz="1800" i="1" dirty="0"/>
              <a:t>.</a:t>
            </a:r>
            <a:endParaRPr lang="en-US" sz="1800" dirty="0"/>
          </a:p>
          <a:p>
            <a:pPr marL="0" indent="0">
              <a:buNone/>
            </a:pPr>
            <a:r>
              <a:rPr lang="en-US" sz="1800" b="1" dirty="0" smtClean="0">
                <a:solidFill>
                  <a:srgbClr val="FF0000"/>
                </a:solidFill>
              </a:rPr>
              <a:t>Proficient </a:t>
            </a:r>
            <a:r>
              <a:rPr lang="en-US" sz="1800" b="1" dirty="0">
                <a:solidFill>
                  <a:srgbClr val="FF0000"/>
                </a:solidFill>
              </a:rPr>
              <a:t>Learners </a:t>
            </a:r>
            <a:r>
              <a:rPr lang="en-US" sz="1800" b="1" dirty="0"/>
              <a:t>demonstrate</a:t>
            </a:r>
            <a:r>
              <a:rPr lang="en-US" sz="1800" dirty="0"/>
              <a:t> </a:t>
            </a:r>
            <a:r>
              <a:rPr lang="en-US" sz="1800" b="1" dirty="0"/>
              <a:t>proficiency in the knowledge and skills</a:t>
            </a:r>
            <a:r>
              <a:rPr lang="en-US" sz="1800" dirty="0"/>
              <a:t> necessary at this grade level/course of learning, as specified in Georgia’s content standards. The students </a:t>
            </a:r>
            <a:r>
              <a:rPr lang="en-US" sz="1800" i="1" dirty="0">
                <a:solidFill>
                  <a:srgbClr val="0033CC"/>
                </a:solidFill>
              </a:rPr>
              <a:t>are prepared</a:t>
            </a:r>
            <a:r>
              <a:rPr lang="en-US" sz="1800" dirty="0"/>
              <a:t> for the next grade level or course and are on track for college and career readiness</a:t>
            </a:r>
            <a:r>
              <a:rPr lang="en-US" sz="1800" i="1" dirty="0" smtClean="0"/>
              <a:t>.</a:t>
            </a:r>
            <a:endParaRPr lang="en-US" sz="1800" dirty="0"/>
          </a:p>
          <a:p>
            <a:pPr marL="0" indent="0">
              <a:buNone/>
            </a:pPr>
            <a:r>
              <a:rPr lang="en-US" sz="1800" b="1" dirty="0">
                <a:solidFill>
                  <a:srgbClr val="FF0000"/>
                </a:solidFill>
              </a:rPr>
              <a:t>Distinguished Learners </a:t>
            </a:r>
            <a:r>
              <a:rPr lang="en-US" sz="1800" b="1" dirty="0"/>
              <a:t>demonstrate</a:t>
            </a:r>
            <a:r>
              <a:rPr lang="en-US" sz="1800" dirty="0"/>
              <a:t> </a:t>
            </a:r>
            <a:r>
              <a:rPr lang="en-US" sz="1800" b="1" dirty="0"/>
              <a:t>advanced proficiency in the knowledge and skills</a:t>
            </a:r>
            <a:r>
              <a:rPr lang="en-US" sz="1800" dirty="0"/>
              <a:t> necessary at this grade level/course of learning, as specified in Georgia’s content standards. The students </a:t>
            </a:r>
            <a:r>
              <a:rPr lang="en-US" sz="1800" i="1" dirty="0">
                <a:solidFill>
                  <a:srgbClr val="0033CC"/>
                </a:solidFill>
              </a:rPr>
              <a:t>are well prepared </a:t>
            </a:r>
            <a:r>
              <a:rPr lang="en-US" sz="1800" dirty="0"/>
              <a:t>for the next grade level or course and are well prepared for</a:t>
            </a:r>
            <a:r>
              <a:rPr lang="en-US" sz="1800" i="1" dirty="0"/>
              <a:t> </a:t>
            </a:r>
            <a:r>
              <a:rPr lang="en-US" sz="1800" dirty="0"/>
              <a:t>college and career readiness</a:t>
            </a:r>
            <a:r>
              <a:rPr lang="en-US" sz="1800" i="1" dirty="0" smtClean="0"/>
              <a:t>.</a:t>
            </a:r>
            <a:endParaRPr lang="en-US" sz="1800" dirty="0"/>
          </a:p>
        </p:txBody>
      </p:sp>
    </p:spTree>
    <p:extLst>
      <p:ext uri="{BB962C8B-B14F-4D97-AF65-F5344CB8AC3E}">
        <p14:creationId xmlns:p14="http://schemas.microsoft.com/office/powerpoint/2010/main" val="39673468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230107"/>
            <a:ext cx="6380285" cy="1325563"/>
          </a:xfrm>
        </p:spPr>
        <p:txBody>
          <a:bodyPr/>
          <a:lstStyle/>
          <a:p>
            <a:r>
              <a:rPr lang="en-US" dirty="0" smtClean="0">
                <a:solidFill>
                  <a:srgbClr val="0033CC"/>
                </a:solidFill>
              </a:rPr>
              <a:t>Developing Learners</a:t>
            </a:r>
            <a:endParaRPr lang="en-US" dirty="0">
              <a:solidFill>
                <a:srgbClr val="0033CC"/>
              </a:solidFill>
            </a:endParaRPr>
          </a:p>
        </p:txBody>
      </p:sp>
      <p:sp>
        <p:nvSpPr>
          <p:cNvPr id="3" name="Content Placeholder 2"/>
          <p:cNvSpPr>
            <a:spLocks noGrp="1"/>
          </p:cNvSpPr>
          <p:nvPr>
            <p:ph idx="1"/>
          </p:nvPr>
        </p:nvSpPr>
        <p:spPr>
          <a:xfrm>
            <a:off x="363682" y="1548245"/>
            <a:ext cx="8602188" cy="4759036"/>
          </a:xfrm>
        </p:spPr>
        <p:txBody>
          <a:bodyPr>
            <a:noAutofit/>
          </a:bodyPr>
          <a:lstStyle/>
          <a:p>
            <a:pPr marL="0" indent="0">
              <a:buNone/>
            </a:pPr>
            <a:r>
              <a:rPr lang="en-US" sz="1800" b="1" dirty="0" smtClean="0">
                <a:solidFill>
                  <a:srgbClr val="FF0000"/>
                </a:solidFill>
              </a:rPr>
              <a:t>Developing </a:t>
            </a:r>
            <a:r>
              <a:rPr lang="en-US" sz="1800" b="1" dirty="0">
                <a:solidFill>
                  <a:srgbClr val="FF0000"/>
                </a:solidFill>
              </a:rPr>
              <a:t>Learners </a:t>
            </a:r>
            <a:r>
              <a:rPr lang="en-US" sz="1800" b="1" dirty="0"/>
              <a:t>demonstrate partial proficiency in the knowledge and skills</a:t>
            </a:r>
            <a:r>
              <a:rPr lang="en-US" sz="1800" dirty="0"/>
              <a:t> necessary at this grade level/course of learning, as specified by in Georgia’s content standards.  The students </a:t>
            </a:r>
            <a:r>
              <a:rPr lang="en-US" sz="1800" i="1" dirty="0">
                <a:solidFill>
                  <a:srgbClr val="0033CC"/>
                </a:solidFill>
              </a:rPr>
              <a:t>need additional academic support </a:t>
            </a:r>
            <a:r>
              <a:rPr lang="en-US" sz="1800" dirty="0"/>
              <a:t>to </a:t>
            </a:r>
            <a:r>
              <a:rPr lang="en-US" sz="1800" dirty="0" smtClean="0"/>
              <a:t>ensure success in the </a:t>
            </a:r>
            <a:r>
              <a:rPr lang="en-US" sz="1800" dirty="0"/>
              <a:t>next grade level or course and to be on track for</a:t>
            </a:r>
            <a:r>
              <a:rPr lang="en-US" sz="1800" i="1" dirty="0"/>
              <a:t> </a:t>
            </a:r>
            <a:r>
              <a:rPr lang="en-US" sz="1800" dirty="0"/>
              <a:t>college and career readiness</a:t>
            </a:r>
            <a:r>
              <a:rPr lang="en-US" sz="1800" i="1" dirty="0" smtClean="0"/>
              <a:t>.</a:t>
            </a:r>
          </a:p>
          <a:p>
            <a:pPr marL="0" indent="0">
              <a:buNone/>
            </a:pPr>
            <a:endParaRPr lang="en-US" sz="900" i="1" dirty="0"/>
          </a:p>
          <a:p>
            <a:pPr marL="0" indent="0">
              <a:buNone/>
            </a:pPr>
            <a:r>
              <a:rPr lang="en-US" sz="1900" b="1" dirty="0"/>
              <a:t>The Developing Learner</a:t>
            </a:r>
            <a:r>
              <a:rPr lang="en-US" sz="1900" dirty="0"/>
              <a:t> achievement level consists of students who have demonstrated partial proficiency; they have a partial command of the knowledge and skills inherent in their grade level or course content standards.  </a:t>
            </a:r>
            <a:r>
              <a:rPr lang="en-US" sz="1900" b="1" dirty="0"/>
              <a:t>These students can be successful in future learning but will likely need some type of focused remediation in their weaker areas</a:t>
            </a:r>
            <a:r>
              <a:rPr lang="en-US" sz="1900" dirty="0"/>
              <a:t>; they do not, necessarily, need a support class.  Their learning should be monitored to ensure their success and to increase their opportunity to reach proficiency.  </a:t>
            </a:r>
            <a:endParaRPr lang="en-US" sz="1900" dirty="0" smtClean="0"/>
          </a:p>
          <a:p>
            <a:pPr marL="0" indent="0">
              <a:buNone/>
            </a:pPr>
            <a:r>
              <a:rPr lang="en-US" sz="1900" dirty="0" smtClean="0"/>
              <a:t>In </a:t>
            </a:r>
            <a:r>
              <a:rPr lang="en-US" sz="1900" dirty="0"/>
              <a:t>short, this achievement level allows for the recognition of those students who have demonstrated some command, albeit partial, of the grade-level expectations but have not yet reached the full command necessary to signal proficiency.  Proficient students demonstrate a strong, solid command of the grade-level or course content and skills.</a:t>
            </a:r>
          </a:p>
        </p:txBody>
      </p:sp>
    </p:spTree>
    <p:extLst>
      <p:ext uri="{BB962C8B-B14F-4D97-AF65-F5344CB8AC3E}">
        <p14:creationId xmlns:p14="http://schemas.microsoft.com/office/powerpoint/2010/main" val="111795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57" y="98442"/>
            <a:ext cx="6316630" cy="1049223"/>
          </a:xfrm>
        </p:spPr>
        <p:txBody>
          <a:bodyPr>
            <a:normAutofit fontScale="90000"/>
          </a:bodyPr>
          <a:lstStyle/>
          <a:p>
            <a:r>
              <a:rPr lang="en-US" dirty="0" smtClean="0">
                <a:solidFill>
                  <a:srgbClr val="0000FF"/>
                </a:solidFill>
              </a:rPr>
              <a:t>EOG Scale Score Range</a:t>
            </a:r>
            <a:endParaRPr lang="en-US" dirty="0">
              <a:solidFill>
                <a:srgbClr val="0000FF"/>
              </a:solidFill>
            </a:endParaRPr>
          </a:p>
        </p:txBody>
      </p:sp>
      <p:graphicFrame>
        <p:nvGraphicFramePr>
          <p:cNvPr id="8" name="Content Placeholder 7"/>
          <p:cNvGraphicFramePr>
            <a:graphicFrameLocks noGrp="1"/>
          </p:cNvGraphicFramePr>
          <p:nvPr>
            <p:ph idx="1"/>
            <p:extLst/>
          </p:nvPr>
        </p:nvGraphicFramePr>
        <p:xfrm>
          <a:off x="296436" y="1761469"/>
          <a:ext cx="8310353" cy="3985615"/>
        </p:xfrm>
        <a:graphic>
          <a:graphicData uri="http://schemas.openxmlformats.org/drawingml/2006/table">
            <a:tbl>
              <a:tblPr/>
              <a:tblGrid>
                <a:gridCol w="1463784"/>
                <a:gridCol w="1263235"/>
                <a:gridCol w="1068099"/>
                <a:gridCol w="1091450"/>
                <a:gridCol w="963684"/>
                <a:gridCol w="1303112"/>
                <a:gridCol w="1156989"/>
              </a:tblGrid>
              <a:tr h="679012">
                <a:tc>
                  <a:txBody>
                    <a:bodyPr/>
                    <a:lstStyle/>
                    <a:p>
                      <a:pPr algn="ctr" fontAlgn="ctr"/>
                      <a:r>
                        <a:rPr lang="en-US" sz="1600" b="1" i="0" u="none" strike="noStrike" dirty="0">
                          <a:solidFill>
                            <a:srgbClr val="000000"/>
                          </a:solidFill>
                          <a:effectLst/>
                          <a:latin typeface="Calibri" panose="020F0502020204030204" pitchFamily="34" charset="0"/>
                        </a:rPr>
                        <a:t>Content Area</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Grade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Lowest Obtainable Scale Score (LOSS)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Developing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Proficient Learner Cut 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Distinguished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Highest Obtainable Scale Score (HOSS)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rowSpan="6">
                  <a:txBody>
                    <a:bodyPr/>
                    <a:lstStyle/>
                    <a:p>
                      <a:pPr algn="ctr" fontAlgn="ctr"/>
                      <a:r>
                        <a:rPr lang="en-US" sz="1600" b="1" i="0" u="none" strike="noStrike" dirty="0">
                          <a:solidFill>
                            <a:srgbClr val="000000"/>
                          </a:solidFill>
                          <a:effectLst/>
                          <a:latin typeface="Calibri" panose="020F0502020204030204" pitchFamily="34" charset="0"/>
                        </a:rPr>
                        <a:t>English </a:t>
                      </a:r>
                      <a:endParaRPr lang="en-US" sz="1600" b="1" i="0" u="none" strike="noStrike" dirty="0" smtClean="0">
                        <a:solidFill>
                          <a:srgbClr val="000000"/>
                        </a:solidFill>
                        <a:effectLst/>
                        <a:latin typeface="Calibri" panose="020F0502020204030204" pitchFamily="34" charset="0"/>
                      </a:endParaRPr>
                    </a:p>
                    <a:p>
                      <a:pPr algn="ctr" fontAlgn="ctr"/>
                      <a:r>
                        <a:rPr lang="en-US" sz="1600" b="1" i="0" u="none" strike="noStrike" dirty="0" smtClean="0">
                          <a:solidFill>
                            <a:srgbClr val="000000"/>
                          </a:solidFill>
                          <a:effectLst/>
                          <a:latin typeface="Calibri" panose="020F0502020204030204" pitchFamily="34" charset="0"/>
                        </a:rPr>
                        <a:t>Language </a:t>
                      </a:r>
                      <a:r>
                        <a:rPr lang="en-US" sz="1600" b="1" i="0" u="none" strike="noStrike" dirty="0">
                          <a:solidFill>
                            <a:srgbClr val="000000"/>
                          </a:solidFill>
                          <a:effectLst/>
                          <a:latin typeface="Calibri" panose="020F0502020204030204" pitchFamily="34" charset="0"/>
                        </a:rPr>
                        <a:t>Arts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1" i="0" u="none" strike="noStrike" dirty="0">
                          <a:solidFill>
                            <a:srgbClr val="000000"/>
                          </a:solidFill>
                          <a:effectLst/>
                          <a:latin typeface="Calibri" panose="020F0502020204030204" pitchFamily="34" charset="0"/>
                        </a:rPr>
                        <a:t>Grade 3</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581</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830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210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574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210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587</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760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6</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140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599</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820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7</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165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592</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785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8</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581</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730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rowSpan="6">
                  <a:txBody>
                    <a:bodyPr/>
                    <a:lstStyle/>
                    <a:p>
                      <a:pPr algn="ctr" fontAlgn="ctr"/>
                      <a:r>
                        <a:rPr lang="en-US" sz="1600" b="1" i="0" u="none" strike="noStrike" dirty="0">
                          <a:solidFill>
                            <a:srgbClr val="000000"/>
                          </a:solidFill>
                          <a:effectLst/>
                          <a:latin typeface="Calibri" panose="020F0502020204030204" pitchFamily="34" charset="0"/>
                        </a:rPr>
                        <a:t>Mathematics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1" i="0" u="none" strike="noStrike" dirty="0">
                          <a:solidFill>
                            <a:srgbClr val="000000"/>
                          </a:solidFill>
                          <a:effectLst/>
                          <a:latin typeface="Calibri" panose="020F0502020204030204" pitchFamily="34" charset="0"/>
                        </a:rPr>
                        <a:t>Grade 3</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290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705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270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585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715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265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6</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285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700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7</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265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740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8634">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8</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579</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755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345204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57" y="98442"/>
            <a:ext cx="6316630" cy="1049223"/>
          </a:xfrm>
        </p:spPr>
        <p:txBody>
          <a:bodyPr>
            <a:normAutofit fontScale="90000"/>
          </a:bodyPr>
          <a:lstStyle/>
          <a:p>
            <a:r>
              <a:rPr lang="en-US" dirty="0" smtClean="0">
                <a:solidFill>
                  <a:srgbClr val="0000FF"/>
                </a:solidFill>
              </a:rPr>
              <a:t>EOG Scale Score Range</a:t>
            </a:r>
            <a:endParaRPr lang="en-US" dirty="0">
              <a:solidFill>
                <a:srgbClr val="0000FF"/>
              </a:solidFill>
            </a:endParaRPr>
          </a:p>
        </p:txBody>
      </p:sp>
      <p:graphicFrame>
        <p:nvGraphicFramePr>
          <p:cNvPr id="8" name="Content Placeholder 7"/>
          <p:cNvGraphicFramePr>
            <a:graphicFrameLocks noGrp="1"/>
          </p:cNvGraphicFramePr>
          <p:nvPr>
            <p:ph idx="1"/>
            <p:extLst/>
          </p:nvPr>
        </p:nvGraphicFramePr>
        <p:xfrm>
          <a:off x="285006" y="1852909"/>
          <a:ext cx="8310353" cy="3985615"/>
        </p:xfrm>
        <a:graphic>
          <a:graphicData uri="http://schemas.openxmlformats.org/drawingml/2006/table">
            <a:tbl>
              <a:tblPr/>
              <a:tblGrid>
                <a:gridCol w="1463784"/>
                <a:gridCol w="1263235"/>
                <a:gridCol w="1068099"/>
                <a:gridCol w="1091450"/>
                <a:gridCol w="963684"/>
                <a:gridCol w="1303112"/>
                <a:gridCol w="1156989"/>
              </a:tblGrid>
              <a:tr h="679012">
                <a:tc>
                  <a:txBody>
                    <a:bodyPr/>
                    <a:lstStyle/>
                    <a:p>
                      <a:pPr algn="ctr" fontAlgn="ctr"/>
                      <a:r>
                        <a:rPr lang="en-US" sz="1600" b="1" i="0" u="none" strike="noStrike" dirty="0">
                          <a:solidFill>
                            <a:srgbClr val="000000"/>
                          </a:solidFill>
                          <a:effectLst/>
                          <a:latin typeface="Calibri" panose="020F0502020204030204" pitchFamily="34" charset="0"/>
                        </a:rPr>
                        <a:t>Content Area</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Grade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Lowest Obtainable Scale Score (LOSS)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Developing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Proficient Learner Cut 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Distinguished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rgbClr val="000000"/>
                          </a:solidFill>
                          <a:effectLst/>
                          <a:latin typeface="Calibri" panose="020F0502020204030204" pitchFamily="34" charset="0"/>
                        </a:rPr>
                        <a:t>Highest Obtainable Scale Score (HOSS)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rowSpan="6">
                  <a:txBody>
                    <a:bodyPr/>
                    <a:lstStyle/>
                    <a:p>
                      <a:pPr algn="ctr" fontAlgn="ctr"/>
                      <a:r>
                        <a:rPr lang="en-US" sz="1600" b="1" i="0" u="none" strike="noStrike" dirty="0">
                          <a:solidFill>
                            <a:srgbClr val="000000"/>
                          </a:solidFill>
                          <a:effectLst/>
                          <a:latin typeface="Calibri" panose="020F0502020204030204" pitchFamily="34" charset="0"/>
                        </a:rPr>
                        <a:t>Science</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1" i="0" u="none" strike="noStrike" dirty="0">
                          <a:solidFill>
                            <a:srgbClr val="000000"/>
                          </a:solidFill>
                          <a:effectLst/>
                          <a:latin typeface="Calibri" panose="020F0502020204030204" pitchFamily="34" charset="0"/>
                        </a:rPr>
                        <a:t>Grade 3</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566</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695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230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578</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730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160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595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6</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610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7</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215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589</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745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8</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165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593</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785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520">
                <a:tc rowSpan="6">
                  <a:txBody>
                    <a:bodyPr/>
                    <a:lstStyle/>
                    <a:p>
                      <a:pPr algn="ctr" fontAlgn="ctr"/>
                      <a:r>
                        <a:rPr lang="en-US" sz="1600" b="1" i="0" u="none" strike="noStrike" dirty="0">
                          <a:solidFill>
                            <a:srgbClr val="000000"/>
                          </a:solidFill>
                          <a:effectLst/>
                          <a:latin typeface="Calibri" panose="020F0502020204030204" pitchFamily="34" charset="0"/>
                        </a:rPr>
                        <a:t>Social Studies</a:t>
                      </a:r>
                    </a:p>
                  </a:txBody>
                  <a:tcPr marL="6475" marR="6475" marT="6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1" i="0" u="none" strike="noStrike" dirty="0">
                          <a:solidFill>
                            <a:srgbClr val="000000"/>
                          </a:solidFill>
                          <a:effectLst/>
                          <a:latin typeface="Calibri" panose="020F0502020204030204" pitchFamily="34" charset="0"/>
                        </a:rPr>
                        <a:t>Grade 3</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560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680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250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570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700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290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555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665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6</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295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560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670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7</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280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564</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685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520">
                <a:tc vMerge="1">
                  <a:txBody>
                    <a:bodyPr/>
                    <a:lstStyle/>
                    <a:p>
                      <a:endParaRPr lang="en-US"/>
                    </a:p>
                  </a:txBody>
                  <a:tcPr/>
                </a:tc>
                <a:tc>
                  <a:txBody>
                    <a:bodyPr/>
                    <a:lstStyle/>
                    <a:p>
                      <a:pPr algn="ctr" fontAlgn="b"/>
                      <a:r>
                        <a:rPr lang="en-US" sz="1600" b="1" i="0" u="none" strike="noStrike" dirty="0">
                          <a:solidFill>
                            <a:srgbClr val="000000"/>
                          </a:solidFill>
                          <a:effectLst/>
                          <a:latin typeface="Calibri" panose="020F0502020204030204" pitchFamily="34" charset="0"/>
                        </a:rPr>
                        <a:t>Grade 8</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240</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475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525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572</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715</a:t>
                      </a:r>
                    </a:p>
                  </a:txBody>
                  <a:tcPr marL="6475" marR="6475" marT="64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942333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26" y="184726"/>
            <a:ext cx="6316630" cy="813649"/>
          </a:xfrm>
        </p:spPr>
        <p:txBody>
          <a:bodyPr>
            <a:normAutofit fontScale="90000"/>
          </a:bodyPr>
          <a:lstStyle/>
          <a:p>
            <a:r>
              <a:rPr lang="en-US" dirty="0" smtClean="0">
                <a:solidFill>
                  <a:srgbClr val="0000FF"/>
                </a:solidFill>
              </a:rPr>
              <a:t>EOC Scale Score Range</a:t>
            </a:r>
            <a:endParaRPr lang="en-US" dirty="0"/>
          </a:p>
        </p:txBody>
      </p:sp>
      <p:graphicFrame>
        <p:nvGraphicFramePr>
          <p:cNvPr id="8" name="Content Placeholder 7"/>
          <p:cNvGraphicFramePr>
            <a:graphicFrameLocks noGrp="1"/>
          </p:cNvGraphicFramePr>
          <p:nvPr>
            <p:ph idx="1"/>
            <p:extLst/>
          </p:nvPr>
        </p:nvGraphicFramePr>
        <p:xfrm>
          <a:off x="221426" y="1527353"/>
          <a:ext cx="8602537" cy="4743390"/>
        </p:xfrm>
        <a:graphic>
          <a:graphicData uri="http://schemas.openxmlformats.org/drawingml/2006/table">
            <a:tbl>
              <a:tblPr/>
              <a:tblGrid>
                <a:gridCol w="2762007"/>
                <a:gridCol w="1168106"/>
                <a:gridCol w="1168106"/>
                <a:gridCol w="1168106"/>
                <a:gridCol w="1168106"/>
                <a:gridCol w="1168106"/>
              </a:tblGrid>
              <a:tr h="1090117">
                <a:tc>
                  <a:txBody>
                    <a:bodyPr/>
                    <a:lstStyle/>
                    <a:p>
                      <a:pPr algn="ctr" fontAlgn="ctr"/>
                      <a:r>
                        <a:rPr lang="en-US" sz="1600" b="1" i="0" u="none" strike="noStrike" dirty="0">
                          <a:solidFill>
                            <a:srgbClr val="000000"/>
                          </a:solidFill>
                          <a:effectLst/>
                          <a:latin typeface="Calibri" panose="020F0502020204030204" pitchFamily="34" charset="0"/>
                        </a:rPr>
                        <a:t>Content Area</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Lowest Obtainable Scale Score (LOSS)</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Developing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Proficient Learner Cut Score</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Distinguished </a:t>
                      </a:r>
                      <a:r>
                        <a:rPr lang="en-US" sz="1600" b="1" i="0" u="none" strike="noStrike" dirty="0" smtClean="0">
                          <a:solidFill>
                            <a:srgbClr val="000000"/>
                          </a:solidFill>
                          <a:effectLst/>
                          <a:latin typeface="Calibri" panose="020F0502020204030204" pitchFamily="34" charset="0"/>
                        </a:rPr>
                        <a:t>Learner</a:t>
                      </a:r>
                    </a:p>
                    <a:p>
                      <a:pPr algn="ctr" fontAlgn="ctr"/>
                      <a:r>
                        <a:rPr lang="en-US" sz="1600" b="1" i="0" u="none" strike="noStrike" dirty="0" smtClean="0">
                          <a:solidFill>
                            <a:srgbClr val="000000"/>
                          </a:solidFill>
                          <a:effectLst/>
                          <a:latin typeface="Calibri" panose="020F0502020204030204" pitchFamily="34" charset="0"/>
                        </a:rPr>
                        <a:t>Cut </a:t>
                      </a:r>
                      <a:r>
                        <a:rPr lang="en-US" sz="1600" b="1" i="0" u="none" strike="noStrike" dirty="0">
                          <a:solidFill>
                            <a:srgbClr val="000000"/>
                          </a:solidFill>
                          <a:effectLst/>
                          <a:latin typeface="Calibri" panose="020F0502020204030204" pitchFamily="34" charset="0"/>
                        </a:rPr>
                        <a:t>Score</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Highest Obtainable Scale Score (HOSS)</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9083">
                <a:tc>
                  <a:txBody>
                    <a:bodyPr/>
                    <a:lstStyle/>
                    <a:p>
                      <a:pPr algn="ctr" fontAlgn="ctr"/>
                      <a:r>
                        <a:rPr lang="en-US" sz="1600" b="1" i="0" u="none" strike="noStrike" dirty="0">
                          <a:solidFill>
                            <a:srgbClr val="000000"/>
                          </a:solidFill>
                          <a:effectLst/>
                          <a:latin typeface="Calibri" panose="020F0502020204030204" pitchFamily="34" charset="0"/>
                        </a:rPr>
                        <a:t>9th Grade </a:t>
                      </a:r>
                      <a:r>
                        <a:rPr lang="en-US" sz="1600" b="1" i="0" u="none" strike="noStrike" dirty="0" smtClean="0">
                          <a:solidFill>
                            <a:srgbClr val="000000"/>
                          </a:solidFill>
                          <a:effectLst/>
                          <a:latin typeface="Calibri" panose="020F0502020204030204" pitchFamily="34" charset="0"/>
                        </a:rPr>
                        <a:t>Literature </a:t>
                      </a:r>
                      <a:r>
                        <a:rPr lang="en-US" sz="1600" b="1" i="0" u="none" strike="noStrike" dirty="0">
                          <a:solidFill>
                            <a:srgbClr val="000000"/>
                          </a:solidFill>
                          <a:effectLst/>
                          <a:latin typeface="Calibri" panose="020F0502020204030204" pitchFamily="34" charset="0"/>
                        </a:rPr>
                        <a:t>&amp; Composition</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220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587</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735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477267">
                <a:tc>
                  <a:txBody>
                    <a:bodyPr/>
                    <a:lstStyle/>
                    <a:p>
                      <a:pPr algn="ctr" fontAlgn="ctr"/>
                      <a:r>
                        <a:rPr lang="en-US" sz="1600" b="1" i="0" u="none" strike="noStrike" dirty="0">
                          <a:solidFill>
                            <a:srgbClr val="000000"/>
                          </a:solidFill>
                          <a:effectLst/>
                          <a:latin typeface="Calibri" panose="020F0502020204030204" pitchFamily="34" charset="0"/>
                        </a:rPr>
                        <a:t>American </a:t>
                      </a:r>
                      <a:r>
                        <a:rPr lang="en-US" sz="1600" b="1" i="0" u="none" strike="noStrike" dirty="0" smtClean="0">
                          <a:solidFill>
                            <a:srgbClr val="000000"/>
                          </a:solidFill>
                          <a:effectLst/>
                          <a:latin typeface="Calibri" panose="020F0502020204030204" pitchFamily="34" charset="0"/>
                        </a:rPr>
                        <a:t>Literature &amp; </a:t>
                      </a:r>
                      <a:r>
                        <a:rPr lang="en-US" sz="1600" b="1" i="0" u="none" strike="noStrike" dirty="0">
                          <a:solidFill>
                            <a:srgbClr val="000000"/>
                          </a:solidFill>
                          <a:effectLst/>
                          <a:latin typeface="Calibri" panose="020F0502020204030204" pitchFamily="34" charset="0"/>
                        </a:rPr>
                        <a:t>Composition</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190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590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750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447">
                <a:tc>
                  <a:txBody>
                    <a:bodyPr/>
                    <a:lstStyle/>
                    <a:p>
                      <a:pPr algn="ctr" fontAlgn="ctr"/>
                      <a:r>
                        <a:rPr lang="en-US" sz="1600" b="1" i="0" u="none" strike="noStrike" dirty="0">
                          <a:solidFill>
                            <a:srgbClr val="000000"/>
                          </a:solidFill>
                          <a:effectLst/>
                          <a:latin typeface="Calibri" panose="020F0502020204030204" pitchFamily="34" charset="0"/>
                        </a:rPr>
                        <a:t>Coordinate Algebra</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215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594</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790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424237">
                <a:tc>
                  <a:txBody>
                    <a:bodyPr/>
                    <a:lstStyle/>
                    <a:p>
                      <a:pPr algn="ctr" fontAlgn="ctr"/>
                      <a:r>
                        <a:rPr lang="en-US" sz="1600" b="1" i="0" u="none" strike="noStrike" dirty="0">
                          <a:solidFill>
                            <a:srgbClr val="000000"/>
                          </a:solidFill>
                          <a:effectLst/>
                          <a:latin typeface="Calibri" panose="020F0502020204030204" pitchFamily="34" charset="0"/>
                        </a:rPr>
                        <a:t>Analytic Geometry</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185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596</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810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236">
                <a:tc>
                  <a:txBody>
                    <a:bodyPr/>
                    <a:lstStyle/>
                    <a:p>
                      <a:pPr algn="ctr" fontAlgn="ctr"/>
                      <a:r>
                        <a:rPr lang="en-US" sz="1600" b="1" i="0" u="none" strike="noStrike" dirty="0">
                          <a:solidFill>
                            <a:srgbClr val="000000"/>
                          </a:solidFill>
                          <a:effectLst/>
                          <a:latin typeface="Calibri" panose="020F0502020204030204" pitchFamily="34" charset="0"/>
                        </a:rPr>
                        <a:t>Biology</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140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609</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820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445448">
                <a:tc>
                  <a:txBody>
                    <a:bodyPr/>
                    <a:lstStyle/>
                    <a:p>
                      <a:pPr algn="ctr" fontAlgn="ctr"/>
                      <a:r>
                        <a:rPr lang="en-US" sz="1600" b="1" i="0" u="none" strike="noStrike" dirty="0">
                          <a:solidFill>
                            <a:srgbClr val="000000"/>
                          </a:solidFill>
                          <a:effectLst/>
                          <a:latin typeface="Calibri" panose="020F0502020204030204" pitchFamily="34" charset="0"/>
                        </a:rPr>
                        <a:t>Physical Science</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145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604</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815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6053">
                <a:tc>
                  <a:txBody>
                    <a:bodyPr/>
                    <a:lstStyle/>
                    <a:p>
                      <a:pPr algn="ctr" fontAlgn="ctr"/>
                      <a:r>
                        <a:rPr lang="en-US" sz="1600" b="1" i="0" u="none" strike="noStrike" dirty="0" smtClean="0">
                          <a:solidFill>
                            <a:srgbClr val="000000"/>
                          </a:solidFill>
                          <a:effectLst/>
                          <a:latin typeface="Calibri" panose="020F0502020204030204" pitchFamily="34" charset="0"/>
                        </a:rPr>
                        <a:t>U. S. </a:t>
                      </a:r>
                      <a:r>
                        <a:rPr lang="en-US" sz="1600" b="1" i="0" u="none" strike="noStrike" dirty="0">
                          <a:solidFill>
                            <a:srgbClr val="000000"/>
                          </a:solidFill>
                          <a:effectLst/>
                          <a:latin typeface="Calibri" panose="020F0502020204030204" pitchFamily="34" charset="0"/>
                        </a:rPr>
                        <a:t>History</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215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a:solidFill>
                            <a:srgbClr val="000000"/>
                          </a:solidFill>
                          <a:effectLst/>
                          <a:latin typeface="Calibri" panose="020F0502020204030204" pitchFamily="34" charset="0"/>
                        </a:rPr>
                        <a:t>590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0" i="0" u="none" strike="noStrike" dirty="0" smtClean="0">
                          <a:solidFill>
                            <a:srgbClr val="000000"/>
                          </a:solidFill>
                          <a:effectLst/>
                          <a:latin typeface="Calibri" panose="020F0502020204030204" pitchFamily="34" charset="0"/>
                        </a:rPr>
                        <a:t>765</a:t>
                      </a:r>
                      <a:endParaRPr lang="en-US" sz="1800" b="0" i="0" u="none" strike="noStrike" dirty="0">
                        <a:solidFill>
                          <a:srgbClr val="000000"/>
                        </a:solidFill>
                        <a:effectLst/>
                        <a:latin typeface="Calibri" panose="020F0502020204030204" pitchFamily="34" charset="0"/>
                      </a:endParaRP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456053">
                <a:tc>
                  <a:txBody>
                    <a:bodyPr/>
                    <a:lstStyle/>
                    <a:p>
                      <a:pPr algn="ctr" fontAlgn="ctr"/>
                      <a:r>
                        <a:rPr lang="en-US" sz="1600" b="1" i="0" u="none" strike="noStrike" dirty="0">
                          <a:solidFill>
                            <a:srgbClr val="000000"/>
                          </a:solidFill>
                          <a:effectLst/>
                          <a:latin typeface="Calibri" panose="020F0502020204030204" pitchFamily="34" charset="0"/>
                        </a:rPr>
                        <a:t>Economics</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Calibri" panose="020F0502020204030204" pitchFamily="34" charset="0"/>
                        </a:rPr>
                        <a:t>140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Calibri" panose="020F0502020204030204" pitchFamily="34" charset="0"/>
                        </a:rPr>
                        <a:t>475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Calibri" panose="020F0502020204030204" pitchFamily="34" charset="0"/>
                        </a:rPr>
                        <a:t>525</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Calibri" panose="020F0502020204030204" pitchFamily="34" charset="0"/>
                        </a:rPr>
                        <a:t>610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Calibri" panose="020F0502020204030204" pitchFamily="34" charset="0"/>
                        </a:rPr>
                        <a:t>830</a:t>
                      </a:r>
                    </a:p>
                  </a:txBody>
                  <a:tcPr marL="5036" marR="5036" marT="5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9118718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53" y="245455"/>
            <a:ext cx="6795560" cy="868969"/>
          </a:xfrm>
        </p:spPr>
        <p:txBody>
          <a:bodyPr>
            <a:noAutofit/>
          </a:bodyPr>
          <a:lstStyle/>
          <a:p>
            <a:r>
              <a:rPr lang="en-US" dirty="0" smtClean="0">
                <a:solidFill>
                  <a:srgbClr val="0000FF"/>
                </a:solidFill>
              </a:rPr>
              <a:t>Domain Signals</a:t>
            </a:r>
            <a:endParaRPr lang="en-US" sz="3600" dirty="0">
              <a:solidFill>
                <a:srgbClr val="0000FF"/>
              </a:solidFill>
            </a:endParaRPr>
          </a:p>
        </p:txBody>
      </p:sp>
      <p:sp>
        <p:nvSpPr>
          <p:cNvPr id="7" name="Content Placeholder 6"/>
          <p:cNvSpPr>
            <a:spLocks noGrp="1"/>
          </p:cNvSpPr>
          <p:nvPr>
            <p:ph idx="1"/>
          </p:nvPr>
        </p:nvSpPr>
        <p:spPr>
          <a:xfrm>
            <a:off x="88490" y="1202761"/>
            <a:ext cx="8967020" cy="5100637"/>
          </a:xfrm>
        </p:spPr>
        <p:txBody>
          <a:bodyPr>
            <a:normAutofit/>
          </a:bodyPr>
          <a:lstStyle/>
          <a:p>
            <a:pPr marL="0" indent="0" algn="ctr">
              <a:lnSpc>
                <a:spcPct val="100000"/>
              </a:lnSpc>
              <a:spcBef>
                <a:spcPts val="600"/>
              </a:spcBef>
              <a:buNone/>
            </a:pPr>
            <a:r>
              <a:rPr lang="en-US" sz="3200" b="1" dirty="0" smtClean="0">
                <a:solidFill>
                  <a:srgbClr val="FF0000"/>
                </a:solidFill>
              </a:rPr>
              <a:t>English Language Arts</a:t>
            </a:r>
          </a:p>
          <a:p>
            <a:pPr>
              <a:lnSpc>
                <a:spcPct val="100000"/>
              </a:lnSpc>
              <a:spcBef>
                <a:spcPts val="600"/>
              </a:spcBef>
            </a:pPr>
            <a:r>
              <a:rPr lang="en-US" b="1" dirty="0">
                <a:solidFill>
                  <a:prstClr val="black"/>
                </a:solidFill>
              </a:rPr>
              <a:t>Reading Status </a:t>
            </a:r>
          </a:p>
          <a:p>
            <a:pPr lvl="1">
              <a:lnSpc>
                <a:spcPct val="100000"/>
              </a:lnSpc>
              <a:spcBef>
                <a:spcPts val="600"/>
              </a:spcBef>
            </a:pPr>
            <a:r>
              <a:rPr lang="en-US" sz="2900" dirty="0">
                <a:solidFill>
                  <a:prstClr val="black"/>
                </a:solidFill>
              </a:rPr>
              <a:t>Below </a:t>
            </a:r>
            <a:r>
              <a:rPr lang="en-US" sz="2900" dirty="0" smtClean="0">
                <a:solidFill>
                  <a:prstClr val="black"/>
                </a:solidFill>
              </a:rPr>
              <a:t>Grade Level</a:t>
            </a:r>
            <a:endParaRPr lang="en-US" sz="2900" dirty="0">
              <a:solidFill>
                <a:prstClr val="black"/>
              </a:solidFill>
            </a:endParaRPr>
          </a:p>
          <a:p>
            <a:pPr lvl="1">
              <a:lnSpc>
                <a:spcPct val="100000"/>
              </a:lnSpc>
              <a:spcBef>
                <a:spcPts val="600"/>
              </a:spcBef>
            </a:pPr>
            <a:r>
              <a:rPr lang="en-US" sz="2900" dirty="0">
                <a:solidFill>
                  <a:prstClr val="black"/>
                </a:solidFill>
              </a:rPr>
              <a:t>On </a:t>
            </a:r>
            <a:r>
              <a:rPr lang="en-US" sz="2900" dirty="0" smtClean="0">
                <a:solidFill>
                  <a:prstClr val="black"/>
                </a:solidFill>
              </a:rPr>
              <a:t>Grade Level </a:t>
            </a:r>
            <a:r>
              <a:rPr lang="en-US" sz="2900" dirty="0">
                <a:solidFill>
                  <a:prstClr val="black"/>
                </a:solidFill>
              </a:rPr>
              <a:t>or </a:t>
            </a:r>
            <a:r>
              <a:rPr lang="en-US" sz="2900" dirty="0" smtClean="0">
                <a:solidFill>
                  <a:prstClr val="black"/>
                </a:solidFill>
              </a:rPr>
              <a:t>Above</a:t>
            </a:r>
            <a:endParaRPr lang="en-US" sz="2900" dirty="0">
              <a:solidFill>
                <a:prstClr val="black"/>
              </a:solidFill>
            </a:endParaRPr>
          </a:p>
          <a:p>
            <a:pPr>
              <a:lnSpc>
                <a:spcPct val="100000"/>
              </a:lnSpc>
              <a:spcBef>
                <a:spcPts val="600"/>
              </a:spcBef>
            </a:pPr>
            <a:r>
              <a:rPr lang="en-US" b="1" dirty="0" smtClean="0">
                <a:solidFill>
                  <a:prstClr val="black"/>
                </a:solidFill>
              </a:rPr>
              <a:t>Lexile Score</a:t>
            </a:r>
            <a:endParaRPr lang="en-US" b="1" dirty="0">
              <a:solidFill>
                <a:prstClr val="black"/>
              </a:solidFill>
            </a:endParaRPr>
          </a:p>
          <a:p>
            <a:pPr>
              <a:lnSpc>
                <a:spcPct val="100000"/>
              </a:lnSpc>
              <a:spcBef>
                <a:spcPts val="600"/>
              </a:spcBef>
            </a:pPr>
            <a:r>
              <a:rPr lang="en-US" b="1" dirty="0" smtClean="0">
                <a:solidFill>
                  <a:prstClr val="black"/>
                </a:solidFill>
              </a:rPr>
              <a:t>Writing Scores</a:t>
            </a:r>
          </a:p>
          <a:p>
            <a:pPr lvl="1">
              <a:lnSpc>
                <a:spcPct val="100000"/>
              </a:lnSpc>
              <a:spcBef>
                <a:spcPts val="600"/>
              </a:spcBef>
            </a:pPr>
            <a:r>
              <a:rPr lang="en-US" sz="2800" dirty="0" smtClean="0">
                <a:solidFill>
                  <a:prstClr val="black"/>
                </a:solidFill>
              </a:rPr>
              <a:t>Extended Writing Task – rubric score by trait</a:t>
            </a:r>
          </a:p>
          <a:p>
            <a:pPr lvl="2">
              <a:lnSpc>
                <a:spcPct val="100000"/>
              </a:lnSpc>
              <a:spcBef>
                <a:spcPts val="600"/>
              </a:spcBef>
            </a:pPr>
            <a:r>
              <a:rPr lang="en-US" sz="2600" dirty="0" smtClean="0">
                <a:solidFill>
                  <a:prstClr val="black"/>
                </a:solidFill>
              </a:rPr>
              <a:t>Ideas, Organization &amp; Coherence </a:t>
            </a:r>
            <a:r>
              <a:rPr lang="en-US" sz="1400" dirty="0" smtClean="0">
                <a:solidFill>
                  <a:prstClr val="black"/>
                </a:solidFill>
              </a:rPr>
              <a:t> </a:t>
            </a:r>
            <a:r>
              <a:rPr lang="en-US" sz="1600" dirty="0" smtClean="0">
                <a:solidFill>
                  <a:prstClr val="black"/>
                </a:solidFill>
              </a:rPr>
              <a:t>[number of points earned out of 4]</a:t>
            </a:r>
            <a:endParaRPr lang="en-US" sz="2400" dirty="0" smtClean="0">
              <a:solidFill>
                <a:prstClr val="black"/>
              </a:solidFill>
            </a:endParaRPr>
          </a:p>
          <a:p>
            <a:pPr lvl="2">
              <a:lnSpc>
                <a:spcPct val="100000"/>
              </a:lnSpc>
              <a:spcBef>
                <a:spcPts val="600"/>
              </a:spcBef>
            </a:pPr>
            <a:r>
              <a:rPr lang="en-US" sz="2600" dirty="0" smtClean="0">
                <a:solidFill>
                  <a:prstClr val="black"/>
                </a:solidFill>
              </a:rPr>
              <a:t>Language Usage and Conventions  </a:t>
            </a:r>
            <a:r>
              <a:rPr lang="en-US" sz="1600" dirty="0" smtClean="0">
                <a:solidFill>
                  <a:prstClr val="black"/>
                </a:solidFill>
              </a:rPr>
              <a:t>[number of points earned out of 3] </a:t>
            </a:r>
          </a:p>
          <a:p>
            <a:pPr lvl="1">
              <a:lnSpc>
                <a:spcPct val="100000"/>
              </a:lnSpc>
              <a:spcBef>
                <a:spcPts val="600"/>
              </a:spcBef>
            </a:pPr>
            <a:r>
              <a:rPr lang="en-US" sz="2800" dirty="0" smtClean="0">
                <a:solidFill>
                  <a:prstClr val="black"/>
                </a:solidFill>
              </a:rPr>
              <a:t>Narrative Writing  </a:t>
            </a:r>
            <a:r>
              <a:rPr lang="en-US" sz="1600" dirty="0" smtClean="0">
                <a:solidFill>
                  <a:prstClr val="black"/>
                </a:solidFill>
              </a:rPr>
              <a:t>[number of points earned out of 4 possible]</a:t>
            </a:r>
            <a:endParaRPr lang="en-US" sz="1800" dirty="0" smtClean="0">
              <a:solidFill>
                <a:prstClr val="black"/>
              </a:solidFill>
            </a:endParaRPr>
          </a:p>
        </p:txBody>
      </p:sp>
    </p:spTree>
    <p:extLst>
      <p:ext uri="{BB962C8B-B14F-4D97-AF65-F5344CB8AC3E}">
        <p14:creationId xmlns:p14="http://schemas.microsoft.com/office/powerpoint/2010/main" val="27446005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Domain Signals</a:t>
            </a:r>
            <a:endParaRPr lang="en-US" dirty="0"/>
          </a:p>
        </p:txBody>
      </p:sp>
      <p:sp>
        <p:nvSpPr>
          <p:cNvPr id="3" name="Content Placeholder 2"/>
          <p:cNvSpPr>
            <a:spLocks noGrp="1"/>
          </p:cNvSpPr>
          <p:nvPr>
            <p:ph idx="1"/>
          </p:nvPr>
        </p:nvSpPr>
        <p:spPr>
          <a:xfrm>
            <a:off x="628650" y="1659579"/>
            <a:ext cx="7886700" cy="4517384"/>
          </a:xfrm>
        </p:spPr>
        <p:txBody>
          <a:bodyPr/>
          <a:lstStyle/>
          <a:p>
            <a:pPr marL="0" indent="0" algn="ctr">
              <a:buNone/>
            </a:pPr>
            <a:r>
              <a:rPr lang="en-US" sz="3200" b="1" dirty="0" smtClean="0">
                <a:solidFill>
                  <a:srgbClr val="FF0000"/>
                </a:solidFill>
              </a:rPr>
              <a:t>Mathematics, Science, Social Studies</a:t>
            </a:r>
          </a:p>
          <a:p>
            <a:endParaRPr lang="en-US" dirty="0" smtClean="0"/>
          </a:p>
          <a:p>
            <a:r>
              <a:rPr lang="en-US" dirty="0" smtClean="0"/>
              <a:t>Remediate Learning</a:t>
            </a:r>
          </a:p>
          <a:p>
            <a:r>
              <a:rPr lang="en-US" dirty="0" smtClean="0"/>
              <a:t>Monitor Learning</a:t>
            </a:r>
          </a:p>
          <a:p>
            <a:r>
              <a:rPr lang="en-US" dirty="0" smtClean="0"/>
              <a:t>Accelerate Learning</a:t>
            </a:r>
          </a:p>
          <a:p>
            <a:pPr marL="0" indent="0">
              <a:buNone/>
            </a:pPr>
            <a:endParaRPr lang="en-US" dirty="0"/>
          </a:p>
          <a:p>
            <a:pPr marL="0" indent="0">
              <a:buNone/>
            </a:pPr>
            <a:r>
              <a:rPr lang="en-US" b="1" dirty="0" smtClean="0">
                <a:solidFill>
                  <a:srgbClr val="0000FF"/>
                </a:solidFill>
              </a:rPr>
              <a:t>Domain Performance:</a:t>
            </a:r>
          </a:p>
          <a:p>
            <a:pPr marL="0" indent="0">
              <a:buNone/>
            </a:pPr>
            <a:r>
              <a:rPr lang="en-US" sz="2400" i="1" dirty="0" smtClean="0"/>
              <a:t>What is the likelihood the student would achieve proficiency on the test given his/her performance in the domain?</a:t>
            </a:r>
            <a:endParaRPr lang="en-US" sz="2400" i="1" dirty="0"/>
          </a:p>
        </p:txBody>
      </p:sp>
    </p:spTree>
    <p:extLst>
      <p:ext uri="{BB962C8B-B14F-4D97-AF65-F5344CB8AC3E}">
        <p14:creationId xmlns:p14="http://schemas.microsoft.com/office/powerpoint/2010/main" val="2458957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1980" y="2148839"/>
            <a:ext cx="7772400" cy="1452563"/>
          </a:xfrm>
        </p:spPr>
        <p:txBody>
          <a:bodyPr/>
          <a:lstStyle/>
          <a:p>
            <a:r>
              <a:rPr lang="en-US" dirty="0" smtClean="0">
                <a:solidFill>
                  <a:srgbClr val="FF0000"/>
                </a:solidFill>
              </a:rPr>
              <a:t>CCRPI Update</a:t>
            </a:r>
            <a:endParaRPr lang="en-US" dirty="0">
              <a:solidFill>
                <a:srgbClr val="FF0000"/>
              </a:solidFill>
            </a:endParaRPr>
          </a:p>
        </p:txBody>
      </p:sp>
    </p:spTree>
    <p:extLst>
      <p:ext uri="{BB962C8B-B14F-4D97-AF65-F5344CB8AC3E}">
        <p14:creationId xmlns:p14="http://schemas.microsoft.com/office/powerpoint/2010/main" val="11671392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363682" y="1346364"/>
            <a:ext cx="8427027" cy="4759036"/>
          </a:xfrm>
        </p:spPr>
        <p:txBody>
          <a:bodyPr>
            <a:noAutofit/>
          </a:bodyPr>
          <a:lstStyle/>
          <a:p>
            <a:pPr marL="0" indent="0" algn="ctr">
              <a:buNone/>
            </a:pPr>
            <a:r>
              <a:rPr lang="en-US" b="1" dirty="0" smtClean="0">
                <a:solidFill>
                  <a:srgbClr val="FF0000"/>
                </a:solidFill>
              </a:rPr>
              <a:t>2015-2016 School Year</a:t>
            </a:r>
          </a:p>
          <a:p>
            <a:pPr marL="0" indent="0">
              <a:buNone/>
            </a:pPr>
            <a:r>
              <a:rPr lang="en-US" sz="2400" b="1" dirty="0" smtClean="0">
                <a:solidFill>
                  <a:srgbClr val="FF0000"/>
                </a:solidFill>
              </a:rPr>
              <a:t>Reading</a:t>
            </a:r>
            <a:r>
              <a:rPr lang="en-US" sz="2400" dirty="0" smtClean="0"/>
              <a:t> – Grades 3, 5, and 8</a:t>
            </a:r>
            <a:endParaRPr lang="en-US" sz="2400" dirty="0"/>
          </a:p>
          <a:p>
            <a:pPr marL="0" indent="0">
              <a:buNone/>
            </a:pPr>
            <a:r>
              <a:rPr lang="en-US" sz="2400" dirty="0" smtClean="0"/>
              <a:t>Student performance on the reading portion of the ELA test will be used to provide a grade level reading determination:  </a:t>
            </a:r>
          </a:p>
          <a:p>
            <a:pPr marL="0" indent="0">
              <a:buNone/>
            </a:pPr>
            <a:r>
              <a:rPr lang="en-US" sz="2400" dirty="0"/>
              <a:t>	</a:t>
            </a:r>
            <a:r>
              <a:rPr lang="en-US" sz="2400" dirty="0" smtClean="0"/>
              <a:t>Below Grade Level </a:t>
            </a:r>
            <a:r>
              <a:rPr lang="en-US" sz="2400" u="sng" dirty="0" smtClean="0"/>
              <a:t>or</a:t>
            </a:r>
            <a:r>
              <a:rPr lang="en-US" sz="2400" dirty="0" smtClean="0"/>
              <a:t> On/Above Grade Level</a:t>
            </a:r>
          </a:p>
          <a:p>
            <a:pPr marL="0" indent="0">
              <a:buNone/>
            </a:pPr>
            <a:r>
              <a:rPr lang="en-US" sz="2400" dirty="0" smtClean="0"/>
              <a:t>The determination is based on the linkage of the Lexile scale to Georgia Milestones.  To be eligible for promotion, students must demonstrate reading skill at the beginning of the grade-level stretch-band.  The stretch-bands were developed to signal the reading level at each grade students need to achieve to be college and career-ready upon graduation.</a:t>
            </a:r>
          </a:p>
        </p:txBody>
      </p:sp>
    </p:spTree>
    <p:extLst>
      <p:ext uri="{BB962C8B-B14F-4D97-AF65-F5344CB8AC3E}">
        <p14:creationId xmlns:p14="http://schemas.microsoft.com/office/powerpoint/2010/main" val="35144793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363682" y="1381990"/>
            <a:ext cx="8427027" cy="4759036"/>
          </a:xfrm>
        </p:spPr>
        <p:txBody>
          <a:bodyPr>
            <a:noAutofit/>
          </a:bodyPr>
          <a:lstStyle/>
          <a:p>
            <a:pPr marL="0" indent="0" algn="ctr">
              <a:buNone/>
            </a:pPr>
            <a:r>
              <a:rPr lang="en-US" b="1" dirty="0" smtClean="0">
                <a:solidFill>
                  <a:srgbClr val="FF0000"/>
                </a:solidFill>
              </a:rPr>
              <a:t>2015-2016 School Year</a:t>
            </a:r>
          </a:p>
          <a:p>
            <a:pPr marL="0" indent="0">
              <a:buNone/>
            </a:pPr>
            <a:r>
              <a:rPr lang="en-US" b="1" dirty="0" smtClean="0">
                <a:solidFill>
                  <a:srgbClr val="FF0000"/>
                </a:solidFill>
              </a:rPr>
              <a:t>Reading</a:t>
            </a:r>
            <a:r>
              <a:rPr lang="en-US" dirty="0" smtClean="0"/>
              <a:t> – Grades 3, 5, and 8</a:t>
            </a:r>
          </a:p>
          <a:p>
            <a:pPr marL="0" indent="0">
              <a:buNone/>
            </a:pPr>
            <a:r>
              <a:rPr lang="en-US" sz="2400" dirty="0" smtClean="0"/>
              <a:t>Students who receive </a:t>
            </a:r>
            <a:r>
              <a:rPr lang="en-US" sz="2400" dirty="0" smtClean="0">
                <a:solidFill>
                  <a:srgbClr val="0000FF"/>
                </a:solidFill>
              </a:rPr>
              <a:t>Reading and Vocabulary</a:t>
            </a:r>
            <a:r>
              <a:rPr lang="en-US" sz="2400" dirty="0" smtClean="0"/>
              <a:t> </a:t>
            </a:r>
            <a:r>
              <a:rPr lang="en-US" sz="2400" dirty="0" smtClean="0">
                <a:solidFill>
                  <a:srgbClr val="FF0000"/>
                </a:solidFill>
              </a:rPr>
              <a:t>domain designation </a:t>
            </a:r>
            <a:r>
              <a:rPr lang="en-US" sz="2400" dirty="0" smtClean="0"/>
              <a:t>of </a:t>
            </a:r>
            <a:r>
              <a:rPr lang="en-US" sz="2400" dirty="0" smtClean="0">
                <a:solidFill>
                  <a:srgbClr val="0000FF"/>
                </a:solidFill>
              </a:rPr>
              <a:t>Below Grade Level </a:t>
            </a:r>
            <a:r>
              <a:rPr lang="en-US" sz="2400" dirty="0" smtClean="0"/>
              <a:t>need remediation and are eligible to retest in ELA.</a:t>
            </a:r>
          </a:p>
          <a:p>
            <a:pPr marL="0" indent="0">
              <a:buNone/>
            </a:pPr>
            <a:r>
              <a:rPr lang="en-US" sz="2400" dirty="0" smtClean="0"/>
              <a:t>Generally speaking, this will be students in the Beginning Learner achievement level and some at the lower end of Developing Learner.</a:t>
            </a:r>
          </a:p>
          <a:p>
            <a:pPr lvl="1">
              <a:buFont typeface="Calibri" panose="020F0502020204030204" pitchFamily="34" charset="0"/>
              <a:buChar char="‒"/>
            </a:pPr>
            <a:r>
              <a:rPr lang="en-US" sz="2000" dirty="0" smtClean="0"/>
              <a:t>Students who achieve the beginning range of Developing Learner demonstrated sufficient writing and language skills to increase their achievement level but may still be reading below grade level.</a:t>
            </a:r>
          </a:p>
          <a:p>
            <a:pPr lvl="1">
              <a:buFont typeface="Calibri" panose="020F0502020204030204" pitchFamily="34" charset="0"/>
              <a:buChar char="‒"/>
            </a:pPr>
            <a:r>
              <a:rPr lang="en-US" sz="2000" dirty="0" smtClean="0"/>
              <a:t>The reading domain classification </a:t>
            </a:r>
            <a:r>
              <a:rPr lang="en-US" sz="2000" i="1" dirty="0" smtClean="0"/>
              <a:t>is based on the student’s performance on the reading items</a:t>
            </a:r>
            <a:r>
              <a:rPr lang="en-US" sz="2000" dirty="0" smtClean="0"/>
              <a:t>.</a:t>
            </a:r>
          </a:p>
          <a:p>
            <a:pPr marL="0" indent="0">
              <a:buNone/>
            </a:pPr>
            <a:endParaRPr lang="en-US"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9298001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285024" y="1372158"/>
            <a:ext cx="8427027" cy="4759036"/>
          </a:xfrm>
        </p:spPr>
        <p:txBody>
          <a:bodyPr>
            <a:noAutofit/>
          </a:bodyPr>
          <a:lstStyle/>
          <a:p>
            <a:pPr marL="0" indent="0" algn="ctr">
              <a:buNone/>
            </a:pPr>
            <a:endParaRPr lang="en-US" sz="500" b="1" dirty="0" smtClean="0">
              <a:solidFill>
                <a:srgbClr val="FF0000"/>
              </a:solidFill>
            </a:endParaRPr>
          </a:p>
          <a:p>
            <a:pPr marL="0" indent="0" algn="ctr">
              <a:buNone/>
            </a:pPr>
            <a:r>
              <a:rPr lang="en-US" b="1" dirty="0" smtClean="0">
                <a:solidFill>
                  <a:srgbClr val="FF0000"/>
                </a:solidFill>
              </a:rPr>
              <a:t>Spring 2015 Preliminary Reading Performance</a:t>
            </a:r>
          </a:p>
          <a:p>
            <a:pPr marL="0" indent="0">
              <a:buNone/>
            </a:pPr>
            <a:endParaRPr lang="en-US" dirty="0" smtClean="0"/>
          </a:p>
          <a:p>
            <a:pPr marL="0" indent="0">
              <a:buNone/>
            </a:pPr>
            <a:endParaRPr lang="en-US" sz="2400" dirty="0"/>
          </a:p>
          <a:p>
            <a:pPr marL="0" indent="0">
              <a:buNone/>
            </a:pPr>
            <a:endParaRPr lang="en-US" sz="2400" dirty="0"/>
          </a:p>
        </p:txBody>
      </p:sp>
      <p:graphicFrame>
        <p:nvGraphicFramePr>
          <p:cNvPr id="4" name="Table 3"/>
          <p:cNvGraphicFramePr>
            <a:graphicFrameLocks noGrp="1"/>
          </p:cNvGraphicFramePr>
          <p:nvPr>
            <p:extLst/>
          </p:nvPr>
        </p:nvGraphicFramePr>
        <p:xfrm>
          <a:off x="1529195" y="2048994"/>
          <a:ext cx="6096000" cy="397764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pPr algn="ctr"/>
                      <a:r>
                        <a:rPr lang="en-US" dirty="0" smtClean="0"/>
                        <a:t>Preliminary</a:t>
                      </a:r>
                      <a:r>
                        <a:rPr lang="en-US" baseline="0" dirty="0" smtClean="0"/>
                        <a:t> Reading Performance</a:t>
                      </a:r>
                      <a:endParaRPr lang="en-US" dirty="0"/>
                    </a:p>
                  </a:txBody>
                  <a:tcPr anchor="ct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b="1" dirty="0" smtClean="0"/>
                        <a:t>Grade</a:t>
                      </a:r>
                      <a:endParaRPr lang="en-US" b="1" dirty="0"/>
                    </a:p>
                  </a:txBody>
                  <a:tcPr anchor="ctr"/>
                </a:tc>
                <a:tc>
                  <a:txBody>
                    <a:bodyPr/>
                    <a:lstStyle/>
                    <a:p>
                      <a:pPr algn="ctr"/>
                      <a:r>
                        <a:rPr lang="en-US" b="1" dirty="0" smtClean="0"/>
                        <a:t>Below </a:t>
                      </a:r>
                    </a:p>
                    <a:p>
                      <a:pPr algn="ctr"/>
                      <a:r>
                        <a:rPr lang="en-US" b="1" dirty="0" smtClean="0"/>
                        <a:t>Grade</a:t>
                      </a:r>
                      <a:r>
                        <a:rPr lang="en-US" b="1" baseline="0" dirty="0" smtClean="0"/>
                        <a:t> Level</a:t>
                      </a:r>
                      <a:endParaRPr lang="en-US" b="1" dirty="0"/>
                    </a:p>
                  </a:txBody>
                  <a:tcPr/>
                </a:tc>
                <a:tc>
                  <a:txBody>
                    <a:bodyPr/>
                    <a:lstStyle/>
                    <a:p>
                      <a:pPr algn="ctr"/>
                      <a:r>
                        <a:rPr lang="en-US" b="1" dirty="0" smtClean="0"/>
                        <a:t>On/Above</a:t>
                      </a:r>
                    </a:p>
                    <a:p>
                      <a:pPr algn="ctr"/>
                      <a:r>
                        <a:rPr lang="en-US" b="1" dirty="0" smtClean="0"/>
                        <a:t>Grade level</a:t>
                      </a:r>
                      <a:endParaRPr lang="en-US" b="1" dirty="0"/>
                    </a:p>
                  </a:txBody>
                  <a:tcPr/>
                </a:tc>
              </a:tr>
              <a:tr h="370840">
                <a:tc>
                  <a:txBody>
                    <a:bodyPr/>
                    <a:lstStyle/>
                    <a:p>
                      <a:pPr algn="ctr"/>
                      <a:r>
                        <a:rPr lang="en-US" dirty="0" smtClean="0">
                          <a:solidFill>
                            <a:srgbClr val="0000FF"/>
                          </a:solidFill>
                        </a:rPr>
                        <a:t>3</a:t>
                      </a:r>
                      <a:endParaRPr lang="en-US" dirty="0">
                        <a:solidFill>
                          <a:srgbClr val="0000FF"/>
                        </a:solidFill>
                      </a:endParaRPr>
                    </a:p>
                  </a:txBody>
                  <a:tcPr/>
                </a:tc>
                <a:tc>
                  <a:txBody>
                    <a:bodyPr/>
                    <a:lstStyle/>
                    <a:p>
                      <a:pPr algn="ctr"/>
                      <a:r>
                        <a:rPr lang="en-US" dirty="0" smtClean="0">
                          <a:solidFill>
                            <a:srgbClr val="0000FF"/>
                          </a:solidFill>
                        </a:rPr>
                        <a:t>32%</a:t>
                      </a:r>
                      <a:endParaRPr lang="en-US" dirty="0">
                        <a:solidFill>
                          <a:srgbClr val="0000FF"/>
                        </a:solidFill>
                      </a:endParaRPr>
                    </a:p>
                  </a:txBody>
                  <a:tcPr/>
                </a:tc>
                <a:tc>
                  <a:txBody>
                    <a:bodyPr/>
                    <a:lstStyle/>
                    <a:p>
                      <a:pPr algn="ctr"/>
                      <a:r>
                        <a:rPr lang="en-US" dirty="0" smtClean="0">
                          <a:solidFill>
                            <a:srgbClr val="0000FF"/>
                          </a:solidFill>
                        </a:rPr>
                        <a:t>68%</a:t>
                      </a:r>
                      <a:endParaRPr lang="en-US" dirty="0">
                        <a:solidFill>
                          <a:srgbClr val="0000FF"/>
                        </a:solidFill>
                      </a:endParaRPr>
                    </a:p>
                  </a:txBody>
                  <a:tcPr/>
                </a:tc>
              </a:tr>
              <a:tr h="370840">
                <a:tc>
                  <a:txBody>
                    <a:bodyPr/>
                    <a:lstStyle/>
                    <a:p>
                      <a:pPr algn="ctr"/>
                      <a:r>
                        <a:rPr lang="en-US" dirty="0" smtClean="0"/>
                        <a:t>4</a:t>
                      </a:r>
                      <a:endParaRPr lang="en-US" dirty="0"/>
                    </a:p>
                  </a:txBody>
                  <a:tcPr/>
                </a:tc>
                <a:tc>
                  <a:txBody>
                    <a:bodyPr/>
                    <a:lstStyle/>
                    <a:p>
                      <a:pPr algn="ctr"/>
                      <a:r>
                        <a:rPr lang="en-US" dirty="0" smtClean="0"/>
                        <a:t>41%</a:t>
                      </a:r>
                      <a:endParaRPr lang="en-US" dirty="0"/>
                    </a:p>
                  </a:txBody>
                  <a:tcPr/>
                </a:tc>
                <a:tc>
                  <a:txBody>
                    <a:bodyPr/>
                    <a:lstStyle/>
                    <a:p>
                      <a:pPr algn="ctr"/>
                      <a:r>
                        <a:rPr lang="en-US" dirty="0" smtClean="0"/>
                        <a:t>59%</a:t>
                      </a:r>
                      <a:endParaRPr lang="en-US" dirty="0"/>
                    </a:p>
                  </a:txBody>
                  <a:tcPr/>
                </a:tc>
              </a:tr>
              <a:tr h="370840">
                <a:tc>
                  <a:txBody>
                    <a:bodyPr/>
                    <a:lstStyle/>
                    <a:p>
                      <a:pPr algn="ctr"/>
                      <a:r>
                        <a:rPr lang="en-US" dirty="0" smtClean="0">
                          <a:solidFill>
                            <a:srgbClr val="0000FF"/>
                          </a:solidFill>
                        </a:rPr>
                        <a:t>5</a:t>
                      </a:r>
                      <a:endParaRPr lang="en-US" dirty="0">
                        <a:solidFill>
                          <a:srgbClr val="0000FF"/>
                        </a:solidFill>
                      </a:endParaRPr>
                    </a:p>
                  </a:txBody>
                  <a:tcPr/>
                </a:tc>
                <a:tc>
                  <a:txBody>
                    <a:bodyPr/>
                    <a:lstStyle/>
                    <a:p>
                      <a:pPr algn="ctr"/>
                      <a:r>
                        <a:rPr lang="en-US" dirty="0" smtClean="0">
                          <a:solidFill>
                            <a:srgbClr val="0000FF"/>
                          </a:solidFill>
                        </a:rPr>
                        <a:t>34%</a:t>
                      </a:r>
                      <a:endParaRPr lang="en-US" dirty="0">
                        <a:solidFill>
                          <a:srgbClr val="0000FF"/>
                        </a:solidFill>
                      </a:endParaRPr>
                    </a:p>
                  </a:txBody>
                  <a:tcPr/>
                </a:tc>
                <a:tc>
                  <a:txBody>
                    <a:bodyPr/>
                    <a:lstStyle/>
                    <a:p>
                      <a:pPr algn="ctr"/>
                      <a:r>
                        <a:rPr lang="en-US" dirty="0" smtClean="0">
                          <a:solidFill>
                            <a:srgbClr val="0000FF"/>
                          </a:solidFill>
                        </a:rPr>
                        <a:t>66%</a:t>
                      </a:r>
                      <a:endParaRPr lang="en-US" dirty="0">
                        <a:solidFill>
                          <a:srgbClr val="0000FF"/>
                        </a:solidFill>
                      </a:endParaRPr>
                    </a:p>
                  </a:txBody>
                  <a:tcPr/>
                </a:tc>
              </a:tr>
              <a:tr h="370840">
                <a:tc>
                  <a:txBody>
                    <a:bodyPr/>
                    <a:lstStyle/>
                    <a:p>
                      <a:pPr algn="ctr"/>
                      <a:r>
                        <a:rPr lang="en-US" dirty="0" smtClean="0"/>
                        <a:t>6</a:t>
                      </a:r>
                      <a:endParaRPr lang="en-US" dirty="0"/>
                    </a:p>
                  </a:txBody>
                  <a:tcPr/>
                </a:tc>
                <a:tc>
                  <a:txBody>
                    <a:bodyPr/>
                    <a:lstStyle/>
                    <a:p>
                      <a:pPr algn="ctr"/>
                      <a:r>
                        <a:rPr lang="en-US" dirty="0" smtClean="0"/>
                        <a:t>40%</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29%</a:t>
                      </a:r>
                      <a:endParaRPr lang="en-US" dirty="0"/>
                    </a:p>
                  </a:txBody>
                  <a:tcPr/>
                </a:tc>
                <a:tc>
                  <a:txBody>
                    <a:bodyPr/>
                    <a:lstStyle/>
                    <a:p>
                      <a:pPr algn="ctr"/>
                      <a:r>
                        <a:rPr lang="en-US" dirty="0" smtClean="0"/>
                        <a:t>71%</a:t>
                      </a:r>
                      <a:endParaRPr lang="en-US" dirty="0"/>
                    </a:p>
                  </a:txBody>
                  <a:tcPr/>
                </a:tc>
              </a:tr>
              <a:tr h="370840">
                <a:tc>
                  <a:txBody>
                    <a:bodyPr/>
                    <a:lstStyle/>
                    <a:p>
                      <a:pPr algn="ctr"/>
                      <a:r>
                        <a:rPr lang="en-US" dirty="0" smtClean="0">
                          <a:solidFill>
                            <a:srgbClr val="0000FF"/>
                          </a:solidFill>
                        </a:rPr>
                        <a:t>8</a:t>
                      </a:r>
                      <a:endParaRPr lang="en-US" dirty="0">
                        <a:solidFill>
                          <a:srgbClr val="0000FF"/>
                        </a:solidFill>
                      </a:endParaRPr>
                    </a:p>
                  </a:txBody>
                  <a:tcPr/>
                </a:tc>
                <a:tc>
                  <a:txBody>
                    <a:bodyPr/>
                    <a:lstStyle/>
                    <a:p>
                      <a:pPr algn="ctr"/>
                      <a:r>
                        <a:rPr lang="en-US" dirty="0" smtClean="0">
                          <a:solidFill>
                            <a:srgbClr val="0000FF"/>
                          </a:solidFill>
                        </a:rPr>
                        <a:t>30%</a:t>
                      </a:r>
                      <a:endParaRPr lang="en-US" dirty="0">
                        <a:solidFill>
                          <a:srgbClr val="0000FF"/>
                        </a:solidFill>
                      </a:endParaRPr>
                    </a:p>
                  </a:txBody>
                  <a:tcPr/>
                </a:tc>
                <a:tc>
                  <a:txBody>
                    <a:bodyPr/>
                    <a:lstStyle/>
                    <a:p>
                      <a:pPr algn="ctr"/>
                      <a:r>
                        <a:rPr lang="en-US" dirty="0" smtClean="0">
                          <a:solidFill>
                            <a:srgbClr val="0000FF"/>
                          </a:solidFill>
                        </a:rPr>
                        <a:t>70%</a:t>
                      </a:r>
                      <a:endParaRPr lang="en-US" dirty="0">
                        <a:solidFill>
                          <a:srgbClr val="0000FF"/>
                        </a:solidFill>
                      </a:endParaRPr>
                    </a:p>
                  </a:txBody>
                  <a:tcPr/>
                </a:tc>
              </a:tr>
              <a:tr h="370840">
                <a:tc>
                  <a:txBody>
                    <a:bodyPr/>
                    <a:lstStyle/>
                    <a:p>
                      <a:pPr algn="ctr"/>
                      <a:r>
                        <a:rPr lang="en-US" dirty="0" smtClean="0"/>
                        <a:t>9</a:t>
                      </a:r>
                      <a:r>
                        <a:rPr lang="en-US" baseline="30000" dirty="0" smtClean="0"/>
                        <a:t>th</a:t>
                      </a:r>
                      <a:r>
                        <a:rPr lang="en-US" dirty="0" smtClean="0"/>
                        <a:t> Grade Lit</a:t>
                      </a:r>
                      <a:endParaRPr lang="en-US" dirty="0"/>
                    </a:p>
                  </a:txBody>
                  <a:tcPr/>
                </a:tc>
                <a:tc>
                  <a:txBody>
                    <a:bodyPr/>
                    <a:lstStyle/>
                    <a:p>
                      <a:pPr algn="ctr"/>
                      <a:r>
                        <a:rPr lang="en-US" dirty="0" smtClean="0"/>
                        <a:t>26%</a:t>
                      </a:r>
                      <a:endParaRPr lang="en-US" dirty="0"/>
                    </a:p>
                  </a:txBody>
                  <a:tcPr/>
                </a:tc>
                <a:tc>
                  <a:txBody>
                    <a:bodyPr/>
                    <a:lstStyle/>
                    <a:p>
                      <a:pPr algn="ctr"/>
                      <a:r>
                        <a:rPr lang="en-US" dirty="0" smtClean="0"/>
                        <a:t>74%</a:t>
                      </a:r>
                      <a:endParaRPr lang="en-US" dirty="0"/>
                    </a:p>
                  </a:txBody>
                  <a:tcPr/>
                </a:tc>
              </a:tr>
              <a:tr h="370840">
                <a:tc>
                  <a:txBody>
                    <a:bodyPr/>
                    <a:lstStyle/>
                    <a:p>
                      <a:pPr algn="ctr"/>
                      <a:r>
                        <a:rPr lang="en-US" dirty="0" smtClean="0"/>
                        <a:t>American Lit</a:t>
                      </a:r>
                      <a:endParaRPr lang="en-US" dirty="0"/>
                    </a:p>
                  </a:txBody>
                  <a:tcPr/>
                </a:tc>
                <a:tc>
                  <a:txBody>
                    <a:bodyPr/>
                    <a:lstStyle/>
                    <a:p>
                      <a:pPr algn="ctr"/>
                      <a:r>
                        <a:rPr lang="en-US" dirty="0" smtClean="0"/>
                        <a:t>30%</a:t>
                      </a:r>
                      <a:endParaRPr lang="en-US" dirty="0"/>
                    </a:p>
                  </a:txBody>
                  <a:tcPr/>
                </a:tc>
                <a:tc>
                  <a:txBody>
                    <a:bodyPr/>
                    <a:lstStyle/>
                    <a:p>
                      <a:pPr algn="ctr"/>
                      <a:r>
                        <a:rPr lang="en-US" dirty="0" smtClean="0"/>
                        <a:t>70%</a:t>
                      </a:r>
                      <a:endParaRPr lang="en-US" dirty="0"/>
                    </a:p>
                  </a:txBody>
                  <a:tcPr/>
                </a:tc>
              </a:tr>
            </a:tbl>
          </a:graphicData>
        </a:graphic>
      </p:graphicFrame>
    </p:spTree>
    <p:extLst>
      <p:ext uri="{BB962C8B-B14F-4D97-AF65-F5344CB8AC3E}">
        <p14:creationId xmlns:p14="http://schemas.microsoft.com/office/powerpoint/2010/main" val="1344773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363682" y="1548245"/>
            <a:ext cx="8427027" cy="4759036"/>
          </a:xfrm>
        </p:spPr>
        <p:txBody>
          <a:bodyPr>
            <a:noAutofit/>
          </a:bodyPr>
          <a:lstStyle/>
          <a:p>
            <a:pPr marL="0" indent="0" algn="ctr">
              <a:buNone/>
            </a:pPr>
            <a:r>
              <a:rPr lang="en-US" b="1" dirty="0" smtClean="0">
                <a:solidFill>
                  <a:srgbClr val="FF0000"/>
                </a:solidFill>
              </a:rPr>
              <a:t>2015-2016 School Year</a:t>
            </a:r>
          </a:p>
          <a:p>
            <a:pPr marL="0" indent="0">
              <a:buNone/>
            </a:pPr>
            <a:r>
              <a:rPr lang="en-US" b="1" dirty="0" smtClean="0">
                <a:solidFill>
                  <a:srgbClr val="FF0000"/>
                </a:solidFill>
              </a:rPr>
              <a:t>Mathematics</a:t>
            </a:r>
            <a:r>
              <a:rPr lang="en-US" dirty="0" smtClean="0"/>
              <a:t> – Grades 5 and 8</a:t>
            </a:r>
            <a:endParaRPr lang="en-US" dirty="0"/>
          </a:p>
          <a:p>
            <a:pPr marL="0" indent="0">
              <a:buNone/>
            </a:pPr>
            <a:r>
              <a:rPr lang="en-US" sz="2400" dirty="0" smtClean="0"/>
              <a:t>Students must achieve the </a:t>
            </a:r>
            <a:r>
              <a:rPr lang="en-US" sz="2400" dirty="0" smtClean="0">
                <a:solidFill>
                  <a:srgbClr val="0000FF"/>
                </a:solidFill>
              </a:rPr>
              <a:t>Developing Learner</a:t>
            </a:r>
            <a:r>
              <a:rPr lang="en-US" sz="2400" dirty="0" smtClean="0"/>
              <a:t> achievement level to be considered eligible for promotion.  </a:t>
            </a:r>
          </a:p>
          <a:p>
            <a:pPr lvl="1">
              <a:buFont typeface="Calibri" panose="020F0502020204030204" pitchFamily="34" charset="0"/>
              <a:buChar char="‒"/>
            </a:pPr>
            <a:r>
              <a:rPr lang="en-US" sz="2000" dirty="0" smtClean="0"/>
              <a:t>These students have demonstrated partial proficiency of the grade level concepts and skills and can proceed to the next grade level when provided focused instructional support in the needed areas; their learning should be actively monitored to ensure their success.</a:t>
            </a:r>
          </a:p>
          <a:p>
            <a:pPr marL="0" indent="0">
              <a:buNone/>
            </a:pPr>
            <a:r>
              <a:rPr lang="en-US" sz="2400" dirty="0" smtClean="0"/>
              <a:t>Student who achieve the </a:t>
            </a:r>
            <a:r>
              <a:rPr lang="en-US" sz="2400" dirty="0" smtClean="0">
                <a:solidFill>
                  <a:srgbClr val="0000FF"/>
                </a:solidFill>
              </a:rPr>
              <a:t>Beginning Learner</a:t>
            </a:r>
            <a:r>
              <a:rPr lang="en-US" sz="2400" dirty="0" smtClean="0"/>
              <a:t> should receive remediation and be provided the opportunity to retest.  These students need substantial academic support.</a:t>
            </a:r>
          </a:p>
        </p:txBody>
      </p:sp>
    </p:spTree>
    <p:extLst>
      <p:ext uri="{BB962C8B-B14F-4D97-AF65-F5344CB8AC3E}">
        <p14:creationId xmlns:p14="http://schemas.microsoft.com/office/powerpoint/2010/main" val="29831560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171628"/>
            <a:ext cx="8055429" cy="1325563"/>
          </a:xfrm>
        </p:spPr>
        <p:txBody>
          <a:bodyPr>
            <a:normAutofit/>
          </a:bodyPr>
          <a:lstStyle/>
          <a:p>
            <a:r>
              <a:rPr lang="en-US" sz="4000" dirty="0" smtClean="0">
                <a:solidFill>
                  <a:srgbClr val="0000FF"/>
                </a:solidFill>
              </a:rPr>
              <a:t>Achievement Level </a:t>
            </a:r>
            <a:br>
              <a:rPr lang="en-US" sz="4000" dirty="0" smtClean="0">
                <a:solidFill>
                  <a:srgbClr val="0000FF"/>
                </a:solidFill>
              </a:rPr>
            </a:br>
            <a:r>
              <a:rPr lang="en-US" sz="4000" dirty="0" smtClean="0">
                <a:solidFill>
                  <a:srgbClr val="0000FF"/>
                </a:solidFill>
              </a:rPr>
              <a:t>Descriptors</a:t>
            </a:r>
            <a:endParaRPr lang="en-US" sz="4000" dirty="0">
              <a:solidFill>
                <a:srgbClr val="0000FF"/>
              </a:solidFill>
            </a:endParaRPr>
          </a:p>
        </p:txBody>
      </p:sp>
      <p:graphicFrame>
        <p:nvGraphicFramePr>
          <p:cNvPr id="5" name="Content Placeholder 4"/>
          <p:cNvGraphicFramePr>
            <a:graphicFrameLocks noGrp="1"/>
          </p:cNvGraphicFramePr>
          <p:nvPr>
            <p:ph idx="1"/>
            <p:extLst/>
          </p:nvPr>
        </p:nvGraphicFramePr>
        <p:xfrm>
          <a:off x="121920" y="1789630"/>
          <a:ext cx="8699862" cy="4284569"/>
        </p:xfrm>
        <a:graphic>
          <a:graphicData uri="http://schemas.openxmlformats.org/drawingml/2006/table">
            <a:tbl>
              <a:tblPr firstRow="1" firstCol="1" bandRow="1">
                <a:tableStyleId>{5C22544A-7EE6-4342-B048-85BDC9FD1C3A}</a:tableStyleId>
              </a:tblPr>
              <a:tblGrid>
                <a:gridCol w="608990"/>
                <a:gridCol w="668150"/>
                <a:gridCol w="1865251"/>
                <a:gridCol w="1866990"/>
                <a:gridCol w="1866990"/>
                <a:gridCol w="1823491"/>
              </a:tblGrid>
              <a:tr h="232477">
                <a:tc>
                  <a:txBody>
                    <a:bodyPr/>
                    <a:lstStyle/>
                    <a:p>
                      <a:pPr marL="0" marR="0" algn="ctr">
                        <a:lnSpc>
                          <a:spcPct val="115000"/>
                        </a:lnSpc>
                        <a:spcBef>
                          <a:spcPts val="0"/>
                        </a:spcBef>
                        <a:spcAft>
                          <a:spcPts val="0"/>
                        </a:spcAft>
                      </a:pPr>
                      <a:r>
                        <a:rPr lang="en-US" sz="1000" dirty="0">
                          <a:effectLst/>
                        </a:rPr>
                        <a:t>ALD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Standard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Beginning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Developing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Proficient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Distinguished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r>
              <a:tr h="1060727">
                <a:tc>
                  <a:txBody>
                    <a:bodyPr/>
                    <a:lstStyle/>
                    <a:p>
                      <a:pPr marL="0" marR="0" algn="ctr">
                        <a:lnSpc>
                          <a:spcPct val="115000"/>
                        </a:lnSpc>
                        <a:spcBef>
                          <a:spcPts val="0"/>
                        </a:spcBef>
                        <a:spcAft>
                          <a:spcPts val="0"/>
                        </a:spcAft>
                      </a:pPr>
                      <a:r>
                        <a:rPr lang="en-US" sz="1000" dirty="0">
                          <a:effectLst/>
                        </a:rPr>
                        <a:t>Policy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Beginning Learners do not yet demonstrate proficiency in the knowledge and skills necessary at this grade level/course of learning, as specified in Georgia’s content standards. The students need substantial academic support to be prepared for the next grade level or course and to be on track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Developing Learners demonstrate partial proficiency in the knowledge and skills necessary at this grade level/course of learning, as specified in Georgia’s content standards. The students need additional academic support to ensure success in the next grade level or course and to be on track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Proficient Learners demonstrate proficiency in the knowledge and skills necessary at this grade level/course of learning, as specified in Georgia’s content standards. The students are prepared for the next grade level or course and are on track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Distinguished Learners demonstrate advanced proficiency in the knowledge and skills necessary at this grade level/course of learning, as specified in Georgia’s content standards. The students are well prepared for the next grade level or course and are well prepared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r>
              <a:tr h="117696">
                <a:tc gridSpan="6">
                  <a:txBody>
                    <a:bodyPr/>
                    <a:lstStyle/>
                    <a:p>
                      <a:pPr marL="0" marR="0" algn="ctr">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16156">
                <a:tc>
                  <a:txBody>
                    <a:bodyPr/>
                    <a:lstStyle/>
                    <a:p>
                      <a:pPr marL="0" marR="0" algn="ctr">
                        <a:spcBef>
                          <a:spcPts val="0"/>
                        </a:spcBef>
                        <a:spcAft>
                          <a:spcPts val="0"/>
                        </a:spcAft>
                      </a:pPr>
                      <a:r>
                        <a:rPr lang="en-US" sz="1000" dirty="0">
                          <a:effectLst/>
                        </a:rPr>
                        <a:t>Range</a:t>
                      </a:r>
                      <a:endPar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lgn="ctr">
                        <a:spcBef>
                          <a:spcPts val="0"/>
                        </a:spcBef>
                        <a:spcAft>
                          <a:spcPts val="0"/>
                        </a:spcAft>
                      </a:pPr>
                      <a:r>
                        <a:rPr lang="en-US" sz="9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lnSpc>
                          <a:spcPct val="115000"/>
                        </a:lnSpc>
                        <a:spcBef>
                          <a:spcPts val="0"/>
                        </a:spcBef>
                        <a:spcAft>
                          <a:spcPts val="0"/>
                        </a:spcAft>
                      </a:pPr>
                      <a:r>
                        <a:rPr lang="en-US" sz="900" dirty="0">
                          <a:effectLst/>
                        </a:rPr>
                        <a:t>A student who achieves at the Beginning Learner level tends to read and comprehend informational texts and literature that do not meet the demands of grade level texts that would signal this student is on track for college and career readiness and requires substantial instructional support to improve reading skills.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spcBef>
                          <a:spcPts val="0"/>
                        </a:spcBef>
                        <a:spcAft>
                          <a:spcPts val="0"/>
                        </a:spcAft>
                      </a:pPr>
                      <a:r>
                        <a:rPr lang="en-US" sz="900" dirty="0">
                          <a:effectLst/>
                        </a:rPr>
                        <a:t>A student who achieves at the Developing Learner level tends to read and comprehend informational texts and literature of low-to-moderate complexity and sometimes struggle to meet the demands of grade level texts that would signal this student is on track for college and career readiness and requires some instructional support to enhance reading skills.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5715" marR="0">
                        <a:spcBef>
                          <a:spcPts val="0"/>
                        </a:spcBef>
                        <a:spcAft>
                          <a:spcPts val="0"/>
                        </a:spcAft>
                      </a:pPr>
                      <a:r>
                        <a:rPr lang="en-US" sz="900" dirty="0">
                          <a:effectLst/>
                        </a:rPr>
                        <a:t>A student who achieves at the Proficient Learner level reads and comprehends informational texts and literature of moderate-to-high complexity and is meeting the demands of grade level texts that signal this student is on track for college and career readiness.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spcBef>
                          <a:spcPts val="0"/>
                        </a:spcBef>
                        <a:spcAft>
                          <a:spcPts val="0"/>
                        </a:spcAft>
                      </a:pPr>
                      <a:r>
                        <a:rPr lang="en-US" sz="900" dirty="0">
                          <a:effectLst/>
                        </a:rPr>
                        <a:t>A student who achieves at the Distinguished Learner level reads and comprehends informational texts and literature of high complexity and is meeting and often exceeding the demands of grade level texts that clearly signal this student is on track for college and career readiness.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r>
              <a:tr h="102344">
                <a:tc gridSpan="6">
                  <a:txBody>
                    <a:bodyPr/>
                    <a:lstStyle/>
                    <a:p>
                      <a:pPr marL="0" marR="0">
                        <a:spcBef>
                          <a:spcPts val="0"/>
                        </a:spcBef>
                        <a:spcAft>
                          <a:spcPts val="0"/>
                        </a:spcAft>
                      </a:pPr>
                      <a:r>
                        <a:rPr lang="en-US" sz="1000" dirty="0">
                          <a:effectLst/>
                        </a:rPr>
                        <a:t> </a:t>
                      </a:r>
                      <a:endPar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81193">
                <a:tc>
                  <a:txBody>
                    <a:bodyPr/>
                    <a:lstStyle/>
                    <a:p>
                      <a:pPr marL="0" marR="0">
                        <a:spcBef>
                          <a:spcPts val="0"/>
                        </a:spcBef>
                        <a:spcAft>
                          <a:spcPts val="0"/>
                        </a:spcAft>
                      </a:pPr>
                      <a:r>
                        <a:rPr lang="en-US" sz="9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lgn="ctr">
                        <a:lnSpc>
                          <a:spcPct val="115000"/>
                        </a:lnSpc>
                        <a:spcBef>
                          <a:spcPts val="0"/>
                        </a:spcBef>
                        <a:spcAft>
                          <a:spcPts val="0"/>
                        </a:spcAft>
                      </a:pPr>
                      <a:r>
                        <a:rPr lang="en-US" sz="900" dirty="0">
                          <a:effectLst/>
                        </a:rPr>
                        <a:t>3.RL.1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Answers simple questions to demonstrate understanding of texts.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Answers questions to demonstrate understanding of texts, referring to texts as the basis for answers.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Asks and answers questions to demonstrate understanding of texts, referring explicitly to texts as the basis for answers.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Asks and answers complex questions to demonstrate understanding of texts, referring explicitly to texts as the basis for answers.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r>
            </a:tbl>
          </a:graphicData>
        </a:graphic>
      </p:graphicFrame>
      <p:sp>
        <p:nvSpPr>
          <p:cNvPr id="6" name="Oval 5"/>
          <p:cNvSpPr>
            <a:spLocks noChangeArrowheads="1"/>
          </p:cNvSpPr>
          <p:nvPr/>
        </p:nvSpPr>
        <p:spPr bwMode="auto">
          <a:xfrm>
            <a:off x="14768195" y="9345930"/>
            <a:ext cx="457200" cy="457200"/>
          </a:xfrm>
          <a:prstGeom prst="ellipse">
            <a:avLst/>
          </a:prstGeom>
          <a:solidFill>
            <a:schemeClr val="bg1">
              <a:lumMod val="100000"/>
              <a:lumOff val="0"/>
            </a:schemeClr>
          </a:solidFill>
          <a:ln w="12700">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 name="TextBox 6"/>
          <p:cNvSpPr txBox="1"/>
          <p:nvPr/>
        </p:nvSpPr>
        <p:spPr>
          <a:xfrm>
            <a:off x="4929050" y="1400412"/>
            <a:ext cx="229035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Sample Grade 3 ELA</a:t>
            </a:r>
            <a:endParaRPr lang="en-US" dirty="0"/>
          </a:p>
        </p:txBody>
      </p:sp>
    </p:spTree>
    <p:extLst>
      <p:ext uri="{BB962C8B-B14F-4D97-AF65-F5344CB8AC3E}">
        <p14:creationId xmlns:p14="http://schemas.microsoft.com/office/powerpoint/2010/main" val="11992130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469" y="149350"/>
            <a:ext cx="8203474" cy="1325563"/>
          </a:xfrm>
        </p:spPr>
        <p:txBody>
          <a:bodyPr>
            <a:normAutofit/>
          </a:bodyPr>
          <a:lstStyle/>
          <a:p>
            <a:r>
              <a:rPr lang="en-US" sz="4000" dirty="0">
                <a:solidFill>
                  <a:srgbClr val="0000FF"/>
                </a:solidFill>
              </a:rPr>
              <a:t>Achievement Level </a:t>
            </a:r>
            <a:r>
              <a:rPr lang="en-US" sz="4000" dirty="0" smtClean="0">
                <a:solidFill>
                  <a:srgbClr val="0000FF"/>
                </a:solidFill>
              </a:rPr>
              <a:t/>
            </a:r>
            <a:br>
              <a:rPr lang="en-US" sz="4000" dirty="0" smtClean="0">
                <a:solidFill>
                  <a:srgbClr val="0000FF"/>
                </a:solidFill>
              </a:rPr>
            </a:br>
            <a:r>
              <a:rPr lang="en-US" sz="4000" dirty="0" smtClean="0">
                <a:solidFill>
                  <a:srgbClr val="0000FF"/>
                </a:solidFill>
              </a:rPr>
              <a:t>Descriptors</a:t>
            </a:r>
            <a:endParaRPr lang="en-US" sz="4000" dirty="0"/>
          </a:p>
        </p:txBody>
      </p:sp>
      <p:graphicFrame>
        <p:nvGraphicFramePr>
          <p:cNvPr id="5" name="Content Placeholder 4"/>
          <p:cNvGraphicFramePr>
            <a:graphicFrameLocks noGrp="1"/>
          </p:cNvGraphicFramePr>
          <p:nvPr>
            <p:ph idx="1"/>
            <p:extLst/>
          </p:nvPr>
        </p:nvGraphicFramePr>
        <p:xfrm>
          <a:off x="261257" y="1708580"/>
          <a:ext cx="8647613" cy="4547427"/>
        </p:xfrm>
        <a:graphic>
          <a:graphicData uri="http://schemas.openxmlformats.org/drawingml/2006/table">
            <a:tbl>
              <a:tblPr firstRow="1" firstCol="1" bandRow="1">
                <a:tableStyleId>{5C22544A-7EE6-4342-B048-85BDC9FD1C3A}</a:tableStyleId>
              </a:tblPr>
              <a:tblGrid>
                <a:gridCol w="605335"/>
                <a:gridCol w="664136"/>
                <a:gridCol w="1854048"/>
                <a:gridCol w="1855778"/>
                <a:gridCol w="1855778"/>
                <a:gridCol w="1812538"/>
              </a:tblGrid>
              <a:tr h="201651">
                <a:tc>
                  <a:txBody>
                    <a:bodyPr/>
                    <a:lstStyle/>
                    <a:p>
                      <a:pPr marL="0" marR="0" algn="ctr">
                        <a:lnSpc>
                          <a:spcPct val="115000"/>
                        </a:lnSpc>
                        <a:spcBef>
                          <a:spcPts val="0"/>
                        </a:spcBef>
                        <a:spcAft>
                          <a:spcPts val="0"/>
                        </a:spcAft>
                      </a:pPr>
                      <a:r>
                        <a:rPr lang="en-US" sz="1100" dirty="0">
                          <a:effectLst/>
                        </a:rPr>
                        <a:t>ALD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Standard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Beginning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Developing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Proficient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Distinguished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r>
              <a:tr h="1877654">
                <a:tc>
                  <a:txBody>
                    <a:bodyPr/>
                    <a:lstStyle/>
                    <a:p>
                      <a:pPr marL="0" marR="0" algn="ctr">
                        <a:lnSpc>
                          <a:spcPct val="115000"/>
                        </a:lnSpc>
                        <a:spcBef>
                          <a:spcPts val="0"/>
                        </a:spcBef>
                        <a:spcAft>
                          <a:spcPts val="0"/>
                        </a:spcAft>
                      </a:pPr>
                      <a:r>
                        <a:rPr lang="en-US" sz="1100" dirty="0">
                          <a:effectLst/>
                        </a:rPr>
                        <a:t>Policy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Beginning Learners do not yet demonstrate proficiency in the knowledge and skills necessary at this grade level/course of learning, as specified in Georgia’s content standards. The students need substantial academic support to be prepared for the next grade level or course and to be on track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Developing Learners demonstrate partial proficiency in the knowledge and skills necessary at this grade level/course of learning, as specified in Georgia’s content standards. The students need additional academic support to ensure success in the next grade level or course and to be on track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Proficient Learners demonstrate proficiency in the knowledge and skills necessary at this grade level/course of learning, as specified in Georgia’s content standards. The students are prepared for the next grade level or course and are on track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Distinguished Learners demonstrate advanced proficiency in the knowledge and skills necessary at this grade level/course of learning, as specified in Georgia’s content standards. The students are well prepared for the next grade level or course and are well prepared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r>
              <a:tr h="177705">
                <a:tc gridSpan="6">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6137">
                <a:tc>
                  <a:txBody>
                    <a:bodyPr/>
                    <a:lstStyle/>
                    <a:p>
                      <a:pPr marL="0" marR="0" algn="ctr">
                        <a:spcBef>
                          <a:spcPts val="0"/>
                        </a:spcBef>
                        <a:spcAft>
                          <a:spcPts val="0"/>
                        </a:spcAft>
                      </a:pPr>
                      <a:r>
                        <a:rPr lang="en-US" sz="1100" dirty="0">
                          <a:effectLst/>
                        </a:rPr>
                        <a:t>Range</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0" marR="0" algn="ctr">
                        <a:spcBef>
                          <a:spcPts val="0"/>
                        </a:spcBef>
                        <a:spcAft>
                          <a:spcPts val="0"/>
                        </a:spcAft>
                      </a:pPr>
                      <a:r>
                        <a:rPr lang="en-US" sz="10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0" marR="0">
                        <a:lnSpc>
                          <a:spcPct val="115000"/>
                        </a:lnSpc>
                        <a:spcBef>
                          <a:spcPts val="0"/>
                        </a:spcBef>
                        <a:spcAft>
                          <a:spcPts val="0"/>
                        </a:spcAft>
                      </a:pPr>
                      <a:r>
                        <a:rPr lang="en-US" sz="1000" dirty="0">
                          <a:effectLst/>
                        </a:rPr>
                        <a:t>A student who achieves at the Beginning Learner level demonstrates minimal command of the grade-level standards.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spcBef>
                          <a:spcPts val="0"/>
                        </a:spcBef>
                        <a:spcAft>
                          <a:spcPts val="0"/>
                        </a:spcAft>
                      </a:pPr>
                      <a:r>
                        <a:rPr lang="en-US" sz="1000" dirty="0">
                          <a:effectLst/>
                        </a:rPr>
                        <a:t>A student who achieves at the Developing Learner level demonstrates partial command of the grade-level standards.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5715" marR="0">
                        <a:spcBef>
                          <a:spcPts val="0"/>
                        </a:spcBef>
                        <a:spcAft>
                          <a:spcPts val="0"/>
                        </a:spcAft>
                      </a:pPr>
                      <a:r>
                        <a:rPr lang="en-US" sz="1000" dirty="0">
                          <a:effectLst/>
                        </a:rPr>
                        <a:t>A student who achieves at the Proficient Learner level demonstrates proficiency of the grade-level standards.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0" marR="0">
                        <a:spcBef>
                          <a:spcPts val="0"/>
                        </a:spcBef>
                        <a:spcAft>
                          <a:spcPts val="0"/>
                        </a:spcAft>
                      </a:pPr>
                      <a:r>
                        <a:rPr lang="en-US" sz="1000" dirty="0">
                          <a:effectLst/>
                        </a:rPr>
                        <a:t>A student who achieves at the Distinguished Learner level demonstrates advanced proficiency of the grade-level standards.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r>
              <a:tr h="149227">
                <a:tc gridSpan="6">
                  <a:txBody>
                    <a:bodyPr/>
                    <a:lstStyle/>
                    <a:p>
                      <a:pPr marL="0" marR="0">
                        <a:spcBef>
                          <a:spcPts val="0"/>
                        </a:spcBef>
                        <a:spcAft>
                          <a:spcPts val="0"/>
                        </a:spcAft>
                      </a:pPr>
                      <a:r>
                        <a:rPr lang="en-US" sz="10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0730">
                <a:tc>
                  <a:txBody>
                    <a:bodyPr/>
                    <a:lstStyle/>
                    <a:p>
                      <a:pPr marL="0" marR="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3.NBT.1</a:t>
                      </a:r>
                      <a:b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3.NBT.2</a:t>
                      </a:r>
                      <a:b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3.NBT.3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Understands place value to 1000 and multiplies single-digit numbers.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Adds and subtracts within 1000.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Uses place value relationships to round numbers, multiplies whole numbers by multiples of ten, adds and subtracts fluently, and explains arithmetic patterns.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Recognizes that each place value, left to right, is ten times the one before it, rounding to specific whole-number place values, and multiplies multiples of ten by each other.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Rectangle 5"/>
          <p:cNvSpPr/>
          <p:nvPr/>
        </p:nvSpPr>
        <p:spPr>
          <a:xfrm>
            <a:off x="4149875" y="1290247"/>
            <a:ext cx="2950488"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dirty="0"/>
              <a:t>Sample Grade 3 </a:t>
            </a:r>
            <a:r>
              <a:rPr lang="en-US" dirty="0" smtClean="0"/>
              <a:t>Mathematics</a:t>
            </a:r>
            <a:endParaRPr lang="en-US" dirty="0"/>
          </a:p>
        </p:txBody>
      </p:sp>
    </p:spTree>
    <p:extLst>
      <p:ext uri="{BB962C8B-B14F-4D97-AF65-F5344CB8AC3E}">
        <p14:creationId xmlns:p14="http://schemas.microsoft.com/office/powerpoint/2010/main" val="30586265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1980" y="2148839"/>
            <a:ext cx="7772400" cy="1882141"/>
          </a:xfrm>
        </p:spPr>
        <p:txBody>
          <a:bodyPr>
            <a:normAutofit/>
          </a:bodyPr>
          <a:lstStyle/>
          <a:p>
            <a:r>
              <a:rPr lang="en-US" sz="4800" dirty="0" smtClean="0">
                <a:solidFill>
                  <a:srgbClr val="FF0000"/>
                </a:solidFill>
              </a:rPr>
              <a:t>Trends from Spring 2015</a:t>
            </a:r>
            <a:br>
              <a:rPr lang="en-US" sz="4800" dirty="0" smtClean="0">
                <a:solidFill>
                  <a:srgbClr val="FF0000"/>
                </a:solidFill>
              </a:rPr>
            </a:br>
            <a:r>
              <a:rPr lang="en-US" sz="4000" dirty="0" smtClean="0">
                <a:solidFill>
                  <a:srgbClr val="0000FF"/>
                </a:solidFill>
              </a:rPr>
              <a:t>Constructed Response Items</a:t>
            </a:r>
            <a:endParaRPr lang="en-US" sz="4800" dirty="0">
              <a:solidFill>
                <a:srgbClr val="FF0000"/>
              </a:solidFill>
            </a:endParaRPr>
          </a:p>
        </p:txBody>
      </p:sp>
    </p:spTree>
    <p:extLst>
      <p:ext uri="{BB962C8B-B14F-4D97-AF65-F5344CB8AC3E}">
        <p14:creationId xmlns:p14="http://schemas.microsoft.com/office/powerpoint/2010/main" val="30412276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ELA Constructed Response: </a:t>
            </a: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p:txBody>
          <a:bodyPr/>
          <a:lstStyle/>
          <a:p>
            <a:r>
              <a:rPr lang="en-US" dirty="0"/>
              <a:t>Students responding </a:t>
            </a:r>
            <a:r>
              <a:rPr lang="en-US" dirty="0" smtClean="0"/>
              <a:t>to </a:t>
            </a:r>
            <a:r>
              <a:rPr lang="en-US" dirty="0"/>
              <a:t>items that </a:t>
            </a:r>
            <a:r>
              <a:rPr lang="en-US" dirty="0" smtClean="0"/>
              <a:t>require </a:t>
            </a:r>
            <a:r>
              <a:rPr lang="en-US" dirty="0"/>
              <a:t>comparing the viewpoints/main ideas </a:t>
            </a:r>
            <a:r>
              <a:rPr lang="en-US" dirty="0" smtClean="0"/>
              <a:t>of two authors/passages may </a:t>
            </a:r>
            <a:r>
              <a:rPr lang="en-US" i="1" dirty="0"/>
              <a:t>only focus on explaining the </a:t>
            </a:r>
            <a:r>
              <a:rPr lang="en-US" i="1" dirty="0" smtClean="0"/>
              <a:t>viewpoint/main idea </a:t>
            </a:r>
            <a:r>
              <a:rPr lang="en-US" i="1" dirty="0"/>
              <a:t>of </a:t>
            </a:r>
            <a:r>
              <a:rPr lang="en-US" i="1" dirty="0" smtClean="0"/>
              <a:t>one of the authors/passages</a:t>
            </a:r>
            <a:r>
              <a:rPr lang="en-US" dirty="0" smtClean="0"/>
              <a:t>.</a:t>
            </a:r>
          </a:p>
          <a:p>
            <a:r>
              <a:rPr lang="en-US" dirty="0" smtClean="0"/>
              <a:t>Students may provide a basic answer to the prompt </a:t>
            </a:r>
            <a:r>
              <a:rPr lang="en-US" i="1" dirty="0" smtClean="0"/>
              <a:t>without providing supporting details from the passage(s).</a:t>
            </a:r>
          </a:p>
          <a:p>
            <a:r>
              <a:rPr lang="en-US" dirty="0" smtClean="0"/>
              <a:t>Students may provide details from the passage(s) </a:t>
            </a:r>
            <a:r>
              <a:rPr lang="en-US" i="1" dirty="0" smtClean="0"/>
              <a:t>without addressing the question in the prompt</a:t>
            </a:r>
            <a:r>
              <a:rPr lang="en-US" dirty="0" smtClean="0"/>
              <a:t>.</a:t>
            </a:r>
          </a:p>
          <a:p>
            <a:endParaRPr lang="en-US" dirty="0"/>
          </a:p>
        </p:txBody>
      </p:sp>
    </p:spTree>
    <p:extLst>
      <p:ext uri="{BB962C8B-B14F-4D97-AF65-F5344CB8AC3E}">
        <p14:creationId xmlns:p14="http://schemas.microsoft.com/office/powerpoint/2010/main" val="23189842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ELA Constructed Response</a:t>
            </a:r>
            <a:endParaRPr lang="en-US" sz="3200"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solidFill>
                  <a:srgbClr val="0000FF"/>
                </a:solidFill>
              </a:rPr>
              <a:t>Sample Grade 3 ELA Constructed Response</a:t>
            </a:r>
          </a:p>
          <a:p>
            <a:pPr marL="0" indent="0">
              <a:buNone/>
            </a:pPr>
            <a:r>
              <a:rPr lang="en-US" dirty="0"/>
              <a:t>How are the main points in “The Story of Money” different from the main points in “Make </a:t>
            </a:r>
            <a:r>
              <a:rPr lang="en-US" dirty="0" smtClean="0"/>
              <a:t>Your Money </a:t>
            </a:r>
            <a:r>
              <a:rPr lang="en-US" dirty="0"/>
              <a:t>Work for You</a:t>
            </a:r>
            <a:r>
              <a:rPr lang="en-US" dirty="0" smtClean="0"/>
              <a:t>”? </a:t>
            </a:r>
          </a:p>
          <a:p>
            <a:pPr marL="0" indent="0">
              <a:buNone/>
            </a:pPr>
            <a:r>
              <a:rPr lang="en-US" dirty="0" smtClean="0"/>
              <a:t>Use </a:t>
            </a:r>
            <a:r>
              <a:rPr lang="en-US" dirty="0"/>
              <a:t>details from </a:t>
            </a:r>
            <a:r>
              <a:rPr lang="en-US" dirty="0" smtClean="0"/>
              <a:t>BOTH </a:t>
            </a:r>
            <a:r>
              <a:rPr lang="en-US" dirty="0"/>
              <a:t>passages to support your answer. </a:t>
            </a:r>
            <a:r>
              <a:rPr lang="en-US" b="1" dirty="0"/>
              <a:t>Write your answer on the lines </a:t>
            </a:r>
            <a:r>
              <a:rPr lang="en-US" b="1" dirty="0" smtClean="0"/>
              <a:t>on your </a:t>
            </a:r>
            <a:r>
              <a:rPr lang="en-US" b="1" dirty="0"/>
              <a:t>answer document.</a:t>
            </a:r>
            <a:endParaRPr lang="en-US" dirty="0"/>
          </a:p>
        </p:txBody>
      </p:sp>
    </p:spTree>
    <p:extLst>
      <p:ext uri="{BB962C8B-B14F-4D97-AF65-F5344CB8AC3E}">
        <p14:creationId xmlns:p14="http://schemas.microsoft.com/office/powerpoint/2010/main" val="21178807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00FF"/>
                </a:solidFill>
              </a:rPr>
              <a:t>ELA Constructed </a:t>
            </a:r>
            <a:r>
              <a:rPr lang="en-US" sz="3200" dirty="0" smtClean="0">
                <a:solidFill>
                  <a:srgbClr val="0000FF"/>
                </a:solidFill>
              </a:rPr>
              <a:t>Response: </a:t>
            </a:r>
            <a:r>
              <a:rPr lang="en-US" sz="3200" dirty="0" smtClean="0"/>
              <a:t>Sample Response #1</a:t>
            </a:r>
            <a:endParaRPr lang="en-US" sz="3200" dirty="0"/>
          </a:p>
        </p:txBody>
      </p:sp>
      <p:sp>
        <p:nvSpPr>
          <p:cNvPr id="3" name="Content Placeholder 2"/>
          <p:cNvSpPr>
            <a:spLocks noGrp="1"/>
          </p:cNvSpPr>
          <p:nvPr>
            <p:ph idx="1"/>
          </p:nvPr>
        </p:nvSpPr>
        <p:spPr>
          <a:xfrm>
            <a:off x="811529" y="4962143"/>
            <a:ext cx="7886700" cy="990982"/>
          </a:xfrm>
        </p:spPr>
        <p:txBody>
          <a:bodyPr>
            <a:normAutofit/>
          </a:bodyPr>
          <a:lstStyle/>
          <a:p>
            <a:pPr marL="0" indent="0">
              <a:buNone/>
            </a:pPr>
            <a:r>
              <a:rPr lang="en-US" dirty="0" smtClean="0">
                <a:solidFill>
                  <a:srgbClr val="33363A"/>
                </a:solidFill>
              </a:rPr>
              <a:t>Score: 2</a:t>
            </a:r>
          </a:p>
          <a:p>
            <a:pPr marL="0" indent="0">
              <a:buNone/>
            </a:pPr>
            <a:r>
              <a:rPr lang="en-US" dirty="0" smtClean="0">
                <a:solidFill>
                  <a:srgbClr val="33363A"/>
                </a:solidFill>
              </a:rPr>
              <a:t>Example </a:t>
            </a:r>
            <a:r>
              <a:rPr lang="en-US" dirty="0">
                <a:solidFill>
                  <a:srgbClr val="33363A"/>
                </a:solidFill>
              </a:rPr>
              <a:t>of a student response receiving full credit</a:t>
            </a:r>
          </a:p>
          <a:p>
            <a:pPr marL="0" indent="0">
              <a:buNone/>
            </a:pP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7" y="1968437"/>
            <a:ext cx="7267575" cy="2847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93105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CCRPI</a:t>
            </a:r>
            <a:endParaRPr lang="en-US" dirty="0">
              <a:solidFill>
                <a:srgbClr val="0000FF"/>
              </a:solidFill>
            </a:endParaRPr>
          </a:p>
        </p:txBody>
      </p:sp>
      <p:sp>
        <p:nvSpPr>
          <p:cNvPr id="3" name="Content Placeholder 2"/>
          <p:cNvSpPr>
            <a:spLocks noGrp="1"/>
          </p:cNvSpPr>
          <p:nvPr>
            <p:ph idx="1"/>
          </p:nvPr>
        </p:nvSpPr>
        <p:spPr/>
        <p:txBody>
          <a:bodyPr>
            <a:normAutofit fontScale="92500"/>
          </a:bodyPr>
          <a:lstStyle/>
          <a:p>
            <a:pPr marL="0" indent="0">
              <a:buNone/>
            </a:pPr>
            <a:r>
              <a:rPr lang="en-US" b="1" dirty="0" smtClean="0">
                <a:solidFill>
                  <a:srgbClr val="FF0000"/>
                </a:solidFill>
              </a:rPr>
              <a:t>Priority School:  </a:t>
            </a:r>
            <a:r>
              <a:rPr lang="en-US" dirty="0" smtClean="0"/>
              <a:t>	</a:t>
            </a:r>
            <a:r>
              <a:rPr lang="en-US" dirty="0" smtClean="0">
                <a:solidFill>
                  <a:srgbClr val="0000FF"/>
                </a:solidFill>
              </a:rPr>
              <a:t>Content Mastery</a:t>
            </a:r>
          </a:p>
          <a:p>
            <a:pPr marL="0" indent="0">
              <a:buNone/>
            </a:pPr>
            <a:r>
              <a:rPr lang="en-US" dirty="0"/>
              <a:t>	</a:t>
            </a:r>
            <a:r>
              <a:rPr lang="en-US" dirty="0" smtClean="0"/>
              <a:t>		bottom 5% of all Title I schools</a:t>
            </a:r>
          </a:p>
          <a:p>
            <a:pPr marL="0" indent="0">
              <a:buNone/>
            </a:pPr>
            <a:endParaRPr lang="en-US" dirty="0"/>
          </a:p>
          <a:p>
            <a:pPr marL="0" indent="0">
              <a:buNone/>
            </a:pPr>
            <a:r>
              <a:rPr lang="en-US" b="1" dirty="0" smtClean="0">
                <a:solidFill>
                  <a:srgbClr val="FF0000"/>
                </a:solidFill>
              </a:rPr>
              <a:t>Focus School:  </a:t>
            </a:r>
            <a:r>
              <a:rPr lang="en-US" dirty="0" smtClean="0"/>
              <a:t>	</a:t>
            </a:r>
            <a:r>
              <a:rPr lang="en-US" dirty="0" smtClean="0">
                <a:solidFill>
                  <a:srgbClr val="0000FF"/>
                </a:solidFill>
              </a:rPr>
              <a:t>Achievement Gap</a:t>
            </a:r>
          </a:p>
          <a:p>
            <a:pPr marL="0" indent="0">
              <a:buNone/>
            </a:pPr>
            <a:r>
              <a:rPr lang="en-US" dirty="0"/>
              <a:t>	</a:t>
            </a:r>
            <a:r>
              <a:rPr lang="en-US" dirty="0" smtClean="0"/>
              <a:t>		bottom 10% of all Title I schools</a:t>
            </a:r>
          </a:p>
          <a:p>
            <a:pPr marL="0" indent="0">
              <a:buNone/>
            </a:pPr>
            <a:endParaRPr lang="en-US" sz="2000" dirty="0"/>
          </a:p>
          <a:p>
            <a:pPr marL="0" indent="0">
              <a:buNone/>
            </a:pPr>
            <a:r>
              <a:rPr lang="en-US" b="1" dirty="0" smtClean="0">
                <a:solidFill>
                  <a:srgbClr val="FF0000"/>
                </a:solidFill>
              </a:rPr>
              <a:t>Opportunity </a:t>
            </a:r>
          </a:p>
          <a:p>
            <a:pPr marL="0" indent="0">
              <a:buNone/>
            </a:pPr>
            <a:r>
              <a:rPr lang="en-US" b="1" dirty="0" smtClean="0">
                <a:solidFill>
                  <a:srgbClr val="FF0000"/>
                </a:solidFill>
              </a:rPr>
              <a:t>School District:</a:t>
            </a:r>
            <a:r>
              <a:rPr lang="en-US" dirty="0" smtClean="0"/>
              <a:t>	</a:t>
            </a:r>
            <a:r>
              <a:rPr lang="en-US" dirty="0" smtClean="0">
                <a:solidFill>
                  <a:srgbClr val="0000FF"/>
                </a:solidFill>
              </a:rPr>
              <a:t>CCRPI</a:t>
            </a:r>
            <a:r>
              <a:rPr lang="en-US" dirty="0" smtClean="0"/>
              <a:t> </a:t>
            </a:r>
          </a:p>
          <a:p>
            <a:pPr marL="0" indent="0">
              <a:buNone/>
            </a:pPr>
            <a:r>
              <a:rPr lang="en-US" dirty="0"/>
              <a:t>	</a:t>
            </a:r>
            <a:r>
              <a:rPr lang="en-US" dirty="0" smtClean="0"/>
              <a:t>		below 60 for three</a:t>
            </a:r>
            <a:r>
              <a:rPr lang="en-US" dirty="0"/>
              <a:t> </a:t>
            </a:r>
            <a:r>
              <a:rPr lang="en-US" dirty="0" smtClean="0"/>
              <a:t>consecutive years</a:t>
            </a:r>
            <a:endParaRPr lang="en-US" dirty="0"/>
          </a:p>
        </p:txBody>
      </p:sp>
    </p:spTree>
    <p:extLst>
      <p:ext uri="{BB962C8B-B14F-4D97-AF65-F5344CB8AC3E}">
        <p14:creationId xmlns:p14="http://schemas.microsoft.com/office/powerpoint/2010/main" val="5808619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535423"/>
            <a:ext cx="7886700" cy="1007555"/>
          </a:xfrm>
        </p:spPr>
        <p:txBody>
          <a:bodyPr>
            <a:normAutofit fontScale="85000" lnSpcReduction="20000"/>
          </a:bodyPr>
          <a:lstStyle/>
          <a:p>
            <a:pPr marL="0" indent="0">
              <a:buNone/>
            </a:pPr>
            <a:r>
              <a:rPr lang="en-US" dirty="0" smtClean="0"/>
              <a:t>Score: 1</a:t>
            </a:r>
          </a:p>
          <a:p>
            <a:pPr marL="0" indent="0">
              <a:buNone/>
            </a:pPr>
            <a:r>
              <a:rPr lang="en-US" dirty="0" smtClean="0"/>
              <a:t>The student has answered the question but has not provided any specific details from either of the passages.</a:t>
            </a:r>
            <a:endParaRPr lang="en-US" dirty="0"/>
          </a:p>
        </p:txBody>
      </p:sp>
      <p:sp>
        <p:nvSpPr>
          <p:cNvPr id="6" name="Title 1"/>
          <p:cNvSpPr>
            <a:spLocks noGrp="1"/>
          </p:cNvSpPr>
          <p:nvPr>
            <p:ph type="title"/>
          </p:nvPr>
        </p:nvSpPr>
        <p:spPr>
          <a:xfrm>
            <a:off x="780963" y="334016"/>
            <a:ext cx="6316630" cy="1325563"/>
          </a:xfrm>
        </p:spPr>
        <p:txBody>
          <a:bodyPr>
            <a:normAutofit/>
          </a:bodyPr>
          <a:lstStyle/>
          <a:p>
            <a:r>
              <a:rPr lang="en-US" sz="3200" dirty="0">
                <a:solidFill>
                  <a:srgbClr val="0000FF"/>
                </a:solidFill>
              </a:rPr>
              <a:t>ELA Constructed </a:t>
            </a:r>
            <a:r>
              <a:rPr lang="en-US" sz="3200" dirty="0" smtClean="0">
                <a:solidFill>
                  <a:srgbClr val="0000FF"/>
                </a:solidFill>
              </a:rPr>
              <a:t>Response:  </a:t>
            </a:r>
            <a:r>
              <a:rPr lang="en-US" sz="3200" dirty="0" smtClean="0"/>
              <a:t>Sample Response #2</a:t>
            </a:r>
            <a:endParaRPr lang="en-US" sz="32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975" y="2024444"/>
            <a:ext cx="7258050" cy="20288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0097317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791455"/>
            <a:ext cx="7886700" cy="1237870"/>
          </a:xfrm>
        </p:spPr>
        <p:txBody>
          <a:bodyPr>
            <a:normAutofit fontScale="92500" lnSpcReduction="10000"/>
          </a:bodyPr>
          <a:lstStyle/>
          <a:p>
            <a:pPr marL="0" indent="0">
              <a:buNone/>
            </a:pPr>
            <a:r>
              <a:rPr lang="en-US" dirty="0" smtClean="0"/>
              <a:t>Score: 0</a:t>
            </a:r>
          </a:p>
          <a:p>
            <a:pPr marL="0" indent="0">
              <a:buNone/>
            </a:pPr>
            <a:r>
              <a:rPr lang="en-US" dirty="0" smtClean="0"/>
              <a:t>The student response refers to the main point of only one of the two passages.</a:t>
            </a: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2525047"/>
            <a:ext cx="6972300" cy="18669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7" name="Title 1"/>
          <p:cNvSpPr>
            <a:spLocks noGrp="1"/>
          </p:cNvSpPr>
          <p:nvPr>
            <p:ph type="title"/>
          </p:nvPr>
        </p:nvSpPr>
        <p:spPr/>
        <p:txBody>
          <a:bodyPr>
            <a:normAutofit/>
          </a:bodyPr>
          <a:lstStyle/>
          <a:p>
            <a:r>
              <a:rPr lang="en-US" sz="3200" dirty="0">
                <a:solidFill>
                  <a:srgbClr val="0000FF"/>
                </a:solidFill>
              </a:rPr>
              <a:t>ELA Constructed </a:t>
            </a:r>
            <a:r>
              <a:rPr lang="en-US" sz="3200" dirty="0" smtClean="0">
                <a:solidFill>
                  <a:srgbClr val="0000FF"/>
                </a:solidFill>
              </a:rPr>
              <a:t>Response: </a:t>
            </a:r>
            <a:r>
              <a:rPr lang="en-US" sz="3200" dirty="0" smtClean="0"/>
              <a:t>Sample Response #3</a:t>
            </a:r>
            <a:endParaRPr lang="en-US" sz="3200" dirty="0"/>
          </a:p>
        </p:txBody>
      </p:sp>
    </p:spTree>
    <p:extLst>
      <p:ext uri="{BB962C8B-B14F-4D97-AF65-F5344CB8AC3E}">
        <p14:creationId xmlns:p14="http://schemas.microsoft.com/office/powerpoint/2010/main" val="26607313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ELA Narrative:</a:t>
            </a:r>
            <a:br>
              <a:rPr lang="en-US" sz="3200" dirty="0" smtClean="0">
                <a:solidFill>
                  <a:srgbClr val="FF0000"/>
                </a:solidFill>
              </a:rPr>
            </a:b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a:xfrm>
            <a:off x="603983" y="1825625"/>
            <a:ext cx="8072898" cy="4351338"/>
          </a:xfrm>
        </p:spPr>
        <p:txBody>
          <a:bodyPr>
            <a:normAutofit fontScale="92500" lnSpcReduction="20000"/>
          </a:bodyPr>
          <a:lstStyle/>
          <a:p>
            <a:r>
              <a:rPr lang="en-US" dirty="0" smtClean="0"/>
              <a:t>Students may </a:t>
            </a:r>
            <a:r>
              <a:rPr lang="en-US" i="1" dirty="0" smtClean="0"/>
              <a:t>restate or summarize the existing text in narrative form rather than provide an original narrative response</a:t>
            </a:r>
            <a:r>
              <a:rPr lang="en-US" dirty="0" smtClean="0"/>
              <a:t>.</a:t>
            </a:r>
          </a:p>
          <a:p>
            <a:r>
              <a:rPr lang="en-US" dirty="0" smtClean="0"/>
              <a:t>For prompts that ask the student to provide a narrative from a specific point of view, students may </a:t>
            </a:r>
            <a:r>
              <a:rPr lang="en-US" i="1" dirty="0" smtClean="0"/>
              <a:t>provide a narrative from a different point of view</a:t>
            </a:r>
            <a:r>
              <a:rPr lang="en-US" dirty="0" smtClean="0"/>
              <a:t>.</a:t>
            </a:r>
          </a:p>
          <a:p>
            <a:r>
              <a:rPr lang="en-US" dirty="0" smtClean="0"/>
              <a:t>For prompts that ask the student to rewrite the story with a different ending or a different point of view, students </a:t>
            </a:r>
            <a:r>
              <a:rPr lang="en-US" i="1" dirty="0" smtClean="0"/>
              <a:t>may copy large portions of the given text with minimal changes</a:t>
            </a:r>
            <a:r>
              <a:rPr lang="en-US" dirty="0" smtClean="0"/>
              <a:t>.</a:t>
            </a:r>
          </a:p>
          <a:p>
            <a:r>
              <a:rPr lang="en-US" dirty="0" smtClean="0"/>
              <a:t>Student responses </a:t>
            </a:r>
            <a:r>
              <a:rPr lang="en-US" i="1" dirty="0" smtClean="0"/>
              <a:t>may have only limited narrative elements or may use narrative elements such as dialogue in ways that do not effectively advance the narrative</a:t>
            </a:r>
            <a:r>
              <a:rPr lang="en-US" dirty="0" smtClean="0"/>
              <a:t>.</a:t>
            </a:r>
          </a:p>
        </p:txBody>
      </p:sp>
    </p:spTree>
    <p:extLst>
      <p:ext uri="{BB962C8B-B14F-4D97-AF65-F5344CB8AC3E}">
        <p14:creationId xmlns:p14="http://schemas.microsoft.com/office/powerpoint/2010/main" val="5051118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328" y="1796128"/>
            <a:ext cx="8092562" cy="3847588"/>
          </a:xfrm>
        </p:spPr>
        <p:txBody>
          <a:bodyPr/>
          <a:lstStyle/>
          <a:p>
            <a:pPr marL="0" indent="0">
              <a:buNone/>
            </a:pPr>
            <a:r>
              <a:rPr lang="en-US" b="1" dirty="0" smtClean="0">
                <a:solidFill>
                  <a:srgbClr val="FF0000"/>
                </a:solidFill>
              </a:rPr>
              <a:t>Grade 7 ELA Narrative Prompt</a:t>
            </a:r>
          </a:p>
          <a:p>
            <a:pPr marL="0" indent="0">
              <a:buNone/>
            </a:pPr>
            <a:endParaRPr lang="en-US" b="1" dirty="0" smtClean="0">
              <a:solidFill>
                <a:srgbClr val="FF0000"/>
              </a:solidFill>
            </a:endParaRPr>
          </a:p>
          <a:p>
            <a:pPr marL="0" indent="0">
              <a:buNone/>
            </a:pPr>
            <a:r>
              <a:rPr lang="en-US" dirty="0" smtClean="0"/>
              <a:t>Imagine </a:t>
            </a:r>
            <a:r>
              <a:rPr lang="en-US" dirty="0"/>
              <a:t>that, after reading </a:t>
            </a:r>
            <a:r>
              <a:rPr lang="en-US" dirty="0" smtClean="0"/>
              <a:t>“The </a:t>
            </a:r>
            <a:r>
              <a:rPr lang="en-US" dirty="0"/>
              <a:t>Importance of Tribal Masks</a:t>
            </a:r>
            <a:r>
              <a:rPr lang="en-US" dirty="0" smtClean="0"/>
              <a:t>,” </a:t>
            </a:r>
            <a:r>
              <a:rPr lang="en-US" dirty="0"/>
              <a:t>you are going to create </a:t>
            </a:r>
            <a:r>
              <a:rPr lang="en-US" dirty="0" smtClean="0"/>
              <a:t>an African </a:t>
            </a:r>
            <a:r>
              <a:rPr lang="en-US" dirty="0"/>
              <a:t>tribal mask. Write a letter to a friend describing your mask, what it will look </a:t>
            </a:r>
            <a:r>
              <a:rPr lang="en-US" dirty="0" smtClean="0"/>
              <a:t>like, and </a:t>
            </a:r>
            <a:r>
              <a:rPr lang="en-US" dirty="0"/>
              <a:t>the significance of each feature.</a:t>
            </a:r>
          </a:p>
        </p:txBody>
      </p:sp>
      <p:sp>
        <p:nvSpPr>
          <p:cNvPr id="6" name="Title 1"/>
          <p:cNvSpPr>
            <a:spLocks noGrp="1"/>
          </p:cNvSpPr>
          <p:nvPr>
            <p:ph type="title"/>
          </p:nvPr>
        </p:nvSpPr>
        <p:spPr/>
        <p:txBody>
          <a:bodyPr>
            <a:normAutofit/>
          </a:bodyPr>
          <a:lstStyle/>
          <a:p>
            <a:r>
              <a:rPr lang="en-US" sz="3200" dirty="0" smtClean="0">
                <a:solidFill>
                  <a:srgbClr val="0000FF"/>
                </a:solidFill>
              </a:rPr>
              <a:t>ELA Narrative</a:t>
            </a:r>
            <a:endParaRPr lang="en-US" sz="3200" dirty="0">
              <a:solidFill>
                <a:srgbClr val="0000FF"/>
              </a:solidFill>
            </a:endParaRPr>
          </a:p>
        </p:txBody>
      </p:sp>
    </p:spTree>
    <p:extLst>
      <p:ext uri="{BB962C8B-B14F-4D97-AF65-F5344CB8AC3E}">
        <p14:creationId xmlns:p14="http://schemas.microsoft.com/office/powerpoint/2010/main" val="39656686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048249"/>
            <a:ext cx="7886700" cy="1128713"/>
          </a:xfrm>
        </p:spPr>
        <p:txBody>
          <a:bodyPr>
            <a:normAutofit fontScale="85000" lnSpcReduction="10000"/>
          </a:bodyPr>
          <a:lstStyle/>
          <a:p>
            <a:pPr marL="0" indent="0">
              <a:buNone/>
            </a:pPr>
            <a:r>
              <a:rPr lang="en-US" dirty="0" smtClean="0"/>
              <a:t>Score: 1</a:t>
            </a:r>
          </a:p>
          <a:p>
            <a:pPr marL="0" indent="0">
              <a:buNone/>
            </a:pPr>
            <a:r>
              <a:rPr lang="en-US" dirty="0" smtClean="0"/>
              <a:t>The student has provided a summary of the text rather than responding to the prompt (write a letter to a friend).</a:t>
            </a:r>
            <a:endParaRPr lang="en-US" dirty="0"/>
          </a:p>
        </p:txBody>
      </p:sp>
      <p:sp>
        <p:nvSpPr>
          <p:cNvPr id="6" name="Title 1"/>
          <p:cNvSpPr>
            <a:spLocks noGrp="1"/>
          </p:cNvSpPr>
          <p:nvPr>
            <p:ph type="title"/>
          </p:nvPr>
        </p:nvSpPr>
        <p:spPr/>
        <p:txBody>
          <a:bodyPr>
            <a:normAutofit/>
          </a:bodyPr>
          <a:lstStyle/>
          <a:p>
            <a:r>
              <a:rPr lang="en-US" sz="3200" dirty="0" smtClean="0">
                <a:solidFill>
                  <a:srgbClr val="0000FF"/>
                </a:solidFill>
              </a:rPr>
              <a:t>ELA Narrative</a:t>
            </a:r>
            <a:r>
              <a:rPr lang="en-US" sz="3200" dirty="0" smtClean="0"/>
              <a:t/>
            </a:r>
            <a:br>
              <a:rPr lang="en-US" sz="3200" dirty="0" smtClean="0"/>
            </a:br>
            <a:r>
              <a:rPr lang="en-US" sz="3200" dirty="0" smtClean="0"/>
              <a:t>Sample Response #7</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2038350"/>
            <a:ext cx="6743700" cy="2095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8635661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rPr>
              <a:t>ELA Narrative</a:t>
            </a:r>
            <a:endParaRPr lang="en-US" sz="3200" dirty="0">
              <a:solidFill>
                <a:srgbClr val="0000FF"/>
              </a:solidFill>
            </a:endParaRPr>
          </a:p>
        </p:txBody>
      </p:sp>
      <p:sp>
        <p:nvSpPr>
          <p:cNvPr id="3" name="Content Placeholder 2"/>
          <p:cNvSpPr>
            <a:spLocks noGrp="1"/>
          </p:cNvSpPr>
          <p:nvPr>
            <p:ph idx="1"/>
          </p:nvPr>
        </p:nvSpPr>
        <p:spPr>
          <a:xfrm>
            <a:off x="628650" y="1825625"/>
            <a:ext cx="7403523" cy="4351338"/>
          </a:xfrm>
        </p:spPr>
        <p:txBody>
          <a:bodyPr/>
          <a:lstStyle/>
          <a:p>
            <a:pPr marL="0" indent="0">
              <a:buNone/>
            </a:pPr>
            <a:r>
              <a:rPr lang="en-US" b="1" dirty="0" smtClean="0">
                <a:solidFill>
                  <a:srgbClr val="FF0000"/>
                </a:solidFill>
              </a:rPr>
              <a:t>Grade 3 Narrative Prompt</a:t>
            </a:r>
          </a:p>
          <a:p>
            <a:pPr marL="0" indent="0">
              <a:buNone/>
            </a:pPr>
            <a:endParaRPr lang="en-US" sz="1600" dirty="0" smtClean="0"/>
          </a:p>
          <a:p>
            <a:pPr marL="0" indent="0">
              <a:buNone/>
            </a:pPr>
            <a:r>
              <a:rPr lang="en-US" dirty="0" smtClean="0"/>
              <a:t>At the end of the story, Max decides to start a dog-washing business. Write your own story about Max’s first day washing dogs.</a:t>
            </a:r>
          </a:p>
          <a:p>
            <a:pPr marL="0" indent="0">
              <a:buNone/>
            </a:pPr>
            <a:r>
              <a:rPr lang="en-US" dirty="0" smtClean="0"/>
              <a:t>Be sure to include ideas from the text when writing your own story. </a:t>
            </a:r>
            <a:r>
              <a:rPr lang="en-US" b="1" dirty="0"/>
              <a:t>Type your answer in the space provided.</a:t>
            </a:r>
            <a:endParaRPr lang="en-US" dirty="0"/>
          </a:p>
          <a:p>
            <a:pPr marL="0" indent="0">
              <a:buNone/>
            </a:pPr>
            <a:endParaRPr lang="en-US" dirty="0"/>
          </a:p>
        </p:txBody>
      </p:sp>
    </p:spTree>
    <p:extLst>
      <p:ext uri="{BB962C8B-B14F-4D97-AF65-F5344CB8AC3E}">
        <p14:creationId xmlns:p14="http://schemas.microsoft.com/office/powerpoint/2010/main" val="814825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175" y="4848226"/>
            <a:ext cx="7886700" cy="1147762"/>
          </a:xfrm>
        </p:spPr>
        <p:txBody>
          <a:bodyPr>
            <a:normAutofit/>
          </a:bodyPr>
          <a:lstStyle/>
          <a:p>
            <a:pPr marL="0" indent="0">
              <a:buNone/>
            </a:pPr>
            <a:r>
              <a:rPr lang="en-US" dirty="0" smtClean="0"/>
              <a:t>Score: 4</a:t>
            </a:r>
          </a:p>
          <a:p>
            <a:pPr marL="0" indent="0">
              <a:buNone/>
            </a:pPr>
            <a:r>
              <a:rPr lang="en-US" dirty="0" smtClean="0"/>
              <a:t>Example of a student response receiving full credit</a:t>
            </a:r>
            <a:endParaRPr lang="en-US" dirty="0"/>
          </a:p>
        </p:txBody>
      </p:sp>
      <p:sp>
        <p:nvSpPr>
          <p:cNvPr id="6" name="Title 1"/>
          <p:cNvSpPr>
            <a:spLocks noGrp="1"/>
          </p:cNvSpPr>
          <p:nvPr>
            <p:ph type="title"/>
          </p:nvPr>
        </p:nvSpPr>
        <p:spPr/>
        <p:txBody>
          <a:bodyPr>
            <a:normAutofit/>
          </a:bodyPr>
          <a:lstStyle/>
          <a:p>
            <a:r>
              <a:rPr lang="en-US" sz="3200" dirty="0" smtClean="0">
                <a:solidFill>
                  <a:srgbClr val="0000FF"/>
                </a:solidFill>
              </a:rPr>
              <a:t>ELA Narrative:</a:t>
            </a:r>
            <a:r>
              <a:rPr lang="en-US" sz="3200" dirty="0" smtClean="0"/>
              <a:t/>
            </a:r>
            <a:br>
              <a:rPr lang="en-US" sz="3200" dirty="0" smtClean="0"/>
            </a:br>
            <a:r>
              <a:rPr lang="en-US" sz="3200" dirty="0" smtClean="0"/>
              <a:t>Sample Response #1</a:t>
            </a:r>
            <a:endParaRPr lang="en-US" sz="3200"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935" y="1976284"/>
            <a:ext cx="6924675" cy="26833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9541829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rPr>
              <a:t>ELA Narrative:</a:t>
            </a:r>
            <a:br>
              <a:rPr lang="en-US" sz="3200" dirty="0" smtClean="0">
                <a:solidFill>
                  <a:srgbClr val="0000FF"/>
                </a:solidFill>
              </a:rPr>
            </a:br>
            <a:r>
              <a:rPr lang="en-US" sz="3200" dirty="0" smtClean="0"/>
              <a:t>Sample Response #2</a:t>
            </a:r>
            <a:endParaRPr lang="en-US" sz="3200" dirty="0"/>
          </a:p>
        </p:txBody>
      </p:sp>
      <p:sp>
        <p:nvSpPr>
          <p:cNvPr id="3" name="Content Placeholder 2"/>
          <p:cNvSpPr>
            <a:spLocks noGrp="1"/>
          </p:cNvSpPr>
          <p:nvPr>
            <p:ph idx="1"/>
          </p:nvPr>
        </p:nvSpPr>
        <p:spPr>
          <a:xfrm>
            <a:off x="684277" y="4511039"/>
            <a:ext cx="7886700" cy="1280161"/>
          </a:xfrm>
        </p:spPr>
        <p:txBody>
          <a:bodyPr>
            <a:normAutofit fontScale="85000" lnSpcReduction="20000"/>
          </a:bodyPr>
          <a:lstStyle/>
          <a:p>
            <a:pPr marL="0" indent="0">
              <a:buNone/>
            </a:pPr>
            <a:r>
              <a:rPr lang="en-US" dirty="0" smtClean="0"/>
              <a:t>Score: 1</a:t>
            </a:r>
          </a:p>
          <a:p>
            <a:pPr marL="0" indent="0">
              <a:buNone/>
            </a:pPr>
            <a:r>
              <a:rPr lang="en-US" dirty="0" smtClean="0"/>
              <a:t>The student has provided a summary of events from the text rather than an original narrative about the events after the story.</a:t>
            </a:r>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983" y="2098915"/>
            <a:ext cx="7778497" cy="17738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32877632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135" y="284855"/>
            <a:ext cx="6699026" cy="1325563"/>
          </a:xfrm>
        </p:spPr>
        <p:txBody>
          <a:bodyPr>
            <a:normAutofit/>
          </a:bodyPr>
          <a:lstStyle/>
          <a:p>
            <a:r>
              <a:rPr lang="en-US" sz="3200" dirty="0">
                <a:solidFill>
                  <a:srgbClr val="FF0000"/>
                </a:solidFill>
              </a:rPr>
              <a:t>Argumentative/Opinion </a:t>
            </a:r>
            <a:r>
              <a:rPr lang="en-US" sz="3200" dirty="0" smtClean="0">
                <a:solidFill>
                  <a:srgbClr val="FF0000"/>
                </a:solidFill>
              </a:rPr>
              <a:t>Writing:</a:t>
            </a:r>
            <a:br>
              <a:rPr lang="en-US" sz="3200" dirty="0" smtClean="0">
                <a:solidFill>
                  <a:srgbClr val="FF0000"/>
                </a:solidFill>
              </a:rPr>
            </a:b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a:xfrm>
            <a:off x="285135" y="1717471"/>
            <a:ext cx="8475407" cy="4351338"/>
          </a:xfrm>
        </p:spPr>
        <p:txBody>
          <a:bodyPr>
            <a:normAutofit fontScale="85000" lnSpcReduction="20000"/>
          </a:bodyPr>
          <a:lstStyle/>
          <a:p>
            <a:r>
              <a:rPr lang="en-US" dirty="0" smtClean="0">
                <a:solidFill>
                  <a:srgbClr val="33363A"/>
                </a:solidFill>
              </a:rPr>
              <a:t>Students may provide an essay that introduces a claim, but  </a:t>
            </a:r>
            <a:r>
              <a:rPr lang="en-US" i="1" dirty="0" smtClean="0">
                <a:solidFill>
                  <a:srgbClr val="33363A"/>
                </a:solidFill>
              </a:rPr>
              <a:t>provide little development with few details drawn from the passages</a:t>
            </a:r>
            <a:r>
              <a:rPr lang="en-US" dirty="0" smtClean="0">
                <a:solidFill>
                  <a:srgbClr val="33363A"/>
                </a:solidFill>
              </a:rPr>
              <a:t>.</a:t>
            </a:r>
          </a:p>
          <a:p>
            <a:r>
              <a:rPr lang="en-US" dirty="0" smtClean="0">
                <a:solidFill>
                  <a:srgbClr val="33363A"/>
                </a:solidFill>
              </a:rPr>
              <a:t>Students may </a:t>
            </a:r>
            <a:r>
              <a:rPr lang="en-US" i="1" dirty="0" smtClean="0">
                <a:solidFill>
                  <a:srgbClr val="33363A"/>
                </a:solidFill>
              </a:rPr>
              <a:t>copy or closely paraphrase</a:t>
            </a:r>
            <a:r>
              <a:rPr lang="en-US" dirty="0" smtClean="0">
                <a:solidFill>
                  <a:srgbClr val="33363A"/>
                </a:solidFill>
              </a:rPr>
              <a:t> large portions of the prompt or passages (with or without attribution) while </a:t>
            </a:r>
            <a:r>
              <a:rPr lang="en-US" i="1" dirty="0" smtClean="0">
                <a:solidFill>
                  <a:srgbClr val="33363A"/>
                </a:solidFill>
              </a:rPr>
              <a:t>providing little original work</a:t>
            </a:r>
            <a:r>
              <a:rPr lang="en-US" dirty="0" smtClean="0">
                <a:solidFill>
                  <a:srgbClr val="33363A"/>
                </a:solidFill>
              </a:rPr>
              <a:t> (also seen in Informative/Explanatory Writing).</a:t>
            </a:r>
          </a:p>
          <a:p>
            <a:r>
              <a:rPr lang="en-US" dirty="0">
                <a:solidFill>
                  <a:srgbClr val="33363A"/>
                </a:solidFill>
              </a:rPr>
              <a:t>Students may present both sides of the argument </a:t>
            </a:r>
            <a:r>
              <a:rPr lang="en-US" i="1" dirty="0">
                <a:solidFill>
                  <a:srgbClr val="33363A"/>
                </a:solidFill>
              </a:rPr>
              <a:t>without choosing a </a:t>
            </a:r>
            <a:r>
              <a:rPr lang="en-US" i="1" dirty="0" smtClean="0">
                <a:solidFill>
                  <a:srgbClr val="33363A"/>
                </a:solidFill>
              </a:rPr>
              <a:t>side</a:t>
            </a:r>
            <a:r>
              <a:rPr lang="en-US" dirty="0" smtClean="0">
                <a:solidFill>
                  <a:srgbClr val="33363A"/>
                </a:solidFill>
              </a:rPr>
              <a:t> (or simply writing an Informative essay) or </a:t>
            </a:r>
            <a:r>
              <a:rPr lang="en-US" i="1" dirty="0" smtClean="0">
                <a:solidFill>
                  <a:srgbClr val="33363A"/>
                </a:solidFill>
              </a:rPr>
              <a:t>may choose </a:t>
            </a:r>
            <a:r>
              <a:rPr lang="en-US" i="1" dirty="0">
                <a:solidFill>
                  <a:srgbClr val="33363A"/>
                </a:solidFill>
              </a:rPr>
              <a:t>both </a:t>
            </a:r>
            <a:r>
              <a:rPr lang="en-US" i="1" dirty="0" smtClean="0">
                <a:solidFill>
                  <a:srgbClr val="33363A"/>
                </a:solidFill>
              </a:rPr>
              <a:t>sides</a:t>
            </a:r>
            <a:r>
              <a:rPr lang="en-US" dirty="0" smtClean="0">
                <a:solidFill>
                  <a:srgbClr val="33363A"/>
                </a:solidFill>
              </a:rPr>
              <a:t>.</a:t>
            </a:r>
            <a:endParaRPr lang="en-US" dirty="0">
              <a:solidFill>
                <a:srgbClr val="33363A"/>
              </a:solidFill>
            </a:endParaRPr>
          </a:p>
          <a:p>
            <a:r>
              <a:rPr lang="en-US" dirty="0" smtClean="0">
                <a:solidFill>
                  <a:srgbClr val="33363A"/>
                </a:solidFill>
              </a:rPr>
              <a:t>Students may </a:t>
            </a:r>
            <a:r>
              <a:rPr lang="en-US" i="1" dirty="0" smtClean="0">
                <a:solidFill>
                  <a:srgbClr val="33363A"/>
                </a:solidFill>
              </a:rPr>
              <a:t>choose support from only one of the two passages </a:t>
            </a:r>
            <a:r>
              <a:rPr lang="en-US" dirty="0" smtClean="0">
                <a:solidFill>
                  <a:srgbClr val="33363A"/>
                </a:solidFill>
              </a:rPr>
              <a:t>(i.e., whichever passage best supports their claim or opinion).</a:t>
            </a:r>
          </a:p>
          <a:p>
            <a:r>
              <a:rPr lang="en-US" dirty="0" smtClean="0">
                <a:solidFill>
                  <a:srgbClr val="33363A"/>
                </a:solidFill>
              </a:rPr>
              <a:t>For grades 7 and 8 and </a:t>
            </a:r>
            <a:r>
              <a:rPr lang="en-US" dirty="0">
                <a:solidFill>
                  <a:srgbClr val="33363A"/>
                </a:solidFill>
              </a:rPr>
              <a:t>H</a:t>
            </a:r>
            <a:r>
              <a:rPr lang="en-US" dirty="0" smtClean="0">
                <a:solidFill>
                  <a:srgbClr val="33363A"/>
                </a:solidFill>
              </a:rPr>
              <a:t>igh School: Students may </a:t>
            </a:r>
            <a:r>
              <a:rPr lang="en-US" i="1" dirty="0" smtClean="0">
                <a:solidFill>
                  <a:srgbClr val="33363A"/>
                </a:solidFill>
              </a:rPr>
              <a:t>present only one side of the argument, omitting a counterclaim</a:t>
            </a:r>
            <a:r>
              <a:rPr lang="en-US" dirty="0" smtClean="0">
                <a:solidFill>
                  <a:srgbClr val="33363A"/>
                </a:solidFill>
              </a:rPr>
              <a:t>. </a:t>
            </a:r>
          </a:p>
          <a:p>
            <a:endParaRPr lang="en-US" dirty="0">
              <a:solidFill>
                <a:srgbClr val="33363A"/>
              </a:solidFill>
            </a:endParaRPr>
          </a:p>
        </p:txBody>
      </p:sp>
    </p:spTree>
    <p:extLst>
      <p:ext uri="{BB962C8B-B14F-4D97-AF65-F5344CB8AC3E}">
        <p14:creationId xmlns:p14="http://schemas.microsoft.com/office/powerpoint/2010/main" val="32084914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2" y="334016"/>
            <a:ext cx="6638066" cy="1325563"/>
          </a:xfrm>
        </p:spPr>
        <p:txBody>
          <a:bodyPr>
            <a:normAutofit/>
          </a:bodyPr>
          <a:lstStyle/>
          <a:p>
            <a:r>
              <a:rPr lang="en-US" sz="3200" dirty="0">
                <a:solidFill>
                  <a:srgbClr val="0000FF"/>
                </a:solidFill>
              </a:rPr>
              <a:t>Argumentative/Opinion </a:t>
            </a:r>
            <a:r>
              <a:rPr lang="en-US" sz="3200" dirty="0" smtClean="0">
                <a:solidFill>
                  <a:srgbClr val="0000FF"/>
                </a:solidFill>
              </a:rPr>
              <a:t>Writing: </a:t>
            </a:r>
            <a:r>
              <a:rPr lang="en-US" sz="3200" dirty="0" smtClean="0"/>
              <a:t>Sample Response #3</a:t>
            </a:r>
            <a:endParaRPr lang="en-US" sz="3200" dirty="0"/>
          </a:p>
        </p:txBody>
      </p:sp>
      <p:sp>
        <p:nvSpPr>
          <p:cNvPr id="7" name="Content Placeholder 2"/>
          <p:cNvSpPr txBox="1">
            <a:spLocks/>
          </p:cNvSpPr>
          <p:nvPr/>
        </p:nvSpPr>
        <p:spPr>
          <a:xfrm>
            <a:off x="628650" y="4962143"/>
            <a:ext cx="7886700" cy="114338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solidFill>
                  <a:srgbClr val="33363A"/>
                </a:solidFill>
              </a:rPr>
              <a:t>Score: 1, 1</a:t>
            </a:r>
          </a:p>
          <a:p>
            <a:pPr marL="0" indent="0">
              <a:buFont typeface="Arial" panose="020B0604020202020204" pitchFamily="34" charset="0"/>
              <a:buNone/>
            </a:pPr>
            <a:r>
              <a:rPr lang="en-US" dirty="0" smtClean="0">
                <a:solidFill>
                  <a:srgbClr val="33363A"/>
                </a:solidFill>
              </a:rPr>
              <a:t>Text in blue is a restatement of the text from the prompt. Text in yellow is copied or closely paraphrased from the passages. The student does not attribute any of the copied text.</a:t>
            </a:r>
            <a:endParaRPr lang="en-US" dirty="0">
              <a:solidFill>
                <a:srgbClr val="33363A"/>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1713357"/>
            <a:ext cx="7949184" cy="30785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3" name="TextBox 2"/>
          <p:cNvSpPr txBox="1"/>
          <p:nvPr/>
        </p:nvSpPr>
        <p:spPr>
          <a:xfrm>
            <a:off x="4247536" y="5906436"/>
            <a:ext cx="472597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solidFill>
                  <a:srgbClr val="0000FF"/>
                </a:solidFill>
              </a:rPr>
              <a:t>Sample from 9</a:t>
            </a:r>
            <a:r>
              <a:rPr lang="en-US" baseline="30000" dirty="0" smtClean="0">
                <a:solidFill>
                  <a:srgbClr val="0000FF"/>
                </a:solidFill>
              </a:rPr>
              <a:t>th</a:t>
            </a:r>
            <a:r>
              <a:rPr lang="en-US" dirty="0" smtClean="0">
                <a:solidFill>
                  <a:srgbClr val="0000FF"/>
                </a:solidFill>
              </a:rPr>
              <a:t> Grade Literature &amp; Composition</a:t>
            </a:r>
            <a:endParaRPr lang="en-US" dirty="0">
              <a:solidFill>
                <a:srgbClr val="0000FF"/>
              </a:solidFill>
            </a:endParaRPr>
          </a:p>
        </p:txBody>
      </p:sp>
    </p:spTree>
    <p:extLst>
      <p:ext uri="{BB962C8B-B14F-4D97-AF65-F5344CB8AC3E}">
        <p14:creationId xmlns:p14="http://schemas.microsoft.com/office/powerpoint/2010/main" val="1900022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2809" y="1063358"/>
            <a:ext cx="8614703" cy="4862870"/>
          </a:xfrm>
          <a:prstGeom prst="rect">
            <a:avLst/>
          </a:prstGeom>
          <a:noFill/>
          <a:ln>
            <a:solidFill>
              <a:schemeClr val="accent1"/>
            </a:solidFill>
          </a:ln>
        </p:spPr>
        <p:txBody>
          <a:bodyPr wrap="square" rtlCol="0">
            <a:spAutoFit/>
          </a:bodyPr>
          <a:lstStyle/>
          <a:p>
            <a:pPr algn="ctr"/>
            <a:r>
              <a:rPr lang="en-US" sz="2400" b="1" dirty="0">
                <a:solidFill>
                  <a:srgbClr val="FF0000"/>
                </a:solidFill>
              </a:rPr>
              <a:t>Priority Schools </a:t>
            </a:r>
          </a:p>
          <a:p>
            <a:endParaRPr lang="en-US" sz="1000" dirty="0"/>
          </a:p>
          <a:p>
            <a:r>
              <a:rPr lang="en-US" sz="1600" b="1" dirty="0"/>
              <a:t>Entrance Criteria</a:t>
            </a:r>
          </a:p>
          <a:p>
            <a:r>
              <a:rPr lang="en-US" sz="1200" dirty="0"/>
              <a:t>1. Title I Schools</a:t>
            </a:r>
          </a:p>
          <a:p>
            <a:r>
              <a:rPr lang="en-US" sz="1200" dirty="0"/>
              <a:t>2. 3-year average of </a:t>
            </a:r>
            <a:r>
              <a:rPr lang="en-US" sz="1200" b="1" dirty="0">
                <a:solidFill>
                  <a:schemeClr val="accent1">
                    <a:lumMod val="75000"/>
                  </a:schemeClr>
                </a:solidFill>
              </a:rPr>
              <a:t>Content Mastery </a:t>
            </a:r>
            <a:r>
              <a:rPr lang="en-US" sz="1200" dirty="0"/>
              <a:t>category performance </a:t>
            </a:r>
          </a:p>
          <a:p>
            <a:r>
              <a:rPr lang="en-US" sz="1200" dirty="0"/>
              <a:t>	a. Category performance will be weighted by enrollment for schools with more than one grade band </a:t>
            </a:r>
          </a:p>
          <a:p>
            <a:r>
              <a:rPr lang="en-US" sz="1200" dirty="0"/>
              <a:t>	b. Schools must have 3 years of data </a:t>
            </a:r>
          </a:p>
          <a:p>
            <a:r>
              <a:rPr lang="en-US" sz="1200" dirty="0"/>
              <a:t>3. Rank schools by 3-year average of category performance </a:t>
            </a:r>
          </a:p>
          <a:p>
            <a:r>
              <a:rPr lang="en-US" sz="1200" dirty="0"/>
              <a:t>4. Select lowest 5% </a:t>
            </a:r>
          </a:p>
          <a:p>
            <a:r>
              <a:rPr lang="en-US" sz="1200" dirty="0"/>
              <a:t>5. Add schools with graduation rates &lt; 60% for 2 consecutive years </a:t>
            </a:r>
          </a:p>
          <a:p>
            <a:r>
              <a:rPr lang="en-US" sz="1200" dirty="0"/>
              <a:t>	*2014 and 2013 4-year cohort graduation rate </a:t>
            </a:r>
          </a:p>
          <a:p>
            <a:r>
              <a:rPr lang="en-US" sz="1200" dirty="0"/>
              <a:t>6. Schools identified as Priority Schools in 2012 which did not meet the exit criteria will be re-identified as </a:t>
            </a:r>
            <a:r>
              <a:rPr lang="en-US" sz="1200" dirty="0" smtClean="0"/>
              <a:t>Priority </a:t>
            </a:r>
            <a:r>
              <a:rPr lang="en-US" sz="1200" dirty="0"/>
              <a:t>Schools. </a:t>
            </a:r>
          </a:p>
          <a:p>
            <a:endParaRPr lang="en-US" sz="1600" b="1" dirty="0"/>
          </a:p>
          <a:p>
            <a:r>
              <a:rPr lang="en-US" sz="1600" b="1" dirty="0"/>
              <a:t>Exit Criteria </a:t>
            </a:r>
            <a:endParaRPr lang="en-US" sz="1600" dirty="0"/>
          </a:p>
          <a:p>
            <a:r>
              <a:rPr lang="en-US" sz="1200" dirty="0"/>
              <a:t>Priority Schools will exit Priority status when they: </a:t>
            </a:r>
          </a:p>
          <a:p>
            <a:r>
              <a:rPr lang="en-US" sz="1200" dirty="0"/>
              <a:t>1. no longer meet the definition of a Priority School and demonstrate a 5 percentage point increase in Content Mastery category performance; or </a:t>
            </a:r>
          </a:p>
          <a:p>
            <a:r>
              <a:rPr lang="en-US" sz="1200" dirty="0" smtClean="0"/>
              <a:t>2</a:t>
            </a:r>
            <a:r>
              <a:rPr lang="en-US" sz="1200" dirty="0"/>
              <a:t>. no longer meet the definition of a Priority School and have graduation rates (most recent year and prior year 4-year cohort rates) ≥ 60% </a:t>
            </a:r>
          </a:p>
          <a:p>
            <a:endParaRPr lang="en-US" sz="1200" dirty="0"/>
          </a:p>
          <a:p>
            <a:r>
              <a:rPr lang="en-US" sz="1200" dirty="0"/>
              <a:t>Data for schools that exit in the first year will be monitored for re-identification purposes. </a:t>
            </a:r>
          </a:p>
          <a:p>
            <a:r>
              <a:rPr lang="en-US" sz="1200" dirty="0"/>
              <a:t>Schools that were identified as Priority Schools in spring 2012 may exit if they no longer meet the definition of a Priority School and have increased their Content Mastery Category Performance by 5 percentage points or have graduation rates (most recent year and prior year 4-year cohort rates) ≥ 60%. </a:t>
            </a:r>
          </a:p>
        </p:txBody>
      </p:sp>
    </p:spTree>
    <p:extLst>
      <p:ext uri="{BB962C8B-B14F-4D97-AF65-F5344CB8AC3E}">
        <p14:creationId xmlns:p14="http://schemas.microsoft.com/office/powerpoint/2010/main" val="12448175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787" y="334016"/>
            <a:ext cx="6715432" cy="1325563"/>
          </a:xfrm>
        </p:spPr>
        <p:txBody>
          <a:bodyPr>
            <a:normAutofit/>
          </a:bodyPr>
          <a:lstStyle/>
          <a:p>
            <a:r>
              <a:rPr lang="en-US" sz="3200" dirty="0" smtClean="0">
                <a:solidFill>
                  <a:srgbClr val="FF0000"/>
                </a:solidFill>
              </a:rPr>
              <a:t>Informative/Explanatory Writing:  </a:t>
            </a:r>
            <a:r>
              <a:rPr lang="en-US" sz="3200" dirty="0" smtClean="0">
                <a:solidFill>
                  <a:srgbClr val="0000FF"/>
                </a:solidFill>
              </a:rPr>
              <a:t>Noteworthy Trends</a:t>
            </a:r>
            <a:endParaRPr lang="en-US" sz="3200" dirty="0">
              <a:solidFill>
                <a:srgbClr val="FF0000"/>
              </a:solidFill>
            </a:endParaRPr>
          </a:p>
        </p:txBody>
      </p:sp>
      <p:sp>
        <p:nvSpPr>
          <p:cNvPr id="3" name="Content Placeholder 2"/>
          <p:cNvSpPr>
            <a:spLocks noGrp="1"/>
          </p:cNvSpPr>
          <p:nvPr>
            <p:ph idx="1"/>
          </p:nvPr>
        </p:nvSpPr>
        <p:spPr>
          <a:xfrm>
            <a:off x="422787" y="1825625"/>
            <a:ext cx="8092563" cy="4351338"/>
          </a:xfrm>
        </p:spPr>
        <p:txBody>
          <a:bodyPr>
            <a:normAutofit/>
          </a:bodyPr>
          <a:lstStyle/>
          <a:p>
            <a:r>
              <a:rPr lang="en-US" sz="2400" dirty="0">
                <a:solidFill>
                  <a:srgbClr val="33363A"/>
                </a:solidFill>
              </a:rPr>
              <a:t>Students may provide an informative essay with some details drawn from the </a:t>
            </a:r>
            <a:r>
              <a:rPr lang="en-US" sz="2400" dirty="0" smtClean="0">
                <a:solidFill>
                  <a:srgbClr val="33363A"/>
                </a:solidFill>
              </a:rPr>
              <a:t>passage </a:t>
            </a:r>
            <a:r>
              <a:rPr lang="en-US" sz="2400" dirty="0">
                <a:solidFill>
                  <a:srgbClr val="33363A"/>
                </a:solidFill>
              </a:rPr>
              <a:t>but </a:t>
            </a:r>
            <a:r>
              <a:rPr lang="en-US" sz="2400" i="1" dirty="0">
                <a:solidFill>
                  <a:srgbClr val="33363A"/>
                </a:solidFill>
              </a:rPr>
              <a:t>with little organizational </a:t>
            </a:r>
            <a:r>
              <a:rPr lang="en-US" sz="2400" i="1" dirty="0" smtClean="0">
                <a:solidFill>
                  <a:srgbClr val="33363A"/>
                </a:solidFill>
              </a:rPr>
              <a:t>structure</a:t>
            </a:r>
            <a:r>
              <a:rPr lang="en-US" sz="2400" dirty="0" smtClean="0">
                <a:solidFill>
                  <a:srgbClr val="33363A"/>
                </a:solidFill>
              </a:rPr>
              <a:t>.</a:t>
            </a:r>
            <a:endParaRPr lang="en-US" sz="2400" dirty="0">
              <a:solidFill>
                <a:srgbClr val="33363A"/>
              </a:solidFill>
            </a:endParaRPr>
          </a:p>
          <a:p>
            <a:r>
              <a:rPr lang="en-US" sz="2400" dirty="0">
                <a:solidFill>
                  <a:srgbClr val="33363A"/>
                </a:solidFill>
              </a:rPr>
              <a:t>Students may </a:t>
            </a:r>
            <a:r>
              <a:rPr lang="en-US" sz="2400" i="1" dirty="0">
                <a:solidFill>
                  <a:srgbClr val="33363A"/>
                </a:solidFill>
              </a:rPr>
              <a:t>provide little development with few details drawn from the </a:t>
            </a:r>
            <a:r>
              <a:rPr lang="en-US" sz="2400" i="1" dirty="0" smtClean="0">
                <a:solidFill>
                  <a:srgbClr val="33363A"/>
                </a:solidFill>
              </a:rPr>
              <a:t>passages </a:t>
            </a:r>
            <a:r>
              <a:rPr lang="en-US" sz="2400" i="1" dirty="0">
                <a:solidFill>
                  <a:srgbClr val="33363A"/>
                </a:solidFill>
              </a:rPr>
              <a:t>or with support drawn from only one passage</a:t>
            </a:r>
            <a:r>
              <a:rPr lang="en-US" sz="2400" dirty="0">
                <a:solidFill>
                  <a:srgbClr val="33363A"/>
                </a:solidFill>
              </a:rPr>
              <a:t>.</a:t>
            </a:r>
          </a:p>
          <a:p>
            <a:r>
              <a:rPr lang="en-US" sz="2400" dirty="0" smtClean="0">
                <a:solidFill>
                  <a:srgbClr val="33363A"/>
                </a:solidFill>
              </a:rPr>
              <a:t>Students may </a:t>
            </a:r>
            <a:r>
              <a:rPr lang="en-US" sz="2400" i="1" dirty="0" smtClean="0">
                <a:solidFill>
                  <a:srgbClr val="33363A"/>
                </a:solidFill>
              </a:rPr>
              <a:t>copy or closely paraphrase</a:t>
            </a:r>
            <a:r>
              <a:rPr lang="en-US" sz="2400" dirty="0" smtClean="0">
                <a:solidFill>
                  <a:srgbClr val="33363A"/>
                </a:solidFill>
              </a:rPr>
              <a:t> large portions of the prompt or passages (with or without attribution) </a:t>
            </a:r>
            <a:r>
              <a:rPr lang="en-US" sz="2400" i="1" dirty="0" smtClean="0">
                <a:solidFill>
                  <a:srgbClr val="33363A"/>
                </a:solidFill>
              </a:rPr>
              <a:t>while providing little original work </a:t>
            </a:r>
            <a:r>
              <a:rPr lang="en-US" sz="2400" dirty="0" smtClean="0">
                <a:solidFill>
                  <a:srgbClr val="33363A"/>
                </a:solidFill>
              </a:rPr>
              <a:t>(also seen in Argumentative/Opinion Writing).</a:t>
            </a:r>
          </a:p>
        </p:txBody>
      </p:sp>
    </p:spTree>
    <p:extLst>
      <p:ext uri="{BB962C8B-B14F-4D97-AF65-F5344CB8AC3E}">
        <p14:creationId xmlns:p14="http://schemas.microsoft.com/office/powerpoint/2010/main" val="20093554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169407"/>
            <a:ext cx="7886700" cy="1007555"/>
          </a:xfrm>
        </p:spPr>
        <p:txBody>
          <a:bodyPr>
            <a:normAutofit fontScale="77500" lnSpcReduction="20000"/>
          </a:bodyPr>
          <a:lstStyle/>
          <a:p>
            <a:pPr marL="0" indent="0">
              <a:buNone/>
            </a:pPr>
            <a:r>
              <a:rPr lang="en-US" dirty="0" smtClean="0">
                <a:solidFill>
                  <a:srgbClr val="33363A"/>
                </a:solidFill>
              </a:rPr>
              <a:t>Score: B (Copied)</a:t>
            </a:r>
          </a:p>
          <a:p>
            <a:pPr marL="0" indent="0">
              <a:buNone/>
            </a:pPr>
            <a:r>
              <a:rPr lang="en-US" dirty="0" smtClean="0">
                <a:solidFill>
                  <a:srgbClr val="33363A"/>
                </a:solidFill>
              </a:rPr>
              <a:t>Text </a:t>
            </a:r>
            <a:r>
              <a:rPr lang="en-US" dirty="0">
                <a:solidFill>
                  <a:srgbClr val="33363A"/>
                </a:solidFill>
              </a:rPr>
              <a:t>in yellow is copied or closely paraphrased from the passages. The student does not attribute any of the copied text.</a:t>
            </a:r>
          </a:p>
          <a:p>
            <a:endParaRPr lang="en-US" dirty="0"/>
          </a:p>
        </p:txBody>
      </p:sp>
      <p:sp>
        <p:nvSpPr>
          <p:cNvPr id="6" name="Title 1"/>
          <p:cNvSpPr>
            <a:spLocks noGrp="1"/>
          </p:cNvSpPr>
          <p:nvPr>
            <p:ph type="title"/>
          </p:nvPr>
        </p:nvSpPr>
        <p:spPr>
          <a:xfrm>
            <a:off x="323849" y="171639"/>
            <a:ext cx="6843867" cy="1325563"/>
          </a:xfrm>
        </p:spPr>
        <p:txBody>
          <a:bodyPr>
            <a:noAutofit/>
          </a:bodyPr>
          <a:lstStyle/>
          <a:p>
            <a:r>
              <a:rPr lang="en-US" sz="3200" dirty="0" smtClean="0">
                <a:solidFill>
                  <a:srgbClr val="0000FF"/>
                </a:solidFill>
              </a:rPr>
              <a:t>Informational/Explanatory Writing</a:t>
            </a:r>
            <a:br>
              <a:rPr lang="en-US" sz="3200" dirty="0" smtClean="0">
                <a:solidFill>
                  <a:srgbClr val="0000FF"/>
                </a:solidFill>
              </a:rPr>
            </a:br>
            <a:r>
              <a:rPr lang="en-US" sz="3200" dirty="0" smtClean="0"/>
              <a:t>Sample Response #1</a:t>
            </a:r>
            <a:endParaRPr lang="en-US" sz="32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910" y="1676591"/>
            <a:ext cx="7324725" cy="31146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TextBox 1"/>
          <p:cNvSpPr txBox="1"/>
          <p:nvPr/>
        </p:nvSpPr>
        <p:spPr>
          <a:xfrm>
            <a:off x="5251039" y="5105946"/>
            <a:ext cx="3244646"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rgbClr val="0000FF"/>
                </a:solidFill>
              </a:rPr>
              <a:t>Sample from Grade 3</a:t>
            </a:r>
            <a:endParaRPr lang="en-US" dirty="0">
              <a:solidFill>
                <a:srgbClr val="0000FF"/>
              </a:solidFill>
            </a:endParaRPr>
          </a:p>
        </p:txBody>
      </p:sp>
    </p:spTree>
    <p:extLst>
      <p:ext uri="{BB962C8B-B14F-4D97-AF65-F5344CB8AC3E}">
        <p14:creationId xmlns:p14="http://schemas.microsoft.com/office/powerpoint/2010/main" val="989227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047487"/>
            <a:ext cx="7886700" cy="1129475"/>
          </a:xfrm>
        </p:spPr>
        <p:txBody>
          <a:bodyPr>
            <a:normAutofit fontScale="92500" lnSpcReduction="20000"/>
          </a:bodyPr>
          <a:lstStyle/>
          <a:p>
            <a:pPr marL="0" indent="0">
              <a:buNone/>
            </a:pPr>
            <a:r>
              <a:rPr lang="en-US" dirty="0" smtClean="0"/>
              <a:t>Score: 2, 2</a:t>
            </a:r>
          </a:p>
          <a:p>
            <a:pPr marL="0" indent="0">
              <a:buNone/>
            </a:pPr>
            <a:r>
              <a:rPr lang="en-US" dirty="0" smtClean="0"/>
              <a:t>The student provides a minimal introduction and then a list of details.</a:t>
            </a:r>
            <a:endParaRPr lang="en-US" dirty="0"/>
          </a:p>
        </p:txBody>
      </p:sp>
      <p:sp>
        <p:nvSpPr>
          <p:cNvPr id="6" name="Title 1"/>
          <p:cNvSpPr>
            <a:spLocks noGrp="1"/>
          </p:cNvSpPr>
          <p:nvPr>
            <p:ph type="title"/>
          </p:nvPr>
        </p:nvSpPr>
        <p:spPr>
          <a:xfrm>
            <a:off x="328679" y="342265"/>
            <a:ext cx="6957023" cy="1325563"/>
          </a:xfrm>
        </p:spPr>
        <p:txBody>
          <a:bodyPr>
            <a:noAutofit/>
          </a:bodyPr>
          <a:lstStyle/>
          <a:p>
            <a:r>
              <a:rPr lang="en-US" sz="3200" dirty="0" smtClean="0">
                <a:solidFill>
                  <a:srgbClr val="0000FF"/>
                </a:solidFill>
              </a:rPr>
              <a:t>Informational/Explanatory Writing</a:t>
            </a:r>
            <a:r>
              <a:rPr lang="en-US" sz="3200" dirty="0"/>
              <a:t/>
            </a:r>
            <a:br>
              <a:rPr lang="en-US" sz="3200" dirty="0"/>
            </a:br>
            <a:r>
              <a:rPr lang="en-US" sz="3200" dirty="0" smtClean="0"/>
              <a:t>Sample Response #2</a:t>
            </a:r>
            <a:endParaRPr lang="en-US" sz="3200"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325" y="1848921"/>
            <a:ext cx="7439025" cy="27908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Rectangle 1"/>
          <p:cNvSpPr/>
          <p:nvPr/>
        </p:nvSpPr>
        <p:spPr>
          <a:xfrm>
            <a:off x="5658157" y="4945314"/>
            <a:ext cx="2173544"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a:solidFill>
                  <a:srgbClr val="0000FF"/>
                </a:solidFill>
              </a:rPr>
              <a:t>Sample from Grade 3</a:t>
            </a:r>
          </a:p>
        </p:txBody>
      </p:sp>
    </p:spTree>
    <p:extLst>
      <p:ext uri="{BB962C8B-B14F-4D97-AF65-F5344CB8AC3E}">
        <p14:creationId xmlns:p14="http://schemas.microsoft.com/office/powerpoint/2010/main" val="13560960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242559"/>
            <a:ext cx="7886700" cy="934403"/>
          </a:xfrm>
        </p:spPr>
        <p:txBody>
          <a:bodyPr>
            <a:normAutofit fontScale="77500" lnSpcReduction="20000"/>
          </a:bodyPr>
          <a:lstStyle/>
          <a:p>
            <a:pPr marL="0" indent="0">
              <a:buNone/>
            </a:pPr>
            <a:r>
              <a:rPr lang="en-US" dirty="0" smtClean="0"/>
              <a:t>Score: 2, 2</a:t>
            </a:r>
          </a:p>
          <a:p>
            <a:pPr marL="0" indent="0">
              <a:buNone/>
            </a:pPr>
            <a:r>
              <a:rPr lang="en-US" dirty="0" smtClean="0"/>
              <a:t>The student provides an informative essay that draws details from only one of the two passages.</a:t>
            </a:r>
            <a:endParaRPr lang="en-US" dirty="0"/>
          </a:p>
        </p:txBody>
      </p:sp>
      <p:sp>
        <p:nvSpPr>
          <p:cNvPr id="6" name="Title 1"/>
          <p:cNvSpPr>
            <a:spLocks noGrp="1"/>
          </p:cNvSpPr>
          <p:nvPr>
            <p:ph type="title"/>
          </p:nvPr>
        </p:nvSpPr>
        <p:spPr>
          <a:xfrm>
            <a:off x="422787" y="395286"/>
            <a:ext cx="6902246" cy="1325563"/>
          </a:xfrm>
        </p:spPr>
        <p:txBody>
          <a:bodyPr>
            <a:noAutofit/>
          </a:bodyPr>
          <a:lstStyle/>
          <a:p>
            <a:r>
              <a:rPr lang="en-US" sz="3200" dirty="0">
                <a:solidFill>
                  <a:srgbClr val="0000FF"/>
                </a:solidFill>
              </a:rPr>
              <a:t>Informational/Explanatory Writing</a:t>
            </a:r>
            <a:r>
              <a:rPr lang="en-US" sz="3200" dirty="0"/>
              <a:t/>
            </a:r>
            <a:br>
              <a:rPr lang="en-US" sz="3200" dirty="0"/>
            </a:br>
            <a:r>
              <a:rPr lang="en-US" sz="3200" dirty="0"/>
              <a:t>Sample Response </a:t>
            </a:r>
            <a:r>
              <a:rPr lang="en-US" sz="3200" dirty="0" smtClean="0"/>
              <a:t>#</a:t>
            </a:r>
            <a:r>
              <a:rPr lang="en-US" sz="3200" dirty="0"/>
              <a:t>3</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847535"/>
            <a:ext cx="7162800" cy="30575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Rectangle 1"/>
          <p:cNvSpPr/>
          <p:nvPr/>
        </p:nvSpPr>
        <p:spPr>
          <a:xfrm>
            <a:off x="5805641" y="5137152"/>
            <a:ext cx="2173544"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a:solidFill>
                  <a:srgbClr val="0000FF"/>
                </a:solidFill>
              </a:rPr>
              <a:t>Sample from Grade 3</a:t>
            </a:r>
          </a:p>
        </p:txBody>
      </p:sp>
    </p:spTree>
    <p:extLst>
      <p:ext uri="{BB962C8B-B14F-4D97-AF65-F5344CB8AC3E}">
        <p14:creationId xmlns:p14="http://schemas.microsoft.com/office/powerpoint/2010/main" val="23621639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Math Constructed Response:  </a:t>
            </a: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p:txBody>
          <a:bodyPr/>
          <a:lstStyle/>
          <a:p>
            <a:r>
              <a:rPr lang="en-US" dirty="0" smtClean="0"/>
              <a:t>For multistep processes, students were sometimes able to start the process correctly but were </a:t>
            </a:r>
            <a:r>
              <a:rPr lang="en-US" i="1" dirty="0" smtClean="0"/>
              <a:t>unsure how to complete the process</a:t>
            </a:r>
            <a:r>
              <a:rPr lang="en-US" dirty="0" smtClean="0"/>
              <a:t>.</a:t>
            </a:r>
          </a:p>
          <a:p>
            <a:r>
              <a:rPr lang="en-US" dirty="0"/>
              <a:t>Students would sometimes arrive at the correct answer using an unexpected process. Many prompts allowed for the students to take multiple correct </a:t>
            </a:r>
            <a:r>
              <a:rPr lang="en-US" dirty="0" smtClean="0"/>
              <a:t>approaches </a:t>
            </a:r>
            <a:r>
              <a:rPr lang="en-US" dirty="0"/>
              <a:t>for full credit.</a:t>
            </a:r>
          </a:p>
          <a:p>
            <a:r>
              <a:rPr lang="en-US" dirty="0" smtClean="0"/>
              <a:t>Students would </a:t>
            </a:r>
            <a:r>
              <a:rPr lang="en-US" i="1" dirty="0" smtClean="0"/>
              <a:t>sometimes not provide a complete explanation or a complete process </a:t>
            </a:r>
            <a:r>
              <a:rPr lang="en-US" dirty="0" smtClean="0"/>
              <a:t>for how they arrived at the answer.</a:t>
            </a:r>
          </a:p>
          <a:p>
            <a:pPr marL="0" indent="0">
              <a:buNone/>
            </a:pPr>
            <a:endParaRPr lang="en-US" dirty="0"/>
          </a:p>
        </p:txBody>
      </p:sp>
    </p:spTree>
    <p:extLst>
      <p:ext uri="{BB962C8B-B14F-4D97-AF65-F5344CB8AC3E}">
        <p14:creationId xmlns:p14="http://schemas.microsoft.com/office/powerpoint/2010/main" val="340933214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Math Constructed Response:  </a:t>
            </a: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a:xfrm>
            <a:off x="403123" y="1825625"/>
            <a:ext cx="8318089" cy="4535846"/>
          </a:xfrm>
        </p:spPr>
        <p:txBody>
          <a:bodyPr>
            <a:normAutofit fontScale="92500" lnSpcReduction="10000"/>
          </a:bodyPr>
          <a:lstStyle/>
          <a:p>
            <a:r>
              <a:rPr lang="en-US" dirty="0" smtClean="0"/>
              <a:t>Students may </a:t>
            </a:r>
            <a:r>
              <a:rPr lang="en-US" i="1" dirty="0" smtClean="0"/>
              <a:t>confuse formulas</a:t>
            </a:r>
            <a:r>
              <a:rPr lang="en-US" dirty="0" smtClean="0"/>
              <a:t>, such as confusing area with volume or perimeter with area.</a:t>
            </a:r>
          </a:p>
          <a:p>
            <a:r>
              <a:rPr lang="en-US" dirty="0" smtClean="0"/>
              <a:t>Students </a:t>
            </a:r>
            <a:r>
              <a:rPr lang="en-US" i="1" dirty="0" smtClean="0"/>
              <a:t>may not know key math terms or confuses terms </a:t>
            </a:r>
            <a:r>
              <a:rPr lang="en-US" dirty="0" smtClean="0"/>
              <a:t>(e.g., complimentary vs. supplementary; or diameter vs. radius)</a:t>
            </a:r>
          </a:p>
          <a:p>
            <a:r>
              <a:rPr lang="en-US" dirty="0" smtClean="0"/>
              <a:t>When asked to provide an explanation, students </a:t>
            </a:r>
            <a:r>
              <a:rPr lang="en-US" i="1" dirty="0" smtClean="0"/>
              <a:t>sometimes tended to restate the information given</a:t>
            </a:r>
            <a:r>
              <a:rPr lang="en-US" dirty="0" smtClean="0"/>
              <a:t>.</a:t>
            </a:r>
          </a:p>
          <a:p>
            <a:r>
              <a:rPr lang="en-US" dirty="0" smtClean="0"/>
              <a:t>Students </a:t>
            </a:r>
            <a:r>
              <a:rPr lang="en-US" i="1" dirty="0" smtClean="0"/>
              <a:t>used the wrong operation</a:t>
            </a:r>
            <a:r>
              <a:rPr lang="en-US" dirty="0" smtClean="0"/>
              <a:t> – when in doubt, add.</a:t>
            </a:r>
          </a:p>
          <a:p>
            <a:r>
              <a:rPr lang="en-US" i="1" dirty="0" smtClean="0"/>
              <a:t>Students do not answer the question that is asked</a:t>
            </a:r>
            <a:r>
              <a:rPr lang="en-US" dirty="0" smtClean="0"/>
              <a:t>:  </a:t>
            </a:r>
          </a:p>
          <a:p>
            <a:pPr lvl="1">
              <a:buFont typeface="Arial Black" panose="020B0A04020102020204" pitchFamily="34" charset="0"/>
              <a:buChar char="–"/>
            </a:pPr>
            <a:r>
              <a:rPr lang="en-US" dirty="0" smtClean="0"/>
              <a:t>Example:  the prompt provides a scenario and asks for the probability of two different outcomes both occurring; the students provides the two individual probabilities instead.</a:t>
            </a:r>
            <a:endParaRPr lang="en-US" dirty="0"/>
          </a:p>
        </p:txBody>
      </p:sp>
    </p:spTree>
    <p:extLst>
      <p:ext uri="{BB962C8B-B14F-4D97-AF65-F5344CB8AC3E}">
        <p14:creationId xmlns:p14="http://schemas.microsoft.com/office/powerpoint/2010/main" val="122628629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b="1" dirty="0" smtClean="0">
                <a:solidFill>
                  <a:srgbClr val="0000FF"/>
                </a:solidFill>
              </a:rPr>
              <a:t>Grade 5 Math Constructed Response</a:t>
            </a:r>
          </a:p>
          <a:p>
            <a:pPr marL="0" indent="0">
              <a:buNone/>
            </a:pPr>
            <a:r>
              <a:rPr lang="en-US" dirty="0" smtClean="0"/>
              <a:t>Peyton </a:t>
            </a:r>
            <a:r>
              <a:rPr lang="en-US" dirty="0"/>
              <a:t>has a goal to walk 10,000 steps each day. On Tuesday afternoon, Peyton walked 7,338 steps. She averages 2.5 feet per step.</a:t>
            </a:r>
          </a:p>
          <a:p>
            <a:pPr marL="0" indent="0">
              <a:buNone/>
            </a:pPr>
            <a:r>
              <a:rPr lang="en-US" b="1" dirty="0"/>
              <a:t>Part A</a:t>
            </a:r>
            <a:r>
              <a:rPr lang="en-US" dirty="0"/>
              <a:t>  How many more feet does Peyton need to walk to reach her goal of 10,000 steps? Write your answer in the space provided on your answer document.</a:t>
            </a:r>
          </a:p>
          <a:p>
            <a:pPr marL="0" indent="0">
              <a:buNone/>
            </a:pPr>
            <a:r>
              <a:rPr lang="en-US" b="1" dirty="0"/>
              <a:t>Part B</a:t>
            </a:r>
            <a:r>
              <a:rPr lang="en-US" dirty="0"/>
              <a:t> </a:t>
            </a:r>
            <a:r>
              <a:rPr lang="en-US" dirty="0" smtClean="0"/>
              <a:t> Explain </a:t>
            </a:r>
            <a:r>
              <a:rPr lang="en-US" dirty="0"/>
              <a:t>with words or numbers how you found your answer. Write your answer in the space provided on your answer document.</a:t>
            </a:r>
          </a:p>
          <a:p>
            <a:pPr marL="0" indent="0">
              <a:buNone/>
            </a:pPr>
            <a:endParaRPr lang="en-US" dirty="0"/>
          </a:p>
        </p:txBody>
      </p:sp>
      <p:sp>
        <p:nvSpPr>
          <p:cNvPr id="6" name="Title 1"/>
          <p:cNvSpPr>
            <a:spLocks noGrp="1"/>
          </p:cNvSpPr>
          <p:nvPr>
            <p:ph type="title"/>
          </p:nvPr>
        </p:nvSpPr>
        <p:spPr/>
        <p:txBody>
          <a:bodyPr>
            <a:normAutofit/>
          </a:bodyPr>
          <a:lstStyle/>
          <a:p>
            <a:r>
              <a:rPr lang="en-US" sz="3200" dirty="0" smtClean="0">
                <a:solidFill>
                  <a:srgbClr val="FF0000"/>
                </a:solidFill>
              </a:rPr>
              <a:t>Math Constructed Response</a:t>
            </a:r>
            <a:endParaRPr lang="en-US" sz="3200" dirty="0">
              <a:solidFill>
                <a:srgbClr val="FF0000"/>
              </a:solidFill>
            </a:endParaRPr>
          </a:p>
        </p:txBody>
      </p:sp>
    </p:spTree>
    <p:extLst>
      <p:ext uri="{BB962C8B-B14F-4D97-AF65-F5344CB8AC3E}">
        <p14:creationId xmlns:p14="http://schemas.microsoft.com/office/powerpoint/2010/main" val="5335993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rPr>
              <a:t>Math Constructed Response: </a:t>
            </a:r>
            <a:r>
              <a:rPr lang="en-US" sz="3200" dirty="0" smtClean="0"/>
              <a:t>Sample Responses #1 and #2</a:t>
            </a:r>
            <a:endParaRPr lang="en-US" sz="3200" dirty="0"/>
          </a:p>
        </p:txBody>
      </p:sp>
      <p:sp>
        <p:nvSpPr>
          <p:cNvPr id="3" name="Content Placeholder 2"/>
          <p:cNvSpPr>
            <a:spLocks noGrp="1"/>
          </p:cNvSpPr>
          <p:nvPr>
            <p:ph idx="1"/>
          </p:nvPr>
        </p:nvSpPr>
        <p:spPr>
          <a:xfrm>
            <a:off x="603983" y="5149742"/>
            <a:ext cx="7886700" cy="922211"/>
          </a:xfrm>
        </p:spPr>
        <p:txBody>
          <a:bodyPr>
            <a:normAutofit fontScale="70000" lnSpcReduction="20000"/>
          </a:bodyPr>
          <a:lstStyle/>
          <a:p>
            <a:pPr marL="0" indent="0">
              <a:buNone/>
            </a:pPr>
            <a:r>
              <a:rPr lang="en-US" dirty="0" smtClean="0"/>
              <a:t>Score: 2</a:t>
            </a:r>
          </a:p>
          <a:p>
            <a:pPr marL="0" indent="0">
              <a:buNone/>
            </a:pPr>
            <a:r>
              <a:rPr lang="en-US" dirty="0" smtClean="0"/>
              <a:t>Two examples of full credit responses using different, valid processes</a:t>
            </a:r>
            <a:endParaRPr lang="en-US" dirty="0"/>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5358" y="2275612"/>
            <a:ext cx="5553075" cy="838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2675" y="3784808"/>
            <a:ext cx="3629025" cy="5143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427569209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00FF"/>
                </a:solidFill>
              </a:rPr>
              <a:t>Math Constructed </a:t>
            </a:r>
            <a:r>
              <a:rPr lang="en-US" sz="3200" dirty="0" smtClean="0">
                <a:solidFill>
                  <a:srgbClr val="0000FF"/>
                </a:solidFill>
              </a:rPr>
              <a:t>Response:</a:t>
            </a:r>
            <a:br>
              <a:rPr lang="en-US" sz="3200" dirty="0" smtClean="0">
                <a:solidFill>
                  <a:srgbClr val="0000FF"/>
                </a:solidFill>
              </a:rPr>
            </a:br>
            <a:r>
              <a:rPr lang="en-US" sz="3200" dirty="0" smtClean="0"/>
              <a:t>Sample Response #</a:t>
            </a:r>
            <a:r>
              <a:rPr lang="en-US" sz="3200" dirty="0"/>
              <a:t>3</a:t>
            </a:r>
          </a:p>
        </p:txBody>
      </p:sp>
      <p:sp>
        <p:nvSpPr>
          <p:cNvPr id="3" name="Content Placeholder 2"/>
          <p:cNvSpPr>
            <a:spLocks noGrp="1"/>
          </p:cNvSpPr>
          <p:nvPr>
            <p:ph idx="1"/>
          </p:nvPr>
        </p:nvSpPr>
        <p:spPr>
          <a:xfrm>
            <a:off x="628650" y="3986783"/>
            <a:ext cx="7886700" cy="1509142"/>
          </a:xfrm>
        </p:spPr>
        <p:txBody>
          <a:bodyPr>
            <a:normAutofit fontScale="85000" lnSpcReduction="20000"/>
          </a:bodyPr>
          <a:lstStyle/>
          <a:p>
            <a:pPr marL="0" indent="0">
              <a:buNone/>
            </a:pPr>
            <a:r>
              <a:rPr lang="en-US" dirty="0" smtClean="0"/>
              <a:t>Score: 0</a:t>
            </a:r>
          </a:p>
          <a:p>
            <a:pPr marL="0" indent="0">
              <a:buNone/>
            </a:pPr>
            <a:r>
              <a:rPr lang="en-US" dirty="0" smtClean="0"/>
              <a:t>The student has the first step in the process correct (finding the number of steps remaining) but has an incorrect step when converting steps to feet (dividing by 2.5 rather than multiplying).</a:t>
            </a:r>
            <a:endParaRPr lang="en-US" dirty="0"/>
          </a:p>
        </p:txBody>
      </p:sp>
      <p:pic>
        <p:nvPicPr>
          <p:cNvPr id="225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369" y="2218563"/>
            <a:ext cx="3562350" cy="9334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6" name="TextBox 5"/>
          <p:cNvSpPr txBox="1"/>
          <p:nvPr/>
        </p:nvSpPr>
        <p:spPr>
          <a:xfrm>
            <a:off x="1976285" y="5606730"/>
            <a:ext cx="7092364"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dirty="0" smtClean="0"/>
              <a:t>Item:  How </a:t>
            </a:r>
            <a:r>
              <a:rPr lang="en-US" sz="1600" dirty="0"/>
              <a:t>many more feet does Peyton need to walk to reach her goal of 10,000 </a:t>
            </a:r>
            <a:r>
              <a:rPr lang="en-US" sz="1600" dirty="0" smtClean="0"/>
              <a:t>steps? </a:t>
            </a:r>
            <a:r>
              <a:rPr lang="en-US" sz="1600" dirty="0"/>
              <a:t>Explain with words or numbers how you found your answer. </a:t>
            </a:r>
          </a:p>
        </p:txBody>
      </p:sp>
    </p:spTree>
    <p:extLst>
      <p:ext uri="{BB962C8B-B14F-4D97-AF65-F5344CB8AC3E}">
        <p14:creationId xmlns:p14="http://schemas.microsoft.com/office/powerpoint/2010/main" val="301968979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114" y="3535680"/>
            <a:ext cx="7886700" cy="1331595"/>
          </a:xfrm>
        </p:spPr>
        <p:txBody>
          <a:bodyPr>
            <a:normAutofit lnSpcReduction="10000"/>
          </a:bodyPr>
          <a:lstStyle/>
          <a:p>
            <a:pPr marL="0" indent="0">
              <a:buNone/>
            </a:pPr>
            <a:r>
              <a:rPr lang="en-US" dirty="0" smtClean="0"/>
              <a:t>Score: 1</a:t>
            </a:r>
          </a:p>
          <a:p>
            <a:pPr marL="0" indent="0">
              <a:buNone/>
            </a:pPr>
            <a:r>
              <a:rPr lang="en-US" dirty="0" smtClean="0"/>
              <a:t>The student has the correct answer but does not provide a complete explanation of the process used.</a:t>
            </a:r>
            <a:endParaRPr lang="en-US" dirty="0"/>
          </a:p>
        </p:txBody>
      </p:sp>
      <p:sp>
        <p:nvSpPr>
          <p:cNvPr id="6" name="Title 1"/>
          <p:cNvSpPr>
            <a:spLocks noGrp="1"/>
          </p:cNvSpPr>
          <p:nvPr>
            <p:ph type="title"/>
          </p:nvPr>
        </p:nvSpPr>
        <p:spPr/>
        <p:txBody>
          <a:bodyPr>
            <a:normAutofit/>
          </a:bodyPr>
          <a:lstStyle/>
          <a:p>
            <a:r>
              <a:rPr lang="en-US" sz="3200" dirty="0" smtClean="0">
                <a:solidFill>
                  <a:srgbClr val="0000FF"/>
                </a:solidFill>
              </a:rPr>
              <a:t>Math Extended Response:</a:t>
            </a:r>
            <a:r>
              <a:rPr lang="en-US" sz="3200" dirty="0" smtClean="0"/>
              <a:t/>
            </a:r>
            <a:br>
              <a:rPr lang="en-US" sz="3200" dirty="0" smtClean="0"/>
            </a:br>
            <a:r>
              <a:rPr lang="en-US" sz="3200" dirty="0" smtClean="0"/>
              <a:t>Sample Response #4</a:t>
            </a:r>
            <a:endParaRPr lang="en-US" sz="3200"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9841" y="2480501"/>
            <a:ext cx="1885950" cy="4095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332304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 y="1025257"/>
            <a:ext cx="8567225" cy="5293757"/>
          </a:xfrm>
          <a:prstGeom prst="rect">
            <a:avLst/>
          </a:prstGeom>
          <a:noFill/>
        </p:spPr>
        <p:txBody>
          <a:bodyPr wrap="square" rtlCol="0">
            <a:spAutoFit/>
          </a:bodyPr>
          <a:lstStyle/>
          <a:p>
            <a:pPr algn="ctr"/>
            <a:r>
              <a:rPr lang="en-US" sz="2800" b="1" dirty="0">
                <a:solidFill>
                  <a:srgbClr val="FF0000"/>
                </a:solidFill>
              </a:rPr>
              <a:t>Focus Schools </a:t>
            </a:r>
          </a:p>
          <a:p>
            <a:endParaRPr lang="en-US" sz="1050" dirty="0"/>
          </a:p>
          <a:p>
            <a:r>
              <a:rPr lang="en-US" b="1" dirty="0"/>
              <a:t>Entrance Criteria</a:t>
            </a:r>
          </a:p>
          <a:p>
            <a:r>
              <a:rPr lang="en-US" sz="1400" dirty="0"/>
              <a:t>1. Title I schools </a:t>
            </a:r>
          </a:p>
          <a:p>
            <a:r>
              <a:rPr lang="en-US" sz="1400" dirty="0"/>
              <a:t>2. Must not meet the definition of a Priority school </a:t>
            </a:r>
          </a:p>
          <a:p>
            <a:r>
              <a:rPr lang="en-US" sz="1400" dirty="0"/>
              <a:t>3. 3-year average of </a:t>
            </a:r>
            <a:r>
              <a:rPr lang="en-US" sz="1400" b="1" dirty="0">
                <a:solidFill>
                  <a:schemeClr val="accent1">
                    <a:lumMod val="75000"/>
                  </a:schemeClr>
                </a:solidFill>
              </a:rPr>
              <a:t>Achievement Gap </a:t>
            </a:r>
            <a:r>
              <a:rPr lang="en-US" sz="1400" dirty="0"/>
              <a:t>scores </a:t>
            </a:r>
          </a:p>
          <a:p>
            <a:r>
              <a:rPr lang="en-US" sz="1400" dirty="0"/>
              <a:t>       	a. Achievement Gap will be weighted by enrollment for schools with more than one grade band </a:t>
            </a:r>
          </a:p>
          <a:p>
            <a:r>
              <a:rPr lang="en-US" sz="1400" dirty="0"/>
              <a:t>       	b. schools must have 3 years of data </a:t>
            </a:r>
          </a:p>
          <a:p>
            <a:r>
              <a:rPr lang="en-US" sz="1400" dirty="0"/>
              <a:t>4. Rank schools by 3-year average of Achievement Gap scores </a:t>
            </a:r>
          </a:p>
          <a:p>
            <a:r>
              <a:rPr lang="en-US" sz="1400" dirty="0"/>
              <a:t>5. Select lowest 10% </a:t>
            </a:r>
          </a:p>
          <a:p>
            <a:r>
              <a:rPr lang="en-US" sz="1400" dirty="0"/>
              <a:t>6. Schools identified as Focus Schools in 2012 which do not meet the exit criteria will be re-identified as Focus Schools. </a:t>
            </a:r>
          </a:p>
          <a:p>
            <a:endParaRPr lang="en-US" sz="1100" b="1" dirty="0"/>
          </a:p>
          <a:p>
            <a:r>
              <a:rPr lang="en-US" b="1" dirty="0"/>
              <a:t>Exit Criteria </a:t>
            </a:r>
          </a:p>
          <a:p>
            <a:r>
              <a:rPr lang="en-US" sz="1400" dirty="0"/>
              <a:t>Focus Schools will exit Focus status when they: </a:t>
            </a:r>
          </a:p>
          <a:p>
            <a:pPr marL="257175" indent="-257175">
              <a:buAutoNum type="arabicPeriod"/>
            </a:pPr>
            <a:r>
              <a:rPr lang="en-US" sz="1400" dirty="0"/>
              <a:t>no longer meet the definition of a Focus School and demonstrate a 2.5 point increase in the 3-year average of Achievement</a:t>
            </a:r>
          </a:p>
          <a:p>
            <a:r>
              <a:rPr lang="en-US" sz="1400" dirty="0"/>
              <a:t>        Gap scores</a:t>
            </a:r>
          </a:p>
          <a:p>
            <a:r>
              <a:rPr lang="en-US" sz="1400" dirty="0"/>
              <a:t>	a. 2014 </a:t>
            </a:r>
            <a:r>
              <a:rPr lang="en-US" sz="1400" dirty="0" smtClean="0"/>
              <a:t>3-year </a:t>
            </a:r>
            <a:r>
              <a:rPr lang="en-US" sz="1400" dirty="0"/>
              <a:t>average will serve as the baseline </a:t>
            </a:r>
          </a:p>
          <a:p>
            <a:endParaRPr lang="en-US" sz="1400" dirty="0"/>
          </a:p>
          <a:p>
            <a:r>
              <a:rPr lang="en-US" sz="1400" dirty="0"/>
              <a:t>Schools that were identified as Focus schools in spring 2012 may exit Focus status if they no longer meet the definition of a Focus school and have increased their Achievement Gap points by 2.5 points or exceed the state level 3-year average of Achievement Gap Points. 	</a:t>
            </a:r>
          </a:p>
        </p:txBody>
      </p:sp>
    </p:spTree>
    <p:extLst>
      <p:ext uri="{BB962C8B-B14F-4D97-AF65-F5344CB8AC3E}">
        <p14:creationId xmlns:p14="http://schemas.microsoft.com/office/powerpoint/2010/main" val="34233582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924300"/>
            <a:ext cx="7886700" cy="1271587"/>
          </a:xfrm>
        </p:spPr>
        <p:txBody>
          <a:bodyPr>
            <a:normAutofit fontScale="92500" lnSpcReduction="10000"/>
          </a:bodyPr>
          <a:lstStyle/>
          <a:p>
            <a:pPr marL="0" indent="0">
              <a:buNone/>
            </a:pPr>
            <a:r>
              <a:rPr lang="en-US" dirty="0" smtClean="0"/>
              <a:t>Score: 1</a:t>
            </a:r>
          </a:p>
          <a:p>
            <a:pPr marL="0" indent="0">
              <a:buNone/>
            </a:pPr>
            <a:r>
              <a:rPr lang="en-US" dirty="0" smtClean="0"/>
              <a:t>The student has an incorrect response but does have a correct complete process.</a:t>
            </a:r>
            <a:endParaRPr lang="en-US" dirty="0"/>
          </a:p>
        </p:txBody>
      </p:sp>
      <p:sp>
        <p:nvSpPr>
          <p:cNvPr id="6" name="Title 1"/>
          <p:cNvSpPr>
            <a:spLocks noGrp="1"/>
          </p:cNvSpPr>
          <p:nvPr>
            <p:ph type="title"/>
          </p:nvPr>
        </p:nvSpPr>
        <p:spPr/>
        <p:txBody>
          <a:bodyPr>
            <a:normAutofit/>
          </a:bodyPr>
          <a:lstStyle/>
          <a:p>
            <a:r>
              <a:rPr lang="en-US" sz="3200" dirty="0" smtClean="0">
                <a:solidFill>
                  <a:srgbClr val="0000FF"/>
                </a:solidFill>
              </a:rPr>
              <a:t>Math Extended Response:</a:t>
            </a:r>
            <a:br>
              <a:rPr lang="en-US" sz="3200" dirty="0" smtClean="0">
                <a:solidFill>
                  <a:srgbClr val="0000FF"/>
                </a:solidFill>
              </a:rPr>
            </a:br>
            <a:r>
              <a:rPr lang="en-US" sz="3200" dirty="0" smtClean="0"/>
              <a:t>Sample Response #5</a:t>
            </a:r>
            <a:endParaRPr lang="en-US"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575" y="2524125"/>
            <a:ext cx="6038850" cy="666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40031068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983" y="4573229"/>
            <a:ext cx="7886700" cy="1271587"/>
          </a:xfrm>
        </p:spPr>
        <p:txBody>
          <a:bodyPr>
            <a:normAutofit lnSpcReduction="10000"/>
          </a:bodyPr>
          <a:lstStyle/>
          <a:p>
            <a:pPr marL="0" indent="0">
              <a:buNone/>
            </a:pPr>
            <a:r>
              <a:rPr lang="en-US" dirty="0" smtClean="0"/>
              <a:t>Score: 1</a:t>
            </a:r>
          </a:p>
          <a:p>
            <a:pPr marL="0" indent="0">
              <a:buNone/>
            </a:pPr>
            <a:r>
              <a:rPr lang="en-US" dirty="0" smtClean="0"/>
              <a:t>The student has an incomplete but valid process.  The answer is incorrect (6665 instead of 6655).</a:t>
            </a:r>
            <a:endParaRPr lang="en-US" dirty="0"/>
          </a:p>
        </p:txBody>
      </p:sp>
      <p:sp>
        <p:nvSpPr>
          <p:cNvPr id="6" name="Title 1"/>
          <p:cNvSpPr>
            <a:spLocks noGrp="1"/>
          </p:cNvSpPr>
          <p:nvPr>
            <p:ph type="title"/>
          </p:nvPr>
        </p:nvSpPr>
        <p:spPr/>
        <p:txBody>
          <a:bodyPr>
            <a:normAutofit/>
          </a:bodyPr>
          <a:lstStyle/>
          <a:p>
            <a:r>
              <a:rPr lang="en-US" sz="3200" dirty="0" smtClean="0">
                <a:solidFill>
                  <a:srgbClr val="0000FF"/>
                </a:solidFill>
              </a:rPr>
              <a:t>Math Extended Response:</a:t>
            </a:r>
            <a:r>
              <a:rPr lang="en-US" sz="3200" dirty="0" smtClean="0"/>
              <a:t/>
            </a:r>
            <a:br>
              <a:rPr lang="en-US" sz="3200" dirty="0" smtClean="0"/>
            </a:br>
            <a:r>
              <a:rPr lang="en-US" sz="3200" dirty="0" smtClean="0"/>
              <a:t>Sample Response #6</a:t>
            </a:r>
            <a:endParaRPr lang="en-US"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0542" y="1824093"/>
            <a:ext cx="6164826" cy="23152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7967201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smtClean="0">
                <a:solidFill>
                  <a:srgbClr val="0000FF"/>
                </a:solidFill>
              </a:rPr>
              <a:t>Grade 3 Math Constructed Response</a:t>
            </a:r>
          </a:p>
          <a:p>
            <a:pPr marL="0" indent="0">
              <a:buNone/>
            </a:pPr>
            <a:endParaRPr lang="en-US" dirty="0"/>
          </a:p>
        </p:txBody>
      </p:sp>
      <p:sp>
        <p:nvSpPr>
          <p:cNvPr id="6" name="Title 1"/>
          <p:cNvSpPr>
            <a:spLocks noGrp="1"/>
          </p:cNvSpPr>
          <p:nvPr>
            <p:ph type="title"/>
          </p:nvPr>
        </p:nvSpPr>
        <p:spPr/>
        <p:txBody>
          <a:bodyPr>
            <a:normAutofit/>
          </a:bodyPr>
          <a:lstStyle/>
          <a:p>
            <a:r>
              <a:rPr lang="en-US" sz="3200" dirty="0" smtClean="0">
                <a:solidFill>
                  <a:srgbClr val="FF0000"/>
                </a:solidFill>
              </a:rPr>
              <a:t>Math </a:t>
            </a:r>
            <a:r>
              <a:rPr lang="en-US" sz="3200" dirty="0">
                <a:solidFill>
                  <a:srgbClr val="FF0000"/>
                </a:solidFill>
              </a:rPr>
              <a:t>Constructed Response</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2562225"/>
            <a:ext cx="6000750" cy="29908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42303242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00FF"/>
                </a:solidFill>
              </a:rPr>
              <a:t>Math Constructed </a:t>
            </a:r>
            <a:r>
              <a:rPr lang="en-US" sz="3200" dirty="0" smtClean="0">
                <a:solidFill>
                  <a:srgbClr val="0000FF"/>
                </a:solidFill>
              </a:rPr>
              <a:t>Response: </a:t>
            </a:r>
            <a:r>
              <a:rPr lang="en-US" sz="3200" dirty="0" smtClean="0"/>
              <a:t>Sample </a:t>
            </a:r>
            <a:r>
              <a:rPr lang="en-US" sz="3200" dirty="0"/>
              <a:t>Response </a:t>
            </a:r>
            <a:r>
              <a:rPr lang="en-US" sz="3200" dirty="0" smtClean="0"/>
              <a:t>#1</a:t>
            </a:r>
            <a:endParaRPr lang="en-US" sz="3200" dirty="0"/>
          </a:p>
        </p:txBody>
      </p:sp>
      <p:sp>
        <p:nvSpPr>
          <p:cNvPr id="3" name="Content Placeholder 2"/>
          <p:cNvSpPr>
            <a:spLocks noGrp="1"/>
          </p:cNvSpPr>
          <p:nvPr>
            <p:ph idx="1"/>
          </p:nvPr>
        </p:nvSpPr>
        <p:spPr>
          <a:xfrm>
            <a:off x="628650" y="4124325"/>
            <a:ext cx="7886700" cy="1314450"/>
          </a:xfrm>
        </p:spPr>
        <p:txBody>
          <a:bodyPr>
            <a:normAutofit fontScale="85000" lnSpcReduction="20000"/>
          </a:bodyPr>
          <a:lstStyle/>
          <a:p>
            <a:pPr marL="0" indent="0">
              <a:buNone/>
            </a:pPr>
            <a:r>
              <a:rPr lang="en-US" dirty="0" smtClean="0"/>
              <a:t>Score: 1</a:t>
            </a:r>
          </a:p>
          <a:p>
            <a:pPr marL="0" indent="0">
              <a:buNone/>
            </a:pPr>
            <a:r>
              <a:rPr lang="en-US" dirty="0" smtClean="0"/>
              <a:t>The student has an incorrect answer but has a correct explanation in which the denominator is equal to the number of equal parts.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350" y="2300288"/>
            <a:ext cx="5829300" cy="84772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285907653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675" y="2124203"/>
            <a:ext cx="6472238" cy="399084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7" name="Title 1"/>
          <p:cNvSpPr>
            <a:spLocks noGrp="1"/>
          </p:cNvSpPr>
          <p:nvPr>
            <p:ph type="title"/>
          </p:nvPr>
        </p:nvSpPr>
        <p:spPr>
          <a:xfrm>
            <a:off x="495828" y="233362"/>
            <a:ext cx="6316630" cy="1325563"/>
          </a:xfrm>
        </p:spPr>
        <p:txBody>
          <a:bodyPr>
            <a:normAutofit/>
          </a:bodyPr>
          <a:lstStyle/>
          <a:p>
            <a:r>
              <a:rPr lang="en-US" sz="3200" dirty="0" smtClean="0">
                <a:solidFill>
                  <a:srgbClr val="FF0000"/>
                </a:solidFill>
              </a:rPr>
              <a:t>Math Extended Response</a:t>
            </a:r>
            <a:endParaRPr lang="en-US" sz="3200" dirty="0"/>
          </a:p>
        </p:txBody>
      </p:sp>
      <p:sp>
        <p:nvSpPr>
          <p:cNvPr id="8" name="Content Placeholder 2"/>
          <p:cNvSpPr>
            <a:spLocks noGrp="1"/>
          </p:cNvSpPr>
          <p:nvPr>
            <p:ph idx="1"/>
          </p:nvPr>
        </p:nvSpPr>
        <p:spPr>
          <a:xfrm>
            <a:off x="619125" y="1558925"/>
            <a:ext cx="7886700" cy="565278"/>
          </a:xfrm>
        </p:spPr>
        <p:txBody>
          <a:bodyPr/>
          <a:lstStyle/>
          <a:p>
            <a:pPr marL="0" indent="0">
              <a:buNone/>
            </a:pPr>
            <a:r>
              <a:rPr lang="en-US" b="1" dirty="0" smtClean="0">
                <a:solidFill>
                  <a:srgbClr val="0000FF"/>
                </a:solidFill>
              </a:rPr>
              <a:t>Grade 4 Math Extended Response</a:t>
            </a:r>
            <a:endParaRPr lang="en-US" b="1" dirty="0">
              <a:solidFill>
                <a:srgbClr val="0000FF"/>
              </a:solidFill>
            </a:endParaRPr>
          </a:p>
        </p:txBody>
      </p:sp>
    </p:spTree>
    <p:extLst>
      <p:ext uri="{BB962C8B-B14F-4D97-AF65-F5344CB8AC3E}">
        <p14:creationId xmlns:p14="http://schemas.microsoft.com/office/powerpoint/2010/main" val="225021423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983" y="4410381"/>
            <a:ext cx="7886700" cy="1447801"/>
          </a:xfrm>
        </p:spPr>
        <p:txBody>
          <a:bodyPr>
            <a:normAutofit fontScale="92500" lnSpcReduction="20000"/>
          </a:bodyPr>
          <a:lstStyle/>
          <a:p>
            <a:pPr marL="0" indent="0">
              <a:buNone/>
            </a:pPr>
            <a:r>
              <a:rPr lang="en-US" dirty="0" smtClean="0"/>
              <a:t>Score: 2</a:t>
            </a:r>
          </a:p>
          <a:p>
            <a:pPr marL="0" indent="0">
              <a:buNone/>
            </a:pPr>
            <a:r>
              <a:rPr lang="en-US" dirty="0" smtClean="0"/>
              <a:t>The student has provided the correct answers for all four parts, but parts B and D require correct explanations to receive credit.</a:t>
            </a:r>
            <a:endParaRPr lang="en-US" dirty="0"/>
          </a:p>
        </p:txBody>
      </p:sp>
      <p:sp>
        <p:nvSpPr>
          <p:cNvPr id="6" name="Title 1"/>
          <p:cNvSpPr>
            <a:spLocks noGrp="1"/>
          </p:cNvSpPr>
          <p:nvPr>
            <p:ph type="title"/>
          </p:nvPr>
        </p:nvSpPr>
        <p:spPr/>
        <p:txBody>
          <a:bodyPr>
            <a:normAutofit/>
          </a:bodyPr>
          <a:lstStyle/>
          <a:p>
            <a:r>
              <a:rPr lang="en-US" sz="3200" dirty="0">
                <a:solidFill>
                  <a:srgbClr val="0000FF"/>
                </a:solidFill>
              </a:rPr>
              <a:t>Math </a:t>
            </a:r>
            <a:r>
              <a:rPr lang="en-US" sz="3200" dirty="0" smtClean="0">
                <a:solidFill>
                  <a:srgbClr val="0000FF"/>
                </a:solidFill>
              </a:rPr>
              <a:t>Extended Response:</a:t>
            </a:r>
            <a:r>
              <a:rPr lang="en-US" sz="3200" dirty="0" smtClean="0"/>
              <a:t/>
            </a:r>
            <a:br>
              <a:rPr lang="en-US" sz="3200" dirty="0" smtClean="0"/>
            </a:br>
            <a:r>
              <a:rPr lang="en-US" sz="3200" dirty="0" smtClean="0"/>
              <a:t>Sample </a:t>
            </a:r>
            <a:r>
              <a:rPr lang="en-US" sz="3200" dirty="0"/>
              <a:t>Response </a:t>
            </a:r>
            <a:r>
              <a:rPr lang="en-US" sz="3200" dirty="0" smtClean="0"/>
              <a:t>#1</a:t>
            </a:r>
            <a:endParaRPr lang="en-US" sz="32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1667" y="1952932"/>
            <a:ext cx="1209675" cy="16383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164365135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44989" y="233361"/>
            <a:ext cx="6316630" cy="1325563"/>
          </a:xfrm>
        </p:spPr>
        <p:txBody>
          <a:bodyPr>
            <a:normAutofit/>
          </a:bodyPr>
          <a:lstStyle/>
          <a:p>
            <a:r>
              <a:rPr lang="en-US" sz="3200" dirty="0" smtClean="0">
                <a:solidFill>
                  <a:srgbClr val="FF0000"/>
                </a:solidFill>
              </a:rPr>
              <a:t>Math Extended Response</a:t>
            </a:r>
            <a:endParaRPr lang="en-US" sz="3200" dirty="0"/>
          </a:p>
        </p:txBody>
      </p:sp>
      <p:sp>
        <p:nvSpPr>
          <p:cNvPr id="8" name="Content Placeholder 2"/>
          <p:cNvSpPr>
            <a:spLocks noGrp="1"/>
          </p:cNvSpPr>
          <p:nvPr>
            <p:ph idx="1"/>
          </p:nvPr>
        </p:nvSpPr>
        <p:spPr>
          <a:xfrm>
            <a:off x="619125" y="1558924"/>
            <a:ext cx="7886700" cy="4479925"/>
          </a:xfrm>
        </p:spPr>
        <p:txBody>
          <a:bodyPr>
            <a:normAutofit fontScale="85000" lnSpcReduction="20000"/>
          </a:bodyPr>
          <a:lstStyle/>
          <a:p>
            <a:pPr marL="0" indent="0">
              <a:buNone/>
            </a:pPr>
            <a:r>
              <a:rPr lang="en-US" b="1" dirty="0" smtClean="0">
                <a:solidFill>
                  <a:srgbClr val="0000FF"/>
                </a:solidFill>
              </a:rPr>
              <a:t>Grade 5 Math Extended Response</a:t>
            </a:r>
          </a:p>
          <a:p>
            <a:pPr marL="0" indent="0">
              <a:buNone/>
            </a:pPr>
            <a:r>
              <a:rPr lang="en-US" dirty="0"/>
              <a:t>Chris has 70 </a:t>
            </a:r>
            <a:r>
              <a:rPr lang="en-US" dirty="0" smtClean="0"/>
              <a:t>.jpeg </a:t>
            </a:r>
            <a:r>
              <a:rPr lang="en-US" dirty="0"/>
              <a:t>files on his computer. Each file is 6.8 megabytes in size.</a:t>
            </a:r>
          </a:p>
          <a:p>
            <a:pPr marL="0" indent="0">
              <a:buNone/>
            </a:pPr>
            <a:r>
              <a:rPr lang="en-US" b="1" dirty="0"/>
              <a:t>Part A</a:t>
            </a:r>
            <a:r>
              <a:rPr lang="en-US" dirty="0"/>
              <a:t>  What is the total size, in megabytes, of Chris’ </a:t>
            </a:r>
            <a:r>
              <a:rPr lang="en-US" dirty="0" smtClean="0"/>
              <a:t>.jpeg </a:t>
            </a:r>
            <a:r>
              <a:rPr lang="en-US" dirty="0"/>
              <a:t>files? Write your answer in the space provided on your answer document.</a:t>
            </a:r>
          </a:p>
          <a:p>
            <a:pPr marL="0" indent="0">
              <a:buNone/>
            </a:pPr>
            <a:r>
              <a:rPr lang="en-US" b="1" dirty="0"/>
              <a:t>Part B</a:t>
            </a:r>
            <a:r>
              <a:rPr lang="en-US" dirty="0"/>
              <a:t>  If Chris deletes 8 </a:t>
            </a:r>
            <a:r>
              <a:rPr lang="en-US" dirty="0" smtClean="0"/>
              <a:t>.jpeg </a:t>
            </a:r>
            <a:r>
              <a:rPr lang="en-US" dirty="0"/>
              <a:t>files, what will be the total size, in megabytes, of Chris’ remaining </a:t>
            </a:r>
            <a:r>
              <a:rPr lang="en-US" dirty="0" smtClean="0"/>
              <a:t>.jpeg </a:t>
            </a:r>
            <a:r>
              <a:rPr lang="en-US" dirty="0"/>
              <a:t>files? Explain how you found your answer. Write your answer in the space provided on your answer </a:t>
            </a:r>
            <a:r>
              <a:rPr lang="en-US" dirty="0" smtClean="0"/>
              <a:t>document.</a:t>
            </a:r>
          </a:p>
          <a:p>
            <a:pPr marL="0" indent="0">
              <a:buNone/>
            </a:pPr>
            <a:r>
              <a:rPr lang="en-US" b="1" dirty="0"/>
              <a:t>P</a:t>
            </a:r>
            <a:r>
              <a:rPr lang="en-US" b="1" dirty="0" smtClean="0"/>
              <a:t>art </a:t>
            </a:r>
            <a:r>
              <a:rPr lang="en-US" b="1" dirty="0"/>
              <a:t>C</a:t>
            </a:r>
            <a:r>
              <a:rPr lang="en-US" dirty="0"/>
              <a:t>  Amaya has 81 </a:t>
            </a:r>
            <a:r>
              <a:rPr lang="en-US" dirty="0" smtClean="0"/>
              <a:t>.jpeg </a:t>
            </a:r>
            <a:r>
              <a:rPr lang="en-US" dirty="0"/>
              <a:t>files which are a total of 583.2 megabytes in size. If each </a:t>
            </a:r>
            <a:r>
              <a:rPr lang="en-US" dirty="0" smtClean="0"/>
              <a:t>.jpeg </a:t>
            </a:r>
            <a:r>
              <a:rPr lang="en-US" dirty="0"/>
              <a:t>file is the same size, what is the size, in megabytes, of each of Amaya’s </a:t>
            </a:r>
            <a:r>
              <a:rPr lang="en-US" dirty="0" smtClean="0"/>
              <a:t>.jpeg </a:t>
            </a:r>
            <a:r>
              <a:rPr lang="en-US" dirty="0"/>
              <a:t>files? Write your answer in the space provided on your answer document. </a:t>
            </a:r>
          </a:p>
          <a:p>
            <a:pPr marL="0" indent="0">
              <a:buNone/>
            </a:pPr>
            <a:endParaRPr lang="en-US" dirty="0"/>
          </a:p>
        </p:txBody>
      </p:sp>
    </p:spTree>
    <p:extLst>
      <p:ext uri="{BB962C8B-B14F-4D97-AF65-F5344CB8AC3E}">
        <p14:creationId xmlns:p14="http://schemas.microsoft.com/office/powerpoint/2010/main" val="56152767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175" y="4095749"/>
            <a:ext cx="7886700" cy="1447801"/>
          </a:xfrm>
        </p:spPr>
        <p:txBody>
          <a:bodyPr>
            <a:normAutofit fontScale="77500" lnSpcReduction="20000"/>
          </a:bodyPr>
          <a:lstStyle/>
          <a:p>
            <a:pPr marL="0" indent="0">
              <a:buNone/>
            </a:pPr>
            <a:r>
              <a:rPr lang="en-US" dirty="0" smtClean="0"/>
              <a:t>Score: 3 </a:t>
            </a:r>
          </a:p>
          <a:p>
            <a:pPr marL="0" indent="0">
              <a:buNone/>
            </a:pPr>
            <a:r>
              <a:rPr lang="en-US" dirty="0" smtClean="0"/>
              <a:t>The student has an incorrect answer for Part A. The answer in Part B is incorrect, but it is based on the incorrect answer in A, so credit is given for both the process and the answer in Part B. The answer for Part C is correct.</a:t>
            </a:r>
          </a:p>
        </p:txBody>
      </p:sp>
      <p:sp>
        <p:nvSpPr>
          <p:cNvPr id="6" name="Title 1"/>
          <p:cNvSpPr>
            <a:spLocks noGrp="1"/>
          </p:cNvSpPr>
          <p:nvPr>
            <p:ph type="title"/>
          </p:nvPr>
        </p:nvSpPr>
        <p:spPr/>
        <p:txBody>
          <a:bodyPr>
            <a:normAutofit/>
          </a:bodyPr>
          <a:lstStyle/>
          <a:p>
            <a:r>
              <a:rPr lang="en-US" sz="3200" dirty="0">
                <a:solidFill>
                  <a:srgbClr val="0000FF"/>
                </a:solidFill>
              </a:rPr>
              <a:t>Math </a:t>
            </a:r>
            <a:r>
              <a:rPr lang="en-US" sz="3200" dirty="0" smtClean="0">
                <a:solidFill>
                  <a:srgbClr val="0000FF"/>
                </a:solidFill>
              </a:rPr>
              <a:t>Extended Response:</a:t>
            </a:r>
            <a:br>
              <a:rPr lang="en-US" sz="3200" dirty="0" smtClean="0">
                <a:solidFill>
                  <a:srgbClr val="0000FF"/>
                </a:solidFill>
              </a:rPr>
            </a:br>
            <a:r>
              <a:rPr lang="en-US" sz="3200" dirty="0" smtClean="0"/>
              <a:t>Sample </a:t>
            </a:r>
            <a:r>
              <a:rPr lang="en-US" sz="3200" dirty="0"/>
              <a:t>Response </a:t>
            </a:r>
            <a:r>
              <a:rPr lang="en-US" sz="3200" dirty="0" smtClean="0"/>
              <a:t>#1</a:t>
            </a:r>
            <a:endParaRPr lang="en-US"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2491" y="2395538"/>
            <a:ext cx="4916898" cy="13603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16544837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175" y="3810000"/>
            <a:ext cx="7886700" cy="1176338"/>
          </a:xfrm>
        </p:spPr>
        <p:txBody>
          <a:bodyPr>
            <a:normAutofit fontScale="77500" lnSpcReduction="20000"/>
          </a:bodyPr>
          <a:lstStyle/>
          <a:p>
            <a:pPr marL="0" indent="0">
              <a:buNone/>
            </a:pPr>
            <a:r>
              <a:rPr lang="en-US" dirty="0" smtClean="0"/>
              <a:t>Score: 2</a:t>
            </a:r>
          </a:p>
          <a:p>
            <a:pPr marL="0" indent="0">
              <a:buNone/>
            </a:pPr>
            <a:r>
              <a:rPr lang="en-US" dirty="0" smtClean="0"/>
              <a:t>The correct response for Part A is given. The student subtracts 6.8 from 476 seven times instead of eight. Credit is given for the process but not for the answer of 428.4. Part C is not answered.</a:t>
            </a:r>
            <a:endParaRPr lang="en-US" dirty="0"/>
          </a:p>
        </p:txBody>
      </p:sp>
      <p:sp>
        <p:nvSpPr>
          <p:cNvPr id="6" name="Title 1"/>
          <p:cNvSpPr>
            <a:spLocks noGrp="1"/>
          </p:cNvSpPr>
          <p:nvPr>
            <p:ph type="title"/>
          </p:nvPr>
        </p:nvSpPr>
        <p:spPr/>
        <p:txBody>
          <a:bodyPr>
            <a:normAutofit/>
          </a:bodyPr>
          <a:lstStyle/>
          <a:p>
            <a:r>
              <a:rPr lang="en-US" sz="3200" dirty="0">
                <a:solidFill>
                  <a:srgbClr val="0000FF"/>
                </a:solidFill>
              </a:rPr>
              <a:t>Math </a:t>
            </a:r>
            <a:r>
              <a:rPr lang="en-US" sz="3200" dirty="0" smtClean="0">
                <a:solidFill>
                  <a:srgbClr val="0000FF"/>
                </a:solidFill>
              </a:rPr>
              <a:t>Extended Response:</a:t>
            </a:r>
            <a:br>
              <a:rPr lang="en-US" sz="3200" dirty="0" smtClean="0">
                <a:solidFill>
                  <a:srgbClr val="0000FF"/>
                </a:solidFill>
              </a:rPr>
            </a:br>
            <a:r>
              <a:rPr lang="en-US" sz="3200" dirty="0" smtClean="0"/>
              <a:t>Sample </a:t>
            </a:r>
            <a:r>
              <a:rPr lang="en-US" sz="3200" dirty="0"/>
              <a:t>Response </a:t>
            </a:r>
            <a:r>
              <a:rPr lang="en-US" sz="3200" dirty="0" smtClean="0"/>
              <a:t>#2</a:t>
            </a:r>
            <a:endParaRPr lang="en-US" sz="3200"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7729" y="2399072"/>
            <a:ext cx="3667431" cy="8259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5930116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385193"/>
            <a:ext cx="7886700" cy="1599963"/>
          </a:xfrm>
        </p:spPr>
        <p:txBody>
          <a:bodyPr>
            <a:noAutofit/>
          </a:bodyPr>
          <a:lstStyle/>
          <a:p>
            <a:pPr marL="0" indent="0" algn="ctr">
              <a:buNone/>
            </a:pPr>
            <a:r>
              <a:rPr lang="en-US" sz="4800" b="1" dirty="0" smtClean="0">
                <a:solidFill>
                  <a:srgbClr val="0000FF"/>
                </a:solidFill>
                <a:latin typeface="Arial Rounded MT Bold" panose="020F0704030504030204" pitchFamily="34" charset="0"/>
              </a:rPr>
              <a:t>Questions &amp; Answers</a:t>
            </a:r>
            <a:endParaRPr lang="en-US" sz="4800" b="1" dirty="0">
              <a:solidFill>
                <a:srgbClr val="0000FF"/>
              </a:solidFill>
              <a:latin typeface="Arial Rounded MT Bold" panose="020F0704030504030204" pitchFamily="34" charset="0"/>
            </a:endParaRPr>
          </a:p>
        </p:txBody>
      </p:sp>
    </p:spTree>
    <p:extLst>
      <p:ext uri="{BB962C8B-B14F-4D97-AF65-F5344CB8AC3E}">
        <p14:creationId xmlns:p14="http://schemas.microsoft.com/office/powerpoint/2010/main" val="2874338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186939"/>
            <a:ext cx="7886700" cy="2606041"/>
          </a:xfrm>
        </p:spPr>
        <p:txBody>
          <a:bodyPr/>
          <a:lstStyle/>
          <a:p>
            <a:pPr marL="0" indent="0">
              <a:buNone/>
            </a:pPr>
            <a:r>
              <a:rPr lang="en-US" sz="3600" dirty="0" smtClean="0"/>
              <a:t>The </a:t>
            </a:r>
            <a:r>
              <a:rPr lang="en-US" sz="3600" dirty="0"/>
              <a:t>goal of measuring achievement gap reduction is to focus on increasing the achievement of </a:t>
            </a:r>
            <a:r>
              <a:rPr lang="en-US" sz="3600" dirty="0" smtClean="0"/>
              <a:t>the schools</a:t>
            </a:r>
            <a:r>
              <a:rPr lang="en-US" sz="3600" dirty="0"/>
              <a:t>’ lowest achieving </a:t>
            </a:r>
            <a:r>
              <a:rPr lang="en-US" sz="3600" dirty="0" smtClean="0"/>
              <a:t>students relative to the state mean.</a:t>
            </a:r>
            <a:endParaRPr lang="en-US" sz="3600" dirty="0"/>
          </a:p>
          <a:p>
            <a:endParaRPr lang="en-US" dirty="0"/>
          </a:p>
        </p:txBody>
      </p:sp>
      <p:sp>
        <p:nvSpPr>
          <p:cNvPr id="7" name="Title 1"/>
          <p:cNvSpPr>
            <a:spLocks noGrp="1"/>
          </p:cNvSpPr>
          <p:nvPr>
            <p:ph type="title"/>
          </p:nvPr>
        </p:nvSpPr>
        <p:spPr>
          <a:xfrm>
            <a:off x="603983" y="334016"/>
            <a:ext cx="6316630" cy="1325563"/>
          </a:xfrm>
        </p:spPr>
        <p:txBody>
          <a:bodyPr/>
          <a:lstStyle/>
          <a:p>
            <a:pPr algn="ctr"/>
            <a:r>
              <a:rPr lang="en-US" b="0" dirty="0" smtClean="0"/>
              <a:t>    </a:t>
            </a:r>
            <a:r>
              <a:rPr lang="en-US" b="0" dirty="0" smtClean="0">
                <a:solidFill>
                  <a:srgbClr val="0000FF"/>
                </a:solidFill>
              </a:rPr>
              <a:t>Achievement Gap</a:t>
            </a:r>
            <a:endParaRPr lang="en-US" b="0" dirty="0">
              <a:solidFill>
                <a:srgbClr val="0000FF"/>
              </a:solidFill>
            </a:endParaRPr>
          </a:p>
        </p:txBody>
      </p:sp>
      <p:sp>
        <p:nvSpPr>
          <p:cNvPr id="2" name="TextBox 1"/>
          <p:cNvSpPr txBox="1"/>
          <p:nvPr/>
        </p:nvSpPr>
        <p:spPr>
          <a:xfrm>
            <a:off x="464820" y="4975860"/>
            <a:ext cx="832866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smtClean="0">
                <a:solidFill>
                  <a:srgbClr val="FF0000"/>
                </a:solidFill>
              </a:rPr>
              <a:t>Who are the lowest achieving students in the school?</a:t>
            </a:r>
          </a:p>
          <a:p>
            <a:pPr algn="ctr"/>
            <a:r>
              <a:rPr lang="en-US" sz="2400" dirty="0" smtClean="0">
                <a:solidFill>
                  <a:srgbClr val="FF0000"/>
                </a:solidFill>
              </a:rPr>
              <a:t>What are commonalities do you find in their achievement profile?</a:t>
            </a:r>
            <a:endParaRPr lang="en-US" sz="2400" dirty="0">
              <a:solidFill>
                <a:srgbClr val="FF0000"/>
              </a:solidFill>
            </a:endParaRPr>
          </a:p>
        </p:txBody>
      </p:sp>
    </p:spTree>
    <p:extLst>
      <p:ext uri="{BB962C8B-B14F-4D97-AF65-F5344CB8AC3E}">
        <p14:creationId xmlns:p14="http://schemas.microsoft.com/office/powerpoint/2010/main" val="3243281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t>      Achievement Gap</a:t>
            </a:r>
            <a:endParaRPr lang="en-US" b="0"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9</a:t>
            </a:fld>
            <a:endParaRPr lang="en-US" dirty="0"/>
          </a:p>
        </p:txBody>
      </p:sp>
      <p:pic>
        <p:nvPicPr>
          <p:cNvPr id="614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380458" y="1575564"/>
            <a:ext cx="6276957"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6450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b4d03f235370e36574effe2eb9849c75">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dc85d28dfa76c5fff1f4bca85981001c"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age xmlns="20a672bb-8554-40ed-8ef6-17ff2403b73b" xsi:nil="true"/>
    <PublishingExpirationDate xmlns="http://schemas.microsoft.com/sharepoint/v3" xsi:nil="true"/>
    <Page_x0020_SubHeader xmlns="20a672bb-8554-40ed-8ef6-17ff2403b73b" xsi:nil="true"/>
    <PublishingStartDate xmlns="http://schemas.microsoft.com/sharepoint/v3" xsi:nil="true"/>
  </documentManagement>
</p:properties>
</file>

<file path=customXml/itemProps1.xml><?xml version="1.0" encoding="utf-8"?>
<ds:datastoreItem xmlns:ds="http://schemas.openxmlformats.org/officeDocument/2006/customXml" ds:itemID="{61377678-F606-44B5-A34A-52575671210C}"/>
</file>

<file path=customXml/itemProps2.xml><?xml version="1.0" encoding="utf-8"?>
<ds:datastoreItem xmlns:ds="http://schemas.openxmlformats.org/officeDocument/2006/customXml" ds:itemID="{1C490280-A4BA-49B1-ABB6-DCAFBAA44841}"/>
</file>

<file path=customXml/itemProps3.xml><?xml version="1.0" encoding="utf-8"?>
<ds:datastoreItem xmlns:ds="http://schemas.openxmlformats.org/officeDocument/2006/customXml" ds:itemID="{1F9CD158-83C3-4344-87B4-55FD23CB42ED}"/>
</file>

<file path=docProps/app.xml><?xml version="1.0" encoding="utf-8"?>
<Properties xmlns="http://schemas.openxmlformats.org/officeDocument/2006/extended-properties" xmlns:vt="http://schemas.openxmlformats.org/officeDocument/2006/docPropsVTypes">
  <Template>GaDOE-PowerPoint-WhiteTemplate</Template>
  <TotalTime>5219</TotalTime>
  <Words>5163</Words>
  <Application>Microsoft Office PowerPoint</Application>
  <PresentationFormat>On-screen Show (4:3)</PresentationFormat>
  <Paragraphs>851</Paragraphs>
  <Slides>79</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79</vt:i4>
      </vt:variant>
    </vt:vector>
  </HeadingPairs>
  <TitlesOfParts>
    <vt:vector size="86" baseType="lpstr">
      <vt:lpstr>Arial</vt:lpstr>
      <vt:lpstr>Arial Black</vt:lpstr>
      <vt:lpstr>Arial Rounded MT Bold</vt:lpstr>
      <vt:lpstr>Calibri</vt:lpstr>
      <vt:lpstr>Times New Roman</vt:lpstr>
      <vt:lpstr>Wingdings</vt:lpstr>
      <vt:lpstr>GaDOE-PowerPoint-WhiteTemplate</vt:lpstr>
      <vt:lpstr>CCRPI &amp; Georgia Milestones</vt:lpstr>
      <vt:lpstr>Georgia’s Student Assessment Landscape</vt:lpstr>
      <vt:lpstr>Assessment &amp; Accountability</vt:lpstr>
      <vt:lpstr>CCRPI Update</vt:lpstr>
      <vt:lpstr>CCRPI</vt:lpstr>
      <vt:lpstr>PowerPoint Presentation</vt:lpstr>
      <vt:lpstr>PowerPoint Presentation</vt:lpstr>
      <vt:lpstr>    Achievement Gap</vt:lpstr>
      <vt:lpstr>      Achievement Gap</vt:lpstr>
      <vt:lpstr>     Achievement Gap</vt:lpstr>
      <vt:lpstr>Gap Size</vt:lpstr>
      <vt:lpstr>Gap Change</vt:lpstr>
      <vt:lpstr>Achievement Gap</vt:lpstr>
      <vt:lpstr>CCRPI Update</vt:lpstr>
      <vt:lpstr>CCRPI Update</vt:lpstr>
      <vt:lpstr>CCRPI Update</vt:lpstr>
      <vt:lpstr>Georgia Milestones Assessment System</vt:lpstr>
      <vt:lpstr>Georgia Milestones</vt:lpstr>
      <vt:lpstr>College or Career Readiness</vt:lpstr>
      <vt:lpstr>Georgia Milestones Online Testing 2014-2015 by the Numbers….</vt:lpstr>
      <vt:lpstr>Feedback Surveys</vt:lpstr>
      <vt:lpstr>Georgia Student Achievement</vt:lpstr>
      <vt:lpstr>Georgia Student Achievement</vt:lpstr>
      <vt:lpstr>Georgia Student Achievement</vt:lpstr>
      <vt:lpstr>Georgia Student Achievement</vt:lpstr>
      <vt:lpstr>Georgia Student Achievement</vt:lpstr>
      <vt:lpstr>Georgia Student Achievement</vt:lpstr>
      <vt:lpstr>Uses of  Georgia Milestones</vt:lpstr>
      <vt:lpstr>Spring 2015</vt:lpstr>
      <vt:lpstr>Achievement vs. Growth</vt:lpstr>
      <vt:lpstr>Types of Scores</vt:lpstr>
      <vt:lpstr>Norm-Referenced Scores</vt:lpstr>
      <vt:lpstr>Achievement Levels</vt:lpstr>
      <vt:lpstr>Developing Learners</vt:lpstr>
      <vt:lpstr>EOG Scale Score Range</vt:lpstr>
      <vt:lpstr>EOG Scale Score Range</vt:lpstr>
      <vt:lpstr>EOC Scale Score Range</vt:lpstr>
      <vt:lpstr>Domain Signals</vt:lpstr>
      <vt:lpstr>Domain Signals</vt:lpstr>
      <vt:lpstr>Promotion &amp; Retention</vt:lpstr>
      <vt:lpstr>Promotion &amp; Retention</vt:lpstr>
      <vt:lpstr>Promotion &amp; Retention</vt:lpstr>
      <vt:lpstr>Promotion &amp; Retention</vt:lpstr>
      <vt:lpstr>Achievement Level  Descriptors</vt:lpstr>
      <vt:lpstr>Achievement Level  Descriptors</vt:lpstr>
      <vt:lpstr>Trends from Spring 2015 Constructed Response Items</vt:lpstr>
      <vt:lpstr>ELA Constructed Response: Noteworthy Trends</vt:lpstr>
      <vt:lpstr>ELA Constructed Response</vt:lpstr>
      <vt:lpstr>ELA Constructed Response: Sample Response #1</vt:lpstr>
      <vt:lpstr>ELA Constructed Response:  Sample Response #2</vt:lpstr>
      <vt:lpstr>ELA Constructed Response: Sample Response #3</vt:lpstr>
      <vt:lpstr>ELA Narrative: Noteworthy Trends</vt:lpstr>
      <vt:lpstr>ELA Narrative</vt:lpstr>
      <vt:lpstr>ELA Narrative Sample Response #7</vt:lpstr>
      <vt:lpstr>ELA Narrative</vt:lpstr>
      <vt:lpstr>ELA Narrative: Sample Response #1</vt:lpstr>
      <vt:lpstr>ELA Narrative: Sample Response #2</vt:lpstr>
      <vt:lpstr>Argumentative/Opinion Writing: Noteworthy Trends</vt:lpstr>
      <vt:lpstr>Argumentative/Opinion Writing: Sample Response #3</vt:lpstr>
      <vt:lpstr>Informative/Explanatory Writing:  Noteworthy Trends</vt:lpstr>
      <vt:lpstr>Informational/Explanatory Writing Sample Response #1</vt:lpstr>
      <vt:lpstr>Informational/Explanatory Writing Sample Response #2</vt:lpstr>
      <vt:lpstr>Informational/Explanatory Writing Sample Response #3</vt:lpstr>
      <vt:lpstr>Math Constructed Response:  Noteworthy Trends</vt:lpstr>
      <vt:lpstr>Math Constructed Response:  Noteworthy Trends</vt:lpstr>
      <vt:lpstr>Math Constructed Response</vt:lpstr>
      <vt:lpstr>Math Constructed Response: Sample Responses #1 and #2</vt:lpstr>
      <vt:lpstr>Math Constructed Response: Sample Response #3</vt:lpstr>
      <vt:lpstr>Math Extended Response: Sample Response #4</vt:lpstr>
      <vt:lpstr>Math Extended Response: Sample Response #5</vt:lpstr>
      <vt:lpstr>Math Extended Response: Sample Response #6</vt:lpstr>
      <vt:lpstr>Math Constructed Response</vt:lpstr>
      <vt:lpstr>Math Constructed Response: Sample Response #1</vt:lpstr>
      <vt:lpstr>Math Extended Response</vt:lpstr>
      <vt:lpstr>Math Extended Response: Sample Response #1</vt:lpstr>
      <vt:lpstr>Math Extended Response</vt:lpstr>
      <vt:lpstr>Math Extended Response: Sample Response #1</vt:lpstr>
      <vt:lpstr>Math Extended Response: Sample Response #2</vt:lpstr>
      <vt:lpstr>PowerPoint Presentation</vt:lpstr>
    </vt:vector>
  </TitlesOfParts>
  <Company>GADOE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and District Effectiveness October 2015</dc:title>
  <dc:creator>Tony</dc:creator>
  <cp:lastModifiedBy>Melissa Fincher</cp:lastModifiedBy>
  <cp:revision>219</cp:revision>
  <cp:lastPrinted>2015-10-19T13:33:08Z</cp:lastPrinted>
  <dcterms:created xsi:type="dcterms:W3CDTF">2015-02-02T18:43:19Z</dcterms:created>
  <dcterms:modified xsi:type="dcterms:W3CDTF">2015-10-28T22:27:41Z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