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3"/>
  </p:notesMasterIdLst>
  <p:handoutMasterIdLst>
    <p:handoutMasterId r:id="rId24"/>
  </p:handoutMasterIdLst>
  <p:sldIdLst>
    <p:sldId id="266" r:id="rId2"/>
    <p:sldId id="352" r:id="rId3"/>
    <p:sldId id="353" r:id="rId4"/>
    <p:sldId id="354" r:id="rId5"/>
    <p:sldId id="355" r:id="rId6"/>
    <p:sldId id="356" r:id="rId7"/>
    <p:sldId id="346" r:id="rId8"/>
    <p:sldId id="357" r:id="rId9"/>
    <p:sldId id="358" r:id="rId10"/>
    <p:sldId id="359" r:id="rId11"/>
    <p:sldId id="271" r:id="rId12"/>
    <p:sldId id="270" r:id="rId13"/>
    <p:sldId id="290" r:id="rId14"/>
    <p:sldId id="317" r:id="rId15"/>
    <p:sldId id="343" r:id="rId16"/>
    <p:sldId id="324" r:id="rId17"/>
    <p:sldId id="347" r:id="rId18"/>
    <p:sldId id="348" r:id="rId19"/>
    <p:sldId id="350" r:id="rId20"/>
    <p:sldId id="351" r:id="rId21"/>
    <p:sldId id="360" r:id="rId22"/>
  </p:sldIdLst>
  <p:sldSz cx="9144000" cy="6858000" type="screen4x3"/>
  <p:notesSz cx="7004050" cy="929005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2016" y="12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06"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717239613340982E-2"/>
          <c:y val="6.955960839085347E-2"/>
          <c:w val="0.81576026637069965"/>
          <c:h val="0.73898858075040752"/>
        </c:manualLayout>
      </c:layout>
      <c:barChart>
        <c:barDir val="col"/>
        <c:grouping val="clustered"/>
        <c:varyColors val="0"/>
        <c:ser>
          <c:idx val="1"/>
          <c:order val="0"/>
          <c:tx>
            <c:strRef>
              <c:f>Sheet1!$A$2</c:f>
              <c:strCache>
                <c:ptCount val="1"/>
                <c:pt idx="0">
                  <c:v>Black</c:v>
                </c:pt>
              </c:strCache>
            </c:strRef>
          </c:tx>
          <c:spPr>
            <a:solidFill>
              <a:srgbClr val="008000"/>
            </a:solidFill>
            <a:ln w="9227">
              <a:solidFill>
                <a:srgbClr val="000000"/>
              </a:solidFill>
              <a:prstDash val="solid"/>
            </a:ln>
          </c:spPr>
          <c:invertIfNegative val="0"/>
          <c:cat>
            <c:strRef>
              <c:f>Sheet1!$B$1:$H$1</c:f>
              <c:strCache>
                <c:ptCount val="7"/>
                <c:pt idx="0">
                  <c:v>SY 04-05</c:v>
                </c:pt>
                <c:pt idx="1">
                  <c:v>SY 05-06</c:v>
                </c:pt>
                <c:pt idx="2">
                  <c:v>SY 06-07</c:v>
                </c:pt>
                <c:pt idx="3">
                  <c:v>SY 07-08</c:v>
                </c:pt>
                <c:pt idx="4">
                  <c:v>SY 08-09</c:v>
                </c:pt>
                <c:pt idx="5">
                  <c:v>SY 09-10</c:v>
                </c:pt>
                <c:pt idx="6">
                  <c:v>SY10-11</c:v>
                </c:pt>
              </c:strCache>
            </c:strRef>
          </c:cat>
          <c:val>
            <c:numRef>
              <c:f>Sheet1!$B$2:$H$2</c:f>
              <c:numCache>
                <c:formatCode>General</c:formatCode>
                <c:ptCount val="7"/>
                <c:pt idx="0">
                  <c:v>50</c:v>
                </c:pt>
                <c:pt idx="1">
                  <c:v>56.7</c:v>
                </c:pt>
                <c:pt idx="2">
                  <c:v>49.7</c:v>
                </c:pt>
                <c:pt idx="3">
                  <c:v>51.6</c:v>
                </c:pt>
                <c:pt idx="4">
                  <c:v>73.900000000000006</c:v>
                </c:pt>
                <c:pt idx="5">
                  <c:v>66</c:v>
                </c:pt>
                <c:pt idx="6">
                  <c:v>76.099999999999994</c:v>
                </c:pt>
              </c:numCache>
            </c:numRef>
          </c:val>
          <c:extLst>
            <c:ext xmlns:c16="http://schemas.microsoft.com/office/drawing/2014/chart" uri="{C3380CC4-5D6E-409C-BE32-E72D297353CC}">
              <c16:uniqueId val="{00000000-D885-470C-8C9B-EA4EF75E31F2}"/>
            </c:ext>
          </c:extLst>
        </c:ser>
        <c:ser>
          <c:idx val="2"/>
          <c:order val="2"/>
          <c:tx>
            <c:strRef>
              <c:f>Sheet1!$A$4</c:f>
              <c:strCache>
                <c:ptCount val="1"/>
                <c:pt idx="0">
                  <c:v>White</c:v>
                </c:pt>
              </c:strCache>
            </c:strRef>
          </c:tx>
          <c:spPr>
            <a:solidFill>
              <a:srgbClr val="FFCC00"/>
            </a:solidFill>
            <a:ln w="9227">
              <a:solidFill>
                <a:srgbClr val="000000"/>
              </a:solidFill>
              <a:prstDash val="solid"/>
            </a:ln>
          </c:spPr>
          <c:invertIfNegative val="0"/>
          <c:cat>
            <c:strRef>
              <c:f>Sheet1!$B$1:$H$1</c:f>
              <c:strCache>
                <c:ptCount val="7"/>
                <c:pt idx="0">
                  <c:v>SY 04-05</c:v>
                </c:pt>
                <c:pt idx="1">
                  <c:v>SY 05-06</c:v>
                </c:pt>
                <c:pt idx="2">
                  <c:v>SY 06-07</c:v>
                </c:pt>
                <c:pt idx="3">
                  <c:v>SY 07-08</c:v>
                </c:pt>
                <c:pt idx="4">
                  <c:v>SY 08-09</c:v>
                </c:pt>
                <c:pt idx="5">
                  <c:v>SY 09-10</c:v>
                </c:pt>
                <c:pt idx="6">
                  <c:v>SY10-11</c:v>
                </c:pt>
              </c:strCache>
            </c:strRef>
          </c:cat>
          <c:val>
            <c:numRef>
              <c:f>Sheet1!$B$4:$H$4</c:f>
              <c:numCache>
                <c:formatCode>General</c:formatCode>
                <c:ptCount val="7"/>
                <c:pt idx="0">
                  <c:v>61.5</c:v>
                </c:pt>
                <c:pt idx="1">
                  <c:v>58.9</c:v>
                </c:pt>
                <c:pt idx="2">
                  <c:v>66.7</c:v>
                </c:pt>
                <c:pt idx="3">
                  <c:v>64.2</c:v>
                </c:pt>
                <c:pt idx="4">
                  <c:v>73.900000000000006</c:v>
                </c:pt>
                <c:pt idx="5">
                  <c:v>69.099999999999994</c:v>
                </c:pt>
                <c:pt idx="6">
                  <c:v>82.9</c:v>
                </c:pt>
              </c:numCache>
            </c:numRef>
          </c:val>
          <c:extLst>
            <c:ext xmlns:c16="http://schemas.microsoft.com/office/drawing/2014/chart" uri="{C3380CC4-5D6E-409C-BE32-E72D297353CC}">
              <c16:uniqueId val="{00000001-D885-470C-8C9B-EA4EF75E31F2}"/>
            </c:ext>
          </c:extLst>
        </c:ser>
        <c:dLbls>
          <c:showLegendKey val="0"/>
          <c:showVal val="0"/>
          <c:showCatName val="0"/>
          <c:showSerName val="0"/>
          <c:showPercent val="0"/>
          <c:showBubbleSize val="0"/>
        </c:dLbls>
        <c:gapWidth val="150"/>
        <c:axId val="168826712"/>
        <c:axId val="169193840"/>
      </c:barChart>
      <c:lineChart>
        <c:grouping val="standard"/>
        <c:varyColors val="0"/>
        <c:ser>
          <c:idx val="0"/>
          <c:order val="1"/>
          <c:tx>
            <c:strRef>
              <c:f>Sheet1!$A$3</c:f>
              <c:strCache>
                <c:ptCount val="1"/>
                <c:pt idx="0">
                  <c:v>Absolute Bar</c:v>
                </c:pt>
              </c:strCache>
            </c:strRef>
          </c:tx>
          <c:spPr>
            <a:ln w="27680">
              <a:solidFill>
                <a:srgbClr val="FF0000"/>
              </a:solidFill>
              <a:prstDash val="solid"/>
            </a:ln>
          </c:spPr>
          <c:marker>
            <c:symbol val="diamond"/>
            <c:size val="4"/>
            <c:spPr>
              <a:solidFill>
                <a:srgbClr val="FF0000"/>
              </a:solidFill>
              <a:ln>
                <a:solidFill>
                  <a:srgbClr val="FF0000"/>
                </a:solidFill>
                <a:prstDash val="solid"/>
              </a:ln>
            </c:spPr>
          </c:marker>
          <c:cat>
            <c:strRef>
              <c:f>Sheet1!$B$1:$H$1</c:f>
              <c:strCache>
                <c:ptCount val="7"/>
                <c:pt idx="0">
                  <c:v>SY 04-05</c:v>
                </c:pt>
                <c:pt idx="1">
                  <c:v>SY 05-06</c:v>
                </c:pt>
                <c:pt idx="2">
                  <c:v>SY 06-07</c:v>
                </c:pt>
                <c:pt idx="3">
                  <c:v>SY 07-08</c:v>
                </c:pt>
                <c:pt idx="4">
                  <c:v>SY 08-09</c:v>
                </c:pt>
                <c:pt idx="5">
                  <c:v>SY 09-10</c:v>
                </c:pt>
                <c:pt idx="6">
                  <c:v>SY10-11</c:v>
                </c:pt>
              </c:strCache>
            </c:strRef>
          </c:cat>
          <c:val>
            <c:numRef>
              <c:f>Sheet1!$B$3:$H$3</c:f>
              <c:numCache>
                <c:formatCode>General</c:formatCode>
                <c:ptCount val="7"/>
                <c:pt idx="0">
                  <c:v>60</c:v>
                </c:pt>
                <c:pt idx="1">
                  <c:v>60</c:v>
                </c:pt>
                <c:pt idx="2">
                  <c:v>65</c:v>
                </c:pt>
                <c:pt idx="3">
                  <c:v>70</c:v>
                </c:pt>
                <c:pt idx="4">
                  <c:v>75</c:v>
                </c:pt>
                <c:pt idx="5">
                  <c:v>80</c:v>
                </c:pt>
                <c:pt idx="6">
                  <c:v>85</c:v>
                </c:pt>
              </c:numCache>
            </c:numRef>
          </c:val>
          <c:smooth val="0"/>
          <c:extLst>
            <c:ext xmlns:c16="http://schemas.microsoft.com/office/drawing/2014/chart" uri="{C3380CC4-5D6E-409C-BE32-E72D297353CC}">
              <c16:uniqueId val="{00000002-D885-470C-8C9B-EA4EF75E31F2}"/>
            </c:ext>
          </c:extLst>
        </c:ser>
        <c:dLbls>
          <c:showLegendKey val="0"/>
          <c:showVal val="0"/>
          <c:showCatName val="0"/>
          <c:showSerName val="0"/>
          <c:showPercent val="0"/>
          <c:showBubbleSize val="0"/>
        </c:dLbls>
        <c:marker val="1"/>
        <c:smooth val="0"/>
        <c:axId val="169194224"/>
        <c:axId val="169194608"/>
      </c:lineChart>
      <c:catAx>
        <c:axId val="168826712"/>
        <c:scaling>
          <c:orientation val="minMax"/>
        </c:scaling>
        <c:delete val="0"/>
        <c:axPos val="b"/>
        <c:numFmt formatCode="General" sourceLinked="1"/>
        <c:majorTickMark val="cross"/>
        <c:minorTickMark val="none"/>
        <c:tickLblPos val="nextTo"/>
        <c:txPr>
          <a:bodyPr rot="0" vert="horz"/>
          <a:lstStyle/>
          <a:p>
            <a:pPr>
              <a:defRPr/>
            </a:pPr>
            <a:endParaRPr lang="en-US"/>
          </a:p>
        </c:txPr>
        <c:crossAx val="169193840"/>
        <c:crosses val="autoZero"/>
        <c:auto val="0"/>
        <c:lblAlgn val="ctr"/>
        <c:lblOffset val="100"/>
        <c:tickLblSkip val="1"/>
        <c:tickMarkSkip val="1"/>
        <c:noMultiLvlLbl val="0"/>
      </c:catAx>
      <c:valAx>
        <c:axId val="169193840"/>
        <c:scaling>
          <c:orientation val="minMax"/>
          <c:max val="100"/>
        </c:scaling>
        <c:delete val="0"/>
        <c:axPos val="l"/>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8826712"/>
        <c:crosses val="autoZero"/>
        <c:crossBetween val="between"/>
      </c:valAx>
      <c:catAx>
        <c:axId val="169194224"/>
        <c:scaling>
          <c:orientation val="minMax"/>
        </c:scaling>
        <c:delete val="1"/>
        <c:axPos val="b"/>
        <c:numFmt formatCode="General" sourceLinked="1"/>
        <c:majorTickMark val="out"/>
        <c:minorTickMark val="none"/>
        <c:tickLblPos val="nextTo"/>
        <c:crossAx val="169194608"/>
        <c:crosses val="autoZero"/>
        <c:auto val="0"/>
        <c:lblAlgn val="ctr"/>
        <c:lblOffset val="100"/>
        <c:noMultiLvlLbl val="0"/>
      </c:catAx>
      <c:valAx>
        <c:axId val="169194608"/>
        <c:scaling>
          <c:orientation val="minMax"/>
          <c:max val="100"/>
        </c:scaling>
        <c:delete val="0"/>
        <c:axPos val="r"/>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9194224"/>
        <c:crosses val="max"/>
        <c:crossBetween val="between"/>
      </c:valAx>
      <c:spPr>
        <a:gradFill>
          <a:gsLst>
            <a:gs pos="0">
              <a:srgbClr val="FFCC00">
                <a:tint val="66000"/>
                <a:satMod val="160000"/>
              </a:srgbClr>
            </a:gs>
            <a:gs pos="48000">
              <a:srgbClr val="FFCC00">
                <a:lumMod val="75000"/>
              </a:srgbClr>
            </a:gs>
            <a:gs pos="100000">
              <a:srgbClr val="FFCC00">
                <a:tint val="23500"/>
                <a:satMod val="160000"/>
              </a:srgbClr>
            </a:gs>
          </a:gsLst>
          <a:lin ang="5400000" scaled="0"/>
        </a:gradFill>
        <a:ln w="9227">
          <a:solidFill>
            <a:srgbClr val="808080"/>
          </a:solidFill>
          <a:prstDash val="solid"/>
        </a:ln>
      </c:spPr>
    </c:plotArea>
    <c:legend>
      <c:legendPos val="r"/>
      <c:layout>
        <c:manualLayout>
          <c:xMode val="edge"/>
          <c:yMode val="edge"/>
          <c:x val="9.6618357487922704E-2"/>
          <c:y val="0.88589540412044365"/>
          <c:w val="0.81642512077294682"/>
          <c:h val="8.5578446909667191E-2"/>
        </c:manualLayout>
      </c:layout>
      <c:overlay val="0"/>
      <c:spPr>
        <a:solidFill>
          <a:srgbClr val="FFFFFF"/>
        </a:solidFill>
        <a:ln w="9227">
          <a:solidFill>
            <a:srgbClr val="000000"/>
          </a:solidFill>
          <a:prstDash val="solid"/>
        </a:ln>
      </c:spPr>
      <c:txPr>
        <a:bodyPr/>
        <a:lstStyle/>
        <a:p>
          <a:pPr>
            <a:defRPr sz="1337" b="0" i="0" u="none" strike="noStrike" baseline="0">
              <a:solidFill>
                <a:srgbClr val="008000"/>
              </a:solidFill>
              <a:latin typeface="Arial"/>
              <a:ea typeface="Arial"/>
              <a:cs typeface="Arial"/>
            </a:defRPr>
          </a:pPr>
          <a:endParaRPr lang="en-US"/>
        </a:p>
      </c:txPr>
    </c:legend>
    <c:plotVisOnly val="1"/>
    <c:dispBlanksAs val="gap"/>
    <c:showDLblsOverMax val="0"/>
  </c:chart>
  <c:spPr>
    <a:solidFill>
      <a:srgbClr val="CEB966">
        <a:lumMod val="40000"/>
        <a:lumOff val="60000"/>
      </a:srgbClr>
    </a:solidFill>
    <a:ln>
      <a:noFill/>
    </a:ln>
  </c:spPr>
  <c:txPr>
    <a:bodyPr/>
    <a:lstStyle/>
    <a:p>
      <a:pPr>
        <a:defRPr sz="72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5" name="Rectangle 3"/>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69636" name="Rectangle 4"/>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7" name="Rectangle 5"/>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B0A5DBC8-13CC-4C25-9D04-CEE359C59184}" type="slidenum">
              <a:rPr lang="en-US" altLang="en-US"/>
              <a:pPr/>
              <a:t>‹#›</a:t>
            </a:fld>
            <a:endParaRPr lang="en-US" altLang="en-US"/>
          </a:p>
        </p:txBody>
      </p:sp>
    </p:spTree>
    <p:extLst>
      <p:ext uri="{BB962C8B-B14F-4D97-AF65-F5344CB8AC3E}">
        <p14:creationId xmlns:p14="http://schemas.microsoft.com/office/powerpoint/2010/main" val="40994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700088" y="4413250"/>
            <a:ext cx="5603875"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CF7D9293-D39B-437E-BF1E-F98CAA1814BE}" type="slidenum">
              <a:rPr lang="en-US" altLang="en-US"/>
              <a:pPr/>
              <a:t>‹#›</a:t>
            </a:fld>
            <a:endParaRPr lang="en-US" altLang="en-US"/>
          </a:p>
        </p:txBody>
      </p:sp>
    </p:spTree>
    <p:extLst>
      <p:ext uri="{BB962C8B-B14F-4D97-AF65-F5344CB8AC3E}">
        <p14:creationId xmlns:p14="http://schemas.microsoft.com/office/powerpoint/2010/main" val="1982444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4784670-8CFA-45AA-B98B-2E9D2830AAFA}" type="slidenum">
              <a:rPr lang="en-US" altLang="en-US"/>
              <a:pPr/>
              <a:t>1</a:t>
            </a:fld>
            <a:endParaRPr lang="en-US" altLang="en-US"/>
          </a:p>
        </p:txBody>
      </p:sp>
    </p:spTree>
    <p:extLst>
      <p:ext uri="{BB962C8B-B14F-4D97-AF65-F5344CB8AC3E}">
        <p14:creationId xmlns:p14="http://schemas.microsoft.com/office/powerpoint/2010/main" val="18728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BF9ED25-BD5D-468D-BBF1-9F944D1F480F}" type="slidenum">
              <a:rPr lang="en-US" altLang="en-US"/>
              <a:pPr/>
              <a:t>10</a:t>
            </a:fld>
            <a:endParaRPr lang="en-US" altLang="en-US"/>
          </a:p>
        </p:txBody>
      </p:sp>
    </p:spTree>
    <p:extLst>
      <p:ext uri="{BB962C8B-B14F-4D97-AF65-F5344CB8AC3E}">
        <p14:creationId xmlns:p14="http://schemas.microsoft.com/office/powerpoint/2010/main" val="271810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B192EE6-B8E9-48C1-87BA-2D10EA90351B}" type="slidenum">
              <a:rPr lang="en-US" altLang="en-US"/>
              <a:pPr/>
              <a:t>11</a:t>
            </a:fld>
            <a:endParaRPr lang="en-US" altLang="en-US"/>
          </a:p>
        </p:txBody>
      </p:sp>
    </p:spTree>
    <p:extLst>
      <p:ext uri="{BB962C8B-B14F-4D97-AF65-F5344CB8AC3E}">
        <p14:creationId xmlns:p14="http://schemas.microsoft.com/office/powerpoint/2010/main" val="2892557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03BF305-1E22-424D-9FA3-6D3E7555970D}" type="slidenum">
              <a:rPr lang="en-US" altLang="en-US"/>
              <a:pPr/>
              <a:t>12</a:t>
            </a:fld>
            <a:endParaRPr lang="en-US" altLang="en-US"/>
          </a:p>
        </p:txBody>
      </p:sp>
    </p:spTree>
    <p:extLst>
      <p:ext uri="{BB962C8B-B14F-4D97-AF65-F5344CB8AC3E}">
        <p14:creationId xmlns:p14="http://schemas.microsoft.com/office/powerpoint/2010/main" val="57608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891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FD926F5-F402-4878-9928-04A0C8D86776}" type="slidenum">
              <a:rPr lang="en-US" altLang="en-US"/>
              <a:pPr/>
              <a:t>13</a:t>
            </a:fld>
            <a:endParaRPr lang="en-US" altLang="en-US"/>
          </a:p>
        </p:txBody>
      </p:sp>
    </p:spTree>
    <p:extLst>
      <p:ext uri="{BB962C8B-B14F-4D97-AF65-F5344CB8AC3E}">
        <p14:creationId xmlns:p14="http://schemas.microsoft.com/office/powerpoint/2010/main" val="4084418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994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15564CF2-D512-44EB-BC38-0323972E49DE}" type="slidenum">
              <a:rPr lang="en-US" altLang="en-US"/>
              <a:pPr/>
              <a:t>14</a:t>
            </a:fld>
            <a:endParaRPr lang="en-US" altLang="en-US"/>
          </a:p>
        </p:txBody>
      </p:sp>
    </p:spTree>
    <p:extLst>
      <p:ext uri="{BB962C8B-B14F-4D97-AF65-F5344CB8AC3E}">
        <p14:creationId xmlns:p14="http://schemas.microsoft.com/office/powerpoint/2010/main" val="2650414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096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7BA2687-FEB1-488E-8D1E-00EBEC834ABC}" type="slidenum">
              <a:rPr lang="en-US" altLang="en-US"/>
              <a:pPr/>
              <a:t>15</a:t>
            </a:fld>
            <a:endParaRPr lang="en-US" altLang="en-US"/>
          </a:p>
        </p:txBody>
      </p:sp>
    </p:spTree>
    <p:extLst>
      <p:ext uri="{BB962C8B-B14F-4D97-AF65-F5344CB8AC3E}">
        <p14:creationId xmlns:p14="http://schemas.microsoft.com/office/powerpoint/2010/main" val="3207283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4DA6269-83BC-4557-8474-7ADD152CCB95}" type="slidenum">
              <a:rPr lang="en-US" altLang="en-US"/>
              <a:pPr/>
              <a:t>16</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All first time 9</a:t>
            </a:r>
            <a:r>
              <a:rPr lang="en-US" altLang="en-US" baseline="30000">
                <a:latin typeface="Arial" panose="020B0604020202020204" pitchFamily="34" charset="0"/>
              </a:rPr>
              <a:t>th</a:t>
            </a:r>
            <a:r>
              <a:rPr lang="en-US" altLang="en-US">
                <a:latin typeface="Arial" panose="020B0604020202020204" pitchFamily="34" charset="0"/>
              </a:rPr>
              <a:t> graders, required for graduation</a:t>
            </a:r>
          </a:p>
          <a:p>
            <a:pPr eaLnBrk="1" hangingPunct="1"/>
            <a:r>
              <a:rPr lang="en-US" altLang="en-US">
                <a:latin typeface="Arial" panose="020B0604020202020204" pitchFamily="34" charset="0"/>
              </a:rPr>
              <a:t>Conflict management – role playing, discussions in small and large groups on emotions, feelings that are typical, etc.</a:t>
            </a:r>
          </a:p>
          <a:p>
            <a:pPr eaLnBrk="1" hangingPunct="1"/>
            <a:r>
              <a:rPr lang="en-US" altLang="en-US">
                <a:latin typeface="Arial" panose="020B0604020202020204" pitchFamily="34" charset="0"/>
              </a:rPr>
              <a:t>Cornell notes, study groups, environments conducive to studying, reading texts strategies, </a:t>
            </a:r>
          </a:p>
          <a:p>
            <a:pPr eaLnBrk="1" hangingPunct="1"/>
            <a:r>
              <a:rPr lang="en-US" altLang="en-US">
                <a:latin typeface="Arial" panose="020B0604020202020204" pitchFamily="34" charset="0"/>
              </a:rPr>
              <a:t>GA 411, Career Cruising, RUSH week, guest speakers (Sharon Barrow and Clubs)</a:t>
            </a:r>
          </a:p>
          <a:p>
            <a:pPr eaLnBrk="1" hangingPunct="1"/>
            <a:r>
              <a:rPr lang="en-US" altLang="en-US">
                <a:latin typeface="Arial" panose="020B0604020202020204" pitchFamily="34" charset="0"/>
              </a:rPr>
              <a:t>Integrating Geography and history</a:t>
            </a:r>
          </a:p>
        </p:txBody>
      </p:sp>
    </p:spTree>
    <p:extLst>
      <p:ext uri="{BB962C8B-B14F-4D97-AF65-F5344CB8AC3E}">
        <p14:creationId xmlns:p14="http://schemas.microsoft.com/office/powerpoint/2010/main" val="3297961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301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5370170-CD08-4E2F-B583-36E5CB58143F}" type="slidenum">
              <a:rPr lang="en-US" altLang="en-US"/>
              <a:pPr/>
              <a:t>17</a:t>
            </a:fld>
            <a:endParaRPr lang="en-US" altLang="en-US"/>
          </a:p>
        </p:txBody>
      </p:sp>
    </p:spTree>
    <p:extLst>
      <p:ext uri="{BB962C8B-B14F-4D97-AF65-F5344CB8AC3E}">
        <p14:creationId xmlns:p14="http://schemas.microsoft.com/office/powerpoint/2010/main" val="83940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403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8A11A0E-1125-4363-B15A-4B8B7D5291FB}" type="slidenum">
              <a:rPr lang="en-US" altLang="en-US"/>
              <a:pPr/>
              <a:t>18</a:t>
            </a:fld>
            <a:endParaRPr lang="en-US" altLang="en-US"/>
          </a:p>
        </p:txBody>
      </p:sp>
    </p:spTree>
    <p:extLst>
      <p:ext uri="{BB962C8B-B14F-4D97-AF65-F5344CB8AC3E}">
        <p14:creationId xmlns:p14="http://schemas.microsoft.com/office/powerpoint/2010/main" val="3149737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506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7069EE8-352E-4096-BA5A-206918B12E2E}" type="slidenum">
              <a:rPr lang="en-US" altLang="en-US"/>
              <a:pPr/>
              <a:t>19</a:t>
            </a:fld>
            <a:endParaRPr lang="en-US" altLang="en-US"/>
          </a:p>
        </p:txBody>
      </p:sp>
    </p:spTree>
    <p:extLst>
      <p:ext uri="{BB962C8B-B14F-4D97-AF65-F5344CB8AC3E}">
        <p14:creationId xmlns:p14="http://schemas.microsoft.com/office/powerpoint/2010/main" val="306398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C92FB06-5020-48EB-9CB3-041B236E3B7F}" type="slidenum">
              <a:rPr lang="en-US" altLang="en-US"/>
              <a:pPr/>
              <a:t>2</a:t>
            </a:fld>
            <a:endParaRPr lang="en-US" altLang="en-US"/>
          </a:p>
        </p:txBody>
      </p:sp>
    </p:spTree>
    <p:extLst>
      <p:ext uri="{BB962C8B-B14F-4D97-AF65-F5344CB8AC3E}">
        <p14:creationId xmlns:p14="http://schemas.microsoft.com/office/powerpoint/2010/main" val="1847051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608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4088726-D50B-4471-9DD0-0C777E3116F4}" type="slidenum">
              <a:rPr lang="en-US" altLang="en-US"/>
              <a:pPr/>
              <a:t>20</a:t>
            </a:fld>
            <a:endParaRPr lang="en-US" altLang="en-US"/>
          </a:p>
        </p:txBody>
      </p:sp>
    </p:spTree>
    <p:extLst>
      <p:ext uri="{BB962C8B-B14F-4D97-AF65-F5344CB8AC3E}">
        <p14:creationId xmlns:p14="http://schemas.microsoft.com/office/powerpoint/2010/main" val="1086541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710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9F5642E-108F-4FB3-A732-9F0D60FAA469}" type="slidenum">
              <a:rPr lang="en-US" altLang="en-US"/>
              <a:pPr/>
              <a:t>21</a:t>
            </a:fld>
            <a:endParaRPr lang="en-US" altLang="en-US"/>
          </a:p>
        </p:txBody>
      </p:sp>
    </p:spTree>
    <p:extLst>
      <p:ext uri="{BB962C8B-B14F-4D97-AF65-F5344CB8AC3E}">
        <p14:creationId xmlns:p14="http://schemas.microsoft.com/office/powerpoint/2010/main" val="15667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8D8DAF5-5375-4A20-ACAC-8A44849DEC24}" type="slidenum">
              <a:rPr lang="en-US" altLang="en-US"/>
              <a:pPr/>
              <a:t>3</a:t>
            </a:fld>
            <a:endParaRPr lang="en-US" altLang="en-US"/>
          </a:p>
        </p:txBody>
      </p:sp>
    </p:spTree>
    <p:extLst>
      <p:ext uri="{BB962C8B-B14F-4D97-AF65-F5344CB8AC3E}">
        <p14:creationId xmlns:p14="http://schemas.microsoft.com/office/powerpoint/2010/main" val="4038552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BDAFE47-86DE-4E2B-A9FE-5AE1623B89B3}" type="slidenum">
              <a:rPr lang="en-US" altLang="en-US"/>
              <a:pPr/>
              <a:t>4</a:t>
            </a:fld>
            <a:endParaRPr lang="en-US" altLang="en-US"/>
          </a:p>
        </p:txBody>
      </p:sp>
    </p:spTree>
    <p:extLst>
      <p:ext uri="{BB962C8B-B14F-4D97-AF65-F5344CB8AC3E}">
        <p14:creationId xmlns:p14="http://schemas.microsoft.com/office/powerpoint/2010/main" val="210609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072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F490DFB-6E25-4CCA-9562-5C9FA8342DBA}" type="slidenum">
              <a:rPr lang="en-US" altLang="en-US"/>
              <a:pPr/>
              <a:t>5</a:t>
            </a:fld>
            <a:endParaRPr lang="en-US" altLang="en-US"/>
          </a:p>
        </p:txBody>
      </p:sp>
    </p:spTree>
    <p:extLst>
      <p:ext uri="{BB962C8B-B14F-4D97-AF65-F5344CB8AC3E}">
        <p14:creationId xmlns:p14="http://schemas.microsoft.com/office/powerpoint/2010/main" val="121591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174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61E366F9-B076-4E20-82B1-C048D7689486}" type="slidenum">
              <a:rPr lang="en-US" altLang="en-US"/>
              <a:pPr/>
              <a:t>6</a:t>
            </a:fld>
            <a:endParaRPr lang="en-US" altLang="en-US"/>
          </a:p>
        </p:txBody>
      </p:sp>
    </p:spTree>
    <p:extLst>
      <p:ext uri="{BB962C8B-B14F-4D97-AF65-F5344CB8AC3E}">
        <p14:creationId xmlns:p14="http://schemas.microsoft.com/office/powerpoint/2010/main" val="10820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D49849CD-2A10-4288-BD56-AB38ACF8B487}" type="slidenum">
              <a:rPr lang="en-US" altLang="en-US"/>
              <a:pPr/>
              <a:t>7</a:t>
            </a:fld>
            <a:endParaRPr lang="en-US" altLang="en-US"/>
          </a:p>
        </p:txBody>
      </p:sp>
    </p:spTree>
    <p:extLst>
      <p:ext uri="{BB962C8B-B14F-4D97-AF65-F5344CB8AC3E}">
        <p14:creationId xmlns:p14="http://schemas.microsoft.com/office/powerpoint/2010/main" val="3848943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2F71FDD-EBDB-4F91-9110-2F8E95A35BE5}" type="slidenum">
              <a:rPr lang="en-US" altLang="en-US"/>
              <a:pPr/>
              <a:t>8</a:t>
            </a:fld>
            <a:endParaRPr lang="en-US" altLang="en-US"/>
          </a:p>
        </p:txBody>
      </p:sp>
    </p:spTree>
    <p:extLst>
      <p:ext uri="{BB962C8B-B14F-4D97-AF65-F5344CB8AC3E}">
        <p14:creationId xmlns:p14="http://schemas.microsoft.com/office/powerpoint/2010/main" val="2645736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16BE7AA-980E-441D-8E32-F02B23AB5520}" type="slidenum">
              <a:rPr lang="en-US" altLang="en-US"/>
              <a:pPr/>
              <a:t>9</a:t>
            </a:fld>
            <a:endParaRPr lang="en-US" altLang="en-US"/>
          </a:p>
        </p:txBody>
      </p:sp>
    </p:spTree>
    <p:extLst>
      <p:ext uri="{BB962C8B-B14F-4D97-AF65-F5344CB8AC3E}">
        <p14:creationId xmlns:p14="http://schemas.microsoft.com/office/powerpoint/2010/main" val="2612583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62200" y="2427288"/>
            <a:ext cx="41767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endParaRPr lang="en-US"/>
          </a:p>
        </p:txBody>
      </p:sp>
      <p:sp>
        <p:nvSpPr>
          <p:cNvPr id="7" name="Slide Number Placeholder 28"/>
          <p:cNvSpPr>
            <a:spLocks noGrp="1"/>
          </p:cNvSpPr>
          <p:nvPr>
            <p:ph type="sldNum" sz="quarter" idx="12"/>
          </p:nvPr>
        </p:nvSpPr>
        <p:spPr/>
        <p:txBody>
          <a:bodyPr/>
          <a:lstStyle>
            <a:lvl1pPr>
              <a:defRPr/>
            </a:lvl1pPr>
          </a:lstStyle>
          <a:p>
            <a:fld id="{BCC502B0-BAE4-480F-A370-8DBD8DABB576}" type="slidenum">
              <a:rPr lang="en-US" altLang="en-US"/>
              <a:pPr/>
              <a:t>‹#›</a:t>
            </a:fld>
            <a:endParaRPr lang="en-US" altLang="en-US"/>
          </a:p>
        </p:txBody>
      </p:sp>
    </p:spTree>
    <p:extLst>
      <p:ext uri="{BB962C8B-B14F-4D97-AF65-F5344CB8AC3E}">
        <p14:creationId xmlns:p14="http://schemas.microsoft.com/office/powerpoint/2010/main" val="289220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44C81A7-183B-45AC-BC97-3147C4C3285C}" type="slidenum">
              <a:rPr lang="en-US" altLang="en-US"/>
              <a:pPr/>
              <a:t>‹#›</a:t>
            </a:fld>
            <a:endParaRPr lang="en-US" altLang="en-US"/>
          </a:p>
        </p:txBody>
      </p:sp>
    </p:spTree>
    <p:extLst>
      <p:ext uri="{BB962C8B-B14F-4D97-AF65-F5344CB8AC3E}">
        <p14:creationId xmlns:p14="http://schemas.microsoft.com/office/powerpoint/2010/main" val="105177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DA74206-C3A4-463A-A034-1C6A12279664}" type="slidenum">
              <a:rPr lang="en-US" altLang="en-US"/>
              <a:pPr/>
              <a:t>‹#›</a:t>
            </a:fld>
            <a:endParaRPr lang="en-US" altLang="en-US"/>
          </a:p>
        </p:txBody>
      </p:sp>
    </p:spTree>
    <p:extLst>
      <p:ext uri="{BB962C8B-B14F-4D97-AF65-F5344CB8AC3E}">
        <p14:creationId xmlns:p14="http://schemas.microsoft.com/office/powerpoint/2010/main" val="24364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10D65A9-A764-4458-98AD-0B0FF702A98B}" type="slidenum">
              <a:rPr lang="en-US" altLang="en-US"/>
              <a:pPr/>
              <a:t>‹#›</a:t>
            </a:fld>
            <a:endParaRPr lang="en-US" altLang="en-US"/>
          </a:p>
        </p:txBody>
      </p:sp>
    </p:spTree>
    <p:extLst>
      <p:ext uri="{BB962C8B-B14F-4D97-AF65-F5344CB8AC3E}">
        <p14:creationId xmlns:p14="http://schemas.microsoft.com/office/powerpoint/2010/main" val="292919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0B5B1F-4058-4D09-91E1-CFA72B7B5255}" type="slidenum">
              <a:rPr lang="en-US" altLang="en-US"/>
              <a:pPr/>
              <a:t>‹#›</a:t>
            </a:fld>
            <a:endParaRPr lang="en-US" altLang="en-US"/>
          </a:p>
        </p:txBody>
      </p:sp>
    </p:spTree>
    <p:extLst>
      <p:ext uri="{BB962C8B-B14F-4D97-AF65-F5344CB8AC3E}">
        <p14:creationId xmlns:p14="http://schemas.microsoft.com/office/powerpoint/2010/main" val="34699874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0C178F5-34D8-4645-9AF1-C63AB74A6FFE}" type="slidenum">
              <a:rPr lang="en-US" altLang="en-US"/>
              <a:pPr/>
              <a:t>‹#›</a:t>
            </a:fld>
            <a:endParaRPr lang="en-US" altLang="en-US"/>
          </a:p>
        </p:txBody>
      </p:sp>
    </p:spTree>
    <p:extLst>
      <p:ext uri="{BB962C8B-B14F-4D97-AF65-F5344CB8AC3E}">
        <p14:creationId xmlns:p14="http://schemas.microsoft.com/office/powerpoint/2010/main" val="276717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28C83058-FC9F-4056-A1C2-2A3A9A581139}" type="slidenum">
              <a:rPr lang="en-US" altLang="en-US"/>
              <a:pPr/>
              <a:t>‹#›</a:t>
            </a:fld>
            <a:endParaRPr lang="en-US" altLang="en-US"/>
          </a:p>
        </p:txBody>
      </p:sp>
    </p:spTree>
    <p:extLst>
      <p:ext uri="{BB962C8B-B14F-4D97-AF65-F5344CB8AC3E}">
        <p14:creationId xmlns:p14="http://schemas.microsoft.com/office/powerpoint/2010/main" val="296190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1E92AB31-96B1-4C53-92AF-5C691F482ECE}" type="slidenum">
              <a:rPr lang="en-US" altLang="en-US"/>
              <a:pPr/>
              <a:t>‹#›</a:t>
            </a:fld>
            <a:endParaRPr lang="en-US" altLang="en-US"/>
          </a:p>
        </p:txBody>
      </p:sp>
    </p:spTree>
    <p:extLst>
      <p:ext uri="{BB962C8B-B14F-4D97-AF65-F5344CB8AC3E}">
        <p14:creationId xmlns:p14="http://schemas.microsoft.com/office/powerpoint/2010/main" val="281018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8F89DF60-38B5-445B-AB3C-682DF31FBD8F}" type="slidenum">
              <a:rPr lang="en-US" altLang="en-US"/>
              <a:pPr/>
              <a:t>‹#›</a:t>
            </a:fld>
            <a:endParaRPr lang="en-US" altLang="en-US"/>
          </a:p>
        </p:txBody>
      </p:sp>
    </p:spTree>
    <p:extLst>
      <p:ext uri="{BB962C8B-B14F-4D97-AF65-F5344CB8AC3E}">
        <p14:creationId xmlns:p14="http://schemas.microsoft.com/office/powerpoint/2010/main" val="27175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D4FAFEC0-408D-4CED-B2DC-4F34875896C1}" type="slidenum">
              <a:rPr lang="en-US" altLang="en-US"/>
              <a:pPr/>
              <a:t>‹#›</a:t>
            </a:fld>
            <a:endParaRPr lang="en-US" altLang="en-US"/>
          </a:p>
        </p:txBody>
      </p:sp>
    </p:spTree>
    <p:extLst>
      <p:ext uri="{BB962C8B-B14F-4D97-AF65-F5344CB8AC3E}">
        <p14:creationId xmlns:p14="http://schemas.microsoft.com/office/powerpoint/2010/main" val="149189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174C020-B0D2-49F0-BECF-6BA65EE5B0CF}" type="slidenum">
              <a:rPr lang="en-US" altLang="en-US"/>
              <a:pPr/>
              <a:t>‹#›</a:t>
            </a:fld>
            <a:endParaRPr lang="en-US" altLang="en-US"/>
          </a:p>
        </p:txBody>
      </p:sp>
    </p:spTree>
    <p:extLst>
      <p:ext uri="{BB962C8B-B14F-4D97-AF65-F5344CB8AC3E}">
        <p14:creationId xmlns:p14="http://schemas.microsoft.com/office/powerpoint/2010/main" val="294891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fld id="{4370E548-E4EE-4DBB-95A4-A0B8BEE5E91B}" type="slidenum">
              <a:rPr lang="en-US" altLang="en-US"/>
              <a:pPr/>
              <a:t>‹#›</a:t>
            </a:fld>
            <a:endParaRPr lang="en-US" altLang="en-US"/>
          </a:p>
        </p:txBody>
      </p:sp>
      <p:pic>
        <p:nvPicPr>
          <p:cNvPr id="1031"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72325" y="0"/>
            <a:ext cx="19716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744" r:id="rId1"/>
    <p:sldLayoutId id="2147483735" r:id="rId2"/>
    <p:sldLayoutId id="214748374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533400" y="762000"/>
            <a:ext cx="8153400" cy="1371600"/>
          </a:xfrm>
        </p:spPr>
        <p:txBody>
          <a:bodyPr/>
          <a:lstStyle/>
          <a:p>
            <a:pPr eaLnBrk="1" fontAlgn="auto" hangingPunct="1">
              <a:spcAft>
                <a:spcPts val="0"/>
              </a:spcAft>
              <a:defRPr/>
            </a:pPr>
            <a:r>
              <a:rPr lang="en-US" sz="4000" dirty="0"/>
              <a:t>Perkins County School System</a:t>
            </a:r>
            <a:endParaRPr lang="en-US" sz="4000" dirty="0">
              <a:solidFill>
                <a:schemeClr val="tx1"/>
              </a:solidFill>
            </a:endParaRPr>
          </a:p>
        </p:txBody>
      </p:sp>
      <p:sp>
        <p:nvSpPr>
          <p:cNvPr id="4099" name="Subtitle 1"/>
          <p:cNvSpPr>
            <a:spLocks noGrp="1"/>
          </p:cNvSpPr>
          <p:nvPr>
            <p:ph type="subTitle" idx="1"/>
          </p:nvPr>
        </p:nvSpPr>
        <p:spPr>
          <a:xfrm>
            <a:off x="990600" y="4343400"/>
            <a:ext cx="7391400" cy="1600200"/>
          </a:xfrm>
        </p:spPr>
        <p:txBody>
          <a:bodyPr/>
          <a:lstStyle/>
          <a:p>
            <a:pPr eaLnBrk="1" hangingPunct="1">
              <a:lnSpc>
                <a:spcPct val="90000"/>
              </a:lnSpc>
            </a:pPr>
            <a:endParaRPr lang="en-US" altLang="en-US" dirty="0"/>
          </a:p>
          <a:p>
            <a:pPr eaLnBrk="1" hangingPunct="1">
              <a:lnSpc>
                <a:spcPct val="90000"/>
              </a:lnSpc>
            </a:pPr>
            <a:r>
              <a:rPr lang="en-US" altLang="en-US" dirty="0"/>
              <a:t>Perkins IV Monitoring &amp; Risk Assessment</a:t>
            </a:r>
          </a:p>
          <a:p>
            <a:pPr eaLnBrk="1" hangingPunct="1">
              <a:lnSpc>
                <a:spcPct val="90000"/>
              </a:lnSpc>
            </a:pPr>
            <a:r>
              <a:rPr lang="en-US" altLang="en-US" dirty="0"/>
              <a:t>September 27, 2016</a:t>
            </a:r>
          </a:p>
          <a:p>
            <a:pPr eaLnBrk="1" hangingPunct="1">
              <a:lnSpc>
                <a:spcPct val="90000"/>
              </a:lnSpc>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75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533400" y="1600200"/>
            <a:ext cx="8229600" cy="5029200"/>
          </a:xfrm>
        </p:spPr>
        <p:txBody>
          <a:bodyPr/>
          <a:lstStyle/>
          <a:p>
            <a:pPr algn="ctr" eaLnBrk="1" hangingPunct="1">
              <a:buFontTx/>
              <a:buNone/>
              <a:defRPr/>
            </a:pPr>
            <a:r>
              <a:rPr lang="en-US" b="1" dirty="0">
                <a:solidFill>
                  <a:schemeClr val="accent1">
                    <a:lumMod val="60000"/>
                    <a:lumOff val="40000"/>
                  </a:schemeClr>
                </a:solidFill>
              </a:rPr>
              <a:t>2014-2015 CTSO &amp; CTAE Accomplishments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400" dirty="0"/>
              <a:t>7 State winners </a:t>
            </a:r>
          </a:p>
          <a:p>
            <a:pPr eaLnBrk="1" hangingPunct="1">
              <a:buFont typeface="Wingdings" pitchFamily="2" charset="2"/>
              <a:buChar char="q"/>
              <a:defRPr/>
            </a:pPr>
            <a:r>
              <a:rPr lang="en-US" sz="2400" dirty="0"/>
              <a:t>1 National winner</a:t>
            </a:r>
          </a:p>
          <a:p>
            <a:pPr eaLnBrk="1" hangingPunct="1">
              <a:buFont typeface="Wingdings" pitchFamily="2" charset="2"/>
              <a:buChar char="q"/>
              <a:defRPr/>
            </a:pPr>
            <a:r>
              <a:rPr lang="en-US" sz="2400" dirty="0"/>
              <a:t>1 State Officer</a:t>
            </a:r>
          </a:p>
          <a:p>
            <a:pPr eaLnBrk="1" hangingPunct="1">
              <a:buFont typeface="Wingdings" pitchFamily="2" charset="2"/>
              <a:buChar char="q"/>
              <a:defRPr/>
            </a:pPr>
            <a:r>
              <a:rPr lang="en-US" sz="2400" dirty="0"/>
              <a:t>Perkins Central High School team state winners of Real World Design Challenge</a:t>
            </a:r>
          </a:p>
          <a:p>
            <a:pPr eaLnBrk="1" hangingPunct="1">
              <a:buFont typeface="Wingdings" pitchFamily="2" charset="2"/>
              <a:buChar char="q"/>
              <a:defRPr/>
            </a:pPr>
            <a:r>
              <a:rPr lang="en-US" sz="2400" dirty="0"/>
              <a:t>Engineering Teacher named Georgia Association of Career and Technical Educator 2014 Teacher of the Year for the Engineering Division</a:t>
            </a:r>
          </a:p>
          <a:p>
            <a:pPr eaLnBrk="1" hangingPunct="1">
              <a:buFont typeface="Wingdings" pitchFamily="2" charset="2"/>
              <a:buChar char="q"/>
              <a:defRPr/>
            </a:pPr>
            <a:r>
              <a:rPr lang="en-US" sz="2400" dirty="0"/>
              <a:t>Construction &amp; Healthcare Science teachers received Industry Certification </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a:t>Graduation </a:t>
            </a:r>
            <a:r>
              <a:rPr lang="en-US" sz="3600" dirty="0"/>
              <a:t>Rate Gains</a:t>
            </a:r>
            <a:br>
              <a:rPr lang="en-US" sz="3600" dirty="0"/>
            </a:br>
            <a:r>
              <a:rPr lang="en-US" sz="3600" dirty="0"/>
              <a:t>All Sub-Group Data</a:t>
            </a:r>
            <a:endParaRPr lang="en-US" sz="3400" dirty="0">
              <a:solidFill>
                <a:schemeClr val="tx1"/>
              </a:solidFill>
            </a:endParaRPr>
          </a:p>
        </p:txBody>
      </p:sp>
      <p:graphicFrame>
        <p:nvGraphicFramePr>
          <p:cNvPr id="33861" name="Group 69"/>
          <p:cNvGraphicFramePr>
            <a:graphicFrameLocks noGrp="1"/>
          </p:cNvGraphicFramePr>
          <p:nvPr>
            <p:ph idx="1"/>
            <p:extLst>
              <p:ext uri="{D42A27DB-BD31-4B8C-83A1-F6EECF244321}">
                <p14:modId xmlns:p14="http://schemas.microsoft.com/office/powerpoint/2010/main" val="2299653460"/>
              </p:ext>
            </p:extLst>
          </p:nvPr>
        </p:nvGraphicFramePr>
        <p:xfrm>
          <a:off x="609600" y="1717675"/>
          <a:ext cx="8229600" cy="4530726"/>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863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School </a:t>
                      </a:r>
                      <a:endParaRPr kumimoji="0" lang="en-US" sz="2400" b="0" i="0" u="none" strike="noStrike" cap="none" normalizeH="0" baseline="0" dirty="0">
                        <a:ln>
                          <a:noFill/>
                        </a:ln>
                        <a:solidFill>
                          <a:schemeClr val="accent1">
                            <a:lumMod val="60000"/>
                            <a:lumOff val="40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Year</a:t>
                      </a:r>
                      <a:endParaRPr kumimoji="0" lang="en-US" sz="2400" b="0" i="0" u="none" strike="noStrike" cap="none" normalizeH="0" baseline="0" dirty="0">
                        <a:ln>
                          <a:noFill/>
                        </a:ln>
                        <a:solidFill>
                          <a:schemeClr val="accent1">
                            <a:lumMod val="60000"/>
                            <a:lumOff val="40000"/>
                          </a:schemeClr>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All</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Black</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White</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SWD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ED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07-08</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57.8</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15.5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43.3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08-09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56.7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45.1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09-10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49.7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16.7</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10-11</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59.3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51.6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64.2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27.4</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11-12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38.0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12-13</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67.8</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66.0</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69.1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13-14</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80.1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76.1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82.9</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50.0</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78.8</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8229600" cy="1143000"/>
          </a:xfrm>
        </p:spPr>
        <p:txBody>
          <a:bodyPr>
            <a:normAutofit fontScale="90000"/>
          </a:bodyPr>
          <a:lstStyle/>
          <a:p>
            <a:pPr eaLnBrk="1" fontAlgn="auto" hangingPunct="1">
              <a:spcAft>
                <a:spcPts val="0"/>
              </a:spcAft>
              <a:defRPr/>
            </a:pPr>
            <a:r>
              <a:rPr lang="en-US" sz="3600" dirty="0" err="1"/>
              <a:t>Closingthe</a:t>
            </a:r>
            <a:r>
              <a:rPr lang="en-US" sz="3600" dirty="0"/>
              <a:t> Achievement Gap</a:t>
            </a:r>
            <a:br>
              <a:rPr lang="en-US" sz="3600" dirty="0"/>
            </a:br>
            <a:r>
              <a:rPr lang="en-US" sz="3600" dirty="0"/>
              <a:t>Graduation Rate</a:t>
            </a:r>
            <a:endParaRPr lang="en-US" sz="3400" dirty="0">
              <a:solidFill>
                <a:schemeClr val="tx1"/>
              </a:solidFill>
            </a:endParaRPr>
          </a:p>
        </p:txBody>
      </p:sp>
      <p:graphicFrame>
        <p:nvGraphicFramePr>
          <p:cNvPr id="2" name="Object 3"/>
          <p:cNvGraphicFramePr>
            <a:graphicFrameLocks noGrp="1" noChangeAspect="1"/>
          </p:cNvGraphicFramePr>
          <p:nvPr>
            <p:ph idx="1"/>
          </p:nvPr>
        </p:nvGraphicFramePr>
        <p:xfrm>
          <a:off x="838200" y="1676400"/>
          <a:ext cx="7886700" cy="4816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229600" cy="1143000"/>
          </a:xfrm>
          <a:ln>
            <a:solidFill>
              <a:srgbClr val="000000"/>
            </a:solidFill>
          </a:ln>
        </p:spPr>
        <p:txBody>
          <a:bodyPr/>
          <a:lstStyle/>
          <a:p>
            <a:pPr eaLnBrk="1" fontAlgn="auto" hangingPunct="1">
              <a:spcAft>
                <a:spcPts val="0"/>
              </a:spcAft>
              <a:defRPr/>
            </a:pPr>
            <a:r>
              <a:rPr lang="en-US" sz="3400" dirty="0"/>
              <a:t>Our High School Initiatives</a:t>
            </a:r>
          </a:p>
        </p:txBody>
      </p:sp>
      <p:sp>
        <p:nvSpPr>
          <p:cNvPr id="16387" name="Rectangle 3"/>
          <p:cNvSpPr>
            <a:spLocks noGrp="1" noChangeArrowheads="1"/>
          </p:cNvSpPr>
          <p:nvPr>
            <p:ph idx="1"/>
          </p:nvPr>
        </p:nvSpPr>
        <p:spPr>
          <a:xfrm>
            <a:off x="762000" y="1905000"/>
            <a:ext cx="8077200" cy="4038600"/>
          </a:xfrm>
        </p:spPr>
        <p:txBody>
          <a:bodyPr/>
          <a:lstStyle/>
          <a:p>
            <a:pPr eaLnBrk="1" hangingPunct="1">
              <a:lnSpc>
                <a:spcPct val="90000"/>
              </a:lnSpc>
              <a:buClr>
                <a:schemeClr val="tx1"/>
              </a:buClr>
              <a:buFont typeface="Wingdings" panose="05000000000000000000" pitchFamily="2" charset="2"/>
              <a:buChar char="q"/>
            </a:pPr>
            <a:r>
              <a:rPr lang="en-US" altLang="en-US"/>
              <a:t>Ninth Grade Success Academy</a:t>
            </a:r>
          </a:p>
          <a:p>
            <a:pPr eaLnBrk="1" hangingPunct="1">
              <a:lnSpc>
                <a:spcPct val="90000"/>
              </a:lnSpc>
              <a:buClr>
                <a:schemeClr val="tx1"/>
              </a:buClr>
              <a:buFont typeface="Wingdings" panose="05000000000000000000" pitchFamily="2" charset="2"/>
              <a:buChar char="q"/>
            </a:pPr>
            <a:r>
              <a:rPr lang="en-US" altLang="en-US"/>
              <a:t>Career Academy</a:t>
            </a:r>
          </a:p>
          <a:p>
            <a:pPr eaLnBrk="1" hangingPunct="1">
              <a:lnSpc>
                <a:spcPct val="90000"/>
              </a:lnSpc>
              <a:buClr>
                <a:schemeClr val="tx1"/>
              </a:buClr>
              <a:buFont typeface="Wingdings" panose="05000000000000000000" pitchFamily="2" charset="2"/>
              <a:buChar char="q"/>
            </a:pPr>
            <a:r>
              <a:rPr lang="en-US" altLang="en-US"/>
              <a:t>Four-Day Work Week</a:t>
            </a:r>
          </a:p>
          <a:p>
            <a:pPr eaLnBrk="1" hangingPunct="1">
              <a:lnSpc>
                <a:spcPct val="90000"/>
              </a:lnSpc>
              <a:buClr>
                <a:schemeClr val="tx1"/>
              </a:buClr>
              <a:buFont typeface="Wingdings" panose="05000000000000000000" pitchFamily="2" charset="2"/>
              <a:buChar char="q"/>
            </a:pPr>
            <a:r>
              <a:rPr lang="en-US" altLang="en-US"/>
              <a:t>Common Core Curriculum</a:t>
            </a:r>
          </a:p>
          <a:p>
            <a:pPr eaLnBrk="1" hangingPunct="1">
              <a:lnSpc>
                <a:spcPct val="90000"/>
              </a:lnSpc>
              <a:buClr>
                <a:schemeClr val="tx1"/>
              </a:buClr>
              <a:buFont typeface="Wingdings" panose="05000000000000000000" pitchFamily="2" charset="2"/>
              <a:buChar char="q"/>
            </a:pPr>
            <a:r>
              <a:rPr lang="en-US" altLang="en-US"/>
              <a:t>Professional Development</a:t>
            </a:r>
          </a:p>
          <a:p>
            <a:pPr eaLnBrk="1" hangingPunct="1">
              <a:lnSpc>
                <a:spcPct val="90000"/>
              </a:lnSpc>
              <a:buClr>
                <a:schemeClr val="tx1"/>
              </a:buClr>
              <a:buFont typeface="Wingdings" panose="05000000000000000000" pitchFamily="2" charset="2"/>
              <a:buChar char="q"/>
            </a:pPr>
            <a:r>
              <a:rPr lang="en-US" altLang="en-US"/>
              <a:t>Curricular and Instructional Innovations</a:t>
            </a:r>
          </a:p>
          <a:p>
            <a:pPr eaLnBrk="1" hangingPunct="1">
              <a:lnSpc>
                <a:spcPct val="90000"/>
              </a:lnSpc>
              <a:buClr>
                <a:schemeClr val="tx1"/>
              </a:buClr>
              <a:buFont typeface="Wingdings" panose="05000000000000000000" pitchFamily="2" charset="2"/>
              <a:buChar char="q"/>
            </a:pPr>
            <a:r>
              <a:rPr lang="en-US" altLang="en-US"/>
              <a:t>After School Tutoring</a:t>
            </a:r>
          </a:p>
          <a:p>
            <a:pPr eaLnBrk="1" hangingPunct="1">
              <a:lnSpc>
                <a:spcPct val="90000"/>
              </a:lnSpc>
              <a:buClr>
                <a:schemeClr val="tx1"/>
              </a:buClr>
              <a:buFont typeface="Wingdings" panose="05000000000000000000" pitchFamily="2" charset="2"/>
              <a:buChar char="q"/>
            </a:pPr>
            <a:r>
              <a:rPr lang="en-US" altLang="en-US"/>
              <a:t>School, Family, and Community Partnerships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09600" y="304800"/>
            <a:ext cx="8229600" cy="1143000"/>
          </a:xfrm>
          <a:ln>
            <a:solidFill>
              <a:schemeClr val="bg1"/>
            </a:solidFill>
          </a:ln>
        </p:spPr>
        <p:txBody>
          <a:bodyPr/>
          <a:lstStyle/>
          <a:p>
            <a:pPr eaLnBrk="1" fontAlgn="auto" hangingPunct="1">
              <a:spcAft>
                <a:spcPts val="0"/>
              </a:spcAft>
              <a:defRPr/>
            </a:pPr>
            <a:r>
              <a:rPr lang="en-US" dirty="0"/>
              <a:t>CTAE Integration</a:t>
            </a:r>
          </a:p>
        </p:txBody>
      </p:sp>
      <p:sp>
        <p:nvSpPr>
          <p:cNvPr id="3" name="Content Placeholder 2"/>
          <p:cNvSpPr>
            <a:spLocks noGrp="1"/>
          </p:cNvSpPr>
          <p:nvPr>
            <p:ph idx="4294967295"/>
          </p:nvPr>
        </p:nvSpPr>
        <p:spPr>
          <a:xfrm>
            <a:off x="914400" y="1676400"/>
            <a:ext cx="7620000" cy="4876800"/>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CTAE Teachers presented respective standards to Core Teachers.  </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Teacher-Teacher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Teacher-Student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Makes learning Relevant and Interesting to the student</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 collaborate to design lessons.</a:t>
            </a:r>
          </a:p>
          <a:p>
            <a:pPr marL="1193228" lvl="2" indent="-342900" eaLnBrk="1" fontAlgn="auto" hangingPunct="1">
              <a:lnSpc>
                <a:spcPct val="80000"/>
              </a:lnSpc>
              <a:spcAft>
                <a:spcPts val="0"/>
              </a:spcAft>
              <a:buFont typeface="Wingdings" panose="05000000000000000000" pitchFamily="2" charset="2"/>
              <a:buChar char="§"/>
              <a:defRPr/>
            </a:pPr>
            <a:r>
              <a:rPr lang="en-US" dirty="0"/>
              <a:t>Horticulture and Biology</a:t>
            </a:r>
          </a:p>
          <a:p>
            <a:pPr marL="1193228" lvl="2" indent="-342900" eaLnBrk="1" fontAlgn="auto" hangingPunct="1">
              <a:lnSpc>
                <a:spcPct val="80000"/>
              </a:lnSpc>
              <a:spcAft>
                <a:spcPts val="0"/>
              </a:spcAft>
              <a:buFont typeface="Wingdings" panose="05000000000000000000" pitchFamily="2" charset="2"/>
              <a:buChar char="§"/>
              <a:defRPr/>
            </a:pPr>
            <a:r>
              <a:rPr lang="en-US" dirty="0"/>
              <a:t>Public Safety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Teaching as a Profession and World History</a:t>
            </a:r>
          </a:p>
          <a:p>
            <a:pPr marL="1193228" lvl="2" indent="-342900" eaLnBrk="1" fontAlgn="auto" hangingPunct="1">
              <a:lnSpc>
                <a:spcPct val="80000"/>
              </a:lnSpc>
              <a:spcAft>
                <a:spcPts val="0"/>
              </a:spcAft>
              <a:buFont typeface="Wingdings" panose="05000000000000000000" pitchFamily="2" charset="2"/>
              <a:buChar char="§"/>
              <a:defRPr/>
            </a:pPr>
            <a:r>
              <a:rPr lang="en-US" dirty="0"/>
              <a:t>Engineering and Calculus</a:t>
            </a:r>
          </a:p>
          <a:p>
            <a:pPr marL="1193228" lvl="2" indent="-342900" eaLnBrk="1" fontAlgn="auto" hangingPunct="1">
              <a:lnSpc>
                <a:spcPct val="80000"/>
              </a:lnSpc>
              <a:spcAft>
                <a:spcPts val="0"/>
              </a:spcAft>
              <a:buFont typeface="Wingdings" panose="05000000000000000000" pitchFamily="2" charset="2"/>
              <a:buChar char="§"/>
              <a:defRPr/>
            </a:pPr>
            <a:r>
              <a:rPr lang="en-US" dirty="0"/>
              <a:t>Culinary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Ag Mechanics and Physical Science </a:t>
            </a:r>
          </a:p>
          <a:p>
            <a:pPr marL="1193228" lvl="2" indent="-342900" eaLnBrk="1" fontAlgn="auto" hangingPunct="1">
              <a:lnSpc>
                <a:spcPct val="80000"/>
              </a:lnSpc>
              <a:spcAft>
                <a:spcPts val="0"/>
              </a:spcAft>
              <a:buFont typeface="Wingdings" panose="05000000000000000000" pitchFamily="2" charset="2"/>
              <a:buChar char="§"/>
              <a:defRPr/>
            </a:pPr>
            <a:r>
              <a:rPr lang="en-US" dirty="0"/>
              <a:t>Small Business, Culinary, and Math II</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Hosted STEM Festival</a:t>
            </a:r>
          </a:p>
          <a:p>
            <a:pPr marL="868680" lvl="1" indent="-283464" eaLnBrk="1" fontAlgn="auto" hangingPunct="1">
              <a:lnSpc>
                <a:spcPct val="80000"/>
              </a:lnSpc>
              <a:spcAft>
                <a:spcPts val="0"/>
              </a:spcAft>
              <a:buFont typeface="Wingdings 2"/>
              <a:buChar char=""/>
              <a:defRPr/>
            </a:pPr>
            <a:endParaRPr lang="en-US" sz="1100" dirty="0"/>
          </a:p>
          <a:p>
            <a:pPr marL="868680" lvl="1" indent="-283464" eaLnBrk="1" fontAlgn="auto" hangingPunct="1">
              <a:lnSpc>
                <a:spcPct val="80000"/>
              </a:lnSpc>
              <a:spcAft>
                <a:spcPts val="0"/>
              </a:spcAft>
              <a:buFont typeface="Wingdings 2"/>
              <a:buChar char=""/>
              <a:defRPr/>
            </a:pPr>
            <a:endParaRPr lang="en-US" sz="1100" dirty="0"/>
          </a:p>
          <a:p>
            <a:pPr marL="548640" indent="-411480" eaLnBrk="1" fontAlgn="auto" hangingPunct="1">
              <a:lnSpc>
                <a:spcPct val="80000"/>
              </a:lnSpc>
              <a:spcAft>
                <a:spcPts val="0"/>
              </a:spcAft>
              <a:buClr>
                <a:schemeClr val="tx1">
                  <a:shade val="95000"/>
                </a:schemeClr>
              </a:buClr>
              <a:buFont typeface="Wingdings" pitchFamily="2" charset="2"/>
              <a:buNone/>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81000"/>
            <a:ext cx="8229600" cy="1143000"/>
          </a:xfrm>
          <a:ln>
            <a:solidFill>
              <a:schemeClr val="bg1"/>
            </a:solidFill>
          </a:ln>
        </p:spPr>
        <p:txBody>
          <a:bodyPr>
            <a:normAutofit fontScale="90000"/>
          </a:bodyPr>
          <a:lstStyle/>
          <a:p>
            <a:pPr eaLnBrk="1" fontAlgn="auto" hangingPunct="1">
              <a:spcAft>
                <a:spcPts val="0"/>
              </a:spcAft>
              <a:defRPr/>
            </a:pPr>
            <a:r>
              <a:rPr lang="en-US" dirty="0"/>
              <a:t>How Students Choose a Pathway?</a:t>
            </a:r>
          </a:p>
        </p:txBody>
      </p:sp>
      <p:sp>
        <p:nvSpPr>
          <p:cNvPr id="18435" name="Rectangle 3"/>
          <p:cNvSpPr>
            <a:spLocks noGrp="1" noChangeArrowheads="1"/>
          </p:cNvSpPr>
          <p:nvPr>
            <p:ph idx="1"/>
          </p:nvPr>
        </p:nvSpPr>
        <p:spPr>
          <a:xfrm>
            <a:off x="685800" y="2057400"/>
            <a:ext cx="7924800" cy="3505200"/>
          </a:xfrm>
        </p:spPr>
        <p:txBody>
          <a:bodyPr/>
          <a:lstStyle/>
          <a:p>
            <a:pPr eaLnBrk="1" hangingPunct="1">
              <a:lnSpc>
                <a:spcPct val="90000"/>
              </a:lnSpc>
              <a:buFont typeface="Wingdings" panose="05000000000000000000" pitchFamily="2" charset="2"/>
              <a:buChar char="q"/>
            </a:pPr>
            <a:r>
              <a:rPr lang="en-US" altLang="en-US"/>
              <a:t>Career Cruising in Middle School</a:t>
            </a:r>
          </a:p>
          <a:p>
            <a:pPr eaLnBrk="1" hangingPunct="1">
              <a:lnSpc>
                <a:spcPct val="90000"/>
              </a:lnSpc>
              <a:buFont typeface="Wingdings" panose="05000000000000000000" pitchFamily="2" charset="2"/>
              <a:buChar char="q"/>
            </a:pPr>
            <a:r>
              <a:rPr lang="en-US" altLang="en-US"/>
              <a:t>GaCollege411 in High School</a:t>
            </a:r>
          </a:p>
          <a:p>
            <a:pPr eaLnBrk="1" hangingPunct="1">
              <a:lnSpc>
                <a:spcPct val="90000"/>
              </a:lnSpc>
              <a:buFont typeface="Wingdings" panose="05000000000000000000" pitchFamily="2" charset="2"/>
              <a:buChar char="q"/>
            </a:pPr>
            <a:r>
              <a:rPr lang="en-US" altLang="en-US"/>
              <a:t>8</a:t>
            </a:r>
            <a:r>
              <a:rPr lang="en-US" altLang="en-US" baseline="30000"/>
              <a:t>th</a:t>
            </a:r>
            <a:r>
              <a:rPr lang="en-US" altLang="en-US"/>
              <a:t> Grade Survey Results</a:t>
            </a:r>
          </a:p>
          <a:p>
            <a:pPr eaLnBrk="1" hangingPunct="1">
              <a:lnSpc>
                <a:spcPct val="90000"/>
              </a:lnSpc>
              <a:buFont typeface="Wingdings" panose="05000000000000000000" pitchFamily="2" charset="2"/>
              <a:buChar char="q"/>
            </a:pPr>
            <a:r>
              <a:rPr lang="en-US" altLang="en-US"/>
              <a:t>Counselor, WBL Coordinator, and Director evaluate results</a:t>
            </a:r>
          </a:p>
          <a:p>
            <a:pPr eaLnBrk="1" hangingPunct="1">
              <a:lnSpc>
                <a:spcPct val="90000"/>
              </a:lnSpc>
              <a:buFont typeface="Wingdings" panose="05000000000000000000" pitchFamily="2" charset="2"/>
              <a:buChar char="q"/>
            </a:pPr>
            <a:r>
              <a:rPr lang="en-US" altLang="en-US"/>
              <a:t>Recommend 3-4 career pathways</a:t>
            </a:r>
          </a:p>
          <a:p>
            <a:pPr eaLnBrk="1" hangingPunct="1">
              <a:lnSpc>
                <a:spcPct val="90000"/>
              </a:lnSpc>
              <a:buFont typeface="Wingdings" panose="05000000000000000000" pitchFamily="2" charset="2"/>
              <a:buChar char="q"/>
            </a:pPr>
            <a:r>
              <a:rPr lang="en-US" altLang="en-US"/>
              <a:t>Parent and Student make choice</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a:solidFill>
              <a:schemeClr val="bg1"/>
            </a:solidFill>
          </a:ln>
        </p:spPr>
        <p:txBody>
          <a:bodyPr/>
          <a:lstStyle/>
          <a:p>
            <a:pPr eaLnBrk="1" fontAlgn="auto" hangingPunct="1">
              <a:spcAft>
                <a:spcPts val="0"/>
              </a:spcAft>
              <a:defRPr/>
            </a:pPr>
            <a:r>
              <a:rPr lang="en-US" dirty="0"/>
              <a:t>Freshman Career Focus</a:t>
            </a:r>
          </a:p>
        </p:txBody>
      </p:sp>
      <p:sp>
        <p:nvSpPr>
          <p:cNvPr id="19459" name="Rectangle 3"/>
          <p:cNvSpPr>
            <a:spLocks noGrp="1" noChangeArrowheads="1"/>
          </p:cNvSpPr>
          <p:nvPr>
            <p:ph idx="1"/>
          </p:nvPr>
        </p:nvSpPr>
        <p:spPr>
          <a:xfrm>
            <a:off x="1905000" y="1981200"/>
            <a:ext cx="5791200" cy="3581400"/>
          </a:xfrm>
        </p:spPr>
        <p:txBody>
          <a:bodyPr/>
          <a:lstStyle/>
          <a:p>
            <a:pPr eaLnBrk="1" hangingPunct="1">
              <a:buFont typeface="Wingdings" panose="05000000000000000000" pitchFamily="2" charset="2"/>
              <a:buChar char="q"/>
            </a:pPr>
            <a:r>
              <a:rPr lang="en-US" altLang="en-US"/>
              <a:t>Conflict Management</a:t>
            </a:r>
          </a:p>
          <a:p>
            <a:pPr eaLnBrk="1" hangingPunct="1">
              <a:buFont typeface="Wingdings" panose="05000000000000000000" pitchFamily="2" charset="2"/>
              <a:buChar char="q"/>
            </a:pPr>
            <a:r>
              <a:rPr lang="en-US" altLang="en-US"/>
              <a:t>Study Skills</a:t>
            </a:r>
          </a:p>
          <a:p>
            <a:pPr eaLnBrk="1" hangingPunct="1">
              <a:buFont typeface="Wingdings" panose="05000000000000000000" pitchFamily="2" charset="2"/>
              <a:buChar char="q"/>
            </a:pPr>
            <a:r>
              <a:rPr lang="en-US" altLang="en-US"/>
              <a:t>Career Interest Inventories</a:t>
            </a:r>
          </a:p>
          <a:p>
            <a:pPr eaLnBrk="1" hangingPunct="1">
              <a:buFont typeface="Wingdings" panose="05000000000000000000" pitchFamily="2" charset="2"/>
              <a:buChar char="q"/>
            </a:pPr>
            <a:r>
              <a:rPr lang="en-US" altLang="en-US"/>
              <a:t>Career Exploration</a:t>
            </a:r>
          </a:p>
          <a:p>
            <a:pPr eaLnBrk="1" hangingPunct="1">
              <a:buFont typeface="Wingdings" panose="05000000000000000000" pitchFamily="2" charset="2"/>
              <a:buChar char="q"/>
            </a:pPr>
            <a:r>
              <a:rPr lang="en-US" altLang="en-US"/>
              <a:t>CTAE Lab Visits</a:t>
            </a:r>
          </a:p>
          <a:p>
            <a:pPr eaLnBrk="1" hangingPunct="1">
              <a:buFont typeface="Wingdings" panose="05000000000000000000" pitchFamily="2" charset="2"/>
              <a:buChar char="q"/>
            </a:pPr>
            <a:r>
              <a:rPr lang="en-US" altLang="en-US"/>
              <a:t>Career Pathway Selection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a:solidFill>
              <a:schemeClr val="bg1"/>
            </a:solidFill>
          </a:ln>
        </p:spPr>
        <p:txBody>
          <a:bodyPr/>
          <a:lstStyle/>
          <a:p>
            <a:pPr eaLnBrk="1" fontAlgn="auto" hangingPunct="1">
              <a:spcAft>
                <a:spcPts val="0"/>
              </a:spcAft>
              <a:defRPr/>
            </a:pPr>
            <a:r>
              <a:rPr lang="en-US" sz="2800" dirty="0"/>
              <a:t>Student Enrollment by Pathway Majors</a:t>
            </a:r>
          </a:p>
        </p:txBody>
      </p:sp>
      <p:sp>
        <p:nvSpPr>
          <p:cNvPr id="20483" name="Rectangle 3"/>
          <p:cNvSpPr>
            <a:spLocks noGrp="1" noChangeArrowheads="1"/>
          </p:cNvSpPr>
          <p:nvPr>
            <p:ph idx="1"/>
          </p:nvPr>
        </p:nvSpPr>
        <p:spPr>
          <a:xfrm>
            <a:off x="2133600" y="1676400"/>
            <a:ext cx="5105400" cy="4708525"/>
          </a:xfrm>
        </p:spPr>
        <p:txBody>
          <a:bodyPr/>
          <a:lstStyle/>
          <a:p>
            <a:pPr eaLnBrk="1" hangingPunct="1">
              <a:lnSpc>
                <a:spcPct val="80000"/>
              </a:lnSpc>
              <a:buClr>
                <a:schemeClr val="tx1"/>
              </a:buClr>
              <a:buFont typeface="Wingdings" panose="05000000000000000000" pitchFamily="2" charset="2"/>
              <a:buChar char="q"/>
              <a:tabLst>
                <a:tab pos="4119563" algn="r"/>
              </a:tabLst>
            </a:pPr>
            <a:r>
              <a:rPr lang="en-US" altLang="en-US" sz="2400"/>
              <a:t>Ag Mechanics		72</a:t>
            </a:r>
          </a:p>
          <a:p>
            <a:pPr eaLnBrk="1" hangingPunct="1">
              <a:lnSpc>
                <a:spcPct val="80000"/>
              </a:lnSpc>
              <a:buClr>
                <a:schemeClr val="tx1"/>
              </a:buClr>
              <a:buFont typeface="Wingdings" panose="05000000000000000000" pitchFamily="2" charset="2"/>
              <a:buChar char="q"/>
              <a:tabLst>
                <a:tab pos="4119563" algn="r"/>
              </a:tabLst>
            </a:pPr>
            <a:r>
              <a:rPr lang="en-US" altLang="en-US" sz="2400"/>
              <a:t>Agriscience		30</a:t>
            </a:r>
          </a:p>
          <a:p>
            <a:pPr eaLnBrk="1" hangingPunct="1">
              <a:lnSpc>
                <a:spcPct val="80000"/>
              </a:lnSpc>
              <a:buClr>
                <a:schemeClr val="tx1"/>
              </a:buClr>
              <a:buFont typeface="Wingdings" panose="05000000000000000000" pitchFamily="2" charset="2"/>
              <a:buChar char="q"/>
              <a:tabLst>
                <a:tab pos="4119563" algn="r"/>
              </a:tabLst>
            </a:pPr>
            <a:r>
              <a:rPr lang="en-US" altLang="en-US" sz="2400"/>
              <a:t>Culinary Arts		78</a:t>
            </a:r>
          </a:p>
          <a:p>
            <a:pPr eaLnBrk="1" hangingPunct="1">
              <a:lnSpc>
                <a:spcPct val="80000"/>
              </a:lnSpc>
              <a:buClr>
                <a:schemeClr val="tx1"/>
              </a:buClr>
              <a:buFont typeface="Wingdings" panose="05000000000000000000" pitchFamily="2" charset="2"/>
              <a:buChar char="q"/>
              <a:tabLst>
                <a:tab pos="4119563" algn="r"/>
              </a:tabLst>
            </a:pPr>
            <a:r>
              <a:rPr lang="en-US" altLang="en-US" sz="2400"/>
              <a:t>Engineering		77</a:t>
            </a:r>
          </a:p>
          <a:p>
            <a:pPr eaLnBrk="1" hangingPunct="1">
              <a:lnSpc>
                <a:spcPct val="80000"/>
              </a:lnSpc>
              <a:buClr>
                <a:schemeClr val="tx1"/>
              </a:buClr>
              <a:buFont typeface="Wingdings" panose="05000000000000000000" pitchFamily="2" charset="2"/>
              <a:buChar char="q"/>
              <a:tabLst>
                <a:tab pos="4119563" algn="r"/>
              </a:tabLst>
            </a:pPr>
            <a:r>
              <a:rPr lang="en-US" altLang="en-US" sz="2400"/>
              <a:t>Forestry		41</a:t>
            </a:r>
          </a:p>
          <a:p>
            <a:pPr eaLnBrk="1" hangingPunct="1">
              <a:lnSpc>
                <a:spcPct val="80000"/>
              </a:lnSpc>
              <a:buClr>
                <a:schemeClr val="tx1"/>
              </a:buClr>
              <a:buFont typeface="Wingdings" panose="05000000000000000000" pitchFamily="2" charset="2"/>
              <a:buChar char="q"/>
              <a:tabLst>
                <a:tab pos="4119563" algn="r"/>
              </a:tabLst>
            </a:pPr>
            <a:r>
              <a:rPr lang="en-US" altLang="en-US" sz="2400"/>
              <a:t>Interactive Media		40</a:t>
            </a:r>
          </a:p>
          <a:p>
            <a:pPr eaLnBrk="1" hangingPunct="1">
              <a:lnSpc>
                <a:spcPct val="80000"/>
              </a:lnSpc>
              <a:buClr>
                <a:schemeClr val="tx1"/>
              </a:buClr>
              <a:buFont typeface="Wingdings" panose="05000000000000000000" pitchFamily="2" charset="2"/>
              <a:buChar char="q"/>
              <a:tabLst>
                <a:tab pos="4119563" algn="r"/>
              </a:tabLst>
            </a:pPr>
            <a:r>
              <a:rPr lang="en-US" altLang="en-US" sz="2400"/>
              <a:t>Law and Justice		59</a:t>
            </a:r>
          </a:p>
          <a:p>
            <a:pPr eaLnBrk="1" hangingPunct="1">
              <a:lnSpc>
                <a:spcPct val="80000"/>
              </a:lnSpc>
              <a:buClr>
                <a:schemeClr val="tx1"/>
              </a:buClr>
              <a:buFont typeface="Wingdings" panose="05000000000000000000" pitchFamily="2" charset="2"/>
              <a:buChar char="q"/>
              <a:tabLst>
                <a:tab pos="4119563" algn="r"/>
              </a:tabLst>
            </a:pPr>
            <a:r>
              <a:rPr lang="en-US" altLang="en-US" sz="2400"/>
              <a:t>Medical Services		98</a:t>
            </a:r>
          </a:p>
          <a:p>
            <a:pPr eaLnBrk="1" hangingPunct="1">
              <a:lnSpc>
                <a:spcPct val="80000"/>
              </a:lnSpc>
              <a:buClr>
                <a:schemeClr val="tx1"/>
              </a:buClr>
              <a:buFont typeface="Wingdings" panose="05000000000000000000" pitchFamily="2" charset="2"/>
              <a:buChar char="q"/>
              <a:tabLst>
                <a:tab pos="4119563" algn="r"/>
              </a:tabLst>
            </a:pPr>
            <a:r>
              <a:rPr lang="en-US" altLang="en-US" sz="2400"/>
              <a:t>Metals		42</a:t>
            </a:r>
          </a:p>
          <a:p>
            <a:pPr eaLnBrk="1" hangingPunct="1">
              <a:lnSpc>
                <a:spcPct val="80000"/>
              </a:lnSpc>
              <a:buClr>
                <a:schemeClr val="tx1"/>
              </a:buClr>
              <a:buFont typeface="Wingdings" panose="05000000000000000000" pitchFamily="2" charset="2"/>
              <a:buChar char="q"/>
              <a:tabLst>
                <a:tab pos="4119563" algn="r"/>
              </a:tabLst>
            </a:pPr>
            <a:r>
              <a:rPr lang="en-US" altLang="en-US" sz="2400"/>
              <a:t>Nursing	                                    160</a:t>
            </a:r>
          </a:p>
          <a:p>
            <a:pPr eaLnBrk="1" hangingPunct="1">
              <a:lnSpc>
                <a:spcPct val="80000"/>
              </a:lnSpc>
              <a:buClr>
                <a:schemeClr val="tx1"/>
              </a:buClr>
              <a:buFont typeface="Wingdings" panose="05000000000000000000" pitchFamily="2" charset="2"/>
              <a:buChar char="q"/>
              <a:tabLst>
                <a:tab pos="4119563" algn="r"/>
              </a:tabLst>
            </a:pPr>
            <a:r>
              <a:rPr lang="en-US" altLang="en-US" sz="2400"/>
              <a:t>Small Business		62</a:t>
            </a:r>
          </a:p>
          <a:p>
            <a:pPr eaLnBrk="1" hangingPunct="1">
              <a:lnSpc>
                <a:spcPct val="80000"/>
              </a:lnSpc>
              <a:buClr>
                <a:schemeClr val="tx1"/>
              </a:buClr>
              <a:buFont typeface="Wingdings" panose="05000000000000000000" pitchFamily="2" charset="2"/>
              <a:buChar char="q"/>
              <a:tabLst>
                <a:tab pos="4119563" algn="r"/>
              </a:tabLst>
            </a:pPr>
            <a:r>
              <a:rPr lang="en-US" altLang="en-US" sz="2400"/>
              <a:t>Teaching as a Profession		42</a:t>
            </a:r>
          </a:p>
          <a:p>
            <a:pPr eaLnBrk="1" hangingPunct="1">
              <a:lnSpc>
                <a:spcPct val="80000"/>
              </a:lnSpc>
              <a:buClr>
                <a:schemeClr val="tx1"/>
              </a:buClr>
              <a:buFont typeface="Wingdings" panose="05000000000000000000" pitchFamily="2" charset="2"/>
              <a:buChar char="q"/>
              <a:tabLst>
                <a:tab pos="4119563" algn="r"/>
              </a:tabLst>
            </a:pPr>
            <a:r>
              <a:rPr lang="en-US" altLang="en-US" sz="2400"/>
              <a:t>Administrative Information 	24</a:t>
            </a:r>
          </a:p>
          <a:p>
            <a:pPr eaLnBrk="1" hangingPunct="1">
              <a:lnSpc>
                <a:spcPct val="80000"/>
              </a:lnSpc>
              <a:buFont typeface="Wingdings" panose="05000000000000000000" pitchFamily="2" charset="2"/>
              <a:buNone/>
              <a:tabLst>
                <a:tab pos="4119563" algn="r"/>
              </a:tabLst>
            </a:pPr>
            <a:r>
              <a:rPr lang="en-US" altLang="en-US"/>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fontAlgn="auto" hangingPunct="1">
              <a:spcAft>
                <a:spcPts val="0"/>
              </a:spcAft>
              <a:defRPr/>
            </a:pPr>
            <a:r>
              <a:rPr lang="en-US" dirty="0"/>
              <a:t>District Assets….</a:t>
            </a:r>
          </a:p>
        </p:txBody>
      </p:sp>
      <p:sp>
        <p:nvSpPr>
          <p:cNvPr id="21507" name="Rectangle 3"/>
          <p:cNvSpPr>
            <a:spLocks noGrp="1" noChangeArrowheads="1"/>
          </p:cNvSpPr>
          <p:nvPr>
            <p:ph idx="1"/>
          </p:nvPr>
        </p:nvSpPr>
        <p:spPr>
          <a:xfrm>
            <a:off x="685800" y="1828800"/>
            <a:ext cx="8229600" cy="3886200"/>
          </a:xfrm>
        </p:spPr>
        <p:txBody>
          <a:bodyPr/>
          <a:lstStyle/>
          <a:p>
            <a:pPr eaLnBrk="1" hangingPunct="1">
              <a:buFont typeface="Wingdings" panose="05000000000000000000" pitchFamily="2" charset="2"/>
              <a:buChar char="q"/>
            </a:pPr>
            <a:r>
              <a:rPr lang="en-US" altLang="en-US" dirty="0"/>
              <a:t>New 70,000+ </a:t>
            </a:r>
            <a:r>
              <a:rPr lang="en-US" altLang="en-US" dirty="0" err="1"/>
              <a:t>sq</a:t>
            </a:r>
            <a:r>
              <a:rPr lang="en-US" altLang="en-US" dirty="0"/>
              <a:t> ft. CTAE Facilities</a:t>
            </a:r>
          </a:p>
          <a:p>
            <a:pPr eaLnBrk="1" hangingPunct="1">
              <a:buFont typeface="Wingdings" panose="05000000000000000000" pitchFamily="2" charset="2"/>
              <a:buChar char="q"/>
            </a:pPr>
            <a:r>
              <a:rPr lang="en-US" altLang="en-US" dirty="0"/>
              <a:t>$ 840,000 in Grants since 2012</a:t>
            </a:r>
          </a:p>
          <a:p>
            <a:pPr eaLnBrk="1" hangingPunct="1">
              <a:buFont typeface="Wingdings" panose="05000000000000000000" pitchFamily="2" charset="2"/>
              <a:buChar char="q"/>
            </a:pPr>
            <a:r>
              <a:rPr lang="en-US" altLang="en-US" dirty="0"/>
              <a:t>Outstanding CTAE Staff</a:t>
            </a:r>
          </a:p>
          <a:p>
            <a:pPr eaLnBrk="1" hangingPunct="1">
              <a:buFont typeface="Wingdings" panose="05000000000000000000" pitchFamily="2" charset="2"/>
              <a:buChar char="q"/>
            </a:pPr>
            <a:r>
              <a:rPr lang="en-US" altLang="en-US" dirty="0"/>
              <a:t>Dedicated Superintendent, Administration and BOE Members</a:t>
            </a:r>
          </a:p>
          <a:p>
            <a:pPr eaLnBrk="1" hangingPunct="1">
              <a:buFont typeface="Wingdings" panose="05000000000000000000" pitchFamily="2" charset="2"/>
              <a:buChar char="q"/>
            </a:pPr>
            <a:r>
              <a:rPr lang="en-US" altLang="en-US" dirty="0"/>
              <a:t>Students that “choose” to be in CTAE </a:t>
            </a:r>
          </a:p>
          <a:p>
            <a:pPr eaLnBrk="1" hangingPunct="1">
              <a:buFont typeface="Wingdings" panose="05000000000000000000" pitchFamily="2" charset="2"/>
              <a:buChar char="q"/>
            </a:pPr>
            <a:r>
              <a:rPr lang="en-US" altLang="en-US" dirty="0"/>
              <a:t>Community Partnerships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74638"/>
            <a:ext cx="8229600" cy="1143000"/>
          </a:xfrm>
          <a:ln>
            <a:solidFill>
              <a:schemeClr val="bg1"/>
            </a:solidFill>
          </a:ln>
        </p:spPr>
        <p:txBody>
          <a:bodyPr/>
          <a:lstStyle/>
          <a:p>
            <a:pPr eaLnBrk="1" fontAlgn="auto" hangingPunct="1">
              <a:spcAft>
                <a:spcPts val="0"/>
              </a:spcAft>
              <a:defRPr/>
            </a:pPr>
            <a:r>
              <a:rPr lang="en-US" dirty="0"/>
              <a:t>Perkins Core Indicators</a:t>
            </a:r>
          </a:p>
        </p:txBody>
      </p:sp>
      <p:sp>
        <p:nvSpPr>
          <p:cNvPr id="22531" name="Rectangle 3"/>
          <p:cNvSpPr>
            <a:spLocks noGrp="1" noChangeArrowheads="1"/>
          </p:cNvSpPr>
          <p:nvPr>
            <p:ph idx="1"/>
          </p:nvPr>
        </p:nvSpPr>
        <p:spPr>
          <a:xfrm>
            <a:off x="457200" y="1692275"/>
            <a:ext cx="8229600" cy="4708525"/>
          </a:xfrm>
        </p:spPr>
        <p:txBody>
          <a:bodyPr/>
          <a:lstStyle/>
          <a:p>
            <a:pPr eaLnBrk="1" hangingPunct="1">
              <a:buFont typeface="Wingdings" panose="05000000000000000000" pitchFamily="2" charset="2"/>
              <a:buChar char="q"/>
            </a:pPr>
            <a:r>
              <a:rPr lang="en-US" altLang="en-US"/>
              <a:t>1S1 Reading/Lang. Arts		93.3		YES</a:t>
            </a:r>
          </a:p>
          <a:p>
            <a:pPr eaLnBrk="1" hangingPunct="1">
              <a:buFont typeface="Wingdings" panose="05000000000000000000" pitchFamily="2" charset="2"/>
              <a:buChar char="q"/>
            </a:pPr>
            <a:r>
              <a:rPr lang="en-US" altLang="en-US"/>
              <a:t>1S2 Mathematics			72.63		YES</a:t>
            </a:r>
          </a:p>
          <a:p>
            <a:pPr eaLnBrk="1" hangingPunct="1">
              <a:buFont typeface="Wingdings" panose="05000000000000000000" pitchFamily="2" charset="2"/>
              <a:buChar char="q"/>
            </a:pPr>
            <a:r>
              <a:rPr lang="en-US" altLang="en-US"/>
              <a:t>2S1 Technical Skill 			N/A	         N/A</a:t>
            </a:r>
          </a:p>
          <a:p>
            <a:pPr eaLnBrk="1" hangingPunct="1">
              <a:buFont typeface="Wingdings" panose="05000000000000000000" pitchFamily="2" charset="2"/>
              <a:buChar char="q"/>
            </a:pPr>
            <a:r>
              <a:rPr lang="en-US" altLang="en-US"/>
              <a:t>3S1 Secondary Diploma		99.02		YES</a:t>
            </a:r>
          </a:p>
          <a:p>
            <a:pPr eaLnBrk="1" hangingPunct="1">
              <a:buFont typeface="Wingdings" panose="05000000000000000000" pitchFamily="2" charset="2"/>
              <a:buChar char="q"/>
            </a:pPr>
            <a:r>
              <a:rPr lang="en-US" altLang="en-US"/>
              <a:t>4S1 Graduation Rates		93.5		YES</a:t>
            </a:r>
          </a:p>
          <a:p>
            <a:pPr eaLnBrk="1" hangingPunct="1">
              <a:buFont typeface="Wingdings" panose="05000000000000000000" pitchFamily="2" charset="2"/>
              <a:buChar char="q"/>
            </a:pPr>
            <a:r>
              <a:rPr lang="en-US" altLang="en-US"/>
              <a:t>5S1Secondary Placement		90.17		YES</a:t>
            </a:r>
          </a:p>
          <a:p>
            <a:pPr eaLnBrk="1" hangingPunct="1">
              <a:buFont typeface="Wingdings" panose="05000000000000000000" pitchFamily="2" charset="2"/>
              <a:buChar char="q"/>
            </a:pPr>
            <a:r>
              <a:rPr lang="en-US" altLang="en-US"/>
              <a:t>6S1 Non-Trad Participation	11.55		NO</a:t>
            </a:r>
          </a:p>
          <a:p>
            <a:pPr eaLnBrk="1" hangingPunct="1">
              <a:buFont typeface="Wingdings" panose="05000000000000000000" pitchFamily="2" charset="2"/>
              <a:buChar char="q"/>
            </a:pPr>
            <a:r>
              <a:rPr lang="en-US" altLang="en-US"/>
              <a:t>6S2 Non-Trad Completion 	12.5		NO</a:t>
            </a: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eaLnBrk="1" hangingPunct="1">
              <a:defRPr/>
            </a:pPr>
            <a:r>
              <a:rPr lang="en-US" dirty="0"/>
              <a:t>Perkins’ Vision &amp; Mission</a:t>
            </a:r>
          </a:p>
        </p:txBody>
      </p:sp>
      <p:sp>
        <p:nvSpPr>
          <p:cNvPr id="5123" name="Content Placeholder 2"/>
          <p:cNvSpPr>
            <a:spLocks noGrp="1"/>
          </p:cNvSpPr>
          <p:nvPr>
            <p:ph idx="1"/>
          </p:nvPr>
        </p:nvSpPr>
        <p:spPr>
          <a:xfrm>
            <a:off x="685800" y="1692275"/>
            <a:ext cx="8229600" cy="4708525"/>
          </a:xfrm>
        </p:spPr>
        <p:txBody>
          <a:bodyPr/>
          <a:lstStyle/>
          <a:p>
            <a:pPr eaLnBrk="1" hangingPunct="1">
              <a:buFontTx/>
              <a:buNone/>
            </a:pPr>
            <a:r>
              <a:rPr lang="en-US" altLang="en-US" sz="2000" b="1" i="1"/>
              <a:t>Vision</a:t>
            </a:r>
          </a:p>
          <a:p>
            <a:pPr eaLnBrk="1" hangingPunct="1">
              <a:buFontTx/>
              <a:buNone/>
            </a:pPr>
            <a:r>
              <a:rPr lang="en-US" altLang="en-US" sz="2000" i="1"/>
              <a:t>	The vision of Perkins County School District is to provide a safe, healthy, supportive environment focused on learning and committed to high academic achievement.  Through the shared responsibility of all stakeholders, students will be prepared as lifelong learners and as participating, contributing members of our dynamic and diverse community.</a:t>
            </a:r>
          </a:p>
          <a:p>
            <a:pPr eaLnBrk="1" hangingPunct="1">
              <a:buFontTx/>
              <a:buNone/>
            </a:pPr>
            <a:endParaRPr lang="en-US" altLang="en-US" sz="2000" i="1"/>
          </a:p>
          <a:p>
            <a:pPr eaLnBrk="1" hangingPunct="1">
              <a:buFontTx/>
              <a:buNone/>
            </a:pPr>
            <a:r>
              <a:rPr lang="en-US" altLang="en-US" sz="2000" b="1" i="1"/>
              <a:t>Mission</a:t>
            </a:r>
          </a:p>
          <a:p>
            <a:pPr eaLnBrk="1" hangingPunct="1">
              <a:buFontTx/>
              <a:buNone/>
            </a:pPr>
            <a:r>
              <a:rPr lang="en-US" altLang="en-US" sz="2000" i="1"/>
              <a:t>	The mission of the Perkins County School District is to prepare all students for success in the 21</a:t>
            </a:r>
            <a:r>
              <a:rPr lang="en-US" altLang="en-US" sz="2000" i="1" baseline="30000"/>
              <a:t>st</a:t>
            </a:r>
            <a:r>
              <a:rPr lang="en-US" altLang="en-US" sz="2000" i="1"/>
              <a:t> century.</a:t>
            </a: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74638"/>
            <a:ext cx="8229600" cy="1143000"/>
          </a:xfrm>
          <a:ln>
            <a:solidFill>
              <a:schemeClr val="bg1"/>
            </a:solidFill>
          </a:ln>
        </p:spPr>
        <p:txBody>
          <a:bodyPr>
            <a:normAutofit fontScale="90000"/>
          </a:bodyPr>
          <a:lstStyle/>
          <a:p>
            <a:pPr eaLnBrk="1" fontAlgn="auto" hangingPunct="1">
              <a:spcAft>
                <a:spcPts val="0"/>
              </a:spcAft>
              <a:defRPr/>
            </a:pPr>
            <a:r>
              <a:rPr lang="en-US" dirty="0"/>
              <a:t>2011 Review Recommendations</a:t>
            </a:r>
          </a:p>
        </p:txBody>
      </p:sp>
      <p:sp>
        <p:nvSpPr>
          <p:cNvPr id="25603" name="Rectangle 3"/>
          <p:cNvSpPr>
            <a:spLocks noGrp="1" noChangeArrowheads="1"/>
          </p:cNvSpPr>
          <p:nvPr>
            <p:ph idx="1"/>
          </p:nvPr>
        </p:nvSpPr>
        <p:spPr>
          <a:xfrm>
            <a:off x="609600" y="1844675"/>
            <a:ext cx="8229600" cy="4708525"/>
          </a:xfrm>
        </p:spPr>
        <p:txBody>
          <a:bodyPr>
            <a:normAutofit fontScale="92500"/>
          </a:bodyPr>
          <a:lstStyle/>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Equipment Upgrades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Budget Established</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Perkins Funds Spent for Program Improvements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Expand WBL Opportunities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Implement One WBL Coordinator Model</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CTAE Director as CPI Final Check</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Annual Public Notice in Newspaper/Publications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Articulation Agreements for Smooth Transitions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Pursue Industry Certifications for Programs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Inventory Management System</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685800"/>
            <a:ext cx="8229600" cy="1143000"/>
          </a:xfrm>
        </p:spPr>
        <p:txBody>
          <a:bodyPr/>
          <a:lstStyle/>
          <a:p>
            <a:pPr eaLnBrk="1" fontAlgn="auto" hangingPunct="1">
              <a:spcAft>
                <a:spcPts val="0"/>
              </a:spcAft>
              <a:defRPr/>
            </a:pPr>
            <a:r>
              <a:rPr lang="en-US" dirty="0"/>
              <a:t>Perkins School District</a:t>
            </a:r>
          </a:p>
        </p:txBody>
      </p:sp>
      <p:sp>
        <p:nvSpPr>
          <p:cNvPr id="25603" name="Rectangle 3"/>
          <p:cNvSpPr>
            <a:spLocks noGrp="1" noChangeArrowheads="1"/>
          </p:cNvSpPr>
          <p:nvPr>
            <p:ph idx="1"/>
          </p:nvPr>
        </p:nvSpPr>
        <p:spPr>
          <a:xfrm>
            <a:off x="990600" y="3505200"/>
            <a:ext cx="7467600" cy="762000"/>
          </a:xfrm>
        </p:spPr>
        <p:txBody>
          <a:bodyPr>
            <a:normAutofit/>
          </a:bodyPr>
          <a:lstStyle/>
          <a:p>
            <a:pPr marL="137160" indent="0" eaLnBrk="1" fontAlgn="auto" hangingPunct="1">
              <a:lnSpc>
                <a:spcPct val="80000"/>
              </a:lnSpc>
              <a:spcAft>
                <a:spcPts val="0"/>
              </a:spcAft>
              <a:buClr>
                <a:schemeClr val="tx1">
                  <a:shade val="95000"/>
                </a:schemeClr>
              </a:buClr>
              <a:buFont typeface="Wingdings 2"/>
              <a:buNone/>
              <a:defRPr/>
            </a:pPr>
            <a:r>
              <a:rPr lang="en-US" sz="4000" dirty="0">
                <a:solidFill>
                  <a:schemeClr val="accent1">
                    <a:lumMod val="60000"/>
                    <a:lumOff val="40000"/>
                  </a:schemeClr>
                </a:solidFill>
              </a:rPr>
              <a:t>We Hope You Enjoy Your Visit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County</a:t>
            </a:r>
          </a:p>
        </p:txBody>
      </p:sp>
      <p:sp>
        <p:nvSpPr>
          <p:cNvPr id="6147" name="Content Placeholder 2"/>
          <p:cNvSpPr>
            <a:spLocks noGrp="1"/>
          </p:cNvSpPr>
          <p:nvPr>
            <p:ph idx="1"/>
          </p:nvPr>
        </p:nvSpPr>
        <p:spPr>
          <a:xfrm>
            <a:off x="1371600" y="1600200"/>
            <a:ext cx="7239000" cy="4708525"/>
          </a:xfrm>
        </p:spPr>
        <p:txBody>
          <a:bodyPr/>
          <a:lstStyle/>
          <a:p>
            <a:pPr eaLnBrk="1" hangingPunct="1">
              <a:buFontTx/>
              <a:buNone/>
            </a:pPr>
            <a:r>
              <a:rPr lang="en-US" altLang="en-US" sz="2200"/>
              <a:t>Top Employers in Perkins County</a:t>
            </a:r>
          </a:p>
          <a:p>
            <a:pPr lvl="1" eaLnBrk="1" hangingPunct="1">
              <a:buFont typeface="Wingdings" panose="05000000000000000000" pitchFamily="2" charset="2"/>
              <a:buChar char="q"/>
            </a:pPr>
            <a:r>
              <a:rPr lang="en-US" altLang="en-US" sz="2200"/>
              <a:t>Perkins County School District</a:t>
            </a:r>
          </a:p>
          <a:p>
            <a:pPr lvl="1" eaLnBrk="1" hangingPunct="1">
              <a:buFont typeface="Wingdings" panose="05000000000000000000" pitchFamily="2" charset="2"/>
              <a:buChar char="q"/>
            </a:pPr>
            <a:r>
              <a:rPr lang="en-US" altLang="en-US" sz="2200"/>
              <a:t>Perkins County City &amp; County Government</a:t>
            </a:r>
          </a:p>
          <a:p>
            <a:pPr lvl="1" eaLnBrk="1" hangingPunct="1">
              <a:buFont typeface="Wingdings" panose="05000000000000000000" pitchFamily="2" charset="2"/>
              <a:buChar char="q"/>
            </a:pPr>
            <a:r>
              <a:rPr lang="en-US" altLang="en-US" sz="2200"/>
              <a:t>Wal-Mart</a:t>
            </a:r>
          </a:p>
          <a:p>
            <a:pPr lvl="1" eaLnBrk="1" hangingPunct="1">
              <a:buFont typeface="Wingdings" panose="05000000000000000000" pitchFamily="2" charset="2"/>
              <a:buChar char="q"/>
            </a:pPr>
            <a:r>
              <a:rPr lang="en-US" altLang="en-US" sz="2200"/>
              <a:t>Kroger</a:t>
            </a:r>
          </a:p>
          <a:p>
            <a:pPr lvl="1" eaLnBrk="1" hangingPunct="1">
              <a:buFont typeface="Wingdings" panose="05000000000000000000" pitchFamily="2" charset="2"/>
              <a:buChar char="q"/>
            </a:pPr>
            <a:r>
              <a:rPr lang="en-US" altLang="en-US" sz="2200"/>
              <a:t>Home Depot                                       </a:t>
            </a:r>
          </a:p>
          <a:p>
            <a:pPr eaLnBrk="1" hangingPunct="1">
              <a:buFontTx/>
              <a:buNone/>
            </a:pPr>
            <a:r>
              <a:rPr lang="en-US" altLang="en-US" sz="2200"/>
              <a:t>Job Outlook</a:t>
            </a:r>
          </a:p>
          <a:p>
            <a:pPr lvl="1" eaLnBrk="1" hangingPunct="1">
              <a:buFont typeface="Wingdings" panose="05000000000000000000" pitchFamily="2" charset="2"/>
              <a:buChar char="q"/>
            </a:pPr>
            <a:r>
              <a:rPr lang="en-US" altLang="en-US" sz="2200"/>
              <a:t>Aerospace – Boeing</a:t>
            </a:r>
          </a:p>
          <a:p>
            <a:pPr lvl="1" eaLnBrk="1" hangingPunct="1">
              <a:buFont typeface="Wingdings" panose="05000000000000000000" pitchFamily="2" charset="2"/>
              <a:buChar char="q"/>
            </a:pPr>
            <a:r>
              <a:rPr lang="en-US" altLang="en-US" sz="2200"/>
              <a:t>Medical – Rise &amp; Shine Hospital</a:t>
            </a:r>
          </a:p>
          <a:p>
            <a:pPr lvl="1" eaLnBrk="1" hangingPunct="1">
              <a:buFont typeface="Wingdings" panose="05000000000000000000" pitchFamily="2" charset="2"/>
              <a:buChar char="q"/>
            </a:pPr>
            <a:r>
              <a:rPr lang="en-US" altLang="en-US" sz="2200"/>
              <a:t>Film/Broadcasting – Turner Broadcasting </a:t>
            </a: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County Schools</a:t>
            </a:r>
          </a:p>
        </p:txBody>
      </p:sp>
      <p:sp>
        <p:nvSpPr>
          <p:cNvPr id="7171" name="Content Placeholder 2"/>
          <p:cNvSpPr>
            <a:spLocks noGrp="1"/>
          </p:cNvSpPr>
          <p:nvPr>
            <p:ph idx="1"/>
          </p:nvPr>
        </p:nvSpPr>
        <p:spPr>
          <a:xfrm>
            <a:off x="1295400" y="1600200"/>
            <a:ext cx="7010400" cy="4708525"/>
          </a:xfrm>
        </p:spPr>
        <p:txBody>
          <a:bodyPr/>
          <a:lstStyle/>
          <a:p>
            <a:pPr algn="ctr" eaLnBrk="1" hangingPunct="1">
              <a:buFontTx/>
              <a:buNone/>
            </a:pPr>
            <a:r>
              <a:rPr lang="en-US" altLang="en-US"/>
              <a:t>District Demographics</a:t>
            </a:r>
          </a:p>
          <a:p>
            <a:pPr eaLnBrk="1" hangingPunct="1">
              <a:buFontTx/>
              <a:buNone/>
            </a:pPr>
            <a:r>
              <a:rPr lang="en-US" altLang="en-US"/>
              <a:t>Schools…………….14</a:t>
            </a:r>
          </a:p>
          <a:p>
            <a:pPr lvl="1" eaLnBrk="1" hangingPunct="1">
              <a:buFont typeface="Wingdings" panose="05000000000000000000" pitchFamily="2" charset="2"/>
              <a:buNone/>
            </a:pPr>
            <a:r>
              <a:rPr lang="en-US" altLang="en-US"/>
              <a:t>Elementary……….....8</a:t>
            </a:r>
          </a:p>
          <a:p>
            <a:pPr lvl="1" eaLnBrk="1" hangingPunct="1">
              <a:buFont typeface="Wingdings" panose="05000000000000000000" pitchFamily="2" charset="2"/>
              <a:buNone/>
            </a:pPr>
            <a:r>
              <a:rPr lang="en-US" altLang="en-US"/>
              <a:t>Middle Schools……..4</a:t>
            </a:r>
          </a:p>
          <a:p>
            <a:pPr lvl="1" eaLnBrk="1" hangingPunct="1">
              <a:buFont typeface="Wingdings" panose="05000000000000000000" pitchFamily="2" charset="2"/>
              <a:buNone/>
            </a:pPr>
            <a:r>
              <a:rPr lang="en-US" altLang="en-US"/>
              <a:t>High Schools………..2</a:t>
            </a:r>
          </a:p>
          <a:p>
            <a:pPr lvl="1" eaLnBrk="1" hangingPunct="1">
              <a:buFont typeface="Wingdings" panose="05000000000000000000" pitchFamily="2" charset="2"/>
              <a:buNone/>
            </a:pPr>
            <a:endParaRPr lang="en-US" altLang="en-US"/>
          </a:p>
          <a:p>
            <a:pPr eaLnBrk="1" hangingPunct="1">
              <a:buFontTx/>
              <a:buNone/>
            </a:pPr>
            <a:r>
              <a:rPr lang="en-US" altLang="en-US"/>
              <a:t>Student Population….................8,451</a:t>
            </a:r>
          </a:p>
          <a:p>
            <a:pPr lvl="1" eaLnBrk="1" hangingPunct="1">
              <a:buFont typeface="Wingdings" panose="05000000000000000000" pitchFamily="2" charset="2"/>
              <a:buNone/>
            </a:pPr>
            <a:r>
              <a:rPr lang="en-US" altLang="en-US"/>
              <a:t>Economically Disadvantaged….41.48%</a:t>
            </a:r>
          </a:p>
          <a:p>
            <a:pPr lvl="1" eaLnBrk="1" hangingPunct="1">
              <a:buFont typeface="Wingdings" panose="05000000000000000000" pitchFamily="2" charset="2"/>
              <a:buNone/>
            </a:pPr>
            <a:r>
              <a:rPr lang="en-US" altLang="en-US"/>
              <a:t>Free or Reduced Lunches………60.34%</a:t>
            </a:r>
          </a:p>
          <a:p>
            <a:pPr lvl="1" eaLnBrk="1" hangingPunct="1">
              <a:buFont typeface="Wingdings" panose="05000000000000000000" pitchFamily="2" charset="2"/>
              <a:buNone/>
            </a:pPr>
            <a:r>
              <a:rPr lang="en-US" altLang="en-US"/>
              <a:t>ELL students……………………..…..79 </a:t>
            </a:r>
          </a:p>
          <a:p>
            <a:pPr eaLnBrk="1" hangingPunct="1"/>
            <a:endParaRPr lang="en-US" altLang="en-US"/>
          </a:p>
        </p:txBody>
      </p:sp>
    </p:spTree>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School District</a:t>
            </a:r>
          </a:p>
        </p:txBody>
      </p:sp>
      <p:sp>
        <p:nvSpPr>
          <p:cNvPr id="3" name="Content Placeholder 2"/>
          <p:cNvSpPr>
            <a:spLocks noGrp="1"/>
          </p:cNvSpPr>
          <p:nvPr>
            <p:ph idx="1"/>
          </p:nvPr>
        </p:nvSpPr>
        <p:spPr/>
        <p:txBody>
          <a:bodyPr/>
          <a:lstStyle/>
          <a:p>
            <a:pPr algn="ctr" eaLnBrk="1" hangingPunct="1">
              <a:buFontTx/>
              <a:buNone/>
              <a:defRPr/>
            </a:pPr>
            <a:r>
              <a:rPr lang="en-US" b="1" dirty="0">
                <a:solidFill>
                  <a:schemeClr val="accent1">
                    <a:lumMod val="60000"/>
                    <a:lumOff val="40000"/>
                  </a:schemeClr>
                </a:solidFill>
              </a:rPr>
              <a:t>CTAE Demographics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7 Career Clusters/ 17 CTAE Programs</a:t>
            </a:r>
          </a:p>
          <a:p>
            <a:pPr eaLnBrk="1" hangingPunct="1">
              <a:buFont typeface="Wingdings" pitchFamily="2" charset="2"/>
              <a:buChar char="q"/>
              <a:defRPr/>
            </a:pPr>
            <a:r>
              <a:rPr lang="en-US" sz="2000" dirty="0"/>
              <a:t>Approximately 867 students enrolled in CTAE classes</a:t>
            </a:r>
          </a:p>
          <a:p>
            <a:pPr eaLnBrk="1" hangingPunct="1">
              <a:buFont typeface="Wingdings" pitchFamily="2" charset="2"/>
              <a:buChar char="q"/>
              <a:defRPr/>
            </a:pPr>
            <a:r>
              <a:rPr lang="en-US" sz="2000" dirty="0"/>
              <a:t>Active CTSOs at both high schools</a:t>
            </a:r>
          </a:p>
          <a:p>
            <a:pPr eaLnBrk="1" hangingPunct="1">
              <a:buFont typeface="Wingdings" pitchFamily="2" charset="2"/>
              <a:buChar char="q"/>
              <a:defRPr/>
            </a:pPr>
            <a:r>
              <a:rPr lang="en-US" sz="2000" dirty="0"/>
              <a:t>All Middle Schools offer programs in Business &amp; Computer Science, Family Consumer Science, &amp; Engineering</a:t>
            </a:r>
          </a:p>
          <a:p>
            <a:pPr eaLnBrk="1" hangingPunct="1">
              <a:buFont typeface="Wingdings" pitchFamily="2" charset="2"/>
              <a:buChar char="q"/>
              <a:defRPr/>
            </a:pPr>
            <a:r>
              <a:rPr lang="en-US" sz="2000" dirty="0"/>
              <a:t>Continued articulation with Career Technical College and Upstate University</a:t>
            </a:r>
          </a:p>
          <a:p>
            <a:pPr eaLnBrk="1" hangingPunct="1">
              <a:buFont typeface="Wingdings" pitchFamily="2" charset="2"/>
              <a:buChar char="q"/>
              <a:defRPr/>
            </a:pPr>
            <a:r>
              <a:rPr lang="en-US" sz="2000" dirty="0"/>
              <a:t>JROTC at every high school</a:t>
            </a:r>
          </a:p>
          <a:p>
            <a:pPr lvl="1" eaLnBrk="1" hangingPunct="1">
              <a:buFont typeface="Wingdings" pitchFamily="2" charset="2"/>
              <a:buChar char="§"/>
              <a:defRPr/>
            </a:pPr>
            <a:r>
              <a:rPr lang="en-US" sz="2000" dirty="0"/>
              <a:t>1 Air Force – East Perkins HS</a:t>
            </a:r>
          </a:p>
          <a:p>
            <a:pPr lvl="1" eaLnBrk="1" hangingPunct="1">
              <a:buFont typeface="Wingdings" pitchFamily="2" charset="2"/>
              <a:buChar char="§"/>
              <a:defRPr/>
            </a:pPr>
            <a:r>
              <a:rPr lang="en-US" sz="2000" dirty="0"/>
              <a:t>1 Army – Perkins Central HS</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609600" y="1828800"/>
            <a:ext cx="8458200" cy="3657600"/>
          </a:xfrm>
        </p:spPr>
        <p:txBody>
          <a:bodyPr/>
          <a:lstStyle/>
          <a:p>
            <a:pPr algn="ctr" eaLnBrk="1" hangingPunct="1">
              <a:buFontTx/>
              <a:buNone/>
              <a:defRPr/>
            </a:pPr>
            <a:r>
              <a:rPr lang="en-US" sz="2400" b="1" dirty="0">
                <a:solidFill>
                  <a:schemeClr val="accent1">
                    <a:lumMod val="60000"/>
                    <a:lumOff val="40000"/>
                  </a:schemeClr>
                </a:solidFill>
              </a:rPr>
              <a:t>CTAE Programs and Activities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Academy of Science, Research, &amp; Medicine at Perkins Central HS</a:t>
            </a:r>
          </a:p>
          <a:p>
            <a:pPr eaLnBrk="1" hangingPunct="1">
              <a:buFont typeface="Wingdings" pitchFamily="2" charset="2"/>
              <a:buChar char="q"/>
              <a:defRPr/>
            </a:pPr>
            <a:r>
              <a:rPr lang="en-US" sz="2000" dirty="0"/>
              <a:t>Student-to-student Mentoring Program</a:t>
            </a:r>
          </a:p>
          <a:p>
            <a:pPr eaLnBrk="1" hangingPunct="1">
              <a:buFont typeface="Wingdings" pitchFamily="2" charset="2"/>
              <a:buChar char="q"/>
              <a:defRPr/>
            </a:pPr>
            <a:r>
              <a:rPr lang="en-US" sz="2000" dirty="0"/>
              <a:t>Reality Fairs with both high schools and all middle schools </a:t>
            </a:r>
          </a:p>
          <a:p>
            <a:pPr eaLnBrk="1" hangingPunct="1">
              <a:buFont typeface="Wingdings" pitchFamily="2" charset="2"/>
              <a:buChar char="q"/>
              <a:defRPr/>
            </a:pPr>
            <a:r>
              <a:rPr lang="en-US" sz="2000" dirty="0"/>
              <a:t>Rising Professionals Conference</a:t>
            </a:r>
          </a:p>
          <a:p>
            <a:pPr eaLnBrk="1" hangingPunct="1">
              <a:buFont typeface="Wingdings" pitchFamily="2" charset="2"/>
              <a:buChar char="q"/>
              <a:defRPr/>
            </a:pPr>
            <a:r>
              <a:rPr lang="en-US" sz="2000" dirty="0"/>
              <a:t>Etiquette Seminar for WBL students</a:t>
            </a:r>
          </a:p>
          <a:p>
            <a:pPr eaLnBrk="1" hangingPunct="1">
              <a:buFont typeface="Wingdings" pitchFamily="2" charset="2"/>
              <a:buChar char="q"/>
              <a:defRPr/>
            </a:pPr>
            <a:r>
              <a:rPr lang="en-US" sz="2000" dirty="0"/>
              <a:t>Participation in the Future Educator’s Retreat</a:t>
            </a:r>
          </a:p>
          <a:p>
            <a:pPr eaLnBrk="1" hangingPunct="1">
              <a:buFont typeface="Wingdings" pitchFamily="2" charset="2"/>
              <a:buChar char="q"/>
              <a:defRPr/>
            </a:pPr>
            <a:r>
              <a:rPr lang="en-US" sz="2000" dirty="0"/>
              <a:t>Senior Projects at East Perkins HS with a focus on Careers</a:t>
            </a:r>
          </a:p>
          <a:p>
            <a:pPr eaLnBrk="1" hangingPunct="1">
              <a:buFont typeface="Wingdings" pitchFamily="2" charset="2"/>
              <a:buChar char="q"/>
              <a:defRPr/>
            </a:pPr>
            <a:r>
              <a:rPr lang="en-US" sz="2000" dirty="0"/>
              <a:t>Participation in STEM training with GaDOE</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74638"/>
            <a:ext cx="8229600" cy="1143000"/>
          </a:xfrm>
          <a:ln>
            <a:solidFill>
              <a:schemeClr val="bg1"/>
            </a:solidFill>
          </a:ln>
        </p:spPr>
        <p:txBody>
          <a:bodyPr/>
          <a:lstStyle/>
          <a:p>
            <a:pPr eaLnBrk="1" fontAlgn="auto" hangingPunct="1">
              <a:spcAft>
                <a:spcPts val="0"/>
              </a:spcAft>
              <a:defRPr/>
            </a:pPr>
            <a:r>
              <a:rPr lang="en-US" dirty="0"/>
              <a:t>Visitors and Tours Hosted</a:t>
            </a:r>
          </a:p>
        </p:txBody>
      </p:sp>
      <p:sp>
        <p:nvSpPr>
          <p:cNvPr id="10243" name="Rectangle 3"/>
          <p:cNvSpPr>
            <a:spLocks noGrp="1" noChangeArrowheads="1"/>
          </p:cNvSpPr>
          <p:nvPr>
            <p:ph idx="1"/>
          </p:nvPr>
        </p:nvSpPr>
        <p:spPr>
          <a:xfrm>
            <a:off x="685800" y="1600200"/>
            <a:ext cx="8001000" cy="4708525"/>
          </a:xfrm>
        </p:spPr>
        <p:txBody>
          <a:bodyPr/>
          <a:lstStyle/>
          <a:p>
            <a:pPr eaLnBrk="1" hangingPunct="1">
              <a:lnSpc>
                <a:spcPct val="90000"/>
              </a:lnSpc>
              <a:buFont typeface="Wingdings" panose="05000000000000000000" pitchFamily="2" charset="2"/>
              <a:buChar char="q"/>
            </a:pPr>
            <a:r>
              <a:rPr lang="en-US" altLang="en-US" sz="2400" dirty="0"/>
              <a:t>Local Senator</a:t>
            </a:r>
          </a:p>
          <a:p>
            <a:pPr eaLnBrk="1" hangingPunct="1">
              <a:lnSpc>
                <a:spcPct val="90000"/>
              </a:lnSpc>
              <a:buFont typeface="Wingdings" panose="05000000000000000000" pitchFamily="2" charset="2"/>
              <a:buChar char="q"/>
            </a:pPr>
            <a:r>
              <a:rPr lang="en-US" altLang="en-US" sz="2400" dirty="0"/>
              <a:t>Local State Representative</a:t>
            </a:r>
          </a:p>
          <a:p>
            <a:pPr eaLnBrk="1" hangingPunct="1">
              <a:lnSpc>
                <a:spcPct val="90000"/>
              </a:lnSpc>
              <a:buFont typeface="Wingdings" panose="05000000000000000000" pitchFamily="2" charset="2"/>
              <a:buChar char="q"/>
            </a:pPr>
            <a:r>
              <a:rPr lang="en-US" altLang="en-US" sz="2400" dirty="0"/>
              <a:t>Richard Woods, GA Superintendent of Schools </a:t>
            </a:r>
          </a:p>
          <a:p>
            <a:pPr eaLnBrk="1" hangingPunct="1">
              <a:lnSpc>
                <a:spcPct val="90000"/>
              </a:lnSpc>
              <a:buFont typeface="Wingdings" panose="05000000000000000000" pitchFamily="2" charset="2"/>
              <a:buChar char="q"/>
            </a:pPr>
            <a:r>
              <a:rPr lang="en-US" altLang="en-US" sz="2400" dirty="0"/>
              <a:t>Superintendent &amp; Central Office Staff</a:t>
            </a:r>
          </a:p>
          <a:p>
            <a:pPr eaLnBrk="1" hangingPunct="1">
              <a:lnSpc>
                <a:spcPct val="90000"/>
              </a:lnSpc>
              <a:buFont typeface="Wingdings" panose="05000000000000000000" pitchFamily="2" charset="2"/>
              <a:buChar char="q"/>
            </a:pPr>
            <a:r>
              <a:rPr lang="en-US" altLang="en-US" sz="2400" dirty="0"/>
              <a:t>Leadership Georgia </a:t>
            </a:r>
          </a:p>
          <a:p>
            <a:pPr eaLnBrk="1" hangingPunct="1">
              <a:lnSpc>
                <a:spcPct val="90000"/>
              </a:lnSpc>
              <a:buFont typeface="Wingdings" panose="05000000000000000000" pitchFamily="2" charset="2"/>
              <a:buChar char="q"/>
            </a:pPr>
            <a:r>
              <a:rPr lang="en-US" altLang="en-US" sz="2400" dirty="0"/>
              <a:t>GA Partnership for Excellence Bus Tour</a:t>
            </a:r>
          </a:p>
          <a:p>
            <a:pPr eaLnBrk="1" hangingPunct="1">
              <a:lnSpc>
                <a:spcPct val="90000"/>
              </a:lnSpc>
              <a:buFont typeface="Wingdings" panose="05000000000000000000" pitchFamily="2" charset="2"/>
              <a:buChar char="q"/>
            </a:pPr>
            <a:r>
              <a:rPr lang="en-US" altLang="en-US" sz="2400" dirty="0"/>
              <a:t>Guests from New Mexico and Michigan</a:t>
            </a:r>
          </a:p>
          <a:p>
            <a:pPr eaLnBrk="1" hangingPunct="1">
              <a:lnSpc>
                <a:spcPct val="90000"/>
              </a:lnSpc>
              <a:buFont typeface="Wingdings" panose="05000000000000000000" pitchFamily="2" charset="2"/>
              <a:buChar char="q"/>
            </a:pPr>
            <a:r>
              <a:rPr lang="en-US" altLang="en-US" sz="2400" dirty="0"/>
              <a:t>University of Georgia</a:t>
            </a:r>
          </a:p>
          <a:p>
            <a:pPr eaLnBrk="1" hangingPunct="1">
              <a:lnSpc>
                <a:spcPct val="90000"/>
              </a:lnSpc>
              <a:buFont typeface="Wingdings" panose="05000000000000000000" pitchFamily="2" charset="2"/>
              <a:buChar char="q"/>
            </a:pPr>
            <a:r>
              <a:rPr lang="en-US" altLang="en-US" sz="2400" dirty="0"/>
              <a:t>Tour Georgia</a:t>
            </a:r>
          </a:p>
          <a:p>
            <a:pPr eaLnBrk="1" hangingPunct="1">
              <a:lnSpc>
                <a:spcPct val="90000"/>
              </a:lnSpc>
              <a:buFont typeface="Wingdings" panose="05000000000000000000" pitchFamily="2" charset="2"/>
              <a:buChar char="q"/>
            </a:pPr>
            <a:r>
              <a:rPr lang="en-US" altLang="en-US" sz="2400" dirty="0"/>
              <a:t>GA Schools ~Rockdale, Coweta, Bibb, Tift, Savannah, and Towns</a:t>
            </a:r>
          </a:p>
        </p:txBody>
      </p:sp>
    </p:spTree>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685800" y="1920875"/>
            <a:ext cx="7772400" cy="4098925"/>
          </a:xfrm>
        </p:spPr>
        <p:txBody>
          <a:bodyPr/>
          <a:lstStyle/>
          <a:p>
            <a:pPr algn="ctr" eaLnBrk="1" hangingPunct="1">
              <a:buFontTx/>
              <a:buNone/>
              <a:defRPr/>
            </a:pPr>
            <a:r>
              <a:rPr lang="en-US" b="1" dirty="0">
                <a:solidFill>
                  <a:schemeClr val="accent1">
                    <a:lumMod val="60000"/>
                    <a:lumOff val="40000"/>
                  </a:schemeClr>
                </a:solidFill>
              </a:rPr>
              <a:t>CTAE Data</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200" dirty="0"/>
              <a:t>2015 High School CTAE Enrollment – 69.85%</a:t>
            </a:r>
          </a:p>
          <a:p>
            <a:pPr eaLnBrk="1" hangingPunct="1">
              <a:buFont typeface="Wingdings" pitchFamily="2" charset="2"/>
              <a:buChar char="q"/>
              <a:defRPr/>
            </a:pPr>
            <a:r>
              <a:rPr lang="en-US" sz="2200" dirty="0"/>
              <a:t>2015 Graduation Rate of CTAE Students– 88.8%</a:t>
            </a:r>
          </a:p>
          <a:p>
            <a:pPr eaLnBrk="1" hangingPunct="1">
              <a:buFont typeface="Wingdings" pitchFamily="2" charset="2"/>
              <a:buChar char="q"/>
              <a:defRPr/>
            </a:pPr>
            <a:r>
              <a:rPr lang="en-US" sz="2200" dirty="0"/>
              <a:t>256 EOPA taken during the 2014-2015 school year</a:t>
            </a:r>
          </a:p>
          <a:p>
            <a:pPr eaLnBrk="1" hangingPunct="1">
              <a:buFont typeface="Wingdings" pitchFamily="2" charset="2"/>
              <a:buChar char="q"/>
              <a:defRPr/>
            </a:pPr>
            <a:r>
              <a:rPr lang="en-US" sz="2200" dirty="0"/>
              <a:t>4% Increase in number of students passing the EOPA</a:t>
            </a:r>
          </a:p>
          <a:p>
            <a:pPr eaLnBrk="1" hangingPunct="1">
              <a:buFont typeface="Wingdings" pitchFamily="2" charset="2"/>
              <a:buChar char="q"/>
              <a:defRPr/>
            </a:pPr>
            <a:r>
              <a:rPr lang="en-US" sz="2200" dirty="0"/>
              <a:t>467 Seniors took the Georgia Work Ready Assessment during the 2014-2015 school year</a:t>
            </a:r>
          </a:p>
          <a:p>
            <a:pPr eaLnBrk="1" hangingPunct="1">
              <a:buFont typeface="Wingdings" pitchFamily="2" charset="2"/>
              <a:buChar char="q"/>
              <a:defRPr/>
            </a:pPr>
            <a:r>
              <a:rPr lang="en-US" sz="2200" dirty="0"/>
              <a:t>92.34%  received Georgia Work Ready Certificates</a:t>
            </a:r>
          </a:p>
          <a:p>
            <a:pPr eaLnBrk="1" hangingPunct="1">
              <a:buFont typeface="Wingdings" pitchFamily="2" charset="2"/>
              <a:buChar char="q"/>
              <a:defRPr/>
            </a:pPr>
            <a:r>
              <a:rPr lang="en-US" sz="2200" dirty="0"/>
              <a:t>17.29% earned a certificate at the Gold Level</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914400" y="1600200"/>
            <a:ext cx="7315200" cy="4708525"/>
          </a:xfrm>
        </p:spPr>
        <p:txBody>
          <a:bodyPr/>
          <a:lstStyle/>
          <a:p>
            <a:pPr algn="ctr" eaLnBrk="1" hangingPunct="1">
              <a:buFontTx/>
              <a:buNone/>
              <a:defRPr/>
            </a:pPr>
            <a:r>
              <a:rPr lang="en-US" b="1" dirty="0">
                <a:solidFill>
                  <a:schemeClr val="accent1">
                    <a:lumMod val="60000"/>
                    <a:lumOff val="40000"/>
                  </a:schemeClr>
                </a:solidFill>
              </a:rPr>
              <a:t>Work-Based Learning</a:t>
            </a:r>
          </a:p>
          <a:p>
            <a:pPr eaLnBrk="1" hangingPunct="1">
              <a:buFontTx/>
              <a:buNone/>
              <a:defRPr/>
            </a:pPr>
            <a:r>
              <a:rPr lang="en-US" sz="2400" dirty="0"/>
              <a:t>2014-2015</a:t>
            </a:r>
          </a:p>
          <a:p>
            <a:pPr eaLnBrk="1" hangingPunct="1">
              <a:buFont typeface="Wingdings" pitchFamily="2" charset="2"/>
              <a:buChar char="§"/>
              <a:defRPr/>
            </a:pPr>
            <a:r>
              <a:rPr lang="en-US" sz="2400" dirty="0"/>
              <a:t>Approximately 89 Students enrolled</a:t>
            </a:r>
          </a:p>
          <a:p>
            <a:pPr eaLnBrk="1" hangingPunct="1">
              <a:buFontTx/>
              <a:buNone/>
              <a:defRPr/>
            </a:pPr>
            <a:r>
              <a:rPr lang="en-US" sz="2400" dirty="0"/>
              <a:t>2014-2015</a:t>
            </a:r>
          </a:p>
          <a:p>
            <a:pPr eaLnBrk="1" hangingPunct="1">
              <a:buFont typeface="Wingdings" pitchFamily="2" charset="2"/>
              <a:buChar char="§"/>
              <a:defRPr/>
            </a:pPr>
            <a:r>
              <a:rPr lang="en-US" sz="2400" dirty="0"/>
              <a:t>75-85 Students</a:t>
            </a:r>
          </a:p>
          <a:p>
            <a:pPr eaLnBrk="1" hangingPunct="1">
              <a:buFont typeface="Wingdings" pitchFamily="2" charset="2"/>
              <a:buChar char="§"/>
              <a:defRPr/>
            </a:pPr>
            <a:r>
              <a:rPr lang="en-US" sz="2400" dirty="0"/>
              <a:t>Monies earned last year</a:t>
            </a:r>
          </a:p>
          <a:p>
            <a:pPr lvl="1" eaLnBrk="1" hangingPunct="1">
              <a:buFont typeface="Arial" pitchFamily="34" charset="0"/>
              <a:buChar char="•"/>
              <a:defRPr/>
            </a:pPr>
            <a:r>
              <a:rPr lang="en-US" dirty="0"/>
              <a:t>Over $212,000</a:t>
            </a:r>
          </a:p>
          <a:p>
            <a:pPr eaLnBrk="1" hangingPunct="1">
              <a:buFont typeface="Wingdings" pitchFamily="2" charset="2"/>
              <a:buChar char="§"/>
              <a:defRPr/>
            </a:pPr>
            <a:r>
              <a:rPr lang="en-US" sz="2400" dirty="0"/>
              <a:t>Hours worked by our students last year</a:t>
            </a:r>
          </a:p>
          <a:p>
            <a:pPr lvl="1" eaLnBrk="1" hangingPunct="1">
              <a:buFont typeface="Arial" pitchFamily="34" charset="0"/>
              <a:buChar char="•"/>
              <a:defRPr/>
            </a:pPr>
            <a:r>
              <a:rPr lang="en-US" dirty="0"/>
              <a:t>Over 25,000</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erkins County School System&amp;quot;&quot;/&gt;&lt;property id=&quot;20307&quot; value=&quot;266&quot;/&gt;&lt;/object&gt;&lt;object type=&quot;3&quot; unique_id=&quot;10004&quot;&gt;&lt;property id=&quot;20148&quot; value=&quot;5&quot;/&gt;&lt;property id=&quot;20300&quot; value=&quot;Slide 11 - &amp;quot;Graduation Rate Gains&amp;#x0D;&amp;#x0A;All Sub-Group Data&amp;quot;&quot;/&gt;&lt;property id=&quot;20307&quot; value=&quot;271&quot;/&gt;&lt;/object&gt;&lt;object type=&quot;3&quot; unique_id=&quot;10005&quot;&gt;&lt;property id=&quot;20148&quot; value=&quot;5&quot;/&gt;&lt;property id=&quot;20300&quot; value=&quot;Slide 12 - &amp;quot;Closingthe Achievement Gap&amp;#x0D;&amp;#x0A;Graduation Rate&amp;quot;&quot;/&gt;&lt;property id=&quot;20307&quot; value=&quot;270&quot;/&gt;&lt;/object&gt;&lt;object type=&quot;3&quot; unique_id=&quot;10006&quot;&gt;&lt;property id=&quot;20148&quot; value=&quot;5&quot;/&gt;&lt;property id=&quot;20300&quot; value=&quot;Slide 13 - &amp;quot;Our High School Initiatives&amp;quot;&quot;/&gt;&lt;property id=&quot;20307&quot; value=&quot;290&quot;/&gt;&lt;/object&gt;&lt;object type=&quot;3&quot; unique_id=&quot;10007&quot;&gt;&lt;property id=&quot;20148&quot; value=&quot;5&quot;/&gt;&lt;property id=&quot;20300&quot; value=&quot;Slide 14 - &amp;quot;CTAE Integration&amp;quot;&quot;/&gt;&lt;property id=&quot;20307&quot; value=&quot;317&quot;/&gt;&lt;/object&gt;&lt;object type=&quot;3&quot; unique_id=&quot;10008&quot;&gt;&lt;property id=&quot;20148&quot; value=&quot;5&quot;/&gt;&lt;property id=&quot;20300&quot; value=&quot;Slide 15 - &amp;quot;How Students Choose a Pathway?&amp;quot;&quot;/&gt;&lt;property id=&quot;20307&quot; value=&quot;343&quot;/&gt;&lt;/object&gt;&lt;object type=&quot;3&quot; unique_id=&quot;10009&quot;&gt;&lt;property id=&quot;20148&quot; value=&quot;5&quot;/&gt;&lt;property id=&quot;20300&quot; value=&quot;Slide 16 - &amp;quot;Freshman Career Focus&amp;quot;&quot;/&gt;&lt;property id=&quot;20307&quot; value=&quot;324&quot;/&gt;&lt;/object&gt;&lt;object type=&quot;3&quot; unique_id=&quot;10010&quot;&gt;&lt;property id=&quot;20148&quot; value=&quot;5&quot;/&gt;&lt;property id=&quot;20300&quot; value=&quot;Slide 17 - &amp;quot;Student Enrollment by Pathway Majors&amp;quot;&quot;/&gt;&lt;property id=&quot;20307&quot; value=&quot;347&quot;/&gt;&lt;/object&gt;&lt;object type=&quot;3&quot; unique_id=&quot;10012&quot;&gt;&lt;property id=&quot;20148&quot; value=&quot;5&quot;/&gt;&lt;property id=&quot;20300&quot; value=&quot;Slide 7 - &amp;quot;Visitors and Tours Hosted&amp;quot;&quot;/&gt;&lt;property id=&quot;20307&quot; value=&quot;346&quot;/&gt;&lt;/object&gt;&lt;object type=&quot;3&quot; unique_id=&quot;10013&quot;&gt;&lt;property id=&quot;20148&quot; value=&quot;5&quot;/&gt;&lt;property id=&quot;20300&quot; value=&quot;Slide 18 - &amp;quot;District Assets….&amp;quot;&quot;/&gt;&lt;property id=&quot;20307&quot; value=&quot;348&quot;/&gt;&lt;/object&gt;&lt;object type=&quot;3&quot; unique_id=&quot;10014&quot;&gt;&lt;property id=&quot;20148&quot; value=&quot;5&quot;/&gt;&lt;property id=&quot;20300&quot; value=&quot;Slide 19 - &amp;quot;Perkins Core Indicators&amp;quot;&quot;/&gt;&lt;property id=&quot;20307&quot; value=&quot;350&quot;/&gt;&lt;/object&gt;&lt;object type=&quot;3&quot; unique_id=&quot;10015&quot;&gt;&lt;property id=&quot;20148&quot; value=&quot;5&quot;/&gt;&lt;property id=&quot;20300&quot; value=&quot;Slide 20 - &amp;quot;2009 Review Recommendations&amp;quot;&quot;/&gt;&lt;property id=&quot;20307&quot; value=&quot;351&quot;/&gt;&lt;/object&gt;&lt;object type=&quot;3&quot; unique_id=&quot;10181&quot;&gt;&lt;property id=&quot;20148&quot; value=&quot;5&quot;/&gt;&lt;property id=&quot;20300&quot; value=&quot;Slide 2 - &amp;quot;Perkins’ Vision &amp;amp; Mission&amp;quot;&quot;/&gt;&lt;property id=&quot;20307&quot; value=&quot;352&quot;/&gt;&lt;/object&gt;&lt;object type=&quot;3&quot; unique_id=&quot;10182&quot;&gt;&lt;property id=&quot;20148&quot; value=&quot;5&quot;/&gt;&lt;property id=&quot;20300&quot; value=&quot;Slide 3 - &amp;quot;Perkins County&amp;quot;&quot;/&gt;&lt;property id=&quot;20307&quot; value=&quot;353&quot;/&gt;&lt;/object&gt;&lt;object type=&quot;3&quot; unique_id=&quot;10183&quot;&gt;&lt;property id=&quot;20148&quot; value=&quot;5&quot;/&gt;&lt;property id=&quot;20300&quot; value=&quot;Slide 4 - &amp;quot;Perkins County Schools&amp;quot;&quot;/&gt;&lt;property id=&quot;20307&quot; value=&quot;354&quot;/&gt;&lt;/object&gt;&lt;object type=&quot;3&quot; unique_id=&quot;10184&quot;&gt;&lt;property id=&quot;20148&quot; value=&quot;5&quot;/&gt;&lt;property id=&quot;20300&quot; value=&quot;Slide 5 - &amp;quot;Perkins School District&amp;quot;&quot;/&gt;&lt;property id=&quot;20307&quot; value=&quot;355&quot;/&gt;&lt;/object&gt;&lt;object type=&quot;3&quot; unique_id=&quot;10185&quot;&gt;&lt;property id=&quot;20148&quot; value=&quot;5&quot;/&gt;&lt;property id=&quot;20300&quot; value=&quot;Slide 6 - &amp;quot;Perkins District CTAE&amp;quot;&quot;/&gt;&lt;property id=&quot;20307&quot; value=&quot;356&quot;/&gt;&lt;/object&gt;&lt;object type=&quot;3&quot; unique_id=&quot;10186&quot;&gt;&lt;property id=&quot;20148&quot; value=&quot;5&quot;/&gt;&lt;property id=&quot;20300&quot; value=&quot;Slide 8 - &amp;quot;Perkins District CTAE&amp;quot;&quot;/&gt;&lt;property id=&quot;20307&quot; value=&quot;357&quot;/&gt;&lt;/object&gt;&lt;object type=&quot;3&quot; unique_id=&quot;10187&quot;&gt;&lt;property id=&quot;20148&quot; value=&quot;5&quot;/&gt;&lt;property id=&quot;20300&quot; value=&quot;Slide 9 - &amp;quot;Perkins District CTAE&amp;quot;&quot;/&gt;&lt;property id=&quot;20307&quot; value=&quot;358&quot;/&gt;&lt;/object&gt;&lt;object type=&quot;3&quot; unique_id=&quot;10188&quot;&gt;&lt;property id=&quot;20148&quot; value=&quot;5&quot;/&gt;&lt;property id=&quot;20300&quot; value=&quot;Slide 10 - &amp;quot;Perkins District CTAE&amp;quot;&quot;/&gt;&lt;property id=&quot;20307&quot; value=&quot;359&quot;/&gt;&lt;/object&gt;&lt;object type=&quot;3&quot; unique_id=&quot;10189&quot;&gt;&lt;property id=&quot;20148&quot; value=&quot;5&quot;/&gt;&lt;property id=&quot;20300&quot; value=&quot;Slide 21 - &amp;quot;Perkins School District&amp;quot;&quot;/&gt;&lt;property id=&quot;20307&quot; value=&quot;360&quot;/&gt;&lt;/object&gt;&lt;/object&gt;&lt;object type=&quot;8&quot; unique_id=&quot;1003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6c247bae-e40d-40c7-91b3-26f1e466c40a">2016</Year>
    <Program_x0020_Type xmlns="6c247bae-e40d-40c7-91b3-26f1e466c40a"/>
    <TaxCatchAll xmlns="1d496aed-39d0-4758-b3cf-4e4773287716"/>
    <Document_x0020_Type xmlns="6c247bae-e40d-40c7-91b3-26f1e466c40a">Accountability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4D8F06A5-0511-4A63-AAB4-78D8C9134098}"/>
</file>

<file path=customXml/itemProps2.xml><?xml version="1.0" encoding="utf-8"?>
<ds:datastoreItem xmlns:ds="http://schemas.openxmlformats.org/officeDocument/2006/customXml" ds:itemID="{6C419A1F-6069-443C-B7C1-97BF947195F4}"/>
</file>

<file path=customXml/itemProps3.xml><?xml version="1.0" encoding="utf-8"?>
<ds:datastoreItem xmlns:ds="http://schemas.openxmlformats.org/officeDocument/2006/customXml" ds:itemID="{4343E8CA-1C48-4D1C-AA36-0FABA6A8C791}"/>
</file>

<file path=docProps/app.xml><?xml version="1.0" encoding="utf-8"?>
<Properties xmlns="http://schemas.openxmlformats.org/officeDocument/2006/extended-properties" xmlns:vt="http://schemas.openxmlformats.org/officeDocument/2006/docPropsVTypes">
  <Template>Apex</Template>
  <TotalTime>1449</TotalTime>
  <Words>841</Words>
  <Application>Microsoft Office PowerPoint</Application>
  <PresentationFormat>On-screen Show (4:3)</PresentationFormat>
  <Paragraphs>255</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Book Antiqua</vt:lpstr>
      <vt:lpstr>Calibri</vt:lpstr>
      <vt:lpstr>Lucida Sans</vt:lpstr>
      <vt:lpstr>Tahoma</vt:lpstr>
      <vt:lpstr>Times New Roman</vt:lpstr>
      <vt:lpstr>Wingdings</vt:lpstr>
      <vt:lpstr>Wingdings 2</vt:lpstr>
      <vt:lpstr>Wingdings 3</vt:lpstr>
      <vt:lpstr>Apex</vt:lpstr>
      <vt:lpstr>Perkins County School System</vt:lpstr>
      <vt:lpstr>Perkins’ Vision &amp; Mission</vt:lpstr>
      <vt:lpstr>Perkins County</vt:lpstr>
      <vt:lpstr>Perkins County Schools</vt:lpstr>
      <vt:lpstr>Perkins School District</vt:lpstr>
      <vt:lpstr>Perkins District CTAE</vt:lpstr>
      <vt:lpstr>Visitors and Tours Hosted</vt:lpstr>
      <vt:lpstr>Perkins District CTAE</vt:lpstr>
      <vt:lpstr>Perkins District CTAE</vt:lpstr>
      <vt:lpstr>Perkins District CTAE</vt:lpstr>
      <vt:lpstr>Graduation Rate Gains All Sub-Group Data</vt:lpstr>
      <vt:lpstr>Closingthe Achievement Gap Graduation Rate</vt:lpstr>
      <vt:lpstr>Our High School Initiatives</vt:lpstr>
      <vt:lpstr>CTAE Integration</vt:lpstr>
      <vt:lpstr>How Students Choose a Pathway?</vt:lpstr>
      <vt:lpstr>Freshman Career Focus</vt:lpstr>
      <vt:lpstr>Student Enrollment by Pathway Majors</vt:lpstr>
      <vt:lpstr>District Assets….</vt:lpstr>
      <vt:lpstr>Perkins Core Indicators</vt:lpstr>
      <vt:lpstr>2011 Review Recommendations</vt:lpstr>
      <vt:lpstr>Perkins School District</vt:lpstr>
    </vt:vector>
  </TitlesOfParts>
  <Company>Ware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4, Rank 1:   Continue Talent Development Model. Year 5 consists of self-sustaining implementation of Career Academies at Ware County High School with a continued emphasis on academic/CTAE curriculum infusion into career pathways.</dc:title>
  <dc:creator>Delda Hagin</dc:creator>
  <cp:lastModifiedBy>Roy Rucks</cp:lastModifiedBy>
  <cp:revision>70</cp:revision>
  <dcterms:created xsi:type="dcterms:W3CDTF">2011-10-07T13:23:45Z</dcterms:created>
  <dcterms:modified xsi:type="dcterms:W3CDTF">2016-03-11T18:25:09Z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