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61" r:id="rId4"/>
    <p:sldId id="257" r:id="rId5"/>
    <p:sldId id="258" r:id="rId6"/>
    <p:sldId id="259"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4F2308-6492-4082-95E3-D0400A657F2C}"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0E6BF-2974-404E-BE8C-C1A76DC2C1F1}" type="slidenum">
              <a:rPr lang="en-US" smtClean="0"/>
              <a:t>‹#›</a:t>
            </a:fld>
            <a:endParaRPr lang="en-US"/>
          </a:p>
        </p:txBody>
      </p:sp>
    </p:spTree>
    <p:extLst>
      <p:ext uri="{BB962C8B-B14F-4D97-AF65-F5344CB8AC3E}">
        <p14:creationId xmlns:p14="http://schemas.microsoft.com/office/powerpoint/2010/main" val="429367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F2308-6492-4082-95E3-D0400A657F2C}"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0E6BF-2974-404E-BE8C-C1A76DC2C1F1}" type="slidenum">
              <a:rPr lang="en-US" smtClean="0"/>
              <a:t>‹#›</a:t>
            </a:fld>
            <a:endParaRPr lang="en-US"/>
          </a:p>
        </p:txBody>
      </p:sp>
    </p:spTree>
    <p:extLst>
      <p:ext uri="{BB962C8B-B14F-4D97-AF65-F5344CB8AC3E}">
        <p14:creationId xmlns:p14="http://schemas.microsoft.com/office/powerpoint/2010/main" val="52767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F2308-6492-4082-95E3-D0400A657F2C}"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0E6BF-2974-404E-BE8C-C1A76DC2C1F1}" type="slidenum">
              <a:rPr lang="en-US" smtClean="0"/>
              <a:t>‹#›</a:t>
            </a:fld>
            <a:endParaRPr lang="en-US"/>
          </a:p>
        </p:txBody>
      </p:sp>
    </p:spTree>
    <p:extLst>
      <p:ext uri="{BB962C8B-B14F-4D97-AF65-F5344CB8AC3E}">
        <p14:creationId xmlns:p14="http://schemas.microsoft.com/office/powerpoint/2010/main" val="2635157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F2308-6492-4082-95E3-D0400A657F2C}"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0E6BF-2974-404E-BE8C-C1A76DC2C1F1}" type="slidenum">
              <a:rPr lang="en-US" smtClean="0"/>
              <a:t>‹#›</a:t>
            </a:fld>
            <a:endParaRPr lang="en-US"/>
          </a:p>
        </p:txBody>
      </p:sp>
    </p:spTree>
    <p:extLst>
      <p:ext uri="{BB962C8B-B14F-4D97-AF65-F5344CB8AC3E}">
        <p14:creationId xmlns:p14="http://schemas.microsoft.com/office/powerpoint/2010/main" val="133061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4F2308-6492-4082-95E3-D0400A657F2C}"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0E6BF-2974-404E-BE8C-C1A76DC2C1F1}" type="slidenum">
              <a:rPr lang="en-US" smtClean="0"/>
              <a:t>‹#›</a:t>
            </a:fld>
            <a:endParaRPr lang="en-US"/>
          </a:p>
        </p:txBody>
      </p:sp>
    </p:spTree>
    <p:extLst>
      <p:ext uri="{BB962C8B-B14F-4D97-AF65-F5344CB8AC3E}">
        <p14:creationId xmlns:p14="http://schemas.microsoft.com/office/powerpoint/2010/main" val="3482843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4F2308-6492-4082-95E3-D0400A657F2C}"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0E6BF-2974-404E-BE8C-C1A76DC2C1F1}" type="slidenum">
              <a:rPr lang="en-US" smtClean="0"/>
              <a:t>‹#›</a:t>
            </a:fld>
            <a:endParaRPr lang="en-US"/>
          </a:p>
        </p:txBody>
      </p:sp>
    </p:spTree>
    <p:extLst>
      <p:ext uri="{BB962C8B-B14F-4D97-AF65-F5344CB8AC3E}">
        <p14:creationId xmlns:p14="http://schemas.microsoft.com/office/powerpoint/2010/main" val="1756774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4F2308-6492-4082-95E3-D0400A657F2C}" type="datetimeFigureOut">
              <a:rPr lang="en-US" smtClean="0"/>
              <a:t>4/4/2016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30E6BF-2974-404E-BE8C-C1A76DC2C1F1}" type="slidenum">
              <a:rPr lang="en-US" smtClean="0"/>
              <a:t>‹#›</a:t>
            </a:fld>
            <a:endParaRPr lang="en-US"/>
          </a:p>
        </p:txBody>
      </p:sp>
    </p:spTree>
    <p:extLst>
      <p:ext uri="{BB962C8B-B14F-4D97-AF65-F5344CB8AC3E}">
        <p14:creationId xmlns:p14="http://schemas.microsoft.com/office/powerpoint/2010/main" val="955562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4F2308-6492-4082-95E3-D0400A657F2C}" type="datetimeFigureOut">
              <a:rPr lang="en-US" smtClean="0"/>
              <a:t>4/4/2016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30E6BF-2974-404E-BE8C-C1A76DC2C1F1}" type="slidenum">
              <a:rPr lang="en-US" smtClean="0"/>
              <a:t>‹#›</a:t>
            </a:fld>
            <a:endParaRPr lang="en-US"/>
          </a:p>
        </p:txBody>
      </p:sp>
    </p:spTree>
    <p:extLst>
      <p:ext uri="{BB962C8B-B14F-4D97-AF65-F5344CB8AC3E}">
        <p14:creationId xmlns:p14="http://schemas.microsoft.com/office/powerpoint/2010/main" val="1616579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4F2308-6492-4082-95E3-D0400A657F2C}" type="datetimeFigureOut">
              <a:rPr lang="en-US" smtClean="0"/>
              <a:t>4/4/2016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30E6BF-2974-404E-BE8C-C1A76DC2C1F1}" type="slidenum">
              <a:rPr lang="en-US" smtClean="0"/>
              <a:t>‹#›</a:t>
            </a:fld>
            <a:endParaRPr lang="en-US"/>
          </a:p>
        </p:txBody>
      </p:sp>
    </p:spTree>
    <p:extLst>
      <p:ext uri="{BB962C8B-B14F-4D97-AF65-F5344CB8AC3E}">
        <p14:creationId xmlns:p14="http://schemas.microsoft.com/office/powerpoint/2010/main" val="311636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4F2308-6492-4082-95E3-D0400A657F2C}"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0E6BF-2974-404E-BE8C-C1A76DC2C1F1}" type="slidenum">
              <a:rPr lang="en-US" smtClean="0"/>
              <a:t>‹#›</a:t>
            </a:fld>
            <a:endParaRPr lang="en-US"/>
          </a:p>
        </p:txBody>
      </p:sp>
    </p:spTree>
    <p:extLst>
      <p:ext uri="{BB962C8B-B14F-4D97-AF65-F5344CB8AC3E}">
        <p14:creationId xmlns:p14="http://schemas.microsoft.com/office/powerpoint/2010/main" val="3070365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4F2308-6492-4082-95E3-D0400A657F2C}"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0E6BF-2974-404E-BE8C-C1A76DC2C1F1}" type="slidenum">
              <a:rPr lang="en-US" smtClean="0"/>
              <a:t>‹#›</a:t>
            </a:fld>
            <a:endParaRPr lang="en-US"/>
          </a:p>
        </p:txBody>
      </p:sp>
    </p:spTree>
    <p:extLst>
      <p:ext uri="{BB962C8B-B14F-4D97-AF65-F5344CB8AC3E}">
        <p14:creationId xmlns:p14="http://schemas.microsoft.com/office/powerpoint/2010/main" val="1374737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F2308-6492-4082-95E3-D0400A657F2C}" type="datetimeFigureOut">
              <a:rPr lang="en-US" smtClean="0"/>
              <a:t>4/4/2016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0E6BF-2974-404E-BE8C-C1A76DC2C1F1}" type="slidenum">
              <a:rPr lang="en-US" smtClean="0"/>
              <a:t>‹#›</a:t>
            </a:fld>
            <a:endParaRPr lang="en-US"/>
          </a:p>
        </p:txBody>
      </p:sp>
    </p:spTree>
    <p:extLst>
      <p:ext uri="{BB962C8B-B14F-4D97-AF65-F5344CB8AC3E}">
        <p14:creationId xmlns:p14="http://schemas.microsoft.com/office/powerpoint/2010/main" val="38120818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file://altfps1/Home/Users/Teachers/WDD19297/AP%20Lang/Multiple%20Choice%20Score%20Converstion%20Char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file://altfps1/Home/Users/Teachers/WDD19297/AP%20Lang/Multiple%20Choice/Multiple%20Choice%20Practice/Multiple%20Choice%20Exam%20Format%20Hint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file://altfps1/Home/Users/Teachers/WDD19297/AP%20Lang/2016%20PLC/Unit%202%20Analysis/FDR%201st%20Inaugural%20Address%20-%20Stem%20Question%20Practice.do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file://altfps1/Home/Users/Teachers/WDD19297/AP%20Lang/2016%20PLC/Unit%202%20Analysis/Create%20your%20own%20MC%20questions%20-%2010%20Point%20Bonus%20Activity.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file://altfps1/Home/Users/Teachers/WDD19297/AP%20Lang/Multiple%20Choice/Multiple%20Choice%20Practice/Practice%20Multiple%20Choice%20Grading%20Scale.docx" TargetMode="External"/><Relationship Id="rId2" Type="http://schemas.openxmlformats.org/officeDocument/2006/relationships/hyperlink" Target="file://altfps1/Home/Users/Teachers/WDD19297/AP%20Lang/2016%20PLC/Unit%202%20Analysis/Passage%20Annotation%20Guide.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Strategies for Teaching Multiple Choice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16219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end of the semester, they take the MC pre-test as their final test on final exam day.</a:t>
            </a:r>
            <a:endParaRPr lang="en-US" dirty="0"/>
          </a:p>
        </p:txBody>
      </p:sp>
      <p:sp>
        <p:nvSpPr>
          <p:cNvPr id="3" name="Content Placeholder 2"/>
          <p:cNvSpPr>
            <a:spLocks noGrp="1"/>
          </p:cNvSpPr>
          <p:nvPr>
            <p:ph idx="1"/>
          </p:nvPr>
        </p:nvSpPr>
        <p:spPr/>
        <p:txBody>
          <a:bodyPr/>
          <a:lstStyle/>
          <a:p>
            <a:r>
              <a:rPr lang="en-US" dirty="0" smtClean="0"/>
              <a:t>Since the Milestone test counts as their final exam, this only counts as a test grade.</a:t>
            </a:r>
          </a:p>
          <a:p>
            <a:r>
              <a:rPr lang="en-US" dirty="0" smtClean="0"/>
              <a:t>Any students who sit for the AP Lang exam get to opt out of taking this final test, but they can choose to take it if they want to see how much they have improved from their first score.  Some kids take it anyway as a last effort to get their grade up to an A or a B.</a:t>
            </a:r>
          </a:p>
          <a:p>
            <a:r>
              <a:rPr lang="en-US" dirty="0" smtClean="0"/>
              <a:t>This is the conversion chart I use to come up with their score for the gradebook:  </a:t>
            </a:r>
            <a:r>
              <a:rPr lang="en-US" dirty="0" smtClean="0">
                <a:hlinkClick r:id="rId2" action="ppaction://hlinkfile"/>
              </a:rPr>
              <a:t>Multiple Choice Score </a:t>
            </a:r>
            <a:r>
              <a:rPr lang="en-US" dirty="0" err="1" smtClean="0">
                <a:hlinkClick r:id="rId2" action="ppaction://hlinkfile"/>
              </a:rPr>
              <a:t>Converstion</a:t>
            </a:r>
            <a:r>
              <a:rPr lang="en-US" dirty="0" smtClean="0">
                <a:hlinkClick r:id="rId2" action="ppaction://hlinkfile"/>
              </a:rPr>
              <a:t> Chart</a:t>
            </a:r>
            <a:endParaRPr lang="en-US" dirty="0"/>
          </a:p>
        </p:txBody>
      </p:sp>
    </p:spTree>
    <p:extLst>
      <p:ext uri="{BB962C8B-B14F-4D97-AF65-F5344CB8AC3E}">
        <p14:creationId xmlns:p14="http://schemas.microsoft.com/office/powerpoint/2010/main" val="3350252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course pre-test is a full AP MC test from a previous year</a:t>
            </a:r>
            <a:endParaRPr lang="en-US" dirty="0"/>
          </a:p>
        </p:txBody>
      </p:sp>
      <p:sp>
        <p:nvSpPr>
          <p:cNvPr id="3" name="Content Placeholder 2"/>
          <p:cNvSpPr>
            <a:spLocks noGrp="1"/>
          </p:cNvSpPr>
          <p:nvPr>
            <p:ph idx="1"/>
          </p:nvPr>
        </p:nvSpPr>
        <p:spPr/>
        <p:txBody>
          <a:bodyPr/>
          <a:lstStyle/>
          <a:p>
            <a:pPr marL="0" indent="0">
              <a:buNone/>
            </a:pPr>
            <a:r>
              <a:rPr lang="en-US" dirty="0" smtClean="0"/>
              <a:t>This exposes them to the type of questions they will get and the rigor of the time restraints.  We do not go over it or discuss it.</a:t>
            </a:r>
          </a:p>
          <a:p>
            <a:pPr marL="0" indent="0">
              <a:buNone/>
            </a:pPr>
            <a:r>
              <a:rPr lang="en-US" dirty="0" smtClean="0"/>
              <a:t>I give them the exact test as their “final exam” at the end of the semester.  Students who take the AP exam are exempt from this test.</a:t>
            </a:r>
            <a:endParaRPr lang="en-US" dirty="0"/>
          </a:p>
        </p:txBody>
      </p:sp>
    </p:spTree>
    <p:extLst>
      <p:ext uri="{BB962C8B-B14F-4D97-AF65-F5344CB8AC3E}">
        <p14:creationId xmlns:p14="http://schemas.microsoft.com/office/powerpoint/2010/main" val="974417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wait and introduce MC after our argument unit</a:t>
            </a:r>
            <a:endParaRPr lang="en-US" dirty="0"/>
          </a:p>
        </p:txBody>
      </p:sp>
      <p:sp>
        <p:nvSpPr>
          <p:cNvPr id="3" name="Content Placeholder 2"/>
          <p:cNvSpPr>
            <a:spLocks noGrp="1"/>
          </p:cNvSpPr>
          <p:nvPr>
            <p:ph idx="1"/>
          </p:nvPr>
        </p:nvSpPr>
        <p:spPr/>
        <p:txBody>
          <a:bodyPr/>
          <a:lstStyle/>
          <a:p>
            <a:r>
              <a:rPr lang="en-US" dirty="0" smtClean="0"/>
              <a:t>Since we teach on a block schedule, we break up the course into 6 week units Argument, Analysis, Synthesis/Review for Exam</a:t>
            </a:r>
          </a:p>
          <a:p>
            <a:r>
              <a:rPr lang="en-US" dirty="0" smtClean="0"/>
              <a:t>During the argument unit, we study various pieces to learn the structure of argument while they learn to write their own.</a:t>
            </a:r>
          </a:p>
          <a:p>
            <a:r>
              <a:rPr lang="en-US" dirty="0" smtClean="0"/>
              <a:t>This is where I introduce them to most of the rhetorical terminology that they need to survive the MC part of the exam.</a:t>
            </a:r>
            <a:endParaRPr lang="en-US" dirty="0"/>
          </a:p>
        </p:txBody>
      </p:sp>
    </p:spTree>
    <p:extLst>
      <p:ext uri="{BB962C8B-B14F-4D97-AF65-F5344CB8AC3E}">
        <p14:creationId xmlns:p14="http://schemas.microsoft.com/office/powerpoint/2010/main" val="1323160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Once we get through the argument unit, I introduce them to multiple choice and the common stems</a:t>
            </a:r>
            <a:endParaRPr lang="en-US" dirty="0"/>
          </a:p>
        </p:txBody>
      </p:sp>
      <p:sp>
        <p:nvSpPr>
          <p:cNvPr id="3" name="Content Placeholder 2"/>
          <p:cNvSpPr>
            <a:spLocks noGrp="1"/>
          </p:cNvSpPr>
          <p:nvPr>
            <p:ph idx="1"/>
          </p:nvPr>
        </p:nvSpPr>
        <p:spPr/>
        <p:txBody>
          <a:bodyPr>
            <a:normAutofit/>
          </a:bodyPr>
          <a:lstStyle/>
          <a:p>
            <a:r>
              <a:rPr lang="en-US" dirty="0" smtClean="0"/>
              <a:t>Main idea</a:t>
            </a:r>
          </a:p>
          <a:p>
            <a:r>
              <a:rPr lang="en-US" dirty="0" smtClean="0"/>
              <a:t>Rhetorical terms</a:t>
            </a:r>
          </a:p>
          <a:p>
            <a:r>
              <a:rPr lang="en-US" dirty="0" smtClean="0"/>
              <a:t>Meaning and purpose</a:t>
            </a:r>
          </a:p>
          <a:p>
            <a:r>
              <a:rPr lang="en-US" dirty="0" smtClean="0"/>
              <a:t>Structure and Organization</a:t>
            </a:r>
          </a:p>
          <a:p>
            <a:r>
              <a:rPr lang="en-US" dirty="0" smtClean="0"/>
              <a:t>Rhetorical Modes</a:t>
            </a:r>
          </a:p>
          <a:p>
            <a:endParaRPr lang="en-US" dirty="0"/>
          </a:p>
          <a:p>
            <a:pPr marL="0" indent="0">
              <a:buNone/>
            </a:pPr>
            <a:r>
              <a:rPr lang="en-US" dirty="0" smtClean="0"/>
              <a:t>We use the packet as a class set, and I also post to my blog:</a:t>
            </a:r>
          </a:p>
          <a:p>
            <a:pPr marL="0" indent="0">
              <a:buNone/>
            </a:pPr>
            <a:r>
              <a:rPr lang="en-US" dirty="0" smtClean="0">
                <a:hlinkClick r:id="rId2" action="ppaction://hlinkfile"/>
              </a:rPr>
              <a:t>MC Stems Packet</a:t>
            </a:r>
            <a:endParaRPr lang="en-US" dirty="0" smtClean="0"/>
          </a:p>
        </p:txBody>
      </p:sp>
    </p:spTree>
    <p:extLst>
      <p:ext uri="{BB962C8B-B14F-4D97-AF65-F5344CB8AC3E}">
        <p14:creationId xmlns:p14="http://schemas.microsoft.com/office/powerpoint/2010/main" val="2184356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spend about a week on the following preliminary activities:</a:t>
            </a:r>
            <a:br>
              <a:rPr lang="en-US" dirty="0" smtClean="0"/>
            </a:br>
            <a:endParaRPr lang="en-US" dirty="0"/>
          </a:p>
        </p:txBody>
      </p:sp>
      <p:sp>
        <p:nvSpPr>
          <p:cNvPr id="3" name="Content Placeholder 2"/>
          <p:cNvSpPr>
            <a:spLocks noGrp="1"/>
          </p:cNvSpPr>
          <p:nvPr>
            <p:ph idx="1"/>
          </p:nvPr>
        </p:nvSpPr>
        <p:spPr/>
        <p:txBody>
          <a:bodyPr/>
          <a:lstStyle/>
          <a:p>
            <a:r>
              <a:rPr lang="en-US" dirty="0" smtClean="0"/>
              <a:t>I give them the MC question stems for FDRs inaugural address as open-ended questions without answer choices.  </a:t>
            </a:r>
            <a:r>
              <a:rPr lang="en-US" dirty="0" smtClean="0">
                <a:hlinkClick r:id="rId2" action="ppaction://hlinkfile"/>
              </a:rPr>
              <a:t>Open Ended FDR Stem Questions</a:t>
            </a:r>
            <a:r>
              <a:rPr lang="en-US" dirty="0" smtClean="0"/>
              <a:t>  </a:t>
            </a:r>
            <a:r>
              <a:rPr lang="en-US" dirty="0"/>
              <a:t>I get these from the </a:t>
            </a:r>
            <a:r>
              <a:rPr lang="en-US" i="1" dirty="0"/>
              <a:t>Applied Practice American Speeches</a:t>
            </a:r>
            <a:r>
              <a:rPr lang="en-US" dirty="0"/>
              <a:t> book</a:t>
            </a:r>
            <a:endParaRPr lang="en-US" i="1" dirty="0"/>
          </a:p>
          <a:p>
            <a:r>
              <a:rPr lang="en-US" dirty="0" smtClean="0"/>
              <a:t>Students pair up to identify what type of stem the question reflects and then attempt to answer the questions (this also gets them thinking about rhetorical analysis).</a:t>
            </a:r>
          </a:p>
          <a:p>
            <a:r>
              <a:rPr lang="en-US" dirty="0" smtClean="0"/>
              <a:t>They use these notes to answer the actual MC questions that go with the passage; we grade and discuss as a whole group.</a:t>
            </a:r>
            <a:endParaRPr lang="en-US" dirty="0"/>
          </a:p>
        </p:txBody>
      </p:sp>
    </p:spTree>
    <p:extLst>
      <p:ext uri="{BB962C8B-B14F-4D97-AF65-F5344CB8AC3E}">
        <p14:creationId xmlns:p14="http://schemas.microsoft.com/office/powerpoint/2010/main" val="1208487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 MLK </a:t>
            </a:r>
            <a:r>
              <a:rPr lang="en-US" i="1" dirty="0" smtClean="0"/>
              <a:t>I Have a Dream </a:t>
            </a:r>
            <a:r>
              <a:rPr lang="en-US" dirty="0" smtClean="0"/>
              <a:t>speech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have already studied this speech and its rhetorical structure during our argument unit, so use a text that they are already very familiar with. </a:t>
            </a:r>
          </a:p>
          <a:p>
            <a:r>
              <a:rPr lang="en-US" dirty="0" smtClean="0"/>
              <a:t>Break them into groups.  Each group must come up with one MC question for each of the stem types, so 5 questions each.</a:t>
            </a:r>
          </a:p>
          <a:p>
            <a:r>
              <a:rPr lang="en-US" dirty="0" smtClean="0"/>
              <a:t>They can use their rhetorical handbook of terms to help them come up with questions and answer choices.</a:t>
            </a:r>
          </a:p>
          <a:p>
            <a:r>
              <a:rPr lang="en-US" dirty="0" smtClean="0"/>
              <a:t>Each group creates a </a:t>
            </a:r>
            <a:r>
              <a:rPr lang="en-US" dirty="0" err="1" smtClean="0"/>
              <a:t>Kahoot</a:t>
            </a:r>
            <a:r>
              <a:rPr lang="en-US" dirty="0" smtClean="0"/>
              <a:t> account and enters their questions and answers into </a:t>
            </a:r>
            <a:r>
              <a:rPr lang="en-US" dirty="0" err="1" smtClean="0"/>
              <a:t>Kahoot</a:t>
            </a:r>
            <a:endParaRPr lang="en-US" dirty="0" smtClean="0"/>
          </a:p>
          <a:p>
            <a:r>
              <a:rPr lang="en-US" dirty="0" smtClean="0"/>
              <a:t>We then play each </a:t>
            </a:r>
            <a:r>
              <a:rPr lang="en-US" dirty="0" err="1" smtClean="0"/>
              <a:t>Kahoot</a:t>
            </a:r>
            <a:r>
              <a:rPr lang="en-US" dirty="0" smtClean="0"/>
              <a:t> game and the groups become teams.  They compete for the top spot on the leader board.</a:t>
            </a:r>
          </a:p>
          <a:p>
            <a:r>
              <a:rPr lang="en-US" dirty="0" smtClean="0"/>
              <a:t>As we play each game, we discuss accuracy and stem types for the questions and answer choices.  This is a great learning experience.</a:t>
            </a:r>
          </a:p>
          <a:p>
            <a:r>
              <a:rPr lang="en-US" dirty="0" smtClean="0"/>
              <a:t>Top team on each leader board gets a prize; this allows for all teams to have a chance to “win” since we play several rounds.</a:t>
            </a:r>
            <a:endParaRPr lang="en-US" dirty="0"/>
          </a:p>
        </p:txBody>
      </p:sp>
    </p:spTree>
    <p:extLst>
      <p:ext uri="{BB962C8B-B14F-4D97-AF65-F5344CB8AC3E}">
        <p14:creationId xmlns:p14="http://schemas.microsoft.com/office/powerpoint/2010/main" val="2089306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 Bonus opportunity</a:t>
            </a:r>
            <a:endParaRPr lang="en-US" dirty="0"/>
          </a:p>
        </p:txBody>
      </p:sp>
      <p:sp>
        <p:nvSpPr>
          <p:cNvPr id="3" name="Content Placeholder 2"/>
          <p:cNvSpPr>
            <a:spLocks noGrp="1"/>
          </p:cNvSpPr>
          <p:nvPr>
            <p:ph idx="1"/>
          </p:nvPr>
        </p:nvSpPr>
        <p:spPr/>
        <p:txBody>
          <a:bodyPr/>
          <a:lstStyle/>
          <a:p>
            <a:r>
              <a:rPr lang="en-US" dirty="0" smtClean="0"/>
              <a:t>I offer multiple opportunities for grade recovery; this is one of them</a:t>
            </a:r>
          </a:p>
          <a:p>
            <a:r>
              <a:rPr lang="en-US" dirty="0" smtClean="0"/>
              <a:t>Each student must type and submit to Blackboard, so I can run it through our plagiarism detection</a:t>
            </a:r>
          </a:p>
          <a:p>
            <a:r>
              <a:rPr lang="en-US" dirty="0" smtClean="0"/>
              <a:t>I award points for accuracy and proper stem identification</a:t>
            </a:r>
          </a:p>
          <a:p>
            <a:pPr marL="0" indent="0">
              <a:buNone/>
            </a:pPr>
            <a:r>
              <a:rPr lang="en-US" dirty="0" smtClean="0">
                <a:hlinkClick r:id="rId2" action="ppaction://hlinkfile"/>
              </a:rPr>
              <a:t>Bonus - Write your own MC questions</a:t>
            </a:r>
            <a:endParaRPr lang="en-US" dirty="0" smtClean="0"/>
          </a:p>
          <a:p>
            <a:r>
              <a:rPr lang="en-US" dirty="0" smtClean="0"/>
              <a:t>The class can “test out” the questions using </a:t>
            </a:r>
            <a:r>
              <a:rPr lang="en-US" dirty="0" err="1" smtClean="0"/>
              <a:t>Plickers</a:t>
            </a:r>
            <a:r>
              <a:rPr lang="en-US" dirty="0" smtClean="0"/>
              <a:t> as part of the accuracy check and also for general MC review.</a:t>
            </a:r>
          </a:p>
          <a:p>
            <a:r>
              <a:rPr lang="en-US" dirty="0" smtClean="0"/>
              <a:t>What is </a:t>
            </a:r>
            <a:r>
              <a:rPr lang="en-US" dirty="0" err="1" smtClean="0"/>
              <a:t>Plickers</a:t>
            </a:r>
            <a:r>
              <a:rPr lang="en-US" dirty="0" smtClean="0"/>
              <a:t>? </a:t>
            </a:r>
            <a:endParaRPr lang="en-US" dirty="0"/>
          </a:p>
        </p:txBody>
      </p:sp>
    </p:spTree>
    <p:extLst>
      <p:ext uri="{BB962C8B-B14F-4D97-AF65-F5344CB8AC3E}">
        <p14:creationId xmlns:p14="http://schemas.microsoft.com/office/powerpoint/2010/main" val="4088955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to take MC practice quizzes each week: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After a couple of weeks of studying stems and practicing with various passages, we spend about 3 weeks doing the following:</a:t>
            </a:r>
          </a:p>
          <a:p>
            <a:r>
              <a:rPr lang="en-US" dirty="0" smtClean="0"/>
              <a:t>Students are given a passage on Mondays to analyze at home as practice for the MC each Friday for three weeks in a row.  </a:t>
            </a:r>
            <a:r>
              <a:rPr lang="en-US" dirty="0" smtClean="0">
                <a:hlinkClick r:id="rId2" action="ppaction://hlinkfile"/>
              </a:rPr>
              <a:t>Passage Analysis Weekly Assignment</a:t>
            </a:r>
            <a:endParaRPr lang="en-US" dirty="0" smtClean="0"/>
          </a:p>
          <a:p>
            <a:r>
              <a:rPr lang="en-US" dirty="0" smtClean="0"/>
              <a:t>They must complete this process for a different passage each week and turn it in after they complete the MC questions in class each Friday.</a:t>
            </a:r>
          </a:p>
          <a:p>
            <a:r>
              <a:rPr lang="en-US" dirty="0" smtClean="0"/>
              <a:t>They may use their annotations to answer the MC questions.  I give them 1 minute per question (anywhere from 12-16 minutes depending on the passage) </a:t>
            </a:r>
          </a:p>
          <a:p>
            <a:r>
              <a:rPr lang="en-US" dirty="0" smtClean="0"/>
              <a:t>After they submit their answers to the clickers (or you can use Zip Grade), we go over the questions using the bar graph data from each question.</a:t>
            </a:r>
          </a:p>
          <a:p>
            <a:r>
              <a:rPr lang="en-US" dirty="0" smtClean="0"/>
              <a:t>I use a curved scoring scale </a:t>
            </a:r>
            <a:r>
              <a:rPr lang="en-US" dirty="0" smtClean="0">
                <a:hlinkClick r:id="rId3" action="ppaction://hlinkfile"/>
              </a:rPr>
              <a:t>MC Grading Scale</a:t>
            </a:r>
            <a:endParaRPr lang="en-US" dirty="0" smtClean="0"/>
          </a:p>
          <a:p>
            <a:r>
              <a:rPr lang="en-US" dirty="0" smtClean="0"/>
              <a:t>I count all this as one summative grade each week so that they give me their full effort.  The lowest they can get if they do everything they are supposed to is an 87 as a summative grade.</a:t>
            </a:r>
          </a:p>
          <a:p>
            <a:pPr marL="0" indent="0">
              <a:buNone/>
            </a:pPr>
            <a:endParaRPr lang="en-US" dirty="0"/>
          </a:p>
        </p:txBody>
      </p:sp>
    </p:spTree>
    <p:extLst>
      <p:ext uri="{BB962C8B-B14F-4D97-AF65-F5344CB8AC3E}">
        <p14:creationId xmlns:p14="http://schemas.microsoft.com/office/powerpoint/2010/main" val="2529026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After 4 weeks of the previous activities, they are ready to begin weekly MC assessments on cold passages for the remainder of the course</a:t>
            </a:r>
            <a:endParaRPr lang="en-US" dirty="0"/>
          </a:p>
        </p:txBody>
      </p:sp>
      <p:sp>
        <p:nvSpPr>
          <p:cNvPr id="3" name="Content Placeholder 2"/>
          <p:cNvSpPr>
            <a:spLocks noGrp="1"/>
          </p:cNvSpPr>
          <p:nvPr>
            <p:ph idx="1"/>
          </p:nvPr>
        </p:nvSpPr>
        <p:spPr>
          <a:xfrm>
            <a:off x="966989" y="1825625"/>
            <a:ext cx="10515600" cy="4351338"/>
          </a:xfrm>
        </p:spPr>
        <p:txBody>
          <a:bodyPr>
            <a:normAutofit fontScale="77500" lnSpcReduction="20000"/>
          </a:bodyPr>
          <a:lstStyle/>
          <a:p>
            <a:r>
              <a:rPr lang="en-US" dirty="0" smtClean="0"/>
              <a:t>We practice a couple MC passages together as a class “cold” and under a time constraint before I begin counting them for a grade.</a:t>
            </a:r>
          </a:p>
          <a:p>
            <a:r>
              <a:rPr lang="en-US" dirty="0" smtClean="0"/>
              <a:t>Each week until the end of the semester (usually for about 8 weeks), they complete a MC passage and it is timed.  I give them 1 minute per question, plus one extra minute.  We usually do this on Fridays, and we don’t focus on anything else but MC.</a:t>
            </a:r>
          </a:p>
          <a:p>
            <a:r>
              <a:rPr lang="en-US" dirty="0" smtClean="0"/>
              <a:t>I use the curved grading scale, but adjust it so that they must take it seriously.  If they get at least ½ correct it’s a 75, but anything less than that is a 5 point deduction for each missed question.</a:t>
            </a:r>
          </a:p>
          <a:p>
            <a:r>
              <a:rPr lang="en-US" dirty="0" smtClean="0"/>
              <a:t>I count this as a formative quiz grade each week.  I do give them bonus opportunities to earn the chance to drop a couple grades or add bonus points to them.</a:t>
            </a:r>
          </a:p>
          <a:p>
            <a:r>
              <a:rPr lang="en-US" dirty="0" smtClean="0"/>
              <a:t>To try to liven things up on Fridays, sometimes their bonus opportunities are to create funny memes for their rhetorical or vocabulary terms and present them or they can illustrate or perform a rhetorical term for the class.  Also, we do impromptu 2 minute arguments on fun topics just to keep the argument momentum going.</a:t>
            </a:r>
          </a:p>
        </p:txBody>
      </p:sp>
    </p:spTree>
    <p:extLst>
      <p:ext uri="{BB962C8B-B14F-4D97-AF65-F5344CB8AC3E}">
        <p14:creationId xmlns:p14="http://schemas.microsoft.com/office/powerpoint/2010/main" val="1670228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C6FD80E8A23349905925784B78EAE7" ma:contentTypeVersion="6" ma:contentTypeDescription="Create a new document." ma:contentTypeScope="" ma:versionID="34ac45a21a8fb6a1be356f365e70c94c">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6eb8911eb6eb54a97600fe54c2441029"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0" ma:web="b1898e29-fee5-4c33-85ce-dc384e63ddeb">
      <xsd:simpleType>
        <xsd:restriction base="dms:Lookup"/>
      </xsd:simpleType>
    </xsd:element>
    <xsd:element name="Page_x0020_SubHeader" ma:index="13" nillable="true" ma:displayName="Page SubHeader" ma:internalName="Page_x0020_SubHeader0">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Year xmlns="6c247bae-e40d-40c7-91b3-26f1e466c40a">2012</Year>
    <Program_x0020_Type xmlns="6c247bae-e40d-40c7-91b3-26f1e466c40a">
      <Value>Program Concentration</Value>
    </Program_x0020_Type>
    <Document_x0020_Type xmlns="6c247bae-e40d-40c7-91b3-26f1e466c40a">Accountability</Document_x0020_Type>
    <Page_x0020_SubHeader xmlns="6c247bae-e40d-40c7-91b3-26f1e466c40a" xsi:nil="true"/>
    <Page xmlns="6c247bae-e40d-40c7-91b3-26f1e466c40a" xsi:nil="true"/>
  </documentManagement>
</p:properties>
</file>

<file path=customXml/itemProps1.xml><?xml version="1.0" encoding="utf-8"?>
<ds:datastoreItem xmlns:ds="http://schemas.openxmlformats.org/officeDocument/2006/customXml" ds:itemID="{5170B931-BA5A-4BB6-84E7-375809FE9DCE}"/>
</file>

<file path=customXml/itemProps2.xml><?xml version="1.0" encoding="utf-8"?>
<ds:datastoreItem xmlns:ds="http://schemas.openxmlformats.org/officeDocument/2006/customXml" ds:itemID="{4F5BD653-0823-4B59-90CD-E4B733913234}"/>
</file>

<file path=customXml/itemProps3.xml><?xml version="1.0" encoding="utf-8"?>
<ds:datastoreItem xmlns:ds="http://schemas.openxmlformats.org/officeDocument/2006/customXml" ds:itemID="{C230E99E-0C06-4DD1-9019-E43758C2EE62}"/>
</file>

<file path=docProps/app.xml><?xml version="1.0" encoding="utf-8"?>
<Properties xmlns="http://schemas.openxmlformats.org/officeDocument/2006/extended-properties" xmlns:vt="http://schemas.openxmlformats.org/officeDocument/2006/docPropsVTypes">
  <Template/>
  <TotalTime>182</TotalTime>
  <Words>1116</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Strategies for Teaching Multiple Choice </vt:lpstr>
      <vt:lpstr>My course pre-test is a full AP MC test from a previous year</vt:lpstr>
      <vt:lpstr>I wait and introduce MC after our argument unit</vt:lpstr>
      <vt:lpstr>Once we get through the argument unit, I introduce them to multiple choice and the common stems</vt:lpstr>
      <vt:lpstr>I spend about a week on the following preliminary activities: </vt:lpstr>
      <vt:lpstr>Use the MLK I Have a Dream speech</vt:lpstr>
      <vt:lpstr>MC Bonus opportunity</vt:lpstr>
      <vt:lpstr>Preparing to take MC practice quizzes each week:</vt:lpstr>
      <vt:lpstr>After 4 weeks of the previous activities, they are ready to begin weekly MC assessments on cold passages for the remainder of the course</vt:lpstr>
      <vt:lpstr>At the end of the semester, they take the MC pre-test as their final test on final exam day.</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for Teaching Multiple Choice</dc:title>
  <dc:subject/>
  <dc:creator>Darby Williams</dc:creator>
  <cp:lastModifiedBy>Bonnie Marshall</cp:lastModifiedBy>
  <cp:revision>10</cp:revision>
  <dcterms:created xsi:type="dcterms:W3CDTF">2016-03-28T12:59:51Z</dcterms:created>
  <dcterms:modified xsi:type="dcterms:W3CDTF">2016-04-04T15:33:46Z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0x01010010C6FD80E8A23349905925784B78EAE7</vt:lpwstr>
  </property>
</Properties>
</file>