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A5ACDE-E2C1-47DA-912E-CFB2B38953C1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D07CD7-E422-4F1D-9E59-45B5C43FF11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C:/Users/e200203692/Documents/LA%20County/eclass/Pitts%20Texting.pdf" TargetMode="External"/><Relationship Id="rId3" Type="http://schemas.openxmlformats.org/officeDocument/2006/relationships/hyperlink" Target="file:///C:/Users/e200203692/Documents/lang/Writing/Mentor%20Text/Syntax/Mirages%20Verbs.docx" TargetMode="External"/><Relationship Id="rId7" Type="http://schemas.openxmlformats.org/officeDocument/2006/relationships/hyperlink" Target="file:///C:/Users/e200203692/Documents/LA%20County/eclass/Pharrell%20Williams.pdf" TargetMode="External"/><Relationship Id="rId2" Type="http://schemas.openxmlformats.org/officeDocument/2006/relationships/hyperlink" Target="file:///C:/Users/e200203692/Documents/lang/Writing/Mentor%20Text/Narrative/The%20Glass%20Castle%20Narrati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/Users/e200203692/Documents/lang/Writing/Mentor%20Text/Skills/LANGMentorIntroductionsandConclusions.docx" TargetMode="External"/><Relationship Id="rId5" Type="http://schemas.openxmlformats.org/officeDocument/2006/relationships/hyperlink" Target="file:///C:/Users/e200203692/Downloads/MentorSentencesClaims.docx" TargetMode="External"/><Relationship Id="rId4" Type="http://schemas.openxmlformats.org/officeDocument/2006/relationships/hyperlink" Target="file:///C:/Users/e200203692/Documents/lang/Writing/Mentor%20Text/Syntax/My%20Mother%20s%20Death%20Cured%20My%20Anxiety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/Users/e200203692/Documents/LA%20Department/PD%20Mini%20Lessons/AP%20LANG%20Minilesson%20Evidence.doc" TargetMode="External"/><Relationship Id="rId2" Type="http://schemas.openxmlformats.org/officeDocument/2006/relationships/hyperlink" Target="file:///C:/Users/e200203692/Documents/LA%20County/eclass/Winston%20Churchill%20Close%20Reading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/Users/e200203692/Documents/LA%20County/eclass/2011%20Q3%20LANG%20Mentor%20Tex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 Text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must read AND reread in AP LANG to develop the skills required (MC and RA) and create a storehouse of evidence and ways of thinking about issues and ideas (SYN and ARG)</a:t>
            </a:r>
          </a:p>
          <a:p>
            <a:r>
              <a:rPr lang="en-US" dirty="0" smtClean="0"/>
              <a:t>So using texts as mentors does not add an extra burden or loss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do with Mentor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read once for the </a:t>
            </a:r>
            <a:r>
              <a:rPr lang="en-US" i="1" dirty="0" smtClean="0"/>
              <a:t>gist</a:t>
            </a:r>
          </a:p>
          <a:p>
            <a:r>
              <a:rPr lang="en-US" dirty="0" smtClean="0"/>
              <a:t>Talk-Aloud – noticing(as kids gain practice they can lead Talk-</a:t>
            </a:r>
            <a:r>
              <a:rPr lang="en-US" dirty="0" err="1" smtClean="0"/>
              <a:t>Alouds</a:t>
            </a:r>
            <a:r>
              <a:rPr lang="en-US" dirty="0" smtClean="0"/>
              <a:t>) Why did the author? What is significance of? How does it work?</a:t>
            </a:r>
          </a:p>
          <a:p>
            <a:pPr lvl="1"/>
            <a:r>
              <a:rPr lang="en-US" dirty="0" smtClean="0"/>
              <a:t>Look at craft of writing (</a:t>
            </a:r>
            <a:r>
              <a:rPr lang="en-US" i="1" dirty="0" smtClean="0"/>
              <a:t>purposeful</a:t>
            </a:r>
            <a:r>
              <a:rPr lang="en-US" dirty="0" smtClean="0"/>
              <a:t> moves of the author) for what stands out, find interesting, enjoy,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Mentor: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Reexamine one of their essays (or other writing) – notice and note one or two things that are (or should be) working to improve</a:t>
            </a:r>
          </a:p>
          <a:p>
            <a:r>
              <a:rPr lang="en-US" dirty="0" smtClean="0"/>
              <a:t>Reexamine </a:t>
            </a:r>
            <a:r>
              <a:rPr lang="en-US" dirty="0" err="1" smtClean="0"/>
              <a:t>noticings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 would they like to try? That would address one of their areas of concern</a:t>
            </a:r>
          </a:p>
          <a:p>
            <a:pPr lvl="1"/>
            <a:r>
              <a:rPr lang="en-US" dirty="0" smtClean="0"/>
              <a:t>In their writing notebook… (record original?) then revise using the move found in the mentor text</a:t>
            </a:r>
          </a:p>
          <a:p>
            <a:pPr lvl="1"/>
            <a:r>
              <a:rPr lang="en-US" dirty="0" smtClean="0"/>
              <a:t>They should explain and reflect on the revision process/considerations/how it worked/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Mentors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a sentence, paragraph, </a:t>
            </a:r>
            <a:r>
              <a:rPr lang="en-US" dirty="0" smtClean="0">
                <a:hlinkClick r:id="rId2" action="ppaction://hlinkfile"/>
              </a:rPr>
              <a:t>section</a:t>
            </a:r>
            <a:r>
              <a:rPr lang="en-US" dirty="0" smtClean="0"/>
              <a:t>, etc.</a:t>
            </a:r>
          </a:p>
          <a:p>
            <a:r>
              <a:rPr lang="en-US" dirty="0" smtClean="0">
                <a:hlinkClick r:id="rId3" action="ppaction://hlinkfile"/>
              </a:rPr>
              <a:t>Grammar</a:t>
            </a:r>
            <a:r>
              <a:rPr lang="en-US" dirty="0" smtClean="0"/>
              <a:t>/</a:t>
            </a:r>
            <a:r>
              <a:rPr lang="en-US" dirty="0" smtClean="0">
                <a:hlinkClick r:id="rId4" action="ppaction://hlinkfile"/>
              </a:rPr>
              <a:t>Punctuation</a:t>
            </a:r>
            <a:r>
              <a:rPr lang="en-US" dirty="0" smtClean="0"/>
              <a:t> in context</a:t>
            </a:r>
          </a:p>
          <a:p>
            <a:r>
              <a:rPr lang="en-US" dirty="0" smtClean="0"/>
              <a:t>Specific move (transition, emphasis, parallel structure)</a:t>
            </a:r>
          </a:p>
          <a:p>
            <a:r>
              <a:rPr lang="en-US" dirty="0" smtClean="0"/>
              <a:t>Skill (use of </a:t>
            </a:r>
            <a:r>
              <a:rPr lang="en-US" dirty="0" smtClean="0">
                <a:hlinkClick r:id="rId5" action="ppaction://hlinkfile"/>
              </a:rPr>
              <a:t>evidence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6" action="ppaction://hlinkfile"/>
              </a:rPr>
              <a:t>Section</a:t>
            </a:r>
            <a:r>
              <a:rPr lang="en-US" dirty="0" smtClean="0"/>
              <a:t> (Intro)</a:t>
            </a:r>
          </a:p>
          <a:p>
            <a:r>
              <a:rPr lang="en-US" dirty="0" smtClean="0"/>
              <a:t>Use of </a:t>
            </a:r>
            <a:r>
              <a:rPr lang="en-US" dirty="0" smtClean="0">
                <a:hlinkClick r:id="rId7" action="ppaction://hlinkfile"/>
              </a:rPr>
              <a:t>figurative language</a:t>
            </a:r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smtClean="0">
                <a:hlinkClick r:id="rId8" action="ppaction://hlinkfile"/>
              </a:rPr>
              <a:t>Genre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Guided</a:t>
            </a:r>
            <a:endParaRPr lang="en-US" dirty="0" smtClean="0"/>
          </a:p>
          <a:p>
            <a:r>
              <a:rPr lang="en-US" dirty="0" err="1" smtClean="0">
                <a:hlinkClick r:id="rId3" action="ppaction://hlinkfile"/>
              </a:rPr>
              <a:t>Minilesson</a:t>
            </a:r>
            <a:endParaRPr lang="en-US" dirty="0" smtClean="0"/>
          </a:p>
          <a:p>
            <a:r>
              <a:rPr lang="en-US" dirty="0" smtClean="0"/>
              <a:t>Mentor Model Essays</a:t>
            </a:r>
          </a:p>
          <a:p>
            <a:pPr lvl="1"/>
            <a:r>
              <a:rPr lang="en-US" dirty="0" smtClean="0">
                <a:hlinkClick r:id="rId4" action="ppaction://hlinkfile"/>
              </a:rPr>
              <a:t>MODEL Essay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6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  <Year xmlns="6c247bae-e40d-40c7-91b3-26f1e466c40a">2012</Year>
    <Program_x0020_Type xmlns="6c247bae-e40d-40c7-91b3-26f1e466c40a">
      <Value>Program Concentration</Value>
    </Program_x0020_Type>
    <Document_x0020_Type xmlns="6c247bae-e40d-40c7-91b3-26f1e466c40a">Accountability</Document_x0020_Type>
    <Page_x0020_SubHeader xmlns="6c247bae-e40d-40c7-91b3-26f1e466c40a" xsi:nil="true"/>
    <Page xmlns="6c247bae-e40d-40c7-91b3-26f1e466c4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6FD80E8A23349905925784B78EAE7" ma:contentTypeVersion="6" ma:contentTypeDescription="Create a new document." ma:contentTypeScope="" ma:versionID="34ac45a21a8fb6a1be356f365e70c94c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6eb8911eb6eb54a97600fe54c2441029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0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E3991B-2C05-4E27-A389-DD3522431E52}"/>
</file>

<file path=customXml/itemProps2.xml><?xml version="1.0" encoding="utf-8"?>
<ds:datastoreItem xmlns:ds="http://schemas.openxmlformats.org/officeDocument/2006/customXml" ds:itemID="{8F696B0B-247C-4DDB-8935-77BDC28E6B4E}"/>
</file>

<file path=customXml/itemProps3.xml><?xml version="1.0" encoding="utf-8"?>
<ds:datastoreItem xmlns:ds="http://schemas.openxmlformats.org/officeDocument/2006/customXml" ds:itemID="{7A2D3E17-AC32-4CA7-98E1-BA3B7F30F5D8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</TotalTime>
  <Words>253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Book Antiqua</vt:lpstr>
      <vt:lpstr>Lucida Sans</vt:lpstr>
      <vt:lpstr>Wingdings</vt:lpstr>
      <vt:lpstr>Wingdings 2</vt:lpstr>
      <vt:lpstr>Wingdings 3</vt:lpstr>
      <vt:lpstr>Apex</vt:lpstr>
      <vt:lpstr>Mentor Text </vt:lpstr>
      <vt:lpstr>READING</vt:lpstr>
      <vt:lpstr>What you do with Mentor Text</vt:lpstr>
      <vt:lpstr>As a Mentor:</vt:lpstr>
      <vt:lpstr>Small Mentors</vt:lpstr>
      <vt:lpstr>Ways to approach</vt:lpstr>
    </vt:vector>
  </TitlesOfParts>
  <Company>Gwinnett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Text</dc:title>
  <dc:creator>Jameson, Joni</dc:creator>
  <cp:lastModifiedBy>Bonnie Marshall</cp:lastModifiedBy>
  <cp:revision>6</cp:revision>
  <dcterms:created xsi:type="dcterms:W3CDTF">2016-04-12T16:24:39Z</dcterms:created>
  <dcterms:modified xsi:type="dcterms:W3CDTF">2016-05-06T14:54:10Z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0x01010010C6FD80E8A23349905925784B78EAE7</vt:lpwstr>
  </property>
</Properties>
</file>