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1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652426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7576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31821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698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77434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32966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79165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6383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34261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apcommunity.collegeboard.org/group/apenglish/"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apcentral.collegeboard.com/apc/public/courses/teachers_corner/2124.html" TargetMode="External"/><Relationship Id="rId4" Type="http://schemas.openxmlformats.org/officeDocument/2006/relationships/hyperlink" Target="http://www.collegeboard.com/html/apcourseaudi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380383" y="730825"/>
            <a:ext cx="8520600" cy="2052600"/>
          </a:xfrm>
          <a:prstGeom prst="rect">
            <a:avLst/>
          </a:prstGeom>
        </p:spPr>
        <p:txBody>
          <a:bodyPr lIns="91425" tIns="91425" rIns="91425" bIns="91425" anchor="b" anchorCtr="0">
            <a:noAutofit/>
          </a:bodyPr>
          <a:lstStyle/>
          <a:p>
            <a:pPr lvl="0">
              <a:spcBef>
                <a:spcPts val="0"/>
              </a:spcBef>
              <a:buNone/>
            </a:pPr>
            <a:r>
              <a:rPr lang="en">
                <a:solidFill>
                  <a:schemeClr val="accent4"/>
                </a:solidFill>
              </a:rPr>
              <a:t>AP English Literature Open Forum</a:t>
            </a:r>
          </a:p>
        </p:txBody>
      </p:sp>
      <p:sp>
        <p:nvSpPr>
          <p:cNvPr id="86" name="Shape 86"/>
          <p:cNvSpPr txBox="1">
            <a:spLocks noGrp="1"/>
          </p:cNvSpPr>
          <p:nvPr>
            <p:ph type="subTitle" idx="1"/>
          </p:nvPr>
        </p:nvSpPr>
        <p:spPr>
          <a:xfrm>
            <a:off x="598088" y="2715912"/>
            <a:ext cx="8222100" cy="432900"/>
          </a:xfrm>
          <a:prstGeom prst="rect">
            <a:avLst/>
          </a:prstGeom>
        </p:spPr>
        <p:txBody>
          <a:bodyPr lIns="91425" tIns="91425" rIns="91425" bIns="91425" anchor="t" anchorCtr="0">
            <a:noAutofit/>
          </a:bodyPr>
          <a:lstStyle/>
          <a:p>
            <a:pPr lvl="0">
              <a:spcBef>
                <a:spcPts val="0"/>
              </a:spcBef>
              <a:buNone/>
            </a:pPr>
            <a:r>
              <a:rPr lang="en">
                <a:solidFill>
                  <a:schemeClr val="accent4"/>
                </a:solidFill>
              </a:rPr>
              <a:t>Louisville 2016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Clr>
                <a:schemeClr val="dk1"/>
              </a:buClr>
              <a:buSzPct val="61111"/>
              <a:buFont typeface="Arial"/>
              <a:buNone/>
            </a:pPr>
            <a:r>
              <a:rPr lang="en" sz="1800">
                <a:solidFill>
                  <a:srgbClr val="00529B"/>
                </a:solidFill>
              </a:rPr>
              <a:t>Chief Reader Report Commentary Consistent from Year-to-Year</a:t>
            </a:r>
          </a:p>
          <a:p>
            <a:pPr lvl="0">
              <a:spcBef>
                <a:spcPts val="0"/>
              </a:spcBef>
              <a:buNone/>
            </a:pPr>
            <a:endParaRPr sz="1800">
              <a:solidFill>
                <a:srgbClr val="00529B"/>
              </a:solidFill>
            </a:endParaRPr>
          </a:p>
        </p:txBody>
      </p:sp>
      <p:sp>
        <p:nvSpPr>
          <p:cNvPr id="92" name="Shape 92"/>
          <p:cNvSpPr txBox="1">
            <a:spLocks noGrp="1"/>
          </p:cNvSpPr>
          <p:nvPr>
            <p:ph type="body" idx="1"/>
          </p:nvPr>
        </p:nvSpPr>
        <p:spPr>
          <a:xfrm>
            <a:off x="311825" y="1201750"/>
            <a:ext cx="8520600" cy="3914400"/>
          </a:xfrm>
          <a:prstGeom prst="rect">
            <a:avLst/>
          </a:prstGeom>
        </p:spPr>
        <p:txBody>
          <a:bodyPr lIns="91425" tIns="91425" rIns="91425" bIns="91425" anchor="t" anchorCtr="0">
            <a:noAutofit/>
          </a:bodyPr>
          <a:lstStyle/>
          <a:p>
            <a:pPr marL="0" lvl="0" indent="0" rtl="0">
              <a:lnSpc>
                <a:spcPct val="100000"/>
              </a:lnSpc>
              <a:spcBef>
                <a:spcPts val="0"/>
              </a:spcBef>
              <a:spcAft>
                <a:spcPts val="0"/>
              </a:spcAft>
              <a:buNone/>
            </a:pPr>
            <a:r>
              <a:rPr lang="en" sz="1400" b="1">
                <a:solidFill>
                  <a:srgbClr val="00529B"/>
                </a:solidFill>
              </a:rPr>
              <a:t>GENERAL</a:t>
            </a:r>
          </a:p>
          <a:p>
            <a:pPr marL="457200" lvl="0" indent="-317500" rtl="0">
              <a:lnSpc>
                <a:spcPct val="100000"/>
              </a:lnSpc>
              <a:spcBef>
                <a:spcPts val="0"/>
              </a:spcBef>
              <a:spcAft>
                <a:spcPts val="0"/>
              </a:spcAft>
              <a:buClr>
                <a:srgbClr val="00529B"/>
              </a:buClr>
              <a:buSzPct val="100000"/>
            </a:pPr>
            <a:r>
              <a:rPr lang="en" sz="1400">
                <a:solidFill>
                  <a:srgbClr val="00529B"/>
                </a:solidFill>
              </a:rPr>
              <a:t>Managing </a:t>
            </a:r>
            <a:r>
              <a:rPr lang="en" sz="1400" b="1">
                <a:solidFill>
                  <a:srgbClr val="00529B"/>
                </a:solidFill>
              </a:rPr>
              <a:t>complexity</a:t>
            </a:r>
            <a:r>
              <a:rPr lang="en" sz="1400">
                <a:solidFill>
                  <a:srgbClr val="00529B"/>
                </a:solidFill>
              </a:rPr>
              <a:t/>
            </a:r>
            <a:br>
              <a:rPr lang="en" sz="1400">
                <a:solidFill>
                  <a:srgbClr val="00529B"/>
                </a:solidFill>
              </a:rPr>
            </a:br>
            <a:r>
              <a:rPr lang="en" sz="1400" u="sng">
                <a:solidFill>
                  <a:srgbClr val="00529B"/>
                </a:solidFill>
              </a:rPr>
              <a:t>Examining meaning as </a:t>
            </a:r>
            <a:r>
              <a:rPr lang="en" sz="1400" b="1" u="sng">
                <a:solidFill>
                  <a:srgbClr val="00529B"/>
                </a:solidFill>
              </a:rPr>
              <a:t>complex and nuanced</a:t>
            </a:r>
            <a:r>
              <a:rPr lang="en" sz="1400" u="sng">
                <a:solidFill>
                  <a:srgbClr val="00529B"/>
                </a:solidFill>
              </a:rPr>
              <a:t>.</a:t>
            </a:r>
          </a:p>
          <a:p>
            <a:pPr marL="457200" lvl="0" indent="-317500" rtl="0">
              <a:lnSpc>
                <a:spcPct val="100000"/>
              </a:lnSpc>
              <a:spcBef>
                <a:spcPts val="0"/>
              </a:spcBef>
              <a:spcAft>
                <a:spcPts val="0"/>
              </a:spcAft>
              <a:buClr>
                <a:srgbClr val="00529B"/>
              </a:buClr>
              <a:buSzPct val="100000"/>
            </a:pPr>
            <a:r>
              <a:rPr lang="en" sz="1400">
                <a:solidFill>
                  <a:srgbClr val="00529B"/>
                </a:solidFill>
              </a:rPr>
              <a:t>Organizing responses in such a way that they are </a:t>
            </a:r>
            <a:r>
              <a:rPr lang="en" sz="1400" b="1">
                <a:solidFill>
                  <a:srgbClr val="00529B"/>
                </a:solidFill>
              </a:rPr>
              <a:t>driven by insights</a:t>
            </a:r>
            <a:r>
              <a:rPr lang="en" sz="1400">
                <a:solidFill>
                  <a:srgbClr val="00529B"/>
                </a:solidFill>
              </a:rPr>
              <a:t>, not devices.</a:t>
            </a:r>
          </a:p>
          <a:p>
            <a:pPr marL="457200" lvl="0" indent="-317500" rtl="0">
              <a:lnSpc>
                <a:spcPct val="100000"/>
              </a:lnSpc>
              <a:spcBef>
                <a:spcPts val="0"/>
              </a:spcBef>
              <a:spcAft>
                <a:spcPts val="0"/>
              </a:spcAft>
              <a:buClr>
                <a:srgbClr val="00529B"/>
              </a:buClr>
              <a:buSzPct val="100000"/>
            </a:pPr>
            <a:r>
              <a:rPr lang="en" sz="1400">
                <a:solidFill>
                  <a:srgbClr val="00529B"/>
                </a:solidFill>
              </a:rPr>
              <a:t>Moving from the </a:t>
            </a:r>
            <a:r>
              <a:rPr lang="en" sz="1400" b="1">
                <a:solidFill>
                  <a:srgbClr val="00529B"/>
                </a:solidFill>
              </a:rPr>
              <a:t>particular to the broad </a:t>
            </a:r>
            <a:r>
              <a:rPr lang="en" sz="1400">
                <a:solidFill>
                  <a:srgbClr val="00529B"/>
                </a:solidFill>
              </a:rPr>
              <a:t>– not just listing devices, but linking to meaning.</a:t>
            </a:r>
          </a:p>
          <a:p>
            <a:pPr marL="457200" lvl="0" indent="-317500" rtl="0">
              <a:lnSpc>
                <a:spcPct val="100000"/>
              </a:lnSpc>
              <a:spcBef>
                <a:spcPts val="100"/>
              </a:spcBef>
              <a:spcAft>
                <a:spcPts val="0"/>
              </a:spcAft>
              <a:buClr>
                <a:srgbClr val="00529B"/>
              </a:buClr>
              <a:buSzPct val="100000"/>
            </a:pPr>
            <a:r>
              <a:rPr lang="en" sz="1400">
                <a:solidFill>
                  <a:srgbClr val="00529B"/>
                </a:solidFill>
              </a:rPr>
              <a:t>Moving from the </a:t>
            </a:r>
            <a:r>
              <a:rPr lang="en" sz="1400" b="1">
                <a:solidFill>
                  <a:srgbClr val="00529B"/>
                </a:solidFill>
              </a:rPr>
              <a:t>broad to the particular </a:t>
            </a:r>
            <a:r>
              <a:rPr lang="en" sz="1400">
                <a:solidFill>
                  <a:srgbClr val="00529B"/>
                </a:solidFill>
              </a:rPr>
              <a:t>– not just talking meaning, but examining devices.</a:t>
            </a:r>
          </a:p>
          <a:p>
            <a:pPr marL="457200" lvl="0" indent="-317500" rtl="0">
              <a:lnSpc>
                <a:spcPct val="100000"/>
              </a:lnSpc>
              <a:spcBef>
                <a:spcPts val="100"/>
              </a:spcBef>
              <a:spcAft>
                <a:spcPts val="0"/>
              </a:spcAft>
              <a:buClr>
                <a:srgbClr val="00529B"/>
              </a:buClr>
              <a:buSzPct val="100000"/>
            </a:pPr>
            <a:r>
              <a:rPr lang="en" sz="1400">
                <a:solidFill>
                  <a:srgbClr val="00529B"/>
                </a:solidFill>
              </a:rPr>
              <a:t>Responding to the </a:t>
            </a:r>
            <a:r>
              <a:rPr lang="en" sz="1400" b="1">
                <a:solidFill>
                  <a:srgbClr val="00529B"/>
                </a:solidFill>
              </a:rPr>
              <a:t>prompt</a:t>
            </a:r>
            <a:r>
              <a:rPr lang="en" sz="1400">
                <a:solidFill>
                  <a:srgbClr val="00529B"/>
                </a:solidFill>
              </a:rPr>
              <a:t>.</a:t>
            </a:r>
          </a:p>
          <a:p>
            <a:pPr marL="457200" lvl="0" indent="-317500" rtl="0">
              <a:lnSpc>
                <a:spcPct val="100000"/>
              </a:lnSpc>
              <a:spcBef>
                <a:spcPts val="100"/>
              </a:spcBef>
              <a:spcAft>
                <a:spcPts val="0"/>
              </a:spcAft>
              <a:buClr>
                <a:srgbClr val="00529B"/>
              </a:buClr>
              <a:buSzPct val="100000"/>
            </a:pPr>
            <a:r>
              <a:rPr lang="en" sz="1400">
                <a:solidFill>
                  <a:srgbClr val="00529B"/>
                </a:solidFill>
              </a:rPr>
              <a:t>Examining the </a:t>
            </a:r>
            <a:r>
              <a:rPr lang="en" sz="1400" b="1">
                <a:solidFill>
                  <a:srgbClr val="00529B"/>
                </a:solidFill>
              </a:rPr>
              <a:t>nuance of tone</a:t>
            </a:r>
            <a:r>
              <a:rPr lang="en" sz="1400">
                <a:solidFill>
                  <a:srgbClr val="00529B"/>
                </a:solidFill>
              </a:rPr>
              <a:t>.</a:t>
            </a:r>
          </a:p>
          <a:p>
            <a:pPr marL="457200" lvl="0" indent="-317500" rtl="0">
              <a:lnSpc>
                <a:spcPct val="100000"/>
              </a:lnSpc>
              <a:spcBef>
                <a:spcPts val="100"/>
              </a:spcBef>
              <a:spcAft>
                <a:spcPts val="0"/>
              </a:spcAft>
              <a:buClr>
                <a:srgbClr val="00529B"/>
              </a:buClr>
              <a:buSzPct val="100000"/>
            </a:pPr>
            <a:r>
              <a:rPr lang="en" sz="1400">
                <a:solidFill>
                  <a:srgbClr val="00529B"/>
                </a:solidFill>
              </a:rPr>
              <a:t>Using the </a:t>
            </a:r>
            <a:r>
              <a:rPr lang="en" sz="1400" b="1">
                <a:solidFill>
                  <a:srgbClr val="00529B"/>
                </a:solidFill>
              </a:rPr>
              <a:t>context</a:t>
            </a:r>
            <a:r>
              <a:rPr lang="en" sz="1400">
                <a:solidFill>
                  <a:srgbClr val="00529B"/>
                </a:solidFill>
              </a:rPr>
              <a:t>.</a:t>
            </a:r>
          </a:p>
          <a:p>
            <a:pPr lvl="0" rtl="0">
              <a:lnSpc>
                <a:spcPct val="100000"/>
              </a:lnSpc>
              <a:spcBef>
                <a:spcPts val="100"/>
              </a:spcBef>
              <a:spcAft>
                <a:spcPts val="0"/>
              </a:spcAft>
              <a:buNone/>
            </a:pPr>
            <a:r>
              <a:rPr lang="en" sz="1400" b="1">
                <a:solidFill>
                  <a:srgbClr val="00529B"/>
                </a:solidFill>
              </a:rPr>
              <a:t>VERSE</a:t>
            </a:r>
          </a:p>
          <a:p>
            <a:pPr marL="457200" lvl="0" indent="-317500">
              <a:lnSpc>
                <a:spcPct val="100000"/>
              </a:lnSpc>
              <a:spcBef>
                <a:spcPts val="0"/>
              </a:spcBef>
              <a:spcAft>
                <a:spcPts val="0"/>
              </a:spcAft>
              <a:buClr>
                <a:srgbClr val="00529B"/>
              </a:buClr>
              <a:buSzPct val="100000"/>
            </a:pPr>
            <a:r>
              <a:rPr lang="en" sz="1400" b="1" u="sng">
                <a:solidFill>
                  <a:srgbClr val="00529B"/>
                </a:solidFill>
              </a:rPr>
              <a:t>Analyzing </a:t>
            </a:r>
            <a:r>
              <a:rPr lang="en" sz="1400" u="sng">
                <a:solidFill>
                  <a:srgbClr val="00529B"/>
                </a:solidFill>
              </a:rPr>
              <a:t>instead of just stating what is in the poem or summarizing.</a:t>
            </a:r>
          </a:p>
          <a:p>
            <a:pPr marL="457200" lvl="0" indent="-317500">
              <a:lnSpc>
                <a:spcPct val="100000"/>
              </a:lnSpc>
              <a:spcBef>
                <a:spcPts val="100"/>
              </a:spcBef>
              <a:spcAft>
                <a:spcPts val="0"/>
              </a:spcAft>
              <a:buClr>
                <a:srgbClr val="00529B"/>
              </a:buClr>
              <a:buSzPct val="100000"/>
            </a:pPr>
            <a:r>
              <a:rPr lang="en" sz="1400">
                <a:solidFill>
                  <a:srgbClr val="00529B"/>
                </a:solidFill>
              </a:rPr>
              <a:t>Analyzing the </a:t>
            </a:r>
            <a:r>
              <a:rPr lang="en" sz="1400" b="1">
                <a:solidFill>
                  <a:srgbClr val="00529B"/>
                </a:solidFill>
              </a:rPr>
              <a:t>structure </a:t>
            </a:r>
            <a:r>
              <a:rPr lang="en" sz="1400">
                <a:solidFill>
                  <a:srgbClr val="00529B"/>
                </a:solidFill>
              </a:rPr>
              <a:t>of a poem beyond just stanzaic structures.</a:t>
            </a:r>
          </a:p>
          <a:p>
            <a:pPr marL="457200" lvl="0" indent="-317500" rtl="0">
              <a:spcBef>
                <a:spcPts val="100"/>
              </a:spcBef>
              <a:spcAft>
                <a:spcPts val="0"/>
              </a:spcAft>
              <a:buClr>
                <a:srgbClr val="00529B"/>
              </a:buClr>
              <a:buSzPct val="100000"/>
            </a:pPr>
            <a:r>
              <a:rPr lang="en" sz="1400">
                <a:solidFill>
                  <a:srgbClr val="00529B"/>
                </a:solidFill>
              </a:rPr>
              <a:t>Engaging a </a:t>
            </a:r>
            <a:r>
              <a:rPr lang="en" sz="1400" b="1">
                <a:solidFill>
                  <a:srgbClr val="00529B"/>
                </a:solidFill>
              </a:rPr>
              <a:t>variety of poems</a:t>
            </a:r>
            <a:r>
              <a:rPr lang="en" sz="1400">
                <a:solidFill>
                  <a:srgbClr val="00529B"/>
                </a:solidFill>
              </a:rPr>
              <a:t>.</a:t>
            </a:r>
          </a:p>
          <a:p>
            <a:pPr lvl="0">
              <a:spcBef>
                <a:spcPts val="0"/>
              </a:spcBef>
              <a:buNone/>
            </a:pP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Clr>
                <a:schemeClr val="dk1"/>
              </a:buClr>
              <a:buSzPct val="61111"/>
              <a:buFont typeface="Arial"/>
              <a:buNone/>
            </a:pPr>
            <a:r>
              <a:rPr lang="en" sz="1800">
                <a:solidFill>
                  <a:srgbClr val="00529B"/>
                </a:solidFill>
              </a:rPr>
              <a:t>Chief Reader Report Commentary Consistent from Year-to-Year</a:t>
            </a:r>
          </a:p>
          <a:p>
            <a:pPr lvl="0">
              <a:spcBef>
                <a:spcPts val="0"/>
              </a:spcBef>
              <a:buNone/>
            </a:pPr>
            <a:endParaRPr/>
          </a:p>
        </p:txBody>
      </p:sp>
      <p:sp>
        <p:nvSpPr>
          <p:cNvPr id="98" name="Shape 9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381000" lvl="0" indent="-412750">
              <a:lnSpc>
                <a:spcPct val="100000"/>
              </a:lnSpc>
              <a:spcBef>
                <a:spcPts val="100"/>
              </a:spcBef>
              <a:spcAft>
                <a:spcPts val="0"/>
              </a:spcAft>
              <a:buClr>
                <a:schemeClr val="dk1"/>
              </a:buClr>
              <a:buSzPct val="78571"/>
              <a:buFont typeface="Arial"/>
              <a:buNone/>
            </a:pPr>
            <a:r>
              <a:rPr lang="en" sz="1400" b="1">
                <a:solidFill>
                  <a:srgbClr val="00529B"/>
                </a:solidFill>
              </a:rPr>
              <a:t>PROSE</a:t>
            </a:r>
          </a:p>
          <a:p>
            <a:pPr marL="457200" lvl="0" indent="-317500">
              <a:lnSpc>
                <a:spcPct val="100000"/>
              </a:lnSpc>
              <a:spcBef>
                <a:spcPts val="0"/>
              </a:spcBef>
              <a:spcAft>
                <a:spcPts val="0"/>
              </a:spcAft>
              <a:buClr>
                <a:srgbClr val="00529B"/>
              </a:buClr>
              <a:buSzPct val="100000"/>
            </a:pPr>
            <a:r>
              <a:rPr lang="en" sz="1400">
                <a:solidFill>
                  <a:srgbClr val="00529B"/>
                </a:solidFill>
              </a:rPr>
              <a:t>Examining the relationship of </a:t>
            </a:r>
            <a:r>
              <a:rPr lang="en" sz="1400" b="1">
                <a:solidFill>
                  <a:srgbClr val="00529B"/>
                </a:solidFill>
              </a:rPr>
              <a:t>point of view </a:t>
            </a:r>
            <a:r>
              <a:rPr lang="en" sz="1400">
                <a:solidFill>
                  <a:srgbClr val="00529B"/>
                </a:solidFill>
              </a:rPr>
              <a:t>(narrator) on meaning.</a:t>
            </a:r>
          </a:p>
          <a:p>
            <a:pPr marL="457200" lvl="0" indent="-317500">
              <a:lnSpc>
                <a:spcPct val="100000"/>
              </a:lnSpc>
              <a:spcBef>
                <a:spcPts val="100"/>
              </a:spcBef>
              <a:spcAft>
                <a:spcPts val="0"/>
              </a:spcAft>
              <a:buClr>
                <a:srgbClr val="00529B"/>
              </a:buClr>
              <a:buSzPct val="100000"/>
            </a:pPr>
            <a:r>
              <a:rPr lang="en" sz="1400">
                <a:solidFill>
                  <a:srgbClr val="00529B"/>
                </a:solidFill>
              </a:rPr>
              <a:t>Identifying and linking aspects of </a:t>
            </a:r>
            <a:r>
              <a:rPr lang="en" sz="1400" b="1">
                <a:solidFill>
                  <a:srgbClr val="00529B"/>
                </a:solidFill>
              </a:rPr>
              <a:t>character development </a:t>
            </a:r>
            <a:r>
              <a:rPr lang="en" sz="1400">
                <a:solidFill>
                  <a:srgbClr val="00529B"/>
                </a:solidFill>
              </a:rPr>
              <a:t>to meaning.</a:t>
            </a:r>
          </a:p>
          <a:p>
            <a:pPr marL="457200" marR="76200" lvl="0" indent="-317500">
              <a:lnSpc>
                <a:spcPct val="100000"/>
              </a:lnSpc>
              <a:spcBef>
                <a:spcPts val="100"/>
              </a:spcBef>
              <a:spcAft>
                <a:spcPts val="0"/>
              </a:spcAft>
              <a:buClr>
                <a:srgbClr val="00529B"/>
              </a:buClr>
              <a:buSzPct val="100000"/>
            </a:pPr>
            <a:r>
              <a:rPr lang="en" sz="1400">
                <a:solidFill>
                  <a:srgbClr val="00529B"/>
                </a:solidFill>
              </a:rPr>
              <a:t>Examining </a:t>
            </a:r>
            <a:r>
              <a:rPr lang="en" sz="1400" b="1">
                <a:solidFill>
                  <a:srgbClr val="00529B"/>
                </a:solidFill>
              </a:rPr>
              <a:t>complexities in prose </a:t>
            </a:r>
            <a:r>
              <a:rPr lang="en" sz="1400">
                <a:solidFill>
                  <a:srgbClr val="00529B"/>
                </a:solidFill>
              </a:rPr>
              <a:t>– often a result of a single reading under the assumption that it is easy to “get.”</a:t>
            </a:r>
          </a:p>
          <a:p>
            <a:pPr marL="457200" lvl="0" indent="-317500">
              <a:lnSpc>
                <a:spcPct val="100000"/>
              </a:lnSpc>
              <a:spcBef>
                <a:spcPts val="0"/>
              </a:spcBef>
              <a:spcAft>
                <a:spcPts val="0"/>
              </a:spcAft>
              <a:buClr>
                <a:srgbClr val="00529B"/>
              </a:buClr>
              <a:buSzPct val="100000"/>
            </a:pPr>
            <a:r>
              <a:rPr lang="en" sz="1400">
                <a:solidFill>
                  <a:srgbClr val="00529B"/>
                </a:solidFill>
              </a:rPr>
              <a:t>Answering </a:t>
            </a:r>
            <a:r>
              <a:rPr lang="en" sz="1400" b="1">
                <a:solidFill>
                  <a:srgbClr val="00529B"/>
                </a:solidFill>
              </a:rPr>
              <a:t>all parts of the prompt </a:t>
            </a:r>
            <a:r>
              <a:rPr lang="en" sz="1400">
                <a:solidFill>
                  <a:srgbClr val="00529B"/>
                </a:solidFill>
              </a:rPr>
              <a:t>with sufficient evidence and explanation.</a:t>
            </a:r>
          </a:p>
          <a:p>
            <a:pPr marL="457200" marR="114300" lvl="0" indent="-317500" rtl="0">
              <a:lnSpc>
                <a:spcPct val="100000"/>
              </a:lnSpc>
              <a:spcBef>
                <a:spcPts val="100"/>
              </a:spcBef>
              <a:spcAft>
                <a:spcPts val="0"/>
              </a:spcAft>
              <a:buClr>
                <a:srgbClr val="00529B"/>
              </a:buClr>
              <a:buSzPct val="100000"/>
            </a:pPr>
            <a:r>
              <a:rPr lang="en" sz="1400">
                <a:solidFill>
                  <a:srgbClr val="00529B"/>
                </a:solidFill>
              </a:rPr>
              <a:t>Engaging </a:t>
            </a:r>
            <a:r>
              <a:rPr lang="en" sz="1400" b="1">
                <a:solidFill>
                  <a:srgbClr val="00529B"/>
                </a:solidFill>
              </a:rPr>
              <a:t>complex prose </a:t>
            </a:r>
            <a:r>
              <a:rPr lang="en" sz="1400">
                <a:solidFill>
                  <a:srgbClr val="00529B"/>
                </a:solidFill>
              </a:rPr>
              <a:t>(diction &amp; syntax) – often representative of earlier works (i.e., pre-20th century).</a:t>
            </a:r>
          </a:p>
          <a:p>
            <a:pPr marL="381000" marR="114300" lvl="0" indent="-412750" rtl="0">
              <a:lnSpc>
                <a:spcPct val="100000"/>
              </a:lnSpc>
              <a:spcBef>
                <a:spcPts val="100"/>
              </a:spcBef>
              <a:spcAft>
                <a:spcPts val="0"/>
              </a:spcAft>
              <a:buClr>
                <a:schemeClr val="dk1"/>
              </a:buClr>
              <a:buSzPct val="78571"/>
              <a:buFont typeface="Arial"/>
              <a:buNone/>
            </a:pPr>
            <a:r>
              <a:rPr lang="en" sz="1400" b="1">
                <a:solidFill>
                  <a:srgbClr val="00529B"/>
                </a:solidFill>
              </a:rPr>
              <a:t>OPEN</a:t>
            </a:r>
          </a:p>
          <a:p>
            <a:pPr marL="457200" marR="228600" lvl="0" indent="-317500">
              <a:lnSpc>
                <a:spcPct val="100000"/>
              </a:lnSpc>
              <a:spcBef>
                <a:spcPts val="0"/>
              </a:spcBef>
              <a:spcAft>
                <a:spcPts val="0"/>
              </a:spcAft>
              <a:buClr>
                <a:srgbClr val="00529B"/>
              </a:buClr>
              <a:buSzPct val="100000"/>
            </a:pPr>
            <a:r>
              <a:rPr lang="en" sz="1400">
                <a:solidFill>
                  <a:srgbClr val="00529B"/>
                </a:solidFill>
              </a:rPr>
              <a:t>Linking </a:t>
            </a:r>
            <a:r>
              <a:rPr lang="en" sz="1400" b="1">
                <a:solidFill>
                  <a:srgbClr val="00529B"/>
                </a:solidFill>
              </a:rPr>
              <a:t>specific details </a:t>
            </a:r>
            <a:r>
              <a:rPr lang="en" sz="1400">
                <a:solidFill>
                  <a:srgbClr val="00529B"/>
                </a:solidFill>
              </a:rPr>
              <a:t>from the text to the meaning of the work as a whole and not just listing them.</a:t>
            </a:r>
          </a:p>
          <a:p>
            <a:pPr marL="457200" lvl="0" indent="-317500">
              <a:lnSpc>
                <a:spcPct val="100000"/>
              </a:lnSpc>
              <a:spcBef>
                <a:spcPts val="0"/>
              </a:spcBef>
              <a:spcAft>
                <a:spcPts val="0"/>
              </a:spcAft>
              <a:buClr>
                <a:srgbClr val="00529B"/>
              </a:buClr>
              <a:buSzPct val="100000"/>
            </a:pPr>
            <a:r>
              <a:rPr lang="en" sz="1400">
                <a:solidFill>
                  <a:srgbClr val="00529B"/>
                </a:solidFill>
              </a:rPr>
              <a:t>Making </a:t>
            </a:r>
            <a:r>
              <a:rPr lang="en" sz="1400" b="1">
                <a:solidFill>
                  <a:srgbClr val="00529B"/>
                </a:solidFill>
              </a:rPr>
              <a:t>generalized and oversimplified statements </a:t>
            </a:r>
            <a:r>
              <a:rPr lang="en" sz="1400">
                <a:solidFill>
                  <a:srgbClr val="00529B"/>
                </a:solidFill>
              </a:rPr>
              <a:t>about characters or texts.</a:t>
            </a:r>
          </a:p>
          <a:p>
            <a:pPr marL="457200" lvl="0" indent="-317500">
              <a:lnSpc>
                <a:spcPct val="100000"/>
              </a:lnSpc>
              <a:spcBef>
                <a:spcPts val="100"/>
              </a:spcBef>
              <a:spcAft>
                <a:spcPts val="0"/>
              </a:spcAft>
              <a:buClr>
                <a:srgbClr val="00529B"/>
              </a:buClr>
              <a:buSzPct val="100000"/>
            </a:pPr>
            <a:r>
              <a:rPr lang="en" sz="1400">
                <a:solidFill>
                  <a:srgbClr val="00529B"/>
                </a:solidFill>
              </a:rPr>
              <a:t>Texts from different </a:t>
            </a:r>
            <a:r>
              <a:rPr lang="en" sz="1400" b="1">
                <a:solidFill>
                  <a:srgbClr val="00529B"/>
                </a:solidFill>
              </a:rPr>
              <a:t>periods and genres</a:t>
            </a:r>
            <a:r>
              <a:rPr lang="en" sz="1400">
                <a:solidFill>
                  <a:srgbClr val="00529B"/>
                </a:solidFill>
              </a:rPr>
              <a:t>.</a:t>
            </a: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rtl="0">
              <a:spcBef>
                <a:spcPts val="0"/>
              </a:spcBef>
              <a:buClr>
                <a:schemeClr val="dk1"/>
              </a:buClr>
              <a:buSzPct val="61111"/>
              <a:buFont typeface="Arial"/>
              <a:buNone/>
            </a:pPr>
            <a:r>
              <a:rPr lang="en" sz="1800">
                <a:solidFill>
                  <a:srgbClr val="00529B"/>
                </a:solidFill>
              </a:rPr>
              <a:t>Less than 1% of Online FRQ Users Accessing Student Performance Q&amp;A (Chief Reader Report)</a:t>
            </a:r>
          </a:p>
          <a:p>
            <a:pPr lvl="0">
              <a:spcBef>
                <a:spcPts val="0"/>
              </a:spcBef>
              <a:buNone/>
            </a:pPr>
            <a:endParaRPr sz="1400"/>
          </a:p>
        </p:txBody>
      </p:sp>
      <p:sp>
        <p:nvSpPr>
          <p:cNvPr id="104" name="Shape 104"/>
          <p:cNvSpPr txBox="1">
            <a:spLocks noGrp="1"/>
          </p:cNvSpPr>
          <p:nvPr>
            <p:ph type="body" idx="1"/>
          </p:nvPr>
        </p:nvSpPr>
        <p:spPr>
          <a:xfrm>
            <a:off x="116750" y="1064400"/>
            <a:ext cx="8715600" cy="4079100"/>
          </a:xfrm>
          <a:prstGeom prst="rect">
            <a:avLst/>
          </a:prstGeom>
        </p:spPr>
        <p:txBody>
          <a:bodyPr lIns="91425" tIns="91425" rIns="91425" bIns="91425" anchor="t" anchorCtr="0">
            <a:noAutofit/>
          </a:bodyPr>
          <a:lstStyle/>
          <a:p>
            <a:pPr lvl="0">
              <a:spcBef>
                <a:spcPts val="0"/>
              </a:spcBef>
              <a:buNone/>
            </a:pPr>
            <a:endParaRPr/>
          </a:p>
        </p:txBody>
      </p:sp>
      <p:pic>
        <p:nvPicPr>
          <p:cNvPr id="105" name="Shape 105"/>
          <p:cNvPicPr preferRelativeResize="0"/>
          <p:nvPr/>
        </p:nvPicPr>
        <p:blipFill>
          <a:blip r:embed="rId3">
            <a:alphaModFix/>
          </a:blip>
          <a:stretch>
            <a:fillRect/>
          </a:stretch>
        </p:blipFill>
        <p:spPr>
          <a:xfrm>
            <a:off x="1297712" y="1064400"/>
            <a:ext cx="5724525" cy="4210050"/>
          </a:xfrm>
          <a:prstGeom prst="rect">
            <a:avLst/>
          </a:prstGeom>
          <a:noFill/>
          <a:ln>
            <a:noFill/>
          </a:ln>
        </p:spPr>
      </p:pic>
      <p:sp>
        <p:nvSpPr>
          <p:cNvPr id="106" name="Shape 106"/>
          <p:cNvSpPr/>
          <p:nvPr/>
        </p:nvSpPr>
        <p:spPr>
          <a:xfrm>
            <a:off x="1778600" y="2939100"/>
            <a:ext cx="659100" cy="329700"/>
          </a:xfrm>
          <a:prstGeom prst="rightArrow">
            <a:avLst>
              <a:gd name="adj1" fmla="val 50000"/>
              <a:gd name="adj2" fmla="val 50000"/>
            </a:avLst>
          </a:prstGeom>
          <a:solidFill>
            <a:srgbClr val="FF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1000"/>
                                        <p:tgtEl>
                                          <p:spTgt spid="10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1000" fill="hold"/>
                                        <p:tgtEl>
                                          <p:spTgt spid="10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58775"/>
            <a:ext cx="8863800" cy="811800"/>
          </a:xfrm>
          <a:prstGeom prst="rect">
            <a:avLst/>
          </a:prstGeom>
        </p:spPr>
        <p:txBody>
          <a:bodyPr lIns="91425" tIns="91425" rIns="91425" bIns="91425" anchor="t" anchorCtr="0">
            <a:noAutofit/>
          </a:bodyPr>
          <a:lstStyle/>
          <a:p>
            <a:pPr marR="952500" lvl="0" algn="ctr">
              <a:spcBef>
                <a:spcPts val="1500"/>
              </a:spcBef>
              <a:buClr>
                <a:schemeClr val="dk1"/>
              </a:buClr>
              <a:buSzPct val="61111"/>
              <a:buFont typeface="Arial"/>
              <a:buNone/>
            </a:pPr>
            <a:r>
              <a:rPr lang="en" sz="1800">
                <a:solidFill>
                  <a:srgbClr val="00529B"/>
                </a:solidFill>
              </a:rPr>
              <a:t>Questions answered for each FRQ in the Chief Reader Report (Student Performance Q &amp; A)</a:t>
            </a:r>
          </a:p>
        </p:txBody>
      </p:sp>
      <p:sp>
        <p:nvSpPr>
          <p:cNvPr id="112" name="Shape 112"/>
          <p:cNvSpPr txBox="1">
            <a:spLocks noGrp="1"/>
          </p:cNvSpPr>
          <p:nvPr>
            <p:ph type="body" idx="1"/>
          </p:nvPr>
        </p:nvSpPr>
        <p:spPr>
          <a:xfrm>
            <a:off x="311700" y="1070075"/>
            <a:ext cx="8520600" cy="3730200"/>
          </a:xfrm>
          <a:prstGeom prst="rect">
            <a:avLst/>
          </a:prstGeom>
        </p:spPr>
        <p:txBody>
          <a:bodyPr lIns="91425" tIns="91425" rIns="91425" bIns="91425" anchor="t" anchorCtr="0">
            <a:noAutofit/>
          </a:bodyPr>
          <a:lstStyle/>
          <a:p>
            <a:pPr marL="0" marR="952500" lvl="0" indent="0" rtl="0">
              <a:lnSpc>
                <a:spcPct val="100000"/>
              </a:lnSpc>
              <a:spcBef>
                <a:spcPts val="1500"/>
              </a:spcBef>
              <a:spcAft>
                <a:spcPts val="0"/>
              </a:spcAft>
              <a:buNone/>
            </a:pPr>
            <a:endParaRPr sz="1400" b="1">
              <a:solidFill>
                <a:srgbClr val="00B050"/>
              </a:solidFill>
            </a:endParaRPr>
          </a:p>
          <a:p>
            <a:pPr marL="457200" marR="952500" lvl="0" indent="-317500" rtl="0">
              <a:lnSpc>
                <a:spcPct val="100000"/>
              </a:lnSpc>
              <a:spcBef>
                <a:spcPts val="1500"/>
              </a:spcBef>
              <a:spcAft>
                <a:spcPts val="0"/>
              </a:spcAft>
              <a:buClr>
                <a:srgbClr val="00529B"/>
              </a:buClr>
              <a:buSzPct val="100000"/>
            </a:pPr>
            <a:r>
              <a:rPr lang="en" sz="1400">
                <a:solidFill>
                  <a:srgbClr val="00529B"/>
                </a:solidFill>
              </a:rPr>
              <a:t>What was the intent of this question?</a:t>
            </a:r>
          </a:p>
          <a:p>
            <a:pPr marL="457200" marR="952500" lvl="0" indent="-317500" rtl="0">
              <a:lnSpc>
                <a:spcPct val="100000"/>
              </a:lnSpc>
              <a:spcBef>
                <a:spcPts val="1500"/>
              </a:spcBef>
              <a:spcAft>
                <a:spcPts val="0"/>
              </a:spcAft>
              <a:buClr>
                <a:srgbClr val="00529B"/>
              </a:buClr>
              <a:buSzPct val="100000"/>
            </a:pPr>
            <a:r>
              <a:rPr lang="en" sz="1400">
                <a:solidFill>
                  <a:srgbClr val="00529B"/>
                </a:solidFill>
              </a:rPr>
              <a:t>How well did students perform on this question?</a:t>
            </a:r>
          </a:p>
          <a:p>
            <a:pPr marL="457200" marR="952500" lvl="0" indent="-317500" rtl="0">
              <a:lnSpc>
                <a:spcPct val="100000"/>
              </a:lnSpc>
              <a:spcBef>
                <a:spcPts val="1500"/>
              </a:spcBef>
              <a:spcAft>
                <a:spcPts val="0"/>
              </a:spcAft>
              <a:buClr>
                <a:srgbClr val="00529B"/>
              </a:buClr>
              <a:buSzPct val="100000"/>
            </a:pPr>
            <a:r>
              <a:rPr lang="en" sz="1400">
                <a:solidFill>
                  <a:srgbClr val="00529B"/>
                </a:solidFill>
              </a:rPr>
              <a:t>What were common student errors or omissions?</a:t>
            </a:r>
          </a:p>
          <a:p>
            <a:pPr marL="457200" marR="952500" lvl="0" indent="-317500" rtl="0">
              <a:lnSpc>
                <a:spcPct val="100000"/>
              </a:lnSpc>
              <a:spcBef>
                <a:spcPts val="1500"/>
              </a:spcBef>
              <a:spcAft>
                <a:spcPts val="0"/>
              </a:spcAft>
              <a:buClr>
                <a:srgbClr val="00529B"/>
              </a:buClr>
              <a:buSzPct val="100000"/>
            </a:pPr>
            <a:r>
              <a:rPr lang="en" sz="1400">
                <a:solidFill>
                  <a:srgbClr val="00529B"/>
                </a:solidFill>
              </a:rPr>
              <a:t>Based on your experience of student responses at the AP Reading, what message would you like to send to teachers that might help them to improve the performance of their students on the exam?</a:t>
            </a:r>
          </a:p>
          <a:p>
            <a:pPr lvl="0">
              <a:lnSpc>
                <a:spcPct val="100000"/>
              </a:lnSpc>
              <a:spcBef>
                <a:spcPts val="0"/>
              </a:spcBef>
              <a:spcAft>
                <a:spcPts val="0"/>
              </a:spcAft>
              <a:buClr>
                <a:schemeClr val="dk1"/>
              </a:buClr>
              <a:buSzPct val="55000"/>
              <a:buFont typeface="Arial"/>
              <a:buNone/>
            </a:pPr>
            <a:r>
              <a:rPr lang="en" sz="2000">
                <a:solidFill>
                  <a:schemeClr val="dk1"/>
                </a:solidFill>
              </a:rPr>
              <a:t> </a:t>
            </a:r>
          </a:p>
          <a:p>
            <a:pPr lvl="0">
              <a:lnSpc>
                <a:spcPct val="100000"/>
              </a:lnSpc>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None/>
            </a:pPr>
            <a:r>
              <a:rPr lang="en" sz="1800">
                <a:solidFill>
                  <a:srgbClr val="00529B"/>
                </a:solidFill>
              </a:rPr>
              <a:t>AP Teacher Community, Course Audit, and AP Central</a:t>
            </a:r>
          </a:p>
        </p:txBody>
      </p:sp>
      <p:sp>
        <p:nvSpPr>
          <p:cNvPr id="118" name="Shape 11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https://apcommunity.collegeboard.org/group/apenglish/</a:t>
            </a:r>
          </a:p>
          <a:p>
            <a:pPr lvl="0">
              <a:spcBef>
                <a:spcPts val="0"/>
              </a:spcBef>
              <a:buNone/>
            </a:pPr>
            <a:r>
              <a:rPr lang="en" u="sng">
                <a:solidFill>
                  <a:schemeClr val="hlink"/>
                </a:solidFill>
                <a:hlinkClick r:id="rId4"/>
              </a:rPr>
              <a:t>http://www.collegeboard.com/html/apcourseaudit/</a:t>
            </a:r>
          </a:p>
          <a:p>
            <a:pPr lvl="0">
              <a:spcBef>
                <a:spcPts val="0"/>
              </a:spcBef>
              <a:buNone/>
            </a:pPr>
            <a:r>
              <a:rPr lang="en" u="sng">
                <a:solidFill>
                  <a:schemeClr val="hlink"/>
                </a:solidFill>
                <a:hlinkClick r:id="rId5"/>
              </a:rPr>
              <a:t>http://apcentral.collegeboard.com/apc/public/courses/teachers_corner/2124.html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None/>
            </a:pPr>
            <a:r>
              <a:rPr lang="en" sz="1800">
                <a:solidFill>
                  <a:srgbClr val="00529B"/>
                </a:solidFill>
              </a:rPr>
              <a:t>Questions Asked </a:t>
            </a:r>
          </a:p>
        </p:txBody>
      </p:sp>
      <p:sp>
        <p:nvSpPr>
          <p:cNvPr id="124" name="Shape 124"/>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a:spcBef>
                <a:spcPts val="0"/>
              </a:spcBef>
              <a:buClr>
                <a:srgbClr val="00529B"/>
              </a:buClr>
            </a:pPr>
            <a:r>
              <a:rPr lang="en">
                <a:solidFill>
                  <a:srgbClr val="00529B"/>
                </a:solidFill>
              </a:rPr>
              <a:t>What is College Board doing about the IB program “interfering” with the AP program? Nothing</a:t>
            </a:r>
          </a:p>
          <a:p>
            <a:pPr marL="457200" lvl="0" indent="-228600">
              <a:spcBef>
                <a:spcPts val="0"/>
              </a:spcBef>
              <a:buClr>
                <a:srgbClr val="00529B"/>
              </a:buClr>
            </a:pPr>
            <a:r>
              <a:rPr lang="en">
                <a:solidFill>
                  <a:srgbClr val="00529B"/>
                </a:solidFill>
              </a:rPr>
              <a:t>What is College Board doing about dual enrollment “interfering” with the AP program? Nothing</a:t>
            </a:r>
          </a:p>
          <a:p>
            <a:pPr marL="914400" lvl="1" indent="-228600">
              <a:spcBef>
                <a:spcPts val="0"/>
              </a:spcBef>
              <a:buClr>
                <a:srgbClr val="00529B"/>
              </a:buClr>
            </a:pPr>
            <a:r>
              <a:rPr lang="en">
                <a:solidFill>
                  <a:srgbClr val="00529B"/>
                </a:solidFill>
              </a:rPr>
              <a:t>Both of these issues are controlled by the local school government.</a:t>
            </a:r>
          </a:p>
          <a:p>
            <a:pPr marL="914400" lvl="1" indent="-228600">
              <a:spcBef>
                <a:spcPts val="0"/>
              </a:spcBef>
              <a:buClr>
                <a:srgbClr val="00529B"/>
              </a:buClr>
            </a:pPr>
            <a:r>
              <a:rPr lang="en">
                <a:solidFill>
                  <a:srgbClr val="00529B"/>
                </a:solidFill>
              </a:rPr>
              <a:t>College Board does have research that shows that kids who take AP classes rather than dual enrollment classes perform better as college students.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None/>
            </a:pPr>
            <a:r>
              <a:rPr lang="en" sz="1800">
                <a:solidFill>
                  <a:srgbClr val="00529B"/>
                </a:solidFill>
              </a:rPr>
              <a:t>More Questions</a:t>
            </a:r>
          </a:p>
        </p:txBody>
      </p:sp>
      <p:sp>
        <p:nvSpPr>
          <p:cNvPr id="130" name="Shape 130"/>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228600">
              <a:spcBef>
                <a:spcPts val="0"/>
              </a:spcBef>
              <a:buClr>
                <a:srgbClr val="00529B"/>
              </a:buClr>
            </a:pPr>
            <a:r>
              <a:rPr lang="en">
                <a:solidFill>
                  <a:srgbClr val="00529B"/>
                </a:solidFill>
              </a:rPr>
              <a:t>Are any changes coming to the AP English Literature and Composition curriculum and/or test? No changes are planned. If anything changes, we will have two years’ notice</a:t>
            </a:r>
          </a:p>
          <a:p>
            <a:pPr marL="457200" lvl="0" indent="-228600">
              <a:spcBef>
                <a:spcPts val="0"/>
              </a:spcBef>
              <a:buClr>
                <a:srgbClr val="00529B"/>
              </a:buClr>
            </a:pPr>
            <a:r>
              <a:rPr lang="en">
                <a:solidFill>
                  <a:srgbClr val="00529B"/>
                </a:solidFill>
              </a:rPr>
              <a:t>Will the essays ever be scored online? There are no plans to score the essays online. While the cost might be lower, inter-rater reliability drops when essays are scored online.</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Props1.xml><?xml version="1.0" encoding="utf-8"?>
<ds:datastoreItem xmlns:ds="http://schemas.openxmlformats.org/officeDocument/2006/customXml" ds:itemID="{22CDB45E-4A3F-44FE-9A7E-0D15C0159F75}"/>
</file>

<file path=customXml/itemProps2.xml><?xml version="1.0" encoding="utf-8"?>
<ds:datastoreItem xmlns:ds="http://schemas.openxmlformats.org/officeDocument/2006/customXml" ds:itemID="{AC47C84F-BA34-41B2-B173-422A78FCD6EB}"/>
</file>

<file path=customXml/itemProps3.xml><?xml version="1.0" encoding="utf-8"?>
<ds:datastoreItem xmlns:ds="http://schemas.openxmlformats.org/officeDocument/2006/customXml" ds:itemID="{A76282B2-DA1B-4D17-B8E2-40EA0C6695ED}"/>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On-screen Show (16:9)</PresentationFormat>
  <Paragraphs>46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Roboto</vt:lpstr>
      <vt:lpstr>Arial</vt:lpstr>
      <vt:lpstr>geometric</vt:lpstr>
      <vt:lpstr>AP English Literature Open Forum</vt:lpstr>
      <vt:lpstr>Chief Reader Report Commentary Consistent from Year-to-Year </vt:lpstr>
      <vt:lpstr>Chief Reader Report Commentary Consistent from Year-to-Year </vt:lpstr>
      <vt:lpstr>Less than 1% of Online FRQ Users Accessing Student Performance Q&amp;A (Chief Reader Report) </vt:lpstr>
      <vt:lpstr>Questions answered for each FRQ in the Chief Reader Report (Student Performance Q &amp; A)</vt:lpstr>
      <vt:lpstr>AP Teacher Community, Course Audit, and AP Central</vt:lpstr>
      <vt:lpstr>Questions Asked </vt:lpstr>
      <vt:lpstr>More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English Literature Open Forum</dc:title>
  <dc:subject/>
  <dc:creator>Lori Bowen</dc:creator>
  <cp:lastModifiedBy>Bonnie Marshall</cp:lastModifiedBy>
  <cp:revision>1</cp:revision>
  <dcterms:modified xsi:type="dcterms:W3CDTF">2016-06-29T17:00:19Z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