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47" d="100"/>
          <a:sy n="47" d="100"/>
        </p:scale>
        <p:origin x="85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69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6/30/2016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eslee.meek@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7675" y="2724150"/>
            <a:ext cx="10474325" cy="4004731"/>
          </a:xfrm>
        </p:spPr>
        <p:txBody>
          <a:bodyPr>
            <a:normAutofit fontScale="90000"/>
          </a:bodyPr>
          <a:lstStyle/>
          <a:p>
            <a:pPr algn="l"/>
            <a:r>
              <a:rPr lang="en-US" b="1" dirty="0" smtClean="0"/>
              <a:t>                                      Leslee Meek</a:t>
            </a:r>
            <a:br>
              <a:rPr lang="en-US" b="1" dirty="0" smtClean="0"/>
            </a:br>
            <a:r>
              <a:rPr lang="en-US" dirty="0" smtClean="0"/>
              <a:t>                  </a:t>
            </a:r>
            <a:r>
              <a:rPr lang="en-US" b="1" dirty="0" smtClean="0">
                <a:solidFill>
                  <a:schemeClr val="bg1"/>
                </a:solidFill>
                <a:hlinkClick r:id="rId2"/>
              </a:rPr>
              <a:t>leslee.meek@gmail.com</a:t>
            </a:r>
            <a:r>
              <a:rPr lang="en-US" dirty="0" smtClean="0"/>
              <a:t/>
            </a:r>
            <a:br>
              <a:rPr lang="en-US" dirty="0" smtClean="0"/>
            </a:br>
            <a:r>
              <a:rPr lang="en-US" dirty="0" smtClean="0"/>
              <a:t>                  16 Years Teaching English</a:t>
            </a:r>
            <a:br>
              <a:rPr lang="en-US" dirty="0" smtClean="0"/>
            </a:br>
            <a:r>
              <a:rPr lang="en-US" dirty="0" smtClean="0"/>
              <a:t>                  5 Years Teaching AP Lang/Comp</a:t>
            </a:r>
            <a:br>
              <a:rPr lang="en-US" dirty="0" smtClean="0"/>
            </a:br>
            <a:r>
              <a:rPr lang="en-US" dirty="0" smtClean="0"/>
              <a:t>                  2</a:t>
            </a:r>
            <a:r>
              <a:rPr lang="en-US" baseline="30000" dirty="0" smtClean="0"/>
              <a:t>nd</a:t>
            </a:r>
            <a:r>
              <a:rPr lang="en-US" dirty="0" smtClean="0"/>
              <a:t> Year as a reader (Q1/Q3)</a:t>
            </a:r>
            <a:endParaRPr lang="en-US" dirty="0"/>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2593792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137" y="1725509"/>
            <a:ext cx="11740738" cy="5470097"/>
          </a:xfrm>
        </p:spPr>
        <p:txBody>
          <a:bodyPr>
            <a:normAutofit fontScale="90000"/>
          </a:bodyPr>
          <a:lstStyle/>
          <a:p>
            <a:pPr algn="l"/>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smtClean="0"/>
              <a:t>Why become a reader?</a:t>
            </a:r>
            <a:br>
              <a:rPr lang="en-US" sz="3200" b="1" dirty="0" smtClean="0"/>
            </a:br>
            <a:r>
              <a:rPr lang="en-US" sz="3200" b="1" dirty="0"/>
              <a:t/>
            </a:r>
            <a:br>
              <a:rPr lang="en-US" sz="3200" b="1" dirty="0"/>
            </a:br>
            <a:r>
              <a:rPr lang="en-US" sz="3200" b="1" dirty="0" smtClean="0">
                <a:solidFill>
                  <a:schemeClr val="bg1"/>
                </a:solidFill>
              </a:rPr>
              <a:t>1. best professional development- hands on scoring makes you an expert</a:t>
            </a:r>
            <a:br>
              <a:rPr lang="en-US" sz="3200" b="1" dirty="0" smtClean="0">
                <a:solidFill>
                  <a:schemeClr val="bg1"/>
                </a:solidFill>
              </a:rPr>
            </a:br>
            <a:r>
              <a:rPr lang="en-US" sz="3200" b="1" dirty="0" smtClean="0">
                <a:solidFill>
                  <a:schemeClr val="bg1"/>
                </a:solidFill>
              </a:rPr>
              <a:t>2. the </a:t>
            </a:r>
            <a:r>
              <a:rPr lang="en-US" sz="3200" b="1" dirty="0" err="1" smtClean="0">
                <a:solidFill>
                  <a:schemeClr val="bg1"/>
                </a:solidFill>
              </a:rPr>
              <a:t>ap</a:t>
            </a:r>
            <a:r>
              <a:rPr lang="en-US" sz="3200" b="1" dirty="0" smtClean="0">
                <a:solidFill>
                  <a:schemeClr val="bg1"/>
                </a:solidFill>
              </a:rPr>
              <a:t> language session in 2017 is in </a:t>
            </a:r>
            <a:r>
              <a:rPr lang="en-US" sz="3200" b="1" dirty="0" err="1" smtClean="0">
                <a:solidFill>
                  <a:schemeClr val="bg1"/>
                </a:solidFill>
              </a:rPr>
              <a:t>tampa</a:t>
            </a:r>
            <a:r>
              <a:rPr lang="en-US" sz="3200" b="1" dirty="0" smtClean="0">
                <a:solidFill>
                  <a:schemeClr val="bg1"/>
                </a:solidFill>
              </a:rPr>
              <a:t>!!!</a:t>
            </a:r>
            <a:br>
              <a:rPr lang="en-US" sz="3200" b="1" dirty="0" smtClean="0">
                <a:solidFill>
                  <a:schemeClr val="bg1"/>
                </a:solidFill>
              </a:rPr>
            </a:br>
            <a:r>
              <a:rPr lang="en-US" sz="3200" b="1" dirty="0" smtClean="0">
                <a:solidFill>
                  <a:schemeClr val="bg1"/>
                </a:solidFill>
              </a:rPr>
              <a:t>3.  college board pays for airfare/mileage/food/hotel, and you get a stipend</a:t>
            </a:r>
            <a:br>
              <a:rPr lang="en-US" sz="3200" b="1" dirty="0" smtClean="0">
                <a:solidFill>
                  <a:schemeClr val="bg1"/>
                </a:solidFill>
              </a:rPr>
            </a:br>
            <a:r>
              <a:rPr lang="en-US" sz="3200" b="1" dirty="0" smtClean="0">
                <a:solidFill>
                  <a:schemeClr val="bg1"/>
                </a:solidFill>
              </a:rPr>
              <a:t>4. AP Language/composition is the fastest growing </a:t>
            </a:r>
            <a:r>
              <a:rPr lang="en-US" sz="3200" b="1" dirty="0" err="1" smtClean="0">
                <a:solidFill>
                  <a:schemeClr val="bg1"/>
                </a:solidFill>
              </a:rPr>
              <a:t>ap</a:t>
            </a:r>
            <a:r>
              <a:rPr lang="en-US" sz="3200" b="1" dirty="0" smtClean="0">
                <a:solidFill>
                  <a:schemeClr val="bg1"/>
                </a:solidFill>
              </a:rPr>
              <a:t> course- we need more readers </a:t>
            </a:r>
            <a:r>
              <a:rPr lang="en-US" sz="3200" b="1" dirty="0" smtClean="0">
                <a:solidFill>
                  <a:schemeClr val="bg1"/>
                </a:solidFill>
                <a:sym typeface="Wingdings" panose="05000000000000000000" pitchFamily="2" charset="2"/>
              </a:rPr>
              <a:t> </a:t>
            </a:r>
            <a:br>
              <a:rPr lang="en-US" sz="3200" b="1" dirty="0" smtClean="0">
                <a:solidFill>
                  <a:schemeClr val="bg1"/>
                </a:solidFill>
                <a:sym typeface="Wingdings" panose="05000000000000000000" pitchFamily="2" charset="2"/>
              </a:rPr>
            </a:br>
            <a:r>
              <a:rPr lang="en-US" sz="3200" b="1" dirty="0">
                <a:solidFill>
                  <a:schemeClr val="bg1"/>
                </a:solidFill>
                <a:sym typeface="Wingdings" panose="05000000000000000000" pitchFamily="2" charset="2"/>
              </a:rPr>
              <a:t/>
            </a:r>
            <a:br>
              <a:rPr lang="en-US" sz="3200" b="1" dirty="0">
                <a:solidFill>
                  <a:schemeClr val="bg1"/>
                </a:solidFill>
                <a:sym typeface="Wingdings" panose="05000000000000000000" pitchFamily="2" charset="2"/>
              </a:rPr>
            </a:br>
            <a:r>
              <a:rPr lang="en-US" sz="2400" b="1" dirty="0">
                <a:solidFill>
                  <a:schemeClr val="bg1"/>
                </a:solidFill>
              </a:rPr>
              <a:t/>
            </a:r>
            <a:br>
              <a:rPr lang="en-US" sz="2400" b="1" dirty="0">
                <a:solidFill>
                  <a:schemeClr val="bg1"/>
                </a:solidFill>
              </a:rPr>
            </a:br>
            <a:r>
              <a:rPr lang="en-US" sz="2400" b="1" dirty="0" smtClean="0">
                <a:solidFill>
                  <a:schemeClr val="bg1"/>
                </a:solidFill>
              </a:rPr>
              <a:t/>
            </a:r>
            <a:br>
              <a:rPr lang="en-US" sz="2400" b="1" dirty="0" smtClean="0">
                <a:solidFill>
                  <a:schemeClr val="bg1"/>
                </a:solidFill>
              </a:rPr>
            </a:br>
            <a:r>
              <a:rPr lang="en-US" sz="2400" b="1" dirty="0" smtClean="0"/>
              <a:t/>
            </a:r>
            <a:br>
              <a:rPr lang="en-US" sz="2400" b="1" dirty="0" smtClean="0"/>
            </a:br>
            <a:endParaRPr lang="en-US" sz="2400" b="1" dirty="0"/>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396403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7675" y="1468878"/>
            <a:ext cx="10474325" cy="5260004"/>
          </a:xfrm>
        </p:spPr>
        <p:txBody>
          <a:bodyPr>
            <a:normAutofit fontScale="90000"/>
          </a:bodyPr>
          <a:lstStyle/>
          <a:p>
            <a:pPr algn="l"/>
            <a:r>
              <a:rPr lang="en-US" b="1" dirty="0" smtClean="0"/>
              <a:t> Given 15 minutes to read sources/prompt</a:t>
            </a:r>
            <a:br>
              <a:rPr lang="en-US" b="1" dirty="0" smtClean="0"/>
            </a:br>
            <a:r>
              <a:rPr lang="en-US" b="1" dirty="0" smtClean="0"/>
              <a:t/>
            </a:r>
            <a:br>
              <a:rPr lang="en-US" b="1" dirty="0" smtClean="0"/>
            </a:br>
            <a:r>
              <a:rPr lang="en-US" b="1" dirty="0"/>
              <a:t>must develop </a:t>
            </a:r>
            <a:r>
              <a:rPr lang="en-US" b="1" dirty="0" smtClean="0"/>
              <a:t>an argument </a:t>
            </a:r>
            <a:br>
              <a:rPr lang="en-US" b="1" dirty="0" smtClean="0"/>
            </a:br>
            <a:r>
              <a:rPr lang="en-US" b="1" dirty="0" smtClean="0"/>
              <a:t/>
            </a:r>
            <a:br>
              <a:rPr lang="en-US" b="1" dirty="0" smtClean="0"/>
            </a:br>
            <a:r>
              <a:rPr lang="en-US" b="1" dirty="0" smtClean="0"/>
              <a:t>must use at least 3 sources</a:t>
            </a:r>
            <a:br>
              <a:rPr lang="en-US" b="1" dirty="0" smtClean="0"/>
            </a:br>
            <a:r>
              <a:rPr lang="en-US" b="1" dirty="0" smtClean="0"/>
              <a:t/>
            </a:r>
            <a:br>
              <a:rPr lang="en-US" b="1" dirty="0" smtClean="0"/>
            </a:br>
            <a:r>
              <a:rPr lang="en-US" b="1" dirty="0" smtClean="0"/>
              <a:t>                                 </a:t>
            </a:r>
            <a:endParaRPr lang="en-US" dirty="0"/>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213344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5" y="1543049"/>
            <a:ext cx="11763375" cy="420273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l"/>
            <a:r>
              <a:rPr lang="en-US" sz="3600" b="1" dirty="0" smtClean="0">
                <a:solidFill>
                  <a:schemeClr val="bg1"/>
                </a:solidFill>
              </a:rPr>
              <a:t>Carefully read the following six sources, including the introductory information for each source.  Then synthesize information from at least three of the sources and incorporate it into a coherent, well-developed essay that argues a </a:t>
            </a:r>
            <a:r>
              <a:rPr lang="en-US" sz="3600" b="1" u="sng" dirty="0" smtClean="0">
                <a:solidFill>
                  <a:schemeClr val="bg1"/>
                </a:solidFill>
              </a:rPr>
              <a:t>clear position on whether monolingual English speakers are at a disadvantage today. </a:t>
            </a:r>
            <a:endParaRPr lang="en-US" sz="3600" b="1" u="sng" dirty="0">
              <a:solidFill>
                <a:schemeClr val="bg1"/>
              </a:solidFill>
            </a:endParaRPr>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303186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1" y="2101932"/>
            <a:ext cx="12039600" cy="3906981"/>
          </a:xfrm>
          <a:noFill/>
        </p:spPr>
        <p:txBody>
          <a:bodyPr>
            <a:normAutofit/>
          </a:bodyPr>
          <a:lstStyle/>
          <a:p>
            <a:pPr algn="l"/>
            <a:r>
              <a:rPr lang="en-US" sz="3600" b="1" dirty="0" smtClean="0">
                <a:solidFill>
                  <a:schemeClr val="bg1"/>
                </a:solidFill>
              </a:rPr>
              <a:t>1. Argument should be the </a:t>
            </a:r>
            <a:r>
              <a:rPr lang="en-US" sz="3600" b="1" u="sng" dirty="0" smtClean="0">
                <a:solidFill>
                  <a:schemeClr val="bg1"/>
                </a:solidFill>
              </a:rPr>
              <a:t>focus</a:t>
            </a:r>
            <a:r>
              <a:rPr lang="en-US" sz="3600" b="1" dirty="0" smtClean="0">
                <a:solidFill>
                  <a:schemeClr val="bg1"/>
                </a:solidFill>
              </a:rPr>
              <a:t> of the essay</a:t>
            </a:r>
            <a:br>
              <a:rPr lang="en-US" sz="3600" b="1" dirty="0" smtClean="0">
                <a:solidFill>
                  <a:schemeClr val="bg1"/>
                </a:solidFill>
              </a:rPr>
            </a:br>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2. develop your argument by using sources/explain the reasoning for it</a:t>
            </a:r>
            <a:br>
              <a:rPr lang="en-US" sz="3600" b="1" dirty="0" smtClean="0">
                <a:solidFill>
                  <a:schemeClr val="bg1"/>
                </a:solidFill>
              </a:rPr>
            </a:br>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3. cite the sources in the essay</a:t>
            </a:r>
            <a:endParaRPr lang="en-US" sz="3600" b="1" dirty="0">
              <a:solidFill>
                <a:schemeClr val="bg1"/>
              </a:solidFill>
            </a:endParaRPr>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137010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263" y="1258784"/>
            <a:ext cx="11740738" cy="5470097"/>
          </a:xfrm>
        </p:spPr>
        <p:txBody>
          <a:bodyPr>
            <a:normAutofit fontScale="90000"/>
          </a:bodyPr>
          <a:lstStyle/>
          <a:p>
            <a:pPr algn="l"/>
            <a:r>
              <a:rPr lang="en-US" sz="2800" b="1" dirty="0" smtClean="0">
                <a:solidFill>
                  <a:schemeClr val="bg1"/>
                </a:solidFill>
              </a:rPr>
              <a:t>1. Focused Argument</a:t>
            </a:r>
            <a:r>
              <a:rPr lang="en-US" sz="2800" u="sng" dirty="0" smtClean="0"/>
              <a:t/>
            </a:r>
            <a:br>
              <a:rPr lang="en-US" sz="2800" u="sng" dirty="0" smtClean="0"/>
            </a:br>
            <a:r>
              <a:rPr lang="en-US" sz="2800" u="sng" dirty="0" smtClean="0"/>
              <a:t>Argument not focused</a:t>
            </a:r>
            <a:r>
              <a:rPr lang="en-US" dirty="0" smtClean="0"/>
              <a:t>:</a:t>
            </a:r>
            <a:br>
              <a:rPr lang="en-US" dirty="0" smtClean="0"/>
            </a:br>
            <a:r>
              <a:rPr lang="en-US" sz="2400" b="1" dirty="0" smtClean="0"/>
              <a:t>“Ever since man has stepped foot on the land we call the United states, English has been it’s [sic] dominant language.”</a:t>
            </a:r>
            <a:br>
              <a:rPr lang="en-US" sz="2400" b="1" dirty="0" smtClean="0"/>
            </a:br>
            <a:r>
              <a:rPr lang="en-US" sz="2400" b="1" dirty="0" smtClean="0"/>
              <a:t/>
            </a:r>
            <a:br>
              <a:rPr lang="en-US" sz="2400" b="1" dirty="0" smtClean="0"/>
            </a:br>
            <a:r>
              <a:rPr lang="en-US" sz="2400" b="1" u="sng" dirty="0" smtClean="0"/>
              <a:t>Argument focused: </a:t>
            </a:r>
            <a:br>
              <a:rPr lang="en-US" sz="2400" b="1" u="sng" dirty="0" smtClean="0"/>
            </a:br>
            <a:r>
              <a:rPr lang="en-US" sz="2400" b="1" dirty="0"/>
              <a:t> </a:t>
            </a:r>
            <a:r>
              <a:rPr lang="en-US" sz="2400" b="1" dirty="0" smtClean="0"/>
              <a:t>“Recently, the English language has become increasingly globalized.  With the help of the internet and technological advancement, English has become the dominant language in international affairs and communication. However, this has led to the decline of students learning foreign languages, making monolingualism increasingly prevalent in English speaking countries…….  Thus, Monolingual English speakers are at a disadvantage today because they are deprived of all their opportunities to learn, to think, and to gain from the ability to interact with various countries.” </a:t>
            </a:r>
            <a:br>
              <a:rPr lang="en-US" sz="2400" b="1" dirty="0" smtClean="0"/>
            </a:br>
            <a:r>
              <a:rPr lang="en-US" sz="2400" b="1" dirty="0"/>
              <a:t/>
            </a:r>
            <a:br>
              <a:rPr lang="en-US" sz="2400" b="1" dirty="0"/>
            </a:br>
            <a:endParaRPr lang="en-US" sz="2400" b="1" dirty="0"/>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73595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138" y="1096859"/>
            <a:ext cx="11740738" cy="5470097"/>
          </a:xfrm>
        </p:spPr>
        <p:txBody>
          <a:bodyPr>
            <a:normAutofit/>
          </a:bodyPr>
          <a:lstStyle/>
          <a:p>
            <a:pPr algn="l"/>
            <a:r>
              <a:rPr lang="en-US" sz="2400" b="1" dirty="0" smtClean="0"/>
              <a:t>2. develop </a:t>
            </a:r>
            <a:r>
              <a:rPr lang="en-US" sz="2400" b="1" dirty="0"/>
              <a:t>your argument by using sources/explain the reasoning for </a:t>
            </a:r>
            <a:r>
              <a:rPr lang="en-US" sz="2400" b="1" dirty="0" smtClean="0"/>
              <a:t>it</a:t>
            </a:r>
            <a:br>
              <a:rPr lang="en-US" sz="2400" b="1" dirty="0" smtClean="0"/>
            </a:br>
            <a:r>
              <a:rPr lang="en-US" sz="2400" b="1" dirty="0">
                <a:solidFill>
                  <a:schemeClr val="bg1"/>
                </a:solidFill>
              </a:rPr>
              <a:t/>
            </a:r>
            <a:br>
              <a:rPr lang="en-US" sz="2400" b="1" dirty="0">
                <a:solidFill>
                  <a:schemeClr val="bg1"/>
                </a:solidFill>
              </a:rPr>
            </a:br>
            <a:r>
              <a:rPr lang="en-US" sz="2400" b="1" dirty="0" smtClean="0">
                <a:solidFill>
                  <a:schemeClr val="bg1"/>
                </a:solidFill>
              </a:rPr>
              <a:t>source heavy Responses did not develop a voice or integrate sources well:</a:t>
            </a:r>
            <a:br>
              <a:rPr lang="en-US" sz="2400" b="1" dirty="0" smtClean="0">
                <a:solidFill>
                  <a:schemeClr val="bg1"/>
                </a:solidFill>
              </a:rPr>
            </a:br>
            <a:r>
              <a:rPr lang="en-US" sz="2400" b="1" dirty="0" smtClean="0">
                <a:solidFill>
                  <a:schemeClr val="bg1"/>
                </a:solidFill>
              </a:rPr>
              <a:t/>
            </a:r>
            <a:br>
              <a:rPr lang="en-US" sz="2400" b="1" dirty="0" smtClean="0">
                <a:solidFill>
                  <a:schemeClr val="bg1"/>
                </a:solidFill>
              </a:rPr>
            </a:br>
            <a:r>
              <a:rPr lang="en-US" sz="2400" b="1" dirty="0" smtClean="0">
                <a:solidFill>
                  <a:schemeClr val="bg1"/>
                </a:solidFill>
              </a:rPr>
              <a:t>“ When trading or any other deals between two countries, there will have to bring in someone who knows both language.  As in (source B) it says “This is the language of science, commerce, global politics, aviation, popular music, and above all, the internet.” (Source B)</a:t>
            </a:r>
            <a:br>
              <a:rPr lang="en-US" sz="2400" b="1" dirty="0" smtClean="0">
                <a:solidFill>
                  <a:schemeClr val="bg1"/>
                </a:solidFill>
              </a:rPr>
            </a:br>
            <a:r>
              <a:rPr lang="en-US" sz="2400" b="1" dirty="0">
                <a:solidFill>
                  <a:schemeClr val="bg1"/>
                </a:solidFill>
              </a:rPr>
              <a:t/>
            </a:r>
            <a:br>
              <a:rPr lang="en-US" sz="2400" b="1" dirty="0">
                <a:solidFill>
                  <a:schemeClr val="bg1"/>
                </a:solidFill>
              </a:rPr>
            </a:br>
            <a:r>
              <a:rPr lang="en-US" sz="2400" b="1" dirty="0" smtClean="0">
                <a:solidFill>
                  <a:schemeClr val="bg1"/>
                </a:solidFill>
              </a:rPr>
              <a:t>“Reasons why they are at a disadvantage are, one, “language learnings is not just technical mastery of grammar but rather, in his words…: (Source A), two, “employers who have to learn enough Spanish to speak to their employees… (Source C), three “225,505,953 total people spoke only English at home” (Source E).”</a:t>
            </a:r>
            <a:br>
              <a:rPr lang="en-US" sz="2400" b="1" dirty="0" smtClean="0">
                <a:solidFill>
                  <a:schemeClr val="bg1"/>
                </a:solidFill>
              </a:rPr>
            </a:br>
            <a:endParaRPr lang="en-US" sz="2400" b="1" dirty="0"/>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311546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138" y="1096859"/>
            <a:ext cx="11740738" cy="5470097"/>
          </a:xfrm>
        </p:spPr>
        <p:txBody>
          <a:bodyPr>
            <a:normAutofit/>
          </a:bodyPr>
          <a:lstStyle/>
          <a:p>
            <a:pPr algn="l"/>
            <a:r>
              <a:rPr lang="en-US" sz="2400" b="1" dirty="0" smtClean="0"/>
              <a:t>2. develop </a:t>
            </a:r>
            <a:r>
              <a:rPr lang="en-US" sz="2400" b="1" dirty="0"/>
              <a:t>your argument by using sources/explain the reasoning for </a:t>
            </a:r>
            <a:r>
              <a:rPr lang="en-US" sz="2400" b="1" dirty="0" smtClean="0"/>
              <a:t>it</a:t>
            </a:r>
            <a:br>
              <a:rPr lang="en-US" sz="2400" b="1" dirty="0" smtClean="0"/>
            </a:br>
            <a:r>
              <a:rPr lang="en-US" sz="2400" b="1" dirty="0">
                <a:solidFill>
                  <a:schemeClr val="bg1"/>
                </a:solidFill>
              </a:rPr>
              <a:t/>
            </a:r>
            <a:br>
              <a:rPr lang="en-US" sz="2400" b="1" dirty="0">
                <a:solidFill>
                  <a:schemeClr val="bg1"/>
                </a:solidFill>
              </a:rPr>
            </a:br>
            <a:r>
              <a:rPr lang="en-US" sz="2400" b="1" dirty="0" smtClean="0">
                <a:solidFill>
                  <a:schemeClr val="bg1"/>
                </a:solidFill>
              </a:rPr>
              <a:t>“Monolingual speakers are at a disadvantage because of the many benefits which accompany learning foreign languages, such as learning the culture of other countries.  Russell Berman (Source A) criticizes Haass’ argument that foreign language should be taught and mastered for the sake of national security and global economy.” </a:t>
            </a:r>
            <a:br>
              <a:rPr lang="en-US" sz="2400" b="1" dirty="0" smtClean="0">
                <a:solidFill>
                  <a:schemeClr val="bg1"/>
                </a:solidFill>
              </a:rPr>
            </a:br>
            <a:r>
              <a:rPr lang="en-US" sz="2400" b="1" dirty="0">
                <a:solidFill>
                  <a:schemeClr val="bg1"/>
                </a:solidFill>
              </a:rPr>
              <a:t/>
            </a:r>
            <a:br>
              <a:rPr lang="en-US" sz="2400" b="1" dirty="0">
                <a:solidFill>
                  <a:schemeClr val="bg1"/>
                </a:solidFill>
              </a:rPr>
            </a:br>
            <a:r>
              <a:rPr lang="en-US" sz="2400" b="1" dirty="0" smtClean="0">
                <a:solidFill>
                  <a:schemeClr val="bg1"/>
                </a:solidFill>
              </a:rPr>
              <a:t>English can theoretically be used, but knowing the countries native tongue will get you much farther and open you up to cultural cues and other things monolinguality wouldn’t have at all (Source F). Even critics of bilinguality such as Thomas concede on the idea that learning a countries [sic] first language will help us do better in our business there, such as speaking Mandarin in a Chinese market (Source B).”</a:t>
            </a:r>
            <a:endParaRPr lang="en-US" sz="2400" b="1" dirty="0"/>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2010022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138" y="1096859"/>
            <a:ext cx="11740738" cy="5470097"/>
          </a:xfrm>
        </p:spPr>
        <p:txBody>
          <a:bodyPr>
            <a:normAutofit/>
          </a:bodyPr>
          <a:lstStyle/>
          <a:p>
            <a:pPr algn="l"/>
            <a:r>
              <a:rPr lang="en-US" sz="2400" b="1" dirty="0" smtClean="0"/>
              <a:t>3. Cite the sources in the essay: </a:t>
            </a:r>
            <a:br>
              <a:rPr lang="en-US" sz="2400" b="1" dirty="0" smtClean="0"/>
            </a:br>
            <a:r>
              <a:rPr lang="en-US" sz="2400" b="1" dirty="0" smtClean="0"/>
              <a:t/>
            </a:r>
            <a:br>
              <a:rPr lang="en-US" sz="2400" b="1" dirty="0" smtClean="0"/>
            </a:br>
            <a:r>
              <a:rPr lang="en-US" sz="2400" b="1" dirty="0" smtClean="0">
                <a:solidFill>
                  <a:schemeClr val="bg1"/>
                </a:solidFill>
              </a:rPr>
              <a:t>1 source could not receive higher score than a 2</a:t>
            </a:r>
            <a:br>
              <a:rPr lang="en-US" sz="2400" b="1" dirty="0" smtClean="0">
                <a:solidFill>
                  <a:schemeClr val="bg1"/>
                </a:solidFill>
              </a:rPr>
            </a:br>
            <a:r>
              <a:rPr lang="en-US" sz="2400" b="1" dirty="0" smtClean="0">
                <a:solidFill>
                  <a:schemeClr val="bg1"/>
                </a:solidFill>
              </a:rPr>
              <a:t>2 Sources could not receive higher score than a 4</a:t>
            </a:r>
            <a:br>
              <a:rPr lang="en-US" sz="2400" b="1" dirty="0" smtClean="0">
                <a:solidFill>
                  <a:schemeClr val="bg1"/>
                </a:solidFill>
              </a:rPr>
            </a:br>
            <a:r>
              <a:rPr lang="en-US" sz="2400" b="1" dirty="0" smtClean="0">
                <a:solidFill>
                  <a:schemeClr val="bg1"/>
                </a:solidFill>
              </a:rPr>
              <a:t>No bonus for using more than 3 sources</a:t>
            </a:r>
            <a:r>
              <a:rPr lang="en-US" sz="2400" b="1" dirty="0">
                <a:solidFill>
                  <a:schemeClr val="bg1"/>
                </a:solidFill>
              </a:rPr>
              <a:t/>
            </a:r>
            <a:br>
              <a:rPr lang="en-US" sz="2400" b="1" dirty="0">
                <a:solidFill>
                  <a:schemeClr val="bg1"/>
                </a:solidFill>
              </a:rPr>
            </a:br>
            <a:r>
              <a:rPr lang="en-US" sz="2400" b="1" dirty="0" smtClean="0">
                <a:solidFill>
                  <a:schemeClr val="bg1"/>
                </a:solidFill>
              </a:rPr>
              <a:t/>
            </a:r>
            <a:br>
              <a:rPr lang="en-US" sz="2400" b="1" dirty="0" smtClean="0">
                <a:solidFill>
                  <a:schemeClr val="bg1"/>
                </a:solidFill>
              </a:rPr>
            </a:br>
            <a:r>
              <a:rPr lang="en-US" sz="2400" b="1" dirty="0" smtClean="0">
                <a:solidFill>
                  <a:schemeClr val="bg1"/>
                </a:solidFill>
              </a:rPr>
              <a:t>Issues on scores 5 and below:</a:t>
            </a:r>
            <a:br>
              <a:rPr lang="en-US" sz="2400" b="1" dirty="0" smtClean="0">
                <a:solidFill>
                  <a:schemeClr val="bg1"/>
                </a:solidFill>
              </a:rPr>
            </a:br>
            <a:r>
              <a:rPr lang="en-US" sz="2400" b="1" dirty="0" smtClean="0">
                <a:solidFill>
                  <a:schemeClr val="bg1"/>
                </a:solidFill>
              </a:rPr>
              <a:t>A. Did not develop an argument but used the sources to make the argument</a:t>
            </a:r>
            <a:br>
              <a:rPr lang="en-US" sz="2400" b="1" dirty="0" smtClean="0">
                <a:solidFill>
                  <a:schemeClr val="bg1"/>
                </a:solidFill>
              </a:rPr>
            </a:br>
            <a:r>
              <a:rPr lang="en-US" sz="2400" b="1" dirty="0" smtClean="0">
                <a:solidFill>
                  <a:schemeClr val="bg1"/>
                </a:solidFill>
              </a:rPr>
              <a:t>B. Did not extend the argument after they quoted or tie it to their main premise</a:t>
            </a:r>
            <a:br>
              <a:rPr lang="en-US" sz="2400" b="1" dirty="0" smtClean="0">
                <a:solidFill>
                  <a:schemeClr val="bg1"/>
                </a:solidFill>
              </a:rPr>
            </a:br>
            <a:r>
              <a:rPr lang="en-US" sz="2400" b="1" dirty="0" smtClean="0">
                <a:solidFill>
                  <a:schemeClr val="bg1"/>
                </a:solidFill>
              </a:rPr>
              <a:t>C. focused on personal experience instead of thinking globally</a:t>
            </a:r>
            <a:br>
              <a:rPr lang="en-US" sz="2400" b="1" dirty="0" smtClean="0">
                <a:solidFill>
                  <a:schemeClr val="bg1"/>
                </a:solidFill>
              </a:rPr>
            </a:br>
            <a:r>
              <a:rPr lang="en-US" sz="2400" b="1" dirty="0" smtClean="0">
                <a:solidFill>
                  <a:schemeClr val="bg1"/>
                </a:solidFill>
              </a:rPr>
              <a:t>D. Claim-Evidence- impact/reasoning is the needed pattern for upper scores</a:t>
            </a:r>
            <a:r>
              <a:rPr lang="en-US" sz="2400" b="1" dirty="0">
                <a:solidFill>
                  <a:schemeClr val="bg1"/>
                </a:solidFill>
              </a:rPr>
              <a:t/>
            </a:r>
            <a:br>
              <a:rPr lang="en-US" sz="2400" b="1" dirty="0">
                <a:solidFill>
                  <a:schemeClr val="bg1"/>
                </a:solidFill>
              </a:rPr>
            </a:br>
            <a:endParaRPr lang="en-US" sz="2400" b="1" dirty="0"/>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274768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713" y="1239734"/>
            <a:ext cx="11740738" cy="5470097"/>
          </a:xfrm>
        </p:spPr>
        <p:txBody>
          <a:bodyPr>
            <a:normAutofit/>
          </a:bodyPr>
          <a:lstStyle/>
          <a:p>
            <a:pPr algn="l"/>
            <a:r>
              <a:rPr lang="en-US" sz="2400" b="1" dirty="0" smtClean="0"/>
              <a:t>Take Away from reading:</a:t>
            </a:r>
            <a:br>
              <a:rPr lang="en-US" sz="2400" b="1" dirty="0" smtClean="0"/>
            </a:br>
            <a:r>
              <a:rPr lang="en-US" sz="2400" b="1" dirty="0">
                <a:solidFill>
                  <a:schemeClr val="bg1"/>
                </a:solidFill>
              </a:rPr>
              <a:t/>
            </a:r>
            <a:br>
              <a:rPr lang="en-US" sz="2400" b="1" dirty="0">
                <a:solidFill>
                  <a:schemeClr val="bg1"/>
                </a:solidFill>
              </a:rPr>
            </a:br>
            <a:r>
              <a:rPr lang="en-US" sz="2400" b="1" dirty="0" smtClean="0">
                <a:solidFill>
                  <a:schemeClr val="bg1"/>
                </a:solidFill>
              </a:rPr>
              <a:t>1. Many students misread the tone of sources- misused in essay</a:t>
            </a:r>
            <a:br>
              <a:rPr lang="en-US" sz="2400" b="1" dirty="0" smtClean="0">
                <a:solidFill>
                  <a:schemeClr val="bg1"/>
                </a:solidFill>
              </a:rPr>
            </a:br>
            <a:r>
              <a:rPr lang="en-US" sz="2400" b="1" dirty="0" smtClean="0">
                <a:solidFill>
                  <a:schemeClr val="bg1"/>
                </a:solidFill>
              </a:rPr>
              <a:t> 2. Have students practice the synthesis with no sources first to learn how to develop their argument for the prompt, then give the sources and have them integrate the quotes into the essay</a:t>
            </a:r>
            <a:br>
              <a:rPr lang="en-US" sz="2400" b="1" dirty="0" smtClean="0">
                <a:solidFill>
                  <a:schemeClr val="bg1"/>
                </a:solidFill>
              </a:rPr>
            </a:br>
            <a:r>
              <a:rPr lang="en-US" sz="2400" b="1" dirty="0" smtClean="0">
                <a:solidFill>
                  <a:schemeClr val="bg1"/>
                </a:solidFill>
              </a:rPr>
              <a:t>3. practice the big picture- high scores were more philosophically argued</a:t>
            </a:r>
            <a:br>
              <a:rPr lang="en-US" sz="2400" b="1" dirty="0" smtClean="0">
                <a:solidFill>
                  <a:schemeClr val="bg1"/>
                </a:solidFill>
              </a:rPr>
            </a:br>
            <a:r>
              <a:rPr lang="en-US" sz="2400" b="1" dirty="0" smtClean="0">
                <a:solidFill>
                  <a:schemeClr val="bg1"/>
                </a:solidFill>
              </a:rPr>
              <a:t>4. avoid letting the sources speak for you, summarizing the source and saying “I agree”</a:t>
            </a:r>
            <a:br>
              <a:rPr lang="en-US" sz="2400" b="1" dirty="0" smtClean="0">
                <a:solidFill>
                  <a:schemeClr val="bg1"/>
                </a:solidFill>
              </a:rPr>
            </a:br>
            <a:r>
              <a:rPr lang="en-US" sz="2400" b="1" dirty="0"/>
              <a:t/>
            </a:r>
            <a:br>
              <a:rPr lang="en-US" sz="2400" b="1" dirty="0"/>
            </a:br>
            <a:r>
              <a:rPr lang="en-US" sz="2400" b="1" dirty="0" smtClean="0"/>
              <a:t/>
            </a:r>
            <a:br>
              <a:rPr lang="en-US" sz="2400" b="1" dirty="0" smtClean="0"/>
            </a:br>
            <a:r>
              <a:rPr lang="en-US" sz="2400" b="1" dirty="0" smtClean="0"/>
              <a:t/>
            </a:r>
            <a:br>
              <a:rPr lang="en-US" sz="2400" b="1" dirty="0" smtClean="0"/>
            </a:br>
            <a:endParaRPr lang="en-US" sz="2400" b="1" dirty="0"/>
          </a:p>
        </p:txBody>
      </p:sp>
      <p:sp>
        <p:nvSpPr>
          <p:cNvPr id="3" name="Subtitle 2"/>
          <p:cNvSpPr>
            <a:spLocks noGrp="1"/>
          </p:cNvSpPr>
          <p:nvPr>
            <p:ph type="subTitle" idx="1"/>
          </p:nvPr>
        </p:nvSpPr>
        <p:spPr>
          <a:xfrm>
            <a:off x="1352550" y="147107"/>
            <a:ext cx="10474325" cy="1395943"/>
          </a:xfrm>
        </p:spPr>
        <p:txBody>
          <a:bodyPr>
            <a:normAutofit/>
          </a:bodyPr>
          <a:lstStyle/>
          <a:p>
            <a:r>
              <a:rPr lang="en-US" sz="2400" dirty="0" smtClean="0"/>
              <a:t>AP language and Composition</a:t>
            </a:r>
          </a:p>
          <a:p>
            <a:r>
              <a:rPr lang="en-US" sz="2400" dirty="0" smtClean="0"/>
              <a:t>Question 1: Synthesis question</a:t>
            </a:r>
            <a:endParaRPr lang="en-US" sz="2400" dirty="0"/>
          </a:p>
        </p:txBody>
      </p:sp>
    </p:spTree>
    <p:extLst>
      <p:ext uri="{BB962C8B-B14F-4D97-AF65-F5344CB8AC3E}">
        <p14:creationId xmlns:p14="http://schemas.microsoft.com/office/powerpoint/2010/main" val="3693097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4ac45a21a8fb6a1be356f365e70c94c">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6eb8911eb6eb54a97600fe54c2441029"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91C0D64F-5DBC-48D4-AF84-7EB37B499CD5}"/>
</file>

<file path=customXml/itemProps2.xml><?xml version="1.0" encoding="utf-8"?>
<ds:datastoreItem xmlns:ds="http://schemas.openxmlformats.org/officeDocument/2006/customXml" ds:itemID="{63028B09-FD42-408E-8777-0C016B59A9BE}"/>
</file>

<file path=customXml/itemProps3.xml><?xml version="1.0" encoding="utf-8"?>
<ds:datastoreItem xmlns:ds="http://schemas.openxmlformats.org/officeDocument/2006/customXml" ds:itemID="{963B5154-4CA4-4537-8CAC-BE1195DFC43B}"/>
</file>

<file path=docProps/app.xml><?xml version="1.0" encoding="utf-8"?>
<Properties xmlns="http://schemas.openxmlformats.org/officeDocument/2006/extended-properties" xmlns:vt="http://schemas.openxmlformats.org/officeDocument/2006/docPropsVTypes">
  <Template>Celestial</Template>
  <TotalTime>93</TotalTime>
  <Words>202</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Celestial</vt:lpstr>
      <vt:lpstr>                                      Leslee Meek                   leslee.meek@gmail.com                   16 Years Teaching English                   5 Years Teaching AP Lang/Comp                   2nd Year as a reader (Q1/Q3)</vt:lpstr>
      <vt:lpstr> Given 15 minutes to read sources/prompt  must develop an argument   must use at least 3 sources                                   </vt:lpstr>
      <vt:lpstr>Carefully read the following six sources, including the introductory information for each source.  Then synthesize information from at least three of the sources and incorporate it into a coherent, well-developed essay that argues a clear position on whether monolingual English speakers are at a disadvantage today. </vt:lpstr>
      <vt:lpstr>1. Argument should be the focus of the essay  2. develop your argument by using sources/explain the reasoning for it  3. cite the sources in the essay</vt:lpstr>
      <vt:lpstr>1. Focused Argument Argument not focused: “Ever since man has stepped foot on the land we call the United states, English has been it’s [sic] dominant language.”  Argument focused:   “Recently, the English language has become increasingly globalized.  With the help of the internet and technological advancement, English has become the dominant language in international affairs and communication. However, this has led to the decline of students learning foreign languages, making monolingualism increasingly prevalent in English speaking countries…….  Thus, Monolingual English speakers are at a disadvantage today because they are deprived of all their opportunities to learn, to think, and to gain from the ability to interact with various countries.”   </vt:lpstr>
      <vt:lpstr>2. develop your argument by using sources/explain the reasoning for it  source heavy Responses did not develop a voice or integrate sources well:  “ When trading or any other deals between two countries, there will have to bring in someone who knows both language.  As in (source B) it says “This is the language of science, commerce, global politics, aviation, popular music, and above all, the internet.” (Source B)  “Reasons why they are at a disadvantage are, one, “language learnings is not just technical mastery of grammar but rather, in his words…: (Source A), two, “employers who have to learn enough Spanish to speak to their employees… (Source C), three “225,505,953 total people spoke only English at home” (Source E).” </vt:lpstr>
      <vt:lpstr>2. develop your argument by using sources/explain the reasoning for it  “Monolingual speakers are at a disadvantage because of the many benefits which accompany learning foreign languages, such as learning the culture of other countries.  Russell Berman (Source A) criticizes Haass’ argument that foreign language should be taught and mastered for the sake of national security and global economy.”   English can theoretically be used, but knowing the countries native tongue will get you much farther and open you up to cultural cues and other things monolinguality wouldn’t have at all (Source F). Even critics of bilinguality such as Thomas concede on the idea that learning a countries [sic] first language will help us do better in our business there, such as speaking Mandarin in a Chinese market (Source B).”</vt:lpstr>
      <vt:lpstr>3. Cite the sources in the essay:   1 source could not receive higher score than a 2 2 Sources could not receive higher score than a 4 No bonus for using more than 3 sources  Issues on scores 5 and below: A. Did not develop an argument but used the sources to make the argument B. Did not extend the argument after they quoted or tie it to their main premise C. focused on personal experience instead of thinking globally D. Claim-Evidence- impact/reasoning is the needed pattern for upper scores </vt:lpstr>
      <vt:lpstr>Take Away from reading:  1. Many students misread the tone of sources- misused in essay  2. Have students practice the synthesis with no sources first to learn how to develop their argument for the prompt, then give the sources and have them integrate the quotes into the essay 3. practice the big picture- high scores were more philosophically argued 4. avoid letting the sources speak for you, summarizing the source and saying “I agree”    </vt:lpstr>
      <vt:lpstr>         Why become a reader?  1. best professional development- hands on scoring makes you an expert 2. the ap language session in 2017 is in tampa!!! 3.  college board pays for airfare/mileage/food/hotel, and you get a stipend 4. AP Language/composition is the fastest growing ap course- we need more readers       </vt:lpstr>
    </vt:vector>
  </TitlesOfParts>
  <Company>K12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Meek, Leslee</dc:creator>
  <cp:lastModifiedBy>Bonnie Marshall</cp:lastModifiedBy>
  <cp:revision>12</cp:revision>
  <dcterms:created xsi:type="dcterms:W3CDTF">2016-06-27T15:56:15Z</dcterms:created>
  <dcterms:modified xsi:type="dcterms:W3CDTF">2016-06-30T17:26:27Z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