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8/1/2016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 English Language and Composition: My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By Angela Satterfield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196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Weekly</a:t>
            </a:r>
            <a:r>
              <a:rPr lang="en-US" dirty="0" smtClean="0"/>
              <a:t> </a:t>
            </a:r>
            <a:r>
              <a:rPr lang="en-US" sz="4800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Monday: AP Formative Practice for feedback only</a:t>
            </a:r>
          </a:p>
          <a:p>
            <a:pPr marL="0" indent="0">
              <a:buNone/>
            </a:pPr>
            <a:r>
              <a:rPr lang="en-US" sz="2400" dirty="0" smtClean="0"/>
              <a:t>  </a:t>
            </a:r>
          </a:p>
          <a:p>
            <a:r>
              <a:rPr lang="en-US" sz="2400" dirty="0" smtClean="0"/>
              <a:t>Tuesday: “American Lit” Discussions, Quizzes, Tests</a:t>
            </a:r>
          </a:p>
          <a:p>
            <a:endParaRPr lang="en-US" sz="2400" dirty="0" smtClean="0"/>
          </a:p>
          <a:p>
            <a:r>
              <a:rPr lang="en-US" sz="2400" dirty="0" smtClean="0"/>
              <a:t>Block Day: AP Summative Practice: MC, Prompt Responses</a:t>
            </a:r>
          </a:p>
          <a:p>
            <a:endParaRPr lang="en-US" sz="2400" dirty="0" smtClean="0"/>
          </a:p>
          <a:p>
            <a:r>
              <a:rPr lang="en-US" sz="2400" dirty="0" smtClean="0"/>
              <a:t>Friday: Student Presentations and Small Group Discussions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1770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First Semester: ANALYSIS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 fontScale="92500" lnSpcReduction="20000"/>
          </a:bodyPr>
          <a:lstStyle/>
          <a:p>
            <a:r>
              <a:rPr lang="en-US" sz="2200" b="1" dirty="0" smtClean="0"/>
              <a:t>Speeches, Letters, and Essays:</a:t>
            </a:r>
          </a:p>
          <a:p>
            <a:pPr lvl="1"/>
            <a:r>
              <a:rPr lang="en-US" sz="2000" dirty="0" smtClean="0"/>
              <a:t>practice Lincoln (2002); WRITE Green (2003)</a:t>
            </a:r>
          </a:p>
          <a:p>
            <a:pPr lvl="1"/>
            <a:r>
              <a:rPr lang="en-US" sz="2000" dirty="0" smtClean="0"/>
              <a:t>practice Chesterfield (2004); WRITE </a:t>
            </a:r>
            <a:r>
              <a:rPr lang="en-US" sz="2000" dirty="0" err="1" smtClean="0"/>
              <a:t>Downe</a:t>
            </a:r>
            <a:r>
              <a:rPr lang="en-US" sz="2000" dirty="0" smtClean="0"/>
              <a:t> (2003 B)</a:t>
            </a:r>
          </a:p>
          <a:p>
            <a:pPr lvl="1"/>
            <a:r>
              <a:rPr lang="en-US" sz="2000" dirty="0"/>
              <a:t>p</a:t>
            </a:r>
            <a:r>
              <a:rPr lang="en-US" sz="2000" dirty="0" smtClean="0"/>
              <a:t>ractice Carson (2004 B); WRITE </a:t>
            </a:r>
            <a:r>
              <a:rPr lang="en-US" sz="2000" dirty="0" err="1" smtClean="0"/>
              <a:t>Fridman</a:t>
            </a:r>
            <a:r>
              <a:rPr lang="en-US" sz="2000" dirty="0" smtClean="0"/>
              <a:t> (2008 B)</a:t>
            </a:r>
          </a:p>
          <a:p>
            <a:r>
              <a:rPr lang="en-US" sz="2200" b="1" dirty="0" smtClean="0"/>
              <a:t>Descriptive Comparison and Abstract / Philosophical Passages:</a:t>
            </a:r>
          </a:p>
          <a:p>
            <a:pPr lvl="1"/>
            <a:r>
              <a:rPr lang="en-US" sz="2000" dirty="0" smtClean="0"/>
              <a:t>practice Birds (2003); WRITE Okefenokee (1999)</a:t>
            </a:r>
          </a:p>
          <a:p>
            <a:pPr lvl="1"/>
            <a:r>
              <a:rPr lang="en-US" sz="2000" dirty="0" smtClean="0"/>
              <a:t>practice Pink Flamingo (2006); WRITE Santa Ana Winds (1994)</a:t>
            </a:r>
          </a:p>
          <a:p>
            <a:r>
              <a:rPr lang="en-US" sz="2200" b="1" dirty="0" smtClean="0"/>
              <a:t>Irony and Satire:</a:t>
            </a:r>
          </a:p>
          <a:p>
            <a:pPr lvl="1"/>
            <a:r>
              <a:rPr lang="en-US" sz="2000" dirty="0" smtClean="0"/>
              <a:t>practice Environmentalism (2009); WRITE </a:t>
            </a:r>
            <a:r>
              <a:rPr lang="en-US" sz="2000" dirty="0" err="1" smtClean="0"/>
              <a:t>Magnasoles</a:t>
            </a:r>
            <a:r>
              <a:rPr lang="en-US" sz="2000" dirty="0" smtClean="0"/>
              <a:t> (2005) </a:t>
            </a:r>
          </a:p>
          <a:p>
            <a:pPr lvl="1"/>
            <a:r>
              <a:rPr lang="en-US" sz="2000" dirty="0" smtClean="0"/>
              <a:t>practice Cat Bill (1982); WRITE Company Man (1995)</a:t>
            </a:r>
          </a:p>
        </p:txBody>
      </p:sp>
    </p:spTree>
    <p:extLst>
      <p:ext uri="{BB962C8B-B14F-4D97-AF65-F5344CB8AC3E}">
        <p14:creationId xmlns:p14="http://schemas.microsoft.com/office/powerpoint/2010/main" val="80955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Second Semester: ARGUMENT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60561"/>
            <a:ext cx="8596668" cy="4007846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Synthesis:</a:t>
            </a:r>
          </a:p>
          <a:p>
            <a:pPr lvl="1"/>
            <a:r>
              <a:rPr lang="en-US" sz="1800" dirty="0" smtClean="0"/>
              <a:t>practice Daylight Savings (2010); WRITE National Texts (2008 B)</a:t>
            </a:r>
          </a:p>
          <a:p>
            <a:pPr lvl="1"/>
            <a:r>
              <a:rPr lang="en-US" sz="1800" dirty="0" smtClean="0"/>
              <a:t>practice Locavore (2011); WRITE Technology in Schools (2010)</a:t>
            </a:r>
          </a:p>
          <a:p>
            <a:r>
              <a:rPr lang="en-US" sz="2000" b="1" dirty="0" smtClean="0"/>
              <a:t>Concrete and Specific:</a:t>
            </a:r>
          </a:p>
          <a:p>
            <a:pPr lvl="1"/>
            <a:r>
              <a:rPr lang="en-US" sz="1800" dirty="0" smtClean="0"/>
              <a:t>practice Role of Adversity (2009); WRITE Incentives for Charity (2007)</a:t>
            </a:r>
          </a:p>
          <a:p>
            <a:pPr lvl="1"/>
            <a:r>
              <a:rPr lang="en-US" sz="1800" dirty="0" smtClean="0"/>
              <a:t>practice Role of Humorists (2010); WRITE Entertainment (2003)</a:t>
            </a:r>
            <a:endParaRPr lang="en-US" sz="1800" dirty="0"/>
          </a:p>
          <a:p>
            <a:r>
              <a:rPr lang="en-US" sz="2000" b="1" dirty="0" smtClean="0"/>
              <a:t>Abstract and Open:</a:t>
            </a:r>
          </a:p>
          <a:p>
            <a:pPr lvl="1"/>
            <a:r>
              <a:rPr lang="en-US" sz="1800" dirty="0" smtClean="0"/>
              <a:t>practice Kundera and Privacy (2002); WRITE Paine’s America (2011)</a:t>
            </a:r>
          </a:p>
          <a:p>
            <a:pPr lvl="1"/>
            <a:r>
              <a:rPr lang="en-US" sz="1800" dirty="0" smtClean="0"/>
              <a:t>practice Certainty and Doubt (2012); WRITE Plagiarism Issues (2003 B)</a:t>
            </a:r>
          </a:p>
          <a:p>
            <a:r>
              <a:rPr lang="en-US" sz="2000" b="1" dirty="0" smtClean="0"/>
              <a:t>Bonus: WRITE</a:t>
            </a:r>
            <a:r>
              <a:rPr lang="en-US" sz="2000" dirty="0" smtClean="0"/>
              <a:t> ONE of last year’s prompts to replace lowest grade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7865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Multiple Choice Practice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15-minute “warm up” before writing prompt responses:</a:t>
            </a:r>
          </a:p>
          <a:p>
            <a:pPr lvl="1"/>
            <a:r>
              <a:rPr lang="en-US" sz="2400" dirty="0" smtClean="0"/>
              <a:t>One passage and accompanying questions</a:t>
            </a:r>
          </a:p>
          <a:p>
            <a:pPr lvl="1"/>
            <a:r>
              <a:rPr lang="en-US" sz="2400" dirty="0" smtClean="0"/>
              <a:t>Review immediately</a:t>
            </a:r>
          </a:p>
          <a:p>
            <a:pPr lvl="1"/>
            <a:endParaRPr lang="en-US" sz="2400" dirty="0" smtClean="0"/>
          </a:p>
          <a:p>
            <a:r>
              <a:rPr lang="en-US" sz="2400" dirty="0" smtClean="0"/>
              <a:t>Additional practice as time allows: group work, discussion</a:t>
            </a:r>
          </a:p>
          <a:p>
            <a:endParaRPr lang="en-US" sz="2400" dirty="0" smtClean="0"/>
          </a:p>
          <a:p>
            <a:r>
              <a:rPr lang="en-US" sz="2400" dirty="0" smtClean="0"/>
              <a:t>TWO one-hour sets each semester: record only best grade </a:t>
            </a:r>
          </a:p>
        </p:txBody>
      </p:sp>
    </p:spTree>
    <p:extLst>
      <p:ext uri="{BB962C8B-B14F-4D97-AF65-F5344CB8AC3E}">
        <p14:creationId xmlns:p14="http://schemas.microsoft.com/office/powerpoint/2010/main" val="392597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American Literature Tuesdays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First semester:</a:t>
            </a:r>
          </a:p>
          <a:p>
            <a:pPr lvl="1"/>
            <a:r>
              <a:rPr lang="en-US" sz="2000" i="1" dirty="0" smtClean="0"/>
              <a:t>Of Mice and Men </a:t>
            </a:r>
            <a:r>
              <a:rPr lang="en-US" sz="2000" dirty="0" smtClean="0"/>
              <a:t>and </a:t>
            </a:r>
            <a:r>
              <a:rPr lang="en-US" sz="2000" i="1" dirty="0" smtClean="0"/>
              <a:t>The Glass Castle </a:t>
            </a:r>
            <a:r>
              <a:rPr lang="en-US" sz="2000" dirty="0" smtClean="0"/>
              <a:t>(summer reading)</a:t>
            </a:r>
          </a:p>
          <a:p>
            <a:pPr lvl="1"/>
            <a:r>
              <a:rPr lang="en-US" sz="2400" i="1" dirty="0" smtClean="0"/>
              <a:t>The Scarlet Letter</a:t>
            </a:r>
          </a:p>
          <a:p>
            <a:pPr lvl="1"/>
            <a:r>
              <a:rPr lang="en-US" sz="2400" i="1" dirty="0" smtClean="0"/>
              <a:t>Into the Wild</a:t>
            </a:r>
          </a:p>
          <a:p>
            <a:r>
              <a:rPr lang="en-US" sz="2400" dirty="0" smtClean="0"/>
              <a:t>Second Semester:</a:t>
            </a:r>
          </a:p>
          <a:p>
            <a:pPr lvl="1"/>
            <a:r>
              <a:rPr lang="en-US" sz="2400" i="1" dirty="0" smtClean="0"/>
              <a:t>The Great Gatsby</a:t>
            </a:r>
          </a:p>
          <a:p>
            <a:pPr lvl="1"/>
            <a:r>
              <a:rPr lang="en-US" sz="2400" i="1" dirty="0" smtClean="0"/>
              <a:t>The Things They Carried</a:t>
            </a:r>
          </a:p>
          <a:p>
            <a:pPr lvl="1"/>
            <a:r>
              <a:rPr lang="en-US" sz="2400" i="1" dirty="0" smtClean="0"/>
              <a:t>The Catcher in the Rye</a:t>
            </a:r>
          </a:p>
        </p:txBody>
      </p:sp>
    </p:spTree>
    <p:extLst>
      <p:ext uri="{BB962C8B-B14F-4D97-AF65-F5344CB8AC3E}">
        <p14:creationId xmlns:p14="http://schemas.microsoft.com/office/powerpoint/2010/main" val="222558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Fun Fridays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First Semester: two or three presentations each Friday</a:t>
            </a:r>
          </a:p>
          <a:p>
            <a:pPr lvl="1"/>
            <a:r>
              <a:rPr lang="en-US" sz="2400" dirty="0" smtClean="0"/>
              <a:t>students sign up for ONE Friday</a:t>
            </a:r>
          </a:p>
          <a:p>
            <a:pPr lvl="1"/>
            <a:r>
              <a:rPr lang="en-US" sz="2400" dirty="0"/>
              <a:t>r</a:t>
            </a:r>
            <a:r>
              <a:rPr lang="en-US" sz="2400" dirty="0" smtClean="0"/>
              <a:t>ead aloud a short non-fiction passage of their choice</a:t>
            </a:r>
          </a:p>
          <a:p>
            <a:pPr lvl="1"/>
            <a:r>
              <a:rPr lang="en-US" sz="2400" dirty="0" smtClean="0"/>
              <a:t>analyze three rhetorical strategies for the class</a:t>
            </a:r>
          </a:p>
          <a:p>
            <a:r>
              <a:rPr lang="en-US" sz="2400" dirty="0" smtClean="0"/>
              <a:t>Second Semester: small group discussion each Friday</a:t>
            </a:r>
          </a:p>
          <a:p>
            <a:pPr lvl="1"/>
            <a:r>
              <a:rPr lang="en-US" sz="2400" dirty="0" smtClean="0"/>
              <a:t>students follow ONE columnist for five weeks</a:t>
            </a:r>
          </a:p>
          <a:p>
            <a:pPr lvl="1"/>
            <a:r>
              <a:rPr lang="en-US" sz="2400" dirty="0" smtClean="0"/>
              <a:t>annotate and analyze each column</a:t>
            </a:r>
          </a:p>
          <a:p>
            <a:pPr lvl="1"/>
            <a:r>
              <a:rPr lang="en-US" sz="2400" dirty="0" smtClean="0"/>
              <a:t>repeat process with another columnist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202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d496aed-39d0-4758-b3cf-4e4773287716"/>
    <PublishingExpirationDate xmlns="http://schemas.microsoft.com/sharepoint/v3" xsi:nil="true"/>
    <PublishingStartDate xmlns="http://schemas.microsoft.com/sharepoint/v3" xsi:nil="true"/>
    <Year xmlns="6c247bae-e40d-40c7-91b3-26f1e466c40a">2012</Year>
    <Program_x0020_Type xmlns="6c247bae-e40d-40c7-91b3-26f1e466c40a">
      <Value>Program Concentration</Value>
    </Program_x0020_Type>
    <Document_x0020_Type xmlns="6c247bae-e40d-40c7-91b3-26f1e466c40a">Accountability</Document_x0020_Type>
    <Page_x0020_SubHeader xmlns="6c247bae-e40d-40c7-91b3-26f1e466c40a" xsi:nil="true"/>
    <Page xmlns="6c247bae-e40d-40c7-91b3-26f1e466c40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C6FD80E8A23349905925784B78EAE7" ma:contentTypeVersion="6" ma:contentTypeDescription="Create a new document." ma:contentTypeScope="" ma:versionID="34ac45a21a8fb6a1be356f365e70c94c">
  <xsd:schema xmlns:xsd="http://www.w3.org/2001/XMLSchema" xmlns:xs="http://www.w3.org/2001/XMLSchema" xmlns:p="http://schemas.microsoft.com/office/2006/metadata/properties" xmlns:ns1="http://schemas.microsoft.com/sharepoint/v3" xmlns:ns2="1d496aed-39d0-4758-b3cf-4e4773287716" xmlns:ns3="6c247bae-e40d-40c7-91b3-26f1e466c40a" xmlns:ns4="f9e61c99-8b37-4962-a864-d7fde1b0d03b" targetNamespace="http://schemas.microsoft.com/office/2006/metadata/properties" ma:root="true" ma:fieldsID="6eb8911eb6eb54a97600fe54c2441029" ns1:_="" ns2:_="" ns3:_="" ns4:_="">
    <xsd:import namespace="http://schemas.microsoft.com/sharepoint/v3"/>
    <xsd:import namespace="1d496aed-39d0-4758-b3cf-4e4773287716"/>
    <xsd:import namespace="6c247bae-e40d-40c7-91b3-26f1e466c40a"/>
    <xsd:import namespace="f9e61c99-8b37-4962-a864-d7fde1b0d03b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1:PublishingStartDate" minOccurs="0"/>
                <xsd:element ref="ns1:PublishingExpirationDate" minOccurs="0"/>
                <xsd:element ref="ns3:Page" minOccurs="0"/>
                <xsd:element ref="ns3:Page_x0020_SubHeader" minOccurs="0"/>
                <xsd:element ref="ns3:Document_x0020_Type" minOccurs="0"/>
                <xsd:element ref="ns3:Year" minOccurs="0"/>
                <xsd:element ref="ns3:Program_x0020_Type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internalName="PublishingStartDate">
      <xsd:simpleType>
        <xsd:restriction base="dms:Unknown"/>
      </xsd:simpleType>
    </xsd:element>
    <xsd:element name="PublishingExpirationDate" ma:index="11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496aed-39d0-4758-b3cf-4e4773287716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description="" ma:hidden="true" ma:list="{c9dd594f-b3c3-485c-979e-10fa5fdd8c85}" ma:internalName="TaxCatchAll" ma:showField="CatchAllData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description="" ma:hidden="true" ma:list="{c9dd594f-b3c3-485c-979e-10fa5fdd8c85}" ma:internalName="TaxCatchAllLabel" ma:readOnly="true" ma:showField="CatchAllDataLabel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247bae-e40d-40c7-91b3-26f1e466c40a" elementFormDefault="qualified">
    <xsd:import namespace="http://schemas.microsoft.com/office/2006/documentManagement/types"/>
    <xsd:import namespace="http://schemas.microsoft.com/office/infopath/2007/PartnerControls"/>
    <xsd:element name="Page" ma:index="12" nillable="true" ma:displayName="Page" ma:list="{c0c5bce6-76c0-431d-84b3-50ca3e3d0c94}" ma:internalName="Page0" ma:web="b1898e29-fee5-4c33-85ce-dc384e63ddeb">
      <xsd:simpleType>
        <xsd:restriction base="dms:Lookup"/>
      </xsd:simpleType>
    </xsd:element>
    <xsd:element name="Page_x0020_SubHeader" ma:index="13" nillable="true" ma:displayName="Page SubHeader" ma:internalName="Page_x0020_SubHeader0">
      <xsd:simpleType>
        <xsd:restriction base="dms:Text"/>
      </xsd:simpleType>
    </xsd:element>
    <xsd:element name="Document_x0020_Type" ma:index="14" nillable="true" ma:displayName="Document Type" ma:default="Accountability" ma:format="Dropdown" ma:internalName="Document_x0020_Type">
      <xsd:simpleType>
        <xsd:restriction base="dms:Choice">
          <xsd:enumeration value="Accountability"/>
          <xsd:enumeration value="Assessments"/>
          <xsd:enumeration value="Counseling"/>
          <xsd:enumeration value="Curriculum"/>
          <xsd:enumeration value="Dual Enrollment"/>
          <xsd:enumeration value="Local Plan"/>
          <xsd:enumeration value="Program of Study"/>
        </xsd:restriction>
      </xsd:simpleType>
    </xsd:element>
    <xsd:element name="Year" ma:index="15" nillable="true" ma:displayName="Year" ma:default="2012" ma:format="Dropdown" ma:internalName="Year">
      <xsd:simpleType>
        <xsd:restriction base="dms:Choice"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  <xsd:enumeration value="2021"/>
          <xsd:enumeration value="2022"/>
          <xsd:enumeration value="2023"/>
          <xsd:enumeration value="2024"/>
          <xsd:enumeration value="2025"/>
        </xsd:restriction>
      </xsd:simpleType>
    </xsd:element>
    <xsd:element name="Program_x0020_Type" ma:index="16" nillable="true" ma:displayName="Program Type" ma:default="Program Concentration" ma:internalName="Program_x0020_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Program Concentration"/>
                    <xsd:enumeration value="Career Clusters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e61c99-8b37-4962-a864-d7fde1b0d03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B27074-2C66-484B-A93D-C032396E84F1}"/>
</file>

<file path=customXml/itemProps2.xml><?xml version="1.0" encoding="utf-8"?>
<ds:datastoreItem xmlns:ds="http://schemas.openxmlformats.org/officeDocument/2006/customXml" ds:itemID="{42A236AF-139D-4C8D-BA58-E9BF50F2002D}"/>
</file>

<file path=customXml/itemProps3.xml><?xml version="1.0" encoding="utf-8"?>
<ds:datastoreItem xmlns:ds="http://schemas.openxmlformats.org/officeDocument/2006/customXml" ds:itemID="{26479FC5-7149-495D-A3C4-CEC280D25653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116</TotalTime>
  <Words>394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AP English Language and Composition: My Plan</vt:lpstr>
      <vt:lpstr>Weekly Plan</vt:lpstr>
      <vt:lpstr>First Semester: ANALYSIS</vt:lpstr>
      <vt:lpstr>Second Semester: ARGUMENT</vt:lpstr>
      <vt:lpstr>Multiple Choice Practice</vt:lpstr>
      <vt:lpstr>American Literature Tuesdays</vt:lpstr>
      <vt:lpstr>Fun Fridays</vt:lpstr>
    </vt:vector>
  </TitlesOfParts>
  <Company>Forsyth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asatterfield</dc:creator>
  <cp:lastModifiedBy>Bonnie Marshall</cp:lastModifiedBy>
  <cp:revision>14</cp:revision>
  <dcterms:created xsi:type="dcterms:W3CDTF">2016-07-19T18:49:14Z</dcterms:created>
  <dcterms:modified xsi:type="dcterms:W3CDTF">2016-08-01T18:24:35Z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0x01010010C6FD80E8A23349905925784B78EAE7</vt:lpwstr>
  </property>
</Properties>
</file>