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5106A1-9316-45B4-8742-55308281808E}"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2615988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5106A1-9316-45B4-8742-55308281808E}"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1457729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5106A1-9316-45B4-8742-55308281808E}"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302903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5106A1-9316-45B4-8742-55308281808E}"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369571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5106A1-9316-45B4-8742-55308281808E}"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194659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5106A1-9316-45B4-8742-55308281808E}"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6495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5106A1-9316-45B4-8742-55308281808E}"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1008443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5106A1-9316-45B4-8742-55308281808E}"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270256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106A1-9316-45B4-8742-55308281808E}"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291602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5106A1-9316-45B4-8742-55308281808E}"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424242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5106A1-9316-45B4-8742-55308281808E}"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E5B28-8AD8-4524-9D91-655D04421DB5}" type="slidenum">
              <a:rPr lang="en-US" smtClean="0"/>
              <a:t>‹#›</a:t>
            </a:fld>
            <a:endParaRPr lang="en-US"/>
          </a:p>
        </p:txBody>
      </p:sp>
    </p:spTree>
    <p:extLst>
      <p:ext uri="{BB962C8B-B14F-4D97-AF65-F5344CB8AC3E}">
        <p14:creationId xmlns:p14="http://schemas.microsoft.com/office/powerpoint/2010/main" val="10528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106A1-9316-45B4-8742-55308281808E}" type="datetimeFigureOut">
              <a:rPr lang="en-US" smtClean="0"/>
              <a:t>3/24/2016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E5B28-8AD8-4524-9D91-655D04421DB5}" type="slidenum">
              <a:rPr lang="en-US" smtClean="0"/>
              <a:t>‹#›</a:t>
            </a:fld>
            <a:endParaRPr lang="en-US"/>
          </a:p>
        </p:txBody>
      </p:sp>
    </p:spTree>
    <p:extLst>
      <p:ext uri="{BB962C8B-B14F-4D97-AF65-F5344CB8AC3E}">
        <p14:creationId xmlns:p14="http://schemas.microsoft.com/office/powerpoint/2010/main" val="837759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usan.barber@cowetaschools.net" TargetMode="External"/><Relationship Id="rId2" Type="http://schemas.openxmlformats.org/officeDocument/2006/relationships/hyperlink" Target="mailto:lori.bowen@gwinnett.k12.ga.us" TargetMode="External"/><Relationship Id="rId1" Type="http://schemas.openxmlformats.org/officeDocument/2006/relationships/slideLayout" Target="../slideLayouts/slideLayout7.xml"/><Relationship Id="rId6" Type="http://schemas.openxmlformats.org/officeDocument/2006/relationships/hyperlink" Target="mailto:bmarshall@doe.k12.ga.us" TargetMode="External"/><Relationship Id="rId5" Type="http://schemas.openxmlformats.org/officeDocument/2006/relationships/hyperlink" Target="mailto:lisa.boyd@henry.k12.ga.us" TargetMode="External"/><Relationship Id="rId4" Type="http://schemas.openxmlformats.org/officeDocument/2006/relationships/hyperlink" Target="mailto:emowery@floydboe.ne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5761"/>
            <a:ext cx="9144000" cy="2583502"/>
          </a:xfrm>
        </p:spPr>
        <p:txBody>
          <a:bodyPr>
            <a:noAutofit/>
          </a:bodyPr>
          <a:lstStyle/>
          <a:p>
            <a:r>
              <a:rPr lang="en-US" sz="4000" b="1" dirty="0" smtClean="0">
                <a:solidFill>
                  <a:schemeClr val="accent1"/>
                </a:solidFill>
              </a:rPr>
              <a:t>AP Literature and Composition Webinar on Multiple Choice Strategies</a:t>
            </a:r>
            <a:r>
              <a:rPr lang="en-US" sz="4400" dirty="0" smtClean="0"/>
              <a:t/>
            </a:r>
            <a:br>
              <a:rPr lang="en-US" sz="4400" dirty="0" smtClean="0"/>
            </a:br>
            <a:r>
              <a:rPr lang="en-US" sz="3200" dirty="0" smtClean="0"/>
              <a:t/>
            </a:r>
            <a:br>
              <a:rPr lang="en-US" sz="3200" dirty="0" smtClean="0"/>
            </a:br>
            <a:r>
              <a:rPr lang="en-US" sz="3200" dirty="0" smtClean="0"/>
              <a:t>March 23, 2016</a:t>
            </a:r>
            <a:br>
              <a:rPr lang="en-US" sz="3200" dirty="0" smtClean="0"/>
            </a:br>
            <a:r>
              <a:rPr lang="en-US" sz="3200" dirty="0" smtClean="0"/>
              <a:t>3:45—5:00 PM</a:t>
            </a:r>
            <a:endParaRPr lang="en-US" sz="3200" dirty="0"/>
          </a:p>
        </p:txBody>
      </p:sp>
      <p:sp>
        <p:nvSpPr>
          <p:cNvPr id="3" name="Subtitle 2"/>
          <p:cNvSpPr>
            <a:spLocks noGrp="1"/>
          </p:cNvSpPr>
          <p:nvPr>
            <p:ph type="subTitle" idx="1"/>
          </p:nvPr>
        </p:nvSpPr>
        <p:spPr>
          <a:xfrm>
            <a:off x="1686560" y="3168203"/>
            <a:ext cx="9144000" cy="3227517"/>
          </a:xfrm>
        </p:spPr>
        <p:txBody>
          <a:bodyPr>
            <a:normAutofit lnSpcReduction="10000"/>
          </a:bodyPr>
          <a:lstStyle/>
          <a:p>
            <a:r>
              <a:rPr lang="en-US" b="1" dirty="0" smtClean="0">
                <a:solidFill>
                  <a:schemeClr val="accent1"/>
                </a:solidFill>
              </a:rPr>
              <a:t>Hosted by </a:t>
            </a:r>
          </a:p>
          <a:p>
            <a:r>
              <a:rPr lang="en-US" b="1" dirty="0" smtClean="0">
                <a:solidFill>
                  <a:schemeClr val="accent1"/>
                </a:solidFill>
              </a:rPr>
              <a:t>College Readiness Unit</a:t>
            </a:r>
          </a:p>
          <a:p>
            <a:r>
              <a:rPr lang="en-US" b="1" dirty="0" smtClean="0">
                <a:solidFill>
                  <a:schemeClr val="accent1"/>
                </a:solidFill>
              </a:rPr>
              <a:t>Georgia Department of Education</a:t>
            </a:r>
          </a:p>
          <a:p>
            <a:r>
              <a:rPr lang="en-US" b="1" dirty="0" smtClean="0">
                <a:solidFill>
                  <a:schemeClr val="accent1"/>
                </a:solidFill>
              </a:rPr>
              <a:t>Today’s Moderator:  Bonnie Marshall (bmarshall@doe.k12.ga.us)</a:t>
            </a:r>
          </a:p>
          <a:p>
            <a:endParaRPr lang="en-US" dirty="0"/>
          </a:p>
          <a:p>
            <a:pPr algn="l"/>
            <a:r>
              <a:rPr lang="en-US" i="1" dirty="0" smtClean="0"/>
              <a:t>--All Attendees will be muted during the presentation to allow the panelists to have open microphones.  Please type your questions in the question box and we will answer as the webinar progresses.</a:t>
            </a:r>
            <a:endParaRPr lang="en-US" i="1" dirty="0"/>
          </a:p>
        </p:txBody>
      </p:sp>
    </p:spTree>
    <p:extLst>
      <p:ext uri="{BB962C8B-B14F-4D97-AF65-F5344CB8AC3E}">
        <p14:creationId xmlns:p14="http://schemas.microsoft.com/office/powerpoint/2010/main" val="272356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a:t>
            </a:r>
            <a:endParaRPr lang="en-US" dirty="0"/>
          </a:p>
        </p:txBody>
      </p:sp>
      <p:sp>
        <p:nvSpPr>
          <p:cNvPr id="3" name="Content Placeholder 2"/>
          <p:cNvSpPr>
            <a:spLocks noGrp="1"/>
          </p:cNvSpPr>
          <p:nvPr>
            <p:ph idx="1"/>
          </p:nvPr>
        </p:nvSpPr>
        <p:spPr>
          <a:xfrm>
            <a:off x="838200" y="1825624"/>
            <a:ext cx="10515600" cy="4639569"/>
          </a:xfrm>
        </p:spPr>
        <p:txBody>
          <a:bodyPr>
            <a:normAutofit fontScale="92500" lnSpcReduction="10000"/>
          </a:bodyPr>
          <a:lstStyle/>
          <a:p>
            <a:endParaRPr lang="en-US" dirty="0" smtClean="0"/>
          </a:p>
          <a:p>
            <a:r>
              <a:rPr lang="en-US" dirty="0" smtClean="0"/>
              <a:t>Very quick presentations—each presenter only gets 10 minutes!</a:t>
            </a:r>
          </a:p>
          <a:p>
            <a:r>
              <a:rPr lang="en-US" dirty="0" smtClean="0"/>
              <a:t>The mics of all attendees will be muted during the presentation to help us focus on each speaker.  During the Q&amp;A session, if you have a question that is difficult to put in text, just ask for the mic and the host will unmute you.</a:t>
            </a:r>
          </a:p>
          <a:p>
            <a:r>
              <a:rPr lang="en-US" dirty="0" smtClean="0"/>
              <a:t>There will be a Q&amp;A Session at the end of the webinar.  If we don’t get to all your questions, you can always email any follow-up questions to bmarshall@doe.k12.ga.us or the individual panelists.</a:t>
            </a:r>
          </a:p>
          <a:p>
            <a:r>
              <a:rPr lang="en-US" dirty="0" smtClean="0"/>
              <a:t>A link to the recorded sessions will be sent to you the day after the webinar.</a:t>
            </a:r>
          </a:p>
          <a:p>
            <a:r>
              <a:rPr lang="en-US" dirty="0" smtClean="0"/>
              <a:t>A very short evaluation will be sent to you after each webinar which will ask three questions to rate from  poor(1)  to excellent (5).</a:t>
            </a:r>
          </a:p>
        </p:txBody>
      </p:sp>
    </p:spTree>
    <p:extLst>
      <p:ext uri="{BB962C8B-B14F-4D97-AF65-F5344CB8AC3E}">
        <p14:creationId xmlns:p14="http://schemas.microsoft.com/office/powerpoint/2010/main" val="208114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Today’s Panel of Presenters</a:t>
            </a:r>
            <a:endParaRPr lang="en-US" b="1" dirty="0">
              <a:solidFill>
                <a:schemeClr val="accent1"/>
              </a:solidFill>
            </a:endParaRPr>
          </a:p>
        </p:txBody>
      </p:sp>
      <p:sp>
        <p:nvSpPr>
          <p:cNvPr id="3" name="Content Placeholder 2"/>
          <p:cNvSpPr>
            <a:spLocks noGrp="1"/>
          </p:cNvSpPr>
          <p:nvPr>
            <p:ph idx="1"/>
          </p:nvPr>
        </p:nvSpPr>
        <p:spPr>
          <a:xfrm>
            <a:off x="489397" y="1825625"/>
            <a:ext cx="11359165" cy="4351338"/>
          </a:xfrm>
        </p:spPr>
        <p:txBody>
          <a:bodyPr>
            <a:normAutofit fontScale="92500" lnSpcReduction="10000"/>
          </a:bodyPr>
          <a:lstStyle/>
          <a:p>
            <a:endParaRPr lang="en-US" sz="4000" b="1" dirty="0" smtClean="0">
              <a:solidFill>
                <a:schemeClr val="accent1"/>
              </a:solidFill>
            </a:endParaRPr>
          </a:p>
          <a:p>
            <a:r>
              <a:rPr lang="en-US" sz="4000" b="1" dirty="0" smtClean="0">
                <a:solidFill>
                  <a:schemeClr val="accent1"/>
                </a:solidFill>
              </a:rPr>
              <a:t>Lori Bowen, Mill Creek High School, Gwinnett County</a:t>
            </a:r>
          </a:p>
          <a:p>
            <a:r>
              <a:rPr lang="en-US" sz="4000" b="1" dirty="0" smtClean="0">
                <a:solidFill>
                  <a:schemeClr val="accent1"/>
                </a:solidFill>
              </a:rPr>
              <a:t>Susan Barber, Northgate High School, Coweta County</a:t>
            </a:r>
          </a:p>
          <a:p>
            <a:r>
              <a:rPr lang="en-US" sz="4000" b="1" dirty="0" smtClean="0">
                <a:solidFill>
                  <a:schemeClr val="accent1"/>
                </a:solidFill>
              </a:rPr>
              <a:t>Emily Mowery, </a:t>
            </a:r>
            <a:r>
              <a:rPr lang="en-US" sz="4000" b="1" dirty="0" err="1" smtClean="0">
                <a:solidFill>
                  <a:schemeClr val="accent1"/>
                </a:solidFill>
              </a:rPr>
              <a:t>Armuchee</a:t>
            </a:r>
            <a:r>
              <a:rPr lang="en-US" sz="4000" b="1" dirty="0" smtClean="0">
                <a:solidFill>
                  <a:schemeClr val="accent1"/>
                </a:solidFill>
              </a:rPr>
              <a:t> High School, Floyd County</a:t>
            </a:r>
          </a:p>
          <a:p>
            <a:r>
              <a:rPr lang="en-US" sz="4000" b="1" dirty="0" smtClean="0">
                <a:solidFill>
                  <a:schemeClr val="accent1"/>
                </a:solidFill>
              </a:rPr>
              <a:t>Lisa Boyd, Luella High School, Henry </a:t>
            </a:r>
            <a:r>
              <a:rPr lang="en-US" sz="4000" b="1" dirty="0" smtClean="0">
                <a:solidFill>
                  <a:schemeClr val="accent1"/>
                </a:solidFill>
              </a:rPr>
              <a:t>County</a:t>
            </a:r>
          </a:p>
          <a:p>
            <a:pPr marL="0" indent="0">
              <a:buNone/>
            </a:pPr>
            <a:endParaRPr lang="en-US" sz="4000" b="1" dirty="0">
              <a:solidFill>
                <a:schemeClr val="accent1"/>
              </a:solidFill>
            </a:endParaRPr>
          </a:p>
          <a:p>
            <a:pPr marL="0" indent="0">
              <a:buNone/>
            </a:pPr>
            <a:r>
              <a:rPr lang="en-US" sz="3500" b="1" i="1" dirty="0" smtClean="0">
                <a:solidFill>
                  <a:srgbClr val="FF0000"/>
                </a:solidFill>
              </a:rPr>
              <a:t>*Documents and PowerPoints used for the individual presentations are in separate documents.</a:t>
            </a:r>
            <a:endParaRPr lang="en-US" sz="3500" b="1" i="1" dirty="0">
              <a:solidFill>
                <a:srgbClr val="FF0000"/>
              </a:solidFill>
            </a:endParaRPr>
          </a:p>
        </p:txBody>
      </p:sp>
    </p:spTree>
    <p:extLst>
      <p:ext uri="{BB962C8B-B14F-4D97-AF65-F5344CB8AC3E}">
        <p14:creationId xmlns:p14="http://schemas.microsoft.com/office/powerpoint/2010/main" val="1393194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4248" y="352246"/>
            <a:ext cx="10457646" cy="5687946"/>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b="1" u="sng" dirty="0" smtClean="0">
                <a:solidFill>
                  <a:srgbClr val="FF0000"/>
                </a:solidFill>
              </a:rPr>
              <a:t>Question and Answer Session</a:t>
            </a:r>
            <a:r>
              <a:rPr lang="en-US" dirty="0" smtClean="0"/>
              <a:t/>
            </a:r>
            <a:br>
              <a:rPr lang="en-US" dirty="0" smtClean="0"/>
            </a:br>
            <a:r>
              <a:rPr lang="en-US" dirty="0" smtClean="0"/>
              <a:t/>
            </a:r>
            <a:br>
              <a:rPr lang="en-US" dirty="0" smtClean="0"/>
            </a:br>
            <a:r>
              <a:rPr lang="en-US" b="1" dirty="0" smtClean="0">
                <a:solidFill>
                  <a:schemeClr val="accent1"/>
                </a:solidFill>
              </a:rPr>
              <a:t/>
            </a:r>
            <a:br>
              <a:rPr lang="en-US" b="1" dirty="0" smtClean="0">
                <a:solidFill>
                  <a:schemeClr val="accent1"/>
                </a:solidFill>
              </a:rPr>
            </a:br>
            <a:r>
              <a:rPr lang="en-US" sz="3100" b="1" dirty="0" smtClean="0"/>
              <a:t>Lori Bowen, Mill Creek High School, </a:t>
            </a:r>
            <a:r>
              <a:rPr lang="en-US" sz="3100" b="1" dirty="0" smtClean="0">
                <a:solidFill>
                  <a:schemeClr val="accent1"/>
                </a:solidFill>
                <a:hlinkClick r:id="rId2"/>
              </a:rPr>
              <a:t>lori.bowen@gwinnett.k12.ga.us</a:t>
            </a:r>
            <a:r>
              <a:rPr lang="en-US" sz="3100" b="1" dirty="0" smtClean="0">
                <a:solidFill>
                  <a:schemeClr val="accent1"/>
                </a:solidFill>
              </a:rPr>
              <a:t/>
            </a:r>
            <a:br>
              <a:rPr lang="en-US" sz="3100" b="1" dirty="0" smtClean="0">
                <a:solidFill>
                  <a:schemeClr val="accent1"/>
                </a:solidFill>
              </a:rPr>
            </a:br>
            <a:r>
              <a:rPr lang="en-US" sz="3100" b="1" dirty="0" smtClean="0">
                <a:solidFill>
                  <a:schemeClr val="accent1"/>
                </a:solidFill>
              </a:rPr>
              <a:t/>
            </a:r>
            <a:br>
              <a:rPr lang="en-US" sz="3100" b="1" dirty="0" smtClean="0">
                <a:solidFill>
                  <a:schemeClr val="accent1"/>
                </a:solidFill>
              </a:rPr>
            </a:br>
            <a:r>
              <a:rPr lang="en-US" sz="3100" b="1" dirty="0" smtClean="0"/>
              <a:t>Susan Barber, Northgate High School, </a:t>
            </a:r>
            <a:r>
              <a:rPr lang="en-US" sz="3100" b="1" dirty="0" smtClean="0">
                <a:solidFill>
                  <a:schemeClr val="accent1"/>
                </a:solidFill>
                <a:hlinkClick r:id="rId3"/>
              </a:rPr>
              <a:t>susan.barber@cowetaschools.net</a:t>
            </a:r>
            <a:r>
              <a:rPr lang="en-US" sz="3100" b="1" dirty="0" smtClean="0">
                <a:solidFill>
                  <a:schemeClr val="accent1"/>
                </a:solidFill>
              </a:rPr>
              <a:t/>
            </a:r>
            <a:br>
              <a:rPr lang="en-US" sz="3100" b="1" dirty="0" smtClean="0">
                <a:solidFill>
                  <a:schemeClr val="accent1"/>
                </a:solidFill>
              </a:rPr>
            </a:br>
            <a:r>
              <a:rPr lang="en-US" sz="3100" b="1" dirty="0" smtClean="0">
                <a:solidFill>
                  <a:schemeClr val="accent1"/>
                </a:solidFill>
              </a:rPr>
              <a:t/>
            </a:r>
            <a:br>
              <a:rPr lang="en-US" sz="3100" b="1" dirty="0" smtClean="0">
                <a:solidFill>
                  <a:schemeClr val="accent1"/>
                </a:solidFill>
              </a:rPr>
            </a:br>
            <a:r>
              <a:rPr lang="en-US" sz="3100" b="1" dirty="0" smtClean="0"/>
              <a:t>Emily Mowery, </a:t>
            </a:r>
            <a:r>
              <a:rPr lang="en-US" sz="3100" b="1" dirty="0" err="1" smtClean="0"/>
              <a:t>Armuchee</a:t>
            </a:r>
            <a:r>
              <a:rPr lang="en-US" sz="3100" b="1" dirty="0" smtClean="0"/>
              <a:t> High School, </a:t>
            </a:r>
            <a:r>
              <a:rPr lang="en-US" sz="3100" b="1" dirty="0" smtClean="0">
                <a:solidFill>
                  <a:schemeClr val="accent1"/>
                </a:solidFill>
                <a:hlinkClick r:id="rId4"/>
              </a:rPr>
              <a:t>emowery@floydboe.net</a:t>
            </a:r>
            <a:r>
              <a:rPr lang="en-US" sz="3100" b="1" dirty="0" smtClean="0">
                <a:solidFill>
                  <a:schemeClr val="accent1"/>
                </a:solidFill>
              </a:rPr>
              <a:t/>
            </a:r>
            <a:br>
              <a:rPr lang="en-US" sz="3100" b="1" dirty="0" smtClean="0">
                <a:solidFill>
                  <a:schemeClr val="accent1"/>
                </a:solidFill>
              </a:rPr>
            </a:br>
            <a:r>
              <a:rPr lang="en-US" sz="3100" b="1" dirty="0" smtClean="0">
                <a:solidFill>
                  <a:schemeClr val="accent1"/>
                </a:solidFill>
              </a:rPr>
              <a:t/>
            </a:r>
            <a:br>
              <a:rPr lang="en-US" sz="3100" b="1" dirty="0" smtClean="0">
                <a:solidFill>
                  <a:schemeClr val="accent1"/>
                </a:solidFill>
              </a:rPr>
            </a:br>
            <a:r>
              <a:rPr lang="en-US" sz="3100" b="1" dirty="0" smtClean="0"/>
              <a:t>Lisa Boyd, Luella High School, </a:t>
            </a:r>
            <a:r>
              <a:rPr lang="en-US" sz="3100" b="1" dirty="0" smtClean="0">
                <a:solidFill>
                  <a:schemeClr val="accent1"/>
                </a:solidFill>
                <a:hlinkClick r:id="rId5"/>
              </a:rPr>
              <a:t>lisa.boyd@henry.k12.ga.us</a:t>
            </a:r>
            <a:r>
              <a:rPr lang="en-US" sz="3100" b="1" dirty="0" smtClean="0">
                <a:solidFill>
                  <a:schemeClr val="accent1"/>
                </a:solidFill>
              </a:rPr>
              <a:t/>
            </a:r>
            <a:br>
              <a:rPr lang="en-US" sz="3100" b="1" dirty="0" smtClean="0">
                <a:solidFill>
                  <a:schemeClr val="accent1"/>
                </a:solidFill>
              </a:rPr>
            </a:br>
            <a:r>
              <a:rPr lang="en-US" sz="3100" b="1" dirty="0">
                <a:solidFill>
                  <a:schemeClr val="accent1"/>
                </a:solidFill>
              </a:rPr>
              <a:t/>
            </a:r>
            <a:br>
              <a:rPr lang="en-US" sz="3100" b="1" dirty="0">
                <a:solidFill>
                  <a:schemeClr val="accent1"/>
                </a:solidFill>
              </a:rPr>
            </a:br>
            <a:r>
              <a:rPr lang="en-US" sz="3100" b="1" dirty="0" smtClean="0"/>
              <a:t>Moderator:  Bonnie Marshall, </a:t>
            </a:r>
            <a:r>
              <a:rPr lang="en-US" sz="3100" b="1" dirty="0" smtClean="0">
                <a:solidFill>
                  <a:schemeClr val="accent1"/>
                </a:solidFill>
                <a:hlinkClick r:id="rId6"/>
              </a:rPr>
              <a:t>bmarshall@doe.k12.ga.us</a:t>
            </a:r>
            <a:r>
              <a:rPr lang="en-US" sz="3100" b="1" dirty="0" smtClean="0">
                <a:solidFill>
                  <a:schemeClr val="accent1"/>
                </a:solidFill>
              </a:rPr>
              <a:t/>
            </a:r>
            <a:br>
              <a:rPr lang="en-US" sz="3100" b="1" dirty="0" smtClean="0">
                <a:solidFill>
                  <a:schemeClr val="accent1"/>
                </a:solidFill>
              </a:rPr>
            </a:br>
            <a:r>
              <a:rPr lang="en-US" sz="3100" b="1" dirty="0">
                <a:solidFill>
                  <a:schemeClr val="accent1"/>
                </a:solidFill>
              </a:rPr>
              <a:t/>
            </a:r>
            <a:br>
              <a:rPr lang="en-US" sz="3100" b="1" dirty="0">
                <a:solidFill>
                  <a:schemeClr val="accent1"/>
                </a:solidFill>
              </a:rPr>
            </a:br>
            <a:r>
              <a:rPr lang="en-US" sz="3100" b="1" dirty="0" smtClean="0">
                <a:solidFill>
                  <a:schemeClr val="accent1"/>
                </a:solidFill>
              </a:rPr>
              <a:t/>
            </a:r>
            <a:br>
              <a:rPr lang="en-US" sz="3100" b="1" dirty="0" smtClean="0">
                <a:solidFill>
                  <a:schemeClr val="accent1"/>
                </a:solidFill>
              </a:rPr>
            </a:br>
            <a:r>
              <a:rPr lang="en-US" sz="3100" b="1" dirty="0" smtClean="0">
                <a:solidFill>
                  <a:schemeClr val="accent1"/>
                </a:solidFill>
              </a:rPr>
              <a:t/>
            </a:r>
            <a:br>
              <a:rPr lang="en-US" sz="3100" b="1" dirty="0" smtClean="0">
                <a:solidFill>
                  <a:schemeClr val="accent1"/>
                </a:solidFill>
              </a:rPr>
            </a:br>
            <a:r>
              <a:rPr lang="en-US" dirty="0" smtClean="0"/>
              <a:t/>
            </a:r>
            <a:br>
              <a:rPr lang="en-US" dirty="0" smtClean="0"/>
            </a:br>
            <a:endParaRPr lang="en-US" dirty="0"/>
          </a:p>
        </p:txBody>
      </p:sp>
    </p:spTree>
    <p:extLst>
      <p:ext uri="{BB962C8B-B14F-4D97-AF65-F5344CB8AC3E}">
        <p14:creationId xmlns:p14="http://schemas.microsoft.com/office/powerpoint/2010/main" val="2927958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Thank you for Joining us today! </a:t>
            </a:r>
            <a:br>
              <a:rPr lang="en-US" dirty="0" smtClean="0">
                <a:solidFill>
                  <a:srgbClr val="FF0000"/>
                </a:solidFill>
              </a:rPr>
            </a:br>
            <a:r>
              <a:rPr lang="en-US" dirty="0" smtClean="0">
                <a:solidFill>
                  <a:srgbClr val="FF0000"/>
                </a:solidFill>
              </a:rPr>
              <a:t>Webinars coming up next in this series…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Multiple Choice Strategies in </a:t>
            </a:r>
            <a:r>
              <a:rPr lang="en-US" b="1" dirty="0" smtClean="0">
                <a:solidFill>
                  <a:srgbClr val="92D050"/>
                </a:solidFill>
              </a:rPr>
              <a:t>AP </a:t>
            </a:r>
            <a:r>
              <a:rPr lang="en-US" b="1" dirty="0" smtClean="0">
                <a:solidFill>
                  <a:srgbClr val="92D050"/>
                </a:solidFill>
              </a:rPr>
              <a:t>Lang &amp; Comp</a:t>
            </a:r>
            <a:r>
              <a:rPr lang="en-US" dirty="0" smtClean="0"/>
              <a:t>:  </a:t>
            </a:r>
            <a:r>
              <a:rPr lang="en-US" dirty="0" smtClean="0"/>
              <a:t>March 29, 2016</a:t>
            </a:r>
          </a:p>
          <a:p>
            <a:r>
              <a:rPr lang="en-US" dirty="0" smtClean="0"/>
              <a:t>Writing Strategies in </a:t>
            </a:r>
            <a:r>
              <a:rPr lang="en-US" dirty="0" smtClean="0">
                <a:solidFill>
                  <a:srgbClr val="00B0F0"/>
                </a:solidFill>
              </a:rPr>
              <a:t>AP Lang and Comp (Part I):  </a:t>
            </a:r>
            <a:r>
              <a:rPr lang="en-US" dirty="0" smtClean="0"/>
              <a:t>April 12, 2016</a:t>
            </a:r>
          </a:p>
          <a:p>
            <a:r>
              <a:rPr lang="en-US" dirty="0" smtClean="0"/>
              <a:t>Writing Strategies in </a:t>
            </a:r>
            <a:r>
              <a:rPr lang="en-US" dirty="0" smtClean="0">
                <a:solidFill>
                  <a:srgbClr val="00B0F0"/>
                </a:solidFill>
              </a:rPr>
              <a:t>AP Lang and Comp (Part 2):  </a:t>
            </a:r>
            <a:r>
              <a:rPr lang="en-US" dirty="0" smtClean="0"/>
              <a:t>April 19, 2016</a:t>
            </a:r>
          </a:p>
          <a:p>
            <a:r>
              <a:rPr lang="en-US" dirty="0" smtClean="0"/>
              <a:t>Writing Strategies in </a:t>
            </a:r>
            <a:r>
              <a:rPr lang="en-US" b="1" dirty="0" smtClean="0">
                <a:solidFill>
                  <a:srgbClr val="92D050"/>
                </a:solidFill>
              </a:rPr>
              <a:t>AP Lit and Comp</a:t>
            </a:r>
            <a:r>
              <a:rPr lang="en-US" dirty="0" smtClean="0"/>
              <a:t>:  April 20, 2016</a:t>
            </a:r>
          </a:p>
          <a:p>
            <a:r>
              <a:rPr lang="en-US" dirty="0" smtClean="0"/>
              <a:t>Feedback from Exam Reading in </a:t>
            </a:r>
            <a:r>
              <a:rPr lang="en-US" dirty="0" smtClean="0">
                <a:solidFill>
                  <a:srgbClr val="00B0F0"/>
                </a:solidFill>
              </a:rPr>
              <a:t>AP Lang (1)</a:t>
            </a:r>
            <a:r>
              <a:rPr lang="en-US" dirty="0" smtClean="0"/>
              <a:t>:  June 21, 2016</a:t>
            </a:r>
          </a:p>
          <a:p>
            <a:r>
              <a:rPr lang="en-US" dirty="0" smtClean="0"/>
              <a:t>Feedback from Exam Reading in </a:t>
            </a:r>
            <a:r>
              <a:rPr lang="en-US" dirty="0" smtClean="0">
                <a:solidFill>
                  <a:srgbClr val="00B0F0"/>
                </a:solidFill>
              </a:rPr>
              <a:t>AP Lang (2)</a:t>
            </a:r>
            <a:r>
              <a:rPr lang="en-US" dirty="0" smtClean="0"/>
              <a:t>:  June 28, 2016</a:t>
            </a:r>
          </a:p>
          <a:p>
            <a:r>
              <a:rPr lang="en-US" dirty="0" smtClean="0"/>
              <a:t>Feedback from Exam </a:t>
            </a:r>
            <a:r>
              <a:rPr lang="en-US" b="1" dirty="0" smtClean="0">
                <a:solidFill>
                  <a:srgbClr val="92D050"/>
                </a:solidFill>
              </a:rPr>
              <a:t>Reading in AP Lit</a:t>
            </a:r>
            <a:r>
              <a:rPr lang="en-US" dirty="0" smtClean="0"/>
              <a:t>:  June 22, 2016</a:t>
            </a:r>
          </a:p>
          <a:p>
            <a:r>
              <a:rPr lang="en-US" dirty="0" smtClean="0"/>
              <a:t>Structuring and Organizing your </a:t>
            </a:r>
            <a:r>
              <a:rPr lang="en-US" dirty="0" smtClean="0">
                <a:solidFill>
                  <a:srgbClr val="00B0F0"/>
                </a:solidFill>
              </a:rPr>
              <a:t>AP Lang Class</a:t>
            </a:r>
            <a:r>
              <a:rPr lang="en-US" dirty="0" smtClean="0"/>
              <a:t>:  July 26, 2016</a:t>
            </a:r>
          </a:p>
          <a:p>
            <a:r>
              <a:rPr lang="en-US" dirty="0" smtClean="0"/>
              <a:t>Structuring and </a:t>
            </a:r>
            <a:r>
              <a:rPr lang="en-US" b="1" dirty="0" smtClean="0">
                <a:solidFill>
                  <a:srgbClr val="92D050"/>
                </a:solidFill>
              </a:rPr>
              <a:t>Organizing you AP Lit Class</a:t>
            </a:r>
            <a:r>
              <a:rPr lang="en-US" dirty="0" smtClean="0"/>
              <a:t>:  July 27, 2016</a:t>
            </a:r>
            <a:endParaRPr lang="en-US" dirty="0"/>
          </a:p>
        </p:txBody>
      </p:sp>
    </p:spTree>
    <p:extLst>
      <p:ext uri="{BB962C8B-B14F-4D97-AF65-F5344CB8AC3E}">
        <p14:creationId xmlns:p14="http://schemas.microsoft.com/office/powerpoint/2010/main" val="3662223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4ac45a21a8fb6a1be356f365e70c94c">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6eb8911eb6eb54a97600fe54c2441029"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09C9B77F-696F-4832-A2C9-2A7A415951EA}"/>
</file>

<file path=customXml/itemProps2.xml><?xml version="1.0" encoding="utf-8"?>
<ds:datastoreItem xmlns:ds="http://schemas.openxmlformats.org/officeDocument/2006/customXml" ds:itemID="{FBE1F9CE-D2A2-40DB-AE5A-5DE75D00F637}"/>
</file>

<file path=customXml/itemProps3.xml><?xml version="1.0" encoding="utf-8"?>
<ds:datastoreItem xmlns:ds="http://schemas.openxmlformats.org/officeDocument/2006/customXml" ds:itemID="{571B1A3A-70FD-4903-9297-02B4E83DAA9A}"/>
</file>

<file path=docProps/app.xml><?xml version="1.0" encoding="utf-8"?>
<Properties xmlns="http://schemas.openxmlformats.org/officeDocument/2006/extended-properties" xmlns:vt="http://schemas.openxmlformats.org/officeDocument/2006/docPropsVTypes">
  <TotalTime>130</TotalTime>
  <Words>384</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AP Literature and Composition Webinar on Multiple Choice Strategies  March 23, 2016 3:45—5:00 PM</vt:lpstr>
      <vt:lpstr>What to Expect….</vt:lpstr>
      <vt:lpstr>Today’s Panel of Presenters</vt:lpstr>
      <vt:lpstr>   Question and Answer Session   Lori Bowen, Mill Creek High School, lori.bowen@gwinnett.k12.ga.us  Susan Barber, Northgate High School, susan.barber@cowetaschools.net  Emily Mowery, Armuchee High School, emowery@floydboe.net  Lisa Boyd, Luella High School, lisa.boyd@henry.k12.ga.us  Moderator:  Bonnie Marshall, bmarshall@doe.k12.ga.us     </vt:lpstr>
      <vt:lpstr>Thank you for Joining us today!  Webinars coming up next in this series…</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Literature and Composition Webinar on Multiple Choice Strategies March 23, 2016 3:45—5:00 Pm</dc:title>
  <dc:subject/>
  <dc:creator>Bonnie Marshall</dc:creator>
  <cp:lastModifiedBy>Bonnie Marshall</cp:lastModifiedBy>
  <cp:revision>10</cp:revision>
  <dcterms:created xsi:type="dcterms:W3CDTF">2016-03-23T14:41:58Z</dcterms:created>
  <dcterms:modified xsi:type="dcterms:W3CDTF">2016-03-24T17:37:05Z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