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74282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8117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002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156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7044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38313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1007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8147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89901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25672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5858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9158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996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2842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170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2337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15475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9018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15238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12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apcentral.collegeboard.com/apc/members/repository/ap07_englit_teachersguide.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Organization and Structure:</a:t>
            </a:r>
          </a:p>
          <a:p>
            <a:pPr lvl="0">
              <a:spcBef>
                <a:spcPts val="0"/>
              </a:spcBef>
              <a:buNone/>
            </a:pPr>
            <a:r>
              <a:rPr lang="en" sz="4800"/>
              <a:t>AP Literature </a:t>
            </a:r>
          </a:p>
          <a:p>
            <a:pPr lvl="0">
              <a:spcBef>
                <a:spcPts val="0"/>
              </a:spcBef>
              <a:buNone/>
            </a:pPr>
            <a:r>
              <a:rPr lang="en" sz="4800"/>
              <a:t>on Year-Long Block</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Micki Byrnes</a:t>
            </a:r>
          </a:p>
          <a:p>
            <a:pPr lvl="0">
              <a:spcBef>
                <a:spcPts val="0"/>
              </a:spcBef>
              <a:buNone/>
            </a:pPr>
            <a:r>
              <a:rPr lang="en"/>
              <a:t>East Coweta High School</a:t>
            </a:r>
          </a:p>
          <a:p>
            <a:pPr lvl="0">
              <a:spcBef>
                <a:spcPts val="0"/>
              </a:spcBef>
              <a:buNone/>
            </a:pPr>
            <a:r>
              <a:rPr lang="en"/>
              <a:t>Sharpsburg, GA</a:t>
            </a:r>
          </a:p>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13-15: Early 17</a:t>
            </a:r>
            <a:r>
              <a:rPr lang="en" sz="1400" b="1" baseline="30000">
                <a:solidFill>
                  <a:schemeClr val="dk1"/>
                </a:solidFill>
              </a:rPr>
              <a:t>th</a:t>
            </a:r>
            <a:r>
              <a:rPr lang="en" sz="1400" b="1">
                <a:solidFill>
                  <a:schemeClr val="dk1"/>
                </a:solidFill>
              </a:rPr>
              <a:t> Century Literature</a:t>
            </a:r>
          </a:p>
          <a:p>
            <a:pPr lvl="0">
              <a:spcBef>
                <a:spcPts val="0"/>
              </a:spcBef>
              <a:spcAft>
                <a:spcPts val="0"/>
              </a:spcAft>
              <a:buClr>
                <a:schemeClr val="dk1"/>
              </a:buClr>
              <a:buSzPct val="78571"/>
              <a:buFont typeface="Arial"/>
              <a:buNone/>
            </a:pPr>
            <a:r>
              <a:rPr lang="en" sz="1400">
                <a:solidFill>
                  <a:schemeClr val="dk1"/>
                </a:solidFill>
              </a:rPr>
              <a:t>This unit focuses on two major texts: Shakespeare’s </a:t>
            </a:r>
            <a:r>
              <a:rPr lang="en" sz="1400" i="1">
                <a:solidFill>
                  <a:schemeClr val="dk1"/>
                </a:solidFill>
              </a:rPr>
              <a:t>Macbeth</a:t>
            </a:r>
            <a:r>
              <a:rPr lang="en" sz="1400">
                <a:solidFill>
                  <a:schemeClr val="dk1"/>
                </a:solidFill>
              </a:rPr>
              <a:t> and large excerpts from Milton’s </a:t>
            </a:r>
            <a:r>
              <a:rPr lang="en" sz="1400" i="1">
                <a:solidFill>
                  <a:schemeClr val="dk1"/>
                </a:solidFill>
              </a:rPr>
              <a:t>Paradise Lost.</a:t>
            </a:r>
            <a:r>
              <a:rPr lang="en" sz="1400">
                <a:solidFill>
                  <a:schemeClr val="dk1"/>
                </a:solidFill>
              </a:rPr>
              <a:t> In meeting Milton’s version of Satan, we will see the beginnings of a character type that will take us through the modern era. We will look at the influence of King James I on the literature of the time, as well as study the metaphysical, cavalier, and puritan poets (including Anne Bradstreet from America).</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Why do people risk everything for power?</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draft, edit, and turn in their research papers.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buNone/>
            </a:pPr>
            <a:r>
              <a:rPr lang="en" sz="1400">
                <a:solidFill>
                  <a:schemeClr val="dk1"/>
                </a:solidFill>
              </a:rPr>
              <a:t>WRITING: Students will work to paraphrase some of the more complicated sections of </a:t>
            </a:r>
            <a:r>
              <a:rPr lang="en" sz="1400" i="1">
                <a:solidFill>
                  <a:schemeClr val="dk1"/>
                </a:solidFill>
              </a:rPr>
              <a:t>Macbeth</a:t>
            </a:r>
            <a:r>
              <a:rPr lang="en" sz="1400">
                <a:solidFill>
                  <a:schemeClr val="dk1"/>
                </a:solidFill>
              </a:rPr>
              <a:t> and </a:t>
            </a:r>
            <a:r>
              <a:rPr lang="en" sz="1400" i="1">
                <a:solidFill>
                  <a:schemeClr val="dk1"/>
                </a:solidFill>
              </a:rPr>
              <a:t>Paradise Lost</a:t>
            </a:r>
            <a:r>
              <a:rPr lang="en" sz="1400">
                <a:solidFill>
                  <a:schemeClr val="dk1"/>
                </a:solidFill>
              </a:rPr>
              <a:t> into everyday language. We’ll look at AP prompts covering the metaphysical poets like Donne, Marvell, and Herbert. Students will finish their research papers and turn those 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15" name="Shape 1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16-18: The Enlightenment/Age of Reason</a:t>
            </a:r>
          </a:p>
          <a:p>
            <a:pPr lvl="0">
              <a:spcBef>
                <a:spcPts val="0"/>
              </a:spcBef>
              <a:spcAft>
                <a:spcPts val="0"/>
              </a:spcAft>
              <a:buClr>
                <a:schemeClr val="dk1"/>
              </a:buClr>
              <a:buSzPct val="78571"/>
              <a:buFont typeface="Arial"/>
              <a:buNone/>
            </a:pPr>
            <a:r>
              <a:rPr lang="en" sz="1400">
                <a:solidFill>
                  <a:schemeClr val="dk1"/>
                </a:solidFill>
              </a:rPr>
              <a:t>Satire is the focus of this unit of study. Students will investigate the social uses of satire and the techniques writers use to achieve a satirical tone and purpose. We’ll look at Austen’s </a:t>
            </a:r>
            <a:r>
              <a:rPr lang="en" sz="1400" i="1">
                <a:solidFill>
                  <a:schemeClr val="dk1"/>
                </a:solidFill>
              </a:rPr>
              <a:t>Sense and Sensibility, </a:t>
            </a:r>
            <a:r>
              <a:rPr lang="en" sz="1400">
                <a:solidFill>
                  <a:schemeClr val="dk1"/>
                </a:solidFill>
              </a:rPr>
              <a:t>excerpts from </a:t>
            </a:r>
            <a:r>
              <a:rPr lang="en" sz="1400" i="1">
                <a:solidFill>
                  <a:schemeClr val="dk1"/>
                </a:solidFill>
              </a:rPr>
              <a:t>Gulliver’s Travels</a:t>
            </a:r>
            <a:r>
              <a:rPr lang="en" sz="1400">
                <a:solidFill>
                  <a:schemeClr val="dk1"/>
                </a:solidFill>
              </a:rPr>
              <a:t>, various satirical essays, and modern examples of satire. We’ll also focus on historical records of the bubonic plague as documented in England during the 1600s. It’s at this point that we’ll also start to incorporate more American authors--Franklin, Paine, etc.</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Why is satire so persuasive?</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receive feedback on their research projects.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 Students will craft modern-day satires based on current events. Students will also practice AP-style essay prompts with satirical tones, such as Addison’s “Gentleman’s Diary” from </a:t>
            </a:r>
            <a:r>
              <a:rPr lang="en" sz="1400" i="1">
                <a:solidFill>
                  <a:schemeClr val="dk1"/>
                </a:solidFill>
              </a:rPr>
              <a:t>The Spectator</a:t>
            </a:r>
            <a:r>
              <a:rPr lang="en" sz="1400">
                <a:solidFill>
                  <a:schemeClr val="dk1"/>
                </a:solidFill>
              </a:rPr>
              <a:t> or excerpts from Fielding’s </a:t>
            </a:r>
            <a:r>
              <a:rPr lang="en" sz="1400" i="1">
                <a:solidFill>
                  <a:schemeClr val="dk1"/>
                </a:solidFill>
              </a:rPr>
              <a:t>Tom Jones</a:t>
            </a:r>
            <a:r>
              <a:rPr lang="en" sz="1400">
                <a:solidFill>
                  <a:schemeClr val="dk1"/>
                </a:solidFill>
              </a:rPr>
              <a:t>.</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926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21" name="Shape 121"/>
          <p:cNvSpPr txBox="1">
            <a:spLocks noGrp="1"/>
          </p:cNvSpPr>
          <p:nvPr>
            <p:ph type="body" idx="1"/>
          </p:nvPr>
        </p:nvSpPr>
        <p:spPr>
          <a:xfrm>
            <a:off x="311700" y="9238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19-21: Romanticism</a:t>
            </a:r>
          </a:p>
          <a:p>
            <a:pPr lvl="0">
              <a:spcBef>
                <a:spcPts val="0"/>
              </a:spcBef>
              <a:spcAft>
                <a:spcPts val="0"/>
              </a:spcAft>
              <a:buClr>
                <a:schemeClr val="dk1"/>
              </a:buClr>
              <a:buSzPct val="78571"/>
              <a:buFont typeface="Arial"/>
              <a:buNone/>
            </a:pPr>
            <a:r>
              <a:rPr lang="en" sz="1400">
                <a:solidFill>
                  <a:schemeClr val="dk1"/>
                </a:solidFill>
              </a:rPr>
              <a:t>In this unit, we will complete our novel study on Mary Shelley’s </a:t>
            </a:r>
            <a:r>
              <a:rPr lang="en" sz="1400" i="1">
                <a:solidFill>
                  <a:schemeClr val="dk1"/>
                </a:solidFill>
              </a:rPr>
              <a:t>Frankenstein</a:t>
            </a:r>
            <a:r>
              <a:rPr lang="en" sz="1400">
                <a:solidFill>
                  <a:schemeClr val="dk1"/>
                </a:solidFill>
              </a:rPr>
              <a:t>. This novel will provide a means of looking back at the previous time periods and seeing how culture has changed, as well as providing a springboard for discussions on how science has impacted (and is still impacting) our society. We will follow up with the works of the Romantic poets: Blake, Wordsworth, Coleridge, Shelley, Byron, and Keats. We will also touch briefly to recap the Transcendentalist movement in the U.S. We’ll do a great comparison of </a:t>
            </a:r>
            <a:r>
              <a:rPr lang="en" sz="1400" i="1">
                <a:solidFill>
                  <a:schemeClr val="dk1"/>
                </a:solidFill>
              </a:rPr>
              <a:t>Frankenstein</a:t>
            </a:r>
            <a:r>
              <a:rPr lang="en" sz="1400">
                <a:solidFill>
                  <a:schemeClr val="dk1"/>
                </a:solidFill>
              </a:rPr>
              <a:t> and Hawthorne’s</a:t>
            </a:r>
            <a:r>
              <a:rPr lang="en" sz="1400" i="1">
                <a:solidFill>
                  <a:schemeClr val="dk1"/>
                </a:solidFill>
              </a:rPr>
              <a:t> </a:t>
            </a:r>
            <a:r>
              <a:rPr lang="en" sz="1400">
                <a:solidFill>
                  <a:schemeClr val="dk1"/>
                </a:solidFill>
              </a:rPr>
              <a:t>“The Birthmark.”</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What dreams and nightmares are possible in the human imagination?</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be introduced to their Museum of Literature project (which will be due in Week 27). Students will do a group-based book study on either </a:t>
            </a:r>
            <a:r>
              <a:rPr lang="en" sz="1400" i="1">
                <a:solidFill>
                  <a:schemeClr val="dk1"/>
                </a:solidFill>
              </a:rPr>
              <a:t>Tess of the d’Urbervilles</a:t>
            </a:r>
            <a:r>
              <a:rPr lang="en" sz="1400">
                <a:solidFill>
                  <a:schemeClr val="dk1"/>
                </a:solidFill>
              </a:rPr>
              <a:t> or </a:t>
            </a:r>
            <a:r>
              <a:rPr lang="en" sz="1400" i="1">
                <a:solidFill>
                  <a:schemeClr val="dk1"/>
                </a:solidFill>
              </a:rPr>
              <a:t>The House of Mirth</a:t>
            </a:r>
            <a:r>
              <a:rPr lang="en" sz="1400">
                <a:solidFill>
                  <a:schemeClr val="dk1"/>
                </a:solidFill>
              </a:rPr>
              <a:t>) in order to create a large museum exhibit of their novel.</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Students will be given further opportunities to practice AP-style poetry prompts, as well as further instruction on the Open-Ended question using </a:t>
            </a:r>
            <a:r>
              <a:rPr lang="en" sz="1400" i="1">
                <a:solidFill>
                  <a:schemeClr val="dk1"/>
                </a:solidFill>
              </a:rPr>
              <a:t>Frankenstein</a:t>
            </a:r>
            <a:r>
              <a:rPr lang="en" sz="1400">
                <a:solidFill>
                  <a:schemeClr val="dk1"/>
                </a:solidFill>
              </a:rPr>
              <a:t>.</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27" name="Shape 12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22-25: The Victorian and Edwardian Age</a:t>
            </a:r>
          </a:p>
          <a:p>
            <a:pPr lvl="0">
              <a:spcBef>
                <a:spcPts val="0"/>
              </a:spcBef>
              <a:spcAft>
                <a:spcPts val="0"/>
              </a:spcAft>
              <a:buClr>
                <a:schemeClr val="dk1"/>
              </a:buClr>
              <a:buSzPct val="78571"/>
              <a:buFont typeface="Arial"/>
              <a:buNone/>
            </a:pPr>
            <a:r>
              <a:rPr lang="en" sz="1400">
                <a:solidFill>
                  <a:schemeClr val="dk1"/>
                </a:solidFill>
              </a:rPr>
              <a:t>Our main focus for this unit will be a film study of Brontë’s </a:t>
            </a:r>
            <a:r>
              <a:rPr lang="en" sz="1400" i="1">
                <a:solidFill>
                  <a:schemeClr val="dk1"/>
                </a:solidFill>
              </a:rPr>
              <a:t>Wuthering Heights </a:t>
            </a:r>
            <a:r>
              <a:rPr lang="en" sz="1400">
                <a:solidFill>
                  <a:schemeClr val="dk1"/>
                </a:solidFill>
              </a:rPr>
              <a:t>and a reading of George Bernard Shaw’s </a:t>
            </a:r>
            <a:r>
              <a:rPr lang="en" sz="1400" i="1">
                <a:solidFill>
                  <a:schemeClr val="dk1"/>
                </a:solidFill>
              </a:rPr>
              <a:t>Pygmalion—</a:t>
            </a:r>
            <a:r>
              <a:rPr lang="en" sz="1400">
                <a:solidFill>
                  <a:schemeClr val="dk1"/>
                </a:solidFill>
              </a:rPr>
              <a:t>two works in which we will study how expectations regarding social class affect character outcomes. We will also look at short excerpts from Charles Dickens, as well as the poetry of Tennyson, Arnold, Hardy, Browning, Kipling, and Hopkins. We will finish the unit with a comparison of Joseph Conrad’s </a:t>
            </a:r>
            <a:r>
              <a:rPr lang="en" sz="1400" i="1">
                <a:solidFill>
                  <a:schemeClr val="dk1"/>
                </a:solidFill>
              </a:rPr>
              <a:t>Heart of Darkness</a:t>
            </a:r>
            <a:r>
              <a:rPr lang="en" sz="1400">
                <a:solidFill>
                  <a:schemeClr val="dk1"/>
                </a:solidFill>
              </a:rPr>
              <a:t> and Francis Ford Coppola’s </a:t>
            </a:r>
            <a:r>
              <a:rPr lang="en" sz="1400" i="1">
                <a:solidFill>
                  <a:schemeClr val="dk1"/>
                </a:solidFill>
              </a:rPr>
              <a:t>Apocalypse Now</a:t>
            </a:r>
            <a:r>
              <a:rPr lang="en" sz="1400">
                <a:solidFill>
                  <a:schemeClr val="dk1"/>
                </a:solidFill>
              </a:rPr>
              <a: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How do we react in the face of others’ expectations of us?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continue working on their museum projects outside of class. A guest speaker who served in the Vietnam War will come to discuss </a:t>
            </a:r>
            <a:r>
              <a:rPr lang="en" sz="1400" i="1">
                <a:solidFill>
                  <a:schemeClr val="dk1"/>
                </a:solidFill>
              </a:rPr>
              <a:t>Heart of Darkness </a:t>
            </a:r>
            <a:r>
              <a:rPr lang="en" sz="1400">
                <a:solidFill>
                  <a:schemeClr val="dk1"/>
                </a:solidFill>
              </a:rPr>
              <a:t>and </a:t>
            </a:r>
            <a:r>
              <a:rPr lang="en" sz="1400" i="1">
                <a:solidFill>
                  <a:schemeClr val="dk1"/>
                </a:solidFill>
              </a:rPr>
              <a:t>Apocalypse Now</a:t>
            </a:r>
            <a:r>
              <a:rPr lang="en" sz="1400">
                <a:solidFill>
                  <a:schemeClr val="dk1"/>
                </a:solidFill>
              </a:rPr>
              <a: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Students will write an out-of-class essay comparing themes in </a:t>
            </a:r>
            <a:r>
              <a:rPr lang="en" sz="1400" i="1">
                <a:solidFill>
                  <a:schemeClr val="dk1"/>
                </a:solidFill>
              </a:rPr>
              <a:t>Heart of Darkness</a:t>
            </a:r>
            <a:r>
              <a:rPr lang="en" sz="1400">
                <a:solidFill>
                  <a:schemeClr val="dk1"/>
                </a:solidFill>
              </a:rPr>
              <a:t> and </a:t>
            </a:r>
            <a:r>
              <a:rPr lang="en" sz="1400" i="1">
                <a:solidFill>
                  <a:schemeClr val="dk1"/>
                </a:solidFill>
              </a:rPr>
              <a:t>Apocalypse Now</a:t>
            </a:r>
            <a:r>
              <a:rPr lang="en" sz="1400">
                <a:solidFill>
                  <a:schemeClr val="dk1"/>
                </a:solidFill>
              </a:rPr>
              <a:t>.</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33" name="Shape 13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26-27: The Modern Age</a:t>
            </a:r>
          </a:p>
          <a:p>
            <a:pPr lvl="0">
              <a:spcBef>
                <a:spcPts val="0"/>
              </a:spcBef>
              <a:spcAft>
                <a:spcPts val="0"/>
              </a:spcAft>
              <a:buClr>
                <a:schemeClr val="dk1"/>
              </a:buClr>
              <a:buSzPct val="78571"/>
              <a:buFont typeface="Arial"/>
              <a:buNone/>
            </a:pPr>
            <a:r>
              <a:rPr lang="en" sz="1400">
                <a:solidFill>
                  <a:schemeClr val="dk1"/>
                </a:solidFill>
              </a:rPr>
              <a:t>During this unit, students will finalize and present their museum projects. We will look at Franz Kafka’s </a:t>
            </a:r>
            <a:r>
              <a:rPr lang="en" sz="1400" i="1">
                <a:solidFill>
                  <a:schemeClr val="dk1"/>
                </a:solidFill>
              </a:rPr>
              <a:t>The Metamorphosis </a:t>
            </a:r>
            <a:r>
              <a:rPr lang="en" sz="1400">
                <a:solidFill>
                  <a:schemeClr val="dk1"/>
                </a:solidFill>
              </a:rPr>
              <a:t>and discuss the effects modern society and warfare has on the psyche and consciousness. We will touch on American authors like Ernest Hemingway and F. Scott Fitzgerald. We will read poetry from T.S. Eliot, William Butler Yeats, Robert Frost, W.H. Auden, H.D., Amy Lowell, and Ezra Pound.</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How does change affect us? How do we adapt?</a:t>
            </a:r>
          </a:p>
          <a:p>
            <a:pPr lvl="0">
              <a:spcBef>
                <a:spcPts val="0"/>
              </a:spcBef>
              <a:spcAft>
                <a:spcPts val="0"/>
              </a:spcAft>
              <a:buClr>
                <a:schemeClr val="dk1"/>
              </a:buClr>
              <a:buSzPct val="78571"/>
              <a:buFont typeface="Arial"/>
              <a:buNone/>
            </a:pPr>
            <a:r>
              <a:rPr lang="en" sz="1400" b="1">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use the essays of T.S. Eliot, Virginia Woolf, and Robert Frost to develop an understanding about how Modern artists viewed their craft.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buNone/>
            </a:pPr>
            <a:r>
              <a:rPr lang="en" sz="1400">
                <a:solidFill>
                  <a:schemeClr val="dk1"/>
                </a:solidFill>
              </a:rPr>
              <a:t>WRITING: Students will continue to practice sample AP Exam writing prompts, with a focus on prose.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39" name="Shape 13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28-29: The Harlem Renaissance</a:t>
            </a:r>
          </a:p>
          <a:p>
            <a:pPr lvl="0">
              <a:spcBef>
                <a:spcPts val="0"/>
              </a:spcBef>
              <a:spcAft>
                <a:spcPts val="0"/>
              </a:spcAft>
              <a:buClr>
                <a:schemeClr val="dk1"/>
              </a:buClr>
              <a:buSzPct val="78571"/>
              <a:buFont typeface="Arial"/>
              <a:buNone/>
            </a:pPr>
            <a:r>
              <a:rPr lang="en" sz="1400">
                <a:solidFill>
                  <a:schemeClr val="dk1"/>
                </a:solidFill>
              </a:rPr>
              <a:t>We will spend two weeks looking at the artists associated with the Harlem Renaissance, such as Claude McKay, Countee Cullen, and Langston Hughes. Our main text from this unit will be Zora Neale Hurston’s </a:t>
            </a:r>
            <a:r>
              <a:rPr lang="en" sz="1400" i="1">
                <a:solidFill>
                  <a:schemeClr val="dk1"/>
                </a:solidFill>
              </a:rPr>
              <a:t>Their Eyes Were Watching God</a:t>
            </a:r>
            <a:r>
              <a:rPr lang="en" sz="1400">
                <a:solidFill>
                  <a:schemeClr val="dk1"/>
                </a:solidFill>
              </a:rPr>
              <a: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How do we define identity? What is it made up of?</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We will use primary source documents like “The Atlanta Compromise,” “The Souls of Black Folk,” and “The Autobiography of Marcus Garvey” to understand the different philosophies surrounding the Harlem Renaissance.</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buNone/>
            </a:pPr>
            <a:r>
              <a:rPr lang="en" sz="1400">
                <a:solidFill>
                  <a:schemeClr val="dk1"/>
                </a:solidFill>
              </a:rPr>
              <a:t>WRITING: Students will continue to practice sample AP exam essay prompts.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45" name="Shape 14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30-34: Postmodernism and the AP Exam</a:t>
            </a:r>
          </a:p>
          <a:p>
            <a:pPr lvl="0">
              <a:spcBef>
                <a:spcPts val="0"/>
              </a:spcBef>
              <a:spcAft>
                <a:spcPts val="0"/>
              </a:spcAft>
              <a:buClr>
                <a:schemeClr val="dk1"/>
              </a:buClr>
              <a:buSzPct val="78571"/>
              <a:buFont typeface="Arial"/>
              <a:buNone/>
            </a:pPr>
            <a:r>
              <a:rPr lang="en" sz="1400">
                <a:solidFill>
                  <a:schemeClr val="dk1"/>
                </a:solidFill>
              </a:rPr>
              <a:t>As we draw closer to the AP Exam, we will turn our focus to the postmodern period. Our major texts of study will be </a:t>
            </a:r>
            <a:r>
              <a:rPr lang="en" sz="1400" i="1">
                <a:solidFill>
                  <a:schemeClr val="dk1"/>
                </a:solidFill>
              </a:rPr>
              <a:t>Waiting for Godot</a:t>
            </a:r>
            <a:r>
              <a:rPr lang="en" sz="1400">
                <a:solidFill>
                  <a:schemeClr val="dk1"/>
                </a:solidFill>
              </a:rPr>
              <a:t>  and </a:t>
            </a:r>
            <a:r>
              <a:rPr lang="en" sz="1400" i="1">
                <a:solidFill>
                  <a:schemeClr val="dk1"/>
                </a:solidFill>
              </a:rPr>
              <a:t>Invisible Man</a:t>
            </a:r>
            <a:r>
              <a:rPr lang="en" sz="1400">
                <a:solidFill>
                  <a:schemeClr val="dk1"/>
                </a:solidFill>
              </a:rPr>
              <a:t>. We will also look at sub-genres like the Beat and Confessional poets, as well as the Southern Gothic. We will try to fit in as many contemporary poets as we can, too—especially living poets like Natasha Trethaway, Yusef Komunyakaa, and Derek Walcott.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Who or what can we rely on when everything around us seems to be going to pieces?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be preparing for the AP exam.</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buNone/>
            </a:pPr>
            <a:r>
              <a:rPr lang="en" sz="1400">
                <a:solidFill>
                  <a:schemeClr val="dk1"/>
                </a:solidFill>
              </a:rPr>
              <a:t>WRITING: Students will continue to work on all AP exam questions types.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51" name="Shape 15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35-36: Post-Colonialism and Final Projects</a:t>
            </a:r>
          </a:p>
          <a:p>
            <a:pPr lvl="0">
              <a:spcBef>
                <a:spcPts val="0"/>
              </a:spcBef>
              <a:spcAft>
                <a:spcPts val="0"/>
              </a:spcAft>
              <a:buClr>
                <a:schemeClr val="dk1"/>
              </a:buClr>
              <a:buSzPct val="78571"/>
              <a:buFont typeface="Arial"/>
              <a:buNone/>
            </a:pPr>
            <a:r>
              <a:rPr lang="en" sz="1400">
                <a:solidFill>
                  <a:schemeClr val="dk1"/>
                </a:solidFill>
              </a:rPr>
              <a:t>Our final unit of study focuses on the concept of the post-colonial. We will conduct a film study of Steven Spielberg’s </a:t>
            </a:r>
            <a:r>
              <a:rPr lang="en" sz="1400" i="1">
                <a:solidFill>
                  <a:schemeClr val="dk1"/>
                </a:solidFill>
              </a:rPr>
              <a:t>Empire of the Sun</a:t>
            </a:r>
            <a:r>
              <a:rPr lang="en" sz="1400">
                <a:solidFill>
                  <a:schemeClr val="dk1"/>
                </a:solidFill>
              </a:rPr>
              <a:t>, which looks like British-occupied China during the outbreak WWII. Also during this time, students will be working on their final projects: A Tableau Vivant digital photograph of a scene from their favorite work of the year, as well as a presentation on the progression of a particular concept or symbol throughout literary history.</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How do we recognize ourselves when everything that defined us is gone or changed?</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On-going final project (see above)</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buNone/>
            </a:pPr>
            <a:r>
              <a:rPr lang="en" sz="1400">
                <a:solidFill>
                  <a:schemeClr val="dk1"/>
                </a:solidFill>
              </a:rPr>
              <a:t>WRITING: On-going final project (see above)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000"/>
              <a:t>Other Scope &amp; Sequences</a:t>
            </a:r>
          </a:p>
        </p:txBody>
      </p:sp>
      <p:sp>
        <p:nvSpPr>
          <p:cNvPr id="157" name="Shape 15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t>Find samples at </a:t>
            </a:r>
            <a:r>
              <a:rPr lang="en" sz="2400" u="sng">
                <a:solidFill>
                  <a:schemeClr val="hlink"/>
                </a:solidFill>
                <a:hlinkClick r:id="rId3"/>
              </a:rPr>
              <a:t>http://apcentral.collegeboard.com/apc/members/repository/ap07_englit_teachersguide.pdf</a:t>
            </a:r>
            <a:r>
              <a:rPr lang="en" sz="24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000"/>
              <a:t>Okay… what do you do with 90 minutes???</a:t>
            </a:r>
          </a:p>
        </p:txBody>
      </p:sp>
      <p:sp>
        <p:nvSpPr>
          <p:cNvPr id="163" name="Shape 16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5 minutes:           Admin, attendance, reminders</a:t>
            </a:r>
          </a:p>
          <a:p>
            <a:pPr lvl="0">
              <a:spcBef>
                <a:spcPts val="0"/>
              </a:spcBef>
              <a:buNone/>
            </a:pPr>
            <a:r>
              <a:rPr lang="en"/>
              <a:t>5-10 minutes:      Warm Up (LOVE Nancy Dean’s </a:t>
            </a:r>
            <a:r>
              <a:rPr lang="en" i="1"/>
              <a:t>Voice Lessons</a:t>
            </a:r>
            <a:r>
              <a:rPr lang="en"/>
              <a:t>)</a:t>
            </a:r>
          </a:p>
          <a:p>
            <a:pPr lvl="0">
              <a:spcBef>
                <a:spcPts val="0"/>
              </a:spcBef>
              <a:buNone/>
            </a:pPr>
            <a:r>
              <a:rPr lang="en"/>
              <a:t>10 minutes:         Reading Quiz over last night’s reading homework</a:t>
            </a:r>
          </a:p>
          <a:p>
            <a:pPr lvl="0">
              <a:spcBef>
                <a:spcPts val="0"/>
              </a:spcBef>
              <a:buNone/>
            </a:pPr>
            <a:r>
              <a:rPr lang="en"/>
              <a:t>20-30 minutes:    Discussion of last night’s reading</a:t>
            </a:r>
          </a:p>
          <a:p>
            <a:pPr lvl="0">
              <a:spcBef>
                <a:spcPts val="0"/>
              </a:spcBef>
              <a:buNone/>
            </a:pPr>
            <a:r>
              <a:rPr lang="en"/>
              <a:t>30-40 minutes:    Activity of the day</a:t>
            </a:r>
          </a:p>
          <a:p>
            <a:pPr lvl="0">
              <a:spcBef>
                <a:spcPts val="0"/>
              </a:spcBef>
              <a:buNone/>
            </a:pPr>
            <a:r>
              <a:rPr lang="en"/>
              <a:t>5 minutes:           Closure, reminders, recap</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000"/>
              <a:t>What do you do with all that time???</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SzPct val="100000"/>
            </a:pPr>
            <a:r>
              <a:rPr lang="en" sz="2400"/>
              <a:t>Our AP Literature class is on year-long block schedule</a:t>
            </a:r>
          </a:p>
          <a:p>
            <a:pPr marL="457200" lvl="0" indent="-381000" rtl="0">
              <a:spcBef>
                <a:spcPts val="0"/>
              </a:spcBef>
              <a:buSzPct val="100000"/>
            </a:pPr>
            <a:r>
              <a:rPr lang="en" sz="2400"/>
              <a:t>90 minutes x 180 days = …. I don’t math. Actually, 16,200 minutes of class time (give or take pep rallies, fire drills, testing periods, snow days, etc.)</a:t>
            </a:r>
          </a:p>
          <a:p>
            <a:pPr marL="457200" lvl="0" indent="-381000" rtl="0">
              <a:spcBef>
                <a:spcPts val="0"/>
              </a:spcBef>
              <a:buSzPct val="100000"/>
            </a:pPr>
            <a:r>
              <a:rPr lang="en" sz="2400"/>
              <a:t>Our AP Literature class is actually a combination of two classes: Adv. 12th British Literature and AP Literature, so we have to follow BOTH GSE standards AND College Board requirements.</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3000"/>
              <a:t>What do you do with all that time???</a:t>
            </a:r>
          </a:p>
        </p:txBody>
      </p:sp>
      <p:sp>
        <p:nvSpPr>
          <p:cNvPr id="67" name="Shape 67"/>
          <p:cNvSpPr txBox="1">
            <a:spLocks noGrp="1"/>
          </p:cNvSpPr>
          <p:nvPr>
            <p:ph type="body" idx="1"/>
          </p:nvPr>
        </p:nvSpPr>
        <p:spPr>
          <a:xfrm>
            <a:off x="0" y="1152475"/>
            <a:ext cx="8832300" cy="3416400"/>
          </a:xfrm>
          <a:prstGeom prst="rect">
            <a:avLst/>
          </a:prstGeom>
        </p:spPr>
        <p:txBody>
          <a:bodyPr lIns="91425" tIns="91425" rIns="91425" bIns="91425" anchor="t" anchorCtr="0">
            <a:noAutofit/>
          </a:bodyPr>
          <a:lstStyle/>
          <a:p>
            <a:pPr marL="457200" lvl="0" indent="-381000" rtl="0">
              <a:spcBef>
                <a:spcPts val="0"/>
              </a:spcBef>
              <a:buSzPct val="100000"/>
            </a:pPr>
            <a:r>
              <a:rPr lang="en" sz="2400" dirty="0"/>
              <a:t>Many teachers take a thematic or genre approach, but </a:t>
            </a:r>
            <a:r>
              <a:rPr lang="en" sz="2400" dirty="0" smtClean="0"/>
              <a:t>with all </a:t>
            </a:r>
            <a:r>
              <a:rPr lang="en" sz="2400" dirty="0"/>
              <a:t>that time on our hands, we go </a:t>
            </a:r>
            <a:r>
              <a:rPr lang="en" sz="2400" dirty="0" smtClean="0"/>
              <a:t>chronologically.Benefits </a:t>
            </a:r>
            <a:r>
              <a:rPr lang="en" sz="2400" dirty="0"/>
              <a:t>of chronological </a:t>
            </a:r>
            <a:r>
              <a:rPr lang="en" sz="2400" dirty="0" smtClean="0"/>
              <a:t>structure:</a:t>
            </a:r>
          </a:p>
          <a:p>
            <a:pPr marL="457200" lvl="0" indent="-381000" rtl="0">
              <a:spcBef>
                <a:spcPts val="0"/>
              </a:spcBef>
              <a:buSzPct val="100000"/>
              <a:buFont typeface="Arial" pitchFamily="34" charset="0"/>
              <a:buChar char="•"/>
            </a:pPr>
            <a:r>
              <a:rPr lang="en" sz="2400" dirty="0" smtClean="0"/>
              <a:t>Opportunity </a:t>
            </a:r>
            <a:r>
              <a:rPr lang="en" sz="2400" dirty="0"/>
              <a:t>for genre variety within </a:t>
            </a:r>
            <a:r>
              <a:rPr lang="en" sz="2400" dirty="0" smtClean="0"/>
              <a:t>unit</a:t>
            </a:r>
          </a:p>
          <a:p>
            <a:pPr marL="457200" lvl="0" indent="-381000" rtl="0">
              <a:spcBef>
                <a:spcPts val="0"/>
              </a:spcBef>
              <a:buSzPct val="100000"/>
              <a:buFont typeface="Arial" pitchFamily="34" charset="0"/>
              <a:buChar char="•"/>
            </a:pPr>
            <a:r>
              <a:rPr lang="en" sz="2400" dirty="0" smtClean="0"/>
              <a:t>Ability </a:t>
            </a:r>
            <a:r>
              <a:rPr lang="en" sz="2400" dirty="0"/>
              <a:t>to see how philosophies and literature change through </a:t>
            </a:r>
            <a:r>
              <a:rPr lang="en" sz="2400" dirty="0" smtClean="0"/>
              <a:t>time</a:t>
            </a:r>
          </a:p>
          <a:p>
            <a:pPr marL="457200" lvl="0" indent="-381000" rtl="0">
              <a:spcBef>
                <a:spcPts val="0"/>
              </a:spcBef>
              <a:buSzPct val="100000"/>
              <a:buFont typeface="Arial" pitchFamily="34" charset="0"/>
              <a:buChar char="•"/>
            </a:pPr>
            <a:r>
              <a:rPr lang="en" sz="2400" dirty="0" smtClean="0"/>
              <a:t>Most </a:t>
            </a:r>
            <a:r>
              <a:rPr lang="en" sz="2400" dirty="0"/>
              <a:t>college survey classes follow chronological approach</a:t>
            </a:r>
          </a:p>
          <a:p>
            <a:pPr lvl="0" rtl="0">
              <a:spcBef>
                <a:spcPts val="0"/>
              </a:spcBef>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000"/>
              <a:t>Benefits of a Timeline/Historical Background</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t>“Understanding of literary history and generic range cannot be directly examined given the enormous variations in AP classrooms, but these considerations and more will have </a:t>
            </a:r>
            <a:r>
              <a:rPr lang="en" sz="2400" u="sng"/>
              <a:t>shaped the nuanced text-reading abilities</a:t>
            </a:r>
            <a:r>
              <a:rPr lang="en" sz="2400"/>
              <a:t>, and the </a:t>
            </a:r>
            <a:r>
              <a:rPr lang="en" sz="2400" u="sng"/>
              <a:t>clear critical writing</a:t>
            </a:r>
            <a:r>
              <a:rPr lang="en" sz="2400"/>
              <a:t>, of a student who is well prepared for the exam—and beyond.”</a:t>
            </a:r>
          </a:p>
          <a:p>
            <a:pPr lvl="0">
              <a:spcBef>
                <a:spcPts val="0"/>
              </a:spcBef>
              <a:buNone/>
            </a:pPr>
            <a:r>
              <a:rPr lang="en" sz="2400"/>
              <a:t>Heather Murray, Associate Professor of English, University of Toronto - </a:t>
            </a:r>
            <a:r>
              <a:rPr lang="en" sz="2400" i="1"/>
              <a:t> AP Literature Teacher’s Guide</a:t>
            </a:r>
            <a:r>
              <a:rPr lang="en" sz="2400"/>
              <a:t> (2007).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92625"/>
            <a:ext cx="8520600" cy="572700"/>
          </a:xfrm>
          <a:prstGeom prst="rect">
            <a:avLst/>
          </a:prstGeom>
        </p:spPr>
        <p:txBody>
          <a:bodyPr lIns="91425" tIns="91425" rIns="91425" bIns="91425" anchor="t" anchorCtr="0">
            <a:noAutofit/>
          </a:bodyPr>
          <a:lstStyle/>
          <a:p>
            <a:pPr lvl="0">
              <a:spcBef>
                <a:spcPts val="0"/>
              </a:spcBef>
              <a:buNone/>
            </a:pPr>
            <a:r>
              <a:rPr lang="en" sz="3000"/>
              <a:t>But they’re only tested on 16th century and later...</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SzPct val="100000"/>
            </a:pPr>
            <a:r>
              <a:rPr lang="en" sz="2400"/>
              <a:t>But can you understand Shakespeare’s </a:t>
            </a:r>
            <a:r>
              <a:rPr lang="en" sz="2400" i="1"/>
              <a:t>Troilus and Cressida</a:t>
            </a:r>
            <a:r>
              <a:rPr lang="en" sz="2400"/>
              <a:t> if you haven’t read the </a:t>
            </a:r>
            <a:r>
              <a:rPr lang="en" sz="2400" i="1"/>
              <a:t>Iliad</a:t>
            </a:r>
            <a:r>
              <a:rPr lang="en" sz="2400"/>
              <a:t>? Will you appreciate Milton’s </a:t>
            </a:r>
            <a:r>
              <a:rPr lang="en" sz="2400" i="1"/>
              <a:t>Paradise Lost</a:t>
            </a:r>
            <a:r>
              <a:rPr lang="en" sz="2400"/>
              <a:t> if you aren’t familiar with the myths from Ovid’s </a:t>
            </a:r>
            <a:r>
              <a:rPr lang="en" sz="2400" i="1"/>
              <a:t>Metamorphoses</a:t>
            </a:r>
            <a:r>
              <a:rPr lang="en" sz="2400"/>
              <a:t>? </a:t>
            </a:r>
          </a:p>
          <a:p>
            <a:pPr marL="457200" lvl="0" indent="-381000">
              <a:spcBef>
                <a:spcPts val="0"/>
              </a:spcBef>
              <a:buSzPct val="100000"/>
            </a:pPr>
            <a:r>
              <a:rPr lang="en" sz="2400"/>
              <a:t>Most importantly, if you don’t read works from before the 16th century, how will you know that “The Tale of the Three Brothers” from Harry Potter is based on “The Pardoner’s Tale” from </a:t>
            </a:r>
            <a:r>
              <a:rPr lang="en" sz="2400" i="1"/>
              <a:t>The Canterbury Tales?????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1-3: Foundations of Western Literature</a:t>
            </a:r>
          </a:p>
          <a:p>
            <a:pPr lvl="0">
              <a:spcBef>
                <a:spcPts val="0"/>
              </a:spcBef>
              <a:spcAft>
                <a:spcPts val="0"/>
              </a:spcAft>
              <a:buClr>
                <a:schemeClr val="dk1"/>
              </a:buClr>
              <a:buSzPct val="78571"/>
              <a:buFont typeface="Arial"/>
              <a:buNone/>
            </a:pPr>
            <a:r>
              <a:rPr lang="en" sz="1400">
                <a:solidFill>
                  <a:schemeClr val="dk1"/>
                </a:solidFill>
              </a:rPr>
              <a:t>Before we can delve into the classic works of William Shakespeare, John Milton, or understand modern works like Eliot’s </a:t>
            </a:r>
            <a:r>
              <a:rPr lang="en" sz="1400" i="1">
                <a:solidFill>
                  <a:schemeClr val="dk1"/>
                </a:solidFill>
              </a:rPr>
              <a:t>The Wasteland</a:t>
            </a:r>
            <a:r>
              <a:rPr lang="en" sz="1400">
                <a:solidFill>
                  <a:schemeClr val="dk1"/>
                </a:solidFill>
              </a:rPr>
              <a:t>, we must first give ourselves a firm grounding in the ancient texts that inspired these artists. We will discuss the epic poem </a:t>
            </a:r>
            <a:r>
              <a:rPr lang="en" sz="1400" i="1">
                <a:solidFill>
                  <a:schemeClr val="dk1"/>
                </a:solidFill>
              </a:rPr>
              <a:t>The Iliad</a:t>
            </a:r>
            <a:r>
              <a:rPr lang="en" sz="1400">
                <a:solidFill>
                  <a:schemeClr val="dk1"/>
                </a:solidFill>
              </a:rPr>
              <a:t> (your summer reading assignment), read Sophocles’ </a:t>
            </a:r>
            <a:r>
              <a:rPr lang="en" sz="1400" i="1">
                <a:solidFill>
                  <a:schemeClr val="dk1"/>
                </a:solidFill>
              </a:rPr>
              <a:t>Oedipus Rex, </a:t>
            </a:r>
            <a:r>
              <a:rPr lang="en" sz="1400">
                <a:solidFill>
                  <a:schemeClr val="dk1"/>
                </a:solidFill>
              </a:rPr>
              <a:t>and provide ourselves with a working understanding of some of the most common biblical and mythological allusions that you’ll encounter in your reading.</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What is a man—beast, god, or a little of both?</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research and present common literary allusions to the class.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We will focus on how to analyze an AP essay prompt, as well as on how to form theme statements. Students will also analyze modern works of literature that pull from ancient texts (i.e. Margaret Atwood’s “Siren Song,” W. H. Auden’s “The Shield of Achilles,” and Tennyson’s “Ulysses.”</a:t>
            </a: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4-6: Anglo-Saxon Literature</a:t>
            </a:r>
          </a:p>
          <a:p>
            <a:pPr lvl="0">
              <a:spcBef>
                <a:spcPts val="0"/>
              </a:spcBef>
              <a:spcAft>
                <a:spcPts val="0"/>
              </a:spcAft>
              <a:buClr>
                <a:schemeClr val="dk1"/>
              </a:buClr>
              <a:buSzPct val="78571"/>
              <a:buFont typeface="Arial"/>
              <a:buNone/>
            </a:pPr>
            <a:r>
              <a:rPr lang="en" sz="1400">
                <a:solidFill>
                  <a:schemeClr val="dk1"/>
                </a:solidFill>
              </a:rPr>
              <a:t>During this unit, we will study the oldest examples of English literature and learn how the English language as changed and evolved across the centuries. We will focus on such works as </a:t>
            </a:r>
            <a:r>
              <a:rPr lang="en" sz="1400" i="1">
                <a:solidFill>
                  <a:schemeClr val="dk1"/>
                </a:solidFill>
              </a:rPr>
              <a:t>Beowulf</a:t>
            </a:r>
            <a:r>
              <a:rPr lang="en" sz="1400">
                <a:solidFill>
                  <a:schemeClr val="dk1"/>
                </a:solidFill>
              </a:rPr>
              <a:t>, and excerpts from </a:t>
            </a:r>
            <a:r>
              <a:rPr lang="en" sz="1400" i="1">
                <a:solidFill>
                  <a:schemeClr val="dk1"/>
                </a:solidFill>
              </a:rPr>
              <a:t>The Ecclesiastical History of the English People</a:t>
            </a:r>
            <a:r>
              <a:rPr lang="en" sz="1400">
                <a:solidFill>
                  <a:schemeClr val="dk1"/>
                </a:solidFill>
              </a:rPr>
              <a:t> and </a:t>
            </a:r>
            <a:r>
              <a:rPr lang="en" sz="1400" i="1">
                <a:solidFill>
                  <a:schemeClr val="dk1"/>
                </a:solidFill>
              </a:rPr>
              <a:t>The Exeter Book</a:t>
            </a:r>
            <a:r>
              <a:rPr lang="en" sz="1400">
                <a:solidFill>
                  <a:schemeClr val="dk1"/>
                </a:solidFill>
              </a:rPr>
              <a:t>. We will also do a film study on </a:t>
            </a:r>
            <a:r>
              <a:rPr lang="en" sz="1400" i="1">
                <a:solidFill>
                  <a:schemeClr val="dk1"/>
                </a:solidFill>
              </a:rPr>
              <a:t>The 13</a:t>
            </a:r>
            <a:r>
              <a:rPr lang="en" sz="1400" i="1" baseline="30000">
                <a:solidFill>
                  <a:schemeClr val="dk1"/>
                </a:solidFill>
              </a:rPr>
              <a:t>th</a:t>
            </a:r>
            <a:r>
              <a:rPr lang="en" sz="1400" i="1">
                <a:solidFill>
                  <a:schemeClr val="dk1"/>
                </a:solidFill>
              </a:rPr>
              <a:t> Warrior</a:t>
            </a:r>
            <a:r>
              <a:rPr lang="en" sz="1400">
                <a:solidFill>
                  <a:schemeClr val="dk1"/>
                </a:solidFill>
              </a:rPr>
              <a:t> as we discuss why modern audiences still find ancient texts relevant and important.</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What does it mean to be a hero?</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begin selecting books for their senior paper.</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Students will discuss how modern adaptations of ancient texts reveal how our cultural values have changed over the centuries. Students will also begin to work on the open-ended question prompts that apply to works we’ve studied so far (</a:t>
            </a:r>
            <a:r>
              <a:rPr lang="en" sz="1400" i="1">
                <a:solidFill>
                  <a:schemeClr val="dk1"/>
                </a:solidFill>
              </a:rPr>
              <a:t>Iliad, Oedipus Rex, </a:t>
            </a:r>
            <a:r>
              <a:rPr lang="en" sz="1400">
                <a:solidFill>
                  <a:schemeClr val="dk1"/>
                </a:solidFill>
              </a:rPr>
              <a:t>and </a:t>
            </a:r>
            <a:r>
              <a:rPr lang="en" sz="1400" i="1">
                <a:solidFill>
                  <a:schemeClr val="dk1"/>
                </a:solidFill>
              </a:rPr>
              <a:t>Beowulf</a:t>
            </a:r>
            <a:r>
              <a:rPr lang="en" sz="1400">
                <a:solidFill>
                  <a:schemeClr val="dk1"/>
                </a:solidFill>
              </a:rPr>
              <a:t>).</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7-9: Medieval Literature</a:t>
            </a:r>
          </a:p>
          <a:p>
            <a:pPr lvl="0">
              <a:spcBef>
                <a:spcPts val="0"/>
              </a:spcBef>
              <a:spcAft>
                <a:spcPts val="0"/>
              </a:spcAft>
              <a:buClr>
                <a:schemeClr val="dk1"/>
              </a:buClr>
              <a:buSzPct val="78571"/>
              <a:buFont typeface="Arial"/>
              <a:buNone/>
            </a:pPr>
            <a:r>
              <a:rPr lang="en" sz="1400">
                <a:solidFill>
                  <a:schemeClr val="dk1"/>
                </a:solidFill>
              </a:rPr>
              <a:t>In our unit on medieval literature, we will look at Chaucer’s </a:t>
            </a:r>
            <a:r>
              <a:rPr lang="en" sz="1400" i="1">
                <a:solidFill>
                  <a:schemeClr val="dk1"/>
                </a:solidFill>
              </a:rPr>
              <a:t>Canterbury Tales</a:t>
            </a:r>
            <a:r>
              <a:rPr lang="en" sz="1400">
                <a:solidFill>
                  <a:schemeClr val="dk1"/>
                </a:solidFill>
              </a:rPr>
              <a:t>, Arthurian legends such as </a:t>
            </a:r>
            <a:r>
              <a:rPr lang="en" sz="1400" i="1">
                <a:solidFill>
                  <a:schemeClr val="dk1"/>
                </a:solidFill>
              </a:rPr>
              <a:t>Sir Gawain and the Green Knight</a:t>
            </a:r>
            <a:r>
              <a:rPr lang="en" sz="1400">
                <a:solidFill>
                  <a:schemeClr val="dk1"/>
                </a:solidFill>
              </a:rPr>
              <a:t>, the morality play </a:t>
            </a:r>
            <a:r>
              <a:rPr lang="en" sz="1400" i="1">
                <a:solidFill>
                  <a:schemeClr val="dk1"/>
                </a:solidFill>
              </a:rPr>
              <a:t>Everyman, </a:t>
            </a:r>
            <a:r>
              <a:rPr lang="en" sz="1400">
                <a:solidFill>
                  <a:schemeClr val="dk1"/>
                </a:solidFill>
              </a:rPr>
              <a:t>the works of the early church, and medieval ballads. We will focus specifically on characterization and tone during this unit as we continue to investigate the growth of the English language.</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Where do we find our moral compass?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read their senior paper novels and will have an opportunity to use primary source texts to help provide context for understanding older works.</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Students will use the General Prologue to </a:t>
            </a:r>
            <a:r>
              <a:rPr lang="en" sz="1400" i="1">
                <a:solidFill>
                  <a:schemeClr val="dk1"/>
                </a:solidFill>
              </a:rPr>
              <a:t>The Canterbury Tales</a:t>
            </a:r>
            <a:r>
              <a:rPr lang="en" sz="1400">
                <a:solidFill>
                  <a:schemeClr val="dk1"/>
                </a:solidFill>
              </a:rPr>
              <a:t> to help identify Chaucer’s complex attitude towards the clergy, supplementing with primary source texts from St. Augustine, St. Francis, and St. Benedict. Students will also have the opportunity to write their own scene from a morality play entitled </a:t>
            </a:r>
            <a:r>
              <a:rPr lang="en" sz="1400" i="1">
                <a:solidFill>
                  <a:schemeClr val="dk1"/>
                </a:solidFill>
              </a:rPr>
              <a:t>Everystudent</a:t>
            </a:r>
            <a:r>
              <a:rPr lang="en" sz="1400">
                <a:solidFill>
                  <a:schemeClr val="dk1"/>
                </a:solidFill>
              </a:rPr>
              <a:t>.</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My Scope and Sequence</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78571"/>
              <a:buFont typeface="Arial"/>
              <a:buNone/>
            </a:pPr>
            <a:r>
              <a:rPr lang="en" sz="1400" b="1">
                <a:solidFill>
                  <a:schemeClr val="dk1"/>
                </a:solidFill>
              </a:rPr>
              <a:t>Weeks 10-12: Renaissance Literature</a:t>
            </a:r>
          </a:p>
          <a:p>
            <a:pPr lvl="0">
              <a:spcBef>
                <a:spcPts val="0"/>
              </a:spcBef>
              <a:spcAft>
                <a:spcPts val="0"/>
              </a:spcAft>
              <a:buClr>
                <a:schemeClr val="dk1"/>
              </a:buClr>
              <a:buSzPct val="78571"/>
              <a:buFont typeface="Arial"/>
              <a:buNone/>
            </a:pPr>
            <a:r>
              <a:rPr lang="en" sz="1400">
                <a:solidFill>
                  <a:schemeClr val="dk1"/>
                </a:solidFill>
              </a:rPr>
              <a:t>Our primary focus in this unit will be Marlowe’s </a:t>
            </a:r>
            <a:r>
              <a:rPr lang="en" sz="1400" i="1">
                <a:solidFill>
                  <a:schemeClr val="dk1"/>
                </a:solidFill>
              </a:rPr>
              <a:t>The Tragical History of Doctor Faustus. </a:t>
            </a:r>
            <a:r>
              <a:rPr lang="en" sz="1400">
                <a:solidFill>
                  <a:schemeClr val="dk1"/>
                </a:solidFill>
              </a:rPr>
              <a:t>We will also do a film study of Branagh’s </a:t>
            </a:r>
            <a:r>
              <a:rPr lang="en" sz="1400" i="1">
                <a:solidFill>
                  <a:schemeClr val="dk1"/>
                </a:solidFill>
              </a:rPr>
              <a:t>Hamlet</a:t>
            </a:r>
            <a:r>
              <a:rPr lang="en" sz="1400">
                <a:solidFill>
                  <a:schemeClr val="dk1"/>
                </a:solidFill>
              </a:rPr>
              <a:t>. We will look at the different types of sonnets and discuss poetic meter, as well as study historical documents and portraits from Queen Elizabeth I. The English language is considered “modern” at this point, but students still struggle with comprehension of these older works, so we will focus on close reading strategies to improve comprehension.</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EQ – When does knowledge and wit help us? When does it get us into trouble?</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RESEARCH: Students will choose a research topic and find appropriate sources of research.</a:t>
            </a:r>
          </a:p>
          <a:p>
            <a:pPr lvl="0">
              <a:spcBef>
                <a:spcPts val="0"/>
              </a:spcBef>
              <a:spcAft>
                <a:spcPts val="0"/>
              </a:spcAft>
              <a:buClr>
                <a:schemeClr val="dk1"/>
              </a:buClr>
              <a:buSzPct val="78571"/>
              <a:buFont typeface="Arial"/>
              <a:buNone/>
            </a:pPr>
            <a:r>
              <a:rPr lang="en" sz="1400">
                <a:solidFill>
                  <a:schemeClr val="dk1"/>
                </a:solidFill>
              </a:rPr>
              <a:t> </a:t>
            </a:r>
          </a:p>
          <a:p>
            <a:pPr lvl="0">
              <a:spcBef>
                <a:spcPts val="0"/>
              </a:spcBef>
              <a:spcAft>
                <a:spcPts val="0"/>
              </a:spcAft>
              <a:buClr>
                <a:schemeClr val="dk1"/>
              </a:buClr>
              <a:buSzPct val="78571"/>
              <a:buFont typeface="Arial"/>
              <a:buNone/>
            </a:pPr>
            <a:r>
              <a:rPr lang="en" sz="1400">
                <a:solidFill>
                  <a:schemeClr val="dk1"/>
                </a:solidFill>
              </a:rPr>
              <a:t>WRITING: We will begin to look at and practice AP essay prompts that deal with 16</a:t>
            </a:r>
            <a:r>
              <a:rPr lang="en" sz="1400" baseline="30000">
                <a:solidFill>
                  <a:schemeClr val="dk1"/>
                </a:solidFill>
              </a:rPr>
              <a:t>th</a:t>
            </a:r>
            <a:r>
              <a:rPr lang="en" sz="1400">
                <a:solidFill>
                  <a:schemeClr val="dk1"/>
                </a:solidFill>
              </a:rPr>
              <a:t> century poetry—the sonnet especially (George Gascoigne’s “Because He Looked Not Upon Her,” etc.) Students will have the opportunity to write their own sonnet.</a:t>
            </a:r>
          </a:p>
          <a:p>
            <a:pPr lvl="0">
              <a:spcBef>
                <a:spcPts val="0"/>
              </a:spcBef>
              <a:buNone/>
            </a:pP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5BA719-7222-4743-B333-04363311D8FF}"/>
</file>

<file path=customXml/itemProps2.xml><?xml version="1.0" encoding="utf-8"?>
<ds:datastoreItem xmlns:ds="http://schemas.openxmlformats.org/officeDocument/2006/customXml" ds:itemID="{F21BF816-157C-48D4-80E9-037037B13474}"/>
</file>

<file path=customXml/itemProps3.xml><?xml version="1.0" encoding="utf-8"?>
<ds:datastoreItem xmlns:ds="http://schemas.openxmlformats.org/officeDocument/2006/customXml" ds:itemID="{17B53095-7FB3-4C29-A353-5F63FCBF4592}"/>
</file>

<file path=docProps/app.xml><?xml version="1.0" encoding="utf-8"?>
<Properties xmlns="http://schemas.openxmlformats.org/officeDocument/2006/extended-properties" xmlns:vt="http://schemas.openxmlformats.org/officeDocument/2006/docPropsVTypes">
  <TotalTime>0</TotalTime>
  <Words>2371</Words>
  <Application>Microsoft Office PowerPoint</Application>
  <PresentationFormat>On-screen Show (16:9)</PresentationFormat>
  <Paragraphs>138</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simple-light-2</vt:lpstr>
      <vt:lpstr>Organization and Structure: AP Literature  on Year-Long Block</vt:lpstr>
      <vt:lpstr>What do you do with all that time???</vt:lpstr>
      <vt:lpstr>What do you do with all that time???</vt:lpstr>
      <vt:lpstr>Benefits of a Timeline/Historical Background</vt:lpstr>
      <vt:lpstr>But they’re only tested on 16th century and later...</vt:lpstr>
      <vt:lpstr>My Scope and Sequence</vt:lpstr>
      <vt:lpstr>My Scope and Sequence</vt:lpstr>
      <vt:lpstr>My Scope and Sequence</vt:lpstr>
      <vt:lpstr>My Scope and Sequence</vt:lpstr>
      <vt:lpstr>My Scope and Sequence</vt:lpstr>
      <vt:lpstr>My Scope and Sequence</vt:lpstr>
      <vt:lpstr>My Scope and Sequence</vt:lpstr>
      <vt:lpstr>My Scope and Sequence</vt:lpstr>
      <vt:lpstr>My Scope and Sequence</vt:lpstr>
      <vt:lpstr>My Scope and Sequence</vt:lpstr>
      <vt:lpstr>My Scope and Sequence</vt:lpstr>
      <vt:lpstr>My Scope and Sequence</vt:lpstr>
      <vt:lpstr>Other Scope &amp; Sequences</vt:lpstr>
      <vt:lpstr>Okay… what do you do with 90 minutes???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and Structure: AP Literature  on Year-Long Block</dc:title>
  <dc:creator>Byrnes, Micki</dc:creator>
  <cp:lastModifiedBy>Bonnie Marshall</cp:lastModifiedBy>
  <cp:revision>1</cp:revision>
  <dcterms:modified xsi:type="dcterms:W3CDTF">2016-08-01T17:46:38Z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