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3"/>
  </p:notesMasterIdLst>
  <p:handoutMasterIdLst>
    <p:handoutMasterId r:id="rId44"/>
  </p:handoutMasterIdLst>
  <p:sldIdLst>
    <p:sldId id="257" r:id="rId3"/>
    <p:sldId id="258" r:id="rId4"/>
    <p:sldId id="259" r:id="rId5"/>
    <p:sldId id="260" r:id="rId6"/>
    <p:sldId id="261" r:id="rId7"/>
    <p:sldId id="301" r:id="rId8"/>
    <p:sldId id="308" r:id="rId9"/>
    <p:sldId id="264" r:id="rId10"/>
    <p:sldId id="263" r:id="rId11"/>
    <p:sldId id="300" r:id="rId12"/>
    <p:sldId id="286" r:id="rId13"/>
    <p:sldId id="287" r:id="rId14"/>
    <p:sldId id="262" r:id="rId15"/>
    <p:sldId id="266" r:id="rId16"/>
    <p:sldId id="309" r:id="rId17"/>
    <p:sldId id="267" r:id="rId18"/>
    <p:sldId id="310" r:id="rId19"/>
    <p:sldId id="305" r:id="rId20"/>
    <p:sldId id="307" r:id="rId21"/>
    <p:sldId id="273" r:id="rId22"/>
    <p:sldId id="274" r:id="rId23"/>
    <p:sldId id="311" r:id="rId24"/>
    <p:sldId id="312" r:id="rId25"/>
    <p:sldId id="304" r:id="rId26"/>
    <p:sldId id="303" r:id="rId27"/>
    <p:sldId id="280" r:id="rId28"/>
    <p:sldId id="281" r:id="rId29"/>
    <p:sldId id="283" r:id="rId30"/>
    <p:sldId id="282" r:id="rId31"/>
    <p:sldId id="285" r:id="rId32"/>
    <p:sldId id="289" r:id="rId33"/>
    <p:sldId id="290" r:id="rId34"/>
    <p:sldId id="291" r:id="rId35"/>
    <p:sldId id="292" r:id="rId36"/>
    <p:sldId id="293" r:id="rId37"/>
    <p:sldId id="296" r:id="rId38"/>
    <p:sldId id="297" r:id="rId39"/>
    <p:sldId id="298" r:id="rId40"/>
    <p:sldId id="299" r:id="rId41"/>
    <p:sldId id="295" r:id="rId42"/>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sorterViewPr>
    <p:cViewPr>
      <p:scale>
        <a:sx n="100" d="100"/>
        <a:sy n="100" d="100"/>
      </p:scale>
      <p:origin x="0" y="-5502"/>
    </p:cViewPr>
  </p:sorterViewPr>
  <p:notesViewPr>
    <p:cSldViewPr snapToGrid="0">
      <p:cViewPr varScale="1">
        <p:scale>
          <a:sx n="73" d="100"/>
          <a:sy n="73" d="100"/>
        </p:scale>
        <p:origin x="313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88766B78-79B4-40CA-852C-6A49CF95AB81}" type="datetimeFigureOut">
              <a:rPr lang="en-US" smtClean="0"/>
              <a:t>9/23/2015</a:t>
            </a:fld>
            <a:endParaRPr lang="en-US"/>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583E17AB-EF44-48DC-91F3-2952DFE4A604}" type="slidenum">
              <a:rPr lang="en-US" smtClean="0"/>
              <a:t>‹#›</a:t>
            </a:fld>
            <a:endParaRPr lang="en-US"/>
          </a:p>
        </p:txBody>
      </p:sp>
    </p:spTree>
    <p:extLst>
      <p:ext uri="{BB962C8B-B14F-4D97-AF65-F5344CB8AC3E}">
        <p14:creationId xmlns:p14="http://schemas.microsoft.com/office/powerpoint/2010/main" val="2322455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9EB25D5F-E2C7-4118-90C7-1E61089D6D55}" type="datetimeFigureOut">
              <a:rPr lang="en-US" smtClean="0"/>
              <a:t>9/23/2015</a:t>
            </a:fld>
            <a:endParaRPr lang="en-US"/>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2228203A-4659-4C55-9C50-31377D37077F}" type="slidenum">
              <a:rPr lang="en-US" smtClean="0"/>
              <a:t>‹#›</a:t>
            </a:fld>
            <a:endParaRPr lang="en-US"/>
          </a:p>
        </p:txBody>
      </p:sp>
    </p:spTree>
    <p:extLst>
      <p:ext uri="{BB962C8B-B14F-4D97-AF65-F5344CB8AC3E}">
        <p14:creationId xmlns:p14="http://schemas.microsoft.com/office/powerpoint/2010/main" val="237229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Good afternoon, I am excited about you being here today at the training. </a:t>
            </a:r>
          </a:p>
          <a:p>
            <a:endParaRPr lang="en-US" sz="2000" dirty="0"/>
          </a:p>
          <a:p>
            <a:r>
              <a:rPr lang="en-US" sz="2000" dirty="0"/>
              <a:t>We are in a period of time in education where flexibility, change and adaptability are the just expected.</a:t>
            </a:r>
          </a:p>
          <a:p>
            <a:endParaRPr lang="en-US" sz="2000" dirty="0"/>
          </a:p>
          <a:p>
            <a:r>
              <a:rPr lang="en-US" sz="2000" dirty="0"/>
              <a:t>This makes the 4th time we have had a major change in dual enrollment in the 8 years I have been involved with it.</a:t>
            </a:r>
          </a:p>
          <a:p>
            <a:endParaRPr lang="en-US" sz="2000" dirty="0"/>
          </a:p>
          <a:p>
            <a:r>
              <a:rPr lang="en-US" sz="2000" dirty="0"/>
              <a:t>Look at these two future HS students and can you even imagine what DE will look like for them?</a:t>
            </a:r>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3084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Directory list courses</a:t>
            </a:r>
            <a:r>
              <a:rPr lang="en-US" b="1" baseline="0" dirty="0" smtClean="0"/>
              <a:t> approved GADOE</a:t>
            </a:r>
          </a:p>
          <a:p>
            <a:endParaRPr lang="en-US" b="1" baseline="0" dirty="0" smtClean="0"/>
          </a:p>
          <a:p>
            <a:r>
              <a:rPr lang="en-US" b="1" baseline="0" dirty="0" smtClean="0"/>
              <a:t>Only Pay for classes on that list- every elig. college has approved courses</a:t>
            </a:r>
          </a:p>
          <a:p>
            <a:endParaRPr lang="en-US" b="1" dirty="0" smtClean="0"/>
          </a:p>
          <a:p>
            <a:r>
              <a:rPr lang="en-US" b="1" dirty="0" smtClean="0"/>
              <a:t>Students can find the COURSE DIRECTORY on GAcollege411</a:t>
            </a:r>
          </a:p>
          <a:p>
            <a:endParaRPr lang="en-US" b="1" dirty="0" smtClean="0"/>
          </a:p>
          <a:p>
            <a:r>
              <a:rPr lang="en-US" b="1" dirty="0" smtClean="0"/>
              <a:t>Let’s find out</a:t>
            </a:r>
            <a:r>
              <a:rPr lang="en-US" b="1" baseline="0" dirty="0" smtClean="0"/>
              <a:t> who is GATRACS and Accel Program</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18</a:t>
            </a:fld>
            <a:endParaRPr lang="en-US" dirty="0"/>
          </a:p>
        </p:txBody>
      </p:sp>
      <p:sp>
        <p:nvSpPr>
          <p:cNvPr id="5" name="Date Placeholder 4"/>
          <p:cNvSpPr>
            <a:spLocks noGrp="1"/>
          </p:cNvSpPr>
          <p:nvPr>
            <p:ph type="dt" idx="11"/>
          </p:nvPr>
        </p:nvSpPr>
        <p:spPr/>
        <p:txBody>
          <a:bodyPr/>
          <a:lstStyle/>
          <a:p>
            <a:fld id="{33D86A96-2148-4B84-9A21-52690984EB96}" type="datetime1">
              <a:rPr lang="en-US" smtClean="0"/>
              <a:t>9/23/2015</a:t>
            </a:fld>
            <a:endParaRPr lang="en-US" dirty="0"/>
          </a:p>
        </p:txBody>
      </p:sp>
    </p:spTree>
    <p:extLst>
      <p:ext uri="{BB962C8B-B14F-4D97-AF65-F5344CB8AC3E}">
        <p14:creationId xmlns:p14="http://schemas.microsoft.com/office/powerpoint/2010/main" val="374684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There are</a:t>
            </a:r>
            <a:r>
              <a:rPr lang="en-US" b="1" baseline="0" dirty="0" smtClean="0"/>
              <a:t> the high school courses and the college equivalent</a:t>
            </a:r>
          </a:p>
          <a:p>
            <a:endParaRPr lang="en-US" b="1" baseline="0" dirty="0" smtClean="0"/>
          </a:p>
          <a:p>
            <a:r>
              <a:rPr lang="en-US" b="1" baseline="0" dirty="0" smtClean="0"/>
              <a:t>      How about Public colleges?</a:t>
            </a:r>
            <a:endParaRPr lang="en-US" b="1" dirty="0"/>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19</a:t>
            </a:fld>
            <a:endParaRPr lang="en-US" dirty="0"/>
          </a:p>
        </p:txBody>
      </p:sp>
      <p:sp>
        <p:nvSpPr>
          <p:cNvPr id="5" name="Date Placeholder 4"/>
          <p:cNvSpPr>
            <a:spLocks noGrp="1"/>
          </p:cNvSpPr>
          <p:nvPr>
            <p:ph type="dt" idx="11"/>
          </p:nvPr>
        </p:nvSpPr>
        <p:spPr/>
        <p:txBody>
          <a:bodyPr/>
          <a:lstStyle/>
          <a:p>
            <a:fld id="{8AADA318-7732-4C05-ABE6-7CE089B41A97}" type="datetime1">
              <a:rPr lang="en-US" smtClean="0"/>
              <a:t>9/23/2015</a:t>
            </a:fld>
            <a:endParaRPr lang="en-US" dirty="0"/>
          </a:p>
        </p:txBody>
      </p:sp>
    </p:spTree>
    <p:extLst>
      <p:ext uri="{BB962C8B-B14F-4D97-AF65-F5344CB8AC3E}">
        <p14:creationId xmlns:p14="http://schemas.microsoft.com/office/powerpoint/2010/main" val="376494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Gary</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31</a:t>
            </a:fld>
            <a:endParaRPr lang="en-US"/>
          </a:p>
        </p:txBody>
      </p:sp>
    </p:spTree>
    <p:extLst>
      <p:ext uri="{BB962C8B-B14F-4D97-AF65-F5344CB8AC3E}">
        <p14:creationId xmlns:p14="http://schemas.microsoft.com/office/powerpoint/2010/main" val="570368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what the PS will receive and this is to cover all the cost from the MOWR student. Students cannot be charged for any balance or difference of these charges.</a:t>
            </a:r>
          </a:p>
          <a:p>
            <a:endParaRPr lang="en-US" sz="1600" dirty="0"/>
          </a:p>
          <a:p>
            <a:endParaRPr lang="en-US" dirty="0"/>
          </a:p>
        </p:txBody>
      </p:sp>
      <p:sp>
        <p:nvSpPr>
          <p:cNvPr id="4" name="Slide Number Placeholder 3"/>
          <p:cNvSpPr>
            <a:spLocks noGrp="1"/>
          </p:cNvSpPr>
          <p:nvPr>
            <p:ph type="sldNum" sz="quarter" idx="10"/>
          </p:nvPr>
        </p:nvSpPr>
        <p:spPr/>
        <p:txBody>
          <a:bodyPr/>
          <a:lstStyle/>
          <a:p>
            <a:fld id="{9EACC079-89D4-4CC6-8387-D9AAAB8C47F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3919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Books have to be provided to student. How, is up to the PS institution.</a:t>
            </a:r>
          </a:p>
          <a:p>
            <a:endParaRPr lang="en-US" sz="1900" dirty="0"/>
          </a:p>
          <a:p>
            <a:r>
              <a:rPr lang="en-US" sz="1900" dirty="0"/>
              <a:t>PS will receive some compensation for books.</a:t>
            </a:r>
          </a:p>
          <a:p>
            <a:endParaRPr lang="en-US" sz="1900" dirty="0"/>
          </a:p>
          <a:p>
            <a:r>
              <a:rPr lang="en-US" sz="1900" dirty="0"/>
              <a:t>Students can be charged for damaged or lost books.</a:t>
            </a:r>
          </a:p>
        </p:txBody>
      </p:sp>
      <p:sp>
        <p:nvSpPr>
          <p:cNvPr id="4" name="Slide Number Placeholder 3"/>
          <p:cNvSpPr>
            <a:spLocks noGrp="1"/>
          </p:cNvSpPr>
          <p:nvPr>
            <p:ph type="sldNum" sz="quarter" idx="10"/>
          </p:nvPr>
        </p:nvSpPr>
        <p:spPr/>
        <p:txBody>
          <a:bodyPr/>
          <a:lstStyle/>
          <a:p>
            <a:fld id="{9EACC079-89D4-4CC6-8387-D9AAAB8C47F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51681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EA681CD9-D009-4B35-B306-790D4814C365}" type="slidenum">
              <a:rPr lang="en-US" smtClean="0">
                <a:solidFill>
                  <a:prstClr val="black"/>
                </a:solidFill>
              </a:rPr>
              <a:pPr>
                <a:defRPr/>
              </a:pPr>
              <a:t>39</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a:xfrm>
            <a:off x="388938" y="739775"/>
            <a:ext cx="6570662" cy="3695700"/>
          </a:xfrm>
          <a:ln/>
        </p:spPr>
      </p:sp>
      <p:sp>
        <p:nvSpPr>
          <p:cNvPr id="40964" name="Rectangle 3"/>
          <p:cNvSpPr>
            <a:spLocks noGrp="1" noChangeArrowheads="1"/>
          </p:cNvSpPr>
          <p:nvPr>
            <p:ph type="body" idx="1"/>
          </p:nvPr>
        </p:nvSpPr>
        <p:spPr>
          <a:xfrm>
            <a:off x="735303" y="4681740"/>
            <a:ext cx="5875765" cy="4442387"/>
          </a:xfrm>
          <a:noFill/>
          <a:ln/>
        </p:spPr>
        <p:txBody>
          <a:bodyPr/>
          <a:lstStyle/>
          <a:p>
            <a:pPr>
              <a:spcBef>
                <a:spcPct val="0"/>
              </a:spcBef>
            </a:pPr>
            <a:endParaRPr lang="en-US" altLang="en-US" dirty="0" smtClean="0"/>
          </a:p>
        </p:txBody>
      </p:sp>
      <p:sp>
        <p:nvSpPr>
          <p:cNvPr id="2" name="Date Placeholder 1"/>
          <p:cNvSpPr>
            <a:spLocks noGrp="1"/>
          </p:cNvSpPr>
          <p:nvPr>
            <p:ph type="dt" idx="10"/>
          </p:nvPr>
        </p:nvSpPr>
        <p:spPr/>
        <p:txBody>
          <a:bodyPr/>
          <a:lstStyle/>
          <a:p>
            <a:fld id="{39B94A09-3343-4004-8977-91A424FF67B1}" type="datetime1">
              <a:rPr lang="en-US" smtClean="0">
                <a:solidFill>
                  <a:prstClr val="black"/>
                </a:solidFill>
              </a:rPr>
              <a:pPr/>
              <a:t>9/23/2015</a:t>
            </a:fld>
            <a:endParaRPr lang="en-US" dirty="0">
              <a:solidFill>
                <a:prstClr val="black"/>
              </a:solidFill>
            </a:endParaRPr>
          </a:p>
        </p:txBody>
      </p:sp>
    </p:spTree>
    <p:extLst>
      <p:ext uri="{BB962C8B-B14F-4D97-AF65-F5344CB8AC3E}">
        <p14:creationId xmlns:p14="http://schemas.microsoft.com/office/powerpoint/2010/main" val="27368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C079-89D4-4CC6-8387-D9AAAB8C47F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67210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8203A-4659-4C55-9C50-31377D37077F}" type="slidenum">
              <a:rPr lang="en-US" smtClean="0"/>
              <a:t>2</a:t>
            </a:fld>
            <a:endParaRPr lang="en-US"/>
          </a:p>
        </p:txBody>
      </p:sp>
    </p:spTree>
    <p:extLst>
      <p:ext uri="{BB962C8B-B14F-4D97-AF65-F5344CB8AC3E}">
        <p14:creationId xmlns:p14="http://schemas.microsoft.com/office/powerpoint/2010/main" val="133686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7664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D89A7-7CE8-4BA8-8651-962ADAFAF65F}"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fld id="{751A0105-0FB9-4344-87BB-FB8D95DD4B2E}" type="datetime1">
              <a:rPr lang="en-US" smtClean="0">
                <a:solidFill>
                  <a:prstClr val="black"/>
                </a:solidFill>
              </a:rPr>
              <a:pPr/>
              <a:t>9/23/2015</a:t>
            </a:fld>
            <a:endParaRPr lang="en-US" dirty="0">
              <a:solidFill>
                <a:prstClr val="black"/>
              </a:solidFill>
            </a:endParaRPr>
          </a:p>
        </p:txBody>
      </p:sp>
    </p:spTree>
    <p:extLst>
      <p:ext uri="{BB962C8B-B14F-4D97-AF65-F5344CB8AC3E}">
        <p14:creationId xmlns:p14="http://schemas.microsoft.com/office/powerpoint/2010/main" val="238981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8203A-4659-4C55-9C50-31377D37077F}" type="slidenum">
              <a:rPr lang="en-US" smtClean="0"/>
              <a:t>5</a:t>
            </a:fld>
            <a:endParaRPr lang="en-US"/>
          </a:p>
        </p:txBody>
      </p:sp>
    </p:spTree>
    <p:extLst>
      <p:ext uri="{BB962C8B-B14F-4D97-AF65-F5344CB8AC3E}">
        <p14:creationId xmlns:p14="http://schemas.microsoft.com/office/powerpoint/2010/main" val="80624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8203A-4659-4C55-9C50-31377D37077F}" type="slidenum">
              <a:rPr lang="en-US" smtClean="0"/>
              <a:t>6</a:t>
            </a:fld>
            <a:endParaRPr lang="en-US"/>
          </a:p>
        </p:txBody>
      </p:sp>
    </p:spTree>
    <p:extLst>
      <p:ext uri="{BB962C8B-B14F-4D97-AF65-F5344CB8AC3E}">
        <p14:creationId xmlns:p14="http://schemas.microsoft.com/office/powerpoint/2010/main" val="317098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209675"/>
            <a:ext cx="5815013" cy="3270250"/>
          </a:xfrm>
        </p:spPr>
      </p:sp>
      <p:sp>
        <p:nvSpPr>
          <p:cNvPr id="3" name="Notes Placeholder 2"/>
          <p:cNvSpPr>
            <a:spLocks noGrp="1"/>
          </p:cNvSpPr>
          <p:nvPr>
            <p:ph type="body" idx="1"/>
          </p:nvPr>
        </p:nvSpPr>
        <p:spPr/>
        <p:txBody>
          <a:bodyPr>
            <a:normAutofit/>
          </a:bodyPr>
          <a:lstStyle/>
          <a:p>
            <a:r>
              <a:rPr lang="en-US" sz="1600" b="1" dirty="0">
                <a:solidFill>
                  <a:srgbClr val="FF0000"/>
                </a:solidFill>
              </a:rPr>
              <a:t>Gary</a:t>
            </a:r>
          </a:p>
          <a:p>
            <a:r>
              <a:rPr lang="en-US" sz="1600" b="1" dirty="0"/>
              <a:t>Talk about the IMPACT this program has HOPE &amp; Zell scholarships</a:t>
            </a:r>
          </a:p>
          <a:p>
            <a:endParaRPr lang="en-US" sz="1600" b="1" dirty="0"/>
          </a:p>
          <a:p>
            <a:r>
              <a:rPr lang="en-US" sz="1600" b="1" dirty="0"/>
              <a:t>Locate Course Directory on Gacollege411</a:t>
            </a:r>
          </a:p>
          <a:p>
            <a:endParaRPr lang="en-US" sz="1600" b="1" dirty="0"/>
          </a:p>
          <a:p>
            <a:r>
              <a:rPr lang="en-US" sz="1600" b="1" dirty="0"/>
              <a:t>Discover Who is GATRACS</a:t>
            </a:r>
          </a:p>
          <a:p>
            <a:endParaRPr lang="en-US" sz="1600" b="1" dirty="0"/>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7</a:t>
            </a:fld>
            <a:endParaRPr lang="en-US" dirty="0"/>
          </a:p>
        </p:txBody>
      </p:sp>
      <p:sp>
        <p:nvSpPr>
          <p:cNvPr id="5" name="Date Placeholder 4"/>
          <p:cNvSpPr>
            <a:spLocks noGrp="1"/>
          </p:cNvSpPr>
          <p:nvPr>
            <p:ph type="dt" idx="11"/>
          </p:nvPr>
        </p:nvSpPr>
        <p:spPr/>
        <p:txBody>
          <a:bodyPr/>
          <a:lstStyle/>
          <a:p>
            <a:fld id="{EFCEFDE5-2F15-433B-9F4B-029DE555BEEB}" type="datetime1">
              <a:rPr lang="en-US" smtClean="0"/>
              <a:t>9/23/2015</a:t>
            </a:fld>
            <a:endParaRPr lang="en-US" dirty="0"/>
          </a:p>
        </p:txBody>
      </p:sp>
    </p:spTree>
    <p:extLst>
      <p:ext uri="{BB962C8B-B14F-4D97-AF65-F5344CB8AC3E}">
        <p14:creationId xmlns:p14="http://schemas.microsoft.com/office/powerpoint/2010/main" val="394436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Student must complete application for each term</a:t>
            </a:r>
          </a:p>
          <a:p>
            <a:endParaRPr lang="en-US" b="1" dirty="0" smtClean="0"/>
          </a:p>
          <a:p>
            <a:r>
              <a:rPr lang="en-US" b="1" dirty="0" smtClean="0"/>
              <a:t>High school set up to send Electronic application must do so</a:t>
            </a:r>
          </a:p>
          <a:p>
            <a:r>
              <a:rPr lang="en-US" b="1" dirty="0" smtClean="0"/>
              <a:t> </a:t>
            </a:r>
          </a:p>
          <a:p>
            <a:r>
              <a:rPr lang="en-US" b="1" dirty="0" smtClean="0"/>
              <a:t>High schools that are not will send a paper application</a:t>
            </a:r>
          </a:p>
          <a:p>
            <a:endParaRPr lang="en-US" b="1" dirty="0" smtClean="0"/>
          </a:p>
          <a:p>
            <a:r>
              <a:rPr lang="en-US" b="1" dirty="0" smtClean="0"/>
              <a:t>Games Academy and Advanced Academy of Georgia completes paper</a:t>
            </a:r>
            <a:r>
              <a:rPr lang="en-US" b="1" baseline="0" dirty="0" smtClean="0"/>
              <a:t> app.</a:t>
            </a:r>
          </a:p>
          <a:p>
            <a:endParaRPr lang="en-US" b="1" baseline="0" dirty="0" smtClean="0"/>
          </a:p>
          <a:p>
            <a:r>
              <a:rPr lang="en-US" b="1" baseline="0" dirty="0" smtClean="0"/>
              <a:t>Now my esteemed colleague, Johnny Edwards, will walk you through the processing of the Accel Application. Johnny? </a:t>
            </a:r>
            <a:endParaRPr lang="en-US" b="1" dirty="0"/>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solidFill>
                  <a:prstClr val="black"/>
                </a:solidFill>
              </a:rPr>
              <a:pPr>
                <a:defRPr/>
              </a:pPr>
              <a:t>11</a:t>
            </a:fld>
            <a:endParaRPr lang="en-US" dirty="0">
              <a:solidFill>
                <a:prstClr val="black"/>
              </a:solidFill>
            </a:endParaRPr>
          </a:p>
        </p:txBody>
      </p:sp>
      <p:sp>
        <p:nvSpPr>
          <p:cNvPr id="5" name="Date Placeholder 4"/>
          <p:cNvSpPr>
            <a:spLocks noGrp="1"/>
          </p:cNvSpPr>
          <p:nvPr>
            <p:ph type="dt" idx="11"/>
          </p:nvPr>
        </p:nvSpPr>
        <p:spPr/>
        <p:txBody>
          <a:bodyPr/>
          <a:lstStyle/>
          <a:p>
            <a:fld id="{1B0F2782-D95F-4202-8C76-63B4A455B7A4}" type="datetime1">
              <a:rPr lang="en-US" smtClean="0">
                <a:solidFill>
                  <a:prstClr val="black"/>
                </a:solidFill>
              </a:rPr>
              <a:pPr/>
              <a:t>9/23/2015</a:t>
            </a:fld>
            <a:endParaRPr lang="en-US" dirty="0">
              <a:solidFill>
                <a:prstClr val="black"/>
              </a:solidFill>
            </a:endParaRPr>
          </a:p>
        </p:txBody>
      </p:sp>
    </p:spTree>
    <p:extLst>
      <p:ext uri="{BB962C8B-B14F-4D97-AF65-F5344CB8AC3E}">
        <p14:creationId xmlns:p14="http://schemas.microsoft.com/office/powerpoint/2010/main" val="127731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Three sequential</a:t>
            </a:r>
            <a:r>
              <a:rPr lang="en-US" b="1" baseline="0" dirty="0" smtClean="0"/>
              <a:t> steps</a:t>
            </a:r>
          </a:p>
          <a:p>
            <a:endParaRPr lang="en-US" b="1" baseline="0" dirty="0" smtClean="0"/>
          </a:p>
          <a:p>
            <a:r>
              <a:rPr lang="en-US" b="1" baseline="0" dirty="0" smtClean="0"/>
              <a:t>True for paper and electronic</a:t>
            </a:r>
            <a:endParaRPr lang="en-US" b="1" dirty="0"/>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solidFill>
                  <a:prstClr val="black"/>
                </a:solidFill>
              </a:rPr>
              <a:pPr>
                <a:defRPr/>
              </a:pPr>
              <a:t>12</a:t>
            </a:fld>
            <a:endParaRPr lang="en-US" dirty="0">
              <a:solidFill>
                <a:prstClr val="black"/>
              </a:solidFill>
            </a:endParaRPr>
          </a:p>
        </p:txBody>
      </p:sp>
      <p:sp>
        <p:nvSpPr>
          <p:cNvPr id="5" name="Date Placeholder 4"/>
          <p:cNvSpPr>
            <a:spLocks noGrp="1"/>
          </p:cNvSpPr>
          <p:nvPr>
            <p:ph type="dt" idx="11"/>
          </p:nvPr>
        </p:nvSpPr>
        <p:spPr/>
        <p:txBody>
          <a:bodyPr/>
          <a:lstStyle/>
          <a:p>
            <a:fld id="{027EAEEB-C989-41ED-8E94-BF5039C3A49F}" type="datetime1">
              <a:rPr lang="en-US" smtClean="0">
                <a:solidFill>
                  <a:prstClr val="black"/>
                </a:solidFill>
              </a:rPr>
              <a:pPr/>
              <a:t>9/23/2015</a:t>
            </a:fld>
            <a:endParaRPr lang="en-US" dirty="0">
              <a:solidFill>
                <a:prstClr val="black"/>
              </a:solidFill>
            </a:endParaRPr>
          </a:p>
        </p:txBody>
      </p:sp>
    </p:spTree>
    <p:extLst>
      <p:ext uri="{BB962C8B-B14F-4D97-AF65-F5344CB8AC3E}">
        <p14:creationId xmlns:p14="http://schemas.microsoft.com/office/powerpoint/2010/main" val="238831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58807" y="1434648"/>
            <a:ext cx="11808605" cy="4537566"/>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solidFill>
                  <a:prstClr val="white"/>
                </a:solidFill>
              </a:rPr>
              <a:pPr/>
              <a:t>9/23/2015</a:t>
            </a:fld>
            <a:endParaRPr lang="en-US" dirty="0">
              <a:solidFill>
                <a:prstClr val="white"/>
              </a:solidFill>
            </a:endParaRPr>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1"/>
            <a:ext cx="12192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3"/>
            <a:ext cx="2637408" cy="1052325"/>
          </a:xfrm>
          <a:prstGeom prst="rect">
            <a:avLst/>
          </a:prstGeom>
        </p:spPr>
      </p:pic>
      <p:sp>
        <p:nvSpPr>
          <p:cNvPr id="15" name="Date Placeholder 3"/>
          <p:cNvSpPr txBox="1">
            <a:spLocks/>
          </p:cNvSpPr>
          <p:nvPr userDrawn="1"/>
        </p:nvSpPr>
        <p:spPr>
          <a:xfrm>
            <a:off x="4209367" y="213627"/>
            <a:ext cx="783825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4"/>
              </a:rPr>
              <a:t>gadoe.org</a:t>
            </a:r>
            <a:endParaRPr lang="en-US" b="1" dirty="0">
              <a:solidFill>
                <a:prstClr val="white"/>
              </a:solidFill>
            </a:endParaRPr>
          </a:p>
        </p:txBody>
      </p:sp>
      <p:sp>
        <p:nvSpPr>
          <p:cNvPr id="16" name="Rectangle 15"/>
          <p:cNvSpPr/>
          <p:nvPr userDrawn="1"/>
        </p:nvSpPr>
        <p:spPr>
          <a:xfrm flipV="1">
            <a:off x="1" y="1042278"/>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4158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solidFill>
                  <a:prstClr val="white"/>
                </a:solidFill>
              </a:rPr>
              <a:pPr/>
              <a:t>9/23/2015</a:t>
            </a:fld>
            <a:endParaRPr lang="en-US" dirty="0">
              <a:solidFill>
                <a:prstClr val="white"/>
              </a:solidFill>
            </a:endParaRPr>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5" name="Date Placeholder 3"/>
          <p:cNvSpPr txBox="1">
            <a:spLocks/>
          </p:cNvSpPr>
          <p:nvPr userDrawn="1"/>
        </p:nvSpPr>
        <p:spPr>
          <a:xfrm>
            <a:off x="9406855" y="1019661"/>
            <a:ext cx="2770716"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84775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58807" y="1434648"/>
            <a:ext cx="11808605" cy="4537566"/>
          </a:xfrm>
          <a:prstGeom prst="rect">
            <a:avLst/>
          </a:prstGeom>
        </p:spPr>
      </p:pic>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solidFill>
                  <a:prstClr val="white"/>
                </a:solidFill>
              </a:rPr>
              <a:pPr/>
              <a:t>9/23/2015</a:t>
            </a:fld>
            <a:endParaRPr lang="en-US" dirty="0">
              <a:solidFill>
                <a:prstClr val="white"/>
              </a:solidFill>
            </a:endParaRPr>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4087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17602" y="1905001"/>
            <a:ext cx="5236633"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57436" y="1905001"/>
            <a:ext cx="5236633"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117600" y="4076701"/>
            <a:ext cx="10676467"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609600" y="6356351"/>
            <a:ext cx="2844800" cy="365125"/>
          </a:xfrm>
          <a:prstGeom prst="rect">
            <a:avLst/>
          </a:prstGeom>
          <a:ln/>
        </p:spPr>
        <p:txBody>
          <a:bodyPr lIns="121917" tIns="60958" rIns="121917" bIns="60958"/>
          <a:lstStyle>
            <a:lvl1pPr>
              <a:defRPr/>
            </a:lvl1pPr>
          </a:lstStyle>
          <a:p>
            <a:pPr>
              <a:defRPr/>
            </a:pPr>
            <a:endParaRPr lang="en-US" dirty="0">
              <a:solidFill>
                <a:prstClr val="white"/>
              </a:solidFill>
            </a:endParaRPr>
          </a:p>
        </p:txBody>
      </p:sp>
      <p:sp>
        <p:nvSpPr>
          <p:cNvPr id="7" name="Rectangle 12"/>
          <p:cNvSpPr>
            <a:spLocks noGrp="1" noChangeArrowheads="1"/>
          </p:cNvSpPr>
          <p:nvPr>
            <p:ph type="ftr" sz="quarter" idx="11"/>
          </p:nvPr>
        </p:nvSpPr>
        <p:spPr>
          <a:xfrm>
            <a:off x="4165600" y="6356351"/>
            <a:ext cx="3860800" cy="365125"/>
          </a:xfrm>
          <a:prstGeom prst="rect">
            <a:avLst/>
          </a:prstGeom>
          <a:ln/>
        </p:spPr>
        <p:txBody>
          <a:bodyPr lIns="121917" tIns="60958" rIns="121917" bIns="60958"/>
          <a:lstStyle>
            <a:lvl1pPr>
              <a:defRPr/>
            </a:lvl1pPr>
          </a:lstStyle>
          <a:p>
            <a:pPr>
              <a:defRPr/>
            </a:pPr>
            <a:endParaRPr lang="en-US" dirty="0">
              <a:solidFill>
                <a:prstClr val="white"/>
              </a:solidFill>
            </a:endParaRPr>
          </a:p>
        </p:txBody>
      </p:sp>
      <p:sp>
        <p:nvSpPr>
          <p:cNvPr id="8" name="Rectangle 13"/>
          <p:cNvSpPr>
            <a:spLocks noGrp="1" noChangeArrowheads="1"/>
          </p:cNvSpPr>
          <p:nvPr>
            <p:ph type="sldNum" sz="quarter" idx="12"/>
          </p:nvPr>
        </p:nvSpPr>
        <p:spPr>
          <a:xfrm>
            <a:off x="8737600" y="6356351"/>
            <a:ext cx="2844800" cy="365125"/>
          </a:xfrm>
          <a:prstGeom prst="rect">
            <a:avLst/>
          </a:prstGeom>
          <a:ln/>
        </p:spPr>
        <p:txBody>
          <a:bodyPr lIns="121917" tIns="60958" rIns="121917" bIns="60958"/>
          <a:lstStyle>
            <a:lvl1pPr>
              <a:defRPr/>
            </a:lvl1pPr>
          </a:lstStyle>
          <a:p>
            <a:pPr>
              <a:defRPr/>
            </a:pPr>
            <a:fld id="{B35478FB-0AD1-4223-A3D2-413A269093B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66068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98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5264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0630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0499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5168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163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063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solidFill>
                  <a:prstClr val="white"/>
                </a:solidFill>
              </a:rPr>
              <a:pPr/>
              <a:t>9/23/2015</a:t>
            </a:fld>
            <a:endParaRPr lang="en-US" dirty="0">
              <a:solidFill>
                <a:prstClr val="white"/>
              </a:solidFill>
            </a:endParaRPr>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7" name="Date Placeholder 3"/>
          <p:cNvSpPr txBox="1">
            <a:spLocks/>
          </p:cNvSpPr>
          <p:nvPr userDrawn="1"/>
        </p:nvSpPr>
        <p:spPr>
          <a:xfrm>
            <a:off x="9608191" y="1019661"/>
            <a:ext cx="256938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582637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4812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662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614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315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p:nvPr>
        </p:nvSpPr>
        <p:spPr>
          <a:xfrm>
            <a:off x="406400" y="381000"/>
            <a:ext cx="107696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4" name="Rectangle 7"/>
          <p:cNvSpPr>
            <a:spLocks noGrp="1"/>
          </p:cNvSpPr>
          <p:nvPr>
            <p:ph type="dt" sz="half" idx="14"/>
          </p:nvPr>
        </p:nvSpPr>
        <p:spPr/>
        <p:txBody>
          <a:bodyPr/>
          <a:lstStyle>
            <a:lvl1pPr>
              <a:defRPr/>
            </a:lvl1pPr>
            <a:extLst/>
          </a:lstStyle>
          <a:p>
            <a:pPr>
              <a:defRPr/>
            </a:pPr>
            <a:endParaRPr lang="en-US" dirty="0">
              <a:solidFill>
                <a:prstClr val="black">
                  <a:tint val="75000"/>
                </a:prstClr>
              </a:solidFill>
            </a:endParaRPr>
          </a:p>
        </p:txBody>
      </p:sp>
      <p:sp>
        <p:nvSpPr>
          <p:cNvPr id="5" name="Rectangle 8"/>
          <p:cNvSpPr>
            <a:spLocks noGrp="1"/>
          </p:cNvSpPr>
          <p:nvPr>
            <p:ph type="sldNum" sz="quarter" idx="15"/>
          </p:nvPr>
        </p:nvSpPr>
        <p:spPr>
          <a:xfrm>
            <a:off x="11643787" y="6553200"/>
            <a:ext cx="467783" cy="304800"/>
          </a:xfrm>
        </p:spPr>
        <p:txBody>
          <a:bodyPr/>
          <a:lstStyle>
            <a:lvl1pPr>
              <a:defRPr>
                <a:solidFill>
                  <a:schemeClr val="bg1"/>
                </a:solidFill>
              </a:defRPr>
            </a:lvl1pPr>
            <a:extLst/>
          </a:lstStyle>
          <a:p>
            <a:pPr>
              <a:defRPr/>
            </a:pPr>
            <a:fld id="{1A33F786-5148-4D22-A775-075DFA61306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03564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solidFill>
                  <a:prstClr val="white"/>
                </a:solidFill>
              </a:rPr>
              <a:pPr/>
              <a:t>9/23/2015</a:t>
            </a:fld>
            <a:endParaRPr lang="en-US" dirty="0">
              <a:solidFill>
                <a:prstClr val="white"/>
              </a:solidFill>
            </a:endParaRPr>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1"/>
            <a:ext cx="12192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3"/>
            <a:ext cx="2637408" cy="1052325"/>
          </a:xfrm>
          <a:prstGeom prst="rect">
            <a:avLst/>
          </a:prstGeom>
        </p:spPr>
      </p:pic>
      <p:sp>
        <p:nvSpPr>
          <p:cNvPr id="15" name="Date Placeholder 3"/>
          <p:cNvSpPr txBox="1">
            <a:spLocks/>
          </p:cNvSpPr>
          <p:nvPr userDrawn="1"/>
        </p:nvSpPr>
        <p:spPr>
          <a:xfrm>
            <a:off x="4209367" y="213627"/>
            <a:ext cx="783825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4"/>
              </a:rPr>
              <a:t>gadoe.org</a:t>
            </a:r>
            <a:endParaRPr lang="en-US" b="1" dirty="0">
              <a:solidFill>
                <a:prstClr val="white"/>
              </a:solidFill>
            </a:endParaRPr>
          </a:p>
        </p:txBody>
      </p:sp>
      <p:sp>
        <p:nvSpPr>
          <p:cNvPr id="16" name="Rectangle 15"/>
          <p:cNvSpPr/>
          <p:nvPr userDrawn="1"/>
        </p:nvSpPr>
        <p:spPr>
          <a:xfrm flipV="1">
            <a:off x="1" y="1042278"/>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3674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solidFill>
                  <a:prstClr val="white"/>
                </a:solidFill>
              </a:rPr>
              <a:pPr/>
              <a:t>9/23/2015</a:t>
            </a:fld>
            <a:endParaRPr lang="en-US" dirty="0">
              <a:solidFill>
                <a:prstClr val="white"/>
              </a:solidFill>
            </a:endParaRPr>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8" name="Date Placeholder 3"/>
          <p:cNvSpPr txBox="1">
            <a:spLocks/>
          </p:cNvSpPr>
          <p:nvPr userDrawn="1"/>
        </p:nvSpPr>
        <p:spPr>
          <a:xfrm>
            <a:off x="9473967" y="1019661"/>
            <a:ext cx="2703604"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3565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365127"/>
            <a:ext cx="8387696"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solidFill>
                  <a:prstClr val="white"/>
                </a:solidFill>
              </a:rPr>
              <a:pPr/>
              <a:t>9/23/2015</a:t>
            </a:fld>
            <a:endParaRPr lang="en-US" dirty="0">
              <a:solidFill>
                <a:prstClr val="white"/>
              </a:solidFill>
            </a:endParaRPr>
          </a:p>
        </p:txBody>
      </p:sp>
      <p:sp>
        <p:nvSpPr>
          <p:cNvPr id="13" name="Footer Placeholder 4"/>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4" name="Slide Number Placeholder 5"/>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5" name="Rectangle 14"/>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20" name="Date Placeholder 3"/>
          <p:cNvSpPr txBox="1">
            <a:spLocks/>
          </p:cNvSpPr>
          <p:nvPr userDrawn="1"/>
        </p:nvSpPr>
        <p:spPr>
          <a:xfrm>
            <a:off x="9440411" y="1019661"/>
            <a:ext cx="273716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77140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solidFill>
                  <a:prstClr val="white"/>
                </a:solidFill>
              </a:rPr>
              <a:pPr/>
              <a:t>9/23/2015</a:t>
            </a:fld>
            <a:endParaRPr lang="en-US" dirty="0">
              <a:solidFill>
                <a:prstClr val="white"/>
              </a:solidFill>
            </a:endParaRPr>
          </a:p>
        </p:txBody>
      </p:sp>
      <p:sp>
        <p:nvSpPr>
          <p:cNvPr id="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6" name="Date Placeholder 3"/>
          <p:cNvSpPr txBox="1">
            <a:spLocks/>
          </p:cNvSpPr>
          <p:nvPr userDrawn="1"/>
        </p:nvSpPr>
        <p:spPr>
          <a:xfrm>
            <a:off x="9418040" y="1019661"/>
            <a:ext cx="275953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18943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solidFill>
                  <a:prstClr val="white"/>
                </a:solidFill>
              </a:rPr>
              <a:pPr/>
              <a:t>9/23/2015</a:t>
            </a:fld>
            <a:endParaRPr lang="en-US" dirty="0">
              <a:solidFill>
                <a:prstClr val="white"/>
              </a:solidFill>
            </a:endParaRPr>
          </a:p>
        </p:txBody>
      </p:sp>
      <p:sp>
        <p:nvSpPr>
          <p:cNvPr id="8"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9"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0" name="Rectangle 9"/>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1"/>
            <a:ext cx="12192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3"/>
            <a:ext cx="2637408" cy="1052325"/>
          </a:xfrm>
          <a:prstGeom prst="rect">
            <a:avLst/>
          </a:prstGeom>
        </p:spPr>
      </p:pic>
      <p:sp>
        <p:nvSpPr>
          <p:cNvPr id="13" name="Date Placeholder 3"/>
          <p:cNvSpPr txBox="1">
            <a:spLocks/>
          </p:cNvSpPr>
          <p:nvPr userDrawn="1"/>
        </p:nvSpPr>
        <p:spPr>
          <a:xfrm>
            <a:off x="4209367" y="213627"/>
            <a:ext cx="783825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3"/>
              </a:rPr>
              <a:t>gadoe.org</a:t>
            </a:r>
            <a:endParaRPr lang="en-US" b="1" dirty="0">
              <a:solidFill>
                <a:prstClr val="white"/>
              </a:solidFill>
            </a:endParaRPr>
          </a:p>
        </p:txBody>
      </p:sp>
      <p:sp>
        <p:nvSpPr>
          <p:cNvPr id="14" name="Rectangle 13"/>
          <p:cNvSpPr/>
          <p:nvPr userDrawn="1"/>
        </p:nvSpPr>
        <p:spPr>
          <a:xfrm flipV="1">
            <a:off x="1" y="1042278"/>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4"/>
          <a:stretch>
            <a:fillRect/>
          </a:stretch>
        </p:blipFill>
        <p:spPr>
          <a:xfrm>
            <a:off x="158807" y="1434648"/>
            <a:ext cx="11808605" cy="4537566"/>
          </a:xfrm>
          <a:prstGeom prst="rect">
            <a:avLst/>
          </a:prstGeom>
        </p:spPr>
      </p:pic>
    </p:spTree>
    <p:extLst>
      <p:ext uri="{BB962C8B-B14F-4D97-AF65-F5344CB8AC3E}">
        <p14:creationId xmlns:p14="http://schemas.microsoft.com/office/powerpoint/2010/main" val="200397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1664163"/>
            <a:ext cx="617220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solidFill>
                  <a:prstClr val="white"/>
                </a:solidFill>
              </a:rPr>
              <a:pPr/>
              <a:t>9/23/2015</a:t>
            </a:fld>
            <a:endParaRPr lang="en-US" dirty="0">
              <a:solidFill>
                <a:prstClr val="white"/>
              </a:solidFill>
            </a:endParaRPr>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8" name="Date Placeholder 3"/>
          <p:cNvSpPr txBox="1">
            <a:spLocks/>
          </p:cNvSpPr>
          <p:nvPr userDrawn="1"/>
        </p:nvSpPr>
        <p:spPr>
          <a:xfrm>
            <a:off x="9418040" y="1019661"/>
            <a:ext cx="275953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67220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1801091"/>
            <a:ext cx="617220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solidFill>
                  <a:prstClr val="white"/>
                </a:solidFill>
              </a:rPr>
              <a:pPr/>
              <a:t>9/23/2015</a:t>
            </a:fld>
            <a:endParaRPr lang="en-US" dirty="0">
              <a:solidFill>
                <a:prstClr val="white"/>
              </a:solidFill>
            </a:endParaRPr>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8" name="Date Placeholder 3"/>
          <p:cNvSpPr txBox="1">
            <a:spLocks/>
          </p:cNvSpPr>
          <p:nvPr userDrawn="1"/>
        </p:nvSpPr>
        <p:spPr>
          <a:xfrm>
            <a:off x="9440411" y="1019661"/>
            <a:ext cx="273716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38748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a:stretch>
            <a:fillRect/>
          </a:stretch>
        </p:blipFill>
        <p:spPr>
          <a:xfrm>
            <a:off x="158807" y="1434648"/>
            <a:ext cx="11808605" cy="4537566"/>
          </a:xfrm>
          <a:prstGeom prst="rect">
            <a:avLst/>
          </a:prstGeom>
        </p:spPr>
      </p:pic>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805311" y="334017"/>
            <a:ext cx="8422173"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solidFill>
                  <a:prstClr val="white"/>
                </a:solidFill>
              </a:rPr>
              <a:pPr/>
              <a:t>9/23/2015</a:t>
            </a:fld>
            <a:endParaRPr lang="en-US" dirty="0">
              <a:solidFill>
                <a:prstClr val="white"/>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9" name="Rectangle 8"/>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3" name="Date Placeholder 3"/>
          <p:cNvSpPr txBox="1">
            <a:spLocks/>
          </p:cNvSpPr>
          <p:nvPr/>
        </p:nvSpPr>
        <p:spPr>
          <a:xfrm>
            <a:off x="9563450" y="1019661"/>
            <a:ext cx="261412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16"/>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944633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D24E-4D74-451F-8921-F90A845FBF08}"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BFEDD-FC05-4C50-8252-772C248EFE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34894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sfc.org/main/publishing/pdf/2016/2016-Move%20On%20When%20Ready.pdf" TargetMode="External"/><Relationship Id="rId2" Type="http://schemas.openxmlformats.org/officeDocument/2006/relationships/hyperlink" Target="https://www.gsfc.org/main/publishing/pdf/2016/FY2016-AwardChartsCombined.pdf" TargetMode="External"/><Relationship Id="rId1" Type="http://schemas.openxmlformats.org/officeDocument/2006/relationships/slideLayout" Target="../slideLayouts/slideLayout14.xml"/><Relationship Id="rId5" Type="http://schemas.openxmlformats.org/officeDocument/2006/relationships/hyperlink" Target="http://www.gsfc.org/main/publishing/pdf/2016/2016-State%20Programs%20Definitions.pdf" TargetMode="External"/><Relationship Id="rId4" Type="http://schemas.openxmlformats.org/officeDocument/2006/relationships/hyperlink" Target="http://www.gasfaa.org/docs/toc_conference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csg.edu/fordualcredit.php" TargetMode="External"/><Relationship Id="rId2" Type="http://schemas.openxmlformats.org/officeDocument/2006/relationships/hyperlink" Target="http://www.georgiacolleges.org/media/mowr" TargetMode="External"/><Relationship Id="rId1" Type="http://schemas.openxmlformats.org/officeDocument/2006/relationships/slideLayout" Target="../slideLayouts/slideLayout18.xml"/><Relationship Id="rId4" Type="http://schemas.openxmlformats.org/officeDocument/2006/relationships/hyperlink" Target="http://www.usg.edu/inst/directories/move_on_when_ready_contact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dbarker@tcsg.edu" TargetMode="External"/><Relationship Id="rId2" Type="http://schemas.openxmlformats.org/officeDocument/2006/relationships/hyperlink" Target="mailto:gmealer@doe.k12.ga.us" TargetMode="External"/><Relationship Id="rId1" Type="http://schemas.openxmlformats.org/officeDocument/2006/relationships/slideLayout" Target="../slideLayouts/slideLayout14.xml"/><Relationship Id="rId4" Type="http://schemas.openxmlformats.org/officeDocument/2006/relationships/hyperlink" Target="mailto:sarah.wenham@usg.ed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mailto:OandD@gsfc.or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mailto:ProgramAdmin@gsfc.org" TargetMode="External"/><Relationship Id="rId5" Type="http://schemas.openxmlformats.org/officeDocument/2006/relationships/hyperlink" Target="mailto:SAS@gsfc.org"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772" y="1432687"/>
            <a:ext cx="5851054" cy="2858757"/>
          </a:xfrm>
        </p:spPr>
        <p:txBody>
          <a:bodyPr>
            <a:normAutofit/>
          </a:bodyPr>
          <a:lstStyle/>
          <a:p>
            <a:r>
              <a:rPr lang="en-US" sz="4400"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The </a:t>
            </a:r>
            <a:r>
              <a:rPr lang="en-US" sz="4400" dirty="0">
                <a:solidFill>
                  <a:srgbClr val="920000"/>
                </a:solidFill>
                <a:latin typeface="Times New Roman" panose="02020603050405020304" pitchFamily="18" charset="0"/>
                <a:ea typeface="Verdana" panose="020B0604030504040204" pitchFamily="34" charset="0"/>
                <a:cs typeface="Times New Roman" panose="02020603050405020304" pitchFamily="18" charset="0"/>
              </a:rPr>
              <a:t>New</a:t>
            </a:r>
            <a:r>
              <a:rPr lang="en-US" sz="44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a:t>
            </a:r>
            <a:r>
              <a:rPr lang="en-US" sz="4400"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
            </a:r>
            <a:br>
              <a:rPr lang="en-US" sz="4400"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br>
            <a:r>
              <a:rPr lang="en-US" sz="4400"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Move On When Ready </a:t>
            </a:r>
            <a:br>
              <a:rPr lang="en-US" sz="4400"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br>
            <a:r>
              <a:rPr lang="en-US" sz="4400"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Dual Enrollment </a:t>
            </a:r>
            <a:r>
              <a:rPr lang="en-US" sz="4400" dirty="0" smtClean="0">
                <a:solidFill>
                  <a:prstClr val="black"/>
                </a:solidFill>
                <a:latin typeface="Times New Roman" panose="02020603050405020304" pitchFamily="18" charset="0"/>
                <a:ea typeface="Verdana" panose="020B0604030504040204" pitchFamily="34" charset="0"/>
                <a:cs typeface="Times New Roman" panose="02020603050405020304" pitchFamily="18" charset="0"/>
              </a:rPr>
              <a:t>Program</a:t>
            </a:r>
            <a:r>
              <a:rPr lang="en-US" sz="4800" dirty="0" smtClean="0">
                <a:latin typeface="+mn-lt"/>
              </a:rPr>
              <a:t> </a:t>
            </a:r>
            <a:endParaRPr lang="en-US" sz="4800" dirty="0">
              <a:latin typeface="+mn-lt"/>
            </a:endParaRPr>
          </a:p>
        </p:txBody>
      </p:sp>
      <p:sp>
        <p:nvSpPr>
          <p:cNvPr id="6" name="Date Placeholder 5"/>
          <p:cNvSpPr>
            <a:spLocks noGrp="1"/>
          </p:cNvSpPr>
          <p:nvPr>
            <p:ph type="dt" sz="half" idx="2"/>
          </p:nvPr>
        </p:nvSpPr>
        <p:spPr/>
        <p:txBody>
          <a:bodyPr/>
          <a:lstStyle/>
          <a:p>
            <a:fld id="{494CCCB8-5C83-404E-A3A7-8BF440FEC32E}" type="datetime1">
              <a:rPr lang="en-US" smtClean="0">
                <a:solidFill>
                  <a:prstClr val="white"/>
                </a:solidFill>
              </a:rPr>
              <a:pPr/>
              <a:t>9/23/2015</a:t>
            </a:fld>
            <a:endParaRPr lang="en-US" dirty="0">
              <a:solidFill>
                <a:prstClr val="white"/>
              </a:solidFill>
            </a:endParaRPr>
          </a:p>
        </p:txBody>
      </p:sp>
      <p:sp>
        <p:nvSpPr>
          <p:cNvPr id="7" name="Slide Number Placeholder 6"/>
          <p:cNvSpPr>
            <a:spLocks noGrp="1"/>
          </p:cNvSpPr>
          <p:nvPr>
            <p:ph type="sldNum" sz="quarter" idx="4"/>
          </p:nvPr>
        </p:nvSpPr>
        <p:spPr/>
        <p:txBody>
          <a:bodyPr/>
          <a:lstStyle/>
          <a:p>
            <a:fld id="{B63E4CEF-BB1E-48C7-AE93-F39F6AA99AD7}" type="slidenum">
              <a:rPr lang="en-US" smtClean="0">
                <a:solidFill>
                  <a:prstClr val="white"/>
                </a:solidFill>
              </a:rPr>
              <a:pPr/>
              <a:t>1</a:t>
            </a:fld>
            <a:endParaRPr lang="en-US" dirty="0">
              <a:solidFill>
                <a:prstClr val="white"/>
              </a:solidFill>
            </a:endParaRPr>
          </a:p>
        </p:txBody>
      </p:sp>
      <p:sp>
        <p:nvSpPr>
          <p:cNvPr id="5" name="TextBox 4"/>
          <p:cNvSpPr txBox="1"/>
          <p:nvPr/>
        </p:nvSpPr>
        <p:spPr>
          <a:xfrm>
            <a:off x="7171196" y="5521247"/>
            <a:ext cx="4084580" cy="369332"/>
          </a:xfrm>
          <a:prstGeom prst="rect">
            <a:avLst/>
          </a:prstGeom>
          <a:noFill/>
        </p:spPr>
        <p:txBody>
          <a:bodyPr wrap="none" rtlCol="0">
            <a:spAutoFit/>
          </a:bodyPr>
          <a:lstStyle/>
          <a:p>
            <a:r>
              <a:rPr lang="en-US" dirty="0">
                <a:solidFill>
                  <a:srgbClr val="FF33CC"/>
                </a:solidFill>
              </a:rPr>
              <a:t>Making it better for our future graduates!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005" y="1946788"/>
            <a:ext cx="5711943" cy="3598606"/>
          </a:xfrm>
          <a:prstGeom prst="rect">
            <a:avLst/>
          </a:prstGeom>
        </p:spPr>
      </p:pic>
      <p:sp>
        <p:nvSpPr>
          <p:cNvPr id="3" name="TextBox 2"/>
          <p:cNvSpPr txBox="1"/>
          <p:nvPr/>
        </p:nvSpPr>
        <p:spPr>
          <a:xfrm>
            <a:off x="436417" y="4998027"/>
            <a:ext cx="4990989" cy="707886"/>
          </a:xfrm>
          <a:prstGeom prst="rect">
            <a:avLst/>
          </a:prstGeom>
          <a:noFill/>
        </p:spPr>
        <p:txBody>
          <a:bodyPr wrap="square" rtlCol="0">
            <a:spAutoFit/>
          </a:bodyPr>
          <a:lstStyle/>
          <a:p>
            <a:r>
              <a:rPr lang="en-US" sz="2000" dirty="0">
                <a:solidFill>
                  <a:prstClr val="black"/>
                </a:solidFill>
              </a:rPr>
              <a:t>Gary </a:t>
            </a:r>
            <a:r>
              <a:rPr lang="en-US" sz="2000" dirty="0" err="1">
                <a:solidFill>
                  <a:prstClr val="black"/>
                </a:solidFill>
              </a:rPr>
              <a:t>Mealer</a:t>
            </a:r>
            <a:r>
              <a:rPr lang="en-US" sz="2000" dirty="0">
                <a:solidFill>
                  <a:prstClr val="black"/>
                </a:solidFill>
              </a:rPr>
              <a:t>, Transition Career Partnership Coordinator, </a:t>
            </a:r>
            <a:r>
              <a:rPr lang="en-US" sz="2000" dirty="0" err="1">
                <a:solidFill>
                  <a:prstClr val="black"/>
                </a:solidFill>
              </a:rPr>
              <a:t>GaDOE</a:t>
            </a:r>
            <a:endParaRPr lang="en-US" sz="2000" dirty="0">
              <a:solidFill>
                <a:prstClr val="black"/>
              </a:solidFill>
            </a:endParaRPr>
          </a:p>
        </p:txBody>
      </p:sp>
    </p:spTree>
    <p:extLst>
      <p:ext uri="{BB962C8B-B14F-4D97-AF65-F5344CB8AC3E}">
        <p14:creationId xmlns:p14="http://schemas.microsoft.com/office/powerpoint/2010/main" val="2982764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6028" y="274542"/>
            <a:ext cx="8187557" cy="5895029"/>
          </a:xfrm>
          <a:prstGeom prst="rect">
            <a:avLst/>
          </a:prstGeom>
        </p:spPr>
      </p:pic>
    </p:spTree>
    <p:extLst>
      <p:ext uri="{BB962C8B-B14F-4D97-AF65-F5344CB8AC3E}">
        <p14:creationId xmlns:p14="http://schemas.microsoft.com/office/powerpoint/2010/main" val="49032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14" y="257245"/>
            <a:ext cx="9200867" cy="1063555"/>
          </a:xfrm>
        </p:spPr>
        <p:txBody>
          <a:bodyPr/>
          <a:lstStyle/>
          <a:p>
            <a:r>
              <a:rPr lang="en-US" dirty="0" smtClean="0">
                <a:latin typeface="+mn-lt"/>
              </a:rPr>
              <a:t>MOWR Application</a:t>
            </a:r>
            <a:endParaRPr lang="en-US" dirty="0">
              <a:latin typeface="+mn-lt"/>
            </a:endParaRPr>
          </a:p>
        </p:txBody>
      </p:sp>
      <p:sp>
        <p:nvSpPr>
          <p:cNvPr id="4" name="Rectangle 3"/>
          <p:cNvSpPr txBox="1">
            <a:spLocks noChangeArrowheads="1"/>
          </p:cNvSpPr>
          <p:nvPr/>
        </p:nvSpPr>
        <p:spPr>
          <a:xfrm>
            <a:off x="593981" y="1537855"/>
            <a:ext cx="8672459" cy="4222653"/>
          </a:xfrm>
          <a:prstGeom prst="rect">
            <a:avLst/>
          </a:prstGeom>
        </p:spPr>
        <p:txBody>
          <a:bodyPr/>
          <a:lstStyle/>
          <a:p>
            <a:pPr marL="342900" indent="-342900" eaLnBrk="0" fontAlgn="base" hangingPunct="0">
              <a:spcBef>
                <a:spcPts val="400"/>
              </a:spcBef>
              <a:spcAft>
                <a:spcPts val="400"/>
              </a:spcAft>
              <a:buFont typeface="Arial" panose="020B0604020202020204" pitchFamily="34" charset="0"/>
              <a:buChar char="•"/>
              <a:defRPr/>
            </a:pPr>
            <a:r>
              <a:rPr lang="en-US" altLang="en-US" sz="2400" kern="0" dirty="0">
                <a:solidFill>
                  <a:prstClr val="black"/>
                </a:solidFill>
              </a:rPr>
              <a:t>Located on MOWR webpage on GAcollege411</a:t>
            </a:r>
            <a:endParaRPr lang="en-US" sz="2400" dirty="0">
              <a:solidFill>
                <a:prstClr val="black"/>
              </a:solidFill>
            </a:endParaRPr>
          </a:p>
          <a:p>
            <a:pPr marL="342900" indent="-342900" eaLnBrk="0" fontAlgn="base" hangingPunct="0">
              <a:spcBef>
                <a:spcPts val="400"/>
              </a:spcBef>
              <a:spcAft>
                <a:spcPts val="400"/>
              </a:spcAft>
              <a:buFont typeface="Arial" panose="020B0604020202020204" pitchFamily="34" charset="0"/>
              <a:buChar char="•"/>
              <a:defRPr/>
            </a:pPr>
            <a:r>
              <a:rPr lang="en-US" altLang="en-US" sz="2400" kern="0" dirty="0">
                <a:solidFill>
                  <a:prstClr val="black"/>
                </a:solidFill>
              </a:rPr>
              <a:t>Paper (pdf) version to be completed by home study students and students with no SSN</a:t>
            </a:r>
          </a:p>
          <a:p>
            <a:pPr marL="342900" indent="-342900" eaLnBrk="0" fontAlgn="base" hangingPunct="0">
              <a:spcBef>
                <a:spcPts val="400"/>
              </a:spcBef>
              <a:spcAft>
                <a:spcPts val="400"/>
              </a:spcAft>
              <a:buFont typeface="Arial" panose="020B0604020202020204" pitchFamily="34" charset="0"/>
              <a:buChar char="•"/>
              <a:defRPr/>
            </a:pPr>
            <a:r>
              <a:rPr lang="en-US" altLang="en-US" sz="2400" kern="0" dirty="0">
                <a:solidFill>
                  <a:prstClr val="black"/>
                </a:solidFill>
              </a:rPr>
              <a:t>Online version to be completed by eligible public and private high school </a:t>
            </a:r>
            <a:r>
              <a:rPr lang="en-US" altLang="en-US" sz="2400" kern="0" dirty="0" smtClean="0">
                <a:solidFill>
                  <a:prstClr val="black"/>
                </a:solidFill>
              </a:rPr>
              <a:t>students</a:t>
            </a:r>
          </a:p>
          <a:p>
            <a:pPr marL="342900" indent="-342900" eaLnBrk="0" fontAlgn="base" hangingPunct="0">
              <a:spcBef>
                <a:spcPts val="400"/>
              </a:spcBef>
              <a:spcAft>
                <a:spcPts val="400"/>
              </a:spcAft>
              <a:buFont typeface="Arial" panose="020B0604020202020204" pitchFamily="34" charset="0"/>
              <a:buChar char="•"/>
              <a:defRPr/>
            </a:pPr>
            <a:r>
              <a:rPr lang="en-US" sz="2400" dirty="0"/>
              <a:t>Move on When Ready Student Application Deadlines are determined by local systems and/or postsecondary </a:t>
            </a:r>
            <a:r>
              <a:rPr lang="en-US" sz="2400" dirty="0" smtClean="0"/>
              <a:t>institutions</a:t>
            </a:r>
          </a:p>
          <a:p>
            <a:pPr marL="342900" indent="-342900" eaLnBrk="0" fontAlgn="base" hangingPunct="0">
              <a:spcBef>
                <a:spcPts val="400"/>
              </a:spcBef>
              <a:spcAft>
                <a:spcPts val="400"/>
              </a:spcAft>
              <a:buFont typeface="Arial" panose="020B0604020202020204" pitchFamily="34" charset="0"/>
              <a:buChar char="•"/>
              <a:defRPr/>
            </a:pPr>
            <a:r>
              <a:rPr lang="en-US" altLang="en-US" sz="2400" kern="0" dirty="0" smtClean="0">
                <a:solidFill>
                  <a:prstClr val="black"/>
                </a:solidFill>
              </a:rPr>
              <a:t>Must </a:t>
            </a:r>
            <a:r>
              <a:rPr lang="en-US" altLang="en-US" sz="2400" kern="0" dirty="0">
                <a:solidFill>
                  <a:prstClr val="black"/>
                </a:solidFill>
              </a:rPr>
              <a:t>submit an application for each postsecondary semester or quarter of participation in the MOWR </a:t>
            </a:r>
            <a:r>
              <a:rPr lang="en-US" altLang="en-US" sz="2400" kern="0" dirty="0" smtClean="0">
                <a:solidFill>
                  <a:prstClr val="black"/>
                </a:solidFill>
              </a:rPr>
              <a:t>Program</a:t>
            </a:r>
          </a:p>
          <a:p>
            <a:pPr lvl="1" eaLnBrk="0" fontAlgn="base" hangingPunct="0">
              <a:spcBef>
                <a:spcPts val="400"/>
              </a:spcBef>
              <a:spcAft>
                <a:spcPts val="400"/>
              </a:spcAft>
              <a:buClr>
                <a:srgbClr val="C00000"/>
              </a:buClr>
              <a:defRPr/>
            </a:pPr>
            <a:endParaRPr lang="en-US" altLang="en-US" sz="2200" kern="0" dirty="0">
              <a:solidFill>
                <a:prstClr val="black"/>
              </a:solidFill>
            </a:endParaRPr>
          </a:p>
        </p:txBody>
      </p:sp>
    </p:spTree>
    <p:extLst>
      <p:ext uri="{BB962C8B-B14F-4D97-AF65-F5344CB8AC3E}">
        <p14:creationId xmlns:p14="http://schemas.microsoft.com/office/powerpoint/2010/main" val="3534319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59" y="176487"/>
            <a:ext cx="9191990" cy="1028385"/>
          </a:xfrm>
        </p:spPr>
        <p:txBody>
          <a:bodyPr/>
          <a:lstStyle/>
          <a:p>
            <a:r>
              <a:rPr lang="en-US" dirty="0" smtClean="0">
                <a:latin typeface="+mn-lt"/>
              </a:rPr>
              <a:t>MOWR Application </a:t>
            </a:r>
            <a:endParaRPr lang="en-US" dirty="0">
              <a:latin typeface="+mn-lt"/>
            </a:endParaRPr>
          </a:p>
        </p:txBody>
      </p:sp>
      <p:sp>
        <p:nvSpPr>
          <p:cNvPr id="4" name="Rectangle 3"/>
          <p:cNvSpPr txBox="1">
            <a:spLocks noChangeArrowheads="1"/>
          </p:cNvSpPr>
          <p:nvPr/>
        </p:nvSpPr>
        <p:spPr>
          <a:xfrm>
            <a:off x="856859" y="1204872"/>
            <a:ext cx="8973003" cy="4615892"/>
          </a:xfrm>
          <a:prstGeom prst="rect">
            <a:avLst/>
          </a:prstGeom>
        </p:spPr>
        <p:txBody>
          <a:bodyPr/>
          <a:lstStyle/>
          <a:p>
            <a:pPr marL="288925" indent="-288925" eaLnBrk="0" fontAlgn="base" hangingPunct="0">
              <a:lnSpc>
                <a:spcPct val="95000"/>
              </a:lnSpc>
              <a:spcBef>
                <a:spcPct val="20000"/>
              </a:spcBef>
              <a:spcAft>
                <a:spcPct val="20000"/>
              </a:spcAft>
              <a:buClr>
                <a:srgbClr val="C00000"/>
              </a:buClr>
              <a:buFontTx/>
              <a:buChar char="•"/>
              <a:defRPr/>
            </a:pPr>
            <a:r>
              <a:rPr lang="en-US" altLang="en-US" sz="2800" b="1" kern="0" dirty="0" smtClean="0">
                <a:solidFill>
                  <a:srgbClr val="000000"/>
                </a:solidFill>
              </a:rPr>
              <a:t>Three </a:t>
            </a:r>
            <a:r>
              <a:rPr lang="en-US" altLang="en-US" sz="2800" b="1" kern="0" dirty="0">
                <a:solidFill>
                  <a:srgbClr val="000000"/>
                </a:solidFill>
              </a:rPr>
              <a:t>Sections</a:t>
            </a:r>
          </a:p>
          <a:p>
            <a:pPr marL="800100" lvl="1" indent="-342900" eaLnBrk="0" fontAlgn="base" hangingPunct="0">
              <a:lnSpc>
                <a:spcPct val="95000"/>
              </a:lnSpc>
              <a:spcBef>
                <a:spcPct val="20000"/>
              </a:spcBef>
              <a:spcAft>
                <a:spcPct val="20000"/>
              </a:spcAft>
              <a:buClr>
                <a:srgbClr val="C00000"/>
              </a:buClr>
              <a:buFont typeface="Calibri" panose="020F0502020204030204" pitchFamily="34" charset="0"/>
              <a:buChar char="‒"/>
              <a:defRPr/>
            </a:pPr>
            <a:r>
              <a:rPr lang="en-US" altLang="en-US" sz="2400" kern="0" dirty="0">
                <a:solidFill>
                  <a:srgbClr val="000000"/>
                </a:solidFill>
              </a:rPr>
              <a:t>The MOWR Application is completed in three sequential steps</a:t>
            </a:r>
          </a:p>
          <a:p>
            <a:pPr marL="2290763" lvl="2" indent="-1376363" eaLnBrk="0" hangingPunct="0">
              <a:lnSpc>
                <a:spcPct val="95000"/>
              </a:lnSpc>
              <a:spcBef>
                <a:spcPct val="20000"/>
              </a:spcBef>
              <a:spcAft>
                <a:spcPct val="20000"/>
              </a:spcAft>
              <a:buClr>
                <a:srgbClr val="88BBBB"/>
              </a:buClr>
              <a:defRPr/>
            </a:pPr>
            <a:r>
              <a:rPr lang="en-US" altLang="en-US" sz="2200" kern="0" dirty="0">
                <a:solidFill>
                  <a:prstClr val="black"/>
                </a:solidFill>
              </a:rPr>
              <a:t>Section 1: 	The student completes a MOWR application at </a:t>
            </a:r>
            <a:r>
              <a:rPr lang="en-US" altLang="en-US" sz="2200" u="sng" kern="0" dirty="0">
                <a:solidFill>
                  <a:prstClr val="black"/>
                </a:solidFill>
              </a:rPr>
              <a:t>www.GAcollege411.org</a:t>
            </a:r>
            <a:r>
              <a:rPr lang="en-US" altLang="en-US" sz="2200" kern="0" dirty="0">
                <a:solidFill>
                  <a:prstClr val="black"/>
                </a:solidFill>
              </a:rPr>
              <a:t>, online or prints the pdf version</a:t>
            </a:r>
            <a:r>
              <a:rPr lang="en-US" altLang="en-US" sz="2200" u="sng" kern="0" dirty="0">
                <a:solidFill>
                  <a:prstClr val="black"/>
                </a:solidFill>
              </a:rPr>
              <a:t> </a:t>
            </a:r>
            <a:endParaRPr lang="en-US" altLang="en-US" sz="2200" b="1" kern="0" dirty="0">
              <a:solidFill>
                <a:prstClr val="black"/>
              </a:solidFill>
            </a:endParaRPr>
          </a:p>
          <a:p>
            <a:pPr marL="2290763" lvl="2" indent="-1376363" eaLnBrk="0" fontAlgn="base" hangingPunct="0">
              <a:lnSpc>
                <a:spcPct val="95000"/>
              </a:lnSpc>
              <a:spcBef>
                <a:spcPct val="20000"/>
              </a:spcBef>
              <a:spcAft>
                <a:spcPct val="20000"/>
              </a:spcAft>
              <a:buClr>
                <a:srgbClr val="88BBBB"/>
              </a:buClr>
              <a:defRPr/>
            </a:pPr>
            <a:r>
              <a:rPr lang="en-US" altLang="en-US" sz="2200" kern="0" dirty="0">
                <a:solidFill>
                  <a:prstClr val="black"/>
                </a:solidFill>
              </a:rPr>
              <a:t>Section 2: 	The participating high school or home study program must certify the student’s application and list the courses the student is planning to pursue for dual credit</a:t>
            </a:r>
          </a:p>
          <a:p>
            <a:pPr marL="2290763" lvl="2" indent="-1376363" eaLnBrk="0" fontAlgn="base" hangingPunct="0">
              <a:lnSpc>
                <a:spcPct val="95000"/>
              </a:lnSpc>
              <a:spcBef>
                <a:spcPct val="20000"/>
              </a:spcBef>
              <a:spcAft>
                <a:spcPct val="20000"/>
              </a:spcAft>
              <a:buClr>
                <a:srgbClr val="88BBBB"/>
              </a:buClr>
              <a:defRPr/>
            </a:pPr>
            <a:r>
              <a:rPr lang="en-US" altLang="en-US" sz="2200" kern="0" dirty="0">
                <a:solidFill>
                  <a:prstClr val="black"/>
                </a:solidFill>
              </a:rPr>
              <a:t>Section 3: 	The participating postsecondary institution must certify the student’s application and approve the postsecondary courses for MOWR </a:t>
            </a:r>
          </a:p>
          <a:p>
            <a:pPr marL="800100" lvl="1" indent="-342900" eaLnBrk="0" fontAlgn="base" hangingPunct="0">
              <a:lnSpc>
                <a:spcPct val="95000"/>
              </a:lnSpc>
              <a:spcBef>
                <a:spcPct val="20000"/>
              </a:spcBef>
              <a:spcAft>
                <a:spcPct val="20000"/>
              </a:spcAft>
              <a:buClr>
                <a:srgbClr val="C00000"/>
              </a:buClr>
              <a:buFont typeface="Calibri" panose="020F0502020204030204" pitchFamily="34" charset="0"/>
              <a:buChar char="‒"/>
              <a:defRPr/>
            </a:pPr>
            <a:r>
              <a:rPr lang="en-US" altLang="en-US" sz="2400" kern="0" dirty="0">
                <a:solidFill>
                  <a:srgbClr val="000000"/>
                </a:solidFill>
              </a:rPr>
              <a:t>Sequence applies to both the electronic and paper MOWR applications</a:t>
            </a:r>
          </a:p>
        </p:txBody>
      </p:sp>
    </p:spTree>
    <p:extLst>
      <p:ext uri="{BB962C8B-B14F-4D97-AF65-F5344CB8AC3E}">
        <p14:creationId xmlns:p14="http://schemas.microsoft.com/office/powerpoint/2010/main" val="2437755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94" y="158231"/>
            <a:ext cx="9124376" cy="722320"/>
          </a:xfrm>
        </p:spPr>
        <p:txBody>
          <a:bodyPr>
            <a:normAutofit/>
          </a:bodyPr>
          <a:lstStyle/>
          <a:p>
            <a:r>
              <a:rPr lang="en-US" sz="4000" b="1" dirty="0" smtClean="0">
                <a:solidFill>
                  <a:srgbClr val="000000"/>
                </a:solidFill>
                <a:latin typeface="Times New Roman" panose="02020603050405020304" pitchFamily="18" charset="0"/>
                <a:cs typeface="Times New Roman" panose="02020603050405020304" pitchFamily="18" charset="0"/>
              </a:rPr>
              <a:t>MOWR </a:t>
            </a:r>
            <a:r>
              <a:rPr lang="en-US" sz="4000" b="1" u="sng" dirty="0" smtClean="0">
                <a:solidFill>
                  <a:srgbClr val="000000"/>
                </a:solidFill>
                <a:latin typeface="Times New Roman" panose="02020603050405020304" pitchFamily="18" charset="0"/>
                <a:cs typeface="Times New Roman" panose="02020603050405020304" pitchFamily="18" charset="0"/>
              </a:rPr>
              <a:t>School </a:t>
            </a:r>
            <a:r>
              <a:rPr lang="en-US" sz="4000" b="1" dirty="0" smtClean="0">
                <a:solidFill>
                  <a:srgbClr val="000000"/>
                </a:solidFill>
                <a:latin typeface="Times New Roman" panose="02020603050405020304" pitchFamily="18" charset="0"/>
                <a:cs typeface="Times New Roman" panose="02020603050405020304" pitchFamily="18" charset="0"/>
              </a:rPr>
              <a:t>Participation Agreement</a:t>
            </a:r>
            <a:endParaRPr lang="en-US" sz="4000" dirty="0">
              <a:latin typeface="Times New Roman" panose="02020603050405020304" pitchFamily="18" charset="0"/>
              <a:cs typeface="Times New Roman" panose="02020603050405020304" pitchFamily="18" charset="0"/>
            </a:endParaRPr>
          </a:p>
        </p:txBody>
      </p:sp>
      <p:sp>
        <p:nvSpPr>
          <p:cNvPr id="4" name="Rectangle 3"/>
          <p:cNvSpPr>
            <a:spLocks noGrp="1" noChangeArrowheads="1"/>
          </p:cNvSpPr>
          <p:nvPr>
            <p:ph idx="1"/>
          </p:nvPr>
        </p:nvSpPr>
        <p:spPr>
          <a:xfrm>
            <a:off x="224894" y="1319645"/>
            <a:ext cx="11407433" cy="4520176"/>
          </a:xfrm>
        </p:spPr>
        <p:txBody>
          <a:bodyPr>
            <a:noAutofit/>
          </a:bodyPr>
          <a:lstStyle/>
          <a:p>
            <a:pPr lvl="1">
              <a:lnSpc>
                <a:spcPct val="100000"/>
              </a:lnSpc>
              <a:spcBef>
                <a:spcPts val="600"/>
              </a:spcBef>
              <a:spcAft>
                <a:spcPts val="600"/>
              </a:spcAft>
              <a:buFont typeface="Arial" pitchFamily="34" charset="0"/>
              <a:buChar char="•"/>
            </a:pPr>
            <a:r>
              <a:rPr lang="en-US" sz="2800" dirty="0" smtClean="0">
                <a:solidFill>
                  <a:srgbClr val="000000"/>
                </a:solidFill>
                <a:latin typeface="Times New Roman" panose="02020603050405020304" pitchFamily="18" charset="0"/>
                <a:cs typeface="Times New Roman" panose="02020603050405020304" pitchFamily="18" charset="0"/>
              </a:rPr>
              <a:t>Georgia public or private eligible high schools </a:t>
            </a:r>
          </a:p>
          <a:p>
            <a:pPr lvl="1">
              <a:lnSpc>
                <a:spcPct val="100000"/>
              </a:lnSpc>
              <a:spcBef>
                <a:spcPts val="600"/>
              </a:spcBef>
              <a:spcAft>
                <a:spcPts val="600"/>
              </a:spcAft>
              <a:buFont typeface="Arial" pitchFamily="34" charset="0"/>
              <a:buChar char="•"/>
            </a:pPr>
            <a:r>
              <a:rPr lang="en-US" sz="2800" dirty="0" smtClean="0">
                <a:solidFill>
                  <a:srgbClr val="000000"/>
                </a:solidFill>
                <a:latin typeface="Times New Roman" panose="02020603050405020304" pitchFamily="18" charset="0"/>
                <a:cs typeface="Times New Roman" panose="02020603050405020304" pitchFamily="18" charset="0"/>
              </a:rPr>
              <a:t>Home study programs within the State of Georgia operated in accordance with O.C.G.A. 20-2-690(c)</a:t>
            </a:r>
          </a:p>
          <a:p>
            <a:pPr lvl="1">
              <a:lnSpc>
                <a:spcPct val="100000"/>
              </a:lnSpc>
              <a:spcBef>
                <a:spcPts val="600"/>
              </a:spcBef>
              <a:spcAft>
                <a:spcPts val="600"/>
              </a:spcAft>
              <a:buFont typeface="Arial" pitchFamily="34" charset="0"/>
              <a:buChar char="•"/>
            </a:pPr>
            <a:r>
              <a:rPr lang="en-US" sz="2800" dirty="0" smtClean="0">
                <a:solidFill>
                  <a:srgbClr val="000000"/>
                </a:solidFill>
                <a:latin typeface="Times New Roman" panose="02020603050405020304" pitchFamily="18" charset="0"/>
                <a:cs typeface="Times New Roman" panose="02020603050405020304" pitchFamily="18" charset="0"/>
              </a:rPr>
              <a:t>Eligible postsecondary institutions</a:t>
            </a:r>
          </a:p>
          <a:p>
            <a:pPr lvl="1">
              <a:lnSpc>
                <a:spcPct val="100000"/>
              </a:lnSpc>
              <a:spcBef>
                <a:spcPts val="600"/>
              </a:spcBef>
              <a:spcAft>
                <a:spcPts val="600"/>
              </a:spcAft>
              <a:buFont typeface="Arial" pitchFamily="34" charset="0"/>
              <a:buChar char="•"/>
            </a:pPr>
            <a:r>
              <a:rPr lang="en-US" sz="2800" dirty="0" smtClean="0">
                <a:solidFill>
                  <a:srgbClr val="000000"/>
                </a:solidFill>
                <a:latin typeface="Times New Roman" panose="02020603050405020304" pitchFamily="18" charset="0"/>
                <a:cs typeface="Times New Roman" panose="02020603050405020304" pitchFamily="18" charset="0"/>
              </a:rPr>
              <a:t>Participation Agreements to be submitted </a:t>
            </a:r>
            <a:r>
              <a:rPr lang="en-US" sz="2800" b="1" i="1" u="sng" dirty="0" smtClean="0">
                <a:solidFill>
                  <a:srgbClr val="000000"/>
                </a:solidFill>
                <a:latin typeface="Times New Roman" panose="02020603050405020304" pitchFamily="18" charset="0"/>
                <a:cs typeface="Times New Roman" panose="02020603050405020304" pitchFamily="18" charset="0"/>
              </a:rPr>
              <a:t>annually</a:t>
            </a:r>
            <a:r>
              <a:rPr lang="en-US" sz="2800" dirty="0" smtClean="0">
                <a:solidFill>
                  <a:srgbClr val="000000"/>
                </a:solidFill>
                <a:latin typeface="Times New Roman" panose="02020603050405020304" pitchFamily="18" charset="0"/>
                <a:cs typeface="Times New Roman" panose="02020603050405020304" pitchFamily="18" charset="0"/>
              </a:rPr>
              <a:t> by </a:t>
            </a:r>
            <a:r>
              <a:rPr lang="en-US" sz="2800" dirty="0" smtClean="0">
                <a:latin typeface="Times New Roman" panose="02020603050405020304" pitchFamily="18" charset="0"/>
                <a:cs typeface="Times New Roman" panose="02020603050405020304" pitchFamily="18" charset="0"/>
              </a:rPr>
              <a:t>July 1 (scan </a:t>
            </a:r>
            <a:r>
              <a:rPr lang="en-US" sz="2800" dirty="0">
                <a:latin typeface="Times New Roman" panose="02020603050405020304" pitchFamily="18" charset="0"/>
                <a:cs typeface="Times New Roman" panose="02020603050405020304" pitchFamily="18" charset="0"/>
              </a:rPr>
              <a:t>and email, </a:t>
            </a:r>
            <a:r>
              <a:rPr lang="en-US" sz="2800" dirty="0" smtClean="0">
                <a:latin typeface="Times New Roman" panose="02020603050405020304" pitchFamily="18" charset="0"/>
                <a:cs typeface="Times New Roman" panose="02020603050405020304" pitchFamily="18" charset="0"/>
              </a:rPr>
              <a:t>fax or mail only to GSFC)</a:t>
            </a:r>
          </a:p>
          <a:p>
            <a:pPr lvl="1">
              <a:lnSpc>
                <a:spcPct val="100000"/>
              </a:lnSpc>
              <a:spcBef>
                <a:spcPts val="600"/>
              </a:spcBef>
              <a:spcAft>
                <a:spcPts val="600"/>
              </a:spcAft>
            </a:pPr>
            <a:r>
              <a:rPr lang="en-US" sz="2800" dirty="0" smtClean="0">
                <a:latin typeface="Times New Roman" panose="02020603050405020304" pitchFamily="18" charset="0"/>
                <a:cs typeface="Times New Roman" panose="02020603050405020304" pitchFamily="18" charset="0"/>
              </a:rPr>
              <a:t>Students will not be allowed to participate in MOWR until the Participation </a:t>
            </a:r>
            <a:r>
              <a:rPr lang="en-US" sz="2800" dirty="0">
                <a:latin typeface="Times New Roman" panose="02020603050405020304" pitchFamily="18" charset="0"/>
                <a:cs typeface="Times New Roman" panose="02020603050405020304" pitchFamily="18" charset="0"/>
              </a:rPr>
              <a:t>Agreement </a:t>
            </a:r>
            <a:r>
              <a:rPr lang="en-US" sz="2800" dirty="0" smtClean="0">
                <a:latin typeface="Times New Roman" panose="02020603050405020304" pitchFamily="18" charset="0"/>
                <a:cs typeface="Times New Roman" panose="02020603050405020304" pitchFamily="18" charset="0"/>
              </a:rPr>
              <a:t>confirmed by GSFC</a:t>
            </a:r>
          </a:p>
          <a:p>
            <a:pPr marL="457200" lvl="1" indent="0">
              <a:spcBef>
                <a:spcPts val="600"/>
              </a:spcBef>
              <a:spcAft>
                <a:spcPts val="600"/>
              </a:spcAft>
              <a:buNone/>
            </a:pPr>
            <a:r>
              <a:rPr lang="en-US" dirty="0" smtClean="0">
                <a:latin typeface="Times New Roman" panose="02020603050405020304" pitchFamily="18" charset="0"/>
                <a:cs typeface="Times New Roman" panose="02020603050405020304" pitchFamily="18" charset="0"/>
              </a:rPr>
              <a:t> </a:t>
            </a:r>
            <a:endParaRPr lang="en-US"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819609"/>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2" y="215900"/>
            <a:ext cx="10337798" cy="952500"/>
          </a:xfrm>
        </p:spPr>
        <p:txBody>
          <a:bodyPr>
            <a:noAutofit/>
          </a:bodyPr>
          <a:lstStyle/>
          <a:p>
            <a:r>
              <a:rPr lang="en-US" b="1" dirty="0">
                <a:latin typeface="+mn-lt"/>
              </a:rPr>
              <a:t>MOWR </a:t>
            </a:r>
            <a:r>
              <a:rPr lang="en-US" b="1" dirty="0" smtClean="0">
                <a:latin typeface="+mn-lt"/>
              </a:rPr>
              <a:t>Eligible </a:t>
            </a:r>
            <a:r>
              <a:rPr lang="en-US" b="1" dirty="0">
                <a:latin typeface="+mn-lt"/>
              </a:rPr>
              <a:t>High </a:t>
            </a:r>
            <a:r>
              <a:rPr lang="en-US" b="1" dirty="0" smtClean="0">
                <a:latin typeface="+mn-lt"/>
              </a:rPr>
              <a:t>School </a:t>
            </a:r>
            <a:br>
              <a:rPr lang="en-US" b="1" dirty="0" smtClean="0">
                <a:latin typeface="+mn-lt"/>
              </a:rPr>
            </a:br>
            <a:r>
              <a:rPr lang="en-US" b="1" dirty="0" smtClean="0">
                <a:latin typeface="+mn-lt"/>
              </a:rPr>
              <a:t>Responsibilities</a:t>
            </a:r>
            <a:endParaRPr lang="en-US" b="1" dirty="0">
              <a:latin typeface="+mn-lt"/>
            </a:endParaRPr>
          </a:p>
        </p:txBody>
      </p:sp>
      <p:sp>
        <p:nvSpPr>
          <p:cNvPr id="4" name="Rectangle 3"/>
          <p:cNvSpPr>
            <a:spLocks noGrp="1" noChangeArrowheads="1"/>
          </p:cNvSpPr>
          <p:nvPr>
            <p:ph idx="1"/>
          </p:nvPr>
        </p:nvSpPr>
        <p:spPr>
          <a:xfrm>
            <a:off x="514351" y="1459991"/>
            <a:ext cx="9766300" cy="4447713"/>
          </a:xfrm>
        </p:spPr>
        <p:txBody>
          <a:bodyPr>
            <a:noAutofit/>
          </a:bodyPr>
          <a:lstStyle/>
          <a:p>
            <a:pPr lvl="1">
              <a:lnSpc>
                <a:spcPct val="100000"/>
              </a:lnSpc>
              <a:spcBef>
                <a:spcPts val="600"/>
              </a:spcBef>
              <a:spcAft>
                <a:spcPts val="600"/>
              </a:spcAft>
              <a:buClr>
                <a:srgbClr val="920000"/>
              </a:buClr>
            </a:pPr>
            <a:r>
              <a:rPr lang="en-US" sz="2800" dirty="0">
                <a:solidFill>
                  <a:srgbClr val="000000"/>
                </a:solidFill>
              </a:rPr>
              <a:t>Provide general MOWR information no later than February 1 of each year to eligible high school students and parents</a:t>
            </a:r>
          </a:p>
          <a:p>
            <a:pPr lvl="1">
              <a:lnSpc>
                <a:spcPct val="100000"/>
              </a:lnSpc>
              <a:spcBef>
                <a:spcPts val="600"/>
              </a:spcBef>
              <a:spcAft>
                <a:spcPts val="600"/>
              </a:spcAft>
              <a:buClr>
                <a:srgbClr val="920000"/>
              </a:buClr>
            </a:pPr>
            <a:r>
              <a:rPr lang="en-US" sz="2800" dirty="0">
                <a:solidFill>
                  <a:srgbClr val="000000"/>
                </a:solidFill>
              </a:rPr>
              <a:t>Provide MOWR information to each eighth grade public school student at the time of developing the individual graduation plan</a:t>
            </a:r>
          </a:p>
          <a:p>
            <a:pPr lvl="1">
              <a:lnSpc>
                <a:spcPct val="100000"/>
              </a:lnSpc>
              <a:spcBef>
                <a:spcPts val="600"/>
              </a:spcBef>
              <a:spcAft>
                <a:spcPts val="600"/>
              </a:spcAft>
              <a:buClr>
                <a:srgbClr val="920000"/>
              </a:buClr>
            </a:pPr>
            <a:r>
              <a:rPr lang="en-US" sz="2800" dirty="0" smtClean="0">
                <a:solidFill>
                  <a:srgbClr val="000000"/>
                </a:solidFill>
              </a:rPr>
              <a:t>Provide </a:t>
            </a:r>
            <a:r>
              <a:rPr lang="en-US" sz="2800" dirty="0">
                <a:solidFill>
                  <a:srgbClr val="000000"/>
                </a:solidFill>
              </a:rPr>
              <a:t>academic counseling </a:t>
            </a:r>
          </a:p>
          <a:p>
            <a:pPr lvl="1">
              <a:lnSpc>
                <a:spcPct val="100000"/>
              </a:lnSpc>
              <a:spcBef>
                <a:spcPts val="600"/>
              </a:spcBef>
              <a:spcAft>
                <a:spcPts val="600"/>
              </a:spcAft>
              <a:buClr>
                <a:srgbClr val="920000"/>
              </a:buClr>
            </a:pPr>
            <a:r>
              <a:rPr lang="en-US" sz="2800" dirty="0">
                <a:solidFill>
                  <a:srgbClr val="000000"/>
                </a:solidFill>
              </a:rPr>
              <a:t>Obtain written consent from parent</a:t>
            </a:r>
          </a:p>
          <a:p>
            <a:pPr lvl="1">
              <a:lnSpc>
                <a:spcPct val="100000"/>
              </a:lnSpc>
              <a:spcBef>
                <a:spcPts val="600"/>
              </a:spcBef>
              <a:spcAft>
                <a:spcPts val="600"/>
              </a:spcAft>
              <a:buClr>
                <a:srgbClr val="920000"/>
              </a:buClr>
            </a:pPr>
            <a:r>
              <a:rPr lang="en-US" sz="2800" dirty="0" smtClean="0">
                <a:solidFill>
                  <a:srgbClr val="000000"/>
                </a:solidFill>
              </a:rPr>
              <a:t>Record </a:t>
            </a:r>
            <a:r>
              <a:rPr lang="en-US" sz="2800" dirty="0">
                <a:solidFill>
                  <a:srgbClr val="000000"/>
                </a:solidFill>
              </a:rPr>
              <a:t>on the student’s high school transcript dual credit </a:t>
            </a:r>
            <a:r>
              <a:rPr lang="en-US" sz="2800" dirty="0" smtClean="0">
                <a:solidFill>
                  <a:srgbClr val="000000"/>
                </a:solidFill>
              </a:rPr>
              <a:t>earned</a:t>
            </a:r>
            <a:endParaRPr lang="en-US" sz="2800" dirty="0">
              <a:solidFill>
                <a:srgbClr val="000000"/>
              </a:solidFill>
            </a:endParaRPr>
          </a:p>
          <a:p>
            <a:pPr lvl="1">
              <a:spcBef>
                <a:spcPts val="0"/>
              </a:spcBef>
            </a:pPr>
            <a:endParaRPr lang="en-US" sz="2800" dirty="0">
              <a:solidFill>
                <a:srgbClr val="000000"/>
              </a:solidFill>
            </a:endParaRPr>
          </a:p>
          <a:p>
            <a:pPr lvl="1">
              <a:spcBef>
                <a:spcPts val="0"/>
              </a:spcBef>
            </a:pPr>
            <a:endParaRPr lang="en-US" sz="2800" dirty="0">
              <a:solidFill>
                <a:srgbClr val="000000"/>
              </a:solidFill>
            </a:endParaRPr>
          </a:p>
          <a:p>
            <a:pPr lvl="1">
              <a:spcBef>
                <a:spcPts val="0"/>
              </a:spcBef>
            </a:pPr>
            <a:endParaRPr lang="en-US" sz="2800" dirty="0">
              <a:solidFill>
                <a:srgbClr val="000000"/>
              </a:solidFill>
            </a:endParaRPr>
          </a:p>
        </p:txBody>
      </p:sp>
    </p:spTree>
    <p:extLst>
      <p:ext uri="{BB962C8B-B14F-4D97-AF65-F5344CB8AC3E}">
        <p14:creationId xmlns:p14="http://schemas.microsoft.com/office/powerpoint/2010/main" val="2580196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31" y="272144"/>
            <a:ext cx="8917395" cy="567194"/>
          </a:xfrm>
        </p:spPr>
        <p:txBody>
          <a:bodyPr>
            <a:normAutofit fontScale="90000"/>
          </a:bodyPr>
          <a:lstStyle/>
          <a:p>
            <a:r>
              <a:rPr lang="en-US" sz="4000" b="1" dirty="0">
                <a:latin typeface="Times New Roman" panose="02020603050405020304" pitchFamily="18" charset="0"/>
                <a:cs typeface="Times New Roman" panose="02020603050405020304" pitchFamily="18" charset="0"/>
              </a:rPr>
              <a:t>Eligible Postsecondary Institution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6131" y="1756064"/>
            <a:ext cx="10530024" cy="4468195"/>
          </a:xfrm>
        </p:spPr>
        <p:txBody>
          <a:bodyPr>
            <a:noAutofit/>
          </a:bodyPr>
          <a:lstStyle/>
          <a:p>
            <a:pPr lvl="1">
              <a:spcBef>
                <a:spcPts val="300"/>
              </a:spcBef>
              <a:spcAft>
                <a:spcPts val="300"/>
              </a:spcAf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 unit of the University </a:t>
            </a:r>
            <a:r>
              <a:rPr lang="en-US" sz="2800" dirty="0">
                <a:latin typeface="Times New Roman" panose="02020603050405020304" pitchFamily="18" charset="0"/>
                <a:cs typeface="Times New Roman" panose="02020603050405020304" pitchFamily="18" charset="0"/>
              </a:rPr>
              <a:t>System of Georgia; </a:t>
            </a:r>
            <a:endParaRPr lang="en-US" sz="2800" dirty="0" smtClean="0">
              <a:latin typeface="Times New Roman" panose="02020603050405020304" pitchFamily="18" charset="0"/>
              <a:cs typeface="Times New Roman" panose="02020603050405020304" pitchFamily="18" charset="0"/>
            </a:endParaRPr>
          </a:p>
          <a:p>
            <a:pPr marL="457200" lvl="1" indent="0">
              <a:spcBef>
                <a:spcPts val="300"/>
              </a:spcBef>
              <a:spcAft>
                <a:spcPts val="300"/>
              </a:spcAft>
              <a:buNone/>
            </a:pPr>
            <a:endParaRPr lang="en-US" sz="2800" dirty="0">
              <a:latin typeface="Times New Roman" panose="02020603050405020304" pitchFamily="18" charset="0"/>
              <a:cs typeface="Times New Roman" panose="02020603050405020304" pitchFamily="18" charset="0"/>
            </a:endParaRPr>
          </a:p>
          <a:p>
            <a:pPr lvl="1">
              <a:spcBef>
                <a:spcPts val="300"/>
              </a:spcBef>
              <a:spcAft>
                <a:spcPts val="3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branch of the Technical College System of Georgia; </a:t>
            </a:r>
            <a:endParaRPr lang="en-US" sz="2800" dirty="0" smtClean="0">
              <a:latin typeface="Times New Roman" panose="02020603050405020304" pitchFamily="18" charset="0"/>
              <a:cs typeface="Times New Roman" panose="02020603050405020304" pitchFamily="18" charset="0"/>
            </a:endParaRPr>
          </a:p>
          <a:p>
            <a:pPr marL="457200" lvl="1" indent="0">
              <a:spcBef>
                <a:spcPts val="300"/>
              </a:spcBef>
              <a:spcAft>
                <a:spcPts val="300"/>
              </a:spcAft>
              <a:buNone/>
            </a:pPr>
            <a:endParaRPr lang="en-US" sz="2800" dirty="0" smtClean="0">
              <a:latin typeface="Times New Roman" panose="02020603050405020304" pitchFamily="18" charset="0"/>
              <a:cs typeface="Times New Roman" panose="02020603050405020304" pitchFamily="18" charset="0"/>
            </a:endParaRPr>
          </a:p>
          <a:p>
            <a:pPr lvl="1">
              <a:spcBef>
                <a:spcPts val="300"/>
              </a:spcBef>
              <a:spcAft>
                <a:spcPts val="300"/>
              </a:spcAf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 SACS accredited, </a:t>
            </a:r>
            <a:r>
              <a:rPr lang="en-US" sz="2800" dirty="0">
                <a:latin typeface="Times New Roman" panose="02020603050405020304" pitchFamily="18" charset="0"/>
                <a:cs typeface="Times New Roman" panose="02020603050405020304" pitchFamily="18" charset="0"/>
              </a:rPr>
              <a:t>private </a:t>
            </a:r>
            <a:r>
              <a:rPr lang="en-US" sz="2800" dirty="0" smtClean="0">
                <a:latin typeface="Times New Roman" panose="02020603050405020304" pitchFamily="18" charset="0"/>
                <a:cs typeface="Times New Roman" panose="02020603050405020304" pitchFamily="18" charset="0"/>
              </a:rPr>
              <a:t>postsecondary </a:t>
            </a:r>
            <a:r>
              <a:rPr lang="en-US" sz="2800" dirty="0">
                <a:latin typeface="Times New Roman" panose="02020603050405020304" pitchFamily="18" charset="0"/>
                <a:cs typeface="Times New Roman" panose="02020603050405020304" pitchFamily="18" charset="0"/>
              </a:rPr>
              <a:t>institution located in Georgia that is eligible to participate in the Tuition Equalization Grant Program</a:t>
            </a:r>
            <a:r>
              <a:rPr lang="en-US" sz="2800" dirty="0" smtClean="0">
                <a:latin typeface="Times New Roman" panose="02020603050405020304" pitchFamily="18" charset="0"/>
                <a:cs typeface="Times New Roman" panose="02020603050405020304" pitchFamily="18" charset="0"/>
              </a:rPr>
              <a:t>. </a:t>
            </a:r>
          </a:p>
          <a:p>
            <a:pPr marL="457200" lvl="1" indent="0">
              <a:buNone/>
            </a:pPr>
            <a:endParaRPr lang="en-US" sz="1600" dirty="0">
              <a:solidFill>
                <a:srgbClr val="000000"/>
              </a:solidFill>
            </a:endParaRPr>
          </a:p>
          <a:p>
            <a:endParaRPr lang="en-US" sz="2000" dirty="0"/>
          </a:p>
        </p:txBody>
      </p:sp>
    </p:spTree>
    <p:extLst>
      <p:ext uri="{BB962C8B-B14F-4D97-AF65-F5344CB8AC3E}">
        <p14:creationId xmlns:p14="http://schemas.microsoft.com/office/powerpoint/2010/main" val="3392699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1" y="98043"/>
            <a:ext cx="8422173" cy="1325563"/>
          </a:xfrm>
        </p:spPr>
        <p:txBody>
          <a:bodyPr>
            <a:normAutofit/>
          </a:bodyPr>
          <a:lstStyle/>
          <a:p>
            <a:r>
              <a:rPr lang="en-US" sz="4000" b="1" dirty="0" smtClean="0">
                <a:latin typeface="+mn-lt"/>
              </a:rPr>
              <a:t>Georgia Department of Education</a:t>
            </a:r>
            <a:endParaRPr lang="en-US" sz="4000" b="1" dirty="0">
              <a:latin typeface="+mn-lt"/>
            </a:endParaRPr>
          </a:p>
        </p:txBody>
      </p:sp>
      <p:sp>
        <p:nvSpPr>
          <p:cNvPr id="3" name="Content Placeholder 2"/>
          <p:cNvSpPr>
            <a:spLocks noGrp="1"/>
          </p:cNvSpPr>
          <p:nvPr>
            <p:ph idx="1"/>
          </p:nvPr>
        </p:nvSpPr>
        <p:spPr>
          <a:xfrm>
            <a:off x="548148" y="1248697"/>
            <a:ext cx="9500420" cy="4548473"/>
          </a:xfrm>
        </p:spPr>
        <p:txBody>
          <a:bodyPr>
            <a:noAutofit/>
          </a:bodyPr>
          <a:lstStyle/>
          <a:p>
            <a:pPr marL="0" lvl="1" indent="0">
              <a:spcBef>
                <a:spcPts val="300"/>
              </a:spcBef>
              <a:spcAft>
                <a:spcPts val="300"/>
              </a:spcAft>
              <a:buNone/>
            </a:pPr>
            <a:r>
              <a:rPr lang="en-US" sz="2800" b="1" dirty="0">
                <a:solidFill>
                  <a:srgbClr val="000000"/>
                </a:solidFill>
              </a:rPr>
              <a:t>Shall</a:t>
            </a:r>
          </a:p>
          <a:p>
            <a:pPr marL="342900" lvl="1" indent="-342900">
              <a:spcBef>
                <a:spcPts val="600"/>
              </a:spcBef>
              <a:spcAft>
                <a:spcPts val="600"/>
              </a:spcAft>
            </a:pPr>
            <a:r>
              <a:rPr lang="en-US" sz="2800" dirty="0" smtClean="0">
                <a:solidFill>
                  <a:srgbClr val="000000"/>
                </a:solidFill>
              </a:rPr>
              <a:t>Make general MOWR program </a:t>
            </a:r>
            <a:r>
              <a:rPr lang="en-US" sz="2800" dirty="0">
                <a:solidFill>
                  <a:srgbClr val="000000"/>
                </a:solidFill>
              </a:rPr>
              <a:t>information </a:t>
            </a:r>
            <a:r>
              <a:rPr lang="en-US" sz="2800" dirty="0" smtClean="0">
                <a:solidFill>
                  <a:srgbClr val="000000"/>
                </a:solidFill>
              </a:rPr>
              <a:t>available/accessible to public</a:t>
            </a:r>
            <a:r>
              <a:rPr lang="en-US" sz="2800" dirty="0">
                <a:solidFill>
                  <a:srgbClr val="000000"/>
                </a:solidFill>
              </a:rPr>
              <a:t>, private school and home study </a:t>
            </a:r>
            <a:r>
              <a:rPr lang="en-US" sz="2800" dirty="0" smtClean="0">
                <a:solidFill>
                  <a:srgbClr val="000000"/>
                </a:solidFill>
              </a:rPr>
              <a:t>programs </a:t>
            </a:r>
            <a:endParaRPr lang="en-US" sz="2800" dirty="0">
              <a:solidFill>
                <a:srgbClr val="000000"/>
              </a:solidFill>
            </a:endParaRPr>
          </a:p>
          <a:p>
            <a:pPr marL="342900" lvl="1" indent="-342900">
              <a:spcBef>
                <a:spcPts val="600"/>
              </a:spcBef>
              <a:spcAft>
                <a:spcPts val="600"/>
              </a:spcAft>
            </a:pPr>
            <a:r>
              <a:rPr lang="en-US" sz="2800" dirty="0">
                <a:solidFill>
                  <a:srgbClr val="000000"/>
                </a:solidFill>
              </a:rPr>
              <a:t>Provide counseling guidelines for MOWR to public and private eligible high schools</a:t>
            </a:r>
          </a:p>
          <a:p>
            <a:pPr marL="342900" lvl="1" indent="-342900">
              <a:spcBef>
                <a:spcPts val="600"/>
              </a:spcBef>
              <a:spcAft>
                <a:spcPts val="600"/>
              </a:spcAft>
            </a:pPr>
            <a:r>
              <a:rPr lang="en-US" sz="2800" dirty="0">
                <a:solidFill>
                  <a:srgbClr val="000000"/>
                </a:solidFill>
              </a:rPr>
              <a:t>Develop </a:t>
            </a:r>
            <a:r>
              <a:rPr lang="en-US" sz="2800" dirty="0" smtClean="0">
                <a:solidFill>
                  <a:srgbClr val="000000"/>
                </a:solidFill>
              </a:rPr>
              <a:t>MOWR </a:t>
            </a:r>
            <a:r>
              <a:rPr lang="en-US" sz="2800" dirty="0">
                <a:solidFill>
                  <a:srgbClr val="000000"/>
                </a:solidFill>
              </a:rPr>
              <a:t>forms (with approval from GSFC)</a:t>
            </a:r>
          </a:p>
          <a:p>
            <a:pPr marL="342900" lvl="1" indent="-342900">
              <a:spcBef>
                <a:spcPts val="600"/>
              </a:spcBef>
              <a:spcAft>
                <a:spcPts val="600"/>
              </a:spcAft>
            </a:pPr>
            <a:r>
              <a:rPr lang="en-US" sz="2800" dirty="0">
                <a:solidFill>
                  <a:srgbClr val="000000"/>
                </a:solidFill>
              </a:rPr>
              <a:t>Annually </a:t>
            </a:r>
            <a:r>
              <a:rPr lang="en-US" sz="2800" dirty="0" smtClean="0">
                <a:solidFill>
                  <a:srgbClr val="000000"/>
                </a:solidFill>
              </a:rPr>
              <a:t>assist in updating </a:t>
            </a:r>
            <a:r>
              <a:rPr lang="en-US" sz="2800" dirty="0">
                <a:solidFill>
                  <a:srgbClr val="000000"/>
                </a:solidFill>
              </a:rPr>
              <a:t>the MOWR course directory and provide updated information to GSFC by July 1.</a:t>
            </a:r>
          </a:p>
          <a:p>
            <a:pPr marL="342900" lvl="1" indent="-342900">
              <a:spcBef>
                <a:spcPts val="300"/>
              </a:spcBef>
              <a:spcAft>
                <a:spcPts val="300"/>
              </a:spcAft>
            </a:pPr>
            <a:endParaRPr lang="en-US" dirty="0">
              <a:solidFill>
                <a:srgbClr val="000000"/>
              </a:solidFill>
            </a:endParaRPr>
          </a:p>
          <a:p>
            <a:pPr marL="342900" lvl="1" indent="-342900">
              <a:spcBef>
                <a:spcPts val="300"/>
              </a:spcBef>
              <a:spcAft>
                <a:spcPts val="300"/>
              </a:spcAft>
            </a:pPr>
            <a:endParaRPr lang="en-US" dirty="0">
              <a:solidFill>
                <a:srgbClr val="000000"/>
              </a:solidFill>
            </a:endParaRPr>
          </a:p>
          <a:p>
            <a:pPr>
              <a:spcBef>
                <a:spcPts val="300"/>
              </a:spcBef>
              <a:spcAft>
                <a:spcPts val="300"/>
              </a:spcAft>
            </a:pPr>
            <a:endParaRPr lang="en-US" sz="2400" dirty="0"/>
          </a:p>
        </p:txBody>
      </p:sp>
    </p:spTree>
    <p:extLst>
      <p:ext uri="{BB962C8B-B14F-4D97-AF65-F5344CB8AC3E}">
        <p14:creationId xmlns:p14="http://schemas.microsoft.com/office/powerpoint/2010/main" val="24709195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611" y="1152236"/>
            <a:ext cx="10404416" cy="4947228"/>
          </a:xfrm>
        </p:spPr>
        <p:txBody>
          <a:bodyPr>
            <a:noAutofit/>
          </a:bodyPr>
          <a:lstStyle/>
          <a:p>
            <a:pPr marL="0" lvl="2">
              <a:lnSpc>
                <a:spcPct val="100000"/>
              </a:lnSpc>
              <a:spcBef>
                <a:spcPts val="0"/>
              </a:spcBef>
            </a:pPr>
            <a:r>
              <a:rPr lang="en-US" sz="2800" dirty="0" smtClean="0">
                <a:solidFill>
                  <a:srgbClr val="000000"/>
                </a:solidFill>
              </a:rPr>
              <a:t>   Students </a:t>
            </a:r>
            <a:r>
              <a:rPr lang="en-US" sz="2800" dirty="0">
                <a:solidFill>
                  <a:srgbClr val="000000"/>
                </a:solidFill>
              </a:rPr>
              <a:t>will receive credit </a:t>
            </a:r>
            <a:r>
              <a:rPr lang="en-US" sz="2800" dirty="0" smtClean="0">
                <a:solidFill>
                  <a:srgbClr val="000000"/>
                </a:solidFill>
              </a:rPr>
              <a:t>and funding only </a:t>
            </a:r>
            <a:r>
              <a:rPr lang="en-US" sz="2800" dirty="0">
                <a:solidFill>
                  <a:srgbClr val="000000"/>
                </a:solidFill>
              </a:rPr>
              <a:t>for courses listed in </a:t>
            </a:r>
            <a:endParaRPr lang="en-US" sz="2800" dirty="0" smtClean="0">
              <a:solidFill>
                <a:srgbClr val="000000"/>
              </a:solidFill>
            </a:endParaRPr>
          </a:p>
          <a:p>
            <a:pPr marL="0" lvl="2" indent="0">
              <a:lnSpc>
                <a:spcPct val="100000"/>
              </a:lnSpc>
              <a:spcBef>
                <a:spcPts val="0"/>
              </a:spcBef>
              <a:buNone/>
            </a:pPr>
            <a:r>
              <a:rPr lang="en-US" sz="2800" dirty="0">
                <a:solidFill>
                  <a:srgbClr val="000000"/>
                </a:solidFill>
              </a:rPr>
              <a:t> </a:t>
            </a:r>
            <a:r>
              <a:rPr lang="en-US" sz="2800" dirty="0" smtClean="0">
                <a:solidFill>
                  <a:srgbClr val="000000"/>
                </a:solidFill>
              </a:rPr>
              <a:t>          the MOWR Course </a:t>
            </a:r>
            <a:r>
              <a:rPr lang="en-US" sz="2800" dirty="0">
                <a:solidFill>
                  <a:srgbClr val="000000"/>
                </a:solidFill>
              </a:rPr>
              <a:t>Directory </a:t>
            </a:r>
            <a:r>
              <a:rPr lang="en-US" sz="2800" dirty="0" err="1">
                <a:solidFill>
                  <a:srgbClr val="000000"/>
                </a:solidFill>
              </a:rPr>
              <a:t>Directory</a:t>
            </a:r>
            <a:r>
              <a:rPr lang="en-US" sz="2800" dirty="0">
                <a:solidFill>
                  <a:srgbClr val="000000"/>
                </a:solidFill>
              </a:rPr>
              <a:t> located on </a:t>
            </a:r>
            <a:r>
              <a:rPr lang="en-US" sz="2800" dirty="0" err="1">
                <a:solidFill>
                  <a:srgbClr val="000000"/>
                </a:solidFill>
              </a:rPr>
              <a:t>GAtracs</a:t>
            </a:r>
            <a:r>
              <a:rPr lang="en-US" sz="2800" dirty="0">
                <a:solidFill>
                  <a:srgbClr val="000000"/>
                </a:solidFill>
              </a:rPr>
              <a:t> </a:t>
            </a:r>
            <a:endParaRPr lang="en-US" sz="2800" dirty="0" smtClean="0">
              <a:solidFill>
                <a:srgbClr val="000000"/>
              </a:solidFill>
            </a:endParaRPr>
          </a:p>
          <a:p>
            <a:pPr marL="0" lvl="2" indent="0">
              <a:lnSpc>
                <a:spcPct val="100000"/>
              </a:lnSpc>
              <a:spcBef>
                <a:spcPts val="0"/>
              </a:spcBef>
              <a:buNone/>
            </a:pPr>
            <a:r>
              <a:rPr lang="en-US" sz="2800" dirty="0">
                <a:solidFill>
                  <a:srgbClr val="000000"/>
                </a:solidFill>
              </a:rPr>
              <a:t> </a:t>
            </a:r>
            <a:r>
              <a:rPr lang="en-US" sz="2800" dirty="0" smtClean="0">
                <a:solidFill>
                  <a:srgbClr val="000000"/>
                </a:solidFill>
              </a:rPr>
              <a:t>          (</a:t>
            </a:r>
            <a:r>
              <a:rPr lang="en-US" sz="2800" dirty="0">
                <a:solidFill>
                  <a:srgbClr val="000000"/>
                </a:solidFill>
              </a:rPr>
              <a:t>Georgia Transfer </a:t>
            </a:r>
            <a:r>
              <a:rPr lang="en-US" sz="2800" dirty="0" smtClean="0">
                <a:solidFill>
                  <a:srgbClr val="000000"/>
                </a:solidFill>
              </a:rPr>
              <a:t>Articulation </a:t>
            </a:r>
            <a:r>
              <a:rPr lang="en-US" sz="2800" dirty="0">
                <a:solidFill>
                  <a:srgbClr val="000000"/>
                </a:solidFill>
              </a:rPr>
              <a:t>Cooperative Services</a:t>
            </a:r>
            <a:r>
              <a:rPr lang="en-US" sz="2800" dirty="0" smtClean="0">
                <a:solidFill>
                  <a:srgbClr val="000000"/>
                </a:solidFill>
              </a:rPr>
              <a:t>) </a:t>
            </a:r>
          </a:p>
          <a:p>
            <a:pPr marL="457200" lvl="2" indent="-457200">
              <a:lnSpc>
                <a:spcPct val="200000"/>
              </a:lnSpc>
              <a:spcBef>
                <a:spcPts val="0"/>
              </a:spcBef>
            </a:pPr>
            <a:r>
              <a:rPr lang="en-US" sz="2800" dirty="0" smtClean="0">
                <a:cs typeface="Times New Roman" panose="02020603050405020304" pitchFamily="18" charset="0"/>
              </a:rPr>
              <a:t>Summer school participation begins Summer 2016</a:t>
            </a:r>
          </a:p>
          <a:p>
            <a:pPr marL="457200" lvl="2" indent="-457200">
              <a:lnSpc>
                <a:spcPct val="100000"/>
              </a:lnSpc>
              <a:spcBef>
                <a:spcPts val="0"/>
              </a:spcBef>
            </a:pPr>
            <a:r>
              <a:rPr lang="en-US" sz="2800" dirty="0" smtClean="0">
                <a:cs typeface="Times New Roman" panose="02020603050405020304" pitchFamily="18" charset="0"/>
              </a:rPr>
              <a:t>Students receive both secondary and postsecondary credit</a:t>
            </a:r>
          </a:p>
          <a:p>
            <a:pPr marL="0" lvl="2" indent="0">
              <a:lnSpc>
                <a:spcPct val="100000"/>
              </a:lnSpc>
              <a:spcBef>
                <a:spcPts val="1200"/>
              </a:spcBef>
              <a:spcAft>
                <a:spcPts val="1200"/>
              </a:spcAft>
            </a:pPr>
            <a:r>
              <a:rPr lang="en-US" sz="2800" dirty="0" smtClean="0">
                <a:cs typeface="Times New Roman" panose="02020603050405020304" pitchFamily="18" charset="0"/>
              </a:rPr>
              <a:t>    Courses </a:t>
            </a:r>
            <a:r>
              <a:rPr lang="en-US" sz="2800" dirty="0">
                <a:cs typeface="Times New Roman" panose="02020603050405020304" pitchFamily="18" charset="0"/>
              </a:rPr>
              <a:t>can be taught on the high school or college campuses </a:t>
            </a:r>
            <a:r>
              <a:rPr lang="en-US" sz="2800" dirty="0" smtClean="0">
                <a:cs typeface="Times New Roman" panose="02020603050405020304" pitchFamily="18" charset="0"/>
              </a:rPr>
              <a:t>or                	through Distance </a:t>
            </a:r>
            <a:r>
              <a:rPr lang="en-US" sz="2800" dirty="0">
                <a:cs typeface="Times New Roman" panose="02020603050405020304" pitchFamily="18" charset="0"/>
              </a:rPr>
              <a:t>Learning </a:t>
            </a:r>
            <a:endParaRPr lang="en-US" sz="2800" dirty="0" smtClean="0">
              <a:cs typeface="Times New Roman" panose="02020603050405020304" pitchFamily="18" charset="0"/>
            </a:endParaRPr>
          </a:p>
          <a:p>
            <a:pPr marL="0" lvl="2" indent="0">
              <a:lnSpc>
                <a:spcPct val="100000"/>
              </a:lnSpc>
              <a:spcBef>
                <a:spcPts val="1200"/>
              </a:spcBef>
              <a:spcAft>
                <a:spcPts val="1200"/>
              </a:spcAft>
            </a:pPr>
            <a:r>
              <a:rPr lang="en-US" sz="2800" dirty="0" smtClean="0">
                <a:solidFill>
                  <a:srgbClr val="000000"/>
                </a:solidFill>
                <a:cs typeface="Times New Roman" panose="02020603050405020304" pitchFamily="18" charset="0"/>
              </a:rPr>
              <a:t>    Courses can be scheduled outside or the regular school day hours</a:t>
            </a:r>
            <a:endParaRPr lang="en-US" sz="2800" b="1" dirty="0">
              <a:solidFill>
                <a:srgbClr val="000000"/>
              </a:solidFill>
            </a:endParaRPr>
          </a:p>
        </p:txBody>
      </p:sp>
      <p:sp>
        <p:nvSpPr>
          <p:cNvPr id="4" name="Title 1"/>
          <p:cNvSpPr>
            <a:spLocks noGrp="1"/>
          </p:cNvSpPr>
          <p:nvPr>
            <p:ph type="title"/>
          </p:nvPr>
        </p:nvSpPr>
        <p:spPr>
          <a:xfrm>
            <a:off x="573107" y="213851"/>
            <a:ext cx="8330002" cy="838200"/>
          </a:xfrm>
        </p:spPr>
        <p:txBody>
          <a:bodyPr>
            <a:normAutofit/>
          </a:bodyPr>
          <a:lstStyle/>
          <a:p>
            <a:r>
              <a:rPr lang="en-US" sz="4000" b="1" dirty="0" smtClean="0">
                <a:latin typeface="+mn-lt"/>
              </a:rPr>
              <a:t>Course </a:t>
            </a:r>
            <a:r>
              <a:rPr lang="en-US" sz="4000" b="1" smtClean="0">
                <a:latin typeface="+mn-lt"/>
              </a:rPr>
              <a:t>Work Under </a:t>
            </a:r>
            <a:r>
              <a:rPr lang="en-US" sz="4000" b="1" dirty="0" smtClean="0">
                <a:latin typeface="+mn-lt"/>
              </a:rPr>
              <a:t>MOWR</a:t>
            </a:r>
            <a:endParaRPr lang="en-US" sz="4000" b="1" dirty="0">
              <a:latin typeface="+mn-lt"/>
            </a:endParaRPr>
          </a:p>
        </p:txBody>
      </p:sp>
    </p:spTree>
    <p:extLst>
      <p:ext uri="{BB962C8B-B14F-4D97-AF65-F5344CB8AC3E}">
        <p14:creationId xmlns:p14="http://schemas.microsoft.com/office/powerpoint/2010/main" val="3371214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139" y="268716"/>
            <a:ext cx="9156479" cy="1325563"/>
          </a:xfrm>
        </p:spPr>
        <p:txBody>
          <a:bodyPr/>
          <a:lstStyle/>
          <a:p>
            <a:r>
              <a:rPr lang="en-US" dirty="0" smtClean="0">
                <a:latin typeface="+mn-lt"/>
              </a:rPr>
              <a:t>MOWR Course Directory</a:t>
            </a:r>
            <a:endParaRPr lang="en-US" dirty="0">
              <a:latin typeface="+mn-lt"/>
            </a:endParaRPr>
          </a:p>
        </p:txBody>
      </p:sp>
      <p:sp>
        <p:nvSpPr>
          <p:cNvPr id="4" name="Rectangle 3"/>
          <p:cNvSpPr txBox="1">
            <a:spLocks noChangeArrowheads="1"/>
          </p:cNvSpPr>
          <p:nvPr/>
        </p:nvSpPr>
        <p:spPr>
          <a:xfrm>
            <a:off x="287139" y="1594279"/>
            <a:ext cx="10941300" cy="4078935"/>
          </a:xfrm>
          <a:prstGeom prst="rect">
            <a:avLst/>
          </a:prstGeom>
        </p:spPr>
        <p:txBody>
          <a:bodyPr/>
          <a:lstStyle/>
          <a:p>
            <a:pPr marL="342900" lvl="1" indent="-342900" eaLnBrk="0" fontAlgn="base" hangingPunct="0">
              <a:lnSpc>
                <a:spcPct val="95000"/>
              </a:lnSpc>
              <a:spcBef>
                <a:spcPct val="20000"/>
              </a:spcBef>
              <a:spcAft>
                <a:spcPct val="20000"/>
              </a:spcAft>
              <a:buClr>
                <a:srgbClr val="C00000"/>
              </a:buClr>
              <a:buFont typeface="Arial" panose="020B0604020202020204" pitchFamily="34" charset="0"/>
              <a:buChar char="•"/>
              <a:defRPr/>
            </a:pPr>
            <a:r>
              <a:rPr lang="en-US" altLang="en-US" sz="2800" kern="0" dirty="0" smtClean="0"/>
              <a:t>Located on the MOWR webpage on GAcollege411.org</a:t>
            </a:r>
            <a:endParaRPr lang="en-US" altLang="en-US" sz="2800" b="1" kern="0" dirty="0">
              <a:solidFill>
                <a:srgbClr val="FF0000"/>
              </a:solidFill>
            </a:endParaRPr>
          </a:p>
          <a:p>
            <a:pPr marL="342900" indent="-342900" eaLnBrk="0" fontAlgn="base" hangingPunct="0">
              <a:lnSpc>
                <a:spcPct val="95000"/>
              </a:lnSpc>
              <a:spcBef>
                <a:spcPct val="20000"/>
              </a:spcBef>
              <a:spcAft>
                <a:spcPct val="20000"/>
              </a:spcAft>
              <a:buClr>
                <a:srgbClr val="C00000"/>
              </a:buClr>
              <a:buFont typeface="Arial" panose="020B0604020202020204" pitchFamily="34" charset="0"/>
              <a:buChar char="•"/>
              <a:defRPr/>
            </a:pPr>
            <a:r>
              <a:rPr lang="en-US" altLang="en-US" sz="2800" kern="0" dirty="0" smtClean="0"/>
              <a:t>All approved postsecondary courses and comparable high </a:t>
            </a:r>
            <a:r>
              <a:rPr lang="en-US" altLang="en-US" sz="2800" kern="0" dirty="0"/>
              <a:t>school </a:t>
            </a:r>
            <a:r>
              <a:rPr lang="en-US" altLang="en-US" sz="2800" kern="0" dirty="0" smtClean="0"/>
              <a:t>courses to be used as the dual credit</a:t>
            </a:r>
            <a:endParaRPr lang="en-US" altLang="en-US" sz="2800" kern="0" dirty="0"/>
          </a:p>
          <a:p>
            <a:pPr marL="800100" lvl="1" indent="-342900" eaLnBrk="0" fontAlgn="base" hangingPunct="0">
              <a:lnSpc>
                <a:spcPct val="95000"/>
              </a:lnSpc>
              <a:spcBef>
                <a:spcPct val="20000"/>
              </a:spcBef>
              <a:spcAft>
                <a:spcPct val="20000"/>
              </a:spcAft>
              <a:buClr>
                <a:srgbClr val="C00000"/>
              </a:buClr>
              <a:buFont typeface="Calibri" panose="020F0502020204030204" pitchFamily="34" charset="0"/>
              <a:buChar char="‒"/>
              <a:defRPr/>
            </a:pPr>
            <a:r>
              <a:rPr lang="en-US" altLang="en-US" sz="2400" kern="0" dirty="0" smtClean="0"/>
              <a:t>Directory lists each participating postsecondary institution </a:t>
            </a:r>
          </a:p>
          <a:p>
            <a:pPr marL="800100" lvl="1" indent="-342900" eaLnBrk="0" fontAlgn="base" hangingPunct="0">
              <a:lnSpc>
                <a:spcPct val="95000"/>
              </a:lnSpc>
              <a:spcBef>
                <a:spcPct val="20000"/>
              </a:spcBef>
              <a:spcAft>
                <a:spcPct val="20000"/>
              </a:spcAft>
              <a:buClr>
                <a:srgbClr val="C00000"/>
              </a:buClr>
              <a:buFont typeface="Calibri" panose="020F0502020204030204" pitchFamily="34" charset="0"/>
              <a:buChar char="‒"/>
              <a:defRPr/>
            </a:pPr>
            <a:r>
              <a:rPr lang="en-US" altLang="en-US" sz="2400" kern="0" dirty="0" smtClean="0"/>
              <a:t>Once the </a:t>
            </a:r>
            <a:r>
              <a:rPr lang="en-US" altLang="en-US" sz="2400" kern="0" dirty="0"/>
              <a:t>college is selected, the drop-down box lists all approved </a:t>
            </a:r>
            <a:r>
              <a:rPr lang="en-US" altLang="en-US" sz="2400" kern="0" dirty="0" smtClean="0"/>
              <a:t>courses for that participating institution</a:t>
            </a:r>
          </a:p>
          <a:p>
            <a:pPr marL="800100" lvl="1" indent="-342900" eaLnBrk="0" fontAlgn="base" hangingPunct="0">
              <a:lnSpc>
                <a:spcPct val="95000"/>
              </a:lnSpc>
              <a:spcBef>
                <a:spcPct val="20000"/>
              </a:spcBef>
              <a:spcAft>
                <a:spcPct val="20000"/>
              </a:spcAft>
              <a:buClr>
                <a:srgbClr val="C00000"/>
              </a:buClr>
              <a:buFont typeface="Calibri" panose="020F0502020204030204" pitchFamily="34" charset="0"/>
              <a:buChar char="‒"/>
              <a:defRPr/>
            </a:pPr>
            <a:r>
              <a:rPr lang="en-US" altLang="en-US" sz="2400" kern="0" dirty="0" smtClean="0"/>
              <a:t>Courses are listed by categories then alpha order by the postsecondary course number field</a:t>
            </a:r>
            <a:endParaRPr lang="en-US" altLang="en-US" sz="2400" kern="0" dirty="0"/>
          </a:p>
          <a:p>
            <a:pPr marL="1087438" lvl="2" indent="-173038" eaLnBrk="0" fontAlgn="base" hangingPunct="0">
              <a:lnSpc>
                <a:spcPct val="95000"/>
              </a:lnSpc>
              <a:spcBef>
                <a:spcPct val="20000"/>
              </a:spcBef>
              <a:spcAft>
                <a:spcPct val="20000"/>
              </a:spcAft>
              <a:buClr>
                <a:srgbClr val="88BBBB"/>
              </a:buClr>
              <a:defRPr/>
            </a:pPr>
            <a:endParaRPr lang="en-US" altLang="en-US" kern="0" dirty="0">
              <a:latin typeface="Calibri" pitchFamily="34" charset="0"/>
            </a:endParaRPr>
          </a:p>
        </p:txBody>
      </p:sp>
    </p:spTree>
    <p:extLst>
      <p:ext uri="{BB962C8B-B14F-4D97-AF65-F5344CB8AC3E}">
        <p14:creationId xmlns:p14="http://schemas.microsoft.com/office/powerpoint/2010/main" val="758178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03" y="160562"/>
            <a:ext cx="9206415" cy="478536"/>
          </a:xfrm>
        </p:spPr>
        <p:txBody>
          <a:bodyPr>
            <a:normAutofit fontScale="90000"/>
          </a:bodyPr>
          <a:lstStyle/>
          <a:p>
            <a:r>
              <a:rPr lang="en-US" dirty="0" smtClean="0">
                <a:latin typeface="+mn-lt"/>
              </a:rPr>
              <a:t>MOWR Course Directory</a:t>
            </a:r>
            <a:endParaRPr lang="en-US" dirty="0">
              <a:latin typeface="+mn-lt"/>
            </a:endParaRPr>
          </a:p>
        </p:txBody>
      </p:sp>
      <p:pic>
        <p:nvPicPr>
          <p:cNvPr id="4" name="Picture 3"/>
          <p:cNvPicPr>
            <a:picLocks noChangeAspect="1"/>
          </p:cNvPicPr>
          <p:nvPr/>
        </p:nvPicPr>
        <p:blipFill>
          <a:blip r:embed="rId3"/>
          <a:stretch>
            <a:fillRect/>
          </a:stretch>
        </p:blipFill>
        <p:spPr>
          <a:xfrm>
            <a:off x="429989" y="901398"/>
            <a:ext cx="10218346" cy="4817393"/>
          </a:xfrm>
          <a:prstGeom prst="rect">
            <a:avLst/>
          </a:prstGeom>
        </p:spPr>
      </p:pic>
    </p:spTree>
    <p:extLst>
      <p:ext uri="{BB962C8B-B14F-4D97-AF65-F5344CB8AC3E}">
        <p14:creationId xmlns:p14="http://schemas.microsoft.com/office/powerpoint/2010/main" val="644736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11" y="334018"/>
            <a:ext cx="8422173" cy="855686"/>
          </a:xfrm>
        </p:spPr>
        <p:txBody>
          <a:bodyPr/>
          <a:lstStyle/>
          <a:p>
            <a:r>
              <a:rPr lang="en-US" sz="4000" dirty="0" smtClean="0">
                <a:latin typeface="+mn-lt"/>
              </a:rPr>
              <a:t>Why The Changes</a:t>
            </a:r>
            <a:r>
              <a:rPr lang="en-US" dirty="0" smtClean="0"/>
              <a:t>?</a:t>
            </a:r>
            <a:endParaRPr lang="en-US" dirty="0"/>
          </a:p>
        </p:txBody>
      </p:sp>
      <p:sp>
        <p:nvSpPr>
          <p:cNvPr id="3" name="Content Placeholder 2"/>
          <p:cNvSpPr>
            <a:spLocks noGrp="1"/>
          </p:cNvSpPr>
          <p:nvPr>
            <p:ph sz="half" idx="1"/>
          </p:nvPr>
        </p:nvSpPr>
        <p:spPr>
          <a:xfrm>
            <a:off x="4660491" y="1659580"/>
            <a:ext cx="6194322" cy="4351338"/>
          </a:xfrm>
        </p:spPr>
        <p:txBody>
          <a:bodyPr>
            <a:normAutofit fontScale="92500"/>
          </a:bodyPr>
          <a:lstStyle/>
          <a:p>
            <a:r>
              <a:rPr lang="en-US" dirty="0" smtClean="0"/>
              <a:t>Too many different programs with different  regulations/guidelines/funding sources/etc.</a:t>
            </a:r>
          </a:p>
          <a:p>
            <a:r>
              <a:rPr lang="en-US" dirty="0" smtClean="0"/>
              <a:t>Eliminate the confusion for counselors, parents, students, administrators</a:t>
            </a:r>
          </a:p>
          <a:p>
            <a:r>
              <a:rPr lang="en-US" dirty="0" smtClean="0"/>
              <a:t>Create equal funding for all dual students</a:t>
            </a:r>
          </a:p>
          <a:p>
            <a:r>
              <a:rPr lang="en-US" dirty="0" smtClean="0"/>
              <a:t>Simplify and speed up the payment process for students and colleges</a:t>
            </a:r>
          </a:p>
          <a:p>
            <a:r>
              <a:rPr lang="en-US" dirty="0" smtClean="0"/>
              <a:t>Simplify advisement by creating one course list </a:t>
            </a:r>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507" y="1890159"/>
            <a:ext cx="3406468" cy="3349694"/>
          </a:xfrm>
        </p:spPr>
      </p:pic>
      <p:sp>
        <p:nvSpPr>
          <p:cNvPr id="4" name="Date Placeholder 3"/>
          <p:cNvSpPr>
            <a:spLocks noGrp="1"/>
          </p:cNvSpPr>
          <p:nvPr>
            <p:ph type="dt" sz="half" idx="10"/>
          </p:nvPr>
        </p:nvSpPr>
        <p:spPr/>
        <p:txBody>
          <a:bodyPr/>
          <a:lstStyle/>
          <a:p>
            <a:fld id="{4DAE6870-AD18-448A-9B2A-0EFE6DC7B06B}" type="datetime1">
              <a:rPr lang="en-US" smtClean="0">
                <a:solidFill>
                  <a:prstClr val="white"/>
                </a:solidFill>
              </a:rPr>
              <a:pPr/>
              <a:t>9/23/2015</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1482903200"/>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11" y="334017"/>
            <a:ext cx="7995789" cy="621947"/>
          </a:xfrm>
        </p:spPr>
        <p:txBody>
          <a:bodyPr>
            <a:noAutofit/>
          </a:bodyPr>
          <a:lstStyle/>
          <a:p>
            <a:r>
              <a:rPr lang="en-US" sz="4000" dirty="0" smtClean="0">
                <a:latin typeface="+mn-lt"/>
              </a:rPr>
              <a:t>MOWR Ineligible Coursework</a:t>
            </a:r>
            <a:endParaRPr lang="en-US" sz="4000" dirty="0">
              <a:latin typeface="+mn-lt"/>
            </a:endParaRPr>
          </a:p>
        </p:txBody>
      </p:sp>
      <p:sp>
        <p:nvSpPr>
          <p:cNvPr id="3" name="Content Placeholder 2"/>
          <p:cNvSpPr>
            <a:spLocks noGrp="1"/>
          </p:cNvSpPr>
          <p:nvPr>
            <p:ph idx="1"/>
          </p:nvPr>
        </p:nvSpPr>
        <p:spPr>
          <a:xfrm>
            <a:off x="329046" y="1517073"/>
            <a:ext cx="10124209" cy="4181908"/>
          </a:xfrm>
        </p:spPr>
        <p:txBody>
          <a:bodyPr/>
          <a:lstStyle/>
          <a:p>
            <a:pPr>
              <a:lnSpc>
                <a:spcPct val="150000"/>
              </a:lnSpc>
            </a:pPr>
            <a:r>
              <a:rPr lang="en-US" dirty="0" smtClean="0"/>
              <a:t>Taken as Joint Enrollment-college credit only, not funded</a:t>
            </a:r>
          </a:p>
          <a:p>
            <a:pPr>
              <a:lnSpc>
                <a:spcPct val="100000"/>
              </a:lnSpc>
            </a:pPr>
            <a:r>
              <a:rPr lang="en-US" dirty="0" smtClean="0"/>
              <a:t>Exemption by Examination Coursework such as testing, training or experience</a:t>
            </a:r>
          </a:p>
          <a:p>
            <a:pPr>
              <a:lnSpc>
                <a:spcPct val="150000"/>
              </a:lnSpc>
            </a:pPr>
            <a:r>
              <a:rPr lang="en-US" dirty="0"/>
              <a:t>C</a:t>
            </a:r>
            <a:r>
              <a:rPr lang="en-US" dirty="0" smtClean="0"/>
              <a:t>ourses not on the approved MOWR Course List</a:t>
            </a:r>
          </a:p>
          <a:p>
            <a:pPr>
              <a:lnSpc>
                <a:spcPct val="150000"/>
              </a:lnSpc>
            </a:pPr>
            <a:r>
              <a:rPr lang="en-US" dirty="0" smtClean="0"/>
              <a:t>Out of state college coursework</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solidFill>
                  <a:prstClr val="white"/>
                </a:solidFill>
              </a:rPr>
              <a:pPr/>
              <a:t>9/23/2015</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731119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33" idx="3"/>
          </p:cNvCxnSpPr>
          <p:nvPr/>
        </p:nvCxnSpPr>
        <p:spPr>
          <a:xfrm flipV="1">
            <a:off x="8143521" y="5943262"/>
            <a:ext cx="1162830" cy="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3"/>
          <p:cNvSpPr txBox="1">
            <a:spLocks/>
          </p:cNvSpPr>
          <p:nvPr/>
        </p:nvSpPr>
        <p:spPr>
          <a:xfrm>
            <a:off x="951598" y="284089"/>
            <a:ext cx="8229600" cy="71772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dirty="0"/>
              <a:t>GATRACS </a:t>
            </a:r>
            <a:r>
              <a:rPr lang="en-US" dirty="0" smtClean="0"/>
              <a:t>MOWR Approval </a:t>
            </a:r>
            <a:r>
              <a:rPr lang="en-US" dirty="0"/>
              <a:t>Process</a:t>
            </a:r>
          </a:p>
        </p:txBody>
      </p:sp>
      <p:cxnSp>
        <p:nvCxnSpPr>
          <p:cNvPr id="10" name="Straight Arrow Connector 9"/>
          <p:cNvCxnSpPr/>
          <p:nvPr/>
        </p:nvCxnSpPr>
        <p:spPr>
          <a:xfrm>
            <a:off x="7606607" y="4659352"/>
            <a:ext cx="0" cy="10528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7605369" y="3482207"/>
            <a:ext cx="2476" cy="9051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1206015" y="3461176"/>
            <a:ext cx="5432560" cy="564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7598524" y="1602176"/>
            <a:ext cx="0" cy="1523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3785974" y="1629073"/>
            <a:ext cx="0" cy="11015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001185" y="1592934"/>
            <a:ext cx="0" cy="11015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6" name="Group 15"/>
          <p:cNvGrpSpPr/>
          <p:nvPr/>
        </p:nvGrpSpPr>
        <p:grpSpPr>
          <a:xfrm>
            <a:off x="3309432" y="2049413"/>
            <a:ext cx="5228467" cy="537864"/>
            <a:chOff x="2344086" y="2056784"/>
            <a:chExt cx="3663104" cy="537864"/>
          </a:xfrm>
        </p:grpSpPr>
        <p:sp>
          <p:nvSpPr>
            <p:cNvPr id="50" name="Rectangle 49"/>
            <p:cNvSpPr/>
            <p:nvPr/>
          </p:nvSpPr>
          <p:spPr>
            <a:xfrm>
              <a:off x="2344086" y="2056784"/>
              <a:ext cx="3663103" cy="5378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1" name="TextBox 50"/>
            <p:cNvSpPr txBox="1"/>
            <p:nvPr/>
          </p:nvSpPr>
          <p:spPr>
            <a:xfrm>
              <a:off x="2451009" y="2187217"/>
              <a:ext cx="3556181" cy="276999"/>
            </a:xfrm>
            <a:prstGeom prst="rect">
              <a:avLst/>
            </a:prstGeom>
            <a:noFill/>
          </p:spPr>
          <p:txBody>
            <a:bodyPr wrap="square" rtlCol="0">
              <a:spAutoFit/>
            </a:bodyPr>
            <a:lstStyle/>
            <a:p>
              <a:r>
                <a:rPr lang="en-US" sz="1200" b="1" dirty="0" smtClean="0">
                  <a:solidFill>
                    <a:schemeClr val="tx2"/>
                  </a:solidFill>
                </a:rPr>
                <a:t>Initiate request through GATRACS Approval Process</a:t>
              </a:r>
            </a:p>
          </p:txBody>
        </p:sp>
      </p:grpSp>
      <p:grpSp>
        <p:nvGrpSpPr>
          <p:cNvPr id="17" name="Group 16"/>
          <p:cNvGrpSpPr/>
          <p:nvPr/>
        </p:nvGrpSpPr>
        <p:grpSpPr>
          <a:xfrm>
            <a:off x="656407" y="1130364"/>
            <a:ext cx="689556" cy="419100"/>
            <a:chOff x="1446459" y="3238500"/>
            <a:chExt cx="689556" cy="419100"/>
          </a:xfrm>
        </p:grpSpPr>
        <p:sp>
          <p:nvSpPr>
            <p:cNvPr id="48" name="Rounded Rectangle 47"/>
            <p:cNvSpPr/>
            <p:nvPr/>
          </p:nvSpPr>
          <p:spPr>
            <a:xfrm>
              <a:off x="1446459" y="3238500"/>
              <a:ext cx="689556" cy="41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9" name="TextBox 48"/>
            <p:cNvSpPr txBox="1"/>
            <p:nvPr/>
          </p:nvSpPr>
          <p:spPr>
            <a:xfrm>
              <a:off x="1520244" y="3278773"/>
              <a:ext cx="613356" cy="338554"/>
            </a:xfrm>
            <a:prstGeom prst="rect">
              <a:avLst/>
            </a:prstGeom>
            <a:noFill/>
          </p:spPr>
          <p:txBody>
            <a:bodyPr wrap="square" rtlCol="0">
              <a:spAutoFit/>
            </a:bodyPr>
            <a:lstStyle/>
            <a:p>
              <a:r>
                <a:rPr lang="en-US" sz="1600" b="1" dirty="0" smtClean="0">
                  <a:solidFill>
                    <a:schemeClr val="tx2"/>
                  </a:solidFill>
                </a:rPr>
                <a:t>USG</a:t>
              </a:r>
              <a:endParaRPr lang="en-US" sz="1600" b="1" dirty="0">
                <a:solidFill>
                  <a:schemeClr val="tx2"/>
                </a:solidFill>
              </a:endParaRPr>
            </a:p>
          </p:txBody>
        </p:sp>
      </p:grpSp>
      <p:grpSp>
        <p:nvGrpSpPr>
          <p:cNvPr id="18" name="Group 17"/>
          <p:cNvGrpSpPr/>
          <p:nvPr/>
        </p:nvGrpSpPr>
        <p:grpSpPr>
          <a:xfrm>
            <a:off x="7175958" y="1240176"/>
            <a:ext cx="1371600" cy="419100"/>
            <a:chOff x="1676400" y="3200400"/>
            <a:chExt cx="1371600" cy="419100"/>
          </a:xfrm>
        </p:grpSpPr>
        <p:sp>
          <p:nvSpPr>
            <p:cNvPr id="46" name="Rounded Rectangle 45"/>
            <p:cNvSpPr/>
            <p:nvPr/>
          </p:nvSpPr>
          <p:spPr>
            <a:xfrm>
              <a:off x="1676400" y="3200400"/>
              <a:ext cx="1371600" cy="41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7" name="TextBox 46"/>
            <p:cNvSpPr txBox="1"/>
            <p:nvPr/>
          </p:nvSpPr>
          <p:spPr>
            <a:xfrm>
              <a:off x="1752600" y="3240673"/>
              <a:ext cx="1295400" cy="338554"/>
            </a:xfrm>
            <a:prstGeom prst="rect">
              <a:avLst/>
            </a:prstGeom>
            <a:noFill/>
          </p:spPr>
          <p:txBody>
            <a:bodyPr wrap="square" rtlCol="0">
              <a:spAutoFit/>
            </a:bodyPr>
            <a:lstStyle/>
            <a:p>
              <a:r>
                <a:rPr lang="en-US" sz="1600" b="1" dirty="0" smtClean="0">
                  <a:solidFill>
                    <a:schemeClr val="tx2"/>
                  </a:solidFill>
                </a:rPr>
                <a:t>Ind. Colleges</a:t>
              </a:r>
              <a:endParaRPr lang="en-US" sz="1600" b="1" dirty="0">
                <a:solidFill>
                  <a:schemeClr val="tx2"/>
                </a:solidFill>
              </a:endParaRPr>
            </a:p>
          </p:txBody>
        </p:sp>
      </p:grpSp>
      <p:grpSp>
        <p:nvGrpSpPr>
          <p:cNvPr id="19" name="Group 18"/>
          <p:cNvGrpSpPr/>
          <p:nvPr/>
        </p:nvGrpSpPr>
        <p:grpSpPr>
          <a:xfrm>
            <a:off x="3416905" y="1214107"/>
            <a:ext cx="762000" cy="419100"/>
            <a:chOff x="685800" y="1676400"/>
            <a:chExt cx="762000" cy="419100"/>
          </a:xfrm>
        </p:grpSpPr>
        <p:sp>
          <p:nvSpPr>
            <p:cNvPr id="44" name="Rounded Rectangle 43"/>
            <p:cNvSpPr/>
            <p:nvPr/>
          </p:nvSpPr>
          <p:spPr>
            <a:xfrm>
              <a:off x="685800" y="1676400"/>
              <a:ext cx="762000" cy="41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5" name="TextBox 44"/>
            <p:cNvSpPr txBox="1"/>
            <p:nvPr/>
          </p:nvSpPr>
          <p:spPr>
            <a:xfrm>
              <a:off x="762000" y="1716673"/>
              <a:ext cx="685800" cy="338554"/>
            </a:xfrm>
            <a:prstGeom prst="rect">
              <a:avLst/>
            </a:prstGeom>
            <a:noFill/>
          </p:spPr>
          <p:txBody>
            <a:bodyPr wrap="square" rtlCol="0">
              <a:spAutoFit/>
            </a:bodyPr>
            <a:lstStyle/>
            <a:p>
              <a:r>
                <a:rPr lang="en-US" sz="1600" b="1" dirty="0" smtClean="0">
                  <a:solidFill>
                    <a:schemeClr val="tx2"/>
                  </a:solidFill>
                </a:rPr>
                <a:t>TCSG</a:t>
              </a:r>
              <a:endParaRPr lang="en-US" sz="1600" b="1" dirty="0">
                <a:solidFill>
                  <a:schemeClr val="tx2"/>
                </a:solidFill>
              </a:endParaRPr>
            </a:p>
          </p:txBody>
        </p:sp>
      </p:grpSp>
      <p:grpSp>
        <p:nvGrpSpPr>
          <p:cNvPr id="20" name="Group 19"/>
          <p:cNvGrpSpPr/>
          <p:nvPr/>
        </p:nvGrpSpPr>
        <p:grpSpPr>
          <a:xfrm>
            <a:off x="6776108" y="3230316"/>
            <a:ext cx="1761791" cy="435635"/>
            <a:chOff x="4181809" y="3442331"/>
            <a:chExt cx="1761791" cy="435635"/>
          </a:xfrm>
        </p:grpSpPr>
        <p:sp>
          <p:nvSpPr>
            <p:cNvPr id="42" name="Rounded Rectangle 41"/>
            <p:cNvSpPr/>
            <p:nvPr/>
          </p:nvSpPr>
          <p:spPr>
            <a:xfrm>
              <a:off x="4181809" y="3442331"/>
              <a:ext cx="1761791" cy="4356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3" name="TextBox 42"/>
            <p:cNvSpPr txBox="1"/>
            <p:nvPr/>
          </p:nvSpPr>
          <p:spPr>
            <a:xfrm>
              <a:off x="4181809" y="3482604"/>
              <a:ext cx="1761791" cy="338554"/>
            </a:xfrm>
            <a:prstGeom prst="rect">
              <a:avLst/>
            </a:prstGeom>
            <a:noFill/>
          </p:spPr>
          <p:txBody>
            <a:bodyPr wrap="square" rtlCol="0">
              <a:spAutoFit/>
            </a:bodyPr>
            <a:lstStyle/>
            <a:p>
              <a:r>
                <a:rPr lang="en-US" sz="1600" b="1" dirty="0" smtClean="0">
                  <a:solidFill>
                    <a:schemeClr val="tx2"/>
                  </a:solidFill>
                </a:rPr>
                <a:t>DOE Point Person</a:t>
              </a:r>
              <a:endParaRPr lang="en-US" sz="1600" b="1" dirty="0">
                <a:solidFill>
                  <a:schemeClr val="tx2"/>
                </a:solidFill>
              </a:endParaRPr>
            </a:p>
          </p:txBody>
        </p:sp>
      </p:grpSp>
      <p:grpSp>
        <p:nvGrpSpPr>
          <p:cNvPr id="21" name="Group 20"/>
          <p:cNvGrpSpPr/>
          <p:nvPr/>
        </p:nvGrpSpPr>
        <p:grpSpPr>
          <a:xfrm>
            <a:off x="6556561" y="4461152"/>
            <a:ext cx="2240926" cy="435635"/>
            <a:chOff x="4121774" y="4462730"/>
            <a:chExt cx="2240926" cy="435635"/>
          </a:xfrm>
        </p:grpSpPr>
        <p:sp>
          <p:nvSpPr>
            <p:cNvPr id="40" name="Rounded Rectangle 39"/>
            <p:cNvSpPr/>
            <p:nvPr/>
          </p:nvSpPr>
          <p:spPr>
            <a:xfrm>
              <a:off x="4121774" y="4462730"/>
              <a:ext cx="2202825" cy="4356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1" name="TextBox 40"/>
            <p:cNvSpPr txBox="1"/>
            <p:nvPr/>
          </p:nvSpPr>
          <p:spPr>
            <a:xfrm>
              <a:off x="4121775" y="4512488"/>
              <a:ext cx="2240925" cy="338554"/>
            </a:xfrm>
            <a:prstGeom prst="rect">
              <a:avLst/>
            </a:prstGeom>
            <a:noFill/>
          </p:spPr>
          <p:txBody>
            <a:bodyPr wrap="square" rtlCol="0">
              <a:spAutoFit/>
            </a:bodyPr>
            <a:lstStyle/>
            <a:p>
              <a:r>
                <a:rPr lang="en-US" sz="1600" b="1" dirty="0" smtClean="0">
                  <a:solidFill>
                    <a:schemeClr val="tx2"/>
                  </a:solidFill>
                </a:rPr>
                <a:t>DOE Program Manager</a:t>
              </a:r>
              <a:endParaRPr lang="en-US" sz="1600" b="1" dirty="0">
                <a:solidFill>
                  <a:schemeClr val="tx2"/>
                </a:solidFill>
              </a:endParaRPr>
            </a:p>
          </p:txBody>
        </p:sp>
      </p:grpSp>
      <p:sp>
        <p:nvSpPr>
          <p:cNvPr id="38" name="Rounded Rectangle 37"/>
          <p:cNvSpPr/>
          <p:nvPr/>
        </p:nvSpPr>
        <p:spPr>
          <a:xfrm>
            <a:off x="93232" y="2791143"/>
            <a:ext cx="1815906" cy="3344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TextBox 38"/>
          <p:cNvSpPr txBox="1"/>
          <p:nvPr/>
        </p:nvSpPr>
        <p:spPr>
          <a:xfrm>
            <a:off x="113067" y="2736730"/>
            <a:ext cx="2138888" cy="338554"/>
          </a:xfrm>
          <a:prstGeom prst="rect">
            <a:avLst/>
          </a:prstGeom>
          <a:noFill/>
        </p:spPr>
        <p:txBody>
          <a:bodyPr wrap="square" rtlCol="0">
            <a:spAutoFit/>
          </a:bodyPr>
          <a:lstStyle/>
          <a:p>
            <a:r>
              <a:rPr lang="en-US" sz="1600" b="1" dirty="0">
                <a:solidFill>
                  <a:schemeClr val="tx2"/>
                </a:solidFill>
              </a:rPr>
              <a:t>USG Student Affairs</a:t>
            </a:r>
          </a:p>
        </p:txBody>
      </p:sp>
      <p:grpSp>
        <p:nvGrpSpPr>
          <p:cNvPr id="23" name="Group 22"/>
          <p:cNvGrpSpPr/>
          <p:nvPr/>
        </p:nvGrpSpPr>
        <p:grpSpPr>
          <a:xfrm>
            <a:off x="4648912" y="3282591"/>
            <a:ext cx="834972" cy="483247"/>
            <a:chOff x="2213028" y="3757152"/>
            <a:chExt cx="834972" cy="483247"/>
          </a:xfrm>
        </p:grpSpPr>
        <p:sp>
          <p:nvSpPr>
            <p:cNvPr id="36" name="Rectangle 35"/>
            <p:cNvSpPr/>
            <p:nvPr/>
          </p:nvSpPr>
          <p:spPr>
            <a:xfrm>
              <a:off x="2215444" y="3757152"/>
              <a:ext cx="716112" cy="4832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7" name="TextBox 36"/>
            <p:cNvSpPr txBox="1"/>
            <p:nvPr/>
          </p:nvSpPr>
          <p:spPr>
            <a:xfrm>
              <a:off x="2213028" y="3778734"/>
              <a:ext cx="834972" cy="461665"/>
            </a:xfrm>
            <a:prstGeom prst="rect">
              <a:avLst/>
            </a:prstGeom>
            <a:noFill/>
          </p:spPr>
          <p:txBody>
            <a:bodyPr wrap="square" rtlCol="0">
              <a:spAutoFit/>
            </a:bodyPr>
            <a:lstStyle/>
            <a:p>
              <a:r>
                <a:rPr lang="en-US" sz="1200" b="1" dirty="0" smtClean="0">
                  <a:solidFill>
                    <a:schemeClr val="tx2"/>
                  </a:solidFill>
                </a:rPr>
                <a:t>Approves/Denies</a:t>
              </a:r>
              <a:endParaRPr lang="en-US" sz="1200" b="1" dirty="0">
                <a:solidFill>
                  <a:schemeClr val="tx2"/>
                </a:solidFill>
              </a:endParaRPr>
            </a:p>
          </p:txBody>
        </p:sp>
      </p:grpSp>
      <p:grpSp>
        <p:nvGrpSpPr>
          <p:cNvPr id="24" name="Group 23"/>
          <p:cNvGrpSpPr/>
          <p:nvPr/>
        </p:nvGrpSpPr>
        <p:grpSpPr>
          <a:xfrm>
            <a:off x="7182611" y="3711265"/>
            <a:ext cx="834972" cy="483247"/>
            <a:chOff x="2213028" y="3757152"/>
            <a:chExt cx="834972" cy="483247"/>
          </a:xfrm>
        </p:grpSpPr>
        <p:sp>
          <p:nvSpPr>
            <p:cNvPr id="34" name="Rectangle 33"/>
            <p:cNvSpPr/>
            <p:nvPr/>
          </p:nvSpPr>
          <p:spPr>
            <a:xfrm>
              <a:off x="2215444" y="3757152"/>
              <a:ext cx="716112" cy="4832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5" name="TextBox 34"/>
            <p:cNvSpPr txBox="1"/>
            <p:nvPr/>
          </p:nvSpPr>
          <p:spPr>
            <a:xfrm>
              <a:off x="2213028" y="3778734"/>
              <a:ext cx="834972" cy="461665"/>
            </a:xfrm>
            <a:prstGeom prst="rect">
              <a:avLst/>
            </a:prstGeom>
            <a:noFill/>
          </p:spPr>
          <p:txBody>
            <a:bodyPr wrap="square" rtlCol="0">
              <a:spAutoFit/>
            </a:bodyPr>
            <a:lstStyle/>
            <a:p>
              <a:r>
                <a:rPr lang="en-US" sz="1200" b="1" dirty="0" smtClean="0">
                  <a:solidFill>
                    <a:schemeClr val="tx2"/>
                  </a:solidFill>
                </a:rPr>
                <a:t>Approves/Denies</a:t>
              </a:r>
              <a:endParaRPr lang="en-US" sz="1200" b="1" dirty="0">
                <a:solidFill>
                  <a:schemeClr val="tx2"/>
                </a:solidFill>
              </a:endParaRPr>
            </a:p>
          </p:txBody>
        </p:sp>
      </p:grpSp>
      <p:grpSp>
        <p:nvGrpSpPr>
          <p:cNvPr id="25" name="Group 24"/>
          <p:cNvGrpSpPr/>
          <p:nvPr/>
        </p:nvGrpSpPr>
        <p:grpSpPr>
          <a:xfrm>
            <a:off x="7168484" y="5733760"/>
            <a:ext cx="975037" cy="419100"/>
            <a:chOff x="472763" y="1676400"/>
            <a:chExt cx="975037" cy="419100"/>
          </a:xfrm>
        </p:grpSpPr>
        <p:sp>
          <p:nvSpPr>
            <p:cNvPr id="32" name="Rounded Rectangle 31"/>
            <p:cNvSpPr/>
            <p:nvPr/>
          </p:nvSpPr>
          <p:spPr>
            <a:xfrm>
              <a:off x="472763" y="1676400"/>
              <a:ext cx="975037" cy="41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3" name="TextBox 32"/>
            <p:cNvSpPr txBox="1"/>
            <p:nvPr/>
          </p:nvSpPr>
          <p:spPr>
            <a:xfrm>
              <a:off x="472763" y="1716673"/>
              <a:ext cx="975037" cy="338554"/>
            </a:xfrm>
            <a:prstGeom prst="rect">
              <a:avLst/>
            </a:prstGeom>
            <a:noFill/>
          </p:spPr>
          <p:txBody>
            <a:bodyPr wrap="square" rtlCol="0">
              <a:spAutoFit/>
            </a:bodyPr>
            <a:lstStyle/>
            <a:p>
              <a:r>
                <a:rPr lang="en-US" sz="1600" b="1" dirty="0" smtClean="0">
                  <a:solidFill>
                    <a:schemeClr val="tx2"/>
                  </a:solidFill>
                </a:rPr>
                <a:t>GATRACS</a:t>
              </a:r>
              <a:endParaRPr lang="en-US" sz="1600" b="1" dirty="0">
                <a:solidFill>
                  <a:schemeClr val="tx2"/>
                </a:solidFill>
              </a:endParaRPr>
            </a:p>
          </p:txBody>
        </p:sp>
      </p:grpSp>
      <p:grpSp>
        <p:nvGrpSpPr>
          <p:cNvPr id="26" name="Group 25"/>
          <p:cNvGrpSpPr/>
          <p:nvPr/>
        </p:nvGrpSpPr>
        <p:grpSpPr>
          <a:xfrm>
            <a:off x="7313346" y="5033536"/>
            <a:ext cx="834972" cy="483247"/>
            <a:chOff x="2213028" y="3757152"/>
            <a:chExt cx="834972" cy="483247"/>
          </a:xfrm>
        </p:grpSpPr>
        <p:sp>
          <p:nvSpPr>
            <p:cNvPr id="30" name="Rectangle 29"/>
            <p:cNvSpPr/>
            <p:nvPr/>
          </p:nvSpPr>
          <p:spPr>
            <a:xfrm>
              <a:off x="2215444" y="3757152"/>
              <a:ext cx="716112" cy="4832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TextBox 30"/>
            <p:cNvSpPr txBox="1"/>
            <p:nvPr/>
          </p:nvSpPr>
          <p:spPr>
            <a:xfrm>
              <a:off x="2213028" y="3778734"/>
              <a:ext cx="834972" cy="461665"/>
            </a:xfrm>
            <a:prstGeom prst="rect">
              <a:avLst/>
            </a:prstGeom>
            <a:noFill/>
          </p:spPr>
          <p:txBody>
            <a:bodyPr wrap="square" rtlCol="0">
              <a:spAutoFit/>
            </a:bodyPr>
            <a:lstStyle/>
            <a:p>
              <a:r>
                <a:rPr lang="en-US" sz="1200" b="1" dirty="0" smtClean="0">
                  <a:solidFill>
                    <a:schemeClr val="tx2"/>
                  </a:solidFill>
                </a:rPr>
                <a:t>Approves/Denies</a:t>
              </a:r>
              <a:endParaRPr lang="en-US" sz="1200" b="1" dirty="0">
                <a:solidFill>
                  <a:schemeClr val="tx2"/>
                </a:solidFill>
              </a:endParaRPr>
            </a:p>
          </p:txBody>
        </p:sp>
      </p:grpSp>
      <p:sp>
        <p:nvSpPr>
          <p:cNvPr id="28" name="Rectangle 27"/>
          <p:cNvSpPr/>
          <p:nvPr/>
        </p:nvSpPr>
        <p:spPr>
          <a:xfrm>
            <a:off x="8926514" y="5598763"/>
            <a:ext cx="2819278" cy="4832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9" name="TextBox 28"/>
          <p:cNvSpPr txBox="1"/>
          <p:nvPr/>
        </p:nvSpPr>
        <p:spPr>
          <a:xfrm>
            <a:off x="8926514" y="5593977"/>
            <a:ext cx="3077332" cy="461665"/>
          </a:xfrm>
          <a:prstGeom prst="rect">
            <a:avLst/>
          </a:prstGeom>
          <a:noFill/>
        </p:spPr>
        <p:txBody>
          <a:bodyPr wrap="square" rtlCol="0">
            <a:spAutoFit/>
          </a:bodyPr>
          <a:lstStyle/>
          <a:p>
            <a:r>
              <a:rPr lang="en-US" sz="1200" b="1" dirty="0" smtClean="0">
                <a:solidFill>
                  <a:schemeClr val="tx2"/>
                </a:solidFill>
              </a:rPr>
              <a:t>Downloads TXT file from FTP server and sends to GSFC</a:t>
            </a:r>
            <a:endParaRPr lang="en-US" sz="1200" b="1" dirty="0">
              <a:solidFill>
                <a:schemeClr val="tx2"/>
              </a:solidFill>
            </a:endParaRPr>
          </a:p>
        </p:txBody>
      </p:sp>
      <p:sp>
        <p:nvSpPr>
          <p:cNvPr id="52" name="Rounded Rectangle 51"/>
          <p:cNvSpPr/>
          <p:nvPr/>
        </p:nvSpPr>
        <p:spPr>
          <a:xfrm>
            <a:off x="2835207" y="2763364"/>
            <a:ext cx="2174177" cy="3344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solidFill>
                  <a:schemeClr val="tx2">
                    <a:lumMod val="75000"/>
                  </a:schemeClr>
                </a:solidFill>
              </a:rPr>
              <a:t>TCSG System Office</a:t>
            </a:r>
            <a:endParaRPr lang="en-US" sz="1600" b="1" dirty="0">
              <a:solidFill>
                <a:schemeClr val="tx2">
                  <a:lumMod val="75000"/>
                </a:schemeClr>
              </a:solidFill>
            </a:endParaRPr>
          </a:p>
        </p:txBody>
      </p:sp>
      <p:cxnSp>
        <p:nvCxnSpPr>
          <p:cNvPr id="55" name="Straight Arrow Connector 54"/>
          <p:cNvCxnSpPr/>
          <p:nvPr/>
        </p:nvCxnSpPr>
        <p:spPr>
          <a:xfrm>
            <a:off x="1574576" y="3254661"/>
            <a:ext cx="0" cy="24162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802819" y="3206510"/>
            <a:ext cx="0" cy="24162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489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18" y="0"/>
            <a:ext cx="9593094" cy="1325563"/>
          </a:xfrm>
        </p:spPr>
        <p:txBody>
          <a:bodyPr>
            <a:normAutofit/>
          </a:bodyPr>
          <a:lstStyle/>
          <a:p>
            <a:r>
              <a:rPr lang="en-US" sz="4000" dirty="0" smtClean="0"/>
              <a:t>MOWR Course Listing on GACollege411</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350" y="1835266"/>
            <a:ext cx="7877175" cy="41719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2228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20" y="338667"/>
            <a:ext cx="8794747" cy="694266"/>
          </a:xfrm>
        </p:spPr>
        <p:txBody>
          <a:bodyPr>
            <a:normAutofit fontScale="90000"/>
          </a:bodyPr>
          <a:lstStyle/>
          <a:p>
            <a:r>
              <a:rPr lang="en-US" dirty="0" smtClean="0"/>
              <a:t>Choosing a MOWR Course </a:t>
            </a:r>
            <a:r>
              <a:rPr lang="en-US" dirty="0"/>
              <a:t>M</a:t>
            </a:r>
            <a:r>
              <a:rPr lang="en-US" dirty="0" smtClean="0"/>
              <a:t>atch</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46" t="-924" r="2204" b="924"/>
          <a:stretch/>
        </p:blipFill>
        <p:spPr>
          <a:xfrm>
            <a:off x="230721" y="1456039"/>
            <a:ext cx="10284880" cy="440289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3329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9654" y="213270"/>
            <a:ext cx="4484914" cy="1325563"/>
          </a:xfrm>
        </p:spPr>
        <p:txBody>
          <a:bodyPr>
            <a:normAutofit/>
          </a:bodyPr>
          <a:lstStyle/>
          <a:p>
            <a:r>
              <a:rPr lang="en-US" sz="4000" dirty="0" smtClean="0"/>
              <a:t> </a:t>
            </a:r>
            <a:r>
              <a:rPr lang="en-US" sz="4000" b="0" dirty="0" smtClean="0">
                <a:latin typeface="+mn-lt"/>
              </a:rPr>
              <a:t>Transfer Portal</a:t>
            </a:r>
            <a:endParaRPr lang="en-US" sz="4000" b="0" dirty="0">
              <a:latin typeface="+mn-lt"/>
            </a:endParaRPr>
          </a:p>
        </p:txBody>
      </p:sp>
      <p:sp>
        <p:nvSpPr>
          <p:cNvPr id="16" name="TextBox 15"/>
          <p:cNvSpPr txBox="1"/>
          <p:nvPr/>
        </p:nvSpPr>
        <p:spPr>
          <a:xfrm>
            <a:off x="371567" y="1538833"/>
            <a:ext cx="9273878" cy="1092607"/>
          </a:xfrm>
          <a:prstGeom prst="rect">
            <a:avLst/>
          </a:prstGeom>
          <a:noFill/>
        </p:spPr>
        <p:txBody>
          <a:bodyPr wrap="square" rtlCol="0">
            <a:spAutoFit/>
          </a:bodyPr>
          <a:lstStyle/>
          <a:p>
            <a:r>
              <a:rPr lang="en-US" sz="2800" b="1" dirty="0" smtClean="0"/>
              <a:t>Use GATRACS to</a:t>
            </a:r>
            <a:endParaRPr lang="en-US" sz="2800" b="1" dirty="0"/>
          </a:p>
          <a:p>
            <a:pPr marL="285750" indent="-285750">
              <a:spcBef>
                <a:spcPts val="300"/>
              </a:spcBef>
              <a:buFont typeface="Arial" panose="020B0604020202020204" pitchFamily="34" charset="0"/>
              <a:buChar char="•"/>
            </a:pPr>
            <a:r>
              <a:rPr lang="en-US" sz="1600" dirty="0" smtClean="0"/>
              <a:t>Build a student’s course history</a:t>
            </a:r>
            <a:endParaRPr lang="en-US" sz="1600" dirty="0"/>
          </a:p>
          <a:p>
            <a:pPr marL="285750" indent="-285750">
              <a:spcBef>
                <a:spcPts val="300"/>
              </a:spcBef>
              <a:buFont typeface="Arial" panose="020B0604020202020204" pitchFamily="34" charset="0"/>
              <a:buChar char="•"/>
            </a:pPr>
            <a:r>
              <a:rPr lang="en-US" sz="1600" dirty="0" smtClean="0"/>
              <a:t>Include course credit from Georgia’s University System, Technical College and Independent institutions</a:t>
            </a:r>
            <a:endParaRPr lang="en-US" sz="1600" dirty="0"/>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b="18562"/>
          <a:stretch/>
        </p:blipFill>
        <p:spPr>
          <a:xfrm>
            <a:off x="135592" y="431108"/>
            <a:ext cx="3351156" cy="889888"/>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2837" b="21834"/>
          <a:stretch/>
        </p:blipFill>
        <p:spPr>
          <a:xfrm>
            <a:off x="892848" y="2766531"/>
            <a:ext cx="9067363" cy="327949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882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609" y="284339"/>
            <a:ext cx="5358063" cy="740804"/>
          </a:xfrm>
        </p:spPr>
        <p:txBody>
          <a:bodyPr>
            <a:normAutofit/>
          </a:bodyPr>
          <a:lstStyle/>
          <a:p>
            <a:r>
              <a:rPr lang="en-US" b="1" dirty="0" smtClean="0">
                <a:latin typeface="+mn-lt"/>
              </a:rPr>
              <a:t>Required Enrollment</a:t>
            </a:r>
            <a:endParaRPr lang="en-US" b="1" dirty="0">
              <a:latin typeface="+mn-lt"/>
            </a:endParaRPr>
          </a:p>
        </p:txBody>
      </p:sp>
      <p:sp>
        <p:nvSpPr>
          <p:cNvPr id="3" name="Content Placeholder 2"/>
          <p:cNvSpPr>
            <a:spLocks noGrp="1"/>
          </p:cNvSpPr>
          <p:nvPr>
            <p:ph idx="1"/>
          </p:nvPr>
        </p:nvSpPr>
        <p:spPr>
          <a:xfrm>
            <a:off x="541809" y="1515077"/>
            <a:ext cx="8963527" cy="3548536"/>
          </a:xfrm>
        </p:spPr>
        <p:txBody>
          <a:bodyPr/>
          <a:lstStyle/>
          <a:p>
            <a:r>
              <a:rPr lang="en-US" sz="2400" dirty="0" smtClean="0"/>
              <a:t>Student must be enrolled full-time, 6 FTE segments, in order to earn full local FTE funding</a:t>
            </a:r>
          </a:p>
          <a:p>
            <a:pPr marL="0" indent="0">
              <a:buNone/>
            </a:pPr>
            <a:r>
              <a:rPr lang="en-US" sz="2400" dirty="0"/>
              <a:t> </a:t>
            </a:r>
            <a:r>
              <a:rPr lang="en-US" sz="2400" dirty="0" smtClean="0"/>
              <a:t>   This can be done by:</a:t>
            </a:r>
          </a:p>
          <a:p>
            <a:pPr marL="914400" lvl="1" indent="-457200">
              <a:buFont typeface="+mj-lt"/>
              <a:buAutoNum type="arabicParenR"/>
            </a:pPr>
            <a:r>
              <a:rPr lang="en-US" dirty="0" smtClean="0"/>
              <a:t>Combination of high school and MOWR courses. Must include 4 courses if on 4x4 block or 6 courses if on 6 or 7 period day </a:t>
            </a:r>
          </a:p>
          <a:p>
            <a:pPr marL="914400" lvl="1" indent="-457200">
              <a:buFont typeface="+mj-lt"/>
              <a:buAutoNum type="arabicParenR"/>
            </a:pPr>
            <a:r>
              <a:rPr lang="en-US" dirty="0" smtClean="0"/>
              <a:t>Full time MOWR student at the college with minimum of 4 courses between 12-15+ credit hours</a:t>
            </a:r>
          </a:p>
          <a:p>
            <a:pPr marL="914400" lvl="1" indent="-457200">
              <a:buFont typeface="+mj-lt"/>
              <a:buAutoNum type="arabicParenR"/>
            </a:pPr>
            <a:r>
              <a:rPr lang="en-US" dirty="0" smtClean="0"/>
              <a:t>Travel time or other non-instructional periods are not funded, only instructional periods</a:t>
            </a:r>
          </a:p>
          <a:p>
            <a:pPr marL="457200" lvl="1" indent="0">
              <a:buNone/>
            </a:pPr>
            <a:endParaRPr lang="en-US" dirty="0" smtClean="0"/>
          </a:p>
          <a:p>
            <a:pPr marL="457200" lvl="1" indent="0">
              <a:buNone/>
            </a:pPr>
            <a:endParaRPr lang="en-US" dirty="0"/>
          </a:p>
        </p:txBody>
      </p:sp>
      <p:sp>
        <p:nvSpPr>
          <p:cNvPr id="5" name="Slide Number Placeholder 4"/>
          <p:cNvSpPr>
            <a:spLocks noGrp="1"/>
          </p:cNvSpPr>
          <p:nvPr>
            <p:ph type="sldNum" sz="quarter" idx="4294967295"/>
          </p:nvPr>
        </p:nvSpPr>
        <p:spPr>
          <a:xfrm>
            <a:off x="8610600" y="6356352"/>
            <a:ext cx="2743200" cy="365125"/>
          </a:xfrm>
          <a:prstGeom prst="rect">
            <a:avLst/>
          </a:prstGeom>
        </p:spPr>
        <p:txBody>
          <a:bodyPr/>
          <a:lstStyle/>
          <a:p>
            <a:fld id="{B63E4CEF-BB1E-48C7-AE93-F39F6AA99AD7}"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3274880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9/23/2015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26</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1007534" y="781413"/>
            <a:ext cx="6757371" cy="5415128"/>
          </a:xfrm>
          <a:prstGeom prst="rect">
            <a:avLst/>
          </a:prstGeom>
        </p:spPr>
      </p:pic>
      <p:sp>
        <p:nvSpPr>
          <p:cNvPr id="2" name="TextBox 1"/>
          <p:cNvSpPr txBox="1"/>
          <p:nvPr/>
        </p:nvSpPr>
        <p:spPr>
          <a:xfrm>
            <a:off x="8385747" y="1664707"/>
            <a:ext cx="2968053" cy="707886"/>
          </a:xfrm>
          <a:prstGeom prst="rect">
            <a:avLst/>
          </a:prstGeom>
          <a:noFill/>
        </p:spPr>
        <p:txBody>
          <a:bodyPr wrap="square" rtlCol="0">
            <a:spAutoFit/>
          </a:bodyPr>
          <a:lstStyle/>
          <a:p>
            <a:r>
              <a:rPr lang="en-US" sz="2000" dirty="0" smtClean="0">
                <a:solidFill>
                  <a:srgbClr val="C00000"/>
                </a:solidFill>
              </a:rPr>
              <a:t>List of all program codes for FTE Reporting</a:t>
            </a:r>
            <a:endParaRPr lang="en-US" sz="2000" dirty="0">
              <a:solidFill>
                <a:srgbClr val="C00000"/>
              </a:solidFill>
            </a:endParaRPr>
          </a:p>
        </p:txBody>
      </p:sp>
      <p:sp>
        <p:nvSpPr>
          <p:cNvPr id="6" name="Left Arrow 5"/>
          <p:cNvSpPr/>
          <p:nvPr/>
        </p:nvSpPr>
        <p:spPr>
          <a:xfrm>
            <a:off x="6595672" y="1664707"/>
            <a:ext cx="1790075" cy="70788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8374" y="135081"/>
            <a:ext cx="8032172" cy="646331"/>
          </a:xfrm>
          <a:prstGeom prst="rect">
            <a:avLst/>
          </a:prstGeom>
          <a:noFill/>
        </p:spPr>
        <p:txBody>
          <a:bodyPr wrap="square" rtlCol="0">
            <a:spAutoFit/>
          </a:bodyPr>
          <a:lstStyle/>
          <a:p>
            <a:r>
              <a:rPr lang="en-US" sz="3600" dirty="0" smtClean="0"/>
              <a:t>FTE Funding Weights and Program Codes</a:t>
            </a:r>
            <a:endParaRPr lang="en-US" sz="3600" dirty="0"/>
          </a:p>
        </p:txBody>
      </p:sp>
    </p:spTree>
    <p:extLst>
      <p:ext uri="{BB962C8B-B14F-4D97-AF65-F5344CB8AC3E}">
        <p14:creationId xmlns:p14="http://schemas.microsoft.com/office/powerpoint/2010/main" val="259961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9/23/2015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27</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179882" y="798574"/>
            <a:ext cx="7285219" cy="4914900"/>
          </a:xfrm>
          <a:prstGeom prst="rect">
            <a:avLst/>
          </a:prstGeom>
        </p:spPr>
      </p:pic>
      <p:sp>
        <p:nvSpPr>
          <p:cNvPr id="6" name="Right Brace 5"/>
          <p:cNvSpPr/>
          <p:nvPr/>
        </p:nvSpPr>
        <p:spPr>
          <a:xfrm>
            <a:off x="6685613" y="3372787"/>
            <a:ext cx="1244183" cy="1079291"/>
          </a:xfrm>
          <a:prstGeom prst="rightBrace">
            <a:avLst/>
          </a:prstGeom>
          <a:solidFill>
            <a:srgbClr val="FFFF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034728" y="3528748"/>
            <a:ext cx="4047344" cy="923330"/>
          </a:xfrm>
          <a:prstGeom prst="rect">
            <a:avLst/>
          </a:prstGeom>
          <a:noFill/>
        </p:spPr>
        <p:txBody>
          <a:bodyPr wrap="square" rtlCol="0">
            <a:spAutoFit/>
          </a:bodyPr>
          <a:lstStyle/>
          <a:p>
            <a:r>
              <a:rPr lang="en-US" dirty="0" smtClean="0">
                <a:solidFill>
                  <a:srgbClr val="C00000"/>
                </a:solidFill>
              </a:rPr>
              <a:t>There is not a weight assigned, 6 will be based on D weight and 7 based on K weight.</a:t>
            </a:r>
            <a:endParaRPr lang="en-US" dirty="0">
              <a:solidFill>
                <a:srgbClr val="C00000"/>
              </a:solidFill>
            </a:endParaRPr>
          </a:p>
        </p:txBody>
      </p:sp>
      <p:sp>
        <p:nvSpPr>
          <p:cNvPr id="9" name="TextBox 8"/>
          <p:cNvSpPr txBox="1"/>
          <p:nvPr/>
        </p:nvSpPr>
        <p:spPr>
          <a:xfrm>
            <a:off x="6865495" y="1738859"/>
            <a:ext cx="3282846" cy="369332"/>
          </a:xfrm>
          <a:prstGeom prst="rect">
            <a:avLst/>
          </a:prstGeom>
          <a:noFill/>
          <a:ln w="57150">
            <a:solidFill>
              <a:srgbClr val="92D050"/>
            </a:solidFill>
          </a:ln>
        </p:spPr>
        <p:txBody>
          <a:bodyPr wrap="square" rtlCol="0">
            <a:spAutoFit/>
          </a:bodyPr>
          <a:lstStyle/>
          <a:p>
            <a:r>
              <a:rPr lang="en-US" dirty="0" smtClean="0"/>
              <a:t>“M” code no long valid </a:t>
            </a:r>
            <a:endParaRPr lang="en-US" dirty="0"/>
          </a:p>
        </p:txBody>
      </p:sp>
    </p:spTree>
    <p:extLst>
      <p:ext uri="{BB962C8B-B14F-4D97-AF65-F5344CB8AC3E}">
        <p14:creationId xmlns:p14="http://schemas.microsoft.com/office/powerpoint/2010/main" val="31323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27" y="215485"/>
            <a:ext cx="8422173" cy="929744"/>
          </a:xfrm>
        </p:spPr>
        <p:txBody>
          <a:bodyPr/>
          <a:lstStyle/>
          <a:p>
            <a:r>
              <a:rPr lang="en-US" dirty="0" smtClean="0">
                <a:latin typeface="+mn-lt"/>
              </a:rPr>
              <a:t>MOWR Program Codes</a:t>
            </a:r>
            <a:endParaRPr lang="en-US" dirty="0">
              <a:latin typeface="+mn-lt"/>
            </a:endParaRPr>
          </a:p>
        </p:txBody>
      </p:sp>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9/23/2015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28</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0" y="1364105"/>
            <a:ext cx="11353800" cy="4721902"/>
          </a:xfrm>
          <a:prstGeom prst="rect">
            <a:avLst/>
          </a:prstGeom>
        </p:spPr>
      </p:pic>
    </p:spTree>
    <p:extLst>
      <p:ext uri="{BB962C8B-B14F-4D97-AF65-F5344CB8AC3E}">
        <p14:creationId xmlns:p14="http://schemas.microsoft.com/office/powerpoint/2010/main" val="3382791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27" y="198550"/>
            <a:ext cx="8422173" cy="935983"/>
          </a:xfrm>
        </p:spPr>
        <p:txBody>
          <a:bodyPr/>
          <a:lstStyle/>
          <a:p>
            <a:r>
              <a:rPr lang="en-US" dirty="0">
                <a:latin typeface="+mn-lt"/>
              </a:rPr>
              <a:t>MOWR Program Codes</a:t>
            </a:r>
          </a:p>
        </p:txBody>
      </p:sp>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9/23/2015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29</a:t>
            </a:fld>
            <a:endParaRPr lang="en-US" dirty="0">
              <a:solidFill>
                <a:prstClr val="white"/>
              </a:solidFill>
            </a:endParaRPr>
          </a:p>
        </p:txBody>
      </p:sp>
      <p:sp>
        <p:nvSpPr>
          <p:cNvPr id="5" name="Rectangle 4"/>
          <p:cNvSpPr/>
          <p:nvPr/>
        </p:nvSpPr>
        <p:spPr>
          <a:xfrm>
            <a:off x="558799" y="1676400"/>
            <a:ext cx="9364133" cy="4154984"/>
          </a:xfrm>
          <a:prstGeom prst="rect">
            <a:avLst/>
          </a:prstGeom>
        </p:spPr>
        <p:txBody>
          <a:bodyPr wrap="square">
            <a:spAutoFit/>
          </a:bodyPr>
          <a:lstStyle/>
          <a:p>
            <a:r>
              <a:rPr lang="en-US" sz="2400" b="1" dirty="0">
                <a:solidFill>
                  <a:srgbClr val="000000"/>
                </a:solidFill>
              </a:rPr>
              <a:t>PROGRAM CODES </a:t>
            </a:r>
            <a:r>
              <a:rPr lang="en-US" sz="2400" b="1" i="1" dirty="0">
                <a:solidFill>
                  <a:srgbClr val="000000"/>
                </a:solidFill>
              </a:rPr>
              <a:t>are used to determine the weight that will be assigned to the number of FTEs earned in funding an instructional program area. </a:t>
            </a:r>
            <a:r>
              <a:rPr lang="en-US" sz="2400" dirty="0">
                <a:solidFill>
                  <a:srgbClr val="000000"/>
                </a:solidFill>
              </a:rPr>
              <a:t>A school system may claim segments for students that meet program criteria and are being served according to program guidelines. </a:t>
            </a:r>
            <a:r>
              <a:rPr lang="en-US" sz="2400" b="1" dirty="0">
                <a:solidFill>
                  <a:srgbClr val="000000"/>
                </a:solidFill>
              </a:rPr>
              <a:t>To claim FTE funding segments, the student must be </a:t>
            </a:r>
            <a:r>
              <a:rPr lang="en-US" sz="2400" b="1" i="1" dirty="0">
                <a:solidFill>
                  <a:srgbClr val="000000"/>
                </a:solidFill>
              </a:rPr>
              <a:t>regularly scheduled for service or program instruction </a:t>
            </a:r>
            <a:r>
              <a:rPr lang="en-US" sz="2400" b="1" dirty="0">
                <a:solidFill>
                  <a:srgbClr val="000000"/>
                </a:solidFill>
              </a:rPr>
              <a:t>on the day of the count. </a:t>
            </a:r>
            <a:r>
              <a:rPr lang="en-US" sz="2400" dirty="0">
                <a:solidFill>
                  <a:srgbClr val="000000"/>
                </a:solidFill>
              </a:rPr>
              <a:t>Students who </a:t>
            </a:r>
            <a:r>
              <a:rPr lang="en-US" sz="2400" i="1" dirty="0">
                <a:solidFill>
                  <a:srgbClr val="000000"/>
                </a:solidFill>
              </a:rPr>
              <a:t>are not regularly scheduled </a:t>
            </a:r>
            <a:r>
              <a:rPr lang="en-US" sz="2400" dirty="0">
                <a:solidFill>
                  <a:srgbClr val="000000"/>
                </a:solidFill>
              </a:rPr>
              <a:t>for service or program instruction on the day of the count must be reported according to the program weight that indicates the actual services they receive on the FTE count day. </a:t>
            </a:r>
            <a:r>
              <a:rPr lang="en-US" sz="2400" b="1" i="1" dirty="0">
                <a:solidFill>
                  <a:srgbClr val="000000"/>
                </a:solidFill>
              </a:rPr>
              <a:t>School systems may not alter a student’s schedule to capture a specific weight for the FTE count day. </a:t>
            </a:r>
            <a:endParaRPr lang="en-US" sz="2400" b="1" dirty="0">
              <a:solidFill>
                <a:prstClr val="black"/>
              </a:solidFill>
            </a:endParaRPr>
          </a:p>
        </p:txBody>
      </p:sp>
    </p:spTree>
    <p:extLst>
      <p:ext uri="{BB962C8B-B14F-4D97-AF65-F5344CB8AC3E}">
        <p14:creationId xmlns:p14="http://schemas.microsoft.com/office/powerpoint/2010/main" val="225582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8594429" cy="762000"/>
          </a:xfrm>
        </p:spPr>
        <p:txBody>
          <a:bodyPr/>
          <a:lstStyle/>
          <a:p>
            <a:r>
              <a:rPr lang="en-US" dirty="0" smtClean="0"/>
              <a:t>Background</a:t>
            </a:r>
            <a:endParaRPr lang="en-US" dirty="0"/>
          </a:p>
        </p:txBody>
      </p:sp>
      <p:sp>
        <p:nvSpPr>
          <p:cNvPr id="3" name="Content Placeholder 2"/>
          <p:cNvSpPr>
            <a:spLocks noGrp="1"/>
          </p:cNvSpPr>
          <p:nvPr>
            <p:ph idx="1"/>
          </p:nvPr>
        </p:nvSpPr>
        <p:spPr>
          <a:xfrm>
            <a:off x="608013" y="1219200"/>
            <a:ext cx="8594429" cy="4419600"/>
          </a:xfrm>
        </p:spPr>
        <p:txBody>
          <a:bodyPr>
            <a:normAutofit/>
          </a:bodyPr>
          <a:lstStyle/>
          <a:p>
            <a:r>
              <a:rPr lang="en-US" sz="2400" dirty="0"/>
              <a:t>Dual Enrollment Task Force established by the Governor</a:t>
            </a:r>
          </a:p>
          <a:p>
            <a:r>
              <a:rPr lang="en-US" sz="2400" dirty="0"/>
              <a:t>Leadership from USG, TCSG, GADOE, GSFC, PSC, GOSA, legislators and the Governor’s Office.</a:t>
            </a:r>
          </a:p>
          <a:p>
            <a:r>
              <a:rPr lang="en-US" sz="2400" dirty="0"/>
              <a:t>Provided recommendations to remove barriers to dual enrollment participation</a:t>
            </a:r>
          </a:p>
          <a:p>
            <a:r>
              <a:rPr lang="en-US" sz="2400" dirty="0"/>
              <a:t>SB 2 and SB 132 were introduced in the 2015 legislative session</a:t>
            </a:r>
          </a:p>
          <a:p>
            <a:r>
              <a:rPr lang="en-US" sz="2400" dirty="0"/>
              <a:t>SB 132 was based on the Task Force recommendations </a:t>
            </a:r>
          </a:p>
          <a:p>
            <a:r>
              <a:rPr lang="en-US" sz="2400" dirty="0"/>
              <a:t>Both bills signed by the Governor April 2015</a:t>
            </a:r>
          </a:p>
          <a:p>
            <a:r>
              <a:rPr lang="en-US" sz="2400" dirty="0"/>
              <a:t>SB 132 includes the SB 2 provisions </a:t>
            </a:r>
          </a:p>
          <a:p>
            <a:r>
              <a:rPr lang="en-US" sz="2400" dirty="0"/>
              <a:t>Effective July 1, 2015 (Fall 2015 semester)</a:t>
            </a:r>
          </a:p>
          <a:p>
            <a:endParaRPr lang="en-US" dirty="0"/>
          </a:p>
          <a:p>
            <a:pPr marL="0" indent="0">
              <a:buNone/>
            </a:pPr>
            <a:endParaRPr lang="en-US" dirty="0"/>
          </a:p>
        </p:txBody>
      </p:sp>
    </p:spTree>
    <p:extLst>
      <p:ext uri="{BB962C8B-B14F-4D97-AF65-F5344CB8AC3E}">
        <p14:creationId xmlns:p14="http://schemas.microsoft.com/office/powerpoint/2010/main" val="306350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427" y="259820"/>
            <a:ext cx="8422173" cy="823914"/>
          </a:xfrm>
        </p:spPr>
        <p:txBody>
          <a:bodyPr/>
          <a:lstStyle/>
          <a:p>
            <a:r>
              <a:rPr lang="en-US" dirty="0" smtClean="0">
                <a:latin typeface="+mn-lt"/>
              </a:rPr>
              <a:t>Non Funded FTE</a:t>
            </a:r>
            <a:endParaRPr lang="en-US" dirty="0">
              <a:latin typeface="+mn-lt"/>
            </a:endParaRPr>
          </a:p>
        </p:txBody>
      </p:sp>
      <p:sp>
        <p:nvSpPr>
          <p:cNvPr id="6" name="Content Placeholder 5"/>
          <p:cNvSpPr>
            <a:spLocks noGrp="1"/>
          </p:cNvSpPr>
          <p:nvPr>
            <p:ph idx="1"/>
          </p:nvPr>
        </p:nvSpPr>
        <p:spPr>
          <a:xfrm>
            <a:off x="188427" y="1340428"/>
            <a:ext cx="10515600" cy="4433840"/>
          </a:xfrm>
        </p:spPr>
        <p:txBody>
          <a:bodyPr>
            <a:normAutofit/>
          </a:bodyPr>
          <a:lstStyle/>
          <a:p>
            <a:pPr marL="0" indent="0">
              <a:buNone/>
            </a:pPr>
            <a:r>
              <a:rPr lang="en-US" b="1" dirty="0"/>
              <a:t>OTHER (NON-STATE FUNDED): PROGRAM CODE = ‘O’ </a:t>
            </a:r>
            <a:endParaRPr lang="en-US" dirty="0"/>
          </a:p>
          <a:p>
            <a:pPr marL="0" indent="0">
              <a:buNone/>
            </a:pPr>
            <a:r>
              <a:rPr lang="en-US" b="1" dirty="0"/>
              <a:t>PROGRAM CODE = </a:t>
            </a:r>
            <a:r>
              <a:rPr lang="en-US" b="1" dirty="0">
                <a:solidFill>
                  <a:srgbClr val="FF0000"/>
                </a:solidFill>
              </a:rPr>
              <a:t>‘O’ </a:t>
            </a:r>
            <a:r>
              <a:rPr lang="en-US" dirty="0">
                <a:solidFill>
                  <a:srgbClr val="FF0000"/>
                </a:solidFill>
              </a:rPr>
              <a:t>should be reported as a segment code for services that do not fall into any other program code listed or do not meet Georgia Performance Standards requirements. </a:t>
            </a:r>
          </a:p>
          <a:p>
            <a:r>
              <a:rPr lang="en-US" dirty="0"/>
              <a:t>Students participating in the </a:t>
            </a:r>
            <a:r>
              <a:rPr lang="en-US" dirty="0">
                <a:solidFill>
                  <a:srgbClr val="FF0000"/>
                </a:solidFill>
              </a:rPr>
              <a:t>Joint Enrollment Program </a:t>
            </a:r>
            <a:r>
              <a:rPr lang="en-US" dirty="0"/>
              <a:t>should be reported with the </a:t>
            </a:r>
            <a:r>
              <a:rPr lang="en-US" b="1" dirty="0"/>
              <a:t>PROGRAM CODE </a:t>
            </a:r>
            <a:r>
              <a:rPr lang="en-US" dirty="0"/>
              <a:t>= ‘O’. This program allows students to take courses at a state public or private postsecondary institution while still enrolled in high school; however, credit is only earned at the postsecondary institution. </a:t>
            </a:r>
          </a:p>
        </p:txBody>
      </p:sp>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9/23/2015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276818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7" y="1"/>
            <a:ext cx="6943106" cy="1100363"/>
          </a:xfrm>
        </p:spPr>
        <p:txBody>
          <a:bodyPr>
            <a:noAutofit/>
          </a:bodyPr>
          <a:lstStyle/>
          <a:p>
            <a:r>
              <a:rPr lang="en-US" b="1" dirty="0" smtClean="0">
                <a:latin typeface="+mn-lt"/>
              </a:rPr>
              <a:t>MOWR Program Definitions</a:t>
            </a:r>
            <a:endParaRPr lang="en-US" b="1" dirty="0">
              <a:latin typeface="+mn-lt"/>
            </a:endParaRPr>
          </a:p>
        </p:txBody>
      </p:sp>
      <p:sp>
        <p:nvSpPr>
          <p:cNvPr id="4" name="Rectangle 3"/>
          <p:cNvSpPr>
            <a:spLocks noGrp="1" noChangeArrowheads="1"/>
          </p:cNvSpPr>
          <p:nvPr>
            <p:ph idx="1"/>
          </p:nvPr>
        </p:nvSpPr>
        <p:spPr>
          <a:xfrm>
            <a:off x="226142" y="1330036"/>
            <a:ext cx="11965858" cy="4756131"/>
          </a:xfrm>
        </p:spPr>
        <p:txBody>
          <a:bodyPr>
            <a:noAutofit/>
          </a:bodyPr>
          <a:lstStyle/>
          <a:p>
            <a:pPr>
              <a:buClr>
                <a:srgbClr val="920000"/>
              </a:buClr>
            </a:pPr>
            <a:r>
              <a:rPr lang="en-US" b="1" i="1" dirty="0" smtClean="0">
                <a:cs typeface="Arial" pitchFamily="34" charset="0"/>
              </a:rPr>
              <a:t>The </a:t>
            </a:r>
            <a:r>
              <a:rPr lang="en-US" b="1" i="1" dirty="0">
                <a:cs typeface="Arial" pitchFamily="34" charset="0"/>
              </a:rPr>
              <a:t>Eligible Postsecondary Institution </a:t>
            </a:r>
            <a:r>
              <a:rPr lang="en-US" b="1" u="sng" dirty="0">
                <a:cs typeface="Arial" pitchFamily="34" charset="0"/>
              </a:rPr>
              <a:t>cannot</a:t>
            </a:r>
            <a:r>
              <a:rPr lang="en-US" u="sng" dirty="0">
                <a:cs typeface="Arial" pitchFamily="34" charset="0"/>
              </a:rPr>
              <a:t> </a:t>
            </a:r>
            <a:r>
              <a:rPr lang="en-US" b="1" i="1" dirty="0">
                <a:cs typeface="Arial" pitchFamily="34" charset="0"/>
              </a:rPr>
              <a:t>charge the student any </a:t>
            </a:r>
            <a:r>
              <a:rPr lang="en-US" b="1" i="1" dirty="0" smtClean="0">
                <a:cs typeface="Arial" pitchFamily="34" charset="0"/>
              </a:rPr>
              <a:t>Mandatory </a:t>
            </a:r>
            <a:r>
              <a:rPr lang="en-US" b="1" i="1" dirty="0">
                <a:cs typeface="Arial" pitchFamily="34" charset="0"/>
              </a:rPr>
              <a:t>Fee costs</a:t>
            </a:r>
            <a:r>
              <a:rPr lang="en-US" b="1" i="1" dirty="0" smtClean="0">
                <a:cs typeface="Arial" pitchFamily="34" charset="0"/>
              </a:rPr>
              <a:t>.</a:t>
            </a:r>
          </a:p>
          <a:p>
            <a:pPr>
              <a:buClr>
                <a:srgbClr val="920000"/>
              </a:buClr>
            </a:pPr>
            <a:r>
              <a:rPr lang="en-US" b="1" i="1" dirty="0" smtClean="0"/>
              <a:t>The </a:t>
            </a:r>
            <a:r>
              <a:rPr lang="en-US" b="1" i="1" dirty="0"/>
              <a:t>Eligible Postsecondary Institution </a:t>
            </a:r>
            <a:r>
              <a:rPr lang="en-US" b="1" u="sng" dirty="0"/>
              <a:t>can </a:t>
            </a:r>
            <a:r>
              <a:rPr lang="en-US" b="1" i="1" dirty="0"/>
              <a:t>charge the student Course Related Fees or Supplies or require the student to have the required course related items</a:t>
            </a:r>
            <a:r>
              <a:rPr lang="en-US" b="1" i="1" dirty="0" smtClean="0"/>
              <a:t>.</a:t>
            </a:r>
          </a:p>
          <a:p>
            <a:pPr>
              <a:buClr>
                <a:srgbClr val="920000"/>
              </a:buClr>
            </a:pPr>
            <a:r>
              <a:rPr lang="en-US" b="1" i="1" dirty="0">
                <a:cs typeface="Arial" pitchFamily="34" charset="0"/>
              </a:rPr>
              <a:t>The Eligible Postsecondary Institution </a:t>
            </a:r>
            <a:r>
              <a:rPr lang="en-US" b="1" u="sng" dirty="0">
                <a:cs typeface="Arial" pitchFamily="34" charset="0"/>
              </a:rPr>
              <a:t>cannot </a:t>
            </a:r>
            <a:r>
              <a:rPr lang="en-US" b="1" i="1" dirty="0">
                <a:cs typeface="Arial" pitchFamily="34" charset="0"/>
              </a:rPr>
              <a:t>charge the student any Non-Course Related Fees</a:t>
            </a:r>
            <a:r>
              <a:rPr lang="en-US" b="1" i="1" dirty="0" smtClean="0">
                <a:cs typeface="Arial" pitchFamily="34" charset="0"/>
              </a:rPr>
              <a:t>. </a:t>
            </a:r>
          </a:p>
          <a:p>
            <a:pPr>
              <a:buClr>
                <a:srgbClr val="920000"/>
              </a:buClr>
            </a:pPr>
            <a:r>
              <a:rPr lang="en-US" b="1" i="1" dirty="0" smtClean="0">
                <a:cs typeface="Arial" pitchFamily="34" charset="0"/>
              </a:rPr>
              <a:t>Tuition and books </a:t>
            </a:r>
            <a:r>
              <a:rPr lang="en-US" b="1" u="sng" dirty="0" smtClean="0">
                <a:cs typeface="Arial" pitchFamily="34" charset="0"/>
              </a:rPr>
              <a:t>are</a:t>
            </a:r>
            <a:r>
              <a:rPr lang="en-US" b="1" i="1" dirty="0" smtClean="0">
                <a:cs typeface="Arial" pitchFamily="34" charset="0"/>
              </a:rPr>
              <a:t> provided.</a:t>
            </a:r>
          </a:p>
          <a:p>
            <a:pPr>
              <a:buClr>
                <a:srgbClr val="920000"/>
              </a:buClr>
            </a:pPr>
            <a:r>
              <a:rPr lang="en-US" b="1" i="1" dirty="0" smtClean="0">
                <a:cs typeface="Arial" pitchFamily="34" charset="0"/>
              </a:rPr>
              <a:t>Dual credit course means a postsecondary course taken by high school student which the student receives secondary credit from their high school</a:t>
            </a:r>
            <a:endParaRPr lang="en-US" b="1" dirty="0"/>
          </a:p>
          <a:p>
            <a:pPr marL="0" indent="0">
              <a:buClr>
                <a:srgbClr val="920000"/>
              </a:buClr>
              <a:buNone/>
            </a:pPr>
            <a:endParaRPr lang="en-US" b="1" dirty="0">
              <a:cs typeface="Arial" pitchFamily="34" charset="0"/>
            </a:endParaRPr>
          </a:p>
          <a:p>
            <a:pPr lvl="1">
              <a:buNone/>
            </a:pPr>
            <a:endParaRPr lang="en-US" sz="2100" dirty="0">
              <a:solidFill>
                <a:srgbClr val="000000"/>
              </a:solidFill>
            </a:endParaRPr>
          </a:p>
          <a:p>
            <a:pPr lvl="1">
              <a:buFont typeface="Wingdings" pitchFamily="2" charset="2"/>
              <a:buChar char="§"/>
            </a:pPr>
            <a:endParaRPr lang="en-US" sz="2100" dirty="0">
              <a:solidFill>
                <a:srgbClr val="000000"/>
              </a:solidFill>
            </a:endParaRPr>
          </a:p>
          <a:p>
            <a:pPr lvl="1">
              <a:lnSpc>
                <a:spcPct val="100000"/>
              </a:lnSpc>
              <a:spcBef>
                <a:spcPts val="0"/>
              </a:spcBef>
              <a:buFont typeface="Wingdings" pitchFamily="2" charset="2"/>
              <a:buChar char="§"/>
            </a:pPr>
            <a:endParaRPr lang="en-US" sz="2100" dirty="0">
              <a:solidFill>
                <a:srgbClr val="000000"/>
              </a:solidFill>
            </a:endParaRPr>
          </a:p>
          <a:p>
            <a:pPr marL="342892" lvl="1" indent="0">
              <a:lnSpc>
                <a:spcPct val="100000"/>
              </a:lnSpc>
              <a:spcBef>
                <a:spcPts val="0"/>
              </a:spcBef>
              <a:buFont typeface="Wingdings" pitchFamily="2" charset="2"/>
              <a:buChar char="§"/>
            </a:pPr>
            <a:endParaRPr lang="en-US" sz="2100" dirty="0">
              <a:solidFill>
                <a:srgbClr val="000000"/>
              </a:solidFill>
            </a:endParaRPr>
          </a:p>
          <a:p>
            <a:pPr lvl="1">
              <a:lnSpc>
                <a:spcPct val="100000"/>
              </a:lnSpc>
              <a:spcBef>
                <a:spcPts val="0"/>
              </a:spcBef>
              <a:buFont typeface="Wingdings" pitchFamily="2" charset="2"/>
              <a:buChar char="§"/>
            </a:pPr>
            <a:endParaRPr lang="en-US" sz="2100" dirty="0">
              <a:solidFill>
                <a:srgbClr val="000000"/>
              </a:solidFill>
            </a:endParaRPr>
          </a:p>
        </p:txBody>
      </p:sp>
    </p:spTree>
    <p:extLst>
      <p:ext uri="{BB962C8B-B14F-4D97-AF65-F5344CB8AC3E}">
        <p14:creationId xmlns:p14="http://schemas.microsoft.com/office/powerpoint/2010/main" val="1823121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11" y="334018"/>
            <a:ext cx="8422173" cy="785866"/>
          </a:xfrm>
        </p:spPr>
        <p:txBody>
          <a:bodyPr>
            <a:noAutofit/>
          </a:bodyPr>
          <a:lstStyle/>
          <a:p>
            <a:pPr algn="ctr"/>
            <a:r>
              <a:rPr lang="en-US" sz="4000" dirty="0" smtClean="0">
                <a:latin typeface="+mn-lt"/>
              </a:rPr>
              <a:t>Move on When Ready Financial Awards GSFC Pays The College</a:t>
            </a:r>
            <a:endParaRPr lang="en-US" sz="4000" dirty="0">
              <a:latin typeface="+mn-lt"/>
            </a:endParaRPr>
          </a:p>
        </p:txBody>
      </p:sp>
      <p:sp>
        <p:nvSpPr>
          <p:cNvPr id="3" name="Content Placeholder 2"/>
          <p:cNvSpPr>
            <a:spLocks noGrp="1"/>
          </p:cNvSpPr>
          <p:nvPr>
            <p:ph idx="1"/>
          </p:nvPr>
        </p:nvSpPr>
        <p:spPr>
          <a:xfrm>
            <a:off x="246580" y="1724891"/>
            <a:ext cx="11107220" cy="4452071"/>
          </a:xfrm>
        </p:spPr>
        <p:txBody>
          <a:bodyPr/>
          <a:lstStyle/>
          <a:p>
            <a:pPr>
              <a:spcBef>
                <a:spcPts val="0"/>
              </a:spcBef>
            </a:pPr>
            <a:r>
              <a:rPr lang="en-US" b="1" dirty="0">
                <a:solidFill>
                  <a:srgbClr val="000000"/>
                </a:solidFill>
              </a:rPr>
              <a:t>Tuition</a:t>
            </a:r>
          </a:p>
          <a:p>
            <a:pPr lvl="1">
              <a:spcBef>
                <a:spcPts val="0"/>
              </a:spcBef>
            </a:pPr>
            <a:r>
              <a:rPr lang="en-US" sz="2800" dirty="0">
                <a:solidFill>
                  <a:srgbClr val="000000"/>
                </a:solidFill>
              </a:rPr>
              <a:t>Public Institutions:  standard undergraduate tuition rate up to 15 hours per </a:t>
            </a:r>
            <a:r>
              <a:rPr lang="en-US" sz="2800" dirty="0" smtClean="0">
                <a:solidFill>
                  <a:srgbClr val="000000"/>
                </a:solidFill>
              </a:rPr>
              <a:t>institution will be awarded for Move on When Ready students</a:t>
            </a:r>
          </a:p>
          <a:p>
            <a:pPr lvl="1">
              <a:spcBef>
                <a:spcPts val="0"/>
              </a:spcBef>
            </a:pPr>
            <a:r>
              <a:rPr lang="en-US" sz="2800" dirty="0" smtClean="0">
                <a:solidFill>
                  <a:srgbClr val="000000"/>
                </a:solidFill>
              </a:rPr>
              <a:t>Private </a:t>
            </a:r>
            <a:r>
              <a:rPr lang="en-US" sz="2800" dirty="0">
                <a:solidFill>
                  <a:srgbClr val="000000"/>
                </a:solidFill>
              </a:rPr>
              <a:t>Institutions:  $250 per semester </a:t>
            </a:r>
            <a:r>
              <a:rPr lang="en-US" sz="2800" dirty="0" smtClean="0">
                <a:solidFill>
                  <a:srgbClr val="000000"/>
                </a:solidFill>
              </a:rPr>
              <a:t>hour, $187 </a:t>
            </a:r>
            <a:r>
              <a:rPr lang="en-US" sz="2800" dirty="0">
                <a:solidFill>
                  <a:srgbClr val="000000"/>
                </a:solidFill>
              </a:rPr>
              <a:t>per quarter hour, or standard </a:t>
            </a:r>
            <a:r>
              <a:rPr lang="en-US" sz="2800" dirty="0" smtClean="0">
                <a:solidFill>
                  <a:srgbClr val="000000"/>
                </a:solidFill>
              </a:rPr>
              <a:t>tuition (whichever </a:t>
            </a:r>
            <a:r>
              <a:rPr lang="en-US" sz="2800" dirty="0">
                <a:solidFill>
                  <a:srgbClr val="000000"/>
                </a:solidFill>
              </a:rPr>
              <a:t>is </a:t>
            </a:r>
            <a:r>
              <a:rPr lang="en-US" sz="2800" dirty="0" smtClean="0">
                <a:solidFill>
                  <a:srgbClr val="000000"/>
                </a:solidFill>
              </a:rPr>
              <a:t>less) will be awarded for Move on When Ready students enrolled in up </a:t>
            </a:r>
            <a:r>
              <a:rPr lang="en-US" sz="2800" dirty="0">
                <a:solidFill>
                  <a:srgbClr val="000000"/>
                </a:solidFill>
              </a:rPr>
              <a:t>to 15 semester hours and 12 quarter hours per </a:t>
            </a:r>
            <a:r>
              <a:rPr lang="en-US" sz="2800" dirty="0" smtClean="0">
                <a:solidFill>
                  <a:srgbClr val="000000"/>
                </a:solidFill>
              </a:rPr>
              <a:t>term</a:t>
            </a:r>
            <a:endParaRPr lang="en-US" sz="2800" dirty="0">
              <a:solidFill>
                <a:srgbClr val="000000"/>
              </a:solidFill>
            </a:endParaRPr>
          </a:p>
          <a:p>
            <a:pPr>
              <a:spcBef>
                <a:spcPts val="0"/>
              </a:spcBef>
            </a:pPr>
            <a:r>
              <a:rPr lang="en-US" b="1" dirty="0">
                <a:solidFill>
                  <a:srgbClr val="000000"/>
                </a:solidFill>
              </a:rPr>
              <a:t>Mandatory Fees</a:t>
            </a:r>
            <a:r>
              <a:rPr lang="en-US" dirty="0">
                <a:solidFill>
                  <a:srgbClr val="000000"/>
                </a:solidFill>
              </a:rPr>
              <a:t>	</a:t>
            </a:r>
          </a:p>
          <a:p>
            <a:pPr lvl="1">
              <a:spcBef>
                <a:spcPts val="0"/>
              </a:spcBef>
            </a:pPr>
            <a:r>
              <a:rPr lang="en-US" sz="2800" dirty="0">
                <a:solidFill>
                  <a:srgbClr val="000000"/>
                </a:solidFill>
              </a:rPr>
              <a:t>$50.00 per term, semester or quarter</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solidFill>
                  <a:prstClr val="white"/>
                </a:solidFill>
              </a:rPr>
              <a:pPr/>
              <a:t>9/23/2015</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296687491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11" y="334018"/>
            <a:ext cx="8422173" cy="825082"/>
          </a:xfrm>
        </p:spPr>
        <p:txBody>
          <a:bodyPr>
            <a:noAutofit/>
          </a:bodyPr>
          <a:lstStyle/>
          <a:p>
            <a:r>
              <a:rPr lang="en-US" sz="4000" dirty="0" smtClean="0">
                <a:latin typeface="+mn-lt"/>
              </a:rPr>
              <a:t>Move on When Ready College Financial Awards cont.</a:t>
            </a:r>
            <a:endParaRPr lang="en-US" sz="4000" dirty="0">
              <a:latin typeface="+mn-lt"/>
            </a:endParaRPr>
          </a:p>
        </p:txBody>
      </p:sp>
      <p:sp>
        <p:nvSpPr>
          <p:cNvPr id="3" name="Content Placeholder 2"/>
          <p:cNvSpPr>
            <a:spLocks noGrp="1"/>
          </p:cNvSpPr>
          <p:nvPr>
            <p:ph idx="1"/>
          </p:nvPr>
        </p:nvSpPr>
        <p:spPr>
          <a:xfrm>
            <a:off x="540913" y="1609859"/>
            <a:ext cx="10812887" cy="4567104"/>
          </a:xfrm>
        </p:spPr>
        <p:txBody>
          <a:bodyPr>
            <a:normAutofit/>
          </a:bodyPr>
          <a:lstStyle/>
          <a:p>
            <a:pPr marL="0" indent="0">
              <a:spcBef>
                <a:spcPts val="0"/>
              </a:spcBef>
              <a:buNone/>
            </a:pPr>
            <a:r>
              <a:rPr lang="en-US" b="1" dirty="0" smtClean="0">
                <a:solidFill>
                  <a:srgbClr val="000000"/>
                </a:solidFill>
              </a:rPr>
              <a:t>Book Cost Awards</a:t>
            </a:r>
          </a:p>
          <a:p>
            <a:pPr marL="685800" lvl="2">
              <a:spcBef>
                <a:spcPts val="0"/>
              </a:spcBef>
            </a:pPr>
            <a:r>
              <a:rPr lang="en-US" sz="2800" dirty="0" smtClean="0">
                <a:solidFill>
                  <a:srgbClr val="000000"/>
                </a:solidFill>
              </a:rPr>
              <a:t>Books must be provided by the postsecondary institutions at </a:t>
            </a:r>
            <a:r>
              <a:rPr lang="en-US" sz="2800" dirty="0">
                <a:solidFill>
                  <a:srgbClr val="000000"/>
                </a:solidFill>
              </a:rPr>
              <a:t>no cost to the </a:t>
            </a:r>
            <a:r>
              <a:rPr lang="en-US" sz="2800" dirty="0" smtClean="0">
                <a:solidFill>
                  <a:srgbClr val="000000"/>
                </a:solidFill>
              </a:rPr>
              <a:t>student.</a:t>
            </a:r>
            <a:endParaRPr lang="en-US" sz="2800" b="1" dirty="0" smtClean="0">
              <a:solidFill>
                <a:srgbClr val="000000"/>
              </a:solidFill>
            </a:endParaRPr>
          </a:p>
          <a:p>
            <a:pPr lvl="1">
              <a:spcBef>
                <a:spcPts val="0"/>
              </a:spcBef>
            </a:pPr>
            <a:r>
              <a:rPr lang="en-US" sz="2800" dirty="0" smtClean="0">
                <a:solidFill>
                  <a:srgbClr val="000000"/>
                </a:solidFill>
              </a:rPr>
              <a:t>$</a:t>
            </a:r>
            <a:r>
              <a:rPr lang="en-US" sz="2800" dirty="0">
                <a:solidFill>
                  <a:srgbClr val="000000"/>
                </a:solidFill>
              </a:rPr>
              <a:t>25 per semester hour </a:t>
            </a:r>
            <a:r>
              <a:rPr lang="en-US" sz="2800" dirty="0" smtClean="0">
                <a:solidFill>
                  <a:srgbClr val="000000"/>
                </a:solidFill>
              </a:rPr>
              <a:t>(up </a:t>
            </a:r>
            <a:r>
              <a:rPr lang="en-US" sz="2800" dirty="0">
                <a:solidFill>
                  <a:srgbClr val="000000"/>
                </a:solidFill>
              </a:rPr>
              <a:t>to 15 </a:t>
            </a:r>
            <a:r>
              <a:rPr lang="en-US" sz="2800" dirty="0" smtClean="0">
                <a:solidFill>
                  <a:srgbClr val="000000"/>
                </a:solidFill>
              </a:rPr>
              <a:t>hours) will be awarded.</a:t>
            </a:r>
            <a:endParaRPr lang="en-US" sz="2800" dirty="0">
              <a:solidFill>
                <a:srgbClr val="000000"/>
              </a:solidFill>
            </a:endParaRPr>
          </a:p>
          <a:p>
            <a:pPr lvl="1">
              <a:spcBef>
                <a:spcPts val="0"/>
              </a:spcBef>
            </a:pPr>
            <a:r>
              <a:rPr lang="en-US" sz="2800" dirty="0">
                <a:solidFill>
                  <a:srgbClr val="000000"/>
                </a:solidFill>
              </a:rPr>
              <a:t>$15 per quarter hour (</a:t>
            </a:r>
            <a:r>
              <a:rPr lang="en-US" sz="2800" dirty="0" smtClean="0">
                <a:solidFill>
                  <a:srgbClr val="000000"/>
                </a:solidFill>
              </a:rPr>
              <a:t>up </a:t>
            </a:r>
            <a:r>
              <a:rPr lang="en-US" sz="2800" dirty="0">
                <a:solidFill>
                  <a:srgbClr val="000000"/>
                </a:solidFill>
              </a:rPr>
              <a:t>to 12 </a:t>
            </a:r>
            <a:r>
              <a:rPr lang="en-US" sz="2800" dirty="0" smtClean="0">
                <a:solidFill>
                  <a:srgbClr val="000000"/>
                </a:solidFill>
              </a:rPr>
              <a:t>hours) will be awarded.</a:t>
            </a:r>
            <a:endParaRPr lang="en-US" sz="2800" dirty="0">
              <a:solidFill>
                <a:srgbClr val="000000"/>
              </a:solidFill>
            </a:endParaRPr>
          </a:p>
          <a:p>
            <a:pPr lvl="1">
              <a:spcBef>
                <a:spcPts val="0"/>
              </a:spcBef>
              <a:spcAft>
                <a:spcPts val="300"/>
              </a:spcAft>
            </a:pPr>
            <a:r>
              <a:rPr lang="en-US" sz="2800" dirty="0" smtClean="0">
                <a:solidFill>
                  <a:srgbClr val="000000"/>
                </a:solidFill>
              </a:rPr>
              <a:t>Postsecondary </a:t>
            </a:r>
            <a:r>
              <a:rPr lang="en-US" sz="2800" dirty="0">
                <a:solidFill>
                  <a:srgbClr val="000000"/>
                </a:solidFill>
              </a:rPr>
              <a:t>Institutions may charge for a lost or damaged book owned by the </a:t>
            </a:r>
            <a:r>
              <a:rPr lang="en-US" sz="2800" dirty="0" smtClean="0">
                <a:solidFill>
                  <a:srgbClr val="000000"/>
                </a:solidFill>
              </a:rPr>
              <a:t>institution.</a:t>
            </a:r>
          </a:p>
          <a:p>
            <a:pPr lvl="1">
              <a:spcBef>
                <a:spcPts val="0"/>
              </a:spcBef>
              <a:spcAft>
                <a:spcPts val="300"/>
              </a:spcAft>
            </a:pPr>
            <a:r>
              <a:rPr lang="en-US" sz="2800" dirty="0" smtClean="0">
                <a:solidFill>
                  <a:srgbClr val="000000"/>
                </a:solidFill>
              </a:rPr>
              <a:t>Book payments will be made to each institution the student is enrolled.</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solidFill>
                  <a:prstClr val="white"/>
                </a:solidFill>
              </a:rPr>
              <a:pPr/>
              <a:t>9/23/2015</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123578188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7186"/>
            <a:ext cx="9177867" cy="494120"/>
          </a:xfrm>
        </p:spPr>
        <p:txBody>
          <a:bodyPr>
            <a:noAutofit/>
          </a:bodyPr>
          <a:lstStyle/>
          <a:p>
            <a:r>
              <a:rPr lang="en-US" b="1" dirty="0" smtClean="0">
                <a:latin typeface="+mn-lt"/>
              </a:rPr>
              <a:t>Upcoming - MOWR Transportation Grant</a:t>
            </a:r>
            <a:endParaRPr lang="en-US" b="1" dirty="0">
              <a:latin typeface="+mn-lt"/>
            </a:endParaRPr>
          </a:p>
        </p:txBody>
      </p:sp>
      <p:sp>
        <p:nvSpPr>
          <p:cNvPr id="4" name="Rectangle 3"/>
          <p:cNvSpPr>
            <a:spLocks noGrp="1" noChangeArrowheads="1"/>
          </p:cNvSpPr>
          <p:nvPr>
            <p:ph idx="1"/>
          </p:nvPr>
        </p:nvSpPr>
        <p:spPr>
          <a:xfrm>
            <a:off x="255639" y="1575012"/>
            <a:ext cx="11198942" cy="4614909"/>
          </a:xfrm>
        </p:spPr>
        <p:txBody>
          <a:bodyPr>
            <a:noAutofit/>
          </a:bodyPr>
          <a:lstStyle/>
          <a:p>
            <a:pPr>
              <a:lnSpc>
                <a:spcPct val="100000"/>
              </a:lnSpc>
              <a:spcBef>
                <a:spcPts val="400"/>
              </a:spcBef>
              <a:spcAft>
                <a:spcPts val="400"/>
              </a:spcAft>
              <a:buClr>
                <a:srgbClr val="920000"/>
              </a:buClr>
            </a:pPr>
            <a:r>
              <a:rPr lang="en-US" b="1" dirty="0"/>
              <a:t>Participating Public High Schools eligible to apply</a:t>
            </a:r>
          </a:p>
          <a:p>
            <a:pPr lvl="1">
              <a:lnSpc>
                <a:spcPct val="100000"/>
              </a:lnSpc>
              <a:spcBef>
                <a:spcPts val="400"/>
              </a:spcBef>
              <a:spcAft>
                <a:spcPts val="400"/>
              </a:spcAft>
              <a:buClr>
                <a:srgbClr val="920000"/>
              </a:buClr>
              <a:buFont typeface="Georgia" panose="02040502050405020303" pitchFamily="18" charset="0"/>
              <a:buChar char="-"/>
            </a:pPr>
            <a:r>
              <a:rPr lang="en-US" sz="2800" dirty="0"/>
              <a:t>September 30, 2015 – </a:t>
            </a:r>
            <a:r>
              <a:rPr lang="en-US" sz="2800" dirty="0" smtClean="0"/>
              <a:t>GSFC </a:t>
            </a:r>
            <a:r>
              <a:rPr lang="en-US" sz="2800" dirty="0"/>
              <a:t>will release the Request for Transportation Grant Application </a:t>
            </a:r>
          </a:p>
          <a:p>
            <a:pPr lvl="1">
              <a:lnSpc>
                <a:spcPct val="100000"/>
              </a:lnSpc>
              <a:spcBef>
                <a:spcPts val="400"/>
              </a:spcBef>
              <a:spcAft>
                <a:spcPts val="400"/>
              </a:spcAft>
              <a:buClr>
                <a:srgbClr val="920000"/>
              </a:buClr>
              <a:buFont typeface="Georgia" panose="02040502050405020303" pitchFamily="18" charset="0"/>
              <a:buChar char="-"/>
            </a:pPr>
            <a:r>
              <a:rPr lang="en-US" sz="2800" dirty="0"/>
              <a:t>November 30, 2015 – Application Packets from high schools due to GSFC </a:t>
            </a:r>
          </a:p>
          <a:p>
            <a:pPr lvl="1">
              <a:lnSpc>
                <a:spcPct val="100000"/>
              </a:lnSpc>
              <a:spcBef>
                <a:spcPts val="400"/>
              </a:spcBef>
              <a:spcAft>
                <a:spcPts val="400"/>
              </a:spcAft>
              <a:buClr>
                <a:srgbClr val="920000"/>
              </a:buClr>
              <a:buFont typeface="Georgia" panose="02040502050405020303" pitchFamily="18" charset="0"/>
              <a:buChar char="-"/>
            </a:pPr>
            <a:r>
              <a:rPr lang="en-US" sz="2800" dirty="0"/>
              <a:t>January 29, 2016 – GSFC will notify those Participating Public High Schools that applied</a:t>
            </a:r>
          </a:p>
          <a:p>
            <a:pPr lvl="1">
              <a:lnSpc>
                <a:spcPct val="100000"/>
              </a:lnSpc>
              <a:spcBef>
                <a:spcPts val="400"/>
              </a:spcBef>
              <a:spcAft>
                <a:spcPts val="400"/>
              </a:spcAft>
              <a:buClr>
                <a:srgbClr val="920000"/>
              </a:buClr>
              <a:buFont typeface="Georgia" panose="02040502050405020303" pitchFamily="18" charset="0"/>
              <a:buChar char="-"/>
            </a:pPr>
            <a:r>
              <a:rPr lang="en-US" sz="2800" dirty="0"/>
              <a:t>Awarded public high schools will be required to sign a  transportation</a:t>
            </a:r>
            <a:r>
              <a:rPr lang="en-US" sz="2800" dirty="0">
                <a:solidFill>
                  <a:srgbClr val="000000"/>
                </a:solidFill>
              </a:rPr>
              <a:t> </a:t>
            </a:r>
            <a:r>
              <a:rPr lang="en-US" sz="2800" dirty="0" smtClean="0"/>
              <a:t>agreement</a:t>
            </a:r>
          </a:p>
          <a:p>
            <a:pPr lvl="1">
              <a:buClr>
                <a:srgbClr val="920000"/>
              </a:buClr>
              <a:buFont typeface="Georgia" panose="02040502050405020303" pitchFamily="18" charset="0"/>
              <a:buChar char="-"/>
            </a:pPr>
            <a:endParaRPr lang="en-US" sz="2800" dirty="0" smtClean="0"/>
          </a:p>
          <a:p>
            <a:pPr lvl="1">
              <a:buClr>
                <a:srgbClr val="920000"/>
              </a:buClr>
              <a:buFont typeface="Georgia" panose="02040502050405020303" pitchFamily="18" charset="0"/>
              <a:buChar char="-"/>
            </a:pPr>
            <a:endParaRPr lang="en-US" sz="2800" dirty="0">
              <a:solidFill>
                <a:srgbClr val="000000"/>
              </a:solidFill>
            </a:endParaRPr>
          </a:p>
        </p:txBody>
      </p:sp>
    </p:spTree>
    <p:extLst>
      <p:ext uri="{BB962C8B-B14F-4D97-AF65-F5344CB8AC3E}">
        <p14:creationId xmlns:p14="http://schemas.microsoft.com/office/powerpoint/2010/main" val="3919710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37067" y="1781826"/>
            <a:ext cx="11196172" cy="4097274"/>
          </a:xfrm>
        </p:spPr>
        <p:txBody>
          <a:bodyPr>
            <a:noAutofit/>
          </a:bodyPr>
          <a:lstStyle/>
          <a:p>
            <a:pPr>
              <a:lnSpc>
                <a:spcPct val="100000"/>
              </a:lnSpc>
              <a:spcBef>
                <a:spcPts val="400"/>
              </a:spcBef>
              <a:spcAft>
                <a:spcPts val="400"/>
              </a:spcAft>
              <a:buClr>
                <a:srgbClr val="920000"/>
              </a:buClr>
            </a:pPr>
            <a:r>
              <a:rPr lang="en-US" b="1" dirty="0"/>
              <a:t>Public High Schools awarded Transportation Grant funds</a:t>
            </a:r>
          </a:p>
          <a:p>
            <a:pPr lvl="1">
              <a:lnSpc>
                <a:spcPct val="100000"/>
              </a:lnSpc>
              <a:spcBef>
                <a:spcPts val="400"/>
              </a:spcBef>
              <a:spcAft>
                <a:spcPts val="400"/>
              </a:spcAft>
              <a:buClr>
                <a:srgbClr val="920000"/>
              </a:buClr>
              <a:buFont typeface="Georgia" panose="02040502050405020303" pitchFamily="18" charset="0"/>
              <a:buChar char="-"/>
            </a:pPr>
            <a:r>
              <a:rPr lang="en-US" sz="2800" dirty="0"/>
              <a:t>February 2016 High schools should incorporate the MOWR Transportation Grant Award in their planning for the Academic Year 2016-2017 and communicate to parents and students the opportunities and available transportation</a:t>
            </a:r>
            <a:endParaRPr lang="en-US" sz="2800" dirty="0">
              <a:solidFill>
                <a:srgbClr val="000000"/>
              </a:solidFill>
            </a:endParaRPr>
          </a:p>
          <a:p>
            <a:pPr lvl="1">
              <a:lnSpc>
                <a:spcPct val="100000"/>
              </a:lnSpc>
              <a:spcBef>
                <a:spcPts val="400"/>
              </a:spcBef>
              <a:spcAft>
                <a:spcPts val="400"/>
              </a:spcAft>
              <a:buClr>
                <a:srgbClr val="920000"/>
              </a:buClr>
              <a:buFont typeface="Georgia" panose="02040502050405020303" pitchFamily="18" charset="0"/>
              <a:buChar char="-"/>
            </a:pPr>
            <a:r>
              <a:rPr lang="en-US" sz="2800" dirty="0"/>
              <a:t>Disbursement of funds</a:t>
            </a:r>
          </a:p>
          <a:p>
            <a:pPr lvl="2">
              <a:lnSpc>
                <a:spcPct val="100000"/>
              </a:lnSpc>
              <a:spcBef>
                <a:spcPts val="400"/>
              </a:spcBef>
              <a:spcAft>
                <a:spcPts val="400"/>
              </a:spcAft>
              <a:buClr>
                <a:srgbClr val="920000"/>
              </a:buClr>
            </a:pPr>
            <a:r>
              <a:rPr lang="en-US" sz="2800" dirty="0"/>
              <a:t>Fall Semester 2016 – August, 2016</a:t>
            </a:r>
          </a:p>
          <a:p>
            <a:pPr lvl="2">
              <a:lnSpc>
                <a:spcPct val="100000"/>
              </a:lnSpc>
              <a:spcBef>
                <a:spcPts val="400"/>
              </a:spcBef>
              <a:spcAft>
                <a:spcPts val="400"/>
              </a:spcAft>
              <a:buClr>
                <a:srgbClr val="920000"/>
              </a:buClr>
            </a:pPr>
            <a:r>
              <a:rPr lang="en-US" sz="2800" dirty="0"/>
              <a:t>Spring and Summer Semesters 2017 – January, 2017</a:t>
            </a:r>
          </a:p>
          <a:p>
            <a:pPr marL="457189" lvl="1" indent="0">
              <a:buNone/>
            </a:pPr>
            <a:endParaRPr lang="en-US" sz="2800" dirty="0">
              <a:solidFill>
                <a:srgbClr val="000000"/>
              </a:solidFill>
            </a:endParaRPr>
          </a:p>
          <a:p>
            <a:pPr marL="457189" lvl="1" indent="0">
              <a:lnSpc>
                <a:spcPct val="100000"/>
              </a:lnSpc>
              <a:spcBef>
                <a:spcPts val="0"/>
              </a:spcBef>
              <a:buNone/>
            </a:pPr>
            <a:endParaRPr lang="en-US" sz="2800" dirty="0">
              <a:solidFill>
                <a:srgbClr val="000000"/>
              </a:solidFill>
            </a:endParaRPr>
          </a:p>
          <a:p>
            <a:pPr marL="457189" lvl="1" indent="0">
              <a:lnSpc>
                <a:spcPct val="100000"/>
              </a:lnSpc>
              <a:spcBef>
                <a:spcPts val="0"/>
              </a:spcBef>
              <a:buFont typeface="Wingdings" pitchFamily="2" charset="2"/>
              <a:buChar char="§"/>
            </a:pPr>
            <a:endParaRPr lang="en-US" sz="2800" dirty="0">
              <a:solidFill>
                <a:srgbClr val="000000"/>
              </a:solidFill>
            </a:endParaRPr>
          </a:p>
          <a:p>
            <a:pPr lvl="1">
              <a:lnSpc>
                <a:spcPct val="100000"/>
              </a:lnSpc>
              <a:spcBef>
                <a:spcPts val="0"/>
              </a:spcBef>
              <a:buFont typeface="Wingdings" pitchFamily="2" charset="2"/>
              <a:buChar char="§"/>
            </a:pPr>
            <a:endParaRPr lang="en-US" sz="2800" dirty="0">
              <a:solidFill>
                <a:srgbClr val="000000"/>
              </a:solidFill>
            </a:endParaRPr>
          </a:p>
        </p:txBody>
      </p:sp>
      <p:sp>
        <p:nvSpPr>
          <p:cNvPr id="5" name="Title 1"/>
          <p:cNvSpPr>
            <a:spLocks noGrp="1"/>
          </p:cNvSpPr>
          <p:nvPr>
            <p:ph type="title"/>
          </p:nvPr>
        </p:nvSpPr>
        <p:spPr>
          <a:xfrm>
            <a:off x="123975" y="298450"/>
            <a:ext cx="9753599" cy="971550"/>
          </a:xfrm>
        </p:spPr>
        <p:txBody>
          <a:bodyPr>
            <a:noAutofit/>
          </a:bodyPr>
          <a:lstStyle/>
          <a:p>
            <a:r>
              <a:rPr lang="en-US" b="1" dirty="0" smtClean="0">
                <a:latin typeface="+mn-lt"/>
              </a:rPr>
              <a:t>Upcoming - MOWR Transportation </a:t>
            </a:r>
            <a:br>
              <a:rPr lang="en-US" b="1" dirty="0" smtClean="0">
                <a:latin typeface="+mn-lt"/>
              </a:rPr>
            </a:br>
            <a:r>
              <a:rPr lang="en-US" b="1" dirty="0" smtClean="0">
                <a:latin typeface="+mn-lt"/>
              </a:rPr>
              <a:t>Grant</a:t>
            </a:r>
            <a:endParaRPr lang="en-US" b="1" dirty="0">
              <a:latin typeface="+mn-lt"/>
            </a:endParaRPr>
          </a:p>
        </p:txBody>
      </p:sp>
    </p:spTree>
    <p:extLst>
      <p:ext uri="{BB962C8B-B14F-4D97-AF65-F5344CB8AC3E}">
        <p14:creationId xmlns:p14="http://schemas.microsoft.com/office/powerpoint/2010/main" val="396914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309"/>
            <a:ext cx="10972800" cy="1143000"/>
          </a:xfrm>
        </p:spPr>
        <p:txBody>
          <a:bodyPr>
            <a:normAutofit/>
          </a:bodyPr>
          <a:lstStyle/>
          <a:p>
            <a:r>
              <a:rPr lang="en-US" sz="4000" b="1" dirty="0" smtClean="0"/>
              <a:t>REFERENCES</a:t>
            </a:r>
            <a:endParaRPr lang="en-US" sz="4000" b="1" dirty="0"/>
          </a:p>
        </p:txBody>
      </p:sp>
      <p:sp>
        <p:nvSpPr>
          <p:cNvPr id="3" name="Content Placeholder 2"/>
          <p:cNvSpPr>
            <a:spLocks noGrp="1"/>
          </p:cNvSpPr>
          <p:nvPr>
            <p:ph idx="1"/>
          </p:nvPr>
        </p:nvSpPr>
        <p:spPr/>
        <p:txBody>
          <a:bodyPr>
            <a:normAutofit fontScale="92500" lnSpcReduction="20000"/>
          </a:bodyPr>
          <a:lstStyle/>
          <a:p>
            <a:r>
              <a:rPr lang="en-US" dirty="0" smtClean="0"/>
              <a:t>GSFC 2016 </a:t>
            </a:r>
            <a:r>
              <a:rPr lang="en-US" b="1" dirty="0" smtClean="0"/>
              <a:t>MOWR</a:t>
            </a:r>
            <a:r>
              <a:rPr lang="en-US" dirty="0" smtClean="0"/>
              <a:t> Award Chart:</a:t>
            </a:r>
          </a:p>
          <a:p>
            <a:pPr lvl="1"/>
            <a:r>
              <a:rPr lang="en-US" dirty="0">
                <a:hlinkClick r:id="rId2"/>
              </a:rPr>
              <a:t>https://</a:t>
            </a:r>
            <a:r>
              <a:rPr lang="en-US" dirty="0" smtClean="0">
                <a:hlinkClick r:id="rId2"/>
              </a:rPr>
              <a:t>www.gsfc.org/main/publishing/pdf/2016/FY2016-AwardChartsCombined.pdf</a:t>
            </a:r>
            <a:r>
              <a:rPr lang="en-US" dirty="0" smtClean="0"/>
              <a:t> </a:t>
            </a:r>
          </a:p>
          <a:p>
            <a:r>
              <a:rPr lang="en-US" dirty="0"/>
              <a:t>GSFC 2016 </a:t>
            </a:r>
            <a:r>
              <a:rPr lang="en-US" b="1" dirty="0"/>
              <a:t>MOWR</a:t>
            </a:r>
            <a:r>
              <a:rPr lang="en-US" dirty="0"/>
              <a:t> Regulations</a:t>
            </a:r>
          </a:p>
          <a:p>
            <a:pPr lvl="1"/>
            <a:r>
              <a:rPr lang="en-US" dirty="0">
                <a:hlinkClick r:id="rId3"/>
              </a:rPr>
              <a:t>http://www.gsfc.org/main/publishing/pdf/2016/2016-Move%20On%20When%20Ready.pdf</a:t>
            </a:r>
            <a:r>
              <a:rPr lang="en-US" dirty="0"/>
              <a:t> </a:t>
            </a:r>
            <a:endParaRPr lang="en-US" dirty="0" smtClean="0"/>
          </a:p>
          <a:p>
            <a:r>
              <a:rPr lang="en-US" dirty="0" smtClean="0"/>
              <a:t>GSFC – GASFAA Presentations – May 2015</a:t>
            </a:r>
          </a:p>
          <a:p>
            <a:pPr lvl="1"/>
            <a:r>
              <a:rPr lang="en-US" dirty="0">
                <a:hlinkClick r:id="rId4"/>
              </a:rPr>
              <a:t>http://</a:t>
            </a:r>
            <a:r>
              <a:rPr lang="en-US" dirty="0" smtClean="0">
                <a:hlinkClick r:id="rId4"/>
              </a:rPr>
              <a:t>www.gasfaa.org/docs/toc_conferences.html</a:t>
            </a:r>
            <a:endParaRPr lang="en-US" dirty="0" smtClean="0"/>
          </a:p>
          <a:p>
            <a:r>
              <a:rPr lang="en-US" dirty="0" smtClean="0"/>
              <a:t>GSFC 2016 Definitions for State Programs</a:t>
            </a:r>
          </a:p>
          <a:p>
            <a:pPr lvl="1"/>
            <a:r>
              <a:rPr lang="en-US" dirty="0" smtClean="0">
                <a:hlinkClick r:id="rId5"/>
              </a:rPr>
              <a:t>http</a:t>
            </a:r>
            <a:r>
              <a:rPr lang="en-US" dirty="0">
                <a:hlinkClick r:id="rId5"/>
              </a:rPr>
              <a:t>://</a:t>
            </a:r>
            <a:r>
              <a:rPr lang="en-US" dirty="0" smtClean="0">
                <a:hlinkClick r:id="rId5"/>
              </a:rPr>
              <a:t>www.gsfc.org/main/publishing/pdf/2016/2016-State%20Programs%20Definitions.pdf</a:t>
            </a:r>
            <a:r>
              <a:rPr lang="en-US" dirty="0" smtClean="0"/>
              <a:t> </a:t>
            </a:r>
            <a:endParaRPr lang="en-US" dirty="0"/>
          </a:p>
          <a:p>
            <a:endParaRPr lang="en-US" dirty="0"/>
          </a:p>
        </p:txBody>
      </p:sp>
    </p:spTree>
    <p:extLst>
      <p:ext uri="{BB962C8B-B14F-4D97-AF65-F5344CB8AC3E}">
        <p14:creationId xmlns:p14="http://schemas.microsoft.com/office/powerpoint/2010/main" val="3704427979"/>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755" y="299425"/>
            <a:ext cx="9593094" cy="920680"/>
          </a:xfrm>
        </p:spPr>
        <p:txBody>
          <a:bodyPr/>
          <a:lstStyle/>
          <a:p>
            <a:pPr algn="l"/>
            <a:r>
              <a:rPr lang="en-US" dirty="0" smtClean="0"/>
              <a:t>College and University Contacts</a:t>
            </a:r>
            <a:endParaRPr lang="en-US" dirty="0"/>
          </a:p>
        </p:txBody>
      </p:sp>
      <p:sp>
        <p:nvSpPr>
          <p:cNvPr id="3" name="Content Placeholder 2"/>
          <p:cNvSpPr txBox="1">
            <a:spLocks/>
          </p:cNvSpPr>
          <p:nvPr/>
        </p:nvSpPr>
        <p:spPr>
          <a:xfrm>
            <a:off x="614808" y="1916841"/>
            <a:ext cx="97829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prstClr val="black"/>
                </a:solidFill>
              </a:rPr>
              <a:t>Independent college and university contacts </a:t>
            </a:r>
            <a:r>
              <a:rPr lang="en-US" dirty="0">
                <a:solidFill>
                  <a:prstClr val="black"/>
                </a:solidFill>
              </a:rPr>
              <a:t>– </a:t>
            </a:r>
            <a:r>
              <a:rPr lang="en-US" dirty="0">
                <a:solidFill>
                  <a:prstClr val="black"/>
                </a:solidFill>
                <a:hlinkClick r:id="rId2"/>
              </a:rPr>
              <a:t>http://</a:t>
            </a:r>
            <a:r>
              <a:rPr lang="en-US" dirty="0" smtClean="0">
                <a:solidFill>
                  <a:prstClr val="black"/>
                </a:solidFill>
                <a:hlinkClick r:id="rId2"/>
              </a:rPr>
              <a:t>www.georgiacolleges.org/media/mowr</a:t>
            </a:r>
            <a:r>
              <a:rPr lang="en-US" dirty="0" smtClean="0">
                <a:solidFill>
                  <a:prstClr val="black"/>
                </a:solidFill>
              </a:rPr>
              <a:t> </a:t>
            </a:r>
          </a:p>
          <a:p>
            <a:pPr marL="0" indent="0">
              <a:buFont typeface="Arial" panose="020B0604020202020204" pitchFamily="34" charset="0"/>
              <a:buNone/>
            </a:pPr>
            <a:r>
              <a:rPr lang="en-US" dirty="0" smtClean="0">
                <a:solidFill>
                  <a:prstClr val="black"/>
                </a:solidFill>
              </a:rPr>
              <a:t> </a:t>
            </a:r>
          </a:p>
          <a:p>
            <a:r>
              <a:rPr lang="en-US" dirty="0" smtClean="0">
                <a:solidFill>
                  <a:prstClr val="black"/>
                </a:solidFill>
              </a:rPr>
              <a:t>Technical College System contacts – </a:t>
            </a:r>
            <a:r>
              <a:rPr lang="en-US" dirty="0">
                <a:solidFill>
                  <a:prstClr val="black"/>
                </a:solidFill>
                <a:hlinkClick r:id="rId3"/>
              </a:rPr>
              <a:t>https://</a:t>
            </a:r>
            <a:r>
              <a:rPr lang="en-US" dirty="0" smtClean="0">
                <a:solidFill>
                  <a:prstClr val="black"/>
                </a:solidFill>
                <a:hlinkClick r:id="rId3"/>
              </a:rPr>
              <a:t>tcsg.edu/fordualcredit.php</a:t>
            </a:r>
            <a:endParaRPr lang="en-US" dirty="0" smtClean="0">
              <a:solidFill>
                <a:prstClr val="black"/>
              </a:solidFill>
            </a:endParaRPr>
          </a:p>
          <a:p>
            <a:endParaRPr lang="en-US" dirty="0" smtClean="0">
              <a:solidFill>
                <a:prstClr val="black"/>
              </a:solidFill>
            </a:endParaRPr>
          </a:p>
          <a:p>
            <a:r>
              <a:rPr lang="en-US" dirty="0" smtClean="0">
                <a:solidFill>
                  <a:prstClr val="black"/>
                </a:solidFill>
              </a:rPr>
              <a:t>University System Contacts </a:t>
            </a:r>
            <a:r>
              <a:rPr lang="en-US" dirty="0">
                <a:solidFill>
                  <a:prstClr val="black"/>
                </a:solidFill>
              </a:rPr>
              <a:t>- </a:t>
            </a:r>
            <a:r>
              <a:rPr lang="en-US" dirty="0">
                <a:solidFill>
                  <a:prstClr val="black"/>
                </a:solidFill>
                <a:hlinkClick r:id="rId4"/>
              </a:rPr>
              <a:t>http://www.usg.edu/inst/directories/move_on_when_ready_contacts</a:t>
            </a:r>
            <a:r>
              <a:rPr lang="en-US" dirty="0" smtClean="0">
                <a:solidFill>
                  <a:prstClr val="black"/>
                </a:solidFill>
                <a:hlinkClick r:id="rId4"/>
              </a:rPr>
              <a:t>/</a:t>
            </a:r>
            <a:endParaRPr lang="en-US" dirty="0" smtClean="0">
              <a:solidFill>
                <a:prstClr val="black"/>
              </a:solidFill>
            </a:endParaRPr>
          </a:p>
          <a:p>
            <a:pPr marL="0" indent="0">
              <a:buFont typeface="Arial" panose="020B0604020202020204" pitchFamily="34" charset="0"/>
              <a:buNone/>
            </a:pPr>
            <a:r>
              <a:rPr lang="en-US" dirty="0" smtClean="0">
                <a:solidFill>
                  <a:prstClr val="black"/>
                </a:solidFill>
              </a:rPr>
              <a:t> </a:t>
            </a:r>
            <a:endParaRPr lang="en-US" dirty="0">
              <a:solidFill>
                <a:prstClr val="black"/>
              </a:solidFill>
            </a:endParaRPr>
          </a:p>
        </p:txBody>
      </p:sp>
      <p:cxnSp>
        <p:nvCxnSpPr>
          <p:cNvPr id="4" name="Straight Connector 3"/>
          <p:cNvCxnSpPr/>
          <p:nvPr/>
        </p:nvCxnSpPr>
        <p:spPr>
          <a:xfrm>
            <a:off x="4914900" y="1467340"/>
            <a:ext cx="6556663" cy="0"/>
          </a:xfrm>
          <a:prstGeom prst="line">
            <a:avLst/>
          </a:prstGeom>
          <a:ln>
            <a:solidFill>
              <a:srgbClr val="92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61373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65" y="147483"/>
            <a:ext cx="9041529" cy="587035"/>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Contacts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4853" y="734518"/>
            <a:ext cx="11617378" cy="5808689"/>
          </a:xfrm>
        </p:spPr>
        <p:txBody>
          <a:bodyPr>
            <a:noAutofit/>
          </a:bodyPr>
          <a:lstStyle/>
          <a:p>
            <a:pPr>
              <a:lnSpc>
                <a:spcPct val="100000"/>
              </a:lnSpc>
              <a:spcBef>
                <a:spcPts val="0"/>
              </a:spcBef>
            </a:pPr>
            <a:r>
              <a:rPr lang="en-US" sz="2000" b="1" dirty="0" smtClean="0">
                <a:latin typeface="Times New Roman" panose="02020603050405020304" pitchFamily="18" charset="0"/>
                <a:cs typeface="Times New Roman" panose="02020603050405020304" pitchFamily="18" charset="0"/>
              </a:rPr>
              <a:t>Gary </a:t>
            </a:r>
            <a:r>
              <a:rPr lang="en-US" sz="2000" b="1" dirty="0">
                <a:latin typeface="Times New Roman" panose="02020603050405020304" pitchFamily="18" charset="0"/>
                <a:cs typeface="Times New Roman" panose="02020603050405020304" pitchFamily="18" charset="0"/>
              </a:rPr>
              <a:t>Mealer</a:t>
            </a: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     MOWR, Transition Career Partnership and  JROTC Program Specialist, </a:t>
            </a:r>
            <a:endParaRPr lang="en-US" sz="20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smtClean="0">
                <a:latin typeface="Times New Roman" panose="02020603050405020304" pitchFamily="18" charset="0"/>
                <a:cs typeface="Times New Roman" panose="02020603050405020304" pitchFamily="18" charset="0"/>
              </a:rPr>
              <a:t>     Georgia </a:t>
            </a:r>
            <a:r>
              <a:rPr lang="en-US" sz="2000" dirty="0">
                <a:latin typeface="Times New Roman" panose="02020603050405020304" pitchFamily="18" charset="0"/>
                <a:cs typeface="Times New Roman" panose="02020603050405020304" pitchFamily="18" charset="0"/>
              </a:rPr>
              <a:t>Department of Education</a:t>
            </a: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     1752 Twin Towers East, 205 Jesse Hill Jr. Dr. SE, Atlanta, GA 30334</a:t>
            </a: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     Phone: (404) 463-8197  or (706) 695-8725 	email: </a:t>
            </a:r>
            <a:r>
              <a:rPr lang="en-US" sz="2000" dirty="0" smtClean="0">
                <a:latin typeface="Times New Roman" panose="02020603050405020304" pitchFamily="18" charset="0"/>
                <a:cs typeface="Times New Roman" panose="02020603050405020304" pitchFamily="18" charset="0"/>
                <a:hlinkClick r:id="rId2"/>
              </a:rPr>
              <a:t>gmealer@doe.k12.ga.us</a:t>
            </a:r>
            <a:endParaRPr lang="en-US" sz="20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b="1" dirty="0">
              <a:latin typeface="Times New Roman" panose="02020603050405020304" pitchFamily="18" charset="0"/>
              <a:cs typeface="Times New Roman" panose="02020603050405020304" pitchFamily="18" charset="0"/>
            </a:endParaRPr>
          </a:p>
          <a:p>
            <a:pPr>
              <a:lnSpc>
                <a:spcPct val="100000"/>
              </a:lnSpc>
              <a:spcBef>
                <a:spcPts val="0"/>
              </a:spcBef>
            </a:pPr>
            <a:r>
              <a:rPr lang="en-US" sz="2000" b="1" dirty="0" smtClean="0">
                <a:latin typeface="Times New Roman" panose="02020603050405020304" pitchFamily="18" charset="0"/>
                <a:cs typeface="Times New Roman" panose="02020603050405020304" pitchFamily="18" charset="0"/>
              </a:rPr>
              <a:t>Dianne </a:t>
            </a:r>
            <a:r>
              <a:rPr lang="en-US" sz="2000" b="1" dirty="0">
                <a:latin typeface="Times New Roman" panose="02020603050405020304" pitchFamily="18" charset="0"/>
                <a:cs typeface="Times New Roman" panose="02020603050405020304" pitchFamily="18" charset="0"/>
              </a:rPr>
              <a:t>Lassai Barker</a:t>
            </a:r>
            <a:br>
              <a:rPr lang="en-US" sz="2000" b="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Secondary Education Initiatives </a:t>
            </a:r>
            <a:r>
              <a:rPr lang="en-US" sz="2000" dirty="0" smtClean="0">
                <a:latin typeface="Times New Roman" panose="02020603050405020304" pitchFamily="18" charset="0"/>
                <a:cs typeface="Times New Roman" panose="02020603050405020304" pitchFamily="18" charset="0"/>
              </a:rPr>
              <a:t>Coordinator</a:t>
            </a:r>
            <a:r>
              <a:rPr lang="en-US" sz="2000" i="1" dirty="0" smtClean="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Technical </a:t>
            </a:r>
            <a:r>
              <a:rPr lang="en-US" sz="2000" dirty="0">
                <a:latin typeface="Times New Roman" panose="02020603050405020304" pitchFamily="18" charset="0"/>
                <a:cs typeface="Times New Roman" panose="02020603050405020304" pitchFamily="18" charset="0"/>
              </a:rPr>
              <a:t>College System of Georgia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1800 </a:t>
            </a:r>
            <a:r>
              <a:rPr lang="en-US" sz="2000" dirty="0">
                <a:latin typeface="Times New Roman" panose="02020603050405020304" pitchFamily="18" charset="0"/>
                <a:cs typeface="Times New Roman" panose="02020603050405020304" pitchFamily="18" charset="0"/>
              </a:rPr>
              <a:t>Century Pl. N.E., Suite </a:t>
            </a:r>
            <a:r>
              <a:rPr lang="en-US" sz="2000" dirty="0" smtClean="0">
                <a:latin typeface="Times New Roman" panose="02020603050405020304" pitchFamily="18" charset="0"/>
                <a:cs typeface="Times New Roman" panose="02020603050405020304" pitchFamily="18" charset="0"/>
              </a:rPr>
              <a:t>400, Atlanta</a:t>
            </a:r>
            <a:r>
              <a:rPr lang="en-US" sz="2000" dirty="0">
                <a:latin typeface="Times New Roman" panose="02020603050405020304" pitchFamily="18" charset="0"/>
                <a:cs typeface="Times New Roman" panose="02020603050405020304" pitchFamily="18" charset="0"/>
              </a:rPr>
              <a:t>, GA 30345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Phone: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404.679.1688 			email</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hlinkClick r:id="rId3"/>
              </a:rPr>
              <a:t>dbarker@tcsg.edu</a:t>
            </a:r>
            <a:endParaRPr lang="en-US" sz="20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a:lnSpc>
                <a:spcPct val="100000"/>
              </a:lnSpc>
              <a:spcBef>
                <a:spcPts val="0"/>
              </a:spcBef>
            </a:pPr>
            <a:endParaRPr lang="en-US" sz="2000" u="sng" dirty="0">
              <a:latin typeface="Times New Roman" panose="02020603050405020304" pitchFamily="18" charset="0"/>
              <a:cs typeface="Times New Roman" panose="02020603050405020304" pitchFamily="18" charset="0"/>
            </a:endParaRPr>
          </a:p>
          <a:p>
            <a:pPr>
              <a:lnSpc>
                <a:spcPct val="100000"/>
              </a:lnSpc>
              <a:spcBef>
                <a:spcPts val="0"/>
              </a:spcBef>
            </a:pPr>
            <a:r>
              <a:rPr lang="en-US" sz="2000" b="1" dirty="0" smtClean="0">
                <a:latin typeface="Times New Roman" panose="02020603050405020304" pitchFamily="18" charset="0"/>
                <a:cs typeface="Times New Roman" panose="02020603050405020304" pitchFamily="18" charset="0"/>
              </a:rPr>
              <a:t>Sarah Wenham</a:t>
            </a:r>
          </a:p>
          <a:p>
            <a:pPr marL="0" indent="0">
              <a:lnSpc>
                <a:spcPct val="100000"/>
              </a:lnSpc>
              <a:spcBef>
                <a:spcPts val="0"/>
              </a:spcBef>
              <a:buNone/>
            </a:pPr>
            <a:r>
              <a:rPr lang="en-US" sz="2000" dirty="0" smtClean="0">
                <a:latin typeface="Times New Roman" panose="02020603050405020304" pitchFamily="18" charset="0"/>
                <a:cs typeface="Times New Roman" panose="02020603050405020304" pitchFamily="18" charset="0"/>
              </a:rPr>
              <a:t>     Director </a:t>
            </a:r>
            <a:r>
              <a:rPr lang="en-US" sz="2000" dirty="0">
                <a:latin typeface="Times New Roman" panose="02020603050405020304" pitchFamily="18" charset="0"/>
                <a:cs typeface="Times New Roman" panose="02020603050405020304" pitchFamily="18" charset="0"/>
              </a:rPr>
              <a:t>of Student </a:t>
            </a:r>
            <a:r>
              <a:rPr lang="en-US" sz="2000" dirty="0" smtClean="0">
                <a:latin typeface="Times New Roman" panose="02020603050405020304" pitchFamily="18" charset="0"/>
                <a:cs typeface="Times New Roman" panose="02020603050405020304" pitchFamily="18" charset="0"/>
              </a:rPr>
              <a:t>Access, </a:t>
            </a: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Board </a:t>
            </a:r>
            <a:r>
              <a:rPr lang="en-US" sz="2000" dirty="0">
                <a:latin typeface="Times New Roman" panose="02020603050405020304" pitchFamily="18" charset="0"/>
                <a:cs typeface="Times New Roman" panose="02020603050405020304" pitchFamily="18" charset="0"/>
              </a:rPr>
              <a:t>of </a:t>
            </a:r>
            <a:r>
              <a:rPr lang="en-US" sz="2000" dirty="0" smtClean="0">
                <a:latin typeface="Times New Roman" panose="02020603050405020304" pitchFamily="18" charset="0"/>
                <a:cs typeface="Times New Roman" panose="02020603050405020304" pitchFamily="18" charset="0"/>
              </a:rPr>
              <a:t>Regents of the University System of Georgia</a:t>
            </a: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smtClean="0">
                <a:latin typeface="Times New Roman" panose="02020603050405020304" pitchFamily="18" charset="0"/>
                <a:cs typeface="Times New Roman" panose="02020603050405020304" pitchFamily="18" charset="0"/>
              </a:rPr>
              <a:t>     270 </a:t>
            </a:r>
            <a:r>
              <a:rPr lang="en-US" sz="2000" dirty="0">
                <a:latin typeface="Times New Roman" panose="02020603050405020304" pitchFamily="18" charset="0"/>
                <a:cs typeface="Times New Roman" panose="02020603050405020304" pitchFamily="18" charset="0"/>
              </a:rPr>
              <a:t>Washington Street, S.W</a:t>
            </a:r>
            <a:r>
              <a:rPr lang="en-US" sz="2000" dirty="0" smtClean="0">
                <a:latin typeface="Times New Roman" panose="02020603050405020304" pitchFamily="18" charset="0"/>
                <a:cs typeface="Times New Roman" panose="02020603050405020304" pitchFamily="18" charset="0"/>
              </a:rPr>
              <a:t>., Atlanta</a:t>
            </a:r>
            <a:r>
              <a:rPr lang="en-US" sz="2000" dirty="0">
                <a:latin typeface="Times New Roman" panose="02020603050405020304" pitchFamily="18" charset="0"/>
                <a:cs typeface="Times New Roman" panose="02020603050405020304" pitchFamily="18" charset="0"/>
              </a:rPr>
              <a:t>, Georgia 30334</a:t>
            </a: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Phone: (404) 962-3115	   		email</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hlinkClick r:id="rId4"/>
              </a:rPr>
              <a:t>sarah.wenham@usg.edu</a:t>
            </a:r>
            <a:endParaRPr lang="en-US" sz="20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1600" dirty="0" smtClean="0"/>
          </a:p>
          <a:p>
            <a:pPr marL="0" indent="0">
              <a:lnSpc>
                <a:spcPct val="100000"/>
              </a:lnSpc>
              <a:spcBef>
                <a:spcPts val="0"/>
              </a:spcBef>
              <a:buNone/>
            </a:pPr>
            <a:endParaRPr lang="en-US" sz="1600" dirty="0" smtClean="0"/>
          </a:p>
          <a:p>
            <a:pPr>
              <a:lnSpc>
                <a:spcPct val="100000"/>
              </a:lnSpc>
              <a:spcBef>
                <a:spcPts val="0"/>
              </a:spcBef>
            </a:pPr>
            <a:endParaRPr lang="en-US" sz="1600" dirty="0"/>
          </a:p>
        </p:txBody>
      </p:sp>
    </p:spTree>
    <p:extLst>
      <p:ext uri="{BB962C8B-B14F-4D97-AF65-F5344CB8AC3E}">
        <p14:creationId xmlns:p14="http://schemas.microsoft.com/office/powerpoint/2010/main" val="3429225107"/>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94183" y="310123"/>
            <a:ext cx="2811237" cy="746812"/>
          </a:xfrm>
        </p:spPr>
        <p:txBody>
          <a:bodyPr>
            <a:normAutofit fontScale="90000"/>
          </a:bodyPr>
          <a:lstStyle/>
          <a:p>
            <a:pPr algn="ctr" eaLnBrk="1" hangingPunct="1"/>
            <a:r>
              <a:rPr lang="en-US" altLang="en-US" b="1" dirty="0" smtClean="0">
                <a:latin typeface="+mn-lt"/>
              </a:rPr>
              <a:t>Contact</a:t>
            </a:r>
          </a:p>
        </p:txBody>
      </p:sp>
      <p:sp>
        <p:nvSpPr>
          <p:cNvPr id="22531" name="Rectangle 8"/>
          <p:cNvSpPr>
            <a:spLocks noGrp="1" noChangeArrowheads="1"/>
          </p:cNvSpPr>
          <p:nvPr>
            <p:ph idx="1"/>
          </p:nvPr>
        </p:nvSpPr>
        <p:spPr>
          <a:xfrm>
            <a:off x="2758850" y="1519919"/>
            <a:ext cx="6937375" cy="4775200"/>
          </a:xfrm>
        </p:spPr>
        <p:txBody>
          <a:bodyPr/>
          <a:lstStyle/>
          <a:p>
            <a:pPr eaLnBrk="1" hangingPunct="1">
              <a:lnSpc>
                <a:spcPct val="90000"/>
              </a:lnSpc>
              <a:buFontTx/>
              <a:buNone/>
            </a:pPr>
            <a:endParaRPr lang="en-US" altLang="en-US" dirty="0"/>
          </a:p>
          <a:p>
            <a:pPr eaLnBrk="1" hangingPunct="1">
              <a:lnSpc>
                <a:spcPct val="90000"/>
              </a:lnSpc>
              <a:buFontTx/>
              <a:buNone/>
            </a:pPr>
            <a:endParaRPr lang="en-US" altLang="en-US" dirty="0"/>
          </a:p>
          <a:p>
            <a:pPr eaLnBrk="1" hangingPunct="1">
              <a:lnSpc>
                <a:spcPct val="90000"/>
              </a:lnSpc>
              <a:buFontTx/>
              <a:buNone/>
            </a:pPr>
            <a:endParaRPr lang="en-US" altLang="en-US" dirty="0"/>
          </a:p>
          <a:p>
            <a:pPr eaLnBrk="1" hangingPunct="1">
              <a:lnSpc>
                <a:spcPct val="90000"/>
              </a:lnSpc>
              <a:buFontTx/>
              <a:buNone/>
            </a:pPr>
            <a:endParaRPr lang="en-US" altLang="en-US" dirty="0"/>
          </a:p>
        </p:txBody>
      </p:sp>
      <p:sp>
        <p:nvSpPr>
          <p:cNvPr id="22533" name="Text Box 3"/>
          <p:cNvSpPr txBox="1">
            <a:spLocks noChangeArrowheads="1"/>
          </p:cNvSpPr>
          <p:nvPr/>
        </p:nvSpPr>
        <p:spPr bwMode="auto">
          <a:xfrm>
            <a:off x="3595462" y="1090464"/>
            <a:ext cx="5264149" cy="954107"/>
          </a:xfrm>
          <a:prstGeom prst="rect">
            <a:avLst/>
          </a:prstGeom>
          <a:noFill/>
          <a:ln w="9525">
            <a:noFill/>
            <a:miter lim="800000"/>
            <a:headEnd/>
            <a:tailEnd/>
          </a:ln>
        </p:spPr>
        <p:txBody>
          <a:bodyPr wrap="square">
            <a:spAutoFit/>
          </a:bodyPr>
          <a:lstStyle/>
          <a:p>
            <a:pPr algn="ctr" eaLnBrk="0" hangingPunct="0"/>
            <a:r>
              <a:rPr lang="en-US" altLang="en-US" sz="2800" dirty="0">
                <a:solidFill>
                  <a:prstClr val="black"/>
                </a:solidFill>
              </a:rPr>
              <a:t>Pennie Strong</a:t>
            </a:r>
          </a:p>
          <a:p>
            <a:pPr algn="ctr" eaLnBrk="0" hangingPunct="0"/>
            <a:r>
              <a:rPr lang="en-US" altLang="en-US" sz="2800" dirty="0">
                <a:solidFill>
                  <a:prstClr val="black"/>
                </a:solidFill>
              </a:rPr>
              <a:t>770-724-9014 or </a:t>
            </a:r>
            <a:r>
              <a:rPr lang="en-US" altLang="en-US" sz="2800" u="sng" dirty="0">
                <a:solidFill>
                  <a:prstClr val="black"/>
                </a:solidFill>
              </a:rPr>
              <a:t>pennies@gsfc.org</a:t>
            </a:r>
          </a:p>
        </p:txBody>
      </p:sp>
      <p:pic>
        <p:nvPicPr>
          <p:cNvPr id="22534" name="Picture 8" descr="Phone.png"/>
          <p:cNvPicPr>
            <a:picLocks noChangeAspect="1"/>
          </p:cNvPicPr>
          <p:nvPr/>
        </p:nvPicPr>
        <p:blipFill>
          <a:blip r:embed="rId3" cstate="print"/>
          <a:srcRect/>
          <a:stretch>
            <a:fillRect/>
          </a:stretch>
        </p:blipFill>
        <p:spPr bwMode="auto">
          <a:xfrm>
            <a:off x="5630662" y="2324220"/>
            <a:ext cx="860353" cy="814576"/>
          </a:xfrm>
          <a:prstGeom prst="rect">
            <a:avLst/>
          </a:prstGeom>
          <a:noFill/>
          <a:ln w="9525">
            <a:noFill/>
            <a:miter lim="800000"/>
            <a:headEnd/>
            <a:tailEnd/>
          </a:ln>
        </p:spPr>
      </p:pic>
      <p:pic>
        <p:nvPicPr>
          <p:cNvPr id="22535" name="Picture 9" descr="Email.png"/>
          <p:cNvPicPr>
            <a:picLocks noChangeAspect="1"/>
          </p:cNvPicPr>
          <p:nvPr/>
        </p:nvPicPr>
        <p:blipFill>
          <a:blip r:embed="rId4" cstate="print"/>
          <a:srcRect/>
          <a:stretch>
            <a:fillRect/>
          </a:stretch>
        </p:blipFill>
        <p:spPr bwMode="auto">
          <a:xfrm>
            <a:off x="5630663" y="3826224"/>
            <a:ext cx="938278" cy="938278"/>
          </a:xfrm>
          <a:prstGeom prst="rect">
            <a:avLst/>
          </a:prstGeom>
          <a:noFill/>
          <a:ln w="9525">
            <a:noFill/>
            <a:miter lim="800000"/>
            <a:headEnd/>
            <a:tailEnd/>
          </a:ln>
        </p:spPr>
      </p:pic>
      <p:sp>
        <p:nvSpPr>
          <p:cNvPr id="22536" name="TextBox 10"/>
          <p:cNvSpPr txBox="1">
            <a:spLocks noChangeArrowheads="1"/>
          </p:cNvSpPr>
          <p:nvPr/>
        </p:nvSpPr>
        <p:spPr bwMode="auto">
          <a:xfrm>
            <a:off x="4921824" y="3078560"/>
            <a:ext cx="2278030" cy="523220"/>
          </a:xfrm>
          <a:prstGeom prst="rect">
            <a:avLst/>
          </a:prstGeom>
          <a:noFill/>
          <a:ln w="9525">
            <a:noFill/>
            <a:miter lim="800000"/>
            <a:headEnd/>
            <a:tailEnd/>
          </a:ln>
        </p:spPr>
        <p:txBody>
          <a:bodyPr wrap="square">
            <a:spAutoFit/>
          </a:bodyPr>
          <a:lstStyle/>
          <a:p>
            <a:pPr algn="ctr"/>
            <a:r>
              <a:rPr lang="en-US" altLang="en-US" sz="2800" dirty="0">
                <a:solidFill>
                  <a:prstClr val="black"/>
                </a:solidFill>
              </a:rPr>
              <a:t>800.505.GSFC</a:t>
            </a:r>
          </a:p>
        </p:txBody>
      </p:sp>
      <p:sp>
        <p:nvSpPr>
          <p:cNvPr id="10" name="TextBox 10"/>
          <p:cNvSpPr txBox="1">
            <a:spLocks noChangeArrowheads="1"/>
          </p:cNvSpPr>
          <p:nvPr/>
        </p:nvSpPr>
        <p:spPr bwMode="auto">
          <a:xfrm>
            <a:off x="2384000" y="4696005"/>
            <a:ext cx="8950777" cy="1384995"/>
          </a:xfrm>
          <a:prstGeom prst="rect">
            <a:avLst/>
          </a:prstGeom>
          <a:noFill/>
          <a:ln w="9525">
            <a:noFill/>
            <a:miter lim="800000"/>
            <a:headEnd/>
            <a:tailEnd/>
          </a:ln>
        </p:spPr>
        <p:txBody>
          <a:bodyPr wrap="square">
            <a:spAutoFit/>
          </a:bodyPr>
          <a:lstStyle/>
          <a:p>
            <a:r>
              <a:rPr lang="en-US" altLang="en-US" sz="2800" dirty="0">
                <a:solidFill>
                  <a:prstClr val="black"/>
                </a:solidFill>
              </a:rPr>
              <a:t>MOWR Participation Agreements Information: </a:t>
            </a:r>
            <a:r>
              <a:rPr lang="en-US" altLang="en-US" sz="2800" dirty="0">
                <a:solidFill>
                  <a:prstClr val="black"/>
                </a:solidFill>
                <a:hlinkClick r:id="rId5"/>
              </a:rPr>
              <a:t>SAS@gsfc.org</a:t>
            </a:r>
            <a:endParaRPr lang="en-US" altLang="en-US" sz="2800" dirty="0">
              <a:solidFill>
                <a:prstClr val="black"/>
              </a:solidFill>
            </a:endParaRPr>
          </a:p>
          <a:p>
            <a:r>
              <a:rPr lang="en-US" altLang="en-US" sz="2800" dirty="0">
                <a:solidFill>
                  <a:prstClr val="black"/>
                </a:solidFill>
              </a:rPr>
              <a:t>Regulations Questions : </a:t>
            </a:r>
            <a:r>
              <a:rPr lang="en-US" altLang="en-US" sz="2800" dirty="0">
                <a:solidFill>
                  <a:prstClr val="black"/>
                </a:solidFill>
                <a:hlinkClick r:id="rId6"/>
              </a:rPr>
              <a:t>ProgramAdmin@gsfc.org</a:t>
            </a:r>
            <a:endParaRPr lang="en-US" altLang="en-US" sz="2800" dirty="0">
              <a:solidFill>
                <a:prstClr val="black"/>
              </a:solidFill>
            </a:endParaRPr>
          </a:p>
          <a:p>
            <a:r>
              <a:rPr lang="en-US" altLang="en-US" sz="2800" dirty="0">
                <a:solidFill>
                  <a:prstClr val="black"/>
                </a:solidFill>
              </a:rPr>
              <a:t>MOWR Invoice Assistance: </a:t>
            </a:r>
            <a:r>
              <a:rPr lang="en-US" altLang="en-US" sz="2800" dirty="0">
                <a:solidFill>
                  <a:prstClr val="black"/>
                </a:solidFill>
                <a:hlinkClick r:id="rId7"/>
              </a:rPr>
              <a:t>OandD@gsfc.org</a:t>
            </a:r>
            <a:endParaRPr lang="en-US" altLang="en-US" sz="2800" dirty="0">
              <a:solidFill>
                <a:prstClr val="black"/>
              </a:solidFill>
            </a:endParaRPr>
          </a:p>
        </p:txBody>
      </p:sp>
    </p:spTree>
    <p:extLst>
      <p:ext uri="{BB962C8B-B14F-4D97-AF65-F5344CB8AC3E}">
        <p14:creationId xmlns:p14="http://schemas.microsoft.com/office/powerpoint/2010/main" val="16946864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8" y="164173"/>
            <a:ext cx="7602605" cy="934388"/>
          </a:xfrm>
        </p:spPr>
        <p:txBody>
          <a:bodyPr>
            <a:normAutofit/>
          </a:bodyPr>
          <a:lstStyle/>
          <a:p>
            <a:r>
              <a:rPr lang="en-US" b="1" dirty="0">
                <a:latin typeface="+mn-lt"/>
                <a:ea typeface="Verdana" panose="020B0604030504040204" pitchFamily="34" charset="0"/>
                <a:cs typeface="Times New Roman" panose="02020603050405020304" pitchFamily="18" charset="0"/>
              </a:rPr>
              <a:t>2015 Legislation</a:t>
            </a:r>
            <a:endParaRPr lang="en-US" dirty="0">
              <a:latin typeface="+mn-lt"/>
              <a:ea typeface="Verdana" panose="020B0604030504040204" pitchFamily="34" charset="0"/>
              <a:cs typeface="Times New Roman" panose="02020603050405020304" pitchFamily="18" charset="0"/>
            </a:endParaRPr>
          </a:p>
        </p:txBody>
      </p:sp>
      <p:sp>
        <p:nvSpPr>
          <p:cNvPr id="5" name="TextBox 4"/>
          <p:cNvSpPr txBox="1"/>
          <p:nvPr/>
        </p:nvSpPr>
        <p:spPr>
          <a:xfrm>
            <a:off x="3626260" y="5863092"/>
            <a:ext cx="5601757" cy="369332"/>
          </a:xfrm>
          <a:prstGeom prst="rect">
            <a:avLst/>
          </a:prstGeom>
          <a:noFill/>
        </p:spPr>
        <p:txBody>
          <a:bodyPr wrap="square" rtlCol="0">
            <a:spAutoFit/>
          </a:bodyPr>
          <a:lstStyle/>
          <a:p>
            <a:r>
              <a:rPr lang="en-US" b="1" dirty="0">
                <a:solidFill>
                  <a:prstClr val="black"/>
                </a:solidFill>
              </a:rPr>
              <a:t>Both SB 2 and SB 132 are effective as of July 1, 2015</a:t>
            </a:r>
          </a:p>
        </p:txBody>
      </p:sp>
      <p:sp>
        <p:nvSpPr>
          <p:cNvPr id="7" name="Content Placeholder 6"/>
          <p:cNvSpPr>
            <a:spLocks noGrp="1"/>
          </p:cNvSpPr>
          <p:nvPr>
            <p:ph sz="half" idx="1"/>
          </p:nvPr>
        </p:nvSpPr>
        <p:spPr>
          <a:xfrm>
            <a:off x="313285" y="945864"/>
            <a:ext cx="10066849" cy="4927981"/>
          </a:xfrm>
        </p:spPr>
        <p:txBody>
          <a:bodyPr>
            <a:normAutofit/>
          </a:bodyPr>
          <a:lstStyle/>
          <a:p>
            <a:pPr>
              <a:buFont typeface="Wingdings" pitchFamily="2" charset="2"/>
              <a:buChar char="§"/>
            </a:pPr>
            <a:r>
              <a:rPr lang="en-US" sz="1800" b="1" dirty="0">
                <a:cs typeface="Times New Roman" panose="02020603050405020304" pitchFamily="18" charset="0"/>
              </a:rPr>
              <a:t>SB 132 – Move On When Ready (MOWR) Program</a:t>
            </a:r>
          </a:p>
          <a:p>
            <a:pPr lvl="1">
              <a:lnSpc>
                <a:spcPct val="100000"/>
              </a:lnSpc>
              <a:spcBef>
                <a:spcPts val="200"/>
              </a:spcBef>
              <a:spcAft>
                <a:spcPts val="200"/>
              </a:spcAft>
            </a:pPr>
            <a:r>
              <a:rPr lang="en-US" sz="1800" dirty="0">
                <a:cs typeface="Times New Roman" panose="02020603050405020304" pitchFamily="18" charset="0"/>
              </a:rPr>
              <a:t>High school students may enroll </a:t>
            </a:r>
            <a:r>
              <a:rPr lang="en-US" sz="1800" dirty="0" smtClean="0">
                <a:cs typeface="Times New Roman" panose="02020603050405020304" pitchFamily="18" charset="0"/>
              </a:rPr>
              <a:t>while </a:t>
            </a:r>
            <a:r>
              <a:rPr lang="en-US" sz="1800" dirty="0">
                <a:cs typeface="Times New Roman" panose="02020603050405020304" pitchFamily="18" charset="0"/>
              </a:rPr>
              <a:t>in </a:t>
            </a:r>
            <a:r>
              <a:rPr lang="en-US" sz="1800" dirty="0" smtClean="0">
                <a:cs typeface="Times New Roman" panose="02020603050405020304" pitchFamily="18" charset="0"/>
              </a:rPr>
              <a:t>9</a:t>
            </a:r>
            <a:r>
              <a:rPr lang="en-US" sz="1800" baseline="30000" dirty="0">
                <a:solidFill>
                  <a:srgbClr val="000000"/>
                </a:solidFill>
                <a:cs typeface="Times New Roman" panose="02020603050405020304" pitchFamily="18" charset="0"/>
              </a:rPr>
              <a:t>th</a:t>
            </a:r>
            <a:r>
              <a:rPr lang="en-US" sz="1800" baseline="30000" dirty="0" smtClean="0">
                <a:cs typeface="Times New Roman" panose="02020603050405020304" pitchFamily="18" charset="0"/>
              </a:rPr>
              <a:t> </a:t>
            </a:r>
            <a:r>
              <a:rPr lang="en-US" sz="1800" dirty="0">
                <a:cs typeface="Times New Roman" panose="02020603050405020304" pitchFamily="18" charset="0"/>
              </a:rPr>
              <a:t>– </a:t>
            </a:r>
            <a:r>
              <a:rPr lang="en-US" sz="1800" dirty="0" smtClean="0">
                <a:cs typeface="Times New Roman" panose="02020603050405020304" pitchFamily="18" charset="0"/>
              </a:rPr>
              <a:t>12</a:t>
            </a:r>
            <a:r>
              <a:rPr lang="en-US" sz="1800" baseline="30000" dirty="0">
                <a:solidFill>
                  <a:srgbClr val="000000"/>
                </a:solidFill>
                <a:cs typeface="Times New Roman" panose="02020603050405020304" pitchFamily="18" charset="0"/>
              </a:rPr>
              <a:t>th</a:t>
            </a:r>
            <a:r>
              <a:rPr lang="en-US" sz="1800" dirty="0" smtClean="0">
                <a:cs typeface="Times New Roman" panose="02020603050405020304" pitchFamily="18" charset="0"/>
              </a:rPr>
              <a:t> </a:t>
            </a:r>
            <a:r>
              <a:rPr lang="en-US" sz="1800" dirty="0">
                <a:cs typeface="Times New Roman" panose="02020603050405020304" pitchFamily="18" charset="0"/>
              </a:rPr>
              <a:t>grades</a:t>
            </a:r>
          </a:p>
          <a:p>
            <a:pPr lvl="1">
              <a:lnSpc>
                <a:spcPct val="100000"/>
              </a:lnSpc>
              <a:spcBef>
                <a:spcPts val="200"/>
              </a:spcBef>
              <a:spcAft>
                <a:spcPts val="200"/>
              </a:spcAft>
            </a:pPr>
            <a:r>
              <a:rPr lang="en-US" sz="1800" dirty="0">
                <a:cs typeface="Times New Roman" panose="02020603050405020304" pitchFamily="18" charset="0"/>
              </a:rPr>
              <a:t>Earn dual credit</a:t>
            </a:r>
          </a:p>
          <a:p>
            <a:pPr lvl="1">
              <a:lnSpc>
                <a:spcPct val="100000"/>
              </a:lnSpc>
              <a:spcBef>
                <a:spcPts val="200"/>
              </a:spcBef>
              <a:spcAft>
                <a:spcPts val="200"/>
              </a:spcAft>
            </a:pPr>
            <a:r>
              <a:rPr lang="en-US" sz="1800" dirty="0">
                <a:cs typeface="Times New Roman" panose="02020603050405020304" pitchFamily="18" charset="0"/>
              </a:rPr>
              <a:t>Wide range of courses </a:t>
            </a:r>
            <a:endParaRPr lang="en-US" sz="1800" dirty="0" smtClean="0">
              <a:cs typeface="Times New Roman" panose="02020603050405020304" pitchFamily="18" charset="0"/>
            </a:endParaRPr>
          </a:p>
          <a:p>
            <a:pPr>
              <a:lnSpc>
                <a:spcPct val="100000"/>
              </a:lnSpc>
              <a:spcBef>
                <a:spcPts val="1200"/>
              </a:spcBef>
              <a:buFont typeface="Wingdings" pitchFamily="2" charset="2"/>
              <a:buChar char="§"/>
            </a:pPr>
            <a:r>
              <a:rPr lang="en-US" sz="1800" b="1" dirty="0" smtClean="0">
                <a:cs typeface="Times New Roman" panose="02020603050405020304" pitchFamily="18" charset="0"/>
              </a:rPr>
              <a:t>SB </a:t>
            </a:r>
            <a:r>
              <a:rPr lang="en-US" sz="1800" b="1" dirty="0">
                <a:cs typeface="Times New Roman" panose="02020603050405020304" pitchFamily="18" charset="0"/>
              </a:rPr>
              <a:t>2 – New High School Graduation </a:t>
            </a:r>
            <a:r>
              <a:rPr lang="en-US" sz="1800" b="1" dirty="0" smtClean="0">
                <a:cs typeface="Times New Roman" panose="02020603050405020304" pitchFamily="18" charset="0"/>
              </a:rPr>
              <a:t>Option</a:t>
            </a:r>
            <a:endParaRPr lang="en-US" sz="1800" b="1" dirty="0">
              <a:cs typeface="Times New Roman" panose="02020603050405020304" pitchFamily="18" charset="0"/>
            </a:endParaRPr>
          </a:p>
          <a:p>
            <a:pPr lvl="1">
              <a:lnSpc>
                <a:spcPct val="100000"/>
              </a:lnSpc>
              <a:spcBef>
                <a:spcPts val="300"/>
              </a:spcBef>
              <a:spcAft>
                <a:spcPts val="300"/>
              </a:spcAft>
            </a:pPr>
            <a:r>
              <a:rPr lang="en-US" sz="1800" dirty="0" smtClean="0">
                <a:cs typeface="Times New Roman" panose="02020603050405020304" pitchFamily="18" charset="0"/>
              </a:rPr>
              <a:t>Students complete at least the following state required high school courses or their equivalent: </a:t>
            </a:r>
          </a:p>
          <a:p>
            <a:pPr marL="457200" lvl="1" indent="0">
              <a:lnSpc>
                <a:spcPct val="100000"/>
              </a:lnSpc>
              <a:spcBef>
                <a:spcPts val="300"/>
              </a:spcBef>
              <a:spcAft>
                <a:spcPts val="300"/>
              </a:spcAft>
              <a:buNone/>
            </a:pPr>
            <a:r>
              <a:rPr lang="en-US" sz="1800" dirty="0" smtClean="0">
                <a:cs typeface="Times New Roman" panose="02020603050405020304" pitchFamily="18" charset="0"/>
              </a:rPr>
              <a:t>	</a:t>
            </a:r>
          </a:p>
          <a:p>
            <a:pPr marL="457200" lvl="1" indent="0">
              <a:lnSpc>
                <a:spcPct val="100000"/>
              </a:lnSpc>
              <a:spcBef>
                <a:spcPts val="300"/>
              </a:spcBef>
              <a:spcAft>
                <a:spcPts val="300"/>
              </a:spcAft>
              <a:buNone/>
            </a:pPr>
            <a:endParaRPr lang="en-US" sz="1800" dirty="0" smtClean="0">
              <a:cs typeface="Times New Roman" panose="02020603050405020304" pitchFamily="18" charset="0"/>
            </a:endParaRPr>
          </a:p>
          <a:p>
            <a:pPr lvl="1">
              <a:lnSpc>
                <a:spcPct val="100000"/>
              </a:lnSpc>
              <a:spcBef>
                <a:spcPts val="300"/>
              </a:spcBef>
              <a:spcAft>
                <a:spcPts val="300"/>
              </a:spcAft>
            </a:pPr>
            <a:endParaRPr lang="en-US" sz="1800" dirty="0" smtClean="0">
              <a:cs typeface="Times New Roman" panose="02020603050405020304" pitchFamily="18" charset="0"/>
            </a:endParaRPr>
          </a:p>
          <a:p>
            <a:pPr lvl="1"/>
            <a:endParaRPr lang="en-US" sz="1800" dirty="0" smtClean="0">
              <a:cs typeface="Times New Roman" panose="02020603050405020304" pitchFamily="18" charset="0"/>
            </a:endParaRPr>
          </a:p>
          <a:p>
            <a:pPr lvl="1"/>
            <a:endParaRPr lang="en-US" sz="1800" dirty="0" smtClean="0">
              <a:cs typeface="Times New Roman" panose="02020603050405020304" pitchFamily="18" charset="0"/>
            </a:endParaRPr>
          </a:p>
          <a:p>
            <a:pPr lvl="1"/>
            <a:r>
              <a:rPr lang="en-US" sz="1800" dirty="0" smtClean="0">
                <a:cs typeface="Times New Roman" panose="02020603050405020304" pitchFamily="18" charset="0"/>
              </a:rPr>
              <a:t>Complete </a:t>
            </a:r>
            <a:r>
              <a:rPr lang="en-US" sz="1800" dirty="0">
                <a:cs typeface="Times New Roman" panose="02020603050405020304" pitchFamily="18" charset="0"/>
              </a:rPr>
              <a:t>an associate </a:t>
            </a:r>
            <a:r>
              <a:rPr lang="en-US" sz="1800" dirty="0" smtClean="0">
                <a:cs typeface="Times New Roman" panose="02020603050405020304" pitchFamily="18" charset="0"/>
              </a:rPr>
              <a:t>degree, </a:t>
            </a:r>
            <a:r>
              <a:rPr lang="en-US" sz="1800" dirty="0">
                <a:cs typeface="Times New Roman" panose="02020603050405020304" pitchFamily="18" charset="0"/>
              </a:rPr>
              <a:t>technical diploma or two technical certificate programs in a career pathway </a:t>
            </a:r>
            <a:r>
              <a:rPr lang="en-US" sz="1800" dirty="0"/>
              <a:t>and all </a:t>
            </a:r>
            <a:r>
              <a:rPr lang="en-US" sz="1800" dirty="0" smtClean="0"/>
              <a:t>training </a:t>
            </a:r>
            <a:r>
              <a:rPr lang="en-US" sz="1800" dirty="0"/>
              <a:t>prerequisites for any state, national, or </a:t>
            </a:r>
            <a:r>
              <a:rPr lang="en-US" sz="1800" dirty="0" smtClean="0"/>
              <a:t>industry occupational </a:t>
            </a:r>
            <a:r>
              <a:rPr lang="en-US" sz="1800" dirty="0"/>
              <a:t>certifications or licenses required to work in the field</a:t>
            </a:r>
            <a:endParaRPr lang="en-US" sz="1800" dirty="0" smtClean="0"/>
          </a:p>
          <a:p>
            <a:pPr lvl="1">
              <a:lnSpc>
                <a:spcPct val="100000"/>
              </a:lnSpc>
              <a:spcBef>
                <a:spcPts val="300"/>
              </a:spcBef>
              <a:spcAft>
                <a:spcPts val="300"/>
              </a:spcAft>
            </a:pPr>
            <a:r>
              <a:rPr lang="en-US" sz="1800" dirty="0" smtClean="0">
                <a:cs typeface="Times New Roman" panose="02020603050405020304" pitchFamily="18" charset="0"/>
              </a:rPr>
              <a:t>Awarded </a:t>
            </a:r>
            <a:r>
              <a:rPr lang="en-US" sz="1800" dirty="0">
                <a:cs typeface="Times New Roman" panose="02020603050405020304" pitchFamily="18" charset="0"/>
              </a:rPr>
              <a:t>a high school diploma and </a:t>
            </a:r>
            <a:r>
              <a:rPr lang="en-US" sz="1800" dirty="0" smtClean="0">
                <a:cs typeface="Times New Roman" panose="02020603050405020304" pitchFamily="18" charset="0"/>
              </a:rPr>
              <a:t>a college credential(s)</a:t>
            </a:r>
          </a:p>
        </p:txBody>
      </p:sp>
      <p:sp>
        <p:nvSpPr>
          <p:cNvPr id="3" name="TextBox 2"/>
          <p:cNvSpPr txBox="1"/>
          <p:nvPr/>
        </p:nvSpPr>
        <p:spPr>
          <a:xfrm>
            <a:off x="628303" y="2971472"/>
            <a:ext cx="8599714" cy="1815882"/>
          </a:xfrm>
          <a:prstGeom prst="rect">
            <a:avLst/>
          </a:prstGeom>
          <a:noFill/>
        </p:spPr>
        <p:txBody>
          <a:bodyPr wrap="square" rtlCol="0">
            <a:spAutoFit/>
          </a:bodyPr>
          <a:lstStyle/>
          <a:p>
            <a:pPr lvl="1"/>
            <a:r>
              <a:rPr lang="en-US" sz="1400" b="1" dirty="0">
                <a:solidFill>
                  <a:prstClr val="black"/>
                </a:solidFill>
                <a:cs typeface="Times New Roman" panose="02020603050405020304" pitchFamily="18" charset="0"/>
              </a:rPr>
              <a:t>1 health and PE course  </a:t>
            </a:r>
          </a:p>
          <a:p>
            <a:pPr lvl="1"/>
            <a:r>
              <a:rPr lang="en-US" sz="1400" b="1" dirty="0">
                <a:solidFill>
                  <a:prstClr val="black"/>
                </a:solidFill>
                <a:cs typeface="Times New Roman" panose="02020603050405020304" pitchFamily="18" charset="0"/>
              </a:rPr>
              <a:t>2 English</a:t>
            </a:r>
          </a:p>
          <a:p>
            <a:pPr lvl="1"/>
            <a:r>
              <a:rPr lang="en-US" sz="1400" b="1" dirty="0">
                <a:solidFill>
                  <a:prstClr val="black"/>
                </a:solidFill>
                <a:cs typeface="Times New Roman" panose="02020603050405020304" pitchFamily="18" charset="0"/>
              </a:rPr>
              <a:t>2 math	</a:t>
            </a:r>
          </a:p>
          <a:p>
            <a:pPr lvl="1"/>
            <a:r>
              <a:rPr lang="en-US" sz="1400" b="1" dirty="0">
                <a:solidFill>
                  <a:prstClr val="black"/>
                </a:solidFill>
                <a:cs typeface="Times New Roman" panose="02020603050405020304" pitchFamily="18" charset="0"/>
              </a:rPr>
              <a:t>2 science</a:t>
            </a:r>
          </a:p>
          <a:p>
            <a:pPr lvl="1"/>
            <a:r>
              <a:rPr lang="en-US" sz="1400" b="1" dirty="0">
                <a:solidFill>
                  <a:prstClr val="black"/>
                </a:solidFill>
                <a:cs typeface="Times New Roman" panose="02020603050405020304" pitchFamily="18" charset="0"/>
              </a:rPr>
              <a:t>2 social studies 		</a:t>
            </a:r>
          </a:p>
          <a:p>
            <a:pPr lvl="1"/>
            <a:r>
              <a:rPr lang="en-US" sz="1400" b="1" dirty="0">
                <a:solidFill>
                  <a:prstClr val="black"/>
                </a:solidFill>
                <a:cs typeface="Times New Roman" panose="02020603050405020304" pitchFamily="18" charset="0"/>
              </a:rPr>
              <a:t>(any associated End of Course (EOC) tests for each) </a:t>
            </a:r>
          </a:p>
          <a:p>
            <a:pPr lvl="1"/>
            <a:r>
              <a:rPr lang="en-US" sz="1400" b="1" i="1" dirty="0">
                <a:solidFill>
                  <a:prstClr val="black"/>
                </a:solidFill>
                <a:cs typeface="Times New Roman" panose="02020603050405020304" pitchFamily="18" charset="0"/>
              </a:rPr>
              <a:t>Note: Only public school students participating in MOWR are required to take EOC tests</a:t>
            </a:r>
            <a:r>
              <a:rPr lang="en-US" sz="1400" b="1" dirty="0">
                <a:solidFill>
                  <a:prstClr val="black"/>
                </a:solidFill>
              </a:rPr>
              <a:t>. </a:t>
            </a:r>
            <a:endParaRPr lang="en-US" sz="1400" b="1" dirty="0">
              <a:solidFill>
                <a:prstClr val="black"/>
              </a:solidFill>
              <a:cs typeface="Times New Roman" panose="02020603050405020304" pitchFamily="18" charset="0"/>
            </a:endParaRPr>
          </a:p>
          <a:p>
            <a:endParaRPr lang="en-US" sz="1400" b="1" dirty="0">
              <a:solidFill>
                <a:prstClr val="black"/>
              </a:solidFill>
            </a:endParaRPr>
          </a:p>
        </p:txBody>
      </p:sp>
    </p:spTree>
    <p:extLst>
      <p:ext uri="{BB962C8B-B14F-4D97-AF65-F5344CB8AC3E}">
        <p14:creationId xmlns:p14="http://schemas.microsoft.com/office/powerpoint/2010/main" val="519498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DAE6870-AD18-448A-9B2A-0EFE6DC7B06B}" type="datetime1">
              <a:rPr lang="en-US" smtClean="0">
                <a:solidFill>
                  <a:prstClr val="white"/>
                </a:solidFill>
              </a:rPr>
              <a:pPr/>
              <a:t>9/23/2015</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40</a:t>
            </a:fld>
            <a:endParaRPr lang="en-US" dirty="0">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250" y="1509041"/>
            <a:ext cx="6411074" cy="4116238"/>
          </a:xfrm>
          <a:prstGeom prst="rect">
            <a:avLst/>
          </a:prstGeom>
        </p:spPr>
      </p:pic>
    </p:spTree>
    <p:extLst>
      <p:ext uri="{BB962C8B-B14F-4D97-AF65-F5344CB8AC3E}">
        <p14:creationId xmlns:p14="http://schemas.microsoft.com/office/powerpoint/2010/main" val="36319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1158" y="1137347"/>
            <a:ext cx="4242855" cy="1868073"/>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Accel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HOPE Grant</a:t>
            </a:r>
            <a:r>
              <a:rPr kumimoji="0" lang="en-US" sz="2400" b="1" i="0" u="none" strike="noStrike" kern="0" cap="none" spc="0" normalizeH="0" noProof="0" dirty="0" smtClean="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smtClean="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Dual Enrollment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Move On When Ready</a:t>
            </a:r>
            <a:endParaRPr kumimoji="0" lang="en-US" sz="2400" b="1" i="0" u="none" strike="noStrike" kern="0" cap="none" spc="0" normalizeH="0" baseline="0" noProof="0" dirty="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endParaRPr>
          </a:p>
        </p:txBody>
      </p:sp>
      <p:sp>
        <p:nvSpPr>
          <p:cNvPr id="7" name="Right Arrow 6"/>
          <p:cNvSpPr/>
          <p:nvPr/>
        </p:nvSpPr>
        <p:spPr bwMode="auto">
          <a:xfrm>
            <a:off x="4861656" y="1313737"/>
            <a:ext cx="1534135" cy="1457433"/>
          </a:xfrm>
          <a:prstGeom prst="rightArrow">
            <a:avLst/>
          </a:prstGeom>
          <a:solidFill>
            <a:srgbClr val="92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prstClr val="black"/>
              </a:solidFill>
              <a:latin typeface="Arial" charset="0"/>
            </a:endParaRPr>
          </a:p>
        </p:txBody>
      </p:sp>
      <p:sp>
        <p:nvSpPr>
          <p:cNvPr id="8" name="TextBox 7"/>
          <p:cNvSpPr txBox="1"/>
          <p:nvPr/>
        </p:nvSpPr>
        <p:spPr>
          <a:xfrm>
            <a:off x="6651522" y="1286555"/>
            <a:ext cx="4512678" cy="1569660"/>
          </a:xfrm>
          <a:prstGeom prst="rect">
            <a:avLst/>
          </a:prstGeom>
          <a:noFill/>
        </p:spPr>
        <p:txBody>
          <a:bodyPr wrap="square" rtlCol="0">
            <a:spAutoFit/>
          </a:bodyPr>
          <a:lstStyle/>
          <a:p>
            <a:pPr algn="ctr"/>
            <a:r>
              <a:rPr lang="en-US" sz="3200" dirty="0">
                <a:solidFill>
                  <a:prstClr val="black"/>
                </a:solidFill>
                <a:latin typeface="Times New Roman" panose="02020603050405020304" pitchFamily="18" charset="0"/>
                <a:cs typeface="Times New Roman" panose="02020603050405020304" pitchFamily="18" charset="0"/>
              </a:rPr>
              <a:t>The </a:t>
            </a:r>
            <a:r>
              <a:rPr lang="en-US" sz="3200" dirty="0">
                <a:solidFill>
                  <a:srgbClr val="C00000"/>
                </a:solidFill>
                <a:latin typeface="Times New Roman" panose="02020603050405020304" pitchFamily="18" charset="0"/>
                <a:cs typeface="Times New Roman" panose="02020603050405020304" pitchFamily="18" charset="0"/>
              </a:rPr>
              <a:t>New</a:t>
            </a:r>
            <a:r>
              <a:rPr lang="en-US" sz="3200" dirty="0">
                <a:solidFill>
                  <a:prstClr val="black"/>
                </a:solidFill>
                <a:latin typeface="Times New Roman" panose="02020603050405020304" pitchFamily="18" charset="0"/>
                <a:cs typeface="Times New Roman" panose="02020603050405020304" pitchFamily="18" charset="0"/>
              </a:rPr>
              <a:t> </a:t>
            </a:r>
          </a:p>
          <a:p>
            <a:pPr algn="ctr"/>
            <a:r>
              <a:rPr lang="en-US" sz="3200" dirty="0">
                <a:solidFill>
                  <a:prstClr val="black"/>
                </a:solidFill>
                <a:latin typeface="Times New Roman" panose="02020603050405020304" pitchFamily="18" charset="0"/>
                <a:cs typeface="Times New Roman" panose="02020603050405020304" pitchFamily="18" charset="0"/>
              </a:rPr>
              <a:t>Move On When Ready </a:t>
            </a:r>
          </a:p>
          <a:p>
            <a:pPr algn="ctr"/>
            <a:r>
              <a:rPr lang="en-US" sz="3200" dirty="0">
                <a:solidFill>
                  <a:prstClr val="black"/>
                </a:solidFill>
                <a:latin typeface="Times New Roman" panose="02020603050405020304" pitchFamily="18" charset="0"/>
                <a:cs typeface="Times New Roman" panose="02020603050405020304" pitchFamily="18" charset="0"/>
              </a:rPr>
              <a:t>(MOWR) Program</a:t>
            </a:r>
          </a:p>
        </p:txBody>
      </p:sp>
      <p:sp>
        <p:nvSpPr>
          <p:cNvPr id="2" name="Rectangle 1"/>
          <p:cNvSpPr/>
          <p:nvPr/>
        </p:nvSpPr>
        <p:spPr>
          <a:xfrm>
            <a:off x="970746" y="3308264"/>
            <a:ext cx="9035371" cy="2246769"/>
          </a:xfrm>
          <a:prstGeom prst="rect">
            <a:avLst/>
          </a:prstGeom>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Program Goals:</a:t>
            </a:r>
          </a:p>
          <a:p>
            <a:pPr lvl="1">
              <a:buClr>
                <a:srgbClr val="920000"/>
              </a:buClr>
              <a:buFont typeface="Arial"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Simplify three programs into one program</a:t>
            </a:r>
          </a:p>
          <a:p>
            <a:pPr lvl="1">
              <a:buClr>
                <a:srgbClr val="920000"/>
              </a:buClr>
              <a:buFont typeface="Arial"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Expand dual enrollment opportunities for students</a:t>
            </a:r>
          </a:p>
          <a:p>
            <a:pPr lvl="1">
              <a:buClr>
                <a:srgbClr val="920000"/>
              </a:buClr>
              <a:buFont typeface="Arial"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Full time or part time attendance </a:t>
            </a:r>
          </a:p>
          <a:p>
            <a:pPr lvl="1">
              <a:buClr>
                <a:srgbClr val="920000"/>
              </a:buClr>
              <a:buFont typeface="Arial"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Expanded grade levels to include all 9</a:t>
            </a:r>
            <a:r>
              <a:rPr lang="en-US" sz="2800" baseline="30000" dirty="0">
                <a:solidFill>
                  <a:srgbClr val="000000"/>
                </a:solidFill>
                <a:latin typeface="Times New Roman" panose="02020603050405020304" pitchFamily="18" charset="0"/>
                <a:cs typeface="Times New Roman" panose="02020603050405020304" pitchFamily="18" charset="0"/>
              </a:rPr>
              <a:t>th</a:t>
            </a:r>
            <a:r>
              <a:rPr lang="en-US" sz="2800" dirty="0">
                <a:solidFill>
                  <a:srgbClr val="000000"/>
                </a:solidFill>
                <a:latin typeface="Times New Roman" panose="02020603050405020304" pitchFamily="18" charset="0"/>
                <a:cs typeface="Times New Roman" panose="02020603050405020304" pitchFamily="18" charset="0"/>
              </a:rPr>
              <a:t> – 12</a:t>
            </a:r>
            <a:r>
              <a:rPr lang="en-US" sz="2800" baseline="30000" dirty="0">
                <a:solidFill>
                  <a:srgbClr val="000000"/>
                </a:solidFill>
                <a:latin typeface="Times New Roman" panose="02020603050405020304" pitchFamily="18" charset="0"/>
                <a:cs typeface="Times New Roman" panose="02020603050405020304" pitchFamily="18" charset="0"/>
              </a:rPr>
              <a:t>th</a:t>
            </a:r>
            <a:r>
              <a:rPr lang="en-US" sz="2800" dirty="0">
                <a:solidFill>
                  <a:srgbClr val="000000"/>
                </a:solidFill>
                <a:latin typeface="Times New Roman" panose="02020603050405020304" pitchFamily="18" charset="0"/>
                <a:cs typeface="Times New Roman" panose="02020603050405020304" pitchFamily="18" charset="0"/>
              </a:rPr>
              <a:t> graders</a:t>
            </a:r>
          </a:p>
        </p:txBody>
      </p:sp>
    </p:spTree>
    <p:extLst>
      <p:ext uri="{BB962C8B-B14F-4D97-AF65-F5344CB8AC3E}">
        <p14:creationId xmlns:p14="http://schemas.microsoft.com/office/powerpoint/2010/main" val="1279498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232894"/>
            <a:ext cx="9212238" cy="720835"/>
          </a:xfrm>
        </p:spPr>
        <p:txBody>
          <a:bodyPr>
            <a:normAutofit/>
          </a:bodyPr>
          <a:lstStyle/>
          <a:p>
            <a:pPr algn="ctr"/>
            <a:r>
              <a:rPr lang="en-US" sz="4000" b="1" dirty="0" smtClean="0">
                <a:latin typeface="+mn-lt"/>
              </a:rPr>
              <a:t>MOWR Secondary Benefits</a:t>
            </a:r>
            <a:endParaRPr lang="en-US" sz="4000" b="1" dirty="0">
              <a:latin typeface="+mn-lt"/>
            </a:endParaRPr>
          </a:p>
        </p:txBody>
      </p:sp>
      <p:sp>
        <p:nvSpPr>
          <p:cNvPr id="3" name="Content Placeholder 2"/>
          <p:cNvSpPr>
            <a:spLocks noGrp="1"/>
          </p:cNvSpPr>
          <p:nvPr>
            <p:ph sz="half" idx="1"/>
          </p:nvPr>
        </p:nvSpPr>
        <p:spPr>
          <a:xfrm>
            <a:off x="419265" y="1105614"/>
            <a:ext cx="9140967" cy="4702791"/>
          </a:xfrm>
        </p:spPr>
        <p:txBody>
          <a:bodyPr>
            <a:normAutofit/>
          </a:bodyPr>
          <a:lstStyle/>
          <a:p>
            <a:r>
              <a:rPr lang="en-US" dirty="0" smtClean="0"/>
              <a:t>Expanded course offerings in elective and CTAE areas</a:t>
            </a:r>
          </a:p>
          <a:p>
            <a:endParaRPr lang="en-US" sz="1100" dirty="0" smtClean="0"/>
          </a:p>
          <a:p>
            <a:r>
              <a:rPr lang="en-US" dirty="0" smtClean="0"/>
              <a:t>Courses can be taught on either the high school or college campuses </a:t>
            </a:r>
          </a:p>
          <a:p>
            <a:endParaRPr lang="en-US" sz="1100" dirty="0" smtClean="0"/>
          </a:p>
          <a:p>
            <a:r>
              <a:rPr lang="en-US" dirty="0" smtClean="0"/>
              <a:t>Reduction to only one approved course list</a:t>
            </a:r>
          </a:p>
          <a:p>
            <a:endParaRPr lang="en-US" sz="1400" dirty="0" smtClean="0"/>
          </a:p>
          <a:p>
            <a:r>
              <a:rPr lang="en-US" dirty="0" smtClean="0"/>
              <a:t>Local system keeps FTE funding</a:t>
            </a:r>
          </a:p>
          <a:p>
            <a:endParaRPr lang="en-US" sz="1200" dirty="0" smtClean="0"/>
          </a:p>
          <a:p>
            <a:r>
              <a:rPr lang="en-US" dirty="0" smtClean="0"/>
              <a:t>Transportation Grants created and available </a:t>
            </a:r>
          </a:p>
          <a:p>
            <a:r>
              <a:rPr lang="en-US" dirty="0" smtClean="0"/>
              <a:t>New graduation option created</a:t>
            </a:r>
          </a:p>
          <a:p>
            <a:endParaRPr lang="en-US" sz="1600" dirty="0" smtClean="0"/>
          </a:p>
          <a:p>
            <a:endParaRPr lang="en-US" dirty="0"/>
          </a:p>
        </p:txBody>
      </p:sp>
    </p:spTree>
    <p:extLst>
      <p:ext uri="{BB962C8B-B14F-4D97-AF65-F5344CB8AC3E}">
        <p14:creationId xmlns:p14="http://schemas.microsoft.com/office/powerpoint/2010/main" val="3026364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6310" y="446453"/>
            <a:ext cx="8839200" cy="439444"/>
          </a:xfrm>
        </p:spPr>
        <p:txBody>
          <a:bodyPr>
            <a:noAutofit/>
          </a:bodyPr>
          <a:lstStyle/>
          <a:p>
            <a:r>
              <a:rPr lang="en-US" b="1" dirty="0" smtClean="0">
                <a:latin typeface="+mn-lt"/>
              </a:rPr>
              <a:t>MOWR and HOPE and Zell Miller Scholarship</a:t>
            </a:r>
            <a:endParaRPr lang="en-US" b="1" dirty="0">
              <a:latin typeface="+mn-lt"/>
            </a:endParaRPr>
          </a:p>
        </p:txBody>
      </p:sp>
      <p:sp>
        <p:nvSpPr>
          <p:cNvPr id="11268" name="Rectangle 3"/>
          <p:cNvSpPr>
            <a:spLocks noGrp="1" noChangeArrowheads="1"/>
          </p:cNvSpPr>
          <p:nvPr>
            <p:ph idx="1"/>
          </p:nvPr>
        </p:nvSpPr>
        <p:spPr>
          <a:xfrm>
            <a:off x="216310" y="1540280"/>
            <a:ext cx="11533238" cy="4371259"/>
          </a:xfrm>
        </p:spPr>
        <p:txBody>
          <a:bodyPr>
            <a:noAutofit/>
          </a:bodyPr>
          <a:lstStyle/>
          <a:p>
            <a:pPr marL="600067" lvl="4" indent="-257175" eaLnBrk="0" fontAlgn="base" hangingPunct="0">
              <a:lnSpc>
                <a:spcPct val="100000"/>
              </a:lnSpc>
              <a:spcBef>
                <a:spcPts val="225"/>
              </a:spcBef>
              <a:spcAft>
                <a:spcPts val="225"/>
              </a:spcAft>
              <a:buClr>
                <a:srgbClr val="920000"/>
              </a:buClr>
              <a:buSzPct val="101000"/>
              <a:buFont typeface="Calibri" panose="020F0502020204030204" pitchFamily="34" charset="0"/>
              <a:buChar char="–"/>
              <a:defRPr/>
            </a:pPr>
            <a:r>
              <a:rPr lang="en-US" altLang="en-US" sz="2800" kern="0" dirty="0"/>
              <a:t>Core courses are included in </a:t>
            </a:r>
            <a:r>
              <a:rPr lang="en-US" altLang="en-US" sz="2800" kern="0" dirty="0" smtClean="0"/>
              <a:t>student’s </a:t>
            </a:r>
            <a:r>
              <a:rPr lang="en-US" altLang="en-US" sz="2800" kern="0" dirty="0"/>
              <a:t>HOPE high school GPA for HOPE Scholarship and Zell Miller Scholarship eligibility </a:t>
            </a:r>
            <a:endParaRPr lang="en-US" altLang="en-US" sz="2800" kern="0" dirty="0" smtClean="0"/>
          </a:p>
          <a:p>
            <a:pPr marL="600067" lvl="4" indent="-257175" eaLnBrk="0" fontAlgn="base" hangingPunct="0">
              <a:lnSpc>
                <a:spcPct val="100000"/>
              </a:lnSpc>
              <a:spcBef>
                <a:spcPts val="225"/>
              </a:spcBef>
              <a:spcAft>
                <a:spcPts val="225"/>
              </a:spcAft>
              <a:buClr>
                <a:srgbClr val="920000"/>
              </a:buClr>
              <a:buSzPct val="101000"/>
              <a:buFont typeface="Calibri" panose="020F0502020204030204" pitchFamily="34" charset="0"/>
              <a:buChar char="–"/>
              <a:defRPr/>
            </a:pPr>
            <a:r>
              <a:rPr lang="en-US" altLang="en-US" sz="2800" dirty="0" smtClean="0"/>
              <a:t>Core </a:t>
            </a:r>
            <a:r>
              <a:rPr lang="en-US" altLang="en-US" sz="2800" dirty="0"/>
              <a:t>coursework taken </a:t>
            </a:r>
            <a:r>
              <a:rPr lang="en-US" altLang="en-US" sz="2800" dirty="0" smtClean="0"/>
              <a:t>meets </a:t>
            </a:r>
            <a:r>
              <a:rPr lang="en-US" altLang="en-US" sz="2800" dirty="0"/>
              <a:t>Academic Rigor requirements and </a:t>
            </a:r>
            <a:r>
              <a:rPr lang="en-US" altLang="en-US" sz="2800" dirty="0" smtClean="0"/>
              <a:t>given </a:t>
            </a:r>
            <a:r>
              <a:rPr lang="en-US" altLang="en-US" sz="2800" dirty="0"/>
              <a:t>a weight of 0.5</a:t>
            </a:r>
          </a:p>
          <a:p>
            <a:pPr marL="600067" lvl="4" indent="-257175" eaLnBrk="0" fontAlgn="base" hangingPunct="0">
              <a:lnSpc>
                <a:spcPct val="100000"/>
              </a:lnSpc>
              <a:spcBef>
                <a:spcPts val="225"/>
              </a:spcBef>
              <a:spcAft>
                <a:spcPts val="225"/>
              </a:spcAft>
              <a:buClr>
                <a:srgbClr val="920000"/>
              </a:buClr>
              <a:buSzPct val="101000"/>
              <a:buFont typeface="Calibri" panose="020F0502020204030204" pitchFamily="34" charset="0"/>
              <a:buChar char="–"/>
              <a:defRPr/>
            </a:pPr>
            <a:r>
              <a:rPr lang="en-US" altLang="en-US" sz="2800" dirty="0"/>
              <a:t>College transcript begins as MOWR student</a:t>
            </a:r>
          </a:p>
          <a:p>
            <a:pPr lvl="1" indent="-342900" eaLnBrk="0" fontAlgn="base" hangingPunct="0">
              <a:spcBef>
                <a:spcPts val="450"/>
              </a:spcBef>
              <a:spcAft>
                <a:spcPts val="450"/>
              </a:spcAft>
              <a:buClr>
                <a:srgbClr val="920000"/>
              </a:buClr>
              <a:buFont typeface="Calibri" panose="020F0502020204030204" pitchFamily="34" charset="0"/>
              <a:buChar char="–"/>
              <a:defRPr/>
            </a:pPr>
            <a:r>
              <a:rPr lang="en-US" altLang="en-US" sz="2800" kern="0" dirty="0">
                <a:latin typeface="Calibri" pitchFamily="34" charset="0"/>
              </a:rPr>
              <a:t>Dual Credit Hours </a:t>
            </a:r>
            <a:r>
              <a:rPr lang="en-US" altLang="en-US" sz="2800" kern="0" dirty="0" smtClean="0">
                <a:latin typeface="Calibri" pitchFamily="34" charset="0"/>
              </a:rPr>
              <a:t>are </a:t>
            </a:r>
            <a:r>
              <a:rPr lang="en-US" altLang="en-US" sz="2800" b="1" u="sng" kern="0" dirty="0">
                <a:latin typeface="Calibri" pitchFamily="34" charset="0"/>
              </a:rPr>
              <a:t>not counted toward the Attempted Hours or Combined Attempted Hours limit </a:t>
            </a:r>
            <a:r>
              <a:rPr lang="en-US" altLang="en-US" sz="2800" kern="0" dirty="0">
                <a:latin typeface="Calibri" pitchFamily="34" charset="0"/>
              </a:rPr>
              <a:t>for HOPE and Zell Miller </a:t>
            </a:r>
            <a:r>
              <a:rPr lang="en-US" altLang="en-US" sz="2800" kern="0" dirty="0" smtClean="0">
                <a:latin typeface="Calibri" pitchFamily="34" charset="0"/>
              </a:rPr>
              <a:t>Scholarship</a:t>
            </a:r>
            <a:endParaRPr lang="en-US" altLang="en-US" sz="2800" kern="0" dirty="0">
              <a:latin typeface="Calibri" pitchFamily="34" charset="0"/>
            </a:endParaRPr>
          </a:p>
          <a:p>
            <a:pPr lvl="1" indent="-342900" eaLnBrk="0" fontAlgn="base" hangingPunct="0">
              <a:spcBef>
                <a:spcPts val="450"/>
              </a:spcBef>
              <a:spcAft>
                <a:spcPts val="450"/>
              </a:spcAft>
              <a:buClr>
                <a:srgbClr val="920000"/>
              </a:buClr>
              <a:buFont typeface="Calibri" panose="020F0502020204030204" pitchFamily="34" charset="0"/>
              <a:buChar char="–"/>
              <a:defRPr/>
            </a:pPr>
            <a:r>
              <a:rPr lang="en-US" altLang="en-US" sz="2800" kern="0" dirty="0">
                <a:latin typeface="Calibri" pitchFamily="34" charset="0"/>
              </a:rPr>
              <a:t>Dual Credit Hours </a:t>
            </a:r>
            <a:r>
              <a:rPr lang="en-US" altLang="en-US" sz="2800" kern="0" dirty="0" smtClean="0">
                <a:latin typeface="Calibri" pitchFamily="34" charset="0"/>
              </a:rPr>
              <a:t>are </a:t>
            </a:r>
            <a:r>
              <a:rPr lang="en-US" altLang="en-US" sz="2800" b="1" u="sng" kern="0" dirty="0">
                <a:latin typeface="Calibri" pitchFamily="34" charset="0"/>
              </a:rPr>
              <a:t>not counted toward the Paid Hours or Combined Paid Hours limit</a:t>
            </a:r>
            <a:r>
              <a:rPr lang="en-US" altLang="en-US" sz="2800" kern="0" dirty="0">
                <a:latin typeface="Calibri" pitchFamily="34" charset="0"/>
              </a:rPr>
              <a:t> for HOPE and Zell Miller Grant and </a:t>
            </a:r>
            <a:r>
              <a:rPr lang="en-US" altLang="en-US" sz="2800" kern="0" dirty="0" smtClean="0">
                <a:latin typeface="Calibri" pitchFamily="34" charset="0"/>
              </a:rPr>
              <a:t>Scholarship</a:t>
            </a:r>
            <a:endParaRPr lang="en-US" altLang="en-US" sz="2800" dirty="0"/>
          </a:p>
        </p:txBody>
      </p:sp>
    </p:spTree>
    <p:extLst>
      <p:ext uri="{BB962C8B-B14F-4D97-AF65-F5344CB8AC3E}">
        <p14:creationId xmlns:p14="http://schemas.microsoft.com/office/powerpoint/2010/main" val="670245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59" y="249349"/>
            <a:ext cx="8001000" cy="1066800"/>
          </a:xfrm>
        </p:spPr>
        <p:txBody>
          <a:bodyPr>
            <a:normAutofit/>
          </a:bodyPr>
          <a:lstStyle/>
          <a:p>
            <a:r>
              <a:rPr lang="en-US" b="1" dirty="0" smtClean="0">
                <a:latin typeface="+mn-lt"/>
              </a:rPr>
              <a:t>MOWR Eligible Students</a:t>
            </a:r>
            <a:endParaRPr lang="en-US" b="1" dirty="0">
              <a:latin typeface="+mn-lt"/>
            </a:endParaRPr>
          </a:p>
        </p:txBody>
      </p:sp>
      <p:sp>
        <p:nvSpPr>
          <p:cNvPr id="4" name="Rectangle 3"/>
          <p:cNvSpPr>
            <a:spLocks noGrp="1" noChangeArrowheads="1"/>
          </p:cNvSpPr>
          <p:nvPr>
            <p:ph idx="1"/>
          </p:nvPr>
        </p:nvSpPr>
        <p:spPr>
          <a:xfrm>
            <a:off x="565060" y="1600200"/>
            <a:ext cx="9545295" cy="4622800"/>
          </a:xfrm>
        </p:spPr>
        <p:txBody>
          <a:bodyPr>
            <a:noAutofit/>
          </a:bodyPr>
          <a:lstStyle/>
          <a:p>
            <a:pPr eaLnBrk="0" fontAlgn="base" hangingPunct="0">
              <a:lnSpc>
                <a:spcPct val="150000"/>
              </a:lnSpc>
              <a:spcBef>
                <a:spcPts val="400"/>
              </a:spcBef>
              <a:spcAft>
                <a:spcPts val="400"/>
              </a:spcAft>
              <a:buClr>
                <a:srgbClr val="920000"/>
              </a:buClr>
              <a:defRPr/>
            </a:pPr>
            <a:r>
              <a:rPr lang="en-US" dirty="0">
                <a:solidFill>
                  <a:srgbClr val="000000"/>
                </a:solidFill>
              </a:rPr>
              <a:t>No residency </a:t>
            </a:r>
            <a:r>
              <a:rPr lang="en-US" dirty="0" smtClean="0">
                <a:solidFill>
                  <a:srgbClr val="000000"/>
                </a:solidFill>
              </a:rPr>
              <a:t>requirement—out of state possible</a:t>
            </a:r>
            <a:endParaRPr lang="en-US" dirty="0">
              <a:solidFill>
                <a:srgbClr val="000000"/>
              </a:solidFill>
            </a:endParaRPr>
          </a:p>
          <a:p>
            <a:pPr eaLnBrk="0" fontAlgn="base" hangingPunct="0">
              <a:lnSpc>
                <a:spcPct val="100000"/>
              </a:lnSpc>
              <a:spcBef>
                <a:spcPts val="400"/>
              </a:spcBef>
              <a:spcAft>
                <a:spcPts val="400"/>
              </a:spcAft>
              <a:buClr>
                <a:srgbClr val="920000"/>
              </a:buClr>
              <a:defRPr/>
            </a:pPr>
            <a:r>
              <a:rPr lang="en-US" dirty="0" smtClean="0">
                <a:solidFill>
                  <a:srgbClr val="000000"/>
                </a:solidFill>
              </a:rPr>
              <a:t>Meet admissions </a:t>
            </a:r>
            <a:r>
              <a:rPr lang="en-US" dirty="0">
                <a:solidFill>
                  <a:srgbClr val="000000"/>
                </a:solidFill>
              </a:rPr>
              <a:t>requirements and deadlines at </a:t>
            </a:r>
            <a:r>
              <a:rPr lang="en-US" dirty="0" smtClean="0">
                <a:solidFill>
                  <a:srgbClr val="000000"/>
                </a:solidFill>
              </a:rPr>
              <a:t>participating postsecondary </a:t>
            </a:r>
            <a:r>
              <a:rPr lang="en-US" dirty="0">
                <a:solidFill>
                  <a:srgbClr val="000000"/>
                </a:solidFill>
              </a:rPr>
              <a:t>institution</a:t>
            </a:r>
          </a:p>
          <a:p>
            <a:pPr eaLnBrk="0" fontAlgn="base" hangingPunct="0">
              <a:lnSpc>
                <a:spcPct val="100000"/>
              </a:lnSpc>
              <a:spcBef>
                <a:spcPts val="400"/>
              </a:spcBef>
              <a:spcAft>
                <a:spcPts val="400"/>
              </a:spcAft>
              <a:buClr>
                <a:srgbClr val="920000"/>
              </a:buClr>
              <a:defRPr/>
            </a:pPr>
            <a:r>
              <a:rPr lang="en-US" dirty="0" smtClean="0">
                <a:solidFill>
                  <a:srgbClr val="000000"/>
                </a:solidFill>
              </a:rPr>
              <a:t>May </a:t>
            </a:r>
            <a:r>
              <a:rPr lang="en-US" dirty="0">
                <a:solidFill>
                  <a:srgbClr val="000000"/>
                </a:solidFill>
              </a:rPr>
              <a:t>attend more than one postsecondary institution at a time and receive awards at </a:t>
            </a:r>
            <a:r>
              <a:rPr lang="en-US" dirty="0" smtClean="0">
                <a:solidFill>
                  <a:srgbClr val="000000"/>
                </a:solidFill>
              </a:rPr>
              <a:t>both</a:t>
            </a:r>
            <a:endParaRPr lang="en-US" dirty="0">
              <a:solidFill>
                <a:srgbClr val="000000"/>
              </a:solidFill>
            </a:endParaRPr>
          </a:p>
          <a:p>
            <a:pPr>
              <a:lnSpc>
                <a:spcPct val="150000"/>
              </a:lnSpc>
              <a:spcBef>
                <a:spcPts val="400"/>
              </a:spcBef>
              <a:spcAft>
                <a:spcPts val="400"/>
              </a:spcAft>
              <a:buClr>
                <a:srgbClr val="920000"/>
              </a:buClr>
            </a:pPr>
            <a:r>
              <a:rPr lang="en-US" dirty="0" smtClean="0">
                <a:solidFill>
                  <a:srgbClr val="000000"/>
                </a:solidFill>
              </a:rPr>
              <a:t>Maintain satisfactory </a:t>
            </a:r>
            <a:r>
              <a:rPr lang="en-US" dirty="0">
                <a:solidFill>
                  <a:srgbClr val="000000"/>
                </a:solidFill>
              </a:rPr>
              <a:t>academic </a:t>
            </a:r>
            <a:r>
              <a:rPr lang="en-US" dirty="0" smtClean="0">
                <a:solidFill>
                  <a:srgbClr val="000000"/>
                </a:solidFill>
              </a:rPr>
              <a:t>progress at college level</a:t>
            </a:r>
            <a:endParaRPr lang="en-US" dirty="0">
              <a:solidFill>
                <a:srgbClr val="000000"/>
              </a:solidFill>
            </a:endParaRPr>
          </a:p>
        </p:txBody>
      </p:sp>
    </p:spTree>
    <p:extLst>
      <p:ext uri="{BB962C8B-B14F-4D97-AF65-F5344CB8AC3E}">
        <p14:creationId xmlns:p14="http://schemas.microsoft.com/office/powerpoint/2010/main" val="1780752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5" y="207433"/>
            <a:ext cx="8001000" cy="1066800"/>
          </a:xfrm>
        </p:spPr>
        <p:txBody>
          <a:bodyPr>
            <a:normAutofit/>
          </a:bodyPr>
          <a:lstStyle/>
          <a:p>
            <a:r>
              <a:rPr lang="en-US" b="1" dirty="0" smtClean="0">
                <a:latin typeface="+mn-lt"/>
              </a:rPr>
              <a:t>MOWR Eligible Students</a:t>
            </a:r>
            <a:endParaRPr lang="en-US" b="1" dirty="0">
              <a:latin typeface="+mn-lt"/>
            </a:endParaRPr>
          </a:p>
        </p:txBody>
      </p:sp>
      <p:sp>
        <p:nvSpPr>
          <p:cNvPr id="4" name="Rectangle 3"/>
          <p:cNvSpPr>
            <a:spLocks noGrp="1" noChangeArrowheads="1"/>
          </p:cNvSpPr>
          <p:nvPr>
            <p:ph idx="1"/>
          </p:nvPr>
        </p:nvSpPr>
        <p:spPr>
          <a:xfrm>
            <a:off x="567265" y="1405049"/>
            <a:ext cx="9677400" cy="4906851"/>
          </a:xfrm>
        </p:spPr>
        <p:txBody>
          <a:bodyPr>
            <a:noAutofit/>
          </a:bodyPr>
          <a:lstStyle/>
          <a:p>
            <a:pPr>
              <a:lnSpc>
                <a:spcPct val="100000"/>
              </a:lnSpc>
              <a:spcBef>
                <a:spcPts val="0"/>
              </a:spcBef>
              <a:buClr>
                <a:srgbClr val="920000"/>
              </a:buClr>
            </a:pPr>
            <a:r>
              <a:rPr lang="en-US" dirty="0" smtClean="0">
                <a:solidFill>
                  <a:srgbClr val="000000"/>
                </a:solidFill>
              </a:rPr>
              <a:t>All </a:t>
            </a:r>
            <a:r>
              <a:rPr lang="en-US" dirty="0">
                <a:solidFill>
                  <a:srgbClr val="000000"/>
                </a:solidFill>
              </a:rPr>
              <a:t>students attending public or private high schools in Georgia or a home study program operated in accordance with O.C.G.A. 20-2-690(c</a:t>
            </a:r>
            <a:r>
              <a:rPr lang="en-US" dirty="0" smtClean="0">
                <a:solidFill>
                  <a:srgbClr val="000000"/>
                </a:solidFill>
              </a:rPr>
              <a:t>)</a:t>
            </a:r>
          </a:p>
          <a:p>
            <a:pPr>
              <a:lnSpc>
                <a:spcPct val="100000"/>
              </a:lnSpc>
              <a:spcBef>
                <a:spcPts val="0"/>
              </a:spcBef>
              <a:buClr>
                <a:srgbClr val="920000"/>
              </a:buClr>
            </a:pPr>
            <a:r>
              <a:rPr lang="en-US" dirty="0" smtClean="0">
                <a:solidFill>
                  <a:srgbClr val="000000"/>
                </a:solidFill>
              </a:rPr>
              <a:t>Sign a MOWR Student Participation Form with the high school or home study program</a:t>
            </a:r>
          </a:p>
          <a:p>
            <a:pPr>
              <a:lnSpc>
                <a:spcPct val="100000"/>
              </a:lnSpc>
              <a:spcBef>
                <a:spcPts val="0"/>
              </a:spcBef>
              <a:buClr>
                <a:srgbClr val="920000"/>
              </a:buClr>
            </a:pPr>
            <a:r>
              <a:rPr lang="en-US" dirty="0" smtClean="0">
                <a:solidFill>
                  <a:srgbClr val="000000"/>
                </a:solidFill>
              </a:rPr>
              <a:t>Complete MOWR Application Form</a:t>
            </a:r>
          </a:p>
          <a:p>
            <a:pPr>
              <a:lnSpc>
                <a:spcPct val="100000"/>
              </a:lnSpc>
              <a:spcBef>
                <a:spcPts val="0"/>
              </a:spcBef>
              <a:buClr>
                <a:srgbClr val="920000"/>
              </a:buClr>
            </a:pPr>
            <a:r>
              <a:rPr lang="en-US" altLang="en-US" kern="0" dirty="0" smtClean="0"/>
              <a:t>Participation available </a:t>
            </a:r>
            <a:r>
              <a:rPr lang="en-US" altLang="en-US" kern="0" dirty="0"/>
              <a:t>during all four years of high school enrollment ( </a:t>
            </a:r>
            <a:r>
              <a:rPr lang="en-US" dirty="0">
                <a:solidFill>
                  <a:srgbClr val="000000"/>
                </a:solidFill>
              </a:rPr>
              <a:t>9th, 10th, 11th</a:t>
            </a:r>
            <a:r>
              <a:rPr lang="en-US" baseline="30000" dirty="0">
                <a:solidFill>
                  <a:srgbClr val="000000"/>
                </a:solidFill>
              </a:rPr>
              <a:t> </a:t>
            </a:r>
            <a:r>
              <a:rPr lang="en-US" dirty="0">
                <a:solidFill>
                  <a:srgbClr val="000000"/>
                </a:solidFill>
              </a:rPr>
              <a:t>and 12th grades)</a:t>
            </a:r>
          </a:p>
          <a:p>
            <a:pPr lvl="1">
              <a:lnSpc>
                <a:spcPct val="100000"/>
              </a:lnSpc>
              <a:spcBef>
                <a:spcPts val="0"/>
              </a:spcBef>
              <a:buClr>
                <a:srgbClr val="920000"/>
              </a:buClr>
              <a:buFont typeface="Georgia" panose="02040502050405020303" pitchFamily="18" charset="0"/>
              <a:buChar char="-"/>
            </a:pPr>
            <a:endParaRPr lang="en-US" dirty="0">
              <a:solidFill>
                <a:srgbClr val="000000"/>
              </a:solidFill>
            </a:endParaRPr>
          </a:p>
        </p:txBody>
      </p:sp>
    </p:spTree>
    <p:extLst>
      <p:ext uri="{BB962C8B-B14F-4D97-AF65-F5344CB8AC3E}">
        <p14:creationId xmlns:p14="http://schemas.microsoft.com/office/powerpoint/2010/main" val="3332370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ea628b0e8d4d57ccceb4c966929b31b">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ec4de8f70334999c30bc594858c15f34"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437170-856B-4B9B-BA47-04AADA8B6AB8}"/>
</file>

<file path=customXml/itemProps2.xml><?xml version="1.0" encoding="utf-8"?>
<ds:datastoreItem xmlns:ds="http://schemas.openxmlformats.org/officeDocument/2006/customXml" ds:itemID="{5508B56C-907A-414F-B0A4-C869B7BFA50F}"/>
</file>

<file path=customXml/itemProps3.xml><?xml version="1.0" encoding="utf-8"?>
<ds:datastoreItem xmlns:ds="http://schemas.openxmlformats.org/officeDocument/2006/customXml" ds:itemID="{9F68920B-612B-407B-A341-777E1D62E98C}"/>
</file>

<file path=docProps/app.xml><?xml version="1.0" encoding="utf-8"?>
<Properties xmlns="http://schemas.openxmlformats.org/officeDocument/2006/extended-properties" xmlns:vt="http://schemas.openxmlformats.org/officeDocument/2006/docPropsVTypes">
  <TotalTime>284</TotalTime>
  <Words>2233</Words>
  <Application>Microsoft Office PowerPoint</Application>
  <PresentationFormat>Widescreen</PresentationFormat>
  <Paragraphs>343</Paragraphs>
  <Slides>40</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Arial Rounded MT Bold</vt:lpstr>
      <vt:lpstr>Calibri</vt:lpstr>
      <vt:lpstr>Calibri Light</vt:lpstr>
      <vt:lpstr>Georgia</vt:lpstr>
      <vt:lpstr>Times New Roman</vt:lpstr>
      <vt:lpstr>Verdana</vt:lpstr>
      <vt:lpstr>Wingdings</vt:lpstr>
      <vt:lpstr>1_GaDOE-PowerPoint-WhiteTemplate</vt:lpstr>
      <vt:lpstr>Office Theme</vt:lpstr>
      <vt:lpstr>The New  Move On When Ready  Dual Enrollment Program </vt:lpstr>
      <vt:lpstr>Why The Changes?</vt:lpstr>
      <vt:lpstr>Background</vt:lpstr>
      <vt:lpstr>2015 Legislation</vt:lpstr>
      <vt:lpstr>PowerPoint Presentation</vt:lpstr>
      <vt:lpstr>MOWR Secondary Benefits</vt:lpstr>
      <vt:lpstr>MOWR and HOPE and Zell Miller Scholarship</vt:lpstr>
      <vt:lpstr>MOWR Eligible Students</vt:lpstr>
      <vt:lpstr>MOWR Eligible Students</vt:lpstr>
      <vt:lpstr>PowerPoint Presentation</vt:lpstr>
      <vt:lpstr>MOWR Application</vt:lpstr>
      <vt:lpstr>MOWR Application </vt:lpstr>
      <vt:lpstr>MOWR School Participation Agreement</vt:lpstr>
      <vt:lpstr>MOWR Eligible High School  Responsibilities</vt:lpstr>
      <vt:lpstr>Eligible Postsecondary Institution</vt:lpstr>
      <vt:lpstr>Georgia Department of Education</vt:lpstr>
      <vt:lpstr>Course Work Under MOWR</vt:lpstr>
      <vt:lpstr>MOWR Course Directory</vt:lpstr>
      <vt:lpstr>MOWR Course Directory</vt:lpstr>
      <vt:lpstr>MOWR Ineligible Coursework</vt:lpstr>
      <vt:lpstr>PowerPoint Presentation</vt:lpstr>
      <vt:lpstr>MOWR Course Listing on GACollege411</vt:lpstr>
      <vt:lpstr>Choosing a MOWR Course Match</vt:lpstr>
      <vt:lpstr> Transfer Portal</vt:lpstr>
      <vt:lpstr>Required Enrollment</vt:lpstr>
      <vt:lpstr>PowerPoint Presentation</vt:lpstr>
      <vt:lpstr>PowerPoint Presentation</vt:lpstr>
      <vt:lpstr>MOWR Program Codes</vt:lpstr>
      <vt:lpstr>MOWR Program Codes</vt:lpstr>
      <vt:lpstr>Non Funded FTE</vt:lpstr>
      <vt:lpstr>MOWR Program Definitions</vt:lpstr>
      <vt:lpstr>Move on When Ready Financial Awards GSFC Pays The College</vt:lpstr>
      <vt:lpstr>Move on When Ready College Financial Awards cont.</vt:lpstr>
      <vt:lpstr>Upcoming - MOWR Transportation Grant</vt:lpstr>
      <vt:lpstr>Upcoming - MOWR Transportation  Grant</vt:lpstr>
      <vt:lpstr>REFERENCES</vt:lpstr>
      <vt:lpstr>College and University Contacts</vt:lpstr>
      <vt:lpstr>Contacts</vt:lpstr>
      <vt:lpstr>Contact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Gary.Mealer</dc:creator>
  <cp:lastModifiedBy>Gary.Mealer</cp:lastModifiedBy>
  <cp:revision>33</cp:revision>
  <cp:lastPrinted>2015-09-23T11:04:20Z</cp:lastPrinted>
  <dcterms:created xsi:type="dcterms:W3CDTF">2015-08-14T14:13:47Z</dcterms:created>
  <dcterms:modified xsi:type="dcterms:W3CDTF">2015-09-23T11:31:41Z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