
<file path=[Content_Types].xml><?xml version="1.0" encoding="utf-8"?>
<Types xmlns="http://schemas.openxmlformats.org/package/2006/content-types">
  <Default Extension="png" ContentType="image/png"/>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s/slide4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charts/chart4.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6" r:id="rId2"/>
    <p:sldId id="662" r:id="rId3"/>
    <p:sldId id="663" r:id="rId4"/>
    <p:sldId id="637" r:id="rId5"/>
    <p:sldId id="664" r:id="rId6"/>
    <p:sldId id="665" r:id="rId7"/>
    <p:sldId id="688" r:id="rId8"/>
    <p:sldId id="667" r:id="rId9"/>
    <p:sldId id="668" r:id="rId10"/>
    <p:sldId id="669" r:id="rId11"/>
    <p:sldId id="670" r:id="rId12"/>
    <p:sldId id="689" r:id="rId13"/>
    <p:sldId id="690" r:id="rId14"/>
    <p:sldId id="691" r:id="rId15"/>
    <p:sldId id="692" r:id="rId16"/>
    <p:sldId id="693" r:id="rId17"/>
    <p:sldId id="694" r:id="rId18"/>
    <p:sldId id="686" r:id="rId19"/>
    <p:sldId id="659" r:id="rId20"/>
    <p:sldId id="683" r:id="rId21"/>
    <p:sldId id="724" r:id="rId22"/>
    <p:sldId id="725" r:id="rId23"/>
    <p:sldId id="695" r:id="rId24"/>
    <p:sldId id="705" r:id="rId25"/>
    <p:sldId id="696" r:id="rId26"/>
    <p:sldId id="699" r:id="rId27"/>
    <p:sldId id="727" r:id="rId28"/>
    <p:sldId id="728" r:id="rId29"/>
    <p:sldId id="729" r:id="rId30"/>
    <p:sldId id="730" r:id="rId31"/>
    <p:sldId id="732" r:id="rId32"/>
    <p:sldId id="706" r:id="rId33"/>
    <p:sldId id="698" r:id="rId34"/>
    <p:sldId id="731" r:id="rId35"/>
    <p:sldId id="707" r:id="rId36"/>
    <p:sldId id="709" r:id="rId37"/>
    <p:sldId id="713" r:id="rId38"/>
    <p:sldId id="714" r:id="rId39"/>
    <p:sldId id="715" r:id="rId40"/>
    <p:sldId id="708" r:id="rId41"/>
    <p:sldId id="717" r:id="rId42"/>
    <p:sldId id="718" r:id="rId43"/>
    <p:sldId id="719" r:id="rId44"/>
    <p:sldId id="720" r:id="rId45"/>
    <p:sldId id="726" r:id="rId46"/>
    <p:sldId id="721" r:id="rId47"/>
    <p:sldId id="631"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63" autoAdjust="0"/>
    <p:restoredTop sz="94684" autoAdjust="0"/>
  </p:normalViewPr>
  <p:slideViewPr>
    <p:cSldViewPr snapToGrid="0">
      <p:cViewPr>
        <p:scale>
          <a:sx n="40" d="100"/>
          <a:sy n="40" d="100"/>
        </p:scale>
        <p:origin x="-1128" y="-270"/>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60" d="100"/>
        <a:sy n="60" d="100"/>
      </p:scale>
      <p:origin x="0" y="3726"/>
    </p:cViewPr>
  </p:sorterViewPr>
  <p:notesViewPr>
    <p:cSldViewPr snapToGrid="0">
      <p:cViewPr>
        <p:scale>
          <a:sx n="80" d="100"/>
          <a:sy n="80" d="100"/>
        </p:scale>
        <p:origin x="-230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smtClean="0"/>
              <a:t>Reading Percent  Meets and Exceeds</a:t>
            </a:r>
            <a:endParaRPr lang="en-US" dirty="0"/>
          </a:p>
        </c:rich>
      </c:tx>
      <c:layout/>
      <c:overlay val="0"/>
    </c:title>
    <c:autoTitleDeleted val="0"/>
    <c:plotArea>
      <c:layout/>
      <c:lineChart>
        <c:grouping val="standard"/>
        <c:varyColors val="0"/>
        <c:ser>
          <c:idx val="0"/>
          <c:order val="0"/>
          <c:tx>
            <c:strRef>
              <c:f>Sheet1!$B$1</c:f>
              <c:strCache>
                <c:ptCount val="1"/>
                <c:pt idx="0">
                  <c:v>Reading  ALL</c:v>
                </c:pt>
              </c:strCache>
            </c:strRef>
          </c:tx>
          <c:cat>
            <c:strRef>
              <c:f>Sheet1!$A$2:$A$8</c:f>
              <c:strCache>
                <c:ptCount val="7"/>
                <c:pt idx="0">
                  <c:v>3rd</c:v>
                </c:pt>
                <c:pt idx="1">
                  <c:v>4th</c:v>
                </c:pt>
                <c:pt idx="2">
                  <c:v>5th</c:v>
                </c:pt>
                <c:pt idx="3">
                  <c:v>6th</c:v>
                </c:pt>
                <c:pt idx="4">
                  <c:v>7th</c:v>
                </c:pt>
                <c:pt idx="5">
                  <c:v>8th </c:v>
                </c:pt>
                <c:pt idx="6">
                  <c:v>9th</c:v>
                </c:pt>
              </c:strCache>
            </c:strRef>
          </c:cat>
          <c:val>
            <c:numRef>
              <c:f>Sheet1!$B$2:$B$8</c:f>
              <c:numCache>
                <c:formatCode>General</c:formatCode>
                <c:ptCount val="7"/>
                <c:pt idx="0">
                  <c:v>92</c:v>
                </c:pt>
                <c:pt idx="1">
                  <c:v>81</c:v>
                </c:pt>
                <c:pt idx="2">
                  <c:v>86</c:v>
                </c:pt>
                <c:pt idx="3">
                  <c:v>92</c:v>
                </c:pt>
                <c:pt idx="4">
                  <c:v>89</c:v>
                </c:pt>
                <c:pt idx="5">
                  <c:v>96</c:v>
                </c:pt>
                <c:pt idx="6">
                  <c:v>82</c:v>
                </c:pt>
              </c:numCache>
            </c:numRef>
          </c:val>
          <c:smooth val="0"/>
        </c:ser>
        <c:ser>
          <c:idx val="1"/>
          <c:order val="1"/>
          <c:tx>
            <c:strRef>
              <c:f>Sheet1!$C$1</c:f>
              <c:strCache>
                <c:ptCount val="1"/>
                <c:pt idx="0">
                  <c:v>Reading SWD</c:v>
                </c:pt>
              </c:strCache>
            </c:strRef>
          </c:tx>
          <c:cat>
            <c:strRef>
              <c:f>Sheet1!$A$2:$A$8</c:f>
              <c:strCache>
                <c:ptCount val="7"/>
                <c:pt idx="0">
                  <c:v>3rd</c:v>
                </c:pt>
                <c:pt idx="1">
                  <c:v>4th</c:v>
                </c:pt>
                <c:pt idx="2">
                  <c:v>5th</c:v>
                </c:pt>
                <c:pt idx="3">
                  <c:v>6th</c:v>
                </c:pt>
                <c:pt idx="4">
                  <c:v>7th</c:v>
                </c:pt>
                <c:pt idx="5">
                  <c:v>8th </c:v>
                </c:pt>
                <c:pt idx="6">
                  <c:v>9th</c:v>
                </c:pt>
              </c:strCache>
            </c:strRef>
          </c:cat>
          <c:val>
            <c:numRef>
              <c:f>Sheet1!$C$2:$C$8</c:f>
              <c:numCache>
                <c:formatCode>General</c:formatCode>
                <c:ptCount val="7"/>
                <c:pt idx="0">
                  <c:v>82</c:v>
                </c:pt>
                <c:pt idx="1">
                  <c:v>61</c:v>
                </c:pt>
                <c:pt idx="2">
                  <c:v>64</c:v>
                </c:pt>
                <c:pt idx="3">
                  <c:v>69</c:v>
                </c:pt>
                <c:pt idx="4">
                  <c:v>84</c:v>
                </c:pt>
                <c:pt idx="5">
                  <c:v>81</c:v>
                </c:pt>
                <c:pt idx="6">
                  <c:v>46</c:v>
                </c:pt>
              </c:numCache>
            </c:numRef>
          </c:val>
          <c:smooth val="0"/>
        </c:ser>
        <c:dLbls>
          <c:showLegendKey val="0"/>
          <c:showVal val="0"/>
          <c:showCatName val="0"/>
          <c:showSerName val="0"/>
          <c:showPercent val="0"/>
          <c:showBubbleSize val="0"/>
        </c:dLbls>
        <c:marker val="1"/>
        <c:smooth val="0"/>
        <c:axId val="136006272"/>
        <c:axId val="136020736"/>
      </c:lineChart>
      <c:catAx>
        <c:axId val="136006272"/>
        <c:scaling>
          <c:orientation val="minMax"/>
        </c:scaling>
        <c:delete val="0"/>
        <c:axPos val="b"/>
        <c:title>
          <c:layout/>
          <c:overlay val="0"/>
        </c:title>
        <c:numFmt formatCode="General" sourceLinked="1"/>
        <c:majorTickMark val="out"/>
        <c:minorTickMark val="none"/>
        <c:tickLblPos val="nextTo"/>
        <c:crossAx val="136020736"/>
        <c:crosses val="autoZero"/>
        <c:auto val="1"/>
        <c:lblAlgn val="ctr"/>
        <c:lblOffset val="100"/>
        <c:noMultiLvlLbl val="0"/>
      </c:catAx>
      <c:valAx>
        <c:axId val="136020736"/>
        <c:scaling>
          <c:orientation val="minMax"/>
        </c:scaling>
        <c:delete val="0"/>
        <c:axPos val="l"/>
        <c:majorGridlines/>
        <c:numFmt formatCode="General" sourceLinked="1"/>
        <c:majorTickMark val="none"/>
        <c:minorTickMark val="none"/>
        <c:tickLblPos val="nextTo"/>
        <c:crossAx val="136006272"/>
        <c:crosses val="autoZero"/>
        <c:crossBetween val="between"/>
      </c:valAx>
      <c:dTable>
        <c:showHorzBorder val="1"/>
        <c:showVertBorder val="1"/>
        <c:showOutline val="1"/>
        <c:showKeys val="1"/>
      </c:dTable>
      <c:spPr>
        <a:noFill/>
        <a:ln w="25400">
          <a:noFill/>
        </a:ln>
      </c:spPr>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smtClean="0"/>
              <a:t>Math</a:t>
            </a:r>
            <a:r>
              <a:rPr lang="en-US" baseline="0" dirty="0" smtClean="0"/>
              <a:t> Percent </a:t>
            </a:r>
            <a:r>
              <a:rPr lang="en-US" dirty="0" smtClean="0"/>
              <a:t> Meets and Exceeds</a:t>
            </a:r>
            <a:endParaRPr lang="en-US" dirty="0"/>
          </a:p>
        </c:rich>
      </c:tx>
      <c:layout/>
      <c:overlay val="0"/>
    </c:title>
    <c:autoTitleDeleted val="0"/>
    <c:plotArea>
      <c:layout/>
      <c:lineChart>
        <c:grouping val="standard"/>
        <c:varyColors val="0"/>
        <c:ser>
          <c:idx val="0"/>
          <c:order val="0"/>
          <c:tx>
            <c:strRef>
              <c:f>Sheet1!$B$1</c:f>
              <c:strCache>
                <c:ptCount val="1"/>
                <c:pt idx="0">
                  <c:v>Math All</c:v>
                </c:pt>
              </c:strCache>
            </c:strRef>
          </c:tx>
          <c:cat>
            <c:strRef>
              <c:f>Sheet1!$A$2:$A$8</c:f>
              <c:strCache>
                <c:ptCount val="7"/>
                <c:pt idx="0">
                  <c:v>3rd</c:v>
                </c:pt>
                <c:pt idx="1">
                  <c:v>4th</c:v>
                </c:pt>
                <c:pt idx="2">
                  <c:v>5th</c:v>
                </c:pt>
                <c:pt idx="3">
                  <c:v>6th</c:v>
                </c:pt>
                <c:pt idx="4">
                  <c:v>7th</c:v>
                </c:pt>
                <c:pt idx="5">
                  <c:v>8th </c:v>
                </c:pt>
                <c:pt idx="6">
                  <c:v>9th</c:v>
                </c:pt>
              </c:strCache>
            </c:strRef>
          </c:cat>
          <c:val>
            <c:numRef>
              <c:f>Sheet1!$B$2:$B$8</c:f>
              <c:numCache>
                <c:formatCode>General</c:formatCode>
                <c:ptCount val="7"/>
                <c:pt idx="0">
                  <c:v>90</c:v>
                </c:pt>
                <c:pt idx="1">
                  <c:v>80</c:v>
                </c:pt>
                <c:pt idx="2">
                  <c:v>88</c:v>
                </c:pt>
                <c:pt idx="3">
                  <c:v>69</c:v>
                </c:pt>
                <c:pt idx="4">
                  <c:v>63</c:v>
                </c:pt>
                <c:pt idx="5">
                  <c:v>83</c:v>
                </c:pt>
                <c:pt idx="6">
                  <c:v>61</c:v>
                </c:pt>
              </c:numCache>
            </c:numRef>
          </c:val>
          <c:smooth val="0"/>
        </c:ser>
        <c:ser>
          <c:idx val="1"/>
          <c:order val="1"/>
          <c:tx>
            <c:strRef>
              <c:f>Sheet1!$C$1</c:f>
              <c:strCache>
                <c:ptCount val="1"/>
                <c:pt idx="0">
                  <c:v>Math SWD</c:v>
                </c:pt>
              </c:strCache>
            </c:strRef>
          </c:tx>
          <c:cat>
            <c:strRef>
              <c:f>Sheet1!$A$2:$A$8</c:f>
              <c:strCache>
                <c:ptCount val="7"/>
                <c:pt idx="0">
                  <c:v>3rd</c:v>
                </c:pt>
                <c:pt idx="1">
                  <c:v>4th</c:v>
                </c:pt>
                <c:pt idx="2">
                  <c:v>5th</c:v>
                </c:pt>
                <c:pt idx="3">
                  <c:v>6th</c:v>
                </c:pt>
                <c:pt idx="4">
                  <c:v>7th</c:v>
                </c:pt>
                <c:pt idx="5">
                  <c:v>8th </c:v>
                </c:pt>
                <c:pt idx="6">
                  <c:v>9th</c:v>
                </c:pt>
              </c:strCache>
            </c:strRef>
          </c:cat>
          <c:val>
            <c:numRef>
              <c:f>Sheet1!$C$2:$C$8</c:f>
              <c:numCache>
                <c:formatCode>General</c:formatCode>
                <c:ptCount val="7"/>
                <c:pt idx="0">
                  <c:v>74</c:v>
                </c:pt>
                <c:pt idx="1">
                  <c:v>52</c:v>
                </c:pt>
                <c:pt idx="2">
                  <c:v>63</c:v>
                </c:pt>
                <c:pt idx="3">
                  <c:v>35</c:v>
                </c:pt>
                <c:pt idx="4">
                  <c:v>51</c:v>
                </c:pt>
                <c:pt idx="5">
                  <c:v>48</c:v>
                </c:pt>
                <c:pt idx="6">
                  <c:v>24</c:v>
                </c:pt>
              </c:numCache>
            </c:numRef>
          </c:val>
          <c:smooth val="0"/>
        </c:ser>
        <c:dLbls>
          <c:showLegendKey val="0"/>
          <c:showVal val="0"/>
          <c:showCatName val="0"/>
          <c:showSerName val="0"/>
          <c:showPercent val="0"/>
          <c:showBubbleSize val="0"/>
        </c:dLbls>
        <c:marker val="1"/>
        <c:smooth val="0"/>
        <c:axId val="158290304"/>
        <c:axId val="158291840"/>
      </c:lineChart>
      <c:catAx>
        <c:axId val="158290304"/>
        <c:scaling>
          <c:orientation val="minMax"/>
        </c:scaling>
        <c:delete val="0"/>
        <c:axPos val="b"/>
        <c:numFmt formatCode="General" sourceLinked="1"/>
        <c:majorTickMark val="none"/>
        <c:minorTickMark val="none"/>
        <c:tickLblPos val="none"/>
        <c:crossAx val="158291840"/>
        <c:crosses val="autoZero"/>
        <c:auto val="1"/>
        <c:lblAlgn val="ctr"/>
        <c:lblOffset val="100"/>
        <c:noMultiLvlLbl val="0"/>
      </c:catAx>
      <c:valAx>
        <c:axId val="158291840"/>
        <c:scaling>
          <c:orientation val="minMax"/>
        </c:scaling>
        <c:delete val="0"/>
        <c:axPos val="l"/>
        <c:majorGridlines/>
        <c:numFmt formatCode="General" sourceLinked="1"/>
        <c:majorTickMark val="none"/>
        <c:minorTickMark val="none"/>
        <c:tickLblPos val="nextTo"/>
        <c:crossAx val="158290304"/>
        <c:crosses val="autoZero"/>
        <c:crossBetween val="between"/>
      </c:valAx>
      <c:dTable>
        <c:showHorzBorder val="1"/>
        <c:showVertBorder val="1"/>
        <c:showOutline val="1"/>
        <c:showKeys val="1"/>
      </c:dTable>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title>
      <c:tx>
        <c:rich>
          <a:bodyPr/>
          <a:lstStyle/>
          <a:p>
            <a:pPr>
              <a:defRPr/>
            </a:pPr>
            <a:r>
              <a:rPr lang="en-US" dirty="0" smtClean="0"/>
              <a:t>Georgia’s Tiered</a:t>
            </a:r>
            <a:r>
              <a:rPr lang="en-US" baseline="0" dirty="0" smtClean="0"/>
              <a:t> System of Supports</a:t>
            </a:r>
            <a:endParaRPr lang="en-US" dirty="0"/>
          </a:p>
        </c:rich>
      </c:tx>
      <c:layout>
        <c:manualLayout>
          <c:xMode val="edge"/>
          <c:yMode val="edge"/>
          <c:x val="0.26779304311099045"/>
          <c:y val="2.0430497469973604E-2"/>
        </c:manualLayout>
      </c:layout>
      <c:overlay val="0"/>
    </c:title>
    <c:autoTitleDeleted val="0"/>
    <c:plotArea>
      <c:layout>
        <c:manualLayout>
          <c:layoutTarget val="inner"/>
          <c:xMode val="edge"/>
          <c:yMode val="edge"/>
          <c:x val="1.8390804597701149E-2"/>
          <c:y val="0.24843553867798823"/>
          <c:w val="0.96628352490421454"/>
          <c:h val="0.64969901211995018"/>
        </c:manualLayout>
      </c:layout>
      <c:barChart>
        <c:barDir val="col"/>
        <c:grouping val="clustered"/>
        <c:varyColors val="0"/>
        <c:ser>
          <c:idx val="0"/>
          <c:order val="0"/>
          <c:tx>
            <c:strRef>
              <c:f>Sheet1!$B$1</c:f>
              <c:strCache>
                <c:ptCount val="1"/>
                <c:pt idx="0">
                  <c:v>Comparison of SST and SWD against Total Enrollment</c:v>
                </c:pt>
              </c:strCache>
            </c:strRef>
          </c:tx>
          <c:invertIfNegative val="0"/>
          <c:cat>
            <c:strRef>
              <c:f>Sheet1!$A$2:$A$4</c:f>
              <c:strCache>
                <c:ptCount val="3"/>
                <c:pt idx="0">
                  <c:v>SST</c:v>
                </c:pt>
                <c:pt idx="1">
                  <c:v>Student Enrollment</c:v>
                </c:pt>
                <c:pt idx="2">
                  <c:v>Sped</c:v>
                </c:pt>
              </c:strCache>
            </c:strRef>
          </c:cat>
          <c:val>
            <c:numRef>
              <c:f>Sheet1!$B$2:$B$4</c:f>
              <c:numCache>
                <c:formatCode>#,##0</c:formatCode>
                <c:ptCount val="3"/>
                <c:pt idx="0">
                  <c:v>48636</c:v>
                </c:pt>
                <c:pt idx="1">
                  <c:v>1723429</c:v>
                </c:pt>
                <c:pt idx="2">
                  <c:v>190965</c:v>
                </c:pt>
              </c:numCache>
            </c:numRef>
          </c:val>
        </c:ser>
        <c:dLbls>
          <c:showLegendKey val="0"/>
          <c:showVal val="1"/>
          <c:showCatName val="0"/>
          <c:showSerName val="0"/>
          <c:showPercent val="0"/>
          <c:showBubbleSize val="0"/>
        </c:dLbls>
        <c:gapWidth val="150"/>
        <c:overlap val="-25"/>
        <c:axId val="162035200"/>
        <c:axId val="162036736"/>
      </c:barChart>
      <c:catAx>
        <c:axId val="162035200"/>
        <c:scaling>
          <c:orientation val="minMax"/>
        </c:scaling>
        <c:delete val="0"/>
        <c:axPos val="b"/>
        <c:majorTickMark val="none"/>
        <c:minorTickMark val="none"/>
        <c:tickLblPos val="nextTo"/>
        <c:crossAx val="162036736"/>
        <c:crosses val="autoZero"/>
        <c:auto val="1"/>
        <c:lblAlgn val="ctr"/>
        <c:lblOffset val="100"/>
        <c:noMultiLvlLbl val="0"/>
      </c:catAx>
      <c:valAx>
        <c:axId val="162036736"/>
        <c:scaling>
          <c:orientation val="minMax"/>
        </c:scaling>
        <c:delete val="1"/>
        <c:axPos val="l"/>
        <c:numFmt formatCode="#,##0" sourceLinked="1"/>
        <c:majorTickMark val="none"/>
        <c:minorTickMark val="none"/>
        <c:tickLblPos val="nextTo"/>
        <c:crossAx val="162035200"/>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200" dirty="0"/>
              <a:t>Three-Year Trend of HS Exiters </a:t>
            </a:r>
          </a:p>
        </c:rich>
      </c:tx>
      <c:layout/>
      <c:overlay val="0"/>
    </c:title>
    <c:autoTitleDeleted val="0"/>
    <c:plotArea>
      <c:layout/>
      <c:pieChart>
        <c:varyColors val="1"/>
        <c:ser>
          <c:idx val="0"/>
          <c:order val="0"/>
          <c:tx>
            <c:strRef>
              <c:f>Sheet1!$B$1</c:f>
              <c:strCache>
                <c:ptCount val="1"/>
                <c:pt idx="0">
                  <c:v>Three-Year Trend of HS Exiters </c:v>
                </c:pt>
              </c:strCache>
            </c:strRef>
          </c:tx>
          <c:explosion val="25"/>
          <c:dLbls>
            <c:dLblPos val="outEnd"/>
            <c:showLegendKey val="0"/>
            <c:showVal val="1"/>
            <c:showCatName val="0"/>
            <c:showSerName val="0"/>
            <c:showPercent val="1"/>
            <c:showBubbleSize val="0"/>
            <c:separator>
</c:separator>
            <c:showLeaderLines val="1"/>
          </c:dLbls>
          <c:cat>
            <c:strRef>
              <c:f>Sheet1!$A$2:$A$4</c:f>
              <c:strCache>
                <c:ptCount val="3"/>
                <c:pt idx="0">
                  <c:v>Dropout</c:v>
                </c:pt>
                <c:pt idx="1">
                  <c:v>HS Diplomas</c:v>
                </c:pt>
                <c:pt idx="2">
                  <c:v>Certificates/Sped Diplomas</c:v>
                </c:pt>
              </c:strCache>
            </c:strRef>
          </c:cat>
          <c:val>
            <c:numRef>
              <c:f>Sheet1!$B$2:$B$4</c:f>
              <c:numCache>
                <c:formatCode>General</c:formatCode>
                <c:ptCount val="3"/>
                <c:pt idx="0" formatCode="#,##0">
                  <c:v>10657</c:v>
                </c:pt>
                <c:pt idx="1">
                  <c:v>14710</c:v>
                </c:pt>
                <c:pt idx="2">
                  <c:v>9441</c:v>
                </c:pt>
              </c:numCache>
            </c:numRef>
          </c:val>
        </c:ser>
        <c:dLbls>
          <c:showLegendKey val="0"/>
          <c:showVal val="0"/>
          <c:showCatName val="0"/>
          <c:showSerName val="0"/>
          <c:showPercent val="1"/>
          <c:showBubbleSize val="0"/>
          <c:showLeaderLines val="1"/>
        </c:dLbls>
        <c:firstSliceAng val="0"/>
      </c:pieChart>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6AE092B-2B15-420A-8CBC-20DD51DFC837}" type="datetimeFigureOut">
              <a:rPr lang="en-US" smtClean="0"/>
              <a:t>9/23/2015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CE1F49F-B2D5-4E60-A181-B33111B68181}" type="slidenum">
              <a:rPr lang="en-US" smtClean="0"/>
              <a:t>‹#›</a:t>
            </a:fld>
            <a:endParaRPr lang="en-US" dirty="0"/>
          </a:p>
        </p:txBody>
      </p:sp>
    </p:spTree>
    <p:extLst>
      <p:ext uri="{BB962C8B-B14F-4D97-AF65-F5344CB8AC3E}">
        <p14:creationId xmlns:p14="http://schemas.microsoft.com/office/powerpoint/2010/main" val="1042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8AB1433-BF8B-45C5-81D6-089F21EECCF9}" type="datetimeFigureOut">
              <a:rPr lang="en-US" smtClean="0"/>
              <a:t>9/23/2015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oney.howstuffworks.com/american-red-cross.ht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adventure.howstuffworks.com/destinations/theme-parks/family-vacations-walt-disney-world.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8</a:t>
            </a:fld>
            <a:endParaRPr lang="en-US" dirty="0"/>
          </a:p>
        </p:txBody>
      </p:sp>
    </p:spTree>
    <p:extLst>
      <p:ext uri="{BB962C8B-B14F-4D97-AF65-F5344CB8AC3E}">
        <p14:creationId xmlns:p14="http://schemas.microsoft.com/office/powerpoint/2010/main" val="158187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1918, while still in high school, future Oscar-winning film producer and theme park pioneer Walt Disney began taking night courses at the Academy of Fine Arts in Chicago. Disney dropped out of high school at age 16 to join the army, but because he was too young to enlist, he joined the </a:t>
            </a:r>
            <a:r>
              <a:rPr lang="en-US" dirty="0">
                <a:hlinkClick r:id="rId3"/>
              </a:rPr>
              <a:t>Red Cross</a:t>
            </a:r>
            <a:r>
              <a:rPr lang="en-US" dirty="0"/>
              <a:t> with a forged birth certificate instead. Disney was sent to France where he drove an ambulance that was covered from top to bottom with cartoons that eventually became his film characters. After becoming the multimillionaire founder of the </a:t>
            </a:r>
            <a:r>
              <a:rPr lang="en-US" dirty="0">
                <a:hlinkClick r:id="rId4"/>
              </a:rPr>
              <a:t>Walt Disney Company</a:t>
            </a:r>
            <a:r>
              <a:rPr lang="en-US" dirty="0"/>
              <a:t> and winning the Presidential Medal of Freedom, Disney received an honorary high school diploma at age 58.</a:t>
            </a:r>
          </a:p>
        </p:txBody>
      </p:sp>
      <p:sp>
        <p:nvSpPr>
          <p:cNvPr id="4" name="Slide Number Placeholder 3"/>
          <p:cNvSpPr>
            <a:spLocks noGrp="1"/>
          </p:cNvSpPr>
          <p:nvPr>
            <p:ph type="sldNum" sz="quarter" idx="10"/>
          </p:nvPr>
        </p:nvSpPr>
        <p:spPr/>
        <p:txBody>
          <a:bodyPr/>
          <a:lstStyle/>
          <a:p>
            <a:fld id="{E6530340-F5C0-43BA-9CC1-D63E860F355B}" type="slidenum">
              <a:rPr lang="en-US" smtClean="0"/>
              <a:t>16</a:t>
            </a:fld>
            <a:endParaRPr lang="en-US" dirty="0"/>
          </a:p>
        </p:txBody>
      </p:sp>
    </p:spTree>
    <p:extLst>
      <p:ext uri="{BB962C8B-B14F-4D97-AF65-F5344CB8AC3E}">
        <p14:creationId xmlns:p14="http://schemas.microsoft.com/office/powerpoint/2010/main" val="2794694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9/23/2015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9/23/2015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9/23/2015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9/23/2015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9/23/2015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9/23/2015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9/23/2015</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9/23/2015</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9/23/2015</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9/23/2015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9/23/2015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9/23/2015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1.xlsx"/><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Excel_Worksheet2.xlsx"/><Relationship Id="rId5" Type="http://schemas.openxmlformats.org/officeDocument/2006/relationships/image" Target="../media/image22.jpeg"/><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gadoe.org/Curriculum-Instruction-and-Assessment/Special-Education-Services/Pages/SSIP-.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Microsoft_Excel_97-2003_Worksheet2.xls"/><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482" y="2319626"/>
            <a:ext cx="8666329" cy="2644419"/>
          </a:xfrm>
        </p:spPr>
        <p:txBody>
          <a:bodyPr>
            <a:normAutofit fontScale="90000"/>
          </a:bodyPr>
          <a:lstStyle/>
          <a:p>
            <a:r>
              <a:rPr lang="en-US" sz="3600" dirty="0" smtClean="0"/>
              <a:t>2015 Fall Curriculum Leaders’ Conference</a:t>
            </a:r>
            <a:br>
              <a:rPr lang="en-US" sz="3600" dirty="0" smtClean="0"/>
            </a:br>
            <a:r>
              <a:rPr lang="en-US" sz="4800" dirty="0"/>
              <a:t/>
            </a:r>
            <a:br>
              <a:rPr lang="en-US" sz="4800" dirty="0"/>
            </a:br>
            <a:r>
              <a:rPr lang="en-US" sz="4800" dirty="0" smtClean="0">
                <a:solidFill>
                  <a:srgbClr val="FF0000"/>
                </a:solidFill>
              </a:rPr>
              <a:t>Student Success:  </a:t>
            </a:r>
            <a:br>
              <a:rPr lang="en-US" sz="4800" dirty="0" smtClean="0">
                <a:solidFill>
                  <a:srgbClr val="FF0000"/>
                </a:solidFill>
              </a:rPr>
            </a:br>
            <a:r>
              <a:rPr lang="en-US" sz="4800" dirty="0" smtClean="0">
                <a:solidFill>
                  <a:srgbClr val="FF0000"/>
                </a:solidFill>
              </a:rPr>
              <a:t>Imagine the Possibilities</a:t>
            </a:r>
            <a:br>
              <a:rPr lang="en-US" sz="4800" dirty="0" smtClean="0">
                <a:solidFill>
                  <a:srgbClr val="FF0000"/>
                </a:solidFill>
              </a:rPr>
            </a:br>
            <a:r>
              <a:rPr lang="en-US" sz="4800" dirty="0" smtClean="0">
                <a:solidFill>
                  <a:srgbClr val="FF0000"/>
                </a:solidFill>
              </a:rPr>
              <a:t/>
            </a:r>
            <a:br>
              <a:rPr lang="en-US" sz="4800" dirty="0" smtClean="0">
                <a:solidFill>
                  <a:srgbClr val="FF0000"/>
                </a:solidFill>
              </a:rPr>
            </a:br>
            <a:r>
              <a:rPr lang="en-US" sz="4800" dirty="0" smtClean="0"/>
              <a:t/>
            </a:r>
            <a:br>
              <a:rPr lang="en-US" sz="4800" dirty="0" smtClean="0"/>
            </a:br>
            <a:endParaRPr lang="en-US" sz="2000" dirty="0">
              <a:solidFill>
                <a:srgbClr val="FF0000"/>
              </a:solidFill>
            </a:endParaRPr>
          </a:p>
        </p:txBody>
      </p:sp>
      <p:sp>
        <p:nvSpPr>
          <p:cNvPr id="3" name="Subtitle 2"/>
          <p:cNvSpPr>
            <a:spLocks noGrp="1"/>
          </p:cNvSpPr>
          <p:nvPr>
            <p:ph type="subTitle" idx="1"/>
          </p:nvPr>
        </p:nvSpPr>
        <p:spPr>
          <a:xfrm>
            <a:off x="1129353" y="4243483"/>
            <a:ext cx="6858000" cy="1655762"/>
          </a:xfrm>
        </p:spPr>
        <p:txBody>
          <a:bodyPr>
            <a:normAutofit/>
          </a:bodyPr>
          <a:lstStyle/>
          <a:p>
            <a:r>
              <a:rPr lang="en-US" sz="1800" dirty="0" smtClean="0"/>
              <a:t>Georgia Department of Education </a:t>
            </a:r>
          </a:p>
          <a:p>
            <a:r>
              <a:rPr lang="en-US" sz="1800" dirty="0" smtClean="0"/>
              <a:t>Division for Special Education Services and Supports</a:t>
            </a:r>
          </a:p>
          <a:p>
            <a:r>
              <a:rPr lang="en-US" sz="1800" dirty="0"/>
              <a:t>Zelphine Smith-Dixon, Ed.D.</a:t>
            </a:r>
          </a:p>
          <a:p>
            <a:r>
              <a:rPr lang="en-US" sz="1800" dirty="0"/>
              <a:t>Assistant Director </a:t>
            </a:r>
          </a:p>
          <a:p>
            <a:endParaRPr lang="en-US" sz="1800" dirty="0" smtClean="0"/>
          </a:p>
        </p:txBody>
      </p:sp>
      <p:sp>
        <p:nvSpPr>
          <p:cNvPr id="6" name="Date Placeholder 5"/>
          <p:cNvSpPr>
            <a:spLocks noGrp="1"/>
          </p:cNvSpPr>
          <p:nvPr>
            <p:ph type="dt" sz="half" idx="2"/>
          </p:nvPr>
        </p:nvSpPr>
        <p:spPr/>
        <p:txBody>
          <a:bodyPr/>
          <a:lstStyle/>
          <a:p>
            <a:fld id="{494CCCB8-5C83-404E-A3A7-8BF440FEC32E}" type="datetime1">
              <a:rPr lang="en-US" smtClean="0"/>
              <a:t>9/23/2015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pic>
        <p:nvPicPr>
          <p:cNvPr id="8" name="Picture 2" descr="C:\Users\Zelphine.SmithDixon\Desktop\Georgia SSIP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50" y="3897710"/>
            <a:ext cx="1903291" cy="166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Chart 1"/>
          <p:cNvGraphicFramePr>
            <a:graphicFrameLocks/>
          </p:cNvGraphicFramePr>
          <p:nvPr>
            <p:extLst>
              <p:ext uri="{D42A27DB-BD31-4B8C-83A1-F6EECF244321}">
                <p14:modId xmlns:p14="http://schemas.microsoft.com/office/powerpoint/2010/main" val="1124949286"/>
              </p:ext>
            </p:extLst>
          </p:nvPr>
        </p:nvGraphicFramePr>
        <p:xfrm>
          <a:off x="312738" y="1309688"/>
          <a:ext cx="7027862" cy="4838700"/>
        </p:xfrm>
        <a:graphic>
          <a:graphicData uri="http://schemas.openxmlformats.org/presentationml/2006/ole">
            <mc:AlternateContent xmlns:mc="http://schemas.openxmlformats.org/markup-compatibility/2006">
              <mc:Choice xmlns:v="urn:schemas-microsoft-com:vml" Requires="v">
                <p:oleObj spid="_x0000_s6167" name="Worksheet" r:id="rId3" imgW="8763135" imgH="6391365" progId="Excel.Sheet.8">
                  <p:embed/>
                </p:oleObj>
              </mc:Choice>
              <mc:Fallback>
                <p:oleObj name="Worksheet" r:id="rId3" imgW="8763135" imgH="6391365" progId="Excel.Sheet.8">
                  <p:embed/>
                  <p:pic>
                    <p:nvPicPr>
                      <p:cNvPr id="0" name=""/>
                      <p:cNvPicPr>
                        <a:picLocks noChangeArrowheads="1"/>
                      </p:cNvPicPr>
                      <p:nvPr/>
                    </p:nvPicPr>
                    <p:blipFill>
                      <a:blip r:embed="rId4"/>
                      <a:srcRect/>
                      <a:stretch>
                        <a:fillRect/>
                      </a:stretch>
                    </p:blipFill>
                    <p:spPr bwMode="auto">
                      <a:xfrm>
                        <a:off x="312738" y="1309688"/>
                        <a:ext cx="7027862" cy="4838700"/>
                      </a:xfrm>
                      <a:prstGeom prst="rect">
                        <a:avLst/>
                      </a:prstGeom>
                      <a:noFill/>
                      <a:ln>
                        <a:noFill/>
                      </a:ln>
                      <a:extLst/>
                    </p:spPr>
                  </p:pic>
                </p:oleObj>
              </mc:Fallback>
            </mc:AlternateContent>
          </a:graphicData>
        </a:graphic>
      </p:graphicFrame>
      <p:sp>
        <p:nvSpPr>
          <p:cNvPr id="3" name="Cloud Callout 2"/>
          <p:cNvSpPr/>
          <p:nvPr/>
        </p:nvSpPr>
        <p:spPr>
          <a:xfrm>
            <a:off x="6670452" y="1555542"/>
            <a:ext cx="2396358" cy="1520289"/>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What is the distribution of males and females?</a:t>
            </a:r>
            <a:endParaRPr lang="en-US" dirty="0"/>
          </a:p>
        </p:txBody>
      </p:sp>
      <p:sp>
        <p:nvSpPr>
          <p:cNvPr id="4" name="Cloud Callout 3"/>
          <p:cNvSpPr/>
          <p:nvPr/>
        </p:nvSpPr>
        <p:spPr>
          <a:xfrm>
            <a:off x="6593262" y="1555542"/>
            <a:ext cx="2550738" cy="1757549"/>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67.65% of SWD (age 6-21) are males!</a:t>
            </a:r>
            <a:endParaRPr lang="en-US" dirty="0"/>
          </a:p>
        </p:txBody>
      </p:sp>
    </p:spTree>
    <p:extLst>
      <p:ext uri="{BB962C8B-B14F-4D97-AF65-F5344CB8AC3E}">
        <p14:creationId xmlns:p14="http://schemas.microsoft.com/office/powerpoint/2010/main" val="308481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7410"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472" y="2517659"/>
            <a:ext cx="7516435" cy="1685852"/>
          </a:xfrm>
        </p:spPr>
        <p:txBody>
          <a:bodyPr>
            <a:noAutofit/>
          </a:bodyPr>
          <a:lstStyle/>
          <a:p>
            <a:r>
              <a:rPr lang="en-US" sz="3200" dirty="0" smtClean="0"/>
              <a:t>Let’s begin the Georgia Story about our Sweet Georgia Peaches by scanning the final chapter-first. </a:t>
            </a:r>
            <a:br>
              <a:rPr lang="en-US" sz="3200" dirty="0" smtClean="0"/>
            </a:br>
            <a:r>
              <a:rPr lang="en-US" sz="3200" dirty="0"/>
              <a:t/>
            </a:r>
            <a:br>
              <a:rPr lang="en-US" sz="3200" dirty="0"/>
            </a:br>
            <a:r>
              <a:rPr lang="en-US" sz="3200" dirty="0" smtClean="0"/>
              <a:t>Let’s begin with the end in the mind.</a:t>
            </a:r>
            <a:endParaRPr lang="en-US" sz="3200" dirty="0"/>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1246404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Rate</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sp>
        <p:nvSpPr>
          <p:cNvPr id="8" name="TextBox 7"/>
          <p:cNvSpPr txBox="1"/>
          <p:nvPr/>
        </p:nvSpPr>
        <p:spPr>
          <a:xfrm>
            <a:off x="5754413" y="2210937"/>
            <a:ext cx="3153104" cy="163121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b="1" dirty="0" smtClean="0"/>
              <a:t>Considering the PK-12 Pipeline, what percent of “All Students” graduate with a general education diploma?</a:t>
            </a:r>
            <a:endParaRPr lang="en-US" sz="2000" b="1"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7" t="7918" r="3707" b="8520"/>
          <a:stretch/>
        </p:blipFill>
        <p:spPr bwMode="auto">
          <a:xfrm>
            <a:off x="216717" y="2210937"/>
            <a:ext cx="5037671" cy="3655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511" t="64231" r="2686" b="25188"/>
          <a:stretch/>
        </p:blipFill>
        <p:spPr bwMode="auto">
          <a:xfrm>
            <a:off x="5517931" y="4358244"/>
            <a:ext cx="3357441" cy="1632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Left Arrow 9"/>
          <p:cNvSpPr/>
          <p:nvPr/>
        </p:nvSpPr>
        <p:spPr>
          <a:xfrm rot="19422168">
            <a:off x="7985847" y="4811861"/>
            <a:ext cx="570118" cy="491942"/>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4142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 y="334016"/>
            <a:ext cx="7233313" cy="1325563"/>
          </a:xfrm>
        </p:spPr>
        <p:txBody>
          <a:bodyPr>
            <a:normAutofit fontScale="90000"/>
          </a:bodyPr>
          <a:lstStyle/>
          <a:p>
            <a:pPr algn="ctr"/>
            <a:r>
              <a:rPr lang="en-US" dirty="0" smtClean="0"/>
              <a:t>Student Success Club AKA “Sweet Peach Exclusive”</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pic>
        <p:nvPicPr>
          <p:cNvPr id="11268" name="Picture 4" descr="http://images.fineartamerica.com/images-medium-large-5/2-class-of-2014-gravityx-desig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2469" y="3847949"/>
            <a:ext cx="772718" cy="7237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images.fineartamerica.com/images-medium-large-5/2-class-of-2014-gravityx-desig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0057" y="1875804"/>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mages.fineartamerica.com/images-medium-large-5/2-class-of-2014-gravityx-desig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001" y="2647698"/>
            <a:ext cx="948047" cy="948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95750" y="2387675"/>
            <a:ext cx="4438650" cy="224676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800" b="1" dirty="0" smtClean="0"/>
              <a:t>5,027 Sweet GA Peaches were inducted into GA’s “2014 Student Success Club” as HS Completers </a:t>
            </a:r>
          </a:p>
          <a:p>
            <a:pPr algn="ctr"/>
            <a:r>
              <a:rPr lang="en-US" sz="2800" b="1" dirty="0" smtClean="0"/>
              <a:t>36.5%</a:t>
            </a:r>
            <a:endParaRPr lang="en-US" sz="2800" b="1" dirty="0"/>
          </a:p>
        </p:txBody>
      </p:sp>
    </p:spTree>
    <p:extLst>
      <p:ext uri="{BB962C8B-B14F-4D97-AF65-F5344CB8AC3E}">
        <p14:creationId xmlns:p14="http://schemas.microsoft.com/office/powerpoint/2010/main" val="200723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for Effort Club</a:t>
            </a:r>
            <a:endParaRPr lang="en-US" dirty="0"/>
          </a:p>
        </p:txBody>
      </p:sp>
      <p:sp>
        <p:nvSpPr>
          <p:cNvPr id="3" name="Content Placeholder 2"/>
          <p:cNvSpPr>
            <a:spLocks noGrp="1"/>
          </p:cNvSpPr>
          <p:nvPr>
            <p:ph idx="1"/>
          </p:nvPr>
        </p:nvSpPr>
        <p:spPr>
          <a:xfrm>
            <a:off x="249381" y="1825625"/>
            <a:ext cx="8668987" cy="4351338"/>
          </a:xfrm>
        </p:spPr>
        <p:txBody>
          <a:bodyPr/>
          <a:lstStyle/>
          <a:p>
            <a:pPr marL="0" indent="0" algn="ctr">
              <a:buNone/>
            </a:pPr>
            <a:r>
              <a:rPr lang="en-US" dirty="0" smtClean="0"/>
              <a:t>But Wait…There are other Sweet GA Peaches in the </a:t>
            </a:r>
            <a:r>
              <a:rPr lang="en-US" dirty="0"/>
              <a:t/>
            </a:r>
            <a:br>
              <a:rPr lang="en-US" dirty="0"/>
            </a:br>
            <a:r>
              <a:rPr lang="en-US" dirty="0" smtClean="0"/>
              <a:t>Completer Club who weren’t so Successful!</a:t>
            </a:r>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14</a:t>
            </a:fld>
            <a:endParaRPr lang="en-US" dirty="0"/>
          </a:p>
        </p:txBody>
      </p:sp>
      <p:pic>
        <p:nvPicPr>
          <p:cNvPr id="9220" name="Picture 4" descr="http://img.docstoccdn.com/thumb/orig/42337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2402" y="3991541"/>
            <a:ext cx="2576151" cy="199066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hispersofhope.org/wp-content/uploads/2013/02/elementary-diplom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922" y="4121436"/>
            <a:ext cx="2192406" cy="17308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3922" y="4663706"/>
            <a:ext cx="1840675" cy="646331"/>
          </a:xfrm>
          <a:prstGeom prst="rect">
            <a:avLst/>
          </a:prstGeom>
          <a:noFill/>
        </p:spPr>
        <p:txBody>
          <a:bodyPr wrap="square" rtlCol="0">
            <a:spAutoFit/>
          </a:bodyPr>
          <a:lstStyle/>
          <a:p>
            <a:pPr algn="ctr"/>
            <a:r>
              <a:rPr lang="en-US" b="1" dirty="0" smtClean="0">
                <a:solidFill>
                  <a:srgbClr val="FF0000"/>
                </a:solidFill>
              </a:rPr>
              <a:t>Special Education Diploma</a:t>
            </a:r>
            <a:endParaRPr lang="en-US" b="1" dirty="0">
              <a:solidFill>
                <a:srgbClr val="FF0000"/>
              </a:solidFill>
            </a:endParaRPr>
          </a:p>
        </p:txBody>
      </p:sp>
      <p:sp>
        <p:nvSpPr>
          <p:cNvPr id="9" name="TextBox 8"/>
          <p:cNvSpPr txBox="1"/>
          <p:nvPr/>
        </p:nvSpPr>
        <p:spPr>
          <a:xfrm>
            <a:off x="2316755" y="2791212"/>
            <a:ext cx="519372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smtClean="0"/>
              <a:t>At least 1,777 SWD were inducted into GA’s 2014 “E for Effort Club” as having received Sped Diplomas</a:t>
            </a:r>
          </a:p>
        </p:txBody>
      </p:sp>
    </p:spTree>
    <p:extLst>
      <p:ext uri="{BB962C8B-B14F-4D97-AF65-F5344CB8AC3E}">
        <p14:creationId xmlns:p14="http://schemas.microsoft.com/office/powerpoint/2010/main" val="173153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for Effort Club</a:t>
            </a:r>
            <a:endParaRPr lang="en-US" dirty="0"/>
          </a:p>
        </p:txBody>
      </p:sp>
      <p:sp>
        <p:nvSpPr>
          <p:cNvPr id="3" name="Content Placeholder 2"/>
          <p:cNvSpPr>
            <a:spLocks noGrp="1"/>
          </p:cNvSpPr>
          <p:nvPr>
            <p:ph idx="1"/>
          </p:nvPr>
        </p:nvSpPr>
        <p:spPr/>
        <p:txBody>
          <a:bodyPr/>
          <a:lstStyle/>
          <a:p>
            <a:r>
              <a:rPr lang="en-US" dirty="0" smtClean="0"/>
              <a:t>Black Students with Disabilities represented over half of all SWD who received a Special Education Diploma.</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717563578"/>
              </p:ext>
            </p:extLst>
          </p:nvPr>
        </p:nvGraphicFramePr>
        <p:xfrm>
          <a:off x="6978650" y="2994025"/>
          <a:ext cx="1838325" cy="1152525"/>
        </p:xfrm>
        <a:graphic>
          <a:graphicData uri="http://schemas.openxmlformats.org/presentationml/2006/ole">
            <mc:AlternateContent xmlns:mc="http://schemas.openxmlformats.org/markup-compatibility/2006">
              <mc:Choice xmlns:v="urn:schemas-microsoft-com:vml" Requires="v">
                <p:oleObj spid="_x0000_s8236" name="Worksheet" r:id="rId3" imgW="1838241" imgH="1152435" progId="Excel.Sheet.12">
                  <p:embed/>
                </p:oleObj>
              </mc:Choice>
              <mc:Fallback>
                <p:oleObj name="Worksheet" r:id="rId3" imgW="1838241" imgH="1152435" progId="Excel.Sheet.12">
                  <p:embed/>
                  <p:pic>
                    <p:nvPicPr>
                      <p:cNvPr id="0" name=""/>
                      <p:cNvPicPr/>
                      <p:nvPr/>
                    </p:nvPicPr>
                    <p:blipFill>
                      <a:blip r:embed="rId4"/>
                      <a:stretch>
                        <a:fillRect/>
                      </a:stretch>
                    </p:blipFill>
                    <p:spPr>
                      <a:xfrm>
                        <a:off x="6978650" y="2994025"/>
                        <a:ext cx="1838325" cy="1152525"/>
                      </a:xfrm>
                      <a:prstGeom prst="rect">
                        <a:avLst/>
                      </a:prstGeom>
                    </p:spPr>
                  </p:pic>
                </p:oleObj>
              </mc:Fallback>
            </mc:AlternateContent>
          </a:graphicData>
        </a:graphic>
      </p:graphicFrame>
      <p:pic>
        <p:nvPicPr>
          <p:cNvPr id="3074" name="Picture 2" descr="http://head4success.com/wp-content/uploads/2011/06/The-Next-Step-College-Student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498" y="4477407"/>
            <a:ext cx="2291434" cy="15262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p:cNvGraphicFramePr>
            <a:graphicFrameLocks noChangeAspect="1"/>
          </p:cNvGraphicFramePr>
          <p:nvPr>
            <p:extLst>
              <p:ext uri="{D42A27DB-BD31-4B8C-83A1-F6EECF244321}">
                <p14:modId xmlns:p14="http://schemas.microsoft.com/office/powerpoint/2010/main" val="786378054"/>
              </p:ext>
            </p:extLst>
          </p:nvPr>
        </p:nvGraphicFramePr>
        <p:xfrm>
          <a:off x="6963596" y="4470310"/>
          <a:ext cx="1838325" cy="1152525"/>
        </p:xfrm>
        <a:graphic>
          <a:graphicData uri="http://schemas.openxmlformats.org/presentationml/2006/ole">
            <mc:AlternateContent xmlns:mc="http://schemas.openxmlformats.org/markup-compatibility/2006">
              <mc:Choice xmlns:v="urn:schemas-microsoft-com:vml" Requires="v">
                <p:oleObj spid="_x0000_s8237" name="Worksheet" r:id="rId6" imgW="1838241" imgH="1152435" progId="Excel.Sheet.12">
                  <p:embed/>
                </p:oleObj>
              </mc:Choice>
              <mc:Fallback>
                <p:oleObj name="Worksheet" r:id="rId6" imgW="1838241" imgH="1152435" progId="Excel.Sheet.12">
                  <p:embed/>
                  <p:pic>
                    <p:nvPicPr>
                      <p:cNvPr id="0" name=""/>
                      <p:cNvPicPr/>
                      <p:nvPr/>
                    </p:nvPicPr>
                    <p:blipFill>
                      <a:blip r:embed="rId7"/>
                      <a:stretch>
                        <a:fillRect/>
                      </a:stretch>
                    </p:blipFill>
                    <p:spPr>
                      <a:xfrm>
                        <a:off x="6963596" y="4470310"/>
                        <a:ext cx="1838325" cy="1152525"/>
                      </a:xfrm>
                      <a:prstGeom prst="rect">
                        <a:avLst/>
                      </a:prstGeom>
                    </p:spPr>
                  </p:pic>
                </p:oleObj>
              </mc:Fallback>
            </mc:AlternateContent>
          </a:graphicData>
        </a:graphic>
      </p:graphicFrame>
      <p:sp>
        <p:nvSpPr>
          <p:cNvPr id="11" name="TextBox 10"/>
          <p:cNvSpPr txBox="1"/>
          <p:nvPr/>
        </p:nvSpPr>
        <p:spPr>
          <a:xfrm>
            <a:off x="2436931" y="3493869"/>
            <a:ext cx="4074227" cy="156966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dirty="0" smtClean="0"/>
              <a:t>Black  Students represented over half of Total Enrollment who received a Certificate of Attendance!</a:t>
            </a:r>
            <a:endParaRPr lang="en-US" sz="2400" dirty="0"/>
          </a:p>
        </p:txBody>
      </p:sp>
      <p:sp>
        <p:nvSpPr>
          <p:cNvPr id="6" name="TextBox 5"/>
          <p:cNvSpPr txBox="1"/>
          <p:nvPr/>
        </p:nvSpPr>
        <p:spPr>
          <a:xfrm>
            <a:off x="6721436" y="2665412"/>
            <a:ext cx="2422564" cy="307777"/>
          </a:xfrm>
          <a:prstGeom prst="rect">
            <a:avLst/>
          </a:prstGeom>
          <a:noFill/>
        </p:spPr>
        <p:txBody>
          <a:bodyPr wrap="square" rtlCol="0">
            <a:spAutoFit/>
          </a:bodyPr>
          <a:lstStyle/>
          <a:p>
            <a:pPr algn="ctr"/>
            <a:r>
              <a:rPr lang="en-US" sz="1400" b="1" dirty="0" smtClean="0">
                <a:solidFill>
                  <a:srgbClr val="FF0000"/>
                </a:solidFill>
              </a:rPr>
              <a:t>Special Education Diplomas</a:t>
            </a:r>
            <a:endParaRPr lang="en-US" sz="1400" b="1" dirty="0">
              <a:solidFill>
                <a:srgbClr val="FF0000"/>
              </a:solidFill>
            </a:endParaRPr>
          </a:p>
        </p:txBody>
      </p:sp>
      <p:sp>
        <p:nvSpPr>
          <p:cNvPr id="12" name="TextBox 11"/>
          <p:cNvSpPr txBox="1"/>
          <p:nvPr/>
        </p:nvSpPr>
        <p:spPr>
          <a:xfrm>
            <a:off x="6721436" y="4169630"/>
            <a:ext cx="2422564" cy="307777"/>
          </a:xfrm>
          <a:prstGeom prst="rect">
            <a:avLst/>
          </a:prstGeom>
          <a:noFill/>
        </p:spPr>
        <p:txBody>
          <a:bodyPr wrap="square" rtlCol="0">
            <a:spAutoFit/>
          </a:bodyPr>
          <a:lstStyle/>
          <a:p>
            <a:pPr algn="ctr"/>
            <a:r>
              <a:rPr lang="en-US" sz="1400" b="1" dirty="0" smtClean="0">
                <a:solidFill>
                  <a:srgbClr val="FF0000"/>
                </a:solidFill>
              </a:rPr>
              <a:t>Certificate of Attendance</a:t>
            </a:r>
            <a:endParaRPr lang="en-US" sz="1400" b="1" dirty="0">
              <a:solidFill>
                <a:srgbClr val="FF0000"/>
              </a:solidFill>
            </a:endParaRPr>
          </a:p>
        </p:txBody>
      </p:sp>
    </p:spTree>
    <p:extLst>
      <p:ext uri="{BB962C8B-B14F-4D97-AF65-F5344CB8AC3E}">
        <p14:creationId xmlns:p14="http://schemas.microsoft.com/office/powerpoint/2010/main" val="289819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Walt Disney Club</a:t>
            </a:r>
            <a:br>
              <a:rPr lang="en-US" dirty="0" smtClean="0"/>
            </a:br>
            <a:endParaRPr lang="en-US" sz="2800" dirty="0"/>
          </a:p>
        </p:txBody>
      </p:sp>
      <p:sp>
        <p:nvSpPr>
          <p:cNvPr id="3" name="Content Placeholder 2"/>
          <p:cNvSpPr>
            <a:spLocks noGrp="1"/>
          </p:cNvSpPr>
          <p:nvPr>
            <p:ph idx="1"/>
          </p:nvPr>
        </p:nvSpPr>
        <p:spPr/>
        <p:txBody>
          <a:bodyPr/>
          <a:lstStyle/>
          <a:p>
            <a:r>
              <a:rPr lang="en-US" dirty="0" smtClean="0"/>
              <a:t>Students with Disabilities who disengage but wait for age 16 to drop out of school-just like Walt Disney! Well, not exactly, ages 14 and 15 are becoming honorary members. </a:t>
            </a:r>
            <a:r>
              <a:rPr lang="en-US" dirty="0" smtClean="0">
                <a:sym typeface="Wingdings" pitchFamily="2" charset="2"/>
              </a:rPr>
              <a:t></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sp>
        <p:nvSpPr>
          <p:cNvPr id="9" name="Cloud Callout 8"/>
          <p:cNvSpPr/>
          <p:nvPr/>
        </p:nvSpPr>
        <p:spPr>
          <a:xfrm>
            <a:off x="390525" y="3597171"/>
            <a:ext cx="2762108" cy="224165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3.7%</a:t>
            </a:r>
          </a:p>
          <a:p>
            <a:pPr algn="ctr"/>
            <a:r>
              <a:rPr lang="en-US" sz="2400" b="1" dirty="0" smtClean="0"/>
              <a:t>(19,561)</a:t>
            </a:r>
          </a:p>
          <a:p>
            <a:pPr algn="ctr"/>
            <a:r>
              <a:rPr lang="en-US" sz="2400" b="1" dirty="0" smtClean="0"/>
              <a:t> All Students Dropout Rate</a:t>
            </a:r>
            <a:endParaRPr lang="en-US" sz="2400" b="1" dirty="0"/>
          </a:p>
        </p:txBody>
      </p:sp>
      <p:sp>
        <p:nvSpPr>
          <p:cNvPr id="11" name="Cloud Callout 10"/>
          <p:cNvSpPr/>
          <p:nvPr/>
        </p:nvSpPr>
        <p:spPr>
          <a:xfrm>
            <a:off x="5035740" y="3644796"/>
            <a:ext cx="2831910" cy="2146404"/>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5.9% (3,579)</a:t>
            </a:r>
            <a:br>
              <a:rPr lang="en-US" sz="2400" b="1" dirty="0" smtClean="0"/>
            </a:br>
            <a:r>
              <a:rPr lang="en-US" sz="2400" b="1" dirty="0" smtClean="0"/>
              <a:t>SWD Dropout Rate</a:t>
            </a:r>
            <a:endParaRPr lang="en-US" sz="2400" b="1" dirty="0"/>
          </a:p>
        </p:txBody>
      </p:sp>
    </p:spTree>
    <p:extLst>
      <p:ext uri="{BB962C8B-B14F-4D97-AF65-F5344CB8AC3E}">
        <p14:creationId xmlns:p14="http://schemas.microsoft.com/office/powerpoint/2010/main" val="332585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48" y="318251"/>
            <a:ext cx="6916169" cy="1325563"/>
          </a:xfrm>
        </p:spPr>
        <p:txBody>
          <a:bodyPr>
            <a:normAutofit fontScale="90000"/>
          </a:bodyPr>
          <a:lstStyle/>
          <a:p>
            <a:r>
              <a:rPr lang="en-US" dirty="0" smtClean="0"/>
              <a:t>Phantom of the Opera Club                                         “Middle School Dropout”</a:t>
            </a:r>
            <a:endParaRPr lang="en-US" dirty="0"/>
          </a:p>
        </p:txBody>
      </p:sp>
      <p:sp>
        <p:nvSpPr>
          <p:cNvPr id="13" name="Content Placeholder 12"/>
          <p:cNvSpPr>
            <a:spLocks noGrp="1"/>
          </p:cNvSpPr>
          <p:nvPr>
            <p:ph idx="1"/>
          </p:nvPr>
        </p:nvSpPr>
        <p:spPr>
          <a:xfrm>
            <a:off x="171450" y="1825625"/>
            <a:ext cx="8782050" cy="1449839"/>
          </a:xfrm>
        </p:spPr>
        <p:txBody>
          <a:bodyPr/>
          <a:lstStyle/>
          <a:p>
            <a:pPr marL="0" indent="0" algn="ctr">
              <a:buNone/>
            </a:pPr>
            <a:r>
              <a:rPr lang="en-US" dirty="0" smtClean="0"/>
              <a:t>Can you believe how many of our Sweet Georgia Peaches fall in </a:t>
            </a:r>
            <a:r>
              <a:rPr lang="en-US" dirty="0"/>
              <a:t>between the cracks of the P-12 </a:t>
            </a:r>
            <a:r>
              <a:rPr lang="en-US" dirty="0" smtClean="0"/>
              <a:t>Pipeline?</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17</a:t>
            </a:fld>
            <a:endParaRPr lang="en-US" dirty="0"/>
          </a:p>
        </p:txBody>
      </p:sp>
      <p:pic>
        <p:nvPicPr>
          <p:cNvPr id="6146" name="Picture 2" descr="http://3.bp.blogspot.com/-ePTt3aO8rBU/UUnKJsQswPI/AAAAAAAACEs/hWTox1gppxI/s1600/The+Phantom+Of+The+Opera+UK+Tour+Birmingham+Hippodrome+2013+Earl+Carpenter+Katie+Hall+Set+Chandelier+Andrew+Lloyd+Webber+Her+Majestys+Theatre+Mas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7801" y="1094322"/>
            <a:ext cx="561648" cy="5271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0525" y="5280448"/>
            <a:ext cx="523875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b"/>
            <a:r>
              <a:rPr lang="en-US" sz="2400" dirty="0" smtClean="0"/>
              <a:t>GA’s 4-Year Trend for All Students - 9,462</a:t>
            </a:r>
            <a:endParaRPr lang="en-US" sz="2400" dirty="0"/>
          </a:p>
          <a:p>
            <a:pPr algn="ctr" fontAlgn="b"/>
            <a:r>
              <a:rPr lang="en-US" sz="2400" dirty="0"/>
              <a:t> </a:t>
            </a:r>
            <a:r>
              <a:rPr lang="en-US" sz="2400" dirty="0" smtClean="0"/>
              <a:t>GA’s 4-Year Trend for SWD – 1,430</a:t>
            </a:r>
            <a:endParaRPr lang="en-US" sz="2400" dirty="0"/>
          </a:p>
        </p:txBody>
      </p:sp>
      <p:sp>
        <p:nvSpPr>
          <p:cNvPr id="9" name="TextBox 8"/>
          <p:cNvSpPr txBox="1"/>
          <p:nvPr/>
        </p:nvSpPr>
        <p:spPr>
          <a:xfrm>
            <a:off x="0" y="4335153"/>
            <a:ext cx="60198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b"/>
            <a:r>
              <a:rPr lang="en-US" sz="2400" dirty="0" smtClean="0"/>
              <a:t>2013-14 “ All Students “ 2,425 Grades 7 &amp; 8 </a:t>
            </a:r>
            <a:endParaRPr lang="en-US" sz="2400" dirty="0"/>
          </a:p>
          <a:p>
            <a:pPr algn="ctr" fontAlgn="b"/>
            <a:r>
              <a:rPr lang="en-US" sz="2400" dirty="0"/>
              <a:t> </a:t>
            </a:r>
            <a:r>
              <a:rPr lang="en-US" sz="2400" dirty="0" smtClean="0"/>
              <a:t>2013-14 “SWD” 365 Grades 7 &amp; 8 </a:t>
            </a:r>
            <a:endParaRPr lang="en-US" sz="2400" dirty="0"/>
          </a:p>
        </p:txBody>
      </p:sp>
      <p:sp>
        <p:nvSpPr>
          <p:cNvPr id="10" name="Cloud Callout 9"/>
          <p:cNvSpPr/>
          <p:nvPr/>
        </p:nvSpPr>
        <p:spPr>
          <a:xfrm>
            <a:off x="876302" y="2709238"/>
            <a:ext cx="2305049" cy="1625915"/>
          </a:xfrm>
          <a:prstGeom prst="cloud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t>2.7% (21,986)</a:t>
            </a:r>
          </a:p>
          <a:p>
            <a:pPr algn="ctr"/>
            <a:r>
              <a:rPr lang="en-US" b="1" dirty="0" smtClean="0"/>
              <a:t>All Students                 7-12 Dropout Rate</a:t>
            </a:r>
            <a:endParaRPr lang="en-US" b="1" dirty="0"/>
          </a:p>
        </p:txBody>
      </p:sp>
      <p:sp>
        <p:nvSpPr>
          <p:cNvPr id="11" name="Cloud Callout 10"/>
          <p:cNvSpPr/>
          <p:nvPr/>
        </p:nvSpPr>
        <p:spPr>
          <a:xfrm>
            <a:off x="6191251" y="2899738"/>
            <a:ext cx="2609566" cy="2029242"/>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4.1% (3,944)</a:t>
            </a:r>
          </a:p>
          <a:p>
            <a:pPr algn="ctr"/>
            <a:r>
              <a:rPr lang="en-US" sz="2400" b="1" dirty="0" smtClean="0"/>
              <a:t>SWD 7-12 Dropout Rate</a:t>
            </a:r>
            <a:endParaRPr lang="en-US" sz="2400" b="1" dirty="0"/>
          </a:p>
        </p:txBody>
      </p:sp>
    </p:spTree>
    <p:extLst>
      <p:ext uri="{BB962C8B-B14F-4D97-AF65-F5344CB8AC3E}">
        <p14:creationId xmlns:p14="http://schemas.microsoft.com/office/powerpoint/2010/main" val="104181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Class of 2014</a:t>
            </a:r>
            <a:br>
              <a:rPr lang="en-US" dirty="0" smtClean="0"/>
            </a:br>
            <a:r>
              <a:rPr lang="en-US" dirty="0" smtClean="0"/>
              <a:t>12th Grade </a:t>
            </a:r>
            <a:br>
              <a:rPr lang="en-US" dirty="0" smtClean="0"/>
            </a:br>
            <a:r>
              <a:rPr lang="en-US" dirty="0" smtClean="0"/>
              <a:t>Assessment Data</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82263040"/>
              </p:ext>
            </p:extLst>
          </p:nvPr>
        </p:nvGraphicFramePr>
        <p:xfrm>
          <a:off x="264695" y="2125876"/>
          <a:ext cx="8470231" cy="2194560"/>
        </p:xfrm>
        <a:graphic>
          <a:graphicData uri="http://schemas.openxmlformats.org/drawingml/2006/table">
            <a:tbl>
              <a:tblPr firstRow="1" bandRow="1">
                <a:tableStyleId>{21E4AEA4-8DFA-4A89-87EB-49C32662AFE0}</a:tableStyleId>
              </a:tblPr>
              <a:tblGrid>
                <a:gridCol w="2574758"/>
                <a:gridCol w="2671010"/>
                <a:gridCol w="3224463"/>
              </a:tblGrid>
              <a:tr h="370840">
                <a:tc>
                  <a:txBody>
                    <a:bodyPr/>
                    <a:lstStyle/>
                    <a:p>
                      <a:endParaRPr lang="en-US" dirty="0"/>
                    </a:p>
                  </a:txBody>
                  <a:tcPr/>
                </a:tc>
                <a:tc>
                  <a:txBody>
                    <a:bodyPr/>
                    <a:lstStyle/>
                    <a:p>
                      <a:pPr algn="ctr"/>
                      <a:r>
                        <a:rPr lang="en-US" dirty="0" smtClean="0"/>
                        <a:t>Total</a:t>
                      </a:r>
                      <a:r>
                        <a:rPr lang="en-US" baseline="0" dirty="0" smtClean="0"/>
                        <a:t> Performance Scores</a:t>
                      </a:r>
                    </a:p>
                  </a:txBody>
                  <a:tcPr/>
                </a:tc>
                <a:tc>
                  <a:txBody>
                    <a:bodyPr/>
                    <a:lstStyle/>
                    <a:p>
                      <a:pPr algn="ctr"/>
                      <a:r>
                        <a:rPr lang="en-US" dirty="0" smtClean="0"/>
                        <a:t>Performance 1</a:t>
                      </a:r>
                    </a:p>
                    <a:p>
                      <a:pPr algn="ctr"/>
                      <a:r>
                        <a:rPr lang="en-US" dirty="0" smtClean="0"/>
                        <a:t>“Not Meeting Standard”</a:t>
                      </a:r>
                      <a:endParaRPr lang="en-US" dirty="0"/>
                    </a:p>
                  </a:txBody>
                  <a:tcPr/>
                </a:tc>
              </a:tr>
              <a:tr h="370840">
                <a:tc>
                  <a:txBody>
                    <a:bodyPr/>
                    <a:lstStyle/>
                    <a:p>
                      <a:r>
                        <a:rPr lang="en-US" baseline="0" dirty="0" smtClean="0"/>
                        <a:t>Assessment Scores belonging to 12</a:t>
                      </a:r>
                      <a:r>
                        <a:rPr lang="en-US" baseline="30000" dirty="0" smtClean="0"/>
                        <a:t>th</a:t>
                      </a:r>
                      <a:r>
                        <a:rPr lang="en-US" baseline="0" dirty="0" smtClean="0"/>
                        <a:t> Grade SWD </a:t>
                      </a:r>
                      <a:endParaRPr lang="en-US" dirty="0"/>
                    </a:p>
                  </a:txBody>
                  <a:tcPr/>
                </a:tc>
                <a:tc>
                  <a:txBody>
                    <a:bodyPr/>
                    <a:lstStyle/>
                    <a:p>
                      <a:pPr algn="ctr"/>
                      <a:r>
                        <a:rPr lang="en-US" dirty="0" smtClean="0"/>
                        <a:t>1468</a:t>
                      </a:r>
                      <a:endParaRPr lang="en-US" dirty="0"/>
                    </a:p>
                  </a:txBody>
                  <a:tcPr/>
                </a:tc>
                <a:tc>
                  <a:txBody>
                    <a:bodyPr/>
                    <a:lstStyle/>
                    <a:p>
                      <a:pPr algn="ctr"/>
                      <a:r>
                        <a:rPr lang="en-US" dirty="0" smtClean="0"/>
                        <a:t>952</a:t>
                      </a:r>
                      <a:endParaRPr lang="en-US" dirty="0"/>
                    </a:p>
                  </a:txBody>
                  <a:tcPr/>
                </a:tc>
              </a:tr>
              <a:tr h="370840">
                <a:tc gridSpan="3">
                  <a:txBody>
                    <a:bodyPr/>
                    <a:lstStyle/>
                    <a:p>
                      <a:pPr algn="ctr"/>
                      <a:r>
                        <a:rPr lang="en-US" dirty="0" smtClean="0"/>
                        <a:t>Who</a:t>
                      </a:r>
                      <a:r>
                        <a:rPr lang="en-US" baseline="0" dirty="0" smtClean="0"/>
                        <a:t> were the nonperforming 12</a:t>
                      </a:r>
                      <a:r>
                        <a:rPr lang="en-US" baseline="30000" dirty="0" smtClean="0"/>
                        <a:t>th</a:t>
                      </a:r>
                      <a:r>
                        <a:rPr lang="en-US" baseline="0" dirty="0" smtClean="0"/>
                        <a:t> Grade Students with Disabilities?</a:t>
                      </a:r>
                    </a:p>
                    <a:p>
                      <a:pPr algn="ctr"/>
                      <a:endParaRPr lang="en-US" dirty="0"/>
                    </a:p>
                  </a:txBody>
                  <a:tcPr/>
                </a:tc>
                <a:tc hMerge="1">
                  <a:txBody>
                    <a:bodyPr/>
                    <a:lstStyle/>
                    <a:p>
                      <a:pPr algn="ctr"/>
                      <a:endParaRPr lang="en-US" dirty="0"/>
                    </a:p>
                  </a:txBody>
                  <a:tcPr/>
                </a:tc>
                <a:tc hMerge="1">
                  <a:txBody>
                    <a:bodyPr/>
                    <a:lstStyle/>
                    <a:p>
                      <a:endParaRPr lang="en-US"/>
                    </a:p>
                  </a:txBody>
                  <a:tcPr/>
                </a:tc>
              </a:tr>
            </a:tbl>
          </a:graphicData>
        </a:graphic>
      </p:graphicFrame>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18</a:t>
            </a:fld>
            <a:endParaRPr lang="en-US" dirty="0"/>
          </a:p>
        </p:txBody>
      </p:sp>
      <p:sp>
        <p:nvSpPr>
          <p:cNvPr id="3" name="Rectangle 2"/>
          <p:cNvSpPr/>
          <p:nvPr/>
        </p:nvSpPr>
        <p:spPr>
          <a:xfrm>
            <a:off x="2286000" y="4187547"/>
            <a:ext cx="4572000" cy="2031325"/>
          </a:xfrm>
          <a:prstGeom prst="rect">
            <a:avLst/>
          </a:prstGeom>
        </p:spPr>
        <p:txBody>
          <a:bodyPr>
            <a:spAutoFit/>
          </a:bodyPr>
          <a:lstStyle/>
          <a:p>
            <a:r>
              <a:rPr lang="en-US" dirty="0">
                <a:solidFill>
                  <a:srgbClr val="FF0000"/>
                </a:solidFill>
              </a:rPr>
              <a:t>57.67% (549/952) were Black SWD.</a:t>
            </a:r>
          </a:p>
          <a:p>
            <a:pPr algn="ctr"/>
            <a:endParaRPr lang="en-US" dirty="0">
              <a:solidFill>
                <a:srgbClr val="FF0000"/>
              </a:solidFill>
            </a:endParaRPr>
          </a:p>
          <a:p>
            <a:r>
              <a:rPr lang="en-US" dirty="0">
                <a:solidFill>
                  <a:srgbClr val="FF0000"/>
                </a:solidFill>
              </a:rPr>
              <a:t>70.69% (673/952) were male SWD!</a:t>
            </a:r>
          </a:p>
          <a:p>
            <a:pPr algn="ctr"/>
            <a:endParaRPr lang="en-US" dirty="0">
              <a:solidFill>
                <a:srgbClr val="FF0000"/>
              </a:solidFill>
            </a:endParaRPr>
          </a:p>
          <a:p>
            <a:r>
              <a:rPr lang="en-US" dirty="0">
                <a:solidFill>
                  <a:srgbClr val="FF0000"/>
                </a:solidFill>
              </a:rPr>
              <a:t>40.33% (384/952) were Black Males with Disabilities!</a:t>
            </a:r>
          </a:p>
          <a:p>
            <a:pPr algn="ctr"/>
            <a:endParaRPr lang="en-US" dirty="0"/>
          </a:p>
        </p:txBody>
      </p:sp>
    </p:spTree>
    <p:extLst>
      <p:ext uri="{BB962C8B-B14F-4D97-AF65-F5344CB8AC3E}">
        <p14:creationId xmlns:p14="http://schemas.microsoft.com/office/powerpoint/2010/main" val="334873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8858" y="385012"/>
            <a:ext cx="8538258" cy="1731768"/>
          </a:xfrm>
        </p:spPr>
        <p:txBody>
          <a:bodyPr>
            <a:noAutofit/>
          </a:bodyPr>
          <a:lstStyle/>
          <a:p>
            <a:pPr algn="ctr"/>
            <a:r>
              <a:rPr lang="en-US" sz="3200" b="0" dirty="0" smtClean="0"/>
              <a:t>Let’s suppose Georgia does nothing different! Considering 2014 Performance 1 Scores by Disability Categories, What can we predict for the Class of 2023?</a:t>
            </a:r>
            <a:endParaRPr lang="en-US" sz="3200" b="0" dirty="0"/>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19</a:t>
            </a:fld>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04765"/>
            <a:ext cx="4641228" cy="328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484" y="2704765"/>
            <a:ext cx="4377516" cy="3238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627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457200"/>
            <a:ext cx="6648450" cy="1143000"/>
          </a:xfrm>
        </p:spPr>
        <p:txBody>
          <a:bodyPr>
            <a:noAutofit/>
          </a:bodyPr>
          <a:lstStyle/>
          <a:p>
            <a:r>
              <a:rPr lang="en-US" b="1" dirty="0" smtClean="0"/>
              <a:t>Federal and State </a:t>
            </a:r>
            <a:br>
              <a:rPr lang="en-US" b="1" dirty="0" smtClean="0"/>
            </a:br>
            <a:r>
              <a:rPr lang="en-US" b="1" dirty="0" smtClean="0"/>
              <a:t>Monitoring Focus </a:t>
            </a:r>
            <a:endParaRPr lang="en-US" b="1" dirty="0"/>
          </a:p>
        </p:txBody>
      </p:sp>
      <p:sp>
        <p:nvSpPr>
          <p:cNvPr id="3" name="Content Placeholder 2"/>
          <p:cNvSpPr>
            <a:spLocks noGrp="1"/>
          </p:cNvSpPr>
          <p:nvPr>
            <p:ph idx="1"/>
          </p:nvPr>
        </p:nvSpPr>
        <p:spPr>
          <a:xfrm>
            <a:off x="457200" y="1600200"/>
            <a:ext cx="8382000" cy="5257800"/>
          </a:xfrm>
        </p:spPr>
        <p:txBody>
          <a:bodyPr>
            <a:normAutofit/>
          </a:bodyPr>
          <a:lstStyle/>
          <a:p>
            <a:pPr marL="0" indent="0">
              <a:buNone/>
            </a:pPr>
            <a:endParaRPr lang="en-US" dirty="0"/>
          </a:p>
          <a:p>
            <a:r>
              <a:rPr lang="en-US" dirty="0" smtClean="0"/>
              <a:t>The </a:t>
            </a:r>
            <a:r>
              <a:rPr lang="en-US" dirty="0"/>
              <a:t>primary focus of </a:t>
            </a:r>
            <a:r>
              <a:rPr lang="en-US" dirty="0" smtClean="0"/>
              <a:t>monitoring is:</a:t>
            </a:r>
          </a:p>
          <a:p>
            <a:pPr marL="0" indent="0">
              <a:buNone/>
            </a:pPr>
            <a:endParaRPr lang="en-US" dirty="0" smtClean="0"/>
          </a:p>
          <a:p>
            <a:pPr lvl="1"/>
            <a:r>
              <a:rPr lang="en-US" b="1" dirty="0"/>
              <a:t>I</a:t>
            </a:r>
            <a:r>
              <a:rPr lang="en-US" b="1" dirty="0" smtClean="0"/>
              <a:t>mproving </a:t>
            </a:r>
            <a:r>
              <a:rPr lang="en-US" b="1" dirty="0"/>
              <a:t>educational results and functional outcomes for all children and youth with </a:t>
            </a:r>
            <a:r>
              <a:rPr lang="en-US" b="1" dirty="0" smtClean="0"/>
              <a:t>disabilities</a:t>
            </a:r>
          </a:p>
          <a:p>
            <a:pPr marL="457200" lvl="1" indent="0">
              <a:buNone/>
            </a:pPr>
            <a:endParaRPr lang="en-US" dirty="0" smtClean="0"/>
          </a:p>
          <a:p>
            <a:pPr lvl="1"/>
            <a:r>
              <a:rPr lang="en-US" dirty="0"/>
              <a:t>E</a:t>
            </a:r>
            <a:r>
              <a:rPr lang="en-US" dirty="0" smtClean="0"/>
              <a:t>nsuring </a:t>
            </a:r>
            <a:r>
              <a:rPr lang="en-US" dirty="0"/>
              <a:t>that States meet the program requirements within IDEA, with a particular emphasis on those requirements most closely related to improving educational results for children with disabilities. </a:t>
            </a:r>
            <a:endParaRPr lang="en-US" sz="2000" dirty="0"/>
          </a:p>
          <a:p>
            <a:endParaRPr lang="en-US" sz="2400" dirty="0"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01A792CB-E7E5-4B58-BC82-5D11612CB154}"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419034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2363342"/>
            <a:ext cx="8013032" cy="2425226"/>
          </a:xfrm>
        </p:spPr>
        <p:txBody>
          <a:bodyPr>
            <a:normAutofit fontScale="90000"/>
          </a:bodyPr>
          <a:lstStyle/>
          <a:p>
            <a:pPr algn="ctr"/>
            <a:r>
              <a:rPr lang="en-US" dirty="0" smtClean="0"/>
              <a:t>How can we rewrite the “beginning” of the story to get the “ending” we want? </a:t>
            </a:r>
            <a:br>
              <a:rPr lang="en-US" dirty="0" smtClean="0"/>
            </a:br>
            <a:r>
              <a:rPr lang="en-US" dirty="0"/>
              <a:t/>
            </a:r>
            <a:br>
              <a:rPr lang="en-US" dirty="0"/>
            </a:br>
            <a:r>
              <a:rPr lang="en-US" dirty="0" smtClean="0"/>
              <a:t>First, we have to figure out which chapters to delete next time?</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20</a:t>
            </a:fld>
            <a:endParaRPr lang="en-US" dirty="0"/>
          </a:p>
        </p:txBody>
      </p:sp>
      <p:pic>
        <p:nvPicPr>
          <p:cNvPr id="10242" name="Picture 2" descr="https://sp.yimg.com/ib/th?id=HN.608006480094561441&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1" y="171450"/>
            <a:ext cx="17145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580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2014 Cohort Longitudinal Data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3956300"/>
              </p:ext>
            </p:extLst>
          </p:nvPr>
        </p:nvGraphicFramePr>
        <p:xfrm>
          <a:off x="681812" y="191068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21</a:t>
            </a:fld>
            <a:endParaRPr lang="en-US" dirty="0"/>
          </a:p>
        </p:txBody>
      </p:sp>
    </p:spTree>
    <p:extLst>
      <p:ext uri="{BB962C8B-B14F-4D97-AF65-F5344CB8AC3E}">
        <p14:creationId xmlns:p14="http://schemas.microsoft.com/office/powerpoint/2010/main" val="12395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2014 Cohort Longitudinal Data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4638948"/>
              </p:ext>
            </p:extLst>
          </p:nvPr>
        </p:nvGraphicFramePr>
        <p:xfrm>
          <a:off x="681812" y="191068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22</a:t>
            </a:fld>
            <a:endParaRPr lang="en-US" dirty="0"/>
          </a:p>
        </p:txBody>
      </p:sp>
    </p:spTree>
    <p:extLst>
      <p:ext uri="{BB962C8B-B14F-4D97-AF65-F5344CB8AC3E}">
        <p14:creationId xmlns:p14="http://schemas.microsoft.com/office/powerpoint/2010/main" val="3381184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82" y="238766"/>
            <a:ext cx="6920767" cy="1325563"/>
          </a:xfrm>
        </p:spPr>
        <p:txBody>
          <a:bodyPr>
            <a:normAutofit fontScale="90000"/>
          </a:bodyPr>
          <a:lstStyle/>
          <a:p>
            <a:pPr algn="ctr"/>
            <a:r>
              <a:rPr lang="en-US" dirty="0" smtClean="0"/>
              <a:t>2013-2014 Student Support Team (SST) Data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3909024"/>
              </p:ext>
            </p:extLst>
          </p:nvPr>
        </p:nvGraphicFramePr>
        <p:xfrm>
          <a:off x="609600" y="1749425"/>
          <a:ext cx="828675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23</a:t>
            </a:fld>
            <a:endParaRPr lang="en-US" dirty="0"/>
          </a:p>
        </p:txBody>
      </p:sp>
      <p:sp>
        <p:nvSpPr>
          <p:cNvPr id="7" name="Cloud Callout 6"/>
          <p:cNvSpPr/>
          <p:nvPr/>
        </p:nvSpPr>
        <p:spPr>
          <a:xfrm>
            <a:off x="0" y="2419350"/>
            <a:ext cx="2303079" cy="2141081"/>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Unknown Variable – Tier 2 Students</a:t>
            </a:r>
            <a:endParaRPr lang="en-US" dirty="0"/>
          </a:p>
        </p:txBody>
      </p:sp>
      <p:sp>
        <p:nvSpPr>
          <p:cNvPr id="8" name="Cloud Callout 7"/>
          <p:cNvSpPr/>
          <p:nvPr/>
        </p:nvSpPr>
        <p:spPr>
          <a:xfrm>
            <a:off x="6553200" y="2419349"/>
            <a:ext cx="2303079" cy="2141081"/>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10% Sped</a:t>
            </a:r>
          </a:p>
          <a:p>
            <a:pPr algn="ctr"/>
            <a:r>
              <a:rPr lang="en-US" dirty="0" smtClean="0"/>
              <a:t>2.8% Tier 3</a:t>
            </a:r>
          </a:p>
          <a:p>
            <a:pPr algn="ctr"/>
            <a:r>
              <a:rPr lang="en-US" dirty="0" smtClean="0"/>
              <a:t>How is it working for us?</a:t>
            </a:r>
            <a:endParaRPr lang="en-US" dirty="0"/>
          </a:p>
        </p:txBody>
      </p:sp>
    </p:spTree>
    <p:extLst>
      <p:ext uri="{BB962C8B-B14F-4D97-AF65-F5344CB8AC3E}">
        <p14:creationId xmlns:p14="http://schemas.microsoft.com/office/powerpoint/2010/main" val="243843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2015 SST Stats</a:t>
            </a:r>
            <a:endParaRPr lang="en-US" dirty="0"/>
          </a:p>
        </p:txBody>
      </p:sp>
      <p:sp>
        <p:nvSpPr>
          <p:cNvPr id="3" name="Content Placeholder 2"/>
          <p:cNvSpPr>
            <a:spLocks noGrp="1"/>
          </p:cNvSpPr>
          <p:nvPr>
            <p:ph idx="1"/>
          </p:nvPr>
        </p:nvSpPr>
        <p:spPr/>
        <p:txBody>
          <a:bodyPr/>
          <a:lstStyle/>
          <a:p>
            <a:r>
              <a:rPr lang="en-US" dirty="0" smtClean="0"/>
              <a:t>58,966 (3.3% of the Total Student Population)</a:t>
            </a:r>
          </a:p>
          <a:p>
            <a:r>
              <a:rPr lang="en-US" dirty="0" smtClean="0"/>
              <a:t>51 LEAs reported Zero students </a:t>
            </a:r>
          </a:p>
          <a:p>
            <a:r>
              <a:rPr lang="en-US" dirty="0" smtClean="0"/>
              <a:t>14 LEAs reported a range of 1 - 10 students </a:t>
            </a:r>
          </a:p>
          <a:p>
            <a:r>
              <a:rPr lang="en-US" dirty="0" smtClean="0"/>
              <a:t>4 LEAs reported a range of 11 -20</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24</a:t>
            </a:fld>
            <a:endParaRPr lang="en-US" dirty="0"/>
          </a:p>
        </p:txBody>
      </p:sp>
    </p:spTree>
    <p:extLst>
      <p:ext uri="{BB962C8B-B14F-4D97-AF65-F5344CB8AC3E}">
        <p14:creationId xmlns:p14="http://schemas.microsoft.com/office/powerpoint/2010/main" val="2666136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25</a:t>
            </a:fld>
            <a:endParaRPr lang="en-US" dirty="0"/>
          </a:p>
        </p:txBody>
      </p:sp>
      <p:pic>
        <p:nvPicPr>
          <p:cNvPr id="3074" name="Picture 2" descr="http://www.collegeparents.org/sites/default/files/success_puzz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ake-your-day.co.uk/gradua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9" b="-404"/>
          <a:stretch/>
        </p:blipFill>
        <p:spPr bwMode="auto">
          <a:xfrm rot="690168">
            <a:off x="4204385" y="1612635"/>
            <a:ext cx="1437792" cy="1185640"/>
          </a:xfrm>
          <a:prstGeom prst="roundRect">
            <a:avLst>
              <a:gd name="adj" fmla="val 0"/>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2803566" y="4649828"/>
            <a:ext cx="6191250" cy="1015663"/>
          </a:xfrm>
          <a:prstGeom prst="rect">
            <a:avLst/>
          </a:prstGeom>
          <a:noFill/>
        </p:spPr>
        <p:txBody>
          <a:bodyPr wrap="square" rtlCol="0">
            <a:spAutoFit/>
          </a:bodyPr>
          <a:lstStyle/>
          <a:p>
            <a:pPr algn="ctr"/>
            <a:r>
              <a:rPr lang="en-US" sz="6000" b="1" dirty="0" smtClean="0"/>
              <a:t>PK-12 Pipeline</a:t>
            </a:r>
            <a:endParaRPr lang="en-US" sz="6000" b="1" dirty="0"/>
          </a:p>
        </p:txBody>
      </p:sp>
    </p:spTree>
    <p:extLst>
      <p:ext uri="{BB962C8B-B14F-4D97-AF65-F5344CB8AC3E}">
        <p14:creationId xmlns:p14="http://schemas.microsoft.com/office/powerpoint/2010/main" val="1144678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79862" y="457200"/>
            <a:ext cx="3790666"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600" dirty="0" smtClean="0">
                <a:latin typeface="Times New Roman" pitchFamily="18" charset="0"/>
                <a:cs typeface="Times New Roman" pitchFamily="18" charset="0"/>
              </a:rPr>
              <a:t>Technical Problems</a:t>
            </a:r>
            <a:endParaRPr lang="en-US" sz="3600" dirty="0">
              <a:latin typeface="Times New Roman" pitchFamily="18" charset="0"/>
              <a:cs typeface="Times New Roman" pitchFamily="18" charset="0"/>
            </a:endParaRPr>
          </a:p>
        </p:txBody>
      </p:sp>
      <p:sp>
        <p:nvSpPr>
          <p:cNvPr id="5" name="TextBox 4"/>
          <p:cNvSpPr txBox="1"/>
          <p:nvPr/>
        </p:nvSpPr>
        <p:spPr>
          <a:xfrm>
            <a:off x="4876800" y="445827"/>
            <a:ext cx="3962400" cy="120032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3600" dirty="0" smtClean="0">
                <a:latin typeface="Times New Roman" pitchFamily="18" charset="0"/>
                <a:cs typeface="Times New Roman" pitchFamily="18" charset="0"/>
              </a:rPr>
              <a:t>Adaptive Challenges</a:t>
            </a:r>
            <a:endParaRPr lang="en-US" sz="3600" dirty="0">
              <a:latin typeface="Times New Roman" pitchFamily="18" charset="0"/>
              <a:cs typeface="Times New Roman" pitchFamily="18" charset="0"/>
            </a:endParaRPr>
          </a:p>
        </p:txBody>
      </p:sp>
      <p:sp>
        <p:nvSpPr>
          <p:cNvPr id="7" name="TextBox 6"/>
          <p:cNvSpPr txBox="1"/>
          <p:nvPr/>
        </p:nvSpPr>
        <p:spPr>
          <a:xfrm>
            <a:off x="379862" y="2177576"/>
            <a:ext cx="3963538"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400" b="1" dirty="0" smtClean="0">
                <a:latin typeface="Times New Roman" pitchFamily="18" charset="0"/>
                <a:cs typeface="Times New Roman" pitchFamily="18" charset="0"/>
              </a:rPr>
              <a:t>Easy to Identify </a:t>
            </a:r>
          </a:p>
          <a:p>
            <a:pPr algn="ctr"/>
            <a:r>
              <a:rPr lang="en-US" sz="2400" b="1" dirty="0" smtClean="0">
                <a:latin typeface="Times New Roman" pitchFamily="18" charset="0"/>
                <a:cs typeface="Times New Roman" pitchFamily="18" charset="0"/>
              </a:rPr>
              <a:t>Simple Problems</a:t>
            </a:r>
            <a:endParaRPr lang="en-US" sz="2400" b="1" dirty="0">
              <a:latin typeface="Times New Roman" pitchFamily="18" charset="0"/>
              <a:cs typeface="Times New Roman" pitchFamily="18" charset="0"/>
            </a:endParaRPr>
          </a:p>
        </p:txBody>
      </p:sp>
      <p:sp>
        <p:nvSpPr>
          <p:cNvPr id="8" name="TextBox 7"/>
          <p:cNvSpPr txBox="1"/>
          <p:nvPr/>
        </p:nvSpPr>
        <p:spPr>
          <a:xfrm>
            <a:off x="360528" y="3194333"/>
            <a:ext cx="3982872"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400" b="1" dirty="0" smtClean="0">
                <a:latin typeface="Times New Roman" pitchFamily="18" charset="0"/>
                <a:cs typeface="Times New Roman" pitchFamily="18" charset="0"/>
              </a:rPr>
              <a:t>Quick Solutions</a:t>
            </a:r>
          </a:p>
          <a:p>
            <a:pPr algn="ctr"/>
            <a:r>
              <a:rPr lang="en-US" sz="2400" b="1" dirty="0" smtClean="0">
                <a:latin typeface="Times New Roman" pitchFamily="18" charset="0"/>
                <a:cs typeface="Times New Roman" pitchFamily="18" charset="0"/>
              </a:rPr>
              <a:t>Few Changes</a:t>
            </a:r>
            <a:endParaRPr lang="en-US" sz="2400" b="1" dirty="0">
              <a:latin typeface="Times New Roman" pitchFamily="18" charset="0"/>
              <a:cs typeface="Times New Roman" pitchFamily="18" charset="0"/>
            </a:endParaRPr>
          </a:p>
        </p:txBody>
      </p:sp>
      <p:sp>
        <p:nvSpPr>
          <p:cNvPr id="9" name="TextBox 8"/>
          <p:cNvSpPr txBox="1"/>
          <p:nvPr/>
        </p:nvSpPr>
        <p:spPr>
          <a:xfrm>
            <a:off x="324134" y="4317999"/>
            <a:ext cx="4019266"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400" b="1" dirty="0" smtClean="0">
                <a:latin typeface="Times New Roman" pitchFamily="18" charset="0"/>
                <a:cs typeface="Times New Roman" pitchFamily="18" charset="0"/>
              </a:rPr>
              <a:t>Expert or authority can solve the problem!</a:t>
            </a:r>
            <a:endParaRPr lang="en-US" sz="2400" b="1" dirty="0">
              <a:latin typeface="Times New Roman" pitchFamily="18" charset="0"/>
              <a:cs typeface="Times New Roman" pitchFamily="18" charset="0"/>
            </a:endParaRPr>
          </a:p>
        </p:txBody>
      </p:sp>
      <p:cxnSp>
        <p:nvCxnSpPr>
          <p:cNvPr id="11" name="Straight Arrow Connector 10"/>
          <p:cNvCxnSpPr/>
          <p:nvPr/>
        </p:nvCxnSpPr>
        <p:spPr>
          <a:xfrm>
            <a:off x="2127060" y="1657529"/>
            <a:ext cx="0" cy="52004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2" name="TextBox 11"/>
          <p:cNvSpPr txBox="1"/>
          <p:nvPr/>
        </p:nvSpPr>
        <p:spPr>
          <a:xfrm>
            <a:off x="4768755" y="2177576"/>
            <a:ext cx="3810000"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400" b="1" dirty="0" smtClean="0">
                <a:latin typeface="Times New Roman" pitchFamily="18" charset="0"/>
                <a:cs typeface="Times New Roman" pitchFamily="18" charset="0"/>
              </a:rPr>
              <a:t>Difficult to Identify </a:t>
            </a:r>
          </a:p>
          <a:p>
            <a:pPr algn="ctr"/>
            <a:r>
              <a:rPr lang="en-US" sz="2400" b="1" dirty="0" smtClean="0">
                <a:latin typeface="Times New Roman" pitchFamily="18" charset="0"/>
                <a:cs typeface="Times New Roman" pitchFamily="18" charset="0"/>
              </a:rPr>
              <a:t>Layered Challenges</a:t>
            </a:r>
            <a:endParaRPr lang="en-US" sz="2400" b="1" dirty="0">
              <a:latin typeface="Times New Roman" pitchFamily="18" charset="0"/>
              <a:cs typeface="Times New Roman" pitchFamily="18" charset="0"/>
            </a:endParaRPr>
          </a:p>
        </p:txBody>
      </p:sp>
      <p:sp>
        <p:nvSpPr>
          <p:cNvPr id="13" name="TextBox 12"/>
          <p:cNvSpPr txBox="1"/>
          <p:nvPr/>
        </p:nvSpPr>
        <p:spPr>
          <a:xfrm>
            <a:off x="4800600" y="3276600"/>
            <a:ext cx="3810000"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400" b="1" dirty="0" smtClean="0">
                <a:latin typeface="Times New Roman" pitchFamily="18" charset="0"/>
                <a:cs typeface="Times New Roman" pitchFamily="18" charset="0"/>
              </a:rPr>
              <a:t>Complex Solutions</a:t>
            </a:r>
          </a:p>
          <a:p>
            <a:pPr algn="ctr"/>
            <a:r>
              <a:rPr lang="en-US" sz="2400" b="1" dirty="0" smtClean="0">
                <a:solidFill>
                  <a:schemeClr val="bg1"/>
                </a:solidFill>
                <a:latin typeface="Times New Roman" pitchFamily="18" charset="0"/>
                <a:cs typeface="Times New Roman" pitchFamily="18" charset="0"/>
              </a:rPr>
              <a:t>Change in values, beliefs...</a:t>
            </a:r>
            <a:endParaRPr lang="en-US" sz="2400" b="1" dirty="0">
              <a:solidFill>
                <a:schemeClr val="bg1"/>
              </a:solidFill>
              <a:latin typeface="Times New Roman" pitchFamily="18" charset="0"/>
              <a:cs typeface="Times New Roman" pitchFamily="18" charset="0"/>
            </a:endParaRPr>
          </a:p>
        </p:txBody>
      </p:sp>
      <p:sp>
        <p:nvSpPr>
          <p:cNvPr id="14" name="TextBox 13"/>
          <p:cNvSpPr txBox="1"/>
          <p:nvPr/>
        </p:nvSpPr>
        <p:spPr>
          <a:xfrm>
            <a:off x="4800600" y="4336194"/>
            <a:ext cx="3810000" cy="8309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400" b="1" dirty="0" smtClean="0">
                <a:latin typeface="Times New Roman" pitchFamily="18" charset="0"/>
                <a:cs typeface="Times New Roman" pitchFamily="18" charset="0"/>
              </a:rPr>
              <a:t>People with the problem do the work of solving it!</a:t>
            </a:r>
            <a:endParaRPr lang="en-US" sz="2400" b="1" dirty="0">
              <a:latin typeface="Times New Roman" pitchFamily="18" charset="0"/>
              <a:cs typeface="Times New Roman" pitchFamily="18" charset="0"/>
            </a:endParaRPr>
          </a:p>
        </p:txBody>
      </p:sp>
      <p:cxnSp>
        <p:nvCxnSpPr>
          <p:cNvPr id="15" name="Straight Arrow Connector 14"/>
          <p:cNvCxnSpPr/>
          <p:nvPr/>
        </p:nvCxnSpPr>
        <p:spPr>
          <a:xfrm>
            <a:off x="6707874" y="1646156"/>
            <a:ext cx="0" cy="53142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 name="TextBox 1"/>
          <p:cNvSpPr txBox="1"/>
          <p:nvPr/>
        </p:nvSpPr>
        <p:spPr>
          <a:xfrm>
            <a:off x="379862" y="5230858"/>
            <a:ext cx="8002138" cy="954107"/>
          </a:xfrm>
          <a:prstGeom prst="rect">
            <a:avLst/>
          </a:prstGeom>
          <a:noFill/>
        </p:spPr>
        <p:txBody>
          <a:bodyPr wrap="square" rtlCol="0">
            <a:spAutoFit/>
          </a:bodyPr>
          <a:lstStyle/>
          <a:p>
            <a:pPr algn="ctr"/>
            <a:r>
              <a:rPr lang="en-US" sz="2800" b="1" i="1" dirty="0" smtClean="0"/>
              <a:t>Are you planning to address Technical Problems or Adaptive Challenges with some Technical Fixes?</a:t>
            </a:r>
            <a:endParaRPr lang="en-US" sz="2800" b="1" i="1" dirty="0"/>
          </a:p>
        </p:txBody>
      </p:sp>
    </p:spTree>
    <p:extLst>
      <p:ext uri="{BB962C8B-B14F-4D97-AF65-F5344CB8AC3E}">
        <p14:creationId xmlns:p14="http://schemas.microsoft.com/office/powerpoint/2010/main" val="281896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0236" y="863406"/>
            <a:ext cx="6316630" cy="1325563"/>
          </a:xfrm>
        </p:spPr>
        <p:txBody>
          <a:bodyPr>
            <a:normAutofit fontScale="90000"/>
          </a:bodyPr>
          <a:lstStyle/>
          <a:p>
            <a:pPr algn="ctr"/>
            <a:r>
              <a:rPr lang="en-US" dirty="0" smtClean="0"/>
              <a:t>Annual Event Graduation Data for Students with Disabilities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81107096"/>
              </p:ext>
            </p:extLst>
          </p:nvPr>
        </p:nvGraphicFramePr>
        <p:xfrm>
          <a:off x="514350" y="2648453"/>
          <a:ext cx="7486650" cy="1849120"/>
        </p:xfrm>
        <a:graphic>
          <a:graphicData uri="http://schemas.openxmlformats.org/drawingml/2006/table">
            <a:tbl>
              <a:tblPr firstRow="1" bandRow="1">
                <a:tableStyleId>{5C22544A-7EE6-4342-B048-85BDC9FD1C3A}</a:tableStyleId>
              </a:tblPr>
              <a:tblGrid>
                <a:gridCol w="1497330"/>
                <a:gridCol w="1497330"/>
                <a:gridCol w="1497330"/>
                <a:gridCol w="1862293"/>
                <a:gridCol w="1132367"/>
              </a:tblGrid>
              <a:tr h="370840">
                <a:tc>
                  <a:txBody>
                    <a:bodyPr/>
                    <a:lstStyle/>
                    <a:p>
                      <a:endParaRPr lang="en-US" dirty="0"/>
                    </a:p>
                  </a:txBody>
                  <a:tcPr/>
                </a:tc>
                <a:tc>
                  <a:txBody>
                    <a:bodyPr/>
                    <a:lstStyle/>
                    <a:p>
                      <a:pPr algn="ctr"/>
                      <a:r>
                        <a:rPr lang="en-US" dirty="0" smtClean="0"/>
                        <a:t>Dropout </a:t>
                      </a:r>
                      <a:endParaRPr lang="en-US" dirty="0"/>
                    </a:p>
                  </a:txBody>
                  <a:tcPr/>
                </a:tc>
                <a:tc>
                  <a:txBody>
                    <a:bodyPr/>
                    <a:lstStyle/>
                    <a:p>
                      <a:pPr algn="ctr"/>
                      <a:r>
                        <a:rPr lang="en-US" dirty="0" smtClean="0"/>
                        <a:t>HS Diplomas</a:t>
                      </a:r>
                      <a:endParaRPr lang="en-US" dirty="0"/>
                    </a:p>
                  </a:txBody>
                  <a:tcPr/>
                </a:tc>
                <a:tc>
                  <a:txBody>
                    <a:bodyPr/>
                    <a:lstStyle/>
                    <a:p>
                      <a:pPr algn="ctr"/>
                      <a:r>
                        <a:rPr lang="en-US" dirty="0" smtClean="0"/>
                        <a:t>Certificate/Sped</a:t>
                      </a:r>
                      <a:endParaRPr lang="en-US" dirty="0"/>
                    </a:p>
                  </a:txBody>
                  <a:tcPr/>
                </a:tc>
                <a:tc>
                  <a:txBody>
                    <a:bodyPr/>
                    <a:lstStyle/>
                    <a:p>
                      <a:r>
                        <a:rPr lang="en-US" dirty="0" smtClean="0"/>
                        <a:t>Grad Rate</a:t>
                      </a:r>
                      <a:endParaRPr lang="en-US" dirty="0"/>
                    </a:p>
                  </a:txBody>
                  <a:tcPr/>
                </a:tc>
              </a:tr>
              <a:tr h="370840">
                <a:tc>
                  <a:txBody>
                    <a:bodyPr/>
                    <a:lstStyle/>
                    <a:p>
                      <a:pPr algn="ctr"/>
                      <a:r>
                        <a:rPr lang="en-US" dirty="0" smtClean="0"/>
                        <a:t>FY14</a:t>
                      </a:r>
                      <a:endParaRPr lang="en-US" dirty="0"/>
                    </a:p>
                  </a:txBody>
                  <a:tcPr/>
                </a:tc>
                <a:tc>
                  <a:txBody>
                    <a:bodyPr/>
                    <a:lstStyle/>
                    <a:p>
                      <a:pPr algn="ctr"/>
                      <a:r>
                        <a:rPr lang="en-US" dirty="0" smtClean="0"/>
                        <a:t>3552</a:t>
                      </a:r>
                      <a:endParaRPr lang="en-US" dirty="0"/>
                    </a:p>
                  </a:txBody>
                  <a:tcPr/>
                </a:tc>
                <a:tc>
                  <a:txBody>
                    <a:bodyPr/>
                    <a:lstStyle/>
                    <a:p>
                      <a:pPr algn="ctr"/>
                      <a:r>
                        <a:rPr lang="en-US" dirty="0" smtClean="0"/>
                        <a:t>5214</a:t>
                      </a:r>
                      <a:endParaRPr lang="en-US" dirty="0"/>
                    </a:p>
                  </a:txBody>
                  <a:tcPr/>
                </a:tc>
                <a:tc>
                  <a:txBody>
                    <a:bodyPr/>
                    <a:lstStyle/>
                    <a:p>
                      <a:pPr algn="ctr"/>
                      <a:r>
                        <a:rPr lang="en-US" dirty="0" smtClean="0"/>
                        <a:t>3061</a:t>
                      </a:r>
                      <a:endParaRPr lang="en-US" dirty="0"/>
                    </a:p>
                  </a:txBody>
                  <a:tcPr/>
                </a:tc>
                <a:tc>
                  <a:txBody>
                    <a:bodyPr/>
                    <a:lstStyle/>
                    <a:p>
                      <a:pPr algn="ctr"/>
                      <a:r>
                        <a:rPr lang="en-US" dirty="0" smtClean="0"/>
                        <a:t>44.1%</a:t>
                      </a:r>
                      <a:endParaRPr lang="en-US" dirty="0"/>
                    </a:p>
                  </a:txBody>
                  <a:tcPr/>
                </a:tc>
              </a:tr>
              <a:tr h="370840">
                <a:tc>
                  <a:txBody>
                    <a:bodyPr/>
                    <a:lstStyle/>
                    <a:p>
                      <a:pPr algn="ctr"/>
                      <a:r>
                        <a:rPr lang="en-US" dirty="0" smtClean="0"/>
                        <a:t>FY13</a:t>
                      </a:r>
                      <a:endParaRPr lang="en-US" dirty="0"/>
                    </a:p>
                  </a:txBody>
                  <a:tcPr/>
                </a:tc>
                <a:tc>
                  <a:txBody>
                    <a:bodyPr/>
                    <a:lstStyle/>
                    <a:p>
                      <a:pPr algn="ctr"/>
                      <a:r>
                        <a:rPr lang="en-US" dirty="0" smtClean="0"/>
                        <a:t>3526</a:t>
                      </a:r>
                      <a:endParaRPr lang="en-US" dirty="0"/>
                    </a:p>
                  </a:txBody>
                  <a:tcPr/>
                </a:tc>
                <a:tc>
                  <a:txBody>
                    <a:bodyPr/>
                    <a:lstStyle/>
                    <a:p>
                      <a:pPr algn="ctr"/>
                      <a:r>
                        <a:rPr lang="en-US" dirty="0" smtClean="0"/>
                        <a:t>4630</a:t>
                      </a:r>
                      <a:endParaRPr lang="en-US" dirty="0"/>
                    </a:p>
                  </a:txBody>
                  <a:tcPr/>
                </a:tc>
                <a:tc>
                  <a:txBody>
                    <a:bodyPr/>
                    <a:lstStyle/>
                    <a:p>
                      <a:pPr algn="ctr"/>
                      <a:r>
                        <a:rPr lang="en-US" dirty="0" smtClean="0"/>
                        <a:t>3262</a:t>
                      </a:r>
                      <a:endParaRPr lang="en-US" dirty="0"/>
                    </a:p>
                  </a:txBody>
                  <a:tcPr/>
                </a:tc>
                <a:tc>
                  <a:txBody>
                    <a:bodyPr/>
                    <a:lstStyle/>
                    <a:p>
                      <a:pPr algn="ctr"/>
                      <a:r>
                        <a:rPr lang="en-US" dirty="0" smtClean="0"/>
                        <a:t>40.6%</a:t>
                      </a:r>
                      <a:endParaRPr lang="en-US" dirty="0"/>
                    </a:p>
                  </a:txBody>
                  <a:tcPr/>
                </a:tc>
              </a:tr>
              <a:tr h="370840">
                <a:tc>
                  <a:txBody>
                    <a:bodyPr/>
                    <a:lstStyle/>
                    <a:p>
                      <a:pPr algn="ctr"/>
                      <a:r>
                        <a:rPr lang="en-US" dirty="0" smtClean="0"/>
                        <a:t>FY12</a:t>
                      </a:r>
                      <a:endParaRPr lang="en-US" dirty="0"/>
                    </a:p>
                  </a:txBody>
                  <a:tcPr/>
                </a:tc>
                <a:tc>
                  <a:txBody>
                    <a:bodyPr/>
                    <a:lstStyle/>
                    <a:p>
                      <a:pPr algn="ctr"/>
                      <a:r>
                        <a:rPr lang="en-US" dirty="0" smtClean="0"/>
                        <a:t>3579</a:t>
                      </a:r>
                      <a:endParaRPr lang="en-US" dirty="0"/>
                    </a:p>
                  </a:txBody>
                  <a:tcPr/>
                </a:tc>
                <a:tc>
                  <a:txBody>
                    <a:bodyPr/>
                    <a:lstStyle/>
                    <a:p>
                      <a:pPr algn="ctr"/>
                      <a:r>
                        <a:rPr lang="en-US" dirty="0" smtClean="0"/>
                        <a:t>4866</a:t>
                      </a:r>
                      <a:endParaRPr lang="en-US" dirty="0"/>
                    </a:p>
                  </a:txBody>
                  <a:tcPr/>
                </a:tc>
                <a:tc>
                  <a:txBody>
                    <a:bodyPr/>
                    <a:lstStyle/>
                    <a:p>
                      <a:pPr algn="ctr"/>
                      <a:r>
                        <a:rPr lang="en-US" dirty="0" smtClean="0"/>
                        <a:t>3118</a:t>
                      </a:r>
                      <a:endParaRPr lang="en-US" dirty="0"/>
                    </a:p>
                  </a:txBody>
                  <a:tcPr/>
                </a:tc>
                <a:tc>
                  <a:txBody>
                    <a:bodyPr/>
                    <a:lstStyle/>
                    <a:p>
                      <a:pPr algn="ctr"/>
                      <a:r>
                        <a:rPr lang="en-US" dirty="0" smtClean="0"/>
                        <a:t>42.1%</a:t>
                      </a:r>
                      <a:endParaRPr lang="en-US" dirty="0"/>
                    </a:p>
                  </a:txBody>
                  <a:tcPr/>
                </a:tc>
              </a:tr>
              <a:tr h="312287">
                <a:tc>
                  <a:txBody>
                    <a:bodyPr/>
                    <a:lstStyle/>
                    <a:p>
                      <a:pPr algn="ctr"/>
                      <a:r>
                        <a:rPr lang="en-US" dirty="0" smtClean="0"/>
                        <a:t>Total</a:t>
                      </a:r>
                      <a:endParaRPr lang="en-US" dirty="0"/>
                    </a:p>
                  </a:txBody>
                  <a:tcPr/>
                </a:tc>
                <a:tc>
                  <a:txBody>
                    <a:bodyPr/>
                    <a:lstStyle/>
                    <a:p>
                      <a:pPr algn="ctr"/>
                      <a:r>
                        <a:rPr lang="en-US" dirty="0" smtClean="0"/>
                        <a:t>10,657</a:t>
                      </a:r>
                      <a:endParaRPr lang="en-US" dirty="0"/>
                    </a:p>
                  </a:txBody>
                  <a:tcPr/>
                </a:tc>
                <a:tc>
                  <a:txBody>
                    <a:bodyPr/>
                    <a:lstStyle/>
                    <a:p>
                      <a:pPr algn="ctr"/>
                      <a:r>
                        <a:rPr lang="en-US" dirty="0" smtClean="0"/>
                        <a:t>14,710</a:t>
                      </a:r>
                      <a:endParaRPr lang="en-US" dirty="0"/>
                    </a:p>
                  </a:txBody>
                  <a:tcPr/>
                </a:tc>
                <a:tc>
                  <a:txBody>
                    <a:bodyPr/>
                    <a:lstStyle/>
                    <a:p>
                      <a:pPr algn="ctr"/>
                      <a:r>
                        <a:rPr lang="en-US" dirty="0" smtClean="0"/>
                        <a:t>9,441</a:t>
                      </a:r>
                      <a:endParaRPr lang="en-US" dirty="0"/>
                    </a:p>
                  </a:txBody>
                  <a:tcPr/>
                </a:tc>
                <a:tc>
                  <a:txBody>
                    <a:bodyPr/>
                    <a:lstStyle/>
                    <a:p>
                      <a:pPr algn="ctr"/>
                      <a:endParaRPr lang="en-US" dirty="0"/>
                    </a:p>
                  </a:txBody>
                  <a:tcPr/>
                </a:tc>
              </a:tr>
            </a:tbl>
          </a:graphicData>
        </a:graphic>
      </p:graphicFrame>
      <p:sp>
        <p:nvSpPr>
          <p:cNvPr id="3" name="Date Placeholder 2"/>
          <p:cNvSpPr>
            <a:spLocks noGrp="1"/>
          </p:cNvSpPr>
          <p:nvPr>
            <p:ph type="dt" sz="half" idx="2"/>
          </p:nvPr>
        </p:nvSpPr>
        <p:spPr/>
        <p:txBody>
          <a:bodyPr/>
          <a:lstStyle/>
          <a:p>
            <a:fld id="{16A82E43-F334-4B83-9151-C0C24AE8A2BC}" type="datetime1">
              <a:rPr lang="en-US" smtClean="0"/>
              <a:t>9/23/2015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27</a:t>
            </a:fld>
            <a:endParaRPr lang="en-US" dirty="0"/>
          </a:p>
        </p:txBody>
      </p:sp>
    </p:spTree>
    <p:extLst>
      <p:ext uri="{BB962C8B-B14F-4D97-AF65-F5344CB8AC3E}">
        <p14:creationId xmlns:p14="http://schemas.microsoft.com/office/powerpoint/2010/main" val="2378724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78416864"/>
              </p:ext>
            </p:extLst>
          </p:nvPr>
        </p:nvGraphicFramePr>
        <p:xfrm>
          <a:off x="160816" y="581614"/>
          <a:ext cx="8292067" cy="5500209"/>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28</a:t>
            </a:fld>
            <a:endParaRPr lang="en-US" dirty="0"/>
          </a:p>
        </p:txBody>
      </p:sp>
    </p:spTree>
    <p:extLst>
      <p:ext uri="{BB962C8B-B14F-4D97-AF65-F5344CB8AC3E}">
        <p14:creationId xmlns:p14="http://schemas.microsoft.com/office/powerpoint/2010/main" val="874543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Georgia’s Trend Data</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29</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92" t="32857" r="27292" b="6428"/>
          <a:stretch/>
        </p:blipFill>
        <p:spPr bwMode="auto">
          <a:xfrm>
            <a:off x="552450" y="1638300"/>
            <a:ext cx="7459436"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975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pPr marL="0" indent="0">
              <a:buNone/>
            </a:pPr>
            <a:endParaRPr lang="en-US" dirty="0" smtClean="0"/>
          </a:p>
          <a:p>
            <a:pPr marL="0" indent="0">
              <a:buNone/>
            </a:pPr>
            <a:endParaRPr lang="en-US" dirty="0"/>
          </a:p>
          <a:p>
            <a:pPr marL="0" indent="0">
              <a:buNone/>
            </a:pPr>
            <a:r>
              <a:rPr lang="en-US" dirty="0" smtClean="0"/>
              <a:t>OSEP has </a:t>
            </a:r>
            <a:r>
              <a:rPr lang="en-US" dirty="0"/>
              <a:t>revised its accountability system to shift the balance from a system focused primarily on compliance to one that puts more emphasis on results</a:t>
            </a:r>
            <a:r>
              <a:rPr lang="en-US" dirty="0" smtClean="0"/>
              <a:t>.</a:t>
            </a:r>
          </a:p>
          <a:p>
            <a:pPr marL="0" indent="0">
              <a:buNone/>
            </a:pPr>
            <a:endParaRPr lang="en-US" dirty="0" smtClean="0"/>
          </a:p>
          <a:p>
            <a:endParaRPr lang="en-US" dirty="0"/>
          </a:p>
        </p:txBody>
      </p:sp>
      <p:sp>
        <p:nvSpPr>
          <p:cNvPr id="2" name="Title 1"/>
          <p:cNvSpPr>
            <a:spLocks noGrp="1"/>
          </p:cNvSpPr>
          <p:nvPr>
            <p:ph type="title"/>
          </p:nvPr>
        </p:nvSpPr>
        <p:spPr>
          <a:xfrm>
            <a:off x="336885" y="1189038"/>
            <a:ext cx="8229600" cy="868362"/>
          </a:xfrm>
        </p:spPr>
        <p:txBody>
          <a:bodyPr>
            <a:normAutofit fontScale="90000"/>
          </a:bodyPr>
          <a:lstStyle/>
          <a:p>
            <a:r>
              <a:rPr lang="en-US" sz="4000" dirty="0" smtClean="0"/>
              <a:t>Results-Driven Accountability: Shifting the Balance </a:t>
            </a:r>
            <a:endParaRPr lang="en-US" sz="4000" dirty="0"/>
          </a:p>
        </p:txBody>
      </p:sp>
      <p:pic>
        <p:nvPicPr>
          <p:cNvPr id="4" name="Picture 2" descr="Balance scal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11905" y="3980717"/>
            <a:ext cx="2450432" cy="21192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71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Math Problem</a:t>
            </a:r>
            <a:endParaRPr lang="en-US" dirty="0"/>
          </a:p>
        </p:txBody>
      </p:sp>
      <p:sp>
        <p:nvSpPr>
          <p:cNvPr id="3" name="Content Placeholder 2"/>
          <p:cNvSpPr>
            <a:spLocks noGrp="1"/>
          </p:cNvSpPr>
          <p:nvPr>
            <p:ph idx="1"/>
          </p:nvPr>
        </p:nvSpPr>
        <p:spPr/>
        <p:txBody>
          <a:bodyPr>
            <a:normAutofit/>
          </a:bodyPr>
          <a:lstStyle/>
          <a:p>
            <a:r>
              <a:rPr lang="en-US" dirty="0" smtClean="0"/>
              <a:t>4361 (Grades 7-12) SWD dropped out of school during FY15</a:t>
            </a:r>
          </a:p>
          <a:p>
            <a:r>
              <a:rPr lang="en-US" dirty="0" smtClean="0"/>
              <a:t>3825 (Grades 9-12) SWD dropped out of school during FY15</a:t>
            </a:r>
          </a:p>
          <a:p>
            <a:r>
              <a:rPr lang="en-US" sz="4000" b="1" dirty="0" smtClean="0">
                <a:solidFill>
                  <a:srgbClr val="FF0000"/>
                </a:solidFill>
              </a:rPr>
              <a:t>536 SWD (Grades 7-8) Dropped out of School during FY15</a:t>
            </a:r>
          </a:p>
          <a:p>
            <a:r>
              <a:rPr lang="en-US" sz="4000" b="1" dirty="0" smtClean="0">
                <a:solidFill>
                  <a:srgbClr val="FF0000"/>
                </a:solidFill>
              </a:rPr>
              <a:t>365 SWD…during FY14</a:t>
            </a:r>
            <a:endParaRPr lang="en-US" sz="4000" b="1" dirty="0">
              <a:solidFill>
                <a:srgbClr val="FF0000"/>
              </a:solidFill>
            </a:endParaRPr>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30</a:t>
            </a:fld>
            <a:endParaRPr lang="en-US" dirty="0"/>
          </a:p>
        </p:txBody>
      </p:sp>
    </p:spTree>
    <p:extLst>
      <p:ext uri="{BB962C8B-B14F-4D97-AF65-F5344CB8AC3E}">
        <p14:creationId xmlns:p14="http://schemas.microsoft.com/office/powerpoint/2010/main" val="387692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of GA’s Bottom Quartile for Math (3-8)</a:t>
            </a:r>
            <a:endParaRPr lang="en-US" dirty="0"/>
          </a:p>
        </p:txBody>
      </p:sp>
      <p:sp>
        <p:nvSpPr>
          <p:cNvPr id="3" name="Content Placeholder 2"/>
          <p:cNvSpPr>
            <a:spLocks noGrp="1"/>
          </p:cNvSpPr>
          <p:nvPr>
            <p:ph idx="1"/>
          </p:nvPr>
        </p:nvSpPr>
        <p:spPr/>
        <p:txBody>
          <a:bodyPr/>
          <a:lstStyle/>
          <a:p>
            <a:r>
              <a:rPr lang="en-US" dirty="0" smtClean="0"/>
              <a:t>Approximately 58% DNM</a:t>
            </a:r>
          </a:p>
          <a:p>
            <a:r>
              <a:rPr lang="en-US" dirty="0" smtClean="0"/>
              <a:t>42% Proficient</a:t>
            </a:r>
          </a:p>
          <a:p>
            <a:r>
              <a:rPr lang="en-US" dirty="0" smtClean="0"/>
              <a:t>19.5% SWD</a:t>
            </a:r>
          </a:p>
          <a:p>
            <a:r>
              <a:rPr lang="en-US" dirty="0" smtClean="0"/>
              <a:t>84.8% ED</a:t>
            </a:r>
          </a:p>
          <a:p>
            <a:r>
              <a:rPr lang="en-US" dirty="0" smtClean="0"/>
              <a:t>42.9% of these students missed 6 or more days</a:t>
            </a:r>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31</a:t>
            </a:fld>
            <a:endParaRPr lang="en-US" dirty="0"/>
          </a:p>
        </p:txBody>
      </p:sp>
    </p:spTree>
    <p:extLst>
      <p:ext uri="{BB962C8B-B14F-4D97-AF65-F5344CB8AC3E}">
        <p14:creationId xmlns:p14="http://schemas.microsoft.com/office/powerpoint/2010/main" val="273926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50" y="2223824"/>
            <a:ext cx="8127454" cy="1325563"/>
          </a:xfrm>
        </p:spPr>
        <p:txBody>
          <a:bodyPr>
            <a:normAutofit fontScale="90000"/>
          </a:bodyPr>
          <a:lstStyle/>
          <a:p>
            <a:pPr algn="ctr"/>
            <a:r>
              <a:rPr lang="en-US" dirty="0" smtClean="0"/>
              <a:t>How can Georgia’s Curriculum Leaders help us solve this adaptive challenge?</a:t>
            </a:r>
            <a:endParaRPr lang="en-US" dirty="0"/>
          </a:p>
        </p:txBody>
      </p:sp>
      <p:sp>
        <p:nvSpPr>
          <p:cNvPr id="3" name="Date Placeholder 2"/>
          <p:cNvSpPr>
            <a:spLocks noGrp="1"/>
          </p:cNvSpPr>
          <p:nvPr>
            <p:ph type="dt" sz="half" idx="2"/>
          </p:nvPr>
        </p:nvSpPr>
        <p:spPr/>
        <p:txBody>
          <a:bodyPr/>
          <a:lstStyle/>
          <a:p>
            <a:fld id="{16A82E43-F334-4B83-9151-C0C24AE8A2BC}" type="datetime1">
              <a:rPr lang="en-US" smtClean="0"/>
              <a:t>9/23/2015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32</a:t>
            </a:fld>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4897" y="521147"/>
            <a:ext cx="1576552" cy="104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7826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Barriers	</a:t>
            </a:r>
            <a:br>
              <a:rPr lang="en-US" dirty="0" smtClean="0"/>
            </a:br>
            <a:r>
              <a:rPr lang="en-US" sz="3600" dirty="0" smtClean="0"/>
              <a:t>“It’s really an equity issue”</a:t>
            </a:r>
            <a:endParaRPr lang="en-US" sz="3600" dirty="0"/>
          </a:p>
        </p:txBody>
      </p:sp>
      <p:sp>
        <p:nvSpPr>
          <p:cNvPr id="3" name="Content Placeholder 2"/>
          <p:cNvSpPr>
            <a:spLocks noGrp="1"/>
          </p:cNvSpPr>
          <p:nvPr>
            <p:ph idx="1"/>
          </p:nvPr>
        </p:nvSpPr>
        <p:spPr>
          <a:xfrm>
            <a:off x="628649" y="1825625"/>
            <a:ext cx="8250655" cy="4351338"/>
          </a:xfrm>
        </p:spPr>
        <p:txBody>
          <a:bodyPr>
            <a:normAutofit/>
          </a:bodyPr>
          <a:lstStyle/>
          <a:p>
            <a:pPr marL="0" indent="0">
              <a:buNone/>
            </a:pPr>
            <a:r>
              <a:rPr lang="en-US" b="1" dirty="0" smtClean="0">
                <a:solidFill>
                  <a:srgbClr val="FF0000"/>
                </a:solidFill>
              </a:rPr>
              <a:t>Access to the General Curriculum for All Students</a:t>
            </a:r>
          </a:p>
          <a:p>
            <a:pPr lvl="1"/>
            <a:r>
              <a:rPr lang="en-US" dirty="0" smtClean="0"/>
              <a:t>Universal </a:t>
            </a:r>
            <a:r>
              <a:rPr lang="en-US" dirty="0" smtClean="0"/>
              <a:t>Design for Learning (</a:t>
            </a:r>
            <a:r>
              <a:rPr lang="en-US" dirty="0" smtClean="0"/>
              <a:t>UDL)</a:t>
            </a:r>
          </a:p>
          <a:p>
            <a:pPr lvl="1"/>
            <a:r>
              <a:rPr lang="en-US" dirty="0"/>
              <a:t>D</a:t>
            </a:r>
            <a:r>
              <a:rPr lang="en-US" dirty="0" smtClean="0"/>
              <a:t>ifferentiated </a:t>
            </a:r>
            <a:r>
              <a:rPr lang="en-US" dirty="0" smtClean="0"/>
              <a:t>In</a:t>
            </a:r>
            <a:r>
              <a:rPr lang="en-US" dirty="0" smtClean="0"/>
              <a:t>struction</a:t>
            </a:r>
            <a:endParaRPr lang="en-US" dirty="0" smtClean="0"/>
          </a:p>
          <a:p>
            <a:pPr lvl="1"/>
            <a:r>
              <a:rPr lang="en-US" dirty="0" smtClean="0"/>
              <a:t>Interventions and Supports</a:t>
            </a:r>
          </a:p>
          <a:p>
            <a:r>
              <a:rPr lang="en-US" b="1" dirty="0" smtClean="0">
                <a:solidFill>
                  <a:srgbClr val="FF0000"/>
                </a:solidFill>
              </a:rPr>
              <a:t>Access to Positive School Climate for All Students </a:t>
            </a:r>
          </a:p>
          <a:p>
            <a:pPr lvl="1"/>
            <a:r>
              <a:rPr lang="en-US" dirty="0"/>
              <a:t>L</a:t>
            </a:r>
            <a:r>
              <a:rPr lang="en-US" dirty="0" smtClean="0"/>
              <a:t>earning environments that nurture the whole child</a:t>
            </a:r>
          </a:p>
          <a:p>
            <a:r>
              <a:rPr lang="en-US" b="1" dirty="0" smtClean="0">
                <a:solidFill>
                  <a:srgbClr val="FF0000"/>
                </a:solidFill>
              </a:rPr>
              <a:t>Access to Specially Designed Instruction for Students with Disabilities</a:t>
            </a:r>
          </a:p>
          <a:p>
            <a:pPr lvl="1"/>
            <a:r>
              <a:rPr lang="en-US" dirty="0"/>
              <a:t>A</a:t>
            </a:r>
            <a:r>
              <a:rPr lang="en-US" dirty="0" smtClean="0"/>
              <a:t>ppropriate services and supports</a:t>
            </a:r>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33</a:t>
            </a:fld>
            <a:endParaRPr lang="en-US" dirty="0"/>
          </a:p>
        </p:txBody>
      </p:sp>
    </p:spTree>
    <p:extLst>
      <p:ext uri="{BB962C8B-B14F-4D97-AF65-F5344CB8AC3E}">
        <p14:creationId xmlns:p14="http://schemas.microsoft.com/office/powerpoint/2010/main" val="38341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Does GA have a student completion issue or a student retention issue? </a:t>
            </a:r>
          </a:p>
          <a:p>
            <a:r>
              <a:rPr lang="en-US" dirty="0" smtClean="0"/>
              <a:t>Isn’t the student retention issue  more about student engagement and relationships? </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34</a:t>
            </a:fld>
            <a:endParaRPr lang="en-US" dirty="0"/>
          </a:p>
        </p:txBody>
      </p:sp>
    </p:spTree>
    <p:extLst>
      <p:ext uri="{BB962C8B-B14F-4D97-AF65-F5344CB8AC3E}">
        <p14:creationId xmlns:p14="http://schemas.microsoft.com/office/powerpoint/2010/main" val="17585752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882" y="2143766"/>
            <a:ext cx="8120917" cy="1325563"/>
          </a:xfrm>
        </p:spPr>
        <p:txBody>
          <a:bodyPr>
            <a:noAutofit/>
          </a:bodyPr>
          <a:lstStyle/>
          <a:p>
            <a:pPr algn="ctr"/>
            <a:r>
              <a:rPr lang="en-US" sz="3600" b="0" dirty="0" smtClean="0"/>
              <a:t>Do all students have equitable access to the general curriculum?</a:t>
            </a:r>
            <a:br>
              <a:rPr lang="en-US" sz="3600" b="0" dirty="0" smtClean="0"/>
            </a:br>
            <a:endParaRPr lang="en-US" sz="3600" b="0" dirty="0"/>
          </a:p>
        </p:txBody>
      </p:sp>
      <p:sp>
        <p:nvSpPr>
          <p:cNvPr id="3" name="Date Placeholder 2"/>
          <p:cNvSpPr>
            <a:spLocks noGrp="1"/>
          </p:cNvSpPr>
          <p:nvPr>
            <p:ph type="dt" sz="half" idx="2"/>
          </p:nvPr>
        </p:nvSpPr>
        <p:spPr/>
        <p:txBody>
          <a:bodyPr/>
          <a:lstStyle/>
          <a:p>
            <a:fld id="{16A82E43-F334-4B83-9151-C0C24AE8A2BC}" type="datetime1">
              <a:rPr lang="en-US" smtClean="0"/>
              <a:t>9/23/2015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35</a:t>
            </a:fld>
            <a:endParaRPr lang="en-US" dirty="0"/>
          </a:p>
        </p:txBody>
      </p:sp>
      <p:pic>
        <p:nvPicPr>
          <p:cNvPr id="10242" name="Picture 2" descr="http://www.clipartbest.com/cliparts/dc8/MAq/dc8MAqGRi.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01" y="133350"/>
            <a:ext cx="1675990" cy="1257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41391" y="377279"/>
            <a:ext cx="4438650" cy="769441"/>
          </a:xfrm>
          <a:prstGeom prst="rect">
            <a:avLst/>
          </a:prstGeom>
          <a:noFill/>
        </p:spPr>
        <p:txBody>
          <a:bodyPr wrap="square" rtlCol="0">
            <a:spAutoFit/>
          </a:bodyPr>
          <a:lstStyle/>
          <a:p>
            <a:r>
              <a:rPr lang="en-US" sz="4400" b="1" dirty="0" smtClean="0">
                <a:latin typeface="Arial Rounded MT Bold" pitchFamily="34" charset="0"/>
              </a:rPr>
              <a:t>Student Focus</a:t>
            </a:r>
            <a:endParaRPr lang="en-US" sz="4400" b="1" dirty="0">
              <a:latin typeface="Arial Rounded MT Bold" pitchFamily="34" charset="0"/>
            </a:endParaRPr>
          </a:p>
        </p:txBody>
      </p:sp>
    </p:spTree>
    <p:extLst>
      <p:ext uri="{BB962C8B-B14F-4D97-AF65-F5344CB8AC3E}">
        <p14:creationId xmlns:p14="http://schemas.microsoft.com/office/powerpoint/2010/main" val="562935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50" y="2549525"/>
            <a:ext cx="8477250" cy="974725"/>
          </a:xfrm>
        </p:spPr>
        <p:txBody>
          <a:bodyPr>
            <a:normAutofit fontScale="92500" lnSpcReduction="10000"/>
          </a:bodyPr>
          <a:lstStyle/>
          <a:p>
            <a:pPr marL="0" indent="0" algn="ctr">
              <a:buNone/>
            </a:pPr>
            <a:r>
              <a:rPr lang="en-US" sz="3200" dirty="0" smtClean="0">
                <a:latin typeface="Harlow Solid Italic" pitchFamily="82" charset="0"/>
              </a:rPr>
              <a:t>Curriculum  is the skills and knowledge that </a:t>
            </a:r>
          </a:p>
          <a:p>
            <a:pPr marL="0" indent="0" algn="ctr">
              <a:buNone/>
            </a:pPr>
            <a:r>
              <a:rPr lang="en-US" sz="3200" dirty="0" smtClean="0">
                <a:latin typeface="Harlow Solid Italic" pitchFamily="82" charset="0"/>
              </a:rPr>
              <a:t>students are to learn. Sounds simple enough…right!</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36</a:t>
            </a:fld>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250" t="50000" r="35833" b="15357"/>
          <a:stretch/>
        </p:blipFill>
        <p:spPr bwMode="auto">
          <a:xfrm>
            <a:off x="2647950" y="3933825"/>
            <a:ext cx="39243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159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Challenge</a:t>
            </a:r>
            <a:endParaRPr lang="en-US" dirty="0"/>
          </a:p>
        </p:txBody>
      </p:sp>
      <p:sp>
        <p:nvSpPr>
          <p:cNvPr id="3" name="Content Placeholder 2"/>
          <p:cNvSpPr>
            <a:spLocks noGrp="1"/>
          </p:cNvSpPr>
          <p:nvPr>
            <p:ph idx="1"/>
          </p:nvPr>
        </p:nvSpPr>
        <p:spPr>
          <a:xfrm>
            <a:off x="685800" y="1844675"/>
            <a:ext cx="7639050" cy="3032125"/>
          </a:xfrm>
        </p:spPr>
        <p:txBody>
          <a:bodyPr>
            <a:normAutofit/>
          </a:bodyPr>
          <a:lstStyle/>
          <a:p>
            <a:pPr marL="0" indent="0" algn="ctr">
              <a:buNone/>
            </a:pPr>
            <a:r>
              <a:rPr lang="en-US" dirty="0" smtClean="0"/>
              <a:t>All teachers need access to the </a:t>
            </a:r>
            <a:r>
              <a:rPr lang="en-US" b="1" dirty="0" smtClean="0">
                <a:solidFill>
                  <a:srgbClr val="FF0000"/>
                </a:solidFill>
              </a:rPr>
              <a:t>Written Curriculum</a:t>
            </a:r>
            <a:r>
              <a:rPr lang="en-US" dirty="0" smtClean="0"/>
              <a:t>. Sometimes teacher guides and resources, otherwise known as the </a:t>
            </a:r>
            <a:r>
              <a:rPr lang="en-US" b="1" dirty="0" smtClean="0">
                <a:solidFill>
                  <a:srgbClr val="FF0000"/>
                </a:solidFill>
              </a:rPr>
              <a:t>Supported Curriculum</a:t>
            </a:r>
            <a:r>
              <a:rPr lang="en-US" dirty="0" smtClean="0"/>
              <a:t>, become the </a:t>
            </a:r>
            <a:r>
              <a:rPr lang="en-US" b="1" dirty="0" smtClean="0">
                <a:solidFill>
                  <a:srgbClr val="FF0000"/>
                </a:solidFill>
              </a:rPr>
              <a:t>Taught Curriculum</a:t>
            </a:r>
            <a:r>
              <a:rPr lang="en-US" dirty="0" smtClean="0"/>
              <a:t>. </a:t>
            </a:r>
          </a:p>
          <a:p>
            <a:pPr marL="0" indent="0" algn="ctr">
              <a:buNone/>
            </a:pPr>
            <a:r>
              <a:rPr lang="en-US" dirty="0" smtClean="0"/>
              <a:t>Lots of experts have contributed research  from the </a:t>
            </a:r>
            <a:r>
              <a:rPr lang="en-US" b="1" dirty="0" smtClean="0">
                <a:solidFill>
                  <a:srgbClr val="FF0000"/>
                </a:solidFill>
              </a:rPr>
              <a:t>Recommended Curriculum </a:t>
            </a:r>
            <a:r>
              <a:rPr lang="en-US" dirty="0" smtClean="0"/>
              <a:t>that became the </a:t>
            </a:r>
            <a:r>
              <a:rPr lang="en-US" b="1" dirty="0" smtClean="0">
                <a:solidFill>
                  <a:srgbClr val="FF0000"/>
                </a:solidFill>
              </a:rPr>
              <a:t>Tested Curriculum</a:t>
            </a:r>
            <a:r>
              <a:rPr lang="en-US" dirty="0" smtClean="0"/>
              <a:t>. </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37</a:t>
            </a:fld>
            <a:endParaRPr lang="en-US" dirty="0"/>
          </a:p>
        </p:txBody>
      </p:sp>
    </p:spTree>
    <p:extLst>
      <p:ext uri="{BB962C8B-B14F-4D97-AF65-F5344CB8AC3E}">
        <p14:creationId xmlns:p14="http://schemas.microsoft.com/office/powerpoint/2010/main" val="4204038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Content Placeholder 2"/>
          <p:cNvSpPr>
            <a:spLocks noGrp="1"/>
          </p:cNvSpPr>
          <p:nvPr>
            <p:ph idx="1"/>
          </p:nvPr>
        </p:nvSpPr>
        <p:spPr>
          <a:xfrm>
            <a:off x="247650" y="1844675"/>
            <a:ext cx="8572500" cy="3946525"/>
          </a:xfrm>
        </p:spPr>
        <p:txBody>
          <a:bodyPr>
            <a:normAutofit/>
          </a:bodyPr>
          <a:lstStyle/>
          <a:p>
            <a:pPr marL="0" indent="0" algn="ctr">
              <a:buNone/>
            </a:pPr>
            <a:r>
              <a:rPr lang="en-US" dirty="0" smtClean="0"/>
              <a:t>At the end of the day, it all comes down to the </a:t>
            </a:r>
            <a:r>
              <a:rPr lang="en-US" b="1" dirty="0" smtClean="0">
                <a:solidFill>
                  <a:srgbClr val="FF0000"/>
                </a:solidFill>
              </a:rPr>
              <a:t>Learned Curriculum</a:t>
            </a:r>
            <a:r>
              <a:rPr lang="en-US" dirty="0" smtClean="0"/>
              <a:t>. If students are not demonstrating competency with the desired knowledge and skills, then we must revisit the </a:t>
            </a:r>
            <a:r>
              <a:rPr lang="en-US" b="1" dirty="0" smtClean="0">
                <a:solidFill>
                  <a:srgbClr val="FF0000"/>
                </a:solidFill>
              </a:rPr>
              <a:t>Taught Curriculum</a:t>
            </a:r>
            <a:r>
              <a:rPr lang="en-US" dirty="0"/>
              <a:t>.</a:t>
            </a:r>
            <a:r>
              <a:rPr lang="en-US" dirty="0" smtClean="0"/>
              <a:t> </a:t>
            </a:r>
          </a:p>
          <a:p>
            <a:pPr marL="0" indent="0" algn="ctr">
              <a:buNone/>
            </a:pPr>
            <a:endParaRPr lang="en-US" dirty="0"/>
          </a:p>
          <a:p>
            <a:pPr marL="0" indent="0" algn="ctr">
              <a:buNone/>
            </a:pPr>
            <a:r>
              <a:rPr lang="en-US" dirty="0" smtClean="0"/>
              <a:t>Sometimes, the issue is not the </a:t>
            </a:r>
            <a:r>
              <a:rPr lang="en-US" b="1" dirty="0" smtClean="0">
                <a:solidFill>
                  <a:srgbClr val="FF0000"/>
                </a:solidFill>
              </a:rPr>
              <a:t>Taught Curriculum </a:t>
            </a:r>
            <a:r>
              <a:rPr lang="en-US" dirty="0" smtClean="0"/>
              <a:t>but the </a:t>
            </a:r>
            <a:r>
              <a:rPr lang="en-US" b="1" dirty="0" smtClean="0">
                <a:solidFill>
                  <a:srgbClr val="FF0000"/>
                </a:solidFill>
              </a:rPr>
              <a:t>Hidden Curriculum</a:t>
            </a:r>
            <a:r>
              <a:rPr lang="en-US" dirty="0" smtClean="0"/>
              <a:t>.  What are the climates and cultures of schools really teaching our students?  Toxic climates will sabotage the </a:t>
            </a:r>
            <a:r>
              <a:rPr lang="en-US" b="1" dirty="0" smtClean="0">
                <a:solidFill>
                  <a:srgbClr val="FF0000"/>
                </a:solidFill>
              </a:rPr>
              <a:t>Taught Curriculum </a:t>
            </a:r>
            <a:r>
              <a:rPr lang="en-US" dirty="0" smtClean="0"/>
              <a:t>every time. </a:t>
            </a:r>
          </a:p>
          <a:p>
            <a:pPr marL="0" indent="0" algn="ctr">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38</a:t>
            </a:fld>
            <a:endParaRPr lang="en-US" dirty="0"/>
          </a:p>
        </p:txBody>
      </p:sp>
    </p:spTree>
    <p:extLst>
      <p:ext uri="{BB962C8B-B14F-4D97-AF65-F5344CB8AC3E}">
        <p14:creationId xmlns:p14="http://schemas.microsoft.com/office/powerpoint/2010/main" val="827954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Content Placeholder 2"/>
          <p:cNvSpPr>
            <a:spLocks noGrp="1"/>
          </p:cNvSpPr>
          <p:nvPr>
            <p:ph idx="1"/>
          </p:nvPr>
        </p:nvSpPr>
        <p:spPr>
          <a:xfrm>
            <a:off x="247650" y="1844675"/>
            <a:ext cx="8572500" cy="3946525"/>
          </a:xfrm>
        </p:spPr>
        <p:txBody>
          <a:bodyPr>
            <a:normAutofit/>
          </a:bodyPr>
          <a:lstStyle/>
          <a:p>
            <a:pPr marL="0" indent="0" algn="ctr">
              <a:buNone/>
            </a:pPr>
            <a:r>
              <a:rPr lang="en-US" dirty="0" smtClean="0"/>
              <a:t>PSA: There is not an Individualized Education Program Curriculum! </a:t>
            </a:r>
          </a:p>
          <a:p>
            <a:pPr marL="0" indent="0" algn="ctr">
              <a:buNone/>
            </a:pPr>
            <a:endParaRPr lang="en-US" dirty="0" smtClean="0"/>
          </a:p>
          <a:p>
            <a:pPr marL="0" indent="0" algn="ctr">
              <a:buNone/>
            </a:pPr>
            <a:r>
              <a:rPr lang="en-US" dirty="0" smtClean="0"/>
              <a:t> The destination and expectations for the Learned Curriculum do not change based on race/ethnicity, socioeconomic status, disability, etc.  The routes may vary based on unique challenges, deficits, or preferences. </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39</a:t>
            </a:fld>
            <a:endParaRPr lang="en-US" dirty="0"/>
          </a:p>
        </p:txBody>
      </p:sp>
    </p:spTree>
    <p:extLst>
      <p:ext uri="{BB962C8B-B14F-4D97-AF65-F5344CB8AC3E}">
        <p14:creationId xmlns:p14="http://schemas.microsoft.com/office/powerpoint/2010/main" val="3387755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475966" y="1352550"/>
            <a:ext cx="8056959" cy="4138175"/>
          </a:xfrm>
        </p:spPr>
        <p:txBody>
          <a:bodyPr>
            <a:normAutofit/>
          </a:bodyPr>
          <a:lstStyle/>
          <a:p>
            <a:pPr marL="0" indent="0" algn="ctr">
              <a:buNone/>
            </a:pPr>
            <a:r>
              <a:rPr lang="en-US" sz="3600" dirty="0" smtClean="0"/>
              <a:t>Join me as I share an excerpt from the Georgia Story about our Sweet Georgia Peaches. </a:t>
            </a:r>
            <a:endParaRPr lang="en-US" sz="3600" dirty="0"/>
          </a:p>
        </p:txBody>
      </p:sp>
      <p:sp>
        <p:nvSpPr>
          <p:cNvPr id="4" name="Date Placeholder 3"/>
          <p:cNvSpPr>
            <a:spLocks noGrp="1"/>
          </p:cNvSpPr>
          <p:nvPr>
            <p:ph type="dt" sz="half" idx="10"/>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12"/>
          </p:nvPr>
        </p:nvSpPr>
        <p:spPr/>
        <p:txBody>
          <a:bodyPr/>
          <a:lstStyle/>
          <a:p>
            <a:fld id="{B63E4CEF-BB1E-48C7-AE93-F39F6AA99AD7}" type="slidenum">
              <a:rPr lang="en-US" smtClean="0"/>
              <a:pPr/>
              <a:t>4</a:t>
            </a:fld>
            <a:endParaRPr lang="en-US" dirty="0"/>
          </a:p>
        </p:txBody>
      </p:sp>
      <p:pic>
        <p:nvPicPr>
          <p:cNvPr id="6150" name="Picture 6" descr="http://www.theshelbyreport.com/wp-content/uploads/2013/05/peach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33" y="3600450"/>
            <a:ext cx="2634018" cy="24068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theshelbyreport.com/wp-content/uploads/2013/05/peach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013" y="3600450"/>
            <a:ext cx="2464020" cy="240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7102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16A82E43-F334-4B83-9151-C0C24AE8A2BC}" type="datetime1">
              <a:rPr lang="en-US" smtClean="0"/>
              <a:t>9/23/2015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40</a:t>
            </a:fld>
            <a:endParaRPr lang="en-US" dirty="0"/>
          </a:p>
        </p:txBody>
      </p:sp>
      <p:pic>
        <p:nvPicPr>
          <p:cNvPr id="10242" name="Picture 2" descr="http://www.clipartbest.com/cliparts/dc8/MAq/dc8MAqGRi.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01" y="133350"/>
            <a:ext cx="1675990" cy="1257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4859357"/>
            <a:ext cx="7753350" cy="954107"/>
          </a:xfrm>
          <a:prstGeom prst="rect">
            <a:avLst/>
          </a:prstGeom>
          <a:noFill/>
        </p:spPr>
        <p:txBody>
          <a:bodyPr wrap="square" rtlCol="0">
            <a:spAutoFit/>
          </a:bodyPr>
          <a:lstStyle/>
          <a:p>
            <a:pPr algn="ctr"/>
            <a:r>
              <a:rPr lang="en-US" sz="2800" b="1" dirty="0" smtClean="0"/>
              <a:t>Do teachers have access to effective instructional practices to implement the curriculum?</a:t>
            </a:r>
            <a:endParaRPr lang="en-US" sz="2800" b="1" dirty="0"/>
          </a:p>
        </p:txBody>
      </p:sp>
      <p:sp>
        <p:nvSpPr>
          <p:cNvPr id="6" name="Title 5"/>
          <p:cNvSpPr>
            <a:spLocks noGrp="1"/>
          </p:cNvSpPr>
          <p:nvPr>
            <p:ph type="title"/>
          </p:nvPr>
        </p:nvSpPr>
        <p:spPr>
          <a:xfrm>
            <a:off x="903396" y="152400"/>
            <a:ext cx="6316630" cy="1325563"/>
          </a:xfrm>
        </p:spPr>
        <p:txBody>
          <a:bodyPr/>
          <a:lstStyle/>
          <a:p>
            <a:r>
              <a:rPr lang="en-US" dirty="0" smtClean="0"/>
              <a:t>      Teacher Focus</a:t>
            </a:r>
            <a:endParaRPr lang="en-US" dirty="0"/>
          </a:p>
        </p:txBody>
      </p:sp>
      <p:sp>
        <p:nvSpPr>
          <p:cNvPr id="8" name="TextBox 7"/>
          <p:cNvSpPr txBox="1"/>
          <p:nvPr/>
        </p:nvSpPr>
        <p:spPr>
          <a:xfrm>
            <a:off x="609600" y="1865293"/>
            <a:ext cx="7753350" cy="954107"/>
          </a:xfrm>
          <a:prstGeom prst="rect">
            <a:avLst/>
          </a:prstGeom>
          <a:noFill/>
        </p:spPr>
        <p:txBody>
          <a:bodyPr wrap="square" rtlCol="0">
            <a:spAutoFit/>
          </a:bodyPr>
          <a:lstStyle/>
          <a:p>
            <a:pPr algn="ctr"/>
            <a:r>
              <a:rPr lang="en-US" sz="2800" b="1" dirty="0" smtClean="0"/>
              <a:t>Do teachers have access to written curricula that are aligned to standards?</a:t>
            </a:r>
            <a:endParaRPr lang="en-US" sz="2800" b="1" dirty="0"/>
          </a:p>
        </p:txBody>
      </p:sp>
      <p:sp>
        <p:nvSpPr>
          <p:cNvPr id="9" name="TextBox 8"/>
          <p:cNvSpPr txBox="1"/>
          <p:nvPr/>
        </p:nvSpPr>
        <p:spPr>
          <a:xfrm>
            <a:off x="609600" y="3104346"/>
            <a:ext cx="7753350" cy="1384995"/>
          </a:xfrm>
          <a:prstGeom prst="rect">
            <a:avLst/>
          </a:prstGeom>
          <a:noFill/>
        </p:spPr>
        <p:txBody>
          <a:bodyPr wrap="square" rtlCol="0">
            <a:spAutoFit/>
          </a:bodyPr>
          <a:lstStyle/>
          <a:p>
            <a:pPr algn="ctr"/>
            <a:r>
              <a:rPr lang="en-US" sz="2800" b="1" dirty="0" smtClean="0"/>
              <a:t>Do teachers have access to inclusive planning opportunities to create weekly plans that meet the needs of all students?</a:t>
            </a:r>
            <a:endParaRPr lang="en-US" sz="2800" b="1" dirty="0"/>
          </a:p>
        </p:txBody>
      </p:sp>
    </p:spTree>
    <p:extLst>
      <p:ext uri="{BB962C8B-B14F-4D97-AF65-F5344CB8AC3E}">
        <p14:creationId xmlns:p14="http://schemas.microsoft.com/office/powerpoint/2010/main" val="14966277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16A82E43-F334-4B83-9151-C0C24AE8A2BC}" type="datetime1">
              <a:rPr lang="en-US" smtClean="0"/>
              <a:t>9/23/2015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41</a:t>
            </a:fld>
            <a:endParaRPr lang="en-US" dirty="0"/>
          </a:p>
        </p:txBody>
      </p:sp>
      <p:pic>
        <p:nvPicPr>
          <p:cNvPr id="10242" name="Picture 2" descr="http://www.clipartbest.com/cliparts/dc8/MAq/dc8MAqGRi.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6960" y="1555106"/>
            <a:ext cx="1675990" cy="12573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0" y="1486843"/>
            <a:ext cx="6926154" cy="1325563"/>
          </a:xfrm>
        </p:spPr>
        <p:txBody>
          <a:bodyPr/>
          <a:lstStyle/>
          <a:p>
            <a:r>
              <a:rPr lang="en-US" dirty="0" smtClean="0"/>
              <a:t>      School Leader Focus</a:t>
            </a:r>
            <a:endParaRPr lang="en-US" dirty="0"/>
          </a:p>
        </p:txBody>
      </p:sp>
      <p:sp>
        <p:nvSpPr>
          <p:cNvPr id="8" name="TextBox 7"/>
          <p:cNvSpPr txBox="1"/>
          <p:nvPr/>
        </p:nvSpPr>
        <p:spPr>
          <a:xfrm>
            <a:off x="609600" y="2812406"/>
            <a:ext cx="7753350" cy="1384995"/>
          </a:xfrm>
          <a:prstGeom prst="rect">
            <a:avLst/>
          </a:prstGeom>
          <a:noFill/>
        </p:spPr>
        <p:txBody>
          <a:bodyPr wrap="square" rtlCol="0">
            <a:spAutoFit/>
          </a:bodyPr>
          <a:lstStyle/>
          <a:p>
            <a:pPr algn="ctr"/>
            <a:r>
              <a:rPr lang="en-US" sz="2800" b="1" dirty="0" smtClean="0"/>
              <a:t>What is the role of building leadership in developing, implementing, and evaluating local curriculum?</a:t>
            </a:r>
            <a:endParaRPr lang="en-US" sz="2800" b="1" dirty="0"/>
          </a:p>
        </p:txBody>
      </p:sp>
    </p:spTree>
    <p:extLst>
      <p:ext uri="{BB962C8B-B14F-4D97-AF65-F5344CB8AC3E}">
        <p14:creationId xmlns:p14="http://schemas.microsoft.com/office/powerpoint/2010/main" val="16168044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16A82E43-F334-4B83-9151-C0C24AE8A2BC}" type="datetime1">
              <a:rPr lang="en-US" smtClean="0"/>
              <a:t>9/23/2015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42</a:t>
            </a:fld>
            <a:endParaRPr lang="en-US" dirty="0"/>
          </a:p>
        </p:txBody>
      </p:sp>
      <p:pic>
        <p:nvPicPr>
          <p:cNvPr id="10242" name="Picture 2" descr="http://www.clipartbest.com/cliparts/dc8/MAq/dc8MAqGRi.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6960" y="1555106"/>
            <a:ext cx="1675990" cy="12573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598801" y="1257300"/>
            <a:ext cx="6926154" cy="1325563"/>
          </a:xfrm>
        </p:spPr>
        <p:txBody>
          <a:bodyPr/>
          <a:lstStyle/>
          <a:p>
            <a:r>
              <a:rPr lang="en-US" dirty="0" smtClean="0"/>
              <a:t>District Leader Focus</a:t>
            </a:r>
            <a:endParaRPr lang="en-US" dirty="0"/>
          </a:p>
        </p:txBody>
      </p:sp>
      <p:sp>
        <p:nvSpPr>
          <p:cNvPr id="8" name="TextBox 7"/>
          <p:cNvSpPr txBox="1"/>
          <p:nvPr/>
        </p:nvSpPr>
        <p:spPr>
          <a:xfrm>
            <a:off x="609600" y="2812406"/>
            <a:ext cx="7753350" cy="1815882"/>
          </a:xfrm>
          <a:prstGeom prst="rect">
            <a:avLst/>
          </a:prstGeom>
          <a:noFill/>
        </p:spPr>
        <p:txBody>
          <a:bodyPr wrap="square" rtlCol="0">
            <a:spAutoFit/>
          </a:bodyPr>
          <a:lstStyle/>
          <a:p>
            <a:pPr algn="ctr"/>
            <a:r>
              <a:rPr lang="en-US" sz="2800" b="1" dirty="0" smtClean="0"/>
              <a:t>What is the role of district leadership in developing, implementing, and evaluating local curriculum?</a:t>
            </a:r>
          </a:p>
          <a:p>
            <a:pPr algn="ctr"/>
            <a:endParaRPr lang="en-US" sz="2800" b="1" dirty="0"/>
          </a:p>
        </p:txBody>
      </p:sp>
    </p:spTree>
    <p:extLst>
      <p:ext uri="{BB962C8B-B14F-4D97-AF65-F5344CB8AC3E}">
        <p14:creationId xmlns:p14="http://schemas.microsoft.com/office/powerpoint/2010/main" val="4157168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16A82E43-F334-4B83-9151-C0C24AE8A2BC}" type="datetime1">
              <a:rPr lang="en-US" smtClean="0"/>
              <a:t>9/23/2015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43</a:t>
            </a:fld>
            <a:endParaRPr lang="en-US" dirty="0"/>
          </a:p>
        </p:txBody>
      </p:sp>
      <p:pic>
        <p:nvPicPr>
          <p:cNvPr id="10242" name="Picture 2" descr="http://www.clipartbest.com/cliparts/dc8/MAq/dc8MAqGRi.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1915" y="2306600"/>
            <a:ext cx="1675990" cy="12573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956728" y="1276350"/>
            <a:ext cx="6926154" cy="1325563"/>
          </a:xfrm>
        </p:spPr>
        <p:txBody>
          <a:bodyPr/>
          <a:lstStyle/>
          <a:p>
            <a:r>
              <a:rPr lang="en-US" dirty="0" smtClean="0"/>
              <a:t>District Leader Focus</a:t>
            </a:r>
            <a:endParaRPr lang="en-US" dirty="0"/>
          </a:p>
        </p:txBody>
      </p:sp>
      <p:sp>
        <p:nvSpPr>
          <p:cNvPr id="8" name="TextBox 7"/>
          <p:cNvSpPr txBox="1"/>
          <p:nvPr/>
        </p:nvSpPr>
        <p:spPr>
          <a:xfrm>
            <a:off x="247855" y="3563900"/>
            <a:ext cx="8343900" cy="1077218"/>
          </a:xfrm>
          <a:prstGeom prst="rect">
            <a:avLst/>
          </a:prstGeom>
          <a:noFill/>
        </p:spPr>
        <p:txBody>
          <a:bodyPr wrap="square" rtlCol="0">
            <a:spAutoFit/>
          </a:bodyPr>
          <a:lstStyle/>
          <a:p>
            <a:pPr algn="ctr"/>
            <a:r>
              <a:rPr lang="en-US" sz="3200" b="1" dirty="0" smtClean="0"/>
              <a:t>Does this focus extend to Specially Designed Instruction (SDI) for Students with Disabilities?</a:t>
            </a:r>
          </a:p>
        </p:txBody>
      </p:sp>
    </p:spTree>
    <p:extLst>
      <p:ext uri="{BB962C8B-B14F-4D97-AF65-F5344CB8AC3E}">
        <p14:creationId xmlns:p14="http://schemas.microsoft.com/office/powerpoint/2010/main" val="3588329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16A82E43-F334-4B83-9151-C0C24AE8A2BC}" type="datetime1">
              <a:rPr lang="en-US" smtClean="0"/>
              <a:t>9/23/2015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44</a:t>
            </a:fld>
            <a:endParaRPr lang="en-US" dirty="0"/>
          </a:p>
        </p:txBody>
      </p:sp>
      <p:pic>
        <p:nvPicPr>
          <p:cNvPr id="10242" name="Picture 2" descr="http://www.clipartbest.com/cliparts/dc8/MAq/dc8MAqGRi.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169" y="0"/>
            <a:ext cx="1144534" cy="85861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945497" y="666750"/>
            <a:ext cx="7044272" cy="1325563"/>
          </a:xfrm>
        </p:spPr>
        <p:txBody>
          <a:bodyPr/>
          <a:lstStyle/>
          <a:p>
            <a:r>
              <a:rPr lang="en-US" dirty="0" smtClean="0"/>
              <a:t>District Leader Focus</a:t>
            </a:r>
            <a:endParaRPr lang="en-US" dirty="0"/>
          </a:p>
        </p:txBody>
      </p:sp>
      <p:sp>
        <p:nvSpPr>
          <p:cNvPr id="2" name="Rectangle 1"/>
          <p:cNvSpPr/>
          <p:nvPr/>
        </p:nvSpPr>
        <p:spPr>
          <a:xfrm>
            <a:off x="0" y="1850213"/>
            <a:ext cx="8839200" cy="4401205"/>
          </a:xfrm>
          <a:prstGeom prst="rect">
            <a:avLst/>
          </a:prstGeom>
        </p:spPr>
        <p:txBody>
          <a:bodyPr wrap="square">
            <a:spAutoFit/>
          </a:bodyPr>
          <a:lstStyle/>
          <a:p>
            <a:pPr algn="ctr"/>
            <a:r>
              <a:rPr lang="en-US" sz="2800" b="1" dirty="0" smtClean="0"/>
              <a:t>Specially </a:t>
            </a:r>
            <a:r>
              <a:rPr lang="en-US" sz="2800" b="1" dirty="0"/>
              <a:t>designed instruction </a:t>
            </a:r>
            <a:r>
              <a:rPr lang="en-US" sz="2800" dirty="0"/>
              <a:t>means adapting, as appropriate to the needs of an eligible child under this part, the </a:t>
            </a:r>
            <a:r>
              <a:rPr lang="en-US" sz="2800" b="1" dirty="0"/>
              <a:t>content, methodology, or delivery of instruction-</a:t>
            </a:r>
            <a:r>
              <a:rPr lang="en-US" sz="2800" dirty="0"/>
              <a:t>- </a:t>
            </a:r>
          </a:p>
          <a:p>
            <a:pPr algn="ctr"/>
            <a:endParaRPr lang="en-US" sz="2800" dirty="0" smtClean="0"/>
          </a:p>
          <a:p>
            <a:pPr algn="ctr"/>
            <a:r>
              <a:rPr lang="en-US" sz="2800" dirty="0" smtClean="0"/>
              <a:t>To </a:t>
            </a:r>
            <a:r>
              <a:rPr lang="en-US" sz="2800" dirty="0"/>
              <a:t>address the unique needs of the child that result from the child's disability; </a:t>
            </a:r>
            <a:r>
              <a:rPr lang="en-US" sz="2800" dirty="0" smtClean="0"/>
              <a:t>and </a:t>
            </a:r>
            <a:endParaRPr lang="en-US" sz="2800" dirty="0"/>
          </a:p>
          <a:p>
            <a:pPr algn="ctr"/>
            <a:r>
              <a:rPr lang="en-US" sz="2800" dirty="0" smtClean="0"/>
              <a:t>To </a:t>
            </a:r>
            <a:r>
              <a:rPr lang="en-US" sz="2800" dirty="0"/>
              <a:t>ensure </a:t>
            </a:r>
            <a:r>
              <a:rPr lang="en-US" sz="2800" b="1" u="sng" dirty="0">
                <a:solidFill>
                  <a:srgbClr val="FF0000"/>
                </a:solidFill>
              </a:rPr>
              <a:t>access of the child to the general curriculum</a:t>
            </a:r>
            <a:r>
              <a:rPr lang="en-US" sz="2800" dirty="0"/>
              <a:t>, so that the child can </a:t>
            </a:r>
            <a:r>
              <a:rPr lang="en-US" sz="2800" b="1" u="sng" dirty="0">
                <a:solidFill>
                  <a:srgbClr val="FF0000"/>
                </a:solidFill>
              </a:rPr>
              <a:t>meet the educational standards </a:t>
            </a:r>
            <a:r>
              <a:rPr lang="en-US" sz="2800" dirty="0"/>
              <a:t>within the jurisdiction of the public agency that apply to all children</a:t>
            </a:r>
          </a:p>
        </p:txBody>
      </p:sp>
    </p:spTree>
    <p:extLst>
      <p:ext uri="{BB962C8B-B14F-4D97-AF65-F5344CB8AC3E}">
        <p14:creationId xmlns:p14="http://schemas.microsoft.com/office/powerpoint/2010/main" val="11049340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Connection</a:t>
            </a:r>
            <a:endParaRPr lang="en-US" dirty="0"/>
          </a:p>
        </p:txBody>
      </p:sp>
      <p:sp>
        <p:nvSpPr>
          <p:cNvPr id="5" name="Content Placeholder 4"/>
          <p:cNvSpPr>
            <a:spLocks noGrp="1"/>
          </p:cNvSpPr>
          <p:nvPr>
            <p:ph idx="1"/>
          </p:nvPr>
        </p:nvSpPr>
        <p:spPr/>
        <p:txBody>
          <a:bodyPr/>
          <a:lstStyle/>
          <a:p>
            <a:r>
              <a:rPr lang="en-US" dirty="0" smtClean="0"/>
              <a:t>65% of Georgia’s children with disabilities (ages 6-21) are served inside of the regular class 80% or more of the day.</a:t>
            </a:r>
          </a:p>
          <a:p>
            <a:pPr marL="457200" lvl="1" indent="0">
              <a:buNone/>
            </a:pPr>
            <a:endParaRPr lang="en-US" dirty="0" smtClean="0"/>
          </a:p>
          <a:p>
            <a:pPr marL="0" indent="0">
              <a:buNone/>
            </a:pPr>
            <a:endParaRPr lang="en-US" dirty="0"/>
          </a:p>
        </p:txBody>
      </p:sp>
      <p:sp>
        <p:nvSpPr>
          <p:cNvPr id="3" name="Date Placeholder 2"/>
          <p:cNvSpPr>
            <a:spLocks noGrp="1"/>
          </p:cNvSpPr>
          <p:nvPr>
            <p:ph type="dt" sz="half" idx="2"/>
          </p:nvPr>
        </p:nvSpPr>
        <p:spPr/>
        <p:txBody>
          <a:bodyPr/>
          <a:lstStyle/>
          <a:p>
            <a:fld id="{16A82E43-F334-4B83-9151-C0C24AE8A2BC}" type="datetime1">
              <a:rPr lang="en-US" smtClean="0"/>
              <a:t>9/23/2015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45</a:t>
            </a:fld>
            <a:endParaRPr lang="en-US" dirty="0"/>
          </a:p>
        </p:txBody>
      </p:sp>
      <p:pic>
        <p:nvPicPr>
          <p:cNvPr id="6" name="Picture 2" descr="http://www.clipartbest.com/cliparts/dc8/MAq/dc8MAqGRi.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625" y="3295650"/>
            <a:ext cx="1144534" cy="858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223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83" y="638816"/>
            <a:ext cx="6316630" cy="1325563"/>
          </a:xfrm>
        </p:spPr>
        <p:txBody>
          <a:bodyPr/>
          <a:lstStyle/>
          <a:p>
            <a:r>
              <a:rPr lang="en-US" dirty="0" smtClean="0"/>
              <a:t>Actionable Next Steps	</a:t>
            </a:r>
            <a:endParaRPr lang="en-US" dirty="0"/>
          </a:p>
        </p:txBody>
      </p:sp>
      <p:sp>
        <p:nvSpPr>
          <p:cNvPr id="5" name="Content Placeholder 4"/>
          <p:cNvSpPr>
            <a:spLocks noGrp="1"/>
          </p:cNvSpPr>
          <p:nvPr>
            <p:ph idx="1"/>
          </p:nvPr>
        </p:nvSpPr>
        <p:spPr>
          <a:xfrm>
            <a:off x="361950" y="1654175"/>
            <a:ext cx="8496300" cy="4351338"/>
          </a:xfrm>
        </p:spPr>
        <p:txBody>
          <a:bodyPr/>
          <a:lstStyle/>
          <a:p>
            <a:r>
              <a:rPr lang="en-US" dirty="0" smtClean="0"/>
              <a:t>Connect </a:t>
            </a:r>
            <a:r>
              <a:rPr lang="en-US" dirty="0" smtClean="0"/>
              <a:t>with the Student Success work in your local district</a:t>
            </a:r>
          </a:p>
          <a:p>
            <a:pPr lvl="1"/>
            <a:r>
              <a:rPr lang="en-US" dirty="0" smtClean="0"/>
              <a:t>50 Districts have been identified to receive Intensive Technical Assistance from the state.</a:t>
            </a:r>
          </a:p>
          <a:p>
            <a:r>
              <a:rPr lang="en-US" dirty="0" smtClean="0"/>
              <a:t>Examine local practices to ensure they are as inclusive as possible</a:t>
            </a:r>
          </a:p>
          <a:p>
            <a:pPr lvl="1"/>
            <a:r>
              <a:rPr lang="en-US" dirty="0" smtClean="0"/>
              <a:t>Remember, the bottom line is the difference between the taught curriculum and learned curriculum. </a:t>
            </a:r>
          </a:p>
          <a:p>
            <a:pPr lvl="1"/>
            <a:endParaRPr lang="en-US" dirty="0" smtClean="0"/>
          </a:p>
          <a:p>
            <a:endParaRPr lang="en-US" dirty="0"/>
          </a:p>
        </p:txBody>
      </p:sp>
      <p:sp>
        <p:nvSpPr>
          <p:cNvPr id="3" name="Date Placeholder 2"/>
          <p:cNvSpPr>
            <a:spLocks noGrp="1"/>
          </p:cNvSpPr>
          <p:nvPr>
            <p:ph type="dt" sz="half" idx="2"/>
          </p:nvPr>
        </p:nvSpPr>
        <p:spPr/>
        <p:txBody>
          <a:bodyPr/>
          <a:lstStyle/>
          <a:p>
            <a:fld id="{16A82E43-F334-4B83-9151-C0C24AE8A2BC}" type="datetime1">
              <a:rPr lang="en-US" smtClean="0"/>
              <a:t>9/23/2015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46</a:t>
            </a:fld>
            <a:endParaRPr lang="en-US" dirty="0"/>
          </a:p>
        </p:txBody>
      </p:sp>
    </p:spTree>
    <p:extLst>
      <p:ext uri="{BB962C8B-B14F-4D97-AF65-F5344CB8AC3E}">
        <p14:creationId xmlns:p14="http://schemas.microsoft.com/office/powerpoint/2010/main" val="28520875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hlinkClick r:id="rId2"/>
              </a:rPr>
              <a:t>Student Success Webpage</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47</a:t>
            </a:fld>
            <a:endParaRPr lang="en-US" dirty="0"/>
          </a:p>
        </p:txBody>
      </p:sp>
      <p:pic>
        <p:nvPicPr>
          <p:cNvPr id="29698"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008" r="3685" b="6466"/>
          <a:stretch/>
        </p:blipFill>
        <p:spPr bwMode="auto">
          <a:xfrm>
            <a:off x="0" y="1900987"/>
            <a:ext cx="8807116" cy="4162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27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77" y="406071"/>
            <a:ext cx="6876428" cy="1325563"/>
          </a:xfrm>
        </p:spPr>
        <p:txBody>
          <a:bodyPr>
            <a:noAutofit/>
          </a:bodyPr>
          <a:lstStyle/>
          <a:p>
            <a:pPr algn="ctr"/>
            <a:r>
              <a:rPr lang="en-US" sz="3600" i="1" dirty="0" smtClean="0">
                <a:latin typeface="Times New Roman" pitchFamily="18" charset="0"/>
                <a:cs typeface="Times New Roman" pitchFamily="18" charset="0"/>
              </a:rPr>
              <a:t>In order to tell the story of your sweet peaches, you have to carve the layers down to the pit!</a:t>
            </a:r>
            <a:endParaRPr lang="en-US" sz="3600" i="1" dirty="0">
              <a:latin typeface="Times New Roman" pitchFamily="18" charset="0"/>
              <a:cs typeface="Times New Roman" pitchFamily="18" charset="0"/>
            </a:endParaRPr>
          </a:p>
        </p:txBody>
      </p:sp>
      <p:sp>
        <p:nvSpPr>
          <p:cNvPr id="3" name="Text Placeholder 2"/>
          <p:cNvSpPr>
            <a:spLocks noGrp="1"/>
          </p:cNvSpPr>
          <p:nvPr>
            <p:ph type="body" idx="1"/>
          </p:nvPr>
        </p:nvSpPr>
        <p:spPr>
          <a:xfrm>
            <a:off x="359140" y="1678201"/>
            <a:ext cx="3868340" cy="823912"/>
          </a:xfrm>
        </p:spPr>
        <p:txBody>
          <a:bodyPr>
            <a:normAutofit/>
          </a:bodyPr>
          <a:lstStyle/>
          <a:p>
            <a:pPr algn="ctr"/>
            <a:r>
              <a:rPr lang="en-US" sz="3600" dirty="0" smtClean="0">
                <a:latin typeface="ParkAvenue BT" pitchFamily="66" charset="0"/>
              </a:rPr>
              <a:t>Collage</a:t>
            </a:r>
            <a:endParaRPr lang="en-US" sz="3600" dirty="0">
              <a:latin typeface="ParkAvenue BT" pitchFamily="66" charset="0"/>
            </a:endParaRPr>
          </a:p>
        </p:txBody>
      </p:sp>
      <p:sp>
        <p:nvSpPr>
          <p:cNvPr id="5" name="Text Placeholder 4"/>
          <p:cNvSpPr>
            <a:spLocks noGrp="1"/>
          </p:cNvSpPr>
          <p:nvPr>
            <p:ph type="body" sz="quarter" idx="3"/>
          </p:nvPr>
        </p:nvSpPr>
        <p:spPr/>
        <p:txBody>
          <a:bodyPr>
            <a:normAutofit/>
          </a:bodyPr>
          <a:lstStyle/>
          <a:p>
            <a:pPr algn="ctr"/>
            <a:r>
              <a:rPr lang="en-US" sz="3600" dirty="0" smtClean="0">
                <a:latin typeface="ParkAvenue BT" pitchFamily="66" charset="0"/>
              </a:rPr>
              <a:t>Portrait</a:t>
            </a:r>
            <a:endParaRPr lang="en-US" sz="3600" dirty="0">
              <a:latin typeface="ParkAvenue BT" pitchFamily="66" charset="0"/>
            </a:endParaRPr>
          </a:p>
        </p:txBody>
      </p:sp>
      <p:sp>
        <p:nvSpPr>
          <p:cNvPr id="7" name="Date Placeholder 6"/>
          <p:cNvSpPr>
            <a:spLocks noGrp="1"/>
          </p:cNvSpPr>
          <p:nvPr>
            <p:ph type="dt" sz="half" idx="10"/>
          </p:nvPr>
        </p:nvSpPr>
        <p:spPr/>
        <p:txBody>
          <a:bodyPr/>
          <a:lstStyle/>
          <a:p>
            <a:fld id="{6DE48FE1-C959-4842-929B-B952E86448B4}" type="datetime1">
              <a:rPr lang="en-US" smtClean="0"/>
              <a:t>9/23/2015</a:t>
            </a:fld>
            <a:endParaRPr lang="en-US" dirty="0"/>
          </a:p>
        </p:txBody>
      </p:sp>
      <p:sp>
        <p:nvSpPr>
          <p:cNvPr id="8" name="Slide Number Placeholder 7"/>
          <p:cNvSpPr>
            <a:spLocks noGrp="1"/>
          </p:cNvSpPr>
          <p:nvPr>
            <p:ph type="sldNum" sz="quarter" idx="12"/>
          </p:nvPr>
        </p:nvSpPr>
        <p:spPr/>
        <p:txBody>
          <a:bodyPr/>
          <a:lstStyle/>
          <a:p>
            <a:fld id="{B63E4CEF-BB1E-48C7-AE93-F39F6AA99AD7}" type="slidenum">
              <a:rPr lang="en-US" smtClean="0"/>
              <a:pPr/>
              <a:t>5</a:t>
            </a:fld>
            <a:endParaRPr lang="en-US" dirty="0"/>
          </a:p>
        </p:txBody>
      </p:sp>
      <p:pic>
        <p:nvPicPr>
          <p:cNvPr id="11266" name="Picture 2" descr="http://www.peach-depot.com/images/PeachesCollagePeachdepot.c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27" y="2564592"/>
            <a:ext cx="4038766" cy="303847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4.bp.blogspot.com/_7Ry-yWeyzxQ/TD4U2v5xIDI/AAAAAAAAAU0/v0GPQLJF2-Q/s1600/Locally+Grown+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5389" y="2564592"/>
            <a:ext cx="4107225" cy="303847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designobserver.com/media/images/10.28.12.06_5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476" y="3207530"/>
            <a:ext cx="2500313"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846161" y="5603068"/>
            <a:ext cx="6933063"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Get to the root of the problem!</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0329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3982" y="334016"/>
            <a:ext cx="8219383" cy="1325563"/>
          </a:xfrm>
        </p:spPr>
        <p:txBody>
          <a:bodyPr>
            <a:normAutofit/>
          </a:bodyPr>
          <a:lstStyle/>
          <a:p>
            <a:pPr algn="ctr">
              <a:defRPr/>
            </a:pPr>
            <a:r>
              <a:rPr lang="en-US" i="1" dirty="0" smtClean="0">
                <a:latin typeface="Times New Roman" pitchFamily="18" charset="0"/>
                <a:cs typeface="Times New Roman" pitchFamily="18" charset="0"/>
              </a:rPr>
              <a:t>Student Enrollment compared to  </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SWD Enrollment</a:t>
            </a:r>
            <a:endParaRPr lang="en-US" i="1" dirty="0">
              <a:latin typeface="Times New Roman" pitchFamily="18" charset="0"/>
              <a:cs typeface="Times New Roman" pitchFamily="18" charset="0"/>
            </a:endParaRPr>
          </a:p>
        </p:txBody>
      </p:sp>
      <p:graphicFrame>
        <p:nvGraphicFramePr>
          <p:cNvPr id="11267" name="Content Placeholder 5"/>
          <p:cNvGraphicFramePr>
            <a:graphicFrameLocks noGrp="1"/>
          </p:cNvGraphicFramePr>
          <p:nvPr>
            <p:ph sz="half" idx="1"/>
            <p:extLst>
              <p:ext uri="{D42A27DB-BD31-4B8C-83A1-F6EECF244321}">
                <p14:modId xmlns:p14="http://schemas.microsoft.com/office/powerpoint/2010/main" val="3563163191"/>
              </p:ext>
            </p:extLst>
          </p:nvPr>
        </p:nvGraphicFramePr>
        <p:xfrm>
          <a:off x="320098" y="1674421"/>
          <a:ext cx="4260850" cy="4760912"/>
        </p:xfrm>
        <a:graphic>
          <a:graphicData uri="http://schemas.openxmlformats.org/presentationml/2006/ole">
            <mc:AlternateContent xmlns:mc="http://schemas.openxmlformats.org/markup-compatibility/2006">
              <mc:Choice xmlns:v="urn:schemas-microsoft-com:vml" Requires="v">
                <p:oleObj spid="_x0000_s4142" name="Worksheet" r:id="rId3" imgW="4143392" imgH="4629150" progId="Excel.Sheet.8">
                  <p:embed/>
                </p:oleObj>
              </mc:Choice>
              <mc:Fallback>
                <p:oleObj name="Worksheet" r:id="rId3" imgW="4143392" imgH="4629150" progId="Excel.Sheet.8">
                  <p:embed/>
                  <p:pic>
                    <p:nvPicPr>
                      <p:cNvPr id="0" name=""/>
                      <p:cNvPicPr>
                        <a:picLocks noGrp="1" noChangeArrowheads="1"/>
                      </p:cNvPicPr>
                      <p:nvPr/>
                    </p:nvPicPr>
                    <p:blipFill>
                      <a:blip r:embed="rId4"/>
                      <a:srcRect/>
                      <a:stretch>
                        <a:fillRect/>
                      </a:stretch>
                    </p:blipFill>
                    <p:spPr bwMode="auto">
                      <a:xfrm>
                        <a:off x="320098" y="1674421"/>
                        <a:ext cx="4260850" cy="4760912"/>
                      </a:xfrm>
                      <a:prstGeom prst="rect">
                        <a:avLst/>
                      </a:prstGeom>
                      <a:noFill/>
                      <a:ln>
                        <a:noFill/>
                      </a:ln>
                      <a:extLst/>
                    </p:spPr>
                  </p:pic>
                </p:oleObj>
              </mc:Fallback>
            </mc:AlternateContent>
          </a:graphicData>
        </a:graphic>
      </p:graphicFrame>
      <p:graphicFrame>
        <p:nvGraphicFramePr>
          <p:cNvPr id="11268" name="Content Placeholder 5"/>
          <p:cNvGraphicFramePr>
            <a:graphicFrameLocks noGrp="1"/>
          </p:cNvGraphicFramePr>
          <p:nvPr>
            <p:ph sz="half" idx="2"/>
            <p:extLst>
              <p:ext uri="{D42A27DB-BD31-4B8C-83A1-F6EECF244321}">
                <p14:modId xmlns:p14="http://schemas.microsoft.com/office/powerpoint/2010/main" val="1639839456"/>
              </p:ext>
            </p:extLst>
          </p:nvPr>
        </p:nvGraphicFramePr>
        <p:xfrm>
          <a:off x="4641850" y="1674813"/>
          <a:ext cx="4303713" cy="4808537"/>
        </p:xfrm>
        <a:graphic>
          <a:graphicData uri="http://schemas.openxmlformats.org/presentationml/2006/ole">
            <mc:AlternateContent xmlns:mc="http://schemas.openxmlformats.org/markup-compatibility/2006">
              <mc:Choice xmlns:v="urn:schemas-microsoft-com:vml" Requires="v">
                <p:oleObj spid="_x0000_s4143" name="Worksheet" r:id="rId5" imgW="4143392" imgH="4629150" progId="Excel.Sheet.8">
                  <p:embed/>
                </p:oleObj>
              </mc:Choice>
              <mc:Fallback>
                <p:oleObj name="Worksheet" r:id="rId5" imgW="4143392" imgH="4629150" progId="Excel.Sheet.8">
                  <p:embed/>
                  <p:pic>
                    <p:nvPicPr>
                      <p:cNvPr id="0" name=""/>
                      <p:cNvPicPr>
                        <a:picLocks noGrp="1" noChangeArrowheads="1"/>
                      </p:cNvPicPr>
                      <p:nvPr/>
                    </p:nvPicPr>
                    <p:blipFill>
                      <a:blip r:embed="rId6"/>
                      <a:srcRect/>
                      <a:stretch>
                        <a:fillRect/>
                      </a:stretch>
                    </p:blipFill>
                    <p:spPr bwMode="auto">
                      <a:xfrm>
                        <a:off x="4641850" y="1674813"/>
                        <a:ext cx="4303713" cy="4808537"/>
                      </a:xfrm>
                      <a:prstGeom prst="rect">
                        <a:avLst/>
                      </a:prstGeom>
                      <a:noFill/>
                      <a:ln>
                        <a:noFill/>
                      </a:ln>
                      <a:extLst/>
                    </p:spPr>
                  </p:pic>
                </p:oleObj>
              </mc:Fallback>
            </mc:AlternateContent>
          </a:graphicData>
        </a:graphic>
      </p:graphicFrame>
      <p:sp>
        <p:nvSpPr>
          <p:cNvPr id="5" name="Oval Callout 4"/>
          <p:cNvSpPr/>
          <p:nvPr/>
        </p:nvSpPr>
        <p:spPr>
          <a:xfrm>
            <a:off x="2660073" y="1674421"/>
            <a:ext cx="2778826" cy="2229929"/>
          </a:xfrm>
          <a:prstGeom prst="wedgeEllipse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How do the racial/ethnic subgroups represented in SPED compare to Total Enrollment?</a:t>
            </a:r>
            <a:endParaRPr lang="en-US" dirty="0"/>
          </a:p>
        </p:txBody>
      </p:sp>
    </p:spTree>
    <p:extLst>
      <p:ext uri="{BB962C8B-B14F-4D97-AF65-F5344CB8AC3E}">
        <p14:creationId xmlns:p14="http://schemas.microsoft.com/office/powerpoint/2010/main" val="4035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26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267" grpId="0"/>
      <p:bldOleChart spid="11268"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F0D42744-81F0-410B-A1C2-96529C47C04D}" type="datetime1">
              <a:rPr lang="en-US" smtClean="0"/>
              <a:t>9/23/2015</a:t>
            </a:fld>
            <a:endParaRPr lang="en-US" dirty="0"/>
          </a:p>
        </p:txBody>
      </p:sp>
      <p:sp>
        <p:nvSpPr>
          <p:cNvPr id="3" name="Slide Number Placeholder 2"/>
          <p:cNvSpPr>
            <a:spLocks noGrp="1"/>
          </p:cNvSpPr>
          <p:nvPr>
            <p:ph type="sldNum" sz="quarter" idx="4"/>
          </p:nvPr>
        </p:nvSpPr>
        <p:spPr/>
        <p:txBody>
          <a:bodyPr/>
          <a:lstStyle/>
          <a:p>
            <a:fld id="{B63E4CEF-BB1E-48C7-AE93-F39F6AA99AD7}" type="slidenum">
              <a:rPr lang="en-US" smtClean="0"/>
              <a:pPr/>
              <a:t>7</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2" y="520126"/>
            <a:ext cx="6884987" cy="513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847850" y="5658864"/>
            <a:ext cx="6165849" cy="1077218"/>
          </a:xfrm>
          <a:prstGeom prst="rect">
            <a:avLst/>
          </a:prstGeom>
          <a:noFill/>
        </p:spPr>
        <p:txBody>
          <a:bodyPr wrap="square" rtlCol="0">
            <a:spAutoFit/>
          </a:bodyPr>
          <a:lstStyle/>
          <a:p>
            <a:pPr algn="ctr"/>
            <a:r>
              <a:rPr lang="en-US" sz="3200" b="1" dirty="0" smtClean="0"/>
              <a:t>State of Georgia</a:t>
            </a:r>
          </a:p>
          <a:p>
            <a:pPr algn="ctr"/>
            <a:r>
              <a:rPr lang="en-US" sz="3200" b="1" dirty="0" smtClean="0"/>
              <a:t>Enrollment by Disability Categories </a:t>
            </a:r>
            <a:endParaRPr lang="en-US" sz="3200" b="1" dirty="0"/>
          </a:p>
        </p:txBody>
      </p:sp>
      <p:sp>
        <p:nvSpPr>
          <p:cNvPr id="6" name="Cloud Callout 5"/>
          <p:cNvSpPr/>
          <p:nvPr/>
        </p:nvSpPr>
        <p:spPr>
          <a:xfrm>
            <a:off x="131780" y="1442055"/>
            <a:ext cx="2396358" cy="1757548"/>
          </a:xfrm>
          <a:prstGeom prst="cloud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SLD, SLI, OHI, and SDD  are the highest enrollment categories!</a:t>
            </a:r>
            <a:endParaRPr lang="en-US" dirty="0"/>
          </a:p>
        </p:txBody>
      </p:sp>
      <p:sp>
        <p:nvSpPr>
          <p:cNvPr id="7" name="Cloud Callout 6"/>
          <p:cNvSpPr/>
          <p:nvPr/>
        </p:nvSpPr>
        <p:spPr>
          <a:xfrm>
            <a:off x="6312529" y="1008056"/>
            <a:ext cx="2396358" cy="1757548"/>
          </a:xfrm>
          <a:prstGeom prst="cloud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What disability categories are more prevalent?</a:t>
            </a:r>
            <a:endParaRPr lang="en-US" dirty="0"/>
          </a:p>
        </p:txBody>
      </p:sp>
      <p:sp>
        <p:nvSpPr>
          <p:cNvPr id="8" name="Cloud Callout 7"/>
          <p:cNvSpPr/>
          <p:nvPr/>
        </p:nvSpPr>
        <p:spPr>
          <a:xfrm>
            <a:off x="6312529" y="905468"/>
            <a:ext cx="2396358" cy="2161665"/>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Does that change the perceived face of SWD in the Georgia Story?</a:t>
            </a:r>
            <a:endParaRPr lang="en-US" dirty="0"/>
          </a:p>
        </p:txBody>
      </p:sp>
    </p:spTree>
    <p:extLst>
      <p:ext uri="{BB962C8B-B14F-4D97-AF65-F5344CB8AC3E}">
        <p14:creationId xmlns:p14="http://schemas.microsoft.com/office/powerpoint/2010/main" val="200849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4DAE6870-AD18-448A-9B2A-0EFE6DC7B06B}" type="datetime1">
              <a:rPr lang="en-US" smtClean="0"/>
              <a:t>9/23/2015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042643044"/>
              </p:ext>
            </p:extLst>
          </p:nvPr>
        </p:nvGraphicFramePr>
        <p:xfrm>
          <a:off x="427509" y="127154"/>
          <a:ext cx="4025737" cy="5786766"/>
        </p:xfrm>
        <a:graphic>
          <a:graphicData uri="http://schemas.openxmlformats.org/drawingml/2006/table">
            <a:tbl>
              <a:tblPr>
                <a:tableStyleId>{638B1855-1B75-4FBE-930C-398BA8C253C6}</a:tableStyleId>
              </a:tblPr>
              <a:tblGrid>
                <a:gridCol w="3230091"/>
                <a:gridCol w="795646"/>
              </a:tblGrid>
              <a:tr h="321487">
                <a:tc>
                  <a:txBody>
                    <a:bodyPr/>
                    <a:lstStyle/>
                    <a:p>
                      <a:pPr algn="l" fontAlgn="b"/>
                      <a:r>
                        <a:rPr lang="en-US" sz="1800" b="1" u="none" strike="noStrike" dirty="0" smtClean="0">
                          <a:effectLst/>
                        </a:rPr>
                        <a:t>Visual Impairment</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655</a:t>
                      </a:r>
                      <a:endParaRPr lang="en-US" sz="1800" b="1" i="0" u="none" strike="noStrike" dirty="0">
                        <a:solidFill>
                          <a:srgbClr val="000000"/>
                        </a:solidFill>
                        <a:effectLst/>
                        <a:latin typeface="Arial"/>
                      </a:endParaRPr>
                    </a:p>
                  </a:txBody>
                  <a:tcPr marL="9525" marR="9525" marT="9525" marB="0" anchor="b"/>
                </a:tc>
              </a:tr>
              <a:tr h="321487">
                <a:tc>
                  <a:txBody>
                    <a:bodyPr/>
                    <a:lstStyle/>
                    <a:p>
                      <a:pPr algn="l" fontAlgn="b"/>
                      <a:r>
                        <a:rPr lang="en-US" sz="1800" b="1" u="none" strike="noStrike" dirty="0" smtClean="0">
                          <a:effectLst/>
                        </a:rPr>
                        <a:t>Other Health Impairment</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28,294</a:t>
                      </a:r>
                      <a:endParaRPr lang="en-US" sz="1800" b="1" i="0" u="none" strike="noStrike" dirty="0">
                        <a:solidFill>
                          <a:srgbClr val="000000"/>
                        </a:solidFill>
                        <a:effectLst/>
                        <a:latin typeface="Arial"/>
                      </a:endParaRPr>
                    </a:p>
                  </a:txBody>
                  <a:tcPr marL="9525" marR="9525" marT="9525" marB="0" anchor="b"/>
                </a:tc>
              </a:tr>
              <a:tr h="321487">
                <a:tc>
                  <a:txBody>
                    <a:bodyPr/>
                    <a:lstStyle/>
                    <a:p>
                      <a:pPr algn="l" fontAlgn="b"/>
                      <a:r>
                        <a:rPr lang="en-US" sz="1800" b="1" u="none" strike="noStrike" dirty="0" smtClean="0">
                          <a:effectLst/>
                        </a:rPr>
                        <a:t>Deaf</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659</a:t>
                      </a:r>
                      <a:endParaRPr lang="en-US" sz="1800" b="1" i="0" u="none" strike="noStrike" dirty="0">
                        <a:solidFill>
                          <a:srgbClr val="000000"/>
                        </a:solidFill>
                        <a:effectLst/>
                        <a:latin typeface="Arial"/>
                      </a:endParaRPr>
                    </a:p>
                  </a:txBody>
                  <a:tcPr marL="9525" marR="9525" marT="9525" marB="0" anchor="b"/>
                </a:tc>
              </a:tr>
              <a:tr h="321487">
                <a:tc>
                  <a:txBody>
                    <a:bodyPr/>
                    <a:lstStyle/>
                    <a:p>
                      <a:pPr algn="l" fontAlgn="b"/>
                      <a:r>
                        <a:rPr lang="en-US" sz="1800" b="1" u="none" strike="noStrike" dirty="0" smtClean="0">
                          <a:effectLst/>
                        </a:rPr>
                        <a:t>Hearing Impairment</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1,183</a:t>
                      </a:r>
                      <a:endParaRPr lang="en-US" sz="1800" b="1" i="0" u="none" strike="noStrike" dirty="0">
                        <a:solidFill>
                          <a:srgbClr val="000000"/>
                        </a:solidFill>
                        <a:effectLst/>
                        <a:latin typeface="Arial"/>
                      </a:endParaRPr>
                    </a:p>
                  </a:txBody>
                  <a:tcPr marL="9525" marR="9525" marT="9525" marB="0" anchor="b"/>
                </a:tc>
              </a:tr>
              <a:tr h="321487">
                <a:tc>
                  <a:txBody>
                    <a:bodyPr/>
                    <a:lstStyle/>
                    <a:p>
                      <a:pPr algn="l" fontAlgn="b"/>
                      <a:r>
                        <a:rPr lang="en-US" sz="1800" b="1" u="none" strike="noStrike" dirty="0" smtClean="0">
                          <a:effectLst/>
                        </a:rPr>
                        <a:t>Orthopedic Impairment</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865</a:t>
                      </a:r>
                      <a:endParaRPr lang="en-US" sz="1800" b="1" i="0" u="none" strike="noStrike" dirty="0">
                        <a:solidFill>
                          <a:srgbClr val="000000"/>
                        </a:solidFill>
                        <a:effectLst/>
                        <a:latin typeface="Arial"/>
                      </a:endParaRPr>
                    </a:p>
                  </a:txBody>
                  <a:tcPr marL="9525" marR="9525" marT="9525" marB="0" anchor="b"/>
                </a:tc>
              </a:tr>
              <a:tr h="321487">
                <a:tc>
                  <a:txBody>
                    <a:bodyPr/>
                    <a:lstStyle/>
                    <a:p>
                      <a:pPr algn="l" fontAlgn="b"/>
                      <a:r>
                        <a:rPr lang="en-US" sz="1800" b="1" u="none" strike="noStrike" dirty="0" smtClean="0">
                          <a:effectLst/>
                        </a:rPr>
                        <a:t>Specific Learning Impaired</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62,131</a:t>
                      </a:r>
                      <a:endParaRPr lang="en-US" sz="1800" b="1" i="0" u="none" strike="noStrike" dirty="0">
                        <a:solidFill>
                          <a:srgbClr val="000000"/>
                        </a:solidFill>
                        <a:effectLst/>
                        <a:latin typeface="Arial"/>
                      </a:endParaRPr>
                    </a:p>
                  </a:txBody>
                  <a:tcPr marL="9525" marR="9525" marT="9525" marB="0" anchor="b"/>
                </a:tc>
              </a:tr>
              <a:tr h="321487">
                <a:tc>
                  <a:txBody>
                    <a:bodyPr/>
                    <a:lstStyle/>
                    <a:p>
                      <a:pPr algn="l" fontAlgn="b"/>
                      <a:r>
                        <a:rPr lang="en-US" sz="1800" b="1" u="none" strike="noStrike" dirty="0" smtClean="0">
                          <a:effectLst/>
                        </a:rPr>
                        <a:t>Emotional/Behavioral Disorder</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12,952</a:t>
                      </a:r>
                      <a:endParaRPr lang="en-US" sz="1800" b="1" i="0" u="none" strike="noStrike" dirty="0">
                        <a:solidFill>
                          <a:srgbClr val="000000"/>
                        </a:solidFill>
                        <a:effectLst/>
                        <a:latin typeface="Arial"/>
                      </a:endParaRPr>
                    </a:p>
                  </a:txBody>
                  <a:tcPr marL="9525" marR="9525" marT="9525" marB="0" anchor="b"/>
                </a:tc>
              </a:tr>
              <a:tr h="321487">
                <a:tc>
                  <a:txBody>
                    <a:bodyPr/>
                    <a:lstStyle/>
                    <a:p>
                      <a:pPr algn="l" fontAlgn="b"/>
                      <a:r>
                        <a:rPr lang="en-US" sz="1800" b="1" u="none" strike="noStrike" dirty="0" smtClean="0">
                          <a:effectLst/>
                        </a:rPr>
                        <a:t>Profound Intellectual Disability</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656</a:t>
                      </a:r>
                      <a:endParaRPr lang="en-US" sz="1800" b="1" i="0" u="none" strike="noStrike" dirty="0">
                        <a:solidFill>
                          <a:srgbClr val="000000"/>
                        </a:solidFill>
                        <a:effectLst/>
                        <a:latin typeface="Arial"/>
                      </a:endParaRPr>
                    </a:p>
                  </a:txBody>
                  <a:tcPr marL="9525" marR="9525" marT="9525" marB="0" anchor="b"/>
                </a:tc>
              </a:tr>
              <a:tr h="321487">
                <a:tc>
                  <a:txBody>
                    <a:bodyPr/>
                    <a:lstStyle/>
                    <a:p>
                      <a:pPr algn="l" fontAlgn="b"/>
                      <a:r>
                        <a:rPr lang="en-US" sz="1800" b="1" u="none" strike="noStrike" dirty="0" smtClean="0">
                          <a:effectLst/>
                        </a:rPr>
                        <a:t>Severe Intellectual</a:t>
                      </a:r>
                      <a:r>
                        <a:rPr lang="en-US" sz="1800" b="1" u="none" strike="noStrike" baseline="0" dirty="0" smtClean="0">
                          <a:effectLst/>
                        </a:rPr>
                        <a:t> </a:t>
                      </a:r>
                      <a:r>
                        <a:rPr lang="en-US" sz="1800" b="1" u="none" strike="noStrike" dirty="0" smtClean="0">
                          <a:effectLst/>
                        </a:rPr>
                        <a:t>Disability</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1,401</a:t>
                      </a:r>
                      <a:endParaRPr lang="en-US" sz="1800" b="1" i="0" u="none" strike="noStrike" dirty="0">
                        <a:solidFill>
                          <a:srgbClr val="000000"/>
                        </a:solidFill>
                        <a:effectLst/>
                        <a:latin typeface="Arial"/>
                      </a:endParaRPr>
                    </a:p>
                  </a:txBody>
                  <a:tcPr marL="9525" marR="9525" marT="9525" marB="0" anchor="b"/>
                </a:tc>
              </a:tr>
              <a:tr h="321487">
                <a:tc>
                  <a:txBody>
                    <a:bodyPr/>
                    <a:lstStyle/>
                    <a:p>
                      <a:pPr algn="l" fontAlgn="b"/>
                      <a:r>
                        <a:rPr lang="en-US" sz="1800" b="1" u="none" strike="noStrike" dirty="0" smtClean="0">
                          <a:effectLst/>
                        </a:rPr>
                        <a:t>Moderate Intellectual Disability</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4,961</a:t>
                      </a:r>
                      <a:endParaRPr lang="en-US" sz="1800" b="1" i="0" u="none" strike="noStrike" dirty="0">
                        <a:solidFill>
                          <a:srgbClr val="000000"/>
                        </a:solidFill>
                        <a:effectLst/>
                        <a:latin typeface="Arial"/>
                      </a:endParaRPr>
                    </a:p>
                  </a:txBody>
                  <a:tcPr marL="9525" marR="9525" marT="9525" marB="0" anchor="b"/>
                </a:tc>
              </a:tr>
              <a:tr h="321487">
                <a:tc>
                  <a:txBody>
                    <a:bodyPr/>
                    <a:lstStyle/>
                    <a:p>
                      <a:pPr algn="l" fontAlgn="b"/>
                      <a:r>
                        <a:rPr lang="en-US" sz="1800" b="1" u="none" strike="noStrike" dirty="0" smtClean="0">
                          <a:effectLst/>
                        </a:rPr>
                        <a:t>Mild Intellectual Disability</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10,005</a:t>
                      </a:r>
                      <a:endParaRPr lang="en-US" sz="1800" b="1" i="0" u="none" strike="noStrike" dirty="0">
                        <a:solidFill>
                          <a:srgbClr val="000000"/>
                        </a:solidFill>
                        <a:effectLst/>
                        <a:latin typeface="Arial"/>
                      </a:endParaRPr>
                    </a:p>
                  </a:txBody>
                  <a:tcPr marL="9525" marR="9525" marT="9525" marB="0" anchor="b"/>
                </a:tc>
              </a:tr>
              <a:tr h="321487">
                <a:tc>
                  <a:txBody>
                    <a:bodyPr/>
                    <a:lstStyle/>
                    <a:p>
                      <a:pPr algn="l" fontAlgn="b"/>
                      <a:r>
                        <a:rPr lang="en-US" sz="1800" b="1" u="none" strike="noStrike" dirty="0" smtClean="0">
                          <a:effectLst/>
                        </a:rPr>
                        <a:t>Significant Developmental Delay</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22,201</a:t>
                      </a:r>
                      <a:endParaRPr lang="en-US" sz="1800" b="1" i="0" u="none" strike="noStrike" dirty="0">
                        <a:solidFill>
                          <a:srgbClr val="000000"/>
                        </a:solidFill>
                        <a:effectLst/>
                        <a:latin typeface="Arial"/>
                      </a:endParaRPr>
                    </a:p>
                  </a:txBody>
                  <a:tcPr marL="9525" marR="9525" marT="9525" marB="0" anchor="b"/>
                </a:tc>
              </a:tr>
              <a:tr h="321487">
                <a:tc>
                  <a:txBody>
                    <a:bodyPr/>
                    <a:lstStyle/>
                    <a:p>
                      <a:pPr algn="l" fontAlgn="b"/>
                      <a:r>
                        <a:rPr lang="en-US" sz="1800" b="1" u="none" strike="noStrike" dirty="0" smtClean="0">
                          <a:effectLst/>
                        </a:rPr>
                        <a:t>Traumatic Brain Injury</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417</a:t>
                      </a:r>
                      <a:endParaRPr lang="en-US" sz="1800" b="1" i="0" u="none" strike="noStrike" dirty="0">
                        <a:solidFill>
                          <a:srgbClr val="000000"/>
                        </a:solidFill>
                        <a:effectLst/>
                        <a:latin typeface="Arial"/>
                      </a:endParaRPr>
                    </a:p>
                  </a:txBody>
                  <a:tcPr marL="9525" marR="9525" marT="9525" marB="0" anchor="b"/>
                </a:tc>
              </a:tr>
              <a:tr h="321487">
                <a:tc>
                  <a:txBody>
                    <a:bodyPr/>
                    <a:lstStyle/>
                    <a:p>
                      <a:pPr algn="l" fontAlgn="b"/>
                      <a:r>
                        <a:rPr lang="en-US" sz="1800" b="1" u="none" strike="noStrike" dirty="0" smtClean="0">
                          <a:effectLst/>
                        </a:rPr>
                        <a:t>Autism</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14,913</a:t>
                      </a:r>
                      <a:endParaRPr lang="en-US" sz="1800" b="1" i="0" u="none" strike="noStrike" dirty="0">
                        <a:solidFill>
                          <a:srgbClr val="000000"/>
                        </a:solidFill>
                        <a:effectLst/>
                        <a:latin typeface="Arial"/>
                      </a:endParaRPr>
                    </a:p>
                  </a:txBody>
                  <a:tcPr marL="9525" marR="9525" marT="9525" marB="0" anchor="b"/>
                </a:tc>
              </a:tr>
              <a:tr h="321487">
                <a:tc>
                  <a:txBody>
                    <a:bodyPr/>
                    <a:lstStyle/>
                    <a:p>
                      <a:pPr algn="l" fontAlgn="b"/>
                      <a:r>
                        <a:rPr lang="en-US" sz="1800" b="1" u="none" strike="noStrike" dirty="0" smtClean="0">
                          <a:effectLst/>
                        </a:rPr>
                        <a:t>Speech/Language Impairment</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29,490</a:t>
                      </a:r>
                      <a:endParaRPr lang="en-US" sz="1800" b="1" i="0" u="none" strike="noStrike" dirty="0">
                        <a:solidFill>
                          <a:srgbClr val="000000"/>
                        </a:solidFill>
                        <a:effectLst/>
                        <a:latin typeface="Arial"/>
                      </a:endParaRPr>
                    </a:p>
                  </a:txBody>
                  <a:tcPr marL="9525" marR="9525" marT="9525" marB="0" anchor="b"/>
                </a:tc>
              </a:tr>
              <a:tr h="321487">
                <a:tc>
                  <a:txBody>
                    <a:bodyPr/>
                    <a:lstStyle/>
                    <a:p>
                      <a:pPr algn="l" fontAlgn="b"/>
                      <a:r>
                        <a:rPr lang="en-US" sz="1800" b="1" u="none" strike="noStrike" dirty="0" smtClean="0">
                          <a:effectLst/>
                        </a:rPr>
                        <a:t>Deaf/Blind</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23</a:t>
                      </a:r>
                      <a:endParaRPr lang="en-US" sz="1800" b="1" i="0" u="none" strike="noStrike" dirty="0">
                        <a:solidFill>
                          <a:srgbClr val="000000"/>
                        </a:solidFill>
                        <a:effectLst/>
                        <a:latin typeface="Arial"/>
                      </a:endParaRPr>
                    </a:p>
                  </a:txBody>
                  <a:tcPr marL="9525" marR="9525" marT="9525" marB="0" anchor="b"/>
                </a:tc>
              </a:tr>
              <a:tr h="321487">
                <a:tc>
                  <a:txBody>
                    <a:bodyPr/>
                    <a:lstStyle/>
                    <a:p>
                      <a:pPr algn="l" fontAlgn="b"/>
                      <a:r>
                        <a:rPr lang="en-US" sz="1800" b="1" u="none" strike="noStrike" dirty="0" smtClean="0">
                          <a:effectLst/>
                        </a:rPr>
                        <a:t>Blind</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159</a:t>
                      </a:r>
                      <a:endParaRPr lang="en-US" sz="1800" b="1" i="0" u="none" strike="noStrike" dirty="0">
                        <a:solidFill>
                          <a:srgbClr val="000000"/>
                        </a:solidFill>
                        <a:effectLst/>
                        <a:latin typeface="Arial"/>
                      </a:endParaRPr>
                    </a:p>
                  </a:txBody>
                  <a:tcPr marL="9525" marR="9525" marT="9525" marB="0" anchor="b"/>
                </a:tc>
              </a:tr>
              <a:tr h="321487">
                <a:tc>
                  <a:txBody>
                    <a:bodyPr/>
                    <a:lstStyle/>
                    <a:p>
                      <a:pPr algn="l" fontAlgn="b"/>
                      <a:r>
                        <a:rPr lang="en-US" sz="1800" b="1" u="none" strike="noStrike" dirty="0">
                          <a:effectLst/>
                        </a:rPr>
                        <a:t>Total Primary </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190,965</a:t>
                      </a:r>
                      <a:endParaRPr lang="en-US" sz="1800" b="1" i="0" u="none" strike="noStrike" dirty="0">
                        <a:solidFill>
                          <a:srgbClr val="000000"/>
                        </a:solidFill>
                        <a:effectLst/>
                        <a:latin typeface="Arial"/>
                      </a:endParaRPr>
                    </a:p>
                  </a:txBody>
                  <a:tcPr marL="9525" marR="9525" marT="9525" marB="0" anchor="b"/>
                </a:tc>
              </a:tr>
            </a:tbl>
          </a:graphicData>
        </a:graphic>
      </p:graphicFrame>
      <p:sp>
        <p:nvSpPr>
          <p:cNvPr id="10" name="Cloud Callout 9"/>
          <p:cNvSpPr/>
          <p:nvPr/>
        </p:nvSpPr>
        <p:spPr>
          <a:xfrm>
            <a:off x="5495289" y="3226130"/>
            <a:ext cx="3252926" cy="261949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Of these categories, which students  demonstrate subaverage general intellectual functioning?</a:t>
            </a:r>
            <a:endParaRPr lang="en-US" b="1" dirty="0"/>
          </a:p>
        </p:txBody>
      </p:sp>
      <p:sp>
        <p:nvSpPr>
          <p:cNvPr id="15" name="Left Arrow 14"/>
          <p:cNvSpPr/>
          <p:nvPr/>
        </p:nvSpPr>
        <p:spPr>
          <a:xfrm>
            <a:off x="4459179" y="2473036"/>
            <a:ext cx="391885" cy="21969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Left Arrow 16"/>
          <p:cNvSpPr/>
          <p:nvPr/>
        </p:nvSpPr>
        <p:spPr>
          <a:xfrm>
            <a:off x="4459180" y="2842161"/>
            <a:ext cx="391885" cy="21969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8" name="Left Arrow 17"/>
          <p:cNvSpPr/>
          <p:nvPr/>
        </p:nvSpPr>
        <p:spPr>
          <a:xfrm>
            <a:off x="4455215" y="3116283"/>
            <a:ext cx="391885" cy="21969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Left Arrow 18"/>
          <p:cNvSpPr/>
          <p:nvPr/>
        </p:nvSpPr>
        <p:spPr>
          <a:xfrm>
            <a:off x="4455214" y="3405249"/>
            <a:ext cx="391885" cy="21969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Cloud Callout 19"/>
          <p:cNvSpPr/>
          <p:nvPr/>
        </p:nvSpPr>
        <p:spPr>
          <a:xfrm>
            <a:off x="5835891" y="1416007"/>
            <a:ext cx="2144505" cy="167726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.987</a:t>
            </a:r>
            <a:r>
              <a:rPr lang="en-US" b="1" dirty="0" smtClean="0">
                <a:solidFill>
                  <a:schemeClr val="tx1"/>
                </a:solidFill>
              </a:rPr>
              <a:t>% (&lt;1%) of T</a:t>
            </a:r>
            <a:r>
              <a:rPr lang="en-US" b="1" dirty="0" smtClean="0"/>
              <a:t>otal Student Enrollment</a:t>
            </a:r>
            <a:endParaRPr lang="en-US" b="1" dirty="0"/>
          </a:p>
        </p:txBody>
      </p:sp>
      <p:sp>
        <p:nvSpPr>
          <p:cNvPr id="21" name="Cloud Callout 20"/>
          <p:cNvSpPr/>
          <p:nvPr/>
        </p:nvSpPr>
        <p:spPr>
          <a:xfrm>
            <a:off x="4624435" y="154379"/>
            <a:ext cx="2061374" cy="1594261"/>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t>8.9% </a:t>
            </a:r>
            <a:r>
              <a:rPr lang="en-US" b="1" dirty="0" smtClean="0"/>
              <a:t>of Total SWD </a:t>
            </a:r>
            <a:r>
              <a:rPr lang="en-US" b="1" dirty="0"/>
              <a:t>E</a:t>
            </a:r>
            <a:r>
              <a:rPr lang="en-US" b="1" dirty="0" smtClean="0"/>
              <a:t>nrollment</a:t>
            </a:r>
            <a:endParaRPr lang="en-US" b="1" dirty="0"/>
          </a:p>
        </p:txBody>
      </p:sp>
    </p:spTree>
    <p:extLst>
      <p:ext uri="{BB962C8B-B14F-4D97-AF65-F5344CB8AC3E}">
        <p14:creationId xmlns:p14="http://schemas.microsoft.com/office/powerpoint/2010/main" val="14400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Chart 1"/>
          <p:cNvGraphicFramePr>
            <a:graphicFrameLocks/>
          </p:cNvGraphicFramePr>
          <p:nvPr>
            <p:extLst>
              <p:ext uri="{D42A27DB-BD31-4B8C-83A1-F6EECF244321}">
                <p14:modId xmlns:p14="http://schemas.microsoft.com/office/powerpoint/2010/main" val="4027228646"/>
              </p:ext>
            </p:extLst>
          </p:nvPr>
        </p:nvGraphicFramePr>
        <p:xfrm>
          <a:off x="166256" y="1508166"/>
          <a:ext cx="6887687" cy="4628719"/>
        </p:xfrm>
        <a:graphic>
          <a:graphicData uri="http://schemas.openxmlformats.org/presentationml/2006/ole">
            <mc:AlternateContent xmlns:mc="http://schemas.openxmlformats.org/markup-compatibility/2006">
              <mc:Choice xmlns:v="urn:schemas-microsoft-com:vml" Requires="v">
                <p:oleObj spid="_x0000_s5144" r:id="rId3" imgW="8711939" imgH="6578154" progId="Excel.Chart.8">
                  <p:embed/>
                </p:oleObj>
              </mc:Choice>
              <mc:Fallback>
                <p:oleObj r:id="rId3" imgW="8711939" imgH="6578154"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6" y="1508166"/>
                        <a:ext cx="6887687" cy="462871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78476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Year xmlns="6c247bae-e40d-40c7-91b3-26f1e466c40a">2012</Year>
    <Program_x0020_Type xmlns="6c247bae-e40d-40c7-91b3-26f1e466c40a">
      <Value>Program Concentration</Value>
    </Program_x0020_Type>
    <Document_x0020_Type xmlns="6c247bae-e40d-40c7-91b3-26f1e466c40a">Accountability</Document_x0020_Type>
    <Page_x0020_SubHeader xmlns="6c247bae-e40d-40c7-91b3-26f1e466c40a" xsi:nil="true"/>
    <Page xmlns="6c247bae-e40d-40c7-91b3-26f1e466c40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C6FD80E8A23349905925784B78EAE7" ma:contentTypeVersion="6" ma:contentTypeDescription="Create a new document." ma:contentTypeScope="" ma:versionID="3ea628b0e8d4d57ccceb4c966929b31b">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ec4de8f70334999c30bc594858c15f34"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0" ma:web="b1898e29-fee5-4c33-85ce-dc384e63ddeb">
      <xsd:simpleType>
        <xsd:restriction base="dms:Lookup"/>
      </xsd:simpleType>
    </xsd:element>
    <xsd:element name="Page_x0020_SubHeader" ma:index="13" nillable="true" ma:displayName="Page SubHeader" ma:internalName="Page_x0020_SubHeader0">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2C983D-0232-4E63-8E57-B1D2D37E4DF4}"/>
</file>

<file path=customXml/itemProps2.xml><?xml version="1.0" encoding="utf-8"?>
<ds:datastoreItem xmlns:ds="http://schemas.openxmlformats.org/officeDocument/2006/customXml" ds:itemID="{5177A00E-0042-4680-BAFE-6960CE04E967}"/>
</file>

<file path=customXml/itemProps3.xml><?xml version="1.0" encoding="utf-8"?>
<ds:datastoreItem xmlns:ds="http://schemas.openxmlformats.org/officeDocument/2006/customXml" ds:itemID="{15C31D81-A42D-4FC6-A77C-6BB47F46E3EE}"/>
</file>

<file path=docProps/app.xml><?xml version="1.0" encoding="utf-8"?>
<Properties xmlns="http://schemas.openxmlformats.org/officeDocument/2006/extended-properties" xmlns:vt="http://schemas.openxmlformats.org/officeDocument/2006/docPropsVTypes">
  <Template>GaDOE-PowerPoint-WhiteTemplate</Template>
  <TotalTime>17931</TotalTime>
  <Words>1751</Words>
  <Application>Microsoft Office PowerPoint</Application>
  <PresentationFormat>On-screen Show (4:3)</PresentationFormat>
  <Paragraphs>319</Paragraphs>
  <Slides>47</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GaDOE-PowerPoint-WhiteTemplate</vt:lpstr>
      <vt:lpstr>Worksheet</vt:lpstr>
      <vt:lpstr>Microsoft Excel Chart</vt:lpstr>
      <vt:lpstr>2015 Fall Curriculum Leaders’ Conference  Student Success:   Imagine the Possibilities   </vt:lpstr>
      <vt:lpstr>Federal and State  Monitoring Focus </vt:lpstr>
      <vt:lpstr>Results-Driven Accountability: Shifting the Balance </vt:lpstr>
      <vt:lpstr>PowerPoint Presentation</vt:lpstr>
      <vt:lpstr>In order to tell the story of your sweet peaches, you have to carve the layers down to the pit!</vt:lpstr>
      <vt:lpstr>Student Enrollment compared to   SWD Enrollment</vt:lpstr>
      <vt:lpstr>PowerPoint Presentation</vt:lpstr>
      <vt:lpstr>PowerPoint Presentation</vt:lpstr>
      <vt:lpstr>PowerPoint Presentation</vt:lpstr>
      <vt:lpstr>PowerPoint Presentation</vt:lpstr>
      <vt:lpstr>Let’s begin the Georgia Story about our Sweet Georgia Peaches by scanning the final chapter-first.   Let’s begin with the end in the mind.</vt:lpstr>
      <vt:lpstr>Graduation Rate</vt:lpstr>
      <vt:lpstr>Student Success Club AKA “Sweet Peach Exclusive”</vt:lpstr>
      <vt:lpstr>“E” for Effort Club</vt:lpstr>
      <vt:lpstr>“E” for Effort Club</vt:lpstr>
      <vt:lpstr>Walt Disney Club </vt:lpstr>
      <vt:lpstr>Phantom of the Opera Club                                         “Middle School Dropout”</vt:lpstr>
      <vt:lpstr>Class of 2014 12th Grade  Assessment Data</vt:lpstr>
      <vt:lpstr>Let’s suppose Georgia does nothing different! Considering 2014 Performance 1 Scores by Disability Categories, What can we predict for the Class of 2023?</vt:lpstr>
      <vt:lpstr>How can we rewrite the “beginning” of the story to get the “ending” we want?   First, we have to figure out which chapters to delete next time?</vt:lpstr>
      <vt:lpstr>2014 Cohort Longitudinal Data</vt:lpstr>
      <vt:lpstr>2014 Cohort Longitudinal Data</vt:lpstr>
      <vt:lpstr>2013-2014 Student Support Team (SST) Data</vt:lpstr>
      <vt:lpstr>2015 SST Stats</vt:lpstr>
      <vt:lpstr>PowerPoint Presentation</vt:lpstr>
      <vt:lpstr>PowerPoint Presentation</vt:lpstr>
      <vt:lpstr>Annual Event Graduation Data for Students with Disabilities</vt:lpstr>
      <vt:lpstr>PowerPoint Presentation</vt:lpstr>
      <vt:lpstr>Georgia’s Trend Data</vt:lpstr>
      <vt:lpstr>Simple Math Problem</vt:lpstr>
      <vt:lpstr>Analysis of GA’s Bottom Quartile for Math (3-8)</vt:lpstr>
      <vt:lpstr>How can Georgia’s Curriculum Leaders help us solve this adaptive challenge?</vt:lpstr>
      <vt:lpstr>Barriers  “It’s really an equity issue”</vt:lpstr>
      <vt:lpstr>Question</vt:lpstr>
      <vt:lpstr>Do all students have equitable access to the general curriculum? </vt:lpstr>
      <vt:lpstr>PowerPoint Presentation</vt:lpstr>
      <vt:lpstr>The Challenge</vt:lpstr>
      <vt:lpstr>The Challenge</vt:lpstr>
      <vt:lpstr>The Challenge</vt:lpstr>
      <vt:lpstr>      Teacher Focus</vt:lpstr>
      <vt:lpstr>      School Leader Focus</vt:lpstr>
      <vt:lpstr>District Leader Focus</vt:lpstr>
      <vt:lpstr>District Leader Focus</vt:lpstr>
      <vt:lpstr>District Leader Focus</vt:lpstr>
      <vt:lpstr>Critical Connection</vt:lpstr>
      <vt:lpstr>Actionable Next Steps </vt:lpstr>
      <vt:lpstr>Student Success Webpage</vt:lpstr>
    </vt:vector>
  </TitlesOfParts>
  <Company>Georgia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GaDOE</dc:creator>
  <cp:lastModifiedBy>GaDOE</cp:lastModifiedBy>
  <cp:revision>432</cp:revision>
  <cp:lastPrinted>2015-09-14T20:49:59Z</cp:lastPrinted>
  <dcterms:created xsi:type="dcterms:W3CDTF">2015-02-03T18:32:19Z</dcterms:created>
  <dcterms:modified xsi:type="dcterms:W3CDTF">2015-09-23T15:32:28Z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0x01010010C6FD80E8A23349905925784B78EAE7</vt:lpwstr>
  </property>
</Properties>
</file>