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charts/style1.xml" ContentType="application/vnd.ms-office.chartstyle+xml"/>
  <Override PartName="/ppt/charts/colors1.xml" ContentType="application/vnd.ms-office.chartcolorstyle+xml"/>
  <Override PartName="/ppt/charts/chart1.xml" ContentType="application/vnd.openxmlformats-officedocument.drawingml.char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of Schools with 4 or 5 Star Climate Ratings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>
                <c:manualLayout>
                  <c:x val="1.4522233633837477E-3"/>
                  <c:y val="-5.4776870410185767E-3"/>
                </c:manualLayout>
              </c:layout>
              <c:tx>
                <c:rich>
                  <a:bodyPr/>
                  <a:lstStyle/>
                  <a:p>
                    <a:fld id="{7589F63C-EBC8-4826-887E-B059E06655C8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A27-4421-9248-0D9C54F81F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Statewide</c:v>
                </c:pt>
                <c:pt idx="1">
                  <c:v>Non-PBIS Schools</c:v>
                </c:pt>
                <c:pt idx="2">
                  <c:v>PBIS Schools</c:v>
                </c:pt>
                <c:pt idx="3">
                  <c:v>PBIS Schools with High Fidelity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71.11</c:v>
                </c:pt>
                <c:pt idx="1">
                  <c:v>55.39</c:v>
                </c:pt>
                <c:pt idx="2">
                  <c:v>88.02</c:v>
                </c:pt>
                <c:pt idx="3">
                  <c:v>94.29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A27-4421-9248-0D9C54F81F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8154880"/>
        <c:axId val="388157832"/>
      </c:lineChart>
      <c:catAx>
        <c:axId val="388154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8157832"/>
        <c:crosses val="autoZero"/>
        <c:auto val="1"/>
        <c:lblAlgn val="ctr"/>
        <c:lblOffset val="100"/>
        <c:noMultiLvlLbl val="0"/>
      </c:catAx>
      <c:valAx>
        <c:axId val="388157832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88154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0.60274</cdr:x>
      <cdr:y>0.20552</cdr:y>
    </cdr:from>
    <cdr:to>
      <cdr:x>0.96454</cdr:x>
      <cdr:y>0.69189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69CFAC3B-D004-484B-8243-F6DBEBDE50F2}"/>
            </a:ext>
          </a:extLst>
        </cdr:cNvPr>
        <cdr:cNvSpPr/>
      </cdr:nvSpPr>
      <cdr:spPr>
        <a:xfrm xmlns:a="http://schemas.openxmlformats.org/drawingml/2006/main">
          <a:off x="6338208" y="949409"/>
          <a:ext cx="3804557" cy="2246769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>
            <a:lumMod val="65000"/>
            <a:lumOff val="35000"/>
          </a:schemeClr>
        </a:solidFill>
      </cdr:spPr>
      <cdr:txBody>
        <a:bodyPr xmlns:a="http://schemas.openxmlformats.org/drawingml/2006/main" wrap="squar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94.29% of </a:t>
          </a:r>
          <a:r>
            <a:rPr lang="en-US" sz="28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Operational</a:t>
          </a:r>
          <a:r>
            <a:rPr lang="en-US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&amp; Distinguished PBIS Schools</a:t>
          </a:r>
        </a:p>
        <a:p xmlns:a="http://schemas.openxmlformats.org/drawingml/2006/main">
          <a:pPr algn="ctr"/>
          <a:r>
            <a:rPr lang="en-US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Earned a 4 or 5 Star Climate Rating in FY18</a:t>
          </a:r>
          <a:endParaRPr lang="en-US" sz="2800" b="0" cap="none" spc="0" dirty="0">
            <a:ln w="0"/>
            <a:solidFill>
              <a:schemeClr val="bg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B71E0-BCF7-4687-A0A3-D5720AE468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08933F-FE97-4807-9956-3B5370E96B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B2808-0397-45AE-86C6-AE9CF6708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CB34-BA69-4099-8113-2AC9ECEEFD2B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F921F-260F-433E-88D8-EF4C371D9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1FB57-D099-462B-AAA6-4C976E990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F229-21F5-46F0-846E-C967740C5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0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D11B5-CA1A-421A-AF69-C3EFD8B33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1A5709-25C9-4FE2-BBA7-D8A62C871D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437D6-EAC0-4878-A879-3F730DE3B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CB34-BA69-4099-8113-2AC9ECEEFD2B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3E713-F5A0-400E-B79D-24F5F0747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1FADA-A13D-4805-A552-F42B69416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F229-21F5-46F0-846E-C967740C5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82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81BC58-4185-4CD5-A9F9-1ABC61F7D2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2B294A-E4BA-4C15-B05D-688363B36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ABDBA-2180-4E30-8C3A-1454A4623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CB34-BA69-4099-8113-2AC9ECEEFD2B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C164B3-51CF-4782-872F-654DEA1D0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8FFD9-1716-4F33-BC5F-8FFC772D5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F229-21F5-46F0-846E-C967740C5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349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F4F88-09E4-4EEB-824C-C7C1FDAF3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F946F-3E2E-4E28-A9AB-CA9ADA2A9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D63F5-9095-4A56-996B-9EB222547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CB34-BA69-4099-8113-2AC9ECEEFD2B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688A5-57D3-449F-BEE7-F1CBE8FBF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AD75D-F3AA-4487-922D-0DE05EE6D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F229-21F5-46F0-846E-C967740C5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39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1F22D-D2E7-43F2-9669-E28CA16FD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6C169F-B325-4240-9EBD-A47AC57F2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52BED-631B-4C2C-BEA0-F18AF7DB7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CB34-BA69-4099-8113-2AC9ECEEFD2B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35282-FE04-40D4-A203-18F04FA82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5B338-1300-4F3E-8E5A-4B55EBF0F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F229-21F5-46F0-846E-C967740C5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04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1BFE8-2155-4BA6-A26F-42D2319DB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77A0B-CF33-46E7-A149-D2BE19D6BC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85ED20-9DE3-4BD6-9385-DC688B154B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69EC5A-DDF9-43F2-BBCB-0B6172CBA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CB34-BA69-4099-8113-2AC9ECEEFD2B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34666E-6FEC-4A7D-A0A9-EEA1B5084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8661BA-1CBA-4E14-9B50-F811D9181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F229-21F5-46F0-846E-C967740C5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26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03AFF-D6F2-4E57-BF2B-E0E7ADA2B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AC3147-9894-46C6-996B-6DA75E913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64B655-7FEB-489B-841A-50FC78DB0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2AA830-5929-4687-AEA7-A7CD9F1B2A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8B7EB4-AF7A-4A74-8DE2-01FB0590B6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5E2FA0-7C03-4DDB-86ED-294AA1E7E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CB34-BA69-4099-8113-2AC9ECEEFD2B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BAF18B-A6DD-4BCE-998F-E42C613B6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059C99-4E84-4690-8B59-FDDFE1F3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F229-21F5-46F0-846E-C967740C5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263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70B15-D90C-4CB3-A959-E548D3ED7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E96640-0E9A-4FC8-879B-0B9AA5EA9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CB34-BA69-4099-8113-2AC9ECEEFD2B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FC17EF-3070-428D-99C7-57951D030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0A2C84-5A21-46B8-A0D9-1E0713437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F229-21F5-46F0-846E-C967740C5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860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044AA5-6019-4B0F-8CE3-A73B7EEAD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CB34-BA69-4099-8113-2AC9ECEEFD2B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719855-03EB-4074-9C6F-3D60E464F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03153-40A5-47CE-84BB-FE8AE2315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F229-21F5-46F0-846E-C967740C5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98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98B0B-7122-4F46-8D78-1088DF02F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1FB23-253E-4B93-B11B-6411828D9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A329EC-B7B7-4972-AEC3-A24E2D586D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0C379F-008E-4F08-AF33-58D8C9786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CB34-BA69-4099-8113-2AC9ECEEFD2B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1CEDF-6C4B-4C2F-9ACB-300C841DB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494A11-42DE-4730-B013-8D86CF156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F229-21F5-46F0-846E-C967740C5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882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948BD-763B-465F-BD06-FDECC0F17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B1E613-7459-434B-8224-F14EEC3D47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CA3A6C-754C-4773-8934-F2B86236BC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841EE7-9484-46BA-8E6D-72E04F768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CB34-BA69-4099-8113-2AC9ECEEFD2B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659DD7-EDBE-4E87-A8FD-B79A55D4D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B1AC65-C73E-4816-820A-F368F99DD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F229-21F5-46F0-846E-C967740C5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62FAF5-79E6-425C-91EC-62FAD6BEE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C1217E-FA57-481C-89EA-BCF18D2CA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A631D-971F-47E4-8F15-531A1E004F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7CB34-BA69-4099-8113-2AC9ECEEFD2B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442C2-AFA2-49FD-815C-EC792CCD78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4BD87-C3A0-4470-8BF7-927979313E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CF229-21F5-46F0-846E-C967740C5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8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.jotform.com/9014601923915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DC3041E-42D0-4AB4-8767-D71C6656C2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7397484"/>
              </p:ext>
            </p:extLst>
          </p:nvPr>
        </p:nvGraphicFramePr>
        <p:xfrm>
          <a:off x="643465" y="643465"/>
          <a:ext cx="10905067" cy="5571064"/>
        </p:xfrm>
        <a:graphic>
          <a:graphicData uri="http://schemas.openxmlformats.org/drawingml/2006/table">
            <a:tbl>
              <a:tblPr firstRow="1" firstCol="1" bandRow="1"/>
              <a:tblGrid>
                <a:gridCol w="4058665">
                  <a:extLst>
                    <a:ext uri="{9D8B030D-6E8A-4147-A177-3AD203B41FA5}">
                      <a16:colId xmlns:a16="http://schemas.microsoft.com/office/drawing/2014/main" val="2192318777"/>
                    </a:ext>
                  </a:extLst>
                </a:gridCol>
                <a:gridCol w="1277679">
                  <a:extLst>
                    <a:ext uri="{9D8B030D-6E8A-4147-A177-3AD203B41FA5}">
                      <a16:colId xmlns:a16="http://schemas.microsoft.com/office/drawing/2014/main" val="3242048339"/>
                    </a:ext>
                  </a:extLst>
                </a:gridCol>
                <a:gridCol w="1277679">
                  <a:extLst>
                    <a:ext uri="{9D8B030D-6E8A-4147-A177-3AD203B41FA5}">
                      <a16:colId xmlns:a16="http://schemas.microsoft.com/office/drawing/2014/main" val="2062442547"/>
                    </a:ext>
                  </a:extLst>
                </a:gridCol>
                <a:gridCol w="1430348">
                  <a:extLst>
                    <a:ext uri="{9D8B030D-6E8A-4147-A177-3AD203B41FA5}">
                      <a16:colId xmlns:a16="http://schemas.microsoft.com/office/drawing/2014/main" val="1546203577"/>
                    </a:ext>
                  </a:extLst>
                </a:gridCol>
                <a:gridCol w="1430348">
                  <a:extLst>
                    <a:ext uri="{9D8B030D-6E8A-4147-A177-3AD203B41FA5}">
                      <a16:colId xmlns:a16="http://schemas.microsoft.com/office/drawing/2014/main" val="3393863698"/>
                    </a:ext>
                  </a:extLst>
                </a:gridCol>
                <a:gridCol w="1430348">
                  <a:extLst>
                    <a:ext uri="{9D8B030D-6E8A-4147-A177-3AD203B41FA5}">
                      <a16:colId xmlns:a16="http://schemas.microsoft.com/office/drawing/2014/main" val="3998110475"/>
                    </a:ext>
                  </a:extLst>
                </a:gridCol>
              </a:tblGrid>
              <a:tr h="629669">
                <a:tc rowSpan="2"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FY18 LEVELS OF RECOGNITION</a:t>
                      </a:r>
                      <a:endParaRPr lang="en-US" sz="4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u="none" strike="noStrike" dirty="0">
                          <a:effectLst/>
                          <a:latin typeface="Arial" panose="020B0604020202020204" pitchFamily="34" charset="0"/>
                        </a:rPr>
                        <a:t>School Climate Star Ratings</a:t>
                      </a:r>
                    </a:p>
                  </a:txBody>
                  <a:tcPr marL="108131" marR="108131" marT="150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570165"/>
                  </a:ext>
                </a:extLst>
              </a:tr>
              <a:tr h="422129">
                <a:tc vMerge="1">
                  <a:txBody>
                    <a:bodyPr/>
                    <a:lstStyle/>
                    <a:p>
                      <a:pPr marL="0" marR="0"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 Star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 Star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 Star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 Star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 Star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220661"/>
                  </a:ext>
                </a:extLst>
              </a:tr>
              <a:tr h="753211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Distinguished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0.00%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(0)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0.00%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(0)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0.00%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(0)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53.85%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(7)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46.15%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(6)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6217274"/>
                  </a:ext>
                </a:extLst>
              </a:tr>
              <a:tr h="753211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Operational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0.00%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(0)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0.00%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(0)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5.94%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(19)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38.44%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(123)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55.63%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(178)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4713265"/>
                  </a:ext>
                </a:extLst>
              </a:tr>
              <a:tr h="753211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Emerging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1.37%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(5)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1.10%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(4)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8.77%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(32)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44.66%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(163)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44.11%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(161)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4312086"/>
                  </a:ext>
                </a:extLst>
              </a:tr>
              <a:tr h="753211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Installing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1.85%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(7)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2.11%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(8)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14.25%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(54)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37.20%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(141)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44.59%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(169)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6793982"/>
                  </a:ext>
                </a:extLst>
              </a:tr>
              <a:tr h="753211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Non-PBIS Schools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2.85%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(33)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9.92%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(115)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31.84%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(369)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49.96%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(579)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5.44%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(63)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4793234"/>
                  </a:ext>
                </a:extLst>
              </a:tr>
              <a:tr h="753211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All Schools (Statewide)</a:t>
                      </a:r>
                      <a:endParaRPr lang="en-US" sz="3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2.01%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(45)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5.68%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(127)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21.20%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(474)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45.30%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(1013)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25.81%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(577)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131" marR="108131" marT="15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255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7792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E0E61-A2E7-44C5-94CF-7B82AA072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5771"/>
            <a:ext cx="10515600" cy="810532"/>
          </a:xfrm>
        </p:spPr>
        <p:txBody>
          <a:bodyPr/>
          <a:lstStyle/>
          <a:p>
            <a:pPr algn="ctr"/>
            <a:r>
              <a:rPr lang="en-US" b="1" dirty="0"/>
              <a:t>% of Schools with 4 or 5 Star Climate Ratings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87598B8-D06C-44E5-9657-DCE47227B0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0721997"/>
              </p:ext>
            </p:extLst>
          </p:nvPr>
        </p:nvGraphicFramePr>
        <p:xfrm>
          <a:off x="838200" y="1557495"/>
          <a:ext cx="10515600" cy="4619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4269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3786322-FFE1-4B52-8629-A98238A749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9105" y="1551215"/>
            <a:ext cx="4913789" cy="490333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F188AD2-0604-4873-ADAD-704B5BC0B2DC}"/>
              </a:ext>
            </a:extLst>
          </p:cNvPr>
          <p:cNvSpPr/>
          <p:nvPr/>
        </p:nvSpPr>
        <p:spPr>
          <a:xfrm>
            <a:off x="3446717" y="117999"/>
            <a:ext cx="529856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 Question Survey</a:t>
            </a:r>
          </a:p>
          <a:p>
            <a:pPr algn="ctr"/>
            <a:r>
              <a:rPr lang="en-US" dirty="0">
                <a:hlinkClick r:id="rId3"/>
              </a:rPr>
              <a:t>https://form.jotform.com/90146019239152</a:t>
            </a:r>
            <a:r>
              <a:rPr lang="en-US" dirty="0"/>
              <a:t>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742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C6FD80E8A23349905925784B78EAE7" ma:contentTypeVersion="6" ma:contentTypeDescription="Create a new document." ma:contentTypeScope="" ma:versionID="34ac45a21a8fb6a1be356f365e70c94c">
  <xsd:schema xmlns:xsd="http://www.w3.org/2001/XMLSchema" xmlns:xs="http://www.w3.org/2001/XMLSchema" xmlns:p="http://schemas.microsoft.com/office/2006/metadata/properties" xmlns:ns1="http://schemas.microsoft.com/sharepoint/v3" xmlns:ns2="1d496aed-39d0-4758-b3cf-4e4773287716" xmlns:ns3="6c247bae-e40d-40c7-91b3-26f1e466c40a" xmlns:ns4="f9e61c99-8b37-4962-a864-d7fde1b0d03b" targetNamespace="http://schemas.microsoft.com/office/2006/metadata/properties" ma:root="true" ma:fieldsID="6eb8911eb6eb54a97600fe54c2441029" ns1:_="" ns2:_="" ns3:_="" ns4:_="">
    <xsd:import namespace="http://schemas.microsoft.com/sharepoint/v3"/>
    <xsd:import namespace="1d496aed-39d0-4758-b3cf-4e4773287716"/>
    <xsd:import namespace="6c247bae-e40d-40c7-91b3-26f1e466c40a"/>
    <xsd:import namespace="f9e61c99-8b37-4962-a864-d7fde1b0d03b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1:PublishingStartDate" minOccurs="0"/>
                <xsd:element ref="ns1:PublishingExpirationDate" minOccurs="0"/>
                <xsd:element ref="ns3:Page" minOccurs="0"/>
                <xsd:element ref="ns3:Page_x0020_SubHeader" minOccurs="0"/>
                <xsd:element ref="ns3:Document_x0020_Type" minOccurs="0"/>
                <xsd:element ref="ns3:Year" minOccurs="0"/>
                <xsd:element ref="ns3:Program_x0020_Type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internalName="PublishingStartDate">
      <xsd:simpleType>
        <xsd:restriction base="dms:Unknown"/>
      </xsd:simpleType>
    </xsd:element>
    <xsd:element name="PublishingExpirationDate" ma:index="11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496aed-39d0-4758-b3cf-4e4773287716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description="" ma:hidden="true" ma:list="{c9dd594f-b3c3-485c-979e-10fa5fdd8c85}" ma:internalName="TaxCatchAll" ma:showField="CatchAllData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description="" ma:hidden="true" ma:list="{c9dd594f-b3c3-485c-979e-10fa5fdd8c85}" ma:internalName="TaxCatchAllLabel" ma:readOnly="true" ma:showField="CatchAllDataLabel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247bae-e40d-40c7-91b3-26f1e466c40a" elementFormDefault="qualified">
    <xsd:import namespace="http://schemas.microsoft.com/office/2006/documentManagement/types"/>
    <xsd:import namespace="http://schemas.microsoft.com/office/infopath/2007/PartnerControls"/>
    <xsd:element name="Page" ma:index="12" nillable="true" ma:displayName="Page" ma:list="{c0c5bce6-76c0-431d-84b3-50ca3e3d0c94}" ma:internalName="Page0" ma:web="b1898e29-fee5-4c33-85ce-dc384e63ddeb">
      <xsd:simpleType>
        <xsd:restriction base="dms:Lookup"/>
      </xsd:simpleType>
    </xsd:element>
    <xsd:element name="Page_x0020_SubHeader" ma:index="13" nillable="true" ma:displayName="Page SubHeader" ma:internalName="Page_x0020_SubHeader0">
      <xsd:simpleType>
        <xsd:restriction base="dms:Text"/>
      </xsd:simpleType>
    </xsd:element>
    <xsd:element name="Document_x0020_Type" ma:index="14" nillable="true" ma:displayName="Document Type" ma:default="Accountability" ma:format="Dropdown" ma:internalName="Document_x0020_Type">
      <xsd:simpleType>
        <xsd:restriction base="dms:Choice">
          <xsd:enumeration value="Accountability"/>
          <xsd:enumeration value="Assessments"/>
          <xsd:enumeration value="Counseling"/>
          <xsd:enumeration value="Curriculum"/>
          <xsd:enumeration value="Dual Enrollment"/>
          <xsd:enumeration value="Local Plan"/>
          <xsd:enumeration value="Program of Study"/>
        </xsd:restriction>
      </xsd:simpleType>
    </xsd:element>
    <xsd:element name="Year" ma:index="15" nillable="true" ma:displayName="Year" ma:default="2012" ma:format="Dropdown" ma:internalName="Year">
      <xsd:simpleType>
        <xsd:restriction base="dms:Choice"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  <xsd:enumeration value="2021"/>
          <xsd:enumeration value="2022"/>
          <xsd:enumeration value="2023"/>
          <xsd:enumeration value="2024"/>
          <xsd:enumeration value="2025"/>
        </xsd:restriction>
      </xsd:simpleType>
    </xsd:element>
    <xsd:element name="Program_x0020_Type" ma:index="16" nillable="true" ma:displayName="Program Type" ma:default="Program Concentration" ma:internalName="Program_x0020_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Program Concentration"/>
                    <xsd:enumeration value="Career Clusters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e61c99-8b37-4962-a864-d7fde1b0d03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d496aed-39d0-4758-b3cf-4e4773287716"/>
    <PublishingExpirationDate xmlns="http://schemas.microsoft.com/sharepoint/v3" xsi:nil="true"/>
    <PublishingStartDate xmlns="http://schemas.microsoft.com/sharepoint/v3" xsi:nil="true"/>
    <Year xmlns="6c247bae-e40d-40c7-91b3-26f1e466c40a">2012</Year>
    <Program_x0020_Type xmlns="6c247bae-e40d-40c7-91b3-26f1e466c40a">
      <Value>Program Concentration</Value>
    </Program_x0020_Type>
    <Document_x0020_Type xmlns="6c247bae-e40d-40c7-91b3-26f1e466c40a">Accountability</Document_x0020_Type>
    <Page_x0020_SubHeader xmlns="6c247bae-e40d-40c7-91b3-26f1e466c40a" xsi:nil="true"/>
    <Page xmlns="6c247bae-e40d-40c7-91b3-26f1e466c40a" xsi:nil="true"/>
  </documentManagement>
</p:properties>
</file>

<file path=customXml/itemProps1.xml><?xml version="1.0" encoding="utf-8"?>
<ds:datastoreItem xmlns:ds="http://schemas.openxmlformats.org/officeDocument/2006/customXml" ds:itemID="{A8D77CDE-64A1-4B71-B267-F99A9D5AA468}"/>
</file>

<file path=customXml/itemProps2.xml><?xml version="1.0" encoding="utf-8"?>
<ds:datastoreItem xmlns:ds="http://schemas.openxmlformats.org/officeDocument/2006/customXml" ds:itemID="{197B44B4-7964-444C-9398-491505FDE731}"/>
</file>

<file path=customXml/itemProps3.xml><?xml version="1.0" encoding="utf-8"?>
<ds:datastoreItem xmlns:ds="http://schemas.openxmlformats.org/officeDocument/2006/customXml" ds:itemID="{D50F81A4-032F-4101-9B7B-C34D469AE638}"/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220</Words>
  <Application>Microsoft Office PowerPoint</Application>
  <PresentationFormat>Widescreen</PresentationFormat>
  <Paragraphs>79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% of Schools with 4 or 5 Star Climate Ratings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Tammi Clarke</dc:creator>
  <cp:lastModifiedBy>Jason Byars</cp:lastModifiedBy>
  <cp:revision>5</cp:revision>
  <dcterms:created xsi:type="dcterms:W3CDTF">2019-01-15T13:16:36Z</dcterms:created>
  <dcterms:modified xsi:type="dcterms:W3CDTF">2019-07-23T18:21:32Z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0x01010010C6FD80E8A23349905925784B78EAE7</vt:lpwstr>
  </property>
</Properties>
</file>