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5"/>
  </p:notesMasterIdLst>
  <p:handoutMasterIdLst>
    <p:handoutMasterId r:id="rId5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15" r:id="rId14"/>
    <p:sldId id="287" r:id="rId15"/>
    <p:sldId id="280" r:id="rId16"/>
    <p:sldId id="289" r:id="rId17"/>
    <p:sldId id="268" r:id="rId18"/>
    <p:sldId id="269" r:id="rId19"/>
    <p:sldId id="282" r:id="rId20"/>
    <p:sldId id="283" r:id="rId21"/>
    <p:sldId id="284" r:id="rId22"/>
    <p:sldId id="271" r:id="rId23"/>
    <p:sldId id="273" r:id="rId24"/>
    <p:sldId id="285" r:id="rId25"/>
    <p:sldId id="286" r:id="rId26"/>
    <p:sldId id="275" r:id="rId27"/>
    <p:sldId id="272" r:id="rId28"/>
    <p:sldId id="276" r:id="rId29"/>
    <p:sldId id="292" r:id="rId30"/>
    <p:sldId id="290" r:id="rId31"/>
    <p:sldId id="291" r:id="rId32"/>
    <p:sldId id="293" r:id="rId33"/>
    <p:sldId id="277" r:id="rId34"/>
    <p:sldId id="270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1" r:id="rId48"/>
    <p:sldId id="312" r:id="rId49"/>
    <p:sldId id="313" r:id="rId50"/>
    <p:sldId id="314" r:id="rId51"/>
    <p:sldId id="294" r:id="rId52"/>
    <p:sldId id="297" r:id="rId53"/>
    <p:sldId id="296" r:id="rId54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, Lisa" initials="H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75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11/30/2017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0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11/30/2017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Wg2NMqb_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V9oO0BOtk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124200"/>
            <a:ext cx="7207877" cy="193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 Strategies for the General Education Classroom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752600"/>
            <a:ext cx="7008574" cy="1296987"/>
          </a:xfrm>
        </p:spPr>
        <p:txBody>
          <a:bodyPr/>
          <a:lstStyle/>
          <a:p>
            <a:r>
              <a:rPr lang="en-US" dirty="0" smtClean="0"/>
              <a:t>Session 6</a:t>
            </a:r>
            <a:endParaRPr lang="en-US" dirty="0"/>
          </a:p>
        </p:txBody>
      </p:sp>
      <p:pic>
        <p:nvPicPr>
          <p:cNvPr id="4" name="Picture 2" descr="Image App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5562600"/>
            <a:ext cx="2280058" cy="12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50" y="1524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Creating a Positive Learning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95400"/>
            <a:ext cx="10157354" cy="5486400"/>
          </a:xfrm>
        </p:spPr>
        <p:txBody>
          <a:bodyPr>
            <a:normAutofit/>
          </a:bodyPr>
          <a:lstStyle/>
          <a:p>
            <a:r>
              <a:rPr lang="en-US" dirty="0"/>
              <a:t>Proactive and positive practices</a:t>
            </a:r>
          </a:p>
          <a:p>
            <a:pPr lvl="1"/>
            <a:r>
              <a:rPr lang="en-US" sz="2400" dirty="0"/>
              <a:t>Provide high rates of varied opportunities to respond</a:t>
            </a:r>
          </a:p>
          <a:p>
            <a:pPr lvl="1"/>
            <a:r>
              <a:rPr lang="en-US" sz="2400" dirty="0"/>
              <a:t>Build relationships with students and provide a supportive environment where children can learn and practice appropriate and acceptable behaviors as individuals and as a group</a:t>
            </a:r>
          </a:p>
          <a:p>
            <a:pPr lvl="1"/>
            <a:r>
              <a:rPr lang="en-US" sz="2400" dirty="0"/>
              <a:t>Use prompts and active supervision</a:t>
            </a:r>
          </a:p>
          <a:p>
            <a:pPr lvl="1"/>
            <a:r>
              <a:rPr lang="en-US" sz="2400" dirty="0"/>
              <a:t>Acknowledge expected behavior with specific praise </a:t>
            </a:r>
          </a:p>
          <a:p>
            <a:pPr lvl="2"/>
            <a:r>
              <a:rPr lang="en-US" sz="2400" dirty="0"/>
              <a:t>Handout:  Ways to Positively Reinforce Students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212" y="4800600"/>
            <a:ext cx="1447800" cy="1610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7212" y="6248400"/>
            <a:ext cx="1447800" cy="239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pPr algn="ctr"/>
            <a:r>
              <a:rPr lang="en-US" dirty="0" smtClean="0"/>
              <a:t>Functions of Behavior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050169"/>
              </p:ext>
            </p:extLst>
          </p:nvPr>
        </p:nvGraphicFramePr>
        <p:xfrm>
          <a:off x="455612" y="914400"/>
          <a:ext cx="11277600" cy="57592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52894054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20898352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79250498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109608746"/>
                    </a:ext>
                  </a:extLst>
                </a:gridCol>
              </a:tblGrid>
              <a:tr h="6494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What it does for student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When</a:t>
                      </a:r>
                      <a:r>
                        <a:rPr lang="en-US" sz="1800" baseline="0" dirty="0" smtClean="0"/>
                        <a:t> does it happen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Interventions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037662"/>
                  </a:ext>
                </a:extLst>
              </a:tr>
              <a:tr h="11365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Attention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Provides access to people or interactions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When I want social interaction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      -  Adult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      -  Peer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Attend to</a:t>
                      </a:r>
                      <a:r>
                        <a:rPr lang="en-US" sz="1600" baseline="0" dirty="0" smtClean="0"/>
                        <a:t> on-task behavior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Reinforce peers for ignoring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840519"/>
                  </a:ext>
                </a:extLst>
              </a:tr>
              <a:tr h="13962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Escape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Getting out</a:t>
                      </a:r>
                      <a:r>
                        <a:rPr lang="en-US" sz="1600" baseline="0" dirty="0" smtClean="0"/>
                        <a:t> of activity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Away from other students/staff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When task is too hard, easy, boring or scary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Reduce task demands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Make task stimulating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Allow</a:t>
                      </a:r>
                      <a:r>
                        <a:rPr lang="en-US" sz="1600" baseline="0" dirty="0" smtClean="0"/>
                        <a:t> choice of task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Break task into smaller chunks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62419"/>
                  </a:ext>
                </a:extLst>
              </a:tr>
              <a:tr h="12663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Sensory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Provides preferred sensory experiences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Behavior feels good to do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Especially</a:t>
                      </a:r>
                      <a:r>
                        <a:rPr lang="en-US" sz="1600" baseline="0" dirty="0" smtClean="0"/>
                        <a:t> when I’m anxious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Anytime, even when alone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Teach alternative behaviors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821572"/>
                  </a:ext>
                </a:extLst>
              </a:tr>
              <a:tr h="12663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Tangibles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Provides access to something tangible the student wants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When I want a preferred item or activity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Provide daily task calendars with time</a:t>
                      </a:r>
                      <a:r>
                        <a:rPr lang="en-US" sz="1600" baseline="0" dirty="0" smtClean="0"/>
                        <a:t> for tangibles built 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Intermittent (varied time for tangibles)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3314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48" y="2012744"/>
            <a:ext cx="512619" cy="410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61" y="2012583"/>
            <a:ext cx="552450" cy="44196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284813" y="2487268"/>
            <a:ext cx="527656" cy="10641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1950955" y="2487268"/>
            <a:ext cx="527656" cy="10641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824" y="3218486"/>
            <a:ext cx="1249787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589" y="4564314"/>
            <a:ext cx="1057819" cy="511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1481059" y="5871527"/>
            <a:ext cx="616015" cy="6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533400"/>
            <a:ext cx="1025883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82" y="457200"/>
            <a:ext cx="10157354" cy="1295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Functional Analysis of Behavior</a:t>
            </a:r>
            <a:br>
              <a:rPr lang="en-US" dirty="0"/>
            </a:br>
            <a:r>
              <a:rPr lang="en-US" dirty="0"/>
              <a:t>ABCs of Behavior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070405"/>
              </p:ext>
            </p:extLst>
          </p:nvPr>
        </p:nvGraphicFramePr>
        <p:xfrm>
          <a:off x="989012" y="2286000"/>
          <a:ext cx="10156824" cy="2560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Antecedent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1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Functional Analysis of Behavior</a:t>
            </a:r>
            <a:br>
              <a:rPr lang="en-US" sz="3600" dirty="0" smtClean="0"/>
            </a:br>
            <a:r>
              <a:rPr lang="en-US" sz="3600" dirty="0" smtClean="0"/>
              <a:t>ABCs of Behavior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83" y="1219200"/>
            <a:ext cx="10157354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Process of identifying what is </a:t>
            </a:r>
            <a:r>
              <a:rPr lang="en-US" u="sng" dirty="0" smtClean="0"/>
              <a:t>causing</a:t>
            </a:r>
            <a:r>
              <a:rPr lang="en-US" dirty="0" smtClean="0"/>
              <a:t> or </a:t>
            </a:r>
            <a:r>
              <a:rPr lang="en-US" u="sng" dirty="0" smtClean="0"/>
              <a:t>maintaining</a:t>
            </a:r>
            <a:r>
              <a:rPr lang="en-US" dirty="0" smtClean="0"/>
              <a:t> behavior</a:t>
            </a:r>
          </a:p>
          <a:p>
            <a:pPr lvl="1"/>
            <a:r>
              <a:rPr lang="en-US" dirty="0" smtClean="0"/>
              <a:t>Based on the acceptance that all behavior is a form of communication and all behavior serves a purpose</a:t>
            </a:r>
          </a:p>
          <a:p>
            <a:pPr marL="426645" lvl="1" indent="0">
              <a:buNone/>
            </a:pPr>
            <a:r>
              <a:rPr lang="en-US" b="1" dirty="0" smtClean="0"/>
              <a:t>Antecedent </a:t>
            </a:r>
            <a:r>
              <a:rPr lang="en-US" dirty="0" smtClean="0"/>
              <a:t>(trigger):  What occurs before the behavior</a:t>
            </a:r>
          </a:p>
          <a:p>
            <a:pPr marL="426645" lvl="1" indent="0">
              <a:buNone/>
            </a:pPr>
            <a:r>
              <a:rPr lang="en-US" dirty="0" smtClean="0"/>
              <a:t>	time of day </a:t>
            </a:r>
          </a:p>
          <a:p>
            <a:pPr marL="426645" lvl="1" indent="0">
              <a:buNone/>
            </a:pPr>
            <a:r>
              <a:rPr lang="en-US" dirty="0" smtClean="0"/>
              <a:t>	who is present</a:t>
            </a:r>
          </a:p>
          <a:p>
            <a:pPr marL="426645" lvl="1" indent="0">
              <a:buNone/>
            </a:pPr>
            <a:r>
              <a:rPr lang="en-US" dirty="0" smtClean="0"/>
              <a:t>	during what event/subject/task</a:t>
            </a:r>
          </a:p>
          <a:p>
            <a:pPr marL="426645" lvl="1" indent="0">
              <a:buNone/>
            </a:pPr>
            <a:r>
              <a:rPr lang="en-US" b="1" dirty="0" smtClean="0"/>
              <a:t>Behavior</a:t>
            </a:r>
            <a:r>
              <a:rPr lang="en-US" dirty="0" smtClean="0"/>
              <a:t>:  an observable and measurable act of a individual </a:t>
            </a:r>
          </a:p>
          <a:p>
            <a:pPr marL="426645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-  written in concrete terms  (hit, screamed, threw)</a:t>
            </a:r>
          </a:p>
          <a:p>
            <a:pPr marL="426645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-  not what we think or what student may be feeling or thinking (lazy bad   </a:t>
            </a:r>
          </a:p>
          <a:p>
            <a:pPr marL="426645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attitude)</a:t>
            </a:r>
          </a:p>
          <a:p>
            <a:pPr marL="426645" lvl="1" indent="0">
              <a:buNone/>
            </a:pPr>
            <a:r>
              <a:rPr lang="en-US" b="1" dirty="0" smtClean="0"/>
              <a:t>Consequences</a:t>
            </a:r>
            <a:r>
              <a:rPr lang="en-US" dirty="0" smtClean="0"/>
              <a:t>:  any event that follows a behavior </a:t>
            </a:r>
          </a:p>
          <a:p>
            <a:pPr marL="426645" lvl="1" indent="0">
              <a:buNone/>
            </a:pPr>
            <a:r>
              <a:rPr lang="en-US" dirty="0"/>
              <a:t>	</a:t>
            </a:r>
            <a:r>
              <a:rPr lang="en-US" dirty="0" smtClean="0"/>
              <a:t>-  can serve to either reinforce or punish</a:t>
            </a:r>
          </a:p>
          <a:p>
            <a:pPr marL="426645" lvl="1" indent="0">
              <a:buNone/>
            </a:pPr>
            <a:r>
              <a:rPr lang="en-US" dirty="0"/>
              <a:t>	</a:t>
            </a:r>
            <a:r>
              <a:rPr lang="en-US" dirty="0" smtClean="0"/>
              <a:t>   reinforce – behavior will tend to occur again in the future, either at same                                                                </a:t>
            </a:r>
          </a:p>
          <a:p>
            <a:pPr marL="426645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frequency or increased frequency</a:t>
            </a:r>
          </a:p>
          <a:p>
            <a:pPr marL="426645" lvl="1" indent="0">
              <a:buNone/>
            </a:pPr>
            <a:r>
              <a:rPr lang="en-US" dirty="0" smtClean="0"/>
              <a:t>                punish     – behavior should decrease in frequency </a:t>
            </a:r>
          </a:p>
        </p:txBody>
      </p:sp>
    </p:spTree>
    <p:extLst>
      <p:ext uri="{BB962C8B-B14F-4D97-AF65-F5344CB8AC3E}">
        <p14:creationId xmlns:p14="http://schemas.microsoft.com/office/powerpoint/2010/main" val="24045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ABC Form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49522"/>
              </p:ext>
            </p:extLst>
          </p:nvPr>
        </p:nvGraphicFramePr>
        <p:xfrm>
          <a:off x="1117600" y="1701800"/>
          <a:ext cx="10156824" cy="1645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Antecedent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9012" y="3587404"/>
            <a:ext cx="1082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Situation #1</a:t>
            </a:r>
          </a:p>
          <a:p>
            <a:r>
              <a:rPr lang="en-US" dirty="0" smtClean="0"/>
              <a:t>When the supervising teacher gives Joe a math assignment, he begins to talk back to the teacher and get extremely disruptive, and the supervising teacher tells him to go stand in the hallway.  </a:t>
            </a:r>
          </a:p>
          <a:p>
            <a:endParaRPr lang="en-US" dirty="0"/>
          </a:p>
          <a:p>
            <a:r>
              <a:rPr lang="en-US" b="1" dirty="0" smtClean="0"/>
              <a:t>What are the antecedents?  What happens </a:t>
            </a:r>
            <a:r>
              <a:rPr lang="en-US" b="1" i="1" dirty="0" smtClean="0"/>
              <a:t>right before</a:t>
            </a:r>
            <a:r>
              <a:rPr lang="en-US" b="1" dirty="0" smtClean="0"/>
              <a:t> Joe’s behavior 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38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/>
          <a:lstStyle/>
          <a:p>
            <a:pPr algn="ctr"/>
            <a:r>
              <a:rPr lang="en-US" dirty="0" smtClean="0"/>
              <a:t>ABC Form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795375"/>
              </p:ext>
            </p:extLst>
          </p:nvPr>
        </p:nvGraphicFramePr>
        <p:xfrm>
          <a:off x="1117839" y="1295400"/>
          <a:ext cx="10156824" cy="2377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Antecedent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r>
                        <a:rPr lang="en-US" baseline="0" dirty="0" smtClean="0"/>
                        <a:t> gives Joe </a:t>
                      </a:r>
                    </a:p>
                    <a:p>
                      <a:r>
                        <a:rPr lang="en-US" baseline="0" dirty="0" smtClean="0"/>
                        <a:t>Math assignment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2812" y="3908367"/>
            <a:ext cx="1082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Situation #1</a:t>
            </a:r>
          </a:p>
          <a:p>
            <a:r>
              <a:rPr lang="en-US" dirty="0" smtClean="0"/>
              <a:t>When the supervising teacher gives Joe a math assignment, he begins to talk back to the teacher and get extremely disruptive, and the supervising teacher tells him to go stand in the hallway.  </a:t>
            </a:r>
          </a:p>
          <a:p>
            <a:endParaRPr lang="en-US" dirty="0"/>
          </a:p>
          <a:p>
            <a:r>
              <a:rPr lang="en-US" b="1" dirty="0" smtClean="0"/>
              <a:t>What behavior is the result of the teacher giving Joe a math assignment?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pPr algn="ctr"/>
            <a:r>
              <a:rPr lang="en-US" dirty="0" smtClean="0"/>
              <a:t>ABC Form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80744"/>
              </p:ext>
            </p:extLst>
          </p:nvPr>
        </p:nvGraphicFramePr>
        <p:xfrm>
          <a:off x="1117839" y="1371600"/>
          <a:ext cx="10156824" cy="2377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Antecedent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r>
                        <a:rPr lang="en-US" baseline="0" dirty="0" smtClean="0"/>
                        <a:t> gives Joe </a:t>
                      </a:r>
                    </a:p>
                    <a:p>
                      <a:r>
                        <a:rPr lang="en-US" baseline="0" dirty="0" smtClean="0"/>
                        <a:t>Math assignment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Joe argues</a:t>
                      </a:r>
                      <a:r>
                        <a:rPr lang="en-US" baseline="0" dirty="0" smtClean="0"/>
                        <a:t> and</a:t>
                      </a:r>
                      <a:r>
                        <a:rPr lang="en-US" dirty="0" smtClean="0"/>
                        <a:t> talks back.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6612" y="3886200"/>
            <a:ext cx="1082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Situation #1</a:t>
            </a:r>
          </a:p>
          <a:p>
            <a:r>
              <a:rPr lang="en-US" dirty="0" smtClean="0"/>
              <a:t>When the supervising teacher gives Joe a math assignment, he begins to talk back to the teacher and get extremely disruptive, and the supervising teacher tells him to go stand in the hallway.  </a:t>
            </a:r>
          </a:p>
          <a:p>
            <a:endParaRPr lang="en-US" dirty="0"/>
          </a:p>
          <a:p>
            <a:r>
              <a:rPr lang="en-US" b="1" dirty="0" smtClean="0"/>
              <a:t>What is the consequence for Joe engaging in disruptive behavior?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ABC Form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42949"/>
              </p:ext>
            </p:extLst>
          </p:nvPr>
        </p:nvGraphicFramePr>
        <p:xfrm>
          <a:off x="1117600" y="1701800"/>
          <a:ext cx="10156824" cy="2377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Antecedent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r>
                        <a:rPr lang="en-US" baseline="0" dirty="0" smtClean="0"/>
                        <a:t> gives Joe </a:t>
                      </a:r>
                    </a:p>
                    <a:p>
                      <a:r>
                        <a:rPr lang="en-US" baseline="0" dirty="0" smtClean="0"/>
                        <a:t>Math assignment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Joe argues and talks</a:t>
                      </a:r>
                      <a:r>
                        <a:rPr lang="en-US" baseline="0" dirty="0" smtClean="0"/>
                        <a:t> back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 is removed to the hallway.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2812" y="4419600"/>
            <a:ext cx="1082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Situation #1</a:t>
            </a:r>
          </a:p>
          <a:p>
            <a:r>
              <a:rPr lang="en-US" dirty="0" smtClean="0"/>
              <a:t>When the supervising teacher gives Joe a math assignment, he begins to talk back to the teacher and get extremely disruptive, and the supervising teacher tells him to go stand in the hallway.  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201" y="1905000"/>
            <a:ext cx="10157354" cy="4470400"/>
          </a:xfrm>
        </p:spPr>
        <p:txBody>
          <a:bodyPr/>
          <a:lstStyle/>
          <a:p>
            <a:r>
              <a:rPr lang="en-US" dirty="0" smtClean="0"/>
              <a:t>What do we know about </a:t>
            </a:r>
            <a:r>
              <a:rPr lang="en-US" b="1" u="sng" dirty="0" smtClean="0"/>
              <a:t>when</a:t>
            </a:r>
            <a:r>
              <a:rPr lang="en-US" dirty="0" smtClean="0"/>
              <a:t> Joe talks back to the teacher?</a:t>
            </a:r>
          </a:p>
          <a:p>
            <a:pPr lvl="1"/>
            <a:r>
              <a:rPr lang="en-US" dirty="0" smtClean="0"/>
              <a:t>He talks back </a:t>
            </a:r>
            <a:r>
              <a:rPr lang="en-US" b="1" dirty="0" smtClean="0"/>
              <a:t>when</a:t>
            </a:r>
            <a:r>
              <a:rPr lang="en-US" dirty="0" smtClean="0"/>
              <a:t> given math assignments</a:t>
            </a:r>
          </a:p>
          <a:p>
            <a:r>
              <a:rPr lang="en-US" dirty="0" smtClean="0"/>
              <a:t>What is Joe </a:t>
            </a:r>
            <a:r>
              <a:rPr lang="en-US" b="1" u="sng" dirty="0" smtClean="0"/>
              <a:t>getting</a:t>
            </a:r>
            <a:r>
              <a:rPr lang="en-US" dirty="0" smtClean="0"/>
              <a:t> or </a:t>
            </a:r>
            <a:r>
              <a:rPr lang="en-US" b="1" u="sng" dirty="0" smtClean="0"/>
              <a:t>avoiding </a:t>
            </a:r>
            <a:r>
              <a:rPr lang="en-US" dirty="0" smtClean="0"/>
              <a:t>by cursing?</a:t>
            </a:r>
          </a:p>
          <a:p>
            <a:pPr lvl="1"/>
            <a:r>
              <a:rPr lang="en-US" dirty="0" smtClean="0"/>
              <a:t>Being removed to the hallway is allowing him to avoid the math assignment.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26645" lvl="1" indent="0">
              <a:buNone/>
            </a:pPr>
            <a:r>
              <a:rPr lang="en-US" sz="3200" b="1" dirty="0" smtClean="0"/>
              <a:t>Did Joe get what he wanted?</a:t>
            </a:r>
          </a:p>
        </p:txBody>
      </p:sp>
    </p:spTree>
    <p:extLst>
      <p:ext uri="{BB962C8B-B14F-4D97-AF65-F5344CB8AC3E}">
        <p14:creationId xmlns:p14="http://schemas.microsoft.com/office/powerpoint/2010/main" val="34148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2412" y="3013502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https://www.youtube.com/watch?v=NVWg2NMqb_4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Joe got what he wanted……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that the supervising teacher’s intent?</a:t>
            </a:r>
          </a:p>
          <a:p>
            <a:r>
              <a:rPr lang="en-US" dirty="0" smtClean="0"/>
              <a:t>Is it possible that the supervising teacher saw removing him as a negative or punishing consequence?</a:t>
            </a:r>
          </a:p>
          <a:p>
            <a:r>
              <a:rPr lang="en-US" dirty="0" smtClean="0"/>
              <a:t>Will Joe’s behavior decrease under these conditions?</a:t>
            </a:r>
            <a:endParaRPr lang="en-US" dirty="0"/>
          </a:p>
          <a:p>
            <a:r>
              <a:rPr lang="en-US" dirty="0" smtClean="0"/>
              <a:t>For Joe the act of being sent out into the hallway is a reward..</a:t>
            </a:r>
          </a:p>
          <a:p>
            <a:r>
              <a:rPr lang="en-US" dirty="0" smtClean="0"/>
              <a:t>How do we know?  --  Joe’s behavior doesn’t decrease (which is the effect of punishment)</a:t>
            </a:r>
            <a:r>
              <a:rPr lang="en-US" dirty="0"/>
              <a:t> </a:t>
            </a:r>
            <a:r>
              <a:rPr lang="en-US" dirty="0" smtClean="0"/>
              <a:t> --   but will increase or stay the same (which is the result of reinforcement)</a:t>
            </a:r>
          </a:p>
        </p:txBody>
      </p:sp>
    </p:spTree>
    <p:extLst>
      <p:ext uri="{BB962C8B-B14F-4D97-AF65-F5344CB8AC3E}">
        <p14:creationId xmlns:p14="http://schemas.microsoft.com/office/powerpoint/2010/main" val="21982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609600"/>
            <a:ext cx="10157354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Situation #2</a:t>
            </a:r>
          </a:p>
          <a:p>
            <a:r>
              <a:rPr lang="en-US" sz="2800" b="1" dirty="0" smtClean="0"/>
              <a:t>The teacher asks </a:t>
            </a:r>
            <a:r>
              <a:rPr lang="en-US" sz="2800" b="1" dirty="0" err="1" smtClean="0"/>
              <a:t>Tonesha</a:t>
            </a:r>
            <a:r>
              <a:rPr lang="en-US" sz="2800" b="1" dirty="0" smtClean="0"/>
              <a:t> to open her book.  </a:t>
            </a:r>
            <a:r>
              <a:rPr lang="en-US" sz="2800" b="1" dirty="0" err="1" smtClean="0"/>
              <a:t>Tonesha</a:t>
            </a:r>
            <a:r>
              <a:rPr lang="en-US" sz="2800" b="1" dirty="0" smtClean="0"/>
              <a:t> says “I don’t have to do what you tell me.”  Her peers laugh and look approvingly at her.  Later they tell her how great she is.  The teacher gives </a:t>
            </a:r>
            <a:r>
              <a:rPr lang="en-US" sz="2800" b="1" dirty="0" err="1" smtClean="0"/>
              <a:t>Tonesha</a:t>
            </a:r>
            <a:r>
              <a:rPr lang="en-US" sz="2800" b="1" dirty="0" smtClean="0"/>
              <a:t> lunchtime detention.  She serves her detention time willingly.</a:t>
            </a:r>
          </a:p>
          <a:p>
            <a:pPr marL="0" indent="0">
              <a:buNone/>
            </a:pPr>
            <a:r>
              <a:rPr lang="en-US" sz="2800" b="1" dirty="0" smtClean="0"/>
              <a:t>  </a:t>
            </a:r>
          </a:p>
          <a:p>
            <a:r>
              <a:rPr lang="en-US" sz="2800" dirty="0" smtClean="0"/>
              <a:t>What is the antecedent?  What predicts when the behavior is most likely to occur?</a:t>
            </a:r>
          </a:p>
          <a:p>
            <a:r>
              <a:rPr lang="en-US" sz="2800" dirty="0" smtClean="0"/>
              <a:t>What is the behavior?</a:t>
            </a:r>
          </a:p>
          <a:p>
            <a:r>
              <a:rPr lang="en-US" sz="2800" dirty="0" smtClean="0"/>
              <a:t>What is the consequence?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40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pPr algn="ctr"/>
            <a:r>
              <a:rPr lang="en-US" dirty="0" smtClean="0"/>
              <a:t>ABC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63715"/>
              </p:ext>
            </p:extLst>
          </p:nvPr>
        </p:nvGraphicFramePr>
        <p:xfrm>
          <a:off x="1117839" y="1371600"/>
          <a:ext cx="10156824" cy="1645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Antecedent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r>
                        <a:rPr lang="en-US" baseline="0" dirty="0" smtClean="0"/>
                        <a:t> request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Talks back to teacher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Peers laugh.  Teacher gives detention.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3743" y="3124200"/>
            <a:ext cx="114281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does </a:t>
            </a:r>
            <a:r>
              <a:rPr lang="en-US" dirty="0" err="1" smtClean="0"/>
              <a:t>Tonesha</a:t>
            </a:r>
            <a:r>
              <a:rPr lang="en-US" dirty="0" smtClean="0"/>
              <a:t> want to get or avoid when she uses this behavior?</a:t>
            </a:r>
          </a:p>
          <a:p>
            <a:pPr marL="952393" lvl="1" indent="-342900">
              <a:buFont typeface="Century Gothic" panose="020B0502020202020204" pitchFamily="34" charset="0"/>
              <a:buChar char="–"/>
            </a:pPr>
            <a:r>
              <a:rPr lang="en-US" dirty="0" smtClean="0"/>
              <a:t>   She is trying to get peer approval.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she trying to avoid lunch detention?  How do we know?</a:t>
            </a:r>
          </a:p>
          <a:p>
            <a:pPr marL="952393" lvl="1" indent="-342900">
              <a:buFont typeface="Century Gothic" panose="020B0502020202020204" pitchFamily="34" charset="0"/>
              <a:buChar char="–"/>
            </a:pPr>
            <a:r>
              <a:rPr lang="en-US" dirty="0" smtClean="0"/>
              <a:t> Her behavior is not decreasing despite being sent to detention.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Why isn’t lunch time detention stopping </a:t>
            </a:r>
            <a:r>
              <a:rPr lang="en-US" dirty="0" err="1" smtClean="0"/>
              <a:t>Tonesha’s</a:t>
            </a:r>
            <a:r>
              <a:rPr lang="en-US" dirty="0" smtClean="0"/>
              <a:t> behavior?</a:t>
            </a:r>
          </a:p>
          <a:p>
            <a:r>
              <a:rPr lang="en-US" dirty="0" smtClean="0"/>
              <a:t>       –   </a:t>
            </a:r>
            <a:r>
              <a:rPr lang="en-US" dirty="0" err="1" smtClean="0"/>
              <a:t>Tonesha’s</a:t>
            </a:r>
            <a:r>
              <a:rPr lang="en-US" dirty="0" smtClean="0"/>
              <a:t> need for peer approval is stronger than the consequence </a:t>
            </a:r>
          </a:p>
          <a:p>
            <a:r>
              <a:rPr lang="en-US" dirty="0"/>
              <a:t> </a:t>
            </a:r>
            <a:r>
              <a:rPr lang="en-US" dirty="0" smtClean="0"/>
              <a:t>           of lunch time detention.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61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7412" y="838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47012" y="259080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666651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Seven Phases of Challenging Behavior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447800"/>
            <a:ext cx="10157354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1.  Calm</a:t>
            </a:r>
          </a:p>
          <a:p>
            <a:pPr lvl="1"/>
            <a:r>
              <a:rPr lang="en-US" sz="2400" dirty="0" smtClean="0"/>
              <a:t>Student is in typical neutral state</a:t>
            </a:r>
          </a:p>
          <a:p>
            <a:pPr lvl="1"/>
            <a:r>
              <a:rPr lang="en-US" sz="2400" dirty="0" smtClean="0"/>
              <a:t>Student is cooperative and responsive to teacher and task demands</a:t>
            </a:r>
          </a:p>
          <a:p>
            <a:pPr lvl="1"/>
            <a:r>
              <a:rPr lang="en-US" sz="2400" dirty="0" smtClean="0"/>
              <a:t>GOAL:  Keep student productively engaged, on-task, challenged </a:t>
            </a:r>
          </a:p>
          <a:p>
            <a:pPr marL="853290" lvl="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and achieving academically and successfully</a:t>
            </a:r>
          </a:p>
          <a:p>
            <a:pPr lvl="1"/>
            <a:r>
              <a:rPr lang="en-US" sz="2400" dirty="0" smtClean="0"/>
              <a:t>Proactive teacher behaviors</a:t>
            </a:r>
          </a:p>
          <a:p>
            <a:pPr lvl="2"/>
            <a:r>
              <a:rPr lang="en-US" sz="2400" dirty="0" smtClean="0"/>
              <a:t>Maintain positive relationships</a:t>
            </a:r>
          </a:p>
          <a:p>
            <a:pPr lvl="2"/>
            <a:r>
              <a:rPr lang="en-US" sz="2400" dirty="0" smtClean="0"/>
              <a:t>Provide appropriate positive attention </a:t>
            </a:r>
          </a:p>
          <a:p>
            <a:pPr lvl="2"/>
            <a:r>
              <a:rPr lang="en-US" sz="2400" dirty="0" smtClean="0"/>
              <a:t>Structure time and space </a:t>
            </a:r>
            <a:endParaRPr lang="en-US" sz="2400" dirty="0"/>
          </a:p>
          <a:p>
            <a:pPr lvl="2"/>
            <a:r>
              <a:rPr lang="en-US" sz="2400" dirty="0" smtClean="0"/>
              <a:t>Teach for active engagement and success</a:t>
            </a:r>
          </a:p>
          <a:p>
            <a:pPr lvl="2"/>
            <a:r>
              <a:rPr lang="en-US" sz="2400" dirty="0" smtClean="0"/>
              <a:t>Attend to appropriate behavior</a:t>
            </a:r>
          </a:p>
        </p:txBody>
      </p:sp>
    </p:spTree>
    <p:extLst>
      <p:ext uri="{BB962C8B-B14F-4D97-AF65-F5344CB8AC3E}">
        <p14:creationId xmlns:p14="http://schemas.microsoft.com/office/powerpoint/2010/main" val="36389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81000"/>
            <a:ext cx="10742851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Seven Phases of </a:t>
            </a:r>
            <a:r>
              <a:rPr lang="en-US" sz="3600" dirty="0" smtClean="0"/>
              <a:t>Challenging Behavior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600200"/>
            <a:ext cx="10157354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2.  Trigger</a:t>
            </a:r>
            <a:endParaRPr lang="en-US" b="1" dirty="0"/>
          </a:p>
          <a:p>
            <a:pPr lvl="1"/>
            <a:r>
              <a:rPr lang="en-US" sz="2400" dirty="0"/>
              <a:t>Event that set off the cycle of acting out </a:t>
            </a:r>
            <a:r>
              <a:rPr lang="en-US" sz="2400" dirty="0" smtClean="0"/>
              <a:t>behavior</a:t>
            </a:r>
          </a:p>
          <a:p>
            <a:pPr lvl="2"/>
            <a:r>
              <a:rPr lang="en-US" sz="2400" dirty="0"/>
              <a:t>School based</a:t>
            </a:r>
          </a:p>
          <a:p>
            <a:pPr lvl="2"/>
            <a:r>
              <a:rPr lang="en-US" sz="2400" dirty="0"/>
              <a:t>Non-school </a:t>
            </a:r>
            <a:r>
              <a:rPr lang="en-US" sz="2400" dirty="0" smtClean="0"/>
              <a:t>based</a:t>
            </a:r>
          </a:p>
          <a:p>
            <a:pPr lvl="1"/>
            <a:r>
              <a:rPr lang="en-US" sz="2400" dirty="0"/>
              <a:t>Proactive teacher </a:t>
            </a:r>
            <a:r>
              <a:rPr lang="en-US" sz="2400" dirty="0" smtClean="0"/>
              <a:t>behaviors</a:t>
            </a:r>
          </a:p>
          <a:p>
            <a:pPr lvl="2"/>
            <a:r>
              <a:rPr lang="en-US" sz="2400" dirty="0" smtClean="0"/>
              <a:t>Develop positive relationship with child</a:t>
            </a:r>
          </a:p>
          <a:p>
            <a:pPr lvl="2"/>
            <a:r>
              <a:rPr lang="en-US" sz="2400" dirty="0" smtClean="0"/>
              <a:t>Understand the total child</a:t>
            </a:r>
          </a:p>
          <a:p>
            <a:pPr lvl="2"/>
            <a:r>
              <a:rPr lang="en-US" sz="2400" dirty="0" smtClean="0"/>
              <a:t>Observe the child </a:t>
            </a:r>
          </a:p>
          <a:p>
            <a:pPr lvl="2"/>
            <a:r>
              <a:rPr lang="en-US" sz="2400" dirty="0" smtClean="0"/>
              <a:t>Be consistent</a:t>
            </a:r>
          </a:p>
        </p:txBody>
      </p:sp>
    </p:spTree>
    <p:extLst>
      <p:ext uri="{BB962C8B-B14F-4D97-AF65-F5344CB8AC3E}">
        <p14:creationId xmlns:p14="http://schemas.microsoft.com/office/powerpoint/2010/main" val="42229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04800"/>
            <a:ext cx="10895251" cy="838200"/>
          </a:xfrm>
        </p:spPr>
        <p:txBody>
          <a:bodyPr>
            <a:normAutofit/>
          </a:bodyPr>
          <a:lstStyle/>
          <a:p>
            <a:r>
              <a:rPr lang="en-US" sz="3600" dirty="0"/>
              <a:t>Seven Phases of Challenging Behavior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99" y="1295400"/>
            <a:ext cx="10157354" cy="5410200"/>
          </a:xfrm>
        </p:spPr>
        <p:txBody>
          <a:bodyPr>
            <a:normAutofit/>
          </a:bodyPr>
          <a:lstStyle/>
          <a:p>
            <a:r>
              <a:rPr lang="en-US" b="1" dirty="0"/>
              <a:t>3.  Agitation </a:t>
            </a:r>
          </a:p>
          <a:p>
            <a:pPr lvl="1"/>
            <a:r>
              <a:rPr lang="en-US" dirty="0"/>
              <a:t>Student behavior unfocused or off-task</a:t>
            </a:r>
          </a:p>
          <a:p>
            <a:pPr lvl="1"/>
            <a:r>
              <a:rPr lang="en-US" dirty="0"/>
              <a:t>Student showing indicators of anxiety</a:t>
            </a:r>
          </a:p>
          <a:p>
            <a:pPr lvl="1"/>
            <a:r>
              <a:rPr lang="en-US" dirty="0"/>
              <a:t>Proactive teacher behaviors </a:t>
            </a:r>
          </a:p>
          <a:p>
            <a:pPr lvl="2"/>
            <a:r>
              <a:rPr lang="en-US" dirty="0"/>
              <a:t>Let student know you are aware there is a problem</a:t>
            </a:r>
          </a:p>
          <a:p>
            <a:pPr lvl="2"/>
            <a:r>
              <a:rPr lang="en-US" dirty="0"/>
              <a:t>Communicate empathy and concern</a:t>
            </a:r>
          </a:p>
          <a:p>
            <a:pPr lvl="2"/>
            <a:r>
              <a:rPr lang="en-US" dirty="0"/>
              <a:t>Help student focus on the task</a:t>
            </a:r>
          </a:p>
          <a:p>
            <a:pPr lvl="2"/>
            <a:r>
              <a:rPr lang="en-US" dirty="0"/>
              <a:t>Provide space or allow student to have a short break (returning to task is </a:t>
            </a:r>
            <a:r>
              <a:rPr lang="en-US" dirty="0" smtClean="0"/>
              <a:t>expected when </a:t>
            </a:r>
            <a:r>
              <a:rPr lang="en-US" dirty="0"/>
              <a:t>calm)</a:t>
            </a:r>
          </a:p>
          <a:p>
            <a:pPr lvl="2"/>
            <a:r>
              <a:rPr lang="en-US" dirty="0"/>
              <a:t>Provide assurance and additional time</a:t>
            </a:r>
          </a:p>
          <a:p>
            <a:pPr lvl="2"/>
            <a:r>
              <a:rPr lang="en-US" dirty="0"/>
              <a:t>Reduce situation demands</a:t>
            </a:r>
          </a:p>
          <a:p>
            <a:pPr lvl="2"/>
            <a:r>
              <a:rPr lang="en-US" dirty="0"/>
              <a:t>Teacher proximity  </a:t>
            </a:r>
          </a:p>
          <a:p>
            <a:pPr lvl="2"/>
            <a:r>
              <a:rPr lang="en-US" dirty="0"/>
              <a:t>Teach student self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110490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Seven Phases of Challenging </a:t>
            </a:r>
            <a:r>
              <a:rPr lang="en-US" sz="3600" dirty="0" smtClean="0"/>
              <a:t>Behavior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95400"/>
            <a:ext cx="10157354" cy="5257800"/>
          </a:xfrm>
        </p:spPr>
        <p:txBody>
          <a:bodyPr/>
          <a:lstStyle/>
          <a:p>
            <a:r>
              <a:rPr lang="en-US" b="1" dirty="0" smtClean="0"/>
              <a:t>4.  Acceleration</a:t>
            </a:r>
            <a:endParaRPr lang="en-US" b="1" dirty="0"/>
          </a:p>
          <a:p>
            <a:pPr lvl="1"/>
            <a:r>
              <a:rPr lang="en-US" dirty="0"/>
              <a:t>Student actively resisting, refusing</a:t>
            </a:r>
          </a:p>
          <a:p>
            <a:pPr lvl="1"/>
            <a:r>
              <a:rPr lang="en-US" dirty="0"/>
              <a:t>Verbal aggression, threats</a:t>
            </a:r>
          </a:p>
          <a:p>
            <a:pPr lvl="1"/>
            <a:r>
              <a:rPr lang="en-US" dirty="0"/>
              <a:t>Violation of behavior rules</a:t>
            </a:r>
          </a:p>
          <a:p>
            <a:pPr lvl="1"/>
            <a:r>
              <a:rPr lang="en-US" dirty="0"/>
              <a:t>Behavior is provocative and designed to engage </a:t>
            </a:r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Proactive teacher behaviors</a:t>
            </a:r>
          </a:p>
          <a:p>
            <a:pPr lvl="2"/>
            <a:r>
              <a:rPr lang="en-US" dirty="0" smtClean="0"/>
              <a:t>Avoid escalating prompts</a:t>
            </a:r>
          </a:p>
          <a:p>
            <a:pPr lvl="2"/>
            <a:r>
              <a:rPr lang="en-US" dirty="0" smtClean="0"/>
              <a:t>Maintain calmness, respect, detachment</a:t>
            </a:r>
          </a:p>
          <a:p>
            <a:pPr lvl="2"/>
            <a:r>
              <a:rPr lang="en-US" dirty="0" smtClean="0"/>
              <a:t>Approach student in a nonthreatening manner</a:t>
            </a:r>
          </a:p>
          <a:p>
            <a:pPr lvl="2"/>
            <a:r>
              <a:rPr lang="en-US" dirty="0" smtClean="0"/>
              <a:t>Use non-confrontational limit setting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"/>
            <a:ext cx="10819051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Seven Phases of </a:t>
            </a:r>
            <a:r>
              <a:rPr lang="en-US" sz="3600" dirty="0" smtClean="0"/>
              <a:t>Challenging </a:t>
            </a:r>
            <a:r>
              <a:rPr lang="en-US" sz="3600" dirty="0"/>
              <a:t>Behavior </a:t>
            </a:r>
            <a:r>
              <a:rPr lang="en-US" sz="3600" dirty="0" smtClean="0"/>
              <a:t>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775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5.  Peak</a:t>
            </a:r>
          </a:p>
          <a:p>
            <a:pPr lvl="1"/>
            <a:r>
              <a:rPr lang="en-US" dirty="0" smtClean="0"/>
              <a:t>Student aggression towards self, others or property</a:t>
            </a:r>
          </a:p>
          <a:p>
            <a:pPr lvl="1"/>
            <a:r>
              <a:rPr lang="en-US" dirty="0" smtClean="0"/>
              <a:t>Overall student behavior out of control </a:t>
            </a:r>
          </a:p>
          <a:p>
            <a:pPr lvl="1"/>
            <a:r>
              <a:rPr lang="en-US" dirty="0" smtClean="0"/>
              <a:t>Fighting</a:t>
            </a:r>
          </a:p>
          <a:p>
            <a:pPr lvl="1"/>
            <a:r>
              <a:rPr lang="en-US" dirty="0" smtClean="0"/>
              <a:t>Property destruction</a:t>
            </a:r>
          </a:p>
          <a:p>
            <a:pPr lvl="1"/>
            <a:r>
              <a:rPr lang="en-US" dirty="0" smtClean="0"/>
              <a:t>Assault</a:t>
            </a:r>
          </a:p>
          <a:p>
            <a:pPr lvl="1"/>
            <a:r>
              <a:rPr lang="en-US" dirty="0" smtClean="0"/>
              <a:t>Proactive teacher behavior </a:t>
            </a:r>
          </a:p>
          <a:p>
            <a:pPr lvl="2"/>
            <a:r>
              <a:rPr lang="en-US" dirty="0" smtClean="0"/>
              <a:t>Maintain safety </a:t>
            </a:r>
          </a:p>
          <a:p>
            <a:pPr lvl="2"/>
            <a:r>
              <a:rPr lang="en-US" dirty="0" smtClean="0"/>
              <a:t>Follow district policy</a:t>
            </a:r>
          </a:p>
          <a:p>
            <a:pPr lvl="2"/>
            <a:r>
              <a:rPr lang="en-US" dirty="0" smtClean="0"/>
              <a:t>Protect yourself, student and others</a:t>
            </a:r>
          </a:p>
          <a:p>
            <a:pPr lvl="2"/>
            <a:r>
              <a:rPr lang="en-US" dirty="0" smtClean="0"/>
              <a:t>Remove student or remove others</a:t>
            </a:r>
          </a:p>
          <a:p>
            <a:pPr lvl="2"/>
            <a:r>
              <a:rPr lang="en-US" dirty="0" smtClean="0"/>
              <a:t>Physically step away and send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228600"/>
            <a:ext cx="10971451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Seven Phases of Challenging Behavior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447800"/>
            <a:ext cx="10361851" cy="4953000"/>
          </a:xfrm>
        </p:spPr>
        <p:txBody>
          <a:bodyPr/>
          <a:lstStyle/>
          <a:p>
            <a:r>
              <a:rPr lang="en-US" b="1" dirty="0" smtClean="0"/>
              <a:t>6.  De-escalation </a:t>
            </a:r>
          </a:p>
          <a:p>
            <a:pPr lvl="1"/>
            <a:r>
              <a:rPr lang="en-US" dirty="0" smtClean="0"/>
              <a:t>Reduction or cessation of student aggression </a:t>
            </a:r>
          </a:p>
          <a:p>
            <a:pPr lvl="1"/>
            <a:r>
              <a:rPr lang="en-US" dirty="0" smtClean="0"/>
              <a:t>Reduced frequency or intensity of student behaviors</a:t>
            </a:r>
          </a:p>
          <a:p>
            <a:pPr lvl="1"/>
            <a:r>
              <a:rPr lang="en-US" dirty="0" smtClean="0"/>
              <a:t>Student may appear confused </a:t>
            </a:r>
          </a:p>
          <a:p>
            <a:pPr lvl="1"/>
            <a:r>
              <a:rPr lang="en-US" dirty="0" smtClean="0"/>
              <a:t>Proactive teacher behaviors</a:t>
            </a:r>
          </a:p>
          <a:p>
            <a:pPr lvl="2"/>
            <a:r>
              <a:rPr lang="en-US" dirty="0" smtClean="0"/>
              <a:t>Be cautious of your responses</a:t>
            </a:r>
          </a:p>
          <a:p>
            <a:pPr lvl="2"/>
            <a:r>
              <a:rPr lang="en-US" dirty="0" smtClean="0"/>
              <a:t>Seek guidance from supervising teacher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Behavior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of the Paraprofessional </a:t>
            </a:r>
          </a:p>
          <a:p>
            <a:pPr lvl="1"/>
            <a:r>
              <a:rPr lang="en-US" dirty="0" smtClean="0"/>
              <a:t>Assisting the supervising teacher in:</a:t>
            </a:r>
          </a:p>
          <a:p>
            <a:pPr lvl="2"/>
            <a:r>
              <a:rPr lang="en-US" dirty="0" smtClean="0"/>
              <a:t>Creating a </a:t>
            </a:r>
            <a:r>
              <a:rPr lang="en-US" b="1" dirty="0" smtClean="0"/>
              <a:t>positive</a:t>
            </a:r>
            <a:r>
              <a:rPr lang="en-US" dirty="0" smtClean="0"/>
              <a:t> learning environment</a:t>
            </a:r>
          </a:p>
          <a:p>
            <a:pPr lvl="2"/>
            <a:r>
              <a:rPr lang="en-US" dirty="0" smtClean="0"/>
              <a:t>Observing, recording and charting behavior </a:t>
            </a:r>
          </a:p>
          <a:p>
            <a:pPr lvl="2"/>
            <a:r>
              <a:rPr lang="en-US" dirty="0" smtClean="0"/>
              <a:t>Implementing behavior plans</a:t>
            </a:r>
          </a:p>
          <a:p>
            <a:pPr lvl="2"/>
            <a:r>
              <a:rPr lang="en-US" dirty="0" smtClean="0"/>
              <a:t>Supervising students’ behavior during free play or class activities</a:t>
            </a:r>
          </a:p>
          <a:p>
            <a:pPr lvl="2"/>
            <a:r>
              <a:rPr lang="en-US" dirty="0" smtClean="0"/>
              <a:t>Reinforcing appropriate behavior and skills</a:t>
            </a:r>
          </a:p>
          <a:p>
            <a:pPr lvl="2"/>
            <a:r>
              <a:rPr lang="en-US" dirty="0" smtClean="0"/>
              <a:t>Providing support in the teaching of alternative behaviors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896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Seven Phases of Challenging Behavior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635" y="1447800"/>
            <a:ext cx="10157354" cy="5029200"/>
          </a:xfrm>
        </p:spPr>
        <p:txBody>
          <a:bodyPr/>
          <a:lstStyle/>
          <a:p>
            <a:r>
              <a:rPr lang="en-US" b="1" dirty="0" smtClean="0"/>
              <a:t>7.  Recovery</a:t>
            </a:r>
          </a:p>
          <a:p>
            <a:pPr lvl="1"/>
            <a:r>
              <a:rPr lang="en-US" dirty="0" smtClean="0"/>
              <a:t>Student returns to “calm”</a:t>
            </a:r>
          </a:p>
          <a:p>
            <a:pPr lvl="1"/>
            <a:r>
              <a:rPr lang="en-US" dirty="0" smtClean="0"/>
              <a:t>Student eager to complete tasks</a:t>
            </a:r>
          </a:p>
          <a:p>
            <a:pPr lvl="1"/>
            <a:r>
              <a:rPr lang="en-US" dirty="0" smtClean="0"/>
              <a:t>Student reluctant to interact or talk </a:t>
            </a:r>
          </a:p>
          <a:p>
            <a:pPr lvl="1"/>
            <a:r>
              <a:rPr lang="en-US" dirty="0" smtClean="0"/>
              <a:t>Proactive teacher behaviors</a:t>
            </a:r>
          </a:p>
          <a:p>
            <a:pPr lvl="2"/>
            <a:r>
              <a:rPr lang="en-US" dirty="0" smtClean="0"/>
              <a:t>Provide strong focus on normal routines</a:t>
            </a:r>
          </a:p>
          <a:p>
            <a:pPr lvl="2"/>
            <a:r>
              <a:rPr lang="en-US" dirty="0" smtClean="0"/>
              <a:t>Attend to appropriate student behaviors</a:t>
            </a:r>
          </a:p>
          <a:p>
            <a:pPr lvl="2"/>
            <a:r>
              <a:rPr lang="en-US" dirty="0" smtClean="0"/>
              <a:t>Help student focus on independent task or activity </a:t>
            </a:r>
          </a:p>
          <a:p>
            <a:pPr lvl="2"/>
            <a:r>
              <a:rPr lang="en-US" dirty="0" smtClean="0"/>
              <a:t>Communicate support and the expectation that s/he can succeed</a:t>
            </a:r>
          </a:p>
          <a:p>
            <a:pPr lvl="2"/>
            <a:r>
              <a:rPr lang="en-US" dirty="0" smtClean="0"/>
              <a:t>Teach alternative responses at a later time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86" y="304800"/>
            <a:ext cx="11277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students behavior may be communicating….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371600"/>
            <a:ext cx="10157354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Pay attention to me</a:t>
            </a:r>
          </a:p>
          <a:p>
            <a:r>
              <a:rPr lang="en-US" dirty="0"/>
              <a:t>Listen to me</a:t>
            </a:r>
          </a:p>
          <a:p>
            <a:r>
              <a:rPr lang="en-US" dirty="0"/>
              <a:t>Go away</a:t>
            </a:r>
          </a:p>
          <a:p>
            <a:r>
              <a:rPr lang="en-US" dirty="0"/>
              <a:t>Let me take a break from this task</a:t>
            </a:r>
          </a:p>
          <a:p>
            <a:r>
              <a:rPr lang="en-US" dirty="0"/>
              <a:t>Help me do this task</a:t>
            </a:r>
          </a:p>
          <a:p>
            <a:r>
              <a:rPr lang="en-US" dirty="0"/>
              <a:t>Make that irritating noise stop</a:t>
            </a:r>
          </a:p>
          <a:p>
            <a:r>
              <a:rPr lang="en-US" dirty="0"/>
              <a:t>I have a headache</a:t>
            </a:r>
          </a:p>
          <a:p>
            <a:r>
              <a:rPr lang="en-US" dirty="0"/>
              <a:t>Give me that (object)</a:t>
            </a:r>
          </a:p>
          <a:p>
            <a:r>
              <a:rPr lang="en-US" dirty="0"/>
              <a:t>Get that person to stop annoying me </a:t>
            </a:r>
          </a:p>
          <a:p>
            <a:r>
              <a:rPr lang="en-US" dirty="0"/>
              <a:t>Give me something to eat or drink </a:t>
            </a:r>
          </a:p>
          <a:p>
            <a:r>
              <a:rPr lang="en-US" dirty="0"/>
              <a:t>Let me go to (location)</a:t>
            </a:r>
          </a:p>
          <a:p>
            <a:r>
              <a:rPr lang="en-US" dirty="0"/>
              <a:t>Others 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04800"/>
            <a:ext cx="10157354" cy="1143000"/>
          </a:xfrm>
        </p:spPr>
        <p:txBody>
          <a:bodyPr/>
          <a:lstStyle/>
          <a:p>
            <a:pPr algn="ctr"/>
            <a:r>
              <a:rPr lang="en-US" dirty="0" smtClean="0"/>
              <a:t>Observing and Collecting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9" y="1905000"/>
            <a:ext cx="10157354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Purposes of Data Collection &amp; Behavior Observation</a:t>
            </a:r>
          </a:p>
          <a:p>
            <a:pPr lvl="1"/>
            <a:r>
              <a:rPr lang="en-US" dirty="0"/>
              <a:t>Support classroom instruction</a:t>
            </a:r>
          </a:p>
          <a:p>
            <a:pPr lvl="1"/>
            <a:r>
              <a:rPr lang="en-US" dirty="0"/>
              <a:t>Provide feedback &amp; reinforcement to students</a:t>
            </a:r>
          </a:p>
          <a:p>
            <a:pPr lvl="1"/>
            <a:r>
              <a:rPr lang="en-US" dirty="0"/>
              <a:t>Summarize &amp; report student progress</a:t>
            </a:r>
          </a:p>
          <a:p>
            <a:pPr lvl="1"/>
            <a:r>
              <a:rPr lang="en-US" dirty="0"/>
              <a:t>Support diagnosis &amp; verification of disabilities </a:t>
            </a:r>
            <a:endParaRPr lang="en-US" dirty="0" smtClean="0"/>
          </a:p>
          <a:p>
            <a:r>
              <a:rPr lang="en-US" dirty="0" smtClean="0"/>
              <a:t>Observable &amp; Measurable Behaviors</a:t>
            </a:r>
          </a:p>
          <a:p>
            <a:pPr lvl="1"/>
            <a:r>
              <a:rPr lang="en-US" dirty="0" smtClean="0"/>
              <a:t>Observable</a:t>
            </a:r>
          </a:p>
          <a:p>
            <a:pPr lvl="2"/>
            <a:r>
              <a:rPr lang="en-US" dirty="0" smtClean="0"/>
              <a:t>Noted through one of the senses</a:t>
            </a:r>
          </a:p>
          <a:p>
            <a:pPr lvl="2"/>
            <a:r>
              <a:rPr lang="en-US" dirty="0" smtClean="0"/>
              <a:t>Usually described by action words</a:t>
            </a:r>
          </a:p>
          <a:p>
            <a:pPr lvl="2"/>
            <a:r>
              <a:rPr lang="en-US" dirty="0" smtClean="0"/>
              <a:t>Does not include feelings or intentions which are inferred from other behaviors</a:t>
            </a:r>
          </a:p>
          <a:p>
            <a:pPr lvl="3"/>
            <a:r>
              <a:rPr lang="en-US" dirty="0" smtClean="0"/>
              <a:t>aggressive – excited – angry - lazy</a:t>
            </a:r>
          </a:p>
        </p:txBody>
      </p:sp>
    </p:spTree>
    <p:extLst>
      <p:ext uri="{BB962C8B-B14F-4D97-AF65-F5344CB8AC3E}">
        <p14:creationId xmlns:p14="http://schemas.microsoft.com/office/powerpoint/2010/main" val="321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81000"/>
            <a:ext cx="10157354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Observable &amp; Measurable Behaviors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228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Observable</a:t>
            </a:r>
          </a:p>
          <a:p>
            <a:pPr lvl="2"/>
            <a:r>
              <a:rPr lang="en-US" dirty="0"/>
              <a:t>Noted through one of the senses</a:t>
            </a:r>
          </a:p>
          <a:p>
            <a:pPr lvl="2"/>
            <a:r>
              <a:rPr lang="en-US" dirty="0"/>
              <a:t>Usually described by action words</a:t>
            </a:r>
          </a:p>
          <a:p>
            <a:pPr lvl="2"/>
            <a:r>
              <a:rPr lang="en-US" dirty="0"/>
              <a:t>Does not include feelings or intentions which are inferred </a:t>
            </a:r>
            <a:endParaRPr lang="en-US" dirty="0" smtClean="0"/>
          </a:p>
          <a:p>
            <a:pPr lvl="3"/>
            <a:r>
              <a:rPr lang="en-US" dirty="0" smtClean="0"/>
              <a:t>aggressive </a:t>
            </a:r>
            <a:r>
              <a:rPr lang="en-US" dirty="0"/>
              <a:t>– excited – angry - </a:t>
            </a:r>
            <a:r>
              <a:rPr lang="en-US" dirty="0" smtClean="0"/>
              <a:t>lazy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Measurable </a:t>
            </a:r>
          </a:p>
          <a:p>
            <a:pPr lvl="2"/>
            <a:r>
              <a:rPr lang="en-US" dirty="0" smtClean="0"/>
              <a:t>Able to clearly determine whether the behavior is occurring</a:t>
            </a:r>
          </a:p>
          <a:p>
            <a:pPr lvl="2"/>
            <a:r>
              <a:rPr lang="en-US" dirty="0" smtClean="0"/>
              <a:t>Able to count the occurrences of the behavior and/or time (duration of the behavior)</a:t>
            </a:r>
          </a:p>
          <a:p>
            <a:pPr lvl="2"/>
            <a:r>
              <a:rPr lang="en-US" dirty="0" smtClean="0"/>
              <a:t>Able to determine when the behavior begins and ends </a:t>
            </a:r>
          </a:p>
        </p:txBody>
      </p:sp>
    </p:spTree>
    <p:extLst>
      <p:ext uri="{BB962C8B-B14F-4D97-AF65-F5344CB8AC3E}">
        <p14:creationId xmlns:p14="http://schemas.microsoft.com/office/powerpoint/2010/main" val="38662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76200"/>
            <a:ext cx="11049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Examples of Observable and Measurable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47800"/>
            <a:ext cx="10157354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Bobby talks to other students when the teacher is talking to the class </a:t>
            </a:r>
          </a:p>
          <a:p>
            <a:pPr lvl="1"/>
            <a:r>
              <a:rPr lang="en-US" dirty="0"/>
              <a:t>Both observable &amp; measurable </a:t>
            </a:r>
          </a:p>
          <a:p>
            <a:pPr lvl="2"/>
            <a:r>
              <a:rPr lang="en-US" dirty="0"/>
              <a:t>Hear and see Bobby talking</a:t>
            </a:r>
          </a:p>
          <a:p>
            <a:pPr lvl="2"/>
            <a:r>
              <a:rPr lang="en-US" dirty="0"/>
              <a:t>Can count the number of times Bobby talks or the time or length that he spends </a:t>
            </a:r>
            <a:r>
              <a:rPr lang="en-US" dirty="0" smtClean="0"/>
              <a:t>talking</a:t>
            </a:r>
          </a:p>
          <a:p>
            <a:r>
              <a:rPr lang="en-US" dirty="0" smtClean="0"/>
              <a:t>Bobby has a poor attitude toward school </a:t>
            </a:r>
          </a:p>
          <a:p>
            <a:pPr lvl="2"/>
            <a:r>
              <a:rPr lang="en-US" dirty="0" smtClean="0"/>
              <a:t>Not observable &amp; measurable</a:t>
            </a:r>
          </a:p>
          <a:p>
            <a:pPr lvl="2"/>
            <a:r>
              <a:rPr lang="en-US" dirty="0" smtClean="0"/>
              <a:t>Not possible to determine exactly what Bobby is thinking</a:t>
            </a:r>
          </a:p>
        </p:txBody>
      </p:sp>
    </p:spTree>
    <p:extLst>
      <p:ext uri="{BB962C8B-B14F-4D97-AF65-F5344CB8AC3E}">
        <p14:creationId xmlns:p14="http://schemas.microsoft.com/office/powerpoint/2010/main" val="10744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Group Activity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43000"/>
            <a:ext cx="10157354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Discuss the following behaviors with peers at your table and determine if the behavior described is both observable and measurable </a:t>
            </a:r>
          </a:p>
          <a:p>
            <a:pPr marL="0" indent="0">
              <a:buNone/>
            </a:pPr>
            <a:r>
              <a:rPr lang="en-US" dirty="0" smtClean="0"/>
              <a:t>____ 1.  Will is not in his assigned seat.</a:t>
            </a:r>
          </a:p>
          <a:p>
            <a:pPr marL="0" indent="0">
              <a:buNone/>
            </a:pPr>
            <a:r>
              <a:rPr lang="en-US" dirty="0" smtClean="0"/>
              <a:t>____ 2.  Joshua doesn’t understand a concept presented by the teacher.</a:t>
            </a:r>
          </a:p>
          <a:p>
            <a:pPr marL="0" indent="0">
              <a:buNone/>
            </a:pPr>
            <a:r>
              <a:rPr lang="en-US" dirty="0" smtClean="0"/>
              <a:t>____ 3.  Laura dislikes the other students in her group.</a:t>
            </a:r>
          </a:p>
          <a:p>
            <a:pPr marL="0" indent="0">
              <a:buNone/>
            </a:pPr>
            <a:r>
              <a:rPr lang="en-US" dirty="0" smtClean="0"/>
              <a:t>____ 4.  Wilfred taps his pencil on the desk. </a:t>
            </a:r>
          </a:p>
          <a:p>
            <a:pPr marL="0" indent="0">
              <a:buNone/>
            </a:pPr>
            <a:r>
              <a:rPr lang="en-US" dirty="0" smtClean="0"/>
              <a:t>____ 5.  Antonio is lazy.</a:t>
            </a:r>
          </a:p>
          <a:p>
            <a:pPr marL="0" indent="0">
              <a:buNone/>
            </a:pPr>
            <a:r>
              <a:rPr lang="en-US" dirty="0" smtClean="0"/>
              <a:t>____ 6.  Tamara raises her hand to ask for help. </a:t>
            </a:r>
          </a:p>
          <a:p>
            <a:pPr marL="0" indent="0">
              <a:buNone/>
            </a:pPr>
            <a:r>
              <a:rPr lang="en-US" dirty="0" smtClean="0"/>
              <a:t>____ 7.  Josie cries when she is in the cafeteria. </a:t>
            </a:r>
          </a:p>
          <a:p>
            <a:pPr marL="0" indent="0">
              <a:buNone/>
            </a:pPr>
            <a:r>
              <a:rPr lang="en-US" dirty="0" smtClean="0"/>
              <a:t>____ 8.  Susan asks the teacher to repeat instructions. 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57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Observation Techniques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19200"/>
            <a:ext cx="10157354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supervising teacher ….</a:t>
            </a:r>
          </a:p>
          <a:p>
            <a:pPr lvl="1"/>
            <a:r>
              <a:rPr lang="en-US" dirty="0"/>
              <a:t>Identifies and defines the behavior to be observed</a:t>
            </a:r>
          </a:p>
          <a:p>
            <a:pPr lvl="1"/>
            <a:r>
              <a:rPr lang="en-US" dirty="0"/>
              <a:t>Determines where the observation takes place</a:t>
            </a:r>
          </a:p>
          <a:p>
            <a:pPr lvl="1"/>
            <a:r>
              <a:rPr lang="en-US" dirty="0"/>
              <a:t>Determines when the observation will take place</a:t>
            </a:r>
          </a:p>
          <a:p>
            <a:pPr lvl="1"/>
            <a:r>
              <a:rPr lang="en-US" dirty="0"/>
              <a:t>Determines the observation technique to be used </a:t>
            </a:r>
          </a:p>
          <a:p>
            <a:r>
              <a:rPr lang="en-US" dirty="0" smtClean="0"/>
              <a:t>Types of Observations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Interval recording</a:t>
            </a:r>
          </a:p>
          <a:p>
            <a:pPr lvl="1"/>
            <a:r>
              <a:rPr lang="en-US" dirty="0" smtClean="0"/>
              <a:t>Anecdotal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Frequency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034" y="914400"/>
            <a:ext cx="10157354" cy="5715000"/>
          </a:xfrm>
        </p:spPr>
        <p:txBody>
          <a:bodyPr/>
          <a:lstStyle/>
          <a:p>
            <a:r>
              <a:rPr lang="en-US" dirty="0" smtClean="0"/>
              <a:t>A record of the number of times a specific behavior occurs within a specific time period</a:t>
            </a:r>
          </a:p>
          <a:p>
            <a:r>
              <a:rPr lang="en-US" dirty="0" smtClean="0"/>
              <a:t>Frequency components</a:t>
            </a:r>
          </a:p>
          <a:p>
            <a:pPr lvl="1"/>
            <a:r>
              <a:rPr lang="en-US" dirty="0" smtClean="0"/>
              <a:t>A specific time period</a:t>
            </a:r>
          </a:p>
          <a:p>
            <a:pPr lvl="1"/>
            <a:r>
              <a:rPr lang="en-US" dirty="0" smtClean="0"/>
              <a:t>A specific behavior</a:t>
            </a:r>
          </a:p>
          <a:p>
            <a:pPr lvl="1"/>
            <a:r>
              <a:rPr lang="en-US" dirty="0" smtClean="0"/>
              <a:t>A method for tallying the number of events</a:t>
            </a:r>
          </a:p>
          <a:p>
            <a:pPr marL="426645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89582"/>
              </p:ext>
            </p:extLst>
          </p:nvPr>
        </p:nvGraphicFramePr>
        <p:xfrm>
          <a:off x="1522412" y="3810000"/>
          <a:ext cx="8125884" cy="2722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2293825469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1680423725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587041806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384011584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Student:    Myron Jones</a:t>
                      </a:r>
                    </a:p>
                    <a:p>
                      <a:endParaRPr lang="en-US" sz="1600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Behavior:  talk outs during science class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9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</a:p>
                    <a:p>
                      <a:r>
                        <a:rPr lang="en-US" sz="1600" dirty="0" smtClean="0"/>
                        <a:t>Start/Stop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Tally of observations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count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7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3/8/16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1:30      1:40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XXXXX</a:t>
                      </a:r>
                      <a:r>
                        <a:rPr lang="en-US" sz="1600" baseline="0" dirty="0" smtClean="0"/>
                        <a:t>    </a:t>
                      </a:r>
                      <a:r>
                        <a:rPr lang="en-US" sz="1600" baseline="0" dirty="0" err="1" smtClean="0"/>
                        <a:t>XXXXX</a:t>
                      </a:r>
                      <a:endParaRPr lang="en-US" sz="1600" baseline="0" dirty="0" smtClean="0"/>
                    </a:p>
                    <a:p>
                      <a:pPr algn="l"/>
                      <a:r>
                        <a:rPr lang="en-US" sz="1600" baseline="0" dirty="0" smtClean="0"/>
                        <a:t>XXXXX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74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93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77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3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Frequency Count - Examples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05000"/>
            <a:ext cx="10157354" cy="4470400"/>
          </a:xfrm>
        </p:spPr>
        <p:txBody>
          <a:bodyPr/>
          <a:lstStyle/>
          <a:p>
            <a:r>
              <a:rPr lang="en-US" dirty="0" smtClean="0"/>
              <a:t>Number of math problems completed within 15 minutes</a:t>
            </a:r>
          </a:p>
          <a:p>
            <a:r>
              <a:rPr lang="en-US" dirty="0" smtClean="0"/>
              <a:t>Number of times a preschooler talks to a peer</a:t>
            </a:r>
          </a:p>
          <a:p>
            <a:r>
              <a:rPr lang="en-US" dirty="0" smtClean="0"/>
              <a:t>Number of times student raises hand during a 10- minute class discussion</a:t>
            </a:r>
          </a:p>
          <a:p>
            <a:r>
              <a:rPr lang="en-US" dirty="0" smtClean="0"/>
              <a:t>Number of times student asks for help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066800"/>
            <a:ext cx="10157354" cy="5486400"/>
          </a:xfrm>
        </p:spPr>
        <p:txBody>
          <a:bodyPr/>
          <a:lstStyle/>
          <a:p>
            <a:r>
              <a:rPr lang="en-US" dirty="0" smtClean="0"/>
              <a:t>Record the starting and ending time of a behavior</a:t>
            </a:r>
          </a:p>
          <a:p>
            <a:r>
              <a:rPr lang="en-US" dirty="0" smtClean="0"/>
              <a:t>Compute the length of time the behavior occurs</a:t>
            </a:r>
          </a:p>
          <a:p>
            <a:r>
              <a:rPr lang="en-US" dirty="0" smtClean="0"/>
              <a:t>Usually used to observe behaviors which occur less frequently and continue for a period of time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3200400"/>
            <a:ext cx="7467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is complex</a:t>
            </a:r>
          </a:p>
          <a:p>
            <a:r>
              <a:rPr lang="en-US" dirty="0" smtClean="0"/>
              <a:t>Behavior does not occur in isolation</a:t>
            </a:r>
          </a:p>
          <a:p>
            <a:r>
              <a:rPr lang="en-US" dirty="0" smtClean="0"/>
              <a:t>Behavior that persists over time is usually working for the child</a:t>
            </a:r>
          </a:p>
          <a:p>
            <a:r>
              <a:rPr lang="en-US" dirty="0" smtClean="0"/>
              <a:t>Challenging behavior usually has a message -  “I am bored, I am sad, You hurt my feelings, I need some attention”</a:t>
            </a:r>
          </a:p>
          <a:p>
            <a:r>
              <a:rPr lang="en-US" dirty="0" smtClean="0"/>
              <a:t>Focus needs to be on </a:t>
            </a:r>
            <a:r>
              <a:rPr lang="en-US" b="1" dirty="0" smtClean="0"/>
              <a:t>teaching children alternative behaviors</a:t>
            </a:r>
          </a:p>
          <a:p>
            <a:r>
              <a:rPr lang="en-US" dirty="0" smtClean="0"/>
              <a:t>Environmental and intra-student variables contribute to students’ behaviors (both positive and negative)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286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Duration Recording Examples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47800"/>
            <a:ext cx="10157354" cy="4724400"/>
          </a:xfrm>
        </p:spPr>
        <p:txBody>
          <a:bodyPr/>
          <a:lstStyle/>
          <a:p>
            <a:r>
              <a:rPr lang="en-US" dirty="0" smtClean="0"/>
              <a:t>Crying/screaming</a:t>
            </a:r>
          </a:p>
          <a:p>
            <a:r>
              <a:rPr lang="en-US" dirty="0" smtClean="0"/>
              <a:t>How long a student takes to complete a math assignment</a:t>
            </a:r>
          </a:p>
          <a:p>
            <a:r>
              <a:rPr lang="en-US" dirty="0" smtClean="0"/>
              <a:t>How long a student continuously taps a pencil on desk</a:t>
            </a:r>
          </a:p>
          <a:p>
            <a:r>
              <a:rPr lang="en-US" dirty="0" smtClean="0"/>
              <a:t>How long student takes to clean up play/work area</a:t>
            </a:r>
          </a:p>
          <a:p>
            <a:r>
              <a:rPr lang="en-US" dirty="0" smtClean="0"/>
              <a:t>How long a student takes to unpack backpack at the beginning of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286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Interval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950" y="990600"/>
            <a:ext cx="10157354" cy="6096000"/>
          </a:xfrm>
        </p:spPr>
        <p:txBody>
          <a:bodyPr/>
          <a:lstStyle/>
          <a:p>
            <a:r>
              <a:rPr lang="en-US" dirty="0" smtClean="0"/>
              <a:t>Measures whether or not a behavior occurs within a specific time interval</a:t>
            </a:r>
          </a:p>
          <a:p>
            <a:r>
              <a:rPr lang="en-US" dirty="0" smtClean="0"/>
              <a:t>Requires observer’s undivided attention since observation is continuous for set period of time (interval)</a:t>
            </a:r>
          </a:p>
          <a:p>
            <a:r>
              <a:rPr lang="en-US" dirty="0" smtClean="0"/>
              <a:t>Get an estimate of </a:t>
            </a:r>
            <a:r>
              <a:rPr lang="en-US" u="sng" dirty="0" smtClean="0"/>
              <a:t>both</a:t>
            </a:r>
            <a:r>
              <a:rPr lang="en-US" dirty="0" smtClean="0"/>
              <a:t> the frequency and duration of the behavior </a:t>
            </a:r>
          </a:p>
          <a:p>
            <a:r>
              <a:rPr lang="en-US" dirty="0" smtClean="0"/>
              <a:t>Can be utilized for any behavior that can be observed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572000"/>
            <a:ext cx="6324600" cy="21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52400"/>
            <a:ext cx="10157354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Interval Recording Examples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 who throws toys during free time</a:t>
            </a:r>
          </a:p>
          <a:p>
            <a:r>
              <a:rPr lang="en-US" dirty="0" smtClean="0"/>
              <a:t>Student who talks to other students around them during work time</a:t>
            </a:r>
          </a:p>
          <a:p>
            <a:r>
              <a:rPr lang="en-US" dirty="0" smtClean="0"/>
              <a:t>Amount of socializing student does during recess</a:t>
            </a:r>
          </a:p>
          <a:p>
            <a:r>
              <a:rPr lang="en-US" dirty="0" smtClean="0"/>
              <a:t>Student who is distracted during work time </a:t>
            </a:r>
          </a:p>
          <a:p>
            <a:r>
              <a:rPr lang="en-US" dirty="0" smtClean="0"/>
              <a:t>Student who gets up from desk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81000"/>
            <a:ext cx="10157354" cy="74667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Anecdotal Notes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447800"/>
            <a:ext cx="10157354" cy="5334000"/>
          </a:xfrm>
        </p:spPr>
        <p:txBody>
          <a:bodyPr/>
          <a:lstStyle/>
          <a:p>
            <a:r>
              <a:rPr lang="en-US" dirty="0" smtClean="0"/>
              <a:t>Anecdotal notes are written notes describing events or incidents that occur</a:t>
            </a:r>
          </a:p>
          <a:p>
            <a:r>
              <a:rPr lang="en-US" dirty="0" smtClean="0"/>
              <a:t>Notes usually become part of a student’s file</a:t>
            </a:r>
          </a:p>
          <a:p>
            <a:r>
              <a:rPr lang="en-US" dirty="0" smtClean="0"/>
              <a:t>Anecdotal records might document:</a:t>
            </a:r>
          </a:p>
          <a:p>
            <a:pPr lvl="1"/>
            <a:r>
              <a:rPr lang="en-US" dirty="0" smtClean="0"/>
              <a:t>Significant even which occurs unexpectedly or infrequently</a:t>
            </a:r>
          </a:p>
          <a:p>
            <a:pPr lvl="1"/>
            <a:r>
              <a:rPr lang="en-US" dirty="0" smtClean="0"/>
              <a:t>Settings or conditions in which behavior occurred</a:t>
            </a:r>
          </a:p>
          <a:p>
            <a:pPr lvl="1"/>
            <a:r>
              <a:rPr lang="en-US" dirty="0" smtClean="0"/>
              <a:t>Antecedents &amp; consequences of problem behavior</a:t>
            </a:r>
          </a:p>
          <a:p>
            <a:pPr lvl="1"/>
            <a:r>
              <a:rPr lang="en-US" dirty="0" smtClean="0"/>
              <a:t>Conversation with parents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Anecdotal Record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812" y="1676400"/>
            <a:ext cx="6763360" cy="40191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209800"/>
            <a:ext cx="4286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Anecdotal Record 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637" y="1524000"/>
            <a:ext cx="10157354" cy="447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Record behavior immediately</a:t>
            </a:r>
          </a:p>
          <a:p>
            <a:r>
              <a:rPr lang="en-US" dirty="0" smtClean="0"/>
              <a:t>Use standardized anecdotal record form to make sure all relevant information is included</a:t>
            </a:r>
          </a:p>
          <a:p>
            <a:r>
              <a:rPr lang="en-US" dirty="0" smtClean="0"/>
              <a:t>Record what is </a:t>
            </a:r>
            <a:r>
              <a:rPr lang="en-US" b="1" dirty="0" smtClean="0"/>
              <a:t>actually observed rather than feelings</a:t>
            </a:r>
            <a:r>
              <a:rPr lang="en-US" dirty="0" smtClean="0"/>
              <a:t> about the incident</a:t>
            </a:r>
          </a:p>
          <a:p>
            <a:r>
              <a:rPr lang="en-US" dirty="0" smtClean="0"/>
              <a:t>Use performance terms to describe the behavior </a:t>
            </a:r>
          </a:p>
          <a:p>
            <a:r>
              <a:rPr lang="en-US" dirty="0" smtClean="0"/>
              <a:t>Be careful about including information about other students (by name) in the record</a:t>
            </a:r>
          </a:p>
          <a:p>
            <a:r>
              <a:rPr lang="en-US" dirty="0" smtClean="0"/>
              <a:t>Be aware that parents and other professionals will have access to the record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76200"/>
            <a:ext cx="10514251" cy="1397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Which statements are nonjudgmental?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828800"/>
            <a:ext cx="10157354" cy="4470400"/>
          </a:xfrm>
        </p:spPr>
        <p:txBody>
          <a:bodyPr/>
          <a:lstStyle/>
          <a:p>
            <a:r>
              <a:rPr lang="en-US" dirty="0" smtClean="0"/>
              <a:t>The principal did a good job separating the 5</a:t>
            </a:r>
            <a:r>
              <a:rPr lang="en-US" baseline="30000" dirty="0" smtClean="0"/>
              <a:t>th</a:t>
            </a:r>
            <a:r>
              <a:rPr lang="en-US" dirty="0" smtClean="0"/>
              <a:t> graders who got into a fight during recess</a:t>
            </a:r>
          </a:p>
          <a:p>
            <a:r>
              <a:rPr lang="en-US" dirty="0" smtClean="0"/>
              <a:t>The teacher asked 15 questions during the class period</a:t>
            </a:r>
          </a:p>
          <a:p>
            <a:r>
              <a:rPr lang="en-US" dirty="0" smtClean="0"/>
              <a:t>The puppet activity was boring so Joseph got up out of his seat.</a:t>
            </a:r>
          </a:p>
          <a:p>
            <a:r>
              <a:rPr lang="en-US" dirty="0" smtClean="0"/>
              <a:t>Four students were in the bathroom smoking.</a:t>
            </a:r>
          </a:p>
          <a:p>
            <a:r>
              <a:rPr lang="en-US" dirty="0" smtClean="0"/>
              <a:t>Moesha stood up when asked a comprehension question during reading.  She sat in her chair during the rest of class. </a:t>
            </a:r>
          </a:p>
          <a:p>
            <a:r>
              <a:rPr lang="en-US" dirty="0" smtClean="0"/>
              <a:t>Stephen was lazy and unwilling to finish his math worksheet.  He said he doesn’t like math.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Data Recording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408" y="1828800"/>
            <a:ext cx="10157354" cy="4470400"/>
          </a:xfrm>
        </p:spPr>
        <p:txBody>
          <a:bodyPr/>
          <a:lstStyle/>
          <a:p>
            <a:r>
              <a:rPr lang="en-US" dirty="0" smtClean="0"/>
              <a:t>Precisely describe behavior observed</a:t>
            </a:r>
          </a:p>
          <a:p>
            <a:r>
              <a:rPr lang="en-US" dirty="0" smtClean="0"/>
              <a:t>Make sure you are familiar with data form and the method for recording</a:t>
            </a:r>
          </a:p>
          <a:p>
            <a:r>
              <a:rPr lang="en-US" dirty="0" smtClean="0"/>
              <a:t>Discuss examples with teacher before you record</a:t>
            </a:r>
          </a:p>
          <a:p>
            <a:r>
              <a:rPr lang="en-US" dirty="0" smtClean="0"/>
              <a:t>Carefully observe time limits and intervals used in recording </a:t>
            </a:r>
          </a:p>
          <a:p>
            <a:r>
              <a:rPr lang="en-US" dirty="0" smtClean="0"/>
              <a:t>Avoid adding judgmental statements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12" y="4784725"/>
            <a:ext cx="1682750" cy="151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7612" y="63162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  <a:r>
              <a:rPr lang="en-US" sz="1600" dirty="0" smtClean="0"/>
              <a:t>andout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19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977" y="4572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936 Marbles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286000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www.youtube.com/watch?v=FrV9oO0BOtk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2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701800"/>
            <a:ext cx="10463503" cy="4470400"/>
          </a:xfrm>
        </p:spPr>
        <p:txBody>
          <a:bodyPr lIns="0">
            <a:prstTxWarp prst="textSlantUp">
              <a:avLst/>
            </a:prstTxWarp>
          </a:bodyPr>
          <a:lstStyle/>
          <a:p>
            <a:pPr marL="0" indent="0" algn="ctr">
              <a:buNone/>
            </a:pPr>
            <a:r>
              <a:rPr lang="en-US" dirty="0" smtClean="0">
                <a:ln w="38100">
                  <a:solidFill>
                    <a:schemeClr val="tx2"/>
                  </a:solidFill>
                </a:ln>
                <a:latin typeface="Arial Black" panose="020B0A04020102020204" pitchFamily="34" charset="0"/>
              </a:rPr>
              <a:t>Be that caring adult that makes the difference         </a:t>
            </a:r>
          </a:p>
          <a:p>
            <a:pPr marL="0" indent="0" algn="ctr">
              <a:buNone/>
            </a:pPr>
            <a:r>
              <a:rPr lang="en-US" dirty="0" smtClean="0">
                <a:ln w="38100">
                  <a:solidFill>
                    <a:schemeClr val="tx2"/>
                  </a:solidFill>
                </a:ln>
                <a:latin typeface="Arial Black" panose="020B0A04020102020204" pitchFamily="34" charset="0"/>
              </a:rPr>
              <a:t>in a student’s life </a:t>
            </a:r>
            <a:endParaRPr lang="en-US" dirty="0">
              <a:ln w="38100">
                <a:solidFill>
                  <a:schemeClr val="tx2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12" y="3922204"/>
            <a:ext cx="1828959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Environmental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School/Classroom environmental factors</a:t>
            </a:r>
          </a:p>
          <a:p>
            <a:pPr lvl="1"/>
            <a:r>
              <a:rPr lang="en-US" dirty="0" smtClean="0"/>
              <a:t>Inconsistent discipline programs</a:t>
            </a:r>
          </a:p>
          <a:p>
            <a:pPr lvl="1"/>
            <a:r>
              <a:rPr lang="en-US" dirty="0" smtClean="0"/>
              <a:t>Temperature of building/classrooms</a:t>
            </a:r>
          </a:p>
          <a:p>
            <a:pPr lvl="1"/>
            <a:r>
              <a:rPr lang="en-US" dirty="0" smtClean="0"/>
              <a:t>Staff to student ratio</a:t>
            </a:r>
          </a:p>
          <a:p>
            <a:pPr lvl="1"/>
            <a:r>
              <a:rPr lang="en-US" dirty="0" smtClean="0"/>
              <a:t>Inadequate supervision</a:t>
            </a:r>
          </a:p>
          <a:p>
            <a:pPr lvl="1"/>
            <a:r>
              <a:rPr lang="en-US" dirty="0" smtClean="0"/>
              <a:t>Insufficient school materials </a:t>
            </a:r>
          </a:p>
          <a:p>
            <a:pPr lvl="1"/>
            <a:r>
              <a:rPr lang="en-US" dirty="0" smtClean="0"/>
              <a:t>Classroom seating arrangements</a:t>
            </a:r>
            <a:endParaRPr lang="en-US" dirty="0"/>
          </a:p>
          <a:p>
            <a:r>
              <a:rPr lang="en-US" dirty="0" smtClean="0"/>
              <a:t>Supervising teacher/Instructional factors</a:t>
            </a:r>
          </a:p>
          <a:p>
            <a:pPr lvl="1"/>
            <a:r>
              <a:rPr lang="en-US" dirty="0" smtClean="0"/>
              <a:t>Teacher expectations too high/too low for student</a:t>
            </a:r>
          </a:p>
          <a:p>
            <a:pPr lvl="1"/>
            <a:r>
              <a:rPr lang="en-US" dirty="0" smtClean="0"/>
              <a:t>Feedback to student not frequent enough</a:t>
            </a:r>
          </a:p>
          <a:p>
            <a:pPr lvl="1"/>
            <a:r>
              <a:rPr lang="en-US" dirty="0" smtClean="0"/>
              <a:t>Insufficient direct instruction time and guided practice time</a:t>
            </a:r>
          </a:p>
        </p:txBody>
      </p:sp>
    </p:spTree>
    <p:extLst>
      <p:ext uri="{BB962C8B-B14F-4D97-AF65-F5344CB8AC3E}">
        <p14:creationId xmlns:p14="http://schemas.microsoft.com/office/powerpoint/2010/main" val="18224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1444752"/>
            <a:ext cx="3048000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Environmental Factors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95400"/>
            <a:ext cx="10157354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Curriculum factors</a:t>
            </a:r>
          </a:p>
          <a:p>
            <a:pPr lvl="1"/>
            <a:r>
              <a:rPr lang="en-US" dirty="0"/>
              <a:t>Curriculum too easy or difficult</a:t>
            </a:r>
          </a:p>
          <a:p>
            <a:pPr lvl="1"/>
            <a:r>
              <a:rPr lang="en-US" dirty="0"/>
              <a:t>Curriculum not relevant to student’s needs</a:t>
            </a:r>
          </a:p>
          <a:p>
            <a:pPr lvl="1"/>
            <a:r>
              <a:rPr lang="en-US" dirty="0"/>
              <a:t>Curriculum presented too fast or slow </a:t>
            </a:r>
          </a:p>
          <a:p>
            <a:pPr lvl="1"/>
            <a:r>
              <a:rPr lang="en-US" dirty="0"/>
              <a:t>Length of  presentation too long</a:t>
            </a:r>
          </a:p>
          <a:p>
            <a:r>
              <a:rPr lang="en-US" dirty="0"/>
              <a:t>Social factors</a:t>
            </a:r>
          </a:p>
          <a:p>
            <a:pPr lvl="1"/>
            <a:r>
              <a:rPr lang="en-US" dirty="0"/>
              <a:t>Peers support/reinforce inappropriate behavior</a:t>
            </a:r>
          </a:p>
          <a:p>
            <a:pPr lvl="1"/>
            <a:r>
              <a:rPr lang="en-US" dirty="0"/>
              <a:t>Teasing, taunting, instigating</a:t>
            </a:r>
          </a:p>
          <a:p>
            <a:r>
              <a:rPr lang="en-US" dirty="0"/>
              <a:t>Home/community factors </a:t>
            </a:r>
            <a:endParaRPr lang="en-US" dirty="0" smtClean="0"/>
          </a:p>
          <a:p>
            <a:pPr lvl="1"/>
            <a:r>
              <a:rPr lang="en-US" dirty="0" smtClean="0"/>
              <a:t>Discrepancy in values/expectations between home and school</a:t>
            </a:r>
          </a:p>
          <a:p>
            <a:pPr lvl="1"/>
            <a:r>
              <a:rPr lang="en-US" dirty="0" smtClean="0"/>
              <a:t>Parent unable or unwilling to reinforce school-related behavior strategies in the home</a:t>
            </a:r>
          </a:p>
          <a:p>
            <a:pPr lvl="1"/>
            <a:r>
              <a:rPr lang="en-US" dirty="0" smtClean="0"/>
              <a:t>Absence of appropriate parent supervision</a:t>
            </a:r>
          </a:p>
          <a:p>
            <a:pPr lvl="1"/>
            <a:r>
              <a:rPr lang="en-US" dirty="0" smtClean="0"/>
              <a:t>Abuse – physical, mental, emotional, neglect (seen and unseen)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Intra-Student Factors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143000"/>
            <a:ext cx="10157354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Cognitive factors</a:t>
            </a:r>
          </a:p>
          <a:p>
            <a:pPr lvl="1"/>
            <a:r>
              <a:rPr lang="en-US" dirty="0" smtClean="0"/>
              <a:t>Memory skills</a:t>
            </a:r>
          </a:p>
          <a:p>
            <a:pPr lvl="1"/>
            <a:r>
              <a:rPr lang="en-US" dirty="0" smtClean="0"/>
              <a:t>Length of attention span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Self control</a:t>
            </a:r>
          </a:p>
          <a:p>
            <a:pPr lvl="1"/>
            <a:r>
              <a:rPr lang="en-US" dirty="0" smtClean="0"/>
              <a:t>Absence of prerequisite skills</a:t>
            </a:r>
          </a:p>
          <a:p>
            <a:r>
              <a:rPr lang="en-US" dirty="0" smtClean="0"/>
              <a:t>Physical factors</a:t>
            </a:r>
          </a:p>
          <a:p>
            <a:pPr lvl="1"/>
            <a:r>
              <a:rPr lang="en-US" dirty="0" smtClean="0"/>
              <a:t>Hearing, motor, vision</a:t>
            </a:r>
          </a:p>
          <a:p>
            <a:pPr lvl="1"/>
            <a:r>
              <a:rPr lang="en-US" dirty="0" smtClean="0"/>
              <a:t>Speech (articulation, voice)</a:t>
            </a:r>
          </a:p>
          <a:p>
            <a:pPr lvl="1"/>
            <a:r>
              <a:rPr lang="en-US" dirty="0" smtClean="0"/>
              <a:t>Stimulation or fatigue</a:t>
            </a:r>
          </a:p>
          <a:p>
            <a:pPr lvl="1"/>
            <a:r>
              <a:rPr lang="en-US" dirty="0" smtClean="0"/>
              <a:t>Side effects of medication</a:t>
            </a:r>
          </a:p>
          <a:p>
            <a:pPr lvl="1"/>
            <a:r>
              <a:rPr lang="en-US" dirty="0" smtClean="0"/>
              <a:t>Stages of development</a:t>
            </a:r>
          </a:p>
          <a:p>
            <a:pPr lvl="1"/>
            <a:r>
              <a:rPr lang="en-US" dirty="0" smtClean="0"/>
              <a:t>Health conditions</a:t>
            </a:r>
          </a:p>
          <a:p>
            <a:pPr lvl="1"/>
            <a:r>
              <a:rPr lang="en-US" dirty="0" smtClean="0"/>
              <a:t>Sensory problems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Intra-child Factors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397" y="1143000"/>
            <a:ext cx="10157354" cy="5257800"/>
          </a:xfrm>
        </p:spPr>
        <p:txBody>
          <a:bodyPr/>
          <a:lstStyle/>
          <a:p>
            <a:r>
              <a:rPr lang="en-US" dirty="0" smtClean="0"/>
              <a:t>Emotional </a:t>
            </a:r>
            <a:r>
              <a:rPr lang="en-US" dirty="0"/>
              <a:t>factors</a:t>
            </a:r>
          </a:p>
          <a:p>
            <a:pPr lvl="1"/>
            <a:r>
              <a:rPr lang="en-US" dirty="0"/>
              <a:t>Emotional conditions</a:t>
            </a:r>
          </a:p>
          <a:p>
            <a:pPr lvl="1"/>
            <a:r>
              <a:rPr lang="en-US" dirty="0"/>
              <a:t>Past/present history of abuse or </a:t>
            </a:r>
            <a:r>
              <a:rPr lang="en-US" dirty="0" smtClean="0"/>
              <a:t>neglect </a:t>
            </a:r>
            <a:endParaRPr lang="en-US" dirty="0"/>
          </a:p>
          <a:p>
            <a:r>
              <a:rPr lang="en-US" dirty="0"/>
              <a:t>Academic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Student’s level of academic functioning</a:t>
            </a:r>
          </a:p>
          <a:p>
            <a:pPr lvl="1"/>
            <a:r>
              <a:rPr lang="en-US" dirty="0" smtClean="0"/>
              <a:t>Difficulty of task</a:t>
            </a:r>
            <a:endParaRPr lang="en-US" dirty="0"/>
          </a:p>
          <a:p>
            <a:r>
              <a:rPr lang="en-US" dirty="0"/>
              <a:t>Motivational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Ability to predict success</a:t>
            </a:r>
          </a:p>
          <a:p>
            <a:pPr lvl="1"/>
            <a:r>
              <a:rPr lang="en-US" dirty="0" smtClean="0"/>
              <a:t>Belief you can be successful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1430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Creating a Positive Learning Environment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12" y="1181100"/>
            <a:ext cx="10287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Foundations of effective classrooms</a:t>
            </a:r>
          </a:p>
          <a:p>
            <a:pPr lvl="1"/>
            <a:r>
              <a:rPr lang="en-US" sz="2400" dirty="0" smtClean="0"/>
              <a:t>Create an environment where every child feels good about coming to school</a:t>
            </a:r>
          </a:p>
          <a:p>
            <a:pPr lvl="1"/>
            <a:r>
              <a:rPr lang="en-US" sz="2400" dirty="0" smtClean="0"/>
              <a:t>Effectively design the physical environment of the classroom</a:t>
            </a:r>
          </a:p>
          <a:p>
            <a:pPr lvl="1"/>
            <a:r>
              <a:rPr lang="en-US" sz="2400" dirty="0" smtClean="0"/>
              <a:t>Design an environment that promotes child engagement</a:t>
            </a:r>
          </a:p>
          <a:p>
            <a:pPr lvl="1"/>
            <a:r>
              <a:rPr lang="en-US" sz="2400" dirty="0" smtClean="0"/>
              <a:t>Develop and teach predictive classroom routines</a:t>
            </a:r>
          </a:p>
          <a:p>
            <a:pPr lvl="1"/>
            <a:r>
              <a:rPr lang="en-US" sz="2400" dirty="0" smtClean="0"/>
              <a:t>Teach skills that children can use in place of challenging behaviors </a:t>
            </a:r>
          </a:p>
          <a:p>
            <a:pPr lvl="1"/>
            <a:r>
              <a:rPr lang="en-US" sz="2400" dirty="0" smtClean="0"/>
              <a:t>Post, define &amp; teach 3-5 positive classroom expectations</a:t>
            </a:r>
          </a:p>
        </p:txBody>
      </p:sp>
    </p:spTree>
    <p:extLst>
      <p:ext uri="{BB962C8B-B14F-4D97-AF65-F5344CB8AC3E}">
        <p14:creationId xmlns:p14="http://schemas.microsoft.com/office/powerpoint/2010/main" val="25078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age_x0020_SubHeader xmlns="c043d43e-a85a-4793-a300-29eaa7fdc486" xsi:nil="true"/>
    <PublishingStartDate xmlns="http://schemas.microsoft.com/sharepoint/v3" xsi:nil="true"/>
    <Page xmlns="c043d43e-a85a-4793-a300-29eaa7fdc4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831E39BAA3F4CA075FB698E603DD3" ma:contentTypeVersion="4" ma:contentTypeDescription="Create a new document." ma:contentTypeScope="" ma:versionID="eb8f9d293f488324e14af7702bb85c32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c043d43e-a85a-4793-a300-29eaa7fdc486" xmlns:ns4="f9e61c99-8b37-4962-a864-d7fde1b0d03b" targetNamespace="http://schemas.microsoft.com/office/2006/metadata/properties" ma:root="true" ma:fieldsID="f577c1b361325b38cfc0a115004d3a8a" ns1:_="" ns2:_="" ns3:_="" ns4:_="">
    <xsd:import namespace="http://schemas.microsoft.com/sharepoint/v3"/>
    <xsd:import namespace="1d496aed-39d0-4758-b3cf-4e4773287716"/>
    <xsd:import namespace="c043d43e-a85a-4793-a300-29eaa7fdc486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Page" minOccurs="0"/>
                <xsd:element ref="ns3:Page_x0020_SubHeade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3d43e-a85a-4793-a300-29eaa7fdc486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1ba5d34b-89d5-4962-97c3-1ada88260520}" ma:internalName="Page0" ma:web="175fe81b-6774-4f50-b9b1-a8e663c3c4fd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EC113-5D5E-4775-A350-4FB94DD4C795}"/>
</file>

<file path=customXml/itemProps2.xml><?xml version="1.0" encoding="utf-8"?>
<ds:datastoreItem xmlns:ds="http://schemas.openxmlformats.org/officeDocument/2006/customXml" ds:itemID="{F301D382-32B0-43EE-932C-28906AF37617}"/>
</file>

<file path=customXml/itemProps3.xml><?xml version="1.0" encoding="utf-8"?>
<ds:datastoreItem xmlns:ds="http://schemas.openxmlformats.org/officeDocument/2006/customXml" ds:itemID="{B5C6A2A3-0431-4284-8263-E0D1CACF31C4}"/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3392</TotalTime>
  <Words>2564</Words>
  <Application>Microsoft Office PowerPoint</Application>
  <PresentationFormat>Custom</PresentationFormat>
  <Paragraphs>439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Arial Black</vt:lpstr>
      <vt:lpstr>Century Gothic</vt:lpstr>
      <vt:lpstr>Books 16x9</vt:lpstr>
      <vt:lpstr>Behavior Strategies for the General Education Classroom </vt:lpstr>
      <vt:lpstr>PowerPoint Presentation</vt:lpstr>
      <vt:lpstr>Behavior Management</vt:lpstr>
      <vt:lpstr>Student Behavior </vt:lpstr>
      <vt:lpstr>Environmental Variables</vt:lpstr>
      <vt:lpstr>Environmental Factors (cont’d)</vt:lpstr>
      <vt:lpstr>Intra-Student Factors</vt:lpstr>
      <vt:lpstr>Intra-child Factors (cont’d)</vt:lpstr>
      <vt:lpstr>Creating a Positive Learning Environment</vt:lpstr>
      <vt:lpstr>Creating a Positive Learning Environment</vt:lpstr>
      <vt:lpstr>Functions of Behavior</vt:lpstr>
      <vt:lpstr>PowerPoint Presentation</vt:lpstr>
      <vt:lpstr>Functional Analysis of Behavior ABCs of Behavior</vt:lpstr>
      <vt:lpstr>Functional Analysis of Behavior ABCs of Behavior</vt:lpstr>
      <vt:lpstr>ABC Form </vt:lpstr>
      <vt:lpstr>ABC Form </vt:lpstr>
      <vt:lpstr>ABC Form </vt:lpstr>
      <vt:lpstr>ABC Form </vt:lpstr>
      <vt:lpstr>What do we know?</vt:lpstr>
      <vt:lpstr>If Joe got what he wanted……</vt:lpstr>
      <vt:lpstr>PowerPoint Presentation</vt:lpstr>
      <vt:lpstr>ABC</vt:lpstr>
      <vt:lpstr>PowerPoint Presentation</vt:lpstr>
      <vt:lpstr>Seven Phases of Challenging Behavior </vt:lpstr>
      <vt:lpstr>Seven Phases of Challenging Behavior (cont’d)</vt:lpstr>
      <vt:lpstr>Seven Phases of Challenging Behavior (cont’d)</vt:lpstr>
      <vt:lpstr>Seven Phases of Challenging Behavior (cont’d)</vt:lpstr>
      <vt:lpstr>Seven Phases of Challenging Behavior (cont’d)</vt:lpstr>
      <vt:lpstr>Seven Phases of Challenging Behavior (cont’d)</vt:lpstr>
      <vt:lpstr>Seven Phases of Challenging Behavior (cont’d)</vt:lpstr>
      <vt:lpstr>The students behavior may be communicating….</vt:lpstr>
      <vt:lpstr>Observing and Collecting Data </vt:lpstr>
      <vt:lpstr>Observable &amp; Measurable Behaviors </vt:lpstr>
      <vt:lpstr>Examples of Observable and Measurable Data</vt:lpstr>
      <vt:lpstr>Group Activity </vt:lpstr>
      <vt:lpstr>Observation Techniques</vt:lpstr>
      <vt:lpstr>Frequency</vt:lpstr>
      <vt:lpstr>Frequency Count - Examples </vt:lpstr>
      <vt:lpstr>Duration</vt:lpstr>
      <vt:lpstr>Duration Recording Examples </vt:lpstr>
      <vt:lpstr>Interval  </vt:lpstr>
      <vt:lpstr>Interval Recording Examples </vt:lpstr>
      <vt:lpstr>Anecdotal Notes </vt:lpstr>
      <vt:lpstr>Anecdotal Record</vt:lpstr>
      <vt:lpstr>Anecdotal Record Guidelines</vt:lpstr>
      <vt:lpstr>Which statements are nonjudgmental?</vt:lpstr>
      <vt:lpstr>Data Recording Summary</vt:lpstr>
      <vt:lpstr>936 Marbles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 with Disabilities – A Paraprofessional  Guide</dc:title>
  <dc:creator>Hill, Lisa</dc:creator>
  <cp:lastModifiedBy>Hill, Lisa</cp:lastModifiedBy>
  <cp:revision>140</cp:revision>
  <cp:lastPrinted>2017-11-27T19:16:03Z</cp:lastPrinted>
  <dcterms:created xsi:type="dcterms:W3CDTF">2017-09-27T18:50:43Z</dcterms:created>
  <dcterms:modified xsi:type="dcterms:W3CDTF">2017-11-30T19:54:34Z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0x01010009D831E39BAA3F4CA075FB698E603DD3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