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65" r:id="rId6"/>
    <p:sldId id="266" r:id="rId7"/>
    <p:sldId id="267" r:id="rId8"/>
    <p:sldId id="268" r:id="rId9"/>
    <p:sldId id="270" r:id="rId10"/>
    <p:sldId id="259" r:id="rId11"/>
    <p:sldId id="271" r:id="rId12"/>
    <p:sldId id="272" r:id="rId13"/>
    <p:sldId id="261" r:id="rId14"/>
    <p:sldId id="277" r:id="rId15"/>
    <p:sldId id="273" r:id="rId16"/>
    <p:sldId id="262" r:id="rId17"/>
    <p:sldId id="274" r:id="rId18"/>
    <p:sldId id="263" r:id="rId19"/>
    <p:sldId id="275" r:id="rId20"/>
    <p:sldId id="264" r:id="rId21"/>
    <p:sldId id="276" r:id="rId22"/>
    <p:sldId id="279" r:id="rId23"/>
    <p:sldId id="269" r:id="rId24"/>
    <p:sldId id="260" r:id="rId25"/>
    <p:sldId id="278"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7"/>
    <a:srgbClr val="1186CA"/>
    <a:srgbClr val="44883E"/>
    <a:srgbClr val="00A9A1"/>
    <a:srgbClr val="D57602"/>
    <a:srgbClr val="006436"/>
    <a:srgbClr val="3DB8CF"/>
    <a:srgbClr val="7DE0EB"/>
    <a:srgbClr val="68A494"/>
    <a:srgbClr val="D3F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C84A3-D07A-455B-BAF8-9FC2E5450FA1}"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6FF31-F0B4-495C-A1DC-B592D98A5402}" type="slidenum">
              <a:rPr lang="en-US" smtClean="0"/>
              <a:t>‹#›</a:t>
            </a:fld>
            <a:endParaRPr lang="en-US"/>
          </a:p>
        </p:txBody>
      </p:sp>
    </p:spTree>
    <p:extLst>
      <p:ext uri="{BB962C8B-B14F-4D97-AF65-F5344CB8AC3E}">
        <p14:creationId xmlns:p14="http://schemas.microsoft.com/office/powerpoint/2010/main" val="170536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Bridget Johnson</a:t>
            </a:r>
          </a:p>
        </p:txBody>
      </p:sp>
      <p:sp>
        <p:nvSpPr>
          <p:cNvPr id="4" name="Slide Number Placeholder 3"/>
          <p:cNvSpPr>
            <a:spLocks noGrp="1"/>
          </p:cNvSpPr>
          <p:nvPr>
            <p:ph type="sldNum" sz="quarter" idx="5"/>
          </p:nvPr>
        </p:nvSpPr>
        <p:spPr/>
        <p:txBody>
          <a:bodyPr/>
          <a:lstStyle/>
          <a:p>
            <a:fld id="{6096FF31-F0B4-495C-A1DC-B592D98A5402}" type="slidenum">
              <a:rPr lang="en-US" smtClean="0"/>
              <a:t>2</a:t>
            </a:fld>
            <a:endParaRPr lang="en-US"/>
          </a:p>
        </p:txBody>
      </p:sp>
    </p:spTree>
    <p:extLst>
      <p:ext uri="{BB962C8B-B14F-4D97-AF65-F5344CB8AC3E}">
        <p14:creationId xmlns:p14="http://schemas.microsoft.com/office/powerpoint/2010/main" val="363466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Wayne will present</a:t>
            </a:r>
          </a:p>
        </p:txBody>
      </p:sp>
      <p:sp>
        <p:nvSpPr>
          <p:cNvPr id="4" name="Slide Number Placeholder 3"/>
          <p:cNvSpPr>
            <a:spLocks noGrp="1"/>
          </p:cNvSpPr>
          <p:nvPr>
            <p:ph type="sldNum" sz="quarter" idx="5"/>
          </p:nvPr>
        </p:nvSpPr>
        <p:spPr/>
        <p:txBody>
          <a:bodyPr/>
          <a:lstStyle/>
          <a:p>
            <a:fld id="{6096FF31-F0B4-495C-A1DC-B592D98A5402}" type="slidenum">
              <a:rPr lang="en-US" smtClean="0"/>
              <a:t>11</a:t>
            </a:fld>
            <a:endParaRPr lang="en-US"/>
          </a:p>
        </p:txBody>
      </p:sp>
    </p:spTree>
    <p:extLst>
      <p:ext uri="{BB962C8B-B14F-4D97-AF65-F5344CB8AC3E}">
        <p14:creationId xmlns:p14="http://schemas.microsoft.com/office/powerpoint/2010/main" val="191273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Wayne will be the presenter</a:t>
            </a:r>
          </a:p>
        </p:txBody>
      </p:sp>
      <p:sp>
        <p:nvSpPr>
          <p:cNvPr id="4" name="Slide Number Placeholder 3"/>
          <p:cNvSpPr>
            <a:spLocks noGrp="1"/>
          </p:cNvSpPr>
          <p:nvPr>
            <p:ph type="sldNum" sz="quarter" idx="5"/>
          </p:nvPr>
        </p:nvSpPr>
        <p:spPr/>
        <p:txBody>
          <a:bodyPr/>
          <a:lstStyle/>
          <a:p>
            <a:fld id="{6096FF31-F0B4-495C-A1DC-B592D98A5402}" type="slidenum">
              <a:rPr lang="en-US" smtClean="0"/>
              <a:t>12</a:t>
            </a:fld>
            <a:endParaRPr lang="en-US"/>
          </a:p>
        </p:txBody>
      </p:sp>
    </p:spTree>
    <p:extLst>
      <p:ext uri="{BB962C8B-B14F-4D97-AF65-F5344CB8AC3E}">
        <p14:creationId xmlns:p14="http://schemas.microsoft.com/office/powerpoint/2010/main" val="143417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Purpose, Uses, and 1 example</a:t>
            </a:r>
          </a:p>
        </p:txBody>
      </p:sp>
      <p:sp>
        <p:nvSpPr>
          <p:cNvPr id="4" name="Slide Number Placeholder 3"/>
          <p:cNvSpPr>
            <a:spLocks noGrp="1"/>
          </p:cNvSpPr>
          <p:nvPr>
            <p:ph type="sldNum" sz="quarter" idx="5"/>
          </p:nvPr>
        </p:nvSpPr>
        <p:spPr/>
        <p:txBody>
          <a:bodyPr/>
          <a:lstStyle/>
          <a:p>
            <a:fld id="{6096FF31-F0B4-495C-A1DC-B592D98A5402}" type="slidenum">
              <a:rPr lang="en-US" smtClean="0"/>
              <a:t>13</a:t>
            </a:fld>
            <a:endParaRPr lang="en-US"/>
          </a:p>
        </p:txBody>
      </p:sp>
    </p:spTree>
    <p:extLst>
      <p:ext uri="{BB962C8B-B14F-4D97-AF65-F5344CB8AC3E}">
        <p14:creationId xmlns:p14="http://schemas.microsoft.com/office/powerpoint/2010/main" val="110357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Attributes, Source, and 1 example</a:t>
            </a:r>
          </a:p>
        </p:txBody>
      </p:sp>
      <p:sp>
        <p:nvSpPr>
          <p:cNvPr id="4" name="Slide Number Placeholder 3"/>
          <p:cNvSpPr>
            <a:spLocks noGrp="1"/>
          </p:cNvSpPr>
          <p:nvPr>
            <p:ph type="sldNum" sz="quarter" idx="5"/>
          </p:nvPr>
        </p:nvSpPr>
        <p:spPr/>
        <p:txBody>
          <a:bodyPr/>
          <a:lstStyle/>
          <a:p>
            <a:fld id="{6096FF31-F0B4-495C-A1DC-B592D98A5402}" type="slidenum">
              <a:rPr lang="en-US" smtClean="0"/>
              <a:t>14</a:t>
            </a:fld>
            <a:endParaRPr lang="en-US"/>
          </a:p>
        </p:txBody>
      </p:sp>
    </p:spTree>
    <p:extLst>
      <p:ext uri="{BB962C8B-B14F-4D97-AF65-F5344CB8AC3E}">
        <p14:creationId xmlns:p14="http://schemas.microsoft.com/office/powerpoint/2010/main" val="237422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Dianne</a:t>
            </a:r>
          </a:p>
        </p:txBody>
      </p:sp>
      <p:sp>
        <p:nvSpPr>
          <p:cNvPr id="4" name="Slide Number Placeholder 3"/>
          <p:cNvSpPr>
            <a:spLocks noGrp="1"/>
          </p:cNvSpPr>
          <p:nvPr>
            <p:ph type="sldNum" sz="quarter" idx="5"/>
          </p:nvPr>
        </p:nvSpPr>
        <p:spPr/>
        <p:txBody>
          <a:bodyPr/>
          <a:lstStyle/>
          <a:p>
            <a:fld id="{6096FF31-F0B4-495C-A1DC-B592D98A5402}" type="slidenum">
              <a:rPr lang="en-US" smtClean="0"/>
              <a:t>15</a:t>
            </a:fld>
            <a:endParaRPr lang="en-US"/>
          </a:p>
        </p:txBody>
      </p:sp>
    </p:spTree>
    <p:extLst>
      <p:ext uri="{BB962C8B-B14F-4D97-AF65-F5344CB8AC3E}">
        <p14:creationId xmlns:p14="http://schemas.microsoft.com/office/powerpoint/2010/main" val="304429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Dianne</a:t>
            </a:r>
          </a:p>
        </p:txBody>
      </p:sp>
      <p:sp>
        <p:nvSpPr>
          <p:cNvPr id="4" name="Slide Number Placeholder 3"/>
          <p:cNvSpPr>
            <a:spLocks noGrp="1"/>
          </p:cNvSpPr>
          <p:nvPr>
            <p:ph type="sldNum" sz="quarter" idx="5"/>
          </p:nvPr>
        </p:nvSpPr>
        <p:spPr/>
        <p:txBody>
          <a:bodyPr/>
          <a:lstStyle/>
          <a:p>
            <a:fld id="{6096FF31-F0B4-495C-A1DC-B592D98A5402}" type="slidenum">
              <a:rPr lang="en-US" smtClean="0"/>
              <a:t>16</a:t>
            </a:fld>
            <a:endParaRPr lang="en-US"/>
          </a:p>
        </p:txBody>
      </p:sp>
    </p:spTree>
    <p:extLst>
      <p:ext uri="{BB962C8B-B14F-4D97-AF65-F5344CB8AC3E}">
        <p14:creationId xmlns:p14="http://schemas.microsoft.com/office/powerpoint/2010/main" val="178974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Tony</a:t>
            </a:r>
          </a:p>
        </p:txBody>
      </p:sp>
      <p:sp>
        <p:nvSpPr>
          <p:cNvPr id="4" name="Slide Number Placeholder 3"/>
          <p:cNvSpPr>
            <a:spLocks noGrp="1"/>
          </p:cNvSpPr>
          <p:nvPr>
            <p:ph type="sldNum" sz="quarter" idx="5"/>
          </p:nvPr>
        </p:nvSpPr>
        <p:spPr/>
        <p:txBody>
          <a:bodyPr/>
          <a:lstStyle/>
          <a:p>
            <a:fld id="{6096FF31-F0B4-495C-A1DC-B592D98A5402}" type="slidenum">
              <a:rPr lang="en-US" smtClean="0"/>
              <a:t>17</a:t>
            </a:fld>
            <a:endParaRPr lang="en-US"/>
          </a:p>
        </p:txBody>
      </p:sp>
    </p:spTree>
    <p:extLst>
      <p:ext uri="{BB962C8B-B14F-4D97-AF65-F5344CB8AC3E}">
        <p14:creationId xmlns:p14="http://schemas.microsoft.com/office/powerpoint/2010/main" val="308750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Richard</a:t>
            </a:r>
          </a:p>
        </p:txBody>
      </p:sp>
      <p:sp>
        <p:nvSpPr>
          <p:cNvPr id="4" name="Slide Number Placeholder 3"/>
          <p:cNvSpPr>
            <a:spLocks noGrp="1"/>
          </p:cNvSpPr>
          <p:nvPr>
            <p:ph type="sldNum" sz="quarter" idx="5"/>
          </p:nvPr>
        </p:nvSpPr>
        <p:spPr/>
        <p:txBody>
          <a:bodyPr/>
          <a:lstStyle/>
          <a:p>
            <a:fld id="{6096FF31-F0B4-495C-A1DC-B592D98A5402}" type="slidenum">
              <a:rPr lang="en-US" smtClean="0"/>
              <a:t>18</a:t>
            </a:fld>
            <a:endParaRPr lang="en-US"/>
          </a:p>
        </p:txBody>
      </p:sp>
    </p:spTree>
    <p:extLst>
      <p:ext uri="{BB962C8B-B14F-4D97-AF65-F5344CB8AC3E}">
        <p14:creationId xmlns:p14="http://schemas.microsoft.com/office/powerpoint/2010/main" val="32793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Richard</a:t>
            </a:r>
          </a:p>
        </p:txBody>
      </p:sp>
      <p:sp>
        <p:nvSpPr>
          <p:cNvPr id="4" name="Slide Number Placeholder 3"/>
          <p:cNvSpPr>
            <a:spLocks noGrp="1"/>
          </p:cNvSpPr>
          <p:nvPr>
            <p:ph type="sldNum" sz="quarter" idx="5"/>
          </p:nvPr>
        </p:nvSpPr>
        <p:spPr/>
        <p:txBody>
          <a:bodyPr/>
          <a:lstStyle/>
          <a:p>
            <a:fld id="{6096FF31-F0B4-495C-A1DC-B592D98A5402}" type="slidenum">
              <a:rPr lang="en-US" smtClean="0"/>
              <a:t>19</a:t>
            </a:fld>
            <a:endParaRPr lang="en-US"/>
          </a:p>
        </p:txBody>
      </p:sp>
    </p:spTree>
    <p:extLst>
      <p:ext uri="{BB962C8B-B14F-4D97-AF65-F5344CB8AC3E}">
        <p14:creationId xmlns:p14="http://schemas.microsoft.com/office/powerpoint/2010/main" val="41257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p:txBody>
      </p:sp>
      <p:sp>
        <p:nvSpPr>
          <p:cNvPr id="4" name="Slide Number Placeholder 3"/>
          <p:cNvSpPr>
            <a:spLocks noGrp="1"/>
          </p:cNvSpPr>
          <p:nvPr>
            <p:ph type="sldNum" sz="quarter" idx="5"/>
          </p:nvPr>
        </p:nvSpPr>
        <p:spPr/>
        <p:txBody>
          <a:bodyPr/>
          <a:lstStyle/>
          <a:p>
            <a:fld id="{6096FF31-F0B4-495C-A1DC-B592D98A5402}" type="slidenum">
              <a:rPr lang="en-US" smtClean="0"/>
              <a:t>20</a:t>
            </a:fld>
            <a:endParaRPr lang="en-US"/>
          </a:p>
        </p:txBody>
      </p:sp>
    </p:spTree>
    <p:extLst>
      <p:ext uri="{BB962C8B-B14F-4D97-AF65-F5344CB8AC3E}">
        <p14:creationId xmlns:p14="http://schemas.microsoft.com/office/powerpoint/2010/main" val="170633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Bridget Johnson</a:t>
            </a:r>
          </a:p>
        </p:txBody>
      </p:sp>
      <p:sp>
        <p:nvSpPr>
          <p:cNvPr id="4" name="Slide Number Placeholder 3"/>
          <p:cNvSpPr>
            <a:spLocks noGrp="1"/>
          </p:cNvSpPr>
          <p:nvPr>
            <p:ph type="sldNum" sz="quarter" idx="5"/>
          </p:nvPr>
        </p:nvSpPr>
        <p:spPr/>
        <p:txBody>
          <a:bodyPr/>
          <a:lstStyle/>
          <a:p>
            <a:fld id="{6096FF31-F0B4-495C-A1DC-B592D98A5402}" type="slidenum">
              <a:rPr lang="en-US" smtClean="0"/>
              <a:t>3</a:t>
            </a:fld>
            <a:endParaRPr lang="en-US"/>
          </a:p>
        </p:txBody>
      </p:sp>
    </p:spTree>
    <p:extLst>
      <p:ext uri="{BB962C8B-B14F-4D97-AF65-F5344CB8AC3E}">
        <p14:creationId xmlns:p14="http://schemas.microsoft.com/office/powerpoint/2010/main" val="181837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Linda</a:t>
            </a:r>
          </a:p>
        </p:txBody>
      </p:sp>
      <p:sp>
        <p:nvSpPr>
          <p:cNvPr id="4" name="Slide Number Placeholder 3"/>
          <p:cNvSpPr>
            <a:spLocks noGrp="1"/>
          </p:cNvSpPr>
          <p:nvPr>
            <p:ph type="sldNum" sz="quarter" idx="5"/>
          </p:nvPr>
        </p:nvSpPr>
        <p:spPr/>
        <p:txBody>
          <a:bodyPr/>
          <a:lstStyle/>
          <a:p>
            <a:fld id="{6096FF31-F0B4-495C-A1DC-B592D98A5402}" type="slidenum">
              <a:rPr lang="en-US" smtClean="0"/>
              <a:t>21</a:t>
            </a:fld>
            <a:endParaRPr lang="en-US"/>
          </a:p>
        </p:txBody>
      </p:sp>
    </p:spTree>
    <p:extLst>
      <p:ext uri="{BB962C8B-B14F-4D97-AF65-F5344CB8AC3E}">
        <p14:creationId xmlns:p14="http://schemas.microsoft.com/office/powerpoint/2010/main" val="143592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Linda</a:t>
            </a:r>
          </a:p>
        </p:txBody>
      </p:sp>
      <p:sp>
        <p:nvSpPr>
          <p:cNvPr id="4" name="Slide Number Placeholder 3"/>
          <p:cNvSpPr>
            <a:spLocks noGrp="1"/>
          </p:cNvSpPr>
          <p:nvPr>
            <p:ph type="sldNum" sz="quarter" idx="5"/>
          </p:nvPr>
        </p:nvSpPr>
        <p:spPr/>
        <p:txBody>
          <a:bodyPr/>
          <a:lstStyle/>
          <a:p>
            <a:fld id="{6096FF31-F0B4-495C-A1DC-B592D98A5402}" type="slidenum">
              <a:rPr lang="en-US" smtClean="0"/>
              <a:t>22</a:t>
            </a:fld>
            <a:endParaRPr lang="en-US"/>
          </a:p>
        </p:txBody>
      </p:sp>
    </p:spTree>
    <p:extLst>
      <p:ext uri="{BB962C8B-B14F-4D97-AF65-F5344CB8AC3E}">
        <p14:creationId xmlns:p14="http://schemas.microsoft.com/office/powerpoint/2010/main" val="289213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Bridget Johnson</a:t>
            </a:r>
          </a:p>
          <a:p>
            <a:r>
              <a:rPr lang="en-US">
                <a:cs typeface="Calibri"/>
              </a:rPr>
              <a:t>Example of what a Performance Dashboard looks like.</a:t>
            </a:r>
          </a:p>
        </p:txBody>
      </p:sp>
      <p:sp>
        <p:nvSpPr>
          <p:cNvPr id="4" name="Slide Number Placeholder 3"/>
          <p:cNvSpPr>
            <a:spLocks noGrp="1"/>
          </p:cNvSpPr>
          <p:nvPr>
            <p:ph type="sldNum" sz="quarter" idx="5"/>
          </p:nvPr>
        </p:nvSpPr>
        <p:spPr/>
        <p:txBody>
          <a:bodyPr/>
          <a:lstStyle/>
          <a:p>
            <a:fld id="{6096FF31-F0B4-495C-A1DC-B592D98A5402}" type="slidenum">
              <a:rPr lang="en-US" smtClean="0"/>
              <a:t>4</a:t>
            </a:fld>
            <a:endParaRPr lang="en-US"/>
          </a:p>
        </p:txBody>
      </p:sp>
    </p:spTree>
    <p:extLst>
      <p:ext uri="{BB962C8B-B14F-4D97-AF65-F5344CB8AC3E}">
        <p14:creationId xmlns:p14="http://schemas.microsoft.com/office/powerpoint/2010/main" val="77517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Bridget Johnson</a:t>
            </a:r>
          </a:p>
        </p:txBody>
      </p:sp>
      <p:sp>
        <p:nvSpPr>
          <p:cNvPr id="4" name="Slide Number Placeholder 3"/>
          <p:cNvSpPr>
            <a:spLocks noGrp="1"/>
          </p:cNvSpPr>
          <p:nvPr>
            <p:ph type="sldNum" sz="quarter" idx="5"/>
          </p:nvPr>
        </p:nvSpPr>
        <p:spPr/>
        <p:txBody>
          <a:bodyPr/>
          <a:lstStyle/>
          <a:p>
            <a:fld id="{6096FF31-F0B4-495C-A1DC-B592D98A5402}" type="slidenum">
              <a:rPr lang="en-US" smtClean="0"/>
              <a:t>5</a:t>
            </a:fld>
            <a:endParaRPr lang="en-US"/>
          </a:p>
        </p:txBody>
      </p:sp>
    </p:spTree>
    <p:extLst>
      <p:ext uri="{BB962C8B-B14F-4D97-AF65-F5344CB8AC3E}">
        <p14:creationId xmlns:p14="http://schemas.microsoft.com/office/powerpoint/2010/main" val="30192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Rena</a:t>
            </a:r>
          </a:p>
        </p:txBody>
      </p:sp>
      <p:sp>
        <p:nvSpPr>
          <p:cNvPr id="4" name="Slide Number Placeholder 3"/>
          <p:cNvSpPr>
            <a:spLocks noGrp="1"/>
          </p:cNvSpPr>
          <p:nvPr>
            <p:ph type="sldNum" sz="quarter" idx="5"/>
          </p:nvPr>
        </p:nvSpPr>
        <p:spPr/>
        <p:txBody>
          <a:bodyPr/>
          <a:lstStyle/>
          <a:p>
            <a:fld id="{6096FF31-F0B4-495C-A1DC-B592D98A5402}" type="slidenum">
              <a:rPr lang="en-US" smtClean="0"/>
              <a:t>6</a:t>
            </a:fld>
            <a:endParaRPr lang="en-US"/>
          </a:p>
        </p:txBody>
      </p:sp>
    </p:spTree>
    <p:extLst>
      <p:ext uri="{BB962C8B-B14F-4D97-AF65-F5344CB8AC3E}">
        <p14:creationId xmlns:p14="http://schemas.microsoft.com/office/powerpoint/2010/main" val="158051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Rena:  The various uses for Georgia Insights include Culture, GMAS, Financial, Literacy, etc.</a:t>
            </a:r>
          </a:p>
        </p:txBody>
      </p:sp>
      <p:sp>
        <p:nvSpPr>
          <p:cNvPr id="4" name="Slide Number Placeholder 3"/>
          <p:cNvSpPr>
            <a:spLocks noGrp="1"/>
          </p:cNvSpPr>
          <p:nvPr>
            <p:ph type="sldNum" sz="quarter" idx="5"/>
          </p:nvPr>
        </p:nvSpPr>
        <p:spPr/>
        <p:txBody>
          <a:bodyPr/>
          <a:lstStyle/>
          <a:p>
            <a:fld id="{6096FF31-F0B4-495C-A1DC-B592D98A5402}" type="slidenum">
              <a:rPr lang="en-US" smtClean="0"/>
              <a:t>7</a:t>
            </a:fld>
            <a:endParaRPr lang="en-US"/>
          </a:p>
        </p:txBody>
      </p:sp>
    </p:spTree>
    <p:extLst>
      <p:ext uri="{BB962C8B-B14F-4D97-AF65-F5344CB8AC3E}">
        <p14:creationId xmlns:p14="http://schemas.microsoft.com/office/powerpoint/2010/main" val="95694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Rena</a:t>
            </a:r>
          </a:p>
        </p:txBody>
      </p:sp>
      <p:sp>
        <p:nvSpPr>
          <p:cNvPr id="4" name="Slide Number Placeholder 3"/>
          <p:cNvSpPr>
            <a:spLocks noGrp="1"/>
          </p:cNvSpPr>
          <p:nvPr>
            <p:ph type="sldNum" sz="quarter" idx="5"/>
          </p:nvPr>
        </p:nvSpPr>
        <p:spPr/>
        <p:txBody>
          <a:bodyPr/>
          <a:lstStyle/>
          <a:p>
            <a:fld id="{6096FF31-F0B4-495C-A1DC-B592D98A5402}" type="slidenum">
              <a:rPr lang="en-US" smtClean="0"/>
              <a:t>8</a:t>
            </a:fld>
            <a:endParaRPr lang="en-US"/>
          </a:p>
        </p:txBody>
      </p:sp>
    </p:spTree>
    <p:extLst>
      <p:ext uri="{BB962C8B-B14F-4D97-AF65-F5344CB8AC3E}">
        <p14:creationId xmlns:p14="http://schemas.microsoft.com/office/powerpoint/2010/main" val="286960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Rena:  Georgia Insights gives additional information such as if you wanted to focus on the whole child. I could click on whole child at the top then attributes in reference to the whole child can be researched.</a:t>
            </a:r>
          </a:p>
        </p:txBody>
      </p:sp>
      <p:sp>
        <p:nvSpPr>
          <p:cNvPr id="4" name="Slide Number Placeholder 3"/>
          <p:cNvSpPr>
            <a:spLocks noGrp="1"/>
          </p:cNvSpPr>
          <p:nvPr>
            <p:ph type="sldNum" sz="quarter" idx="5"/>
          </p:nvPr>
        </p:nvSpPr>
        <p:spPr/>
        <p:txBody>
          <a:bodyPr/>
          <a:lstStyle/>
          <a:p>
            <a:fld id="{6096FF31-F0B4-495C-A1DC-B592D98A5402}" type="slidenum">
              <a:rPr lang="en-US" smtClean="0"/>
              <a:t>9</a:t>
            </a:fld>
            <a:endParaRPr lang="en-US"/>
          </a:p>
        </p:txBody>
      </p:sp>
    </p:spTree>
    <p:extLst>
      <p:ext uri="{BB962C8B-B14F-4D97-AF65-F5344CB8AC3E}">
        <p14:creationId xmlns:p14="http://schemas.microsoft.com/office/powerpoint/2010/main" val="12381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Wayne will be the Presenter</a:t>
            </a:r>
          </a:p>
        </p:txBody>
      </p:sp>
      <p:sp>
        <p:nvSpPr>
          <p:cNvPr id="4" name="Slide Number Placeholder 3"/>
          <p:cNvSpPr>
            <a:spLocks noGrp="1"/>
          </p:cNvSpPr>
          <p:nvPr>
            <p:ph type="sldNum" sz="quarter" idx="5"/>
          </p:nvPr>
        </p:nvSpPr>
        <p:spPr/>
        <p:txBody>
          <a:bodyPr/>
          <a:lstStyle/>
          <a:p>
            <a:fld id="{6096FF31-F0B4-495C-A1DC-B592D98A5402}" type="slidenum">
              <a:rPr lang="en-US" smtClean="0"/>
              <a:t>10</a:t>
            </a:fld>
            <a:endParaRPr lang="en-US"/>
          </a:p>
        </p:txBody>
      </p:sp>
    </p:spTree>
    <p:extLst>
      <p:ext uri="{BB962C8B-B14F-4D97-AF65-F5344CB8AC3E}">
        <p14:creationId xmlns:p14="http://schemas.microsoft.com/office/powerpoint/2010/main" val="369482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4290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14747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42894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34044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692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86995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5837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422681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www.gadoe.org</a:t>
            </a: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@georgiadeptofed</a:t>
            </a: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youtube.com/c/GeorgiaDepartmentofEducation</a:t>
            </a: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youtube.com/georgiadeptofed</a:t>
            </a: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286181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a:solidFill>
                  <a:srgbClr val="44883E"/>
                </a:solidFill>
                <a:latin typeface="Arial" panose="020B0604020202020204" pitchFamily="34" charset="0"/>
                <a:cs typeface="Arial" panose="020B0604020202020204" pitchFamily="34" charset="0"/>
              </a:rPr>
              <a:t>www.gadoe.org</a:t>
            </a: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@georgiadeptofed</a:t>
            </a: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youtube.com/c/GeorgiaDepartmentofEducation</a:t>
            </a: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32616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348481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1481872" y="6552771"/>
            <a:ext cx="671145" cy="305232"/>
          </a:xfrm>
        </p:spPr>
        <p:txBody>
          <a:bodyPr/>
          <a:lstStyle>
            <a:lvl1pPr>
              <a:defRPr sz="716" b="1" i="1">
                <a:latin typeface="Arial" pitchFamily="34" charset="0"/>
                <a:cs typeface="Arial" pitchFamily="34" charset="0"/>
              </a:defRPr>
            </a:lvl1pPr>
          </a:lstStyle>
          <a:p>
            <a:pPr>
              <a:defRPr/>
            </a:pPr>
            <a:fld id="{9CEB2938-01AC-4445-A0C7-DB3768BB3A2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574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223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22674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80315"/>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7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28093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Tree>
    <p:extLst>
      <p:ext uri="{BB962C8B-B14F-4D97-AF65-F5344CB8AC3E}">
        <p14:creationId xmlns:p14="http://schemas.microsoft.com/office/powerpoint/2010/main" val="17750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26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5" r:id="rId5"/>
    <p:sldLayoutId id="2147483662" r:id="rId6"/>
    <p:sldLayoutId id="2147483670" r:id="rId7"/>
    <p:sldLayoutId id="2147483651" r:id="rId8"/>
    <p:sldLayoutId id="2147483655" r:id="rId9"/>
    <p:sldLayoutId id="2147483652" r:id="rId10"/>
    <p:sldLayoutId id="2147483653" r:id="rId11"/>
    <p:sldLayoutId id="2147483654" r:id="rId12"/>
    <p:sldLayoutId id="2147483656" r:id="rId13"/>
    <p:sldLayoutId id="2147483657" r:id="rId14"/>
    <p:sldLayoutId id="2147483658" r:id="rId15"/>
    <p:sldLayoutId id="2147483659" r:id="rId16"/>
    <p:sldLayoutId id="2147483667" r:id="rId17"/>
    <p:sldLayoutId id="2147483668" r:id="rId18"/>
    <p:sldLayoutId id="2147483671" r:id="rId19"/>
    <p:sldLayoutId id="2147483672" r:id="rId20"/>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center.kidscount.org/data#GA/2/0/char/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gadoe.org/Technology-Services/Enterprise-Systems-and-Applications/SLDS/Pages/School-Improvement-Dashboard.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doe.org/External-Affairs-and-Policy/communications/Pages/coronavirus.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ph.georgia.gov/georgia-department-public-health-covid-19-daily-status-re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eorgiainsights.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621C80-3605-43B3-8B93-F941290CC09B}"/>
              </a:ext>
            </a:extLst>
          </p:cNvPr>
          <p:cNvSpPr>
            <a:spLocks noGrp="1"/>
          </p:cNvSpPr>
          <p:nvPr>
            <p:ph type="ctrTitle"/>
          </p:nvPr>
        </p:nvSpPr>
        <p:spPr/>
        <p:txBody>
          <a:bodyPr>
            <a:normAutofit/>
          </a:bodyPr>
          <a:lstStyle/>
          <a:p>
            <a:r>
              <a:rPr lang="en-US" sz="4400" dirty="0">
                <a:latin typeface="Arial"/>
                <a:cs typeface="Arial"/>
              </a:rPr>
              <a:t>Performance Dashboards</a:t>
            </a:r>
            <a:br>
              <a:rPr lang="en-US" sz="4400" dirty="0">
                <a:latin typeface="Arial"/>
                <a:cs typeface="Arial"/>
              </a:rPr>
            </a:br>
            <a:r>
              <a:rPr lang="en-US" sz="4400" dirty="0">
                <a:latin typeface="Arial"/>
                <a:cs typeface="Arial"/>
              </a:rPr>
              <a:t>for Education</a:t>
            </a:r>
            <a:endParaRPr lang="en-US" sz="4400" dirty="0"/>
          </a:p>
        </p:txBody>
      </p:sp>
      <p:sp>
        <p:nvSpPr>
          <p:cNvPr id="5" name="Subtitle 4">
            <a:extLst>
              <a:ext uri="{FF2B5EF4-FFF2-40B4-BE49-F238E27FC236}">
                <a16:creationId xmlns:a16="http://schemas.microsoft.com/office/drawing/2014/main" id="{7182DB2E-AABE-437E-9DD0-7C5351577F7E}"/>
              </a:ext>
            </a:extLst>
          </p:cNvPr>
          <p:cNvSpPr>
            <a:spLocks noGrp="1"/>
          </p:cNvSpPr>
          <p:nvPr>
            <p:ph type="subTitle" idx="1"/>
          </p:nvPr>
        </p:nvSpPr>
        <p:spPr>
          <a:xfrm>
            <a:off x="964142" y="3778159"/>
            <a:ext cx="10261599" cy="1078455"/>
          </a:xfrm>
        </p:spPr>
        <p:txBody>
          <a:bodyPr vert="horz" lIns="91440" tIns="45720" rIns="91440" bIns="45720" rtlCol="0" anchor="t">
            <a:normAutofit/>
          </a:bodyPr>
          <a:lstStyle/>
          <a:p>
            <a:r>
              <a:rPr lang="en-US" b="0" dirty="0"/>
              <a:t>Data Tools to Assess Achievement and Progress to Increase Effectiveness of Districts and Schools</a:t>
            </a:r>
          </a:p>
        </p:txBody>
      </p:sp>
    </p:spTree>
    <p:extLst>
      <p:ext uri="{BB962C8B-B14F-4D97-AF65-F5344CB8AC3E}">
        <p14:creationId xmlns:p14="http://schemas.microsoft.com/office/powerpoint/2010/main" val="5196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E96-11C1-482B-AB38-26D2F02E2399}"/>
              </a:ext>
            </a:extLst>
          </p:cNvPr>
          <p:cNvSpPr>
            <a:spLocks noGrp="1"/>
          </p:cNvSpPr>
          <p:nvPr>
            <p:ph type="title"/>
          </p:nvPr>
        </p:nvSpPr>
        <p:spPr/>
        <p:txBody>
          <a:bodyPr/>
          <a:lstStyle/>
          <a:p>
            <a:pPr algn="ctr"/>
            <a:r>
              <a:rPr lang="en-US">
                <a:latin typeface="Arial"/>
                <a:cs typeface="Arial"/>
              </a:rPr>
              <a:t>Kids Count for Georgia</a:t>
            </a:r>
            <a:endParaRPr lang="en-US"/>
          </a:p>
        </p:txBody>
      </p:sp>
      <p:sp>
        <p:nvSpPr>
          <p:cNvPr id="3" name="TextBox 2">
            <a:extLst>
              <a:ext uri="{FF2B5EF4-FFF2-40B4-BE49-F238E27FC236}">
                <a16:creationId xmlns:a16="http://schemas.microsoft.com/office/drawing/2014/main" id="{CB1FF0B0-E896-4871-91C5-86672396F867}"/>
              </a:ext>
            </a:extLst>
          </p:cNvPr>
          <p:cNvSpPr txBox="1"/>
          <p:nvPr/>
        </p:nvSpPr>
        <p:spPr>
          <a:xfrm>
            <a:off x="1069356" y="1442369"/>
            <a:ext cx="1053253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The Kids Count website is a national database supported by the Annie E. Casey Foundation, housing data pertaining to child wellbeing.  It is not so much a dashboard as a national data repository for the purpose of allowing community and educational leaders to gain insight into the larger community and socioeconomic factors impacting their students.</a:t>
            </a:r>
          </a:p>
          <a:p>
            <a:endParaRPr lang="en-US" b="1">
              <a:cs typeface="Segoe UI"/>
            </a:endParaRPr>
          </a:p>
          <a:p>
            <a:r>
              <a:rPr lang="en-US" b="1">
                <a:cs typeface="Segoe UI"/>
              </a:rPr>
              <a:t>The database contains information on basic demographics by age, race and ethnicity.  You can then explore trend data on children by parental employment status, poverty, marital status (single parent households), whether they receive public assistance, housing situation, as well as many other economic issues. This data base also contains information on school enrollment and some achievement performance indicators.</a:t>
            </a:r>
          </a:p>
          <a:p>
            <a:endParaRPr lang="en-US" b="1">
              <a:cs typeface="Segoe UI"/>
            </a:endParaRPr>
          </a:p>
          <a:p>
            <a:r>
              <a:rPr lang="en-US" b="1">
                <a:cs typeface="Segoe UI"/>
              </a:rPr>
              <a:t>The database can be sorted for the entire state, county, school district, city, and/or congressional district, providing essential information at a large overview scale, as well as granular down to the school district.  It can help establish the "Marketplace" view of a school in which a consultant may be working.</a:t>
            </a:r>
          </a:p>
          <a:p>
            <a:endParaRPr lang="en-US" b="1">
              <a:cs typeface="Segoe UI"/>
            </a:endParaRPr>
          </a:p>
          <a:p>
            <a:r>
              <a:rPr lang="en-US" b="1">
                <a:cs typeface="Segoe UI"/>
              </a:rPr>
              <a:t>Sources for more information: </a:t>
            </a:r>
            <a:r>
              <a:rPr lang="en-US">
                <a:cs typeface="Segoe UI"/>
              </a:rPr>
              <a:t>​</a:t>
            </a:r>
            <a:r>
              <a:rPr lang="en-US">
                <a:ea typeface="+mn-lt"/>
                <a:cs typeface="+mn-lt"/>
                <a:hlinkClick r:id="rId3"/>
              </a:rPr>
              <a:t>https://datacenter.kidscount.org/data#GA/2/0/char/0</a:t>
            </a:r>
          </a:p>
        </p:txBody>
      </p:sp>
    </p:spTree>
    <p:extLst>
      <p:ext uri="{BB962C8B-B14F-4D97-AF65-F5344CB8AC3E}">
        <p14:creationId xmlns:p14="http://schemas.microsoft.com/office/powerpoint/2010/main" val="34126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screenshot of a cell phone&#10;&#10;Description generated with very high confidence">
            <a:extLst>
              <a:ext uri="{FF2B5EF4-FFF2-40B4-BE49-F238E27FC236}">
                <a16:creationId xmlns:a16="http://schemas.microsoft.com/office/drawing/2014/main" id="{DC42CAF1-97C6-43EF-8378-0F2A5BCA194E}"/>
              </a:ext>
            </a:extLst>
          </p:cNvPr>
          <p:cNvPicPr>
            <a:picLocks noChangeAspect="1"/>
          </p:cNvPicPr>
          <p:nvPr/>
        </p:nvPicPr>
        <p:blipFill rotWithShape="1">
          <a:blip r:embed="rId3"/>
          <a:srcRect l="3167" r="46611"/>
          <a:stretch/>
        </p:blipFill>
        <p:spPr>
          <a:xfrm>
            <a:off x="963303" y="10"/>
            <a:ext cx="11142433" cy="6857990"/>
          </a:xfrm>
          <a:prstGeom prst="rect">
            <a:avLst/>
          </a:prstGeom>
        </p:spPr>
      </p:pic>
    </p:spTree>
    <p:extLst>
      <p:ext uri="{BB962C8B-B14F-4D97-AF65-F5344CB8AC3E}">
        <p14:creationId xmlns:p14="http://schemas.microsoft.com/office/powerpoint/2010/main" val="326717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4DD0D4-61A2-4F48-B94D-6011C2BBDE2B}"/>
              </a:ext>
            </a:extLst>
          </p:cNvPr>
          <p:cNvSpPr txBox="1"/>
          <p:nvPr/>
        </p:nvSpPr>
        <p:spPr>
          <a:xfrm>
            <a:off x="838199" y="291090"/>
            <a:ext cx="10515599" cy="93268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2400">
                <a:latin typeface="+mj-lt"/>
                <a:ea typeface="+mj-ea"/>
                <a:cs typeface="+mj-cs"/>
              </a:rPr>
              <a:t>With just three clicks I was able to find and download a spreadsheet showing graduation rate by district and ethnicity for the past 9 years. </a:t>
            </a:r>
            <a:endParaRPr lang="en-US" sz="2400" kern="1200">
              <a:latin typeface="+mj-lt"/>
              <a:ea typeface="+mj-ea"/>
              <a:cs typeface="+mj-cs"/>
            </a:endParaRPr>
          </a:p>
        </p:txBody>
      </p:sp>
      <p:graphicFrame>
        <p:nvGraphicFramePr>
          <p:cNvPr id="3" name="Table 2">
            <a:extLst>
              <a:ext uri="{FF2B5EF4-FFF2-40B4-BE49-F238E27FC236}">
                <a16:creationId xmlns:a16="http://schemas.microsoft.com/office/drawing/2014/main" id="{74D92093-2B41-4CA7-9B8B-9FEC9B2C5D26}"/>
              </a:ext>
            </a:extLst>
          </p:cNvPr>
          <p:cNvGraphicFramePr>
            <a:graphicFrameLocks noGrp="1"/>
          </p:cNvGraphicFramePr>
          <p:nvPr>
            <p:extLst>
              <p:ext uri="{D42A27DB-BD31-4B8C-83A1-F6EECF244321}">
                <p14:modId xmlns:p14="http://schemas.microsoft.com/office/powerpoint/2010/main" val="860674115"/>
              </p:ext>
            </p:extLst>
          </p:nvPr>
        </p:nvGraphicFramePr>
        <p:xfrm>
          <a:off x="1026855" y="1504367"/>
          <a:ext cx="10167045" cy="4440753"/>
        </p:xfrm>
        <a:graphic>
          <a:graphicData uri="http://schemas.openxmlformats.org/drawingml/2006/table">
            <a:tbl>
              <a:tblPr firstRow="1" bandRow="1">
                <a:tableStyleId>{5C22544A-7EE6-4342-B048-85BDC9FD1C3A}</a:tableStyleId>
              </a:tblPr>
              <a:tblGrid>
                <a:gridCol w="1838335">
                  <a:extLst>
                    <a:ext uri="{9D8B030D-6E8A-4147-A177-3AD203B41FA5}">
                      <a16:colId xmlns:a16="http://schemas.microsoft.com/office/drawing/2014/main" val="906478220"/>
                    </a:ext>
                  </a:extLst>
                </a:gridCol>
                <a:gridCol w="1995217">
                  <a:extLst>
                    <a:ext uri="{9D8B030D-6E8A-4147-A177-3AD203B41FA5}">
                      <a16:colId xmlns:a16="http://schemas.microsoft.com/office/drawing/2014/main" val="218766641"/>
                    </a:ext>
                  </a:extLst>
                </a:gridCol>
                <a:gridCol w="1598816">
                  <a:extLst>
                    <a:ext uri="{9D8B030D-6E8A-4147-A177-3AD203B41FA5}">
                      <a16:colId xmlns:a16="http://schemas.microsoft.com/office/drawing/2014/main" val="2757274123"/>
                    </a:ext>
                  </a:extLst>
                </a:gridCol>
                <a:gridCol w="1500980">
                  <a:extLst>
                    <a:ext uri="{9D8B030D-6E8A-4147-A177-3AD203B41FA5}">
                      <a16:colId xmlns:a16="http://schemas.microsoft.com/office/drawing/2014/main" val="4005467747"/>
                    </a:ext>
                  </a:extLst>
                </a:gridCol>
                <a:gridCol w="1794037">
                  <a:extLst>
                    <a:ext uri="{9D8B030D-6E8A-4147-A177-3AD203B41FA5}">
                      <a16:colId xmlns:a16="http://schemas.microsoft.com/office/drawing/2014/main" val="3047451869"/>
                    </a:ext>
                  </a:extLst>
                </a:gridCol>
                <a:gridCol w="1439660">
                  <a:extLst>
                    <a:ext uri="{9D8B030D-6E8A-4147-A177-3AD203B41FA5}">
                      <a16:colId xmlns:a16="http://schemas.microsoft.com/office/drawing/2014/main" val="1485263125"/>
                    </a:ext>
                  </a:extLst>
                </a:gridCol>
              </a:tblGrid>
              <a:tr h="493417">
                <a:tc>
                  <a:txBody>
                    <a:bodyPr/>
                    <a:lstStyle/>
                    <a:p>
                      <a:r>
                        <a:rPr lang="en-US" sz="2900">
                          <a:effectLst/>
                        </a:rPr>
                        <a:t>County</a:t>
                      </a:r>
                    </a:p>
                  </a:txBody>
                  <a:tcPr marL="0" marR="0" marT="0" marB="0" anchor="ctr"/>
                </a:tc>
                <a:tc>
                  <a:txBody>
                    <a:bodyPr/>
                    <a:lstStyle/>
                    <a:p>
                      <a:r>
                        <a:rPr lang="en-US" sz="2900">
                          <a:effectLst/>
                        </a:rPr>
                        <a:t>Dekalb</a:t>
                      </a:r>
                    </a:p>
                  </a:txBody>
                  <a:tcPr marL="0" marR="0" marT="0" marB="0" anchor="ctr"/>
                </a:tc>
                <a:tc>
                  <a:txBody>
                    <a:bodyPr/>
                    <a:lstStyle/>
                    <a:p>
                      <a:r>
                        <a:rPr lang="en-US" sz="2900">
                          <a:effectLst/>
                        </a:rPr>
                        <a:t>Black</a:t>
                      </a:r>
                    </a:p>
                  </a:txBody>
                  <a:tcPr marL="0" marR="0" marT="0" marB="0" anchor="ctr"/>
                </a:tc>
                <a:tc>
                  <a:txBody>
                    <a:bodyPr/>
                    <a:lstStyle/>
                    <a:p>
                      <a:r>
                        <a:rPr lang="en-US" sz="2900">
                          <a:effectLst/>
                        </a:rPr>
                        <a:t>2011</a:t>
                      </a:r>
                    </a:p>
                  </a:txBody>
                  <a:tcPr marL="0" marR="0" marT="0" marB="0" anchor="ctr"/>
                </a:tc>
                <a:tc>
                  <a:txBody>
                    <a:bodyPr/>
                    <a:lstStyle/>
                    <a:p>
                      <a:r>
                        <a:rPr lang="en-US" sz="2900">
                          <a:effectLst/>
                        </a:rPr>
                        <a:t>Percent</a:t>
                      </a:r>
                    </a:p>
                  </a:txBody>
                  <a:tcPr marL="0" marR="0" marT="0" marB="0" anchor="ctr"/>
                </a:tc>
                <a:tc>
                  <a:txBody>
                    <a:bodyPr/>
                    <a:lstStyle/>
                    <a:p>
                      <a:r>
                        <a:rPr lang="en-US" sz="2900">
                          <a:effectLst/>
                        </a:rPr>
                        <a:t>0.5815</a:t>
                      </a:r>
                    </a:p>
                  </a:txBody>
                  <a:tcPr marL="0" marR="0" marT="0" marB="0" anchor="ctr"/>
                </a:tc>
                <a:extLst>
                  <a:ext uri="{0D108BD9-81ED-4DB2-BD59-A6C34878D82A}">
                    <a16:rowId xmlns:a16="http://schemas.microsoft.com/office/drawing/2014/main" val="638965482"/>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2012</a:t>
                      </a:r>
                    </a:p>
                  </a:txBody>
                  <a:tcPr marL="0" marR="0" marT="0" marB="0" anchor="ctr"/>
                </a:tc>
                <a:tc>
                  <a:txBody>
                    <a:bodyPr/>
                    <a:lstStyle/>
                    <a:p>
                      <a:r>
                        <a:rPr lang="en-US" sz="2900"/>
                        <a:t>Percent</a:t>
                      </a:r>
                    </a:p>
                  </a:txBody>
                  <a:tcPr marL="0" marR="0" marT="0" marB="0" anchor="ctr"/>
                </a:tc>
                <a:tc>
                  <a:txBody>
                    <a:bodyPr/>
                    <a:lstStyle/>
                    <a:p>
                      <a:r>
                        <a:rPr lang="en-US" sz="2900"/>
                        <a:t>0.5677</a:t>
                      </a:r>
                    </a:p>
                  </a:txBody>
                  <a:tcPr marL="0" marR="0" marT="0" marB="0" anchor="ctr"/>
                </a:tc>
                <a:extLst>
                  <a:ext uri="{0D108BD9-81ED-4DB2-BD59-A6C34878D82A}">
                    <a16:rowId xmlns:a16="http://schemas.microsoft.com/office/drawing/2014/main" val="423670732"/>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2013</a:t>
                      </a:r>
                    </a:p>
                  </a:txBody>
                  <a:tcPr marL="0" marR="0" marT="0" marB="0" anchor="ctr"/>
                </a:tc>
                <a:tc>
                  <a:txBody>
                    <a:bodyPr/>
                    <a:lstStyle/>
                    <a:p>
                      <a:r>
                        <a:rPr lang="en-US" sz="2900"/>
                        <a:t>Percent</a:t>
                      </a:r>
                    </a:p>
                  </a:txBody>
                  <a:tcPr marL="0" marR="0" marT="0" marB="0" anchor="ctr"/>
                </a:tc>
                <a:tc>
                  <a:txBody>
                    <a:bodyPr/>
                    <a:lstStyle/>
                    <a:p>
                      <a:r>
                        <a:rPr lang="en-US" sz="2900"/>
                        <a:t>0.602</a:t>
                      </a:r>
                    </a:p>
                  </a:txBody>
                  <a:tcPr marL="0" marR="0" marT="0" marB="0" anchor="ctr"/>
                </a:tc>
                <a:extLst>
                  <a:ext uri="{0D108BD9-81ED-4DB2-BD59-A6C34878D82A}">
                    <a16:rowId xmlns:a16="http://schemas.microsoft.com/office/drawing/2014/main" val="329739105"/>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2014</a:t>
                      </a:r>
                    </a:p>
                  </a:txBody>
                  <a:tcPr marL="0" marR="0" marT="0" marB="0" anchor="ctr"/>
                </a:tc>
                <a:tc>
                  <a:txBody>
                    <a:bodyPr/>
                    <a:lstStyle/>
                    <a:p>
                      <a:r>
                        <a:rPr lang="en-US" sz="2900"/>
                        <a:t>Percent</a:t>
                      </a:r>
                    </a:p>
                  </a:txBody>
                  <a:tcPr marL="0" marR="0" marT="0" marB="0" anchor="ctr"/>
                </a:tc>
                <a:tc>
                  <a:txBody>
                    <a:bodyPr/>
                    <a:lstStyle/>
                    <a:p>
                      <a:r>
                        <a:rPr lang="en-US" sz="2900"/>
                        <a:t>0.625</a:t>
                      </a:r>
                    </a:p>
                  </a:txBody>
                  <a:tcPr marL="0" marR="0" marT="0" marB="0" anchor="ctr"/>
                </a:tc>
                <a:extLst>
                  <a:ext uri="{0D108BD9-81ED-4DB2-BD59-A6C34878D82A}">
                    <a16:rowId xmlns:a16="http://schemas.microsoft.com/office/drawing/2014/main" val="856456601"/>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2015</a:t>
                      </a:r>
                    </a:p>
                  </a:txBody>
                  <a:tcPr marL="0" marR="0" marT="0" marB="0" anchor="ctr"/>
                </a:tc>
                <a:tc>
                  <a:txBody>
                    <a:bodyPr/>
                    <a:lstStyle/>
                    <a:p>
                      <a:r>
                        <a:rPr lang="en-US" sz="2900"/>
                        <a:t>Percent</a:t>
                      </a:r>
                    </a:p>
                  </a:txBody>
                  <a:tcPr marL="0" marR="0" marT="0" marB="0" anchor="ctr"/>
                </a:tc>
                <a:tc>
                  <a:txBody>
                    <a:bodyPr/>
                    <a:lstStyle/>
                    <a:p>
                      <a:r>
                        <a:rPr lang="en-US" sz="2900"/>
                        <a:t>0.7127</a:t>
                      </a:r>
                    </a:p>
                  </a:txBody>
                  <a:tcPr marL="0" marR="0" marT="0" marB="0" anchor="ctr"/>
                </a:tc>
                <a:extLst>
                  <a:ext uri="{0D108BD9-81ED-4DB2-BD59-A6C34878D82A}">
                    <a16:rowId xmlns:a16="http://schemas.microsoft.com/office/drawing/2014/main" val="3128607775"/>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2016</a:t>
                      </a:r>
                    </a:p>
                  </a:txBody>
                  <a:tcPr marL="0" marR="0" marT="0" marB="0" anchor="ctr"/>
                </a:tc>
                <a:tc>
                  <a:txBody>
                    <a:bodyPr/>
                    <a:lstStyle/>
                    <a:p>
                      <a:r>
                        <a:rPr lang="en-US" sz="2900"/>
                        <a:t>Percent</a:t>
                      </a:r>
                    </a:p>
                  </a:txBody>
                  <a:tcPr marL="0" marR="0" marT="0" marB="0" anchor="ctr"/>
                </a:tc>
                <a:tc>
                  <a:txBody>
                    <a:bodyPr/>
                    <a:lstStyle/>
                    <a:p>
                      <a:r>
                        <a:rPr lang="en-US" sz="2900"/>
                        <a:t>0.6964</a:t>
                      </a:r>
                    </a:p>
                  </a:txBody>
                  <a:tcPr marL="0" marR="0" marT="0" marB="0" anchor="ctr"/>
                </a:tc>
                <a:extLst>
                  <a:ext uri="{0D108BD9-81ED-4DB2-BD59-A6C34878D82A}">
                    <a16:rowId xmlns:a16="http://schemas.microsoft.com/office/drawing/2014/main" val="808567923"/>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2017</a:t>
                      </a:r>
                    </a:p>
                  </a:txBody>
                  <a:tcPr marL="0" marR="0" marT="0" marB="0" anchor="ctr"/>
                </a:tc>
                <a:tc>
                  <a:txBody>
                    <a:bodyPr/>
                    <a:lstStyle/>
                    <a:p>
                      <a:r>
                        <a:rPr lang="en-US" sz="2900"/>
                        <a:t>Percent</a:t>
                      </a:r>
                    </a:p>
                  </a:txBody>
                  <a:tcPr marL="0" marR="0" marT="0" marB="0" anchor="ctr"/>
                </a:tc>
                <a:tc>
                  <a:txBody>
                    <a:bodyPr/>
                    <a:lstStyle/>
                    <a:p>
                      <a:r>
                        <a:rPr lang="en-US" sz="2900"/>
                        <a:t>0.734</a:t>
                      </a:r>
                    </a:p>
                  </a:txBody>
                  <a:tcPr marL="0" marR="0" marT="0" marB="0" anchor="ctr"/>
                </a:tc>
                <a:extLst>
                  <a:ext uri="{0D108BD9-81ED-4DB2-BD59-A6C34878D82A}">
                    <a16:rowId xmlns:a16="http://schemas.microsoft.com/office/drawing/2014/main" val="3442927558"/>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2018</a:t>
                      </a:r>
                    </a:p>
                  </a:txBody>
                  <a:tcPr marL="0" marR="0" marT="0" marB="0" anchor="ctr"/>
                </a:tc>
                <a:tc>
                  <a:txBody>
                    <a:bodyPr/>
                    <a:lstStyle/>
                    <a:p>
                      <a:r>
                        <a:rPr lang="en-US" sz="2900"/>
                        <a:t>Percent</a:t>
                      </a:r>
                    </a:p>
                  </a:txBody>
                  <a:tcPr marL="0" marR="0" marT="0" marB="0" anchor="ctr"/>
                </a:tc>
                <a:tc>
                  <a:txBody>
                    <a:bodyPr/>
                    <a:lstStyle/>
                    <a:p>
                      <a:r>
                        <a:rPr lang="en-US" sz="2900"/>
                        <a:t>0.7603</a:t>
                      </a:r>
                    </a:p>
                  </a:txBody>
                  <a:tcPr marL="0" marR="0" marT="0" marB="0" anchor="ctr"/>
                </a:tc>
                <a:extLst>
                  <a:ext uri="{0D108BD9-81ED-4DB2-BD59-A6C34878D82A}">
                    <a16:rowId xmlns:a16="http://schemas.microsoft.com/office/drawing/2014/main" val="2546282103"/>
                  </a:ext>
                </a:extLst>
              </a:tr>
              <a:tr h="493417">
                <a:tc>
                  <a:txBody>
                    <a:bodyPr/>
                    <a:lstStyle/>
                    <a:p>
                      <a:r>
                        <a:rPr lang="en-US" sz="2900">
                          <a:effectLst/>
                        </a:rPr>
                        <a:t>County</a:t>
                      </a:r>
                    </a:p>
                  </a:txBody>
                  <a:tcPr marL="0" marR="0" marT="0" marB="0" anchor="ctr"/>
                </a:tc>
                <a:tc>
                  <a:txBody>
                    <a:bodyPr/>
                    <a:lstStyle/>
                    <a:p>
                      <a:r>
                        <a:rPr lang="en-US" sz="2900"/>
                        <a:t>Dekalb</a:t>
                      </a:r>
                    </a:p>
                  </a:txBody>
                  <a:tcPr marL="0" marR="0" marT="0" marB="0" anchor="ctr"/>
                </a:tc>
                <a:tc>
                  <a:txBody>
                    <a:bodyPr/>
                    <a:lstStyle/>
                    <a:p>
                      <a:r>
                        <a:rPr lang="en-US" sz="2900"/>
                        <a:t>Black</a:t>
                      </a:r>
                    </a:p>
                  </a:txBody>
                  <a:tcPr marL="0" marR="0" marT="0" marB="0" anchor="ctr"/>
                </a:tc>
                <a:tc>
                  <a:txBody>
                    <a:bodyPr/>
                    <a:lstStyle/>
                    <a:p>
                      <a:r>
                        <a:rPr lang="en-US" sz="2900"/>
                        <a:t>2019</a:t>
                      </a:r>
                    </a:p>
                  </a:txBody>
                  <a:tcPr marL="0" marR="0" marT="0" marB="0" anchor="ctr"/>
                </a:tc>
                <a:tc>
                  <a:txBody>
                    <a:bodyPr/>
                    <a:lstStyle/>
                    <a:p>
                      <a:r>
                        <a:rPr lang="en-US" sz="2900"/>
                        <a:t>Percent</a:t>
                      </a:r>
                    </a:p>
                  </a:txBody>
                  <a:tcPr marL="0" marR="0" marT="0" marB="0" anchor="ctr"/>
                </a:tc>
                <a:tc>
                  <a:txBody>
                    <a:bodyPr/>
                    <a:lstStyle/>
                    <a:p>
                      <a:r>
                        <a:rPr lang="en-US" sz="2900"/>
                        <a:t>0.7404</a:t>
                      </a:r>
                    </a:p>
                  </a:txBody>
                  <a:tcPr marL="0" marR="0" marT="0" marB="0" anchor="ctr"/>
                </a:tc>
                <a:extLst>
                  <a:ext uri="{0D108BD9-81ED-4DB2-BD59-A6C34878D82A}">
                    <a16:rowId xmlns:a16="http://schemas.microsoft.com/office/drawing/2014/main" val="4025822162"/>
                  </a:ext>
                </a:extLst>
              </a:tr>
            </a:tbl>
          </a:graphicData>
        </a:graphic>
      </p:graphicFrame>
    </p:spTree>
    <p:extLst>
      <p:ext uri="{BB962C8B-B14F-4D97-AF65-F5344CB8AC3E}">
        <p14:creationId xmlns:p14="http://schemas.microsoft.com/office/powerpoint/2010/main" val="337603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E96-11C1-482B-AB38-26D2F02E2399}"/>
              </a:ext>
            </a:extLst>
          </p:cNvPr>
          <p:cNvSpPr>
            <a:spLocks noGrp="1"/>
          </p:cNvSpPr>
          <p:nvPr>
            <p:ph type="title"/>
          </p:nvPr>
        </p:nvSpPr>
        <p:spPr/>
        <p:txBody>
          <a:bodyPr/>
          <a:lstStyle/>
          <a:p>
            <a:r>
              <a:rPr lang="en-US">
                <a:latin typeface="Arial"/>
                <a:cs typeface="Arial"/>
              </a:rPr>
              <a:t>Tool Name: </a:t>
            </a:r>
            <a:r>
              <a:rPr lang="en-US" b="0">
                <a:latin typeface="Arial"/>
                <a:cs typeface="Arial"/>
              </a:rPr>
              <a:t>SLDS - SI Dashboard </a:t>
            </a:r>
            <a:endParaRPr lang="en-US"/>
          </a:p>
        </p:txBody>
      </p:sp>
      <p:sp>
        <p:nvSpPr>
          <p:cNvPr id="3" name="TextBox 2">
            <a:extLst>
              <a:ext uri="{FF2B5EF4-FFF2-40B4-BE49-F238E27FC236}">
                <a16:creationId xmlns:a16="http://schemas.microsoft.com/office/drawing/2014/main" id="{CB1FF0B0-E896-4871-91C5-86672396F867}"/>
              </a:ext>
            </a:extLst>
          </p:cNvPr>
          <p:cNvSpPr txBox="1"/>
          <p:nvPr/>
        </p:nvSpPr>
        <p:spPr>
          <a:xfrm>
            <a:off x="768995" y="1366263"/>
            <a:ext cx="109715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-This</a:t>
            </a:r>
            <a:r>
              <a:rPr lang="en-US" dirty="0">
                <a:ea typeface="+mn-lt"/>
                <a:cs typeface="+mn-lt"/>
              </a:rPr>
              <a:t> SI Dashboard will provide an insight of different data variables reflected at a school, district and at the state level. </a:t>
            </a:r>
            <a:endParaRPr lang="en-US" dirty="0"/>
          </a:p>
          <a:p>
            <a:r>
              <a:rPr lang="en-US" dirty="0">
                <a:ea typeface="+mn-lt"/>
                <a:cs typeface="+mn-lt"/>
              </a:rPr>
              <a:t>-The SI Dashboard allows LEA users to take a deeper dive into Georgia data variables for the purpose of informing school improvement efforts and informing equity decisions. This dashboard has six pages – 1) Student Information, 2) Star Rating, 3) Teacher Information, 4) Leader Information, 5) Student Information and 6) School Improvement – that allows state users, district users, and school users to explore the different data variables across the years. The Dashboard was created using data from FY 2016, FY 2017, and FY 2018. </a:t>
            </a:r>
            <a:endParaRPr lang="en-US"/>
          </a:p>
          <a:p>
            <a:endParaRPr lang="en-US" dirty="0">
              <a:ea typeface="+mn-lt"/>
              <a:cs typeface="+mn-lt"/>
            </a:endParaRPr>
          </a:p>
        </p:txBody>
      </p:sp>
      <p:pic>
        <p:nvPicPr>
          <p:cNvPr id="4" name="Picture 4" descr="A screenshot of a cell phone&#10;&#10;Description generated with very high confidence">
            <a:extLst>
              <a:ext uri="{FF2B5EF4-FFF2-40B4-BE49-F238E27FC236}">
                <a16:creationId xmlns:a16="http://schemas.microsoft.com/office/drawing/2014/main" id="{865C269D-F9A0-438F-BA40-248261699851}"/>
              </a:ext>
            </a:extLst>
          </p:cNvPr>
          <p:cNvPicPr>
            <a:picLocks noChangeAspect="1"/>
          </p:cNvPicPr>
          <p:nvPr/>
        </p:nvPicPr>
        <p:blipFill>
          <a:blip r:embed="rId3"/>
          <a:stretch>
            <a:fillRect/>
          </a:stretch>
        </p:blipFill>
        <p:spPr>
          <a:xfrm>
            <a:off x="1715985" y="3329748"/>
            <a:ext cx="8166264" cy="2973715"/>
          </a:xfrm>
          <a:prstGeom prst="rect">
            <a:avLst/>
          </a:prstGeom>
        </p:spPr>
      </p:pic>
    </p:spTree>
    <p:extLst>
      <p:ext uri="{BB962C8B-B14F-4D97-AF65-F5344CB8AC3E}">
        <p14:creationId xmlns:p14="http://schemas.microsoft.com/office/powerpoint/2010/main" val="254721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E853-992B-4702-9B68-27C27C631DB2}"/>
              </a:ext>
            </a:extLst>
          </p:cNvPr>
          <p:cNvSpPr>
            <a:spLocks noGrp="1"/>
          </p:cNvSpPr>
          <p:nvPr>
            <p:ph type="title"/>
          </p:nvPr>
        </p:nvSpPr>
        <p:spPr>
          <a:xfrm>
            <a:off x="2196547" y="365125"/>
            <a:ext cx="9157253" cy="1333845"/>
          </a:xfrm>
        </p:spPr>
        <p:txBody>
          <a:bodyPr>
            <a:normAutofit/>
          </a:bodyPr>
          <a:lstStyle/>
          <a:p>
            <a:r>
              <a:rPr lang="en-US" dirty="0">
                <a:latin typeface="Arial"/>
                <a:cs typeface="Arial"/>
              </a:rPr>
              <a:t> </a:t>
            </a:r>
            <a:r>
              <a:rPr lang="en-US" b="0">
                <a:latin typeface="Arial"/>
                <a:cs typeface="Arial"/>
              </a:rPr>
              <a:t>SLDS - SI Dashboard </a:t>
            </a:r>
            <a:endParaRPr lang="en-US" dirty="0"/>
          </a:p>
        </p:txBody>
      </p:sp>
      <p:pic>
        <p:nvPicPr>
          <p:cNvPr id="3" name="Picture 3" descr="A screenshot of a cell phone&#10;&#10;Description generated with very high confidence">
            <a:extLst>
              <a:ext uri="{FF2B5EF4-FFF2-40B4-BE49-F238E27FC236}">
                <a16:creationId xmlns:a16="http://schemas.microsoft.com/office/drawing/2014/main" id="{A3FE6536-4346-45B0-936F-0E2A585B2201}"/>
              </a:ext>
            </a:extLst>
          </p:cNvPr>
          <p:cNvPicPr>
            <a:picLocks noChangeAspect="1"/>
          </p:cNvPicPr>
          <p:nvPr/>
        </p:nvPicPr>
        <p:blipFill>
          <a:blip r:embed="rId3"/>
          <a:stretch>
            <a:fillRect/>
          </a:stretch>
        </p:blipFill>
        <p:spPr>
          <a:xfrm>
            <a:off x="2025856" y="1544018"/>
            <a:ext cx="7567546" cy="4053165"/>
          </a:xfrm>
          <a:prstGeom prst="rect">
            <a:avLst/>
          </a:prstGeom>
        </p:spPr>
      </p:pic>
      <p:sp>
        <p:nvSpPr>
          <p:cNvPr id="4" name="TextBox 3">
            <a:extLst>
              <a:ext uri="{FF2B5EF4-FFF2-40B4-BE49-F238E27FC236}">
                <a16:creationId xmlns:a16="http://schemas.microsoft.com/office/drawing/2014/main" id="{C36E84A9-258A-49A1-B479-8594D01F5399}"/>
              </a:ext>
            </a:extLst>
          </p:cNvPr>
          <p:cNvSpPr txBox="1"/>
          <p:nvPr/>
        </p:nvSpPr>
        <p:spPr>
          <a:xfrm>
            <a:off x="2107096" y="5652052"/>
            <a:ext cx="7298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Sources for more information:</a:t>
            </a:r>
            <a:r>
              <a:rPr lang="en-US" dirty="0">
                <a:ea typeface="+mn-lt"/>
                <a:cs typeface="+mn-lt"/>
              </a:rPr>
              <a:t>  </a:t>
            </a:r>
            <a:r>
              <a:rPr lang="en-US" dirty="0">
                <a:cs typeface="Calibri"/>
                <a:hlinkClick r:id="rId4"/>
              </a:rPr>
              <a:t>School Improvement (SI) Dashboard</a:t>
            </a:r>
            <a:endParaRPr lang="en-US"/>
          </a:p>
        </p:txBody>
      </p:sp>
    </p:spTree>
    <p:extLst>
      <p:ext uri="{BB962C8B-B14F-4D97-AF65-F5344CB8AC3E}">
        <p14:creationId xmlns:p14="http://schemas.microsoft.com/office/powerpoint/2010/main" val="287121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E96-11C1-482B-AB38-26D2F02E2399}"/>
              </a:ext>
            </a:extLst>
          </p:cNvPr>
          <p:cNvSpPr>
            <a:spLocks noGrp="1"/>
          </p:cNvSpPr>
          <p:nvPr>
            <p:ph type="title"/>
          </p:nvPr>
        </p:nvSpPr>
        <p:spPr/>
        <p:txBody>
          <a:bodyPr>
            <a:normAutofit fontScale="90000"/>
          </a:bodyPr>
          <a:lstStyle/>
          <a:p>
            <a:pPr algn="ctr"/>
            <a:r>
              <a:rPr lang="en-US">
                <a:latin typeface="Arial"/>
                <a:cs typeface="Arial"/>
              </a:rPr>
              <a:t>Tool Name: Coronavirus and Covid-19 Updates</a:t>
            </a:r>
            <a:endParaRPr lang="en-US"/>
          </a:p>
        </p:txBody>
      </p:sp>
      <p:sp>
        <p:nvSpPr>
          <p:cNvPr id="3" name="TextBox 2">
            <a:extLst>
              <a:ext uri="{FF2B5EF4-FFF2-40B4-BE49-F238E27FC236}">
                <a16:creationId xmlns:a16="http://schemas.microsoft.com/office/drawing/2014/main" id="{CB1FF0B0-E896-4871-91C5-86672396F867}"/>
              </a:ext>
            </a:extLst>
          </p:cNvPr>
          <p:cNvSpPr txBox="1"/>
          <p:nvPr/>
        </p:nvSpPr>
        <p:spPr>
          <a:xfrm>
            <a:off x="1004564" y="6935080"/>
            <a:ext cx="105325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Purpose:</a:t>
            </a:r>
            <a:r>
              <a:rPr lang="en-US">
                <a:cs typeface="Segoe UI"/>
              </a:rPr>
              <a:t>​</a:t>
            </a:r>
            <a:endParaRPr lang="en-US"/>
          </a:p>
          <a:p>
            <a:r>
              <a:rPr lang="en-US" b="1">
                <a:cs typeface="Segoe UI"/>
              </a:rPr>
              <a:t>Attributes:</a:t>
            </a:r>
            <a:r>
              <a:rPr lang="en-US">
                <a:cs typeface="Segoe UI"/>
              </a:rPr>
              <a:t>​</a:t>
            </a:r>
          </a:p>
          <a:p>
            <a:r>
              <a:rPr lang="en-US" b="1">
                <a:cs typeface="Segoe UI"/>
              </a:rPr>
              <a:t>Uses:</a:t>
            </a:r>
            <a:r>
              <a:rPr lang="en-US">
                <a:cs typeface="Segoe UI"/>
              </a:rPr>
              <a:t>​</a:t>
            </a:r>
          </a:p>
          <a:p>
            <a:r>
              <a:rPr lang="en-US" b="1">
                <a:cs typeface="Segoe UI"/>
              </a:rPr>
              <a:t>Sources for more information:</a:t>
            </a:r>
            <a:r>
              <a:rPr lang="en-US">
                <a:cs typeface="Segoe UI"/>
              </a:rPr>
              <a:t>​</a:t>
            </a:r>
          </a:p>
        </p:txBody>
      </p:sp>
      <p:pic>
        <p:nvPicPr>
          <p:cNvPr id="4" name="Picture 4" descr="A screenshot of a cell phone&#10;&#10;Description generated with very high confidence">
            <a:extLst>
              <a:ext uri="{FF2B5EF4-FFF2-40B4-BE49-F238E27FC236}">
                <a16:creationId xmlns:a16="http://schemas.microsoft.com/office/drawing/2014/main" id="{55934587-788C-43B8-8E4D-B09975DF55BC}"/>
              </a:ext>
            </a:extLst>
          </p:cNvPr>
          <p:cNvPicPr>
            <a:picLocks noChangeAspect="1"/>
          </p:cNvPicPr>
          <p:nvPr/>
        </p:nvPicPr>
        <p:blipFill>
          <a:blip r:embed="rId3"/>
          <a:stretch>
            <a:fillRect/>
          </a:stretch>
        </p:blipFill>
        <p:spPr>
          <a:xfrm>
            <a:off x="2277978" y="1701457"/>
            <a:ext cx="7809832" cy="4243825"/>
          </a:xfrm>
          <a:prstGeom prst="rect">
            <a:avLst/>
          </a:prstGeom>
        </p:spPr>
      </p:pic>
    </p:spTree>
    <p:extLst>
      <p:ext uri="{BB962C8B-B14F-4D97-AF65-F5344CB8AC3E}">
        <p14:creationId xmlns:p14="http://schemas.microsoft.com/office/powerpoint/2010/main" val="34392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312C-668E-48CD-AA4F-8264AED2DE69}"/>
              </a:ext>
            </a:extLst>
          </p:cNvPr>
          <p:cNvSpPr>
            <a:spLocks noGrp="1"/>
          </p:cNvSpPr>
          <p:nvPr>
            <p:ph type="title"/>
          </p:nvPr>
        </p:nvSpPr>
        <p:spPr/>
        <p:txBody>
          <a:bodyPr/>
          <a:lstStyle/>
          <a:p>
            <a:r>
              <a:rPr lang="en-US">
                <a:latin typeface="Arial"/>
                <a:cs typeface="Arial"/>
              </a:rPr>
              <a:t>Coronavirus Updates Dashboard</a:t>
            </a:r>
            <a:endParaRPr lang="en-US"/>
          </a:p>
        </p:txBody>
      </p:sp>
      <p:sp>
        <p:nvSpPr>
          <p:cNvPr id="3" name="Content Placeholder 2">
            <a:extLst>
              <a:ext uri="{FF2B5EF4-FFF2-40B4-BE49-F238E27FC236}">
                <a16:creationId xmlns:a16="http://schemas.microsoft.com/office/drawing/2014/main" id="{0168ADAF-49F4-4F21-B06C-47EEBBAEAE5E}"/>
              </a:ext>
            </a:extLst>
          </p:cNvPr>
          <p:cNvSpPr>
            <a:spLocks noGrp="1"/>
          </p:cNvSpPr>
          <p:nvPr>
            <p:ph idx="1"/>
          </p:nvPr>
        </p:nvSpPr>
        <p:spPr>
          <a:xfrm>
            <a:off x="1225061" y="1360508"/>
            <a:ext cx="10138635" cy="4867981"/>
          </a:xfrm>
        </p:spPr>
        <p:txBody>
          <a:bodyPr vert="horz" lIns="91440" tIns="45720" rIns="91440" bIns="45720" rtlCol="0" anchor="t">
            <a:normAutofit/>
          </a:bodyPr>
          <a:lstStyle/>
          <a:p>
            <a:r>
              <a:rPr lang="en-US">
                <a:cs typeface="Calibri"/>
              </a:rPr>
              <a:t>The purpose of this dashboard is to inform the public of the school and district closures as the result of the pandamic of Covid-19, as well as the number of students impacted by those closures.</a:t>
            </a:r>
          </a:p>
          <a:p>
            <a:r>
              <a:rPr lang="en-US">
                <a:cs typeface="Calibri"/>
              </a:rPr>
              <a:t>The page assists the public in submitting queries about regions and districts and allows them to filter for specific districts and schools. </a:t>
            </a:r>
          </a:p>
          <a:p>
            <a:r>
              <a:rPr lang="en-US">
                <a:cs typeface="Calibri"/>
              </a:rPr>
              <a:t>The page will assist the public in determining how much school was missed and how to make decisions about future schooling during the pandemic.</a:t>
            </a:r>
          </a:p>
          <a:p>
            <a:r>
              <a:rPr lang="en-US">
                <a:cs typeface="Calibri"/>
              </a:rPr>
              <a:t>Additional resources can be found at </a:t>
            </a:r>
          </a:p>
        </p:txBody>
      </p:sp>
      <p:sp>
        <p:nvSpPr>
          <p:cNvPr id="6" name="TextBox 5">
            <a:extLst>
              <a:ext uri="{FF2B5EF4-FFF2-40B4-BE49-F238E27FC236}">
                <a16:creationId xmlns:a16="http://schemas.microsoft.com/office/drawing/2014/main" id="{18F265EA-FFD0-45D3-8773-75EDAEBA62A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0C529819-D2EF-49A1-85F1-0FDD389C3220}"/>
              </a:ext>
            </a:extLst>
          </p:cNvPr>
          <p:cNvSpPr txBox="1"/>
          <p:nvPr/>
        </p:nvSpPr>
        <p:spPr>
          <a:xfrm>
            <a:off x="1547751" y="5169725"/>
            <a:ext cx="633548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Times New Roman"/>
                <a:cs typeface="Times New Roman"/>
              </a:rPr>
              <a:t>R</a:t>
            </a:r>
            <a:r>
              <a:rPr lang="en-US" b="1">
                <a:latin typeface="Times New Roman"/>
                <a:cs typeface="Times New Roman"/>
              </a:rPr>
              <a:t>Resources</a:t>
            </a:r>
          </a:p>
          <a:p>
            <a:pPr>
              <a:buChar char="•"/>
            </a:pPr>
            <a:r>
              <a:rPr lang="en-US" sz="1300">
                <a:solidFill>
                  <a:srgbClr val="0000FF"/>
                </a:solidFill>
                <a:latin typeface="Times New Roman"/>
                <a:cs typeface="Times New Roman"/>
                <a:hlinkClick r:id="rId3"/>
              </a:rPr>
              <a:t>Georgia Department of Education's COVID-19 Coronavirus webpage</a:t>
            </a:r>
          </a:p>
          <a:p>
            <a:pPr>
              <a:buChar char="•"/>
            </a:pPr>
            <a:r>
              <a:rPr lang="en-US" sz="1300">
                <a:solidFill>
                  <a:srgbClr val="0000FF"/>
                </a:solidFill>
                <a:latin typeface="Times New Roman"/>
                <a:cs typeface="Times New Roman"/>
                <a:hlinkClick r:id="rId4"/>
              </a:rPr>
              <a:t>Georgia Department of Public Health's COVID-19 Daily Case Counts</a:t>
            </a:r>
          </a:p>
        </p:txBody>
      </p:sp>
    </p:spTree>
    <p:extLst>
      <p:ext uri="{BB962C8B-B14F-4D97-AF65-F5344CB8AC3E}">
        <p14:creationId xmlns:p14="http://schemas.microsoft.com/office/powerpoint/2010/main" val="210644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E96-11C1-482B-AB38-26D2F02E2399}"/>
              </a:ext>
            </a:extLst>
          </p:cNvPr>
          <p:cNvSpPr>
            <a:spLocks noGrp="1"/>
          </p:cNvSpPr>
          <p:nvPr>
            <p:ph type="title"/>
          </p:nvPr>
        </p:nvSpPr>
        <p:spPr/>
        <p:txBody>
          <a:bodyPr>
            <a:normAutofit fontScale="90000"/>
          </a:bodyPr>
          <a:lstStyle/>
          <a:p>
            <a:r>
              <a:rPr lang="en-US">
                <a:latin typeface="Arial"/>
                <a:cs typeface="Arial"/>
              </a:rPr>
              <a:t>Tool Name: The Nation's Report Card</a:t>
            </a:r>
            <a:endParaRPr lang="en-US"/>
          </a:p>
        </p:txBody>
      </p:sp>
      <p:sp>
        <p:nvSpPr>
          <p:cNvPr id="3" name="TextBox 2">
            <a:extLst>
              <a:ext uri="{FF2B5EF4-FFF2-40B4-BE49-F238E27FC236}">
                <a16:creationId xmlns:a16="http://schemas.microsoft.com/office/drawing/2014/main" id="{CB1FF0B0-E896-4871-91C5-86672396F867}"/>
              </a:ext>
            </a:extLst>
          </p:cNvPr>
          <p:cNvSpPr txBox="1"/>
          <p:nvPr/>
        </p:nvSpPr>
        <p:spPr>
          <a:xfrm>
            <a:off x="1083733" y="1567681"/>
            <a:ext cx="1053253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Purpose:</a:t>
            </a:r>
            <a:r>
              <a:rPr lang="en-US">
                <a:cs typeface="Segoe UI"/>
              </a:rPr>
              <a:t>​ To report nationwide performance over time in the United States</a:t>
            </a:r>
            <a:endParaRPr lang="en-US"/>
          </a:p>
          <a:p>
            <a:r>
              <a:rPr lang="en-US" b="1">
                <a:cs typeface="Segoe UI"/>
              </a:rPr>
              <a:t>Attributes:</a:t>
            </a:r>
            <a:r>
              <a:rPr lang="en-US">
                <a:cs typeface="Segoe UI"/>
              </a:rPr>
              <a:t>​ NAEP results by subject, grade, and time for the last 51 years. Assessment results from 4th, 8th, and 12th grades for Civics, Geography, Reading, Mathematics, Science, History, and Writing.</a:t>
            </a:r>
          </a:p>
          <a:p>
            <a:r>
              <a:rPr lang="en-US" b="1">
                <a:cs typeface="Segoe UI"/>
              </a:rPr>
              <a:t>Uses:</a:t>
            </a:r>
            <a:r>
              <a:rPr lang="en-US">
                <a:cs typeface="Segoe UI"/>
              </a:rPr>
              <a:t>​ Comparing state to state performance, subgroup performance, research databases, queries for drill down, and multiple dashboards to examine public, private, and charter schools</a:t>
            </a:r>
          </a:p>
          <a:p>
            <a:r>
              <a:rPr lang="en-US" b="1">
                <a:cs typeface="Segoe UI"/>
              </a:rPr>
              <a:t>Sources for more information:</a:t>
            </a:r>
            <a:r>
              <a:rPr lang="en-US">
                <a:cs typeface="Segoe UI"/>
              </a:rPr>
              <a:t>​ The site provides in-depth data tools allowing users to perform deep dives into the data from all the years</a:t>
            </a:r>
          </a:p>
        </p:txBody>
      </p:sp>
      <p:pic>
        <p:nvPicPr>
          <p:cNvPr id="4" name="Picture 4" descr="A screenshot of a cell phone&#10;&#10;Description generated with very high confidence">
            <a:extLst>
              <a:ext uri="{FF2B5EF4-FFF2-40B4-BE49-F238E27FC236}">
                <a16:creationId xmlns:a16="http://schemas.microsoft.com/office/drawing/2014/main" id="{6F90D6FC-04B3-4F24-AD3E-F027430E85B6}"/>
              </a:ext>
            </a:extLst>
          </p:cNvPr>
          <p:cNvPicPr>
            <a:picLocks noChangeAspect="1"/>
          </p:cNvPicPr>
          <p:nvPr/>
        </p:nvPicPr>
        <p:blipFill>
          <a:blip r:embed="rId3"/>
          <a:stretch>
            <a:fillRect/>
          </a:stretch>
        </p:blipFill>
        <p:spPr>
          <a:xfrm>
            <a:off x="3165764" y="3630527"/>
            <a:ext cx="4665259" cy="2404816"/>
          </a:xfrm>
          <a:prstGeom prst="rect">
            <a:avLst/>
          </a:prstGeom>
        </p:spPr>
      </p:pic>
    </p:spTree>
    <p:extLst>
      <p:ext uri="{BB962C8B-B14F-4D97-AF65-F5344CB8AC3E}">
        <p14:creationId xmlns:p14="http://schemas.microsoft.com/office/powerpoint/2010/main" val="74919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BBDB-863A-44E4-A1C6-FA745383147A}"/>
              </a:ext>
            </a:extLst>
          </p:cNvPr>
          <p:cNvSpPr>
            <a:spLocks noGrp="1"/>
          </p:cNvSpPr>
          <p:nvPr>
            <p:ph type="title"/>
          </p:nvPr>
        </p:nvSpPr>
        <p:spPr/>
        <p:txBody>
          <a:bodyPr/>
          <a:lstStyle/>
          <a:p>
            <a:r>
              <a:rPr lang="en-US">
                <a:latin typeface="Arial"/>
                <a:cs typeface="Arial"/>
              </a:rPr>
              <a:t>Tool Name: GOSA Dashboard</a:t>
            </a:r>
            <a:endParaRPr lang="en-US"/>
          </a:p>
        </p:txBody>
      </p:sp>
      <p:sp>
        <p:nvSpPr>
          <p:cNvPr id="3" name="Content Placeholder 2">
            <a:extLst>
              <a:ext uri="{FF2B5EF4-FFF2-40B4-BE49-F238E27FC236}">
                <a16:creationId xmlns:a16="http://schemas.microsoft.com/office/drawing/2014/main" id="{0FF99640-7445-4DA2-8121-41F8E72ED53F}"/>
              </a:ext>
            </a:extLst>
          </p:cNvPr>
          <p:cNvSpPr>
            <a:spLocks noGrp="1"/>
          </p:cNvSpPr>
          <p:nvPr>
            <p:ph idx="1"/>
          </p:nvPr>
        </p:nvSpPr>
        <p:spPr>
          <a:xfrm>
            <a:off x="1145892" y="1353400"/>
            <a:ext cx="10207907" cy="4607895"/>
          </a:xfrm>
        </p:spPr>
        <p:txBody>
          <a:bodyPr vert="horz" lIns="91440" tIns="45720" rIns="91440" bIns="45720" rtlCol="0" anchor="t">
            <a:normAutofit/>
          </a:bodyPr>
          <a:lstStyle/>
          <a:p>
            <a:pPr marL="457200" lvl="1" indent="0">
              <a:lnSpc>
                <a:spcPct val="100000"/>
              </a:lnSpc>
              <a:spcBef>
                <a:spcPts val="0"/>
              </a:spcBef>
              <a:buNone/>
            </a:pPr>
            <a:r>
              <a:rPr lang="en-US" sz="1400">
                <a:ea typeface="+mn-lt"/>
                <a:cs typeface="+mn-lt"/>
              </a:rPr>
              <a:t>The purpose of the GOSA Dashboard is to allow education stakeholders to examine education statistics for individual schools and districts. In some cases, stakeholders may require school- and district-level data for all schools.</a:t>
            </a:r>
          </a:p>
          <a:p>
            <a:pPr marL="457200" lvl="1" indent="0">
              <a:lnSpc>
                <a:spcPct val="100000"/>
              </a:lnSpc>
              <a:spcBef>
                <a:spcPts val="0"/>
              </a:spcBef>
              <a:buNone/>
            </a:pPr>
            <a:r>
              <a:rPr lang="en-US" sz="1400" b="1">
                <a:ea typeface="+mn-lt"/>
                <a:cs typeface="+mn-lt"/>
              </a:rPr>
              <a:t>Several data bases are available through this dashboard including:</a:t>
            </a:r>
            <a:endParaRPr lang="en-US">
              <a:ea typeface="+mn-lt"/>
              <a:cs typeface="+mn-lt"/>
            </a:endParaRPr>
          </a:p>
          <a:p>
            <a:pPr marL="457200" lvl="1" indent="0">
              <a:lnSpc>
                <a:spcPct val="100000"/>
              </a:lnSpc>
              <a:spcBef>
                <a:spcPts val="0"/>
              </a:spcBef>
              <a:buNone/>
            </a:pPr>
            <a:endParaRPr lang="en-US" sz="1400" b="1">
              <a:cs typeface="Calibri"/>
            </a:endParaRPr>
          </a:p>
          <a:p>
            <a:pPr marL="742950" lvl="1" indent="-285750">
              <a:lnSpc>
                <a:spcPct val="170000"/>
              </a:lnSpc>
              <a:spcBef>
                <a:spcPts val="0"/>
              </a:spcBef>
            </a:pPr>
            <a:r>
              <a:rPr lang="en-US" sz="1400" b="1">
                <a:cs typeface="Calibri"/>
              </a:rPr>
              <a:t>K-12 Student Discipline Dashboard - </a:t>
            </a:r>
            <a:r>
              <a:rPr lang="en-US" sz="1400">
                <a:ea typeface="+mn-lt"/>
                <a:cs typeface="+mn-lt"/>
              </a:rPr>
              <a:t>The Discipline Dashboard summarizes district- and school-level discipline data for all public schools in Georgia.</a:t>
            </a:r>
            <a:endParaRPr lang="en-US" sz="1400" b="1">
              <a:cs typeface="Calibri"/>
            </a:endParaRPr>
          </a:p>
          <a:p>
            <a:pPr marL="742950" lvl="1" indent="-285750">
              <a:lnSpc>
                <a:spcPct val="170000"/>
              </a:lnSpc>
              <a:spcBef>
                <a:spcPts val="0"/>
              </a:spcBef>
            </a:pPr>
            <a:r>
              <a:rPr lang="en-US" sz="1400" b="1">
                <a:ea typeface="+mn-lt"/>
                <a:cs typeface="+mn-lt"/>
              </a:rPr>
              <a:t>Georgia Higher Learning and Earnings - </a:t>
            </a:r>
            <a:r>
              <a:rPr lang="en-US" sz="1400">
                <a:ea typeface="+mn-lt"/>
                <a:cs typeface="+mn-lt"/>
              </a:rPr>
              <a:t>The Georgia Higher Learning and Earnings (GHLE) project provides information on earnings information for Georgia technical college and college/university graduates who work in Georgia after earning their degrees. </a:t>
            </a:r>
            <a:endParaRPr lang="en-US" sz="1400" b="1">
              <a:ea typeface="+mn-lt"/>
              <a:cs typeface="+mn-lt"/>
            </a:endParaRPr>
          </a:p>
          <a:p>
            <a:pPr marL="742950" lvl="1" indent="-285750">
              <a:lnSpc>
                <a:spcPct val="170000"/>
              </a:lnSpc>
              <a:spcBef>
                <a:spcPts val="0"/>
              </a:spcBef>
            </a:pPr>
            <a:r>
              <a:rPr lang="en-US" sz="1400" b="1">
                <a:ea typeface="+mn-lt"/>
                <a:cs typeface="+mn-lt"/>
              </a:rPr>
              <a:t>Georgia School Grades Reports - </a:t>
            </a:r>
            <a:r>
              <a:rPr lang="en-US" sz="1400">
                <a:ea typeface="+mn-lt"/>
                <a:cs typeface="+mn-lt"/>
              </a:rPr>
              <a:t>The Georgia School Grades Reports website provides school reports for all public elementary, middle, and high schools in Georgia. The reports include A-F letter grades based on school performance as well as other information about schools, such as performance on state tests, the make-up of the student body, and the graduation rate.</a:t>
            </a:r>
            <a:endParaRPr lang="en-US" sz="1400" b="1">
              <a:ea typeface="+mn-lt"/>
              <a:cs typeface="+mn-lt"/>
            </a:endParaRPr>
          </a:p>
          <a:p>
            <a:pPr marL="742950" lvl="1" indent="-285750">
              <a:lnSpc>
                <a:spcPct val="170000"/>
              </a:lnSpc>
              <a:spcBef>
                <a:spcPts val="0"/>
              </a:spcBef>
            </a:pPr>
            <a:endParaRPr lang="en-US" sz="1400" b="1">
              <a:ea typeface="+mn-lt"/>
              <a:cs typeface="+mn-lt"/>
            </a:endParaRPr>
          </a:p>
        </p:txBody>
      </p:sp>
      <p:pic>
        <p:nvPicPr>
          <p:cNvPr id="5" name="Picture 3" descr="A picture containing building&#10;&#10;Description generated with very high confidence">
            <a:extLst>
              <a:ext uri="{FF2B5EF4-FFF2-40B4-BE49-F238E27FC236}">
                <a16:creationId xmlns:a16="http://schemas.microsoft.com/office/drawing/2014/main" id="{884B86EF-6488-4F28-98EB-A546CDD79BF4}"/>
              </a:ext>
            </a:extLst>
          </p:cNvPr>
          <p:cNvPicPr>
            <a:picLocks noChangeAspect="1"/>
          </p:cNvPicPr>
          <p:nvPr/>
        </p:nvPicPr>
        <p:blipFill>
          <a:blip r:embed="rId3"/>
          <a:stretch>
            <a:fillRect/>
          </a:stretch>
        </p:blipFill>
        <p:spPr>
          <a:xfrm>
            <a:off x="5261020" y="5159449"/>
            <a:ext cx="4363791" cy="1132568"/>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AF0210C0-7B1D-47A6-BB99-77CBEF931BE7}"/>
              </a:ext>
            </a:extLst>
          </p:cNvPr>
          <p:cNvPicPr>
            <a:picLocks noChangeAspect="1"/>
          </p:cNvPicPr>
          <p:nvPr/>
        </p:nvPicPr>
        <p:blipFill>
          <a:blip r:embed="rId4"/>
          <a:stretch>
            <a:fillRect/>
          </a:stretch>
        </p:blipFill>
        <p:spPr>
          <a:xfrm>
            <a:off x="2331076" y="5154769"/>
            <a:ext cx="2743200" cy="1120462"/>
          </a:xfrm>
          <a:prstGeom prst="rect">
            <a:avLst/>
          </a:prstGeom>
        </p:spPr>
      </p:pic>
    </p:spTree>
    <p:extLst>
      <p:ext uri="{BB962C8B-B14F-4D97-AF65-F5344CB8AC3E}">
        <p14:creationId xmlns:p14="http://schemas.microsoft.com/office/powerpoint/2010/main" val="366019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4AC96-DDBE-429F-93E9-E4DBF1A9F26A}"/>
              </a:ext>
            </a:extLst>
          </p:cNvPr>
          <p:cNvSpPr txBox="1"/>
          <p:nvPr/>
        </p:nvSpPr>
        <p:spPr>
          <a:xfrm>
            <a:off x="528034" y="1236373"/>
            <a:ext cx="10996409" cy="5378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285750">
              <a:lnSpc>
                <a:spcPct val="90000"/>
              </a:lnSpc>
              <a:spcBef>
                <a:spcPts val="500"/>
              </a:spcBef>
              <a:buFont typeface="Arial"/>
              <a:buChar char="•"/>
            </a:pPr>
            <a:r>
              <a:rPr lang="en-US">
                <a:cs typeface="Arial"/>
              </a:rPr>
              <a:t>​</a:t>
            </a:r>
            <a:r>
              <a:rPr lang="en-US" sz="1400" b="1">
                <a:cs typeface="Calibri"/>
              </a:rPr>
              <a:t>High School Graduate Outcomes Dashboard - </a:t>
            </a:r>
            <a:r>
              <a:rPr lang="en-US" sz="1400">
                <a:cs typeface="Calibri"/>
              </a:rPr>
              <a:t>This dashboard shows what high school graduates do after graduation. For each public high school, this interactive dashboard shows:</a:t>
            </a:r>
            <a:endParaRPr lang="en-US" sz="1400">
              <a:ea typeface="+mn-lt"/>
              <a:cs typeface="+mn-lt"/>
            </a:endParaRPr>
          </a:p>
          <a:p>
            <a:pPr marL="1200150" lvl="2" indent="-285750">
              <a:lnSpc>
                <a:spcPct val="90000"/>
              </a:lnSpc>
              <a:spcBef>
                <a:spcPts val="500"/>
              </a:spcBef>
              <a:buFont typeface="Arial"/>
              <a:buChar char="•"/>
            </a:pPr>
            <a:r>
              <a:rPr lang="en-US" sz="1400">
                <a:cs typeface="Calibri"/>
              </a:rPr>
              <a:t>The percentage of graduates enrolled in college/university or working,</a:t>
            </a:r>
            <a:endParaRPr lang="en-US" sz="1400">
              <a:ea typeface="+mn-lt"/>
              <a:cs typeface="+mn-lt"/>
            </a:endParaRPr>
          </a:p>
          <a:p>
            <a:pPr marL="1200150" lvl="2" indent="-285750">
              <a:lnSpc>
                <a:spcPct val="90000"/>
              </a:lnSpc>
              <a:spcBef>
                <a:spcPts val="500"/>
              </a:spcBef>
              <a:buFont typeface="Arial"/>
              <a:buChar char="•"/>
            </a:pPr>
            <a:r>
              <a:rPr lang="en-US" sz="1400">
                <a:cs typeface="Calibri"/>
              </a:rPr>
              <a:t>The top in-state and out-of-state colleges by enrollment, and</a:t>
            </a:r>
            <a:endParaRPr lang="en-US" sz="1400">
              <a:ea typeface="+mn-lt"/>
              <a:cs typeface="+mn-lt"/>
            </a:endParaRPr>
          </a:p>
          <a:p>
            <a:pPr marL="1200150" lvl="2" indent="-285750">
              <a:lnSpc>
                <a:spcPct val="90000"/>
              </a:lnSpc>
              <a:spcBef>
                <a:spcPts val="500"/>
              </a:spcBef>
              <a:buFont typeface="Arial"/>
              <a:buChar char="•"/>
            </a:pPr>
            <a:r>
              <a:rPr lang="en-US" sz="1400">
                <a:cs typeface="Calibri"/>
              </a:rPr>
              <a:t>The percentage of students who earn a credential or degree within five years.</a:t>
            </a:r>
            <a:endParaRPr lang="en-US" sz="1400">
              <a:ea typeface="+mn-lt"/>
              <a:cs typeface="+mn-lt"/>
            </a:endParaRPr>
          </a:p>
          <a:p>
            <a:pPr marL="685800" indent="-285750">
              <a:lnSpc>
                <a:spcPct val="90000"/>
              </a:lnSpc>
              <a:spcBef>
                <a:spcPts val="500"/>
              </a:spcBef>
              <a:buFont typeface="Arial"/>
              <a:buChar char="•"/>
            </a:pPr>
            <a:r>
              <a:rPr lang="en-US" sz="1400" b="1">
                <a:cs typeface="Calibri"/>
              </a:rPr>
              <a:t>Interactive Education Data Map  - </a:t>
            </a:r>
            <a:r>
              <a:rPr lang="en-US" sz="1400">
                <a:cs typeface="Calibri"/>
              </a:rPr>
              <a:t>The Interactive Education Data Map provides stakeholders a customizable, visual representation of data throughout the state. The map includes district-level data on:</a:t>
            </a:r>
            <a:endParaRPr lang="en-US" sz="1400">
              <a:ea typeface="+mn-lt"/>
              <a:cs typeface="+mn-lt"/>
            </a:endParaRPr>
          </a:p>
          <a:p>
            <a:pPr marL="1200150" lvl="2" indent="-285750">
              <a:lnSpc>
                <a:spcPct val="90000"/>
              </a:lnSpc>
              <a:spcBef>
                <a:spcPts val="500"/>
              </a:spcBef>
              <a:buFont typeface="Arial"/>
              <a:buChar char="•"/>
            </a:pPr>
            <a:r>
              <a:rPr lang="en-US" sz="1400">
                <a:cs typeface="Calibri"/>
              </a:rPr>
              <a:t>Student mobility</a:t>
            </a:r>
            <a:endParaRPr lang="en-US" sz="1400">
              <a:ea typeface="+mn-lt"/>
              <a:cs typeface="+mn-lt"/>
            </a:endParaRPr>
          </a:p>
          <a:p>
            <a:pPr marL="1200150" lvl="2" indent="-285750">
              <a:lnSpc>
                <a:spcPct val="90000"/>
              </a:lnSpc>
              <a:spcBef>
                <a:spcPts val="500"/>
              </a:spcBef>
              <a:buFont typeface="Arial"/>
              <a:buChar char="•"/>
            </a:pPr>
            <a:r>
              <a:rPr lang="en-US" sz="1400">
                <a:cs typeface="Calibri"/>
              </a:rPr>
              <a:t>Student demographics</a:t>
            </a:r>
            <a:endParaRPr lang="en-US" sz="1400">
              <a:ea typeface="+mn-lt"/>
              <a:cs typeface="+mn-lt"/>
            </a:endParaRPr>
          </a:p>
          <a:p>
            <a:pPr marL="1200150" lvl="2" indent="-285750">
              <a:lnSpc>
                <a:spcPct val="90000"/>
              </a:lnSpc>
              <a:spcBef>
                <a:spcPts val="500"/>
              </a:spcBef>
              <a:buFont typeface="Arial"/>
              <a:buChar char="•"/>
            </a:pPr>
            <a:r>
              <a:rPr lang="en-US" sz="1400">
                <a:cs typeface="Calibri"/>
              </a:rPr>
              <a:t>Standardized test performance</a:t>
            </a:r>
            <a:endParaRPr lang="en-US" sz="1400">
              <a:ea typeface="+mn-lt"/>
              <a:cs typeface="+mn-lt"/>
            </a:endParaRPr>
          </a:p>
          <a:p>
            <a:pPr marL="1200150" lvl="2" indent="-285750">
              <a:lnSpc>
                <a:spcPct val="90000"/>
              </a:lnSpc>
              <a:spcBef>
                <a:spcPts val="500"/>
              </a:spcBef>
              <a:buFont typeface="Arial"/>
              <a:buChar char="•"/>
            </a:pPr>
            <a:r>
              <a:rPr lang="en-US" sz="1400">
                <a:cs typeface="Calibri"/>
              </a:rPr>
              <a:t>College and Career Ready Performance Index (CCRPI) scores</a:t>
            </a:r>
            <a:endParaRPr lang="en-US" sz="1400">
              <a:ea typeface="+mn-lt"/>
              <a:cs typeface="+mn-lt"/>
            </a:endParaRPr>
          </a:p>
          <a:p>
            <a:pPr marL="1200150" lvl="2" indent="-285750">
              <a:lnSpc>
                <a:spcPct val="90000"/>
              </a:lnSpc>
              <a:spcBef>
                <a:spcPts val="500"/>
              </a:spcBef>
              <a:buFont typeface="Arial"/>
              <a:buChar char="•"/>
            </a:pPr>
            <a:r>
              <a:rPr lang="en-US" sz="1400">
                <a:cs typeface="Calibri"/>
              </a:rPr>
              <a:t>Community demographics</a:t>
            </a:r>
            <a:endParaRPr lang="en-US" sz="1400">
              <a:ea typeface="+mn-lt"/>
              <a:cs typeface="+mn-lt"/>
            </a:endParaRPr>
          </a:p>
          <a:p>
            <a:pPr marL="742950" lvl="1" indent="-285750">
              <a:lnSpc>
                <a:spcPct val="170000"/>
              </a:lnSpc>
              <a:buFont typeface="Arial"/>
              <a:buChar char="•"/>
            </a:pPr>
            <a:r>
              <a:rPr lang="en-US" sz="1400" b="1">
                <a:cs typeface="Calibri"/>
              </a:rPr>
              <a:t>Schools Like Mine Dashboard  - </a:t>
            </a:r>
            <a:r>
              <a:rPr lang="en-US" sz="1400">
                <a:cs typeface="Calibri"/>
              </a:rPr>
              <a:t>The Schools Like Mine application allows parents, educators, and community members to find schools with similar student populations to their school. It also lists the school’s letter grade and College and Career Readiness Performance Index (CCRPI) to allow for comparison of performance between the “like” schools.</a:t>
            </a:r>
            <a:endParaRPr lang="en-US" sz="1400">
              <a:ea typeface="+mn-lt"/>
              <a:cs typeface="+mn-lt"/>
            </a:endParaRPr>
          </a:p>
          <a:p>
            <a:pPr marL="742950" lvl="1" indent="-285750">
              <a:lnSpc>
                <a:spcPct val="170000"/>
              </a:lnSpc>
              <a:buFont typeface="Arial"/>
              <a:buChar char="•"/>
            </a:pPr>
            <a:endParaRPr lang="en-US" sz="1400">
              <a:ea typeface="+mn-lt"/>
              <a:cs typeface="+mn-lt"/>
            </a:endParaRPr>
          </a:p>
          <a:p>
            <a:pPr lvl="1"/>
            <a:endParaRPr lang="en-US" sz="1400">
              <a:ea typeface="+mn-lt"/>
              <a:cs typeface="+mn-lt"/>
            </a:endParaRPr>
          </a:p>
          <a:p>
            <a:pPr lvl="1"/>
            <a:endParaRPr lang="en-US" sz="1400">
              <a:ea typeface="+mn-lt"/>
              <a:cs typeface="+mn-lt"/>
            </a:endParaRPr>
          </a:p>
          <a:p>
            <a:pPr lvl="1"/>
            <a:endParaRPr lang="en-US" sz="1400">
              <a:cs typeface="Arial"/>
            </a:endParaRPr>
          </a:p>
          <a:p>
            <a:endParaRPr lang="en-US" sz="1400">
              <a:cs typeface="Arial"/>
            </a:endParaRPr>
          </a:p>
        </p:txBody>
      </p:sp>
      <p:pic>
        <p:nvPicPr>
          <p:cNvPr id="5" name="Picture 5">
            <a:extLst>
              <a:ext uri="{FF2B5EF4-FFF2-40B4-BE49-F238E27FC236}">
                <a16:creationId xmlns:a16="http://schemas.microsoft.com/office/drawing/2014/main" id="{2827C757-85DD-4FFD-A33E-BE7B73E4D935}"/>
              </a:ext>
            </a:extLst>
          </p:cNvPr>
          <p:cNvPicPr>
            <a:picLocks noChangeAspect="1"/>
          </p:cNvPicPr>
          <p:nvPr/>
        </p:nvPicPr>
        <p:blipFill>
          <a:blip r:embed="rId3"/>
          <a:stretch>
            <a:fillRect/>
          </a:stretch>
        </p:blipFill>
        <p:spPr>
          <a:xfrm>
            <a:off x="7042598" y="4951347"/>
            <a:ext cx="2195847" cy="1280461"/>
          </a:xfrm>
          <a:prstGeom prst="rect">
            <a:avLst/>
          </a:prstGeom>
        </p:spPr>
      </p:pic>
      <p:sp>
        <p:nvSpPr>
          <p:cNvPr id="9" name="Title 1">
            <a:extLst>
              <a:ext uri="{FF2B5EF4-FFF2-40B4-BE49-F238E27FC236}">
                <a16:creationId xmlns:a16="http://schemas.microsoft.com/office/drawing/2014/main" id="{42AF0DA1-A36F-4263-AD17-B9021A1FDFF8}"/>
              </a:ext>
            </a:extLst>
          </p:cNvPr>
          <p:cNvSpPr txBox="1">
            <a:spLocks/>
          </p:cNvSpPr>
          <p:nvPr/>
        </p:nvSpPr>
        <p:spPr>
          <a:xfrm>
            <a:off x="1145894" y="365125"/>
            <a:ext cx="10207906" cy="1325563"/>
          </a:xfrm>
          <a:prstGeom prst="rect">
            <a:avLst/>
          </a:prstGeom>
        </p:spPr>
        <p:txBody>
          <a:bodyPr/>
          <a:lst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a:lstStyle>
          <a:p>
            <a:r>
              <a:rPr lang="en-US">
                <a:latin typeface="Arial"/>
                <a:cs typeface="Arial"/>
              </a:rPr>
              <a:t>Tool Name: GOSA Dashboard</a:t>
            </a:r>
            <a:endParaRPr lang="en-US"/>
          </a:p>
        </p:txBody>
      </p:sp>
      <p:pic>
        <p:nvPicPr>
          <p:cNvPr id="10" name="Picture 10" descr="A screenshot of a cell phone&#10;&#10;Description generated with high confidence">
            <a:extLst>
              <a:ext uri="{FF2B5EF4-FFF2-40B4-BE49-F238E27FC236}">
                <a16:creationId xmlns:a16="http://schemas.microsoft.com/office/drawing/2014/main" id="{A370D809-43B7-4BD4-BF79-368D8853365F}"/>
              </a:ext>
            </a:extLst>
          </p:cNvPr>
          <p:cNvPicPr>
            <a:picLocks noChangeAspect="1"/>
          </p:cNvPicPr>
          <p:nvPr/>
        </p:nvPicPr>
        <p:blipFill>
          <a:blip r:embed="rId4"/>
          <a:stretch>
            <a:fillRect/>
          </a:stretch>
        </p:blipFill>
        <p:spPr>
          <a:xfrm>
            <a:off x="9350062" y="1535775"/>
            <a:ext cx="1380187" cy="1038956"/>
          </a:xfrm>
          <a:prstGeom prst="rect">
            <a:avLst/>
          </a:prstGeom>
        </p:spPr>
      </p:pic>
      <p:pic>
        <p:nvPicPr>
          <p:cNvPr id="11" name="Picture 11" descr="A screenshot of a cell phone&#10;&#10;Description generated with high confidence">
            <a:extLst>
              <a:ext uri="{FF2B5EF4-FFF2-40B4-BE49-F238E27FC236}">
                <a16:creationId xmlns:a16="http://schemas.microsoft.com/office/drawing/2014/main" id="{3E3D6DEA-12B5-4483-BC8F-9909E416AC61}"/>
              </a:ext>
            </a:extLst>
          </p:cNvPr>
          <p:cNvPicPr>
            <a:picLocks noChangeAspect="1"/>
          </p:cNvPicPr>
          <p:nvPr/>
        </p:nvPicPr>
        <p:blipFill>
          <a:blip r:embed="rId5"/>
          <a:stretch>
            <a:fillRect/>
          </a:stretch>
        </p:blipFill>
        <p:spPr>
          <a:xfrm>
            <a:off x="6677696" y="2822305"/>
            <a:ext cx="1358723" cy="1524630"/>
          </a:xfrm>
          <a:prstGeom prst="rect">
            <a:avLst/>
          </a:prstGeom>
        </p:spPr>
      </p:pic>
    </p:spTree>
    <p:extLst>
      <p:ext uri="{BB962C8B-B14F-4D97-AF65-F5344CB8AC3E}">
        <p14:creationId xmlns:p14="http://schemas.microsoft.com/office/powerpoint/2010/main" val="73474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screenshot of a cell phone&#10;&#10;Description generated with high confidence">
            <a:extLst>
              <a:ext uri="{FF2B5EF4-FFF2-40B4-BE49-F238E27FC236}">
                <a16:creationId xmlns:a16="http://schemas.microsoft.com/office/drawing/2014/main" id="{12E3D5C5-C75A-4F8F-BF2C-EB0223353068}"/>
              </a:ext>
            </a:extLst>
          </p:cNvPr>
          <p:cNvPicPr>
            <a:picLocks noChangeAspect="1"/>
          </p:cNvPicPr>
          <p:nvPr/>
        </p:nvPicPr>
        <p:blipFill>
          <a:blip r:embed="rId3"/>
          <a:stretch>
            <a:fillRect/>
          </a:stretch>
        </p:blipFill>
        <p:spPr>
          <a:xfrm>
            <a:off x="1143940" y="643466"/>
            <a:ext cx="10749247" cy="5307831"/>
          </a:xfrm>
          <a:prstGeom prst="rect">
            <a:avLst/>
          </a:prstGeom>
        </p:spPr>
      </p:pic>
    </p:spTree>
    <p:extLst>
      <p:ext uri="{BB962C8B-B14F-4D97-AF65-F5344CB8AC3E}">
        <p14:creationId xmlns:p14="http://schemas.microsoft.com/office/powerpoint/2010/main" val="413840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F59177AE-F054-4F4B-9E02-B7831BFC234F}"/>
              </a:ext>
            </a:extLst>
          </p:cNvPr>
          <p:cNvPicPr>
            <a:picLocks noChangeAspect="1"/>
          </p:cNvPicPr>
          <p:nvPr/>
        </p:nvPicPr>
        <p:blipFill>
          <a:blip r:embed="rId3"/>
          <a:stretch>
            <a:fillRect/>
          </a:stretch>
        </p:blipFill>
        <p:spPr>
          <a:xfrm>
            <a:off x="1143940" y="643466"/>
            <a:ext cx="9904120" cy="5113867"/>
          </a:xfrm>
          <a:prstGeom prst="rect">
            <a:avLst/>
          </a:prstGeom>
        </p:spPr>
      </p:pic>
    </p:spTree>
    <p:extLst>
      <p:ext uri="{BB962C8B-B14F-4D97-AF65-F5344CB8AC3E}">
        <p14:creationId xmlns:p14="http://schemas.microsoft.com/office/powerpoint/2010/main" val="98170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4EC6-4B5F-4C85-B27B-23025286727C}"/>
              </a:ext>
            </a:extLst>
          </p:cNvPr>
          <p:cNvSpPr>
            <a:spLocks noGrp="1"/>
          </p:cNvSpPr>
          <p:nvPr>
            <p:ph type="title"/>
          </p:nvPr>
        </p:nvSpPr>
        <p:spPr/>
        <p:txBody>
          <a:bodyPr/>
          <a:lstStyle/>
          <a:p>
            <a:r>
              <a:rPr lang="en-US">
                <a:latin typeface="Arial"/>
                <a:cs typeface="Arial"/>
              </a:rPr>
              <a:t>Final Questions</a:t>
            </a:r>
          </a:p>
        </p:txBody>
      </p:sp>
      <p:sp>
        <p:nvSpPr>
          <p:cNvPr id="3" name="TextBox 2">
            <a:extLst>
              <a:ext uri="{FF2B5EF4-FFF2-40B4-BE49-F238E27FC236}">
                <a16:creationId xmlns:a16="http://schemas.microsoft.com/office/drawing/2014/main" id="{C4A7DF75-3F74-4465-AB04-2F783A86EC29}"/>
              </a:ext>
            </a:extLst>
          </p:cNvPr>
          <p:cNvSpPr txBox="1"/>
          <p:nvPr/>
        </p:nvSpPr>
        <p:spPr>
          <a:xfrm>
            <a:off x="924983" y="1951567"/>
            <a:ext cx="10744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1. How skilled are we in helping schools adopt and use these tools?</a:t>
            </a:r>
            <a:r>
              <a:rPr lang="en-US">
                <a:cs typeface="Segoe UI"/>
              </a:rPr>
              <a:t>​</a:t>
            </a:r>
          </a:p>
          <a:p>
            <a:r>
              <a:rPr lang="en-US">
                <a:cs typeface="Segoe UI"/>
              </a:rPr>
              <a:t>As a team, we decided that we are relatively skilled at helping schools adopt and use these tools. The tools are very easy to navigate.</a:t>
            </a:r>
          </a:p>
          <a:p>
            <a:endParaRPr lang="en-US">
              <a:cs typeface="Segoe UI"/>
            </a:endParaRPr>
          </a:p>
          <a:p>
            <a:r>
              <a:rPr lang="en-US" b="1">
                <a:cs typeface="Segoe UI"/>
              </a:rPr>
              <a:t>2. What do we need to learn about these tools to help those we guide? </a:t>
            </a:r>
            <a:r>
              <a:rPr lang="en-US">
                <a:cs typeface="Segoe UI"/>
              </a:rPr>
              <a:t>​We need to learn the following about these tools  in order to help those we guide:</a:t>
            </a:r>
          </a:p>
          <a:p>
            <a:pPr marL="285750" indent="-285750">
              <a:buFont typeface="Arial"/>
              <a:buChar char="•"/>
            </a:pPr>
            <a:r>
              <a:rPr lang="en-US">
                <a:cs typeface="Segoe UI"/>
              </a:rPr>
              <a:t>How often is the dashboard updated?</a:t>
            </a:r>
          </a:p>
          <a:p>
            <a:pPr marL="285750" indent="-285750">
              <a:buFont typeface="Arial"/>
              <a:buChar char="•"/>
            </a:pPr>
            <a:r>
              <a:rPr lang="en-US">
                <a:cs typeface="Segoe UI"/>
              </a:rPr>
              <a:t>Can we filter the data?</a:t>
            </a:r>
          </a:p>
          <a:p>
            <a:pPr marL="285750" indent="-285750">
              <a:buFont typeface="Arial"/>
              <a:buChar char="•"/>
            </a:pPr>
            <a:r>
              <a:rPr lang="en-US">
                <a:cs typeface="Segoe UI"/>
              </a:rPr>
              <a:t>Does the tool offer subgroup data?</a:t>
            </a:r>
          </a:p>
          <a:p>
            <a:pPr marL="285750" indent="-285750">
              <a:buFont typeface="Arial"/>
              <a:buChar char="•"/>
            </a:pPr>
            <a:r>
              <a:rPr lang="en-US">
                <a:cs typeface="Segoe UI"/>
              </a:rPr>
              <a:t>How does the tool connect with the community?</a:t>
            </a:r>
          </a:p>
          <a:p>
            <a:pPr marL="285750" indent="-285750">
              <a:buFont typeface="Arial"/>
              <a:buChar char="•"/>
            </a:pPr>
            <a:r>
              <a:rPr lang="en-US">
                <a:cs typeface="Segoe UI"/>
              </a:rPr>
              <a:t>How well is the school performing as suggested by this tool?</a:t>
            </a:r>
          </a:p>
          <a:p>
            <a:endParaRPr lang="en-US">
              <a:cs typeface="Segoe UI"/>
            </a:endParaRPr>
          </a:p>
        </p:txBody>
      </p:sp>
    </p:spTree>
    <p:extLst>
      <p:ext uri="{BB962C8B-B14F-4D97-AF65-F5344CB8AC3E}">
        <p14:creationId xmlns:p14="http://schemas.microsoft.com/office/powerpoint/2010/main" val="379811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4EC6-4B5F-4C85-B27B-23025286727C}"/>
              </a:ext>
            </a:extLst>
          </p:cNvPr>
          <p:cNvSpPr>
            <a:spLocks noGrp="1"/>
          </p:cNvSpPr>
          <p:nvPr>
            <p:ph type="title"/>
          </p:nvPr>
        </p:nvSpPr>
        <p:spPr/>
        <p:txBody>
          <a:bodyPr/>
          <a:lstStyle/>
          <a:p>
            <a:r>
              <a:rPr lang="en-US">
                <a:latin typeface="Arial"/>
                <a:cs typeface="Arial"/>
              </a:rPr>
              <a:t>Final Questions</a:t>
            </a:r>
          </a:p>
        </p:txBody>
      </p:sp>
      <p:sp>
        <p:nvSpPr>
          <p:cNvPr id="3" name="TextBox 2">
            <a:extLst>
              <a:ext uri="{FF2B5EF4-FFF2-40B4-BE49-F238E27FC236}">
                <a16:creationId xmlns:a16="http://schemas.microsoft.com/office/drawing/2014/main" id="{C4A7DF75-3F74-4465-AB04-2F783A86EC29}"/>
              </a:ext>
            </a:extLst>
          </p:cNvPr>
          <p:cNvSpPr txBox="1"/>
          <p:nvPr/>
        </p:nvSpPr>
        <p:spPr>
          <a:xfrm>
            <a:off x="1005194" y="1450252"/>
            <a:ext cx="107442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egoe UI"/>
              </a:rPr>
              <a:t>3. What are the implications for our practice? The implications are as follows:</a:t>
            </a:r>
          </a:p>
          <a:p>
            <a:pPr marL="285750" indent="-285750">
              <a:buFont typeface="Arial"/>
              <a:buChar char="•"/>
            </a:pPr>
            <a:r>
              <a:rPr lang="en-US" dirty="0">
                <a:cs typeface="Segoe UI"/>
              </a:rPr>
              <a:t> To  assist Leadership Teams in giving them access to critical information/data.</a:t>
            </a:r>
          </a:p>
          <a:p>
            <a:pPr marL="285750" indent="-285750">
              <a:buFont typeface="Arial"/>
              <a:buChar char="•"/>
            </a:pPr>
            <a:r>
              <a:rPr lang="en-US" dirty="0">
                <a:cs typeface="Segoe UI"/>
              </a:rPr>
              <a:t> Can be used as a visual tool to help schools track, analyze and display key information.</a:t>
            </a:r>
          </a:p>
          <a:p>
            <a:pPr marL="285750" indent="-285750">
              <a:buFont typeface="Arial"/>
              <a:buChar char="•"/>
            </a:pPr>
            <a:r>
              <a:rPr lang="en-US" dirty="0">
                <a:cs typeface="Segoe UI"/>
              </a:rPr>
              <a:t> Offers schools an opportunity to explore root causes</a:t>
            </a:r>
          </a:p>
          <a:p>
            <a:pPr marL="285750" indent="-285750">
              <a:buFont typeface="Arial"/>
              <a:buChar char="•"/>
            </a:pPr>
            <a:r>
              <a:rPr lang="en-US" dirty="0">
                <a:cs typeface="Segoe UI"/>
              </a:rPr>
              <a:t>Allows schools to review data to determine the areas of strength, as well as, areas in need of improvement.</a:t>
            </a:r>
          </a:p>
          <a:p>
            <a:pPr marL="285750" indent="-285750">
              <a:buFont typeface="Arial"/>
              <a:buChar char="•"/>
            </a:pPr>
            <a:r>
              <a:rPr lang="en-US" dirty="0">
                <a:cs typeface="Segoe UI"/>
              </a:rPr>
              <a:t>Too much data can be overwhelming</a:t>
            </a:r>
          </a:p>
          <a:p>
            <a:endParaRPr lang="en-US" dirty="0">
              <a:cs typeface="Segoe UI"/>
            </a:endParaRPr>
          </a:p>
          <a:p>
            <a:r>
              <a:rPr lang="en-US" b="1" dirty="0">
                <a:cs typeface="Segoe UI"/>
              </a:rPr>
              <a:t>4. How might our organization use these internally to improve our performance and results? </a:t>
            </a:r>
          </a:p>
          <a:p>
            <a:pPr marL="285750" indent="-285750">
              <a:buFont typeface="Arial"/>
              <a:buChar char="•"/>
            </a:pPr>
            <a:r>
              <a:rPr lang="en-US" dirty="0">
                <a:cs typeface="Segoe UI"/>
              </a:rPr>
              <a:t>Historical Data </a:t>
            </a:r>
          </a:p>
          <a:p>
            <a:pPr marL="285750" indent="-285750">
              <a:buFont typeface="Arial"/>
              <a:buChar char="•"/>
            </a:pPr>
            <a:r>
              <a:rPr lang="en-US" dirty="0">
                <a:cs typeface="Segoe UI"/>
              </a:rPr>
              <a:t>School Improvement Plans</a:t>
            </a:r>
          </a:p>
          <a:p>
            <a:pPr marL="285750" indent="-285750">
              <a:buFont typeface="Arial"/>
              <a:buChar char="•"/>
            </a:pPr>
            <a:r>
              <a:rPr lang="en-US" dirty="0">
                <a:cs typeface="Segoe UI"/>
              </a:rPr>
              <a:t>Comprehensive Needs Assessments</a:t>
            </a:r>
          </a:p>
          <a:p>
            <a:pPr marL="285750" indent="-285750">
              <a:buFont typeface="Arial"/>
              <a:buChar char="•"/>
            </a:pPr>
            <a:r>
              <a:rPr lang="en-US" dirty="0">
                <a:cs typeface="Segoe UI"/>
              </a:rPr>
              <a:t>Lagging Data</a:t>
            </a:r>
          </a:p>
          <a:p>
            <a:pPr marL="285750" indent="-285750">
              <a:buFont typeface="Arial"/>
              <a:buChar char="•"/>
            </a:pPr>
            <a:r>
              <a:rPr lang="en-US" dirty="0">
                <a:cs typeface="Segoe UI"/>
              </a:rPr>
              <a:t>Data Trends</a:t>
            </a:r>
          </a:p>
          <a:p>
            <a:pPr marL="285750" indent="-285750">
              <a:buFont typeface="Arial"/>
              <a:buChar char="•"/>
            </a:pPr>
            <a:r>
              <a:rPr lang="en-US" dirty="0">
                <a:cs typeface="Segoe UI"/>
              </a:rPr>
              <a:t>Root cause analysis</a:t>
            </a:r>
          </a:p>
          <a:p>
            <a:pPr marL="285750" indent="-285750">
              <a:buFont typeface="Arial"/>
              <a:buChar char="•"/>
            </a:pPr>
            <a:r>
              <a:rPr lang="en-US" dirty="0">
                <a:cs typeface="Segoe UI"/>
              </a:rPr>
              <a:t>Display, compare and analyze data</a:t>
            </a:r>
          </a:p>
          <a:p>
            <a:pPr marL="285750" indent="-285750">
              <a:buFont typeface="Arial"/>
              <a:buChar char="•"/>
            </a:pPr>
            <a:r>
              <a:rPr lang="en-US" dirty="0">
                <a:cs typeface="Segoe UI"/>
              </a:rPr>
              <a:t>Monitoring and sharing strategies</a:t>
            </a:r>
          </a:p>
          <a:p>
            <a:pPr marL="285750" indent="-285750">
              <a:buFont typeface="Arial"/>
              <a:buChar char="•"/>
            </a:pPr>
            <a:endParaRPr lang="en-US">
              <a:cs typeface="Segoe UI"/>
            </a:endParaRPr>
          </a:p>
          <a:p>
            <a:endParaRPr lang="en-US">
              <a:cs typeface="Segoe UI"/>
            </a:endParaRPr>
          </a:p>
          <a:p>
            <a:pPr marL="285750" indent="-285750">
              <a:buFont typeface="Arial"/>
              <a:buChar char="•"/>
            </a:pPr>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3138012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71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device&#10;&#10;Description generated with very high confidence">
            <a:extLst>
              <a:ext uri="{FF2B5EF4-FFF2-40B4-BE49-F238E27FC236}">
                <a16:creationId xmlns:a16="http://schemas.microsoft.com/office/drawing/2014/main" id="{59A92774-9663-4FD7-9172-A003855C79EE}"/>
              </a:ext>
            </a:extLst>
          </p:cNvPr>
          <p:cNvPicPr>
            <a:picLocks noChangeAspect="1"/>
          </p:cNvPicPr>
          <p:nvPr/>
        </p:nvPicPr>
        <p:blipFill>
          <a:blip r:embed="rId3"/>
          <a:stretch>
            <a:fillRect/>
          </a:stretch>
        </p:blipFill>
        <p:spPr>
          <a:xfrm>
            <a:off x="1164721" y="285247"/>
            <a:ext cx="9862557" cy="5155431"/>
          </a:xfrm>
          <a:prstGeom prst="rect">
            <a:avLst/>
          </a:prstGeom>
        </p:spPr>
      </p:pic>
    </p:spTree>
    <p:extLst>
      <p:ext uri="{BB962C8B-B14F-4D97-AF65-F5344CB8AC3E}">
        <p14:creationId xmlns:p14="http://schemas.microsoft.com/office/powerpoint/2010/main" val="232310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72AEEF4D-EC7F-4461-9AEF-B325E5A53ED7}"/>
              </a:ext>
            </a:extLst>
          </p:cNvPr>
          <p:cNvPicPr>
            <a:picLocks noChangeAspect="1"/>
          </p:cNvPicPr>
          <p:nvPr/>
        </p:nvPicPr>
        <p:blipFill>
          <a:blip r:embed="rId3"/>
          <a:stretch>
            <a:fillRect/>
          </a:stretch>
        </p:blipFill>
        <p:spPr>
          <a:xfrm>
            <a:off x="1143940" y="-7697"/>
            <a:ext cx="10402883" cy="5958994"/>
          </a:xfrm>
          <a:prstGeom prst="rect">
            <a:avLst/>
          </a:prstGeom>
        </p:spPr>
      </p:pic>
    </p:spTree>
    <p:extLst>
      <p:ext uri="{BB962C8B-B14F-4D97-AF65-F5344CB8AC3E}">
        <p14:creationId xmlns:p14="http://schemas.microsoft.com/office/powerpoint/2010/main" val="375303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computer&#10;&#10;Description generated with very high confidence">
            <a:extLst>
              <a:ext uri="{FF2B5EF4-FFF2-40B4-BE49-F238E27FC236}">
                <a16:creationId xmlns:a16="http://schemas.microsoft.com/office/drawing/2014/main" id="{905465EB-F6E8-4E47-B18D-2F9F1EE2904F}"/>
              </a:ext>
            </a:extLst>
          </p:cNvPr>
          <p:cNvPicPr>
            <a:picLocks noChangeAspect="1"/>
          </p:cNvPicPr>
          <p:nvPr/>
        </p:nvPicPr>
        <p:blipFill>
          <a:blip r:embed="rId3"/>
          <a:stretch>
            <a:fillRect/>
          </a:stretch>
        </p:blipFill>
        <p:spPr>
          <a:xfrm>
            <a:off x="880704" y="255539"/>
            <a:ext cx="11109465" cy="5571067"/>
          </a:xfrm>
          <a:prstGeom prst="rect">
            <a:avLst/>
          </a:prstGeom>
        </p:spPr>
      </p:pic>
    </p:spTree>
    <p:extLst>
      <p:ext uri="{BB962C8B-B14F-4D97-AF65-F5344CB8AC3E}">
        <p14:creationId xmlns:p14="http://schemas.microsoft.com/office/powerpoint/2010/main" val="396429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373C-913F-42C9-BD7B-A7315F25BF9C}"/>
              </a:ext>
            </a:extLst>
          </p:cNvPr>
          <p:cNvSpPr>
            <a:spLocks noGrp="1"/>
          </p:cNvSpPr>
          <p:nvPr>
            <p:ph type="title"/>
          </p:nvPr>
        </p:nvSpPr>
        <p:spPr/>
        <p:txBody>
          <a:bodyPr/>
          <a:lstStyle/>
          <a:p>
            <a:r>
              <a:rPr lang="en-US">
                <a:latin typeface="Arial"/>
                <a:cs typeface="Arial"/>
              </a:rPr>
              <a:t>Georgia Insights</a:t>
            </a:r>
            <a:endParaRPr lang="en-US"/>
          </a:p>
        </p:txBody>
      </p:sp>
      <p:sp>
        <p:nvSpPr>
          <p:cNvPr id="3" name="Content Placeholder 2">
            <a:extLst>
              <a:ext uri="{FF2B5EF4-FFF2-40B4-BE49-F238E27FC236}">
                <a16:creationId xmlns:a16="http://schemas.microsoft.com/office/drawing/2014/main" id="{3D03974D-5F11-4A09-9301-42B222E23651}"/>
              </a:ext>
            </a:extLst>
          </p:cNvPr>
          <p:cNvSpPr>
            <a:spLocks noGrp="1"/>
          </p:cNvSpPr>
          <p:nvPr>
            <p:ph sz="half" idx="1"/>
          </p:nvPr>
        </p:nvSpPr>
        <p:spPr>
          <a:xfrm>
            <a:off x="1018574" y="1825625"/>
            <a:ext cx="10344785" cy="4135670"/>
          </a:xfrm>
        </p:spPr>
        <p:txBody>
          <a:bodyPr vert="horz" lIns="91440" tIns="45720" rIns="91440" bIns="45720" rtlCol="0" anchor="t">
            <a:normAutofit/>
          </a:bodyPr>
          <a:lstStyle/>
          <a:p>
            <a:pPr marL="0" indent="0">
              <a:buNone/>
            </a:pPr>
            <a:r>
              <a:rPr lang="en-US" b="1" i="1">
                <a:solidFill>
                  <a:srgbClr val="000000"/>
                </a:solidFill>
                <a:cs typeface="Calibri"/>
              </a:rPr>
              <a:t>Georgia</a:t>
            </a:r>
            <a:r>
              <a:rPr lang="en-US" b="1" i="1">
                <a:ea typeface="+mn-lt"/>
                <a:cs typeface="+mn-lt"/>
              </a:rPr>
              <a:t> Insights</a:t>
            </a:r>
            <a:r>
              <a:rPr lang="en-US">
                <a:ea typeface="+mn-lt"/>
                <a:cs typeface="+mn-lt"/>
              </a:rPr>
              <a:t> is an initiative of the Georgia Department of Education, focused on improving the clarity and accessibility of district and school-level data through public-friendly and easy-to-use dashboards.</a:t>
            </a:r>
            <a:endParaRPr lang="en-US">
              <a:cs typeface="Calibri"/>
            </a:endParaRPr>
          </a:p>
          <a:p>
            <a:pPr marL="0" indent="0">
              <a:buNone/>
            </a:pPr>
            <a:r>
              <a:rPr lang="en-US">
                <a:ea typeface="+mn-lt"/>
                <a:cs typeface="+mn-lt"/>
              </a:rPr>
              <a:t>From discipline and attendance to perception and bullying, the </a:t>
            </a:r>
            <a:r>
              <a:rPr lang="en-US" i="1">
                <a:ea typeface="+mn-lt"/>
                <a:cs typeface="+mn-lt"/>
              </a:rPr>
              <a:t>Georgia Insights</a:t>
            </a:r>
            <a:r>
              <a:rPr lang="en-US">
                <a:ea typeface="+mn-lt"/>
                <a:cs typeface="+mn-lt"/>
              </a:rPr>
              <a:t> School Climate dashboard allows users to see the data behind the school climate star rating.</a:t>
            </a:r>
          </a:p>
          <a:p>
            <a:pPr marL="0" indent="0">
              <a:buNone/>
            </a:pPr>
            <a:r>
              <a:rPr lang="en-US">
                <a:ea typeface="+mn-lt"/>
                <a:cs typeface="+mn-lt"/>
                <a:hlinkClick r:id="rId3"/>
              </a:rPr>
              <a:t>https://www.georgiainsights.com/</a:t>
            </a:r>
            <a:endParaRPr lang="en-US"/>
          </a:p>
        </p:txBody>
      </p:sp>
    </p:spTree>
    <p:extLst>
      <p:ext uri="{BB962C8B-B14F-4D97-AF65-F5344CB8AC3E}">
        <p14:creationId xmlns:p14="http://schemas.microsoft.com/office/powerpoint/2010/main" val="121811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59E96-11C1-482B-AB38-26D2F02E239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latin typeface="Arial"/>
                <a:cs typeface="Arial"/>
              </a:rPr>
              <a:t>Tool Name: Georgia Insights - Climate</a:t>
            </a:r>
            <a:endParaRPr lang="en-US" sz="3200" b="0" err="1">
              <a:solidFill>
                <a:schemeClr val="bg1"/>
              </a:solidFill>
            </a:endParaRPr>
          </a:p>
        </p:txBody>
      </p:sp>
      <p:pic>
        <p:nvPicPr>
          <p:cNvPr id="5" name="Picture 5" descr="A screenshot of a cell phone&#10;&#10;Description generated with very high confidence">
            <a:extLst>
              <a:ext uri="{FF2B5EF4-FFF2-40B4-BE49-F238E27FC236}">
                <a16:creationId xmlns:a16="http://schemas.microsoft.com/office/drawing/2014/main" id="{26822B98-CDB5-49C5-A1E8-FD67AB82D9BB}"/>
              </a:ext>
            </a:extLst>
          </p:cNvPr>
          <p:cNvPicPr>
            <a:picLocks noChangeAspect="1"/>
          </p:cNvPicPr>
          <p:nvPr/>
        </p:nvPicPr>
        <p:blipFill>
          <a:blip r:embed="rId3"/>
          <a:stretch>
            <a:fillRect/>
          </a:stretch>
        </p:blipFill>
        <p:spPr>
          <a:xfrm>
            <a:off x="1634884" y="1675227"/>
            <a:ext cx="8922231" cy="4394199"/>
          </a:xfrm>
          <a:prstGeom prst="rect">
            <a:avLst/>
          </a:prstGeom>
        </p:spPr>
      </p:pic>
    </p:spTree>
    <p:extLst>
      <p:ext uri="{BB962C8B-B14F-4D97-AF65-F5344CB8AC3E}">
        <p14:creationId xmlns:p14="http://schemas.microsoft.com/office/powerpoint/2010/main" val="170166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8CA97-C8F7-423A-A9CD-1522AC3BEA29}"/>
              </a:ext>
            </a:extLst>
          </p:cNvPr>
          <p:cNvSpPr>
            <a:spLocks noGrp="1"/>
          </p:cNvSpPr>
          <p:nvPr>
            <p:ph type="title" idx="4294967295"/>
          </p:nvPr>
        </p:nvSpPr>
        <p:spPr>
          <a:xfrm>
            <a:off x="556532" y="643467"/>
            <a:ext cx="11210925" cy="744836"/>
          </a:xfrm>
        </p:spPr>
        <p:txBody>
          <a:bodyPr vert="horz" lIns="91440" tIns="45720" rIns="91440" bIns="45720" rtlCol="0" anchor="ctr">
            <a:normAutofit/>
          </a:bodyPr>
          <a:lstStyle/>
          <a:p>
            <a:pPr algn="ctr"/>
            <a:r>
              <a:rPr lang="en-US" sz="3200">
                <a:solidFill>
                  <a:schemeClr val="bg1"/>
                </a:solidFill>
                <a:latin typeface="+mj-lt"/>
                <a:cs typeface="+mj-cs"/>
              </a:rPr>
              <a:t>Tool Name:  Georgia</a:t>
            </a:r>
            <a:r>
              <a:rPr lang="en-US" sz="3200" kern="1200">
                <a:solidFill>
                  <a:schemeClr val="bg1"/>
                </a:solidFill>
                <a:latin typeface="+mj-lt"/>
                <a:ea typeface="+mj-ea"/>
                <a:cs typeface="+mj-cs"/>
              </a:rPr>
              <a:t> Insights</a:t>
            </a:r>
            <a:r>
              <a:rPr lang="en-US" sz="3200">
                <a:solidFill>
                  <a:schemeClr val="bg1"/>
                </a:solidFill>
                <a:latin typeface="+mj-lt"/>
                <a:cs typeface="+mj-cs"/>
              </a:rPr>
              <a:t> - Achievement</a:t>
            </a:r>
            <a:endParaRPr lang="en-US" sz="3200" kern="1200">
              <a:solidFill>
                <a:schemeClr val="bg1"/>
              </a:solidFill>
              <a:latin typeface="+mj-lt"/>
              <a:ea typeface="+mj-ea"/>
              <a:cs typeface="+mj-cs"/>
            </a:endParaRPr>
          </a:p>
        </p:txBody>
      </p:sp>
      <p:pic>
        <p:nvPicPr>
          <p:cNvPr id="4" name="Picture 4" descr="A screenshot of a cell phone&#10;&#10;Description generated with very high confidence">
            <a:extLst>
              <a:ext uri="{FF2B5EF4-FFF2-40B4-BE49-F238E27FC236}">
                <a16:creationId xmlns:a16="http://schemas.microsoft.com/office/drawing/2014/main" id="{5BF4B986-3EE9-4E92-8368-159F8BF06DB2}"/>
              </a:ext>
            </a:extLst>
          </p:cNvPr>
          <p:cNvPicPr>
            <a:picLocks noChangeAspect="1"/>
          </p:cNvPicPr>
          <p:nvPr/>
        </p:nvPicPr>
        <p:blipFill>
          <a:blip r:embed="rId3"/>
          <a:stretch>
            <a:fillRect/>
          </a:stretch>
        </p:blipFill>
        <p:spPr>
          <a:xfrm>
            <a:off x="1005259" y="1716790"/>
            <a:ext cx="10763371" cy="4352636"/>
          </a:xfrm>
          <a:prstGeom prst="rect">
            <a:avLst/>
          </a:prstGeom>
        </p:spPr>
      </p:pic>
    </p:spTree>
    <p:extLst>
      <p:ext uri="{BB962C8B-B14F-4D97-AF65-F5344CB8AC3E}">
        <p14:creationId xmlns:p14="http://schemas.microsoft.com/office/powerpoint/2010/main" val="258871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a16="http://schemas.microsoft.com/office/drawing/2014/main" id="{51BD3F99-DD68-4E7B-9B57-008D97323818}"/>
              </a:ext>
            </a:extLst>
          </p:cNvPr>
          <p:cNvPicPr>
            <a:picLocks noChangeAspect="1"/>
          </p:cNvPicPr>
          <p:nvPr/>
        </p:nvPicPr>
        <p:blipFill>
          <a:blip r:embed="rId3"/>
          <a:stretch>
            <a:fillRect/>
          </a:stretch>
        </p:blipFill>
        <p:spPr>
          <a:xfrm>
            <a:off x="913612" y="227830"/>
            <a:ext cx="10974375" cy="5695758"/>
          </a:xfrm>
          <a:prstGeom prst="rect">
            <a:avLst/>
          </a:prstGeom>
        </p:spPr>
      </p:pic>
    </p:spTree>
    <p:extLst>
      <p:ext uri="{BB962C8B-B14F-4D97-AF65-F5344CB8AC3E}">
        <p14:creationId xmlns:p14="http://schemas.microsoft.com/office/powerpoint/2010/main" val="3905760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7569349e5601e21740ead6095c13641c">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8fe7fbb1dbe964b8140bc5f2b8c40951"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Props1.xml><?xml version="1.0" encoding="utf-8"?>
<ds:datastoreItem xmlns:ds="http://schemas.openxmlformats.org/officeDocument/2006/customXml" ds:itemID="{C765A020-1562-4075-BE4A-DCB8B9F5FC18}"/>
</file>

<file path=customXml/itemProps2.xml><?xml version="1.0" encoding="utf-8"?>
<ds:datastoreItem xmlns:ds="http://schemas.openxmlformats.org/officeDocument/2006/customXml" ds:itemID="{41EFD1BE-57D5-4C14-BED6-073BF9C30556}"/>
</file>

<file path=customXml/itemProps3.xml><?xml version="1.0" encoding="utf-8"?>
<ds:datastoreItem xmlns:ds="http://schemas.openxmlformats.org/officeDocument/2006/customXml" ds:itemID="{856989A0-5713-4E29-B35F-5C6CD0CF3D92}"/>
</file>

<file path=docProps/app.xml><?xml version="1.0" encoding="utf-8"?>
<Properties xmlns="http://schemas.openxmlformats.org/officeDocument/2006/extended-properties" xmlns:vt="http://schemas.openxmlformats.org/officeDocument/2006/docPropsVTypes">
  <TotalTime>10347</TotalTime>
  <Words>1569</Words>
  <Application>Microsoft Office PowerPoint</Application>
  <PresentationFormat>Widescreen</PresentationFormat>
  <Paragraphs>189</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Times New Roman</vt:lpstr>
      <vt:lpstr>Office Theme</vt:lpstr>
      <vt:lpstr>Performance Dashboards for Education</vt:lpstr>
      <vt:lpstr>PowerPoint Presentation</vt:lpstr>
      <vt:lpstr>PowerPoint Presentation</vt:lpstr>
      <vt:lpstr>PowerPoint Presentation</vt:lpstr>
      <vt:lpstr>PowerPoint Presentation</vt:lpstr>
      <vt:lpstr>Georgia Insights</vt:lpstr>
      <vt:lpstr>Tool Name: Georgia Insights - Climate</vt:lpstr>
      <vt:lpstr>Tool Name:  Georgia Insights - Achievement</vt:lpstr>
      <vt:lpstr>PowerPoint Presentation</vt:lpstr>
      <vt:lpstr>Kids Count for Georgia</vt:lpstr>
      <vt:lpstr>PowerPoint Presentation</vt:lpstr>
      <vt:lpstr>PowerPoint Presentation</vt:lpstr>
      <vt:lpstr>Tool Name: SLDS - SI Dashboard </vt:lpstr>
      <vt:lpstr> SLDS - SI Dashboard </vt:lpstr>
      <vt:lpstr>Tool Name: Coronavirus and Covid-19 Updates</vt:lpstr>
      <vt:lpstr>Coronavirus Updates Dashboard</vt:lpstr>
      <vt:lpstr>Tool Name: The Nation's Report Card</vt:lpstr>
      <vt:lpstr>Tool Name: GOSA Dashboard</vt:lpstr>
      <vt:lpstr>PowerPoint Presentation</vt:lpstr>
      <vt:lpstr>PowerPoint Presentation</vt:lpstr>
      <vt:lpstr>Final Questions</vt:lpstr>
      <vt:lpstr>Final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Susan Brozovic</cp:lastModifiedBy>
  <cp:revision>66</cp:revision>
  <dcterms:created xsi:type="dcterms:W3CDTF">2018-12-04T19:58:15Z</dcterms:created>
  <dcterms:modified xsi:type="dcterms:W3CDTF">2020-06-02T15:47:19Z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0x01010009D831E39BAA3F4CA075FB698E603DD3</vt:lpwstr>
  </property>
</Properties>
</file>