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sldIdLst>
    <p:sldId id="265" r:id="rId3"/>
    <p:sldId id="261" r:id="rId4"/>
    <p:sldId id="266" r:id="rId5"/>
    <p:sldId id="272" r:id="rId6"/>
    <p:sldId id="287" r:id="rId7"/>
    <p:sldId id="285" r:id="rId8"/>
    <p:sldId id="286" r:id="rId9"/>
    <p:sldId id="273" r:id="rId10"/>
    <p:sldId id="288" r:id="rId11"/>
    <p:sldId id="274" r:id="rId12"/>
    <p:sldId id="291" r:id="rId13"/>
    <p:sldId id="292" r:id="rId14"/>
    <p:sldId id="293" r:id="rId15"/>
    <p:sldId id="294" r:id="rId16"/>
    <p:sldId id="284" r:id="rId17"/>
    <p:sldId id="299" r:id="rId18"/>
    <p:sldId id="300" r:id="rId19"/>
    <p:sldId id="295" r:id="rId20"/>
    <p:sldId id="301" r:id="rId21"/>
    <p:sldId id="275" r:id="rId22"/>
  </p:sldIdLst>
  <p:sldSz cx="12192000" cy="6858000"/>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Corporation" initials="" lastIdx="4" clrIdx="0"/>
  <p:cmAuthor id="1" name="Elisabeth Keati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E0BC"/>
    <a:srgbClr val="8FFF8F"/>
    <a:srgbClr val="FFCCFF"/>
    <a:srgbClr val="824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81" autoAdjust="0"/>
  </p:normalViewPr>
  <p:slideViewPr>
    <p:cSldViewPr>
      <p:cViewPr varScale="1">
        <p:scale>
          <a:sx n="113" d="100"/>
          <a:sy n="113" d="100"/>
        </p:scale>
        <p:origin x="37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2336800" y="4953000"/>
            <a:ext cx="7620000" cy="838200"/>
          </a:xfrm>
        </p:spPr>
        <p:txBody>
          <a:bodyPr/>
          <a:lstStyle>
            <a:lvl1pPr marL="0" indent="0" algn="ctr">
              <a:buFontTx/>
              <a:buNone/>
              <a:defRPr>
                <a:solidFill>
                  <a:schemeClr val="accent1">
                    <a:lumMod val="50000"/>
                  </a:schemeClr>
                </a:solidFill>
              </a:defRPr>
            </a:lvl1pPr>
          </a:lstStyle>
          <a:p>
            <a:pPr lvl="0"/>
            <a:r>
              <a:rPr lang="en-US" noProof="0" smtClean="0"/>
              <a:t>Click to edit Master subtitle style</a:t>
            </a:r>
            <a:endParaRPr lang="en-US" noProof="0" dirty="0" smtClean="0"/>
          </a:p>
        </p:txBody>
      </p:sp>
      <p:sp>
        <p:nvSpPr>
          <p:cNvPr id="12300" name="Rectangle 12"/>
          <p:cNvSpPr>
            <a:spLocks noGrp="1" noChangeArrowheads="1"/>
          </p:cNvSpPr>
          <p:nvPr>
            <p:ph type="ctrTitle"/>
          </p:nvPr>
        </p:nvSpPr>
        <p:spPr>
          <a:xfrm>
            <a:off x="2336800" y="3352800"/>
            <a:ext cx="7620000" cy="1600200"/>
          </a:xfrm>
        </p:spPr>
        <p:txBody>
          <a:bodyPr/>
          <a:lstStyle>
            <a:lvl1pPr algn="ctr">
              <a:defRPr sz="4800">
                <a:solidFill>
                  <a:schemeClr val="accent1">
                    <a:lumMod val="75000"/>
                  </a:schemeClr>
                </a:solidFill>
              </a:defRPr>
            </a:lvl1pPr>
          </a:lstStyle>
          <a:p>
            <a:pPr lvl="0"/>
            <a:r>
              <a:rPr lang="en-US" noProof="0" smtClean="0"/>
              <a:t>Click to edit Master title style</a:t>
            </a:r>
            <a:endParaRPr lang="en-US" noProof="0" dirty="0" smtClean="0"/>
          </a:p>
        </p:txBody>
      </p:sp>
      <p:sp>
        <p:nvSpPr>
          <p:cNvPr id="12301" name="Rectangle 13"/>
          <p:cNvSpPr>
            <a:spLocks noGrp="1" noChangeArrowheads="1"/>
          </p:cNvSpPr>
          <p:nvPr>
            <p:ph type="dt" sz="half" idx="2"/>
          </p:nvPr>
        </p:nvSpPr>
        <p:spPr/>
        <p:txBody>
          <a:bodyPr/>
          <a:lstStyle>
            <a:lvl1pPr>
              <a:defRPr>
                <a:latin typeface="+mn-lt"/>
              </a:defRPr>
            </a:lvl1pPr>
          </a:lstStyle>
          <a:p>
            <a:endParaRPr lang="en-US" dirty="0"/>
          </a:p>
        </p:txBody>
      </p:sp>
      <p:sp>
        <p:nvSpPr>
          <p:cNvPr id="12302" name="Rectangle 14"/>
          <p:cNvSpPr>
            <a:spLocks noGrp="1" noChangeArrowheads="1"/>
          </p:cNvSpPr>
          <p:nvPr>
            <p:ph type="ftr" sz="quarter" idx="3"/>
          </p:nvPr>
        </p:nvSpPr>
        <p:spPr/>
        <p:txBody>
          <a:bodyPr/>
          <a:lstStyle>
            <a:lvl1pPr>
              <a:defRPr>
                <a:latin typeface="+mn-lt"/>
              </a:defRPr>
            </a:lvl1pPr>
          </a:lstStyle>
          <a:p>
            <a:endParaRPr lang="en-US" dirty="0"/>
          </a:p>
        </p:txBody>
      </p:sp>
      <p:sp>
        <p:nvSpPr>
          <p:cNvPr id="12303" name="Rectangle 15"/>
          <p:cNvSpPr>
            <a:spLocks noGrp="1" noChangeArrowheads="1"/>
          </p:cNvSpPr>
          <p:nvPr>
            <p:ph type="sldNum" sz="quarter" idx="4"/>
          </p:nvPr>
        </p:nvSpPr>
        <p:spPr/>
        <p:txBody>
          <a:bodyPr/>
          <a:lstStyle>
            <a:lvl1pPr>
              <a:defRPr>
                <a:latin typeface="+mn-lt"/>
              </a:defRPr>
            </a:lvl1pPr>
          </a:lstStyle>
          <a:p>
            <a:fld id="{EF391BD4-A378-4329-A5DF-4A5955C5E9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C85E1EE-9592-4865-834F-79405699F61D}" type="slidenum">
              <a:rPr lang="en-US"/>
              <a:pPr/>
              <a:t>‹#›</a:t>
            </a:fld>
            <a:endParaRPr lang="en-US" dirty="0"/>
          </a:p>
        </p:txBody>
      </p:sp>
    </p:spTree>
    <p:extLst>
      <p:ext uri="{BB962C8B-B14F-4D97-AF65-F5344CB8AC3E}">
        <p14:creationId xmlns:p14="http://schemas.microsoft.com/office/powerpoint/2010/main" val="83199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62000"/>
            <a:ext cx="26416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7721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B97E91E-09F4-423F-A7EF-55CF9DF26056}" type="slidenum">
              <a:rPr lang="en-US"/>
              <a:pPr/>
              <a:t>‹#›</a:t>
            </a:fld>
            <a:endParaRPr lang="en-US" dirty="0"/>
          </a:p>
        </p:txBody>
      </p:sp>
    </p:spTree>
    <p:extLst>
      <p:ext uri="{BB962C8B-B14F-4D97-AF65-F5344CB8AC3E}">
        <p14:creationId xmlns:p14="http://schemas.microsoft.com/office/powerpoint/2010/main" val="40941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198563"/>
            <a:ext cx="11430000" cy="914400"/>
          </a:xfrm>
        </p:spPr>
        <p:txBody>
          <a:bodyPr/>
          <a:lstStyle>
            <a:lvl1pPr>
              <a:defRPr/>
            </a:lvl1pPr>
          </a:lstStyle>
          <a:p>
            <a:r>
              <a:rPr lang="en-US" dirty="0"/>
              <a:t>Title and Points</a:t>
            </a:r>
          </a:p>
        </p:txBody>
      </p:sp>
      <p:sp>
        <p:nvSpPr>
          <p:cNvPr id="5" name="Slide Number Placeholder 4"/>
          <p:cNvSpPr>
            <a:spLocks noGrp="1"/>
          </p:cNvSpPr>
          <p:nvPr>
            <p:ph type="sldNum" sz="quarter" idx="12"/>
          </p:nvPr>
        </p:nvSpPr>
        <p:spPr>
          <a:xfrm>
            <a:off x="9027993" y="6457950"/>
            <a:ext cx="2743200" cy="365125"/>
          </a:xfrm>
        </p:spPr>
        <p:txBody>
          <a:bodyPr/>
          <a:lstStyle/>
          <a:p>
            <a:fld id="{A23E5EAA-34AB-4363-B5C7-C812CE4C293E}" type="slidenum">
              <a:rPr lang="en-US" smtClean="0"/>
              <a:pPr/>
              <a:t>‹#›</a:t>
            </a:fld>
            <a:endParaRPr lang="en-US" dirty="0"/>
          </a:p>
        </p:txBody>
      </p:sp>
      <p:sp>
        <p:nvSpPr>
          <p:cNvPr id="8" name="Text Placeholder 7"/>
          <p:cNvSpPr>
            <a:spLocks noGrp="1"/>
          </p:cNvSpPr>
          <p:nvPr>
            <p:ph type="body" sz="quarter" idx="13"/>
          </p:nvPr>
        </p:nvSpPr>
        <p:spPr>
          <a:xfrm>
            <a:off x="736979" y="2416175"/>
            <a:ext cx="11034214" cy="373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06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8BDDAD0-AC67-4FDA-80DA-826BFEA80967}" type="slidenum">
              <a:rPr lang="en-US"/>
              <a:pPr/>
              <a:t>‹#›</a:t>
            </a:fld>
            <a:endParaRPr lang="en-US" dirty="0"/>
          </a:p>
        </p:txBody>
      </p:sp>
    </p:spTree>
    <p:extLst>
      <p:ext uri="{BB962C8B-B14F-4D97-AF65-F5344CB8AC3E}">
        <p14:creationId xmlns:p14="http://schemas.microsoft.com/office/powerpoint/2010/main" val="50826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AE73CE4-EA5F-42E1-999D-BA84EF8C7517}" type="slidenum">
              <a:rPr lang="en-US"/>
              <a:pPr/>
              <a:t>‹#›</a:t>
            </a:fld>
            <a:endParaRPr lang="en-US" dirty="0"/>
          </a:p>
        </p:txBody>
      </p:sp>
    </p:spTree>
    <p:extLst>
      <p:ext uri="{BB962C8B-B14F-4D97-AF65-F5344CB8AC3E}">
        <p14:creationId xmlns:p14="http://schemas.microsoft.com/office/powerpoint/2010/main" val="3377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5181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676400"/>
            <a:ext cx="5181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7348021-AED3-4B9B-8412-B61F272FCD57}" type="slidenum">
              <a:rPr lang="en-US"/>
              <a:pPr/>
              <a:t>‹#›</a:t>
            </a:fld>
            <a:endParaRPr lang="en-US" dirty="0"/>
          </a:p>
        </p:txBody>
      </p:sp>
    </p:spTree>
    <p:extLst>
      <p:ext uri="{BB962C8B-B14F-4D97-AF65-F5344CB8AC3E}">
        <p14:creationId xmlns:p14="http://schemas.microsoft.com/office/powerpoint/2010/main" val="122849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07EAD03-7990-45BB-96FB-36C65F767C8E}" type="slidenum">
              <a:rPr lang="en-US"/>
              <a:pPr/>
              <a:t>‹#›</a:t>
            </a:fld>
            <a:endParaRPr lang="en-US" dirty="0"/>
          </a:p>
        </p:txBody>
      </p:sp>
    </p:spTree>
    <p:extLst>
      <p:ext uri="{BB962C8B-B14F-4D97-AF65-F5344CB8AC3E}">
        <p14:creationId xmlns:p14="http://schemas.microsoft.com/office/powerpoint/2010/main" val="324936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A16668B-AAC7-4189-80D2-4F5855F58372}" type="slidenum">
              <a:rPr lang="en-US"/>
              <a:pPr/>
              <a:t>‹#›</a:t>
            </a:fld>
            <a:endParaRPr lang="en-US" dirty="0"/>
          </a:p>
        </p:txBody>
      </p:sp>
    </p:spTree>
    <p:extLst>
      <p:ext uri="{BB962C8B-B14F-4D97-AF65-F5344CB8AC3E}">
        <p14:creationId xmlns:p14="http://schemas.microsoft.com/office/powerpoint/2010/main" val="171228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CE98ED4-6205-4787-9F41-CC1E8FAF8209}" type="slidenum">
              <a:rPr lang="en-US"/>
              <a:pPr/>
              <a:t>‹#›</a:t>
            </a:fld>
            <a:endParaRPr lang="en-US" dirty="0"/>
          </a:p>
        </p:txBody>
      </p:sp>
    </p:spTree>
    <p:extLst>
      <p:ext uri="{BB962C8B-B14F-4D97-AF65-F5344CB8AC3E}">
        <p14:creationId xmlns:p14="http://schemas.microsoft.com/office/powerpoint/2010/main" val="215774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4011084" cy="91440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9601"/>
            <a:ext cx="6815667"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524001"/>
            <a:ext cx="4011084" cy="449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B855399-94E5-44F8-8F6D-CB8A7216A87A}" type="slidenum">
              <a:rPr lang="en-US"/>
              <a:pPr/>
              <a:t>‹#›</a:t>
            </a:fld>
            <a:endParaRPr lang="en-US" dirty="0"/>
          </a:p>
        </p:txBody>
      </p:sp>
    </p:spTree>
    <p:extLst>
      <p:ext uri="{BB962C8B-B14F-4D97-AF65-F5344CB8AC3E}">
        <p14:creationId xmlns:p14="http://schemas.microsoft.com/office/powerpoint/2010/main" val="156345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F40C28D-A11E-4C04-AB5B-4DA120267640}" type="slidenum">
              <a:rPr lang="en-US"/>
              <a:pPr/>
              <a:t>‹#›</a:t>
            </a:fld>
            <a:endParaRPr lang="en-US" dirty="0"/>
          </a:p>
        </p:txBody>
      </p:sp>
    </p:spTree>
    <p:extLst>
      <p:ext uri="{BB962C8B-B14F-4D97-AF65-F5344CB8AC3E}">
        <p14:creationId xmlns:p14="http://schemas.microsoft.com/office/powerpoint/2010/main" val="409420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bwMode="auto">
          <a:xfrm>
            <a:off x="914400" y="762001"/>
            <a:ext cx="105664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
        <p:nvSpPr>
          <p:cNvPr id="11269" name="Rectangle 5"/>
          <p:cNvSpPr>
            <a:spLocks noGrp="1" noChangeArrowheads="1"/>
          </p:cNvSpPr>
          <p:nvPr>
            <p:ph type="body" idx="1"/>
          </p:nvPr>
        </p:nvSpPr>
        <p:spPr bwMode="auto">
          <a:xfrm>
            <a:off x="914400" y="1676400"/>
            <a:ext cx="1056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dt" sz="half" idx="2"/>
          </p:nvPr>
        </p:nvSpPr>
        <p:spPr bwMode="auto">
          <a:xfrm>
            <a:off x="914400" y="6248400"/>
            <a:ext cx="288713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chemeClr val="accent1">
                    <a:lumMod val="50000"/>
                  </a:schemeClr>
                </a:solidFill>
                <a:latin typeface="+mn-lt"/>
              </a:defRPr>
            </a:lvl1pPr>
          </a:lstStyle>
          <a:p>
            <a:endParaRPr lang="en-US" dirty="0"/>
          </a:p>
        </p:txBody>
      </p:sp>
      <p:sp>
        <p:nvSpPr>
          <p:cNvPr id="11271" name="Rectangle 7"/>
          <p:cNvSpPr>
            <a:spLocks noGrp="1" noChangeArrowheads="1"/>
          </p:cNvSpPr>
          <p:nvPr>
            <p:ph type="ftr" sz="quarter" idx="3"/>
          </p:nvPr>
        </p:nvSpPr>
        <p:spPr bwMode="auto">
          <a:xfrm>
            <a:off x="4339167" y="6248400"/>
            <a:ext cx="406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chemeClr val="accent1">
                    <a:lumMod val="50000"/>
                  </a:schemeClr>
                </a:solidFill>
                <a:latin typeface="+mn-lt"/>
              </a:defRPr>
            </a:lvl1pPr>
          </a:lstStyle>
          <a:p>
            <a:endParaRPr lang="en-US" dirty="0"/>
          </a:p>
        </p:txBody>
      </p:sp>
      <p:sp>
        <p:nvSpPr>
          <p:cNvPr id="11272" name="Rectangle 8"/>
          <p:cNvSpPr>
            <a:spLocks noGrp="1" noChangeArrowheads="1"/>
          </p:cNvSpPr>
          <p:nvPr>
            <p:ph type="sldNum" sz="quarter" idx="4"/>
          </p:nvPr>
        </p:nvSpPr>
        <p:spPr bwMode="auto">
          <a:xfrm>
            <a:off x="89408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chemeClr val="accent1">
                    <a:lumMod val="50000"/>
                  </a:schemeClr>
                </a:solidFill>
                <a:latin typeface="+mn-lt"/>
              </a:defRPr>
            </a:lvl1pPr>
          </a:lstStyle>
          <a:p>
            <a:fld id="{157A5440-C788-490C-BE93-2ABAC828A8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eaLnBrk="1" fontAlgn="base" hangingPunct="1">
        <a:spcBef>
          <a:spcPct val="0"/>
        </a:spcBef>
        <a:spcAft>
          <a:spcPct val="0"/>
        </a:spcAft>
        <a:defRPr sz="3600" b="1">
          <a:solidFill>
            <a:schemeClr val="accent1">
              <a:lumMod val="75000"/>
            </a:schemeClr>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p:titleStyle>
    <p:bodyStyle>
      <a:lvl1pPr marL="447675" indent="-447675" algn="l" rtl="0" eaLnBrk="1" fontAlgn="base" hangingPunct="1">
        <a:spcBef>
          <a:spcPct val="60000"/>
        </a:spcBef>
        <a:spcAft>
          <a:spcPct val="0"/>
        </a:spcAft>
        <a:buClr>
          <a:schemeClr val="accent1">
            <a:lumMod val="75000"/>
          </a:schemeClr>
        </a:buClr>
        <a:buChar char="•"/>
        <a:defRPr sz="2000">
          <a:solidFill>
            <a:schemeClr val="accent1">
              <a:lumMod val="50000"/>
            </a:schemeClr>
          </a:solidFill>
          <a:latin typeface="+mn-lt"/>
          <a:ea typeface="+mn-ea"/>
          <a:cs typeface="+mn-cs"/>
        </a:defRPr>
      </a:lvl1pPr>
      <a:lvl2pPr marL="889000" indent="-439738" algn="l" rtl="0" eaLnBrk="1" fontAlgn="base" hangingPunct="1">
        <a:spcBef>
          <a:spcPct val="20000"/>
        </a:spcBef>
        <a:spcAft>
          <a:spcPct val="0"/>
        </a:spcAft>
        <a:buClr>
          <a:schemeClr val="accent1">
            <a:lumMod val="75000"/>
          </a:schemeClr>
        </a:buClr>
        <a:buChar char="•"/>
        <a:defRPr>
          <a:solidFill>
            <a:schemeClr val="accent1">
              <a:lumMod val="50000"/>
            </a:schemeClr>
          </a:solidFill>
          <a:latin typeface="+mn-lt"/>
        </a:defRPr>
      </a:lvl2pPr>
      <a:lvl3pPr marL="1293813" indent="-403225" algn="l" rtl="0" eaLnBrk="1" fontAlgn="base" hangingPunct="1">
        <a:spcBef>
          <a:spcPct val="20000"/>
        </a:spcBef>
        <a:spcAft>
          <a:spcPct val="0"/>
        </a:spcAft>
        <a:buClr>
          <a:schemeClr val="accent1">
            <a:lumMod val="75000"/>
          </a:schemeClr>
        </a:buClr>
        <a:buChar char="•"/>
        <a:defRPr sz="1600">
          <a:solidFill>
            <a:schemeClr val="accent1">
              <a:lumMod val="50000"/>
            </a:schemeClr>
          </a:solidFill>
          <a:latin typeface="+mn-lt"/>
        </a:defRPr>
      </a:lvl3pPr>
      <a:lvl4pPr marL="1681163" indent="-385763" algn="l" rtl="0" eaLnBrk="1" fontAlgn="base" hangingPunct="1">
        <a:spcBef>
          <a:spcPct val="20000"/>
        </a:spcBef>
        <a:spcAft>
          <a:spcPct val="0"/>
        </a:spcAft>
        <a:buClr>
          <a:schemeClr val="accent1">
            <a:lumMod val="75000"/>
          </a:schemeClr>
        </a:buClr>
        <a:buChar char="•"/>
        <a:defRPr sz="1400">
          <a:solidFill>
            <a:schemeClr val="accent1">
              <a:lumMod val="50000"/>
            </a:schemeClr>
          </a:solidFill>
          <a:latin typeface="+mn-lt"/>
        </a:defRPr>
      </a:lvl4pPr>
      <a:lvl5pPr marL="2070100" indent="-387350" algn="l" rtl="0" eaLnBrk="1" fontAlgn="base" hangingPunct="1">
        <a:spcBef>
          <a:spcPct val="20000"/>
        </a:spcBef>
        <a:spcAft>
          <a:spcPct val="0"/>
        </a:spcAft>
        <a:buClr>
          <a:schemeClr val="accent1">
            <a:lumMod val="75000"/>
          </a:schemeClr>
        </a:buClr>
        <a:buChar char="•"/>
        <a:defRPr sz="1400">
          <a:solidFill>
            <a:schemeClr val="accent1">
              <a:lumMod val="50000"/>
            </a:schemeClr>
          </a:solidFill>
          <a:latin typeface="+mn-lt"/>
        </a:defRPr>
      </a:lvl5pPr>
      <a:lvl6pPr marL="2527300" indent="-387350" algn="l" rtl="0" eaLnBrk="1" fontAlgn="base" hangingPunct="1">
        <a:spcBef>
          <a:spcPct val="20000"/>
        </a:spcBef>
        <a:spcAft>
          <a:spcPct val="0"/>
        </a:spcAft>
        <a:buClr>
          <a:srgbClr val="663300"/>
        </a:buClr>
        <a:buChar char="•"/>
        <a:defRPr sz="1400">
          <a:solidFill>
            <a:srgbClr val="824100"/>
          </a:solidFill>
          <a:latin typeface="+mn-lt"/>
        </a:defRPr>
      </a:lvl6pPr>
      <a:lvl7pPr marL="2984500" indent="-387350" algn="l" rtl="0" eaLnBrk="1" fontAlgn="base" hangingPunct="1">
        <a:spcBef>
          <a:spcPct val="20000"/>
        </a:spcBef>
        <a:spcAft>
          <a:spcPct val="0"/>
        </a:spcAft>
        <a:buClr>
          <a:srgbClr val="663300"/>
        </a:buClr>
        <a:buChar char="•"/>
        <a:defRPr sz="1400">
          <a:solidFill>
            <a:srgbClr val="824100"/>
          </a:solidFill>
          <a:latin typeface="+mn-lt"/>
        </a:defRPr>
      </a:lvl7pPr>
      <a:lvl8pPr marL="3441700" indent="-387350" algn="l" rtl="0" eaLnBrk="1" fontAlgn="base" hangingPunct="1">
        <a:spcBef>
          <a:spcPct val="20000"/>
        </a:spcBef>
        <a:spcAft>
          <a:spcPct val="0"/>
        </a:spcAft>
        <a:buClr>
          <a:srgbClr val="663300"/>
        </a:buClr>
        <a:buChar char="•"/>
        <a:defRPr sz="1400">
          <a:solidFill>
            <a:srgbClr val="824100"/>
          </a:solidFill>
          <a:latin typeface="+mn-lt"/>
        </a:defRPr>
      </a:lvl8pPr>
      <a:lvl9pPr marL="3898900" indent="-387350" algn="l" rtl="0" eaLnBrk="1" fontAlgn="base" hangingPunct="1">
        <a:spcBef>
          <a:spcPct val="20000"/>
        </a:spcBef>
        <a:spcAft>
          <a:spcPct val="0"/>
        </a:spcAft>
        <a:buClr>
          <a:srgbClr val="663300"/>
        </a:buClr>
        <a:buChar char="•"/>
        <a:defRPr sz="1400">
          <a:solidFill>
            <a:srgbClr val="8241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2133600" y="1295400"/>
            <a:ext cx="7620000" cy="1600200"/>
          </a:xfrm>
        </p:spPr>
        <p:txBody>
          <a:bodyPr/>
          <a:lstStyle/>
          <a:p>
            <a:r>
              <a:rPr lang="en-US" sz="4000" dirty="0">
                <a:latin typeface="Courier New" panose="02070309020205020404" pitchFamily="49" charset="0"/>
                <a:ea typeface="BatangChe" panose="02030609000101010101" pitchFamily="49" charset="-127"/>
                <a:cs typeface="Courier New" panose="02070309020205020404" pitchFamily="49" charset="0"/>
              </a:rPr>
              <a:t>Dougherty County </a:t>
            </a:r>
            <a:br>
              <a:rPr lang="en-US" sz="4000" dirty="0">
                <a:latin typeface="Courier New" panose="02070309020205020404" pitchFamily="49" charset="0"/>
                <a:ea typeface="BatangChe" panose="02030609000101010101" pitchFamily="49" charset="-127"/>
                <a:cs typeface="Courier New" panose="02070309020205020404" pitchFamily="49" charset="0"/>
              </a:rPr>
            </a:br>
            <a:r>
              <a:rPr lang="en-US" sz="4000" dirty="0">
                <a:latin typeface="Courier New" panose="02070309020205020404" pitchFamily="49" charset="0"/>
                <a:ea typeface="BatangChe" panose="02030609000101010101" pitchFamily="49" charset="-127"/>
                <a:cs typeface="Courier New" panose="02070309020205020404" pitchFamily="49" charset="0"/>
              </a:rPr>
              <a:t>School System </a:t>
            </a:r>
            <a:br>
              <a:rPr lang="en-US" sz="4000" dirty="0">
                <a:latin typeface="Courier New" panose="02070309020205020404" pitchFamily="49" charset="0"/>
                <a:ea typeface="BatangChe" panose="02030609000101010101" pitchFamily="49" charset="-127"/>
                <a:cs typeface="Courier New" panose="02070309020205020404" pitchFamily="49" charset="0"/>
              </a:rPr>
            </a:br>
            <a:r>
              <a:rPr lang="en-US" sz="4000" dirty="0">
                <a:latin typeface="Courier New" panose="02070309020205020404" pitchFamily="49" charset="0"/>
                <a:ea typeface="BatangChe" panose="02030609000101010101" pitchFamily="49" charset="-127"/>
                <a:cs typeface="Courier New" panose="02070309020205020404" pitchFamily="49" charset="0"/>
              </a:rPr>
              <a:t>Accountability Report </a:t>
            </a:r>
          </a:p>
        </p:txBody>
      </p:sp>
      <p:sp>
        <p:nvSpPr>
          <p:cNvPr id="23558" name="Rectangle 6"/>
          <p:cNvSpPr>
            <a:spLocks noGrp="1" noChangeArrowheads="1"/>
          </p:cNvSpPr>
          <p:nvPr>
            <p:ph type="subTitle" idx="1"/>
          </p:nvPr>
        </p:nvSpPr>
        <p:spPr>
          <a:xfrm>
            <a:off x="2133600" y="4000500"/>
            <a:ext cx="4572000" cy="838200"/>
          </a:xfrm>
        </p:spPr>
        <p:txBody>
          <a:bodyPr/>
          <a:lstStyle/>
          <a:p>
            <a:pPr>
              <a:spcBef>
                <a:spcPts val="0"/>
              </a:spcBef>
            </a:pPr>
            <a:r>
              <a:rPr lang="en-US" dirty="0">
                <a:latin typeface="Courier New" panose="02070309020205020404" pitchFamily="49" charset="0"/>
                <a:cs typeface="Courier New" panose="02070309020205020404" pitchFamily="49" charset="0"/>
              </a:rPr>
              <a:t>June 14, 2017 </a:t>
            </a:r>
            <a:endParaRPr lang="en-US" dirty="0">
              <a:latin typeface="Courier New" panose="02070309020205020404" pitchFamily="49" charset="0"/>
              <a:cs typeface="Courier New" panose="02070309020205020404" pitchFamily="49" charset="0"/>
            </a:endParaRPr>
          </a:p>
          <a:p>
            <a:pPr>
              <a:spcBef>
                <a:spcPts val="0"/>
              </a:spcBef>
            </a:pPr>
            <a:endParaRPr lang="en-US" dirty="0" smtClean="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228600"/>
            <a:ext cx="839689" cy="8407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pic>
        <p:nvPicPr>
          <p:cNvPr id="7" name="Picture 6"/>
          <p:cNvPicPr/>
          <p:nvPr/>
        </p:nvPicPr>
        <p:blipFill>
          <a:blip r:embed="rId3"/>
          <a:stretch>
            <a:fillRect/>
          </a:stretch>
        </p:blipFill>
        <p:spPr>
          <a:xfrm>
            <a:off x="6934200" y="3048000"/>
            <a:ext cx="35052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68" y="784087"/>
            <a:ext cx="10972800" cy="808038"/>
          </a:xfrm>
        </p:spPr>
        <p:txBody>
          <a:bodyPr/>
          <a:lstStyle/>
          <a:p>
            <a:pPr algn="ctr"/>
            <a:r>
              <a:rPr lang="en-US" dirty="0" smtClean="0"/>
              <a:t>Changes in Professional Development </a:t>
            </a:r>
            <a:endParaRPr lang="en-US" dirty="0"/>
          </a:p>
        </p:txBody>
      </p:sp>
      <p:sp>
        <p:nvSpPr>
          <p:cNvPr id="5" name="Content Placeholder 4"/>
          <p:cNvSpPr>
            <a:spLocks noGrp="1"/>
          </p:cNvSpPr>
          <p:nvPr>
            <p:ph sz="half" idx="2"/>
          </p:nvPr>
        </p:nvSpPr>
        <p:spPr>
          <a:xfrm>
            <a:off x="457200" y="1905000"/>
            <a:ext cx="5817125" cy="3951288"/>
          </a:xfrm>
        </p:spPr>
        <p:txBody>
          <a:bodyPr/>
          <a:lstStyle/>
          <a:p>
            <a:pPr>
              <a:buFont typeface="+mj-lt"/>
              <a:buAutoNum type="arabicPeriod"/>
            </a:pPr>
            <a:r>
              <a:rPr lang="en-US" sz="1800" dirty="0" smtClean="0"/>
              <a:t>GLISI </a:t>
            </a:r>
          </a:p>
          <a:p>
            <a:pPr>
              <a:buFont typeface="+mj-lt"/>
              <a:buAutoNum type="arabicPeriod"/>
            </a:pPr>
            <a:r>
              <a:rPr lang="en-US" sz="1800" dirty="0" smtClean="0"/>
              <a:t>Reading Mentors Program </a:t>
            </a:r>
            <a:r>
              <a:rPr lang="en-US" sz="1800" dirty="0"/>
              <a:t> (GOSA)</a:t>
            </a:r>
          </a:p>
          <a:p>
            <a:pPr>
              <a:buFont typeface="+mj-lt"/>
              <a:buAutoNum type="arabicPeriod"/>
            </a:pPr>
            <a:r>
              <a:rPr lang="en-US" sz="1800" dirty="0" smtClean="0"/>
              <a:t>Instructional Coaching </a:t>
            </a:r>
          </a:p>
          <a:p>
            <a:pPr>
              <a:buFont typeface="+mj-lt"/>
              <a:buAutoNum type="arabicPeriod"/>
            </a:pPr>
            <a:r>
              <a:rPr lang="en-US" sz="1800" dirty="0" smtClean="0"/>
              <a:t>UPPI/ASU/DCSS Wallace Foundation </a:t>
            </a:r>
          </a:p>
          <a:p>
            <a:pPr>
              <a:buFont typeface="+mj-lt"/>
              <a:buAutoNum type="arabicPeriod"/>
            </a:pPr>
            <a:r>
              <a:rPr lang="en-US" sz="1800" dirty="0" smtClean="0"/>
              <a:t>DCSS New Teacher Induction Program  </a:t>
            </a:r>
            <a:r>
              <a:rPr lang="en-US" sz="1400" dirty="0" smtClean="0"/>
              <a:t>{All Schools}</a:t>
            </a:r>
            <a:endParaRPr lang="en-US" sz="1800" dirty="0" smtClean="0"/>
          </a:p>
          <a:p>
            <a:pPr>
              <a:buFont typeface="+mj-lt"/>
              <a:buAutoNum type="arabicPeriod"/>
            </a:pPr>
            <a:r>
              <a:rPr lang="en-US" sz="1800" dirty="0" smtClean="0"/>
              <a:t>Talent for Turnaround Leadership Academy (GADOE)</a:t>
            </a:r>
          </a:p>
          <a:p>
            <a:pPr>
              <a:buFont typeface="+mj-lt"/>
              <a:buAutoNum type="arabicPeriod"/>
            </a:pPr>
            <a:r>
              <a:rPr lang="en-US" sz="1800" dirty="0" smtClean="0"/>
              <a:t>Teacher Leaders Program (GOSA)</a:t>
            </a:r>
          </a:p>
          <a:p>
            <a:pPr>
              <a:buFont typeface="+mj-lt"/>
              <a:buAutoNum type="arabicPeriod"/>
            </a:pPr>
            <a:r>
              <a:rPr lang="en-US" sz="1800" dirty="0" smtClean="0"/>
              <a:t>School Improvement Specialists </a:t>
            </a:r>
          </a:p>
        </p:txBody>
      </p:sp>
      <p:sp>
        <p:nvSpPr>
          <p:cNvPr id="6" name="Content Placeholder 5"/>
          <p:cNvSpPr>
            <a:spLocks noGrp="1"/>
          </p:cNvSpPr>
          <p:nvPr>
            <p:ph sz="quarter" idx="4"/>
          </p:nvPr>
        </p:nvSpPr>
        <p:spPr>
          <a:xfrm>
            <a:off x="6477000" y="1905000"/>
            <a:ext cx="5617632" cy="3951288"/>
          </a:xfrm>
        </p:spPr>
        <p:txBody>
          <a:bodyPr/>
          <a:lstStyle/>
          <a:p>
            <a:pPr>
              <a:buFont typeface="+mj-lt"/>
              <a:buAutoNum type="arabicPeriod" startAt="9"/>
            </a:pPr>
            <a:r>
              <a:rPr lang="en-US" sz="1800" dirty="0">
                <a:solidFill>
                  <a:srgbClr val="CC6600">
                    <a:lumMod val="50000"/>
                  </a:srgbClr>
                </a:solidFill>
              </a:rPr>
              <a:t>MCREL Balanced Leadership </a:t>
            </a:r>
            <a:r>
              <a:rPr lang="en-US" sz="1800" dirty="0" smtClean="0">
                <a:solidFill>
                  <a:srgbClr val="CC6600">
                    <a:lumMod val="50000"/>
                  </a:srgbClr>
                </a:solidFill>
              </a:rPr>
              <a:t>Training (GADOE) </a:t>
            </a:r>
            <a:r>
              <a:rPr lang="en-US" sz="1400" dirty="0"/>
              <a:t>{All Schools}</a:t>
            </a:r>
          </a:p>
          <a:p>
            <a:pPr>
              <a:buFont typeface="+mj-lt"/>
              <a:buAutoNum type="arabicPeriod" startAt="9"/>
            </a:pPr>
            <a:r>
              <a:rPr lang="en-US" sz="1800" dirty="0" smtClean="0"/>
              <a:t>Georgia Principal Support Network                (Southwest GA RESA)</a:t>
            </a:r>
          </a:p>
          <a:p>
            <a:pPr>
              <a:buFont typeface="+mj-lt"/>
              <a:buAutoNum type="arabicPeriod" startAt="9"/>
            </a:pPr>
            <a:r>
              <a:rPr lang="en-US" sz="1800" dirty="0" smtClean="0"/>
              <a:t>Instructional </a:t>
            </a:r>
            <a:r>
              <a:rPr lang="en-US" sz="1800" dirty="0"/>
              <a:t>Specialists </a:t>
            </a:r>
            <a:r>
              <a:rPr lang="en-US" sz="1800" dirty="0" smtClean="0"/>
              <a:t>{Servicing All </a:t>
            </a:r>
            <a:r>
              <a:rPr lang="en-US" sz="1800" dirty="0"/>
              <a:t>Schools}</a:t>
            </a:r>
          </a:p>
          <a:p>
            <a:pPr>
              <a:buFont typeface="+mj-lt"/>
              <a:buAutoNum type="arabicPeriod" startAt="9"/>
            </a:pPr>
            <a:r>
              <a:rPr lang="en-US" sz="1800" dirty="0" smtClean="0"/>
              <a:t>Growing Readers Program (GOSA)</a:t>
            </a:r>
          </a:p>
          <a:p>
            <a:pPr>
              <a:buFont typeface="+mj-lt"/>
              <a:buAutoNum type="arabicPeriod" startAt="9"/>
            </a:pPr>
            <a:r>
              <a:rPr lang="en-US" sz="1800" dirty="0" smtClean="0"/>
              <a:t>Project Lead the Way (GOSA)</a:t>
            </a:r>
          </a:p>
          <a:p>
            <a:pPr>
              <a:buFont typeface="+mj-lt"/>
              <a:buAutoNum type="arabicPeriod" startAt="9"/>
            </a:pPr>
            <a:r>
              <a:rPr lang="en-US" sz="1800" dirty="0" smtClean="0"/>
              <a:t>School Improvement Grant (SIG) PL (SIG Schools)</a:t>
            </a:r>
            <a:endParaRPr lang="en-US"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7556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86367594"/>
              </p:ext>
            </p:extLst>
          </p:nvPr>
        </p:nvGraphicFramePr>
        <p:xfrm>
          <a:off x="3047999" y="762000"/>
          <a:ext cx="8407272" cy="5029197"/>
        </p:xfrm>
        <a:graphic>
          <a:graphicData uri="http://schemas.openxmlformats.org/drawingml/2006/table">
            <a:tbl>
              <a:tblPr/>
              <a:tblGrid>
                <a:gridCol w="3375532">
                  <a:extLst>
                    <a:ext uri="{9D8B030D-6E8A-4147-A177-3AD203B41FA5}">
                      <a16:colId xmlns:a16="http://schemas.microsoft.com/office/drawing/2014/main" xmlns="" val="20001"/>
                    </a:ext>
                  </a:extLst>
                </a:gridCol>
                <a:gridCol w="718820">
                  <a:extLst>
                    <a:ext uri="{9D8B030D-6E8A-4147-A177-3AD203B41FA5}">
                      <a16:colId xmlns:a16="http://schemas.microsoft.com/office/drawing/2014/main" xmlns="" val="2097548424"/>
                    </a:ext>
                  </a:extLst>
                </a:gridCol>
                <a:gridCol w="718820">
                  <a:extLst>
                    <a:ext uri="{9D8B030D-6E8A-4147-A177-3AD203B41FA5}">
                      <a16:colId xmlns:a16="http://schemas.microsoft.com/office/drawing/2014/main" xmlns="" val="20002"/>
                    </a:ext>
                  </a:extLst>
                </a:gridCol>
                <a:gridCol w="718820">
                  <a:extLst>
                    <a:ext uri="{9D8B030D-6E8A-4147-A177-3AD203B41FA5}">
                      <a16:colId xmlns:a16="http://schemas.microsoft.com/office/drawing/2014/main" xmlns="" val="20003"/>
                    </a:ext>
                  </a:extLst>
                </a:gridCol>
                <a:gridCol w="718820">
                  <a:extLst>
                    <a:ext uri="{9D8B030D-6E8A-4147-A177-3AD203B41FA5}">
                      <a16:colId xmlns:a16="http://schemas.microsoft.com/office/drawing/2014/main" xmlns="" val="20004"/>
                    </a:ext>
                  </a:extLst>
                </a:gridCol>
                <a:gridCol w="718820">
                  <a:extLst>
                    <a:ext uri="{9D8B030D-6E8A-4147-A177-3AD203B41FA5}">
                      <a16:colId xmlns:a16="http://schemas.microsoft.com/office/drawing/2014/main" xmlns="" val="20005"/>
                    </a:ext>
                  </a:extLst>
                </a:gridCol>
                <a:gridCol w="718820">
                  <a:extLst>
                    <a:ext uri="{9D8B030D-6E8A-4147-A177-3AD203B41FA5}">
                      <a16:colId xmlns:a16="http://schemas.microsoft.com/office/drawing/2014/main" xmlns="" val="20006"/>
                    </a:ext>
                  </a:extLst>
                </a:gridCol>
                <a:gridCol w="718820">
                  <a:extLst>
                    <a:ext uri="{9D8B030D-6E8A-4147-A177-3AD203B41FA5}">
                      <a16:colId xmlns:a16="http://schemas.microsoft.com/office/drawing/2014/main" xmlns="" val="1469338431"/>
                    </a:ext>
                  </a:extLst>
                </a:gridCol>
              </a:tblGrid>
              <a:tr h="184960">
                <a:tc>
                  <a:txBody>
                    <a:bodyPr/>
                    <a:lstStyle/>
                    <a:p>
                      <a:pPr algn="ctr" fontAlgn="b"/>
                      <a:endParaRPr lang="en-US" sz="105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2015</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Albany High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Albany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1"/>
                  </a:ext>
                </a:extLst>
              </a:tr>
              <a:tr h="210619">
                <a:tc>
                  <a:txBody>
                    <a:bodyPr/>
                    <a:lstStyle/>
                    <a:p>
                      <a:pPr algn="l" fontAlgn="b"/>
                      <a:r>
                        <a:rPr lang="en-US" sz="800" b="0" i="0" u="none" strike="noStrike" dirty="0">
                          <a:solidFill>
                            <a:srgbClr val="000000"/>
                          </a:solidFill>
                          <a:effectLst/>
                          <a:latin typeface="Calibri" panose="020F0502020204030204" pitchFamily="34" charset="0"/>
                        </a:rPr>
                        <a:t>Alice Coachman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7, 9, 13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2"/>
                  </a:ext>
                </a:extLst>
              </a:tr>
              <a:tr h="210619">
                <a:tc>
                  <a:txBody>
                    <a:bodyPr/>
                    <a:lstStyle/>
                    <a:p>
                      <a:pPr algn="l" fontAlgn="b"/>
                      <a:r>
                        <a:rPr lang="en-US" sz="800" b="0" i="0" u="none" strike="noStrike" dirty="0">
                          <a:solidFill>
                            <a:srgbClr val="000000"/>
                          </a:solidFill>
                          <a:effectLst/>
                          <a:latin typeface="Calibri" panose="020F0502020204030204" pitchFamily="34" charset="0"/>
                        </a:rPr>
                        <a:t>Dougherty Comprehensive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1,3, 8</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3, 8</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3, 8</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3"/>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International Studies</a:t>
                      </a:r>
                      <a:r>
                        <a:rPr lang="en-US" sz="800" b="0" i="0" u="none" strike="noStrike" baseline="0" dirty="0" smtClean="0">
                          <a:solidFill>
                            <a:srgbClr val="000000"/>
                          </a:solidFill>
                          <a:effectLst/>
                          <a:latin typeface="Calibri" panose="020F0502020204030204" pitchFamily="34" charset="0"/>
                        </a:rPr>
                        <a:t>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Jackson Heights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1, 7, 9, 13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7"/>
                  </a:ext>
                </a:extLst>
              </a:tr>
              <a:tr h="210619">
                <a:tc>
                  <a:txBody>
                    <a:bodyPr/>
                    <a:lstStyle/>
                    <a:p>
                      <a:pPr algn="l" fontAlgn="b"/>
                      <a:r>
                        <a:rPr lang="en-US" sz="800" b="0" i="0" u="none" strike="noStrike" dirty="0">
                          <a:solidFill>
                            <a:srgbClr val="000000"/>
                          </a:solidFill>
                          <a:effectLst/>
                          <a:latin typeface="Calibri" panose="020F0502020204030204" pitchFamily="34" charset="0"/>
                        </a:rPr>
                        <a:t>Lamar Reese School of the Arts</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08"/>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Lake</a:t>
                      </a:r>
                      <a:r>
                        <a:rPr lang="en-US" sz="800" b="0" i="0" u="none" strike="noStrike" baseline="0" dirty="0" smtClean="0">
                          <a:solidFill>
                            <a:srgbClr val="000000"/>
                          </a:solidFill>
                          <a:effectLst/>
                          <a:latin typeface="Calibri" panose="020F0502020204030204" pitchFamily="34" charset="0"/>
                        </a:rPr>
                        <a:t> Park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Lincoln Elementary Magnet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9, 13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10"/>
                  </a:ext>
                </a:extLst>
              </a:tr>
              <a:tr h="210619">
                <a:tc>
                  <a:txBody>
                    <a:bodyPr/>
                    <a:lstStyle/>
                    <a:p>
                      <a:pPr algn="l" fontAlgn="b"/>
                      <a:r>
                        <a:rPr lang="en-US" sz="800" b="0" i="0" u="none" strike="noStrike" dirty="0">
                          <a:solidFill>
                            <a:srgbClr val="000000"/>
                          </a:solidFill>
                          <a:effectLst/>
                          <a:latin typeface="Calibri" panose="020F0502020204030204" pitchFamily="34" charset="0"/>
                        </a:rPr>
                        <a:t>Live Oak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extLst>
                  <a:ext uri="{0D108BD9-81ED-4DB2-BD59-A6C34878D82A}">
                    <a16:rowId xmlns:a16="http://schemas.microsoft.com/office/drawing/2014/main" xmlns="" val="10012"/>
                  </a:ext>
                </a:extLst>
              </a:tr>
              <a:tr h="210619">
                <a:tc>
                  <a:txBody>
                    <a:bodyPr/>
                    <a:lstStyle/>
                    <a:p>
                      <a:pPr algn="l" fontAlgn="b"/>
                      <a:r>
                        <a:rPr lang="en-US" sz="800" b="0" i="0" u="none" strike="noStrike" dirty="0">
                          <a:solidFill>
                            <a:srgbClr val="000000"/>
                          </a:solidFill>
                          <a:effectLst/>
                          <a:latin typeface="Calibri" panose="020F0502020204030204" pitchFamily="34" charset="0"/>
                        </a:rPr>
                        <a:t>Martin Luther King, Jr.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8</a:t>
                      </a:r>
                      <a:r>
                        <a:rPr lang="en-US" sz="900" b="0" i="0" u="none" strike="noStrike" baseline="0" dirty="0" smtClean="0">
                          <a:solidFill>
                            <a:srgbClr val="000000"/>
                          </a:solidFill>
                          <a:effectLst/>
                          <a:latin typeface="Calibri" panose="020F0502020204030204" pitchFamily="34" charset="0"/>
                        </a:rPr>
                        <a:t>, 9,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1,3, 8, 14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5"/>
                  </a:ext>
                </a:extLst>
              </a:tr>
              <a:tr h="210619">
                <a:tc>
                  <a:txBody>
                    <a:bodyPr/>
                    <a:lstStyle/>
                    <a:p>
                      <a:pPr algn="l" fontAlgn="b"/>
                      <a:r>
                        <a:rPr lang="en-US" sz="800" b="0" i="0" u="none" strike="noStrike" dirty="0">
                          <a:solidFill>
                            <a:srgbClr val="000000"/>
                          </a:solidFill>
                          <a:effectLst/>
                          <a:latin typeface="Calibri" panose="020F0502020204030204" pitchFamily="34" charset="0"/>
                        </a:rPr>
                        <a:t>Merry Acres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4224679084"/>
                  </a:ext>
                </a:extLst>
              </a:tr>
              <a:tr h="210619">
                <a:tc>
                  <a:txBody>
                    <a:bodyPr/>
                    <a:lstStyle/>
                    <a:p>
                      <a:pPr algn="l" fontAlgn="b"/>
                      <a:r>
                        <a:rPr lang="en-US" sz="800" b="0" i="0" u="none" strike="noStrike" dirty="0">
                          <a:solidFill>
                            <a:srgbClr val="000000"/>
                          </a:solidFill>
                          <a:effectLst/>
                          <a:latin typeface="Calibri" panose="020F0502020204030204" pitchFamily="34" charset="0"/>
                        </a:rPr>
                        <a:t>Monroe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1, 3, 8, 14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3, 8, 14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3, 8, 14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3, 14</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98159212"/>
                  </a:ext>
                </a:extLst>
              </a:tr>
              <a:tr h="210619">
                <a:tc>
                  <a:txBody>
                    <a:bodyPr/>
                    <a:lstStyle/>
                    <a:p>
                      <a:pPr algn="l" fontAlgn="b"/>
                      <a:r>
                        <a:rPr lang="en-US" sz="800" b="0" i="0" u="none" strike="noStrike" dirty="0">
                          <a:solidFill>
                            <a:srgbClr val="000000"/>
                          </a:solidFill>
                          <a:effectLst/>
                          <a:latin typeface="Calibri" panose="020F0502020204030204" pitchFamily="34" charset="0"/>
                        </a:rPr>
                        <a:t>Morningside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1, 7 , 9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859526118"/>
                  </a:ext>
                </a:extLst>
              </a:tr>
              <a:tr h="210619">
                <a:tc>
                  <a:txBody>
                    <a:bodyPr/>
                    <a:lstStyle/>
                    <a:p>
                      <a:pPr algn="l" fontAlgn="b"/>
                      <a:r>
                        <a:rPr lang="en-US" sz="800" b="0" i="0" u="none" strike="noStrike" dirty="0">
                          <a:solidFill>
                            <a:srgbClr val="000000"/>
                          </a:solidFill>
                          <a:effectLst/>
                          <a:latin typeface="Calibri" panose="020F0502020204030204" pitchFamily="34" charset="0"/>
                        </a:rPr>
                        <a:t>Northside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1, 7, 9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r>
                        <a:rPr lang="en-US" sz="900" b="0" i="0" u="none" strike="noStrike" baseline="0" dirty="0" smtClean="0">
                          <a:solidFill>
                            <a:srgbClr val="000000"/>
                          </a:solidFill>
                          <a:effectLst/>
                          <a:latin typeface="Calibri" panose="020F0502020204030204" pitchFamily="34" charset="0"/>
                        </a:rPr>
                        <a:t>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3952812348"/>
                  </a:ext>
                </a:extLst>
              </a:tr>
              <a:tr h="210619">
                <a:tc>
                  <a:txBody>
                    <a:bodyPr/>
                    <a:lstStyle/>
                    <a:p>
                      <a:pPr algn="l" fontAlgn="b"/>
                      <a:r>
                        <a:rPr lang="en-US" sz="800" b="0" i="0" u="none" strike="noStrike" dirty="0">
                          <a:solidFill>
                            <a:srgbClr val="000000"/>
                          </a:solidFill>
                          <a:effectLst/>
                          <a:latin typeface="Calibri" panose="020F0502020204030204" pitchFamily="34" charset="0"/>
                        </a:rPr>
                        <a:t>Radium Springs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Radium Springs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1, 7, 9,</a:t>
                      </a:r>
                      <a:r>
                        <a:rPr lang="en-US" sz="900" b="0" i="0" u="none" strike="noStrike" baseline="0" dirty="0" smtClean="0">
                          <a:solidFill>
                            <a:srgbClr val="000000"/>
                          </a:solidFill>
                          <a:effectLst/>
                          <a:latin typeface="Calibri" panose="020F0502020204030204" pitchFamily="34" charset="0"/>
                        </a:rPr>
                        <a:t> </a:t>
                      </a:r>
                      <a:r>
                        <a:rPr lang="en-US" sz="900" b="0" i="0" u="none" strike="noStrike" dirty="0" smtClean="0">
                          <a:solidFill>
                            <a:srgbClr val="000000"/>
                          </a:solidFill>
                          <a:effectLst/>
                          <a:latin typeface="Calibri" panose="020F0502020204030204" pitchFamily="34" charset="0"/>
                        </a:rPr>
                        <a:t>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Robert A. Cross Middle Magnet</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9, 13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Sherwood Acres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9, 13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Southside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Turner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1, 7, 9, 12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West Town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1, 9, 13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Westover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smtClean="0">
                          <a:solidFill>
                            <a:srgbClr val="000000"/>
                          </a:solidFill>
                          <a:effectLst/>
                          <a:latin typeface="Calibri" panose="020F0502020204030204" pitchFamily="34" charset="0"/>
                        </a:rPr>
                        <a:t>1, 9</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xmlns="" val="3969415555"/>
                  </a:ext>
                </a:extLst>
              </a:tr>
            </a:tbl>
          </a:graphicData>
        </a:graphic>
      </p:graphicFrame>
      <p:sp>
        <p:nvSpPr>
          <p:cNvPr id="2" name="TextBox 1"/>
          <p:cNvSpPr txBox="1"/>
          <p:nvPr/>
        </p:nvSpPr>
        <p:spPr>
          <a:xfrm>
            <a:off x="8466" y="2286000"/>
            <a:ext cx="2963333" cy="1815882"/>
          </a:xfrm>
          <a:prstGeom prst="rect">
            <a:avLst/>
          </a:prstGeom>
          <a:noFill/>
        </p:spPr>
        <p:txBody>
          <a:bodyPr wrap="square" rtlCol="0">
            <a:spAutoFit/>
          </a:bodyPr>
          <a:lstStyle/>
          <a:p>
            <a:pPr algn="ctr"/>
            <a:r>
              <a:rPr lang="en-US" sz="2800" b="1" dirty="0">
                <a:solidFill>
                  <a:schemeClr val="bg1"/>
                </a:solidFill>
              </a:rPr>
              <a:t>Changes </a:t>
            </a:r>
            <a:endParaRPr lang="en-US" sz="2800" b="1" dirty="0" smtClean="0">
              <a:solidFill>
                <a:schemeClr val="bg1"/>
              </a:solidFill>
            </a:endParaRPr>
          </a:p>
          <a:p>
            <a:pPr algn="ctr"/>
            <a:r>
              <a:rPr lang="en-US" sz="2800" b="1" dirty="0" smtClean="0">
                <a:solidFill>
                  <a:schemeClr val="bg1"/>
                </a:solidFill>
              </a:rPr>
              <a:t>In</a:t>
            </a:r>
          </a:p>
          <a:p>
            <a:pPr algn="ctr"/>
            <a:r>
              <a:rPr lang="en-US" sz="2800" b="1" dirty="0" smtClean="0">
                <a:solidFill>
                  <a:schemeClr val="bg1"/>
                </a:solidFill>
              </a:rPr>
              <a:t>Professional Development </a:t>
            </a:r>
            <a:endParaRPr lang="en-US" sz="28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8229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3"/>
          </p:nvPr>
        </p:nvSpPr>
        <p:spPr>
          <a:xfrm>
            <a:off x="558537" y="1917892"/>
            <a:ext cx="11034214" cy="4831308"/>
          </a:xfrm>
        </p:spPr>
        <p:txBody>
          <a:bodyPr>
            <a:noAutofit/>
          </a:bodyPr>
          <a:lstStyle/>
          <a:p>
            <a:pPr marL="342900" indent="-342900">
              <a:spcBef>
                <a:spcPts val="600"/>
              </a:spcBef>
              <a:buFont typeface="+mj-lt"/>
              <a:buAutoNum type="arabicPeriod"/>
            </a:pPr>
            <a:r>
              <a:rPr lang="en-US" sz="1800" b="1" dirty="0" smtClean="0"/>
              <a:t>ILT - </a:t>
            </a:r>
            <a:r>
              <a:rPr lang="en-US" sz="1800" dirty="0"/>
              <a:t>Our SIG Schools are increasing the length of the school day to significantly increase the total number of school hours so as to include additional time for instruction in core </a:t>
            </a:r>
            <a:r>
              <a:rPr lang="en-US" sz="1800" dirty="0" smtClean="0"/>
              <a:t>academic.</a:t>
            </a:r>
          </a:p>
          <a:p>
            <a:pPr marL="0" indent="0">
              <a:spcBef>
                <a:spcPts val="600"/>
              </a:spcBef>
              <a:buNone/>
            </a:pPr>
            <a:endParaRPr lang="en-US" sz="1800" b="1" dirty="0" smtClean="0"/>
          </a:p>
          <a:p>
            <a:pPr marL="342900" indent="-342900">
              <a:spcBef>
                <a:spcPts val="600"/>
              </a:spcBef>
              <a:buAutoNum type="arabicPeriod" startAt="2"/>
            </a:pPr>
            <a:r>
              <a:rPr lang="en-US" sz="1800" b="1" dirty="0" smtClean="0"/>
              <a:t>Before/After </a:t>
            </a:r>
            <a:r>
              <a:rPr lang="en-US" sz="1800" b="1" dirty="0"/>
              <a:t>School Programs - </a:t>
            </a:r>
            <a:r>
              <a:rPr lang="en-US" sz="1800" dirty="0"/>
              <a:t>These after school programs include the 21st Century Community Learning Center program, periodic Saturday school, and other periodic after school programs.  Students receive academic help in one or more of the core content areas</a:t>
            </a:r>
            <a:r>
              <a:rPr lang="en-US" sz="1800" dirty="0" smtClean="0"/>
              <a:t>.</a:t>
            </a:r>
          </a:p>
          <a:p>
            <a:pPr marL="342900" indent="-342900">
              <a:spcBef>
                <a:spcPts val="600"/>
              </a:spcBef>
              <a:buAutoNum type="arabicPeriod" startAt="2"/>
            </a:pPr>
            <a:endParaRPr lang="en-US" sz="1800" dirty="0"/>
          </a:p>
          <a:p>
            <a:pPr marL="342900" indent="-342900">
              <a:spcBef>
                <a:spcPts val="600"/>
              </a:spcBef>
              <a:buAutoNum type="arabicPeriod" startAt="2"/>
            </a:pPr>
            <a:r>
              <a:rPr lang="en-US" sz="1800" b="1" dirty="0" smtClean="0"/>
              <a:t>FLP</a:t>
            </a:r>
            <a:r>
              <a:rPr lang="en-US" sz="1800" dirty="0" smtClean="0"/>
              <a:t> – A supplemental </a:t>
            </a:r>
            <a:r>
              <a:rPr lang="en-US" sz="1800" dirty="0"/>
              <a:t>academic intervention that is required for Priority </a:t>
            </a:r>
            <a:r>
              <a:rPr lang="en-US" sz="1800" dirty="0" smtClean="0"/>
              <a:t>and </a:t>
            </a:r>
            <a:r>
              <a:rPr lang="en-US" sz="1800" dirty="0"/>
              <a:t>Focus </a:t>
            </a:r>
            <a:r>
              <a:rPr lang="en-US" sz="1800" dirty="0" smtClean="0"/>
              <a:t>Schools and allows </a:t>
            </a:r>
            <a:r>
              <a:rPr lang="en-US" sz="1800" dirty="0"/>
              <a:t>districts to design an extended learning program tailored to meet the needs of the school and students with greatest academic need</a:t>
            </a:r>
            <a:r>
              <a:rPr lang="en-US" sz="1800" dirty="0" smtClean="0"/>
              <a:t>.  Two of our Focus Schools implemented FLP.</a:t>
            </a:r>
            <a:endParaRPr lang="en-US" sz="1800" dirty="0"/>
          </a:p>
          <a:p>
            <a:pPr marL="0" indent="0">
              <a:spcBef>
                <a:spcPts val="600"/>
              </a:spcBef>
              <a:buNone/>
            </a:pPr>
            <a:endParaRPr lang="en-US" sz="1800" dirty="0" smtClean="0"/>
          </a:p>
          <a:p>
            <a:pPr marL="342900" indent="-342900">
              <a:spcBef>
                <a:spcPts val="600"/>
              </a:spcBef>
              <a:buAutoNum type="arabicPeriod" startAt="2"/>
            </a:pPr>
            <a:endParaRPr lang="en-US" sz="1800" dirty="0"/>
          </a:p>
          <a:p>
            <a:pPr marL="0" indent="0">
              <a:spcBef>
                <a:spcPts val="600"/>
              </a:spcBef>
              <a:buNone/>
            </a:pPr>
            <a:endParaRPr lang="en-US" sz="1800" b="1" dirty="0" smtClean="0"/>
          </a:p>
          <a:p>
            <a:pPr marL="0" indent="0">
              <a:spcBef>
                <a:spcPts val="600"/>
              </a:spcBef>
              <a:buNone/>
            </a:pPr>
            <a:endParaRPr lang="en-US" sz="1800" b="1" dirty="0"/>
          </a:p>
          <a:p>
            <a:pPr marL="0" indent="0">
              <a:spcBef>
                <a:spcPts val="600"/>
              </a:spcBef>
              <a:buNone/>
            </a:pPr>
            <a:endParaRPr lang="en-US" sz="1800" dirty="0" smtClean="0"/>
          </a:p>
        </p:txBody>
      </p:sp>
      <p:sp>
        <p:nvSpPr>
          <p:cNvPr id="5" name="TextBox 4"/>
          <p:cNvSpPr txBox="1"/>
          <p:nvPr/>
        </p:nvSpPr>
        <p:spPr>
          <a:xfrm>
            <a:off x="457200" y="914400"/>
            <a:ext cx="10945091" cy="646331"/>
          </a:xfrm>
          <a:prstGeom prst="rect">
            <a:avLst/>
          </a:prstGeom>
          <a:noFill/>
        </p:spPr>
        <p:txBody>
          <a:bodyPr wrap="square" rtlCol="0">
            <a:spAutoFit/>
          </a:bodyPr>
          <a:lstStyle/>
          <a:p>
            <a:pPr algn="ctr"/>
            <a:r>
              <a:rPr lang="en-US" sz="3600" b="1" dirty="0">
                <a:solidFill>
                  <a:schemeClr val="bg1"/>
                </a:solidFill>
              </a:rPr>
              <a:t>Changes in Extended </a:t>
            </a:r>
            <a:r>
              <a:rPr lang="en-US" sz="3600" b="1" dirty="0" smtClean="0">
                <a:solidFill>
                  <a:schemeClr val="bg1"/>
                </a:solidFill>
              </a:rPr>
              <a:t>Day </a:t>
            </a:r>
            <a:r>
              <a:rPr lang="en-US" sz="3600" b="1" dirty="0">
                <a:solidFill>
                  <a:schemeClr val="bg1"/>
                </a:solidFill>
              </a:rPr>
              <a:t>and </a:t>
            </a:r>
            <a:r>
              <a:rPr lang="en-US" sz="3600" b="1" dirty="0" smtClean="0">
                <a:solidFill>
                  <a:schemeClr val="bg1"/>
                </a:solidFill>
              </a:rPr>
              <a:t>Year</a:t>
            </a:r>
            <a:endParaRPr lang="en-US" sz="3600" b="1"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1370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34188737"/>
              </p:ext>
            </p:extLst>
          </p:nvPr>
        </p:nvGraphicFramePr>
        <p:xfrm>
          <a:off x="3047999" y="762000"/>
          <a:ext cx="8407272" cy="5029197"/>
        </p:xfrm>
        <a:graphic>
          <a:graphicData uri="http://schemas.openxmlformats.org/drawingml/2006/table">
            <a:tbl>
              <a:tblPr/>
              <a:tblGrid>
                <a:gridCol w="3375532">
                  <a:extLst>
                    <a:ext uri="{9D8B030D-6E8A-4147-A177-3AD203B41FA5}">
                      <a16:colId xmlns:a16="http://schemas.microsoft.com/office/drawing/2014/main" xmlns="" val="20001"/>
                    </a:ext>
                  </a:extLst>
                </a:gridCol>
                <a:gridCol w="718820">
                  <a:extLst>
                    <a:ext uri="{9D8B030D-6E8A-4147-A177-3AD203B41FA5}">
                      <a16:colId xmlns:a16="http://schemas.microsoft.com/office/drawing/2014/main" xmlns="" val="2097548424"/>
                    </a:ext>
                  </a:extLst>
                </a:gridCol>
                <a:gridCol w="718820">
                  <a:extLst>
                    <a:ext uri="{9D8B030D-6E8A-4147-A177-3AD203B41FA5}">
                      <a16:colId xmlns:a16="http://schemas.microsoft.com/office/drawing/2014/main" xmlns="" val="20002"/>
                    </a:ext>
                  </a:extLst>
                </a:gridCol>
                <a:gridCol w="718820">
                  <a:extLst>
                    <a:ext uri="{9D8B030D-6E8A-4147-A177-3AD203B41FA5}">
                      <a16:colId xmlns:a16="http://schemas.microsoft.com/office/drawing/2014/main" xmlns="" val="20003"/>
                    </a:ext>
                  </a:extLst>
                </a:gridCol>
                <a:gridCol w="718820">
                  <a:extLst>
                    <a:ext uri="{9D8B030D-6E8A-4147-A177-3AD203B41FA5}">
                      <a16:colId xmlns:a16="http://schemas.microsoft.com/office/drawing/2014/main" xmlns="" val="20004"/>
                    </a:ext>
                  </a:extLst>
                </a:gridCol>
                <a:gridCol w="718820">
                  <a:extLst>
                    <a:ext uri="{9D8B030D-6E8A-4147-A177-3AD203B41FA5}">
                      <a16:colId xmlns:a16="http://schemas.microsoft.com/office/drawing/2014/main" xmlns="" val="20005"/>
                    </a:ext>
                  </a:extLst>
                </a:gridCol>
                <a:gridCol w="718820">
                  <a:extLst>
                    <a:ext uri="{9D8B030D-6E8A-4147-A177-3AD203B41FA5}">
                      <a16:colId xmlns:a16="http://schemas.microsoft.com/office/drawing/2014/main" xmlns="" val="20006"/>
                    </a:ext>
                  </a:extLst>
                </a:gridCol>
                <a:gridCol w="718820">
                  <a:extLst>
                    <a:ext uri="{9D8B030D-6E8A-4147-A177-3AD203B41FA5}">
                      <a16:colId xmlns:a16="http://schemas.microsoft.com/office/drawing/2014/main" xmlns="" val="1469338431"/>
                    </a:ext>
                  </a:extLst>
                </a:gridCol>
              </a:tblGrid>
              <a:tr h="184960">
                <a:tc>
                  <a:txBody>
                    <a:bodyPr/>
                    <a:lstStyle/>
                    <a:p>
                      <a:pPr algn="ctr" fontAlgn="b"/>
                      <a:endParaRPr lang="en-US" sz="105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2015</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Albany High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Albany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1"/>
                  </a:ext>
                </a:extLst>
              </a:tr>
              <a:tr h="210619">
                <a:tc>
                  <a:txBody>
                    <a:bodyPr/>
                    <a:lstStyle/>
                    <a:p>
                      <a:pPr algn="l" fontAlgn="b"/>
                      <a:r>
                        <a:rPr lang="en-US" sz="800" b="0" i="0" u="none" strike="noStrike" dirty="0">
                          <a:solidFill>
                            <a:srgbClr val="000000"/>
                          </a:solidFill>
                          <a:effectLst/>
                          <a:latin typeface="Calibri" panose="020F0502020204030204" pitchFamily="34" charset="0"/>
                        </a:rPr>
                        <a:t>Alice Coachman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2"/>
                  </a:ext>
                </a:extLst>
              </a:tr>
              <a:tr h="210619">
                <a:tc>
                  <a:txBody>
                    <a:bodyPr/>
                    <a:lstStyle/>
                    <a:p>
                      <a:pPr algn="l" fontAlgn="b"/>
                      <a:r>
                        <a:rPr lang="en-US" sz="800" b="0" i="0" u="none" strike="noStrike" dirty="0">
                          <a:solidFill>
                            <a:srgbClr val="000000"/>
                          </a:solidFill>
                          <a:effectLst/>
                          <a:latin typeface="Calibri" panose="020F0502020204030204" pitchFamily="34" charset="0"/>
                        </a:rPr>
                        <a:t>Dougherty Comprehensive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1, 2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3"/>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International Studies</a:t>
                      </a:r>
                      <a:r>
                        <a:rPr lang="en-US" sz="800" b="0" i="0" u="none" strike="noStrike" baseline="0" dirty="0" smtClean="0">
                          <a:solidFill>
                            <a:srgbClr val="000000"/>
                          </a:solidFill>
                          <a:effectLst/>
                          <a:latin typeface="Calibri" panose="020F0502020204030204" pitchFamily="34" charset="0"/>
                        </a:rPr>
                        <a:t>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Jackson Heights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7"/>
                  </a:ext>
                </a:extLst>
              </a:tr>
              <a:tr h="210619">
                <a:tc>
                  <a:txBody>
                    <a:bodyPr/>
                    <a:lstStyle/>
                    <a:p>
                      <a:pPr algn="l" fontAlgn="b"/>
                      <a:r>
                        <a:rPr lang="en-US" sz="800" b="0" i="0" u="none" strike="noStrike" dirty="0">
                          <a:solidFill>
                            <a:srgbClr val="000000"/>
                          </a:solidFill>
                          <a:effectLst/>
                          <a:latin typeface="Calibri" panose="020F0502020204030204" pitchFamily="34" charset="0"/>
                        </a:rPr>
                        <a:t>Lamar Reese School of the Arts</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08"/>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Lake</a:t>
                      </a:r>
                      <a:r>
                        <a:rPr lang="en-US" sz="800" b="0" i="0" u="none" strike="noStrike" baseline="0" dirty="0" smtClean="0">
                          <a:solidFill>
                            <a:srgbClr val="000000"/>
                          </a:solidFill>
                          <a:effectLst/>
                          <a:latin typeface="Calibri" panose="020F0502020204030204" pitchFamily="34" charset="0"/>
                        </a:rPr>
                        <a:t> Park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Lincoln Elementary Magnet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10"/>
                  </a:ext>
                </a:extLst>
              </a:tr>
              <a:tr h="210619">
                <a:tc>
                  <a:txBody>
                    <a:bodyPr/>
                    <a:lstStyle/>
                    <a:p>
                      <a:pPr algn="l" fontAlgn="b"/>
                      <a:r>
                        <a:rPr lang="en-US" sz="800" b="0" i="0" u="none" strike="noStrike" dirty="0">
                          <a:solidFill>
                            <a:srgbClr val="000000"/>
                          </a:solidFill>
                          <a:effectLst/>
                          <a:latin typeface="Calibri" panose="020F0502020204030204" pitchFamily="34" charset="0"/>
                        </a:rPr>
                        <a:t>Live Oak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extLst>
                  <a:ext uri="{0D108BD9-81ED-4DB2-BD59-A6C34878D82A}">
                    <a16:rowId xmlns:a16="http://schemas.microsoft.com/office/drawing/2014/main" xmlns="" val="10012"/>
                  </a:ext>
                </a:extLst>
              </a:tr>
              <a:tr h="210619">
                <a:tc>
                  <a:txBody>
                    <a:bodyPr/>
                    <a:lstStyle/>
                    <a:p>
                      <a:pPr algn="l" fontAlgn="b"/>
                      <a:r>
                        <a:rPr lang="en-US" sz="800" b="0" i="0" u="none" strike="noStrike" dirty="0">
                          <a:solidFill>
                            <a:srgbClr val="000000"/>
                          </a:solidFill>
                          <a:effectLst/>
                          <a:latin typeface="Calibri" panose="020F0502020204030204" pitchFamily="34" charset="0"/>
                        </a:rPr>
                        <a:t>Martin Luther King, Jr.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5"/>
                  </a:ext>
                </a:extLst>
              </a:tr>
              <a:tr h="210619">
                <a:tc>
                  <a:txBody>
                    <a:bodyPr/>
                    <a:lstStyle/>
                    <a:p>
                      <a:pPr algn="l" fontAlgn="b"/>
                      <a:r>
                        <a:rPr lang="en-US" sz="800" b="0" i="0" u="none" strike="noStrike" dirty="0">
                          <a:solidFill>
                            <a:srgbClr val="000000"/>
                          </a:solidFill>
                          <a:effectLst/>
                          <a:latin typeface="Calibri" panose="020F0502020204030204" pitchFamily="34" charset="0"/>
                        </a:rPr>
                        <a:t>Merry Acres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4224679084"/>
                  </a:ext>
                </a:extLst>
              </a:tr>
              <a:tr h="210619">
                <a:tc>
                  <a:txBody>
                    <a:bodyPr/>
                    <a:lstStyle/>
                    <a:p>
                      <a:pPr algn="l" fontAlgn="b"/>
                      <a:r>
                        <a:rPr lang="en-US" sz="800" b="0" i="0" u="none" strike="noStrike" dirty="0">
                          <a:solidFill>
                            <a:srgbClr val="000000"/>
                          </a:solidFill>
                          <a:effectLst/>
                          <a:latin typeface="Calibri" panose="020F0502020204030204" pitchFamily="34" charset="0"/>
                        </a:rPr>
                        <a:t>Monroe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98159212"/>
                  </a:ext>
                </a:extLst>
              </a:tr>
              <a:tr h="210619">
                <a:tc>
                  <a:txBody>
                    <a:bodyPr/>
                    <a:lstStyle/>
                    <a:p>
                      <a:pPr algn="l" fontAlgn="b"/>
                      <a:r>
                        <a:rPr lang="en-US" sz="800" b="0" i="0" u="none" strike="noStrike" dirty="0">
                          <a:solidFill>
                            <a:srgbClr val="000000"/>
                          </a:solidFill>
                          <a:effectLst/>
                          <a:latin typeface="Calibri" panose="020F0502020204030204" pitchFamily="34" charset="0"/>
                        </a:rPr>
                        <a:t>Morningside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859526118"/>
                  </a:ext>
                </a:extLst>
              </a:tr>
              <a:tr h="210619">
                <a:tc>
                  <a:txBody>
                    <a:bodyPr/>
                    <a:lstStyle/>
                    <a:p>
                      <a:pPr algn="l" fontAlgn="b"/>
                      <a:r>
                        <a:rPr lang="en-US" sz="800" b="0" i="0" u="none" strike="noStrike" dirty="0">
                          <a:solidFill>
                            <a:srgbClr val="000000"/>
                          </a:solidFill>
                          <a:effectLst/>
                          <a:latin typeface="Calibri" panose="020F0502020204030204" pitchFamily="34" charset="0"/>
                        </a:rPr>
                        <a:t>Northside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3952812348"/>
                  </a:ext>
                </a:extLst>
              </a:tr>
              <a:tr h="210619">
                <a:tc>
                  <a:txBody>
                    <a:bodyPr/>
                    <a:lstStyle/>
                    <a:p>
                      <a:pPr algn="l" fontAlgn="b"/>
                      <a:r>
                        <a:rPr lang="en-US" sz="800" b="0" i="0" u="none" strike="noStrike" dirty="0">
                          <a:solidFill>
                            <a:srgbClr val="000000"/>
                          </a:solidFill>
                          <a:effectLst/>
                          <a:latin typeface="Calibri" panose="020F0502020204030204" pitchFamily="34" charset="0"/>
                        </a:rPr>
                        <a:t>Radium Springs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Radium Springs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Robert A. Cross Middle Magnet</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Sherwood Acres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Southside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Turner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West Town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Westover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xmlns="" val="3969415555"/>
                  </a:ext>
                </a:extLst>
              </a:tr>
            </a:tbl>
          </a:graphicData>
        </a:graphic>
      </p:graphicFrame>
      <p:sp>
        <p:nvSpPr>
          <p:cNvPr id="2" name="TextBox 1"/>
          <p:cNvSpPr txBox="1"/>
          <p:nvPr/>
        </p:nvSpPr>
        <p:spPr>
          <a:xfrm>
            <a:off x="0" y="1600200"/>
            <a:ext cx="2963333" cy="1815882"/>
          </a:xfrm>
          <a:prstGeom prst="rect">
            <a:avLst/>
          </a:prstGeom>
          <a:noFill/>
        </p:spPr>
        <p:txBody>
          <a:bodyPr wrap="square" rtlCol="0">
            <a:spAutoFit/>
          </a:bodyPr>
          <a:lstStyle/>
          <a:p>
            <a:pPr algn="ctr"/>
            <a:r>
              <a:rPr lang="en-US" sz="2800" b="1" dirty="0">
                <a:solidFill>
                  <a:schemeClr val="bg1"/>
                </a:solidFill>
              </a:rPr>
              <a:t>Changes </a:t>
            </a:r>
            <a:endParaRPr lang="en-US" sz="2800" b="1" dirty="0" smtClean="0">
              <a:solidFill>
                <a:schemeClr val="bg1"/>
              </a:solidFill>
            </a:endParaRPr>
          </a:p>
          <a:p>
            <a:pPr algn="ctr"/>
            <a:r>
              <a:rPr lang="en-US" sz="2800" b="1" dirty="0" smtClean="0">
                <a:solidFill>
                  <a:schemeClr val="bg1"/>
                </a:solidFill>
              </a:rPr>
              <a:t>In</a:t>
            </a:r>
          </a:p>
          <a:p>
            <a:pPr algn="ctr"/>
            <a:r>
              <a:rPr lang="en-US" sz="2800" b="1" dirty="0" smtClean="0">
                <a:solidFill>
                  <a:schemeClr val="bg1"/>
                </a:solidFill>
              </a:rPr>
              <a:t>Extended Day and Year </a:t>
            </a:r>
            <a:endParaRPr lang="en-US" sz="28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
        <p:nvSpPr>
          <p:cNvPr id="6" name="TextBox 5"/>
          <p:cNvSpPr txBox="1"/>
          <p:nvPr/>
        </p:nvSpPr>
        <p:spPr>
          <a:xfrm>
            <a:off x="-152400" y="3733800"/>
            <a:ext cx="3497326" cy="1877437"/>
          </a:xfrm>
          <a:prstGeom prst="rect">
            <a:avLst/>
          </a:prstGeom>
          <a:noFill/>
        </p:spPr>
        <p:txBody>
          <a:bodyPr wrap="square" rtlCol="0">
            <a:spAutoFit/>
          </a:bodyPr>
          <a:lstStyle/>
          <a:p>
            <a:pPr algn="ctr">
              <a:spcBef>
                <a:spcPts val="600"/>
              </a:spcBef>
              <a:spcAft>
                <a:spcPts val="600"/>
              </a:spcAft>
            </a:pPr>
            <a:r>
              <a:rPr lang="en-US" sz="2400" b="1" dirty="0" smtClean="0"/>
              <a:t>1 - ILT</a:t>
            </a:r>
          </a:p>
          <a:p>
            <a:pPr algn="ctr">
              <a:spcBef>
                <a:spcPts val="600"/>
              </a:spcBef>
              <a:spcAft>
                <a:spcPts val="600"/>
              </a:spcAft>
            </a:pPr>
            <a:r>
              <a:rPr lang="en-US" sz="2400" b="1" dirty="0" smtClean="0"/>
              <a:t>2 – Before/After School Programs</a:t>
            </a:r>
          </a:p>
          <a:p>
            <a:pPr algn="ctr">
              <a:spcBef>
                <a:spcPts val="600"/>
              </a:spcBef>
              <a:spcAft>
                <a:spcPts val="600"/>
              </a:spcAft>
            </a:pPr>
            <a:r>
              <a:rPr lang="en-US" sz="2400" b="1" dirty="0" smtClean="0"/>
              <a:t>3 - FLP</a:t>
            </a:r>
          </a:p>
        </p:txBody>
      </p:sp>
    </p:spTree>
    <p:extLst>
      <p:ext uri="{BB962C8B-B14F-4D97-AF65-F5344CB8AC3E}">
        <p14:creationId xmlns:p14="http://schemas.microsoft.com/office/powerpoint/2010/main" val="300794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536" y="914400"/>
            <a:ext cx="11554690" cy="646331"/>
          </a:xfrm>
          <a:prstGeom prst="rect">
            <a:avLst/>
          </a:prstGeom>
          <a:noFill/>
        </p:spPr>
        <p:txBody>
          <a:bodyPr wrap="square" rtlCol="0">
            <a:spAutoFit/>
          </a:bodyPr>
          <a:lstStyle/>
          <a:p>
            <a:pPr algn="ctr"/>
            <a:r>
              <a:rPr lang="en-US" sz="3600" b="1" dirty="0">
                <a:solidFill>
                  <a:schemeClr val="bg1"/>
                </a:solidFill>
              </a:rPr>
              <a:t>Changes in Student Support</a:t>
            </a:r>
          </a:p>
        </p:txBody>
      </p:sp>
      <p:sp>
        <p:nvSpPr>
          <p:cNvPr id="8" name="Text Placeholder 2"/>
          <p:cNvSpPr>
            <a:spLocks noGrp="1"/>
          </p:cNvSpPr>
          <p:nvPr>
            <p:ph type="body" sz="quarter" idx="13"/>
          </p:nvPr>
        </p:nvSpPr>
        <p:spPr>
          <a:xfrm>
            <a:off x="261415" y="1676400"/>
            <a:ext cx="11834353" cy="4419600"/>
          </a:xfrm>
        </p:spPr>
        <p:txBody>
          <a:bodyPr>
            <a:noAutofit/>
          </a:bodyPr>
          <a:lstStyle/>
          <a:p>
            <a:pPr marL="0" indent="0">
              <a:spcBef>
                <a:spcPts val="600"/>
              </a:spcBef>
              <a:buNone/>
            </a:pPr>
            <a:r>
              <a:rPr lang="en-US" sz="1800" b="1" dirty="0" smtClean="0"/>
              <a:t>PBIS - </a:t>
            </a:r>
            <a:r>
              <a:rPr lang="en-US" sz="1800" dirty="0"/>
              <a:t>Positive Behavioral Interventions and Supports (PBIS) is an evidence-based, data-driven framework proven to reduce disciplinary incidents, increase a school’s sense of safety and support improved academic outcomes. </a:t>
            </a:r>
            <a:endParaRPr lang="en-US" sz="1800" dirty="0" smtClean="0"/>
          </a:p>
          <a:p>
            <a:pPr marL="0" indent="0">
              <a:spcBef>
                <a:spcPts val="600"/>
              </a:spcBef>
              <a:buNone/>
            </a:pPr>
            <a:endParaRPr lang="en-US" sz="1800" dirty="0"/>
          </a:p>
          <a:p>
            <a:pPr marL="0" indent="0">
              <a:spcBef>
                <a:spcPts val="600"/>
              </a:spcBef>
              <a:buNone/>
            </a:pPr>
            <a:r>
              <a:rPr lang="en-US" sz="1800" b="1" dirty="0" smtClean="0"/>
              <a:t>Check and Connect - </a:t>
            </a:r>
            <a:r>
              <a:rPr lang="en-US" sz="1800" dirty="0"/>
              <a:t>Check and Connect is a comprehensive intervention designed to enhance student engagement at school with learning for marginalized, disengaged students, through relationship building, problem solving and capacity building, and persistence. </a:t>
            </a:r>
            <a:r>
              <a:rPr lang="en-US" sz="1800" dirty="0" smtClean="0"/>
              <a:t>Doughty </a:t>
            </a:r>
            <a:r>
              <a:rPr lang="en-US" sz="1800" dirty="0"/>
              <a:t>County has six elementary schools and three middle schools that use the Check and Connect Program.  </a:t>
            </a:r>
          </a:p>
          <a:p>
            <a:pPr marL="0" indent="0">
              <a:spcBef>
                <a:spcPts val="600"/>
              </a:spcBef>
              <a:buNone/>
            </a:pPr>
            <a:endParaRPr lang="en-US" sz="1800" dirty="0"/>
          </a:p>
          <a:p>
            <a:pPr marL="0" indent="0">
              <a:spcBef>
                <a:spcPts val="600"/>
              </a:spcBef>
              <a:buNone/>
            </a:pPr>
            <a:r>
              <a:rPr lang="en-US" sz="1800" b="1" dirty="0" smtClean="0"/>
              <a:t>Caring Adult in the Building </a:t>
            </a:r>
            <a:r>
              <a:rPr lang="en-US" sz="1800" dirty="0" smtClean="0"/>
              <a:t>- </a:t>
            </a:r>
            <a:r>
              <a:rPr lang="en-US" sz="1800" dirty="0"/>
              <a:t>The mission of the Dougherty County School System CAB Program is to ensure that all students have a caring connection with at least one adult in the building in an effort to foster academic, social, and emotional growth that will create healthy students and productive citizens. </a:t>
            </a:r>
            <a:endParaRPr lang="en-US" sz="1800" dirty="0" smtClean="0"/>
          </a:p>
          <a:p>
            <a:pPr marL="0" indent="0">
              <a:spcBef>
                <a:spcPts val="600"/>
              </a:spcBef>
              <a:buNone/>
            </a:pPr>
            <a:endParaRPr lang="en-US" sz="1800" dirty="0"/>
          </a:p>
          <a:p>
            <a:pPr marL="0" indent="0">
              <a:spcBef>
                <a:spcPts val="600"/>
              </a:spcBef>
              <a:buNone/>
            </a:pPr>
            <a:r>
              <a:rPr lang="en-US" sz="1800" dirty="0" smtClean="0"/>
              <a:t>Tiered Support for Schools under 60 CCRPI points for 3 or more years.</a:t>
            </a:r>
            <a:endParaRPr lang="en-US" sz="1800" dirty="0"/>
          </a:p>
          <a:p>
            <a:pPr marL="0" indent="0">
              <a:spcBef>
                <a:spcPts val="600"/>
              </a:spcBef>
              <a:buNone/>
            </a:pPr>
            <a:endParaRPr lang="en-US" sz="1800" dirty="0" smtClean="0"/>
          </a:p>
          <a:p>
            <a:pPr marL="0" indent="0">
              <a:spcBef>
                <a:spcPts val="600"/>
              </a:spcBef>
              <a:buNone/>
            </a:pPr>
            <a:endParaRPr lang="en-US" sz="1800"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297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2390"/>
            <a:ext cx="8305800" cy="921610"/>
          </a:xfrm>
        </p:spPr>
        <p:txBody>
          <a:bodyPr/>
          <a:lstStyle/>
          <a:p>
            <a:r>
              <a:rPr lang="en-US" dirty="0"/>
              <a:t>PBIS EOY Summary 2016-2017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5420842"/>
              </p:ext>
            </p:extLst>
          </p:nvPr>
        </p:nvGraphicFramePr>
        <p:xfrm>
          <a:off x="1981195" y="1676407"/>
          <a:ext cx="8382004" cy="4190999"/>
        </p:xfrm>
        <a:graphic>
          <a:graphicData uri="http://schemas.openxmlformats.org/drawingml/2006/table">
            <a:tbl>
              <a:tblPr/>
              <a:tblGrid>
                <a:gridCol w="1509950"/>
                <a:gridCol w="1367279"/>
                <a:gridCol w="760919"/>
                <a:gridCol w="760919"/>
                <a:gridCol w="760919"/>
                <a:gridCol w="760919"/>
                <a:gridCol w="939261"/>
                <a:gridCol w="760919"/>
                <a:gridCol w="760919"/>
              </a:tblGrid>
              <a:tr h="179102">
                <a:tc gridSpan="9">
                  <a:txBody>
                    <a:bodyPr/>
                    <a:lstStyle/>
                    <a:p>
                      <a:pPr algn="ctr" fontAlgn="b"/>
                      <a:r>
                        <a:rPr lang="en-US" sz="1000" b="1" i="0" u="none" strike="noStrike" dirty="0">
                          <a:solidFill>
                            <a:srgbClr val="000000"/>
                          </a:solidFill>
                          <a:effectLst/>
                          <a:latin typeface="Calibri" panose="020F0502020204030204" pitchFamily="34" charset="0"/>
                        </a:rPr>
                        <a:t>PBIS EOY Summary 2016-2017</a:t>
                      </a:r>
                    </a:p>
                  </a:txBody>
                  <a:tcPr marL="7034" marR="7034" marT="70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3129">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2016 Level of Implementation</a:t>
                      </a:r>
                    </a:p>
                  </a:txBody>
                  <a:tcPr marL="7034" marR="7034" marT="7034"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2016 CCRPI Score</a:t>
                      </a:r>
                    </a:p>
                  </a:txBody>
                  <a:tcPr marL="7034" marR="7034" marT="7034"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2016 School Climate Rating</a:t>
                      </a:r>
                    </a:p>
                  </a:txBody>
                  <a:tcPr marL="7034" marR="7034" marT="7034"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2016 Number of Referrals</a:t>
                      </a:r>
                    </a:p>
                  </a:txBody>
                  <a:tcPr marL="7034" marR="7034" marT="7034"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2017 Number of Referrals</a:t>
                      </a:r>
                    </a:p>
                  </a:txBody>
                  <a:tcPr marL="7034" marR="7034" marT="7034" marB="0" anchor="b">
                    <a:lnL>
                      <a:noFill/>
                    </a:lnL>
                    <a:lnR>
                      <a:noFill/>
                    </a:lnR>
                    <a:lnT>
                      <a:noFill/>
                    </a:lnT>
                    <a:lnB>
                      <a:noFill/>
                    </a:lnB>
                  </a:tcPr>
                </a:tc>
                <a:tc>
                  <a:txBody>
                    <a:bodyPr/>
                    <a:lstStyle/>
                    <a:p>
                      <a:pPr algn="l" fontAlgn="b"/>
                      <a:r>
                        <a:rPr lang="en-US" sz="800" b="1" i="0" u="none" strike="noStrike" dirty="0">
                          <a:solidFill>
                            <a:srgbClr val="000000"/>
                          </a:solidFill>
                          <a:effectLst/>
                          <a:latin typeface="Calibri" panose="020F0502020204030204" pitchFamily="34" charset="0"/>
                        </a:rPr>
                        <a:t>Change in Referrals from 2016</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1" i="0" u="none" strike="noStrike" dirty="0">
                          <a:solidFill>
                            <a:srgbClr val="000000"/>
                          </a:solidFill>
                          <a:effectLst/>
                          <a:latin typeface="Calibri" panose="020F0502020204030204" pitchFamily="34" charset="0"/>
                        </a:rPr>
                        <a:t>Cohort I</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Alice Coachman</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Emerging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54.8</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93</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51</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-41%</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Martin Luther King </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Emerging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55.5</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3</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255</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52</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-80%</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Northside </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Emerging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44.7</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168</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141</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-24%</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Turner</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Emerging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49.5</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75</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37</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-51%</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Radium Middle</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Operational</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65.1</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279</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85</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-70%</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FF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1" i="0" u="none" strike="noStrike" dirty="0">
                          <a:solidFill>
                            <a:srgbClr val="000000"/>
                          </a:solidFill>
                          <a:effectLst/>
                          <a:latin typeface="Calibri" panose="020F0502020204030204" pitchFamily="34" charset="0"/>
                        </a:rPr>
                        <a:t>Cohort II</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Lamar Reese </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Installing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54.6</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299</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29</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-90%</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Live Oak</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Installing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55.9</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123</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99</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FF0000"/>
                          </a:solidFill>
                          <a:effectLst/>
                          <a:latin typeface="Calibri" panose="020F0502020204030204" pitchFamily="34" charset="0"/>
                        </a:rPr>
                        <a:t>-20%</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Morningside</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Installing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54.8</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108</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112</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3.70%</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Sherwood</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Installing</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50.2</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46</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57</a:t>
                      </a:r>
                    </a:p>
                  </a:txBody>
                  <a:tcPr marL="7034" marR="7034" marT="7034"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24%</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endParaRPr lang="en-US" sz="800" b="0" i="0" u="none" strike="noStrike" dirty="0">
                        <a:solidFill>
                          <a:srgbClr val="FF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FF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FF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1" i="0" u="none" strike="noStrike" dirty="0">
                          <a:solidFill>
                            <a:srgbClr val="000000"/>
                          </a:solidFill>
                          <a:effectLst/>
                          <a:latin typeface="Calibri" panose="020F0502020204030204" pitchFamily="34" charset="0"/>
                        </a:rPr>
                        <a:t>Cohort III</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Lincoln Elementary</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To be trained</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Radium Elementary</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To be trained</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Calibri" panose="020F0502020204030204" pitchFamily="34" charset="0"/>
                        </a:rPr>
                        <a:t>Dougherty High</a:t>
                      </a:r>
                    </a:p>
                  </a:txBody>
                  <a:tcPr marL="7034" marR="7034" marT="7034"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000000"/>
                          </a:solidFill>
                          <a:effectLst/>
                          <a:latin typeface="Calibri" panose="020F0502020204030204" pitchFamily="34" charset="0"/>
                        </a:rPr>
                        <a:t>To be trained</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chemeClr val="tx1"/>
                          </a:solidFill>
                          <a:effectLst/>
                          <a:latin typeface="Calibri" panose="020F0502020204030204" pitchFamily="34" charset="0"/>
                        </a:rPr>
                        <a:t>Robert Harvey</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To be trained</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chemeClr val="tx1"/>
                          </a:solidFill>
                          <a:effectLst/>
                          <a:latin typeface="Calibri" panose="020F0502020204030204" pitchFamily="34" charset="0"/>
                        </a:rPr>
                        <a:t>West Town</a:t>
                      </a:r>
                    </a:p>
                  </a:txBody>
                  <a:tcPr marL="7034" marR="7034" marT="7034" marB="0" anchor="b">
                    <a:lnL>
                      <a:noFill/>
                    </a:lnL>
                    <a:lnR>
                      <a:noFill/>
                    </a:lnR>
                    <a:lnT>
                      <a:noFill/>
                    </a:lnT>
                    <a:lnB>
                      <a:noFill/>
                    </a:lnB>
                  </a:tcPr>
                </a:tc>
                <a:tc>
                  <a:txBody>
                    <a:bodyPr/>
                    <a:lstStyle/>
                    <a:p>
                      <a:pPr algn="l" fontAlgn="b"/>
                      <a:r>
                        <a:rPr lang="en-US" sz="800" b="0" i="0" u="none" strike="noStrike" dirty="0" smtClean="0">
                          <a:solidFill>
                            <a:srgbClr val="000000"/>
                          </a:solidFill>
                          <a:effectLst/>
                          <a:latin typeface="Calibri" panose="020F0502020204030204" pitchFamily="34" charset="0"/>
                        </a:rPr>
                        <a:t>To be trained</a:t>
                      </a:r>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Southside Middle</a:t>
                      </a:r>
                    </a:p>
                  </a:txBody>
                  <a:tcPr marL="7034" marR="7034" marT="7034" marB="0" anchor="b">
                    <a:lnL>
                      <a:noFill/>
                    </a:lnL>
                    <a:lnR>
                      <a:noFill/>
                    </a:lnR>
                    <a:lnT>
                      <a:noFill/>
                    </a:lnT>
                    <a:lnB>
                      <a:noFill/>
                    </a:lnB>
                  </a:tcPr>
                </a:tc>
                <a:tc>
                  <a:txBody>
                    <a:bodyPr/>
                    <a:lstStyle/>
                    <a:p>
                      <a:pPr algn="l" fontAlgn="b"/>
                      <a:r>
                        <a:rPr lang="en-US" sz="800" b="0" i="0" u="none" strike="noStrike" dirty="0">
                          <a:solidFill>
                            <a:srgbClr val="000000"/>
                          </a:solidFill>
                          <a:effectLst/>
                          <a:latin typeface="Calibri" panose="020F0502020204030204" pitchFamily="34" charset="0"/>
                        </a:rPr>
                        <a:t>School closed</a:t>
                      </a: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SGRAC</a:t>
                      </a:r>
                    </a:p>
                  </a:txBody>
                  <a:tcPr marL="7034" marR="7034" marT="7034" marB="0" anchor="b">
                    <a:lnL>
                      <a:noFill/>
                    </a:lnL>
                    <a:lnR>
                      <a:noFill/>
                    </a:lnR>
                    <a:lnT>
                      <a:noFill/>
                    </a:lnT>
                    <a:lnB>
                      <a:noFill/>
                    </a:lnB>
                  </a:tcPr>
                </a:tc>
                <a:tc>
                  <a:txBody>
                    <a:bodyPr/>
                    <a:lstStyle/>
                    <a:p>
                      <a:pPr algn="l" fontAlgn="b"/>
                      <a:r>
                        <a:rPr lang="en-US" sz="800" b="0" i="0" u="none" strike="noStrike" dirty="0" smtClean="0">
                          <a:solidFill>
                            <a:srgbClr val="000000"/>
                          </a:solidFill>
                          <a:effectLst/>
                          <a:latin typeface="Calibri" panose="020F0502020204030204" pitchFamily="34" charset="0"/>
                        </a:rPr>
                        <a:t>To be trained</a:t>
                      </a:r>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r>
                        <a:rPr lang="en-US" sz="800" b="0" i="0" u="none" strike="noStrike" dirty="0">
                          <a:solidFill>
                            <a:srgbClr val="000000"/>
                          </a:solidFill>
                          <a:effectLst/>
                          <a:latin typeface="Calibri" panose="020F0502020204030204" pitchFamily="34" charset="0"/>
                        </a:rPr>
                        <a:t>Lake Park</a:t>
                      </a:r>
                    </a:p>
                  </a:txBody>
                  <a:tcPr marL="7034" marR="7034" marT="7034" marB="0" anchor="b">
                    <a:lnL>
                      <a:noFill/>
                    </a:lnL>
                    <a:lnR>
                      <a:noFill/>
                    </a:lnR>
                    <a:lnT>
                      <a:noFill/>
                    </a:lnT>
                    <a:lnB>
                      <a:noFill/>
                    </a:lnB>
                  </a:tcPr>
                </a:tc>
                <a:tc gridSpan="2">
                  <a:txBody>
                    <a:bodyPr/>
                    <a:lstStyle/>
                    <a:p>
                      <a:pPr algn="l" fontAlgn="b"/>
                      <a:r>
                        <a:rPr lang="en-US" sz="800" b="0" i="0" u="none" strike="noStrike" dirty="0" smtClean="0">
                          <a:solidFill>
                            <a:srgbClr val="000000"/>
                          </a:solidFill>
                          <a:effectLst/>
                          <a:latin typeface="Calibri" panose="020F0502020204030204" pitchFamily="34" charset="0"/>
                        </a:rPr>
                        <a:t>To be trained</a:t>
                      </a:r>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r h="143282">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gridSpan="6">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34" marR="7034" marT="7034" marB="0" anchor="b">
                    <a:lnL>
                      <a:noFill/>
                    </a:lnL>
                    <a:lnR>
                      <a:noFill/>
                    </a:lnR>
                    <a:lnT>
                      <a:noFill/>
                    </a:lnT>
                    <a:lnB>
                      <a:noFill/>
                    </a:lnB>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Rectangle 6"/>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1825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566400" cy="879475"/>
          </a:xfrm>
        </p:spPr>
        <p:txBody>
          <a:bodyPr/>
          <a:lstStyle/>
          <a:p>
            <a:r>
              <a:rPr lang="en-US" sz="3200" dirty="0"/>
              <a:t>Elementary School Check and Connect Program</a:t>
            </a:r>
          </a:p>
        </p:txBody>
      </p:sp>
      <p:graphicFrame>
        <p:nvGraphicFramePr>
          <p:cNvPr id="4" name="Content Placeholder 3"/>
          <p:cNvGraphicFramePr>
            <a:graphicFrameLocks noGrp="1"/>
          </p:cNvGraphicFramePr>
          <p:nvPr>
            <p:ph idx="1"/>
          </p:nvPr>
        </p:nvGraphicFramePr>
        <p:xfrm>
          <a:off x="990600" y="1659418"/>
          <a:ext cx="9601200" cy="4360381"/>
        </p:xfrm>
        <a:graphic>
          <a:graphicData uri="http://schemas.openxmlformats.org/drawingml/2006/table">
            <a:tbl>
              <a:tblPr firstRow="1" firstCol="1" bandRow="1"/>
              <a:tblGrid>
                <a:gridCol w="901549"/>
                <a:gridCol w="946774"/>
                <a:gridCol w="992742"/>
                <a:gridCol w="842237"/>
                <a:gridCol w="947516"/>
                <a:gridCol w="992742"/>
                <a:gridCol w="3977640"/>
              </a:tblGrid>
              <a:tr h="246365">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Program Summary Data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27">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Office Referrals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Office Referrals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Suspensions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1469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ACES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the 15 program participants, the number of office referrals decreased by 58% and the number of suspensions decreased by 75%.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4307">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19</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22</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the 13 program participants, the number of office referrals increased by 16% and the number of suspensions increased by 22%.</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 Student was assigned to Turning Points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69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the 10 program participants, the number of office referrals remained the same and the number of suspensions decreased by 60%.</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69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RHES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32</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the 20 program participants, the number of office referrals decreased by 22% and the number of suspensions decreased by 33%.</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127">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SES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0</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the 10 program participants, there were no office referrals for 2016 and 2017.</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69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TES</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30</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the 12 program participants, the number of office referrals decreased by 79% and the number of suspensions decreased by 87%.</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691">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106</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48</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Of the 80 elementary program participants, the number of office referrals decreased by 39% and the number of suspensions decreased by 45%.</a:t>
                      </a:r>
                    </a:p>
                  </a:txBody>
                  <a:tcPr marL="61800" marR="61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95164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 School Check and Connect Program</a:t>
            </a:r>
          </a:p>
        </p:txBody>
      </p:sp>
      <p:graphicFrame>
        <p:nvGraphicFramePr>
          <p:cNvPr id="5" name="Content Placeholder 4"/>
          <p:cNvGraphicFramePr>
            <a:graphicFrameLocks noGrp="1"/>
          </p:cNvGraphicFramePr>
          <p:nvPr>
            <p:ph idx="1"/>
          </p:nvPr>
        </p:nvGraphicFramePr>
        <p:xfrm>
          <a:off x="1295400" y="1899156"/>
          <a:ext cx="9296401" cy="4044443"/>
        </p:xfrm>
        <a:graphic>
          <a:graphicData uri="http://schemas.openxmlformats.org/drawingml/2006/table">
            <a:tbl>
              <a:tblPr firstRow="1" firstCol="1" bandRow="1"/>
              <a:tblGrid>
                <a:gridCol w="1162259"/>
                <a:gridCol w="1084719"/>
                <a:gridCol w="675344"/>
                <a:gridCol w="750382"/>
                <a:gridCol w="1125573"/>
                <a:gridCol w="600306"/>
                <a:gridCol w="3897818"/>
              </a:tblGrid>
              <a:tr h="287600">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Program Summary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57">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Office Referrals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Office Referrals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59318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26 program participants, the number of office referrals increased by 38% and the number of suspensions decreased by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371">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29 program participants, the number of office referrals decreased by 65% and the number of suspensions decreased by 70%.</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 Participants were assigned to SGRAC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Students Transferred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643">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SSMS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18 program participants, the number of office referrals decreased by 52% and the number of suspensions decreased by 70%.</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Participants were assigned to SGRAC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18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Of the 73 middle school program participants, the number of office referrals decreased by 54% and the number of suspensions decreased by 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1949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30614027"/>
              </p:ext>
            </p:extLst>
          </p:nvPr>
        </p:nvGraphicFramePr>
        <p:xfrm>
          <a:off x="3581400" y="914400"/>
          <a:ext cx="8407272" cy="5029197"/>
        </p:xfrm>
        <a:graphic>
          <a:graphicData uri="http://schemas.openxmlformats.org/drawingml/2006/table">
            <a:tbl>
              <a:tblPr/>
              <a:tblGrid>
                <a:gridCol w="3375532">
                  <a:extLst>
                    <a:ext uri="{9D8B030D-6E8A-4147-A177-3AD203B41FA5}">
                      <a16:colId xmlns:a16="http://schemas.microsoft.com/office/drawing/2014/main" xmlns="" val="20001"/>
                    </a:ext>
                  </a:extLst>
                </a:gridCol>
                <a:gridCol w="718820">
                  <a:extLst>
                    <a:ext uri="{9D8B030D-6E8A-4147-A177-3AD203B41FA5}">
                      <a16:colId xmlns:a16="http://schemas.microsoft.com/office/drawing/2014/main" xmlns="" val="2097548424"/>
                    </a:ext>
                  </a:extLst>
                </a:gridCol>
                <a:gridCol w="718820">
                  <a:extLst>
                    <a:ext uri="{9D8B030D-6E8A-4147-A177-3AD203B41FA5}">
                      <a16:colId xmlns:a16="http://schemas.microsoft.com/office/drawing/2014/main" xmlns="" val="20002"/>
                    </a:ext>
                  </a:extLst>
                </a:gridCol>
                <a:gridCol w="718820">
                  <a:extLst>
                    <a:ext uri="{9D8B030D-6E8A-4147-A177-3AD203B41FA5}">
                      <a16:colId xmlns:a16="http://schemas.microsoft.com/office/drawing/2014/main" xmlns="" val="20003"/>
                    </a:ext>
                  </a:extLst>
                </a:gridCol>
                <a:gridCol w="718820">
                  <a:extLst>
                    <a:ext uri="{9D8B030D-6E8A-4147-A177-3AD203B41FA5}">
                      <a16:colId xmlns:a16="http://schemas.microsoft.com/office/drawing/2014/main" xmlns="" val="20004"/>
                    </a:ext>
                  </a:extLst>
                </a:gridCol>
                <a:gridCol w="718820">
                  <a:extLst>
                    <a:ext uri="{9D8B030D-6E8A-4147-A177-3AD203B41FA5}">
                      <a16:colId xmlns:a16="http://schemas.microsoft.com/office/drawing/2014/main" xmlns="" val="20005"/>
                    </a:ext>
                  </a:extLst>
                </a:gridCol>
                <a:gridCol w="718820">
                  <a:extLst>
                    <a:ext uri="{9D8B030D-6E8A-4147-A177-3AD203B41FA5}">
                      <a16:colId xmlns:a16="http://schemas.microsoft.com/office/drawing/2014/main" xmlns="" val="20006"/>
                    </a:ext>
                  </a:extLst>
                </a:gridCol>
                <a:gridCol w="718820">
                  <a:extLst>
                    <a:ext uri="{9D8B030D-6E8A-4147-A177-3AD203B41FA5}">
                      <a16:colId xmlns:a16="http://schemas.microsoft.com/office/drawing/2014/main" xmlns="" val="1469338431"/>
                    </a:ext>
                  </a:extLst>
                </a:gridCol>
              </a:tblGrid>
              <a:tr h="184960">
                <a:tc>
                  <a:txBody>
                    <a:bodyPr/>
                    <a:lstStyle/>
                    <a:p>
                      <a:pPr algn="ctr" fontAlgn="b"/>
                      <a:endParaRPr lang="en-US" sz="105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2015</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050" b="1" i="0" u="none" strike="noStrike" dirty="0">
                          <a:solidFill>
                            <a:srgbClr val="000000"/>
                          </a:solidFill>
                          <a:effectLst/>
                          <a:latin typeface="Calibri" panose="020F0502020204030204" pitchFamily="34" charset="0"/>
                        </a:rPr>
                        <a:t>2012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Albany High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Albany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1"/>
                  </a:ext>
                </a:extLst>
              </a:tr>
              <a:tr h="210619">
                <a:tc>
                  <a:txBody>
                    <a:bodyPr/>
                    <a:lstStyle/>
                    <a:p>
                      <a:pPr algn="l" fontAlgn="b"/>
                      <a:r>
                        <a:rPr lang="en-US" sz="800" b="0" i="0" u="none" strike="noStrike" dirty="0">
                          <a:solidFill>
                            <a:srgbClr val="000000"/>
                          </a:solidFill>
                          <a:effectLst/>
                          <a:latin typeface="Calibri" panose="020F0502020204030204" pitchFamily="34" charset="0"/>
                        </a:rPr>
                        <a:t>Alice Coachman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2"/>
                  </a:ext>
                </a:extLst>
              </a:tr>
              <a:tr h="210619">
                <a:tc>
                  <a:txBody>
                    <a:bodyPr/>
                    <a:lstStyle/>
                    <a:p>
                      <a:pPr algn="l" fontAlgn="b"/>
                      <a:r>
                        <a:rPr lang="en-US" sz="800" b="0" i="0" u="none" strike="noStrike" dirty="0">
                          <a:solidFill>
                            <a:srgbClr val="000000"/>
                          </a:solidFill>
                          <a:effectLst/>
                          <a:latin typeface="Calibri" panose="020F0502020204030204" pitchFamily="34" charset="0"/>
                        </a:rPr>
                        <a:t>Dougherty Comprehensive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3"/>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International Studies</a:t>
                      </a:r>
                      <a:r>
                        <a:rPr lang="en-US" sz="800" b="0" i="0" u="none" strike="noStrike" baseline="0" dirty="0" smtClean="0">
                          <a:solidFill>
                            <a:srgbClr val="000000"/>
                          </a:solidFill>
                          <a:effectLst/>
                          <a:latin typeface="Calibri" panose="020F0502020204030204" pitchFamily="34" charset="0"/>
                        </a:rPr>
                        <a:t>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Jackson Heights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2, 3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7"/>
                  </a:ext>
                </a:extLst>
              </a:tr>
              <a:tr h="210619">
                <a:tc>
                  <a:txBody>
                    <a:bodyPr/>
                    <a:lstStyle/>
                    <a:p>
                      <a:pPr algn="l" fontAlgn="b"/>
                      <a:r>
                        <a:rPr lang="en-US" sz="800" b="0" i="0" u="none" strike="noStrike" dirty="0">
                          <a:solidFill>
                            <a:srgbClr val="000000"/>
                          </a:solidFill>
                          <a:effectLst/>
                          <a:latin typeface="Calibri" panose="020F0502020204030204" pitchFamily="34" charset="0"/>
                        </a:rPr>
                        <a:t>Lamar Reese School of the Arts</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08"/>
                  </a:ext>
                </a:extLst>
              </a:tr>
              <a:tr h="210619">
                <a:tc>
                  <a:txBody>
                    <a:bodyPr/>
                    <a:lstStyle/>
                    <a:p>
                      <a:pPr algn="l" fontAlgn="b"/>
                      <a:r>
                        <a:rPr lang="en-US" sz="800" b="0" i="0" u="none" strike="noStrike" dirty="0" smtClean="0">
                          <a:solidFill>
                            <a:srgbClr val="000000"/>
                          </a:solidFill>
                          <a:effectLst/>
                          <a:latin typeface="Calibri" panose="020F0502020204030204" pitchFamily="34" charset="0"/>
                        </a:rPr>
                        <a:t>Lake</a:t>
                      </a:r>
                      <a:r>
                        <a:rPr lang="en-US" sz="800" b="0" i="0" u="none" strike="noStrike" baseline="0" dirty="0" smtClean="0">
                          <a:solidFill>
                            <a:srgbClr val="000000"/>
                          </a:solidFill>
                          <a:effectLst/>
                          <a:latin typeface="Calibri" panose="020F0502020204030204" pitchFamily="34" charset="0"/>
                        </a:rPr>
                        <a:t> Park </a:t>
                      </a:r>
                      <a:endParaRPr lang="en-US" sz="8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Lincoln Elementary Magnet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10"/>
                  </a:ext>
                </a:extLst>
              </a:tr>
              <a:tr h="210619">
                <a:tc>
                  <a:txBody>
                    <a:bodyPr/>
                    <a:lstStyle/>
                    <a:p>
                      <a:pPr algn="l" fontAlgn="b"/>
                      <a:r>
                        <a:rPr lang="en-US" sz="800" b="0" i="0" u="none" strike="noStrike" dirty="0">
                          <a:solidFill>
                            <a:srgbClr val="000000"/>
                          </a:solidFill>
                          <a:effectLst/>
                          <a:latin typeface="Calibri" panose="020F0502020204030204" pitchFamily="34" charset="0"/>
                        </a:rPr>
                        <a:t>Live Oak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extLst>
                  <a:ext uri="{0D108BD9-81ED-4DB2-BD59-A6C34878D82A}">
                    <a16:rowId xmlns:a16="http://schemas.microsoft.com/office/drawing/2014/main" xmlns="" val="10012"/>
                  </a:ext>
                </a:extLst>
              </a:tr>
              <a:tr h="210619">
                <a:tc>
                  <a:txBody>
                    <a:bodyPr/>
                    <a:lstStyle/>
                    <a:p>
                      <a:pPr algn="l" fontAlgn="b"/>
                      <a:r>
                        <a:rPr lang="en-US" sz="800" b="0" i="0" u="none" strike="noStrike" dirty="0">
                          <a:solidFill>
                            <a:srgbClr val="000000"/>
                          </a:solidFill>
                          <a:effectLst/>
                          <a:latin typeface="Calibri" panose="020F0502020204030204" pitchFamily="34" charset="0"/>
                        </a:rPr>
                        <a:t>Martin Luther King, Jr.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5"/>
                  </a:ext>
                </a:extLst>
              </a:tr>
              <a:tr h="210619">
                <a:tc>
                  <a:txBody>
                    <a:bodyPr/>
                    <a:lstStyle/>
                    <a:p>
                      <a:pPr algn="l" fontAlgn="b"/>
                      <a:r>
                        <a:rPr lang="en-US" sz="800" b="0" i="0" u="none" strike="noStrike" dirty="0">
                          <a:solidFill>
                            <a:srgbClr val="000000"/>
                          </a:solidFill>
                          <a:effectLst/>
                          <a:latin typeface="Calibri" panose="020F0502020204030204" pitchFamily="34" charset="0"/>
                        </a:rPr>
                        <a:t>Merry Acres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2, 3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4224679084"/>
                  </a:ext>
                </a:extLst>
              </a:tr>
              <a:tr h="210619">
                <a:tc>
                  <a:txBody>
                    <a:bodyPr/>
                    <a:lstStyle/>
                    <a:p>
                      <a:pPr algn="l" fontAlgn="b"/>
                      <a:r>
                        <a:rPr lang="en-US" sz="800" b="0" i="0" u="none" strike="noStrike" dirty="0">
                          <a:solidFill>
                            <a:srgbClr val="000000"/>
                          </a:solidFill>
                          <a:effectLst/>
                          <a:latin typeface="Calibri" panose="020F0502020204030204" pitchFamily="34" charset="0"/>
                        </a:rPr>
                        <a:t>Monroe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98159212"/>
                  </a:ext>
                </a:extLst>
              </a:tr>
              <a:tr h="210619">
                <a:tc>
                  <a:txBody>
                    <a:bodyPr/>
                    <a:lstStyle/>
                    <a:p>
                      <a:pPr algn="l" fontAlgn="b"/>
                      <a:r>
                        <a:rPr lang="en-US" sz="800" b="0" i="0" u="none" strike="noStrike" dirty="0">
                          <a:solidFill>
                            <a:srgbClr val="000000"/>
                          </a:solidFill>
                          <a:effectLst/>
                          <a:latin typeface="Calibri" panose="020F0502020204030204" pitchFamily="34" charset="0"/>
                        </a:rPr>
                        <a:t>Morningside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859526118"/>
                  </a:ext>
                </a:extLst>
              </a:tr>
              <a:tr h="210619">
                <a:tc>
                  <a:txBody>
                    <a:bodyPr/>
                    <a:lstStyle/>
                    <a:p>
                      <a:pPr algn="l" fontAlgn="b"/>
                      <a:r>
                        <a:rPr lang="en-US" sz="800" b="0" i="0" u="none" strike="noStrike" dirty="0">
                          <a:solidFill>
                            <a:srgbClr val="000000"/>
                          </a:solidFill>
                          <a:effectLst/>
                          <a:latin typeface="Calibri" panose="020F0502020204030204" pitchFamily="34" charset="0"/>
                        </a:rPr>
                        <a:t>Northside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r>
                        <a:rPr lang="en-US" sz="900" b="0" i="0" u="none" strike="noStrike" baseline="0" dirty="0" smtClean="0">
                          <a:solidFill>
                            <a:srgbClr val="000000"/>
                          </a:solidFill>
                          <a:effectLst/>
                          <a:latin typeface="Calibri" panose="020F0502020204030204" pitchFamily="34" charset="0"/>
                        </a:rPr>
                        <a:t>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3952812348"/>
                  </a:ext>
                </a:extLst>
              </a:tr>
              <a:tr h="210619">
                <a:tc>
                  <a:txBody>
                    <a:bodyPr/>
                    <a:lstStyle/>
                    <a:p>
                      <a:pPr algn="l" fontAlgn="b"/>
                      <a:r>
                        <a:rPr lang="en-US" sz="800" b="0" i="0" u="none" strike="noStrike" dirty="0">
                          <a:solidFill>
                            <a:srgbClr val="000000"/>
                          </a:solidFill>
                          <a:effectLst/>
                          <a:latin typeface="Calibri" panose="020F0502020204030204" pitchFamily="34" charset="0"/>
                        </a:rPr>
                        <a:t>Radium Springs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Radium Springs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Robert A. Cross Middle Magnet</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Sherwood Acres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Southside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1, 2, 3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1, 2, 3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Turner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1, 2, 3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2, 3</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West Town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0619">
                <a:tc>
                  <a:txBody>
                    <a:bodyPr/>
                    <a:lstStyle/>
                    <a:p>
                      <a:pPr algn="l" fontAlgn="b"/>
                      <a:r>
                        <a:rPr lang="en-US" sz="800" b="0" i="0" u="none" strike="noStrike" dirty="0">
                          <a:solidFill>
                            <a:srgbClr val="000000"/>
                          </a:solidFill>
                          <a:effectLst/>
                          <a:latin typeface="Calibri" panose="020F0502020204030204" pitchFamily="34" charset="0"/>
                        </a:rPr>
                        <a:t>Westover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r>
                        <a:rPr lang="en-US" sz="900" b="0" i="0" u="none" strike="noStrike" dirty="0" smtClean="0">
                          <a:solidFill>
                            <a:srgbClr val="000000"/>
                          </a:solidFill>
                          <a:effectLst/>
                          <a:latin typeface="Calibri" panose="020F0502020204030204" pitchFamily="34" charset="0"/>
                        </a:rPr>
                        <a:t>2</a:t>
                      </a:r>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xmlns="" val="3969415555"/>
                  </a:ext>
                </a:extLst>
              </a:tr>
            </a:tbl>
          </a:graphicData>
        </a:graphic>
      </p:graphicFrame>
      <p:sp>
        <p:nvSpPr>
          <p:cNvPr id="2" name="TextBox 1"/>
          <p:cNvSpPr txBox="1"/>
          <p:nvPr/>
        </p:nvSpPr>
        <p:spPr>
          <a:xfrm>
            <a:off x="295807" y="1452923"/>
            <a:ext cx="3124200" cy="1384995"/>
          </a:xfrm>
          <a:prstGeom prst="rect">
            <a:avLst/>
          </a:prstGeom>
          <a:noFill/>
        </p:spPr>
        <p:txBody>
          <a:bodyPr wrap="square" rtlCol="0">
            <a:spAutoFit/>
          </a:bodyPr>
          <a:lstStyle/>
          <a:p>
            <a:pPr algn="ctr"/>
            <a:r>
              <a:rPr lang="en-US" sz="2800" b="1" dirty="0">
                <a:solidFill>
                  <a:schemeClr val="bg1"/>
                </a:solidFill>
              </a:rPr>
              <a:t>Changes </a:t>
            </a:r>
            <a:endParaRPr lang="en-US" sz="2800" b="1" dirty="0" smtClean="0">
              <a:solidFill>
                <a:schemeClr val="bg1"/>
              </a:solidFill>
            </a:endParaRPr>
          </a:p>
          <a:p>
            <a:pPr algn="ctr"/>
            <a:r>
              <a:rPr lang="en-US" sz="2800" b="1" dirty="0" smtClean="0">
                <a:solidFill>
                  <a:schemeClr val="bg1"/>
                </a:solidFill>
              </a:rPr>
              <a:t>In</a:t>
            </a:r>
          </a:p>
          <a:p>
            <a:pPr algn="ctr"/>
            <a:r>
              <a:rPr lang="en-US" sz="2800" b="1" dirty="0" smtClean="0">
                <a:solidFill>
                  <a:schemeClr val="bg1"/>
                </a:solidFill>
              </a:rPr>
              <a:t>Student Support </a:t>
            </a:r>
            <a:endParaRPr lang="en-US" sz="28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
        <p:nvSpPr>
          <p:cNvPr id="6" name="TextBox 5"/>
          <p:cNvSpPr txBox="1"/>
          <p:nvPr/>
        </p:nvSpPr>
        <p:spPr>
          <a:xfrm>
            <a:off x="33867" y="3581400"/>
            <a:ext cx="3581400" cy="1508105"/>
          </a:xfrm>
          <a:prstGeom prst="rect">
            <a:avLst/>
          </a:prstGeom>
          <a:noFill/>
        </p:spPr>
        <p:txBody>
          <a:bodyPr wrap="square" rtlCol="0">
            <a:spAutoFit/>
          </a:bodyPr>
          <a:lstStyle/>
          <a:p>
            <a:pPr algn="ctr">
              <a:spcBef>
                <a:spcPts val="600"/>
              </a:spcBef>
              <a:spcAft>
                <a:spcPts val="600"/>
              </a:spcAft>
            </a:pPr>
            <a:r>
              <a:rPr lang="en-US" sz="2400" b="1" dirty="0" smtClean="0"/>
              <a:t>1 - PBIS</a:t>
            </a:r>
          </a:p>
          <a:p>
            <a:pPr algn="ctr">
              <a:spcBef>
                <a:spcPts val="600"/>
              </a:spcBef>
              <a:spcAft>
                <a:spcPts val="600"/>
              </a:spcAft>
            </a:pPr>
            <a:r>
              <a:rPr lang="en-US" sz="2400" b="1" dirty="0" smtClean="0"/>
              <a:t>2 – CAB</a:t>
            </a:r>
          </a:p>
          <a:p>
            <a:pPr algn="ctr">
              <a:spcBef>
                <a:spcPts val="600"/>
              </a:spcBef>
              <a:spcAft>
                <a:spcPts val="600"/>
              </a:spcAft>
            </a:pPr>
            <a:r>
              <a:rPr lang="en-US" sz="2400" b="1" dirty="0" smtClean="0"/>
              <a:t>3 – Check &amp; Connect</a:t>
            </a:r>
          </a:p>
        </p:txBody>
      </p:sp>
    </p:spTree>
    <p:extLst>
      <p:ext uri="{BB962C8B-B14F-4D97-AF65-F5344CB8AC3E}">
        <p14:creationId xmlns:p14="http://schemas.microsoft.com/office/powerpoint/2010/main" val="647002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362200"/>
            <a:ext cx="2753394" cy="1754326"/>
          </a:xfrm>
          <a:prstGeom prst="rect">
            <a:avLst/>
          </a:prstGeom>
          <a:noFill/>
        </p:spPr>
        <p:txBody>
          <a:bodyPr wrap="square" rtlCol="0">
            <a:spAutoFit/>
          </a:bodyPr>
          <a:lstStyle/>
          <a:p>
            <a:pPr algn="ctr"/>
            <a:r>
              <a:rPr lang="en-US" sz="3600" b="1" dirty="0">
                <a:solidFill>
                  <a:schemeClr val="bg1"/>
                </a:solidFill>
              </a:rPr>
              <a:t>Changes </a:t>
            </a:r>
            <a:endParaRPr lang="en-US" sz="3600" b="1" dirty="0" smtClean="0">
              <a:solidFill>
                <a:schemeClr val="bg1"/>
              </a:solidFill>
            </a:endParaRPr>
          </a:p>
          <a:p>
            <a:pPr algn="ctr"/>
            <a:r>
              <a:rPr lang="en-US" sz="3600" b="1" dirty="0" smtClean="0">
                <a:solidFill>
                  <a:schemeClr val="bg1"/>
                </a:solidFill>
              </a:rPr>
              <a:t>Other Areas</a:t>
            </a:r>
            <a:endParaRPr lang="en-US" sz="3600" b="1" dirty="0">
              <a:solidFill>
                <a:schemeClr val="bg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graphicFrame>
        <p:nvGraphicFramePr>
          <p:cNvPr id="8" name="Table 7"/>
          <p:cNvGraphicFramePr>
            <a:graphicFrameLocks noGrp="1"/>
          </p:cNvGraphicFramePr>
          <p:nvPr>
            <p:extLst>
              <p:ext uri="{D42A27DB-BD31-4B8C-83A1-F6EECF244321}">
                <p14:modId xmlns:p14="http://schemas.microsoft.com/office/powerpoint/2010/main" val="3333430425"/>
              </p:ext>
            </p:extLst>
          </p:nvPr>
        </p:nvGraphicFramePr>
        <p:xfrm>
          <a:off x="2438400" y="762000"/>
          <a:ext cx="8397076" cy="5234153"/>
        </p:xfrm>
        <a:graphic>
          <a:graphicData uri="http://schemas.openxmlformats.org/drawingml/2006/table">
            <a:tbl>
              <a:tblPr/>
              <a:tblGrid>
                <a:gridCol w="3944673">
                  <a:extLst>
                    <a:ext uri="{9D8B030D-6E8A-4147-A177-3AD203B41FA5}">
                      <a16:colId xmlns:a16="http://schemas.microsoft.com/office/drawing/2014/main" xmlns="" val="20000"/>
                    </a:ext>
                  </a:extLst>
                </a:gridCol>
                <a:gridCol w="995932">
                  <a:extLst>
                    <a:ext uri="{9D8B030D-6E8A-4147-A177-3AD203B41FA5}">
                      <a16:colId xmlns:a16="http://schemas.microsoft.com/office/drawing/2014/main" xmlns="" val="20001"/>
                    </a:ext>
                  </a:extLst>
                </a:gridCol>
                <a:gridCol w="1152157">
                  <a:extLst>
                    <a:ext uri="{9D8B030D-6E8A-4147-A177-3AD203B41FA5}">
                      <a16:colId xmlns:a16="http://schemas.microsoft.com/office/drawing/2014/main" xmlns="" val="20002"/>
                    </a:ext>
                  </a:extLst>
                </a:gridCol>
                <a:gridCol w="1152157">
                  <a:extLst>
                    <a:ext uri="{9D8B030D-6E8A-4147-A177-3AD203B41FA5}">
                      <a16:colId xmlns:a16="http://schemas.microsoft.com/office/drawing/2014/main" xmlns="" val="20003"/>
                    </a:ext>
                  </a:extLst>
                </a:gridCol>
                <a:gridCol w="1152157">
                  <a:extLst>
                    <a:ext uri="{9D8B030D-6E8A-4147-A177-3AD203B41FA5}">
                      <a16:colId xmlns:a16="http://schemas.microsoft.com/office/drawing/2014/main" xmlns="" val="20004"/>
                    </a:ext>
                  </a:extLst>
                </a:gridCol>
              </a:tblGrid>
              <a:tr h="255105">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fontAlgn="b"/>
                      <a:r>
                        <a:rPr lang="en-US" sz="1400" b="1" i="0" u="none" strike="noStrike" dirty="0">
                          <a:solidFill>
                            <a:schemeClr val="bg1"/>
                          </a:solidFill>
                          <a:effectLst/>
                          <a:latin typeface="Calibri" panose="020F0502020204030204" pitchFamily="34" charset="0"/>
                        </a:rPr>
                        <a:t>Initiative</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fontAlgn="b"/>
                      <a:r>
                        <a:rPr lang="en-US" sz="1400" b="1" i="0" u="none" strike="noStrike" dirty="0" smtClean="0">
                          <a:solidFill>
                            <a:schemeClr val="bg1"/>
                          </a:solidFill>
                          <a:effectLst/>
                          <a:latin typeface="Calibri" panose="020F0502020204030204" pitchFamily="34" charset="0"/>
                        </a:rPr>
                        <a:t>Elementary</a:t>
                      </a:r>
                      <a:endParaRPr lang="en-US" sz="1400" b="1" i="0" u="none" strike="noStrike" dirty="0">
                        <a:solidFill>
                          <a:schemeClr val="bg1"/>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fontAlgn="b"/>
                      <a:r>
                        <a:rPr lang="en-US" sz="1400" b="1" i="0" u="none" strike="noStrike" dirty="0">
                          <a:solidFill>
                            <a:schemeClr val="bg1"/>
                          </a:solidFill>
                          <a:effectLst/>
                          <a:latin typeface="Calibri" panose="020F0502020204030204" pitchFamily="34" charset="0"/>
                        </a:rPr>
                        <a:t>Middle</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fontAlgn="b"/>
                      <a:r>
                        <a:rPr lang="en-US" sz="1400" b="1" i="0" u="none" strike="noStrike" dirty="0">
                          <a:solidFill>
                            <a:schemeClr val="bg1"/>
                          </a:solidFill>
                          <a:effectLst/>
                          <a:latin typeface="Calibri" panose="020F0502020204030204" pitchFamily="34" charset="0"/>
                        </a:rPr>
                        <a:t>High</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fontAlgn="b"/>
                      <a:r>
                        <a:rPr lang="en-US" sz="1400" b="1" i="0" u="none" strike="noStrike" dirty="0">
                          <a:solidFill>
                            <a:schemeClr val="bg1"/>
                          </a:solidFill>
                          <a:effectLst/>
                          <a:latin typeface="Calibri" panose="020F0502020204030204" pitchFamily="34" charset="0"/>
                        </a:rPr>
                        <a:t>All</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xmlns="" val="10000"/>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Elementary/Middle School</a:t>
                      </a:r>
                      <a:r>
                        <a:rPr lang="en-US" sz="1400" b="0" i="0" u="none" strike="noStrike" baseline="0" dirty="0" smtClean="0">
                          <a:solidFill>
                            <a:schemeClr val="tx1"/>
                          </a:solidFill>
                          <a:effectLst/>
                          <a:latin typeface="Calibri" panose="020F0502020204030204" pitchFamily="34" charset="0"/>
                        </a:rPr>
                        <a:t> </a:t>
                      </a:r>
                      <a:r>
                        <a:rPr lang="en-US" sz="1400" b="0" i="0" u="none" strike="noStrike" dirty="0" smtClean="0">
                          <a:solidFill>
                            <a:schemeClr val="tx1"/>
                          </a:solidFill>
                          <a:effectLst/>
                          <a:latin typeface="Calibri" panose="020F0502020204030204" pitchFamily="34" charset="0"/>
                        </a:rPr>
                        <a:t>Schedules</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panose="020F0502020204030204" pitchFamily="34" charset="0"/>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Literacy Program</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59466">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Professional Learning Communities</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
                          <a:cs typeface=""/>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Reading Endorsements</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smtClean="0">
                          <a:solidFill>
                            <a:schemeClr val="tx1"/>
                          </a:solidFill>
                          <a:effectLst/>
                          <a:latin typeface="Calibri" panose="020F0502020204030204" pitchFamily="34" charset="0"/>
                        </a:rPr>
                        <a:t>Science</a:t>
                      </a:r>
                      <a:r>
                        <a:rPr lang="en-US" sz="1400" b="0" i="0" u="none" strike="noStrike" baseline="0" dirty="0" smtClean="0">
                          <a:solidFill>
                            <a:schemeClr val="tx1"/>
                          </a:solidFill>
                          <a:effectLst/>
                          <a:latin typeface="Calibri" panose="020F0502020204030204" pitchFamily="34" charset="0"/>
                        </a:rPr>
                        <a:t> Endorsements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smtClean="0">
                          <a:solidFill>
                            <a:schemeClr val="tx1"/>
                          </a:solidFill>
                          <a:effectLst/>
                          <a:latin typeface="Calibri" panose="020F0502020204030204" pitchFamily="34" charset="0"/>
                        </a:rPr>
                        <a:t>Math Endorsements</a:t>
                      </a:r>
                      <a:r>
                        <a:rPr lang="en-US" sz="1400" b="0" i="0" u="none" strike="noStrike" baseline="0" dirty="0" smtClean="0">
                          <a:solidFill>
                            <a:schemeClr val="tx1"/>
                          </a:solidFill>
                          <a:effectLst/>
                          <a:latin typeface="Calibri" panose="020F0502020204030204" pitchFamily="34" charset="0"/>
                        </a:rPr>
                        <a:t>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smtClean="0">
                          <a:solidFill>
                            <a:schemeClr val="tx1"/>
                          </a:solidFill>
                          <a:effectLst/>
                          <a:latin typeface="Calibri" panose="020F0502020204030204" pitchFamily="34" charset="0"/>
                        </a:rPr>
                        <a:t>Gifted Endorsements</a:t>
                      </a:r>
                      <a:r>
                        <a:rPr lang="en-US" sz="1400" b="0" i="0" u="none" strike="noStrike" baseline="0" dirty="0" smtClean="0">
                          <a:solidFill>
                            <a:schemeClr val="tx1"/>
                          </a:solidFill>
                          <a:effectLst/>
                          <a:latin typeface="Calibri" panose="020F0502020204030204" pitchFamily="34" charset="0"/>
                        </a:rPr>
                        <a:t>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262199">
                <a:tc>
                  <a:txBody>
                    <a:bodyPr/>
                    <a:lstStyle/>
                    <a:p>
                      <a:pPr algn="l" fontAlgn="b"/>
                      <a:r>
                        <a:rPr lang="en-US" sz="1400" b="0" i="0" u="none" strike="noStrike" dirty="0" smtClean="0">
                          <a:solidFill>
                            <a:schemeClr val="tx1"/>
                          </a:solidFill>
                          <a:effectLst/>
                          <a:latin typeface="Calibri" panose="020F0502020204030204" pitchFamily="34" charset="0"/>
                        </a:rPr>
                        <a:t>AP Institutes</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smtClean="0">
                          <a:solidFill>
                            <a:schemeClr val="tx1"/>
                          </a:solidFill>
                          <a:effectLst/>
                          <a:latin typeface="Calibri" panose="020F0502020204030204" pitchFamily="34" charset="0"/>
                        </a:rPr>
                        <a:t>Truancy Officer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smtClean="0">
                          <a:solidFill>
                            <a:schemeClr val="tx1"/>
                          </a:solidFill>
                          <a:effectLst/>
                          <a:latin typeface="Calibri" panose="020F0502020204030204" pitchFamily="34" charset="0"/>
                        </a:rPr>
                        <a:t>School-Based</a:t>
                      </a:r>
                      <a:r>
                        <a:rPr lang="en-US" sz="1400" b="0" i="0" u="none" strike="noStrike" baseline="0" dirty="0" smtClean="0">
                          <a:solidFill>
                            <a:schemeClr val="tx1"/>
                          </a:solidFill>
                          <a:effectLst/>
                          <a:latin typeface="Calibri" panose="020F0502020204030204" pitchFamily="34" charset="0"/>
                        </a:rPr>
                        <a:t> Health Clinics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
                          <a:cs typeface=""/>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DCSS Continuous Improvement Process</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000000"/>
                        </a:solidFill>
                        <a:effectLst/>
                        <a:uLnTx/>
                        <a:uFillTx/>
                        <a:latin typeface="Calibri" panose="020F0502020204030204" pitchFamily="34" charset="0"/>
                        <a:ea typeface=""/>
                        <a:cs typeface=""/>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endParaRPr lang="en-US" sz="1600" dirty="0"/>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
                          <a:cs typeface=""/>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Calibri" panose="020F0502020204030204" pitchFamily="34" charset="0"/>
                        </a:rPr>
                        <a:t>Turning Point</a:t>
                      </a:r>
                      <a:r>
                        <a:rPr lang="en-US" sz="1400" b="0" i="0" u="none" strike="noStrike" baseline="0" dirty="0" smtClean="0">
                          <a:solidFill>
                            <a:schemeClr val="tx1"/>
                          </a:solidFill>
                          <a:effectLst/>
                          <a:latin typeface="Calibri" panose="020F0502020204030204" pitchFamily="34" charset="0"/>
                        </a:rPr>
                        <a:t> </a:t>
                      </a:r>
                      <a:endParaRPr lang="en-US" sz="1400" b="0" i="0" u="none" strike="noStrike" dirty="0" smtClean="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
                          <a:cs typeface=""/>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smtClean="0">
                          <a:solidFill>
                            <a:schemeClr val="tx1"/>
                          </a:solidFill>
                          <a:effectLst/>
                          <a:latin typeface="Calibri" panose="020F0502020204030204" pitchFamily="34" charset="0"/>
                        </a:rPr>
                        <a:t>PALS</a:t>
                      </a:r>
                      <a:r>
                        <a:rPr lang="en-US" sz="1400" b="0" i="0" u="none" strike="noStrike" baseline="0" dirty="0" smtClean="0">
                          <a:solidFill>
                            <a:schemeClr val="tx1"/>
                          </a:solidFill>
                          <a:effectLst/>
                          <a:latin typeface="Calibri" panose="020F0502020204030204" pitchFamily="34" charset="0"/>
                        </a:rPr>
                        <a:t> Program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6"/>
                  </a:ext>
                </a:extLst>
              </a:tr>
              <a:tr h="262199">
                <a:tc>
                  <a:txBody>
                    <a:bodyPr/>
                    <a:lstStyle/>
                    <a:p>
                      <a:pPr algn="l" fontAlgn="b"/>
                      <a:r>
                        <a:rPr lang="en-US" sz="1400" b="0" i="0" u="none" strike="noStrike" dirty="0" smtClean="0">
                          <a:solidFill>
                            <a:schemeClr val="tx1"/>
                          </a:solidFill>
                          <a:effectLst/>
                          <a:latin typeface="Calibri" panose="020F0502020204030204" pitchFamily="34" charset="0"/>
                        </a:rPr>
                        <a:t>CCPLC</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a:solidFill>
                            <a:schemeClr val="tx1"/>
                          </a:solidFill>
                          <a:effectLst/>
                          <a:latin typeface="Calibri" panose="020F0502020204030204" pitchFamily="34" charset="0"/>
                        </a:rPr>
                        <a:t>TKES/LKES</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8"/>
                  </a:ext>
                </a:extLst>
              </a:tr>
              <a:tr h="262199">
                <a:tc>
                  <a:txBody>
                    <a:bodyPr/>
                    <a:lstStyle/>
                    <a:p>
                      <a:pPr algn="l" fontAlgn="b"/>
                      <a:r>
                        <a:rPr lang="en-US" sz="1400" b="0" i="0" u="none" strike="noStrike" dirty="0" smtClean="0">
                          <a:solidFill>
                            <a:schemeClr val="tx1"/>
                          </a:solidFill>
                          <a:effectLst/>
                          <a:latin typeface="Calibri" panose="020F0502020204030204" pitchFamily="34" charset="0"/>
                        </a:rPr>
                        <a:t>Move on When Ready (MOWR)</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a:solidFill>
                            <a:schemeClr val="tx1"/>
                          </a:solidFill>
                          <a:effectLst/>
                          <a:latin typeface="Calibri" panose="020F0502020204030204" pitchFamily="34" charset="0"/>
                        </a:rPr>
                        <a:t>Response To Intervention</a:t>
                      </a: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9"/>
                  </a:ext>
                </a:extLst>
              </a:tr>
              <a:tr h="262199">
                <a:tc>
                  <a:txBody>
                    <a:bodyPr/>
                    <a:lstStyle/>
                    <a:p>
                      <a:pPr algn="l" fontAlgn="b"/>
                      <a:r>
                        <a:rPr lang="en-US" sz="1400" b="0" i="0" u="none" strike="noStrike" dirty="0" smtClean="0">
                          <a:solidFill>
                            <a:schemeClr val="tx1"/>
                          </a:solidFill>
                          <a:effectLst/>
                          <a:latin typeface="Calibri" panose="020F0502020204030204" pitchFamily="34" charset="0"/>
                        </a:rPr>
                        <a:t>1:1 Technology Integration </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21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r>
                        <a:rPr lang="en-US" sz="1400" b="0" i="0" u="none" strike="noStrike" dirty="0">
                          <a:solidFill>
                            <a:schemeClr val="tx1"/>
                          </a:solidFill>
                          <a:effectLst/>
                          <a:latin typeface="Calibri" panose="020F0502020204030204" pitchFamily="34" charset="0"/>
                        </a:rPr>
                        <a:t>21st </a:t>
                      </a:r>
                      <a:r>
                        <a:rPr lang="en-US" sz="1400" b="0" i="0" u="none" strike="noStrike" dirty="0" smtClean="0">
                          <a:solidFill>
                            <a:schemeClr val="tx1"/>
                          </a:solidFill>
                          <a:effectLst/>
                          <a:latin typeface="Calibri" panose="020F0502020204030204" pitchFamily="34" charset="0"/>
                        </a:rPr>
                        <a:t>Century </a:t>
                      </a:r>
                      <a:r>
                        <a:rPr lang="en-US" sz="1400" b="0" i="0" u="none" strike="noStrike" dirty="0">
                          <a:solidFill>
                            <a:schemeClr val="tx1"/>
                          </a:solidFill>
                          <a:effectLst/>
                          <a:latin typeface="Calibri" panose="020F0502020204030204" pitchFamily="34" charset="0"/>
                        </a:rPr>
                        <a:t>Classroom </a:t>
                      </a:r>
                      <a:r>
                        <a:rPr lang="en-US" sz="1400" b="0" i="0" u="none" strike="noStrike" dirty="0" smtClean="0">
                          <a:solidFill>
                            <a:schemeClr val="tx1"/>
                          </a:solidFill>
                          <a:effectLst/>
                          <a:latin typeface="Calibri" panose="020F0502020204030204" pitchFamily="34" charset="0"/>
                        </a:rPr>
                        <a:t>Technology</a:t>
                      </a:r>
                      <a:endParaRPr lang="en-US" sz="1400" b="0" i="0" u="none" strike="noStrike" dirty="0">
                        <a:solidFill>
                          <a:schemeClr val="tx1"/>
                        </a:solidFill>
                        <a:effectLst/>
                        <a:latin typeface="Calibri" panose="020F0502020204030204" pitchFamily="34" charset="0"/>
                      </a:endParaRPr>
                    </a:p>
                  </a:txBody>
                  <a:tcPr marL="182880"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l" fontAlgn="b"/>
                      <a:endParaRPr lang="en-US" sz="1200" b="0" i="0" u="none" strike="noStrike" dirty="0">
                        <a:solidFill>
                          <a:srgbClr val="000000"/>
                        </a:solidFill>
                        <a:effectLst/>
                        <a:latin typeface="Calibri" panose="020F0502020204030204" pitchFamily="34" charset="0"/>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5521" marR="5521" marT="55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val="2870173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body" idx="1"/>
          </p:nvPr>
        </p:nvSpPr>
        <p:spPr>
          <a:xfrm>
            <a:off x="838200" y="2362200"/>
            <a:ext cx="10566400" cy="4114800"/>
          </a:xfrm>
        </p:spPr>
        <p:txBody>
          <a:bodyPr/>
          <a:lstStyle/>
          <a:p>
            <a:pPr marL="0" indent="0" algn="ctr">
              <a:lnSpc>
                <a:spcPct val="115000"/>
              </a:lnSpc>
              <a:spcBef>
                <a:spcPts val="200"/>
              </a:spcBef>
              <a:buNone/>
            </a:pPr>
            <a:r>
              <a:rPr lang="en-US" sz="5400" b="1" i="1" dirty="0">
                <a:latin typeface="Calibri" panose="020F0502020204030204" pitchFamily="34" charset="0"/>
                <a:ea typeface="Calibri" panose="020F0502020204030204" pitchFamily="34" charset="0"/>
                <a:cs typeface="Times New Roman" panose="02020603050405020304" pitchFamily="18" charset="0"/>
              </a:rPr>
              <a:t>Building a Great Community </a:t>
            </a:r>
            <a:r>
              <a:rPr lang="en-US" sz="5400" b="1" i="1"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gn="ctr">
              <a:lnSpc>
                <a:spcPct val="115000"/>
              </a:lnSpc>
              <a:spcBef>
                <a:spcPts val="200"/>
              </a:spcBef>
              <a:buNone/>
            </a:pPr>
            <a:r>
              <a:rPr lang="en-US" sz="5400" b="1" i="1" dirty="0" smtClean="0">
                <a:latin typeface="Calibri" panose="020F0502020204030204" pitchFamily="34" charset="0"/>
                <a:ea typeface="Calibri" panose="020F0502020204030204" pitchFamily="34" charset="0"/>
                <a:cs typeface="Times New Roman" panose="02020603050405020304" pitchFamily="18" charset="0"/>
              </a:rPr>
              <a:t>One </a:t>
            </a:r>
            <a:r>
              <a:rPr lang="en-US" sz="5400" b="1" i="1" dirty="0">
                <a:latin typeface="Calibri" panose="020F0502020204030204" pitchFamily="34" charset="0"/>
                <a:ea typeface="Calibri" panose="020F0502020204030204" pitchFamily="34" charset="0"/>
                <a:cs typeface="Times New Roman" panose="02020603050405020304" pitchFamily="18" charset="0"/>
              </a:rPr>
              <a:t>Student at a Time.</a:t>
            </a:r>
            <a:endParaRPr lang="en-US" sz="54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4342" name="Rectangle 6"/>
          <p:cNvSpPr>
            <a:spLocks noGrp="1" noChangeArrowheads="1"/>
          </p:cNvSpPr>
          <p:nvPr>
            <p:ph type="title"/>
          </p:nvPr>
        </p:nvSpPr>
        <p:spPr>
          <a:xfrm>
            <a:off x="524670" y="809487"/>
            <a:ext cx="10566400" cy="879475"/>
          </a:xfrm>
        </p:spPr>
        <p:txBody>
          <a:bodyPr/>
          <a:lstStyle/>
          <a:p>
            <a:pPr algn="ctr"/>
            <a:r>
              <a:rPr lang="en-US" dirty="0" smtClean="0"/>
              <a:t>MISSION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pic>
        <p:nvPicPr>
          <p:cNvPr id="9" name="Content Placeholder 8"/>
          <p:cNvPicPr>
            <a:picLocks noGrp="1" noChangeAspect="1"/>
          </p:cNvPicPr>
          <p:nvPr>
            <p:ph idx="1"/>
          </p:nvPr>
        </p:nvPicPr>
        <p:blipFill>
          <a:blip r:embed="rId3" cstate="print"/>
          <a:srcRect/>
          <a:stretch>
            <a:fillRect/>
          </a:stretch>
        </p:blipFill>
        <p:spPr bwMode="auto">
          <a:xfrm>
            <a:off x="1981200" y="1066800"/>
            <a:ext cx="7569620" cy="4674898"/>
          </a:xfrm>
          <a:prstGeom prst="round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08606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body" idx="1"/>
          </p:nvPr>
        </p:nvSpPr>
        <p:spPr>
          <a:xfrm>
            <a:off x="609337" y="2133600"/>
            <a:ext cx="10566400" cy="4114800"/>
          </a:xfrm>
        </p:spPr>
        <p:txBody>
          <a:bodyPr/>
          <a:lstStyle/>
          <a:p>
            <a:pPr marL="0" indent="0" algn="ctr">
              <a:buNone/>
            </a:pPr>
            <a:r>
              <a:rPr lang="en-US" sz="4400" dirty="0"/>
              <a:t>In partnership with our families and community, Dougherty County Schools will provide high quality educational experiences which lead to student success in college, careers, and life.</a:t>
            </a:r>
          </a:p>
        </p:txBody>
      </p:sp>
      <p:sp>
        <p:nvSpPr>
          <p:cNvPr id="14342" name="Rectangle 6"/>
          <p:cNvSpPr>
            <a:spLocks noGrp="1" noChangeArrowheads="1"/>
          </p:cNvSpPr>
          <p:nvPr>
            <p:ph type="title"/>
          </p:nvPr>
        </p:nvSpPr>
        <p:spPr>
          <a:xfrm>
            <a:off x="583937" y="796925"/>
            <a:ext cx="10566400" cy="879475"/>
          </a:xfrm>
        </p:spPr>
        <p:txBody>
          <a:bodyPr/>
          <a:lstStyle/>
          <a:p>
            <a:pPr algn="ctr"/>
            <a:r>
              <a:rPr lang="en-US" dirty="0" smtClean="0"/>
              <a:t>VISION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53612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body" idx="1"/>
          </p:nvPr>
        </p:nvSpPr>
        <p:spPr>
          <a:xfrm>
            <a:off x="855133" y="2057400"/>
            <a:ext cx="10566400" cy="4114800"/>
          </a:xfrm>
        </p:spPr>
        <p:txBody>
          <a:bodyPr/>
          <a:lstStyle/>
          <a:p>
            <a:r>
              <a:rPr lang="en-US" dirty="0" smtClean="0"/>
              <a:t>Positive Behavioral Interventions and Supports (PBIS)</a:t>
            </a:r>
          </a:p>
          <a:p>
            <a:r>
              <a:rPr lang="en-US" dirty="0" smtClean="0"/>
              <a:t>Response to Intervention (RTI)</a:t>
            </a:r>
          </a:p>
          <a:p>
            <a:r>
              <a:rPr lang="en-US" dirty="0" smtClean="0"/>
              <a:t>Teacher Keys Effectiveness System (TKES) and Leader Keys Effectiveness Systems (LKES)</a:t>
            </a:r>
          </a:p>
          <a:p>
            <a:r>
              <a:rPr lang="en-US" dirty="0" smtClean="0"/>
              <a:t>DCSS Summer Leadership Institute </a:t>
            </a:r>
          </a:p>
          <a:p>
            <a:r>
              <a:rPr lang="en-US" dirty="0" smtClean="0"/>
              <a:t>Comprehensive Needs Assessments Protocols</a:t>
            </a:r>
          </a:p>
          <a:p>
            <a:r>
              <a:rPr lang="en-US" dirty="0" smtClean="0"/>
              <a:t>Professional Learning Communities (PLC)</a:t>
            </a:r>
          </a:p>
          <a:p>
            <a:pPr marL="0" indent="0">
              <a:buNone/>
            </a:pPr>
            <a:endParaRPr lang="en-US" dirty="0" smtClean="0"/>
          </a:p>
          <a:p>
            <a:endParaRPr lang="en-US" dirty="0" smtClean="0"/>
          </a:p>
          <a:p>
            <a:endParaRPr lang="en-US" dirty="0"/>
          </a:p>
        </p:txBody>
      </p:sp>
      <p:sp>
        <p:nvSpPr>
          <p:cNvPr id="14342" name="Rectangle 6"/>
          <p:cNvSpPr>
            <a:spLocks noGrp="1" noChangeArrowheads="1"/>
          </p:cNvSpPr>
          <p:nvPr>
            <p:ph type="title"/>
          </p:nvPr>
        </p:nvSpPr>
        <p:spPr>
          <a:xfrm>
            <a:off x="685800" y="784087"/>
            <a:ext cx="10566400" cy="879475"/>
          </a:xfrm>
        </p:spPr>
        <p:txBody>
          <a:bodyPr/>
          <a:lstStyle/>
          <a:p>
            <a:pPr algn="ctr"/>
            <a:r>
              <a:rPr lang="en-US" dirty="0" smtClean="0"/>
              <a:t>NON-NEGOTIABLES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ectangle 4"/>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816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566400" cy="879475"/>
          </a:xfrm>
        </p:spPr>
        <p:txBody>
          <a:bodyPr/>
          <a:lstStyle/>
          <a:p>
            <a:pPr algn="ctr"/>
            <a:r>
              <a:rPr lang="en-US" dirty="0" smtClean="0"/>
              <a:t>CCRPI Scores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80992765"/>
              </p:ext>
            </p:extLst>
          </p:nvPr>
        </p:nvGraphicFramePr>
        <p:xfrm>
          <a:off x="9220200" y="3124200"/>
          <a:ext cx="2743200" cy="771525"/>
        </p:xfrm>
        <a:graphic>
          <a:graphicData uri="http://schemas.openxmlformats.org/drawingml/2006/table">
            <a:tbl>
              <a:tblPr/>
              <a:tblGrid>
                <a:gridCol w="392520"/>
                <a:gridCol w="2350680"/>
              </a:tblGrid>
              <a:tr h="190500">
                <a:tc rowSpan="2">
                  <a:txBody>
                    <a:bodyPr/>
                    <a:lstStyle/>
                    <a:p>
                      <a:pPr algn="ctr" fontAlgn="ctr"/>
                      <a:r>
                        <a:rPr lang="en-US" sz="1100" b="1" i="0" u="none" strike="noStrike" dirty="0">
                          <a:solidFill>
                            <a:srgbClr val="000000"/>
                          </a:solidFill>
                          <a:effectLst/>
                          <a:latin typeface="Calibri" panose="020F0502020204030204" pitchFamily="34" charset="0"/>
                        </a:rPr>
                        <a:t>KEY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alibri" panose="020F0502020204030204" pitchFamily="34" charset="0"/>
                        </a:rPr>
                        <a:t>Beat the Odds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00025">
                <a:tc vMerge="1">
                  <a:txBody>
                    <a:bodyPr/>
                    <a:lstStyle/>
                    <a:p>
                      <a:endParaRPr lang="en-US"/>
                    </a:p>
                  </a:txBody>
                  <a:tcPr/>
                </a:tc>
                <a:tc>
                  <a:txBody>
                    <a:bodyPr/>
                    <a:lstStyle/>
                    <a:p>
                      <a:pPr algn="ctr" fontAlgn="ctr"/>
                      <a:r>
                        <a:rPr lang="en-US" sz="1000" b="1" i="0" u="none" strike="noStrike" dirty="0">
                          <a:solidFill>
                            <a:srgbClr val="000000"/>
                          </a:solidFill>
                          <a:effectLst/>
                          <a:latin typeface="Calibri" panose="020F0502020204030204" pitchFamily="34" charset="0"/>
                        </a:rPr>
                        <a:t>Did Not Beat the Odds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190500">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190500">
                <a:tc gridSpan="2">
                  <a:txBody>
                    <a:bodyPr/>
                    <a:lstStyle/>
                    <a:p>
                      <a:pPr algn="l" fontAlgn="b"/>
                      <a:r>
                        <a:rPr lang="en-US" sz="1100" b="0" i="0" u="none" strike="noStrike" dirty="0">
                          <a:solidFill>
                            <a:srgbClr val="000000"/>
                          </a:solidFill>
                          <a:effectLst/>
                          <a:latin typeface="Calibri" panose="020F0502020204030204" pitchFamily="34" charset="0"/>
                        </a:rPr>
                        <a:t>Schools closed</a:t>
                      </a:r>
                    </a:p>
                  </a:txBody>
                  <a:tcPr marL="9525" marR="9525" marT="9525" marB="0" anchor="b">
                    <a:lnL>
                      <a:noFill/>
                    </a:lnL>
                    <a:lnR>
                      <a:noFill/>
                    </a:lnR>
                    <a:lnT>
                      <a:noFill/>
                    </a:lnT>
                    <a:lnB>
                      <a:noFill/>
                    </a:lnB>
                    <a:solidFill>
                      <a:srgbClr val="FF0000"/>
                    </a:solidFill>
                  </a:tcPr>
                </a:tc>
                <a:tc hMerge="1">
                  <a:txBody>
                    <a:bodyPr/>
                    <a:lstStyle/>
                    <a:p>
                      <a:endParaRPr lang="en-US"/>
                    </a:p>
                  </a:txBody>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7869183"/>
              </p:ext>
            </p:extLst>
          </p:nvPr>
        </p:nvGraphicFramePr>
        <p:xfrm>
          <a:off x="838198" y="1524000"/>
          <a:ext cx="8153403" cy="4392518"/>
        </p:xfrm>
        <a:graphic>
          <a:graphicData uri="http://schemas.openxmlformats.org/drawingml/2006/table">
            <a:tbl>
              <a:tblPr/>
              <a:tblGrid>
                <a:gridCol w="4278518"/>
                <a:gridCol w="774977"/>
                <a:gridCol w="774977"/>
                <a:gridCol w="774977"/>
                <a:gridCol w="774977"/>
                <a:gridCol w="774977"/>
              </a:tblGrid>
              <a:tr h="381000">
                <a:tc>
                  <a:txBody>
                    <a:bodyPr/>
                    <a:lstStyle/>
                    <a:p>
                      <a:pPr algn="ctr" fontAlgn="b"/>
                      <a:r>
                        <a:rPr lang="en-US" sz="1050" b="1" i="0" u="none" strike="noStrike" dirty="0" smtClean="0">
                          <a:solidFill>
                            <a:srgbClr val="FFFFFF"/>
                          </a:solidFill>
                          <a:effectLst/>
                          <a:latin typeface="Calibri" panose="020F0502020204030204" pitchFamily="34" charset="0"/>
                        </a:rPr>
                        <a:t>School</a:t>
                      </a:r>
                      <a:r>
                        <a:rPr lang="en-US" sz="1050" b="1" i="0" u="none" strike="noStrike" baseline="0" dirty="0" smtClean="0">
                          <a:solidFill>
                            <a:srgbClr val="FFFFFF"/>
                          </a:solidFill>
                          <a:effectLst/>
                          <a:latin typeface="Calibri" panose="020F0502020204030204" pitchFamily="34" charset="0"/>
                        </a:rPr>
                        <a:t> </a:t>
                      </a:r>
                      <a:endParaRPr lang="en-US" sz="1050" b="1" i="0" u="none" strike="noStrike" dirty="0">
                        <a:solidFill>
                          <a:srgbClr val="FFFFFF"/>
                        </a:solidFill>
                        <a:effectLst/>
                        <a:latin typeface="Calibri" panose="020F0502020204030204" pitchFamily="34" charset="0"/>
                      </a:endParaRP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50" b="1" i="0" u="none" strike="noStrike" dirty="0">
                          <a:solidFill>
                            <a:srgbClr val="FFFFFF"/>
                          </a:solidFill>
                          <a:effectLst/>
                          <a:latin typeface="Calibri" panose="020F0502020204030204" pitchFamily="34" charset="0"/>
                        </a:rPr>
                        <a:t>2012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50" b="1" i="0" u="none" strike="noStrike" dirty="0">
                          <a:solidFill>
                            <a:srgbClr val="FFFFFF"/>
                          </a:solidFill>
                          <a:effectLst/>
                          <a:latin typeface="Calibri" panose="020F0502020204030204" pitchFamily="34" charset="0"/>
                        </a:rPr>
                        <a:t>2013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50" b="1" i="0" u="none" strike="noStrike" dirty="0">
                          <a:solidFill>
                            <a:srgbClr val="FFFFFF"/>
                          </a:solidFill>
                          <a:effectLst/>
                          <a:latin typeface="Calibri" panose="020F0502020204030204" pitchFamily="34" charset="0"/>
                        </a:rPr>
                        <a:t>2014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50" b="1" i="0" u="none" strike="noStrike">
                          <a:solidFill>
                            <a:srgbClr val="FFFFFF"/>
                          </a:solidFill>
                          <a:effectLst/>
                          <a:latin typeface="Calibri" panose="020F0502020204030204" pitchFamily="34" charset="0"/>
                        </a:rPr>
                        <a:t>2015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050" b="1" i="0" u="none" strike="noStrike" dirty="0">
                          <a:solidFill>
                            <a:srgbClr val="FFFFFF"/>
                          </a:solidFill>
                          <a:effectLst/>
                          <a:latin typeface="Calibri" panose="020F0502020204030204" pitchFamily="34" charset="0"/>
                        </a:rPr>
                        <a:t>2016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53993">
                <a:tc>
                  <a:txBody>
                    <a:bodyPr/>
                    <a:lstStyle/>
                    <a:p>
                      <a:pPr algn="l" fontAlgn="b"/>
                      <a:r>
                        <a:rPr lang="en-US" sz="900" b="0" i="0" u="none" strike="noStrike" dirty="0">
                          <a:solidFill>
                            <a:srgbClr val="000000"/>
                          </a:solidFill>
                          <a:effectLst/>
                          <a:latin typeface="Calibri" panose="020F0502020204030204" pitchFamily="34" charset="0"/>
                        </a:rPr>
                        <a:t>Albany High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900" b="0" i="0" u="none" strike="noStrike" dirty="0">
                          <a:solidFill>
                            <a:srgbClr val="000000"/>
                          </a:solidFill>
                          <a:effectLst/>
                          <a:latin typeface="Calibri" panose="020F0502020204030204" pitchFamily="34" charset="0"/>
                        </a:rPr>
                        <a:t>52.9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900" b="0" i="0" u="none" strike="noStrike" dirty="0">
                          <a:solidFill>
                            <a:srgbClr val="000000"/>
                          </a:solidFill>
                          <a:effectLst/>
                          <a:latin typeface="Calibri" panose="020F0502020204030204" pitchFamily="34" charset="0"/>
                        </a:rPr>
                        <a:t>63.2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dirty="0">
                          <a:solidFill>
                            <a:srgbClr val="000000"/>
                          </a:solidFill>
                          <a:effectLst/>
                          <a:latin typeface="Calibri" panose="020F0502020204030204" pitchFamily="34" charset="0"/>
                        </a:rPr>
                        <a:t>62.0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dirty="0">
                          <a:solidFill>
                            <a:srgbClr val="000000"/>
                          </a:solidFill>
                          <a:effectLst/>
                          <a:latin typeface="Calibri" panose="020F0502020204030204" pitchFamily="34" charset="0"/>
                        </a:rPr>
                        <a:t>70.5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dirty="0">
                          <a:solidFill>
                            <a:srgbClr val="000000"/>
                          </a:solidFill>
                          <a:effectLst/>
                          <a:latin typeface="Calibri" panose="020F0502020204030204" pitchFamily="34" charset="0"/>
                        </a:rPr>
                        <a:t>62.6</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Albany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dirty="0">
                          <a:solidFill>
                            <a:srgbClr val="000000"/>
                          </a:solidFill>
                          <a:effectLst/>
                          <a:latin typeface="Calibri" panose="020F0502020204030204" pitchFamily="34" charset="0"/>
                        </a:rPr>
                        <a:t>52.1</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57.6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Calibri" panose="020F0502020204030204" pitchFamily="34" charset="0"/>
                        </a:rPr>
                        <a:t>65.6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dirty="0">
                          <a:solidFill>
                            <a:srgbClr val="000000"/>
                          </a:solidFill>
                          <a:effectLst/>
                          <a:latin typeface="Calibri" panose="020F0502020204030204" pitchFamily="34" charset="0"/>
                        </a:rPr>
                        <a:t>59.5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dirty="0">
                          <a:solidFill>
                            <a:srgbClr val="000000"/>
                          </a:solidFill>
                          <a:effectLst/>
                          <a:latin typeface="Calibri" panose="020F0502020204030204" pitchFamily="34" charset="0"/>
                        </a:rPr>
                        <a:t>64.8</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Alice Coachman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dirty="0">
                          <a:solidFill>
                            <a:srgbClr val="000000"/>
                          </a:solidFill>
                          <a:effectLst/>
                          <a:latin typeface="Calibri" panose="020F0502020204030204" pitchFamily="34" charset="0"/>
                        </a:rPr>
                        <a:t>51.6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Calibri" panose="020F0502020204030204" pitchFamily="34" charset="0"/>
                        </a:rPr>
                        <a:t>56.5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Calibri" panose="020F0502020204030204" pitchFamily="34" charset="0"/>
                        </a:rPr>
                        <a:t>56.5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Calibri" panose="020F0502020204030204" pitchFamily="34" charset="0"/>
                        </a:rPr>
                        <a:t>52.1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53.3</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Dougherty Comprehensive High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48.4</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52.7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54.5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63.5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53.4</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Dougherty International Education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60.6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57.3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International Studies Elementary Charter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65.5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69.7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73.3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68.2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78.0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Jackson Heights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41.6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60.3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62.5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54.9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45.3</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Lake Park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78.3</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81.3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78.1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76.0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Lamar Reese School of the Arts</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75.6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53.5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71.6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54.4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52.6</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Lincoln Elementary Magnet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76.9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72.3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80.0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73.8</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66.3</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Live Oak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63.3</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69.0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57.9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62.5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54.4</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Magnolia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60.4</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54.6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Martin Luther King, Jr.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35.5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53.1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69.6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52.2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54.0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Merry Acres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72.6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68.7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73.7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67.4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67.4</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Monroe High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50.8</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53.7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57.5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58.9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63.2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Morningside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43.5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52.6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54.3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48.3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52.8</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Northside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45.7</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56.5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56.1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50.3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43.7</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Radium Springs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60.2</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66.7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63.9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64.5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57.1</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Radium Springs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54.4</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55.4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62.0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53.8</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63.8</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Robert A. Cross Middle Magnet</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80.5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82.4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88.6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81.5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84.2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Sherwood Acres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71.3</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71.7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58.7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63.8</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49.2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Southside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56.9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56.0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52.6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50.3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52.1</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Sylvester Road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57.3</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61.0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Turner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44.9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61.0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54.1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49.0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53993">
                <a:tc>
                  <a:txBody>
                    <a:bodyPr/>
                    <a:lstStyle/>
                    <a:p>
                      <a:pPr algn="l" fontAlgn="b"/>
                      <a:r>
                        <a:rPr lang="en-US" sz="800" b="0" i="0" u="none" strike="noStrike" dirty="0">
                          <a:solidFill>
                            <a:srgbClr val="000000"/>
                          </a:solidFill>
                          <a:effectLst/>
                          <a:latin typeface="Calibri" panose="020F0502020204030204" pitchFamily="34" charset="0"/>
                        </a:rPr>
                        <a:t>West Town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48.8</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70.1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57.1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66.0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51.0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161693">
                <a:tc>
                  <a:txBody>
                    <a:bodyPr/>
                    <a:lstStyle/>
                    <a:p>
                      <a:pPr algn="l" fontAlgn="b"/>
                      <a:r>
                        <a:rPr lang="en-US" sz="800" b="0" i="0" u="none" strike="noStrike" dirty="0">
                          <a:solidFill>
                            <a:srgbClr val="000000"/>
                          </a:solidFill>
                          <a:effectLst/>
                          <a:latin typeface="Calibri" panose="020F0502020204030204" pitchFamily="34" charset="0"/>
                        </a:rPr>
                        <a:t>Westover High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63.6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66.7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800" b="0" i="0" u="none" strike="noStrike">
                          <a:solidFill>
                            <a:srgbClr val="000000"/>
                          </a:solidFill>
                          <a:effectLst/>
                          <a:latin typeface="Calibri" panose="020F0502020204030204" pitchFamily="34" charset="0"/>
                        </a:rPr>
                        <a:t>55.8</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Calibri" panose="020F0502020204030204" pitchFamily="34" charset="0"/>
                        </a:rPr>
                        <a:t>59.9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Calibri" panose="020F0502020204030204" pitchFamily="34" charset="0"/>
                        </a:rPr>
                        <a:t>58.2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spTree>
    <p:extLst>
      <p:ext uri="{BB962C8B-B14F-4D97-AF65-F5344CB8AC3E}">
        <p14:creationId xmlns:p14="http://schemas.microsoft.com/office/powerpoint/2010/main" val="349497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10566400" cy="879475"/>
          </a:xfrm>
        </p:spPr>
        <p:txBody>
          <a:bodyPr/>
          <a:lstStyle/>
          <a:p>
            <a:pPr algn="ctr"/>
            <a:r>
              <a:rPr lang="en-US" dirty="0" smtClean="0"/>
              <a:t>CCRPI Scores – BEAT THE ODDS!</a:t>
            </a:r>
            <a:br>
              <a:rPr lang="en-US" dirty="0" smtClean="0"/>
            </a:br>
            <a:r>
              <a:rPr lang="en-US" dirty="0" smtClean="0"/>
              <a:t>5 Consecutive Years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381640"/>
              </p:ext>
            </p:extLst>
          </p:nvPr>
        </p:nvGraphicFramePr>
        <p:xfrm>
          <a:off x="1143000" y="2057400"/>
          <a:ext cx="9753602" cy="3577275"/>
        </p:xfrm>
        <a:graphic>
          <a:graphicData uri="http://schemas.openxmlformats.org/drawingml/2006/table">
            <a:tbl>
              <a:tblPr/>
              <a:tblGrid>
                <a:gridCol w="5118227"/>
                <a:gridCol w="927075"/>
                <a:gridCol w="927075"/>
                <a:gridCol w="927075"/>
                <a:gridCol w="927075"/>
                <a:gridCol w="927075"/>
              </a:tblGrid>
              <a:tr h="1025531">
                <a:tc>
                  <a:txBody>
                    <a:bodyPr/>
                    <a:lstStyle/>
                    <a:p>
                      <a:pPr algn="ctr" fontAlgn="b"/>
                      <a:r>
                        <a:rPr lang="en-US" sz="4400" b="1" i="0" u="none" strike="noStrike" dirty="0" smtClean="0">
                          <a:solidFill>
                            <a:srgbClr val="FFFFFF"/>
                          </a:solidFill>
                          <a:effectLst/>
                          <a:latin typeface="Calibri" panose="020F0502020204030204" pitchFamily="34" charset="0"/>
                        </a:rPr>
                        <a:t>School</a:t>
                      </a:r>
                      <a:r>
                        <a:rPr lang="en-US" sz="4400" b="1" i="0" u="none" strike="noStrike" baseline="0" dirty="0" smtClean="0">
                          <a:solidFill>
                            <a:srgbClr val="FFFFFF"/>
                          </a:solidFill>
                          <a:effectLst/>
                          <a:latin typeface="Calibri" panose="020F0502020204030204" pitchFamily="34" charset="0"/>
                        </a:rPr>
                        <a:t> Name </a:t>
                      </a:r>
                      <a:endParaRPr lang="en-US" sz="4400" b="1" i="0" u="none" strike="noStrike" dirty="0">
                        <a:solidFill>
                          <a:srgbClr val="FFFFFF"/>
                        </a:solidFill>
                        <a:effectLst/>
                        <a:latin typeface="Calibri" panose="020F0502020204030204" pitchFamily="34" charset="0"/>
                      </a:endParaRP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2012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2013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2014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2015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800" b="1" i="0" u="none" strike="noStrike" dirty="0">
                          <a:solidFill>
                            <a:srgbClr val="FFFFFF"/>
                          </a:solidFill>
                          <a:effectLst/>
                          <a:latin typeface="Calibri" panose="020F0502020204030204" pitchFamily="34" charset="0"/>
                        </a:rPr>
                        <a:t>2016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637936">
                <a:tc>
                  <a:txBody>
                    <a:bodyPr/>
                    <a:lstStyle/>
                    <a:p>
                      <a:pPr algn="l" fontAlgn="b"/>
                      <a:r>
                        <a:rPr lang="en-US" sz="1800" b="0" i="0" u="none" strike="noStrike" dirty="0">
                          <a:solidFill>
                            <a:srgbClr val="000000"/>
                          </a:solidFill>
                          <a:effectLst/>
                          <a:latin typeface="Calibri" panose="020F0502020204030204" pitchFamily="34" charset="0"/>
                        </a:rPr>
                        <a:t>Lake Park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78.3</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81.3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78.1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76.0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637936">
                <a:tc>
                  <a:txBody>
                    <a:bodyPr/>
                    <a:lstStyle/>
                    <a:p>
                      <a:pPr algn="l" fontAlgn="b"/>
                      <a:r>
                        <a:rPr lang="en-US" sz="1800" b="0" i="0" u="none" strike="noStrike" dirty="0">
                          <a:solidFill>
                            <a:srgbClr val="000000"/>
                          </a:solidFill>
                          <a:effectLst/>
                          <a:latin typeface="Calibri" panose="020F0502020204030204" pitchFamily="34" charset="0"/>
                        </a:rPr>
                        <a:t>Merry Acres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72.6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68.7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73.7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67.4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67.4</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637936">
                <a:tc>
                  <a:txBody>
                    <a:bodyPr/>
                    <a:lstStyle/>
                    <a:p>
                      <a:pPr algn="l" fontAlgn="b"/>
                      <a:r>
                        <a:rPr lang="en-US" sz="1800" b="0" i="0" u="none" strike="noStrike" dirty="0">
                          <a:solidFill>
                            <a:srgbClr val="000000"/>
                          </a:solidFill>
                          <a:effectLst/>
                          <a:latin typeface="Calibri" panose="020F0502020204030204" pitchFamily="34" charset="0"/>
                        </a:rPr>
                        <a:t>Radium Springs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60.2</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66.7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63.9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64.5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57.1</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637936">
                <a:tc>
                  <a:txBody>
                    <a:bodyPr/>
                    <a:lstStyle/>
                    <a:p>
                      <a:pPr algn="l" fontAlgn="b"/>
                      <a:r>
                        <a:rPr lang="en-US" sz="1800" b="0" i="0" u="none" strike="noStrike" dirty="0">
                          <a:solidFill>
                            <a:srgbClr val="000000"/>
                          </a:solidFill>
                          <a:effectLst/>
                          <a:latin typeface="Calibri" panose="020F0502020204030204" pitchFamily="34" charset="0"/>
                        </a:rPr>
                        <a:t>Robert A. Cross Middle Magnet</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80.5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82.4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88.6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81.5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0" i="0" u="none" strike="noStrike" dirty="0">
                          <a:solidFill>
                            <a:srgbClr val="000000"/>
                          </a:solidFill>
                          <a:effectLst/>
                          <a:latin typeface="Calibri" panose="020F0502020204030204" pitchFamily="34" charset="0"/>
                        </a:rPr>
                        <a:t>84.2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3800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10566400" cy="879475"/>
          </a:xfrm>
        </p:spPr>
        <p:txBody>
          <a:bodyPr/>
          <a:lstStyle/>
          <a:p>
            <a:pPr algn="ctr"/>
            <a:r>
              <a:rPr lang="en-US" dirty="0" smtClean="0"/>
              <a:t>CCRPI </a:t>
            </a:r>
            <a:r>
              <a:rPr lang="en-US" dirty="0"/>
              <a:t>Scores - BEAT THE ODDS</a:t>
            </a:r>
            <a:r>
              <a:rPr lang="en-US" dirty="0" smtClean="0"/>
              <a:t>!</a:t>
            </a:r>
            <a:br>
              <a:rPr lang="en-US" dirty="0" smtClean="0"/>
            </a:br>
            <a:r>
              <a:rPr lang="en-US" sz="2800" i="1" dirty="0"/>
              <a:t>Above 60 CCRPI Past 3 </a:t>
            </a:r>
            <a:r>
              <a:rPr lang="en-US" sz="2800" i="1" dirty="0" smtClean="0"/>
              <a:t>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250486"/>
              </p:ext>
            </p:extLst>
          </p:nvPr>
        </p:nvGraphicFramePr>
        <p:xfrm>
          <a:off x="990600" y="2133600"/>
          <a:ext cx="9905999" cy="3736745"/>
        </p:xfrm>
        <a:graphic>
          <a:graphicData uri="http://schemas.openxmlformats.org/drawingml/2006/table">
            <a:tbl>
              <a:tblPr/>
              <a:tblGrid>
                <a:gridCol w="5198199"/>
                <a:gridCol w="941560"/>
                <a:gridCol w="941560"/>
                <a:gridCol w="941560"/>
                <a:gridCol w="941560"/>
                <a:gridCol w="941560"/>
              </a:tblGrid>
              <a:tr h="873131">
                <a:tc>
                  <a:txBody>
                    <a:bodyPr/>
                    <a:lstStyle/>
                    <a:p>
                      <a:pPr algn="ctr" fontAlgn="b"/>
                      <a:r>
                        <a:rPr lang="en-US" sz="3600" b="1" i="0" u="none" strike="noStrike" dirty="0" smtClean="0">
                          <a:solidFill>
                            <a:srgbClr val="FFFFFF"/>
                          </a:solidFill>
                          <a:effectLst/>
                          <a:latin typeface="Calibri" panose="020F0502020204030204" pitchFamily="34" charset="0"/>
                        </a:rPr>
                        <a:t>School</a:t>
                      </a:r>
                      <a:r>
                        <a:rPr lang="en-US" sz="3600" b="1" i="0" u="none" strike="noStrike" baseline="0" dirty="0" smtClean="0">
                          <a:solidFill>
                            <a:srgbClr val="FFFFFF"/>
                          </a:solidFill>
                          <a:effectLst/>
                          <a:latin typeface="Calibri" panose="020F0502020204030204" pitchFamily="34" charset="0"/>
                        </a:rPr>
                        <a:t> Name </a:t>
                      </a:r>
                      <a:endParaRPr lang="en-US" sz="3600" b="1" i="0" u="none" strike="noStrike" dirty="0">
                        <a:solidFill>
                          <a:srgbClr val="FFFFFF"/>
                        </a:solidFill>
                        <a:effectLst/>
                        <a:latin typeface="Calibri" panose="020F0502020204030204" pitchFamily="34" charset="0"/>
                      </a:endParaRP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2012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2013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2014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2015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2016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36974">
                <a:tc>
                  <a:txBody>
                    <a:bodyPr/>
                    <a:lstStyle/>
                    <a:p>
                      <a:pPr algn="l" fontAlgn="b"/>
                      <a:r>
                        <a:rPr lang="en-US" sz="1400" b="0" i="0" u="none" strike="noStrike" dirty="0">
                          <a:solidFill>
                            <a:srgbClr val="000000"/>
                          </a:solidFill>
                          <a:effectLst/>
                          <a:latin typeface="Calibri" panose="020F0502020204030204" pitchFamily="34" charset="0"/>
                        </a:rPr>
                        <a:t>Albany High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400" b="0" i="0" u="none" strike="noStrike" dirty="0">
                          <a:solidFill>
                            <a:srgbClr val="000000"/>
                          </a:solidFill>
                          <a:effectLst/>
                          <a:latin typeface="Calibri" panose="020F0502020204030204" pitchFamily="34" charset="0"/>
                        </a:rPr>
                        <a:t>52.9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400" b="0" i="0" u="none" strike="noStrike" dirty="0">
                          <a:solidFill>
                            <a:srgbClr val="000000"/>
                          </a:solidFill>
                          <a:effectLst/>
                          <a:latin typeface="Calibri" panose="020F0502020204030204" pitchFamily="34" charset="0"/>
                        </a:rPr>
                        <a:t>63.2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62.0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70.5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62.6</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485328">
                <a:tc>
                  <a:txBody>
                    <a:bodyPr/>
                    <a:lstStyle/>
                    <a:p>
                      <a:pPr algn="l" fontAlgn="b"/>
                      <a:r>
                        <a:rPr lang="en-US" sz="1400" b="0" i="0" u="none" strike="noStrike" dirty="0">
                          <a:solidFill>
                            <a:srgbClr val="000000"/>
                          </a:solidFill>
                          <a:effectLst/>
                          <a:latin typeface="Calibri" panose="020F0502020204030204" pitchFamily="34" charset="0"/>
                        </a:rPr>
                        <a:t>International Studies Elementary Charter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65.5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69.7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73.3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68.2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400" b="0" i="0" u="none" strike="noStrike" dirty="0">
                          <a:solidFill>
                            <a:srgbClr val="000000"/>
                          </a:solidFill>
                          <a:effectLst/>
                          <a:latin typeface="Calibri" panose="020F0502020204030204" pitchFamily="34" charset="0"/>
                        </a:rPr>
                        <a:t>78.0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85328">
                <a:tc>
                  <a:txBody>
                    <a:bodyPr/>
                    <a:lstStyle/>
                    <a:p>
                      <a:pPr algn="l" fontAlgn="b"/>
                      <a:r>
                        <a:rPr lang="en-US" sz="1400" b="0" i="0" u="none" strike="noStrike" dirty="0">
                          <a:solidFill>
                            <a:srgbClr val="000000"/>
                          </a:solidFill>
                          <a:effectLst/>
                          <a:latin typeface="Calibri" panose="020F0502020204030204" pitchFamily="34" charset="0"/>
                        </a:rPr>
                        <a:t>Lake Park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78.3</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81.3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78.1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76.0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85328">
                <a:tc>
                  <a:txBody>
                    <a:bodyPr/>
                    <a:lstStyle/>
                    <a:p>
                      <a:pPr algn="l" fontAlgn="b"/>
                      <a:r>
                        <a:rPr lang="en-US" sz="1400" b="0" i="0" u="none" strike="noStrike" dirty="0">
                          <a:solidFill>
                            <a:srgbClr val="000000"/>
                          </a:solidFill>
                          <a:effectLst/>
                          <a:latin typeface="Calibri" panose="020F0502020204030204" pitchFamily="34" charset="0"/>
                        </a:rPr>
                        <a:t>Lincoln Elementary Magnet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76.9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72.3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400" b="0" i="0" u="none" strike="noStrike" dirty="0">
                          <a:solidFill>
                            <a:srgbClr val="000000"/>
                          </a:solidFill>
                          <a:effectLst/>
                          <a:latin typeface="Calibri" panose="020F0502020204030204" pitchFamily="34" charset="0"/>
                        </a:rPr>
                        <a:t>80.0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73.8</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66.3</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85328">
                <a:tc>
                  <a:txBody>
                    <a:bodyPr/>
                    <a:lstStyle/>
                    <a:p>
                      <a:pPr algn="l" fontAlgn="b"/>
                      <a:r>
                        <a:rPr lang="en-US" sz="1400" b="0" i="0" u="none" strike="noStrike" dirty="0">
                          <a:solidFill>
                            <a:srgbClr val="000000"/>
                          </a:solidFill>
                          <a:effectLst/>
                          <a:latin typeface="Calibri" panose="020F0502020204030204" pitchFamily="34" charset="0"/>
                        </a:rPr>
                        <a:t>Merry Acres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72.6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68.7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73.7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67.4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67.4</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85328">
                <a:tc>
                  <a:txBody>
                    <a:bodyPr/>
                    <a:lstStyle/>
                    <a:p>
                      <a:pPr algn="l" fontAlgn="b"/>
                      <a:r>
                        <a:rPr lang="en-US" sz="1400" b="0" i="0" u="none" strike="noStrike" dirty="0">
                          <a:solidFill>
                            <a:srgbClr val="000000"/>
                          </a:solidFill>
                          <a:effectLst/>
                          <a:latin typeface="Calibri" panose="020F0502020204030204" pitchFamily="34" charset="0"/>
                        </a:rPr>
                        <a:t>Robert A. Cross Middle Magnet</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80.5</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82.4</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88.6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81.5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400" b="0" i="0" u="none" strike="noStrike" dirty="0">
                          <a:solidFill>
                            <a:srgbClr val="000000"/>
                          </a:solidFill>
                          <a:effectLst/>
                          <a:latin typeface="Calibri" panose="020F0502020204030204" pitchFamily="34" charset="0"/>
                        </a:rPr>
                        <a:t>84.2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5350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9441"/>
            <a:ext cx="10566400" cy="879475"/>
          </a:xfrm>
        </p:spPr>
        <p:txBody>
          <a:bodyPr/>
          <a:lstStyle/>
          <a:p>
            <a:pPr algn="ctr"/>
            <a:r>
              <a:rPr lang="en-US" dirty="0" smtClean="0"/>
              <a:t>CCRPI Scores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5945547"/>
              </p:ext>
            </p:extLst>
          </p:nvPr>
        </p:nvGraphicFramePr>
        <p:xfrm>
          <a:off x="761999" y="1752600"/>
          <a:ext cx="10363202" cy="3505201"/>
        </p:xfrm>
        <a:graphic>
          <a:graphicData uri="http://schemas.openxmlformats.org/drawingml/2006/table">
            <a:tbl>
              <a:tblPr/>
              <a:tblGrid>
                <a:gridCol w="5410201"/>
                <a:gridCol w="1012933"/>
                <a:gridCol w="985017"/>
                <a:gridCol w="985017"/>
                <a:gridCol w="985017"/>
                <a:gridCol w="985017"/>
              </a:tblGrid>
              <a:tr h="1133982">
                <a:tc>
                  <a:txBody>
                    <a:bodyPr/>
                    <a:lstStyle/>
                    <a:p>
                      <a:pPr algn="ctr" fontAlgn="b"/>
                      <a:r>
                        <a:rPr lang="en-US" sz="2400" b="1" i="0" u="none" strike="noStrike" dirty="0" smtClean="0">
                          <a:solidFill>
                            <a:srgbClr val="FFFFFF"/>
                          </a:solidFill>
                          <a:effectLst/>
                          <a:latin typeface="Calibri" panose="020F0502020204030204" pitchFamily="34" charset="0"/>
                        </a:rPr>
                        <a:t>School</a:t>
                      </a:r>
                      <a:r>
                        <a:rPr lang="en-US" sz="2400" b="1" i="0" u="none" strike="noStrike" baseline="0" dirty="0" smtClean="0">
                          <a:solidFill>
                            <a:srgbClr val="FFFFFF"/>
                          </a:solidFill>
                          <a:effectLst/>
                          <a:latin typeface="Calibri" panose="020F0502020204030204" pitchFamily="34" charset="0"/>
                        </a:rPr>
                        <a:t> Name </a:t>
                      </a:r>
                      <a:endParaRPr lang="en-US" sz="2400" b="1" i="0" u="none" strike="noStrike" dirty="0">
                        <a:solidFill>
                          <a:srgbClr val="FFFFFF"/>
                        </a:solidFill>
                        <a:effectLst/>
                        <a:latin typeface="Calibri" panose="020F0502020204030204" pitchFamily="34" charset="0"/>
                      </a:endParaRP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2012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2013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2014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2015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400" b="1" i="0" u="none" strike="noStrike" dirty="0">
                          <a:solidFill>
                            <a:srgbClr val="FFFFFF"/>
                          </a:solidFill>
                          <a:effectLst/>
                          <a:latin typeface="Calibri" panose="020F0502020204030204" pitchFamily="34" charset="0"/>
                        </a:rPr>
                        <a:t>2016 Single Score</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77202">
                <a:tc>
                  <a:txBody>
                    <a:bodyPr/>
                    <a:lstStyle/>
                    <a:p>
                      <a:pPr algn="l" fontAlgn="b"/>
                      <a:r>
                        <a:rPr lang="en-US" sz="1600" b="0" i="0" u="none" strike="noStrike" dirty="0">
                          <a:solidFill>
                            <a:srgbClr val="000000"/>
                          </a:solidFill>
                          <a:effectLst/>
                          <a:latin typeface="Calibri" panose="020F0502020204030204" pitchFamily="34" charset="0"/>
                        </a:rPr>
                        <a:t>Alice Coachman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dirty="0">
                          <a:solidFill>
                            <a:srgbClr val="000000"/>
                          </a:solidFill>
                          <a:effectLst/>
                          <a:latin typeface="Calibri" panose="020F0502020204030204" pitchFamily="34" charset="0"/>
                        </a:rPr>
                        <a:t>51.6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56.5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56.5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52.1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53.3</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477202">
                <a:tc>
                  <a:txBody>
                    <a:bodyPr/>
                    <a:lstStyle/>
                    <a:p>
                      <a:pPr algn="l" fontAlgn="b"/>
                      <a:r>
                        <a:rPr lang="en-US" sz="1600" b="0" i="0" u="none" strike="noStrike" dirty="0">
                          <a:solidFill>
                            <a:srgbClr val="000000"/>
                          </a:solidFill>
                          <a:effectLst/>
                          <a:latin typeface="Calibri" panose="020F0502020204030204" pitchFamily="34" charset="0"/>
                        </a:rPr>
                        <a:t>Northside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45.7</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56.5</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56.1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50.3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43.7</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462411">
                <a:tc>
                  <a:txBody>
                    <a:bodyPr/>
                    <a:lstStyle/>
                    <a:p>
                      <a:pPr algn="l" fontAlgn="b"/>
                      <a:r>
                        <a:rPr lang="en-US" sz="1600" b="0" i="0" u="none" strike="noStrike" dirty="0">
                          <a:solidFill>
                            <a:srgbClr val="000000"/>
                          </a:solidFill>
                          <a:effectLst/>
                          <a:latin typeface="Calibri" panose="020F0502020204030204" pitchFamily="34" charset="0"/>
                        </a:rPr>
                        <a:t>Southside Middle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56.9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56.0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52.6</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50.3</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52.1</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477202">
                <a:tc>
                  <a:txBody>
                    <a:bodyPr/>
                    <a:lstStyle/>
                    <a:p>
                      <a:pPr algn="l" fontAlgn="b"/>
                      <a:r>
                        <a:rPr lang="en-US" sz="1600" b="0" i="0" u="none" strike="noStrike" dirty="0">
                          <a:solidFill>
                            <a:srgbClr val="000000"/>
                          </a:solidFill>
                          <a:effectLst/>
                          <a:latin typeface="Calibri" panose="020F0502020204030204" pitchFamily="34" charset="0"/>
                        </a:rPr>
                        <a:t>Turner Elementary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44.9</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61.0</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53.2</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54.1</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49.0</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r>
              <a:tr h="477202">
                <a:tc>
                  <a:txBody>
                    <a:bodyPr/>
                    <a:lstStyle/>
                    <a:p>
                      <a:pPr algn="l" fontAlgn="b"/>
                      <a:r>
                        <a:rPr lang="en-US" sz="1600" b="0" i="0" u="none" strike="noStrike" dirty="0">
                          <a:solidFill>
                            <a:srgbClr val="000000"/>
                          </a:solidFill>
                          <a:effectLst/>
                          <a:latin typeface="Calibri" panose="020F0502020204030204" pitchFamily="34" charset="0"/>
                        </a:rPr>
                        <a:t>Westover High School</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63.6</a:t>
                      </a:r>
                    </a:p>
                  </a:txBody>
                  <a:tcPr marL="7169" marR="7169" marT="71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66.7</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dirty="0">
                          <a:solidFill>
                            <a:srgbClr val="000000"/>
                          </a:solidFill>
                          <a:effectLst/>
                          <a:latin typeface="Calibri" panose="020F0502020204030204" pitchFamily="34" charset="0"/>
                        </a:rPr>
                        <a:t>55.8</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59.9</a:t>
                      </a:r>
                    </a:p>
                  </a:txBody>
                  <a:tcPr marL="7169" marR="7169" marT="71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1600" b="0" i="0" u="none" strike="noStrike" dirty="0">
                          <a:solidFill>
                            <a:srgbClr val="000000"/>
                          </a:solidFill>
                          <a:effectLst/>
                          <a:latin typeface="Calibri" panose="020F0502020204030204" pitchFamily="34" charset="0"/>
                        </a:rPr>
                        <a:t>58.2</a:t>
                      </a:r>
                    </a:p>
                  </a:txBody>
                  <a:tcPr marL="7169" marR="7169" marT="71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ectangle 7"/>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
        <p:nvSpPr>
          <p:cNvPr id="9" name="Title 1"/>
          <p:cNvSpPr txBox="1">
            <a:spLocks/>
          </p:cNvSpPr>
          <p:nvPr/>
        </p:nvSpPr>
        <p:spPr bwMode="auto">
          <a:xfrm>
            <a:off x="6477000" y="5257800"/>
            <a:ext cx="586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b="1">
                <a:solidFill>
                  <a:schemeClr val="accent1">
                    <a:lumMod val="75000"/>
                  </a:schemeClr>
                </a:solidFill>
                <a:latin typeface="+mj-lt"/>
                <a:ea typeface="+mj-ea"/>
                <a:cs typeface="+mj-cs"/>
              </a:defRPr>
            </a:lvl1pPr>
            <a:lvl2pPr algn="l" rtl="0" eaLnBrk="1" fontAlgn="base" hangingPunct="1">
              <a:spcBef>
                <a:spcPct val="0"/>
              </a:spcBef>
              <a:spcAft>
                <a:spcPct val="0"/>
              </a:spcAft>
              <a:defRPr sz="3600" b="1">
                <a:solidFill>
                  <a:srgbClr val="824100"/>
                </a:solidFill>
                <a:latin typeface="Garamond" pitchFamily="18" charset="0"/>
              </a:defRPr>
            </a:lvl2pPr>
            <a:lvl3pPr algn="l" rtl="0" eaLnBrk="1" fontAlgn="base" hangingPunct="1">
              <a:spcBef>
                <a:spcPct val="0"/>
              </a:spcBef>
              <a:spcAft>
                <a:spcPct val="0"/>
              </a:spcAft>
              <a:defRPr sz="3600" b="1">
                <a:solidFill>
                  <a:srgbClr val="824100"/>
                </a:solidFill>
                <a:latin typeface="Garamond" pitchFamily="18" charset="0"/>
              </a:defRPr>
            </a:lvl3pPr>
            <a:lvl4pPr algn="l" rtl="0" eaLnBrk="1" fontAlgn="base" hangingPunct="1">
              <a:spcBef>
                <a:spcPct val="0"/>
              </a:spcBef>
              <a:spcAft>
                <a:spcPct val="0"/>
              </a:spcAft>
              <a:defRPr sz="3600" b="1">
                <a:solidFill>
                  <a:srgbClr val="824100"/>
                </a:solidFill>
                <a:latin typeface="Garamond" pitchFamily="18" charset="0"/>
              </a:defRPr>
            </a:lvl4pPr>
            <a:lvl5pPr algn="l" rtl="0" eaLnBrk="1" fontAlgn="base" hangingPunct="1">
              <a:spcBef>
                <a:spcPct val="0"/>
              </a:spcBef>
              <a:spcAft>
                <a:spcPct val="0"/>
              </a:spcAft>
              <a:defRPr sz="3600" b="1">
                <a:solidFill>
                  <a:srgbClr val="824100"/>
                </a:solidFill>
                <a:latin typeface="Garamond" pitchFamily="18" charset="0"/>
              </a:defRPr>
            </a:lvl5pPr>
            <a:lvl6pPr marL="457200" algn="l" rtl="0" eaLnBrk="1" fontAlgn="base" hangingPunct="1">
              <a:spcBef>
                <a:spcPct val="0"/>
              </a:spcBef>
              <a:spcAft>
                <a:spcPct val="0"/>
              </a:spcAft>
              <a:defRPr sz="3600" b="1">
                <a:solidFill>
                  <a:srgbClr val="824100"/>
                </a:solidFill>
                <a:latin typeface="Garamond" pitchFamily="18" charset="0"/>
              </a:defRPr>
            </a:lvl6pPr>
            <a:lvl7pPr marL="914400" algn="l" rtl="0" eaLnBrk="1" fontAlgn="base" hangingPunct="1">
              <a:spcBef>
                <a:spcPct val="0"/>
              </a:spcBef>
              <a:spcAft>
                <a:spcPct val="0"/>
              </a:spcAft>
              <a:defRPr sz="3600" b="1">
                <a:solidFill>
                  <a:srgbClr val="824100"/>
                </a:solidFill>
                <a:latin typeface="Garamond" pitchFamily="18" charset="0"/>
              </a:defRPr>
            </a:lvl7pPr>
            <a:lvl8pPr marL="1371600" algn="l" rtl="0" eaLnBrk="1" fontAlgn="base" hangingPunct="1">
              <a:spcBef>
                <a:spcPct val="0"/>
              </a:spcBef>
              <a:spcAft>
                <a:spcPct val="0"/>
              </a:spcAft>
              <a:defRPr sz="3600" b="1">
                <a:solidFill>
                  <a:srgbClr val="824100"/>
                </a:solidFill>
                <a:latin typeface="Garamond" pitchFamily="18" charset="0"/>
              </a:defRPr>
            </a:lvl8pPr>
            <a:lvl9pPr marL="1828800" algn="l" rtl="0" eaLnBrk="1" fontAlgn="base" hangingPunct="1">
              <a:spcBef>
                <a:spcPct val="0"/>
              </a:spcBef>
              <a:spcAft>
                <a:spcPct val="0"/>
              </a:spcAft>
              <a:defRPr sz="3600" b="1">
                <a:solidFill>
                  <a:srgbClr val="824100"/>
                </a:solidFill>
                <a:latin typeface="Garamond" pitchFamily="18" charset="0"/>
              </a:defRPr>
            </a:lvl9pPr>
          </a:lstStyle>
          <a:p>
            <a:pPr algn="ctr"/>
            <a:r>
              <a:rPr lang="en-US" sz="2400" i="1" kern="0" dirty="0" smtClean="0"/>
              <a:t>Below 60 CCRPI Past 3 Years</a:t>
            </a:r>
            <a:endParaRPr lang="en-US" sz="2400" i="1" kern="0" dirty="0"/>
          </a:p>
        </p:txBody>
      </p:sp>
    </p:spTree>
    <p:extLst>
      <p:ext uri="{BB962C8B-B14F-4D97-AF65-F5344CB8AC3E}">
        <p14:creationId xmlns:p14="http://schemas.microsoft.com/office/powerpoint/2010/main" val="148762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25775925"/>
              </p:ext>
            </p:extLst>
          </p:nvPr>
        </p:nvGraphicFramePr>
        <p:xfrm>
          <a:off x="2895599" y="762001"/>
          <a:ext cx="8321460" cy="5241033"/>
        </p:xfrm>
        <a:graphic>
          <a:graphicData uri="http://schemas.openxmlformats.org/drawingml/2006/table">
            <a:tbl>
              <a:tblPr/>
              <a:tblGrid>
                <a:gridCol w="3341079">
                  <a:extLst>
                    <a:ext uri="{9D8B030D-6E8A-4147-A177-3AD203B41FA5}">
                      <a16:colId xmlns:a16="http://schemas.microsoft.com/office/drawing/2014/main" xmlns="" val="20001"/>
                    </a:ext>
                  </a:extLst>
                </a:gridCol>
                <a:gridCol w="711483">
                  <a:extLst>
                    <a:ext uri="{9D8B030D-6E8A-4147-A177-3AD203B41FA5}">
                      <a16:colId xmlns:a16="http://schemas.microsoft.com/office/drawing/2014/main" xmlns="" val="2097548424"/>
                    </a:ext>
                  </a:extLst>
                </a:gridCol>
                <a:gridCol w="711483">
                  <a:extLst>
                    <a:ext uri="{9D8B030D-6E8A-4147-A177-3AD203B41FA5}">
                      <a16:colId xmlns:a16="http://schemas.microsoft.com/office/drawing/2014/main" xmlns="" val="20002"/>
                    </a:ext>
                  </a:extLst>
                </a:gridCol>
                <a:gridCol w="711483">
                  <a:extLst>
                    <a:ext uri="{9D8B030D-6E8A-4147-A177-3AD203B41FA5}">
                      <a16:colId xmlns:a16="http://schemas.microsoft.com/office/drawing/2014/main" xmlns="" val="20003"/>
                    </a:ext>
                  </a:extLst>
                </a:gridCol>
                <a:gridCol w="711483">
                  <a:extLst>
                    <a:ext uri="{9D8B030D-6E8A-4147-A177-3AD203B41FA5}">
                      <a16:colId xmlns:a16="http://schemas.microsoft.com/office/drawing/2014/main" xmlns="" val="20004"/>
                    </a:ext>
                  </a:extLst>
                </a:gridCol>
                <a:gridCol w="711483">
                  <a:extLst>
                    <a:ext uri="{9D8B030D-6E8A-4147-A177-3AD203B41FA5}">
                      <a16:colId xmlns:a16="http://schemas.microsoft.com/office/drawing/2014/main" xmlns="" val="20005"/>
                    </a:ext>
                  </a:extLst>
                </a:gridCol>
                <a:gridCol w="711483">
                  <a:extLst>
                    <a:ext uri="{9D8B030D-6E8A-4147-A177-3AD203B41FA5}">
                      <a16:colId xmlns:a16="http://schemas.microsoft.com/office/drawing/2014/main" xmlns="" val="20006"/>
                    </a:ext>
                  </a:extLst>
                </a:gridCol>
                <a:gridCol w="711483">
                  <a:extLst>
                    <a:ext uri="{9D8B030D-6E8A-4147-A177-3AD203B41FA5}">
                      <a16:colId xmlns:a16="http://schemas.microsoft.com/office/drawing/2014/main" xmlns="" val="1469338431"/>
                    </a:ext>
                  </a:extLst>
                </a:gridCol>
              </a:tblGrid>
              <a:tr h="187703">
                <a:tc>
                  <a:txBody>
                    <a:bodyPr/>
                    <a:lstStyle/>
                    <a:p>
                      <a:pPr algn="ctr" fontAlgn="b"/>
                      <a:endParaRPr lang="en-US" sz="10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2018</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2016</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2015</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2013</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panose="020F0502020204030204" pitchFamily="34" charset="0"/>
                        </a:rPr>
                        <a:t>2012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08298">
                <a:tc>
                  <a:txBody>
                    <a:bodyPr/>
                    <a:lstStyle/>
                    <a:p>
                      <a:pPr algn="l" fontAlgn="b"/>
                      <a:r>
                        <a:rPr lang="en-US" sz="900" b="0" i="0" u="none" strike="noStrike" dirty="0" smtClean="0">
                          <a:solidFill>
                            <a:srgbClr val="000000"/>
                          </a:solidFill>
                          <a:effectLst/>
                          <a:latin typeface="Calibri" panose="020F0502020204030204" pitchFamily="34" charset="0"/>
                        </a:rPr>
                        <a:t>Albany High </a:t>
                      </a:r>
                      <a:endParaRPr lang="en-US" sz="9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Albany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1"/>
                  </a:ext>
                </a:extLst>
              </a:tr>
              <a:tr h="217527">
                <a:tc>
                  <a:txBody>
                    <a:bodyPr/>
                    <a:lstStyle/>
                    <a:p>
                      <a:pPr algn="l" fontAlgn="b"/>
                      <a:r>
                        <a:rPr lang="en-US" sz="900" b="0" i="0" u="none" strike="noStrike" dirty="0">
                          <a:solidFill>
                            <a:srgbClr val="000000"/>
                          </a:solidFill>
                          <a:effectLst/>
                          <a:latin typeface="Calibri" panose="020F0502020204030204" pitchFamily="34" charset="0"/>
                        </a:rPr>
                        <a:t>Alice Coachman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2"/>
                  </a:ext>
                </a:extLst>
              </a:tr>
              <a:tr h="217527">
                <a:tc>
                  <a:txBody>
                    <a:bodyPr/>
                    <a:lstStyle/>
                    <a:p>
                      <a:pPr algn="l" fontAlgn="b"/>
                      <a:r>
                        <a:rPr lang="en-US" sz="900" b="0" i="0" u="none" strike="noStrike" dirty="0">
                          <a:solidFill>
                            <a:srgbClr val="000000"/>
                          </a:solidFill>
                          <a:effectLst/>
                          <a:latin typeface="Calibri" panose="020F0502020204030204" pitchFamily="34" charset="0"/>
                        </a:rPr>
                        <a:t>Dougherty Comprehensive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3"/>
                  </a:ext>
                </a:extLst>
              </a:tr>
              <a:tr h="217527">
                <a:tc>
                  <a:txBody>
                    <a:bodyPr/>
                    <a:lstStyle/>
                    <a:p>
                      <a:pPr algn="l" fontAlgn="b"/>
                      <a:r>
                        <a:rPr lang="en-US" sz="900" b="0" i="0" u="none" strike="noStrike" dirty="0" smtClean="0">
                          <a:solidFill>
                            <a:srgbClr val="000000"/>
                          </a:solidFill>
                          <a:effectLst/>
                          <a:latin typeface="Calibri" panose="020F0502020204030204" pitchFamily="34" charset="0"/>
                        </a:rPr>
                        <a:t>International</a:t>
                      </a:r>
                      <a:r>
                        <a:rPr lang="en-US" sz="900" b="0" i="0" u="none" strike="noStrike" baseline="0" dirty="0" smtClean="0">
                          <a:solidFill>
                            <a:srgbClr val="000000"/>
                          </a:solidFill>
                          <a:effectLst/>
                          <a:latin typeface="Calibri" panose="020F0502020204030204" pitchFamily="34" charset="0"/>
                        </a:rPr>
                        <a:t> Studies </a:t>
                      </a:r>
                      <a:endParaRPr lang="en-US" sz="900" b="0" i="0" u="none" strike="noStrike" dirty="0">
                        <a:solidFill>
                          <a:srgbClr val="000000"/>
                        </a:solidFill>
                        <a:effectLst/>
                        <a:latin typeface="Calibri" panose="020F0502020204030204" pitchFamily="34" charset="0"/>
                      </a:endParaRP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Jackson Heights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07"/>
                  </a:ext>
                </a:extLst>
              </a:tr>
              <a:tr h="21752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Lake Park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Lamar Reese School of the Arts</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08"/>
                  </a:ext>
                </a:extLst>
              </a:tr>
              <a:tr h="217527">
                <a:tc>
                  <a:txBody>
                    <a:bodyPr/>
                    <a:lstStyle/>
                    <a:p>
                      <a:pPr algn="l" fontAlgn="b"/>
                      <a:r>
                        <a:rPr lang="en-US" sz="900" b="0" i="0" u="none" strike="noStrike" dirty="0">
                          <a:solidFill>
                            <a:srgbClr val="000000"/>
                          </a:solidFill>
                          <a:effectLst/>
                          <a:latin typeface="Calibri" panose="020F0502020204030204" pitchFamily="34" charset="0"/>
                        </a:rPr>
                        <a:t>Lincoln Elementary Magnet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10010"/>
                  </a:ext>
                </a:extLst>
              </a:tr>
              <a:tr h="217527">
                <a:tc>
                  <a:txBody>
                    <a:bodyPr/>
                    <a:lstStyle/>
                    <a:p>
                      <a:pPr algn="l" fontAlgn="b"/>
                      <a:r>
                        <a:rPr lang="en-US" sz="900" b="0" i="0" u="none" strike="noStrike" dirty="0">
                          <a:solidFill>
                            <a:srgbClr val="000000"/>
                          </a:solidFill>
                          <a:effectLst/>
                          <a:latin typeface="Calibri" panose="020F0502020204030204" pitchFamily="34" charset="0"/>
                        </a:rPr>
                        <a:t>Live Oak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extLst>
                  <a:ext uri="{0D108BD9-81ED-4DB2-BD59-A6C34878D82A}">
                    <a16:rowId xmlns:a16="http://schemas.microsoft.com/office/drawing/2014/main" xmlns="" val="10012"/>
                  </a:ext>
                </a:extLst>
              </a:tr>
              <a:tr h="217527">
                <a:tc>
                  <a:txBody>
                    <a:bodyPr/>
                    <a:lstStyle/>
                    <a:p>
                      <a:pPr algn="l" fontAlgn="b"/>
                      <a:r>
                        <a:rPr lang="en-US" sz="900" b="0" i="0" u="none" strike="noStrike" dirty="0">
                          <a:solidFill>
                            <a:srgbClr val="000000"/>
                          </a:solidFill>
                          <a:effectLst/>
                          <a:latin typeface="Calibri" panose="020F0502020204030204" pitchFamily="34" charset="0"/>
                        </a:rPr>
                        <a:t>Martin Luther King, Jr.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0015"/>
                  </a:ext>
                </a:extLst>
              </a:tr>
              <a:tr h="217527">
                <a:tc>
                  <a:txBody>
                    <a:bodyPr/>
                    <a:lstStyle/>
                    <a:p>
                      <a:pPr algn="l" fontAlgn="b"/>
                      <a:r>
                        <a:rPr lang="en-US" sz="900" b="0" i="0" u="none" strike="noStrike" dirty="0">
                          <a:solidFill>
                            <a:srgbClr val="000000"/>
                          </a:solidFill>
                          <a:effectLst/>
                          <a:latin typeface="Calibri" panose="020F0502020204030204" pitchFamily="34" charset="0"/>
                        </a:rPr>
                        <a:t>Merry Acres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extLst>
                  <a:ext uri="{0D108BD9-81ED-4DB2-BD59-A6C34878D82A}">
                    <a16:rowId xmlns:a16="http://schemas.microsoft.com/office/drawing/2014/main" xmlns="" val="4224679084"/>
                  </a:ext>
                </a:extLst>
              </a:tr>
              <a:tr h="217527">
                <a:tc>
                  <a:txBody>
                    <a:bodyPr/>
                    <a:lstStyle/>
                    <a:p>
                      <a:pPr algn="l" fontAlgn="b"/>
                      <a:r>
                        <a:rPr lang="en-US" sz="900" b="0" i="0" u="none" strike="noStrike" dirty="0">
                          <a:solidFill>
                            <a:srgbClr val="000000"/>
                          </a:solidFill>
                          <a:effectLst/>
                          <a:latin typeface="Calibri" panose="020F0502020204030204" pitchFamily="34" charset="0"/>
                        </a:rPr>
                        <a:t>Monroe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98159212"/>
                  </a:ext>
                </a:extLst>
              </a:tr>
              <a:tr h="217527">
                <a:tc>
                  <a:txBody>
                    <a:bodyPr/>
                    <a:lstStyle/>
                    <a:p>
                      <a:pPr algn="l" fontAlgn="b"/>
                      <a:r>
                        <a:rPr lang="en-US" sz="900" b="0" i="0" u="none" strike="noStrike" dirty="0">
                          <a:solidFill>
                            <a:srgbClr val="000000"/>
                          </a:solidFill>
                          <a:effectLst/>
                          <a:latin typeface="Calibri" panose="020F0502020204030204" pitchFamily="34" charset="0"/>
                        </a:rPr>
                        <a:t>Morningside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1859526118"/>
                  </a:ext>
                </a:extLst>
              </a:tr>
              <a:tr h="217527">
                <a:tc>
                  <a:txBody>
                    <a:bodyPr/>
                    <a:lstStyle/>
                    <a:p>
                      <a:pPr algn="l" fontAlgn="b"/>
                      <a:r>
                        <a:rPr lang="en-US" sz="900" b="0" i="0" u="none" strike="noStrike" dirty="0">
                          <a:solidFill>
                            <a:srgbClr val="000000"/>
                          </a:solidFill>
                          <a:effectLst/>
                          <a:latin typeface="Calibri" panose="020F0502020204030204" pitchFamily="34" charset="0"/>
                        </a:rPr>
                        <a:t>Northside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xmlns="" val="3952812348"/>
                  </a:ext>
                </a:extLst>
              </a:tr>
              <a:tr h="217527">
                <a:tc>
                  <a:txBody>
                    <a:bodyPr/>
                    <a:lstStyle/>
                    <a:p>
                      <a:pPr algn="l" fontAlgn="b"/>
                      <a:r>
                        <a:rPr lang="en-US" sz="900" b="0" i="0" u="none" strike="noStrike" dirty="0">
                          <a:solidFill>
                            <a:srgbClr val="000000"/>
                          </a:solidFill>
                          <a:effectLst/>
                          <a:latin typeface="Calibri" panose="020F0502020204030204" pitchFamily="34" charset="0"/>
                        </a:rPr>
                        <a:t>Radium Springs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Radium Springs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Robert A. Cross Middle Magnet</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Sherwood Acres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Southside Middle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Turner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West Town Elementary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400" b="0" i="0" u="none" strike="noStrike" dirty="0" smtClean="0">
                          <a:solidFill>
                            <a:srgbClr val="000000"/>
                          </a:solidFill>
                          <a:effectLst/>
                          <a:latin typeface="Calibri" panose="020F0502020204030204" pitchFamily="34" charset="0"/>
                        </a:rPr>
                        <a:t>C</a:t>
                      </a:r>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17527">
                <a:tc>
                  <a:txBody>
                    <a:bodyPr/>
                    <a:lstStyle/>
                    <a:p>
                      <a:pPr algn="l" fontAlgn="b"/>
                      <a:r>
                        <a:rPr lang="en-US" sz="900" b="0" i="0" u="none" strike="noStrike" dirty="0">
                          <a:solidFill>
                            <a:srgbClr val="000000"/>
                          </a:solidFill>
                          <a:effectLst/>
                          <a:latin typeface="Calibri" panose="020F0502020204030204" pitchFamily="34" charset="0"/>
                        </a:rPr>
                        <a:t>Westover High School</a:t>
                      </a:r>
                    </a:p>
                  </a:txBody>
                  <a:tcPr marL="7169" marR="7169" marT="71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E0BC"/>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xmlns="" val="3969415555"/>
                  </a:ext>
                </a:extLst>
              </a:tr>
            </a:tbl>
          </a:graphicData>
        </a:graphic>
      </p:graphicFrame>
      <p:sp>
        <p:nvSpPr>
          <p:cNvPr id="6" name="TextBox 5"/>
          <p:cNvSpPr txBox="1"/>
          <p:nvPr/>
        </p:nvSpPr>
        <p:spPr>
          <a:xfrm>
            <a:off x="-16933" y="4419600"/>
            <a:ext cx="2947915" cy="830997"/>
          </a:xfrm>
          <a:prstGeom prst="rect">
            <a:avLst/>
          </a:prstGeom>
          <a:noFill/>
        </p:spPr>
        <p:txBody>
          <a:bodyPr wrap="square" rtlCol="0">
            <a:spAutoFit/>
          </a:bodyPr>
          <a:lstStyle/>
          <a:p>
            <a:pPr algn="ctr">
              <a:spcBef>
                <a:spcPts val="600"/>
              </a:spcBef>
              <a:spcAft>
                <a:spcPts val="600"/>
              </a:spcAft>
            </a:pPr>
            <a:r>
              <a:rPr lang="en-US" sz="2400" b="1" dirty="0" smtClean="0"/>
              <a:t>C - Change in Principal</a:t>
            </a:r>
            <a:endParaRPr lang="en-US" sz="2400" b="1" dirty="0"/>
          </a:p>
        </p:txBody>
      </p:sp>
      <p:sp>
        <p:nvSpPr>
          <p:cNvPr id="2" name="TextBox 1"/>
          <p:cNvSpPr txBox="1"/>
          <p:nvPr/>
        </p:nvSpPr>
        <p:spPr>
          <a:xfrm>
            <a:off x="-76784" y="2133600"/>
            <a:ext cx="2753394" cy="1754326"/>
          </a:xfrm>
          <a:prstGeom prst="rect">
            <a:avLst/>
          </a:prstGeom>
          <a:noFill/>
        </p:spPr>
        <p:txBody>
          <a:bodyPr wrap="square" rtlCol="0">
            <a:spAutoFit/>
          </a:bodyPr>
          <a:lstStyle/>
          <a:p>
            <a:pPr algn="ctr"/>
            <a:r>
              <a:rPr lang="en-US" sz="3600" b="1" dirty="0">
                <a:solidFill>
                  <a:schemeClr val="bg1"/>
                </a:solidFill>
              </a:rPr>
              <a:t>Changes </a:t>
            </a:r>
            <a:endParaRPr lang="en-US" sz="3600" b="1" dirty="0" smtClean="0">
              <a:solidFill>
                <a:schemeClr val="bg1"/>
              </a:solidFill>
            </a:endParaRPr>
          </a:p>
          <a:p>
            <a:pPr algn="ctr"/>
            <a:r>
              <a:rPr lang="en-US" sz="3600" b="1" dirty="0" smtClean="0">
                <a:solidFill>
                  <a:schemeClr val="bg1"/>
                </a:solidFill>
              </a:rPr>
              <a:t>in </a:t>
            </a:r>
            <a:r>
              <a:rPr lang="en-US" sz="3600" b="1" dirty="0">
                <a:solidFill>
                  <a:schemeClr val="bg1"/>
                </a:solidFill>
              </a:rPr>
              <a:t>Leadership</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874" y="76201"/>
            <a:ext cx="559326" cy="560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Rectangle 8"/>
          <p:cNvSpPr/>
          <p:nvPr/>
        </p:nvSpPr>
        <p:spPr>
          <a:xfrm>
            <a:off x="152399" y="1555"/>
            <a:ext cx="4956500" cy="707886"/>
          </a:xfrm>
          <a:prstGeom prst="rect">
            <a:avLst/>
          </a:prstGeom>
          <a:noFill/>
        </p:spPr>
        <p:txBody>
          <a:bodyPr wrap="square" lIns="91440" tIns="45720" rIns="91440" bIns="45720">
            <a:spAutoFit/>
          </a:bodyPr>
          <a:lstStyle/>
          <a:p>
            <a:pPr algn="ctr"/>
            <a:r>
              <a:rPr lang="en-US" sz="2000" b="0" i="1" cap="none" spc="0" dirty="0" smtClean="0">
                <a:ln w="0"/>
                <a:solidFill>
                  <a:srgbClr val="C00000"/>
                </a:solidFill>
                <a:effectLst>
                  <a:outerShdw blurRad="38100" dist="19050" dir="2700000" algn="tl" rotWithShape="0">
                    <a:schemeClr val="dk1">
                      <a:alpha val="40000"/>
                    </a:schemeClr>
                  </a:outerShdw>
                </a:effectLst>
              </a:rPr>
              <a:t>Building a Great Community, </a:t>
            </a:r>
          </a:p>
          <a:p>
            <a:pPr algn="ctr"/>
            <a:r>
              <a:rPr lang="en-US" sz="2000" b="0" i="1" cap="none" spc="0" dirty="0" smtClean="0">
                <a:ln w="0"/>
                <a:effectLst>
                  <a:outerShdw blurRad="38100" dist="19050" dir="2700000" algn="tl" rotWithShape="0">
                    <a:schemeClr val="dk1">
                      <a:alpha val="40000"/>
                    </a:schemeClr>
                  </a:outerShdw>
                </a:effectLst>
              </a:rPr>
              <a:t>One Student at a Time! </a:t>
            </a:r>
            <a:endParaRPr lang="en-US" sz="2000" b="0" i="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47429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ent Bill of Rights presentation">
  <a:themeElements>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49C064F8845244873184980B8CB82D" ma:contentTypeVersion="3" ma:contentTypeDescription="Create a new document." ma:contentTypeScope="" ma:versionID="5fe2cae6983e2a485f665daa4ce8e4d6">
  <xsd:schema xmlns:xsd="http://www.w3.org/2001/XMLSchema" xmlns:xs="http://www.w3.org/2001/XMLSchema" xmlns:p="http://schemas.microsoft.com/office/2006/metadata/properties" xmlns:ns1="http://schemas.microsoft.com/sharepoint/v3" xmlns:ns2="1d496aed-39d0-4758-b3cf-4e4773287716" xmlns:ns3="c76b7268-36ad-4fc3-a9f2-0cd2729cd357" targetNamespace="http://schemas.microsoft.com/office/2006/metadata/properties" ma:root="true" ma:fieldsID="f3fe567019fd4670b1dc970df88489b9" ns1:_="" ns2:_="" ns3:_="">
    <xsd:import namespace="http://schemas.microsoft.com/sharepoint/v3"/>
    <xsd:import namespace="1d496aed-39d0-4758-b3cf-4e4773287716"/>
    <xsd:import namespace="c76b7268-36ad-4fc3-a9f2-0cd2729cd357"/>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6b7268-36ad-4fc3-a9f2-0cd2729cd357" elementFormDefault="qualified">
    <xsd:import namespace="http://schemas.microsoft.com/office/2006/documentManagement/types"/>
    <xsd:import namespace="http://schemas.microsoft.com/office/infopath/2007/PartnerControls"/>
    <xsd:element name="Page" ma:index="12" nillable="true" ma:displayName="Page" ma:list="{0B93EE22-5B19-4588-8FCF-49CD621FFFCC}"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age xmlns="c76b7268-36ad-4fc3-a9f2-0cd2729cd357" xsi:nil="true"/>
    <TaxCatchAll xmlns="1d496aed-39d0-4758-b3cf-4e4773287716"/>
    <Page_x0020_SubHeader xmlns="c76b7268-36ad-4fc3-a9f2-0cd2729cd357"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F20D931-BC56-4DAB-A48C-9AC9984E8BC5}"/>
</file>

<file path=customXml/itemProps2.xml><?xml version="1.0" encoding="utf-8"?>
<ds:datastoreItem xmlns:ds="http://schemas.openxmlformats.org/officeDocument/2006/customXml" ds:itemID="{D9E050B0-6ADD-4688-9D67-C8ED2143AA0B}"/>
</file>

<file path=customXml/itemProps3.xml><?xml version="1.0" encoding="utf-8"?>
<ds:datastoreItem xmlns:ds="http://schemas.openxmlformats.org/officeDocument/2006/customXml" ds:itemID="{15A7A9AF-E5F3-4B94-B569-CCDC635183F3}"/>
</file>

<file path=docProps/app.xml><?xml version="1.0" encoding="utf-8"?>
<Properties xmlns="http://schemas.openxmlformats.org/officeDocument/2006/extended-properties" xmlns:vt="http://schemas.openxmlformats.org/officeDocument/2006/docPropsVTypes">
  <Template>Parent Bill of Rights presentation</Template>
  <TotalTime>828</TotalTime>
  <Words>2695</Words>
  <Application>Microsoft Office PowerPoint</Application>
  <PresentationFormat>Widescreen</PresentationFormat>
  <Paragraphs>1065</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BatangChe</vt:lpstr>
      <vt:lpstr>Arial</vt:lpstr>
      <vt:lpstr>Calibri</vt:lpstr>
      <vt:lpstr>Courier New</vt:lpstr>
      <vt:lpstr>Garamond</vt:lpstr>
      <vt:lpstr>Times New Roman</vt:lpstr>
      <vt:lpstr>Parent Bill of Rights presentation</vt:lpstr>
      <vt:lpstr>Dougherty County  School System  Accountability Report </vt:lpstr>
      <vt:lpstr>MISSION </vt:lpstr>
      <vt:lpstr>VISION</vt:lpstr>
      <vt:lpstr>NON-NEGOTIABLES </vt:lpstr>
      <vt:lpstr>CCRPI Scores</vt:lpstr>
      <vt:lpstr>CCRPI Scores – BEAT THE ODDS! 5 Consecutive Years </vt:lpstr>
      <vt:lpstr>CCRPI Scores - BEAT THE ODDS! Above 60 CCRPI Past 3 Years</vt:lpstr>
      <vt:lpstr>CCRPI Scores</vt:lpstr>
      <vt:lpstr>PowerPoint Presentation</vt:lpstr>
      <vt:lpstr>Changes in Professional Development </vt:lpstr>
      <vt:lpstr>PowerPoint Presentation</vt:lpstr>
      <vt:lpstr>PowerPoint Presentation</vt:lpstr>
      <vt:lpstr>PowerPoint Presentation</vt:lpstr>
      <vt:lpstr>PowerPoint Presentation</vt:lpstr>
      <vt:lpstr>PBIS EOY Summary 2016-2017</vt:lpstr>
      <vt:lpstr>Elementary School Check and Connect Program</vt:lpstr>
      <vt:lpstr>Middle School Check and Connect Program</vt:lpstr>
      <vt:lpstr>PowerPoint Presentation</vt:lpstr>
      <vt:lpstr>PowerPoint Presentation</vt:lpstr>
      <vt:lpstr>PowerPoint Presentation</vt:lpstr>
    </vt:vector>
  </TitlesOfParts>
  <Company>DCSS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Dougherty County  School System  Accountability Report</dc:title>
  <dc:creator>Bradford, Alishia</dc:creator>
  <cp:keywords/>
  <cp:lastModifiedBy>Bradford, Alishia</cp:lastModifiedBy>
  <cp:revision>59</cp:revision>
  <cp:lastPrinted>2017-06-12T15:14:31Z</cp:lastPrinted>
  <dcterms:created xsi:type="dcterms:W3CDTF">2017-05-10T14:35:53Z</dcterms:created>
  <dcterms:modified xsi:type="dcterms:W3CDTF">2017-06-12T15:50:43Z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TC010171251033</vt:lpwstr>
  </property>
  <property fmtid="{D5CDD505-2E9C-101B-9397-08002B2CF9AE}" pid="3" name="ContentTypeId">
    <vt:lpwstr>0x0101002F49C064F8845244873184980B8CB82D</vt:lpwstr>
  </property>
</Properties>
</file>