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mbla" charset="0"/>
      <p:regular r:id="rId17"/>
      <p:bold r:id="rId18"/>
      <p:italic r:id="rId19"/>
      <p:boldItalic r:id="rId20"/>
    </p:embeddedFont>
    <p:embeddedFont>
      <p:font typeface="Cambria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73FA158-FE2C-4347-B2C2-734839047DD9}">
  <a:tblStyle styleId="{473FA158-FE2C-4347-B2C2-734839047DD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5849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43350"/>
            <a:ext cx="9151086" cy="12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-1" y="3498110"/>
            <a:ext cx="9151200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7BABE5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Rambl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rgbClr val="194D8C"/>
              </a:buClr>
              <a:buFont typeface="Rambla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rgbClr val="194D8C"/>
              </a:buClr>
              <a:buFont typeface="Rambla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rgbClr val="7BABE5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rgbClr val="194D8C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099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defRPr sz="2000" b="1"/>
            </a:lvl2pPr>
            <a:lvl3pPr lvl="2" rtl="0">
              <a:spcBef>
                <a:spcPts val="0"/>
              </a:spcBef>
              <a:buClr>
                <a:srgbClr val="194D8C"/>
              </a:buClr>
              <a:buFont typeface="Rambla"/>
              <a:defRPr sz="1800" b="1"/>
            </a:lvl3pPr>
            <a:lvl4pPr lvl="3" rtl="0">
              <a:spcBef>
                <a:spcPts val="0"/>
              </a:spcBef>
              <a:buClr>
                <a:srgbClr val="194D8C"/>
              </a:buClr>
              <a:buFont typeface="Rambla"/>
              <a:defRPr sz="1600" b="1"/>
            </a:lvl4pPr>
            <a:lvl5pPr lvl="4" rtl="0">
              <a:spcBef>
                <a:spcPts val="0"/>
              </a:spcBef>
              <a:buClr>
                <a:srgbClr val="194D8C"/>
              </a:buClr>
              <a:buFont typeface="Rambla"/>
              <a:defRPr sz="1600" b="1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45026" y="4057650"/>
            <a:ext cx="4041900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defRPr sz="2000" b="1"/>
            </a:lvl2pPr>
            <a:lvl3pPr lvl="2" rtl="0">
              <a:spcBef>
                <a:spcPts val="0"/>
              </a:spcBef>
              <a:buClr>
                <a:srgbClr val="194D8C"/>
              </a:buClr>
              <a:buFont typeface="Rambla"/>
              <a:defRPr sz="1800" b="1"/>
            </a:lvl3pPr>
            <a:lvl4pPr lvl="3" rtl="0">
              <a:spcBef>
                <a:spcPts val="0"/>
              </a:spcBef>
              <a:buClr>
                <a:srgbClr val="194D8C"/>
              </a:buClr>
              <a:buFont typeface="Rambla"/>
              <a:defRPr sz="1600" b="1"/>
            </a:lvl4pPr>
            <a:lvl5pPr lvl="4" rtl="0">
              <a:spcBef>
                <a:spcPts val="0"/>
              </a:spcBef>
              <a:buClr>
                <a:srgbClr val="194D8C"/>
              </a:buClr>
              <a:buFont typeface="Rambla"/>
              <a:defRPr sz="1600" b="1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57200" y="1083225"/>
            <a:ext cx="4040099" cy="29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Clr>
                <a:srgbClr val="194D8C"/>
              </a:buClr>
              <a:defRPr sz="1800"/>
            </a:lvl3pPr>
            <a:lvl4pPr lvl="3" rtl="0">
              <a:spcBef>
                <a:spcPts val="0"/>
              </a:spcBef>
              <a:buClr>
                <a:srgbClr val="194D8C"/>
              </a:buClr>
              <a:defRPr sz="1600"/>
            </a:lvl4pPr>
            <a:lvl5pPr lvl="4" rtl="0">
              <a:spcBef>
                <a:spcPts val="0"/>
              </a:spcBef>
              <a:buClr>
                <a:srgbClr val="194D8C"/>
              </a:buClr>
              <a:defRPr sz="1600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1083225"/>
            <a:ext cx="4041900" cy="29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buClr>
                <a:srgbClr val="194D8C"/>
              </a:buClr>
              <a:defRPr sz="2000"/>
            </a:lvl2pPr>
            <a:lvl3pPr lvl="2" rtl="0">
              <a:spcBef>
                <a:spcPts val="0"/>
              </a:spcBef>
              <a:buClr>
                <a:srgbClr val="194D8C"/>
              </a:buClr>
              <a:defRPr sz="1800"/>
            </a:lvl3pPr>
            <a:lvl4pPr lvl="3" rtl="0">
              <a:spcBef>
                <a:spcPts val="0"/>
              </a:spcBef>
              <a:buClr>
                <a:srgbClr val="194D8C"/>
              </a:buClr>
              <a:defRPr sz="1600"/>
            </a:lvl4pPr>
            <a:lvl5pPr lvl="4" rtl="0">
              <a:spcBef>
                <a:spcPts val="0"/>
              </a:spcBef>
              <a:buClr>
                <a:srgbClr val="7BABE5"/>
              </a:buClr>
              <a:defRPr sz="1600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419600" y="4016326"/>
            <a:ext cx="39747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Rambla"/>
              <a:defRPr sz="1600"/>
            </a:lvl1pPr>
            <a:lvl2pPr lvl="1" rtl="0">
              <a:spcBef>
                <a:spcPts val="0"/>
              </a:spcBef>
              <a:buFont typeface="Rambla"/>
              <a:defRPr sz="1200"/>
            </a:lvl2pPr>
            <a:lvl3pPr lvl="2" rtl="0">
              <a:spcBef>
                <a:spcPts val="0"/>
              </a:spcBef>
              <a:buClr>
                <a:srgbClr val="194D8C"/>
              </a:buClr>
              <a:buFont typeface="Rambla"/>
              <a:defRPr sz="1000"/>
            </a:lvl3pPr>
            <a:lvl4pPr lvl="3" rtl="0">
              <a:spcBef>
                <a:spcPts val="0"/>
              </a:spcBef>
              <a:buClr>
                <a:srgbClr val="194D8C"/>
              </a:buClr>
              <a:buFont typeface="Rambla"/>
              <a:defRPr sz="900"/>
            </a:lvl4pPr>
            <a:lvl5pPr lvl="4" rtl="0">
              <a:spcBef>
                <a:spcPts val="0"/>
              </a:spcBef>
              <a:buClr>
                <a:srgbClr val="194D8C"/>
              </a:buClr>
              <a:buFont typeface="Rambla"/>
              <a:defRPr sz="900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914400" y="205739"/>
            <a:ext cx="74798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buClr>
                <a:srgbClr val="194D8C"/>
              </a:buClr>
              <a:defRPr sz="2400"/>
            </a:lvl3pPr>
            <a:lvl4pPr lvl="3" rtl="0">
              <a:spcBef>
                <a:spcPts val="0"/>
              </a:spcBef>
              <a:buClr>
                <a:srgbClr val="194D8C"/>
              </a:buClr>
              <a:defRPr sz="2000"/>
            </a:lvl4pPr>
            <a:lvl5pPr lvl="4" rtl="0">
              <a:spcBef>
                <a:spcPts val="0"/>
              </a:spcBef>
              <a:buClr>
                <a:srgbClr val="194D8C"/>
              </a:buClr>
              <a:defRPr sz="2000"/>
            </a:lvl5pPr>
            <a:lvl6pPr lvl="5" rtl="0">
              <a:spcBef>
                <a:spcPts val="0"/>
              </a:spcBef>
              <a:buClr>
                <a:srgbClr val="194D8C"/>
              </a:buClr>
              <a:defRPr/>
            </a:lvl6pPr>
            <a:lvl7pPr lvl="6" rtl="0">
              <a:spcBef>
                <a:spcPts val="0"/>
              </a:spcBef>
              <a:buClr>
                <a:srgbClr val="194D8C"/>
              </a:buClr>
              <a:defRPr/>
            </a:lvl7pPr>
            <a:lvl8pPr lvl="7" rtl="0">
              <a:spcBef>
                <a:spcPts val="0"/>
              </a:spcBef>
              <a:buClr>
                <a:srgbClr val="194D8C"/>
              </a:buClr>
              <a:defRPr/>
            </a:lvl8pPr>
            <a:lvl9pPr lvl="8" rtl="0">
              <a:spcBef>
                <a:spcPts val="0"/>
              </a:spcBef>
              <a:buClr>
                <a:srgbClr val="194D8C"/>
              </a:buCl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2927249" y="-1359053"/>
            <a:ext cx="3289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rgbClr val="194D8C"/>
              </a:buClr>
              <a:buFont typeface="Rambla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rgbClr val="194D8C"/>
              </a:buClr>
              <a:buFont typeface="Rambla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rgbClr val="194D8C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rgbClr val="194D8C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 rot="5400000">
            <a:off x="5635432" y="1414530"/>
            <a:ext cx="4194600" cy="177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1522199" y="-859019"/>
            <a:ext cx="4194600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rgbClr val="194D8C"/>
              </a:buClr>
              <a:buFont typeface="Rambla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rgbClr val="194D8C"/>
              </a:buClr>
              <a:buFont typeface="Rambla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rgbClr val="194D8C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rgbClr val="194D8C"/>
              </a:buClr>
              <a:buFont typeface="Rambla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rgbClr val="194D8C"/>
              </a:buClr>
              <a:buFont typeface="Rambla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4286250"/>
            <a:ext cx="4495800" cy="870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★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○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rgbClr val="194D8C"/>
              </a:buClr>
              <a:buFont typeface="Rambla"/>
              <a:buChar char="■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rgbClr val="194D8C"/>
              </a:buClr>
              <a:buFont typeface="Rambla"/>
              <a:buChar char="●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rgbClr val="194D8C"/>
              </a:buClr>
              <a:buFont typeface="Rambla"/>
              <a:buChar char="○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rgbClr val="194D8C"/>
              </a:buClr>
              <a:buFont typeface="Rambla"/>
              <a:buChar char="■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rgbClr val="194D8C"/>
              </a:buClr>
              <a:buFont typeface="Rambla"/>
              <a:buChar char="●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rgbClr val="194D8C"/>
              </a:buClr>
              <a:buFont typeface="Rambla"/>
              <a:buChar char="○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rgbClr val="194D8C"/>
              </a:buClr>
              <a:buFont typeface="Rambla"/>
              <a:buChar char="■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arlamentj@clarke.k12.g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2694325" y="128049"/>
            <a:ext cx="5799300" cy="3675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500">
                <a:latin typeface="Cambria"/>
                <a:ea typeface="Cambria"/>
                <a:cs typeface="Cambria"/>
                <a:sym typeface="Cambria"/>
              </a:rPr>
              <a:t>Clarke County </a:t>
            </a:r>
          </a:p>
          <a:p>
            <a:pPr lvl="0">
              <a:spcBef>
                <a:spcPts val="0"/>
              </a:spcBef>
              <a:buNone/>
            </a:pPr>
            <a:r>
              <a:rPr lang="en" sz="4500">
                <a:latin typeface="Cambria"/>
                <a:ea typeface="Cambria"/>
                <a:cs typeface="Cambria"/>
                <a:sym typeface="Cambria"/>
              </a:rPr>
              <a:t>School District Accountability Report </a:t>
            </a:r>
          </a:p>
          <a:p>
            <a:pPr lvl="0">
              <a:spcBef>
                <a:spcPts val="0"/>
              </a:spcBef>
              <a:buNone/>
            </a:pPr>
            <a:r>
              <a:rPr lang="en" sz="4500">
                <a:latin typeface="Cambria"/>
                <a:ea typeface="Cambria"/>
                <a:cs typeface="Cambria"/>
                <a:sym typeface="Cambria"/>
              </a:rPr>
              <a:t>6.14.2017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99" y="193425"/>
            <a:ext cx="1664350" cy="1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23" y="2118625"/>
            <a:ext cx="1726099" cy="17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Year-to-Year Teacher Retention</a:t>
            </a:r>
          </a:p>
        </p:txBody>
      </p:sp>
      <p:graphicFrame>
        <p:nvGraphicFramePr>
          <p:cNvPr id="103" name="Shape 103"/>
          <p:cNvGraphicFramePr/>
          <p:nvPr/>
        </p:nvGraphicFramePr>
        <p:xfrm>
          <a:off x="123150" y="766100"/>
          <a:ext cx="8897725" cy="1615350"/>
        </p:xfrm>
        <a:graphic>
          <a:graphicData uri="http://schemas.openxmlformats.org/drawingml/2006/table">
            <a:tbl>
              <a:tblPr>
                <a:noFill/>
                <a:tableStyleId>{473FA158-FE2C-4347-B2C2-734839047DD9}</a:tableStyleId>
              </a:tblPr>
              <a:tblGrid>
                <a:gridCol w="1469300"/>
                <a:gridCol w="1156150"/>
                <a:gridCol w="1062775"/>
                <a:gridCol w="1046300"/>
                <a:gridCol w="1123225"/>
                <a:gridCol w="1013325"/>
                <a:gridCol w="1013325"/>
                <a:gridCol w="101332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Classic City High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63.6%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87.5%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72.7%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TBD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Statewide High School Average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" name="Shape 104"/>
          <p:cNvSpPr txBox="1"/>
          <p:nvPr/>
        </p:nvSpPr>
        <p:spPr>
          <a:xfrm>
            <a:off x="208050" y="3409200"/>
            <a:ext cx="8727900" cy="10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Georgia Professional Standards Commission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Mid-Year School Personnel Analysis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Professional Development Initiatives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04400" y="542875"/>
            <a:ext cx="8781000" cy="37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Professional Development School District (PDS)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a partnership between CCSD and the University of Georgia (UGA) College of Education that provides a framework for on-site professional learning throughout the district through Professors-in-Residence and UGA pre-teacher placement.</a:t>
            </a: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for expanded involvement with Gaines and Classic City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Literacy-Focused Professional Learning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has been a district-wide focus through intensive coaching and mentoring. Gaines teachers were part of the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Striving Readers Comprehensive Literacy (SRCL)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along with 17 other district schools, and the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Get Georgia Reading Initiative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help students read on-level by 3rd grade.</a:t>
            </a: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to expand literacy efforts at high school to include Classic City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Math &amp; Science Professional Learning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has been a district-wide focus through intensive coaching and mentoring. Chase Street teachers were part of the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Math and Science Partnership (MSP)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which focused on building content knowledge through a partnership with UGA and the Northeast Georgia Regional Educational Service Agency (RESA). Over the past year, Chase Street and Gaines math teachers received professional development from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Math Solutions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to expand math and science efforts at Gaines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CCSD provides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Teacher Leadership Opportunities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through district-level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curriculum development teams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Teacher Advisory Board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active participation from teacher-leaders at all schools. The district has the longstanding </a:t>
            </a:r>
            <a:r>
              <a:rPr lang="en" sz="1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Rising Stars Leadership Program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collaboration with RESA.</a:t>
            </a: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to expand leadership opportunities for all teachers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Monthly Professional Learning Community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sessions are held on a monthly basis throughout the year. These sessions are embedded in the culture of CCSD. In addition, CCSD sets aside district and school professional learning days throughout the year.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Extended Day and Year Initiatives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04400" y="542875"/>
            <a:ext cx="8781000" cy="37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5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After School Programs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include district-wide </a:t>
            </a:r>
            <a:r>
              <a:rPr lang="en" sz="15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21st Century Community Learning Center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programs at elementary level in partnership with the Boys and Girls Clubs of Athens; the </a:t>
            </a:r>
            <a:r>
              <a:rPr lang="en" sz="15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Physical Activity and Learning (PALS)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program at Chase Street in partnership with UGA; and the </a:t>
            </a:r>
            <a:r>
              <a:rPr lang="en" sz="15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After School Program (ASP)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at Chase Street.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for increased after school opportunities at Gaines and Classic City.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5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Summer Programs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include the district-wide Title I-funded </a:t>
            </a:r>
            <a:r>
              <a:rPr lang="en" sz="15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Camp Invention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a location within walking distance of Gaines; and </a:t>
            </a:r>
            <a:r>
              <a:rPr lang="en" sz="15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Camp DIVE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which is a collaboration with UGA.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for increased summer enrichment opportunities for high school students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1:1 Technology Initiative</a:t>
            </a: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provides a device for every student in CCSD in grades 3-12, creating opportunities for learning anywhere at any time.</a:t>
            </a: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Need to evaluate impact of technology and expand to grades K-2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Student Support Initiatives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04400" y="542875"/>
            <a:ext cx="8781000" cy="37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Code of Conduct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was rewritten in 2017 with help from the </a:t>
            </a: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Georgia Appleseed Center for Law and Justice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bring about a change in school culture district-wide. The code aims to be less punitive and more educational with the ultimate goal of helping more students graduate.</a:t>
            </a:r>
          </a:p>
          <a:p>
            <a:pPr marL="914400" lvl="1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Begin consistent and fair implementation of Student Code of Conduct at all schools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Positive Behavioral Interventions and Supports (PBIS)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an evidenced-based, data-driven framework proven to reduce disciplinary incidents, increase a school’s sense of safety, and support improved academic outcomes.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Continue implementation with fidelity at all schools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Other Behavior Support Programs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include </a:t>
            </a: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Mindset Training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facilitate insight, raise awareness, enhance skills, and ultimately certifies professionals in a system of preventing and managing aggressive behavior; the </a:t>
            </a: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Second Step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program to develop social-emotional skills in students; and partnerships with UGA to develop a model of prevention, focused intervention and professional development on behavior. In addition, the district now has a district-wide Professor-in-Residence from UGA </a:t>
            </a: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Safe and Welcoming Schools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support school climate initiatives.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Continue implementation of these supports at all schools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Parent &amp; Community Involvement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goes beyond activities within the school building, but expands through community-based learning programs. The focus of the CCSD charter system and its </a:t>
            </a: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Local School Governance Teams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to create innovations that build the capacity of schools and communities to support student success. 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Expand parent and community involvement at all schools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38175"/>
            <a:ext cx="5905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523150" y="3991025"/>
            <a:ext cx="4097700" cy="4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>
                <a:latin typeface="Cambria"/>
                <a:ea typeface="Cambria"/>
                <a:cs typeface="Cambria"/>
                <a:sym typeface="Cambria"/>
              </a:rPr>
              <a:t>THANK YOU!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Contact with questions: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James Barlament, Charter System Director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barlamentj@clarke.k12.ga.us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706-546-7721, ext. 20742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0" y="325675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04400" y="903475"/>
            <a:ext cx="8727900" cy="3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Our vision is for </a:t>
            </a:r>
            <a:r>
              <a:rPr lang="en" sz="3000" b="1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all students to graduate as life-long learners </a:t>
            </a: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 the knowledge, skills and character to succeed in our community and the global society.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0" y="325675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Mission Statement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04400" y="903475"/>
            <a:ext cx="8727900" cy="3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partnership with families and the community, our mission is </a:t>
            </a:r>
            <a:r>
              <a:rPr lang="en" sz="3000" b="1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to inspire students to achieve at high academic levels through challenging and innovative learning opportunities</a:t>
            </a:r>
            <a:r>
              <a:rPr lang="en" sz="3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that support the development of students’ individual talents.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0" y="325675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District-Wide Strategic Goals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11525" y="1244975"/>
            <a:ext cx="8727900" cy="3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Select, support and retain a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highly dedicated, talented, and diverse professional workforce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Create dynamic learning experiences for all students to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close the achievement gap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to prepare them for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college and careers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Strengthen neighborhood schools through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strong collaboration with parent, district, and community members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support student academic growth, socio-emotional development, and physical well-being.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Strategically leverage resources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improve district programs and implement new initiatives.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0" y="325675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District-Wide Focus Areas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90175" y="1159575"/>
            <a:ext cx="8727900" cy="31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Collaborative Planning Model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using the District’s Commitments for High Student Performance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Innovative Instructional Delivery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Strategies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Personalized Supports through the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Response to Intervention (RTI)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Process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Engagement of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Creativity and Interests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Positive Learning Environments that Support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Social-Emotional Development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Physical Well-Being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Students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CCRPI Scores and Beating the Odds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75" y="577800"/>
            <a:ext cx="5128950" cy="4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CCRPI Scores and Beating the Odds</a:t>
            </a:r>
          </a:p>
        </p:txBody>
      </p:sp>
      <p:graphicFrame>
        <p:nvGraphicFramePr>
          <p:cNvPr id="82" name="Shape 82"/>
          <p:cNvGraphicFramePr/>
          <p:nvPr/>
        </p:nvGraphicFramePr>
        <p:xfrm>
          <a:off x="123150" y="766100"/>
          <a:ext cx="8897700" cy="2864970"/>
        </p:xfrm>
        <a:graphic>
          <a:graphicData uri="http://schemas.openxmlformats.org/drawingml/2006/table">
            <a:tbl>
              <a:tblPr>
                <a:noFill/>
                <a:tableStyleId>{473FA158-FE2C-4347-B2C2-734839047DD9}</a:tableStyleId>
              </a:tblPr>
              <a:tblGrid>
                <a:gridCol w="1902675"/>
                <a:gridCol w="1497175"/>
                <a:gridCol w="1376250"/>
                <a:gridCol w="1354900"/>
                <a:gridCol w="1454500"/>
                <a:gridCol w="1312200"/>
              </a:tblGrid>
              <a:tr h="54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 CCRPI Score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2013 CCRPI Score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2014 CCRPI Score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2015 CCRPI Score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 CCRPI Score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Chase Street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94.2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85.9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81.1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92.2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94.2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Gaines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50.4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52.7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50.6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59.8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57.2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Classic City High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47.4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46.4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35.4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49.9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43.6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</a:tr>
              <a:tr h="378825">
                <a:tc gridSpan="6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highlight>
                            <a:srgbClr val="6AA84F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Green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means school “Beat the Odds”                                  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highlight>
                            <a:srgbClr val="E06666"/>
                          </a:highlight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Red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means school did not “Beat the Odds”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" name="Shape 83"/>
          <p:cNvSpPr txBox="1"/>
          <p:nvPr/>
        </p:nvSpPr>
        <p:spPr>
          <a:xfrm>
            <a:off x="208050" y="3770500"/>
            <a:ext cx="8727900" cy="4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Chase Street Elementary “Beat the Odds” five years in a row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Classic City High and Gaines Elementary had a CCRPI score below 60 for the past 3 years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Changes in Leadership</a:t>
            </a:r>
          </a:p>
        </p:txBody>
      </p:sp>
      <p:graphicFrame>
        <p:nvGraphicFramePr>
          <p:cNvPr id="89" name="Shape 89"/>
          <p:cNvGraphicFramePr/>
          <p:nvPr/>
        </p:nvGraphicFramePr>
        <p:xfrm>
          <a:off x="123150" y="766100"/>
          <a:ext cx="8897725" cy="2651640"/>
        </p:xfrm>
        <a:graphic>
          <a:graphicData uri="http://schemas.openxmlformats.org/drawingml/2006/table">
            <a:tbl>
              <a:tblPr>
                <a:noFill/>
                <a:tableStyleId>{473FA158-FE2C-4347-B2C2-734839047DD9}</a:tableStyleId>
              </a:tblPr>
              <a:tblGrid>
                <a:gridCol w="1469300"/>
                <a:gridCol w="1156150"/>
                <a:gridCol w="1062775"/>
                <a:gridCol w="1046300"/>
                <a:gridCol w="1123225"/>
                <a:gridCol w="1013325"/>
                <a:gridCol w="1013325"/>
                <a:gridCol w="101332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Chase Street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Gaines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Classic City High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" name="Shape 90"/>
          <p:cNvSpPr txBox="1"/>
          <p:nvPr/>
        </p:nvSpPr>
        <p:spPr>
          <a:xfrm>
            <a:off x="208050" y="3409200"/>
            <a:ext cx="8727900" cy="10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➢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 = Change in Leadership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0" y="0"/>
            <a:ext cx="9144000" cy="57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194D8C"/>
                </a:solidFill>
                <a:latin typeface="Cambria"/>
                <a:ea typeface="Cambria"/>
                <a:cs typeface="Cambria"/>
                <a:sym typeface="Cambria"/>
              </a:rPr>
              <a:t>Year-to-Year Teacher Retention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x="123150" y="766100"/>
          <a:ext cx="8897725" cy="2865000"/>
        </p:xfrm>
        <a:graphic>
          <a:graphicData uri="http://schemas.openxmlformats.org/drawingml/2006/table">
            <a:tbl>
              <a:tblPr>
                <a:noFill/>
                <a:tableStyleId>{473FA158-FE2C-4347-B2C2-734839047DD9}</a:tableStyleId>
              </a:tblPr>
              <a:tblGrid>
                <a:gridCol w="1469300"/>
                <a:gridCol w="1156150"/>
                <a:gridCol w="1062775"/>
                <a:gridCol w="1046300"/>
                <a:gridCol w="1123225"/>
                <a:gridCol w="1013325"/>
                <a:gridCol w="1013325"/>
                <a:gridCol w="101332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2013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2014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2015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2018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Chase Street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84.6%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89.2%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93%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91%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95.6%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TBD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Gaines Elementary School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70.1%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74%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68.9%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71.8%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62.5%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77.5%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TBD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Statewide Elementary School Average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84.4%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83.5%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81.9%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TBD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" name="Shape 97"/>
          <p:cNvSpPr txBox="1"/>
          <p:nvPr/>
        </p:nvSpPr>
        <p:spPr>
          <a:xfrm>
            <a:off x="208050" y="3409200"/>
            <a:ext cx="8727900" cy="10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Georgia Professional Standards Commission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Mid-Year School Personnel 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 xmlns="c76b7268-36ad-4fc3-a9f2-0cd2729cd357" xsi:nil="true"/>
    <TaxCatchAll xmlns="1d496aed-39d0-4758-b3cf-4e4773287716"/>
    <Page_x0020_SubHeader xmlns="c76b7268-36ad-4fc3-a9f2-0cd2729cd357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9C064F8845244873184980B8CB82D" ma:contentTypeVersion="3" ma:contentTypeDescription="Create a new document." ma:contentTypeScope="" ma:versionID="5fe2cae6983e2a485f665daa4ce8e4d6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76b7268-36ad-4fc3-a9f2-0cd2729cd357" targetNamespace="http://schemas.microsoft.com/office/2006/metadata/properties" ma:root="true" ma:fieldsID="f3fe567019fd4670b1dc970df88489b9" ns1:_="" ns2:_="" ns3:_="">
    <xsd:import namespace="http://schemas.microsoft.com/sharepoint/v3"/>
    <xsd:import namespace="1d496aed-39d0-4758-b3cf-4e4773287716"/>
    <xsd:import namespace="c76b7268-36ad-4fc3-a9f2-0cd2729cd3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b7268-36ad-4fc3-a9f2-0cd2729cd357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0B93EE22-5B19-4588-8FCF-49CD621FFFCC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6B890C-CD9F-4A48-804A-B115FAF34978}"/>
</file>

<file path=customXml/itemProps2.xml><?xml version="1.0" encoding="utf-8"?>
<ds:datastoreItem xmlns:ds="http://schemas.openxmlformats.org/officeDocument/2006/customXml" ds:itemID="{88A7840D-1755-43CD-8C0A-6833375DD8C8}"/>
</file>

<file path=customXml/itemProps3.xml><?xml version="1.0" encoding="utf-8"?>
<ds:datastoreItem xmlns:ds="http://schemas.openxmlformats.org/officeDocument/2006/customXml" ds:itemID="{644732B0-A660-47B4-AF2E-43DC227ECE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On-screen Show (16:9)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Rambla</vt:lpstr>
      <vt:lpstr>Cambria</vt:lpstr>
      <vt:lpstr>Concourse</vt:lpstr>
      <vt:lpstr>Clarke County  School District Accountability Report  6.14.2017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Clarke County  School District Accountability Report  6.14.2017</dc:title>
  <dc:creator>Barlament, James</dc:creator>
  <cp:lastModifiedBy>James Barlament</cp:lastModifiedBy>
  <cp:revision>2</cp:revision>
  <dcterms:modified xsi:type="dcterms:W3CDTF">2017-06-13T14:04:59Z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0x0101002F49C064F8845244873184980B8CB82D</vt:lpwstr>
  </property>
</Properties>
</file>