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rawings/drawing1.xml" ContentType="application/vnd.openxmlformats-officedocument.drawingml.chartshapes+xml"/>
  <Override PartName="/ppt/drawings/drawing22.xml" ContentType="application/vnd.openxmlformats-officedocument.drawingml.chartshapes+xml"/>
  <Override PartName="/ppt/drawings/drawing21.xml" ContentType="application/vnd.openxmlformats-officedocument.drawingml.chartshapes+xml"/>
  <Override PartName="/ppt/drawings/drawing19.xml" ContentType="application/vnd.openxmlformats-officedocument.drawingml.chartshapes+xml"/>
  <Override PartName="/ppt/drawings/drawing18.xml" ContentType="application/vnd.openxmlformats-officedocument.drawingml.chartshapes+xml"/>
  <Override PartName="/ppt/drawings/drawing20.xml" ContentType="application/vnd.openxmlformats-officedocument.drawingml.chartshapes+xml"/>
  <Override PartName="/ppt/drawings/drawing17.xml" ContentType="application/vnd.openxmlformats-officedocument.drawingml.chartshapes+xml"/>
  <Override PartName="/ppt/drawings/drawing24.xml" ContentType="application/vnd.openxmlformats-officedocument.drawingml.chartshapes+xml"/>
  <Override PartName="/ppt/drawings/drawing28.xml" ContentType="application/vnd.openxmlformats-officedocument.drawingml.chartshapes+xml"/>
  <Override PartName="/ppt/drawings/drawing27.xml" ContentType="application/vnd.openxmlformats-officedocument.drawingml.chartshapes+xml"/>
  <Override PartName="/ppt/drawings/drawing26.xml" ContentType="application/vnd.openxmlformats-officedocument.drawingml.chartshapes+xml"/>
  <Override PartName="/ppt/drawings/drawing25.xml" ContentType="application/vnd.openxmlformats-officedocument.drawingml.chartshapes+xml"/>
  <Override PartName="/ppt/drawings/drawing23.xml" ContentType="application/vnd.openxmlformats-officedocument.drawingml.chartshapes+xml"/>
  <Override PartName="/ppt/drawings/drawing15.xml" ContentType="application/vnd.openxmlformats-officedocument.drawingml.chartshapes+xml"/>
  <Override PartName="/ppt/drawings/drawing29.xml" ContentType="application/vnd.openxmlformats-officedocument.drawingml.chartshapes+xml"/>
  <Override PartName="/ppt/drawings/drawing7.xml" ContentType="application/vnd.openxmlformats-officedocument.drawingml.chartshapes+xml"/>
  <Override PartName="/ppt/drawings/drawing6.xml" ContentType="application/vnd.openxmlformats-officedocument.drawingml.chartshapes+xml"/>
  <Override PartName="/ppt/drawings/drawing5.xml" ContentType="application/vnd.openxmlformats-officedocument.drawingml.chartshapes+xml"/>
  <Override PartName="/ppt/drawings/drawing4.xml" ContentType="application/vnd.openxmlformats-officedocument.drawingml.chartshapes+xml"/>
  <Override PartName="/ppt/drawings/drawing3.xml" ContentType="application/vnd.openxmlformats-officedocument.drawingml.chartshapes+xml"/>
  <Override PartName="/ppt/drawings/drawing8.xml" ContentType="application/vnd.openxmlformats-officedocument.drawingml.chartshapes+xml"/>
  <Override PartName="/ppt/drawings/drawing9.xml" ContentType="application/vnd.openxmlformats-officedocument.drawingml.chartshapes+xml"/>
  <Override PartName="/ppt/drawings/drawing10.xml" ContentType="application/vnd.openxmlformats-officedocument.drawingml.chartshapes+xml"/>
  <Override PartName="/ppt/drawings/drawing14.xml" ContentType="application/vnd.openxmlformats-officedocument.drawingml.chartshapes+xml"/>
  <Override PartName="/ppt/drawings/drawing13.xml" ContentType="application/vnd.openxmlformats-officedocument.drawingml.chartshapes+xml"/>
  <Override PartName="/ppt/drawings/drawing12.xml" ContentType="application/vnd.openxmlformats-officedocument.drawingml.chartshapes+xml"/>
  <Override PartName="/ppt/drawings/drawing11.xml" ContentType="application/vnd.openxmlformats-officedocument.drawingml.chartshapes+xml"/>
  <Override PartName="/ppt/drawings/drawing16.xml" ContentType="application/vnd.openxmlformats-officedocument.drawingml.chartshapes+xml"/>
  <Override PartName="/ppt/drawings/drawing31.xml" ContentType="application/vnd.openxmlformats-officedocument.drawingml.chartshapes+xml"/>
  <Override PartName="/ppt/drawings/drawing2.xml" ContentType="application/vnd.openxmlformats-officedocument.drawingml.chartshapes+xml"/>
  <Override PartName="/ppt/drawings/drawing35.xml" ContentType="application/vnd.openxmlformats-officedocument.drawingml.chartshapes+xml"/>
  <Override PartName="/ppt/drawings/drawing34.xml" ContentType="application/vnd.openxmlformats-officedocument.drawingml.chartshapes+xml"/>
  <Override PartName="/ppt/drawings/drawing33.xml" ContentType="application/vnd.openxmlformats-officedocument.drawingml.chartshapes+xml"/>
  <Override PartName="/ppt/drawings/drawing32.xml" ContentType="application/vnd.openxmlformats-officedocument.drawingml.chartshapes+xml"/>
  <Override PartName="/ppt/drawings/drawing36.xml" ContentType="application/vnd.openxmlformats-officedocument.drawingml.chartshapes+xml"/>
  <Override PartName="/ppt/drawings/drawing30.xml" ContentType="application/vnd.openxmlformats-officedocument.drawingml.chartshapes+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1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Layouts/slideLayout29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hart5.xml" ContentType="application/vnd.openxmlformats-officedocument.drawingml.chart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charts/chart6.xml" ContentType="application/vnd.openxmlformats-officedocument.drawingml.chart+xml"/>
  <Override PartName="/ppt/theme/theme2.xml" ContentType="application/vnd.openxmlformats-officedocument.theme+xml"/>
  <Override PartName="/ppt/charts/chart22.xml" ContentType="application/vnd.openxmlformats-officedocument.drawingml.chart+xml"/>
  <Override PartName="/ppt/charts/chart8.xml" ContentType="application/vnd.openxmlformats-officedocument.drawingml.chart+xml"/>
  <Override PartName="/ppt/charts/chart7.xml" ContentType="application/vnd.openxmlformats-officedocument.drawingml.char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4.xml" ContentType="application/vnd.openxmlformats-officedocument.theme+xml"/>
  <Override PartName="/ppt/theme/theme3.xml" ContentType="application/vnd.openxmlformats-officedocument.theme+xml"/>
  <Override PartName="/ppt/charts/chart29.xml" ContentType="application/vnd.openxmlformats-officedocument.drawingml.chart+xml"/>
  <Override PartName="/ppt/charts/chart28.xml" ContentType="application/vnd.openxmlformats-officedocument.drawingml.chart+xml"/>
  <Override PartName="/ppt/charts/chart19.xml" ContentType="application/vnd.openxmlformats-officedocument.drawingml.chart+xml"/>
  <Override PartName="/ppt/charts/chart30.xml" ContentType="application/vnd.openxmlformats-officedocument.drawingml.chart+xml"/>
  <Override PartName="/ppt/charts/chart32.xml" ContentType="application/vnd.openxmlformats-officedocument.drawingml.chart+xml"/>
  <Override PartName="/ppt/charts/chart31.xml" ContentType="application/vnd.openxmlformats-officedocument.drawingml.chart+xml"/>
  <Override PartName="/ppt/charts/chart27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6.xml" ContentType="application/vnd.openxmlformats-officedocument.drawingml.chart+xml"/>
  <Override PartName="/ppt/charts/chart25.xml" ContentType="application/vnd.openxmlformats-officedocument.drawingml.chart+xml"/>
  <Override PartName="/ppt/charts/chart9.xml" ContentType="application/vnd.openxmlformats-officedocument.drawingml.chart+xml"/>
  <Override PartName="/ppt/charts/chart33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4.xml" ContentType="application/vnd.openxmlformats-officedocument.drawingml.chart+xml"/>
  <Override PartName="/ppt/charts/chart13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35.xml" ContentType="application/vnd.openxmlformats-officedocument.drawingml.chart+xml"/>
  <Override PartName="/ppt/charts/chart34.xml" ContentType="application/vnd.openxmlformats-officedocument.drawingml.chart+xml"/>
  <Override PartName="/ppt/theme/theme1.xml" ContentType="application/vnd.openxmlformats-officedocument.theme+xml"/>
  <Override PartName="/ppt/charts/chart36.xml" ContentType="application/vnd.openxmlformats-officedocument.drawingml.chart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4"/>
  </p:notesMasterIdLst>
  <p:sldIdLst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44"/>
    <a:srgbClr val="FF99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ustomXml" Target="../customXml/item3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7.xml"/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8.xml"/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9.xml"/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0.xml"/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1.xml"/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2.xml"/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3.xml"/><Relationship Id="rId1" Type="http://schemas.openxmlformats.org/officeDocument/2006/relationships/package" Target="../embeddings/Microsoft_Excel_Worksheet33.xlsx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4.xml"/><Relationship Id="rId1" Type="http://schemas.openxmlformats.org/officeDocument/2006/relationships/package" Target="../embeddings/Microsoft_Excel_Worksheet34.xlsx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5.xml"/><Relationship Id="rId1" Type="http://schemas.openxmlformats.org/officeDocument/2006/relationships/package" Target="../embeddings/Microsoft_Excel_Worksheet35.xlsx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6.xml"/><Relationship Id="rId1" Type="http://schemas.openxmlformats.org/officeDocument/2006/relationships/package" Target="../embeddings/Microsoft_Excel_Worksheet36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786577402462367E-2"/>
          <c:y val="0.10311120117338274"/>
          <c:w val="0.87171686351706035"/>
          <c:h val="0.6323955920951057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Beginning Learner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dLbl>
              <c:idx val="2"/>
              <c:layout>
                <c:manualLayout>
                  <c:x val="0"/>
                  <c:y val="-2.7294435825086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5.4588871650172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9th Grade Literature &amp; Composition</c:v>
                </c:pt>
                <c:pt idx="7">
                  <c:v>American Literature &amp; Composition</c:v>
                </c:pt>
              </c:strCache>
            </c:strRef>
          </c:cat>
          <c:val>
            <c:numRef>
              <c:f>Sheet1!$B$2:$B$9</c:f>
              <c:numCache>
                <c:formatCode>0</c:formatCode>
                <c:ptCount val="8"/>
                <c:pt idx="0">
                  <c:v>33.11</c:v>
                </c:pt>
                <c:pt idx="1">
                  <c:v>29.2</c:v>
                </c:pt>
                <c:pt idx="2">
                  <c:v>27.1</c:v>
                </c:pt>
                <c:pt idx="3">
                  <c:v>30.48</c:v>
                </c:pt>
                <c:pt idx="4">
                  <c:v>30.5</c:v>
                </c:pt>
                <c:pt idx="5">
                  <c:v>24.4</c:v>
                </c:pt>
                <c:pt idx="6">
                  <c:v>23.5</c:v>
                </c:pt>
                <c:pt idx="7">
                  <c:v>25.3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 Learner</c:v>
                </c:pt>
              </c:strCache>
            </c:strRef>
          </c:tx>
          <c:spPr>
            <a:solidFill>
              <a:srgbClr val="FF9966"/>
            </a:solidFill>
          </c:spPr>
          <c:invertIfNegative val="0"/>
          <c:dLbls>
            <c:dLbl>
              <c:idx val="2"/>
              <c:layout>
                <c:manualLayout>
                  <c:x val="0"/>
                  <c:y val="2.7294435825086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5.003922095530732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9th Grade Literature &amp; Composition</c:v>
                </c:pt>
                <c:pt idx="7">
                  <c:v>American Literature &amp; Composition</c:v>
                </c:pt>
              </c:strCache>
            </c:strRef>
          </c:cat>
          <c:val>
            <c:numRef>
              <c:f>Sheet1!$C$2:$C$9</c:f>
              <c:numCache>
                <c:formatCode>0</c:formatCode>
                <c:ptCount val="8"/>
                <c:pt idx="0">
                  <c:v>30.05</c:v>
                </c:pt>
                <c:pt idx="1">
                  <c:v>33.700000000000003</c:v>
                </c:pt>
                <c:pt idx="2">
                  <c:v>33.700000000000003</c:v>
                </c:pt>
                <c:pt idx="3">
                  <c:v>30.6</c:v>
                </c:pt>
                <c:pt idx="4">
                  <c:v>33</c:v>
                </c:pt>
                <c:pt idx="5">
                  <c:v>37.4</c:v>
                </c:pt>
                <c:pt idx="6">
                  <c:v>37.9</c:v>
                </c:pt>
                <c:pt idx="7">
                  <c:v>39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 Learner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9th Grade Literature &amp; Composition</c:v>
                </c:pt>
                <c:pt idx="7">
                  <c:v>American Literature &amp; Composition</c:v>
                </c:pt>
              </c:strCache>
            </c:strRef>
          </c:cat>
          <c:val>
            <c:numRef>
              <c:f>Sheet1!$D$2:$D$9</c:f>
              <c:numCache>
                <c:formatCode>0</c:formatCode>
                <c:ptCount val="8"/>
                <c:pt idx="0">
                  <c:v>26.48</c:v>
                </c:pt>
                <c:pt idx="1">
                  <c:v>28</c:v>
                </c:pt>
                <c:pt idx="2">
                  <c:v>31.3</c:v>
                </c:pt>
                <c:pt idx="3">
                  <c:v>31.3</c:v>
                </c:pt>
                <c:pt idx="4">
                  <c:v>29.9</c:v>
                </c:pt>
                <c:pt idx="5">
                  <c:v>31.2</c:v>
                </c:pt>
                <c:pt idx="6">
                  <c:v>32.4</c:v>
                </c:pt>
                <c:pt idx="7">
                  <c:v>29.48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Distinguished Learner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9th Grade Literature &amp; Composition</c:v>
                </c:pt>
                <c:pt idx="7">
                  <c:v>American Literature &amp; Composition</c:v>
                </c:pt>
              </c:strCache>
            </c:strRef>
          </c:cat>
          <c:val>
            <c:numRef>
              <c:f>Sheet1!$E$2:$E$9</c:f>
              <c:numCache>
                <c:formatCode>0</c:formatCode>
                <c:ptCount val="8"/>
                <c:pt idx="0">
                  <c:v>10.36</c:v>
                </c:pt>
                <c:pt idx="1">
                  <c:v>9</c:v>
                </c:pt>
                <c:pt idx="2">
                  <c:v>8</c:v>
                </c:pt>
                <c:pt idx="3">
                  <c:v>7.7</c:v>
                </c:pt>
                <c:pt idx="4">
                  <c:v>6.5</c:v>
                </c:pt>
                <c:pt idx="5">
                  <c:v>7</c:v>
                </c:pt>
                <c:pt idx="6">
                  <c:v>6.2</c:v>
                </c:pt>
                <c:pt idx="7">
                  <c:v>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8649728"/>
        <c:axId val="88651264"/>
      </c:barChart>
      <c:catAx>
        <c:axId val="8864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8651264"/>
        <c:crosses val="autoZero"/>
        <c:auto val="1"/>
        <c:lblAlgn val="ctr"/>
        <c:lblOffset val="100"/>
        <c:noMultiLvlLbl val="0"/>
      </c:catAx>
      <c:valAx>
        <c:axId val="8865126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864972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2.0477512774671282E-4"/>
          <c:y val="0.85742376872008641"/>
          <c:w val="0.98522499904903182"/>
          <c:h val="0.12318974834028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Mathematics</a:t>
            </a:r>
            <a:endParaRPr lang="en-US" dirty="0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</c:dPt>
          <c:dPt>
            <c:idx val="1"/>
            <c:bubble3D val="0"/>
            <c:spPr>
              <a:solidFill>
                <a:srgbClr val="FF996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9%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349625741226791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22.6</c:v>
                </c:pt>
                <c:pt idx="1">
                  <c:v>38.700000000000003</c:v>
                </c:pt>
                <c:pt idx="2">
                  <c:v>30.1</c:v>
                </c:pt>
                <c:pt idx="3">
                  <c:v>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Science</a:t>
            </a:r>
            <a:endParaRPr lang="en-US" dirty="0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rgbClr val="FF3300"/>
              </a:solidFill>
            </c:spPr>
          </c:dPt>
          <c:dPt>
            <c:idx val="1"/>
            <c:bubble3D val="0"/>
            <c:spPr>
              <a:solidFill>
                <a:srgbClr val="FF996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2979963924262553"/>
                  <c:y val="8.596164402225527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38%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2947560567274769"/>
                  <c:y val="8.873438898081152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29</c:v>
                </c:pt>
                <c:pt idx="1">
                  <c:v>37.5</c:v>
                </c:pt>
                <c:pt idx="2">
                  <c:v>26.7</c:v>
                </c:pt>
                <c:pt idx="3">
                  <c:v>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Social Studies</a:t>
            </a:r>
            <a:endParaRPr lang="en-US" dirty="0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</c:dPt>
          <c:dPt>
            <c:idx val="1"/>
            <c:bubble3D val="0"/>
            <c:spPr>
              <a:solidFill>
                <a:srgbClr val="FF996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4351706036745407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1850166877288488"/>
                  <c:y val="9.150735228293482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28.9</c:v>
                </c:pt>
                <c:pt idx="1">
                  <c:v>36.4</c:v>
                </c:pt>
                <c:pt idx="2">
                  <c:v>25.1</c:v>
                </c:pt>
                <c:pt idx="3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English Language Arts</a:t>
            </a:r>
            <a:endParaRPr lang="en-US" dirty="0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</c:dPt>
          <c:dPt>
            <c:idx val="1"/>
            <c:bubble3D val="0"/>
            <c:spPr>
              <a:solidFill>
                <a:srgbClr val="FF996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3254312346759126"/>
                  <c:y val="7.764275411588536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2947560567274769"/>
                  <c:y val="8.596142567868822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27.1</c:v>
                </c:pt>
                <c:pt idx="1">
                  <c:v>33.700000000000003</c:v>
                </c:pt>
                <c:pt idx="2">
                  <c:v>31.3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Mathematics</a:t>
            </a:r>
            <a:endParaRPr lang="en-US" dirty="0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</c:dPt>
          <c:dPt>
            <c:idx val="1"/>
            <c:bubble3D val="0"/>
            <c:spPr>
              <a:solidFill>
                <a:srgbClr val="FF996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2705615501765982"/>
                  <c:y val="7.764253577231831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2124515299785058"/>
                  <c:y val="8.596142567868822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25.4</c:v>
                </c:pt>
                <c:pt idx="1">
                  <c:v>36.5</c:v>
                </c:pt>
                <c:pt idx="2">
                  <c:v>27.5</c:v>
                </c:pt>
                <c:pt idx="3">
                  <c:v>10.6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Science</a:t>
            </a:r>
            <a:endParaRPr lang="en-US" dirty="0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</c:dPt>
          <c:dPt>
            <c:idx val="1"/>
            <c:bubble3D val="0"/>
            <c:spPr>
              <a:solidFill>
                <a:srgbClr val="FF996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2705615501765982"/>
                  <c:y val="8.596142567868822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2947560567274769"/>
                  <c:y val="8.596142567868822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29.9</c:v>
                </c:pt>
                <c:pt idx="1">
                  <c:v>33.9</c:v>
                </c:pt>
                <c:pt idx="2">
                  <c:v>28.4</c:v>
                </c:pt>
                <c:pt idx="3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Social Studies</a:t>
            </a:r>
            <a:endParaRPr lang="en-US" dirty="0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</c:dPt>
          <c:dPt>
            <c:idx val="1"/>
            <c:bubble3D val="0"/>
            <c:spPr>
              <a:solidFill>
                <a:srgbClr val="FF996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2705615501765982"/>
                  <c:y val="7.764253577231831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1850166877288488"/>
                  <c:y val="9.428031558505814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25.3</c:v>
                </c:pt>
                <c:pt idx="1">
                  <c:v>45.5</c:v>
                </c:pt>
                <c:pt idx="2">
                  <c:v>19.3</c:v>
                </c:pt>
                <c:pt idx="3">
                  <c:v>9.8000000000000007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English Language Arts</a:t>
            </a:r>
            <a:endParaRPr lang="en-US" dirty="0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</c:dPt>
          <c:dPt>
            <c:idx val="1"/>
            <c:bubble3D val="0"/>
            <c:spPr>
              <a:solidFill>
                <a:srgbClr val="FF996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3254312346759126"/>
                  <c:y val="8.596164402225527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2947560567274769"/>
                  <c:y val="8.596142567868822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30.5</c:v>
                </c:pt>
                <c:pt idx="1">
                  <c:v>30.6</c:v>
                </c:pt>
                <c:pt idx="2">
                  <c:v>31.3</c:v>
                </c:pt>
                <c:pt idx="3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Mathematics</a:t>
            </a:r>
            <a:endParaRPr lang="en-US" dirty="0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</c:dPt>
          <c:dPt>
            <c:idx val="1"/>
            <c:bubble3D val="0"/>
            <c:spPr>
              <a:solidFill>
                <a:srgbClr val="FF996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2705615501765982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26%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1850166877288488"/>
                  <c:y val="9.150735228293482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25.4</c:v>
                </c:pt>
                <c:pt idx="1">
                  <c:v>38.9</c:v>
                </c:pt>
                <c:pt idx="2">
                  <c:v>26.4</c:v>
                </c:pt>
                <c:pt idx="3">
                  <c:v>9.1999999999999993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Science</a:t>
            </a:r>
            <a:endParaRPr lang="en-US" dirty="0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</c:dPt>
          <c:dPt>
            <c:idx val="1"/>
            <c:bubble3D val="0"/>
            <c:spPr>
              <a:solidFill>
                <a:srgbClr val="FF996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2705615501765982"/>
                  <c:y val="8.596142567868822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2947560567274769"/>
                  <c:y val="8.596142567868822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35.1</c:v>
                </c:pt>
                <c:pt idx="1">
                  <c:v>27.1</c:v>
                </c:pt>
                <c:pt idx="2">
                  <c:v>31.6</c:v>
                </c:pt>
                <c:pt idx="3">
                  <c:v>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786577402462367E-2"/>
          <c:y val="0.10311120117338274"/>
          <c:w val="0.87171686351706035"/>
          <c:h val="0.6323955920951057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Beginning Learner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dLbl>
              <c:idx val="2"/>
              <c:layout>
                <c:manualLayout>
                  <c:x val="0"/>
                  <c:y val="-2.7294435825086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5.4588871650172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Coordinate Algebra</c:v>
                </c:pt>
                <c:pt idx="7">
                  <c:v>Analytic Geometry</c:v>
                </c:pt>
              </c:strCache>
            </c:strRef>
          </c:cat>
          <c:val>
            <c:numRef>
              <c:f>Sheet1!$B$2:$B$9</c:f>
              <c:numCache>
                <c:formatCode>0</c:formatCode>
                <c:ptCount val="8"/>
                <c:pt idx="0">
                  <c:v>21.4</c:v>
                </c:pt>
                <c:pt idx="1">
                  <c:v>22.6</c:v>
                </c:pt>
                <c:pt idx="2">
                  <c:v>25.4</c:v>
                </c:pt>
                <c:pt idx="3">
                  <c:v>25.48</c:v>
                </c:pt>
                <c:pt idx="4">
                  <c:v>25.2</c:v>
                </c:pt>
                <c:pt idx="5">
                  <c:v>24.8</c:v>
                </c:pt>
                <c:pt idx="6">
                  <c:v>30.6</c:v>
                </c:pt>
                <c:pt idx="7">
                  <c:v>31.9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 Learner</c:v>
                </c:pt>
              </c:strCache>
            </c:strRef>
          </c:tx>
          <c:spPr>
            <a:solidFill>
              <a:srgbClr val="FF9966"/>
            </a:solidFill>
          </c:spPr>
          <c:invertIfNegative val="0"/>
          <c:dLbls>
            <c:dLbl>
              <c:idx val="2"/>
              <c:layout>
                <c:manualLayout>
                  <c:x val="0"/>
                  <c:y val="2.7294435825086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5.003922095530732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Coordinate Algebra</c:v>
                </c:pt>
                <c:pt idx="7">
                  <c:v>Analytic Geometry</c:v>
                </c:pt>
              </c:strCache>
            </c:strRef>
          </c:cat>
          <c:val>
            <c:numRef>
              <c:f>Sheet1!$C$2:$C$9</c:f>
              <c:numCache>
                <c:formatCode>0</c:formatCode>
                <c:ptCount val="8"/>
                <c:pt idx="0">
                  <c:v>40.6</c:v>
                </c:pt>
                <c:pt idx="1">
                  <c:v>38.700000000000003</c:v>
                </c:pt>
                <c:pt idx="2">
                  <c:v>36.49</c:v>
                </c:pt>
                <c:pt idx="3">
                  <c:v>38.9</c:v>
                </c:pt>
                <c:pt idx="4">
                  <c:v>37.700000000000003</c:v>
                </c:pt>
                <c:pt idx="5">
                  <c:v>38.4</c:v>
                </c:pt>
                <c:pt idx="6">
                  <c:v>35.6</c:v>
                </c:pt>
                <c:pt idx="7">
                  <c:v>35.299999999999997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 Learner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Coordinate Algebra</c:v>
                </c:pt>
                <c:pt idx="7">
                  <c:v>Analytic Geometry</c:v>
                </c:pt>
              </c:strCache>
            </c:strRef>
          </c:cat>
          <c:val>
            <c:numRef>
              <c:f>Sheet1!$D$2:$D$9</c:f>
              <c:numCache>
                <c:formatCode>0</c:formatCode>
                <c:ptCount val="8"/>
                <c:pt idx="0">
                  <c:v>30.3</c:v>
                </c:pt>
                <c:pt idx="1">
                  <c:v>30.1</c:v>
                </c:pt>
                <c:pt idx="2">
                  <c:v>27.5</c:v>
                </c:pt>
                <c:pt idx="3">
                  <c:v>26.4</c:v>
                </c:pt>
                <c:pt idx="4">
                  <c:v>25</c:v>
                </c:pt>
                <c:pt idx="5">
                  <c:v>24.8</c:v>
                </c:pt>
                <c:pt idx="6">
                  <c:v>26.1</c:v>
                </c:pt>
                <c:pt idx="7">
                  <c:v>24.6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Distinguished Learner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Coordinate Algebra</c:v>
                </c:pt>
                <c:pt idx="7">
                  <c:v>Analytic Geometry</c:v>
                </c:pt>
              </c:strCache>
            </c:strRef>
          </c:cat>
          <c:val>
            <c:numRef>
              <c:f>Sheet1!$E$2:$E$9</c:f>
              <c:numCache>
                <c:formatCode>0</c:formatCode>
                <c:ptCount val="8"/>
                <c:pt idx="0">
                  <c:v>7.7</c:v>
                </c:pt>
                <c:pt idx="1">
                  <c:v>8.5</c:v>
                </c:pt>
                <c:pt idx="2">
                  <c:v>10.6</c:v>
                </c:pt>
                <c:pt idx="3">
                  <c:v>9.1999999999999993</c:v>
                </c:pt>
                <c:pt idx="4">
                  <c:v>12.2</c:v>
                </c:pt>
                <c:pt idx="5">
                  <c:v>12.1</c:v>
                </c:pt>
                <c:pt idx="6">
                  <c:v>7.6</c:v>
                </c:pt>
                <c:pt idx="7">
                  <c:v>8.1999999999999993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5740160"/>
        <c:axId val="105741696"/>
      </c:barChart>
      <c:catAx>
        <c:axId val="10574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5741696"/>
        <c:crosses val="autoZero"/>
        <c:auto val="1"/>
        <c:lblAlgn val="ctr"/>
        <c:lblOffset val="100"/>
        <c:noMultiLvlLbl val="0"/>
      </c:catAx>
      <c:valAx>
        <c:axId val="10574169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574016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2.0477512774671282E-4"/>
          <c:y val="0.85497278832792956"/>
          <c:w val="0.98522499904903182"/>
          <c:h val="0.12318974834028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Social Studies</a:t>
            </a:r>
            <a:endParaRPr lang="en-US" dirty="0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</c:dPt>
          <c:dPt>
            <c:idx val="1"/>
            <c:bubble3D val="0"/>
            <c:spPr>
              <a:solidFill>
                <a:srgbClr val="FF996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2705615501765982"/>
                  <c:y val="7.764253577231831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1850166877288488"/>
                  <c:y val="9.428031558505814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29.1</c:v>
                </c:pt>
                <c:pt idx="1">
                  <c:v>38.9</c:v>
                </c:pt>
                <c:pt idx="2">
                  <c:v>19.5</c:v>
                </c:pt>
                <c:pt idx="3">
                  <c:v>12.4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English Language Arts</a:t>
            </a:r>
            <a:endParaRPr lang="en-US" dirty="0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</c:dPt>
          <c:dPt>
            <c:idx val="1"/>
            <c:bubble3D val="0"/>
            <c:spPr>
              <a:solidFill>
                <a:srgbClr val="FF996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3254312346759126"/>
                  <c:y val="8.596164402225527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7%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2947560567274769"/>
                  <c:y val="8.596142567868822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30.5</c:v>
                </c:pt>
                <c:pt idx="1">
                  <c:v>33</c:v>
                </c:pt>
                <c:pt idx="2">
                  <c:v>29.9</c:v>
                </c:pt>
                <c:pt idx="3">
                  <c:v>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Mathematics</a:t>
            </a:r>
            <a:endParaRPr lang="en-US" dirty="0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</c:dPt>
          <c:dPt>
            <c:idx val="1"/>
            <c:bubble3D val="0"/>
            <c:spPr>
              <a:solidFill>
                <a:srgbClr val="FF996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2705615501765982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1850166877288488"/>
                  <c:y val="9.150735228293482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25.2</c:v>
                </c:pt>
                <c:pt idx="1">
                  <c:v>37.700000000000003</c:v>
                </c:pt>
                <c:pt idx="2">
                  <c:v>25</c:v>
                </c:pt>
                <c:pt idx="3">
                  <c:v>12.2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Science</a:t>
            </a:r>
            <a:endParaRPr lang="en-US" dirty="0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</c:dPt>
          <c:dPt>
            <c:idx val="1"/>
            <c:bubble3D val="0"/>
            <c:spPr>
              <a:solidFill>
                <a:srgbClr val="FF996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2705615501765982"/>
                  <c:y val="8.596142567868822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26%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2947560567274769"/>
                  <c:y val="8.596142567868822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35.1</c:v>
                </c:pt>
                <c:pt idx="1">
                  <c:v>29.3</c:v>
                </c:pt>
                <c:pt idx="2">
                  <c:v>26.5</c:v>
                </c:pt>
                <c:pt idx="3">
                  <c:v>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Social Studies</a:t>
            </a:r>
            <a:endParaRPr lang="en-US" dirty="0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</c:dPt>
          <c:dPt>
            <c:idx val="1"/>
            <c:bubble3D val="0"/>
            <c:spPr>
              <a:solidFill>
                <a:srgbClr val="FF996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2705615501765982"/>
                  <c:y val="7.764253577231831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1850166877288488"/>
                  <c:y val="9.428031558505814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27.8</c:v>
                </c:pt>
                <c:pt idx="1">
                  <c:v>36.200000000000003</c:v>
                </c:pt>
                <c:pt idx="2">
                  <c:v>21.9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English Language Arts</a:t>
            </a:r>
            <a:endParaRPr lang="en-US" dirty="0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</c:dPt>
          <c:dPt>
            <c:idx val="1"/>
            <c:bubble3D val="0"/>
            <c:spPr>
              <a:solidFill>
                <a:srgbClr val="FF996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3254312346759126"/>
                  <c:y val="8.596164402225527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2947560567274769"/>
                  <c:y val="8.596142567868822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76%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24.4</c:v>
                </c:pt>
                <c:pt idx="1">
                  <c:v>37.4</c:v>
                </c:pt>
                <c:pt idx="2">
                  <c:v>31.2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Mathematics</a:t>
            </a:r>
            <a:endParaRPr lang="en-US" dirty="0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</c:dPt>
          <c:dPt>
            <c:idx val="1"/>
            <c:bubble3D val="0"/>
            <c:spPr>
              <a:solidFill>
                <a:srgbClr val="FF996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2705615501765982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1850166877288488"/>
                  <c:y val="9.150735228293482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24.8</c:v>
                </c:pt>
                <c:pt idx="1">
                  <c:v>38.4</c:v>
                </c:pt>
                <c:pt idx="2">
                  <c:v>24.8</c:v>
                </c:pt>
                <c:pt idx="3">
                  <c:v>12.1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Science</a:t>
            </a:r>
            <a:endParaRPr lang="en-US" dirty="0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</c:dPt>
          <c:dPt>
            <c:idx val="1"/>
            <c:bubble3D val="0"/>
            <c:spPr>
              <a:solidFill>
                <a:srgbClr val="FF996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2705615501765982"/>
                  <c:y val="8.596142567868822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39%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2947560567274769"/>
                  <c:y val="8.596142567868822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38.5</c:v>
                </c:pt>
                <c:pt idx="1">
                  <c:v>29.8</c:v>
                </c:pt>
                <c:pt idx="2">
                  <c:v>24.8</c:v>
                </c:pt>
                <c:pt idx="3">
                  <c:v>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Social Studies</a:t>
            </a:r>
            <a:endParaRPr lang="en-US" dirty="0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</c:dPt>
          <c:dPt>
            <c:idx val="1"/>
            <c:bubble3D val="0"/>
            <c:spPr>
              <a:solidFill>
                <a:srgbClr val="FF996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2705615501765982"/>
                  <c:y val="7.764253577231831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1850166877288488"/>
                  <c:y val="9.428031558505814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70%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29.5</c:v>
                </c:pt>
                <c:pt idx="1">
                  <c:v>37.9</c:v>
                </c:pt>
                <c:pt idx="2">
                  <c:v>22</c:v>
                </c:pt>
                <c:pt idx="3">
                  <c:v>10.6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9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Grade Literature &amp; Composition</a:t>
            </a:r>
            <a:endParaRPr lang="en-US" sz="1800" dirty="0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</c:dPt>
          <c:dPt>
            <c:idx val="1"/>
            <c:bubble3D val="0"/>
            <c:spPr>
              <a:solidFill>
                <a:srgbClr val="FF996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0785176544289989"/>
                  <c:y val="7.764231742875121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2947560567274769"/>
                  <c:y val="8.596142567868822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23.5</c:v>
                </c:pt>
                <c:pt idx="1">
                  <c:v>37.9</c:v>
                </c:pt>
                <c:pt idx="2">
                  <c:v>32.4</c:v>
                </c:pt>
                <c:pt idx="3">
                  <c:v>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786577402462367E-2"/>
          <c:y val="0.10311120117338274"/>
          <c:w val="0.87171686351706035"/>
          <c:h val="0.6323955920951057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Beginning Learner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dLbl>
              <c:idx val="2"/>
              <c:layout>
                <c:manualLayout>
                  <c:x val="0"/>
                  <c:y val="-2.7294435825086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5.4588871650172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Physical Science</c:v>
                </c:pt>
                <c:pt idx="7">
                  <c:v>Biology</c:v>
                </c:pt>
              </c:strCache>
            </c:strRef>
          </c:cat>
          <c:val>
            <c:numRef>
              <c:f>Sheet1!$B$2:$B$9</c:f>
              <c:numCache>
                <c:formatCode>0</c:formatCode>
                <c:ptCount val="8"/>
                <c:pt idx="0">
                  <c:v>24.4</c:v>
                </c:pt>
                <c:pt idx="1">
                  <c:v>29</c:v>
                </c:pt>
                <c:pt idx="2">
                  <c:v>29.9</c:v>
                </c:pt>
                <c:pt idx="3">
                  <c:v>35.1</c:v>
                </c:pt>
                <c:pt idx="4">
                  <c:v>35.1</c:v>
                </c:pt>
                <c:pt idx="5">
                  <c:v>38.5</c:v>
                </c:pt>
                <c:pt idx="6">
                  <c:v>36.299999999999997</c:v>
                </c:pt>
                <c:pt idx="7">
                  <c:v>36.6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 Learner</c:v>
                </c:pt>
              </c:strCache>
            </c:strRef>
          </c:tx>
          <c:spPr>
            <a:solidFill>
              <a:srgbClr val="FF9966"/>
            </a:solidFill>
          </c:spPr>
          <c:invertIfNegative val="0"/>
          <c:dLbls>
            <c:dLbl>
              <c:idx val="2"/>
              <c:layout>
                <c:manualLayout>
                  <c:x val="0"/>
                  <c:y val="2.7294435825086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5.003922095530732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Physical Science</c:v>
                </c:pt>
                <c:pt idx="7">
                  <c:v>Biology</c:v>
                </c:pt>
              </c:strCache>
            </c:strRef>
          </c:cat>
          <c:val>
            <c:numRef>
              <c:f>Sheet1!$C$2:$C$9</c:f>
              <c:numCache>
                <c:formatCode>0</c:formatCode>
                <c:ptCount val="8"/>
                <c:pt idx="0">
                  <c:v>41.3</c:v>
                </c:pt>
                <c:pt idx="1">
                  <c:v>37.5</c:v>
                </c:pt>
                <c:pt idx="2">
                  <c:v>33.9</c:v>
                </c:pt>
                <c:pt idx="3">
                  <c:v>27.1</c:v>
                </c:pt>
                <c:pt idx="4">
                  <c:v>29.3</c:v>
                </c:pt>
                <c:pt idx="5">
                  <c:v>29.8</c:v>
                </c:pt>
                <c:pt idx="6">
                  <c:v>32.5</c:v>
                </c:pt>
                <c:pt idx="7">
                  <c:v>25.1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 Learner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Physical Science</c:v>
                </c:pt>
                <c:pt idx="7">
                  <c:v>Biology</c:v>
                </c:pt>
              </c:strCache>
            </c:strRef>
          </c:cat>
          <c:val>
            <c:numRef>
              <c:f>Sheet1!$D$2:$D$9</c:f>
              <c:numCache>
                <c:formatCode>0</c:formatCode>
                <c:ptCount val="8"/>
                <c:pt idx="0">
                  <c:v>26.3</c:v>
                </c:pt>
                <c:pt idx="1">
                  <c:v>26.7</c:v>
                </c:pt>
                <c:pt idx="2">
                  <c:v>28.4</c:v>
                </c:pt>
                <c:pt idx="3">
                  <c:v>31.6</c:v>
                </c:pt>
                <c:pt idx="4">
                  <c:v>26.47</c:v>
                </c:pt>
                <c:pt idx="5">
                  <c:v>24.8</c:v>
                </c:pt>
                <c:pt idx="6">
                  <c:v>26.2</c:v>
                </c:pt>
                <c:pt idx="7">
                  <c:v>29.1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Distinguished Learner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Physical Science</c:v>
                </c:pt>
                <c:pt idx="7">
                  <c:v>Biology</c:v>
                </c:pt>
              </c:strCache>
            </c:strRef>
          </c:cat>
          <c:val>
            <c:numRef>
              <c:f>Sheet1!$E$2:$E$9</c:f>
              <c:numCache>
                <c:formatCode>0</c:formatCode>
                <c:ptCount val="8"/>
                <c:pt idx="0">
                  <c:v>8</c:v>
                </c:pt>
                <c:pt idx="1">
                  <c:v>6.8</c:v>
                </c:pt>
                <c:pt idx="2">
                  <c:v>7.7</c:v>
                </c:pt>
                <c:pt idx="3">
                  <c:v>6.3</c:v>
                </c:pt>
                <c:pt idx="4">
                  <c:v>9.1</c:v>
                </c:pt>
                <c:pt idx="5">
                  <c:v>6.9</c:v>
                </c:pt>
                <c:pt idx="6">
                  <c:v>5</c:v>
                </c:pt>
                <c:pt idx="7">
                  <c:v>9.1999999999999993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232064"/>
        <c:axId val="58675200"/>
      </c:barChart>
      <c:catAx>
        <c:axId val="10623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8675200"/>
        <c:crosses val="autoZero"/>
        <c:auto val="1"/>
        <c:lblAlgn val="ctr"/>
        <c:lblOffset val="100"/>
        <c:noMultiLvlLbl val="0"/>
      </c:catAx>
      <c:valAx>
        <c:axId val="5867520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62320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2.047751277467126E-4"/>
          <c:y val="0.8525218079357727"/>
          <c:w val="0.98522499904903182"/>
          <c:h val="0.12318974834028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American Literature</a:t>
            </a:r>
            <a:r>
              <a:rPr lang="en-US" sz="1800" baseline="0" dirty="0" smtClean="0"/>
              <a:t> &amp; Composition</a:t>
            </a:r>
            <a:endParaRPr lang="en-US" sz="1800" dirty="0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</c:dPt>
          <c:dPt>
            <c:idx val="1"/>
            <c:bubble3D val="0"/>
            <c:spPr>
              <a:solidFill>
                <a:srgbClr val="FF996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2156918656772842"/>
                  <c:y val="6.932342752238131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29%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1850166877288488"/>
                  <c:y val="9.428031558505814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25.3</c:v>
                </c:pt>
                <c:pt idx="1">
                  <c:v>39</c:v>
                </c:pt>
                <c:pt idx="2">
                  <c:v>29.5</c:v>
                </c:pt>
                <c:pt idx="3">
                  <c:v>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Coordinate</a:t>
            </a:r>
            <a:r>
              <a:rPr lang="en-US" sz="1800" baseline="0" dirty="0" smtClean="0"/>
              <a:t> Algebra</a:t>
            </a:r>
            <a:endParaRPr lang="en-US" sz="1800" dirty="0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</c:dPt>
          <c:dPt>
            <c:idx val="1"/>
            <c:bubble3D val="0"/>
            <c:spPr>
              <a:solidFill>
                <a:srgbClr val="FF996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0785176544289989"/>
                  <c:y val="7.764231742875121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31%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2947560567274769"/>
                  <c:y val="8.596142567868822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69%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30.61</c:v>
                </c:pt>
                <c:pt idx="1">
                  <c:v>35.64</c:v>
                </c:pt>
                <c:pt idx="2">
                  <c:v>26.11</c:v>
                </c:pt>
                <c:pt idx="3">
                  <c:v>7.64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Analytic</a:t>
            </a:r>
            <a:r>
              <a:rPr lang="en-US" sz="1800" baseline="0" dirty="0" smtClean="0"/>
              <a:t> Geometry</a:t>
            </a:r>
            <a:endParaRPr lang="en-US" sz="1800" dirty="0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</c:dPt>
          <c:dPt>
            <c:idx val="1"/>
            <c:bubble3D val="0"/>
            <c:spPr>
              <a:solidFill>
                <a:srgbClr val="FF996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2156918656772842"/>
                  <c:y val="6.932342752238131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25%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1850166877288488"/>
                  <c:y val="9.428031558505814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31.9</c:v>
                </c:pt>
                <c:pt idx="1">
                  <c:v>35.270000000000003</c:v>
                </c:pt>
                <c:pt idx="2">
                  <c:v>24.64</c:v>
                </c:pt>
                <c:pt idx="3">
                  <c:v>8.19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Physical Science</a:t>
            </a:r>
            <a:endParaRPr lang="en-US" sz="1800" dirty="0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</c:dPt>
          <c:dPt>
            <c:idx val="1"/>
            <c:bubble3D val="0"/>
            <c:spPr>
              <a:solidFill>
                <a:srgbClr val="FF996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0785176544289989"/>
                  <c:y val="7.764231742875121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2947560567274769"/>
                  <c:y val="8.596142567868822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36.31</c:v>
                </c:pt>
                <c:pt idx="1">
                  <c:v>32.54</c:v>
                </c:pt>
                <c:pt idx="2">
                  <c:v>26.18</c:v>
                </c:pt>
                <c:pt idx="3">
                  <c:v>4.96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Biology</a:t>
            </a:r>
            <a:endParaRPr lang="en-US" sz="1800" dirty="0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</c:dPt>
          <c:dPt>
            <c:idx val="1"/>
            <c:bubble3D val="0"/>
            <c:spPr>
              <a:solidFill>
                <a:srgbClr val="FF996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2156918656772842"/>
                  <c:y val="6.932342752238131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29%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1850166877288488"/>
                  <c:y val="9.428031558505814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36.64</c:v>
                </c:pt>
                <c:pt idx="1">
                  <c:v>25.11</c:v>
                </c:pt>
                <c:pt idx="2">
                  <c:v>29.07</c:v>
                </c:pt>
                <c:pt idx="3">
                  <c:v>9.18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United</a:t>
            </a:r>
            <a:r>
              <a:rPr lang="en-US" sz="1800" baseline="0" dirty="0" smtClean="0"/>
              <a:t> States</a:t>
            </a:r>
            <a:r>
              <a:rPr lang="en-US" sz="1800" dirty="0" smtClean="0"/>
              <a:t> History</a:t>
            </a:r>
            <a:endParaRPr lang="en-US" sz="1800" dirty="0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</c:dPt>
          <c:dPt>
            <c:idx val="1"/>
            <c:bubble3D val="0"/>
            <c:spPr>
              <a:solidFill>
                <a:srgbClr val="FF996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0785176544289989"/>
                  <c:y val="7.764231742875121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2947560567274769"/>
                  <c:y val="8.596142567868822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27.15</c:v>
                </c:pt>
                <c:pt idx="1">
                  <c:v>33.729999999999997</c:v>
                </c:pt>
                <c:pt idx="2">
                  <c:v>29.91</c:v>
                </c:pt>
                <c:pt idx="3">
                  <c:v>9.1999999999999993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Economics/Business/Free Enterprise</a:t>
            </a:r>
            <a:endParaRPr lang="en-US" sz="1800" dirty="0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</c:dPt>
          <c:dPt>
            <c:idx val="1"/>
            <c:bubble3D val="0"/>
            <c:spPr>
              <a:solidFill>
                <a:srgbClr val="FF996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2156918656772842"/>
                  <c:y val="6.932342752238131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32%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1850166877288488"/>
                  <c:y val="9.428031558505814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30.26</c:v>
                </c:pt>
                <c:pt idx="1">
                  <c:v>31.06</c:v>
                </c:pt>
                <c:pt idx="2">
                  <c:v>31.73</c:v>
                </c:pt>
                <c:pt idx="3">
                  <c:v>6.95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786577402462367E-2"/>
          <c:y val="0.10311120117338274"/>
          <c:w val="0.87171686351706035"/>
          <c:h val="0.6323955920951057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Beginning Learner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dLbl>
              <c:idx val="2"/>
              <c:layout>
                <c:manualLayout>
                  <c:x val="0"/>
                  <c:y val="-2.7294435825086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5.4588871650172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U. S. History</c:v>
                </c:pt>
                <c:pt idx="7">
                  <c:v>Economics</c:v>
                </c:pt>
              </c:strCache>
            </c:strRef>
          </c:cat>
          <c:val>
            <c:numRef>
              <c:f>Sheet1!$B$2:$B$9</c:f>
              <c:numCache>
                <c:formatCode>0</c:formatCode>
                <c:ptCount val="8"/>
                <c:pt idx="0">
                  <c:v>26.2</c:v>
                </c:pt>
                <c:pt idx="1">
                  <c:v>28.9</c:v>
                </c:pt>
                <c:pt idx="2">
                  <c:v>25.3</c:v>
                </c:pt>
                <c:pt idx="3">
                  <c:v>29.1</c:v>
                </c:pt>
                <c:pt idx="4">
                  <c:v>27.8</c:v>
                </c:pt>
                <c:pt idx="5">
                  <c:v>29.5</c:v>
                </c:pt>
                <c:pt idx="6">
                  <c:v>27.2</c:v>
                </c:pt>
                <c:pt idx="7">
                  <c:v>30.3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 Learner</c:v>
                </c:pt>
              </c:strCache>
            </c:strRef>
          </c:tx>
          <c:spPr>
            <a:solidFill>
              <a:srgbClr val="FF9966"/>
            </a:solidFill>
          </c:spPr>
          <c:invertIfNegative val="0"/>
          <c:dLbls>
            <c:dLbl>
              <c:idx val="2"/>
              <c:layout>
                <c:manualLayout>
                  <c:x val="0"/>
                  <c:y val="2.7294435825086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5.003922095530732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U. S. History</c:v>
                </c:pt>
                <c:pt idx="7">
                  <c:v>Economics</c:v>
                </c:pt>
              </c:strCache>
            </c:strRef>
          </c:cat>
          <c:val>
            <c:numRef>
              <c:f>Sheet1!$C$2:$C$9</c:f>
              <c:numCache>
                <c:formatCode>0</c:formatCode>
                <c:ptCount val="8"/>
                <c:pt idx="0">
                  <c:v>44.2</c:v>
                </c:pt>
                <c:pt idx="1">
                  <c:v>36.4</c:v>
                </c:pt>
                <c:pt idx="2">
                  <c:v>45.5</c:v>
                </c:pt>
                <c:pt idx="3">
                  <c:v>38.9</c:v>
                </c:pt>
                <c:pt idx="4">
                  <c:v>36.200000000000003</c:v>
                </c:pt>
                <c:pt idx="5">
                  <c:v>37.9</c:v>
                </c:pt>
                <c:pt idx="6">
                  <c:v>33.700000000000003</c:v>
                </c:pt>
                <c:pt idx="7">
                  <c:v>31.1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 Learner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U. S. History</c:v>
                </c:pt>
                <c:pt idx="7">
                  <c:v>Economics</c:v>
                </c:pt>
              </c:strCache>
            </c:strRef>
          </c:cat>
          <c:val>
            <c:numRef>
              <c:f>Sheet1!$D$2:$D$9</c:f>
              <c:numCache>
                <c:formatCode>0</c:formatCode>
                <c:ptCount val="8"/>
                <c:pt idx="0">
                  <c:v>19.7</c:v>
                </c:pt>
                <c:pt idx="1">
                  <c:v>25.1</c:v>
                </c:pt>
                <c:pt idx="2">
                  <c:v>19.3</c:v>
                </c:pt>
                <c:pt idx="3">
                  <c:v>19.5</c:v>
                </c:pt>
                <c:pt idx="4">
                  <c:v>21.9</c:v>
                </c:pt>
                <c:pt idx="5">
                  <c:v>22</c:v>
                </c:pt>
                <c:pt idx="6">
                  <c:v>29.9</c:v>
                </c:pt>
                <c:pt idx="7">
                  <c:v>31.7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Distinguished Learner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U. S. History</c:v>
                </c:pt>
                <c:pt idx="7">
                  <c:v>Economics</c:v>
                </c:pt>
              </c:strCache>
            </c:strRef>
          </c:cat>
          <c:val>
            <c:numRef>
              <c:f>Sheet1!$E$2:$E$9</c:f>
              <c:numCache>
                <c:formatCode>0</c:formatCode>
                <c:ptCount val="8"/>
                <c:pt idx="0">
                  <c:v>10</c:v>
                </c:pt>
                <c:pt idx="1">
                  <c:v>9.6</c:v>
                </c:pt>
                <c:pt idx="2">
                  <c:v>9.8000000000000007</c:v>
                </c:pt>
                <c:pt idx="3">
                  <c:v>12.4</c:v>
                </c:pt>
                <c:pt idx="4">
                  <c:v>14</c:v>
                </c:pt>
                <c:pt idx="5">
                  <c:v>10.6</c:v>
                </c:pt>
                <c:pt idx="6">
                  <c:v>9.1999999999999993</c:v>
                </c:pt>
                <c:pt idx="7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416448"/>
        <c:axId val="5417984"/>
      </c:barChart>
      <c:catAx>
        <c:axId val="541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417984"/>
        <c:crosses val="autoZero"/>
        <c:auto val="1"/>
        <c:lblAlgn val="ctr"/>
        <c:lblOffset val="100"/>
        <c:noMultiLvlLbl val="0"/>
      </c:catAx>
      <c:valAx>
        <c:axId val="541798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4164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2.0477512774671282E-4"/>
          <c:y val="0.84026690597498843"/>
          <c:w val="0.98522499904903182"/>
          <c:h val="0.12318974834028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English Language Arts</a:t>
            </a:r>
            <a:endParaRPr lang="en-US" dirty="0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</c:dPt>
          <c:dPt>
            <c:idx val="1"/>
            <c:bubble3D val="0"/>
            <c:spPr>
              <a:solidFill>
                <a:srgbClr val="FF996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4900402881738548"/>
                  <c:y val="7.764275411588536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26%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1301470032295347"/>
                  <c:y val="7.486957247019501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33.11</c:v>
                </c:pt>
                <c:pt idx="1">
                  <c:v>30.05</c:v>
                </c:pt>
                <c:pt idx="2">
                  <c:v>26.48</c:v>
                </c:pt>
                <c:pt idx="3">
                  <c:v>10.36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Mathematics</a:t>
            </a:r>
            <a:endParaRPr lang="en-US" dirty="0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</c:dPt>
          <c:dPt>
            <c:idx val="1"/>
            <c:bubble3D val="0"/>
            <c:spPr>
              <a:solidFill>
                <a:srgbClr val="FF996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2705615501765982"/>
                  <c:y val="6.93236458659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1850166877288488"/>
                  <c:y val="8.318846237656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21.4</c:v>
                </c:pt>
                <c:pt idx="1">
                  <c:v>40.6</c:v>
                </c:pt>
                <c:pt idx="2">
                  <c:v>30.3</c:v>
                </c:pt>
                <c:pt idx="3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Science</a:t>
            </a:r>
            <a:endParaRPr lang="en-US" dirty="0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</c:dPt>
          <c:dPt>
            <c:idx val="1"/>
            <c:bubble3D val="0"/>
            <c:spPr>
              <a:solidFill>
                <a:srgbClr val="FF996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2431267079269412"/>
                  <c:y val="7.764275411588536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2947560567274769"/>
                  <c:y val="7.764253577231831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76%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24.4</c:v>
                </c:pt>
                <c:pt idx="1">
                  <c:v>41.3</c:v>
                </c:pt>
                <c:pt idx="2">
                  <c:v>26.3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Social Studies</a:t>
            </a:r>
            <a:endParaRPr lang="en-US" dirty="0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</c:dPt>
          <c:dPt>
            <c:idx val="1"/>
            <c:bubble3D val="0"/>
            <c:spPr>
              <a:solidFill>
                <a:srgbClr val="FF996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2705615501765982"/>
                  <c:y val="7.486957247019501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2398863722281628"/>
                  <c:y val="6.655068256382509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26.2</c:v>
                </c:pt>
                <c:pt idx="1">
                  <c:v>44.2</c:v>
                </c:pt>
                <c:pt idx="2">
                  <c:v>19.7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English Language Arts</a:t>
            </a:r>
            <a:endParaRPr lang="en-US" dirty="0"/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3300"/>
              </a:solidFill>
            </c:spPr>
          </c:dPt>
          <c:dPt>
            <c:idx val="1"/>
            <c:bubble3D val="0"/>
            <c:spPr>
              <a:solidFill>
                <a:srgbClr val="FF9966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3254312346759126"/>
                  <c:y val="8.596142567868822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2947560567274769"/>
                  <c:y val="8.596142567868822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Beginning Learner</c:v>
                </c:pt>
                <c:pt idx="1">
                  <c:v>Developing Learner</c:v>
                </c:pt>
                <c:pt idx="2">
                  <c:v>Proficient Learner</c:v>
                </c:pt>
                <c:pt idx="3">
                  <c:v>Distinguished Learner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29.2</c:v>
                </c:pt>
                <c:pt idx="1">
                  <c:v>33.700000000000003</c:v>
                </c:pt>
                <c:pt idx="2">
                  <c:v>28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legend>
      <c:legendPos val="b"/>
      <c:layout>
        <c:manualLayout>
          <c:xMode val="edge"/>
          <c:yMode val="edge"/>
          <c:x val="2.9803743667844003E-2"/>
          <c:y val="0.66283612075182397"/>
          <c:w val="0.9184444228422064"/>
          <c:h val="0.3196520242739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Developing Learner and Above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0.32352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81714"/>
          <a:ext cx="990592" cy="555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Beginning Learner</a:t>
          </a:r>
          <a:endParaRPr lang="en-US" sz="14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0.41594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7619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Developing Learner and Above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0.42063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7834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Developing Learner and Above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0.33593</cdr:y>
    </cdr:from>
    <cdr:to>
      <cdr:x>0.30672</cdr:x>
      <cdr:y>0.4539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61" y="1538539"/>
          <a:ext cx="990592" cy="5403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Beginning Learner</a:t>
          </a:r>
          <a:endParaRPr lang="en-US" sz="14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0.44012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727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Developing Learner and Above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0.43504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494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Developing Learner and Above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0.3208</cdr:y>
    </cdr:from>
    <cdr:to>
      <cdr:x>0.30672</cdr:x>
      <cdr:y>0.45541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69254"/>
          <a:ext cx="990592" cy="6165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Beginning Learner</a:t>
          </a:r>
          <a:endParaRPr lang="en-US" sz="1400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0.43258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381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Developing Learner and Above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0.42063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7834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Developing Learner and Above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0.07819</cdr:x>
      <cdr:y>0.3243</cdr:y>
    </cdr:from>
    <cdr:to>
      <cdr:x>0.29218</cdr:x>
      <cdr:y>0.45892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1950" y="1485290"/>
          <a:ext cx="990592" cy="6165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Beginning Learner</a:t>
          </a:r>
          <a:endParaRPr lang="en-US" sz="1400" dirty="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0.41594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7619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Developing Learner and Above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0.42063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7834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Developing Learner and Above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0.33593</cdr:y>
    </cdr:from>
    <cdr:to>
      <cdr:x>0.30672</cdr:x>
      <cdr:y>0.4539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61" y="1538539"/>
          <a:ext cx="990592" cy="5403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Beginning Learner</a:t>
          </a:r>
          <a:endParaRPr lang="en-US" sz="1400" dirty="0"/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0.43258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381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Developing Learner and Above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0.01932</cdr:x>
      <cdr:y>0.95248</cdr:y>
    </cdr:from>
    <cdr:to>
      <cdr:x>0.4058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2400" y="4935379"/>
          <a:ext cx="3048000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 smtClean="0"/>
            <a:t>Due to rounding, percentages may not total 100%.</a:t>
          </a:r>
          <a:endParaRPr lang="en-US" sz="1000" dirty="0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0.42063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7834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Developing Learner and Above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0.08634</cdr:x>
      <cdr:y>0.32269</cdr:y>
    </cdr:from>
    <cdr:to>
      <cdr:x>0.30033</cdr:x>
      <cdr:y>0.4573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99680" y="1477897"/>
          <a:ext cx="990592" cy="6165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Beginning Learner</a:t>
          </a:r>
          <a:endParaRPr lang="en-US" sz="1400" dirty="0"/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0.41594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7619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Developing Learner and Above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0.42063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7834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Developing Learner and Above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0.33593</cdr:y>
    </cdr:from>
    <cdr:to>
      <cdr:x>0.30672</cdr:x>
      <cdr:y>0.4539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61" y="1538539"/>
          <a:ext cx="990592" cy="5403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Beginning Learner</a:t>
          </a:r>
          <a:endParaRPr lang="en-US" sz="1400" dirty="0"/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0.43258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381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Developing Learner and Above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0.42063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7834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Developing Learner and Above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0.08666</cdr:x>
      <cdr:y>0.32269</cdr:y>
    </cdr:from>
    <cdr:to>
      <cdr:x>0.30065</cdr:x>
      <cdr:y>0.4573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01160" y="1477897"/>
          <a:ext cx="990592" cy="6165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Beginning Learner</a:t>
          </a:r>
          <a:endParaRPr lang="en-US" sz="1400" dirty="0"/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0.41594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7619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Developing Learner and Above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0.42063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7834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Developing Learner and Above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0.09513</cdr:x>
      <cdr:y>0.32011</cdr:y>
    </cdr:from>
    <cdr:to>
      <cdr:x>0.30912</cdr:x>
      <cdr:y>0.43808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40369" y="1466095"/>
          <a:ext cx="990592" cy="5402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Beginning Learner</a:t>
          </a:r>
          <a:endParaRPr lang="en-US" sz="1400" dirty="0"/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0.43258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381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Developing Learner and Above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0.42063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7834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Developing Learner and Above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0.08714</cdr:x>
      <cdr:y>0.31832</cdr:y>
    </cdr:from>
    <cdr:to>
      <cdr:x>0.30113</cdr:x>
      <cdr:y>0.45293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03379" y="1457888"/>
          <a:ext cx="990592" cy="6165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Beginning Learner</a:t>
          </a:r>
          <a:endParaRPr lang="en-US" sz="1400" dirty="0"/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0.43258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381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Developing Learner and Above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0.01932</cdr:x>
      <cdr:y>0.95248</cdr:y>
    </cdr:from>
    <cdr:to>
      <cdr:x>0.4058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52400" y="4935379"/>
          <a:ext cx="3048000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 smtClean="0"/>
            <a:t>Due to rounding, percentages may not total 100%.</a:t>
          </a:r>
          <a:endParaRPr lang="en-US" sz="1000" dirty="0"/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0.42063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7834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Developing Learner and Above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0.07627</cdr:x>
      <cdr:y>0.31062</cdr:y>
    </cdr:from>
    <cdr:to>
      <cdr:x>0.29026</cdr:x>
      <cdr:y>0.44523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3072" y="1422611"/>
          <a:ext cx="990592" cy="6165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Beginning Learner</a:t>
          </a:r>
          <a:endParaRPr lang="en-US" sz="1400" dirty="0"/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0.43258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381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Developing Learner and Above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32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0.42063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7834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Developing Learner and Above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0.07627</cdr:x>
      <cdr:y>0.31062</cdr:y>
    </cdr:from>
    <cdr:to>
      <cdr:x>0.29026</cdr:x>
      <cdr:y>0.44523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3072" y="1422611"/>
          <a:ext cx="990592" cy="6165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Beginning Learner</a:t>
          </a:r>
          <a:endParaRPr lang="en-US" sz="1400" dirty="0"/>
        </a:p>
      </cdr:txBody>
    </cdr:sp>
  </cdr:relSizeAnchor>
</c:userShapes>
</file>

<file path=ppt/drawings/drawing33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0.43258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381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Developing Learner and Above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34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0.42063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7834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Developing Learner and Above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0.07627</cdr:x>
      <cdr:y>0.31062</cdr:y>
    </cdr:from>
    <cdr:to>
      <cdr:x>0.29026</cdr:x>
      <cdr:y>0.44523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3072" y="1422611"/>
          <a:ext cx="990592" cy="6165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Beginning Learner</a:t>
          </a:r>
          <a:endParaRPr lang="en-US" sz="1400" dirty="0"/>
        </a:p>
      </cdr:txBody>
    </cdr:sp>
  </cdr:relSizeAnchor>
</c:userShapes>
</file>

<file path=ppt/drawings/drawing35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0.43258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8381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Developing Learner and Above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36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0.42063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7834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Developing Learner and Above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0.07627</cdr:x>
      <cdr:y>0.31062</cdr:y>
    </cdr:from>
    <cdr:to>
      <cdr:x>0.29026</cdr:x>
      <cdr:y>0.44523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3072" y="1422611"/>
          <a:ext cx="990592" cy="6165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Beginning Learner</a:t>
          </a:r>
          <a:endParaRPr lang="en-US" sz="14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0.40625</cdr:x>
      <cdr:y>0.08516</cdr:y>
    </cdr:from>
    <cdr:to>
      <cdr:x>0.55625</cdr:x>
      <cdr:y>0.31016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6500" y="34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0.01932</cdr:x>
      <cdr:y>0.94118</cdr:y>
    </cdr:from>
    <cdr:to>
      <cdr:x>0.4058</cdr:x>
      <cdr:y>0.98869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52400" y="4876800"/>
          <a:ext cx="3048000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 smtClean="0"/>
            <a:t>Due to rounding, percentages may not total 100%.</a:t>
          </a:r>
          <a:endParaRPr lang="en-US" sz="10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0.41594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7619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Developing Learner and Above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0.42063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7834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Developing Learner and Above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0.32546</cdr:y>
    </cdr:from>
    <cdr:to>
      <cdr:x>0.30672</cdr:x>
      <cdr:y>0.4448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90592"/>
          <a:ext cx="990600" cy="5465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Beginning Learner</a:t>
          </a:r>
        </a:p>
        <a:p xmlns:a="http://schemas.openxmlformats.org/drawingml/2006/main">
          <a:endParaRPr lang="en-US" sz="14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0.41594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7619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Developing Learner and Above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0.42063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7834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Developing Learner and Above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0.09273</cdr:x>
      <cdr:y>0.31736</cdr:y>
    </cdr:from>
    <cdr:to>
      <cdr:x>0.30672</cdr:x>
      <cdr:y>0.458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9272" y="1453504"/>
          <a:ext cx="990592" cy="644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Beginning Learner</a:t>
          </a:r>
          <a:endParaRPr lang="en-US" sz="14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0.32922</cdr:x>
      <cdr:y>0.24957</cdr:y>
    </cdr:from>
    <cdr:to>
      <cdr:x>0.55967</cdr:x>
      <cdr:y>0.41594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9" y="1143014"/>
          <a:ext cx="1066787" cy="7619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Developing Learner and Above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0.18107</cdr:x>
      <cdr:y>0.33276</cdr:y>
    </cdr:from>
    <cdr:to>
      <cdr:x>0.65844</cdr:x>
      <cdr:y>0.51577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12D2E67A-6CB9-4C09-BC41-7AE1C8583795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59"/>
            <a:ext cx="5617208" cy="4188778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21EB9A5E-51A3-4480-BF10-6C314DC4A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65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doe.org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2014-2015 Georgia Milestones Preliminary State Results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prstClr val="white"/>
                </a:solidFill>
              </a:rPr>
              <a:t>Richard Woods, Georgia’s School Superintendent</a:t>
            </a:r>
          </a:p>
          <a:p>
            <a:pPr algn="r"/>
            <a:r>
              <a:rPr lang="en-US" b="1" i="1" dirty="0" smtClean="0">
                <a:solidFill>
                  <a:prstClr val="white"/>
                </a:solidFill>
              </a:rPr>
              <a:t>“Educating Georgia’s Future”</a:t>
            </a:r>
          </a:p>
          <a:p>
            <a:pPr algn="r"/>
            <a:r>
              <a:rPr lang="en-US" b="1" dirty="0" smtClean="0">
                <a:solidFill>
                  <a:prstClr val="white"/>
                </a:solidFill>
                <a:hlinkClick r:id="rId4"/>
              </a:rPr>
              <a:t>gadoe.org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160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2014-2015 Georgia Milestones Preliminary State Results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7055141" y="1019660"/>
            <a:ext cx="2078037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Richard Woods, </a:t>
            </a:r>
          </a:p>
          <a:p>
            <a:pPr algn="r"/>
            <a:r>
              <a:rPr lang="en-US" sz="1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Georgia’s School Superintendent</a:t>
            </a:r>
          </a:p>
          <a:p>
            <a:pPr algn="r"/>
            <a:r>
              <a:rPr lang="en-US" sz="1000" b="1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“Educating Georgia’s Future”</a:t>
            </a:r>
          </a:p>
          <a:p>
            <a:pPr algn="r"/>
            <a:r>
              <a:rPr lang="en-US" sz="1000" b="1" dirty="0" smtClean="0">
                <a:solidFill>
                  <a:prstClr val="black">
                    <a:lumMod val="65000"/>
                    <a:lumOff val="35000"/>
                  </a:prstClr>
                </a:solidFill>
                <a:hlinkClick r:id="rId4"/>
              </a:rPr>
              <a:t>gadoe.org</a:t>
            </a:r>
            <a:endParaRPr lang="en-US" sz="1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44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2014-2015 Georgia Milestones Preliminary State Results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707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2014-2015 Georgia Milestones Preliminary State Results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C72F-0514-4CEB-9770-DFD29501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45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2014-2015 Georgia Milestones Preliminary State Results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C72F-0514-4CEB-9770-DFD29501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82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2014-2015 Georgia Milestones Preliminary State Results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C72F-0514-4CEB-9770-DFD29501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2014-2015 Georgia Milestones Preliminary State Results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C72F-0514-4CEB-9770-DFD29501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05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2014-2015 Georgia Milestones Preliminary State Results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C72F-0514-4CEB-9770-DFD29501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671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2014-2015 Georgia Milestones Preliminary State Results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C72F-0514-4CEB-9770-DFD29501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41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2014-2015 Georgia Milestones Preliminary State Results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C72F-0514-4CEB-9770-DFD29501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498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2014-2015 Georgia Milestones Preliminary State Results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C72F-0514-4CEB-9770-DFD29501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9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483997"/>
            <a:ext cx="784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b="1" dirty="0" smtClean="0">
                <a:solidFill>
                  <a:prstClr val="white"/>
                </a:solidFill>
              </a:rPr>
              <a:t>2014-2015 Georgia </a:t>
            </a:r>
            <a:r>
              <a:rPr lang="en-US" sz="1800" b="1" dirty="0" smtClean="0">
                <a:solidFill>
                  <a:prstClr val="white"/>
                </a:solidFill>
              </a:rPr>
              <a:t>Milestones</a:t>
            </a:r>
            <a:r>
              <a:rPr lang="en-US" b="1" dirty="0" smtClean="0">
                <a:solidFill>
                  <a:prstClr val="white"/>
                </a:solidFill>
              </a:rPr>
              <a:t> Preliminary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7206143" y="1019660"/>
            <a:ext cx="1927035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Richard Woods, </a:t>
            </a:r>
          </a:p>
          <a:p>
            <a:pPr algn="r"/>
            <a:r>
              <a:rPr lang="en-US" sz="1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Georgia’s School Superintendent</a:t>
            </a:r>
          </a:p>
          <a:p>
            <a:pPr algn="r"/>
            <a:r>
              <a:rPr lang="en-US" sz="1000" b="1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“Educating Georgia’s Future”</a:t>
            </a:r>
          </a:p>
          <a:p>
            <a:pPr algn="r"/>
            <a:r>
              <a:rPr lang="en-US" sz="1000" b="1" dirty="0" smtClean="0">
                <a:solidFill>
                  <a:prstClr val="black">
                    <a:lumMod val="65000"/>
                    <a:lumOff val="35000"/>
                  </a:prstClr>
                </a:solidFill>
                <a:hlinkClick r:id="rId4"/>
              </a:rPr>
              <a:t>gadoe.org</a:t>
            </a:r>
            <a:endParaRPr lang="en-US" sz="1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167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2014-2015 Georgia Milestones Preliminary State Results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C72F-0514-4CEB-9770-DFD29501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406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2014-2015 Georgia Milestones Preliminary State Results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C72F-0514-4CEB-9770-DFD29501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347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2014-2015 Georgia Milestones Preliminary State Results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C72F-0514-4CEB-9770-DFD29501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220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2014-2015 Georgia Milestones Preliminary State Results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EAB7-A88A-4A2A-A855-30D96BF8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647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2014-2015 Georgia Milestones Preliminary State Results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EAB7-A88A-4A2A-A855-30D96BF8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86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2014-2015 Georgia Milestones Preliminary State Results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EAB7-A88A-4A2A-A855-30D96BF8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991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2014-2015 Georgia Milestones Preliminary State Results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EAB7-A88A-4A2A-A855-30D96BF8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056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2014-2015 Georgia Milestones Preliminary State Results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EAB7-A88A-4A2A-A855-30D96BF8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286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2014-2015 Georgia Milestones Preliminary State Results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EAB7-A88A-4A2A-A855-30D96BF8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357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2014-2015 Georgia Milestones Preliminary State Results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EAB7-A88A-4A2A-A855-30D96BF8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0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2014-2015 Georgia Milestones Preliminary State Results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prstClr val="white"/>
                </a:solidFill>
              </a:rPr>
              <a:t>Richard Woods, Georgia’s School Superintendent</a:t>
            </a:r>
          </a:p>
          <a:p>
            <a:pPr algn="r"/>
            <a:r>
              <a:rPr lang="en-US" b="1" i="1" dirty="0" smtClean="0">
                <a:solidFill>
                  <a:prstClr val="white"/>
                </a:solidFill>
              </a:rPr>
              <a:t>“Educating Georgia’s Future”</a:t>
            </a:r>
          </a:p>
          <a:p>
            <a:pPr algn="r"/>
            <a:r>
              <a:rPr lang="en-US" b="1" dirty="0" smtClean="0">
                <a:solidFill>
                  <a:prstClr val="white"/>
                </a:solidFill>
                <a:hlinkClick r:id="rId4"/>
              </a:rPr>
              <a:t>gadoe.org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7960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2014-2015 Georgia Milestones Preliminary State Results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EAB7-A88A-4A2A-A855-30D96BF8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557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2014-2015 Georgia Milestones Preliminary State Results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EAB7-A88A-4A2A-A855-30D96BF8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628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2014-2015 Georgia Milestones Preliminary State Results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EAB7-A88A-4A2A-A855-30D96BF8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578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2014-2015 Georgia Milestones Preliminary State Results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EAB7-A88A-4A2A-A855-30D96BF8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4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2014-2015 Georgia Milestones Preliminary State Results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105475" y="1019660"/>
            <a:ext cx="2027703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Richard Woods, </a:t>
            </a:r>
          </a:p>
          <a:p>
            <a:pPr algn="r"/>
            <a:r>
              <a:rPr lang="en-US" sz="1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Georgia’s School Superintendent</a:t>
            </a:r>
          </a:p>
          <a:p>
            <a:pPr algn="r"/>
            <a:r>
              <a:rPr lang="en-US" sz="1000" b="1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“Educating Georgia’s Future”</a:t>
            </a:r>
          </a:p>
          <a:p>
            <a:pPr algn="r"/>
            <a:r>
              <a:rPr lang="en-US" sz="1000" b="1" dirty="0" smtClean="0">
                <a:solidFill>
                  <a:prstClr val="black">
                    <a:lumMod val="65000"/>
                    <a:lumOff val="35000"/>
                  </a:prstClr>
                </a:solidFill>
                <a:hlinkClick r:id="rId4"/>
              </a:rPr>
              <a:t>gadoe.org</a:t>
            </a:r>
            <a:endParaRPr lang="en-US" sz="1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36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29077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2014-2015 Georgia Milestones Preliminary State Results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20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Richard Woods, </a:t>
            </a:r>
          </a:p>
          <a:p>
            <a:pPr algn="r"/>
            <a:r>
              <a:rPr lang="en-US" sz="1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Georgia’s School Superintendent</a:t>
            </a:r>
          </a:p>
          <a:p>
            <a:pPr algn="r"/>
            <a:r>
              <a:rPr lang="en-US" sz="1000" b="1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“Educating Georgia’s Future”</a:t>
            </a:r>
          </a:p>
          <a:p>
            <a:pPr algn="r"/>
            <a:r>
              <a:rPr lang="en-US" sz="1000" b="1" dirty="0" smtClean="0">
                <a:solidFill>
                  <a:prstClr val="black">
                    <a:lumMod val="65000"/>
                    <a:lumOff val="35000"/>
                  </a:prstClr>
                </a:solidFill>
                <a:hlinkClick r:id="rId4"/>
              </a:rPr>
              <a:t>gadoe.org</a:t>
            </a:r>
            <a:endParaRPr lang="en-US" sz="1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99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2014-2015 Georgia Milestones Preliminary State Results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6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Richard Woods, </a:t>
            </a:r>
          </a:p>
          <a:p>
            <a:pPr algn="r"/>
            <a:r>
              <a:rPr lang="en-US" sz="1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Georgia’s School Superintendent</a:t>
            </a:r>
          </a:p>
          <a:p>
            <a:pPr algn="r"/>
            <a:r>
              <a:rPr lang="en-US" sz="1000" b="1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“Educating Georgia’s Future”</a:t>
            </a:r>
          </a:p>
          <a:p>
            <a:pPr algn="r"/>
            <a:r>
              <a:rPr lang="en-US" sz="1000" b="1" dirty="0" smtClean="0">
                <a:solidFill>
                  <a:prstClr val="black">
                    <a:lumMod val="65000"/>
                    <a:lumOff val="35000"/>
                  </a:prstClr>
                </a:solidFill>
                <a:hlinkClick r:id="rId4"/>
              </a:rPr>
              <a:t>gadoe.org</a:t>
            </a:r>
            <a:endParaRPr lang="en-US" sz="1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39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2014-2015 Georgia Milestones Preliminary State Results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prstClr val="white"/>
                </a:solidFill>
              </a:rPr>
              <a:t>Richard Woods, Georgia’s School Superintendent</a:t>
            </a:r>
          </a:p>
          <a:p>
            <a:pPr algn="r"/>
            <a:r>
              <a:rPr lang="en-US" b="1" i="1" dirty="0" smtClean="0">
                <a:solidFill>
                  <a:prstClr val="white"/>
                </a:solidFill>
              </a:rPr>
              <a:t>“Educating Georgia’s Future”</a:t>
            </a:r>
          </a:p>
          <a:p>
            <a:pPr algn="r"/>
            <a:r>
              <a:rPr lang="en-US" b="1" dirty="0" smtClean="0">
                <a:solidFill>
                  <a:prstClr val="white"/>
                </a:solidFill>
                <a:hlinkClick r:id="rId3"/>
              </a:rPr>
              <a:t>gadoe.org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360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64163"/>
            <a:ext cx="4629150" cy="41968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2014-2015 Georgia Milestones Preliminary State Results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Richard Woods, </a:t>
            </a:r>
          </a:p>
          <a:p>
            <a:pPr algn="r"/>
            <a:r>
              <a:rPr lang="en-US" sz="1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Georgia’s School Superintendent</a:t>
            </a:r>
          </a:p>
          <a:p>
            <a:pPr algn="r"/>
            <a:r>
              <a:rPr lang="en-US" sz="1000" b="1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“Educating Georgia’s Future”</a:t>
            </a:r>
          </a:p>
          <a:p>
            <a:pPr algn="r"/>
            <a:r>
              <a:rPr lang="en-US" sz="1000" b="1" dirty="0" smtClean="0">
                <a:solidFill>
                  <a:prstClr val="black">
                    <a:lumMod val="65000"/>
                    <a:lumOff val="35000"/>
                  </a:prstClr>
                </a:solidFill>
                <a:hlinkClick r:id="rId4"/>
              </a:rPr>
              <a:t>gadoe.org</a:t>
            </a:r>
            <a:endParaRPr lang="en-US" sz="1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76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801091"/>
            <a:ext cx="4629150" cy="405996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2014-2015 Georgia Milestones Preliminary State Results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Richard Woods, </a:t>
            </a:r>
          </a:p>
          <a:p>
            <a:pPr algn="r"/>
            <a:r>
              <a:rPr lang="en-US" sz="1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Georgia’s School Superintendent</a:t>
            </a:r>
          </a:p>
          <a:p>
            <a:pPr algn="r"/>
            <a:r>
              <a:rPr lang="en-US" sz="1000" b="1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“Educating Georgia’s Future”</a:t>
            </a:r>
          </a:p>
          <a:p>
            <a:pPr algn="r"/>
            <a:r>
              <a:rPr lang="en-US" sz="1000" b="1" dirty="0" smtClean="0">
                <a:solidFill>
                  <a:prstClr val="black">
                    <a:lumMod val="65000"/>
                    <a:lumOff val="35000"/>
                  </a:prstClr>
                </a:solidFill>
                <a:hlinkClick r:id="rId4"/>
              </a:rPr>
              <a:t>gadoe.org</a:t>
            </a:r>
            <a:endParaRPr lang="en-US" sz="1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302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gadoe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983" y="334016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2014-2015 Georgia Milestones Preliminary State Results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/>
        </p:nvSpPr>
        <p:spPr>
          <a:xfrm>
            <a:off x="7172587" y="1019660"/>
            <a:ext cx="19605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Richard Woods, </a:t>
            </a:r>
          </a:p>
          <a:p>
            <a:pPr algn="r"/>
            <a:r>
              <a:rPr lang="en-US" sz="1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Georgia’s School Superintendent</a:t>
            </a:r>
          </a:p>
          <a:p>
            <a:pPr algn="r"/>
            <a:r>
              <a:rPr lang="en-US" sz="1000" b="1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“Educating Georgia’s Future”</a:t>
            </a:r>
          </a:p>
          <a:p>
            <a:pPr algn="r"/>
            <a:r>
              <a:rPr lang="en-US" sz="1000" b="1" dirty="0" smtClean="0">
                <a:solidFill>
                  <a:prstClr val="black">
                    <a:lumMod val="65000"/>
                    <a:lumOff val="35000"/>
                  </a:prstClr>
                </a:solidFill>
                <a:hlinkClick r:id="rId15"/>
              </a:rPr>
              <a:t>gadoe.org</a:t>
            </a:r>
            <a:endParaRPr lang="en-US" sz="1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298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2014-2015 Georgia Milestones Preliminary State Results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8C72F-0514-4CEB-9770-DFD29501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9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2014-2015 Georgia Milestones Preliminary State Results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7EAB7-A88A-4A2A-A855-30D96BF8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7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3" y="334017"/>
            <a:ext cx="6316630" cy="1037584"/>
          </a:xfrm>
        </p:spPr>
        <p:txBody>
          <a:bodyPr/>
          <a:lstStyle/>
          <a:p>
            <a:r>
              <a:rPr lang="en-US" dirty="0" smtClean="0"/>
              <a:t>English Language Arts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634108"/>
              </p:ext>
            </p:extLst>
          </p:nvPr>
        </p:nvGraphicFramePr>
        <p:xfrm>
          <a:off x="609600" y="1066800"/>
          <a:ext cx="78867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Due to rounding, percentages may not total 100%.</a:t>
            </a:r>
            <a:endParaRPr lang="en-US" sz="10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800" b="1" dirty="0" smtClean="0">
                <a:solidFill>
                  <a:prstClr val="white"/>
                </a:solidFill>
              </a:rPr>
              <a:t>2014-2015 Georgia Milestones Preliminary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28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</a:t>
            </a:r>
            <a:r>
              <a:rPr lang="en-US" dirty="0"/>
              <a:t>5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611144"/>
              </p:ext>
            </p:extLst>
          </p:nvPr>
        </p:nvGraphicFramePr>
        <p:xfrm>
          <a:off x="143522" y="1461316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2971800"/>
            <a:ext cx="99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Beginning Learner</a:t>
            </a:r>
            <a:endParaRPr lang="en-US" sz="1400" dirty="0">
              <a:solidFill>
                <a:prstClr val="black"/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3712962"/>
              </p:ext>
            </p:extLst>
          </p:nvPr>
        </p:nvGraphicFramePr>
        <p:xfrm>
          <a:off x="4514850" y="1439862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Due to rounding, percentages may not total 100%.</a:t>
            </a:r>
            <a:endParaRPr lang="en-US" sz="1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800" b="1" dirty="0" smtClean="0">
                <a:solidFill>
                  <a:prstClr val="white"/>
                </a:solidFill>
              </a:rPr>
              <a:t>2014-2015 Georgia Milestones Preliminary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764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6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931228"/>
              </p:ext>
            </p:extLst>
          </p:nvPr>
        </p:nvGraphicFramePr>
        <p:xfrm>
          <a:off x="152400" y="1450959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2960703"/>
            <a:ext cx="99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Beginning Learner</a:t>
            </a:r>
            <a:endParaRPr lang="en-US" sz="1400" dirty="0">
              <a:solidFill>
                <a:prstClr val="black"/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126542"/>
              </p:ext>
            </p:extLst>
          </p:nvPr>
        </p:nvGraphicFramePr>
        <p:xfrm>
          <a:off x="4523728" y="1429505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Due to rounding, percentages may not total 100%.</a:t>
            </a:r>
            <a:endParaRPr lang="en-US" sz="1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800" b="1" dirty="0" smtClean="0">
                <a:solidFill>
                  <a:prstClr val="white"/>
                </a:solidFill>
              </a:rPr>
              <a:t>2014-2015 Georgia Milestones Preliminary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457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6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6456969"/>
              </p:ext>
            </p:extLst>
          </p:nvPr>
        </p:nvGraphicFramePr>
        <p:xfrm>
          <a:off x="105792" y="1468714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2971800"/>
            <a:ext cx="99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Beginning Learner</a:t>
            </a:r>
            <a:endParaRPr lang="en-US" sz="1400" dirty="0">
              <a:solidFill>
                <a:prstClr val="black"/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3078111"/>
              </p:ext>
            </p:extLst>
          </p:nvPr>
        </p:nvGraphicFramePr>
        <p:xfrm>
          <a:off x="4477120" y="1447260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Due to rounding, percentages may not total 100%.</a:t>
            </a:r>
            <a:endParaRPr lang="en-US" sz="1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800" b="1" dirty="0" smtClean="0">
                <a:solidFill>
                  <a:prstClr val="white"/>
                </a:solidFill>
              </a:rPr>
              <a:t>2014-2015 Georgia Milestones Preliminary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458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</a:t>
            </a:r>
            <a:r>
              <a:rPr lang="en-US" dirty="0"/>
              <a:t>7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407381"/>
              </p:ext>
            </p:extLst>
          </p:nvPr>
        </p:nvGraphicFramePr>
        <p:xfrm>
          <a:off x="146481" y="1439862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2971800"/>
            <a:ext cx="99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Beginning Learner</a:t>
            </a:r>
            <a:endParaRPr lang="en-US" sz="1400" dirty="0">
              <a:solidFill>
                <a:prstClr val="black"/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8543314"/>
              </p:ext>
            </p:extLst>
          </p:nvPr>
        </p:nvGraphicFramePr>
        <p:xfrm>
          <a:off x="4517809" y="1418408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Due to rounding, percentages may not total 100%.</a:t>
            </a:r>
            <a:endParaRPr lang="en-US" sz="1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800" b="1" dirty="0" smtClean="0">
                <a:solidFill>
                  <a:prstClr val="white"/>
                </a:solidFill>
              </a:rPr>
              <a:t>2014-2015 Georgia Milestones Preliminary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981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</a:t>
            </a:r>
            <a:r>
              <a:rPr lang="en-US" dirty="0"/>
              <a:t>7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2853878"/>
              </p:ext>
            </p:extLst>
          </p:nvPr>
        </p:nvGraphicFramePr>
        <p:xfrm>
          <a:off x="180512" y="1468714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82967" y="2971800"/>
            <a:ext cx="99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Beginning Learner</a:t>
            </a:r>
            <a:endParaRPr lang="en-US" sz="1400" dirty="0">
              <a:solidFill>
                <a:prstClr val="black"/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2521757"/>
              </p:ext>
            </p:extLst>
          </p:nvPr>
        </p:nvGraphicFramePr>
        <p:xfrm>
          <a:off x="4551840" y="1447260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Due to rounding, percentages may not total 100%.</a:t>
            </a:r>
            <a:endParaRPr lang="en-US" sz="1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800" b="1" dirty="0" smtClean="0">
                <a:solidFill>
                  <a:prstClr val="white"/>
                </a:solidFill>
              </a:rPr>
              <a:t>2014-2015 Georgia Milestones Preliminary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192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8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1618630"/>
              </p:ext>
            </p:extLst>
          </p:nvPr>
        </p:nvGraphicFramePr>
        <p:xfrm>
          <a:off x="141303" y="1450959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2895600"/>
            <a:ext cx="99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Beginning Learner</a:t>
            </a:r>
            <a:endParaRPr lang="en-US" sz="1400" dirty="0">
              <a:solidFill>
                <a:prstClr val="black"/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2164809"/>
              </p:ext>
            </p:extLst>
          </p:nvPr>
        </p:nvGraphicFramePr>
        <p:xfrm>
          <a:off x="4512631" y="1429505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Due to rounding, percentages may not total 100%.</a:t>
            </a:r>
            <a:endParaRPr lang="en-US" sz="1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800" b="1" dirty="0" smtClean="0">
                <a:solidFill>
                  <a:prstClr val="white"/>
                </a:solidFill>
              </a:rPr>
              <a:t>2014-2015 Georgia Milestones Preliminary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083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8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542448"/>
              </p:ext>
            </p:extLst>
          </p:nvPr>
        </p:nvGraphicFramePr>
        <p:xfrm>
          <a:off x="178293" y="1439862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2971800"/>
            <a:ext cx="99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Beginning Learner</a:t>
            </a:r>
            <a:endParaRPr lang="en-US" sz="1400" dirty="0">
              <a:solidFill>
                <a:prstClr val="black"/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42268"/>
              </p:ext>
            </p:extLst>
          </p:nvPr>
        </p:nvGraphicFramePr>
        <p:xfrm>
          <a:off x="4549621" y="1418408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Due to rounding, percentages may not total 100%.</a:t>
            </a:r>
            <a:endParaRPr lang="en-US" sz="1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800" b="1" dirty="0" smtClean="0">
                <a:solidFill>
                  <a:prstClr val="white"/>
                </a:solidFill>
              </a:rPr>
              <a:t>2014-2015 Georgia Milestones Preliminary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274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EOC – English </a:t>
            </a:r>
            <a:br>
              <a:rPr lang="en-US" sz="4000" dirty="0" smtClean="0"/>
            </a:br>
            <a:r>
              <a:rPr lang="en-US" sz="4000" dirty="0" smtClean="0"/>
              <a:t>Language Arts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5607428"/>
              </p:ext>
            </p:extLst>
          </p:nvPr>
        </p:nvGraphicFramePr>
        <p:xfrm>
          <a:off x="152400" y="1600200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048000"/>
            <a:ext cx="99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Beginning Learner</a:t>
            </a:r>
            <a:endParaRPr lang="en-US" sz="1400" dirty="0">
              <a:solidFill>
                <a:prstClr val="black"/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956499"/>
              </p:ext>
            </p:extLst>
          </p:nvPr>
        </p:nvGraphicFramePr>
        <p:xfrm>
          <a:off x="4523728" y="1578746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Due to rounding, percentages may not total 100%.</a:t>
            </a:r>
            <a:endParaRPr lang="en-US" sz="1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solidFill>
                  <a:prstClr val="white"/>
                </a:solidFill>
              </a:rPr>
              <a:t>2014-2015 Georgia </a:t>
            </a:r>
            <a:r>
              <a:rPr lang="en-US" sz="1800" b="1" smtClean="0">
                <a:solidFill>
                  <a:prstClr val="white"/>
                </a:solidFill>
              </a:rPr>
              <a:t>Milestones</a:t>
            </a:r>
            <a:r>
              <a:rPr lang="en-US" b="1" smtClean="0">
                <a:solidFill>
                  <a:prstClr val="white"/>
                </a:solidFill>
              </a:rPr>
              <a:t> Preliminary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825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EOC – Mathematics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7904532"/>
              </p:ext>
            </p:extLst>
          </p:nvPr>
        </p:nvGraphicFramePr>
        <p:xfrm>
          <a:off x="121328" y="1477592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2895600"/>
            <a:ext cx="99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Beginning Learner</a:t>
            </a:r>
            <a:endParaRPr lang="en-US" sz="1400" dirty="0">
              <a:solidFill>
                <a:prstClr val="black"/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3097412"/>
              </p:ext>
            </p:extLst>
          </p:nvPr>
        </p:nvGraphicFramePr>
        <p:xfrm>
          <a:off x="4492656" y="1456138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Due to rounding, percentages may not total 100%.</a:t>
            </a:r>
            <a:endParaRPr lang="en-US" sz="1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2000" b="1" dirty="0" smtClean="0">
                <a:solidFill>
                  <a:prstClr val="white"/>
                </a:solidFill>
              </a:rPr>
              <a:t>2014-2015 Georgia Milestones Preliminary State Results</a:t>
            </a:r>
          </a:p>
          <a:p>
            <a:endParaRPr lang="en-US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043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EOC – Science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9132395"/>
              </p:ext>
            </p:extLst>
          </p:nvPr>
        </p:nvGraphicFramePr>
        <p:xfrm>
          <a:off x="174594" y="1450959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42278" y="2815982"/>
            <a:ext cx="99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Beginning Learner</a:t>
            </a:r>
            <a:endParaRPr lang="en-US" sz="1400" dirty="0">
              <a:solidFill>
                <a:prstClr val="black"/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0354003"/>
              </p:ext>
            </p:extLst>
          </p:nvPr>
        </p:nvGraphicFramePr>
        <p:xfrm>
          <a:off x="4545922" y="1429505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Due to rounding, percentages may not total 100%.</a:t>
            </a:r>
            <a:endParaRPr lang="en-US" sz="1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800" b="1" dirty="0" smtClean="0">
                <a:solidFill>
                  <a:prstClr val="white"/>
                </a:solidFill>
              </a:rPr>
              <a:t>2014-2015 Georgia Milestones Preliminary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602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3" y="334017"/>
            <a:ext cx="6316630" cy="1037584"/>
          </a:xfrm>
        </p:spPr>
        <p:txBody>
          <a:bodyPr/>
          <a:lstStyle/>
          <a:p>
            <a:r>
              <a:rPr lang="en-US" dirty="0" smtClean="0"/>
              <a:t>Mathematics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773906"/>
              </p:ext>
            </p:extLst>
          </p:nvPr>
        </p:nvGraphicFramePr>
        <p:xfrm>
          <a:off x="609600" y="1066800"/>
          <a:ext cx="78867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800" b="1" dirty="0" smtClean="0">
                <a:solidFill>
                  <a:prstClr val="white"/>
                </a:solidFill>
              </a:rPr>
              <a:t>2014-2015 Georgia Milestones Preliminary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8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EOC – Social Studies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481794"/>
              </p:ext>
            </p:extLst>
          </p:nvPr>
        </p:nvGraphicFramePr>
        <p:xfrm>
          <a:off x="64363" y="1484251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2895600"/>
            <a:ext cx="99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Beginning Learner</a:t>
            </a:r>
            <a:endParaRPr lang="en-US" sz="1400" dirty="0">
              <a:solidFill>
                <a:prstClr val="black"/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2291004"/>
              </p:ext>
            </p:extLst>
          </p:nvPr>
        </p:nvGraphicFramePr>
        <p:xfrm>
          <a:off x="4435691" y="1462797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Due to rounding, percentages may not total 100%.</a:t>
            </a:r>
            <a:endParaRPr lang="en-US" sz="1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800" b="1" dirty="0" smtClean="0">
                <a:solidFill>
                  <a:prstClr val="white"/>
                </a:solidFill>
              </a:rPr>
              <a:t>2014-2015 Georgia Milestones Preliminary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97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3" y="334017"/>
            <a:ext cx="6316630" cy="1037584"/>
          </a:xfrm>
        </p:spPr>
        <p:txBody>
          <a:bodyPr/>
          <a:lstStyle/>
          <a:p>
            <a:r>
              <a:rPr lang="en-US" dirty="0" smtClean="0"/>
              <a:t>Science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330624"/>
              </p:ext>
            </p:extLst>
          </p:nvPr>
        </p:nvGraphicFramePr>
        <p:xfrm>
          <a:off x="609600" y="1066800"/>
          <a:ext cx="78867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800" b="1" dirty="0" smtClean="0">
                <a:solidFill>
                  <a:prstClr val="white"/>
                </a:solidFill>
              </a:rPr>
              <a:t>2014-2015 Georgia Milestones Preliminary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39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3" y="334017"/>
            <a:ext cx="6316630" cy="1037584"/>
          </a:xfrm>
        </p:spPr>
        <p:txBody>
          <a:bodyPr/>
          <a:lstStyle/>
          <a:p>
            <a:r>
              <a:rPr lang="en-US" dirty="0" smtClean="0"/>
              <a:t>Social Studies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01156"/>
              </p:ext>
            </p:extLst>
          </p:nvPr>
        </p:nvGraphicFramePr>
        <p:xfrm>
          <a:off x="609600" y="1066800"/>
          <a:ext cx="78867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800" b="1" dirty="0" smtClean="0">
                <a:solidFill>
                  <a:prstClr val="white"/>
                </a:solidFill>
              </a:rPr>
              <a:t>2014-2015 Georgia Milestones Preliminary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56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3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016448"/>
              </p:ext>
            </p:extLst>
          </p:nvPr>
        </p:nvGraphicFramePr>
        <p:xfrm>
          <a:off x="141303" y="1469254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2971800"/>
            <a:ext cx="99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Beginning</a:t>
            </a:r>
          </a:p>
          <a:p>
            <a:r>
              <a:rPr lang="en-US" sz="1400" dirty="0" smtClean="0"/>
              <a:t>Learner</a:t>
            </a:r>
            <a:endParaRPr lang="en-US" sz="1400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2016361"/>
              </p:ext>
            </p:extLst>
          </p:nvPr>
        </p:nvGraphicFramePr>
        <p:xfrm>
          <a:off x="4512631" y="1447800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Due to rounding, percentages may not total 100%.</a:t>
            </a:r>
            <a:endParaRPr lang="en-US" sz="1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800" b="1" dirty="0" smtClean="0">
                <a:solidFill>
                  <a:prstClr val="white"/>
                </a:solidFill>
              </a:rPr>
              <a:t>2014-2015 Georgia Milestones Preliminary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5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3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704820"/>
              </p:ext>
            </p:extLst>
          </p:nvPr>
        </p:nvGraphicFramePr>
        <p:xfrm>
          <a:off x="143522" y="1461316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86666" y="2971800"/>
            <a:ext cx="99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Beginning Learner</a:t>
            </a:r>
            <a:endParaRPr lang="en-US" sz="1400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5276195"/>
              </p:ext>
            </p:extLst>
          </p:nvPr>
        </p:nvGraphicFramePr>
        <p:xfrm>
          <a:off x="4514850" y="1439862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Due to rounding, percentages may not total 100%.</a:t>
            </a:r>
            <a:endParaRPr lang="en-US" sz="1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800" b="1" dirty="0" smtClean="0">
                <a:solidFill>
                  <a:prstClr val="white"/>
                </a:solidFill>
              </a:rPr>
              <a:t>2014-2015 Georgia Milestones Preliminary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66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4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779610"/>
              </p:ext>
            </p:extLst>
          </p:nvPr>
        </p:nvGraphicFramePr>
        <p:xfrm>
          <a:off x="160538" y="1477592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2971800"/>
            <a:ext cx="99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Beginning Learner</a:t>
            </a:r>
            <a:endParaRPr lang="en-US" sz="1400" dirty="0">
              <a:solidFill>
                <a:prstClr val="black"/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4306706"/>
              </p:ext>
            </p:extLst>
          </p:nvPr>
        </p:nvGraphicFramePr>
        <p:xfrm>
          <a:off x="4531866" y="1456138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Due to rounding, percentages may not total 100%.</a:t>
            </a:r>
            <a:endParaRPr lang="en-US" sz="1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800" b="1" dirty="0" smtClean="0">
                <a:solidFill>
                  <a:prstClr val="white"/>
                </a:solidFill>
              </a:rPr>
              <a:t>2014-2015 Georgia Milestones Preliminary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13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4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7903303"/>
              </p:ext>
            </p:extLst>
          </p:nvPr>
        </p:nvGraphicFramePr>
        <p:xfrm>
          <a:off x="143522" y="1461316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86666" y="2971800"/>
            <a:ext cx="99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Beginning Learner</a:t>
            </a:r>
            <a:endParaRPr lang="en-US" sz="1400" dirty="0">
              <a:solidFill>
                <a:prstClr val="black"/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5268607"/>
              </p:ext>
            </p:extLst>
          </p:nvPr>
        </p:nvGraphicFramePr>
        <p:xfrm>
          <a:off x="4514850" y="1439862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Due to rounding, percentages may not total 100%.</a:t>
            </a:r>
            <a:endParaRPr lang="en-US" sz="1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800" b="1" dirty="0" smtClean="0">
                <a:solidFill>
                  <a:prstClr val="white"/>
                </a:solidFill>
              </a:rPr>
              <a:t>2014-2015 Georgia Milestones Preliminary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408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</a:t>
            </a:r>
            <a:r>
              <a:rPr lang="en-US" dirty="0"/>
              <a:t>5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206464"/>
              </p:ext>
            </p:extLst>
          </p:nvPr>
        </p:nvGraphicFramePr>
        <p:xfrm>
          <a:off x="143522" y="1461316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2971800"/>
            <a:ext cx="99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Beginning Learner</a:t>
            </a:r>
            <a:endParaRPr lang="en-US" sz="1400" dirty="0">
              <a:solidFill>
                <a:prstClr val="black"/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7331473"/>
              </p:ext>
            </p:extLst>
          </p:nvPr>
        </p:nvGraphicFramePr>
        <p:xfrm>
          <a:off x="4514850" y="1439862"/>
          <a:ext cx="4629150" cy="457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048000" y="6019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Due to rounding, percentages may not total 100%.</a:t>
            </a:r>
            <a:endParaRPr lang="en-US" sz="1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800" b="1" dirty="0" smtClean="0">
                <a:solidFill>
                  <a:prstClr val="white"/>
                </a:solidFill>
              </a:rPr>
              <a:t>2014-2015 Georgia Milestones Preliminary State Results</a:t>
            </a:r>
          </a:p>
          <a:p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220639"/>
      </p:ext>
    </p:extLst>
  </p:cSld>
  <p:clrMapOvr>
    <a:masterClrMapping/>
  </p:clrMapOvr>
</p:sld>
</file>

<file path=ppt/theme/theme1.xml><?xml version="1.0" encoding="utf-8"?>
<a:theme xmlns:a="http://schemas.openxmlformats.org/drawingml/2006/main" name="GaDOE-PowerPoint-White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d496aed-39d0-4758-b3cf-4e4773287716"/>
    <Page_x0020_Group xmlns="8dbbd17f-811b-47d4-a864-375bfe9777a3" xsi:nil="true"/>
    <Page_x0020_SubHeader xmlns="8dbbd17f-811b-47d4-a864-375bfe9777a3" xsi:nil="true"/>
    <PublishingExpirationDate xmlns="http://schemas.microsoft.com/sharepoint/v3" xsi:nil="true"/>
    <PublishingStartDate xmlns="http://schemas.microsoft.com/sharepoint/v3" xsi:nil="true"/>
    <Page xmlns="8dbbd17f-811b-47d4-a864-375bfe9777a3" xsi:nil="true"/>
    <Date xmlns="8dbbd17f-811b-47d4-a864-375bfe9777a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A2BE4F87262645ABAA25C7F58292F1" ma:contentTypeVersion="5" ma:contentTypeDescription="Create a new document." ma:contentTypeScope="" ma:versionID="92f21490aab10bf3e2782ba94d63fb79">
  <xsd:schema xmlns:xsd="http://www.w3.org/2001/XMLSchema" xmlns:xs="http://www.w3.org/2001/XMLSchema" xmlns:p="http://schemas.microsoft.com/office/2006/metadata/properties" xmlns:ns1="http://schemas.microsoft.com/sharepoint/v3" xmlns:ns2="1d496aed-39d0-4758-b3cf-4e4773287716" xmlns:ns3="8dbbd17f-811b-47d4-a864-375bfe9777a3" targetNamespace="http://schemas.microsoft.com/office/2006/metadata/properties" ma:root="true" ma:fieldsID="8f3c589148e5898289bcaf8a99ef8501" ns1:_="" ns2:_="" ns3:_="">
    <xsd:import namespace="http://schemas.microsoft.com/sharepoint/v3"/>
    <xsd:import namespace="1d496aed-39d0-4758-b3cf-4e4773287716"/>
    <xsd:import namespace="8dbbd17f-811b-47d4-a864-375bfe9777a3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1:PublishingStartDate" minOccurs="0"/>
                <xsd:element ref="ns1:PublishingExpirationDate" minOccurs="0"/>
                <xsd:element ref="ns3:Page_x0020_Group" minOccurs="0"/>
                <xsd:element ref="ns3:Page" minOccurs="0"/>
                <xsd:element ref="ns3:Page_x0020_SubHeader" minOccurs="0"/>
                <xsd:element ref="ns3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internalName="PublishingStartDate">
      <xsd:simpleType>
        <xsd:restriction base="dms:Unknown"/>
      </xsd:simpleType>
    </xsd:element>
    <xsd:element name="PublishingExpirationDate" ma:index="11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96aed-39d0-4758-b3cf-4e4773287716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description="" ma:hidden="true" ma:list="{c9dd594f-b3c3-485c-979e-10fa5fdd8c85}" ma:internalName="TaxCatchAll" ma:showField="CatchAllData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description="" ma:hidden="true" ma:list="{c9dd594f-b3c3-485c-979e-10fa5fdd8c85}" ma:internalName="TaxCatchAllLabel" ma:readOnly="true" ma:showField="CatchAllDataLabel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bbd17f-811b-47d4-a864-375bfe9777a3" elementFormDefault="qualified">
    <xsd:import namespace="http://schemas.microsoft.com/office/2006/documentManagement/types"/>
    <xsd:import namespace="http://schemas.microsoft.com/office/infopath/2007/PartnerControls"/>
    <xsd:element name="Page_x0020_Group" ma:index="12" nillable="true" ma:displayName="Page Group" ma:list="{3369e82d-4d80-4f4b-ace1-2b831ace3e84}" ma:internalName="Page_x0020_Group" ma:showField="Title" ma:web="c9d2b927-7ae7-4eec-8be3-04f354ea0765">
      <xsd:simpleType>
        <xsd:restriction base="dms:Lookup"/>
      </xsd:simpleType>
    </xsd:element>
    <xsd:element name="Page" ma:index="13" nillable="true" ma:displayName="Page" ma:list="{3369e82d-4d80-4f4b-ace1-2b831ace3e84}" ma:internalName="Page" ma:web="c9d2b927-7ae7-4eec-8be3-04f354ea0765">
      <xsd:simpleType>
        <xsd:restriction base="dms:Lookup"/>
      </xsd:simpleType>
    </xsd:element>
    <xsd:element name="Page_x0020_SubHeader" ma:index="14" nillable="true" ma:displayName="Page SubHeader" ma:internalName="Page_x0020_SubHeader">
      <xsd:simpleType>
        <xsd:restriction base="dms:Text"/>
      </xsd:simpleType>
    </xsd:element>
    <xsd:element name="Date" ma:index="15" nillable="true" ma:displayName="Date" ma:format="DateOnly" ma:internalName="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FDEFA8-A99F-4E2F-BC22-0E2A4ECD7384}"/>
</file>

<file path=customXml/itemProps2.xml><?xml version="1.0" encoding="utf-8"?>
<ds:datastoreItem xmlns:ds="http://schemas.openxmlformats.org/officeDocument/2006/customXml" ds:itemID="{11B5612B-CB00-4357-8079-9ABDBBAF1286}"/>
</file>

<file path=customXml/itemProps3.xml><?xml version="1.0" encoding="utf-8"?>
<ds:datastoreItem xmlns:ds="http://schemas.openxmlformats.org/officeDocument/2006/customXml" ds:itemID="{9DB225F5-4A81-4EF4-B5E3-08BC738ABDD9}"/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783</Words>
  <Application>Microsoft Office PowerPoint</Application>
  <PresentationFormat>On-screen Show (4:3)</PresentationFormat>
  <Paragraphs>247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GaDOE-PowerPoint-WhiteTemplate</vt:lpstr>
      <vt:lpstr>Custom Design</vt:lpstr>
      <vt:lpstr>1_Custom Design</vt:lpstr>
      <vt:lpstr>English Language Arts</vt:lpstr>
      <vt:lpstr>Mathematics</vt:lpstr>
      <vt:lpstr>Science</vt:lpstr>
      <vt:lpstr>Social Studies</vt:lpstr>
      <vt:lpstr>Grade 3</vt:lpstr>
      <vt:lpstr>Grade 3</vt:lpstr>
      <vt:lpstr>Grade 4</vt:lpstr>
      <vt:lpstr>Grade 4</vt:lpstr>
      <vt:lpstr>Grade 5</vt:lpstr>
      <vt:lpstr>Grade 5</vt:lpstr>
      <vt:lpstr>Grade 6</vt:lpstr>
      <vt:lpstr>Grade 6</vt:lpstr>
      <vt:lpstr>Grade 7</vt:lpstr>
      <vt:lpstr>Grade 7</vt:lpstr>
      <vt:lpstr>Grade 8</vt:lpstr>
      <vt:lpstr>Grade 8</vt:lpstr>
      <vt:lpstr>EOC – English  Language Arts</vt:lpstr>
      <vt:lpstr>EOC – Mathematics</vt:lpstr>
      <vt:lpstr>EOC – Science</vt:lpstr>
      <vt:lpstr>EOC – Social Studies</vt:lpstr>
    </vt:vector>
  </TitlesOfParts>
  <Company>Georgia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Georgia Milestones 2014-2015 Preliminary Results</dc:title>
  <dc:creator>Niveen</dc:creator>
  <cp:lastModifiedBy>Melissa Fincher</cp:lastModifiedBy>
  <cp:revision>61</cp:revision>
  <cp:lastPrinted>2015-09-02T20:37:18Z</cp:lastPrinted>
  <dcterms:created xsi:type="dcterms:W3CDTF">2015-09-02T13:12:42Z</dcterms:created>
  <dcterms:modified xsi:type="dcterms:W3CDTF">2015-09-02T21:07:46Z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0x010100E5A2BE4F87262645ABAA25C7F58292F1</vt:lpwstr>
  </property>
</Properties>
</file>