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8" r:id="rId5"/>
    <p:sldId id="260" r:id="rId6"/>
    <p:sldId id="679" r:id="rId7"/>
    <p:sldId id="680" r:id="rId8"/>
    <p:sldId id="682" r:id="rId9"/>
    <p:sldId id="673" r:id="rId10"/>
    <p:sldId id="676" r:id="rId11"/>
    <p:sldId id="696" r:id="rId12"/>
    <p:sldId id="695" r:id="rId13"/>
    <p:sldId id="675" r:id="rId14"/>
    <p:sldId id="694" r:id="rId15"/>
    <p:sldId id="697" r:id="rId16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Jones" initials="MJ" lastIdx="2" clrIdx="0">
    <p:extLst>
      <p:ext uri="{19B8F6BF-5375-455C-9EA6-DF929625EA0E}">
        <p15:presenceInfo xmlns:p15="http://schemas.microsoft.com/office/powerpoint/2012/main" userId="S::Matt.Jones@doe.k12.ga.us::97ddb226-6e47-4052-be69-1b4df3feae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4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1145EA-2137-994B-BBB4-AEF651F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73F2C-B56E-1448-A968-1AE943C7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9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7C3349-83FE-1F4E-9A67-A833CAD4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0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A8D13-8CF4-FE44-A790-A9300D53084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8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8797758-712C-CA47-9AAD-8D87A079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DA051F1-16CB-594F-896E-279C2F33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C91733-E4B6-3044-B559-580D870D4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17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68E3110-1878-B24C-B8C9-BD0E1DE69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17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701CF6-4F20-2743-BA3D-948D067386A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68BD0-137B-A94C-A7F1-23CD1DB065EA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7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2E79BC-81AF-9144-BDB5-D54993A9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03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AD19F5-871C-A44B-A284-188DD7CE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453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ADF3A92-409A-2A48-AF1B-D30F181F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90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EE46F-F5FE-074B-9A69-523A4FAA0325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853109-6E4B-7F4B-A6E7-D8968A8F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C58DC6A-D81D-E840-835B-24F9F38C0F6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141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887510-8376-764D-A87A-29793D98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3A169-2A2C-7C48-BA0C-F013C613A7F7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3C7E1F-5681-4D44-9301-B3D9F3F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Vertical Text Placeholder 2">
            <a:extLst>
              <a:ext uri="{FF2B5EF4-FFF2-40B4-BE49-F238E27FC236}">
                <a16:creationId xmlns:a16="http://schemas.microsoft.com/office/drawing/2014/main" id="{2C382DC9-1021-B345-AEB1-6804033EB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4550" y="1825625"/>
            <a:ext cx="7886700" cy="40937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90068-B03F-724C-96BF-AF8FA4C98CD1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1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2" name="Vertical Title 1">
            <a:extLst>
              <a:ext uri="{FF2B5EF4-FFF2-40B4-BE49-F238E27FC236}">
                <a16:creationId xmlns:a16="http://schemas.microsoft.com/office/drawing/2014/main" id="{B04BA713-2669-AC4A-BD2F-89DB64E61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34175" y="2889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F6267AEC-654B-0447-B66B-919ABFA90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9150" y="2889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D6B7-9C5B-B54E-971C-D3A8353E501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2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452308-E201-CE44-A275-57BDEC443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" r="15488" b="24702"/>
          <a:stretch/>
        </p:blipFill>
        <p:spPr>
          <a:xfrm>
            <a:off x="2836269" y="190501"/>
            <a:ext cx="6307732" cy="6667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014B7D-9BAD-464F-A2A6-2BAA8F556D93}"/>
              </a:ext>
            </a:extLst>
          </p:cNvPr>
          <p:cNvSpPr txBox="1"/>
          <p:nvPr userDrawn="1"/>
        </p:nvSpPr>
        <p:spPr>
          <a:xfrm>
            <a:off x="4237953" y="5575565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2DE396-28AF-274A-901E-75484B2FB745}"/>
              </a:ext>
            </a:extLst>
          </p:cNvPr>
          <p:cNvSpPr txBox="1"/>
          <p:nvPr userDrawn="1"/>
        </p:nvSpPr>
        <p:spPr>
          <a:xfrm>
            <a:off x="4221749" y="5559362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855" y="5056094"/>
            <a:ext cx="2239047" cy="12269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19755" y="1890558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23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1A602B-DFBD-884B-9FE7-E714CE76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60" b="10499"/>
          <a:stretch/>
        </p:blipFill>
        <p:spPr>
          <a:xfrm>
            <a:off x="1" y="100457"/>
            <a:ext cx="4025470" cy="6757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4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5053978" y="3515892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8CFFA2-5DC0-0641-A4FC-09095DE1B02F}"/>
              </a:ext>
            </a:extLst>
          </p:cNvPr>
          <p:cNvSpPr txBox="1"/>
          <p:nvPr userDrawn="1"/>
        </p:nvSpPr>
        <p:spPr>
          <a:xfrm>
            <a:off x="3241307" y="1056805"/>
            <a:ext cx="51309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1800" dirty="0">
              <a:solidFill>
                <a:srgbClr val="448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0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1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79629" y="3327400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5847DE-6313-664A-86A5-1E114CC90FF8}"/>
              </a:ext>
            </a:extLst>
          </p:cNvPr>
          <p:cNvSpPr txBox="1"/>
          <p:nvPr userDrawn="1"/>
        </p:nvSpPr>
        <p:spPr>
          <a:xfrm>
            <a:off x="633447" y="800985"/>
            <a:ext cx="6233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4400" dirty="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7200" dirty="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1CAB2-25CA-0B41-9D45-E0DE935F9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88" r="637" b="2344"/>
          <a:stretch/>
        </p:blipFill>
        <p:spPr>
          <a:xfrm>
            <a:off x="5458771" y="342900"/>
            <a:ext cx="3546891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8B92D29-0F11-4748-A4C9-E342B9745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17" y="6023260"/>
            <a:ext cx="1114124" cy="61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825625"/>
            <a:ext cx="7886700" cy="419763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990FAA-95D0-BE45-A3B2-F6460B630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978C74F-486B-0649-93C4-CAF799583E3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998B70-64A0-5E47-BA49-654F40DE1B65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5F8581-88AA-D645-8205-5AFB08877723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8926B3-5527-A244-8BA7-82E981BCAF0A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5AED92-698B-1545-9829-07F16197F5F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F9DF7F-73DC-9F45-87C0-008434323A44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0B68F-1689-214B-AE14-B1073B4BD33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24F57B-988E-DF48-95CC-12162DB82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68"/>
          <a:stretch/>
        </p:blipFill>
        <p:spPr>
          <a:xfrm>
            <a:off x="-682" y="159339"/>
            <a:ext cx="2633046" cy="6146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2C01A-82DC-194C-ABA2-52F47B7E829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6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6EF8B3-6F3D-9646-BE7C-BAE01D591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1251061"/>
            <a:ext cx="2880897" cy="52926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D5767-C7ED-904D-9A7C-E3647CF0BC7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977ABD-0DF5-F147-AD3B-BCC6D27B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6787364" y="1399531"/>
            <a:ext cx="2356636" cy="5055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40844-53CE-184C-92E1-6D245A9F7C37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970F26-56FE-6A4E-9A8A-0363CCFB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961"/>
          <a:stretch/>
        </p:blipFill>
        <p:spPr>
          <a:xfrm>
            <a:off x="5956300" y="1236379"/>
            <a:ext cx="3187701" cy="50925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119984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119984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7D86C-F160-6E4B-A848-3ADF852D12C9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2C5B11-206E-A94B-9F51-FB5C3DAE1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4" b="13764"/>
          <a:stretch/>
        </p:blipFill>
        <p:spPr>
          <a:xfrm>
            <a:off x="213993" y="2537127"/>
            <a:ext cx="4472307" cy="37764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11" y="0"/>
            <a:ext cx="6543778" cy="1778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0111" y="1884545"/>
            <a:ext cx="6543778" cy="130061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AEF3D64-B4A9-F448-94C2-B2BAD28044CD}"/>
              </a:ext>
            </a:extLst>
          </p:cNvPr>
          <p:cNvSpPr txBox="1"/>
          <p:nvPr userDrawn="1"/>
        </p:nvSpPr>
        <p:spPr>
          <a:xfrm>
            <a:off x="664472" y="6351739"/>
            <a:ext cx="624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810C3-C9FF-0D40-A303-BCEFE197F8A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6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35C2F-4DC0-BD47-85DE-833972DEE16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3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A6D3C-BA49-7C43-904D-DF8DA9A6AE0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8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44883E"/>
          </a:solidFill>
          <a:latin typeface="Arial" panose="020B0604020202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7540B-EC65-4511-8DAD-10619A05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Mathematics Standards Review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CAD68-4B4B-47FA-84B3-FB4C9D1E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December SBOE 2019</a:t>
            </a:r>
          </a:p>
          <a:p>
            <a:r>
              <a:rPr lang="en-US" dirty="0"/>
              <a:t>Matt Jones, Chief of Staff</a:t>
            </a:r>
          </a:p>
        </p:txBody>
      </p:sp>
    </p:spTree>
    <p:extLst>
      <p:ext uri="{BB962C8B-B14F-4D97-AF65-F5344CB8AC3E}">
        <p14:creationId xmlns:p14="http://schemas.microsoft.com/office/powerpoint/2010/main" val="296296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5A21-308B-4CCD-A36F-34D66529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Committees: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44EE-CDD1-4680-BDF4-4DC2203BD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Make up: </a:t>
            </a:r>
            <a:r>
              <a:rPr lang="en-US" dirty="0"/>
              <a:t>190+ mathematics teachers from across Georgia; teams of 8-12 for each grade level and course</a:t>
            </a:r>
          </a:p>
          <a:p>
            <a:r>
              <a:rPr lang="en-US" b="1" dirty="0"/>
              <a:t>Appointments: </a:t>
            </a:r>
            <a:r>
              <a:rPr lang="en-US" dirty="0"/>
              <a:t>Governor, Superintendent, SBOE and GaDOE</a:t>
            </a:r>
          </a:p>
          <a:p>
            <a:r>
              <a:rPr lang="en-US" b="1" dirty="0"/>
              <a:t>Roles/Responsibilities: </a:t>
            </a:r>
            <a:r>
              <a:rPr lang="en-US" dirty="0"/>
              <a:t>Review and revise the current K-12 mathematics standards, making recommendations to the Citizen Review, Academic Review, State School Superintendent, and State Board of Education</a:t>
            </a:r>
          </a:p>
          <a:p>
            <a:r>
              <a:rPr lang="en-US" b="1" dirty="0"/>
              <a:t>Meetings: </a:t>
            </a:r>
            <a:r>
              <a:rPr lang="en-US" dirty="0"/>
              <a:t>January and February 2020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4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5A21-308B-4CCD-A36F-34D66529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Committees: Teachers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E876938-CDA2-4F3F-AF9F-6264F28FB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18287"/>
              </p:ext>
            </p:extLst>
          </p:nvPr>
        </p:nvGraphicFramePr>
        <p:xfrm>
          <a:off x="988597" y="1690689"/>
          <a:ext cx="6143723" cy="397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713">
                  <a:extLst>
                    <a:ext uri="{9D8B030D-6E8A-4147-A177-3AD203B41FA5}">
                      <a16:colId xmlns:a16="http://schemas.microsoft.com/office/drawing/2014/main" val="419709207"/>
                    </a:ext>
                  </a:extLst>
                </a:gridCol>
                <a:gridCol w="2348564">
                  <a:extLst>
                    <a:ext uri="{9D8B030D-6E8A-4147-A177-3AD203B41FA5}">
                      <a16:colId xmlns:a16="http://schemas.microsoft.com/office/drawing/2014/main" val="1684937398"/>
                    </a:ext>
                  </a:extLst>
                </a:gridCol>
                <a:gridCol w="2152446">
                  <a:extLst>
                    <a:ext uri="{9D8B030D-6E8A-4147-A177-3AD203B41FA5}">
                      <a16:colId xmlns:a16="http://schemas.microsoft.com/office/drawing/2014/main" val="460855618"/>
                    </a:ext>
                  </a:extLst>
                </a:gridCol>
              </a:tblGrid>
              <a:tr h="631014">
                <a:tc>
                  <a:txBody>
                    <a:bodyPr/>
                    <a:lstStyle/>
                    <a:p>
                      <a:r>
                        <a:rPr lang="en-US" sz="2400" dirty="0"/>
                        <a:t>Grade Span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2015 Standards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2019 Standards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9671"/>
                  </a:ext>
                </a:extLst>
              </a:tr>
              <a:tr h="631014">
                <a:tc>
                  <a:txBody>
                    <a:bodyPr/>
                    <a:lstStyle/>
                    <a:p>
                      <a:r>
                        <a:rPr lang="en-US" sz="2400" dirty="0"/>
                        <a:t>K-2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894344"/>
                  </a:ext>
                </a:extLst>
              </a:tr>
              <a:tr h="631014">
                <a:tc>
                  <a:txBody>
                    <a:bodyPr/>
                    <a:lstStyle/>
                    <a:p>
                      <a:r>
                        <a:rPr lang="en-US" sz="2400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184787"/>
                  </a:ext>
                </a:extLst>
              </a:tr>
              <a:tr h="631014">
                <a:tc>
                  <a:txBody>
                    <a:bodyPr/>
                    <a:lstStyle/>
                    <a:p>
                      <a:r>
                        <a:rPr lang="en-US" sz="2400" dirty="0"/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078993"/>
                  </a:ext>
                </a:extLst>
              </a:tr>
              <a:tr h="631014">
                <a:tc>
                  <a:txBody>
                    <a:bodyPr/>
                    <a:lstStyle/>
                    <a:p>
                      <a:r>
                        <a:rPr lang="en-US" sz="2400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109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62710"/>
                  </a:ext>
                </a:extLst>
              </a:tr>
              <a:tr h="631014"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193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33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01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7540B-EC65-4511-8DAD-10619A05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Mathematics Standards Review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CAD68-4B4B-47FA-84B3-FB4C9D1E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December SBOE 2019</a:t>
            </a:r>
          </a:p>
          <a:p>
            <a:r>
              <a:rPr lang="en-US" dirty="0"/>
              <a:t>Matt Jones, Chief of Staff</a:t>
            </a:r>
          </a:p>
        </p:txBody>
      </p:sp>
    </p:spTree>
    <p:extLst>
      <p:ext uri="{BB962C8B-B14F-4D97-AF65-F5344CB8AC3E}">
        <p14:creationId xmlns:p14="http://schemas.microsoft.com/office/powerpoint/2010/main" val="237196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83E531E-5BB9-1645-BA50-F7A96E68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E643816-5B11-A641-8D43-B488ECB4E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825626"/>
            <a:ext cx="7565256" cy="2765626"/>
          </a:xfrm>
        </p:spPr>
        <p:txBody>
          <a:bodyPr>
            <a:normAutofit/>
          </a:bodyPr>
          <a:lstStyle/>
          <a:p>
            <a:r>
              <a:rPr lang="en-US" b="1" dirty="0"/>
              <a:t>Summer 2019:</a:t>
            </a:r>
            <a:r>
              <a:rPr lang="en-US" dirty="0"/>
              <a:t> Governor Kemp announced he was partnering with the State School Superintendent to review/revise the current ELA/mathematics standards</a:t>
            </a:r>
          </a:p>
          <a:p>
            <a:pPr lvl="1"/>
            <a:r>
              <a:rPr lang="en-US" sz="2800" dirty="0"/>
              <a:t>Established a </a:t>
            </a:r>
            <a:r>
              <a:rPr lang="en-US" sz="2800" b="1" dirty="0"/>
              <a:t>Citizens Review Committee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357255-AB2A-4571-84BF-D7B251EFD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8" t="18827" r="24632" b="65205"/>
          <a:stretch/>
        </p:blipFill>
        <p:spPr>
          <a:xfrm>
            <a:off x="1049354" y="4591252"/>
            <a:ext cx="6481068" cy="103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D4A9DA-F4ED-4055-A0FE-7FC65040C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9" t="10094" r="68526" b="82791"/>
          <a:stretch/>
        </p:blipFill>
        <p:spPr>
          <a:xfrm>
            <a:off x="7003381" y="5111015"/>
            <a:ext cx="1778669" cy="59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B9185-DC94-4863-BDEC-F8EDBC7A3FB2}"/>
              </a:ext>
            </a:extLst>
          </p:cNvPr>
          <p:cNvSpPr txBox="1"/>
          <p:nvPr/>
        </p:nvSpPr>
        <p:spPr>
          <a:xfrm>
            <a:off x="1049354" y="5630779"/>
            <a:ext cx="595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“Kemp said he plans to soon name a citizens review panel that will participate in the standards review process.”</a:t>
            </a:r>
          </a:p>
        </p:txBody>
      </p:sp>
    </p:spTree>
    <p:extLst>
      <p:ext uri="{BB962C8B-B14F-4D97-AF65-F5344CB8AC3E}">
        <p14:creationId xmlns:p14="http://schemas.microsoft.com/office/powerpoint/2010/main" val="146277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1BE59D-5CD2-4EA4-B67C-ECDD594A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Mathematics Standards Review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C1C82-8261-45BC-87FA-B9737A60D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3" t="10655" r="20421" b="5883"/>
          <a:stretch/>
        </p:blipFill>
        <p:spPr>
          <a:xfrm>
            <a:off x="1804736" y="1758066"/>
            <a:ext cx="5534527" cy="4292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693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1BE59D-5CD2-4EA4-B67C-ECDD594A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Mathematics Standards Review Process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3AAA88-D563-482D-90B4-14B3813F6EED}"/>
              </a:ext>
            </a:extLst>
          </p:cNvPr>
          <p:cNvSpPr/>
          <p:nvPr/>
        </p:nvSpPr>
        <p:spPr>
          <a:xfrm>
            <a:off x="895350" y="4976260"/>
            <a:ext cx="6131092" cy="10202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565FF2-4AAC-4FF6-A421-C4664B9C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825625"/>
            <a:ext cx="7886700" cy="42479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Timeline</a:t>
            </a:r>
          </a:p>
          <a:p>
            <a:r>
              <a:rPr lang="en-US" b="1" dirty="0"/>
              <a:t>July 16</a:t>
            </a:r>
            <a:r>
              <a:rPr lang="en-US" b="1" baseline="30000" dirty="0"/>
              <a:t>th</a:t>
            </a:r>
            <a:r>
              <a:rPr lang="en-US" b="1" dirty="0"/>
              <a:t> – Sept 6</a:t>
            </a:r>
            <a:r>
              <a:rPr lang="en-US" b="1" baseline="30000" dirty="0"/>
              <a:t>th</a:t>
            </a:r>
          </a:p>
          <a:p>
            <a:pPr lvl="1"/>
            <a:r>
              <a:rPr lang="en-US" dirty="0"/>
              <a:t>Post public feedback survey </a:t>
            </a:r>
            <a:r>
              <a:rPr lang="en-US" i="1" dirty="0"/>
              <a:t>-- completed</a:t>
            </a:r>
          </a:p>
          <a:p>
            <a:r>
              <a:rPr lang="en-US" b="1" dirty="0"/>
              <a:t>Sept 25</a:t>
            </a:r>
            <a:r>
              <a:rPr lang="en-US" b="1" baseline="30000" dirty="0"/>
              <a:t>th</a:t>
            </a:r>
            <a:r>
              <a:rPr lang="en-US" b="1" dirty="0"/>
              <a:t> &amp; 26</a:t>
            </a:r>
            <a:r>
              <a:rPr lang="en-US" b="1" baseline="30000" dirty="0"/>
              <a:t>th</a:t>
            </a:r>
          </a:p>
          <a:p>
            <a:pPr lvl="1"/>
            <a:r>
              <a:rPr lang="en-US" dirty="0"/>
              <a:t>Share survey results </a:t>
            </a:r>
            <a:r>
              <a:rPr lang="en-US" i="1" dirty="0"/>
              <a:t>-- completed</a:t>
            </a:r>
          </a:p>
          <a:p>
            <a:r>
              <a:rPr lang="en-US" b="1" dirty="0"/>
              <a:t>Dec 2019</a:t>
            </a:r>
          </a:p>
          <a:p>
            <a:pPr lvl="1"/>
            <a:r>
              <a:rPr lang="en-US" dirty="0"/>
              <a:t>Convene Citizen Review Committee </a:t>
            </a:r>
            <a:r>
              <a:rPr lang="en-US" i="1" dirty="0"/>
              <a:t>-- completed</a:t>
            </a:r>
          </a:p>
          <a:p>
            <a:r>
              <a:rPr lang="en-US" b="1" dirty="0">
                <a:solidFill>
                  <a:srgbClr val="FF0000"/>
                </a:solidFill>
              </a:rPr>
              <a:t>Jan – Feb 2020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Convene Teacher Working Committee</a:t>
            </a:r>
          </a:p>
        </p:txBody>
      </p:sp>
    </p:spTree>
    <p:extLst>
      <p:ext uri="{BB962C8B-B14F-4D97-AF65-F5344CB8AC3E}">
        <p14:creationId xmlns:p14="http://schemas.microsoft.com/office/powerpoint/2010/main" val="328215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1BE59D-5CD2-4EA4-B67C-ECDD594A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Mathematics Standards Review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565FF2-4AAC-4FF6-A421-C4664B9C9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Timeline </a:t>
            </a:r>
            <a:r>
              <a:rPr lang="en-US" i="1" u="sng" dirty="0"/>
              <a:t>(cont.)</a:t>
            </a:r>
          </a:p>
          <a:p>
            <a:r>
              <a:rPr lang="en-US" b="1" dirty="0"/>
              <a:t>Mar 2020</a:t>
            </a:r>
          </a:p>
          <a:p>
            <a:pPr lvl="1"/>
            <a:r>
              <a:rPr lang="en-US" dirty="0"/>
              <a:t>Convene Academic Review Committee</a:t>
            </a:r>
          </a:p>
          <a:p>
            <a:r>
              <a:rPr lang="en-US" b="1" dirty="0"/>
              <a:t>Apr 2020</a:t>
            </a:r>
          </a:p>
          <a:p>
            <a:pPr lvl="1"/>
            <a:r>
              <a:rPr lang="en-US" dirty="0"/>
              <a:t>Convene Citizen Review Committee</a:t>
            </a:r>
          </a:p>
          <a:p>
            <a:r>
              <a:rPr lang="en-US" b="1" dirty="0"/>
              <a:t>May 2020</a:t>
            </a:r>
          </a:p>
          <a:p>
            <a:pPr lvl="1"/>
            <a:r>
              <a:rPr lang="en-US" dirty="0"/>
              <a:t>Post draft standards for public comment</a:t>
            </a:r>
          </a:p>
          <a:p>
            <a:r>
              <a:rPr lang="en-US" b="1" dirty="0"/>
              <a:t>Jun 2020</a:t>
            </a:r>
          </a:p>
          <a:p>
            <a:pPr lvl="1"/>
            <a:r>
              <a:rPr lang="en-US" dirty="0"/>
              <a:t>Adopt new K-12 mathematics standards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5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5A21-308B-4CCD-A36F-34D66529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44EE-CDD1-4680-BDF4-4DC2203BD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Make up: </a:t>
            </a:r>
            <a:r>
              <a:rPr lang="en-US" dirty="0"/>
              <a:t>21 members; parents, students, business leaders, educators, and concerned citizens</a:t>
            </a:r>
          </a:p>
          <a:p>
            <a:r>
              <a:rPr lang="en-US" b="1" dirty="0"/>
              <a:t>Appointments: </a:t>
            </a:r>
            <a:r>
              <a:rPr lang="en-US" dirty="0"/>
              <a:t>Governor and Superintendent</a:t>
            </a:r>
          </a:p>
          <a:p>
            <a:r>
              <a:rPr lang="en-US" b="1" dirty="0"/>
              <a:t>Roles/Responsibilities:</a:t>
            </a:r>
          </a:p>
          <a:p>
            <a:pPr lvl="1" fontAlgn="base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Be a voice </a:t>
            </a:r>
            <a:r>
              <a:rPr lang="en-US" dirty="0"/>
              <a:t>— providing feedback, insight, and input — on behalf of Georgia’s students, parents, business leaders, and concerned citizens.</a:t>
            </a:r>
          </a:p>
          <a:p>
            <a:pPr lvl="1" fontAlgn="base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Articulate the K-12 Mathematics Standards Review Process </a:t>
            </a:r>
            <a:r>
              <a:rPr lang="en-US" dirty="0"/>
              <a:t>and the roles of the Academic Review Committee and the Working Committee of Teachers.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4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5A21-308B-4CCD-A36F-34D66529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44EE-CDD1-4680-BDF4-4DC2203BD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Roles/Responsibilities </a:t>
            </a:r>
            <a:r>
              <a:rPr lang="en-US" i="1" dirty="0"/>
              <a:t>(cont.)</a:t>
            </a:r>
            <a:r>
              <a:rPr lang="en-US" b="1" dirty="0"/>
              <a:t>:</a:t>
            </a:r>
          </a:p>
          <a:p>
            <a:pPr lvl="1" fontAlgn="base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 the work of the Working Committee of Teachers </a:t>
            </a:r>
            <a:r>
              <a:rPr lang="en-US" dirty="0"/>
              <a:t>by reviewing the results of the stakeholder survey for mathematics providing feedback and adding to the key themes of the survey.</a:t>
            </a:r>
          </a:p>
          <a:p>
            <a:pPr lvl="1" fontAlgn="base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Review the recommended revisions </a:t>
            </a:r>
            <a:r>
              <a:rPr lang="en-US" dirty="0"/>
              <a:t>of the revised standards made by the Working Committee of Teachers and provide feedback.</a:t>
            </a:r>
          </a:p>
          <a:p>
            <a:pPr marL="457200" lvl="1" indent="0" fontAlgn="base">
              <a:buNone/>
            </a:pPr>
            <a:endParaRPr lang="en-US" sz="1200" dirty="0"/>
          </a:p>
          <a:p>
            <a:pPr marL="457200" lvl="1" indent="0" fontAlgn="base">
              <a:buNone/>
            </a:pPr>
            <a:r>
              <a:rPr lang="en-US" sz="2000" i="1" dirty="0"/>
              <a:t>                                         *Facilitated by the Carl Vinson Institute</a:t>
            </a:r>
          </a:p>
          <a:p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B4B024F7-6249-4CA6-982E-4BAC9806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95" y="5451183"/>
            <a:ext cx="2611763" cy="65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5A21-308B-4CCD-A36F-34D66529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44EE-CDD1-4680-BDF4-4DC2203BD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i="1" dirty="0"/>
              <a:t>Meetings facilitated by the Carl Vinson Institute</a:t>
            </a:r>
          </a:p>
          <a:p>
            <a:r>
              <a:rPr lang="en-US" sz="2400" i="1" dirty="0"/>
              <a:t>Meeting agenda, presentation, notes/feedback, and committee members will be posted online</a:t>
            </a:r>
          </a:p>
          <a:p>
            <a:endParaRPr lang="en-US" b="1" dirty="0"/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Meeting – Gathering feedback</a:t>
            </a:r>
          </a:p>
          <a:p>
            <a:pPr lvl="1"/>
            <a:r>
              <a:rPr lang="en-US" dirty="0"/>
              <a:t>Welcome and charge – Governor Kemp and Superintendent Woods</a:t>
            </a:r>
          </a:p>
          <a:p>
            <a:pPr lvl="1"/>
            <a:r>
              <a:rPr lang="en-US" dirty="0"/>
              <a:t>Reactions and observations to standards survey data</a:t>
            </a:r>
          </a:p>
          <a:p>
            <a:pPr lvl="1"/>
            <a:r>
              <a:rPr lang="en-US" dirty="0"/>
              <a:t>Facilitated and breakout discussions with committee members</a:t>
            </a:r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Meeting – Providing feedback</a:t>
            </a:r>
          </a:p>
          <a:p>
            <a:pPr lvl="1"/>
            <a:r>
              <a:rPr lang="en-US" dirty="0"/>
              <a:t>Review the recommended revisions to the current mathematics standards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 fontAlgn="base">
              <a:buNone/>
            </a:pPr>
            <a:endParaRPr lang="en-US" sz="1200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B4B024F7-6249-4CA6-982E-4BAC9806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989" y="1467645"/>
            <a:ext cx="2457759" cy="6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0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47540B-EC65-4511-8DAD-10619A05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Mathematics Standards Review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CAD68-4B4B-47FA-84B3-FB4C9D1E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December SBOE 2019</a:t>
            </a:r>
          </a:p>
          <a:p>
            <a:r>
              <a:rPr lang="en-US" dirty="0"/>
              <a:t>Matt Jones, Chief of Staff</a:t>
            </a:r>
          </a:p>
        </p:txBody>
      </p:sp>
    </p:spTree>
    <p:extLst>
      <p:ext uri="{BB962C8B-B14F-4D97-AF65-F5344CB8AC3E}">
        <p14:creationId xmlns:p14="http://schemas.microsoft.com/office/powerpoint/2010/main" val="1871684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2BE4F87262645ABAA25C7F58292F1" ma:contentTypeVersion="5" ma:contentTypeDescription="Create a new document." ma:contentTypeScope="" ma:versionID="c6eefc3ab9c58fecd4173aae0aba44f4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8dbbd17f-811b-47d4-a864-375bfe9777a3" targetNamespace="http://schemas.microsoft.com/office/2006/metadata/properties" ma:root="true" ma:fieldsID="5f393b854ea7821607682a0f21d07273" ns1:_="" ns2:_="" ns3:_="">
    <xsd:import namespace="http://schemas.microsoft.com/sharepoint/v3"/>
    <xsd:import namespace="1d496aed-39d0-4758-b3cf-4e4773287716"/>
    <xsd:import namespace="8dbbd17f-811b-47d4-a864-375bfe9777a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_x0020_Group" minOccurs="0"/>
                <xsd:element ref="ns3:Page" minOccurs="0"/>
                <xsd:element ref="ns3:Page_x0020_SubHeader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bd17f-811b-47d4-a864-375bfe9777a3" elementFormDefault="qualified">
    <xsd:import namespace="http://schemas.microsoft.com/office/2006/documentManagement/types"/>
    <xsd:import namespace="http://schemas.microsoft.com/office/infopath/2007/PartnerControls"/>
    <xsd:element name="Page_x0020_Group" ma:index="12" nillable="true" ma:displayName="Page Group" ma:list="{3369e82d-4d80-4f4b-ace1-2b831ace3e84}" ma:internalName="Page_x0020_Group" ma:showField="Title" ma:web="c9d2b927-7ae7-4eec-8be3-04f354ea0765">
      <xsd:simpleType>
        <xsd:restriction base="dms:Lookup"/>
      </xsd:simpleType>
    </xsd:element>
    <xsd:element name="Page" ma:index="13" nillable="true" ma:displayName="Page" ma:list="{3369e82d-4d80-4f4b-ace1-2b831ace3e84}" ma:internalName="Page" ma:web="c9d2b927-7ae7-4eec-8be3-04f354ea0765">
      <xsd:simpleType>
        <xsd:restriction base="dms:Lookup"/>
      </xsd:simpleType>
    </xsd:element>
    <xsd:element name="Page_x0020_SubHeader" ma:index="14" nillable="true" ma:displayName="Page SubHeader" ma:internalName="Page_x0020_SubHeader">
      <xsd:simpleType>
        <xsd:restriction base="dms:Text"/>
      </xsd:simpleType>
    </xsd:element>
    <xsd:element name="Date" ma:index="15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_x0020_Group xmlns="8dbbd17f-811b-47d4-a864-375bfe9777a3" xsi:nil="true"/>
    <Page_x0020_SubHeader xmlns="8dbbd17f-811b-47d4-a864-375bfe9777a3" xsi:nil="true"/>
    <PublishingExpirationDate xmlns="http://schemas.microsoft.com/sharepoint/v3" xsi:nil="true"/>
    <PublishingStartDate xmlns="http://schemas.microsoft.com/sharepoint/v3" xsi:nil="true"/>
    <Page xmlns="8dbbd17f-811b-47d4-a864-375bfe9777a3" xsi:nil="true"/>
    <Date xmlns="8dbbd17f-811b-47d4-a864-375bfe9777a3" xsi:nil="true"/>
  </documentManagement>
</p:properties>
</file>

<file path=customXml/itemProps1.xml><?xml version="1.0" encoding="utf-8"?>
<ds:datastoreItem xmlns:ds="http://schemas.openxmlformats.org/officeDocument/2006/customXml" ds:itemID="{5F850061-7D8D-4AA2-ACF7-B7F2DA6E8121}"/>
</file>

<file path=customXml/itemProps2.xml><?xml version="1.0" encoding="utf-8"?>
<ds:datastoreItem xmlns:ds="http://schemas.openxmlformats.org/officeDocument/2006/customXml" ds:itemID="{A0452ACC-DE88-46CD-970B-53920CD2D147}"/>
</file>

<file path=customXml/itemProps3.xml><?xml version="1.0" encoding="utf-8"?>
<ds:datastoreItem xmlns:ds="http://schemas.openxmlformats.org/officeDocument/2006/customXml" ds:itemID="{71255FFB-99D1-40E8-8077-1D516A3953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</TotalTime>
  <Words>503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1_Office Theme</vt:lpstr>
      <vt:lpstr>K-12 Mathematics Standards Review Process</vt:lpstr>
      <vt:lpstr>Background</vt:lpstr>
      <vt:lpstr>K-12 Mathematics Standards Review Process</vt:lpstr>
      <vt:lpstr>K-12 Mathematics Standards Review Process</vt:lpstr>
      <vt:lpstr>K-12 Mathematics Standards Review Process</vt:lpstr>
      <vt:lpstr>Citizen Review Committee</vt:lpstr>
      <vt:lpstr>Citizen Review Committee</vt:lpstr>
      <vt:lpstr>Citizen Review Committee</vt:lpstr>
      <vt:lpstr>K-12 Mathematics Standards Review Process</vt:lpstr>
      <vt:lpstr>Overview of the Committees: Teachers</vt:lpstr>
      <vt:lpstr>Overview of the Committees: Teachers</vt:lpstr>
      <vt:lpstr>K-12 Mathematics Standards Review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Clay</dc:creator>
  <cp:lastModifiedBy>Matt Jones</cp:lastModifiedBy>
  <cp:revision>20</cp:revision>
  <cp:lastPrinted>2019-12-11T21:57:17Z</cp:lastPrinted>
  <dcterms:created xsi:type="dcterms:W3CDTF">2019-04-12T17:52:43Z</dcterms:created>
  <dcterms:modified xsi:type="dcterms:W3CDTF">2019-12-11T22:00:28Z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0x010100E5A2BE4F87262645ABAA25C7F58292F1</vt:lpwstr>
  </property>
</Properties>
</file>