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65"/>
  </p:notesMasterIdLst>
  <p:sldIdLst>
    <p:sldId id="257" r:id="rId6"/>
    <p:sldId id="258" r:id="rId7"/>
    <p:sldId id="314" r:id="rId8"/>
    <p:sldId id="266" r:id="rId9"/>
    <p:sldId id="265" r:id="rId10"/>
    <p:sldId id="317" r:id="rId11"/>
    <p:sldId id="259" r:id="rId12"/>
    <p:sldId id="267" r:id="rId13"/>
    <p:sldId id="260" r:id="rId14"/>
    <p:sldId id="269" r:id="rId15"/>
    <p:sldId id="316" r:id="rId16"/>
    <p:sldId id="311" r:id="rId17"/>
    <p:sldId id="312" r:id="rId18"/>
    <p:sldId id="264" r:id="rId19"/>
    <p:sldId id="263" r:id="rId20"/>
    <p:sldId id="262" r:id="rId21"/>
    <p:sldId id="261" r:id="rId22"/>
    <p:sldId id="313"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5"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43D1AC-A7D3-49EE-9B95-8C8A59C0D727}" v="4" dt="2022-11-01T13:01:03.104"/>
    <p1510:client id="{E34D1974-9B81-43A7-BEB7-6CECD2CAAD55}" v="81" dt="2022-10-21T13:40:48.6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D51836-8545-4942-98CD-80945B2F0357}" type="doc">
      <dgm:prSet loTypeId="urn:microsoft.com/office/officeart/2005/8/layout/vList5" loCatId="list" qsTypeId="urn:microsoft.com/office/officeart/2005/8/quickstyle/simple1" qsCatId="simple" csTypeId="urn:microsoft.com/office/officeart/2005/8/colors/colorful1#2" csCatId="colorful" phldr="1"/>
      <dgm:spPr/>
      <dgm:t>
        <a:bodyPr/>
        <a:lstStyle/>
        <a:p>
          <a:endParaRPr lang="en-US"/>
        </a:p>
      </dgm:t>
    </dgm:pt>
    <dgm:pt modelId="{9A2C22BC-9DEE-4596-A37B-DAC7FF44DE16}">
      <dgm:prSet phldrT="[Text]"/>
      <dgm:spPr/>
      <dgm:t>
        <a:bodyPr/>
        <a:lstStyle/>
        <a:p>
          <a:r>
            <a:rPr lang="en-US"/>
            <a:t>Site Code</a:t>
          </a:r>
        </a:p>
      </dgm:t>
    </dgm:pt>
    <dgm:pt modelId="{0651DF87-0338-4E18-A65C-34A163D20C70}" type="parTrans" cxnId="{85996A1A-AA28-4E7B-AFD8-94B4B49D2123}">
      <dgm:prSet/>
      <dgm:spPr/>
      <dgm:t>
        <a:bodyPr/>
        <a:lstStyle/>
        <a:p>
          <a:endParaRPr lang="en-US"/>
        </a:p>
      </dgm:t>
    </dgm:pt>
    <dgm:pt modelId="{2311AF05-C1E8-4894-9EF8-81A6D2FB143A}" type="sibTrans" cxnId="{85996A1A-AA28-4E7B-AFD8-94B4B49D2123}">
      <dgm:prSet/>
      <dgm:spPr/>
      <dgm:t>
        <a:bodyPr/>
        <a:lstStyle/>
        <a:p>
          <a:endParaRPr lang="en-US"/>
        </a:p>
      </dgm:t>
    </dgm:pt>
    <dgm:pt modelId="{232AAFE0-E4F5-493E-893A-9F15CF01502D}">
      <dgm:prSet phldrT="[Text]"/>
      <dgm:spPr/>
      <dgm:t>
        <a:bodyPr/>
        <a:lstStyle/>
        <a:p>
          <a:r>
            <a:rPr lang="en-US"/>
            <a:t>The code given to the piece of land in which a facility may be located. A site may have multiple facilities located on it.</a:t>
          </a:r>
          <a:endParaRPr lang="en-US">
            <a:solidFill>
              <a:srgbClr val="FF0000"/>
            </a:solidFill>
          </a:endParaRPr>
        </a:p>
      </dgm:t>
    </dgm:pt>
    <dgm:pt modelId="{330A3987-65A0-4D95-B0C4-1956B9A92462}" type="parTrans" cxnId="{B1A57DB6-6417-4112-86C4-B26165C3C8A3}">
      <dgm:prSet/>
      <dgm:spPr/>
      <dgm:t>
        <a:bodyPr/>
        <a:lstStyle/>
        <a:p>
          <a:endParaRPr lang="en-US"/>
        </a:p>
      </dgm:t>
    </dgm:pt>
    <dgm:pt modelId="{6C39CE9A-AB0D-46AF-A465-AC524F976ED1}" type="sibTrans" cxnId="{B1A57DB6-6417-4112-86C4-B26165C3C8A3}">
      <dgm:prSet/>
      <dgm:spPr/>
      <dgm:t>
        <a:bodyPr/>
        <a:lstStyle/>
        <a:p>
          <a:endParaRPr lang="en-US"/>
        </a:p>
      </dgm:t>
    </dgm:pt>
    <dgm:pt modelId="{0A37FBD5-2B6A-4663-BFA9-E7044E49C85E}">
      <dgm:prSet phldrT="[Text]"/>
      <dgm:spPr/>
      <dgm:t>
        <a:bodyPr/>
        <a:lstStyle/>
        <a:p>
          <a:r>
            <a:rPr lang="en-US"/>
            <a:t>Facility Code</a:t>
          </a:r>
        </a:p>
      </dgm:t>
    </dgm:pt>
    <dgm:pt modelId="{E6E1F9E9-1D88-4D69-9D92-87FAF2C0D4AA}" type="parTrans" cxnId="{FE7DDF74-6965-43FA-A330-F8DBFB225E37}">
      <dgm:prSet/>
      <dgm:spPr/>
      <dgm:t>
        <a:bodyPr/>
        <a:lstStyle/>
        <a:p>
          <a:endParaRPr lang="en-US"/>
        </a:p>
      </dgm:t>
    </dgm:pt>
    <dgm:pt modelId="{BAB7C4EC-A7D3-4513-9E48-5C8410E034B9}" type="sibTrans" cxnId="{FE7DDF74-6965-43FA-A330-F8DBFB225E37}">
      <dgm:prSet/>
      <dgm:spPr/>
      <dgm:t>
        <a:bodyPr/>
        <a:lstStyle/>
        <a:p>
          <a:endParaRPr lang="en-US"/>
        </a:p>
      </dgm:t>
    </dgm:pt>
    <dgm:pt modelId="{873C8BD2-755D-41B3-8A1A-BD198B03FC9E}">
      <dgm:prSet phldrT="[Text]"/>
      <dgm:spPr/>
      <dgm:t>
        <a:bodyPr/>
        <a:lstStyle/>
        <a:p>
          <a:r>
            <a:rPr lang="en-US"/>
            <a:t>The code given to a building or group of buildings on one campus. </a:t>
          </a:r>
        </a:p>
      </dgm:t>
    </dgm:pt>
    <dgm:pt modelId="{2E7AA323-034B-476B-8E82-25657D21F772}" type="parTrans" cxnId="{1D865637-00F0-4E53-9650-EB27FA24B128}">
      <dgm:prSet/>
      <dgm:spPr/>
      <dgm:t>
        <a:bodyPr/>
        <a:lstStyle/>
        <a:p>
          <a:endParaRPr lang="en-US"/>
        </a:p>
      </dgm:t>
    </dgm:pt>
    <dgm:pt modelId="{674FF664-8F9A-46D1-A8B6-9D5E176D9E24}" type="sibTrans" cxnId="{1D865637-00F0-4E53-9650-EB27FA24B128}">
      <dgm:prSet/>
      <dgm:spPr/>
      <dgm:t>
        <a:bodyPr/>
        <a:lstStyle/>
        <a:p>
          <a:endParaRPr lang="en-US"/>
        </a:p>
      </dgm:t>
    </dgm:pt>
    <dgm:pt modelId="{60CDB3AD-0C69-47DC-805E-F6AFD5E30316}">
      <dgm:prSet phldrT="[Text]"/>
      <dgm:spPr/>
      <dgm:t>
        <a:bodyPr/>
        <a:lstStyle/>
        <a:p>
          <a:r>
            <a:rPr lang="en-US"/>
            <a:t>School Code</a:t>
          </a:r>
        </a:p>
      </dgm:t>
    </dgm:pt>
    <dgm:pt modelId="{D0C87AE8-FC81-42B4-B5DE-F0E8AABBC4F8}" type="parTrans" cxnId="{B9608BC3-E444-491E-B758-2BC59B130746}">
      <dgm:prSet/>
      <dgm:spPr/>
      <dgm:t>
        <a:bodyPr/>
        <a:lstStyle/>
        <a:p>
          <a:endParaRPr lang="en-US"/>
        </a:p>
      </dgm:t>
    </dgm:pt>
    <dgm:pt modelId="{65736D99-A5C9-4D99-ADD5-CF348F1369BC}" type="sibTrans" cxnId="{B9608BC3-E444-491E-B758-2BC59B130746}">
      <dgm:prSet/>
      <dgm:spPr/>
      <dgm:t>
        <a:bodyPr/>
        <a:lstStyle/>
        <a:p>
          <a:endParaRPr lang="en-US"/>
        </a:p>
      </dgm:t>
    </dgm:pt>
    <dgm:pt modelId="{8E99004C-1810-4969-B899-9263D932DD75}">
      <dgm:prSet phldrT="[Text]"/>
      <dgm:spPr/>
      <dgm:t>
        <a:bodyPr/>
        <a:lstStyle/>
        <a:p>
          <a:r>
            <a:rPr lang="en-US"/>
            <a:t>A school is a group of learners. The code is given to the school located in a facility. There may be multiple schools located within a building. </a:t>
          </a:r>
        </a:p>
      </dgm:t>
    </dgm:pt>
    <dgm:pt modelId="{D5CF2142-3DED-40A5-933C-725219703C2D}" type="parTrans" cxnId="{818CBD73-36B8-4507-BDE7-C50743F66823}">
      <dgm:prSet/>
      <dgm:spPr/>
      <dgm:t>
        <a:bodyPr/>
        <a:lstStyle/>
        <a:p>
          <a:endParaRPr lang="en-US"/>
        </a:p>
      </dgm:t>
    </dgm:pt>
    <dgm:pt modelId="{82116116-888E-4485-A388-63BB6783DFF7}" type="sibTrans" cxnId="{818CBD73-36B8-4507-BDE7-C50743F66823}">
      <dgm:prSet/>
      <dgm:spPr/>
      <dgm:t>
        <a:bodyPr/>
        <a:lstStyle/>
        <a:p>
          <a:endParaRPr lang="en-US"/>
        </a:p>
      </dgm:t>
    </dgm:pt>
    <dgm:pt modelId="{DBD3DA19-8818-44E6-AD09-AED0C80FC332}" type="pres">
      <dgm:prSet presAssocID="{6CD51836-8545-4942-98CD-80945B2F0357}" presName="Name0" presStyleCnt="0">
        <dgm:presLayoutVars>
          <dgm:dir/>
          <dgm:animLvl val="lvl"/>
          <dgm:resizeHandles val="exact"/>
        </dgm:presLayoutVars>
      </dgm:prSet>
      <dgm:spPr/>
    </dgm:pt>
    <dgm:pt modelId="{DA2B4362-75B1-4BCA-B6A1-287DA63639AC}" type="pres">
      <dgm:prSet presAssocID="{9A2C22BC-9DEE-4596-A37B-DAC7FF44DE16}" presName="linNode" presStyleCnt="0"/>
      <dgm:spPr/>
    </dgm:pt>
    <dgm:pt modelId="{0DA58B74-D40F-4D26-B326-9631EB77A6C1}" type="pres">
      <dgm:prSet presAssocID="{9A2C22BC-9DEE-4596-A37B-DAC7FF44DE16}" presName="parentText" presStyleLbl="node1" presStyleIdx="0" presStyleCnt="3" custLinFactNeighborY="-151">
        <dgm:presLayoutVars>
          <dgm:chMax val="1"/>
          <dgm:bulletEnabled val="1"/>
        </dgm:presLayoutVars>
      </dgm:prSet>
      <dgm:spPr/>
    </dgm:pt>
    <dgm:pt modelId="{AE7274DE-F5F4-4AF6-AB39-FE28C5206CD4}" type="pres">
      <dgm:prSet presAssocID="{9A2C22BC-9DEE-4596-A37B-DAC7FF44DE16}" presName="descendantText" presStyleLbl="alignAccFollowNode1" presStyleIdx="0" presStyleCnt="3">
        <dgm:presLayoutVars>
          <dgm:bulletEnabled val="1"/>
        </dgm:presLayoutVars>
      </dgm:prSet>
      <dgm:spPr/>
    </dgm:pt>
    <dgm:pt modelId="{F05212EF-3B90-45C9-9680-E9D097035151}" type="pres">
      <dgm:prSet presAssocID="{2311AF05-C1E8-4894-9EF8-81A6D2FB143A}" presName="sp" presStyleCnt="0"/>
      <dgm:spPr/>
    </dgm:pt>
    <dgm:pt modelId="{A08FB6F0-E386-4665-8146-978D8C88517D}" type="pres">
      <dgm:prSet presAssocID="{0A37FBD5-2B6A-4663-BFA9-E7044E49C85E}" presName="linNode" presStyleCnt="0"/>
      <dgm:spPr/>
    </dgm:pt>
    <dgm:pt modelId="{2728B7A1-A41B-457B-B930-A983B43C25FB}" type="pres">
      <dgm:prSet presAssocID="{0A37FBD5-2B6A-4663-BFA9-E7044E49C85E}" presName="parentText" presStyleLbl="node1" presStyleIdx="1" presStyleCnt="3">
        <dgm:presLayoutVars>
          <dgm:chMax val="1"/>
          <dgm:bulletEnabled val="1"/>
        </dgm:presLayoutVars>
      </dgm:prSet>
      <dgm:spPr/>
    </dgm:pt>
    <dgm:pt modelId="{E1EE428A-F9CB-4F40-B880-8EAEDA3597D7}" type="pres">
      <dgm:prSet presAssocID="{0A37FBD5-2B6A-4663-BFA9-E7044E49C85E}" presName="descendantText" presStyleLbl="alignAccFollowNode1" presStyleIdx="1" presStyleCnt="3">
        <dgm:presLayoutVars>
          <dgm:bulletEnabled val="1"/>
        </dgm:presLayoutVars>
      </dgm:prSet>
      <dgm:spPr/>
    </dgm:pt>
    <dgm:pt modelId="{A78F416C-2C38-4EC5-A3F9-F7746C3D32C4}" type="pres">
      <dgm:prSet presAssocID="{BAB7C4EC-A7D3-4513-9E48-5C8410E034B9}" presName="sp" presStyleCnt="0"/>
      <dgm:spPr/>
    </dgm:pt>
    <dgm:pt modelId="{0B2B18EC-30E8-4251-9E66-A49E8B0BF02A}" type="pres">
      <dgm:prSet presAssocID="{60CDB3AD-0C69-47DC-805E-F6AFD5E30316}" presName="linNode" presStyleCnt="0"/>
      <dgm:spPr/>
    </dgm:pt>
    <dgm:pt modelId="{48FE1CA2-C69D-4C4C-9EFE-3CB42787B856}" type="pres">
      <dgm:prSet presAssocID="{60CDB3AD-0C69-47DC-805E-F6AFD5E30316}" presName="parentText" presStyleLbl="node1" presStyleIdx="2" presStyleCnt="3">
        <dgm:presLayoutVars>
          <dgm:chMax val="1"/>
          <dgm:bulletEnabled val="1"/>
        </dgm:presLayoutVars>
      </dgm:prSet>
      <dgm:spPr/>
    </dgm:pt>
    <dgm:pt modelId="{132963F2-00C1-4F24-8398-D70E7E985B9B}" type="pres">
      <dgm:prSet presAssocID="{60CDB3AD-0C69-47DC-805E-F6AFD5E30316}" presName="descendantText" presStyleLbl="alignAccFollowNode1" presStyleIdx="2" presStyleCnt="3">
        <dgm:presLayoutVars>
          <dgm:bulletEnabled val="1"/>
        </dgm:presLayoutVars>
      </dgm:prSet>
      <dgm:spPr/>
    </dgm:pt>
  </dgm:ptLst>
  <dgm:cxnLst>
    <dgm:cxn modelId="{2EF6C80D-11C7-4BC4-9FCF-C4663C7ADE31}" type="presOf" srcId="{0A37FBD5-2B6A-4663-BFA9-E7044E49C85E}" destId="{2728B7A1-A41B-457B-B930-A983B43C25FB}" srcOrd="0" destOrd="0" presId="urn:microsoft.com/office/officeart/2005/8/layout/vList5"/>
    <dgm:cxn modelId="{62D00E0F-7C0C-4588-90FA-516121618C87}" type="presOf" srcId="{9A2C22BC-9DEE-4596-A37B-DAC7FF44DE16}" destId="{0DA58B74-D40F-4D26-B326-9631EB77A6C1}" srcOrd="0" destOrd="0" presId="urn:microsoft.com/office/officeart/2005/8/layout/vList5"/>
    <dgm:cxn modelId="{85996A1A-AA28-4E7B-AFD8-94B4B49D2123}" srcId="{6CD51836-8545-4942-98CD-80945B2F0357}" destId="{9A2C22BC-9DEE-4596-A37B-DAC7FF44DE16}" srcOrd="0" destOrd="0" parTransId="{0651DF87-0338-4E18-A65C-34A163D20C70}" sibTransId="{2311AF05-C1E8-4894-9EF8-81A6D2FB143A}"/>
    <dgm:cxn modelId="{1D865637-00F0-4E53-9650-EB27FA24B128}" srcId="{0A37FBD5-2B6A-4663-BFA9-E7044E49C85E}" destId="{873C8BD2-755D-41B3-8A1A-BD198B03FC9E}" srcOrd="0" destOrd="0" parTransId="{2E7AA323-034B-476B-8E82-25657D21F772}" sibTransId="{674FF664-8F9A-46D1-A8B6-9D5E176D9E24}"/>
    <dgm:cxn modelId="{AE79924E-0A41-446A-AA58-B640627EB829}" type="presOf" srcId="{232AAFE0-E4F5-493E-893A-9F15CF01502D}" destId="{AE7274DE-F5F4-4AF6-AB39-FE28C5206CD4}" srcOrd="0" destOrd="0" presId="urn:microsoft.com/office/officeart/2005/8/layout/vList5"/>
    <dgm:cxn modelId="{818CBD73-36B8-4507-BDE7-C50743F66823}" srcId="{60CDB3AD-0C69-47DC-805E-F6AFD5E30316}" destId="{8E99004C-1810-4969-B899-9263D932DD75}" srcOrd="0" destOrd="0" parTransId="{D5CF2142-3DED-40A5-933C-725219703C2D}" sibTransId="{82116116-888E-4485-A388-63BB6783DFF7}"/>
    <dgm:cxn modelId="{FE7DDF74-6965-43FA-A330-F8DBFB225E37}" srcId="{6CD51836-8545-4942-98CD-80945B2F0357}" destId="{0A37FBD5-2B6A-4663-BFA9-E7044E49C85E}" srcOrd="1" destOrd="0" parTransId="{E6E1F9E9-1D88-4D69-9D92-87FAF2C0D4AA}" sibTransId="{BAB7C4EC-A7D3-4513-9E48-5C8410E034B9}"/>
    <dgm:cxn modelId="{B6E6D08E-03EA-49C6-B6C5-F33068DDB1A8}" type="presOf" srcId="{6CD51836-8545-4942-98CD-80945B2F0357}" destId="{DBD3DA19-8818-44E6-AD09-AED0C80FC332}" srcOrd="0" destOrd="0" presId="urn:microsoft.com/office/officeart/2005/8/layout/vList5"/>
    <dgm:cxn modelId="{B1A57DB6-6417-4112-86C4-B26165C3C8A3}" srcId="{9A2C22BC-9DEE-4596-A37B-DAC7FF44DE16}" destId="{232AAFE0-E4F5-493E-893A-9F15CF01502D}" srcOrd="0" destOrd="0" parTransId="{330A3987-65A0-4D95-B0C4-1956B9A92462}" sibTransId="{6C39CE9A-AB0D-46AF-A465-AC524F976ED1}"/>
    <dgm:cxn modelId="{E2A383B7-CB9D-4DB7-BF25-756B576BCEC0}" type="presOf" srcId="{873C8BD2-755D-41B3-8A1A-BD198B03FC9E}" destId="{E1EE428A-F9CB-4F40-B880-8EAEDA3597D7}" srcOrd="0" destOrd="0" presId="urn:microsoft.com/office/officeart/2005/8/layout/vList5"/>
    <dgm:cxn modelId="{FBFF0EBC-C075-4D7B-ACB5-037C1C284209}" type="presOf" srcId="{60CDB3AD-0C69-47DC-805E-F6AFD5E30316}" destId="{48FE1CA2-C69D-4C4C-9EFE-3CB42787B856}" srcOrd="0" destOrd="0" presId="urn:microsoft.com/office/officeart/2005/8/layout/vList5"/>
    <dgm:cxn modelId="{A9B475C0-C3FB-4D89-AF6B-28AF088981B9}" type="presOf" srcId="{8E99004C-1810-4969-B899-9263D932DD75}" destId="{132963F2-00C1-4F24-8398-D70E7E985B9B}" srcOrd="0" destOrd="0" presId="urn:microsoft.com/office/officeart/2005/8/layout/vList5"/>
    <dgm:cxn modelId="{B9608BC3-E444-491E-B758-2BC59B130746}" srcId="{6CD51836-8545-4942-98CD-80945B2F0357}" destId="{60CDB3AD-0C69-47DC-805E-F6AFD5E30316}" srcOrd="2" destOrd="0" parTransId="{D0C87AE8-FC81-42B4-B5DE-F0E8AABBC4F8}" sibTransId="{65736D99-A5C9-4D99-ADD5-CF348F1369BC}"/>
    <dgm:cxn modelId="{FE98AC96-50D8-495D-8AF6-826BBB161D11}" type="presParOf" srcId="{DBD3DA19-8818-44E6-AD09-AED0C80FC332}" destId="{DA2B4362-75B1-4BCA-B6A1-287DA63639AC}" srcOrd="0" destOrd="0" presId="urn:microsoft.com/office/officeart/2005/8/layout/vList5"/>
    <dgm:cxn modelId="{01CFEBD4-30B6-4323-917D-376D969C5D7D}" type="presParOf" srcId="{DA2B4362-75B1-4BCA-B6A1-287DA63639AC}" destId="{0DA58B74-D40F-4D26-B326-9631EB77A6C1}" srcOrd="0" destOrd="0" presId="urn:microsoft.com/office/officeart/2005/8/layout/vList5"/>
    <dgm:cxn modelId="{E1C91924-5AA7-4965-8061-8EC973506C9C}" type="presParOf" srcId="{DA2B4362-75B1-4BCA-B6A1-287DA63639AC}" destId="{AE7274DE-F5F4-4AF6-AB39-FE28C5206CD4}" srcOrd="1" destOrd="0" presId="urn:microsoft.com/office/officeart/2005/8/layout/vList5"/>
    <dgm:cxn modelId="{7FB2E6E9-7DE6-4CAD-BA9D-ED64142B1880}" type="presParOf" srcId="{DBD3DA19-8818-44E6-AD09-AED0C80FC332}" destId="{F05212EF-3B90-45C9-9680-E9D097035151}" srcOrd="1" destOrd="0" presId="urn:microsoft.com/office/officeart/2005/8/layout/vList5"/>
    <dgm:cxn modelId="{F6B1586E-56F8-4686-8928-2C96F72A876A}" type="presParOf" srcId="{DBD3DA19-8818-44E6-AD09-AED0C80FC332}" destId="{A08FB6F0-E386-4665-8146-978D8C88517D}" srcOrd="2" destOrd="0" presId="urn:microsoft.com/office/officeart/2005/8/layout/vList5"/>
    <dgm:cxn modelId="{C19D0FB9-D735-4659-A789-89299A2D162D}" type="presParOf" srcId="{A08FB6F0-E386-4665-8146-978D8C88517D}" destId="{2728B7A1-A41B-457B-B930-A983B43C25FB}" srcOrd="0" destOrd="0" presId="urn:microsoft.com/office/officeart/2005/8/layout/vList5"/>
    <dgm:cxn modelId="{4BADD0D7-0784-41E2-BBE0-450C427E1013}" type="presParOf" srcId="{A08FB6F0-E386-4665-8146-978D8C88517D}" destId="{E1EE428A-F9CB-4F40-B880-8EAEDA3597D7}" srcOrd="1" destOrd="0" presId="urn:microsoft.com/office/officeart/2005/8/layout/vList5"/>
    <dgm:cxn modelId="{0EB1D412-3479-491A-9154-B432BCEB52B0}" type="presParOf" srcId="{DBD3DA19-8818-44E6-AD09-AED0C80FC332}" destId="{A78F416C-2C38-4EC5-A3F9-F7746C3D32C4}" srcOrd="3" destOrd="0" presId="urn:microsoft.com/office/officeart/2005/8/layout/vList5"/>
    <dgm:cxn modelId="{3B126EF2-E238-44E9-BBE9-2DD55E0580B1}" type="presParOf" srcId="{DBD3DA19-8818-44E6-AD09-AED0C80FC332}" destId="{0B2B18EC-30E8-4251-9E66-A49E8B0BF02A}" srcOrd="4" destOrd="0" presId="urn:microsoft.com/office/officeart/2005/8/layout/vList5"/>
    <dgm:cxn modelId="{C301FB54-1D2B-4242-8AA4-567C880FDB73}" type="presParOf" srcId="{0B2B18EC-30E8-4251-9E66-A49E8B0BF02A}" destId="{48FE1CA2-C69D-4C4C-9EFE-3CB42787B856}" srcOrd="0" destOrd="0" presId="urn:microsoft.com/office/officeart/2005/8/layout/vList5"/>
    <dgm:cxn modelId="{AFBBA26A-ED30-42BC-ABA9-233BF92DFEAB}" type="presParOf" srcId="{0B2B18EC-30E8-4251-9E66-A49E8B0BF02A}" destId="{132963F2-00C1-4F24-8398-D70E7E985B9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7274DE-F5F4-4AF6-AB39-FE28C5206CD4}">
      <dsp:nvSpPr>
        <dsp:cNvPr id="0" name=""/>
        <dsp:cNvSpPr/>
      </dsp:nvSpPr>
      <dsp:spPr>
        <a:xfrm rot="5400000">
          <a:off x="4821891" y="-1845363"/>
          <a:ext cx="1082129" cy="5047488"/>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t>The code given to the piece of land in which a facility may be located. A site may have multiple facilities located on it.</a:t>
          </a:r>
          <a:endParaRPr lang="en-US" sz="1800" kern="1200">
            <a:solidFill>
              <a:srgbClr val="FF0000"/>
            </a:solidFill>
          </a:endParaRPr>
        </a:p>
      </dsp:txBody>
      <dsp:txXfrm rot="-5400000">
        <a:off x="2839212" y="190141"/>
        <a:ext cx="4994663" cy="976479"/>
      </dsp:txXfrm>
    </dsp:sp>
    <dsp:sp modelId="{0DA58B74-D40F-4D26-B326-9631EB77A6C1}">
      <dsp:nvSpPr>
        <dsp:cNvPr id="0" name=""/>
        <dsp:cNvSpPr/>
      </dsp:nvSpPr>
      <dsp:spPr>
        <a:xfrm>
          <a:off x="0" y="6"/>
          <a:ext cx="2839212" cy="135266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a:t>Site Code</a:t>
          </a:r>
        </a:p>
      </dsp:txBody>
      <dsp:txXfrm>
        <a:off x="66031" y="66037"/>
        <a:ext cx="2707150" cy="1220599"/>
      </dsp:txXfrm>
    </dsp:sp>
    <dsp:sp modelId="{E1EE428A-F9CB-4F40-B880-8EAEDA3597D7}">
      <dsp:nvSpPr>
        <dsp:cNvPr id="0" name=""/>
        <dsp:cNvSpPr/>
      </dsp:nvSpPr>
      <dsp:spPr>
        <a:xfrm rot="5400000">
          <a:off x="4821891" y="-425069"/>
          <a:ext cx="1082129" cy="5047488"/>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t>The code given to a building or group of buildings on one campus. </a:t>
          </a:r>
        </a:p>
      </dsp:txBody>
      <dsp:txXfrm rot="-5400000">
        <a:off x="2839212" y="1610435"/>
        <a:ext cx="4994663" cy="976479"/>
      </dsp:txXfrm>
    </dsp:sp>
    <dsp:sp modelId="{2728B7A1-A41B-457B-B930-A983B43C25FB}">
      <dsp:nvSpPr>
        <dsp:cNvPr id="0" name=""/>
        <dsp:cNvSpPr/>
      </dsp:nvSpPr>
      <dsp:spPr>
        <a:xfrm>
          <a:off x="0" y="1422344"/>
          <a:ext cx="2839212" cy="135266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a:t>Facility Code</a:t>
          </a:r>
        </a:p>
      </dsp:txBody>
      <dsp:txXfrm>
        <a:off x="66031" y="1488375"/>
        <a:ext cx="2707150" cy="1220599"/>
      </dsp:txXfrm>
    </dsp:sp>
    <dsp:sp modelId="{132963F2-00C1-4F24-8398-D70E7E985B9B}">
      <dsp:nvSpPr>
        <dsp:cNvPr id="0" name=""/>
        <dsp:cNvSpPr/>
      </dsp:nvSpPr>
      <dsp:spPr>
        <a:xfrm rot="5400000">
          <a:off x="4821891" y="995225"/>
          <a:ext cx="1082129" cy="5047488"/>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t>A school is a group of learners. The code is given to the school located in a facility. There may be multiple schools located within a building. </a:t>
          </a:r>
        </a:p>
      </dsp:txBody>
      <dsp:txXfrm rot="-5400000">
        <a:off x="2839212" y="3030730"/>
        <a:ext cx="4994663" cy="976479"/>
      </dsp:txXfrm>
    </dsp:sp>
    <dsp:sp modelId="{48FE1CA2-C69D-4C4C-9EFE-3CB42787B856}">
      <dsp:nvSpPr>
        <dsp:cNvPr id="0" name=""/>
        <dsp:cNvSpPr/>
      </dsp:nvSpPr>
      <dsp:spPr>
        <a:xfrm>
          <a:off x="0" y="2842638"/>
          <a:ext cx="2839212" cy="135266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a:t>School Code</a:t>
          </a:r>
        </a:p>
      </dsp:txBody>
      <dsp:txXfrm>
        <a:off x="66031" y="2908669"/>
        <a:ext cx="2707150" cy="122059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7BEEB5-1189-0F47-85AE-A195F49F1D47}" type="datetimeFigureOut">
              <a:rPr lang="en-US" smtClean="0"/>
              <a:t>11/1/2022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393D03-D739-414F-B15C-2D698D18CB01}" type="slidenum">
              <a:rPr lang="en-US" smtClean="0"/>
              <a:t>‹#›</a:t>
            </a:fld>
            <a:endParaRPr lang="en-US"/>
          </a:p>
        </p:txBody>
      </p:sp>
    </p:spTree>
    <p:extLst>
      <p:ext uri="{BB962C8B-B14F-4D97-AF65-F5344CB8AC3E}">
        <p14:creationId xmlns:p14="http://schemas.microsoft.com/office/powerpoint/2010/main" val="1790346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E6A55A-364A-46F0-A6A7-49E30B4EAE71}"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8EAF8C-C559-4CC1-8AB0-219525A44FCC}"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1B2D11-F462-4FEA-A29A-3B42856EFAD5}"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lain">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D33D8D-2AE0-1242-AE06-6B40B1F6442E}"/>
              </a:ext>
            </a:extLst>
          </p:cNvPr>
          <p:cNvPicPr>
            <a:picLocks noChangeAspect="1"/>
          </p:cNvPicPr>
          <p:nvPr userDrawn="1"/>
        </p:nvPicPr>
        <p:blipFill rotWithShape="1">
          <a:blip r:embed="rId2"/>
          <a:srcRect r="4456"/>
          <a:stretch/>
        </p:blipFill>
        <p:spPr>
          <a:xfrm>
            <a:off x="1" y="0"/>
            <a:ext cx="667638" cy="6858000"/>
          </a:xfrm>
          <a:prstGeom prst="rect">
            <a:avLst/>
          </a:prstGeom>
        </p:spPr>
      </p:pic>
      <p:sp>
        <p:nvSpPr>
          <p:cNvPr id="2" name="Title 1">
            <a:extLst>
              <a:ext uri="{FF2B5EF4-FFF2-40B4-BE49-F238E27FC236}">
                <a16:creationId xmlns:a16="http://schemas.microsoft.com/office/drawing/2014/main" id="{FB179657-2069-F447-8141-E4DFD444FEEE}"/>
              </a:ext>
            </a:extLst>
          </p:cNvPr>
          <p:cNvSpPr>
            <a:spLocks noGrp="1"/>
          </p:cNvSpPr>
          <p:nvPr>
            <p:ph type="ctrTitle"/>
          </p:nvPr>
        </p:nvSpPr>
        <p:spPr>
          <a:xfrm>
            <a:off x="1285103" y="308919"/>
            <a:ext cx="10109771" cy="3139259"/>
          </a:xfrm>
        </p:spPr>
        <p:txBody>
          <a:bodyPr anchor="b" anchorCtr="0"/>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39591D-FD30-DA4A-9960-35B7116A8B55}"/>
              </a:ext>
            </a:extLst>
          </p:cNvPr>
          <p:cNvSpPr>
            <a:spLocks noGrp="1"/>
          </p:cNvSpPr>
          <p:nvPr>
            <p:ph type="subTitle" idx="1" hasCustomPrompt="1"/>
          </p:nvPr>
        </p:nvSpPr>
        <p:spPr>
          <a:xfrm>
            <a:off x="1285103" y="3602037"/>
            <a:ext cx="10109771"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br>
              <a:rPr lang="en-US"/>
            </a:br>
            <a:r>
              <a:rPr lang="en-US"/>
              <a:t>Include current date here</a:t>
            </a:r>
          </a:p>
        </p:txBody>
      </p:sp>
      <p:grpSp>
        <p:nvGrpSpPr>
          <p:cNvPr id="7" name="Group 6">
            <a:extLst>
              <a:ext uri="{FF2B5EF4-FFF2-40B4-BE49-F238E27FC236}">
                <a16:creationId xmlns:a16="http://schemas.microsoft.com/office/drawing/2014/main" id="{918CBC52-6530-314A-A122-86F461DE64DC}"/>
              </a:ext>
            </a:extLst>
          </p:cNvPr>
          <p:cNvGrpSpPr/>
          <p:nvPr userDrawn="1"/>
        </p:nvGrpSpPr>
        <p:grpSpPr>
          <a:xfrm>
            <a:off x="667639" y="6313581"/>
            <a:ext cx="8518401" cy="45719"/>
            <a:chOff x="667640" y="6313581"/>
            <a:chExt cx="7276742" cy="45719"/>
          </a:xfrm>
        </p:grpSpPr>
        <p:sp>
          <p:nvSpPr>
            <p:cNvPr id="26" name="Rectangle 25">
              <a:extLst>
                <a:ext uri="{FF2B5EF4-FFF2-40B4-BE49-F238E27FC236}">
                  <a16:creationId xmlns:a16="http://schemas.microsoft.com/office/drawing/2014/main" id="{5ABA626F-0360-B049-B513-BD8E2BBBBEBB}"/>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E49F8A3-6F6B-6D46-B9A4-E1C19702D98A}"/>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0F61DC3-9D1B-714F-B210-BCA30A4217AB}"/>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E58E05-B6C9-3A4C-82A6-5FA3E744B351}"/>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72D61F54-3B12-194D-873E-CCB90FFCC80C}"/>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AB76A559-EDFE-2C40-8470-D8C650891B78}"/>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7372149-325C-9345-88B6-7B5DFBFFDBFB}"/>
              </a:ext>
            </a:extLst>
          </p:cNvPr>
          <p:cNvPicPr>
            <a:picLocks noChangeAspect="1"/>
          </p:cNvPicPr>
          <p:nvPr userDrawn="1"/>
        </p:nvPicPr>
        <p:blipFill>
          <a:blip r:embed="rId3"/>
          <a:stretch>
            <a:fillRect/>
          </a:stretch>
        </p:blipFill>
        <p:spPr>
          <a:xfrm>
            <a:off x="10083970" y="5961295"/>
            <a:ext cx="1310904" cy="718360"/>
          </a:xfrm>
          <a:prstGeom prst="rect">
            <a:avLst/>
          </a:prstGeom>
        </p:spPr>
      </p:pic>
    </p:spTree>
    <p:extLst>
      <p:ext uri="{BB962C8B-B14F-4D97-AF65-F5344CB8AC3E}">
        <p14:creationId xmlns:p14="http://schemas.microsoft.com/office/powerpoint/2010/main" val="3883011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 Middle #1">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A4CE7F4F-2521-264B-94DA-13FD797D5CD4}"/>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1B8F853-AAA8-934F-A2D7-7F2745DB8659}"/>
              </a:ext>
            </a:extLst>
          </p:cNvPr>
          <p:cNvPicPr>
            <a:picLocks noChangeAspect="1"/>
          </p:cNvPicPr>
          <p:nvPr userDrawn="1"/>
        </p:nvPicPr>
        <p:blipFill>
          <a:blip r:embed="rId2"/>
          <a:stretch>
            <a:fillRect/>
          </a:stretch>
        </p:blipFill>
        <p:spPr>
          <a:xfrm>
            <a:off x="10083970" y="5961295"/>
            <a:ext cx="1310904" cy="718360"/>
          </a:xfrm>
          <a:prstGeom prst="rect">
            <a:avLst/>
          </a:prstGeom>
        </p:spPr>
      </p:pic>
      <p:sp>
        <p:nvSpPr>
          <p:cNvPr id="14" name="Title 1">
            <a:extLst>
              <a:ext uri="{FF2B5EF4-FFF2-40B4-BE49-F238E27FC236}">
                <a16:creationId xmlns:a16="http://schemas.microsoft.com/office/drawing/2014/main" id="{9B3A2279-D152-8B4B-BC54-45EC55B9CC11}"/>
              </a:ext>
            </a:extLst>
          </p:cNvPr>
          <p:cNvSpPr>
            <a:spLocks noGrp="1"/>
          </p:cNvSpPr>
          <p:nvPr>
            <p:ph type="title"/>
          </p:nvPr>
        </p:nvSpPr>
        <p:spPr>
          <a:xfrm>
            <a:off x="2942493" y="370703"/>
            <a:ext cx="8487507" cy="2294037"/>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6" name="Text Placeholder 9">
            <a:extLst>
              <a:ext uri="{FF2B5EF4-FFF2-40B4-BE49-F238E27FC236}">
                <a16:creationId xmlns:a16="http://schemas.microsoft.com/office/drawing/2014/main" id="{B0021164-9EA7-1847-8908-C5880460C7D7}"/>
              </a:ext>
            </a:extLst>
          </p:cNvPr>
          <p:cNvSpPr>
            <a:spLocks noGrp="1"/>
          </p:cNvSpPr>
          <p:nvPr>
            <p:ph type="body" sz="quarter" idx="13" hasCustomPrompt="1"/>
          </p:nvPr>
        </p:nvSpPr>
        <p:spPr>
          <a:xfrm>
            <a:off x="2942493" y="2841945"/>
            <a:ext cx="8487507" cy="213782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3" name="Picture 2" descr="A picture containing text&#10;&#10;Description automatically generated">
            <a:extLst>
              <a:ext uri="{FF2B5EF4-FFF2-40B4-BE49-F238E27FC236}">
                <a16:creationId xmlns:a16="http://schemas.microsoft.com/office/drawing/2014/main" id="{FD36227E-182E-2670-12E4-8E8898F9ED3A}"/>
              </a:ext>
            </a:extLst>
          </p:cNvPr>
          <p:cNvPicPr>
            <a:picLocks noChangeAspect="1"/>
          </p:cNvPicPr>
          <p:nvPr userDrawn="1"/>
        </p:nvPicPr>
        <p:blipFill>
          <a:blip r:embed="rId3"/>
          <a:stretch>
            <a:fillRect/>
          </a:stretch>
        </p:blipFill>
        <p:spPr>
          <a:xfrm>
            <a:off x="218363" y="980435"/>
            <a:ext cx="2895578" cy="5506862"/>
          </a:xfrm>
          <a:prstGeom prst="rect">
            <a:avLst/>
          </a:prstGeom>
        </p:spPr>
      </p:pic>
    </p:spTree>
    <p:extLst>
      <p:ext uri="{BB962C8B-B14F-4D97-AF65-F5344CB8AC3E}">
        <p14:creationId xmlns:p14="http://schemas.microsoft.com/office/powerpoint/2010/main" val="1602814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 Middle #2">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A4CE7F4F-2521-264B-94DA-13FD797D5CD4}"/>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1B8F853-AAA8-934F-A2D7-7F2745DB8659}"/>
              </a:ext>
            </a:extLst>
          </p:cNvPr>
          <p:cNvPicPr>
            <a:picLocks noChangeAspect="1"/>
          </p:cNvPicPr>
          <p:nvPr userDrawn="1"/>
        </p:nvPicPr>
        <p:blipFill>
          <a:blip r:embed="rId2"/>
          <a:stretch>
            <a:fillRect/>
          </a:stretch>
        </p:blipFill>
        <p:spPr>
          <a:xfrm>
            <a:off x="10083970" y="5961295"/>
            <a:ext cx="1310904" cy="718360"/>
          </a:xfrm>
          <a:prstGeom prst="rect">
            <a:avLst/>
          </a:prstGeom>
        </p:spPr>
      </p:pic>
      <p:sp>
        <p:nvSpPr>
          <p:cNvPr id="14" name="Title 1">
            <a:extLst>
              <a:ext uri="{FF2B5EF4-FFF2-40B4-BE49-F238E27FC236}">
                <a16:creationId xmlns:a16="http://schemas.microsoft.com/office/drawing/2014/main" id="{9B3A2279-D152-8B4B-BC54-45EC55B9CC11}"/>
              </a:ext>
            </a:extLst>
          </p:cNvPr>
          <p:cNvSpPr>
            <a:spLocks noGrp="1"/>
          </p:cNvSpPr>
          <p:nvPr>
            <p:ph type="title"/>
          </p:nvPr>
        </p:nvSpPr>
        <p:spPr>
          <a:xfrm>
            <a:off x="2942493" y="370703"/>
            <a:ext cx="8487507" cy="2294037"/>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6" name="Text Placeholder 9">
            <a:extLst>
              <a:ext uri="{FF2B5EF4-FFF2-40B4-BE49-F238E27FC236}">
                <a16:creationId xmlns:a16="http://schemas.microsoft.com/office/drawing/2014/main" id="{B0021164-9EA7-1847-8908-C5880460C7D7}"/>
              </a:ext>
            </a:extLst>
          </p:cNvPr>
          <p:cNvSpPr>
            <a:spLocks noGrp="1"/>
          </p:cNvSpPr>
          <p:nvPr>
            <p:ph type="body" sz="quarter" idx="13" hasCustomPrompt="1"/>
          </p:nvPr>
        </p:nvSpPr>
        <p:spPr>
          <a:xfrm>
            <a:off x="2942493" y="2841945"/>
            <a:ext cx="8487507" cy="213782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4" name="Picture 3" descr="A picture containing text&#10;&#10;Description automatically generated">
            <a:extLst>
              <a:ext uri="{FF2B5EF4-FFF2-40B4-BE49-F238E27FC236}">
                <a16:creationId xmlns:a16="http://schemas.microsoft.com/office/drawing/2014/main" id="{D2F50904-0D63-38A5-9E5F-3EFB24087B3D}"/>
              </a:ext>
            </a:extLst>
          </p:cNvPr>
          <p:cNvPicPr>
            <a:picLocks noChangeAspect="1"/>
          </p:cNvPicPr>
          <p:nvPr userDrawn="1"/>
        </p:nvPicPr>
        <p:blipFill>
          <a:blip r:embed="rId3"/>
          <a:stretch>
            <a:fillRect/>
          </a:stretch>
        </p:blipFill>
        <p:spPr>
          <a:xfrm>
            <a:off x="309007" y="907530"/>
            <a:ext cx="2179653" cy="5532966"/>
          </a:xfrm>
          <a:prstGeom prst="rect">
            <a:avLst/>
          </a:prstGeom>
        </p:spPr>
      </p:pic>
    </p:spTree>
    <p:extLst>
      <p:ext uri="{BB962C8B-B14F-4D97-AF65-F5344CB8AC3E}">
        <p14:creationId xmlns:p14="http://schemas.microsoft.com/office/powerpoint/2010/main" val="3696921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 High #1">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A4CE7F4F-2521-264B-94DA-13FD797D5CD4}"/>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1B8F853-AAA8-934F-A2D7-7F2745DB8659}"/>
              </a:ext>
            </a:extLst>
          </p:cNvPr>
          <p:cNvPicPr>
            <a:picLocks noChangeAspect="1"/>
          </p:cNvPicPr>
          <p:nvPr userDrawn="1"/>
        </p:nvPicPr>
        <p:blipFill>
          <a:blip r:embed="rId2"/>
          <a:stretch>
            <a:fillRect/>
          </a:stretch>
        </p:blipFill>
        <p:spPr>
          <a:xfrm>
            <a:off x="10083970" y="5961295"/>
            <a:ext cx="1310904" cy="718360"/>
          </a:xfrm>
          <a:prstGeom prst="rect">
            <a:avLst/>
          </a:prstGeom>
        </p:spPr>
      </p:pic>
      <p:sp>
        <p:nvSpPr>
          <p:cNvPr id="14" name="Title 1">
            <a:extLst>
              <a:ext uri="{FF2B5EF4-FFF2-40B4-BE49-F238E27FC236}">
                <a16:creationId xmlns:a16="http://schemas.microsoft.com/office/drawing/2014/main" id="{9B3A2279-D152-8B4B-BC54-45EC55B9CC11}"/>
              </a:ext>
            </a:extLst>
          </p:cNvPr>
          <p:cNvSpPr>
            <a:spLocks noGrp="1"/>
          </p:cNvSpPr>
          <p:nvPr>
            <p:ph type="title"/>
          </p:nvPr>
        </p:nvSpPr>
        <p:spPr>
          <a:xfrm>
            <a:off x="2942493" y="370703"/>
            <a:ext cx="8487507" cy="2294037"/>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6" name="Text Placeholder 9">
            <a:extLst>
              <a:ext uri="{FF2B5EF4-FFF2-40B4-BE49-F238E27FC236}">
                <a16:creationId xmlns:a16="http://schemas.microsoft.com/office/drawing/2014/main" id="{B0021164-9EA7-1847-8908-C5880460C7D7}"/>
              </a:ext>
            </a:extLst>
          </p:cNvPr>
          <p:cNvSpPr>
            <a:spLocks noGrp="1"/>
          </p:cNvSpPr>
          <p:nvPr>
            <p:ph type="body" sz="quarter" idx="13" hasCustomPrompt="1"/>
          </p:nvPr>
        </p:nvSpPr>
        <p:spPr>
          <a:xfrm>
            <a:off x="2942493" y="2841945"/>
            <a:ext cx="8487507" cy="213782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6" name="Picture 5">
            <a:extLst>
              <a:ext uri="{FF2B5EF4-FFF2-40B4-BE49-F238E27FC236}">
                <a16:creationId xmlns:a16="http://schemas.microsoft.com/office/drawing/2014/main" id="{6C0A453F-6500-75C0-56B0-B337C3E6C01C}"/>
              </a:ext>
            </a:extLst>
          </p:cNvPr>
          <p:cNvPicPr>
            <a:picLocks noChangeAspect="1"/>
          </p:cNvPicPr>
          <p:nvPr userDrawn="1"/>
        </p:nvPicPr>
        <p:blipFill rotWithShape="1">
          <a:blip r:embed="rId3"/>
          <a:srcRect b="3796"/>
          <a:stretch/>
        </p:blipFill>
        <p:spPr>
          <a:xfrm>
            <a:off x="216524" y="504599"/>
            <a:ext cx="2725969" cy="5808981"/>
          </a:xfrm>
          <a:prstGeom prst="rect">
            <a:avLst/>
          </a:prstGeom>
        </p:spPr>
      </p:pic>
    </p:spTree>
    <p:extLst>
      <p:ext uri="{BB962C8B-B14F-4D97-AF65-F5344CB8AC3E}">
        <p14:creationId xmlns:p14="http://schemas.microsoft.com/office/powerpoint/2010/main" val="2320377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High #2">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A4CE7F4F-2521-264B-94DA-13FD797D5CD4}"/>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1B8F853-AAA8-934F-A2D7-7F2745DB8659}"/>
              </a:ext>
            </a:extLst>
          </p:cNvPr>
          <p:cNvPicPr>
            <a:picLocks noChangeAspect="1"/>
          </p:cNvPicPr>
          <p:nvPr userDrawn="1"/>
        </p:nvPicPr>
        <p:blipFill>
          <a:blip r:embed="rId2"/>
          <a:stretch>
            <a:fillRect/>
          </a:stretch>
        </p:blipFill>
        <p:spPr>
          <a:xfrm>
            <a:off x="10083970" y="5961295"/>
            <a:ext cx="1310904" cy="718360"/>
          </a:xfrm>
          <a:prstGeom prst="rect">
            <a:avLst/>
          </a:prstGeom>
        </p:spPr>
      </p:pic>
      <p:sp>
        <p:nvSpPr>
          <p:cNvPr id="14" name="Title 1">
            <a:extLst>
              <a:ext uri="{FF2B5EF4-FFF2-40B4-BE49-F238E27FC236}">
                <a16:creationId xmlns:a16="http://schemas.microsoft.com/office/drawing/2014/main" id="{9B3A2279-D152-8B4B-BC54-45EC55B9CC11}"/>
              </a:ext>
            </a:extLst>
          </p:cNvPr>
          <p:cNvSpPr>
            <a:spLocks noGrp="1"/>
          </p:cNvSpPr>
          <p:nvPr>
            <p:ph type="title"/>
          </p:nvPr>
        </p:nvSpPr>
        <p:spPr>
          <a:xfrm>
            <a:off x="2942493" y="370703"/>
            <a:ext cx="8487507" cy="2294037"/>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pic>
        <p:nvPicPr>
          <p:cNvPr id="8" name="Picture 7" descr="A picture containing text, vector graphics&#10;&#10;Description automatically generated">
            <a:extLst>
              <a:ext uri="{FF2B5EF4-FFF2-40B4-BE49-F238E27FC236}">
                <a16:creationId xmlns:a16="http://schemas.microsoft.com/office/drawing/2014/main" id="{D41AB71C-EF26-AB40-B6A5-1A01E518095F}"/>
              </a:ext>
            </a:extLst>
          </p:cNvPr>
          <p:cNvPicPr>
            <a:picLocks noChangeAspect="1"/>
          </p:cNvPicPr>
          <p:nvPr userDrawn="1"/>
        </p:nvPicPr>
        <p:blipFill rotWithShape="1">
          <a:blip r:embed="rId3"/>
          <a:srcRect b="3733"/>
          <a:stretch/>
        </p:blipFill>
        <p:spPr>
          <a:xfrm>
            <a:off x="101600" y="599440"/>
            <a:ext cx="2874458" cy="5714140"/>
          </a:xfrm>
          <a:prstGeom prst="rect">
            <a:avLst/>
          </a:prstGeom>
        </p:spPr>
      </p:pic>
      <p:sp>
        <p:nvSpPr>
          <p:cNvPr id="16" name="Text Placeholder 9">
            <a:extLst>
              <a:ext uri="{FF2B5EF4-FFF2-40B4-BE49-F238E27FC236}">
                <a16:creationId xmlns:a16="http://schemas.microsoft.com/office/drawing/2014/main" id="{B0021164-9EA7-1847-8908-C5880460C7D7}"/>
              </a:ext>
            </a:extLst>
          </p:cNvPr>
          <p:cNvSpPr>
            <a:spLocks noGrp="1"/>
          </p:cNvSpPr>
          <p:nvPr>
            <p:ph type="body" sz="quarter" idx="13" hasCustomPrompt="1"/>
          </p:nvPr>
        </p:nvSpPr>
        <p:spPr>
          <a:xfrm>
            <a:off x="2942493" y="2841945"/>
            <a:ext cx="8487507" cy="213782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Tree>
    <p:extLst>
      <p:ext uri="{BB962C8B-B14F-4D97-AF65-F5344CB8AC3E}">
        <p14:creationId xmlns:p14="http://schemas.microsoft.com/office/powerpoint/2010/main" val="2976255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 Disabilities #1">
    <p:spTree>
      <p:nvGrpSpPr>
        <p:cNvPr id="1" name=""/>
        <p:cNvGrpSpPr/>
        <p:nvPr/>
      </p:nvGrpSpPr>
      <p:grpSpPr>
        <a:xfrm>
          <a:off x="0" y="0"/>
          <a:ext cx="0" cy="0"/>
          <a:chOff x="0" y="0"/>
          <a:chExt cx="0" cy="0"/>
        </a:xfrm>
      </p:grpSpPr>
      <p:pic>
        <p:nvPicPr>
          <p:cNvPr id="14" name="Picture 13" descr="A picture containing umbrella, hat&#10;&#10;Description automatically generated">
            <a:extLst>
              <a:ext uri="{FF2B5EF4-FFF2-40B4-BE49-F238E27FC236}">
                <a16:creationId xmlns:a16="http://schemas.microsoft.com/office/drawing/2014/main" id="{5FD7F6A4-D639-1D44-AFE9-CC0FCEC403D5}"/>
              </a:ext>
            </a:extLst>
          </p:cNvPr>
          <p:cNvPicPr>
            <a:picLocks noChangeAspect="1"/>
          </p:cNvPicPr>
          <p:nvPr userDrawn="1"/>
        </p:nvPicPr>
        <p:blipFill rotWithShape="1">
          <a:blip r:embed="rId2"/>
          <a:srcRect l="11539"/>
          <a:stretch/>
        </p:blipFill>
        <p:spPr>
          <a:xfrm>
            <a:off x="0" y="1135338"/>
            <a:ext cx="4184374" cy="5193186"/>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3995530" y="665047"/>
            <a:ext cx="7443800" cy="1987336"/>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3995529" y="2841946"/>
            <a:ext cx="7443801"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A4CE7F4F-2521-264B-94DA-13FD797D5CD4}"/>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1B8F853-AAA8-934F-A2D7-7F2745DB8659}"/>
              </a:ext>
            </a:extLst>
          </p:cNvPr>
          <p:cNvPicPr>
            <a:picLocks noChangeAspect="1"/>
          </p:cNvPicPr>
          <p:nvPr userDrawn="1"/>
        </p:nvPicPr>
        <p:blipFill>
          <a:blip r:embed="rId3"/>
          <a:stretch>
            <a:fillRect/>
          </a:stretch>
        </p:blipFill>
        <p:spPr>
          <a:xfrm>
            <a:off x="10083970" y="5961295"/>
            <a:ext cx="1310904" cy="718360"/>
          </a:xfrm>
          <a:prstGeom prst="rect">
            <a:avLst/>
          </a:prstGeom>
        </p:spPr>
      </p:pic>
    </p:spTree>
    <p:extLst>
      <p:ext uri="{BB962C8B-B14F-4D97-AF65-F5344CB8AC3E}">
        <p14:creationId xmlns:p14="http://schemas.microsoft.com/office/powerpoint/2010/main" val="4290630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 Disabilities #2">
    <p:spTree>
      <p:nvGrpSpPr>
        <p:cNvPr id="1" name=""/>
        <p:cNvGrpSpPr/>
        <p:nvPr/>
      </p:nvGrpSpPr>
      <p:grpSpPr>
        <a:xfrm>
          <a:off x="0" y="0"/>
          <a:ext cx="0" cy="0"/>
          <a:chOff x="0" y="0"/>
          <a:chExt cx="0" cy="0"/>
        </a:xfrm>
      </p:grpSpPr>
      <p:pic>
        <p:nvPicPr>
          <p:cNvPr id="14" name="Picture 13" descr="A picture containing umbrella, helmet, hat&#10;&#10;Description automatically generated">
            <a:extLst>
              <a:ext uri="{FF2B5EF4-FFF2-40B4-BE49-F238E27FC236}">
                <a16:creationId xmlns:a16="http://schemas.microsoft.com/office/drawing/2014/main" id="{89D7C78A-6854-A849-A801-294A1C0AE861}"/>
              </a:ext>
            </a:extLst>
          </p:cNvPr>
          <p:cNvPicPr>
            <a:picLocks noChangeAspect="1"/>
          </p:cNvPicPr>
          <p:nvPr userDrawn="1"/>
        </p:nvPicPr>
        <p:blipFill rotWithShape="1">
          <a:blip r:embed="rId2"/>
          <a:srcRect r="3857"/>
          <a:stretch/>
        </p:blipFill>
        <p:spPr>
          <a:xfrm>
            <a:off x="7790996" y="1068288"/>
            <a:ext cx="4401004" cy="5249055"/>
          </a:xfrm>
          <a:prstGeom prst="rect">
            <a:avLst/>
          </a:prstGeom>
        </p:spPr>
      </p:pic>
      <p:sp>
        <p:nvSpPr>
          <p:cNvPr id="6" name="Rectangle 5">
            <a:extLst>
              <a:ext uri="{FF2B5EF4-FFF2-40B4-BE49-F238E27FC236}">
                <a16:creationId xmlns:a16="http://schemas.microsoft.com/office/drawing/2014/main" id="{EEC1DC9E-E8B2-D747-A215-2B86C89FCFE5}"/>
              </a:ext>
            </a:extLst>
          </p:cNvPr>
          <p:cNvSpPr/>
          <p:nvPr userDrawn="1"/>
        </p:nvSpPr>
        <p:spPr>
          <a:xfrm>
            <a:off x="8407897" y="6354188"/>
            <a:ext cx="2968534"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752504" y="677404"/>
            <a:ext cx="7198799" cy="1987336"/>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752505" y="2841946"/>
            <a:ext cx="7198799"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7" name="TextBox 26">
            <a:extLst>
              <a:ext uri="{FF2B5EF4-FFF2-40B4-BE49-F238E27FC236}">
                <a16:creationId xmlns:a16="http://schemas.microsoft.com/office/drawing/2014/main" id="{7DE45EDE-C757-6544-A7DD-F5A4716C796F}"/>
              </a:ext>
            </a:extLst>
          </p:cNvPr>
          <p:cNvSpPr txBox="1"/>
          <p:nvPr userDrawn="1"/>
        </p:nvSpPr>
        <p:spPr>
          <a:xfrm>
            <a:off x="2915206" y="6354188"/>
            <a:ext cx="8555100" cy="307777"/>
          </a:xfrm>
          <a:prstGeom prst="rect">
            <a:avLst/>
          </a:prstGeom>
          <a:noFill/>
        </p:spPr>
        <p:txBody>
          <a:bodyPr wrap="square" rtlCol="0">
            <a:spAutoFit/>
          </a:bodyPr>
          <a:lstStyle/>
          <a:p>
            <a:r>
              <a:rPr lang="en-US" sz="1200">
                <a:solidFill>
                  <a:srgbClr val="3DB8CF"/>
                </a:solidFill>
                <a:latin typeface="Arial Black" panose="020B0A04020102020204" pitchFamily="34" charset="0"/>
              </a:rPr>
              <a:t>Educating Georgia's Future </a:t>
            </a:r>
            <a:r>
              <a:rPr lang="en-US" sz="1400" b="1" i="1">
                <a:solidFill>
                  <a:schemeClr val="bg2">
                    <a:lumMod val="50000"/>
                  </a:schemeClr>
                </a:solidFill>
              </a:rPr>
              <a:t>by graduating students who are ready to learn, ready to live, and ready to lead.</a:t>
            </a:r>
          </a:p>
        </p:txBody>
      </p:sp>
      <p:grpSp>
        <p:nvGrpSpPr>
          <p:cNvPr id="18" name="Group 17">
            <a:extLst>
              <a:ext uri="{FF2B5EF4-FFF2-40B4-BE49-F238E27FC236}">
                <a16:creationId xmlns:a16="http://schemas.microsoft.com/office/drawing/2014/main" id="{C094C8D7-CE32-CE44-AA98-755454A3A1C2}"/>
              </a:ext>
            </a:extLst>
          </p:cNvPr>
          <p:cNvGrpSpPr/>
          <p:nvPr userDrawn="1"/>
        </p:nvGrpSpPr>
        <p:grpSpPr>
          <a:xfrm rot="10800000">
            <a:off x="3005961" y="6313578"/>
            <a:ext cx="9186039" cy="45719"/>
            <a:chOff x="1" y="6313580"/>
            <a:chExt cx="9186039" cy="45719"/>
          </a:xfrm>
        </p:grpSpPr>
        <p:sp>
          <p:nvSpPr>
            <p:cNvPr id="19" name="Rectangle 18">
              <a:extLst>
                <a:ext uri="{FF2B5EF4-FFF2-40B4-BE49-F238E27FC236}">
                  <a16:creationId xmlns:a16="http://schemas.microsoft.com/office/drawing/2014/main" id="{285DE533-51EA-3D49-9C03-14DC69679354}"/>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E12ED5D-7CD9-5741-B9D5-5B76973F24E6}"/>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4DA276-7B32-684F-88ED-9DCC6143510D}"/>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E86B2FB-C4DF-DF4C-9237-74F5513C2B41}"/>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59E8E7B1-79ED-E949-8233-3435A7912CA1}"/>
              </a:ext>
            </a:extLst>
          </p:cNvPr>
          <p:cNvSpPr txBox="1"/>
          <p:nvPr userDrawn="1"/>
        </p:nvSpPr>
        <p:spPr>
          <a:xfrm>
            <a:off x="11475605"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84BBB21C-8A8F-4D43-9986-4863EF0784C5}"/>
              </a:ext>
            </a:extLst>
          </p:cNvPr>
          <p:cNvPicPr>
            <a:picLocks noChangeAspect="1"/>
          </p:cNvPicPr>
          <p:nvPr userDrawn="1"/>
        </p:nvPicPr>
        <p:blipFill>
          <a:blip r:embed="rId3"/>
          <a:stretch>
            <a:fillRect/>
          </a:stretch>
        </p:blipFill>
        <p:spPr>
          <a:xfrm>
            <a:off x="721694" y="5900336"/>
            <a:ext cx="1310904" cy="718360"/>
          </a:xfrm>
          <a:prstGeom prst="rect">
            <a:avLst/>
          </a:prstGeom>
        </p:spPr>
      </p:pic>
    </p:spTree>
    <p:extLst>
      <p:ext uri="{BB962C8B-B14F-4D97-AF65-F5344CB8AC3E}">
        <p14:creationId xmlns:p14="http://schemas.microsoft.com/office/powerpoint/2010/main" val="3892165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 Disabilities #3">
    <p:spTree>
      <p:nvGrpSpPr>
        <p:cNvPr id="1" name=""/>
        <p:cNvGrpSpPr/>
        <p:nvPr/>
      </p:nvGrpSpPr>
      <p:grpSpPr>
        <a:xfrm>
          <a:off x="0" y="0"/>
          <a:ext cx="0" cy="0"/>
          <a:chOff x="0" y="0"/>
          <a:chExt cx="0" cy="0"/>
        </a:xfrm>
      </p:grpSpPr>
      <p:pic>
        <p:nvPicPr>
          <p:cNvPr id="16" name="Picture 15" descr="A picture containing umbrella&#10;&#10;Description automatically generated">
            <a:extLst>
              <a:ext uri="{FF2B5EF4-FFF2-40B4-BE49-F238E27FC236}">
                <a16:creationId xmlns:a16="http://schemas.microsoft.com/office/drawing/2014/main" id="{9B7BB8DA-5F63-A042-B256-EB375975B9BD}"/>
              </a:ext>
            </a:extLst>
          </p:cNvPr>
          <p:cNvPicPr>
            <a:picLocks noChangeAspect="1"/>
          </p:cNvPicPr>
          <p:nvPr userDrawn="1"/>
        </p:nvPicPr>
        <p:blipFill>
          <a:blip r:embed="rId2"/>
          <a:stretch>
            <a:fillRect/>
          </a:stretch>
        </p:blipFill>
        <p:spPr>
          <a:xfrm>
            <a:off x="7855482" y="979995"/>
            <a:ext cx="4158908" cy="5348527"/>
          </a:xfrm>
          <a:prstGeom prst="rect">
            <a:avLst/>
          </a:prstGeom>
        </p:spPr>
      </p:pic>
      <p:sp>
        <p:nvSpPr>
          <p:cNvPr id="6" name="Rectangle 5">
            <a:extLst>
              <a:ext uri="{FF2B5EF4-FFF2-40B4-BE49-F238E27FC236}">
                <a16:creationId xmlns:a16="http://schemas.microsoft.com/office/drawing/2014/main" id="{EEC1DC9E-E8B2-D747-A215-2B86C89FCFE5}"/>
              </a:ext>
            </a:extLst>
          </p:cNvPr>
          <p:cNvSpPr/>
          <p:nvPr userDrawn="1"/>
        </p:nvSpPr>
        <p:spPr>
          <a:xfrm>
            <a:off x="8407897" y="6354188"/>
            <a:ext cx="2968534"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752504" y="677404"/>
            <a:ext cx="7198799" cy="1987336"/>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752505" y="2841946"/>
            <a:ext cx="7198799"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7" name="TextBox 26">
            <a:extLst>
              <a:ext uri="{FF2B5EF4-FFF2-40B4-BE49-F238E27FC236}">
                <a16:creationId xmlns:a16="http://schemas.microsoft.com/office/drawing/2014/main" id="{7DE45EDE-C757-6544-A7DD-F5A4716C796F}"/>
              </a:ext>
            </a:extLst>
          </p:cNvPr>
          <p:cNvSpPr txBox="1"/>
          <p:nvPr userDrawn="1"/>
        </p:nvSpPr>
        <p:spPr>
          <a:xfrm>
            <a:off x="2915206" y="6354188"/>
            <a:ext cx="8555100" cy="307777"/>
          </a:xfrm>
          <a:prstGeom prst="rect">
            <a:avLst/>
          </a:prstGeom>
          <a:noFill/>
        </p:spPr>
        <p:txBody>
          <a:bodyPr wrap="square" rtlCol="0">
            <a:spAutoFit/>
          </a:bodyPr>
          <a:lstStyle/>
          <a:p>
            <a:r>
              <a:rPr lang="en-US" sz="1200">
                <a:solidFill>
                  <a:srgbClr val="3DB8CF"/>
                </a:solidFill>
                <a:latin typeface="Arial Black" panose="020B0A04020102020204" pitchFamily="34" charset="0"/>
              </a:rPr>
              <a:t>Educating Georgia's Future </a:t>
            </a:r>
            <a:r>
              <a:rPr lang="en-US" sz="1400" b="1" i="1">
                <a:solidFill>
                  <a:schemeClr val="bg2">
                    <a:lumMod val="50000"/>
                  </a:schemeClr>
                </a:solidFill>
              </a:rPr>
              <a:t>by graduating students who are ready to learn, ready to live, and ready to lead.</a:t>
            </a:r>
          </a:p>
        </p:txBody>
      </p:sp>
      <p:grpSp>
        <p:nvGrpSpPr>
          <p:cNvPr id="18" name="Group 17">
            <a:extLst>
              <a:ext uri="{FF2B5EF4-FFF2-40B4-BE49-F238E27FC236}">
                <a16:creationId xmlns:a16="http://schemas.microsoft.com/office/drawing/2014/main" id="{C094C8D7-CE32-CE44-AA98-755454A3A1C2}"/>
              </a:ext>
            </a:extLst>
          </p:cNvPr>
          <p:cNvGrpSpPr/>
          <p:nvPr userDrawn="1"/>
        </p:nvGrpSpPr>
        <p:grpSpPr>
          <a:xfrm rot="10800000">
            <a:off x="3005961" y="6313578"/>
            <a:ext cx="9186039" cy="45719"/>
            <a:chOff x="1" y="6313580"/>
            <a:chExt cx="9186039" cy="45719"/>
          </a:xfrm>
        </p:grpSpPr>
        <p:sp>
          <p:nvSpPr>
            <p:cNvPr id="19" name="Rectangle 18">
              <a:extLst>
                <a:ext uri="{FF2B5EF4-FFF2-40B4-BE49-F238E27FC236}">
                  <a16:creationId xmlns:a16="http://schemas.microsoft.com/office/drawing/2014/main" id="{285DE533-51EA-3D49-9C03-14DC69679354}"/>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E12ED5D-7CD9-5741-B9D5-5B76973F24E6}"/>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4DA276-7B32-684F-88ED-9DCC6143510D}"/>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E86B2FB-C4DF-DF4C-9237-74F5513C2B41}"/>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59E8E7B1-79ED-E949-8233-3435A7912CA1}"/>
              </a:ext>
            </a:extLst>
          </p:cNvPr>
          <p:cNvSpPr txBox="1"/>
          <p:nvPr userDrawn="1"/>
        </p:nvSpPr>
        <p:spPr>
          <a:xfrm>
            <a:off x="11475605"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84BBB21C-8A8F-4D43-9986-4863EF0784C5}"/>
              </a:ext>
            </a:extLst>
          </p:cNvPr>
          <p:cNvPicPr>
            <a:picLocks noChangeAspect="1"/>
          </p:cNvPicPr>
          <p:nvPr userDrawn="1"/>
        </p:nvPicPr>
        <p:blipFill>
          <a:blip r:embed="rId3"/>
          <a:stretch>
            <a:fillRect/>
          </a:stretch>
        </p:blipFill>
        <p:spPr>
          <a:xfrm>
            <a:off x="721694" y="5900336"/>
            <a:ext cx="1310904" cy="718360"/>
          </a:xfrm>
          <a:prstGeom prst="rect">
            <a:avLst/>
          </a:prstGeom>
        </p:spPr>
      </p:pic>
    </p:spTree>
    <p:extLst>
      <p:ext uri="{BB962C8B-B14F-4D97-AF65-F5344CB8AC3E}">
        <p14:creationId xmlns:p14="http://schemas.microsoft.com/office/powerpoint/2010/main" val="1330432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 Disabilitie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1047919" y="3634136"/>
            <a:ext cx="10096161" cy="1318041"/>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1047920" y="5035704"/>
            <a:ext cx="10096160" cy="998101"/>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A4CE7F4F-2521-264B-94DA-13FD797D5CD4}"/>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1B8F853-AAA8-934F-A2D7-7F2745DB8659}"/>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5" name="Picture 14" descr="A picture containing umbrella&#10;&#10;Description automatically generated">
            <a:extLst>
              <a:ext uri="{FF2B5EF4-FFF2-40B4-BE49-F238E27FC236}">
                <a16:creationId xmlns:a16="http://schemas.microsoft.com/office/drawing/2014/main" id="{35025F92-6F17-8C4F-811D-EC87709161F9}"/>
              </a:ext>
            </a:extLst>
          </p:cNvPr>
          <p:cNvPicPr>
            <a:picLocks noChangeAspect="1"/>
          </p:cNvPicPr>
          <p:nvPr userDrawn="1"/>
        </p:nvPicPr>
        <p:blipFill rotWithShape="1">
          <a:blip r:embed="rId3"/>
          <a:srcRect r="220"/>
          <a:stretch/>
        </p:blipFill>
        <p:spPr>
          <a:xfrm>
            <a:off x="3379142" y="9474"/>
            <a:ext cx="5433716" cy="3584105"/>
          </a:xfrm>
          <a:prstGeom prst="rect">
            <a:avLst/>
          </a:prstGeom>
        </p:spPr>
      </p:pic>
    </p:spTree>
    <p:extLst>
      <p:ext uri="{BB962C8B-B14F-4D97-AF65-F5344CB8AC3E}">
        <p14:creationId xmlns:p14="http://schemas.microsoft.com/office/powerpoint/2010/main" val="2012729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 Disabilities #5">
    <p:spTree>
      <p:nvGrpSpPr>
        <p:cNvPr id="1" name=""/>
        <p:cNvGrpSpPr/>
        <p:nvPr/>
      </p:nvGrpSpPr>
      <p:grpSpPr>
        <a:xfrm>
          <a:off x="0" y="0"/>
          <a:ext cx="0" cy="0"/>
          <a:chOff x="0" y="0"/>
          <a:chExt cx="0" cy="0"/>
        </a:xfrm>
      </p:grpSpPr>
      <p:pic>
        <p:nvPicPr>
          <p:cNvPr id="14" name="Picture 13" descr="A close up of a logo&#10;&#10;Description automatically generated">
            <a:extLst>
              <a:ext uri="{FF2B5EF4-FFF2-40B4-BE49-F238E27FC236}">
                <a16:creationId xmlns:a16="http://schemas.microsoft.com/office/drawing/2014/main" id="{D045FCEF-7DD3-FA43-BD20-737F7CEEE6C5}"/>
              </a:ext>
            </a:extLst>
          </p:cNvPr>
          <p:cNvPicPr>
            <a:picLocks noChangeAspect="1"/>
          </p:cNvPicPr>
          <p:nvPr userDrawn="1"/>
        </p:nvPicPr>
        <p:blipFill rotWithShape="1">
          <a:blip r:embed="rId2"/>
          <a:srcRect r="11520"/>
          <a:stretch/>
        </p:blipFill>
        <p:spPr>
          <a:xfrm>
            <a:off x="7630268" y="1393822"/>
            <a:ext cx="4561732" cy="5021518"/>
          </a:xfrm>
          <a:prstGeom prst="rect">
            <a:avLst/>
          </a:prstGeom>
        </p:spPr>
      </p:pic>
      <p:sp>
        <p:nvSpPr>
          <p:cNvPr id="6" name="Rectangle 5">
            <a:extLst>
              <a:ext uri="{FF2B5EF4-FFF2-40B4-BE49-F238E27FC236}">
                <a16:creationId xmlns:a16="http://schemas.microsoft.com/office/drawing/2014/main" id="{EEC1DC9E-E8B2-D747-A215-2B86C89FCFE5}"/>
              </a:ext>
            </a:extLst>
          </p:cNvPr>
          <p:cNvSpPr/>
          <p:nvPr userDrawn="1"/>
        </p:nvSpPr>
        <p:spPr>
          <a:xfrm>
            <a:off x="8407897" y="6354188"/>
            <a:ext cx="2968534"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752504" y="640333"/>
            <a:ext cx="7198799" cy="1987336"/>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752505" y="2916088"/>
            <a:ext cx="7198799"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7" name="TextBox 26">
            <a:extLst>
              <a:ext uri="{FF2B5EF4-FFF2-40B4-BE49-F238E27FC236}">
                <a16:creationId xmlns:a16="http://schemas.microsoft.com/office/drawing/2014/main" id="{7DE45EDE-C757-6544-A7DD-F5A4716C796F}"/>
              </a:ext>
            </a:extLst>
          </p:cNvPr>
          <p:cNvSpPr txBox="1"/>
          <p:nvPr userDrawn="1"/>
        </p:nvSpPr>
        <p:spPr>
          <a:xfrm>
            <a:off x="2915206" y="6354188"/>
            <a:ext cx="8555100" cy="307777"/>
          </a:xfrm>
          <a:prstGeom prst="rect">
            <a:avLst/>
          </a:prstGeom>
          <a:noFill/>
        </p:spPr>
        <p:txBody>
          <a:bodyPr wrap="square" rtlCol="0">
            <a:spAutoFit/>
          </a:bodyPr>
          <a:lstStyle/>
          <a:p>
            <a:r>
              <a:rPr lang="en-US" sz="1200">
                <a:solidFill>
                  <a:srgbClr val="3DB8CF"/>
                </a:solidFill>
                <a:latin typeface="Arial Black" panose="020B0A04020102020204" pitchFamily="34" charset="0"/>
              </a:rPr>
              <a:t>Educating Georgia's Future </a:t>
            </a:r>
            <a:r>
              <a:rPr lang="en-US" sz="1400" b="1" i="1">
                <a:solidFill>
                  <a:schemeClr val="bg2">
                    <a:lumMod val="50000"/>
                  </a:schemeClr>
                </a:solidFill>
              </a:rPr>
              <a:t>by graduating students who are ready to learn, ready to live, and ready to lead.</a:t>
            </a:r>
          </a:p>
        </p:txBody>
      </p:sp>
      <p:grpSp>
        <p:nvGrpSpPr>
          <p:cNvPr id="18" name="Group 17">
            <a:extLst>
              <a:ext uri="{FF2B5EF4-FFF2-40B4-BE49-F238E27FC236}">
                <a16:creationId xmlns:a16="http://schemas.microsoft.com/office/drawing/2014/main" id="{C094C8D7-CE32-CE44-AA98-755454A3A1C2}"/>
              </a:ext>
            </a:extLst>
          </p:cNvPr>
          <p:cNvGrpSpPr/>
          <p:nvPr userDrawn="1"/>
        </p:nvGrpSpPr>
        <p:grpSpPr>
          <a:xfrm rot="10800000">
            <a:off x="3005961" y="6313578"/>
            <a:ext cx="9186039" cy="45719"/>
            <a:chOff x="1" y="6313580"/>
            <a:chExt cx="9186039" cy="45719"/>
          </a:xfrm>
        </p:grpSpPr>
        <p:sp>
          <p:nvSpPr>
            <p:cNvPr id="19" name="Rectangle 18">
              <a:extLst>
                <a:ext uri="{FF2B5EF4-FFF2-40B4-BE49-F238E27FC236}">
                  <a16:creationId xmlns:a16="http://schemas.microsoft.com/office/drawing/2014/main" id="{285DE533-51EA-3D49-9C03-14DC69679354}"/>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E12ED5D-7CD9-5741-B9D5-5B76973F24E6}"/>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4DA276-7B32-684F-88ED-9DCC6143510D}"/>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E86B2FB-C4DF-DF4C-9237-74F5513C2B41}"/>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59E8E7B1-79ED-E949-8233-3435A7912CA1}"/>
              </a:ext>
            </a:extLst>
          </p:cNvPr>
          <p:cNvSpPr txBox="1"/>
          <p:nvPr userDrawn="1"/>
        </p:nvSpPr>
        <p:spPr>
          <a:xfrm>
            <a:off x="11475605"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84BBB21C-8A8F-4D43-9986-4863EF0784C5}"/>
              </a:ext>
            </a:extLst>
          </p:cNvPr>
          <p:cNvPicPr>
            <a:picLocks noChangeAspect="1"/>
          </p:cNvPicPr>
          <p:nvPr userDrawn="1"/>
        </p:nvPicPr>
        <p:blipFill>
          <a:blip r:embed="rId3"/>
          <a:stretch>
            <a:fillRect/>
          </a:stretch>
        </p:blipFill>
        <p:spPr>
          <a:xfrm>
            <a:off x="721694" y="5900336"/>
            <a:ext cx="1310904" cy="718360"/>
          </a:xfrm>
          <a:prstGeom prst="rect">
            <a:avLst/>
          </a:prstGeom>
        </p:spPr>
      </p:pic>
    </p:spTree>
    <p:extLst>
      <p:ext uri="{BB962C8B-B14F-4D97-AF65-F5344CB8AC3E}">
        <p14:creationId xmlns:p14="http://schemas.microsoft.com/office/powerpoint/2010/main" val="355490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A6980-D001-A04C-A711-17C6436B89A7}"/>
              </a:ext>
            </a:extLst>
          </p:cNvPr>
          <p:cNvSpPr>
            <a:spLocks noGrp="1"/>
          </p:cNvSpPr>
          <p:nvPr>
            <p:ph type="title"/>
          </p:nvPr>
        </p:nvSpPr>
        <p:spPr>
          <a:xfrm>
            <a:off x="1192192" y="725764"/>
            <a:ext cx="10155258" cy="2852737"/>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59AA0E84-26B4-CF4A-9B8A-8FE4CE88B904}"/>
              </a:ext>
            </a:extLst>
          </p:cNvPr>
          <p:cNvSpPr>
            <a:spLocks noGrp="1"/>
          </p:cNvSpPr>
          <p:nvPr>
            <p:ph type="body" idx="1"/>
          </p:nvPr>
        </p:nvSpPr>
        <p:spPr>
          <a:xfrm>
            <a:off x="1192192" y="3702952"/>
            <a:ext cx="10155258" cy="1236700"/>
          </a:xfrm>
        </p:spPr>
        <p:txBody>
          <a:bodyPr>
            <a:normAutofit/>
          </a:bodyPr>
          <a:lstStyle>
            <a:lvl1pPr marL="0" indent="0">
              <a:buNone/>
              <a:defRPr sz="3200" b="1">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23" name="Picture 22">
            <a:extLst>
              <a:ext uri="{FF2B5EF4-FFF2-40B4-BE49-F238E27FC236}">
                <a16:creationId xmlns:a16="http://schemas.microsoft.com/office/drawing/2014/main" id="{311CDB5D-E207-2542-BDCE-33614D184A51}"/>
              </a:ext>
            </a:extLst>
          </p:cNvPr>
          <p:cNvPicPr>
            <a:picLocks noChangeAspect="1"/>
          </p:cNvPicPr>
          <p:nvPr userDrawn="1"/>
        </p:nvPicPr>
        <p:blipFill rotWithShape="1">
          <a:blip r:embed="rId2"/>
          <a:srcRect r="4456"/>
          <a:stretch/>
        </p:blipFill>
        <p:spPr>
          <a:xfrm>
            <a:off x="1" y="0"/>
            <a:ext cx="667638" cy="6858000"/>
          </a:xfrm>
          <a:prstGeom prst="rect">
            <a:avLst/>
          </a:prstGeom>
        </p:spPr>
      </p:pic>
      <p:grpSp>
        <p:nvGrpSpPr>
          <p:cNvPr id="24" name="Group 23">
            <a:extLst>
              <a:ext uri="{FF2B5EF4-FFF2-40B4-BE49-F238E27FC236}">
                <a16:creationId xmlns:a16="http://schemas.microsoft.com/office/drawing/2014/main" id="{1677C477-C855-B04D-A35A-996E84E00F05}"/>
              </a:ext>
            </a:extLst>
          </p:cNvPr>
          <p:cNvGrpSpPr/>
          <p:nvPr userDrawn="1"/>
        </p:nvGrpSpPr>
        <p:grpSpPr>
          <a:xfrm>
            <a:off x="667639" y="6313581"/>
            <a:ext cx="8518401" cy="45719"/>
            <a:chOff x="667640" y="6313581"/>
            <a:chExt cx="7276742" cy="45719"/>
          </a:xfrm>
        </p:grpSpPr>
        <p:sp>
          <p:nvSpPr>
            <p:cNvPr id="34" name="Rectangle 33">
              <a:extLst>
                <a:ext uri="{FF2B5EF4-FFF2-40B4-BE49-F238E27FC236}">
                  <a16:creationId xmlns:a16="http://schemas.microsoft.com/office/drawing/2014/main" id="{79586D58-39F8-5E46-A02D-39EE80D2F178}"/>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785722B-B8C5-8F41-8376-79561CFA8C14}"/>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6BB8C3B-1B16-3C48-8DBD-5CB463ECF8BC}"/>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C6B9F5C-6C72-ED4D-9E0A-B11647644EB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67B858D0-0FA5-4745-BFCB-6DD69CAB5FCF}"/>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pic>
        <p:nvPicPr>
          <p:cNvPr id="13" name="Picture 12">
            <a:extLst>
              <a:ext uri="{FF2B5EF4-FFF2-40B4-BE49-F238E27FC236}">
                <a16:creationId xmlns:a16="http://schemas.microsoft.com/office/drawing/2014/main" id="{3283FE05-0BCE-124A-92FC-D7CD1D09A9FC}"/>
              </a:ext>
            </a:extLst>
          </p:cNvPr>
          <p:cNvPicPr>
            <a:picLocks noChangeAspect="1"/>
          </p:cNvPicPr>
          <p:nvPr userDrawn="1"/>
        </p:nvPicPr>
        <p:blipFill>
          <a:blip r:embed="rId3"/>
          <a:stretch>
            <a:fillRect/>
          </a:stretch>
        </p:blipFill>
        <p:spPr>
          <a:xfrm>
            <a:off x="10083970" y="5961295"/>
            <a:ext cx="1310904" cy="718360"/>
          </a:xfrm>
          <a:prstGeom prst="rect">
            <a:avLst/>
          </a:prstGeom>
        </p:spPr>
      </p:pic>
      <p:sp>
        <p:nvSpPr>
          <p:cNvPr id="15" name="TextBox 14">
            <a:extLst>
              <a:ext uri="{FF2B5EF4-FFF2-40B4-BE49-F238E27FC236}">
                <a16:creationId xmlns:a16="http://schemas.microsoft.com/office/drawing/2014/main" id="{081C573A-B6AA-AD44-A246-E9B309C2CFE1}"/>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656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CC59-6D58-3245-9A8E-D789AEE43FE4}"/>
              </a:ext>
            </a:extLst>
          </p:cNvPr>
          <p:cNvSpPr>
            <a:spLocks noGrp="1"/>
          </p:cNvSpPr>
          <p:nvPr>
            <p:ph type="title"/>
          </p:nvPr>
        </p:nvSpPr>
        <p:spPr>
          <a:xfrm>
            <a:off x="1145894" y="365125"/>
            <a:ext cx="10207906" cy="1325563"/>
          </a:xfrm>
        </p:spPr>
        <p:txBody>
          <a:bodyPr anchor="ctr"/>
          <a:lstStyle/>
          <a:p>
            <a:r>
              <a:rPr lang="en-US"/>
              <a:t>Click to edit Master title style</a:t>
            </a:r>
          </a:p>
        </p:txBody>
      </p:sp>
      <p:sp>
        <p:nvSpPr>
          <p:cNvPr id="3" name="Content Placeholder 2">
            <a:extLst>
              <a:ext uri="{FF2B5EF4-FFF2-40B4-BE49-F238E27FC236}">
                <a16:creationId xmlns:a16="http://schemas.microsoft.com/office/drawing/2014/main" id="{EE41F4A6-D337-D74B-9D16-26A55442E9C6}"/>
              </a:ext>
            </a:extLst>
          </p:cNvPr>
          <p:cNvSpPr>
            <a:spLocks noGrp="1"/>
          </p:cNvSpPr>
          <p:nvPr>
            <p:ph idx="1"/>
          </p:nvPr>
        </p:nvSpPr>
        <p:spPr>
          <a:xfrm>
            <a:off x="1145892" y="1825625"/>
            <a:ext cx="10207907" cy="41356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616AF50-2D63-2840-932E-F9F826E10164}"/>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6" name="Picture 15">
            <a:extLst>
              <a:ext uri="{FF2B5EF4-FFF2-40B4-BE49-F238E27FC236}">
                <a16:creationId xmlns:a16="http://schemas.microsoft.com/office/drawing/2014/main" id="{DD19D4BD-15D4-C541-A432-13C6719DBA26}"/>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17" name="Group 16">
            <a:extLst>
              <a:ext uri="{FF2B5EF4-FFF2-40B4-BE49-F238E27FC236}">
                <a16:creationId xmlns:a16="http://schemas.microsoft.com/office/drawing/2014/main" id="{1F5F5A58-9164-234F-89A4-62E74793C90B}"/>
              </a:ext>
            </a:extLst>
          </p:cNvPr>
          <p:cNvGrpSpPr/>
          <p:nvPr userDrawn="1"/>
        </p:nvGrpSpPr>
        <p:grpSpPr>
          <a:xfrm>
            <a:off x="667639" y="6313581"/>
            <a:ext cx="8518401" cy="45719"/>
            <a:chOff x="667640" y="6313581"/>
            <a:chExt cx="7276742" cy="45719"/>
          </a:xfrm>
        </p:grpSpPr>
        <p:sp>
          <p:nvSpPr>
            <p:cNvPr id="18" name="Rectangle 17">
              <a:extLst>
                <a:ext uri="{FF2B5EF4-FFF2-40B4-BE49-F238E27FC236}">
                  <a16:creationId xmlns:a16="http://schemas.microsoft.com/office/drawing/2014/main" id="{21758328-D10A-A149-8922-C097747F7DA1}"/>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EAF6AFC-E5D5-6C48-89D0-2FA9DFFD49F8}"/>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D48B0CF-B6CF-F941-8116-4D560B812269}"/>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2F5AA3D-F927-7546-A84D-682A6E58F8E6}"/>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1EF87C5-8273-2C40-BEC7-069C9963E84D}"/>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35F6C591-4F1D-9E43-AF6C-648D8F706B0C}"/>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2315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8B70E16-E646-A842-945B-CC0849DCD817}"/>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21" name="Picture 20">
            <a:extLst>
              <a:ext uri="{FF2B5EF4-FFF2-40B4-BE49-F238E27FC236}">
                <a16:creationId xmlns:a16="http://schemas.microsoft.com/office/drawing/2014/main" id="{5346F0A3-27A7-D946-8A9D-84D6C05D6051}"/>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4" name="Group 23">
            <a:extLst>
              <a:ext uri="{FF2B5EF4-FFF2-40B4-BE49-F238E27FC236}">
                <a16:creationId xmlns:a16="http://schemas.microsoft.com/office/drawing/2014/main" id="{DC35F5A8-7B72-C840-B7FB-643C09A11EFB}"/>
              </a:ext>
            </a:extLst>
          </p:cNvPr>
          <p:cNvGrpSpPr/>
          <p:nvPr userDrawn="1"/>
        </p:nvGrpSpPr>
        <p:grpSpPr>
          <a:xfrm>
            <a:off x="667639" y="6313581"/>
            <a:ext cx="8518401" cy="45719"/>
            <a:chOff x="667640" y="6313581"/>
            <a:chExt cx="7276742" cy="45719"/>
          </a:xfrm>
        </p:grpSpPr>
        <p:sp>
          <p:nvSpPr>
            <p:cNvPr id="25" name="Rectangle 24">
              <a:extLst>
                <a:ext uri="{FF2B5EF4-FFF2-40B4-BE49-F238E27FC236}">
                  <a16:creationId xmlns:a16="http://schemas.microsoft.com/office/drawing/2014/main" id="{EF65F714-91C2-814E-B057-4D55B33450E7}"/>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B213A6A-7E76-3042-834C-825CE97144DE}"/>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1394062-B705-DF48-B693-61F07BBE7413}"/>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65F638D-F77C-5C42-BC39-2A64B6B44C1C}"/>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0EAAB75B-0332-8843-BEB0-BE9E2727A0AA}"/>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1" name="TextBox 10">
            <a:extLst>
              <a:ext uri="{FF2B5EF4-FFF2-40B4-BE49-F238E27FC236}">
                <a16:creationId xmlns:a16="http://schemas.microsoft.com/office/drawing/2014/main" id="{9881F22B-A32A-9449-9F86-A8788A4D69D3}"/>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10786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4B641-817A-354F-9ADD-1E67E822341E}"/>
              </a:ext>
            </a:extLst>
          </p:cNvPr>
          <p:cNvSpPr>
            <a:spLocks noGrp="1"/>
          </p:cNvSpPr>
          <p:nvPr>
            <p:ph type="title"/>
          </p:nvPr>
        </p:nvSpPr>
        <p:spPr>
          <a:xfrm>
            <a:off x="1018573" y="365125"/>
            <a:ext cx="10335228" cy="1325563"/>
          </a:xfrm>
        </p:spPr>
        <p:txBody>
          <a:bodyPr anchor="ctr"/>
          <a:lstStyle/>
          <a:p>
            <a:r>
              <a:rPr lang="en-US"/>
              <a:t>Click to edit Master title style</a:t>
            </a:r>
          </a:p>
        </p:txBody>
      </p:sp>
      <p:sp>
        <p:nvSpPr>
          <p:cNvPr id="3" name="Content Placeholder 2">
            <a:extLst>
              <a:ext uri="{FF2B5EF4-FFF2-40B4-BE49-F238E27FC236}">
                <a16:creationId xmlns:a16="http://schemas.microsoft.com/office/drawing/2014/main" id="{DC306BF7-0B31-9D48-8985-A79867633DC4}"/>
              </a:ext>
            </a:extLst>
          </p:cNvPr>
          <p:cNvSpPr>
            <a:spLocks noGrp="1"/>
          </p:cNvSpPr>
          <p:nvPr>
            <p:ph sz="half" idx="1"/>
          </p:nvPr>
        </p:nvSpPr>
        <p:spPr>
          <a:xfrm>
            <a:off x="1018574" y="1825625"/>
            <a:ext cx="4899949" cy="41356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F179FB-AE92-AF4C-89CC-B01B8FA7551F}"/>
              </a:ext>
            </a:extLst>
          </p:cNvPr>
          <p:cNvSpPr>
            <a:spLocks noGrp="1"/>
          </p:cNvSpPr>
          <p:nvPr>
            <p:ph sz="half" idx="2"/>
          </p:nvPr>
        </p:nvSpPr>
        <p:spPr>
          <a:xfrm>
            <a:off x="6096000" y="1825625"/>
            <a:ext cx="5257800" cy="41356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id="{AA74E512-2892-954C-8A0B-0EDD95590BAA}"/>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7" name="Picture 16">
            <a:extLst>
              <a:ext uri="{FF2B5EF4-FFF2-40B4-BE49-F238E27FC236}">
                <a16:creationId xmlns:a16="http://schemas.microsoft.com/office/drawing/2014/main" id="{97DB970E-79C8-D74D-BFCC-444D5F9B4587}"/>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18" name="Group 17">
            <a:extLst>
              <a:ext uri="{FF2B5EF4-FFF2-40B4-BE49-F238E27FC236}">
                <a16:creationId xmlns:a16="http://schemas.microsoft.com/office/drawing/2014/main" id="{00A55FC2-6AD0-9644-B0F2-A09BF6FDE9B7}"/>
              </a:ext>
            </a:extLst>
          </p:cNvPr>
          <p:cNvGrpSpPr/>
          <p:nvPr userDrawn="1"/>
        </p:nvGrpSpPr>
        <p:grpSpPr>
          <a:xfrm>
            <a:off x="667639" y="6313581"/>
            <a:ext cx="8518401" cy="45719"/>
            <a:chOff x="667640" y="6313581"/>
            <a:chExt cx="7276742" cy="45719"/>
          </a:xfrm>
        </p:grpSpPr>
        <p:sp>
          <p:nvSpPr>
            <p:cNvPr id="19" name="Rectangle 18">
              <a:extLst>
                <a:ext uri="{FF2B5EF4-FFF2-40B4-BE49-F238E27FC236}">
                  <a16:creationId xmlns:a16="http://schemas.microsoft.com/office/drawing/2014/main" id="{B0942E08-2E08-6E46-8D1F-B96E29B550DC}"/>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F2D4B15-1B3A-A340-A117-2069694508F8}"/>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0803A9C-D477-9E42-BDFF-6825F91E2FC8}"/>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0924F1A-DDED-E143-946C-381E1C934C89}"/>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6BE71CCE-6C58-FD4E-A946-4CD6715915DF}"/>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4" name="TextBox 13">
            <a:extLst>
              <a:ext uri="{FF2B5EF4-FFF2-40B4-BE49-F238E27FC236}">
                <a16:creationId xmlns:a16="http://schemas.microsoft.com/office/drawing/2014/main" id="{A93A56F7-04D2-9E40-89C3-CEFC15FBFC39}"/>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0316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FBA3B-A499-2E47-8150-D181B46A38D1}"/>
              </a:ext>
            </a:extLst>
          </p:cNvPr>
          <p:cNvSpPr>
            <a:spLocks noGrp="1"/>
          </p:cNvSpPr>
          <p:nvPr>
            <p:ph type="title"/>
          </p:nvPr>
        </p:nvSpPr>
        <p:spPr>
          <a:xfrm>
            <a:off x="1018570" y="365125"/>
            <a:ext cx="10336818" cy="1325563"/>
          </a:xfrm>
        </p:spPr>
        <p:txBody>
          <a:bodyPr anchor="ctr"/>
          <a:lstStyle/>
          <a:p>
            <a:r>
              <a:rPr lang="en-US"/>
              <a:t>Click to edit Master title style</a:t>
            </a:r>
          </a:p>
        </p:txBody>
      </p:sp>
      <p:sp>
        <p:nvSpPr>
          <p:cNvPr id="3" name="Text Placeholder 2">
            <a:extLst>
              <a:ext uri="{FF2B5EF4-FFF2-40B4-BE49-F238E27FC236}">
                <a16:creationId xmlns:a16="http://schemas.microsoft.com/office/drawing/2014/main" id="{23E83529-DAFC-1147-A5D6-70E708ABC04B}"/>
              </a:ext>
            </a:extLst>
          </p:cNvPr>
          <p:cNvSpPr>
            <a:spLocks noGrp="1"/>
          </p:cNvSpPr>
          <p:nvPr>
            <p:ph type="body" idx="1"/>
          </p:nvPr>
        </p:nvSpPr>
        <p:spPr>
          <a:xfrm>
            <a:off x="1018572" y="1681163"/>
            <a:ext cx="49790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B63D84-4173-B044-B43C-57F1E2B2461A}"/>
              </a:ext>
            </a:extLst>
          </p:cNvPr>
          <p:cNvSpPr>
            <a:spLocks noGrp="1"/>
          </p:cNvSpPr>
          <p:nvPr>
            <p:ph sz="half" idx="2"/>
          </p:nvPr>
        </p:nvSpPr>
        <p:spPr>
          <a:xfrm>
            <a:off x="1018570" y="2505075"/>
            <a:ext cx="4979005" cy="34562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DCEEE3-B129-2241-8865-37C8D5BFCD44}"/>
              </a:ext>
            </a:extLst>
          </p:cNvPr>
          <p:cNvSpPr>
            <a:spLocks noGrp="1"/>
          </p:cNvSpPr>
          <p:nvPr>
            <p:ph type="body" sz="quarter" idx="3"/>
          </p:nvPr>
        </p:nvSpPr>
        <p:spPr>
          <a:xfrm>
            <a:off x="6194427" y="1681163"/>
            <a:ext cx="516096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ED83B2E-7114-A944-8756-A48A33684788}"/>
              </a:ext>
            </a:extLst>
          </p:cNvPr>
          <p:cNvSpPr>
            <a:spLocks noGrp="1"/>
          </p:cNvSpPr>
          <p:nvPr>
            <p:ph sz="quarter" idx="4"/>
          </p:nvPr>
        </p:nvSpPr>
        <p:spPr>
          <a:xfrm>
            <a:off x="6194426" y="2505075"/>
            <a:ext cx="5160961" cy="34562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6B6A9678-B7BA-8147-A2C1-D57175E9A457}"/>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9" name="Picture 18">
            <a:extLst>
              <a:ext uri="{FF2B5EF4-FFF2-40B4-BE49-F238E27FC236}">
                <a16:creationId xmlns:a16="http://schemas.microsoft.com/office/drawing/2014/main" id="{954F96D9-83CF-3F4C-B2D8-64A40D438E1E}"/>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9" name="Group 28">
            <a:extLst>
              <a:ext uri="{FF2B5EF4-FFF2-40B4-BE49-F238E27FC236}">
                <a16:creationId xmlns:a16="http://schemas.microsoft.com/office/drawing/2014/main" id="{52E748F2-67A8-8140-A236-9274093CD681}"/>
              </a:ext>
            </a:extLst>
          </p:cNvPr>
          <p:cNvGrpSpPr/>
          <p:nvPr userDrawn="1"/>
        </p:nvGrpSpPr>
        <p:grpSpPr>
          <a:xfrm>
            <a:off x="667639" y="6313581"/>
            <a:ext cx="8518401" cy="45719"/>
            <a:chOff x="667640" y="6313581"/>
            <a:chExt cx="7276742" cy="45719"/>
          </a:xfrm>
        </p:grpSpPr>
        <p:sp>
          <p:nvSpPr>
            <p:cNvPr id="30" name="Rectangle 29">
              <a:extLst>
                <a:ext uri="{FF2B5EF4-FFF2-40B4-BE49-F238E27FC236}">
                  <a16:creationId xmlns:a16="http://schemas.microsoft.com/office/drawing/2014/main" id="{F2387102-CA84-2C4E-BB9B-197A478CAD6D}"/>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9115AF3-4CC3-5D4B-8908-34F013BA13DE}"/>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62F276-5889-4C41-A34E-25278A621313}"/>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3F5D4A8-0CD2-5F49-B6DE-5C7BD5629439}"/>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BDB6EC88-6276-4742-9984-EE9C534D83AC}"/>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6" name="TextBox 15">
            <a:extLst>
              <a:ext uri="{FF2B5EF4-FFF2-40B4-BE49-F238E27FC236}">
                <a16:creationId xmlns:a16="http://schemas.microsoft.com/office/drawing/2014/main" id="{61828883-381B-D647-84FA-CBFC528EEAED}"/>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4744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48B60-4320-BD41-A23D-9881A7DDCC86}"/>
              </a:ext>
            </a:extLst>
          </p:cNvPr>
          <p:cNvSpPr>
            <a:spLocks noGrp="1"/>
          </p:cNvSpPr>
          <p:nvPr>
            <p:ph type="title"/>
          </p:nvPr>
        </p:nvSpPr>
        <p:spPr>
          <a:xfrm>
            <a:off x="1006997" y="365125"/>
            <a:ext cx="10346803" cy="1325563"/>
          </a:xfrm>
        </p:spPr>
        <p:txBody>
          <a:bodyPr anchor="ctr"/>
          <a:lstStyle/>
          <a:p>
            <a:r>
              <a:rPr lang="en-US"/>
              <a:t>Click to edit Master title style</a:t>
            </a:r>
          </a:p>
        </p:txBody>
      </p:sp>
      <p:pic>
        <p:nvPicPr>
          <p:cNvPr id="13" name="Picture 12">
            <a:extLst>
              <a:ext uri="{FF2B5EF4-FFF2-40B4-BE49-F238E27FC236}">
                <a16:creationId xmlns:a16="http://schemas.microsoft.com/office/drawing/2014/main" id="{9CED1145-C602-C24B-B1AB-F385B8A34171}"/>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5" name="Picture 14">
            <a:extLst>
              <a:ext uri="{FF2B5EF4-FFF2-40B4-BE49-F238E27FC236}">
                <a16:creationId xmlns:a16="http://schemas.microsoft.com/office/drawing/2014/main" id="{A39A0B55-BA00-394D-92D2-AB7833C6D8BC}"/>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5" name="Group 24">
            <a:extLst>
              <a:ext uri="{FF2B5EF4-FFF2-40B4-BE49-F238E27FC236}">
                <a16:creationId xmlns:a16="http://schemas.microsoft.com/office/drawing/2014/main" id="{85B08848-CECB-E748-A3CA-CE695AFBE475}"/>
              </a:ext>
            </a:extLst>
          </p:cNvPr>
          <p:cNvGrpSpPr/>
          <p:nvPr userDrawn="1"/>
        </p:nvGrpSpPr>
        <p:grpSpPr>
          <a:xfrm>
            <a:off x="667639" y="6313581"/>
            <a:ext cx="8518401" cy="45719"/>
            <a:chOff x="667640" y="6313581"/>
            <a:chExt cx="7276742" cy="45719"/>
          </a:xfrm>
        </p:grpSpPr>
        <p:sp>
          <p:nvSpPr>
            <p:cNvPr id="26" name="Rectangle 25">
              <a:extLst>
                <a:ext uri="{FF2B5EF4-FFF2-40B4-BE49-F238E27FC236}">
                  <a16:creationId xmlns:a16="http://schemas.microsoft.com/office/drawing/2014/main" id="{60CCB325-71CD-8E4B-A00D-622871C42111}"/>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9F771F7-8F1C-A044-94C0-679FEE50F013}"/>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D224A36-1EDE-3349-8FF6-84C64F5AB1A4}"/>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28717E4-FB0F-1143-AB47-C4A364C045BE}"/>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C8F01FBF-C4DA-414C-9226-A13CF75D190C}"/>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F3CB88EA-E652-8C43-AF58-F9F7C4005AD0}"/>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3342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5A93-23C3-0746-A715-D64C3AD28BAE}"/>
              </a:ext>
            </a:extLst>
          </p:cNvPr>
          <p:cNvSpPr>
            <a:spLocks noGrp="1"/>
          </p:cNvSpPr>
          <p:nvPr>
            <p:ph type="title"/>
          </p:nvPr>
        </p:nvSpPr>
        <p:spPr>
          <a:xfrm>
            <a:off x="1013413" y="457200"/>
            <a:ext cx="3932237" cy="1600200"/>
          </a:xfrm>
        </p:spPr>
        <p:txBody>
          <a:bodyPr anchor="ct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61BE06-20B9-5947-B648-4DF552BBBC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14A443-8FC6-1342-B280-DB3551A6312B}"/>
              </a:ext>
            </a:extLst>
          </p:cNvPr>
          <p:cNvSpPr>
            <a:spLocks noGrp="1"/>
          </p:cNvSpPr>
          <p:nvPr>
            <p:ph type="body" sz="half" idx="2"/>
          </p:nvPr>
        </p:nvSpPr>
        <p:spPr>
          <a:xfrm>
            <a:off x="1013413"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8" name="Picture 17">
            <a:extLst>
              <a:ext uri="{FF2B5EF4-FFF2-40B4-BE49-F238E27FC236}">
                <a16:creationId xmlns:a16="http://schemas.microsoft.com/office/drawing/2014/main" id="{6F0EED81-B82A-B747-AE28-CB73B8C2E501}"/>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20" name="Picture 19">
            <a:extLst>
              <a:ext uri="{FF2B5EF4-FFF2-40B4-BE49-F238E27FC236}">
                <a16:creationId xmlns:a16="http://schemas.microsoft.com/office/drawing/2014/main" id="{E0E93CD1-E881-424A-B8FF-22DB41E08584}"/>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1" name="Group 20">
            <a:extLst>
              <a:ext uri="{FF2B5EF4-FFF2-40B4-BE49-F238E27FC236}">
                <a16:creationId xmlns:a16="http://schemas.microsoft.com/office/drawing/2014/main" id="{678F804A-2072-1D44-8377-B5662A69B560}"/>
              </a:ext>
            </a:extLst>
          </p:cNvPr>
          <p:cNvGrpSpPr/>
          <p:nvPr userDrawn="1"/>
        </p:nvGrpSpPr>
        <p:grpSpPr>
          <a:xfrm>
            <a:off x="667639" y="6313581"/>
            <a:ext cx="8518401" cy="45719"/>
            <a:chOff x="667640" y="6313581"/>
            <a:chExt cx="7276742" cy="45719"/>
          </a:xfrm>
        </p:grpSpPr>
        <p:sp>
          <p:nvSpPr>
            <p:cNvPr id="22" name="Rectangle 21">
              <a:extLst>
                <a:ext uri="{FF2B5EF4-FFF2-40B4-BE49-F238E27FC236}">
                  <a16:creationId xmlns:a16="http://schemas.microsoft.com/office/drawing/2014/main" id="{4AF60F1C-6E2D-2542-B253-365280E7CE06}"/>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851B1AF-95E6-9B43-AB7C-104D79B69FDB}"/>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449035B-37ED-9946-B912-A069C9028A02}"/>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1A931A9-D254-C04D-BB0A-5B6E8F37C019}"/>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B00BC07F-CD45-234D-9E2F-BE3563A28625}"/>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4" name="TextBox 13">
            <a:extLst>
              <a:ext uri="{FF2B5EF4-FFF2-40B4-BE49-F238E27FC236}">
                <a16:creationId xmlns:a16="http://schemas.microsoft.com/office/drawing/2014/main" id="{3DEBA5B8-6C4F-4344-92B1-FC67CC88F8FC}"/>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3209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A7C0B69-71D6-4445-AF21-1F5367AC9F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8" name="Picture 17">
            <a:extLst>
              <a:ext uri="{FF2B5EF4-FFF2-40B4-BE49-F238E27FC236}">
                <a16:creationId xmlns:a16="http://schemas.microsoft.com/office/drawing/2014/main" id="{B68F0B79-0C5F-C446-A2DD-FD0EBFCBB7D5}"/>
              </a:ext>
            </a:extLst>
          </p:cNvPr>
          <p:cNvPicPr>
            <a:picLocks noChangeAspect="1"/>
          </p:cNvPicPr>
          <p:nvPr userDrawn="1"/>
        </p:nvPicPr>
        <p:blipFill>
          <a:blip r:embed="rId2"/>
          <a:stretch>
            <a:fillRect/>
          </a:stretch>
        </p:blipFill>
        <p:spPr>
          <a:xfrm>
            <a:off x="10083970" y="5961295"/>
            <a:ext cx="1310904" cy="718360"/>
          </a:xfrm>
          <a:prstGeom prst="rect">
            <a:avLst/>
          </a:prstGeom>
        </p:spPr>
      </p:pic>
      <p:sp>
        <p:nvSpPr>
          <p:cNvPr id="35" name="Title 1">
            <a:extLst>
              <a:ext uri="{FF2B5EF4-FFF2-40B4-BE49-F238E27FC236}">
                <a16:creationId xmlns:a16="http://schemas.microsoft.com/office/drawing/2014/main" id="{1428C91C-012E-9445-80D1-A3C3DF892D6F}"/>
              </a:ext>
            </a:extLst>
          </p:cNvPr>
          <p:cNvSpPr>
            <a:spLocks noGrp="1"/>
          </p:cNvSpPr>
          <p:nvPr>
            <p:ph type="title"/>
          </p:nvPr>
        </p:nvSpPr>
        <p:spPr>
          <a:xfrm>
            <a:off x="1013413" y="457200"/>
            <a:ext cx="3932237" cy="1600200"/>
          </a:xfrm>
        </p:spPr>
        <p:txBody>
          <a:bodyPr anchor="ctr"/>
          <a:lstStyle>
            <a:lvl1pPr>
              <a:defRPr sz="3200"/>
            </a:lvl1pPr>
          </a:lstStyle>
          <a:p>
            <a:r>
              <a:rPr lang="en-US"/>
              <a:t>Click to edit Master title style</a:t>
            </a:r>
          </a:p>
        </p:txBody>
      </p:sp>
      <p:sp>
        <p:nvSpPr>
          <p:cNvPr id="36" name="Text Placeholder 3">
            <a:extLst>
              <a:ext uri="{FF2B5EF4-FFF2-40B4-BE49-F238E27FC236}">
                <a16:creationId xmlns:a16="http://schemas.microsoft.com/office/drawing/2014/main" id="{4735E7FF-08F1-C14B-8703-3F75F329583F}"/>
              </a:ext>
            </a:extLst>
          </p:cNvPr>
          <p:cNvSpPr>
            <a:spLocks noGrp="1"/>
          </p:cNvSpPr>
          <p:nvPr>
            <p:ph type="body" sz="half" idx="2"/>
          </p:nvPr>
        </p:nvSpPr>
        <p:spPr>
          <a:xfrm>
            <a:off x="1013413"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27" name="Picture 26">
            <a:extLst>
              <a:ext uri="{FF2B5EF4-FFF2-40B4-BE49-F238E27FC236}">
                <a16:creationId xmlns:a16="http://schemas.microsoft.com/office/drawing/2014/main" id="{E6A0C610-EB47-4143-AA2A-BA7BADD522BF}"/>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37" name="Group 36">
            <a:extLst>
              <a:ext uri="{FF2B5EF4-FFF2-40B4-BE49-F238E27FC236}">
                <a16:creationId xmlns:a16="http://schemas.microsoft.com/office/drawing/2014/main" id="{4CB1FFBC-61FF-9A41-B6A9-0733BB47074F}"/>
              </a:ext>
            </a:extLst>
          </p:cNvPr>
          <p:cNvGrpSpPr/>
          <p:nvPr userDrawn="1"/>
        </p:nvGrpSpPr>
        <p:grpSpPr>
          <a:xfrm>
            <a:off x="667639" y="6313581"/>
            <a:ext cx="8518401" cy="45719"/>
            <a:chOff x="667640" y="6313581"/>
            <a:chExt cx="7276742" cy="45719"/>
          </a:xfrm>
        </p:grpSpPr>
        <p:sp>
          <p:nvSpPr>
            <p:cNvPr id="38" name="Rectangle 37">
              <a:extLst>
                <a:ext uri="{FF2B5EF4-FFF2-40B4-BE49-F238E27FC236}">
                  <a16:creationId xmlns:a16="http://schemas.microsoft.com/office/drawing/2014/main" id="{10563FDA-9870-154E-90CD-D8BF9E467629}"/>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146C673-354A-5A45-A2DE-5B707450E5F9}"/>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29C93BD-1BE7-DB43-9F49-3FA711B2CE33}"/>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62B19FE-AF25-EE4E-81D5-C5A12A9EE31D}"/>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a:extLst>
              <a:ext uri="{FF2B5EF4-FFF2-40B4-BE49-F238E27FC236}">
                <a16:creationId xmlns:a16="http://schemas.microsoft.com/office/drawing/2014/main" id="{DEB3BBD5-88DD-C344-A0A0-AC41198C6316}"/>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4" name="TextBox 13">
            <a:extLst>
              <a:ext uri="{FF2B5EF4-FFF2-40B4-BE49-F238E27FC236}">
                <a16:creationId xmlns:a16="http://schemas.microsoft.com/office/drawing/2014/main" id="{F0F03FD2-8155-3641-85C5-8F6BEF86AAB6}"/>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17100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0C99-323D-B54B-977E-C6B2D8A1EB4B}"/>
              </a:ext>
            </a:extLst>
          </p:cNvPr>
          <p:cNvSpPr>
            <a:spLocks noGrp="1"/>
          </p:cNvSpPr>
          <p:nvPr>
            <p:ph type="title"/>
          </p:nvPr>
        </p:nvSpPr>
        <p:spPr>
          <a:xfrm>
            <a:off x="1018572" y="365125"/>
            <a:ext cx="10335228" cy="1325563"/>
          </a:xfrm>
        </p:spPr>
        <p:txBody>
          <a:bodyPr anchor="ctr"/>
          <a:lstStyle/>
          <a:p>
            <a:r>
              <a:rPr lang="en-US"/>
              <a:t>Click to edit Master title style</a:t>
            </a:r>
          </a:p>
        </p:txBody>
      </p:sp>
      <p:sp>
        <p:nvSpPr>
          <p:cNvPr id="3" name="Vertical Text Placeholder 2">
            <a:extLst>
              <a:ext uri="{FF2B5EF4-FFF2-40B4-BE49-F238E27FC236}">
                <a16:creationId xmlns:a16="http://schemas.microsoft.com/office/drawing/2014/main" id="{0F499C75-9876-0B46-AEC2-8E12066D4AE0}"/>
              </a:ext>
            </a:extLst>
          </p:cNvPr>
          <p:cNvSpPr>
            <a:spLocks noGrp="1"/>
          </p:cNvSpPr>
          <p:nvPr>
            <p:ph type="body" orient="vert" idx="1"/>
          </p:nvPr>
        </p:nvSpPr>
        <p:spPr>
          <a:xfrm>
            <a:off x="1018570" y="1825625"/>
            <a:ext cx="10335229" cy="4048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270535AB-C9B3-2448-A691-A060D8085B52}"/>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6" name="Picture 15">
            <a:extLst>
              <a:ext uri="{FF2B5EF4-FFF2-40B4-BE49-F238E27FC236}">
                <a16:creationId xmlns:a16="http://schemas.microsoft.com/office/drawing/2014/main" id="{2D242A62-A080-0747-BEFD-E28A32789A9E}"/>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6" name="Group 25">
            <a:extLst>
              <a:ext uri="{FF2B5EF4-FFF2-40B4-BE49-F238E27FC236}">
                <a16:creationId xmlns:a16="http://schemas.microsoft.com/office/drawing/2014/main" id="{D1AA8735-EC2F-2842-81EB-3E8B021C521A}"/>
              </a:ext>
            </a:extLst>
          </p:cNvPr>
          <p:cNvGrpSpPr/>
          <p:nvPr userDrawn="1"/>
        </p:nvGrpSpPr>
        <p:grpSpPr>
          <a:xfrm>
            <a:off x="667639" y="6313581"/>
            <a:ext cx="8518401" cy="45719"/>
            <a:chOff x="667640" y="6313581"/>
            <a:chExt cx="7276742" cy="45719"/>
          </a:xfrm>
        </p:grpSpPr>
        <p:sp>
          <p:nvSpPr>
            <p:cNvPr id="27" name="Rectangle 26">
              <a:extLst>
                <a:ext uri="{FF2B5EF4-FFF2-40B4-BE49-F238E27FC236}">
                  <a16:creationId xmlns:a16="http://schemas.microsoft.com/office/drawing/2014/main" id="{7B6AB9FD-17D2-7147-B0EB-37687BCF258A}"/>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4BB6FD5-4B6B-AA4F-BAC6-4B90AAA4CCDA}"/>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0E99926-89B7-9941-B16D-9DC3C9A4259A}"/>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9843EEC-4B42-054E-A1A3-C944651ACB3C}"/>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9D9615E6-08EC-9F46-A83B-290507DACCE8}"/>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3" name="TextBox 12">
            <a:extLst>
              <a:ext uri="{FF2B5EF4-FFF2-40B4-BE49-F238E27FC236}">
                <a16:creationId xmlns:a16="http://schemas.microsoft.com/office/drawing/2014/main" id="{164F6C23-B09A-CC47-A01E-71D0078947FC}"/>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55110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02BF20-1D85-0340-896C-175051B23473}"/>
              </a:ext>
            </a:extLst>
          </p:cNvPr>
          <p:cNvSpPr>
            <a:spLocks noGrp="1"/>
          </p:cNvSpPr>
          <p:nvPr>
            <p:ph type="title" orient="vert"/>
          </p:nvPr>
        </p:nvSpPr>
        <p:spPr>
          <a:xfrm>
            <a:off x="8724900" y="365125"/>
            <a:ext cx="2628900" cy="5529440"/>
          </a:xfrm>
        </p:spPr>
        <p:txBody>
          <a:bodyPr vert="eaVert" anchor="ctr"/>
          <a:lstStyle/>
          <a:p>
            <a:r>
              <a:rPr lang="en-US"/>
              <a:t>Click to edit Master title style</a:t>
            </a:r>
          </a:p>
        </p:txBody>
      </p:sp>
      <p:sp>
        <p:nvSpPr>
          <p:cNvPr id="3" name="Vertical Text Placeholder 2">
            <a:extLst>
              <a:ext uri="{FF2B5EF4-FFF2-40B4-BE49-F238E27FC236}">
                <a16:creationId xmlns:a16="http://schemas.microsoft.com/office/drawing/2014/main" id="{DD7F3749-B231-4344-BD8F-44301C84DD0F}"/>
              </a:ext>
            </a:extLst>
          </p:cNvPr>
          <p:cNvSpPr>
            <a:spLocks noGrp="1"/>
          </p:cNvSpPr>
          <p:nvPr>
            <p:ph type="body" orient="vert" idx="1"/>
          </p:nvPr>
        </p:nvSpPr>
        <p:spPr>
          <a:xfrm>
            <a:off x="1006996" y="365125"/>
            <a:ext cx="7565503" cy="552944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43548ACB-CE25-5747-95D3-4D92963AA041}"/>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9" name="Picture 18">
            <a:extLst>
              <a:ext uri="{FF2B5EF4-FFF2-40B4-BE49-F238E27FC236}">
                <a16:creationId xmlns:a16="http://schemas.microsoft.com/office/drawing/2014/main" id="{5D6425B4-BE9D-AC47-8A12-2F41D2F8D363}"/>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0" name="Group 19">
            <a:extLst>
              <a:ext uri="{FF2B5EF4-FFF2-40B4-BE49-F238E27FC236}">
                <a16:creationId xmlns:a16="http://schemas.microsoft.com/office/drawing/2014/main" id="{BE1CA8C8-F587-2148-B835-FE8EFB9CD2F0}"/>
              </a:ext>
            </a:extLst>
          </p:cNvPr>
          <p:cNvGrpSpPr/>
          <p:nvPr userDrawn="1"/>
        </p:nvGrpSpPr>
        <p:grpSpPr>
          <a:xfrm>
            <a:off x="667639" y="6313581"/>
            <a:ext cx="8518401" cy="45719"/>
            <a:chOff x="667640" y="6313581"/>
            <a:chExt cx="7276742" cy="45719"/>
          </a:xfrm>
        </p:grpSpPr>
        <p:sp>
          <p:nvSpPr>
            <p:cNvPr id="21" name="Rectangle 20">
              <a:extLst>
                <a:ext uri="{FF2B5EF4-FFF2-40B4-BE49-F238E27FC236}">
                  <a16:creationId xmlns:a16="http://schemas.microsoft.com/office/drawing/2014/main" id="{C379A7F5-1E38-1442-A70A-77374F052959}"/>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827568B-5692-B744-BE33-34339ADF1CCC}"/>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3E0D8E0-D7A2-0B41-AFED-AC34D6C32C8D}"/>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46FFCEF-FF59-EE47-8918-A6147954A3EE}"/>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5466509F-4920-C648-B878-22C63E68DBC6}"/>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3" name="TextBox 12">
            <a:extLst>
              <a:ext uri="{FF2B5EF4-FFF2-40B4-BE49-F238E27FC236}">
                <a16:creationId xmlns:a16="http://schemas.microsoft.com/office/drawing/2014/main" id="{8799ED43-E454-FF47-A65F-17A947FA3458}"/>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97048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Contact Inform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CC59-6D58-3245-9A8E-D789AEE43FE4}"/>
              </a:ext>
            </a:extLst>
          </p:cNvPr>
          <p:cNvSpPr>
            <a:spLocks noGrp="1"/>
          </p:cNvSpPr>
          <p:nvPr>
            <p:ph type="title" hasCustomPrompt="1"/>
          </p:nvPr>
        </p:nvSpPr>
        <p:spPr>
          <a:xfrm>
            <a:off x="1020198" y="742728"/>
            <a:ext cx="6198020" cy="1325563"/>
          </a:xfrm>
        </p:spPr>
        <p:txBody>
          <a:bodyPr anchor="ctr"/>
          <a:lstStyle/>
          <a:p>
            <a:r>
              <a:rPr lang="en-US"/>
              <a:t>Contact Information (Optional)</a:t>
            </a:r>
          </a:p>
        </p:txBody>
      </p:sp>
      <p:sp>
        <p:nvSpPr>
          <p:cNvPr id="3" name="Content Placeholder 2">
            <a:extLst>
              <a:ext uri="{FF2B5EF4-FFF2-40B4-BE49-F238E27FC236}">
                <a16:creationId xmlns:a16="http://schemas.microsoft.com/office/drawing/2014/main" id="{EE41F4A6-D337-D74B-9D16-26A55442E9C6}"/>
              </a:ext>
            </a:extLst>
          </p:cNvPr>
          <p:cNvSpPr>
            <a:spLocks noGrp="1"/>
          </p:cNvSpPr>
          <p:nvPr>
            <p:ph idx="1" hasCustomPrompt="1"/>
          </p:nvPr>
        </p:nvSpPr>
        <p:spPr>
          <a:xfrm>
            <a:off x="1020197" y="2244435"/>
            <a:ext cx="6198020" cy="3716859"/>
          </a:xfrm>
        </p:spPr>
        <p:txBody>
          <a:bodyPr>
            <a:normAutofit/>
          </a:bodyPr>
          <a:lstStyle>
            <a:lvl1pPr marL="0" indent="0">
              <a:lnSpc>
                <a:spcPct val="100000"/>
              </a:lnSpc>
              <a:spcBef>
                <a:spcPts val="0"/>
              </a:spcBef>
              <a:buNone/>
              <a:defRPr sz="2400"/>
            </a:lvl1pPr>
          </a:lstStyle>
          <a:p>
            <a:pPr lvl="0"/>
            <a:r>
              <a:rPr lang="en-US" err="1"/>
              <a:t>Firstname</a:t>
            </a:r>
            <a:r>
              <a:rPr lang="en-US"/>
              <a:t> </a:t>
            </a:r>
            <a:r>
              <a:rPr lang="en-US" err="1"/>
              <a:t>Lastname</a:t>
            </a:r>
            <a:br>
              <a:rPr lang="en-US"/>
            </a:br>
            <a:r>
              <a:rPr lang="en-US"/>
              <a:t>Title/Position</a:t>
            </a:r>
            <a:br>
              <a:rPr lang="en-US"/>
            </a:br>
            <a:r>
              <a:rPr lang="en-US"/>
              <a:t>Office/Division/Program</a:t>
            </a:r>
            <a:br>
              <a:rPr lang="en-US"/>
            </a:br>
            <a:r>
              <a:rPr lang="en-US"/>
              <a:t>Phone: 404.XXX.XXXX</a:t>
            </a:r>
            <a:br>
              <a:rPr lang="en-US"/>
            </a:br>
            <a:r>
              <a:rPr lang="en-US"/>
              <a:t>Cell Phone: 404.XXX.XXXX</a:t>
            </a:r>
            <a:br>
              <a:rPr lang="en-US"/>
            </a:br>
            <a:r>
              <a:rPr lang="en-US"/>
              <a:t>email@doe.k12.ga.us</a:t>
            </a:r>
            <a:br>
              <a:rPr lang="en-US"/>
            </a:br>
            <a:r>
              <a:rPr lang="en-US"/>
              <a:t>Optional social media information</a:t>
            </a:r>
            <a:br>
              <a:rPr lang="en-US"/>
            </a:br>
            <a:r>
              <a:rPr lang="en-US"/>
              <a:t>Optional photo – place in space to right</a:t>
            </a:r>
          </a:p>
        </p:txBody>
      </p:sp>
      <p:pic>
        <p:nvPicPr>
          <p:cNvPr id="8" name="Picture 7">
            <a:extLst>
              <a:ext uri="{FF2B5EF4-FFF2-40B4-BE49-F238E27FC236}">
                <a16:creationId xmlns:a16="http://schemas.microsoft.com/office/drawing/2014/main" id="{5616AF50-2D63-2840-932E-F9F826E10164}"/>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6" name="Picture 15">
            <a:extLst>
              <a:ext uri="{FF2B5EF4-FFF2-40B4-BE49-F238E27FC236}">
                <a16:creationId xmlns:a16="http://schemas.microsoft.com/office/drawing/2014/main" id="{DD19D4BD-15D4-C541-A432-13C6719DBA26}"/>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17" name="Group 16">
            <a:extLst>
              <a:ext uri="{FF2B5EF4-FFF2-40B4-BE49-F238E27FC236}">
                <a16:creationId xmlns:a16="http://schemas.microsoft.com/office/drawing/2014/main" id="{1F5F5A58-9164-234F-89A4-62E74793C90B}"/>
              </a:ext>
            </a:extLst>
          </p:cNvPr>
          <p:cNvGrpSpPr/>
          <p:nvPr userDrawn="1"/>
        </p:nvGrpSpPr>
        <p:grpSpPr>
          <a:xfrm>
            <a:off x="667639" y="6313581"/>
            <a:ext cx="8518401" cy="45719"/>
            <a:chOff x="667640" y="6313581"/>
            <a:chExt cx="7276742" cy="45719"/>
          </a:xfrm>
        </p:grpSpPr>
        <p:sp>
          <p:nvSpPr>
            <p:cNvPr id="18" name="Rectangle 17">
              <a:extLst>
                <a:ext uri="{FF2B5EF4-FFF2-40B4-BE49-F238E27FC236}">
                  <a16:creationId xmlns:a16="http://schemas.microsoft.com/office/drawing/2014/main" id="{21758328-D10A-A149-8922-C097747F7DA1}"/>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EAF6AFC-E5D5-6C48-89D0-2FA9DFFD49F8}"/>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D48B0CF-B6CF-F941-8116-4D560B812269}"/>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2F5AA3D-F927-7546-A84D-682A6E58F8E6}"/>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1EF87C5-8273-2C40-BEC7-069C9963E84D}"/>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35F6C591-4F1D-9E43-AF6C-648D8F706B0C}"/>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62726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cluding Slide #1">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ECACE1D-D749-1448-B288-BA41DDD90FEB}"/>
              </a:ext>
            </a:extLst>
          </p:cNvPr>
          <p:cNvPicPr>
            <a:picLocks noChangeAspect="1"/>
          </p:cNvPicPr>
          <p:nvPr userDrawn="1"/>
        </p:nvPicPr>
        <p:blipFill rotWithShape="1">
          <a:blip r:embed="rId2"/>
          <a:srcRect t="11558" r="5772" b="22682"/>
          <a:stretch/>
        </p:blipFill>
        <p:spPr>
          <a:xfrm>
            <a:off x="4409667" y="0"/>
            <a:ext cx="7782333" cy="6858000"/>
          </a:xfrm>
          <a:prstGeom prst="rect">
            <a:avLst/>
          </a:prstGeom>
        </p:spPr>
      </p:pic>
      <p:sp>
        <p:nvSpPr>
          <p:cNvPr id="26" name="TextBox 25">
            <a:extLst>
              <a:ext uri="{FF2B5EF4-FFF2-40B4-BE49-F238E27FC236}">
                <a16:creationId xmlns:a16="http://schemas.microsoft.com/office/drawing/2014/main" id="{16A4B0FC-CEDC-2F4F-B098-8ABDDCD6AE74}"/>
              </a:ext>
            </a:extLst>
          </p:cNvPr>
          <p:cNvSpPr txBox="1"/>
          <p:nvPr userDrawn="1"/>
        </p:nvSpPr>
        <p:spPr>
          <a:xfrm>
            <a:off x="6073138" y="5303447"/>
            <a:ext cx="5737412" cy="1200329"/>
          </a:xfrm>
          <a:prstGeom prst="rect">
            <a:avLst/>
          </a:prstGeom>
          <a:noFill/>
        </p:spPr>
        <p:txBody>
          <a:bodyPr wrap="square" rtlCol="0">
            <a:spAutoFit/>
          </a:bodyPr>
          <a:lstStyle/>
          <a:p>
            <a:pPr algn="ctr"/>
            <a:r>
              <a:rPr lang="en-US" sz="3600" b="1" i="0">
                <a:solidFill>
                  <a:srgbClr val="44883E"/>
                </a:solidFill>
                <a:latin typeface="Arial Black" panose="020B0604020202020204" pitchFamily="34" charset="0"/>
                <a:cs typeface="Arial Black" panose="020B0604020202020204" pitchFamily="34" charset="0"/>
              </a:rPr>
              <a:t>EDUCATING </a:t>
            </a:r>
          </a:p>
          <a:p>
            <a:pPr algn="ctr"/>
            <a:r>
              <a:rPr lang="en-US" sz="3600" b="1" i="0">
                <a:solidFill>
                  <a:srgbClr val="44883E"/>
                </a:solidFill>
                <a:latin typeface="Arial Black" panose="020B0604020202020204" pitchFamily="34" charset="0"/>
                <a:cs typeface="Arial Black" panose="020B0604020202020204" pitchFamily="34" charset="0"/>
              </a:rPr>
              <a:t>GEORGIA’S FUTURE</a:t>
            </a:r>
          </a:p>
        </p:txBody>
      </p:sp>
      <p:sp>
        <p:nvSpPr>
          <p:cNvPr id="27" name="TextBox 26">
            <a:extLst>
              <a:ext uri="{FF2B5EF4-FFF2-40B4-BE49-F238E27FC236}">
                <a16:creationId xmlns:a16="http://schemas.microsoft.com/office/drawing/2014/main" id="{60FB2617-9E97-5F41-AC27-C280E9EB05CC}"/>
              </a:ext>
            </a:extLst>
          </p:cNvPr>
          <p:cNvSpPr txBox="1"/>
          <p:nvPr userDrawn="1"/>
        </p:nvSpPr>
        <p:spPr>
          <a:xfrm>
            <a:off x="6055208" y="5285517"/>
            <a:ext cx="5737412" cy="1200329"/>
          </a:xfrm>
          <a:prstGeom prst="rect">
            <a:avLst/>
          </a:prstGeom>
          <a:noFill/>
        </p:spPr>
        <p:txBody>
          <a:bodyPr wrap="square" rtlCol="0">
            <a:spAutoFit/>
          </a:bodyPr>
          <a:lstStyle/>
          <a:p>
            <a:pPr algn="ctr"/>
            <a:r>
              <a:rPr lang="en-US" sz="3600" b="1" i="0">
                <a:solidFill>
                  <a:schemeClr val="bg1"/>
                </a:solidFill>
                <a:latin typeface="Arial Black" panose="020B0604020202020204" pitchFamily="34" charset="0"/>
                <a:cs typeface="Arial Black" panose="020B0604020202020204" pitchFamily="34" charset="0"/>
              </a:rPr>
              <a:t>EDUCATING </a:t>
            </a:r>
          </a:p>
          <a:p>
            <a:pPr algn="ctr"/>
            <a:r>
              <a:rPr lang="en-US" sz="3600" b="1" i="0">
                <a:solidFill>
                  <a:schemeClr val="bg1"/>
                </a:solidFill>
                <a:latin typeface="Arial Black" panose="020B0604020202020204" pitchFamily="34" charset="0"/>
                <a:cs typeface="Arial Black" panose="020B0604020202020204" pitchFamily="34" charset="0"/>
              </a:rPr>
              <a:t>GEORGIA’S FUTURE</a:t>
            </a:r>
          </a:p>
        </p:txBody>
      </p:sp>
      <p:pic>
        <p:nvPicPr>
          <p:cNvPr id="28" name="Picture 27">
            <a:extLst>
              <a:ext uri="{FF2B5EF4-FFF2-40B4-BE49-F238E27FC236}">
                <a16:creationId xmlns:a16="http://schemas.microsoft.com/office/drawing/2014/main" id="{53018D3C-8322-3948-8F89-460A1FE1CCDD}"/>
              </a:ext>
            </a:extLst>
          </p:cNvPr>
          <p:cNvPicPr>
            <a:picLocks noChangeAspect="1"/>
          </p:cNvPicPr>
          <p:nvPr userDrawn="1"/>
        </p:nvPicPr>
        <p:blipFill>
          <a:blip r:embed="rId3"/>
          <a:stretch>
            <a:fillRect/>
          </a:stretch>
        </p:blipFill>
        <p:spPr>
          <a:xfrm>
            <a:off x="563129" y="4916135"/>
            <a:ext cx="2621923" cy="1436781"/>
          </a:xfrm>
          <a:prstGeom prst="rect">
            <a:avLst/>
          </a:prstGeom>
        </p:spPr>
      </p:pic>
      <p:sp>
        <p:nvSpPr>
          <p:cNvPr id="29" name="TextBox 28">
            <a:extLst>
              <a:ext uri="{FF2B5EF4-FFF2-40B4-BE49-F238E27FC236}">
                <a16:creationId xmlns:a16="http://schemas.microsoft.com/office/drawing/2014/main" id="{AFDFCB34-42B9-ED45-AEBD-6EF6958D13AA}"/>
              </a:ext>
            </a:extLst>
          </p:cNvPr>
          <p:cNvSpPr txBox="1"/>
          <p:nvPr userDrawn="1"/>
        </p:nvSpPr>
        <p:spPr>
          <a:xfrm>
            <a:off x="502528" y="1084109"/>
            <a:ext cx="2887655" cy="477054"/>
          </a:xfrm>
          <a:prstGeom prst="rect">
            <a:avLst/>
          </a:prstGeom>
          <a:noFill/>
        </p:spPr>
        <p:txBody>
          <a:bodyPr wrap="square" rtlCol="0">
            <a:spAutoFit/>
          </a:bodyPr>
          <a:lstStyle/>
          <a:p>
            <a:pPr algn="l"/>
            <a:r>
              <a:rPr lang="en-US" sz="2500" b="1" i="0" err="1">
                <a:solidFill>
                  <a:srgbClr val="44883E"/>
                </a:solidFill>
                <a:latin typeface="Arial" panose="020B0604020202020204" pitchFamily="34" charset="0"/>
                <a:cs typeface="Arial" panose="020B0604020202020204" pitchFamily="34" charset="0"/>
              </a:rPr>
              <a:t>www.gadoe.org</a:t>
            </a:r>
            <a:endParaRPr lang="en-US" sz="2500" b="1" i="0">
              <a:solidFill>
                <a:srgbClr val="44883E"/>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E1FA931C-229E-6649-96CF-CD2E46ACEB6F}"/>
              </a:ext>
            </a:extLst>
          </p:cNvPr>
          <p:cNvSpPr txBox="1"/>
          <p:nvPr userDrawn="1"/>
        </p:nvSpPr>
        <p:spPr>
          <a:xfrm>
            <a:off x="2208279" y="1773621"/>
            <a:ext cx="2195848" cy="369332"/>
          </a:xfrm>
          <a:prstGeom prst="rect">
            <a:avLst/>
          </a:prstGeom>
          <a:noFill/>
        </p:spPr>
        <p:txBody>
          <a:bodyPr wrap="square" rtlCol="0">
            <a:spAutoFit/>
          </a:bodyPr>
          <a:lstStyle/>
          <a:p>
            <a:pPr algn="l"/>
            <a:r>
              <a:rPr lang="en-US" sz="1800">
                <a:solidFill>
                  <a:srgbClr val="44883E"/>
                </a:solidFill>
                <a:latin typeface="Arial" panose="020B0604020202020204" pitchFamily="34" charset="0"/>
                <a:cs typeface="Arial" panose="020B0604020202020204" pitchFamily="34" charset="0"/>
              </a:rPr>
              <a:t>@</a:t>
            </a:r>
            <a:r>
              <a:rPr lang="en-US" sz="1800" err="1">
                <a:solidFill>
                  <a:srgbClr val="44883E"/>
                </a:solidFill>
                <a:latin typeface="Arial" panose="020B0604020202020204" pitchFamily="34" charset="0"/>
                <a:cs typeface="Arial" panose="020B0604020202020204" pitchFamily="34" charset="0"/>
              </a:rPr>
              <a:t>georgiadeptofed</a:t>
            </a:r>
            <a:endParaRPr lang="en-US" sz="1800">
              <a:solidFill>
                <a:srgbClr val="44883E"/>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D534DB3-4BB3-EE4A-81E3-882C0321E4A5}"/>
              </a:ext>
            </a:extLst>
          </p:cNvPr>
          <p:cNvSpPr txBox="1"/>
          <p:nvPr userDrawn="1"/>
        </p:nvSpPr>
        <p:spPr>
          <a:xfrm>
            <a:off x="1065278" y="2401594"/>
            <a:ext cx="5139061" cy="369332"/>
          </a:xfrm>
          <a:prstGeom prst="rect">
            <a:avLst/>
          </a:prstGeom>
          <a:noFill/>
        </p:spPr>
        <p:txBody>
          <a:bodyPr wrap="square" rtlCol="0">
            <a:spAutoFit/>
          </a:bodyPr>
          <a:lstStyle/>
          <a:p>
            <a:pPr algn="l"/>
            <a:r>
              <a:rPr lang="en-US" sz="1800" err="1">
                <a:solidFill>
                  <a:srgbClr val="44883E"/>
                </a:solidFill>
                <a:latin typeface="Arial" panose="020B0604020202020204" pitchFamily="34" charset="0"/>
                <a:cs typeface="Arial" panose="020B0604020202020204" pitchFamily="34" charset="0"/>
              </a:rPr>
              <a:t>youtube.com</a:t>
            </a:r>
            <a:r>
              <a:rPr lang="en-US" sz="1800">
                <a:solidFill>
                  <a:srgbClr val="44883E"/>
                </a:solidFill>
                <a:latin typeface="Arial" panose="020B0604020202020204" pitchFamily="34" charset="0"/>
                <a:cs typeface="Arial" panose="020B0604020202020204" pitchFamily="34" charset="0"/>
              </a:rPr>
              <a:t>/user/</a:t>
            </a:r>
            <a:r>
              <a:rPr lang="en-US" sz="1800" err="1">
                <a:solidFill>
                  <a:srgbClr val="44883E"/>
                </a:solidFill>
                <a:latin typeface="Arial" panose="020B0604020202020204" pitchFamily="34" charset="0"/>
                <a:cs typeface="Arial" panose="020B0604020202020204" pitchFamily="34" charset="0"/>
              </a:rPr>
              <a:t>GaDOEmedia</a:t>
            </a:r>
            <a:endParaRPr lang="en-US" sz="1800">
              <a:solidFill>
                <a:srgbClr val="44883E"/>
              </a:solidFill>
              <a:latin typeface="Arial" panose="020B0604020202020204" pitchFamily="34" charset="0"/>
              <a:cs typeface="Arial" panose="020B0604020202020204" pitchFamily="34" charset="0"/>
            </a:endParaRPr>
          </a:p>
        </p:txBody>
      </p:sp>
      <p:pic>
        <p:nvPicPr>
          <p:cNvPr id="32" name="Picture 31">
            <a:extLst>
              <a:ext uri="{FF2B5EF4-FFF2-40B4-BE49-F238E27FC236}">
                <a16:creationId xmlns:a16="http://schemas.microsoft.com/office/drawing/2014/main" id="{5A856A19-2FF6-DA43-88D4-5AAA6D0F13EA}"/>
              </a:ext>
            </a:extLst>
          </p:cNvPr>
          <p:cNvPicPr>
            <a:picLocks noChangeAspect="1"/>
          </p:cNvPicPr>
          <p:nvPr userDrawn="1"/>
        </p:nvPicPr>
        <p:blipFill>
          <a:blip r:embed="rId4"/>
          <a:stretch>
            <a:fillRect/>
          </a:stretch>
        </p:blipFill>
        <p:spPr>
          <a:xfrm>
            <a:off x="565421" y="1649807"/>
            <a:ext cx="1648437" cy="576153"/>
          </a:xfrm>
          <a:prstGeom prst="rect">
            <a:avLst/>
          </a:prstGeom>
        </p:spPr>
      </p:pic>
      <p:pic>
        <p:nvPicPr>
          <p:cNvPr id="33" name="Picture 32">
            <a:extLst>
              <a:ext uri="{FF2B5EF4-FFF2-40B4-BE49-F238E27FC236}">
                <a16:creationId xmlns:a16="http://schemas.microsoft.com/office/drawing/2014/main" id="{4E510AEB-0251-6F4D-BEF3-1734B0E0F734}"/>
              </a:ext>
            </a:extLst>
          </p:cNvPr>
          <p:cNvPicPr>
            <a:picLocks noChangeAspect="1"/>
          </p:cNvPicPr>
          <p:nvPr userDrawn="1"/>
        </p:nvPicPr>
        <p:blipFill>
          <a:blip r:embed="rId5"/>
          <a:stretch>
            <a:fillRect/>
          </a:stretch>
        </p:blipFill>
        <p:spPr>
          <a:xfrm>
            <a:off x="563129" y="2287976"/>
            <a:ext cx="538810" cy="554814"/>
          </a:xfrm>
          <a:prstGeom prst="rect">
            <a:avLst/>
          </a:prstGeom>
        </p:spPr>
      </p:pic>
    </p:spTree>
    <p:extLst>
      <p:ext uri="{BB962C8B-B14F-4D97-AF65-F5344CB8AC3E}">
        <p14:creationId xmlns:p14="http://schemas.microsoft.com/office/powerpoint/2010/main" val="3769242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Layout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B9C602-1F54-BC4B-878D-16CEED62114E}"/>
              </a:ext>
            </a:extLst>
          </p:cNvPr>
          <p:cNvPicPr>
            <a:picLocks noChangeAspect="1"/>
          </p:cNvPicPr>
          <p:nvPr userDrawn="1"/>
        </p:nvPicPr>
        <p:blipFill rotWithShape="1">
          <a:blip r:embed="rId2"/>
          <a:srcRect b="11570"/>
          <a:stretch/>
        </p:blipFill>
        <p:spPr>
          <a:xfrm>
            <a:off x="-682" y="-46652"/>
            <a:ext cx="2900189" cy="6360231"/>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2942493" y="370703"/>
            <a:ext cx="8487507" cy="2294037"/>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2942493" y="2841945"/>
            <a:ext cx="8487507" cy="213782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grpSp>
        <p:nvGrpSpPr>
          <p:cNvPr id="6" name="Group 5">
            <a:extLst>
              <a:ext uri="{FF2B5EF4-FFF2-40B4-BE49-F238E27FC236}">
                <a16:creationId xmlns:a16="http://schemas.microsoft.com/office/drawing/2014/main" id="{B0E20EC4-CD97-1846-9B01-3F910711F97B}"/>
              </a:ext>
            </a:extLst>
          </p:cNvPr>
          <p:cNvGrpSpPr/>
          <p:nvPr userDrawn="1"/>
        </p:nvGrpSpPr>
        <p:grpSpPr>
          <a:xfrm>
            <a:off x="1" y="6313580"/>
            <a:ext cx="9186039" cy="45719"/>
            <a:chOff x="1" y="6313580"/>
            <a:chExt cx="9186039" cy="45719"/>
          </a:xfrm>
        </p:grpSpPr>
        <p:sp>
          <p:nvSpPr>
            <p:cNvPr id="19" name="Rectangle 18">
              <a:extLst>
                <a:ext uri="{FF2B5EF4-FFF2-40B4-BE49-F238E27FC236}">
                  <a16:creationId xmlns:a16="http://schemas.microsoft.com/office/drawing/2014/main" id="{ECCD7AC2-036B-6941-BDDB-7EEFFED4CE51}"/>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7653C6B-8C66-7C42-A4A6-5162664D9D69}"/>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04F5DC4-64C1-C844-9C9A-C89E3FCF5A7D}"/>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CEAC47C-F1BA-D743-A543-17ABCF4819E7}"/>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4007DE16-227F-C245-83D4-CA66BC7F6F40}"/>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4D73B606-9F07-6C45-A475-C6E521888B0D}"/>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2700A692-BFE5-BF43-B58F-BD71ECFD9682}"/>
              </a:ext>
            </a:extLst>
          </p:cNvPr>
          <p:cNvPicPr>
            <a:picLocks noChangeAspect="1"/>
          </p:cNvPicPr>
          <p:nvPr userDrawn="1"/>
        </p:nvPicPr>
        <p:blipFill>
          <a:blip r:embed="rId3"/>
          <a:stretch>
            <a:fillRect/>
          </a:stretch>
        </p:blipFill>
        <p:spPr>
          <a:xfrm>
            <a:off x="10083970" y="5961295"/>
            <a:ext cx="1310904" cy="718360"/>
          </a:xfrm>
          <a:prstGeom prst="rect">
            <a:avLst/>
          </a:prstGeom>
        </p:spPr>
      </p:pic>
    </p:spTree>
    <p:extLst>
      <p:ext uri="{BB962C8B-B14F-4D97-AF65-F5344CB8AC3E}">
        <p14:creationId xmlns:p14="http://schemas.microsoft.com/office/powerpoint/2010/main" val="11512404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cluding Slide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C8E2EA7-9B0A-F74C-A822-40A3E7DBDB7C}"/>
              </a:ext>
            </a:extLst>
          </p:cNvPr>
          <p:cNvPicPr>
            <a:picLocks noChangeAspect="1"/>
          </p:cNvPicPr>
          <p:nvPr userDrawn="1"/>
        </p:nvPicPr>
        <p:blipFill rotWithShape="1">
          <a:blip r:embed="rId2"/>
          <a:srcRect l="323" b="10499"/>
          <a:stretch/>
        </p:blipFill>
        <p:spPr>
          <a:xfrm>
            <a:off x="249383" y="100457"/>
            <a:ext cx="4588888" cy="6757543"/>
          </a:xfrm>
          <a:prstGeom prst="rect">
            <a:avLst/>
          </a:prstGeom>
        </p:spPr>
      </p:pic>
      <p:sp>
        <p:nvSpPr>
          <p:cNvPr id="19" name="TextBox 18">
            <a:extLst>
              <a:ext uri="{FF2B5EF4-FFF2-40B4-BE49-F238E27FC236}">
                <a16:creationId xmlns:a16="http://schemas.microsoft.com/office/drawing/2014/main" id="{87FD2752-9C3D-D24A-8560-57C632C9E58E}"/>
              </a:ext>
            </a:extLst>
          </p:cNvPr>
          <p:cNvSpPr txBox="1"/>
          <p:nvPr userDrawn="1"/>
        </p:nvSpPr>
        <p:spPr>
          <a:xfrm>
            <a:off x="4791920" y="1492304"/>
            <a:ext cx="6233879" cy="20005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chemeClr val="bg2">
                    <a:lumMod val="50000"/>
                  </a:schemeClr>
                </a:solidFill>
                <a:latin typeface="Arial Black" panose="020B0A04020102020204" pitchFamily="34" charset="0"/>
              </a:rPr>
              <a:t>Offering a holistic education 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a:solidFill>
                  <a:srgbClr val="3DB8CF"/>
                </a:solidFill>
                <a:latin typeface="Arial Black" panose="020B0A04020102020204" pitchFamily="34" charset="0"/>
              </a:rPr>
              <a:t>each and every child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schemeClr val="bg2">
                    <a:lumMod val="50000"/>
                  </a:schemeClr>
                </a:solidFill>
                <a:latin typeface="Arial Black" panose="020B0A04020102020204" pitchFamily="34" charset="0"/>
              </a:rPr>
              <a:t>in our state.</a:t>
            </a:r>
          </a:p>
          <a:p>
            <a:pPr algn="l"/>
            <a:endParaRPr lang="en-US" sz="2400">
              <a:solidFill>
                <a:srgbClr val="44883E"/>
              </a:solidFill>
            </a:endParaRPr>
          </a:p>
        </p:txBody>
      </p:sp>
      <p:sp>
        <p:nvSpPr>
          <p:cNvPr id="20" name="TextBox 19">
            <a:extLst>
              <a:ext uri="{FF2B5EF4-FFF2-40B4-BE49-F238E27FC236}">
                <a16:creationId xmlns:a16="http://schemas.microsoft.com/office/drawing/2014/main" id="{82F83A88-BE27-FE4D-9A58-5536A430F353}"/>
              </a:ext>
            </a:extLst>
          </p:cNvPr>
          <p:cNvSpPr txBox="1"/>
          <p:nvPr userDrawn="1"/>
        </p:nvSpPr>
        <p:spPr>
          <a:xfrm>
            <a:off x="4429005" y="4969573"/>
            <a:ext cx="2887655" cy="461665"/>
          </a:xfrm>
          <a:prstGeom prst="rect">
            <a:avLst/>
          </a:prstGeom>
          <a:noFill/>
        </p:spPr>
        <p:txBody>
          <a:bodyPr wrap="square" rtlCol="0">
            <a:spAutoFit/>
          </a:bodyPr>
          <a:lstStyle/>
          <a:p>
            <a:pPr algn="l"/>
            <a:r>
              <a:rPr lang="en-US" sz="2400" b="1" i="0" err="1">
                <a:solidFill>
                  <a:srgbClr val="44883E"/>
                </a:solidFill>
                <a:latin typeface="Arial" panose="020B0604020202020204" pitchFamily="34" charset="0"/>
                <a:cs typeface="Arial" panose="020B0604020202020204" pitchFamily="34" charset="0"/>
              </a:rPr>
              <a:t>www.gadoe.org</a:t>
            </a:r>
            <a:endParaRPr lang="en-US" sz="2400" b="1" i="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43AB7B59-DF88-0C44-9399-1C0861BBB9F6}"/>
              </a:ext>
            </a:extLst>
          </p:cNvPr>
          <p:cNvSpPr txBox="1"/>
          <p:nvPr userDrawn="1"/>
        </p:nvSpPr>
        <p:spPr>
          <a:xfrm>
            <a:off x="5882508" y="5583943"/>
            <a:ext cx="1903050" cy="338554"/>
          </a:xfrm>
          <a:prstGeom prst="rect">
            <a:avLst/>
          </a:prstGeom>
          <a:noFill/>
        </p:spPr>
        <p:txBody>
          <a:bodyPr wrap="square" rtlCol="0">
            <a:spAutoFit/>
          </a:bodyPr>
          <a:lstStyle/>
          <a:p>
            <a:pPr algn="r"/>
            <a:r>
              <a:rPr lang="en-US" sz="1600">
                <a:solidFill>
                  <a:srgbClr val="44883E"/>
                </a:solidFill>
                <a:latin typeface="Arial" panose="020B0604020202020204" pitchFamily="34" charset="0"/>
                <a:cs typeface="Arial" panose="020B0604020202020204" pitchFamily="34" charset="0"/>
              </a:rPr>
              <a:t>@</a:t>
            </a:r>
            <a:r>
              <a:rPr lang="en-US" sz="1600" err="1">
                <a:solidFill>
                  <a:srgbClr val="44883E"/>
                </a:solidFill>
                <a:latin typeface="Arial" panose="020B0604020202020204" pitchFamily="34" charset="0"/>
                <a:cs typeface="Arial" panose="020B0604020202020204" pitchFamily="34" charset="0"/>
              </a:rPr>
              <a:t>georgiadeptofed</a:t>
            </a:r>
            <a:endParaRPr lang="en-US" sz="160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EA32536-CB82-6C40-BA18-133C8317701D}"/>
              </a:ext>
            </a:extLst>
          </p:cNvPr>
          <p:cNvSpPr txBox="1"/>
          <p:nvPr userDrawn="1"/>
        </p:nvSpPr>
        <p:spPr>
          <a:xfrm>
            <a:off x="4920192" y="6076845"/>
            <a:ext cx="3136407" cy="338554"/>
          </a:xfrm>
          <a:prstGeom prst="rect">
            <a:avLst/>
          </a:prstGeom>
          <a:noFill/>
        </p:spPr>
        <p:txBody>
          <a:bodyPr wrap="square" rtlCol="0">
            <a:spAutoFit/>
          </a:bodyPr>
          <a:lstStyle/>
          <a:p>
            <a:pPr algn="l"/>
            <a:r>
              <a:rPr lang="en-US" sz="1600" err="1">
                <a:solidFill>
                  <a:srgbClr val="44883E"/>
                </a:solidFill>
                <a:latin typeface="Arial" panose="020B0604020202020204" pitchFamily="34" charset="0"/>
                <a:cs typeface="Arial" panose="020B0604020202020204" pitchFamily="34" charset="0"/>
              </a:rPr>
              <a:t>youtube.com</a:t>
            </a:r>
            <a:r>
              <a:rPr lang="en-US" sz="1600">
                <a:solidFill>
                  <a:srgbClr val="44883E"/>
                </a:solidFill>
                <a:latin typeface="Arial" panose="020B0604020202020204" pitchFamily="34" charset="0"/>
                <a:cs typeface="Arial" panose="020B0604020202020204" pitchFamily="34" charset="0"/>
              </a:rPr>
              <a:t>/user/</a:t>
            </a:r>
            <a:r>
              <a:rPr lang="en-US" sz="1600" err="1">
                <a:solidFill>
                  <a:srgbClr val="44883E"/>
                </a:solidFill>
                <a:latin typeface="Arial" panose="020B0604020202020204" pitchFamily="34" charset="0"/>
                <a:cs typeface="Arial" panose="020B0604020202020204" pitchFamily="34" charset="0"/>
              </a:rPr>
              <a:t>GaDOEmedia</a:t>
            </a:r>
            <a:endParaRPr lang="en-US" sz="1600">
              <a:solidFill>
                <a:srgbClr val="44883E"/>
              </a:solidFill>
              <a:latin typeface="Arial" panose="020B0604020202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F783A3B4-65C2-B841-ABCB-556BC839D80C}"/>
              </a:ext>
            </a:extLst>
          </p:cNvPr>
          <p:cNvPicPr>
            <a:picLocks noChangeAspect="1"/>
          </p:cNvPicPr>
          <p:nvPr userDrawn="1"/>
        </p:nvPicPr>
        <p:blipFill>
          <a:blip r:embed="rId3"/>
          <a:stretch>
            <a:fillRect/>
          </a:stretch>
        </p:blipFill>
        <p:spPr>
          <a:xfrm>
            <a:off x="8598538" y="4969574"/>
            <a:ext cx="2806185" cy="1537754"/>
          </a:xfrm>
          <a:prstGeom prst="rect">
            <a:avLst/>
          </a:prstGeom>
        </p:spPr>
      </p:pic>
      <p:pic>
        <p:nvPicPr>
          <p:cNvPr id="25" name="Picture 24">
            <a:extLst>
              <a:ext uri="{FF2B5EF4-FFF2-40B4-BE49-F238E27FC236}">
                <a16:creationId xmlns:a16="http://schemas.microsoft.com/office/drawing/2014/main" id="{97E41D77-5E70-8A40-8333-FCB105C655D6}"/>
              </a:ext>
            </a:extLst>
          </p:cNvPr>
          <p:cNvPicPr>
            <a:picLocks noChangeAspect="1"/>
          </p:cNvPicPr>
          <p:nvPr userDrawn="1"/>
        </p:nvPicPr>
        <p:blipFill>
          <a:blip r:embed="rId4"/>
          <a:stretch>
            <a:fillRect/>
          </a:stretch>
        </p:blipFill>
        <p:spPr>
          <a:xfrm>
            <a:off x="4442796" y="5488432"/>
            <a:ext cx="1462862" cy="511292"/>
          </a:xfrm>
          <a:prstGeom prst="rect">
            <a:avLst/>
          </a:prstGeom>
        </p:spPr>
      </p:pic>
      <p:pic>
        <p:nvPicPr>
          <p:cNvPr id="27" name="Picture 26">
            <a:extLst>
              <a:ext uri="{FF2B5EF4-FFF2-40B4-BE49-F238E27FC236}">
                <a16:creationId xmlns:a16="http://schemas.microsoft.com/office/drawing/2014/main" id="{B28DA98D-B8E9-2A47-8143-28D49C551F59}"/>
              </a:ext>
            </a:extLst>
          </p:cNvPr>
          <p:cNvPicPr>
            <a:picLocks noChangeAspect="1"/>
          </p:cNvPicPr>
          <p:nvPr userDrawn="1"/>
        </p:nvPicPr>
        <p:blipFill>
          <a:blip r:embed="rId5"/>
          <a:stretch>
            <a:fillRect/>
          </a:stretch>
        </p:blipFill>
        <p:spPr>
          <a:xfrm>
            <a:off x="4442899" y="5995822"/>
            <a:ext cx="478153" cy="492355"/>
          </a:xfrm>
          <a:prstGeom prst="rect">
            <a:avLst/>
          </a:prstGeom>
        </p:spPr>
      </p:pic>
    </p:spTree>
    <p:extLst>
      <p:ext uri="{BB962C8B-B14F-4D97-AF65-F5344CB8AC3E}">
        <p14:creationId xmlns:p14="http://schemas.microsoft.com/office/powerpoint/2010/main" val="7319017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cluding Slide #3">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F8EA9F8-4EB4-4141-A55A-AFFD7351C26B}"/>
              </a:ext>
            </a:extLst>
          </p:cNvPr>
          <p:cNvSpPr txBox="1"/>
          <p:nvPr userDrawn="1"/>
        </p:nvSpPr>
        <p:spPr>
          <a:xfrm>
            <a:off x="823947" y="647661"/>
            <a:ext cx="6233879"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a:solidFill>
                  <a:srgbClr val="3DB8CF"/>
                </a:solidFill>
                <a:latin typeface="Arial Black" panose="020B0A04020102020204" pitchFamily="34" charset="0"/>
              </a:rPr>
              <a:t>for life</a:t>
            </a:r>
            <a:r>
              <a:rPr lang="en-US" sz="5400">
                <a:solidFill>
                  <a:srgbClr val="3DB8CF"/>
                </a:solidFill>
                <a:latin typeface="Arial Black" panose="020B0A04020102020204" pitchFamily="34" charset="0"/>
              </a:rPr>
              <a:t>.</a:t>
            </a:r>
            <a:endParaRPr lang="en-US" sz="880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AC466700-001A-1944-9CB8-C38F1267CFD3}"/>
              </a:ext>
            </a:extLst>
          </p:cNvPr>
          <p:cNvPicPr>
            <a:picLocks noChangeAspect="1"/>
          </p:cNvPicPr>
          <p:nvPr userDrawn="1"/>
        </p:nvPicPr>
        <p:blipFill>
          <a:blip r:embed="rId2"/>
          <a:stretch>
            <a:fillRect/>
          </a:stretch>
        </p:blipFill>
        <p:spPr>
          <a:xfrm>
            <a:off x="867691" y="4969574"/>
            <a:ext cx="2806185" cy="1537754"/>
          </a:xfrm>
          <a:prstGeom prst="rect">
            <a:avLst/>
          </a:prstGeom>
        </p:spPr>
      </p:pic>
      <p:pic>
        <p:nvPicPr>
          <p:cNvPr id="13" name="Picture 12">
            <a:extLst>
              <a:ext uri="{FF2B5EF4-FFF2-40B4-BE49-F238E27FC236}">
                <a16:creationId xmlns:a16="http://schemas.microsoft.com/office/drawing/2014/main" id="{FE49CB94-2EA3-EA4E-A3E8-31D86DBED039}"/>
              </a:ext>
            </a:extLst>
          </p:cNvPr>
          <p:cNvPicPr>
            <a:picLocks noChangeAspect="1"/>
          </p:cNvPicPr>
          <p:nvPr userDrawn="1"/>
        </p:nvPicPr>
        <p:blipFill rotWithShape="1">
          <a:blip r:embed="rId3"/>
          <a:srcRect r="637" b="9350"/>
          <a:stretch/>
        </p:blipFill>
        <p:spPr>
          <a:xfrm>
            <a:off x="8057020" y="142096"/>
            <a:ext cx="3927162" cy="6715904"/>
          </a:xfrm>
          <a:prstGeom prst="rect">
            <a:avLst/>
          </a:prstGeom>
        </p:spPr>
      </p:pic>
      <p:sp>
        <p:nvSpPr>
          <p:cNvPr id="15" name="TextBox 14">
            <a:extLst>
              <a:ext uri="{FF2B5EF4-FFF2-40B4-BE49-F238E27FC236}">
                <a16:creationId xmlns:a16="http://schemas.microsoft.com/office/drawing/2014/main" id="{10CC7ABE-AE1E-5147-8902-937CDCDE3AFC}"/>
              </a:ext>
            </a:extLst>
          </p:cNvPr>
          <p:cNvSpPr txBox="1"/>
          <p:nvPr userDrawn="1"/>
        </p:nvSpPr>
        <p:spPr>
          <a:xfrm>
            <a:off x="867691" y="2936238"/>
            <a:ext cx="2887655" cy="461665"/>
          </a:xfrm>
          <a:prstGeom prst="rect">
            <a:avLst/>
          </a:prstGeom>
          <a:noFill/>
        </p:spPr>
        <p:txBody>
          <a:bodyPr wrap="square" rtlCol="0">
            <a:spAutoFit/>
          </a:bodyPr>
          <a:lstStyle/>
          <a:p>
            <a:pPr algn="l"/>
            <a:r>
              <a:rPr lang="en-US" sz="2400" b="1" i="0" err="1">
                <a:solidFill>
                  <a:srgbClr val="44883E"/>
                </a:solidFill>
                <a:latin typeface="Arial" panose="020B0604020202020204" pitchFamily="34" charset="0"/>
                <a:cs typeface="Arial" panose="020B0604020202020204" pitchFamily="34" charset="0"/>
              </a:rPr>
              <a:t>www.gadoe.org</a:t>
            </a:r>
            <a:endParaRPr lang="en-US" sz="2400" b="1" i="0">
              <a:solidFill>
                <a:srgbClr val="44883E"/>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7CDB1F1-E1A3-294F-B166-8DD886BD96FA}"/>
              </a:ext>
            </a:extLst>
          </p:cNvPr>
          <p:cNvSpPr txBox="1"/>
          <p:nvPr userDrawn="1"/>
        </p:nvSpPr>
        <p:spPr>
          <a:xfrm>
            <a:off x="2444834" y="3503800"/>
            <a:ext cx="2887654" cy="400110"/>
          </a:xfrm>
          <a:prstGeom prst="rect">
            <a:avLst/>
          </a:prstGeom>
          <a:noFill/>
        </p:spPr>
        <p:txBody>
          <a:bodyPr wrap="square" rtlCol="0">
            <a:spAutoFit/>
          </a:bodyPr>
          <a:lstStyle/>
          <a:p>
            <a:pPr algn="l"/>
            <a:r>
              <a:rPr lang="en-US" sz="2000">
                <a:solidFill>
                  <a:srgbClr val="44883E"/>
                </a:solidFill>
                <a:latin typeface="Arial" panose="020B0604020202020204" pitchFamily="34" charset="0"/>
                <a:cs typeface="Arial" panose="020B0604020202020204" pitchFamily="34" charset="0"/>
              </a:rPr>
              <a:t>@</a:t>
            </a:r>
            <a:r>
              <a:rPr lang="en-US" sz="2000" err="1">
                <a:solidFill>
                  <a:srgbClr val="44883E"/>
                </a:solidFill>
                <a:latin typeface="Arial" panose="020B0604020202020204" pitchFamily="34" charset="0"/>
                <a:cs typeface="Arial" panose="020B0604020202020204" pitchFamily="34" charset="0"/>
              </a:rPr>
              <a:t>georgiadeptofed</a:t>
            </a:r>
            <a:endParaRPr lang="en-US" sz="2000">
              <a:solidFill>
                <a:srgbClr val="44883E"/>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DAC2528-BBA1-FA40-94D3-AC9BD46C7885}"/>
              </a:ext>
            </a:extLst>
          </p:cNvPr>
          <p:cNvSpPr txBox="1"/>
          <p:nvPr userDrawn="1"/>
        </p:nvSpPr>
        <p:spPr>
          <a:xfrm>
            <a:off x="1386525" y="3996856"/>
            <a:ext cx="5665282" cy="400110"/>
          </a:xfrm>
          <a:prstGeom prst="rect">
            <a:avLst/>
          </a:prstGeom>
          <a:noFill/>
        </p:spPr>
        <p:txBody>
          <a:bodyPr wrap="square" rtlCol="0">
            <a:spAutoFit/>
          </a:bodyPr>
          <a:lstStyle/>
          <a:p>
            <a:pPr algn="l"/>
            <a:r>
              <a:rPr lang="en-US" sz="2000" err="1">
                <a:solidFill>
                  <a:srgbClr val="44883E"/>
                </a:solidFill>
                <a:latin typeface="Arial" panose="020B0604020202020204" pitchFamily="34" charset="0"/>
                <a:cs typeface="Arial" panose="020B0604020202020204" pitchFamily="34" charset="0"/>
              </a:rPr>
              <a:t>youtube.com</a:t>
            </a:r>
            <a:r>
              <a:rPr lang="en-US" sz="2000">
                <a:solidFill>
                  <a:srgbClr val="44883E"/>
                </a:solidFill>
                <a:latin typeface="Arial" panose="020B0604020202020204" pitchFamily="34" charset="0"/>
                <a:cs typeface="Arial" panose="020B0604020202020204" pitchFamily="34" charset="0"/>
              </a:rPr>
              <a:t>/user/</a:t>
            </a:r>
            <a:r>
              <a:rPr lang="en-US" sz="2000" err="1">
                <a:solidFill>
                  <a:srgbClr val="44883E"/>
                </a:solidFill>
                <a:latin typeface="Arial" panose="020B0604020202020204" pitchFamily="34" charset="0"/>
                <a:cs typeface="Arial" panose="020B0604020202020204" pitchFamily="34" charset="0"/>
              </a:rPr>
              <a:t>GaDOEmedia</a:t>
            </a:r>
            <a:endParaRPr lang="en-US" sz="2000">
              <a:solidFill>
                <a:srgbClr val="44883E"/>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8499CE37-65B0-4940-BA7B-E1091D7E11E6}"/>
              </a:ext>
            </a:extLst>
          </p:cNvPr>
          <p:cNvPicPr>
            <a:picLocks noChangeAspect="1"/>
          </p:cNvPicPr>
          <p:nvPr userDrawn="1"/>
        </p:nvPicPr>
        <p:blipFill>
          <a:blip r:embed="rId4"/>
          <a:stretch>
            <a:fillRect/>
          </a:stretch>
        </p:blipFill>
        <p:spPr>
          <a:xfrm>
            <a:off x="909129" y="3455097"/>
            <a:ext cx="1462862" cy="511292"/>
          </a:xfrm>
          <a:prstGeom prst="rect">
            <a:avLst/>
          </a:prstGeom>
        </p:spPr>
      </p:pic>
      <p:pic>
        <p:nvPicPr>
          <p:cNvPr id="20" name="Picture 19">
            <a:extLst>
              <a:ext uri="{FF2B5EF4-FFF2-40B4-BE49-F238E27FC236}">
                <a16:creationId xmlns:a16="http://schemas.microsoft.com/office/drawing/2014/main" id="{00BAB10A-A074-074B-B3E2-497C2826E4BC}"/>
              </a:ext>
            </a:extLst>
          </p:cNvPr>
          <p:cNvPicPr>
            <a:picLocks noChangeAspect="1"/>
          </p:cNvPicPr>
          <p:nvPr userDrawn="1"/>
        </p:nvPicPr>
        <p:blipFill>
          <a:blip r:embed="rId5"/>
          <a:stretch>
            <a:fillRect/>
          </a:stretch>
        </p:blipFill>
        <p:spPr>
          <a:xfrm>
            <a:off x="909232" y="3962487"/>
            <a:ext cx="478153" cy="492355"/>
          </a:xfrm>
          <a:prstGeom prst="rect">
            <a:avLst/>
          </a:prstGeom>
        </p:spPr>
      </p:pic>
    </p:spTree>
    <p:extLst>
      <p:ext uri="{BB962C8B-B14F-4D97-AF65-F5344CB8AC3E}">
        <p14:creationId xmlns:p14="http://schemas.microsoft.com/office/powerpoint/2010/main" val="13068040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Tree>
    <p:extLst>
      <p:ext uri="{BB962C8B-B14F-4D97-AF65-F5344CB8AC3E}">
        <p14:creationId xmlns:p14="http://schemas.microsoft.com/office/powerpoint/2010/main" val="37772205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userDrawn="1"/>
        </p:nvPicPr>
        <p:blipFill>
          <a:blip r:embed="rId2"/>
          <a:stretch>
            <a:fillRect/>
          </a:stretch>
        </p:blipFill>
        <p:spPr>
          <a:xfrm>
            <a:off x="10268289" y="6023260"/>
            <a:ext cx="1485499" cy="610526"/>
          </a:xfrm>
          <a:prstGeom prst="rect">
            <a:avLst/>
          </a:prstGeom>
        </p:spPr>
      </p:pic>
      <p:sp>
        <p:nvSpPr>
          <p:cNvPr id="2" name="Title 1"/>
          <p:cNvSpPr>
            <a:spLocks noGrp="1"/>
          </p:cNvSpPr>
          <p:nvPr>
            <p:ph type="title"/>
          </p:nvPr>
        </p:nvSpPr>
        <p:spPr>
          <a:xfrm>
            <a:off x="1193800" y="365127"/>
            <a:ext cx="10515600" cy="1325563"/>
          </a:xfrm>
        </p:spPr>
        <p:txBody>
          <a:bodyPr anchor="ctr"/>
          <a:lstStyle/>
          <a:p>
            <a:r>
              <a:rPr lang="en-US"/>
              <a:t>Click to edit Master title style</a:t>
            </a:r>
          </a:p>
        </p:txBody>
      </p:sp>
      <p:sp>
        <p:nvSpPr>
          <p:cNvPr id="3" name="Content Placeholder 2"/>
          <p:cNvSpPr>
            <a:spLocks noGrp="1"/>
          </p:cNvSpPr>
          <p:nvPr>
            <p:ph idx="1"/>
          </p:nvPr>
        </p:nvSpPr>
        <p:spPr>
          <a:xfrm>
            <a:off x="1193800" y="1825626"/>
            <a:ext cx="105156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userDrawn="1"/>
        </p:nvPicPr>
        <p:blipFill rotWithShape="1">
          <a:blip r:embed="rId3"/>
          <a:srcRect r="4456"/>
          <a:stretch/>
        </p:blipFill>
        <p:spPr>
          <a:xfrm>
            <a:off x="0" y="0"/>
            <a:ext cx="890184"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userDrawn="1"/>
        </p:nvGrpSpPr>
        <p:grpSpPr>
          <a:xfrm>
            <a:off x="890184" y="6306082"/>
            <a:ext cx="8921704"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4" name="TextBox 23">
            <a:extLst>
              <a:ext uri="{FF2B5EF4-FFF2-40B4-BE49-F238E27FC236}">
                <a16:creationId xmlns:a16="http://schemas.microsoft.com/office/drawing/2014/main" id="{16F9DF7F-73DC-9F45-87C0-008434323A44}"/>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Tree>
    <p:extLst>
      <p:ext uri="{BB962C8B-B14F-4D97-AF65-F5344CB8AC3E}">
        <p14:creationId xmlns:p14="http://schemas.microsoft.com/office/powerpoint/2010/main" val="20927420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1201956" y="1122363"/>
            <a:ext cx="10551832" cy="2387600"/>
          </a:xfrm>
        </p:spPr>
        <p:txBody>
          <a:bodyPr anchor="b">
            <a:normAutofit/>
          </a:bodyPr>
          <a:lstStyle>
            <a:lvl1pPr algn="ctr">
              <a:defRPr sz="4800"/>
            </a:lvl1pPr>
          </a:lstStyle>
          <a:p>
            <a:r>
              <a:rPr lang="en-US"/>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1201956" y="3602038"/>
            <a:ext cx="10551832"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Tree>
    <p:extLst>
      <p:ext uri="{BB962C8B-B14F-4D97-AF65-F5344CB8AC3E}">
        <p14:creationId xmlns:p14="http://schemas.microsoft.com/office/powerpoint/2010/main" val="2190604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Layout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781A20-A2BE-4B42-8064-F9B450D08318}"/>
              </a:ext>
            </a:extLst>
          </p:cNvPr>
          <p:cNvPicPr>
            <a:picLocks noChangeAspect="1"/>
          </p:cNvPicPr>
          <p:nvPr userDrawn="1"/>
        </p:nvPicPr>
        <p:blipFill rotWithShape="1">
          <a:blip r:embed="rId2"/>
          <a:srcRect l="10731"/>
          <a:stretch/>
        </p:blipFill>
        <p:spPr>
          <a:xfrm>
            <a:off x="0" y="661645"/>
            <a:ext cx="3201730" cy="5882026"/>
          </a:xfrm>
          <a:prstGeom prst="rect">
            <a:avLst/>
          </a:prstGeom>
        </p:spPr>
      </p:pic>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A4CE7F4F-2521-264B-94DA-13FD797D5CD4}"/>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1B8F853-AAA8-934F-A2D7-7F2745DB8659}"/>
              </a:ext>
            </a:extLst>
          </p:cNvPr>
          <p:cNvPicPr>
            <a:picLocks noChangeAspect="1"/>
          </p:cNvPicPr>
          <p:nvPr userDrawn="1"/>
        </p:nvPicPr>
        <p:blipFill>
          <a:blip r:embed="rId3"/>
          <a:stretch>
            <a:fillRect/>
          </a:stretch>
        </p:blipFill>
        <p:spPr>
          <a:xfrm>
            <a:off x="10083970" y="5961295"/>
            <a:ext cx="1310904" cy="718360"/>
          </a:xfrm>
          <a:prstGeom prst="rect">
            <a:avLst/>
          </a:prstGeom>
        </p:spPr>
      </p:pic>
      <p:sp>
        <p:nvSpPr>
          <p:cNvPr id="14" name="Title 1">
            <a:extLst>
              <a:ext uri="{FF2B5EF4-FFF2-40B4-BE49-F238E27FC236}">
                <a16:creationId xmlns:a16="http://schemas.microsoft.com/office/drawing/2014/main" id="{9B3A2279-D152-8B4B-BC54-45EC55B9CC11}"/>
              </a:ext>
            </a:extLst>
          </p:cNvPr>
          <p:cNvSpPr>
            <a:spLocks noGrp="1"/>
          </p:cNvSpPr>
          <p:nvPr>
            <p:ph type="title"/>
          </p:nvPr>
        </p:nvSpPr>
        <p:spPr>
          <a:xfrm>
            <a:off x="2942493" y="370703"/>
            <a:ext cx="8487507" cy="2294037"/>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6" name="Text Placeholder 9">
            <a:extLst>
              <a:ext uri="{FF2B5EF4-FFF2-40B4-BE49-F238E27FC236}">
                <a16:creationId xmlns:a16="http://schemas.microsoft.com/office/drawing/2014/main" id="{B0021164-9EA7-1847-8908-C5880460C7D7}"/>
              </a:ext>
            </a:extLst>
          </p:cNvPr>
          <p:cNvSpPr>
            <a:spLocks noGrp="1"/>
          </p:cNvSpPr>
          <p:nvPr>
            <p:ph type="body" sz="quarter" idx="13" hasCustomPrompt="1"/>
          </p:nvPr>
        </p:nvSpPr>
        <p:spPr>
          <a:xfrm>
            <a:off x="2942493" y="2841945"/>
            <a:ext cx="8487507" cy="213782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Tree>
    <p:extLst>
      <p:ext uri="{BB962C8B-B14F-4D97-AF65-F5344CB8AC3E}">
        <p14:creationId xmlns:p14="http://schemas.microsoft.com/office/powerpoint/2010/main" val="367653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Layou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53EC34-2F36-E44A-9A57-AD70BB3D4934}"/>
              </a:ext>
            </a:extLst>
          </p:cNvPr>
          <p:cNvPicPr>
            <a:picLocks noChangeAspect="1"/>
          </p:cNvPicPr>
          <p:nvPr userDrawn="1"/>
        </p:nvPicPr>
        <p:blipFill rotWithShape="1">
          <a:blip r:embed="rId2"/>
          <a:srcRect r="12629"/>
          <a:stretch/>
        </p:blipFill>
        <p:spPr>
          <a:xfrm>
            <a:off x="9451240" y="575421"/>
            <a:ext cx="2740760" cy="5880100"/>
          </a:xfrm>
          <a:prstGeom prst="rect">
            <a:avLst/>
          </a:prstGeom>
        </p:spPr>
      </p:pic>
      <p:sp>
        <p:nvSpPr>
          <p:cNvPr id="6" name="Rectangle 5">
            <a:extLst>
              <a:ext uri="{FF2B5EF4-FFF2-40B4-BE49-F238E27FC236}">
                <a16:creationId xmlns:a16="http://schemas.microsoft.com/office/drawing/2014/main" id="{EEC1DC9E-E8B2-D747-A215-2B86C89FCFE5}"/>
              </a:ext>
            </a:extLst>
          </p:cNvPr>
          <p:cNvSpPr/>
          <p:nvPr userDrawn="1"/>
        </p:nvSpPr>
        <p:spPr>
          <a:xfrm>
            <a:off x="8407897" y="6354188"/>
            <a:ext cx="2968534"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752503" y="665047"/>
            <a:ext cx="8372835" cy="1987336"/>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752505" y="2841946"/>
            <a:ext cx="8372832"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7" name="TextBox 26">
            <a:extLst>
              <a:ext uri="{FF2B5EF4-FFF2-40B4-BE49-F238E27FC236}">
                <a16:creationId xmlns:a16="http://schemas.microsoft.com/office/drawing/2014/main" id="{7DE45EDE-C757-6544-A7DD-F5A4716C796F}"/>
              </a:ext>
            </a:extLst>
          </p:cNvPr>
          <p:cNvSpPr txBox="1"/>
          <p:nvPr userDrawn="1"/>
        </p:nvSpPr>
        <p:spPr>
          <a:xfrm>
            <a:off x="2915206" y="6354188"/>
            <a:ext cx="8555100" cy="307777"/>
          </a:xfrm>
          <a:prstGeom prst="rect">
            <a:avLst/>
          </a:prstGeom>
          <a:noFill/>
        </p:spPr>
        <p:txBody>
          <a:bodyPr wrap="square" rtlCol="0">
            <a:spAutoFit/>
          </a:bodyPr>
          <a:lstStyle/>
          <a:p>
            <a:r>
              <a:rPr lang="en-US" sz="1200">
                <a:solidFill>
                  <a:srgbClr val="3DB8CF"/>
                </a:solidFill>
                <a:latin typeface="Arial Black" panose="020B0A04020102020204" pitchFamily="34" charset="0"/>
              </a:rPr>
              <a:t>Educating Georgia's Future </a:t>
            </a:r>
            <a:r>
              <a:rPr lang="en-US" sz="1400" b="1" i="1">
                <a:solidFill>
                  <a:schemeClr val="bg2">
                    <a:lumMod val="50000"/>
                  </a:schemeClr>
                </a:solidFill>
              </a:rPr>
              <a:t>by graduating students who are ready to learn, ready to live, and ready to lead.</a:t>
            </a:r>
          </a:p>
        </p:txBody>
      </p:sp>
      <p:grpSp>
        <p:nvGrpSpPr>
          <p:cNvPr id="18" name="Group 17">
            <a:extLst>
              <a:ext uri="{FF2B5EF4-FFF2-40B4-BE49-F238E27FC236}">
                <a16:creationId xmlns:a16="http://schemas.microsoft.com/office/drawing/2014/main" id="{C094C8D7-CE32-CE44-AA98-755454A3A1C2}"/>
              </a:ext>
            </a:extLst>
          </p:cNvPr>
          <p:cNvGrpSpPr/>
          <p:nvPr userDrawn="1"/>
        </p:nvGrpSpPr>
        <p:grpSpPr>
          <a:xfrm rot="10800000">
            <a:off x="3005961" y="6313578"/>
            <a:ext cx="9186039" cy="45719"/>
            <a:chOff x="1" y="6313580"/>
            <a:chExt cx="9186039" cy="45719"/>
          </a:xfrm>
        </p:grpSpPr>
        <p:sp>
          <p:nvSpPr>
            <p:cNvPr id="19" name="Rectangle 18">
              <a:extLst>
                <a:ext uri="{FF2B5EF4-FFF2-40B4-BE49-F238E27FC236}">
                  <a16:creationId xmlns:a16="http://schemas.microsoft.com/office/drawing/2014/main" id="{285DE533-51EA-3D49-9C03-14DC69679354}"/>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E12ED5D-7CD9-5741-B9D5-5B76973F24E6}"/>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4DA276-7B32-684F-88ED-9DCC6143510D}"/>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E86B2FB-C4DF-DF4C-9237-74F5513C2B41}"/>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59E8E7B1-79ED-E949-8233-3435A7912CA1}"/>
              </a:ext>
            </a:extLst>
          </p:cNvPr>
          <p:cNvSpPr txBox="1"/>
          <p:nvPr userDrawn="1"/>
        </p:nvSpPr>
        <p:spPr>
          <a:xfrm>
            <a:off x="11475605"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84BBB21C-8A8F-4D43-9986-4863EF0784C5}"/>
              </a:ext>
            </a:extLst>
          </p:cNvPr>
          <p:cNvPicPr>
            <a:picLocks noChangeAspect="1"/>
          </p:cNvPicPr>
          <p:nvPr userDrawn="1"/>
        </p:nvPicPr>
        <p:blipFill>
          <a:blip r:embed="rId3"/>
          <a:stretch>
            <a:fillRect/>
          </a:stretch>
        </p:blipFill>
        <p:spPr>
          <a:xfrm>
            <a:off x="721694" y="5900336"/>
            <a:ext cx="1310904" cy="718360"/>
          </a:xfrm>
          <a:prstGeom prst="rect">
            <a:avLst/>
          </a:prstGeom>
        </p:spPr>
      </p:pic>
    </p:spTree>
    <p:extLst>
      <p:ext uri="{BB962C8B-B14F-4D97-AF65-F5344CB8AC3E}">
        <p14:creationId xmlns:p14="http://schemas.microsoft.com/office/powerpoint/2010/main" val="2434570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Layout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5C45B6-46B0-184E-B18F-A2920A9AB4AB}"/>
              </a:ext>
            </a:extLst>
          </p:cNvPr>
          <p:cNvPicPr>
            <a:picLocks noChangeAspect="1"/>
          </p:cNvPicPr>
          <p:nvPr userDrawn="1"/>
        </p:nvPicPr>
        <p:blipFill rotWithShape="1">
          <a:blip r:embed="rId2"/>
          <a:srcRect r="14973"/>
          <a:stretch/>
        </p:blipFill>
        <p:spPr>
          <a:xfrm>
            <a:off x="8359316" y="1166200"/>
            <a:ext cx="3832684" cy="5691800"/>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482511" y="665047"/>
            <a:ext cx="8156392" cy="1987336"/>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482511" y="2841946"/>
            <a:ext cx="8156392"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35" name="Rectangle 34">
            <a:extLst>
              <a:ext uri="{FF2B5EF4-FFF2-40B4-BE49-F238E27FC236}">
                <a16:creationId xmlns:a16="http://schemas.microsoft.com/office/drawing/2014/main" id="{FE285805-BC06-6048-92FB-92AA0CDB2774}"/>
              </a:ext>
            </a:extLst>
          </p:cNvPr>
          <p:cNvSpPr/>
          <p:nvPr userDrawn="1"/>
        </p:nvSpPr>
        <p:spPr>
          <a:xfrm>
            <a:off x="5643182" y="6354188"/>
            <a:ext cx="2968534"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61E1373-7937-2D41-AA02-6110B044F58F}"/>
              </a:ext>
            </a:extLst>
          </p:cNvPr>
          <p:cNvSpPr/>
          <p:nvPr userDrawn="1"/>
        </p:nvSpPr>
        <p:spPr>
          <a:xfrm>
            <a:off x="5643181" y="6354188"/>
            <a:ext cx="3073873"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9C43CA85-BDBA-ED4E-A0FE-4908A66332BA}"/>
              </a:ext>
            </a:extLst>
          </p:cNvPr>
          <p:cNvSpPr txBox="1"/>
          <p:nvPr userDrawn="1"/>
        </p:nvSpPr>
        <p:spPr>
          <a:xfrm>
            <a:off x="379090" y="6354188"/>
            <a:ext cx="8555100" cy="307777"/>
          </a:xfrm>
          <a:prstGeom prst="rect">
            <a:avLst/>
          </a:prstGeom>
          <a:noFill/>
        </p:spPr>
        <p:txBody>
          <a:bodyPr wrap="square" rtlCol="0">
            <a:spAutoFit/>
          </a:bodyPr>
          <a:lstStyle/>
          <a:p>
            <a:r>
              <a:rPr lang="en-US" sz="1200">
                <a:solidFill>
                  <a:srgbClr val="3DB8CF"/>
                </a:solidFill>
                <a:latin typeface="Arial Black" panose="020B0A04020102020204" pitchFamily="34" charset="0"/>
              </a:rPr>
              <a:t>Educating Georgia's Future </a:t>
            </a:r>
            <a:r>
              <a:rPr lang="en-US" sz="1400" b="1" i="1">
                <a:solidFill>
                  <a:schemeClr val="bg2">
                    <a:lumMod val="50000"/>
                  </a:schemeClr>
                </a:solidFill>
              </a:rPr>
              <a:t>by graduating students who are ready to learn, ready to live, and ready to lead.</a:t>
            </a:r>
          </a:p>
        </p:txBody>
      </p:sp>
      <p:grpSp>
        <p:nvGrpSpPr>
          <p:cNvPr id="18" name="Group 17">
            <a:extLst>
              <a:ext uri="{FF2B5EF4-FFF2-40B4-BE49-F238E27FC236}">
                <a16:creationId xmlns:a16="http://schemas.microsoft.com/office/drawing/2014/main" id="{085BEC16-9E99-3A47-9C9B-240C70D382D9}"/>
              </a:ext>
            </a:extLst>
          </p:cNvPr>
          <p:cNvGrpSpPr/>
          <p:nvPr userDrawn="1"/>
        </p:nvGrpSpPr>
        <p:grpSpPr>
          <a:xfrm>
            <a:off x="2" y="6313580"/>
            <a:ext cx="8638902" cy="45719"/>
            <a:chOff x="1" y="6313580"/>
            <a:chExt cx="9186039" cy="45719"/>
          </a:xfrm>
        </p:grpSpPr>
        <p:sp>
          <p:nvSpPr>
            <p:cNvPr id="19" name="Rectangle 18">
              <a:extLst>
                <a:ext uri="{FF2B5EF4-FFF2-40B4-BE49-F238E27FC236}">
                  <a16:creationId xmlns:a16="http://schemas.microsoft.com/office/drawing/2014/main" id="{ED6E2621-548B-B248-A4EE-018114110B86}"/>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27EDAD6-2D3C-D54A-BB31-5AEEA25107FF}"/>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6E636B7-92A6-EA45-8DB5-6BABC9AF0A89}"/>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028E30D-8498-324D-B321-3E24F0817316}"/>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9C944A91-C8AA-2847-85D3-78555ABC02CF}"/>
              </a:ext>
            </a:extLst>
          </p:cNvPr>
          <p:cNvSpPr txBox="1"/>
          <p:nvPr userDrawn="1"/>
        </p:nvSpPr>
        <p:spPr>
          <a:xfrm>
            <a:off x="11475605"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05C8894F-E7BD-F947-8561-68BB5B9E3C98}"/>
              </a:ext>
            </a:extLst>
          </p:cNvPr>
          <p:cNvPicPr>
            <a:picLocks noChangeAspect="1"/>
          </p:cNvPicPr>
          <p:nvPr userDrawn="1"/>
        </p:nvPicPr>
        <p:blipFill>
          <a:blip r:embed="rId3"/>
          <a:stretch>
            <a:fillRect/>
          </a:stretch>
        </p:blipFill>
        <p:spPr>
          <a:xfrm>
            <a:off x="452694" y="5467482"/>
            <a:ext cx="1310904" cy="718360"/>
          </a:xfrm>
          <a:prstGeom prst="rect">
            <a:avLst/>
          </a:prstGeom>
        </p:spPr>
      </p:pic>
    </p:spTree>
    <p:extLst>
      <p:ext uri="{BB962C8B-B14F-4D97-AF65-F5344CB8AC3E}">
        <p14:creationId xmlns:p14="http://schemas.microsoft.com/office/powerpoint/2010/main" val="1868762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Layout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73EFB-3179-894F-AF60-3B5447DFF3ED}"/>
              </a:ext>
            </a:extLst>
          </p:cNvPr>
          <p:cNvPicPr>
            <a:picLocks noChangeAspect="1"/>
          </p:cNvPicPr>
          <p:nvPr userDrawn="1"/>
        </p:nvPicPr>
        <p:blipFill rotWithShape="1">
          <a:blip r:embed="rId2"/>
          <a:srcRect l="8888" b="13764"/>
          <a:stretch/>
        </p:blipFill>
        <p:spPr>
          <a:xfrm>
            <a:off x="0" y="1484521"/>
            <a:ext cx="5243802" cy="4829060"/>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785191" y="333633"/>
            <a:ext cx="10664079" cy="1679836"/>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4817311" y="2272081"/>
            <a:ext cx="6622020" cy="245723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1" name="TextBox 20">
            <a:extLst>
              <a:ext uri="{FF2B5EF4-FFF2-40B4-BE49-F238E27FC236}">
                <a16:creationId xmlns:a16="http://schemas.microsoft.com/office/drawing/2014/main" id="{D6CE7E7B-4B24-094C-871A-7212D713BF16}"/>
              </a:ext>
            </a:extLst>
          </p:cNvPr>
          <p:cNvSpPr txBox="1"/>
          <p:nvPr userDrawn="1"/>
        </p:nvSpPr>
        <p:spPr>
          <a:xfrm>
            <a:off x="762179" y="6360437"/>
            <a:ext cx="6778566" cy="307777"/>
          </a:xfrm>
          <a:prstGeom prst="rect">
            <a:avLst/>
          </a:prstGeom>
          <a:noFill/>
        </p:spPr>
        <p:txBody>
          <a:bodyPr wrap="square" rtlCol="0">
            <a:spAutoFit/>
          </a:bodyPr>
          <a:lstStyle/>
          <a:p>
            <a:r>
              <a:rPr lang="en-US" sz="1400" b="1" i="1">
                <a:solidFill>
                  <a:schemeClr val="bg2">
                    <a:lumMod val="50000"/>
                  </a:schemeClr>
                </a:solidFill>
              </a:rPr>
              <a:t>Offering a holistic education to </a:t>
            </a:r>
            <a:r>
              <a:rPr lang="en-US" sz="1400">
                <a:solidFill>
                  <a:srgbClr val="3DB8CF"/>
                </a:solidFill>
                <a:latin typeface="Arial Black" panose="020B0A04020102020204" pitchFamily="34" charset="0"/>
              </a:rPr>
              <a:t>each and every child </a:t>
            </a:r>
            <a:r>
              <a:rPr lang="en-US" sz="1400" b="1" i="1">
                <a:solidFill>
                  <a:schemeClr val="bg2">
                    <a:lumMod val="50000"/>
                  </a:schemeClr>
                </a:solidFill>
              </a:rPr>
              <a:t>in our state.</a:t>
            </a:r>
          </a:p>
        </p:txBody>
      </p:sp>
      <p:grpSp>
        <p:nvGrpSpPr>
          <p:cNvPr id="17" name="Group 16">
            <a:extLst>
              <a:ext uri="{FF2B5EF4-FFF2-40B4-BE49-F238E27FC236}">
                <a16:creationId xmlns:a16="http://schemas.microsoft.com/office/drawing/2014/main" id="{77A57C96-3294-4645-BCFF-553D44360C35}"/>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721E0B0A-46A3-3244-95AE-9E847C9A2AA5}"/>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F75C0E-7DC7-074E-9B0E-3DD130488456}"/>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FF0CB4E-DC96-B846-B0AE-8FF4E69FDEF7}"/>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955CAB-B66C-164E-B593-B44C8B1DF111}"/>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694180BD-900A-F64B-B2AA-1F2A94E9B167}"/>
              </a:ext>
            </a:extLst>
          </p:cNvPr>
          <p:cNvSpPr txBox="1"/>
          <p:nvPr userDrawn="1"/>
        </p:nvSpPr>
        <p:spPr>
          <a:xfrm>
            <a:off x="0"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444E6F59-9F9A-504E-BA04-B332BBD2B972}"/>
              </a:ext>
            </a:extLst>
          </p:cNvPr>
          <p:cNvPicPr>
            <a:picLocks noChangeAspect="1"/>
          </p:cNvPicPr>
          <p:nvPr userDrawn="1"/>
        </p:nvPicPr>
        <p:blipFill>
          <a:blip r:embed="rId3"/>
          <a:stretch>
            <a:fillRect/>
          </a:stretch>
        </p:blipFill>
        <p:spPr>
          <a:xfrm>
            <a:off x="10083970" y="5961295"/>
            <a:ext cx="1310904" cy="718360"/>
          </a:xfrm>
          <a:prstGeom prst="rect">
            <a:avLst/>
          </a:prstGeom>
        </p:spPr>
      </p:pic>
    </p:spTree>
    <p:extLst>
      <p:ext uri="{BB962C8B-B14F-4D97-AF65-F5344CB8AC3E}">
        <p14:creationId xmlns:p14="http://schemas.microsoft.com/office/powerpoint/2010/main" val="256193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Elemen #1">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2A2C214-9B58-89D9-CC3F-918EFF5B649C}"/>
              </a:ext>
            </a:extLst>
          </p:cNvPr>
          <p:cNvPicPr>
            <a:picLocks noChangeAspect="1"/>
          </p:cNvPicPr>
          <p:nvPr userDrawn="1"/>
        </p:nvPicPr>
        <p:blipFill>
          <a:blip r:embed="rId2"/>
          <a:stretch>
            <a:fillRect/>
          </a:stretch>
        </p:blipFill>
        <p:spPr>
          <a:xfrm>
            <a:off x="88656" y="1371599"/>
            <a:ext cx="3092939" cy="5115697"/>
          </a:xfrm>
          <a:prstGeom prst="rect">
            <a:avLst/>
          </a:prstGeom>
        </p:spPr>
      </p:pic>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A4CE7F4F-2521-264B-94DA-13FD797D5CD4}"/>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1B8F853-AAA8-934F-A2D7-7F2745DB8659}"/>
              </a:ext>
            </a:extLst>
          </p:cNvPr>
          <p:cNvPicPr>
            <a:picLocks noChangeAspect="1"/>
          </p:cNvPicPr>
          <p:nvPr userDrawn="1"/>
        </p:nvPicPr>
        <p:blipFill>
          <a:blip r:embed="rId3"/>
          <a:stretch>
            <a:fillRect/>
          </a:stretch>
        </p:blipFill>
        <p:spPr>
          <a:xfrm>
            <a:off x="10083970" y="5961295"/>
            <a:ext cx="1310904" cy="718360"/>
          </a:xfrm>
          <a:prstGeom prst="rect">
            <a:avLst/>
          </a:prstGeom>
        </p:spPr>
      </p:pic>
      <p:sp>
        <p:nvSpPr>
          <p:cNvPr id="14" name="Title 1">
            <a:extLst>
              <a:ext uri="{FF2B5EF4-FFF2-40B4-BE49-F238E27FC236}">
                <a16:creationId xmlns:a16="http://schemas.microsoft.com/office/drawing/2014/main" id="{9B3A2279-D152-8B4B-BC54-45EC55B9CC11}"/>
              </a:ext>
            </a:extLst>
          </p:cNvPr>
          <p:cNvSpPr>
            <a:spLocks noGrp="1"/>
          </p:cNvSpPr>
          <p:nvPr>
            <p:ph type="title"/>
          </p:nvPr>
        </p:nvSpPr>
        <p:spPr>
          <a:xfrm>
            <a:off x="2942493" y="370703"/>
            <a:ext cx="8487507" cy="2294037"/>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6" name="Text Placeholder 9">
            <a:extLst>
              <a:ext uri="{FF2B5EF4-FFF2-40B4-BE49-F238E27FC236}">
                <a16:creationId xmlns:a16="http://schemas.microsoft.com/office/drawing/2014/main" id="{B0021164-9EA7-1847-8908-C5880460C7D7}"/>
              </a:ext>
            </a:extLst>
          </p:cNvPr>
          <p:cNvSpPr>
            <a:spLocks noGrp="1"/>
          </p:cNvSpPr>
          <p:nvPr>
            <p:ph type="body" sz="quarter" idx="13" hasCustomPrompt="1"/>
          </p:nvPr>
        </p:nvSpPr>
        <p:spPr>
          <a:xfrm>
            <a:off x="2942493" y="2841945"/>
            <a:ext cx="8487507" cy="213782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Tree>
    <p:extLst>
      <p:ext uri="{BB962C8B-B14F-4D97-AF65-F5344CB8AC3E}">
        <p14:creationId xmlns:p14="http://schemas.microsoft.com/office/powerpoint/2010/main" val="518899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 Elemen #2">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A4CE7F4F-2521-264B-94DA-13FD797D5CD4}"/>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1B8F853-AAA8-934F-A2D7-7F2745DB8659}"/>
              </a:ext>
            </a:extLst>
          </p:cNvPr>
          <p:cNvPicPr>
            <a:picLocks noChangeAspect="1"/>
          </p:cNvPicPr>
          <p:nvPr userDrawn="1"/>
        </p:nvPicPr>
        <p:blipFill>
          <a:blip r:embed="rId2"/>
          <a:stretch>
            <a:fillRect/>
          </a:stretch>
        </p:blipFill>
        <p:spPr>
          <a:xfrm>
            <a:off x="10083970" y="5961295"/>
            <a:ext cx="1310904" cy="718360"/>
          </a:xfrm>
          <a:prstGeom prst="rect">
            <a:avLst/>
          </a:prstGeom>
        </p:spPr>
      </p:pic>
      <p:sp>
        <p:nvSpPr>
          <p:cNvPr id="14" name="Title 1">
            <a:extLst>
              <a:ext uri="{FF2B5EF4-FFF2-40B4-BE49-F238E27FC236}">
                <a16:creationId xmlns:a16="http://schemas.microsoft.com/office/drawing/2014/main" id="{9B3A2279-D152-8B4B-BC54-45EC55B9CC11}"/>
              </a:ext>
            </a:extLst>
          </p:cNvPr>
          <p:cNvSpPr>
            <a:spLocks noGrp="1"/>
          </p:cNvSpPr>
          <p:nvPr>
            <p:ph type="title"/>
          </p:nvPr>
        </p:nvSpPr>
        <p:spPr>
          <a:xfrm>
            <a:off x="2942493" y="370703"/>
            <a:ext cx="8487507" cy="2294037"/>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6" name="Text Placeholder 9">
            <a:extLst>
              <a:ext uri="{FF2B5EF4-FFF2-40B4-BE49-F238E27FC236}">
                <a16:creationId xmlns:a16="http://schemas.microsoft.com/office/drawing/2014/main" id="{B0021164-9EA7-1847-8908-C5880460C7D7}"/>
              </a:ext>
            </a:extLst>
          </p:cNvPr>
          <p:cNvSpPr>
            <a:spLocks noGrp="1"/>
          </p:cNvSpPr>
          <p:nvPr>
            <p:ph type="body" sz="quarter" idx="13" hasCustomPrompt="1"/>
          </p:nvPr>
        </p:nvSpPr>
        <p:spPr>
          <a:xfrm>
            <a:off x="2942493" y="2841945"/>
            <a:ext cx="8487507" cy="213782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4" name="Picture 3">
            <a:extLst>
              <a:ext uri="{FF2B5EF4-FFF2-40B4-BE49-F238E27FC236}">
                <a16:creationId xmlns:a16="http://schemas.microsoft.com/office/drawing/2014/main" id="{D5FCC496-56AE-D7BA-E5A3-ADDAD05BD032}"/>
              </a:ext>
            </a:extLst>
          </p:cNvPr>
          <p:cNvPicPr>
            <a:picLocks noChangeAspect="1"/>
          </p:cNvPicPr>
          <p:nvPr userDrawn="1"/>
        </p:nvPicPr>
        <p:blipFill>
          <a:blip r:embed="rId3"/>
          <a:stretch>
            <a:fillRect/>
          </a:stretch>
        </p:blipFill>
        <p:spPr>
          <a:xfrm>
            <a:off x="41516" y="1265063"/>
            <a:ext cx="3077604" cy="5222233"/>
          </a:xfrm>
          <a:prstGeom prst="rect">
            <a:avLst/>
          </a:prstGeom>
        </p:spPr>
      </p:pic>
    </p:spTree>
    <p:extLst>
      <p:ext uri="{BB962C8B-B14F-4D97-AF65-F5344CB8AC3E}">
        <p14:creationId xmlns:p14="http://schemas.microsoft.com/office/powerpoint/2010/main" val="3938930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F79BD0-8707-0E44-988E-38DBD59EB7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B678A1-AE6C-BC48-91DE-D41D7CA160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3568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85" r:id="rId8"/>
    <p:sldLayoutId id="2147483686" r:id="rId9"/>
    <p:sldLayoutId id="2147483687" r:id="rId10"/>
    <p:sldLayoutId id="2147483695" r:id="rId11"/>
    <p:sldLayoutId id="2147483690" r:id="rId12"/>
    <p:sldLayoutId id="2147483688" r:id="rId13"/>
    <p:sldLayoutId id="2147483680" r:id="rId14"/>
    <p:sldLayoutId id="2147483681" r:id="rId15"/>
    <p:sldLayoutId id="2147483682" r:id="rId16"/>
    <p:sldLayoutId id="2147483683" r:id="rId17"/>
    <p:sldLayoutId id="2147483684" r:id="rId18"/>
    <p:sldLayoutId id="2147483668" r:id="rId19"/>
    <p:sldLayoutId id="2147483669" r:id="rId20"/>
    <p:sldLayoutId id="2147483670" r:id="rId21"/>
    <p:sldLayoutId id="2147483671" r:id="rId22"/>
    <p:sldLayoutId id="2147483692" r:id="rId23"/>
    <p:sldLayoutId id="2147483693" r:id="rId24"/>
    <p:sldLayoutId id="2147483694" r:id="rId25"/>
    <p:sldLayoutId id="2147483675" r:id="rId26"/>
    <p:sldLayoutId id="2147483676" r:id="rId27"/>
    <p:sldLayoutId id="2147483691" r:id="rId28"/>
    <p:sldLayoutId id="2147483677" r:id="rId29"/>
    <p:sldLayoutId id="2147483678" r:id="rId30"/>
    <p:sldLayoutId id="2147483679" r:id="rId31"/>
  </p:sldLayoutIdLst>
  <p:hf sldNum="0" hdr="0" ftr="0"/>
  <p:txStyles>
    <p:titleStyle>
      <a:lvl1pPr algn="l" defTabSz="914400" rtl="0" eaLnBrk="1" latinLnBrk="0" hangingPunct="1">
        <a:lnSpc>
          <a:spcPct val="90000"/>
        </a:lnSpc>
        <a:spcBef>
          <a:spcPct val="0"/>
        </a:spcBef>
        <a:buNone/>
        <a:defRPr sz="4800" b="1" kern="1200">
          <a:solidFill>
            <a:srgbClr val="44883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11/1/2022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866834697"/>
      </p:ext>
    </p:extLst>
  </p:cSld>
  <p:clrMap bg1="lt1" tx1="dk1" bg2="lt2" tx2="dk2" accent1="accent1" accent2="accent2" accent3="accent3" accent4="accent4" accent5="accent5" accent6="accent6" hlink="hlink" folHlink="folHlink"/>
  <p:sldLayoutIdLst>
    <p:sldLayoutId id="2147483689" r:id="rId1"/>
    <p:sldLayoutId id="2147483674" r:id="rId2"/>
    <p:sldLayoutId id="2147483673" r:id="rId3"/>
  </p:sldLayoutIdLst>
  <p:txStyles>
    <p:title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law.justia.com/codes/georgia/2021/title-36/chapter-91/article-2/section-36-91-21/" TargetMode="External"/><Relationship Id="rId2" Type="http://schemas.openxmlformats.org/officeDocument/2006/relationships/hyperlink" Target="https://law.justia.com/codes/georgia/2021/title-36/chapter-91/article-2/section-36-91-20/" TargetMode="External"/><Relationship Id="rId1" Type="http://schemas.openxmlformats.org/officeDocument/2006/relationships/slideLayout" Target="../slideLayouts/slideLayout2.xml"/><Relationship Id="rId4" Type="http://schemas.openxmlformats.org/officeDocument/2006/relationships/hyperlink" Target="https://law.justia.com/codes/georgia/2021/title-36/chapter-91/article-2/section-36-91-22/"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shealy-my.sharepoint.com/personal/michael_sanders_doe_k12_ga_us/Documents/DOE%20Documents/ESSER/Elementary%20and%20Secondary%20School%20Emergency%20Relief-%20Construction-Renovation%20Assurance.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gadoe.org/Finance-and-Business-Operations/Facilities-Services/Pages/Facilities-Services-Resources.aspx" TargetMode="External"/><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2" Type="http://schemas.openxmlformats.org/officeDocument/2006/relationships/hyperlink" Target="mailto:kwaldrep@doe.k12.ga.us" TargetMode="External"/><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9A3E8-57FC-1143-B912-B2FAC43E4571}"/>
              </a:ext>
            </a:extLst>
          </p:cNvPr>
          <p:cNvSpPr>
            <a:spLocks noGrp="1"/>
          </p:cNvSpPr>
          <p:nvPr>
            <p:ph type="ctrTitle"/>
          </p:nvPr>
        </p:nvSpPr>
        <p:spPr/>
        <p:txBody>
          <a:bodyPr/>
          <a:lstStyle/>
          <a:p>
            <a:r>
              <a:rPr lang="en-US"/>
              <a:t>Georgia Department of Education-Facilities Services</a:t>
            </a:r>
          </a:p>
        </p:txBody>
      </p:sp>
      <p:sp>
        <p:nvSpPr>
          <p:cNvPr id="3" name="Subtitle 2">
            <a:extLst>
              <a:ext uri="{FF2B5EF4-FFF2-40B4-BE49-F238E27FC236}">
                <a16:creationId xmlns:a16="http://schemas.microsoft.com/office/drawing/2014/main" id="{F74D1F68-F0CA-584E-9CC7-504294CC5024}"/>
              </a:ext>
            </a:extLst>
          </p:cNvPr>
          <p:cNvSpPr>
            <a:spLocks noGrp="1"/>
          </p:cNvSpPr>
          <p:nvPr>
            <p:ph type="subTitle" idx="1"/>
          </p:nvPr>
        </p:nvSpPr>
        <p:spPr/>
        <p:txBody>
          <a:bodyPr vert="horz" lIns="91440" tIns="45720" rIns="91440" bIns="45720" rtlCol="0" anchor="t">
            <a:normAutofit/>
          </a:bodyPr>
          <a:lstStyle/>
          <a:p>
            <a:r>
              <a:rPr lang="en-US" dirty="0">
                <a:latin typeface="Arial"/>
                <a:cs typeface="Arial"/>
              </a:rPr>
              <a:t>GASFA</a:t>
            </a:r>
          </a:p>
          <a:p>
            <a:r>
              <a:rPr lang="en-US" dirty="0">
                <a:latin typeface="Arial"/>
                <a:cs typeface="Arial"/>
              </a:rPr>
              <a:t>October 23-26, 2022</a:t>
            </a:r>
          </a:p>
        </p:txBody>
      </p:sp>
    </p:spTree>
    <p:extLst>
      <p:ext uri="{BB962C8B-B14F-4D97-AF65-F5344CB8AC3E}">
        <p14:creationId xmlns:p14="http://schemas.microsoft.com/office/powerpoint/2010/main" val="2515158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F871EB-196F-53C6-0A39-728B02694491}"/>
              </a:ext>
            </a:extLst>
          </p:cNvPr>
          <p:cNvSpPr>
            <a:spLocks noGrp="1"/>
          </p:cNvSpPr>
          <p:nvPr>
            <p:ph type="title"/>
          </p:nvPr>
        </p:nvSpPr>
        <p:spPr/>
        <p:txBody>
          <a:bodyPr/>
          <a:lstStyle/>
          <a:p>
            <a:r>
              <a:rPr lang="en-US"/>
              <a:t>Capital Outlay: 20-2-260</a:t>
            </a:r>
          </a:p>
        </p:txBody>
      </p:sp>
      <p:sp>
        <p:nvSpPr>
          <p:cNvPr id="7" name="Content Placeholder 6">
            <a:extLst>
              <a:ext uri="{FF2B5EF4-FFF2-40B4-BE49-F238E27FC236}">
                <a16:creationId xmlns:a16="http://schemas.microsoft.com/office/drawing/2014/main" id="{49139B6E-6625-8613-CE30-F30DD4FFC52F}"/>
              </a:ext>
            </a:extLst>
          </p:cNvPr>
          <p:cNvSpPr>
            <a:spLocks noGrp="1"/>
          </p:cNvSpPr>
          <p:nvPr>
            <p:ph idx="1"/>
          </p:nvPr>
        </p:nvSpPr>
        <p:spPr/>
        <p:txBody>
          <a:bodyPr>
            <a:normAutofit/>
          </a:bodyPr>
          <a:lstStyle/>
          <a:p>
            <a:r>
              <a:rPr lang="en-US" altLang="en-US"/>
              <a:t>Establishes the premise of safe and adequate schools</a:t>
            </a:r>
          </a:p>
          <a:p>
            <a:r>
              <a:rPr lang="en-US" altLang="en-US"/>
              <a:t>Directs the Georgia Department of Education (GaDOE) to develop and administer rules to this end</a:t>
            </a:r>
          </a:p>
          <a:p>
            <a:r>
              <a:rPr lang="en-US" altLang="en-US"/>
              <a:t>Requires 5-year Local Facility Plan to participate in Capital Outlay</a:t>
            </a:r>
          </a:p>
          <a:p>
            <a:r>
              <a:rPr lang="en-US" altLang="en-US"/>
              <a:t>$300 Million requested of the legislature annually to fund renovations, modifications, new classrooms and new facilities</a:t>
            </a:r>
          </a:p>
          <a:p>
            <a:r>
              <a:rPr lang="en-US" altLang="en-US"/>
              <a:t>Based on eligible need</a:t>
            </a:r>
          </a:p>
          <a:p>
            <a:endParaRPr lang="en-US"/>
          </a:p>
        </p:txBody>
      </p:sp>
    </p:spTree>
    <p:extLst>
      <p:ext uri="{BB962C8B-B14F-4D97-AF65-F5344CB8AC3E}">
        <p14:creationId xmlns:p14="http://schemas.microsoft.com/office/powerpoint/2010/main" val="4267409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F871EB-196F-53C6-0A39-728B02694491}"/>
              </a:ext>
            </a:extLst>
          </p:cNvPr>
          <p:cNvSpPr>
            <a:spLocks noGrp="1"/>
          </p:cNvSpPr>
          <p:nvPr>
            <p:ph type="title"/>
          </p:nvPr>
        </p:nvSpPr>
        <p:spPr/>
        <p:txBody>
          <a:bodyPr/>
          <a:lstStyle/>
          <a:p>
            <a:r>
              <a:rPr lang="en-US"/>
              <a:t>Procurement</a:t>
            </a:r>
          </a:p>
        </p:txBody>
      </p:sp>
      <p:sp>
        <p:nvSpPr>
          <p:cNvPr id="7" name="Content Placeholder 6">
            <a:extLst>
              <a:ext uri="{FF2B5EF4-FFF2-40B4-BE49-F238E27FC236}">
                <a16:creationId xmlns:a16="http://schemas.microsoft.com/office/drawing/2014/main" id="{49139B6E-6625-8613-CE30-F30DD4FFC52F}"/>
              </a:ext>
            </a:extLst>
          </p:cNvPr>
          <p:cNvSpPr>
            <a:spLocks noGrp="1"/>
          </p:cNvSpPr>
          <p:nvPr>
            <p:ph idx="1"/>
          </p:nvPr>
        </p:nvSpPr>
        <p:spPr/>
        <p:txBody>
          <a:bodyPr>
            <a:normAutofit/>
          </a:bodyPr>
          <a:lstStyle/>
          <a:p>
            <a:r>
              <a:rPr lang="en-US" altLang="en-US"/>
              <a:t>GA Code </a:t>
            </a:r>
            <a:r>
              <a:rPr lang="en-US" altLang="en-US">
                <a:hlinkClick r:id="rId2"/>
              </a:rPr>
              <a:t>36-91-20</a:t>
            </a:r>
            <a:r>
              <a:rPr lang="en-US" altLang="en-US"/>
              <a:t>, </a:t>
            </a:r>
            <a:r>
              <a:rPr lang="en-US" altLang="en-US">
                <a:hlinkClick r:id="rId3"/>
              </a:rPr>
              <a:t>36-91-21</a:t>
            </a:r>
            <a:r>
              <a:rPr lang="en-US" altLang="en-US"/>
              <a:t>, </a:t>
            </a:r>
            <a:r>
              <a:rPr lang="en-US" altLang="en-US">
                <a:hlinkClick r:id="rId4"/>
              </a:rPr>
              <a:t>36-91-22</a:t>
            </a:r>
            <a:endParaRPr lang="en-US" altLang="en-US"/>
          </a:p>
          <a:p>
            <a:pPr lvl="1"/>
            <a:r>
              <a:rPr lang="en-US" altLang="en-US"/>
              <a:t>Become familiar with each of these</a:t>
            </a:r>
          </a:p>
          <a:p>
            <a:pPr lvl="1"/>
            <a:r>
              <a:rPr lang="en-US" altLang="en-US"/>
              <a:t>Bookmark for quick reference</a:t>
            </a:r>
          </a:p>
          <a:p>
            <a:pPr lvl="1"/>
            <a:r>
              <a:rPr lang="en-US" altLang="en-US"/>
              <a:t>Consult your attorney</a:t>
            </a:r>
          </a:p>
          <a:p>
            <a:endParaRPr lang="en-US"/>
          </a:p>
        </p:txBody>
      </p:sp>
    </p:spTree>
    <p:extLst>
      <p:ext uri="{BB962C8B-B14F-4D97-AF65-F5344CB8AC3E}">
        <p14:creationId xmlns:p14="http://schemas.microsoft.com/office/powerpoint/2010/main" val="3203303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F2C87-1B56-C6F3-76E4-7ED3FD9DBBA9}"/>
              </a:ext>
            </a:extLst>
          </p:cNvPr>
          <p:cNvSpPr>
            <a:spLocks noGrp="1"/>
          </p:cNvSpPr>
          <p:nvPr>
            <p:ph type="title"/>
          </p:nvPr>
        </p:nvSpPr>
        <p:spPr/>
        <p:txBody>
          <a:bodyPr/>
          <a:lstStyle/>
          <a:p>
            <a:r>
              <a:rPr lang="en-US">
                <a:latin typeface="Arial"/>
                <a:cs typeface="Arial"/>
              </a:rPr>
              <a:t>Reimbursement Deadlines -FY19</a:t>
            </a:r>
            <a:endParaRPr lang="en-US"/>
          </a:p>
        </p:txBody>
      </p:sp>
      <p:sp>
        <p:nvSpPr>
          <p:cNvPr id="3" name="Content Placeholder 2">
            <a:extLst>
              <a:ext uri="{FF2B5EF4-FFF2-40B4-BE49-F238E27FC236}">
                <a16:creationId xmlns:a16="http://schemas.microsoft.com/office/drawing/2014/main" id="{6B7BA48F-7FA4-34A4-4A86-45BABA3BD601}"/>
              </a:ext>
            </a:extLst>
          </p:cNvPr>
          <p:cNvSpPr>
            <a:spLocks noGrp="1"/>
          </p:cNvSpPr>
          <p:nvPr>
            <p:ph idx="1"/>
          </p:nvPr>
        </p:nvSpPr>
        <p:spPr/>
        <p:txBody>
          <a:bodyPr vert="horz" lIns="91440" tIns="45720" rIns="91440" bIns="45720" rtlCol="0" anchor="t">
            <a:normAutofit/>
          </a:bodyPr>
          <a:lstStyle/>
          <a:p>
            <a:r>
              <a:rPr lang="en-US" sz="3600">
                <a:latin typeface="Arial"/>
                <a:cs typeface="Arial"/>
              </a:rPr>
              <a:t>FY19 funding will expire in 2023</a:t>
            </a:r>
          </a:p>
          <a:p>
            <a:r>
              <a:rPr lang="en-US" sz="3200">
                <a:latin typeface="Arial"/>
                <a:cs typeface="Arial"/>
              </a:rPr>
              <a:t>This includes:</a:t>
            </a:r>
          </a:p>
          <a:p>
            <a:pPr lvl="1"/>
            <a:r>
              <a:rPr lang="en-US" sz="2800">
                <a:latin typeface="Arial"/>
                <a:cs typeface="Arial"/>
              </a:rPr>
              <a:t>FY19 Capital Outlay Projects</a:t>
            </a:r>
          </a:p>
          <a:p>
            <a:pPr lvl="1"/>
            <a:r>
              <a:rPr lang="en-US" sz="2800">
                <a:latin typeface="Arial"/>
                <a:cs typeface="Arial"/>
              </a:rPr>
              <a:t>FY19 Facility Safety Grant</a:t>
            </a:r>
          </a:p>
          <a:p>
            <a:endParaRPr lang="en-US" sz="3200">
              <a:latin typeface="Arial"/>
              <a:cs typeface="Arial"/>
            </a:endParaRPr>
          </a:p>
          <a:p>
            <a:r>
              <a:rPr lang="en-US" sz="3200">
                <a:latin typeface="Arial"/>
                <a:cs typeface="Arial"/>
              </a:rPr>
              <a:t>Submit all reimbursement requests by March 2023</a:t>
            </a:r>
            <a:endParaRPr lang="en-US" sz="3200"/>
          </a:p>
          <a:p>
            <a:pPr lvl="1"/>
            <a:endParaRPr lang="en-US">
              <a:latin typeface="Arial"/>
              <a:cs typeface="Arial"/>
            </a:endParaRPr>
          </a:p>
          <a:p>
            <a:pPr lvl="1"/>
            <a:endParaRPr lang="en-US">
              <a:latin typeface="Arial"/>
              <a:cs typeface="Arial"/>
            </a:endParaRPr>
          </a:p>
        </p:txBody>
      </p:sp>
    </p:spTree>
    <p:extLst>
      <p:ext uri="{BB962C8B-B14F-4D97-AF65-F5344CB8AC3E}">
        <p14:creationId xmlns:p14="http://schemas.microsoft.com/office/powerpoint/2010/main" val="3841767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D86FF-AEAD-BCD3-B5F9-8E7846C67555}"/>
              </a:ext>
            </a:extLst>
          </p:cNvPr>
          <p:cNvSpPr>
            <a:spLocks noGrp="1"/>
          </p:cNvSpPr>
          <p:nvPr>
            <p:ph type="title"/>
          </p:nvPr>
        </p:nvSpPr>
        <p:spPr/>
        <p:txBody>
          <a:bodyPr/>
          <a:lstStyle/>
          <a:p>
            <a:r>
              <a:rPr lang="en-US">
                <a:latin typeface="Arial"/>
                <a:cs typeface="Arial"/>
              </a:rPr>
              <a:t>2024 Appropriation Request</a:t>
            </a:r>
          </a:p>
        </p:txBody>
      </p:sp>
      <p:sp>
        <p:nvSpPr>
          <p:cNvPr id="3" name="Content Placeholder 2">
            <a:extLst>
              <a:ext uri="{FF2B5EF4-FFF2-40B4-BE49-F238E27FC236}">
                <a16:creationId xmlns:a16="http://schemas.microsoft.com/office/drawing/2014/main" id="{A4BBC474-1FD0-CE6F-1F88-1AF0A44D68E0}"/>
              </a:ext>
            </a:extLst>
          </p:cNvPr>
          <p:cNvSpPr>
            <a:spLocks noGrp="1"/>
          </p:cNvSpPr>
          <p:nvPr>
            <p:ph idx="1"/>
          </p:nvPr>
        </p:nvSpPr>
        <p:spPr/>
        <p:txBody>
          <a:bodyPr vert="horz" lIns="91440" tIns="45720" rIns="91440" bIns="45720" rtlCol="0" anchor="t">
            <a:normAutofit/>
          </a:bodyPr>
          <a:lstStyle/>
          <a:p>
            <a:pPr marL="0" indent="0">
              <a:buNone/>
            </a:pPr>
            <a:r>
              <a:rPr lang="en-US">
                <a:latin typeface="Arial"/>
                <a:cs typeface="Arial"/>
              </a:rPr>
              <a:t>•</a:t>
            </a:r>
            <a:r>
              <a:rPr lang="en-US" sz="4000">
                <a:latin typeface="Arial"/>
                <a:cs typeface="Arial"/>
              </a:rPr>
              <a:t>FY 2024 Applications</a:t>
            </a:r>
            <a:endParaRPr lang="en-US" sz="4000"/>
          </a:p>
          <a:p>
            <a:pPr marL="914400" lvl="1" indent="-457200"/>
            <a:r>
              <a:rPr lang="en-US" sz="3600">
                <a:latin typeface="Arial"/>
                <a:cs typeface="Arial"/>
              </a:rPr>
              <a:t>$267 Million State Funds Requested Supporting $1 Billion (Total Costs)</a:t>
            </a:r>
            <a:endParaRPr lang="en-US" sz="3600"/>
          </a:p>
          <a:p>
            <a:pPr marL="1371600" lvl="2" indent="-342900"/>
            <a:r>
              <a:rPr lang="en-US" sz="3200">
                <a:latin typeface="Arial"/>
                <a:cs typeface="Arial"/>
              </a:rPr>
              <a:t>$136 million for 16 new facilities</a:t>
            </a:r>
            <a:endParaRPr lang="en-US" sz="3200"/>
          </a:p>
          <a:p>
            <a:pPr marL="1371600" lvl="2" indent="-342900"/>
            <a:r>
              <a:rPr lang="en-US" sz="3200">
                <a:latin typeface="Arial"/>
                <a:cs typeface="Arial"/>
              </a:rPr>
              <a:t>Remaining $131 million supports:</a:t>
            </a:r>
            <a:endParaRPr lang="en-US" sz="3200"/>
          </a:p>
          <a:p>
            <a:pPr marL="1828800" lvl="3"/>
            <a:r>
              <a:rPr lang="en-US" sz="2800">
                <a:latin typeface="Arial"/>
                <a:cs typeface="Arial"/>
              </a:rPr>
              <a:t>Additions for 7 facilities</a:t>
            </a:r>
            <a:endParaRPr lang="en-US" sz="2800"/>
          </a:p>
          <a:p>
            <a:pPr marL="1828800" lvl="3"/>
            <a:r>
              <a:rPr lang="en-US" sz="2800">
                <a:latin typeface="Arial"/>
                <a:cs typeface="Arial"/>
              </a:rPr>
              <a:t>54 renovation projects</a:t>
            </a:r>
            <a:endParaRPr lang="en-US" sz="2800"/>
          </a:p>
          <a:p>
            <a:pPr marL="1828800" lvl="3"/>
            <a:r>
              <a:rPr lang="en-US" sz="2800">
                <a:latin typeface="Arial"/>
                <a:cs typeface="Arial"/>
              </a:rPr>
              <a:t>151 modification projects</a:t>
            </a:r>
            <a:endParaRPr lang="en-US" sz="2800"/>
          </a:p>
          <a:p>
            <a:endParaRPr lang="en-US"/>
          </a:p>
        </p:txBody>
      </p:sp>
    </p:spTree>
    <p:extLst>
      <p:ext uri="{BB962C8B-B14F-4D97-AF65-F5344CB8AC3E}">
        <p14:creationId xmlns:p14="http://schemas.microsoft.com/office/powerpoint/2010/main" val="4104953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F871EB-196F-53C6-0A39-728B02694491}"/>
              </a:ext>
            </a:extLst>
          </p:cNvPr>
          <p:cNvSpPr>
            <a:spLocks noGrp="1"/>
          </p:cNvSpPr>
          <p:nvPr>
            <p:ph type="title"/>
          </p:nvPr>
        </p:nvSpPr>
        <p:spPr/>
        <p:txBody>
          <a:bodyPr/>
          <a:lstStyle/>
          <a:p>
            <a:r>
              <a:rPr lang="en-US"/>
              <a:t>Federal Funding Guidance</a:t>
            </a:r>
          </a:p>
        </p:txBody>
      </p:sp>
      <p:sp>
        <p:nvSpPr>
          <p:cNvPr id="7" name="Content Placeholder 6">
            <a:extLst>
              <a:ext uri="{FF2B5EF4-FFF2-40B4-BE49-F238E27FC236}">
                <a16:creationId xmlns:a16="http://schemas.microsoft.com/office/drawing/2014/main" id="{49139B6E-6625-8613-CE30-F30DD4FFC52F}"/>
              </a:ext>
            </a:extLst>
          </p:cNvPr>
          <p:cNvSpPr>
            <a:spLocks noGrp="1"/>
          </p:cNvSpPr>
          <p:nvPr>
            <p:ph idx="1"/>
          </p:nvPr>
        </p:nvSpPr>
        <p:spPr/>
        <p:txBody>
          <a:bodyPr>
            <a:normAutofit lnSpcReduction="10000"/>
          </a:bodyPr>
          <a:lstStyle/>
          <a:p>
            <a:pPr marL="0" indent="0" algn="ctr">
              <a:buNone/>
            </a:pPr>
            <a:r>
              <a:rPr lang="en-US">
                <a:latin typeface="Arial"/>
                <a:cs typeface="Arial"/>
              </a:rPr>
              <a:t>American Rescue Plan (ARP) Act, 2021</a:t>
            </a:r>
          </a:p>
          <a:p>
            <a:pPr marL="0" indent="0" algn="ctr">
              <a:buNone/>
            </a:pPr>
            <a:r>
              <a:rPr lang="en-US">
                <a:latin typeface="Arial"/>
                <a:cs typeface="Arial"/>
              </a:rPr>
              <a:t>ESSER III Implementation Plan Overview</a:t>
            </a:r>
          </a:p>
          <a:p>
            <a:pPr marL="0" indent="0" algn="ctr">
              <a:buNone/>
            </a:pPr>
            <a:endParaRPr lang="en-US" sz="1400"/>
          </a:p>
          <a:p>
            <a:r>
              <a:rPr lang="en-US">
                <a:latin typeface="Arial"/>
                <a:cs typeface="Arial"/>
              </a:rPr>
              <a:t>Construction related work (facility upgrades)  completed with these funds must meet the requirements of state law and state board rules as well as the federal requirements </a:t>
            </a:r>
            <a:endParaRPr lang="en-US"/>
          </a:p>
          <a:p>
            <a:r>
              <a:rPr lang="en-US">
                <a:latin typeface="Arial"/>
                <a:cs typeface="Arial"/>
              </a:rPr>
              <a:t>Davis Bacon Act – YES!</a:t>
            </a:r>
          </a:p>
          <a:p>
            <a:r>
              <a:rPr lang="en-US">
                <a:latin typeface="Arial"/>
                <a:cs typeface="Arial"/>
              </a:rPr>
              <a:t>Eligible need identified in a system’s Local Facility Plan and completed using Federal dollars should be removed from the LFP</a:t>
            </a:r>
          </a:p>
          <a:p>
            <a:endParaRPr lang="en-US"/>
          </a:p>
        </p:txBody>
      </p:sp>
    </p:spTree>
    <p:extLst>
      <p:ext uri="{BB962C8B-B14F-4D97-AF65-F5344CB8AC3E}">
        <p14:creationId xmlns:p14="http://schemas.microsoft.com/office/powerpoint/2010/main" val="3892851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F871EB-196F-53C6-0A39-728B02694491}"/>
              </a:ext>
            </a:extLst>
          </p:cNvPr>
          <p:cNvSpPr>
            <a:spLocks noGrp="1"/>
          </p:cNvSpPr>
          <p:nvPr>
            <p:ph type="title"/>
          </p:nvPr>
        </p:nvSpPr>
        <p:spPr/>
        <p:txBody>
          <a:bodyPr/>
          <a:lstStyle/>
          <a:p>
            <a:r>
              <a:rPr lang="en-US"/>
              <a:t>Federal Funding Guidance</a:t>
            </a:r>
          </a:p>
        </p:txBody>
      </p:sp>
      <p:sp>
        <p:nvSpPr>
          <p:cNvPr id="7" name="Content Placeholder 6">
            <a:extLst>
              <a:ext uri="{FF2B5EF4-FFF2-40B4-BE49-F238E27FC236}">
                <a16:creationId xmlns:a16="http://schemas.microsoft.com/office/drawing/2014/main" id="{49139B6E-6625-8613-CE30-F30DD4FFC52F}"/>
              </a:ext>
            </a:extLst>
          </p:cNvPr>
          <p:cNvSpPr>
            <a:spLocks noGrp="1"/>
          </p:cNvSpPr>
          <p:nvPr>
            <p:ph idx="1"/>
          </p:nvPr>
        </p:nvSpPr>
        <p:spPr/>
        <p:txBody>
          <a:bodyPr>
            <a:normAutofit fontScale="70000" lnSpcReduction="20000"/>
          </a:bodyPr>
          <a:lstStyle/>
          <a:p>
            <a:r>
              <a:rPr lang="en-US" sz="2800">
                <a:solidFill>
                  <a:srgbClr val="000000"/>
                </a:solidFill>
                <a:latin typeface="Arial"/>
                <a:cs typeface="Arial"/>
              </a:rPr>
              <a:t>School facility repairs and improvements to enable operation of schools to reduce risk of virus transmission and exposure to environmental health hazards, and to support student health needs.</a:t>
            </a:r>
          </a:p>
          <a:p>
            <a:r>
              <a:rPr lang="en-US" sz="2800">
                <a:solidFill>
                  <a:srgbClr val="000000"/>
                </a:solidFill>
                <a:latin typeface="Arial"/>
                <a:cs typeface="Arial"/>
              </a:rPr>
              <a:t>Inspection, testing, maintenance, repair, replacement, and upgrade projects to improve the indoor air quality in school facilities, including mechanical and nonmechanical heating, ventilation, and air conditioning systems, filtering, purification and other air cleaning, fans, control systems, and window and door repair and replacement.</a:t>
            </a:r>
          </a:p>
          <a:p>
            <a:pPr marL="0" indent="0">
              <a:buNone/>
            </a:pPr>
            <a:endParaRPr lang="en-US" sz="2800">
              <a:solidFill>
                <a:srgbClr val="000000"/>
              </a:solidFill>
              <a:latin typeface="Times New Roman" panose="02020603050405020304" pitchFamily="18" charset="0"/>
            </a:endParaRPr>
          </a:p>
          <a:p>
            <a:pPr marL="0" indent="0">
              <a:buNone/>
            </a:pPr>
            <a:r>
              <a:rPr lang="en-US" sz="2800" b="1">
                <a:latin typeface="Arial"/>
                <a:cs typeface="Arial"/>
              </a:rPr>
              <a:t>Note:  GaDOE has staff dedicated (not Facilities Staff) to assist and answer questions related to the use of these funds.</a:t>
            </a:r>
            <a:r>
              <a:rPr lang="en-US" sz="2800">
                <a:latin typeface="Arial"/>
                <a:cs typeface="Arial"/>
              </a:rPr>
              <a:t>  </a:t>
            </a:r>
            <a:endParaRPr lang="en-US" sz="2800"/>
          </a:p>
          <a:p>
            <a:r>
              <a:rPr lang="en-US" sz="2800">
                <a:latin typeface="Arial"/>
                <a:cs typeface="Arial"/>
              </a:rPr>
              <a:t>We continue to work together to provide service and answer questions related to this fund source.</a:t>
            </a:r>
          </a:p>
          <a:p>
            <a:pPr marL="0" indent="0">
              <a:buNone/>
            </a:pPr>
            <a:r>
              <a:rPr lang="en-US" sz="2800">
                <a:latin typeface="Arial"/>
                <a:cs typeface="Arial"/>
              </a:rPr>
              <a:t>Conversations continue with state and federal audit groups on the use of the funds and requirements that will be in place (Davis-Bacon Act is definite)</a:t>
            </a:r>
          </a:p>
          <a:p>
            <a:endParaRPr lang="en-US"/>
          </a:p>
        </p:txBody>
      </p:sp>
    </p:spTree>
    <p:extLst>
      <p:ext uri="{BB962C8B-B14F-4D97-AF65-F5344CB8AC3E}">
        <p14:creationId xmlns:p14="http://schemas.microsoft.com/office/powerpoint/2010/main" val="202549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F871EB-196F-53C6-0A39-728B02694491}"/>
              </a:ext>
            </a:extLst>
          </p:cNvPr>
          <p:cNvSpPr>
            <a:spLocks noGrp="1"/>
          </p:cNvSpPr>
          <p:nvPr>
            <p:ph type="title"/>
          </p:nvPr>
        </p:nvSpPr>
        <p:spPr/>
        <p:txBody>
          <a:bodyPr/>
          <a:lstStyle/>
          <a:p>
            <a:r>
              <a:rPr lang="en-US"/>
              <a:t>Federal Funding Guidance</a:t>
            </a:r>
          </a:p>
        </p:txBody>
      </p:sp>
      <p:sp>
        <p:nvSpPr>
          <p:cNvPr id="7" name="Content Placeholder 6">
            <a:extLst>
              <a:ext uri="{FF2B5EF4-FFF2-40B4-BE49-F238E27FC236}">
                <a16:creationId xmlns:a16="http://schemas.microsoft.com/office/drawing/2014/main" id="{49139B6E-6625-8613-CE30-F30DD4FFC52F}"/>
              </a:ext>
            </a:extLst>
          </p:cNvPr>
          <p:cNvSpPr>
            <a:spLocks noGrp="1"/>
          </p:cNvSpPr>
          <p:nvPr>
            <p:ph idx="1"/>
          </p:nvPr>
        </p:nvSpPr>
        <p:spPr/>
        <p:txBody>
          <a:bodyPr/>
          <a:lstStyle/>
          <a:p>
            <a:r>
              <a:rPr lang="en-US">
                <a:hlinkClick r:id="rId2"/>
              </a:rPr>
              <a:t>Letter of Assurance</a:t>
            </a:r>
            <a:endParaRPr lang="en-US"/>
          </a:p>
          <a:p>
            <a:endParaRPr lang="en-US"/>
          </a:p>
        </p:txBody>
      </p:sp>
      <p:pic>
        <p:nvPicPr>
          <p:cNvPr id="3" name="Picture 2">
            <a:extLst>
              <a:ext uri="{FF2B5EF4-FFF2-40B4-BE49-F238E27FC236}">
                <a16:creationId xmlns:a16="http://schemas.microsoft.com/office/drawing/2014/main" id="{E8464D15-9A66-058F-F669-B2015CB0B73C}"/>
              </a:ext>
            </a:extLst>
          </p:cNvPr>
          <p:cNvPicPr>
            <a:picLocks noChangeAspect="1"/>
          </p:cNvPicPr>
          <p:nvPr/>
        </p:nvPicPr>
        <p:blipFill>
          <a:blip r:embed="rId3"/>
          <a:stretch>
            <a:fillRect/>
          </a:stretch>
        </p:blipFill>
        <p:spPr>
          <a:xfrm>
            <a:off x="838201" y="2384837"/>
            <a:ext cx="11236568" cy="2761593"/>
          </a:xfrm>
          <a:prstGeom prst="rect">
            <a:avLst/>
          </a:prstGeom>
        </p:spPr>
      </p:pic>
    </p:spTree>
    <p:extLst>
      <p:ext uri="{BB962C8B-B14F-4D97-AF65-F5344CB8AC3E}">
        <p14:creationId xmlns:p14="http://schemas.microsoft.com/office/powerpoint/2010/main" val="4039813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F871EB-196F-53C6-0A39-728B02694491}"/>
              </a:ext>
            </a:extLst>
          </p:cNvPr>
          <p:cNvSpPr>
            <a:spLocks noGrp="1"/>
          </p:cNvSpPr>
          <p:nvPr>
            <p:ph type="title"/>
          </p:nvPr>
        </p:nvSpPr>
        <p:spPr>
          <a:xfrm>
            <a:off x="1145892" y="220663"/>
            <a:ext cx="10207906" cy="1055688"/>
          </a:xfrm>
        </p:spPr>
        <p:txBody>
          <a:bodyPr/>
          <a:lstStyle/>
          <a:p>
            <a:r>
              <a:rPr lang="en-US"/>
              <a:t>Federal Funding Guidance</a:t>
            </a:r>
          </a:p>
        </p:txBody>
      </p:sp>
      <p:sp>
        <p:nvSpPr>
          <p:cNvPr id="7" name="Content Placeholder 6">
            <a:extLst>
              <a:ext uri="{FF2B5EF4-FFF2-40B4-BE49-F238E27FC236}">
                <a16:creationId xmlns:a16="http://schemas.microsoft.com/office/drawing/2014/main" id="{49139B6E-6625-8613-CE30-F30DD4FFC52F}"/>
              </a:ext>
            </a:extLst>
          </p:cNvPr>
          <p:cNvSpPr>
            <a:spLocks noGrp="1"/>
          </p:cNvSpPr>
          <p:nvPr>
            <p:ph idx="1"/>
          </p:nvPr>
        </p:nvSpPr>
        <p:spPr>
          <a:xfrm>
            <a:off x="723900" y="1095376"/>
            <a:ext cx="11201400" cy="4953000"/>
          </a:xfrm>
        </p:spPr>
        <p:txBody>
          <a:bodyPr>
            <a:normAutofit/>
          </a:bodyPr>
          <a:lstStyle/>
          <a:p>
            <a:pPr marL="0" indent="0" fontAlgn="base">
              <a:lnSpc>
                <a:spcPts val="1600"/>
              </a:lnSpc>
              <a:buNone/>
            </a:pPr>
            <a:endParaRPr lang="en-US" sz="4000" b="1">
              <a:solidFill>
                <a:srgbClr val="111111"/>
              </a:solidFill>
              <a:latin typeface="Open Sans" panose="020B0606030504020204" pitchFamily="34" charset="0"/>
            </a:endParaRPr>
          </a:p>
          <a:p>
            <a:pPr marL="0" indent="0" fontAlgn="base">
              <a:lnSpc>
                <a:spcPts val="1600"/>
              </a:lnSpc>
              <a:buNone/>
            </a:pPr>
            <a:r>
              <a:rPr lang="en-US" sz="3200" b="1">
                <a:solidFill>
                  <a:srgbClr val="111111"/>
                </a:solidFill>
                <a:latin typeface="Open Sans" panose="020B0606030504020204" pitchFamily="34" charset="0"/>
              </a:rPr>
              <a:t>Davis-Bacon Act</a:t>
            </a:r>
          </a:p>
          <a:p>
            <a:r>
              <a:rPr lang="en-US" sz="1600">
                <a:solidFill>
                  <a:srgbClr val="111111"/>
                </a:solidFill>
                <a:latin typeface="Open Sans" panose="020B0606030504020204" pitchFamily="34" charset="0"/>
              </a:rPr>
              <a:t>Davis-Bacon prevailing wages, including fringe benefits, must be paid on all hours worked on federally-funded projects in excess of $2,000;</a:t>
            </a:r>
          </a:p>
          <a:p>
            <a:r>
              <a:rPr lang="en-US" sz="1600">
                <a:solidFill>
                  <a:srgbClr val="111111"/>
                </a:solidFill>
                <a:latin typeface="Open Sans" panose="020B0606030504020204" pitchFamily="34" charset="0"/>
              </a:rPr>
              <a:t>Contractor/subcontractors’ obligation to pay at least the prevailing wage listed in the contract wage determination can be met by paying each laborer the applicable prevailing wage entirely as cash wages or by a combination of cash wages and employer-provided bona fide fringe benefits;</a:t>
            </a:r>
          </a:p>
          <a:p>
            <a:r>
              <a:rPr lang="en-US" sz="1600">
                <a:solidFill>
                  <a:srgbClr val="111111"/>
                </a:solidFill>
                <a:latin typeface="Open Sans" panose="020B0606030504020204" pitchFamily="34" charset="0"/>
              </a:rPr>
              <a:t>Apprentices (or trainees) may be employed at less than the Davis-Bacon prevailing wage rate(s) listed in the contract wage determination only when they are in an apprenticeship program registered with the Department of Labor (“DOL”) or with a state apprenticeship agency recognized by the DOL;</a:t>
            </a:r>
          </a:p>
          <a:p>
            <a:r>
              <a:rPr lang="en-US" sz="1600">
                <a:solidFill>
                  <a:srgbClr val="111111"/>
                </a:solidFill>
                <a:latin typeface="Open Sans" panose="020B0606030504020204" pitchFamily="34" charset="0"/>
              </a:rPr>
              <a:t>Contractors/subcontractors are required to pay covered laborers weekly and submit weekly certified payroll records to the contracting agency; AND</a:t>
            </a:r>
          </a:p>
          <a:p>
            <a:r>
              <a:rPr lang="en-US" sz="1600">
                <a:solidFill>
                  <a:srgbClr val="111111"/>
                </a:solidFill>
                <a:latin typeface="Open Sans" panose="020B0606030504020204" pitchFamily="34" charset="0"/>
              </a:rPr>
              <a:t>Those contractors/subcontractors employing covered laborers are also required to post the applicable Davis-Bacon wage determination with the Davis-Bacon poster on the job site in a prominent and accessible place where they can be easily seen by the laborers.</a:t>
            </a:r>
          </a:p>
          <a:p>
            <a:pPr marL="0" indent="0">
              <a:buNone/>
            </a:pPr>
            <a:endParaRPr lang="en-US" sz="1600"/>
          </a:p>
        </p:txBody>
      </p:sp>
    </p:spTree>
    <p:extLst>
      <p:ext uri="{BB962C8B-B14F-4D97-AF65-F5344CB8AC3E}">
        <p14:creationId xmlns:p14="http://schemas.microsoft.com/office/powerpoint/2010/main" val="2032040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D86FF-AEAD-BCD3-B5F9-8E7846C67555}"/>
              </a:ext>
            </a:extLst>
          </p:cNvPr>
          <p:cNvSpPr>
            <a:spLocks noGrp="1"/>
          </p:cNvSpPr>
          <p:nvPr>
            <p:ph type="title"/>
          </p:nvPr>
        </p:nvSpPr>
        <p:spPr/>
        <p:txBody>
          <a:bodyPr>
            <a:normAutofit fontScale="90000"/>
          </a:bodyPr>
          <a:lstStyle/>
          <a:p>
            <a:pPr algn="ctr"/>
            <a:r>
              <a:rPr lang="en-US">
                <a:latin typeface="Arial"/>
                <a:cs typeface="Arial"/>
              </a:rPr>
              <a:t>HB1355 </a:t>
            </a:r>
            <a:br>
              <a:rPr lang="en-US">
                <a:latin typeface="Arial"/>
                <a:cs typeface="Arial"/>
              </a:rPr>
            </a:br>
            <a:r>
              <a:rPr lang="en-US">
                <a:latin typeface="Arial"/>
                <a:cs typeface="Arial"/>
              </a:rPr>
              <a:t>Childhood Lead Exposure Control Act</a:t>
            </a:r>
          </a:p>
        </p:txBody>
      </p:sp>
      <p:sp>
        <p:nvSpPr>
          <p:cNvPr id="3" name="Content Placeholder 2">
            <a:extLst>
              <a:ext uri="{FF2B5EF4-FFF2-40B4-BE49-F238E27FC236}">
                <a16:creationId xmlns:a16="http://schemas.microsoft.com/office/drawing/2014/main" id="{A4BBC474-1FD0-CE6F-1F88-1AF0A44D68E0}"/>
              </a:ext>
            </a:extLst>
          </p:cNvPr>
          <p:cNvSpPr>
            <a:spLocks noGrp="1"/>
          </p:cNvSpPr>
          <p:nvPr>
            <p:ph idx="1"/>
          </p:nvPr>
        </p:nvSpPr>
        <p:spPr/>
        <p:txBody>
          <a:bodyPr vert="horz" lIns="91440" tIns="45720" rIns="91440" bIns="45720" rtlCol="0" anchor="t">
            <a:normAutofit/>
          </a:bodyPr>
          <a:lstStyle/>
          <a:p>
            <a:pPr marL="0" indent="0">
              <a:buNone/>
            </a:pPr>
            <a:r>
              <a:rPr lang="en-US"/>
              <a:t>Updates state law to:</a:t>
            </a:r>
          </a:p>
          <a:p>
            <a:r>
              <a:rPr lang="en-US"/>
              <a:t>Comport with nationally recognized guidelines</a:t>
            </a:r>
          </a:p>
          <a:p>
            <a:r>
              <a:rPr lang="en-US"/>
              <a:t>Revise definitions</a:t>
            </a:r>
          </a:p>
          <a:p>
            <a:r>
              <a:rPr lang="en-US"/>
              <a:t>Revise provisions relating to abatement of lead poisoning hazards</a:t>
            </a:r>
          </a:p>
          <a:p>
            <a:r>
              <a:rPr lang="en-US"/>
              <a:t>Expand written advisement requirements</a:t>
            </a:r>
          </a:p>
          <a:p>
            <a:r>
              <a:rPr lang="en-US"/>
              <a:t>Provide for a funding contingency</a:t>
            </a:r>
          </a:p>
        </p:txBody>
      </p:sp>
    </p:spTree>
    <p:extLst>
      <p:ext uri="{BB962C8B-B14F-4D97-AF65-F5344CB8AC3E}">
        <p14:creationId xmlns:p14="http://schemas.microsoft.com/office/powerpoint/2010/main" val="3429660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BA97EC6B-0952-4E3D-AE0E-8741FFC9E905}"/>
              </a:ext>
            </a:extLst>
          </p:cNvPr>
          <p:cNvSpPr>
            <a:spLocks noGrp="1"/>
          </p:cNvSpPr>
          <p:nvPr>
            <p:ph type="subTitle" idx="1"/>
          </p:nvPr>
        </p:nvSpPr>
        <p:spPr>
          <a:xfrm>
            <a:off x="2290662" y="1824859"/>
            <a:ext cx="7913688" cy="963145"/>
          </a:xfrm>
        </p:spPr>
        <p:txBody>
          <a:bodyPr/>
          <a:lstStyle/>
          <a:p>
            <a:r>
              <a:rPr lang="en-US"/>
              <a:t>Site Application Process</a:t>
            </a:r>
          </a:p>
          <a:p>
            <a:endParaRPr lang="en-US"/>
          </a:p>
          <a:p>
            <a:endParaRPr lang="en-US"/>
          </a:p>
        </p:txBody>
      </p:sp>
      <p:sp>
        <p:nvSpPr>
          <p:cNvPr id="8" name="TextBox 7">
            <a:extLst>
              <a:ext uri="{FF2B5EF4-FFF2-40B4-BE49-F238E27FC236}">
                <a16:creationId xmlns:a16="http://schemas.microsoft.com/office/drawing/2014/main" id="{588EB53E-0332-4528-A65E-B46780F4225F}"/>
              </a:ext>
            </a:extLst>
          </p:cNvPr>
          <p:cNvSpPr txBox="1"/>
          <p:nvPr/>
        </p:nvSpPr>
        <p:spPr>
          <a:xfrm>
            <a:off x="2852738" y="4832387"/>
            <a:ext cx="6600825" cy="369332"/>
          </a:xfrm>
          <a:prstGeom prst="rect">
            <a:avLst/>
          </a:prstGeom>
          <a:noFill/>
        </p:spPr>
        <p:txBody>
          <a:bodyPr wrap="square" rtlCol="0">
            <a:spAutoFit/>
          </a:bodyPr>
          <a:lstStyle/>
          <a:p>
            <a:pPr defTabSz="914400" fontAlgn="base">
              <a:spcBef>
                <a:spcPct val="0"/>
              </a:spcBef>
              <a:spcAft>
                <a:spcPct val="0"/>
              </a:spcAft>
            </a:pPr>
            <a:r>
              <a:rPr lang="en-US">
                <a:solidFill>
                  <a:prstClr val="black"/>
                </a:solidFill>
                <a:latin typeface="Arial" charset="0"/>
                <a:cs typeface="Arial" charset="0"/>
              </a:rPr>
              <a:t>Kelland Waldrep – Education Research &amp; Evaluation Specialist </a:t>
            </a:r>
          </a:p>
        </p:txBody>
      </p:sp>
    </p:spTree>
    <p:extLst>
      <p:ext uri="{BB962C8B-B14F-4D97-AF65-F5344CB8AC3E}">
        <p14:creationId xmlns:p14="http://schemas.microsoft.com/office/powerpoint/2010/main" val="848558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F871EB-196F-53C6-0A39-728B02694491}"/>
              </a:ext>
            </a:extLst>
          </p:cNvPr>
          <p:cNvSpPr>
            <a:spLocks noGrp="1"/>
          </p:cNvSpPr>
          <p:nvPr>
            <p:ph type="title"/>
          </p:nvPr>
        </p:nvSpPr>
        <p:spPr/>
        <p:txBody>
          <a:bodyPr/>
          <a:lstStyle/>
          <a:p>
            <a:r>
              <a:rPr lang="en-US" sz="4800"/>
              <a:t>GaDOE Facilities Services Staff</a:t>
            </a:r>
            <a:endParaRPr lang="en-US"/>
          </a:p>
        </p:txBody>
      </p:sp>
      <p:sp>
        <p:nvSpPr>
          <p:cNvPr id="7" name="Content Placeholder 6">
            <a:extLst>
              <a:ext uri="{FF2B5EF4-FFF2-40B4-BE49-F238E27FC236}">
                <a16:creationId xmlns:a16="http://schemas.microsoft.com/office/drawing/2014/main" id="{49139B6E-6625-8613-CE30-F30DD4FFC52F}"/>
              </a:ext>
            </a:extLst>
          </p:cNvPr>
          <p:cNvSpPr>
            <a:spLocks noGrp="1"/>
          </p:cNvSpPr>
          <p:nvPr>
            <p:ph idx="1"/>
          </p:nvPr>
        </p:nvSpPr>
        <p:spPr>
          <a:xfrm>
            <a:off x="1145892" y="1508289"/>
            <a:ext cx="10207907" cy="4453006"/>
          </a:xfrm>
        </p:spPr>
        <p:txBody>
          <a:bodyPr/>
          <a:lstStyle/>
          <a:p>
            <a:r>
              <a:rPr lang="en-US" sz="2800" dirty="0"/>
              <a:t>Mike Sanders </a:t>
            </a:r>
          </a:p>
          <a:p>
            <a:r>
              <a:rPr lang="en-US" sz="2800" dirty="0"/>
              <a:t>Sarah Morris</a:t>
            </a:r>
          </a:p>
          <a:p>
            <a:r>
              <a:rPr lang="en-US" sz="2800" dirty="0"/>
              <a:t>Tony Cook</a:t>
            </a:r>
          </a:p>
          <a:p>
            <a:r>
              <a:rPr lang="en-US" sz="2800" dirty="0"/>
              <a:t>Gerald Williams, Greg Snapp</a:t>
            </a:r>
          </a:p>
          <a:p>
            <a:r>
              <a:rPr lang="en-US" sz="2800" dirty="0"/>
              <a:t>Kelland Waldrep</a:t>
            </a:r>
          </a:p>
          <a:p>
            <a:r>
              <a:rPr lang="en-US" sz="2800" dirty="0"/>
              <a:t>Suzie Standifer</a:t>
            </a:r>
          </a:p>
          <a:p>
            <a:r>
              <a:rPr lang="en-US" sz="2800" dirty="0"/>
              <a:t>John Ramage, Deborah Robertson, Len McCoy, Doug Suits, Mickey Schuber</a:t>
            </a:r>
          </a:p>
          <a:p>
            <a:r>
              <a:rPr lang="en-US" dirty="0"/>
              <a:t>Todd Cason—will join the team in January</a:t>
            </a:r>
            <a:endParaRPr lang="en-US" sz="2800" dirty="0"/>
          </a:p>
          <a:p>
            <a:endParaRPr lang="en-US" sz="2800" dirty="0"/>
          </a:p>
          <a:p>
            <a:endParaRPr lang="en-US" dirty="0"/>
          </a:p>
        </p:txBody>
      </p:sp>
    </p:spTree>
    <p:extLst>
      <p:ext uri="{BB962C8B-B14F-4D97-AF65-F5344CB8AC3E}">
        <p14:creationId xmlns:p14="http://schemas.microsoft.com/office/powerpoint/2010/main" val="2654571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E6CD9-E958-4216-8476-B26DA31E53AE}"/>
              </a:ext>
            </a:extLst>
          </p:cNvPr>
          <p:cNvSpPr>
            <a:spLocks noGrp="1"/>
          </p:cNvSpPr>
          <p:nvPr>
            <p:ph type="title"/>
          </p:nvPr>
        </p:nvSpPr>
        <p:spPr>
          <a:xfrm>
            <a:off x="2339451" y="319597"/>
            <a:ext cx="7886700" cy="776289"/>
          </a:xfrm>
        </p:spPr>
        <p:txBody>
          <a:bodyPr/>
          <a:lstStyle/>
          <a:p>
            <a:pPr algn="ctr"/>
            <a:r>
              <a:rPr lang="en-US"/>
              <a:t>Why is Site Approval Necessary</a:t>
            </a:r>
          </a:p>
        </p:txBody>
      </p:sp>
      <p:pic>
        <p:nvPicPr>
          <p:cNvPr id="1026" name="Picture 2" descr="Liquid nitrogen leak at Georgia poultry plant kills 6 - ABC News">
            <a:extLst>
              <a:ext uri="{FF2B5EF4-FFF2-40B4-BE49-F238E27FC236}">
                <a16:creationId xmlns:a16="http://schemas.microsoft.com/office/drawing/2014/main" id="{3B8A1E60-E40F-41CF-831E-24E91F50B9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4214" y="1071419"/>
            <a:ext cx="3488924" cy="261669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emorial Drive fire in east Atlanta, Kirkwood | 11alive.com">
            <a:extLst>
              <a:ext uri="{FF2B5EF4-FFF2-40B4-BE49-F238E27FC236}">
                <a16:creationId xmlns:a16="http://schemas.microsoft.com/office/drawing/2014/main" id="{B6BA1D98-2FC4-4EFA-9197-68B5E9B490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3139" y="3701988"/>
            <a:ext cx="4403325" cy="24768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91296E1-7DB3-4F5D-A7BE-7BB24A0E77ED}"/>
              </a:ext>
            </a:extLst>
          </p:cNvPr>
          <p:cNvSpPr txBox="1"/>
          <p:nvPr/>
        </p:nvSpPr>
        <p:spPr>
          <a:xfrm>
            <a:off x="5811915" y="1761710"/>
            <a:ext cx="4414236" cy="369332"/>
          </a:xfrm>
          <a:prstGeom prst="rect">
            <a:avLst/>
          </a:prstGeom>
          <a:noFill/>
        </p:spPr>
        <p:txBody>
          <a:bodyPr wrap="square" rtlCol="0">
            <a:spAutoFit/>
          </a:bodyPr>
          <a:lstStyle/>
          <a:p>
            <a:r>
              <a:rPr lang="en-US"/>
              <a:t>Chemical Leak – Hall County </a:t>
            </a:r>
          </a:p>
        </p:txBody>
      </p:sp>
      <p:sp>
        <p:nvSpPr>
          <p:cNvPr id="4" name="TextBox 3">
            <a:extLst>
              <a:ext uri="{FF2B5EF4-FFF2-40B4-BE49-F238E27FC236}">
                <a16:creationId xmlns:a16="http://schemas.microsoft.com/office/drawing/2014/main" id="{D7AEE2A5-36F0-44C1-B0B7-A4D5B0BDE28D}"/>
              </a:ext>
            </a:extLst>
          </p:cNvPr>
          <p:cNvSpPr txBox="1"/>
          <p:nvPr/>
        </p:nvSpPr>
        <p:spPr>
          <a:xfrm>
            <a:off x="2163192" y="4492101"/>
            <a:ext cx="3488924" cy="369332"/>
          </a:xfrm>
          <a:prstGeom prst="rect">
            <a:avLst/>
          </a:prstGeom>
          <a:noFill/>
        </p:spPr>
        <p:txBody>
          <a:bodyPr wrap="square" rtlCol="0">
            <a:spAutoFit/>
          </a:bodyPr>
          <a:lstStyle/>
          <a:p>
            <a:r>
              <a:rPr lang="en-US"/>
              <a:t>Gas Line Explosion – Fulton County</a:t>
            </a:r>
          </a:p>
        </p:txBody>
      </p:sp>
    </p:spTree>
    <p:extLst>
      <p:ext uri="{BB962C8B-B14F-4D97-AF65-F5344CB8AC3E}">
        <p14:creationId xmlns:p14="http://schemas.microsoft.com/office/powerpoint/2010/main" val="671286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Train derailment in Houston County blocks roadways - 41NBC News | WMGT-DT">
            <a:extLst>
              <a:ext uri="{FF2B5EF4-FFF2-40B4-BE49-F238E27FC236}">
                <a16:creationId xmlns:a16="http://schemas.microsoft.com/office/drawing/2014/main" id="{4ABB1B63-2F77-4011-B297-09A2A94972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4758" y="827403"/>
            <a:ext cx="3488924" cy="25428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4 homes evacuated after 18-wheeler carrying 9,000 gallons of gasoline  catches fire">
            <a:extLst>
              <a:ext uri="{FF2B5EF4-FFF2-40B4-BE49-F238E27FC236}">
                <a16:creationId xmlns:a16="http://schemas.microsoft.com/office/drawing/2014/main" id="{965BD660-BD0F-48E0-81E0-8AC7684CD1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9812" y="3291396"/>
            <a:ext cx="4062521" cy="26166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8E3C15C-4B81-4417-9FF8-A95257D8B799}"/>
              </a:ext>
            </a:extLst>
          </p:cNvPr>
          <p:cNvSpPr txBox="1"/>
          <p:nvPr/>
        </p:nvSpPr>
        <p:spPr>
          <a:xfrm>
            <a:off x="6023683" y="1632571"/>
            <a:ext cx="5711763" cy="461665"/>
          </a:xfrm>
          <a:prstGeom prst="rect">
            <a:avLst/>
          </a:prstGeom>
          <a:noFill/>
        </p:spPr>
        <p:txBody>
          <a:bodyPr wrap="square" rtlCol="0">
            <a:spAutoFit/>
          </a:bodyPr>
          <a:lstStyle/>
          <a:p>
            <a:r>
              <a:rPr lang="en-US" sz="2400"/>
              <a:t>Train Derailment – Houston County</a:t>
            </a:r>
          </a:p>
        </p:txBody>
      </p:sp>
      <p:sp>
        <p:nvSpPr>
          <p:cNvPr id="5" name="TextBox 4">
            <a:extLst>
              <a:ext uri="{FF2B5EF4-FFF2-40B4-BE49-F238E27FC236}">
                <a16:creationId xmlns:a16="http://schemas.microsoft.com/office/drawing/2014/main" id="{52320383-219A-44E9-ABF6-436BC713BE6C}"/>
              </a:ext>
            </a:extLst>
          </p:cNvPr>
          <p:cNvSpPr txBox="1"/>
          <p:nvPr/>
        </p:nvSpPr>
        <p:spPr>
          <a:xfrm>
            <a:off x="2312817" y="4415075"/>
            <a:ext cx="4136994" cy="369332"/>
          </a:xfrm>
          <a:prstGeom prst="rect">
            <a:avLst/>
          </a:prstGeom>
          <a:noFill/>
        </p:spPr>
        <p:txBody>
          <a:bodyPr wrap="square" rtlCol="0">
            <a:spAutoFit/>
          </a:bodyPr>
          <a:lstStyle/>
          <a:p>
            <a:r>
              <a:rPr lang="en-US"/>
              <a:t>Gas Tanker Explosion – Evans County</a:t>
            </a:r>
          </a:p>
        </p:txBody>
      </p:sp>
      <p:sp>
        <p:nvSpPr>
          <p:cNvPr id="6" name="Title 1">
            <a:extLst>
              <a:ext uri="{FF2B5EF4-FFF2-40B4-BE49-F238E27FC236}">
                <a16:creationId xmlns:a16="http://schemas.microsoft.com/office/drawing/2014/main" id="{5D9E9BBF-6AB1-47A0-9AE8-9BC69659AC11}"/>
              </a:ext>
            </a:extLst>
          </p:cNvPr>
          <p:cNvSpPr txBox="1">
            <a:spLocks/>
          </p:cNvSpPr>
          <p:nvPr/>
        </p:nvSpPr>
        <p:spPr>
          <a:xfrm>
            <a:off x="2312817" y="120745"/>
            <a:ext cx="7886700" cy="776289"/>
          </a:xfrm>
          <a:prstGeom prst="rect">
            <a:avLst/>
          </a:prstGeom>
        </p:spPr>
        <p:txBody>
          <a:bodyPr/>
          <a:lst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a:lstStyle>
          <a:p>
            <a:pPr algn="ctr"/>
            <a:r>
              <a:rPr lang="en-US"/>
              <a:t>Why is Site Approval Necessary</a:t>
            </a:r>
          </a:p>
        </p:txBody>
      </p:sp>
    </p:spTree>
    <p:extLst>
      <p:ext uri="{BB962C8B-B14F-4D97-AF65-F5344CB8AC3E}">
        <p14:creationId xmlns:p14="http://schemas.microsoft.com/office/powerpoint/2010/main" val="2917545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096385" y="1"/>
            <a:ext cx="6316663" cy="1325563"/>
          </a:xfrm>
        </p:spPr>
        <p:txBody>
          <a:bodyPr/>
          <a:lstStyle/>
          <a:p>
            <a:pPr algn="ctr" eaLnBrk="1" hangingPunct="1"/>
            <a:r>
              <a:rPr lang="en-US" altLang="en-US"/>
              <a:t>Site Approval</a:t>
            </a:r>
            <a:endParaRPr lang="en-US"/>
          </a:p>
        </p:txBody>
      </p:sp>
      <p:sp>
        <p:nvSpPr>
          <p:cNvPr id="3" name="Content Placeholder 2">
            <a:extLst>
              <a:ext uri="{FF2B5EF4-FFF2-40B4-BE49-F238E27FC236}">
                <a16:creationId xmlns:a16="http://schemas.microsoft.com/office/drawing/2014/main" id="{7907AE65-4E4D-49AC-8046-5EDC06533F1F}"/>
              </a:ext>
            </a:extLst>
          </p:cNvPr>
          <p:cNvSpPr>
            <a:spLocks noGrp="1"/>
          </p:cNvSpPr>
          <p:nvPr>
            <p:ph idx="1"/>
          </p:nvPr>
        </p:nvSpPr>
        <p:spPr>
          <a:xfrm>
            <a:off x="2096384" y="996105"/>
            <a:ext cx="7886700" cy="5107611"/>
          </a:xfrm>
        </p:spPr>
        <p:txBody>
          <a:bodyPr>
            <a:normAutofit/>
          </a:bodyPr>
          <a:lstStyle/>
          <a:p>
            <a:pPr eaLnBrk="1" hangingPunct="1"/>
            <a:r>
              <a:rPr lang="en-US" altLang="en-US"/>
              <a:t>When do you get a site approved?</a:t>
            </a:r>
          </a:p>
          <a:p>
            <a:pPr marL="914400" lvl="1" indent="-457200">
              <a:buFont typeface="+mj-lt"/>
              <a:buAutoNum type="alphaUcPeriod"/>
            </a:pPr>
            <a:r>
              <a:rPr lang="en-US" altLang="en-US"/>
              <a:t>All new sites on which an educational facility 	  will be constructed.</a:t>
            </a:r>
          </a:p>
          <a:p>
            <a:pPr marL="914400" lvl="1" indent="-457200">
              <a:buFont typeface="+mj-lt"/>
              <a:buAutoNum type="alphaUcPeriod"/>
            </a:pPr>
            <a:r>
              <a:rPr lang="en-US" altLang="en-US"/>
              <a:t>Additional acreage purchased for an existing 	  educational site.</a:t>
            </a:r>
          </a:p>
          <a:p>
            <a:pPr marL="914400" lvl="1" indent="-457200">
              <a:buFont typeface="+mj-lt"/>
              <a:buAutoNum type="alphaUcPeriod"/>
            </a:pPr>
            <a:r>
              <a:rPr lang="en-US" altLang="en-US"/>
              <a:t>Existing sites on which a new educational facility will be constructed, or leased, </a:t>
            </a:r>
          </a:p>
          <a:p>
            <a:pPr marL="914400" lvl="1" indent="-457200">
              <a:buFont typeface="+mj-lt"/>
              <a:buAutoNum type="alphaUcPeriod"/>
            </a:pPr>
            <a:r>
              <a:rPr lang="en-US" altLang="en-US"/>
              <a:t>Privately owned site on which public school students will be attending. </a:t>
            </a:r>
          </a:p>
          <a:p>
            <a:pPr marL="971550" lvl="1" indent="-514350">
              <a:buFont typeface="+mj-lt"/>
              <a:buAutoNum type="alphaUcPeriod"/>
            </a:pPr>
            <a:r>
              <a:rPr lang="en-US" altLang="en-US">
                <a:highlight>
                  <a:srgbClr val="FFFF00"/>
                </a:highlight>
              </a:rPr>
              <a:t>Addition to an existing approved facility. </a:t>
            </a:r>
            <a:endParaRPr lang="en-US">
              <a:highlight>
                <a:srgbClr val="FFFF00"/>
              </a:highlight>
            </a:endParaRPr>
          </a:p>
        </p:txBody>
      </p:sp>
    </p:spTree>
    <p:extLst>
      <p:ext uri="{BB962C8B-B14F-4D97-AF65-F5344CB8AC3E}">
        <p14:creationId xmlns:p14="http://schemas.microsoft.com/office/powerpoint/2010/main" val="3815568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2052637" y="1362868"/>
            <a:ext cx="8229600" cy="4823620"/>
          </a:xfrm>
        </p:spPr>
        <p:txBody>
          <a:bodyPr rtlCol="0">
            <a:normAutofit fontScale="32500" lnSpcReduction="20000"/>
          </a:bodyPr>
          <a:lstStyle/>
          <a:p>
            <a:pPr eaLnBrk="1" hangingPunct="1">
              <a:lnSpc>
                <a:spcPct val="120000"/>
              </a:lnSpc>
              <a:buFont typeface="Arial" panose="020B0604020202020204" pitchFamily="34" charset="0"/>
              <a:buNone/>
            </a:pPr>
            <a:r>
              <a:rPr lang="en-US" altLang="en-US"/>
              <a:t>		</a:t>
            </a:r>
            <a:r>
              <a:rPr lang="en-US" altLang="en-US" sz="7000"/>
              <a:t>A variance of the minimum useable acreage requirements may be made by the Facilities Section Director when requested by the local Board of Education or the Charter School Board of Directors.  The reduced acreage shall be considered appropriate in accommodating the facility, parking and outdoor recreational areas.  An architectural plat or a site plan locating all needed areas on the plat should be prepared. </a:t>
            </a:r>
          </a:p>
          <a:p>
            <a:pPr algn="ctr" eaLnBrk="1" hangingPunct="1">
              <a:lnSpc>
                <a:spcPct val="120000"/>
              </a:lnSpc>
              <a:buFont typeface="Arial" panose="020B0604020202020204" pitchFamily="34" charset="0"/>
              <a:buNone/>
            </a:pPr>
            <a:r>
              <a:rPr lang="en-US" sz="7000"/>
              <a:t>	K-5 – Minimum 5 </a:t>
            </a:r>
          </a:p>
          <a:p>
            <a:pPr algn="ctr" eaLnBrk="1" hangingPunct="1">
              <a:lnSpc>
                <a:spcPct val="120000"/>
              </a:lnSpc>
              <a:buFont typeface="Arial" panose="020B0604020202020204" pitchFamily="34" charset="0"/>
              <a:buNone/>
            </a:pPr>
            <a:r>
              <a:rPr lang="en-US" sz="7000"/>
              <a:t>	6-8 – Minimum 12 </a:t>
            </a:r>
          </a:p>
          <a:p>
            <a:pPr algn="ctr" eaLnBrk="1" hangingPunct="1">
              <a:lnSpc>
                <a:spcPct val="120000"/>
              </a:lnSpc>
              <a:buFont typeface="Arial" panose="020B0604020202020204" pitchFamily="34" charset="0"/>
              <a:buNone/>
            </a:pPr>
            <a:r>
              <a:rPr lang="en-US" sz="7000"/>
              <a:t>	9-12 – Minimum 20 </a:t>
            </a:r>
          </a:p>
          <a:p>
            <a:pPr algn="ctr" eaLnBrk="1" hangingPunct="1">
              <a:lnSpc>
                <a:spcPct val="120000"/>
              </a:lnSpc>
              <a:buFont typeface="Arial" panose="020B0604020202020204" pitchFamily="34" charset="0"/>
              <a:buNone/>
            </a:pPr>
            <a:r>
              <a:rPr lang="en-US" sz="7000"/>
              <a:t>Plus 1 acre for every 100 FTEs </a:t>
            </a:r>
            <a:endParaRPr lang="en-US"/>
          </a:p>
        </p:txBody>
      </p:sp>
      <p:sp>
        <p:nvSpPr>
          <p:cNvPr id="8196" name="Slide Number Placeholder 4"/>
          <p:cNvSpPr>
            <a:spLocks noGrp="1"/>
          </p:cNvSpPr>
          <p:nvPr>
            <p:ph type="sldNum" sz="quarter" idx="11"/>
          </p:nvPr>
        </p:nvSpPr>
        <p:spPr bwMode="auto">
          <a:xfrm>
            <a:off x="4552950" y="6356351"/>
            <a:ext cx="3086100" cy="365125"/>
          </a:xfrm>
          <a:prstGeom prst="rect">
            <a:avLst/>
          </a:prstGeom>
          <a:noFill/>
          <a:ln>
            <a:miter lim="800000"/>
            <a:headEnd/>
            <a:tailEnd/>
          </a:ln>
        </p:spPr>
        <p:txBody>
          <a:bodyPr vert="horz" lIns="91440" tIns="45720" rIns="91440" bIns="45720" rtlCol="0" anchor="ctr"/>
          <a:lstStyle>
            <a:defPPr>
              <a:defRPr lang="en-US"/>
            </a:defPPr>
            <a:lvl1pPr algn="ctr" rtl="0" fontAlgn="auto">
              <a:spcBef>
                <a:spcPts val="0"/>
              </a:spcBef>
              <a:spcAft>
                <a:spcPts val="0"/>
              </a:spcAft>
              <a:defRPr sz="1200" kern="1200" dirty="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2813"/>
            <a:endParaRPr lang="en-US"/>
          </a:p>
        </p:txBody>
      </p:sp>
      <p:sp>
        <p:nvSpPr>
          <p:cNvPr id="3" name="Title 2">
            <a:extLst>
              <a:ext uri="{FF2B5EF4-FFF2-40B4-BE49-F238E27FC236}">
                <a16:creationId xmlns:a16="http://schemas.microsoft.com/office/drawing/2014/main" id="{73F9EDC0-6CEE-4C5C-B772-F6ADA8BAF063}"/>
              </a:ext>
            </a:extLst>
          </p:cNvPr>
          <p:cNvSpPr>
            <a:spLocks noGrp="1"/>
          </p:cNvSpPr>
          <p:nvPr>
            <p:ph type="title"/>
          </p:nvPr>
        </p:nvSpPr>
        <p:spPr>
          <a:xfrm>
            <a:off x="3525837" y="110332"/>
            <a:ext cx="5283200" cy="1095375"/>
          </a:xfrm>
        </p:spPr>
        <p:txBody>
          <a:bodyPr/>
          <a:lstStyle/>
          <a:p>
            <a:r>
              <a:rPr lang="en-US" altLang="en-US"/>
              <a:t>Minimum Acreage</a:t>
            </a:r>
            <a:endParaRPr lang="en-US"/>
          </a:p>
        </p:txBody>
      </p:sp>
    </p:spTree>
    <p:extLst>
      <p:ext uri="{BB962C8B-B14F-4D97-AF65-F5344CB8AC3E}">
        <p14:creationId xmlns:p14="http://schemas.microsoft.com/office/powerpoint/2010/main" val="3359851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2256309" y="1135857"/>
            <a:ext cx="8229600" cy="4348163"/>
          </a:xfrm>
        </p:spPr>
        <p:txBody>
          <a:bodyPr rtlCol="0">
            <a:normAutofit/>
          </a:bodyPr>
          <a:lstStyle/>
          <a:p>
            <a:pPr defTabSz="912416">
              <a:lnSpc>
                <a:spcPct val="150000"/>
              </a:lnSpc>
              <a:defRPr/>
            </a:pPr>
            <a:r>
              <a:rPr lang="en-US" altLang="en-US"/>
              <a:t>Electricity, gas water, sewage, telephone, high speed internet access are essential to the operation of an instructional facility and must be accessible to the proposed site.  Cost associated with obtaining these utilities should be considered as part of the total site purchase.</a:t>
            </a:r>
            <a:endParaRPr lang="en-US"/>
          </a:p>
        </p:txBody>
      </p:sp>
      <p:sp>
        <p:nvSpPr>
          <p:cNvPr id="9220" name="Slide Number Placeholder 4"/>
          <p:cNvSpPr>
            <a:spLocks noGrp="1"/>
          </p:cNvSpPr>
          <p:nvPr>
            <p:ph type="sldNum" sz="quarter" idx="11"/>
          </p:nvPr>
        </p:nvSpPr>
        <p:spPr bwMode="auto">
          <a:xfrm>
            <a:off x="4552950" y="6356351"/>
            <a:ext cx="3086100" cy="365125"/>
          </a:xfrm>
          <a:prstGeom prst="rect">
            <a:avLst/>
          </a:prstGeom>
          <a:noFill/>
          <a:ln>
            <a:miter lim="800000"/>
            <a:headEnd/>
            <a:tailEnd/>
          </a:ln>
        </p:spPr>
        <p:txBody>
          <a:bodyPr vert="horz" lIns="91440" tIns="45720" rIns="91440" bIns="45720" rtlCol="0" anchor="ctr"/>
          <a:lstStyle>
            <a:defPPr>
              <a:defRPr lang="en-US"/>
            </a:defPPr>
            <a:lvl1pPr algn="ctr" rtl="0" fontAlgn="auto">
              <a:spcBef>
                <a:spcPts val="0"/>
              </a:spcBef>
              <a:spcAft>
                <a:spcPts val="0"/>
              </a:spcAft>
              <a:defRPr sz="1200" kern="1200" dirty="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2813"/>
            <a:endParaRPr lang="en-US"/>
          </a:p>
        </p:txBody>
      </p:sp>
      <p:sp>
        <p:nvSpPr>
          <p:cNvPr id="2" name="Title 1">
            <a:extLst>
              <a:ext uri="{FF2B5EF4-FFF2-40B4-BE49-F238E27FC236}">
                <a16:creationId xmlns:a16="http://schemas.microsoft.com/office/drawing/2014/main" id="{9D5A3E5B-1BC5-4B1B-9CC8-5E018F878527}"/>
              </a:ext>
            </a:extLst>
          </p:cNvPr>
          <p:cNvSpPr>
            <a:spLocks noGrp="1"/>
          </p:cNvSpPr>
          <p:nvPr>
            <p:ph type="title"/>
          </p:nvPr>
        </p:nvSpPr>
        <p:spPr>
          <a:xfrm>
            <a:off x="3212778" y="496387"/>
            <a:ext cx="6316663" cy="795338"/>
          </a:xfrm>
        </p:spPr>
        <p:txBody>
          <a:bodyPr>
            <a:normAutofit fontScale="90000"/>
          </a:bodyPr>
          <a:lstStyle/>
          <a:p>
            <a:pPr algn="ctr"/>
            <a:r>
              <a:rPr lang="en-US" altLang="en-US"/>
              <a:t>Utilities</a:t>
            </a:r>
            <a:br>
              <a:rPr lang="en-US" altLang="en-US"/>
            </a:br>
            <a:endParaRPr lang="en-US"/>
          </a:p>
        </p:txBody>
      </p:sp>
    </p:spTree>
    <p:extLst>
      <p:ext uri="{BB962C8B-B14F-4D97-AF65-F5344CB8AC3E}">
        <p14:creationId xmlns:p14="http://schemas.microsoft.com/office/powerpoint/2010/main" val="1941640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50565-833C-436D-81F0-DEB580329538}"/>
              </a:ext>
            </a:extLst>
          </p:cNvPr>
          <p:cNvSpPr>
            <a:spLocks noGrp="1"/>
          </p:cNvSpPr>
          <p:nvPr>
            <p:ph type="title" idx="4294967295"/>
          </p:nvPr>
        </p:nvSpPr>
        <p:spPr>
          <a:xfrm>
            <a:off x="1524000" y="274638"/>
            <a:ext cx="8229600" cy="1143000"/>
          </a:xfrm>
        </p:spPr>
        <p:txBody>
          <a:bodyPr/>
          <a:lstStyle/>
          <a:p>
            <a:pPr algn="ctr"/>
            <a:r>
              <a:rPr lang="en-US"/>
              <a:t>Requirement Documents</a:t>
            </a:r>
          </a:p>
        </p:txBody>
      </p:sp>
      <p:sp>
        <p:nvSpPr>
          <p:cNvPr id="3" name="Text Placeholder 2">
            <a:extLst>
              <a:ext uri="{FF2B5EF4-FFF2-40B4-BE49-F238E27FC236}">
                <a16:creationId xmlns:a16="http://schemas.microsoft.com/office/drawing/2014/main" id="{7A5312DE-8A1C-4207-A130-F179F6528153}"/>
              </a:ext>
            </a:extLst>
          </p:cNvPr>
          <p:cNvSpPr>
            <a:spLocks noGrp="1"/>
          </p:cNvSpPr>
          <p:nvPr>
            <p:ph type="body" sz="half" idx="4294967295"/>
          </p:nvPr>
        </p:nvSpPr>
        <p:spPr>
          <a:xfrm>
            <a:off x="2411393" y="1322389"/>
            <a:ext cx="7493021" cy="3436043"/>
          </a:xfrm>
        </p:spPr>
        <p:txBody>
          <a:bodyPr>
            <a:normAutofit/>
          </a:bodyPr>
          <a:lstStyle/>
          <a:p>
            <a:endParaRPr lang="en-US" altLang="en-US"/>
          </a:p>
          <a:p>
            <a:r>
              <a:rPr lang="en-US" altLang="en-US"/>
              <a:t>Completed Site Approval Application </a:t>
            </a:r>
          </a:p>
          <a:p>
            <a:pPr lvl="1"/>
            <a:r>
              <a:rPr lang="en-US" altLang="en-US"/>
              <a:t>All required signatures must be present. </a:t>
            </a:r>
          </a:p>
          <a:p>
            <a:pPr lvl="2"/>
            <a:r>
              <a:rPr lang="en-US" altLang="en-US"/>
              <a:t>Superintendent</a:t>
            </a:r>
          </a:p>
          <a:p>
            <a:pPr lvl="2"/>
            <a:r>
              <a:rPr lang="en-US" altLang="en-US"/>
              <a:t>Board Chair</a:t>
            </a:r>
          </a:p>
          <a:p>
            <a:pPr lvl="2"/>
            <a:r>
              <a:rPr lang="en-US" altLang="en-US"/>
              <a:t>Field Coordinator</a:t>
            </a:r>
          </a:p>
          <a:p>
            <a:pPr lvl="2"/>
            <a:r>
              <a:rPr lang="en-US" altLang="en-US"/>
              <a:t>Water and Sewage Representative (or letter)</a:t>
            </a:r>
          </a:p>
          <a:p>
            <a:pPr lvl="2"/>
            <a:r>
              <a:rPr lang="en-US" altLang="en-US"/>
              <a:t>Building Code Representative – If required. </a:t>
            </a:r>
          </a:p>
          <a:p>
            <a:pPr lvl="1"/>
            <a:endParaRPr lang="en-US" altLang="en-US"/>
          </a:p>
        </p:txBody>
      </p:sp>
      <p:sp>
        <p:nvSpPr>
          <p:cNvPr id="5" name="Date Placeholder 4">
            <a:extLst>
              <a:ext uri="{FF2B5EF4-FFF2-40B4-BE49-F238E27FC236}">
                <a16:creationId xmlns:a16="http://schemas.microsoft.com/office/drawing/2014/main" id="{ED9F6225-5760-4097-916F-D4C959227C26}"/>
              </a:ext>
            </a:extLst>
          </p:cNvPr>
          <p:cNvSpPr>
            <a:spLocks noGrp="1"/>
          </p:cNvSpPr>
          <p:nvPr>
            <p:ph type="dt" sz="half" idx="4294967295"/>
          </p:nvPr>
        </p:nvSpPr>
        <p:spPr>
          <a:xfrm>
            <a:off x="1524000" y="6356351"/>
            <a:ext cx="2057400" cy="365125"/>
          </a:xfrm>
        </p:spPr>
        <p:txBody>
          <a:bodyPr/>
          <a:lstStyle/>
          <a:p>
            <a:pPr>
              <a:defRPr/>
            </a:pPr>
            <a:fld id="{2D91CBCC-BD7A-4261-8C08-CFF1949AACCF}" type="datetime1">
              <a:rPr lang="en-US" smtClean="0"/>
              <a:pPr>
                <a:defRPr/>
              </a:pPr>
              <a:t>11/1/2022</a:t>
            </a:fld>
            <a:endParaRPr lang="en-US"/>
          </a:p>
        </p:txBody>
      </p:sp>
      <p:sp>
        <p:nvSpPr>
          <p:cNvPr id="6" name="Slide Number Placeholder 5">
            <a:extLst>
              <a:ext uri="{FF2B5EF4-FFF2-40B4-BE49-F238E27FC236}">
                <a16:creationId xmlns:a16="http://schemas.microsoft.com/office/drawing/2014/main" id="{E060EC2B-130F-4A6E-89D1-B9233BC81E8A}"/>
              </a:ext>
            </a:extLst>
          </p:cNvPr>
          <p:cNvSpPr>
            <a:spLocks noGrp="1"/>
          </p:cNvSpPr>
          <p:nvPr>
            <p:ph type="sldNum" sz="quarter" idx="4294967295"/>
          </p:nvPr>
        </p:nvSpPr>
        <p:spPr>
          <a:xfrm>
            <a:off x="8610600" y="6356351"/>
            <a:ext cx="2057400" cy="365125"/>
          </a:xfrm>
        </p:spPr>
        <p:txBody>
          <a:bodyPr/>
          <a:lstStyle/>
          <a:p>
            <a:pPr>
              <a:defRPr/>
            </a:pPr>
            <a:fld id="{F31ACE96-D6DF-4A40-8C71-C3C08BAEF14F}" type="slidenum">
              <a:rPr lang="en-US" smtClean="0"/>
              <a:pPr>
                <a:defRPr/>
              </a:pPr>
              <a:t>25</a:t>
            </a:fld>
            <a:endParaRPr lang="en-US"/>
          </a:p>
        </p:txBody>
      </p:sp>
      <p:sp>
        <p:nvSpPr>
          <p:cNvPr id="4" name="TextBox 3">
            <a:extLst>
              <a:ext uri="{FF2B5EF4-FFF2-40B4-BE49-F238E27FC236}">
                <a16:creationId xmlns:a16="http://schemas.microsoft.com/office/drawing/2014/main" id="{0D52AE29-B2D1-4097-B930-30D9BDB62417}"/>
              </a:ext>
            </a:extLst>
          </p:cNvPr>
          <p:cNvSpPr txBox="1"/>
          <p:nvPr/>
        </p:nvSpPr>
        <p:spPr>
          <a:xfrm>
            <a:off x="2627528" y="5334788"/>
            <a:ext cx="7608425" cy="646331"/>
          </a:xfrm>
          <a:prstGeom prst="rect">
            <a:avLst/>
          </a:prstGeom>
          <a:noFill/>
        </p:spPr>
        <p:txBody>
          <a:bodyPr wrap="square" rtlCol="0">
            <a:spAutoFit/>
          </a:bodyPr>
          <a:lstStyle/>
          <a:p>
            <a:pPr lvl="1">
              <a:buFont typeface="Wingdings" panose="05000000000000000000" pitchFamily="2" charset="2"/>
              <a:buChar char="v"/>
            </a:pPr>
            <a:r>
              <a:rPr lang="en-US">
                <a:solidFill>
                  <a:srgbClr val="0070C0"/>
                </a:solidFill>
              </a:rPr>
              <a:t>Electronic Version - May be electronically signed or the document may be printed, signed, and rescanned. </a:t>
            </a:r>
          </a:p>
        </p:txBody>
      </p:sp>
    </p:spTree>
    <p:extLst>
      <p:ext uri="{BB962C8B-B14F-4D97-AF65-F5344CB8AC3E}">
        <p14:creationId xmlns:p14="http://schemas.microsoft.com/office/powerpoint/2010/main" val="3958234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73A7CC-96D7-4126-BC80-BDA7D77B0FAD}"/>
              </a:ext>
            </a:extLst>
          </p:cNvPr>
          <p:cNvSpPr>
            <a:spLocks noGrp="1"/>
          </p:cNvSpPr>
          <p:nvPr>
            <p:ph type="title"/>
          </p:nvPr>
        </p:nvSpPr>
        <p:spPr>
          <a:xfrm>
            <a:off x="2419350" y="365126"/>
            <a:ext cx="7886700" cy="1325563"/>
          </a:xfrm>
        </p:spPr>
        <p:txBody>
          <a:bodyPr/>
          <a:lstStyle/>
          <a:p>
            <a:pPr algn="ctr"/>
            <a:r>
              <a:rPr lang="en-US"/>
              <a:t>Signatures</a:t>
            </a:r>
          </a:p>
        </p:txBody>
      </p:sp>
      <p:sp>
        <p:nvSpPr>
          <p:cNvPr id="5" name="Text Placeholder 2">
            <a:extLst>
              <a:ext uri="{FF2B5EF4-FFF2-40B4-BE49-F238E27FC236}">
                <a16:creationId xmlns:a16="http://schemas.microsoft.com/office/drawing/2014/main" id="{7CE7010C-D028-4155-9941-63DB82B9A290}"/>
              </a:ext>
            </a:extLst>
          </p:cNvPr>
          <p:cNvSpPr>
            <a:spLocks noGrp="1"/>
          </p:cNvSpPr>
          <p:nvPr>
            <p:ph idx="1"/>
          </p:nvPr>
        </p:nvSpPr>
        <p:spPr>
          <a:xfrm>
            <a:off x="2338327" y="1505392"/>
            <a:ext cx="7886700" cy="4197350"/>
          </a:xfrm>
        </p:spPr>
        <p:txBody>
          <a:bodyPr>
            <a:normAutofit fontScale="92500" lnSpcReduction="20000"/>
          </a:bodyPr>
          <a:lstStyle/>
          <a:p>
            <a:r>
              <a:rPr lang="en-US" altLang="en-US"/>
              <a:t>Local Sewer Department may be signed by a member of the local Health Department, Regional Health Department or local water/sewer representative.  This signature verifies that there is suitable sewer capacity in the area to handle the school and that an adequate supply of potable water is available.</a:t>
            </a:r>
          </a:p>
          <a:p>
            <a:r>
              <a:rPr lang="en-US" altLang="en-US"/>
              <a:t>Building Codes Official Signature is only required if an existing structure is going to be used.  This signature verifies that the structure is safe and zoned for use as a public school in the State of Georgia.</a:t>
            </a:r>
          </a:p>
          <a:p>
            <a:endParaRPr lang="en-US" altLang="en-US"/>
          </a:p>
          <a:p>
            <a:endParaRPr lang="en-US"/>
          </a:p>
        </p:txBody>
      </p:sp>
    </p:spTree>
    <p:extLst>
      <p:ext uri="{BB962C8B-B14F-4D97-AF65-F5344CB8AC3E}">
        <p14:creationId xmlns:p14="http://schemas.microsoft.com/office/powerpoint/2010/main" val="2307235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EFF983-36BD-4E38-89FD-D677D47D79D2}"/>
              </a:ext>
            </a:extLst>
          </p:cNvPr>
          <p:cNvSpPr>
            <a:spLocks noGrp="1"/>
          </p:cNvSpPr>
          <p:nvPr>
            <p:ph type="title"/>
          </p:nvPr>
        </p:nvSpPr>
        <p:spPr>
          <a:xfrm>
            <a:off x="3461433" y="365126"/>
            <a:ext cx="5802534" cy="1325563"/>
          </a:xfrm>
        </p:spPr>
        <p:txBody>
          <a:bodyPr/>
          <a:lstStyle/>
          <a:p>
            <a:r>
              <a:rPr lang="en-US"/>
              <a:t>Required Documentation</a:t>
            </a:r>
          </a:p>
        </p:txBody>
      </p:sp>
      <p:sp>
        <p:nvSpPr>
          <p:cNvPr id="5" name="Text Placeholder 2">
            <a:extLst>
              <a:ext uri="{FF2B5EF4-FFF2-40B4-BE49-F238E27FC236}">
                <a16:creationId xmlns:a16="http://schemas.microsoft.com/office/drawing/2014/main" id="{A5032509-5950-4205-9137-7E15732C1573}"/>
              </a:ext>
            </a:extLst>
          </p:cNvPr>
          <p:cNvSpPr>
            <a:spLocks noGrp="1"/>
          </p:cNvSpPr>
          <p:nvPr>
            <p:ph idx="1"/>
          </p:nvPr>
        </p:nvSpPr>
        <p:spPr>
          <a:xfrm>
            <a:off x="2450216" y="1547833"/>
            <a:ext cx="7886700" cy="4197350"/>
          </a:xfrm>
        </p:spPr>
        <p:txBody>
          <a:bodyPr>
            <a:normAutofit fontScale="92500" lnSpcReduction="10000"/>
          </a:bodyPr>
          <a:lstStyle/>
          <a:p>
            <a:pPr marL="514350" indent="-514350">
              <a:lnSpc>
                <a:spcPct val="150000"/>
              </a:lnSpc>
              <a:buFont typeface="+mj-lt"/>
              <a:buAutoNum type="arabicPeriod"/>
            </a:pPr>
            <a:r>
              <a:rPr lang="en-US" altLang="en-US"/>
              <a:t>All site approvals must be accompanied by a letter of assurance that acreage for buildings and structures is outside the 100-year floodplain or the Costal High Hazard Area.  This letter of assurance must be from the Floodplain Management Coordinator of the Georgia Department of Natural Resources. </a:t>
            </a:r>
          </a:p>
          <a:p>
            <a:pPr marL="457200" lvl="1" indent="0">
              <a:buNone/>
            </a:pPr>
            <a:endParaRPr lang="en-US"/>
          </a:p>
        </p:txBody>
      </p:sp>
    </p:spTree>
    <p:extLst>
      <p:ext uri="{BB962C8B-B14F-4D97-AF65-F5344CB8AC3E}">
        <p14:creationId xmlns:p14="http://schemas.microsoft.com/office/powerpoint/2010/main" val="2078814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8F044D01-6CF6-48AA-B736-8C1CDD7BC1FD}"/>
              </a:ext>
            </a:extLst>
          </p:cNvPr>
          <p:cNvSpPr>
            <a:spLocks noGrp="1"/>
          </p:cNvSpPr>
          <p:nvPr>
            <p:ph idx="1"/>
          </p:nvPr>
        </p:nvSpPr>
        <p:spPr>
          <a:xfrm>
            <a:off x="2419350" y="1138861"/>
            <a:ext cx="7886700" cy="4197350"/>
          </a:xfrm>
        </p:spPr>
        <p:txBody>
          <a:bodyPr/>
          <a:lstStyle/>
          <a:p>
            <a:pPr eaLnBrk="1" hangingPunct="1">
              <a:buFont typeface="Arial" panose="020B0604020202020204" pitchFamily="34" charset="0"/>
              <a:buNone/>
            </a:pPr>
            <a:r>
              <a:rPr lang="en-US" altLang="en-US"/>
              <a:t>Contact Information for the Georgia Department of Natural Resources:</a:t>
            </a:r>
          </a:p>
          <a:p>
            <a:pPr eaLnBrk="1" hangingPunct="1">
              <a:buFont typeface="Arial" panose="020B0604020202020204" pitchFamily="34" charset="0"/>
              <a:buNone/>
            </a:pPr>
            <a:r>
              <a:rPr lang="en-US" altLang="en-US"/>
              <a:t>		Georgia Department of Natural Resources </a:t>
            </a:r>
          </a:p>
          <a:p>
            <a:pPr eaLnBrk="1" hangingPunct="1">
              <a:buFont typeface="Arial" panose="020B0604020202020204" pitchFamily="34" charset="0"/>
              <a:buNone/>
            </a:pPr>
            <a:r>
              <a:rPr lang="en-US" altLang="en-US"/>
              <a:t>		Floodplain Management Office</a:t>
            </a:r>
          </a:p>
          <a:p>
            <a:pPr eaLnBrk="1" hangingPunct="1">
              <a:buFont typeface="Arial" panose="020B0604020202020204" pitchFamily="34" charset="0"/>
              <a:buNone/>
            </a:pPr>
            <a:r>
              <a:rPr lang="en-US" altLang="en-US"/>
              <a:t>		4220 International Parkway, Suite 101</a:t>
            </a:r>
          </a:p>
          <a:p>
            <a:pPr eaLnBrk="1" hangingPunct="1">
              <a:buFont typeface="Arial" panose="020B0604020202020204" pitchFamily="34" charset="0"/>
              <a:buNone/>
            </a:pPr>
            <a:r>
              <a:rPr lang="en-US" altLang="en-US"/>
              <a:t>		Atlanta, Georgia 30354</a:t>
            </a:r>
          </a:p>
          <a:p>
            <a:pPr eaLnBrk="1" hangingPunct="1">
              <a:buFont typeface="Arial" panose="020B0604020202020204" pitchFamily="34" charset="0"/>
              <a:buNone/>
            </a:pPr>
            <a:r>
              <a:rPr lang="en-US" altLang="en-US"/>
              <a:t>		Phone:  404-362-1757</a:t>
            </a:r>
          </a:p>
          <a:p>
            <a:endParaRPr lang="en-US"/>
          </a:p>
        </p:txBody>
      </p:sp>
    </p:spTree>
    <p:extLst>
      <p:ext uri="{BB962C8B-B14F-4D97-AF65-F5344CB8AC3E}">
        <p14:creationId xmlns:p14="http://schemas.microsoft.com/office/powerpoint/2010/main" val="495274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09FD6B6-EAD3-40FC-89D2-9FC1DEA1D13C}"/>
              </a:ext>
            </a:extLst>
          </p:cNvPr>
          <p:cNvSpPr>
            <a:spLocks noGrp="1"/>
          </p:cNvSpPr>
          <p:nvPr>
            <p:ph idx="1"/>
          </p:nvPr>
        </p:nvSpPr>
        <p:spPr>
          <a:xfrm>
            <a:off x="2457932" y="1080987"/>
            <a:ext cx="7886700" cy="4197350"/>
          </a:xfrm>
        </p:spPr>
        <p:txBody>
          <a:bodyPr>
            <a:normAutofit fontScale="92500" lnSpcReduction="10000"/>
          </a:bodyPr>
          <a:lstStyle/>
          <a:p>
            <a:pPr marL="514350" indent="-514350">
              <a:buFont typeface="+mj-lt"/>
              <a:buAutoNum type="arabicPeriod" startAt="2"/>
            </a:pPr>
            <a:r>
              <a:rPr lang="en-US" altLang="en-US"/>
              <a:t>Cooperation between the school system, the Georgia Department of Transportation and/or local road department is necessary to plan and complete road improvements related to the opening of a facility.  The school system will need to send a notification letter to the Georgia Department of Transportation, and local road department stating the proposed plans for the site and requesting that an evaluation be performed on the roadway.</a:t>
            </a:r>
          </a:p>
          <a:p>
            <a:pPr eaLnBrk="1" hangingPunct="1">
              <a:buFont typeface="Arial" panose="020B0604020202020204" pitchFamily="34" charset="0"/>
              <a:buNone/>
            </a:pPr>
            <a:r>
              <a:rPr lang="en-US" altLang="en-US"/>
              <a:t>	</a:t>
            </a:r>
          </a:p>
          <a:p>
            <a:endParaRPr lang="en-US"/>
          </a:p>
        </p:txBody>
      </p:sp>
    </p:spTree>
    <p:extLst>
      <p:ext uri="{BB962C8B-B14F-4D97-AF65-F5344CB8AC3E}">
        <p14:creationId xmlns:p14="http://schemas.microsoft.com/office/powerpoint/2010/main" val="731822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F871EB-196F-53C6-0A39-728B02694491}"/>
              </a:ext>
            </a:extLst>
          </p:cNvPr>
          <p:cNvSpPr>
            <a:spLocks noGrp="1"/>
          </p:cNvSpPr>
          <p:nvPr>
            <p:ph type="title"/>
          </p:nvPr>
        </p:nvSpPr>
        <p:spPr/>
        <p:txBody>
          <a:bodyPr/>
          <a:lstStyle/>
          <a:p>
            <a:r>
              <a:rPr lang="en-US" sz="4800"/>
              <a:t>GaDOE Facilities Services Staff</a:t>
            </a:r>
            <a:endParaRPr lang="en-US"/>
          </a:p>
        </p:txBody>
      </p:sp>
      <p:sp>
        <p:nvSpPr>
          <p:cNvPr id="7" name="Content Placeholder 6">
            <a:extLst>
              <a:ext uri="{FF2B5EF4-FFF2-40B4-BE49-F238E27FC236}">
                <a16:creationId xmlns:a16="http://schemas.microsoft.com/office/drawing/2014/main" id="{49139B6E-6625-8613-CE30-F30DD4FFC52F}"/>
              </a:ext>
            </a:extLst>
          </p:cNvPr>
          <p:cNvSpPr>
            <a:spLocks noGrp="1"/>
          </p:cNvSpPr>
          <p:nvPr>
            <p:ph idx="1"/>
          </p:nvPr>
        </p:nvSpPr>
        <p:spPr/>
        <p:txBody>
          <a:bodyPr/>
          <a:lstStyle/>
          <a:p>
            <a:r>
              <a:rPr lang="en-US"/>
              <a:t>Combined years of DOE Facilities Staff experience in education/DOE service…….</a:t>
            </a:r>
          </a:p>
          <a:p>
            <a:pPr lvl="1"/>
            <a:r>
              <a:rPr lang="en-US"/>
              <a:t>430 years or 39 years/person</a:t>
            </a:r>
          </a:p>
          <a:p>
            <a:pPr lvl="1"/>
            <a:r>
              <a:rPr lang="en-US"/>
              <a:t>Consultants – 233 years</a:t>
            </a:r>
          </a:p>
          <a:p>
            <a:endParaRPr lang="en-US"/>
          </a:p>
        </p:txBody>
      </p:sp>
    </p:spTree>
    <p:extLst>
      <p:ext uri="{BB962C8B-B14F-4D97-AF65-F5344CB8AC3E}">
        <p14:creationId xmlns:p14="http://schemas.microsoft.com/office/powerpoint/2010/main" val="3687450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81C5076D-AE0B-4691-A841-E2D143FC7989}"/>
              </a:ext>
            </a:extLst>
          </p:cNvPr>
          <p:cNvSpPr>
            <a:spLocks noGrp="1"/>
          </p:cNvSpPr>
          <p:nvPr>
            <p:ph idx="1"/>
          </p:nvPr>
        </p:nvSpPr>
        <p:spPr>
          <a:xfrm>
            <a:off x="2450215" y="880359"/>
            <a:ext cx="7886700" cy="4197350"/>
          </a:xfrm>
        </p:spPr>
        <p:txBody>
          <a:bodyPr>
            <a:normAutofit lnSpcReduction="10000"/>
          </a:bodyPr>
          <a:lstStyle/>
          <a:p>
            <a:pPr marL="0" indent="0">
              <a:buNone/>
            </a:pPr>
            <a:r>
              <a:rPr lang="en-US" altLang="en-US"/>
              <a:t>A copy of the letter must be submitted to the Department of Education, Facilities Section with your package for site approval.</a:t>
            </a:r>
          </a:p>
          <a:p>
            <a:pPr lvl="1"/>
            <a:r>
              <a:rPr lang="en-US"/>
              <a:t>Contact Information for the state Department of Transportation: </a:t>
            </a:r>
          </a:p>
          <a:p>
            <a:pPr marL="457200" lvl="1" indent="0" algn="ctr">
              <a:buNone/>
            </a:pPr>
            <a:r>
              <a:rPr lang="en-US"/>
              <a:t>State Aid Office</a:t>
            </a:r>
          </a:p>
          <a:p>
            <a:pPr marL="457200" lvl="1" indent="0" algn="ctr">
              <a:buNone/>
            </a:pPr>
            <a:r>
              <a:rPr lang="en-US"/>
              <a:t>Georgia Department of Transportation</a:t>
            </a:r>
          </a:p>
          <a:p>
            <a:pPr marL="457200" lvl="1" indent="0" algn="ctr">
              <a:buNone/>
            </a:pPr>
            <a:r>
              <a:rPr lang="en-US"/>
              <a:t>One Georgia Center</a:t>
            </a:r>
          </a:p>
          <a:p>
            <a:pPr marL="457200" lvl="1" indent="0" algn="ctr">
              <a:buNone/>
            </a:pPr>
            <a:r>
              <a:rPr lang="en-US"/>
              <a:t>600 West Peachtree Street, NW</a:t>
            </a:r>
          </a:p>
          <a:p>
            <a:pPr marL="457200" lvl="1" indent="0" algn="ctr">
              <a:buNone/>
            </a:pPr>
            <a:r>
              <a:rPr lang="en-US"/>
              <a:t>Atlanta, Georgia   30308</a:t>
            </a:r>
          </a:p>
          <a:p>
            <a:pPr lvl="2"/>
            <a:endParaRPr lang="en-US"/>
          </a:p>
        </p:txBody>
      </p:sp>
    </p:spTree>
    <p:extLst>
      <p:ext uri="{BB962C8B-B14F-4D97-AF65-F5344CB8AC3E}">
        <p14:creationId xmlns:p14="http://schemas.microsoft.com/office/powerpoint/2010/main" val="3703874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8F577AA-AB8B-456E-8797-D01C62DAF424}"/>
              </a:ext>
            </a:extLst>
          </p:cNvPr>
          <p:cNvSpPr>
            <a:spLocks noGrp="1"/>
          </p:cNvSpPr>
          <p:nvPr>
            <p:ph idx="1"/>
          </p:nvPr>
        </p:nvSpPr>
        <p:spPr>
          <a:xfrm>
            <a:off x="2373052" y="517686"/>
            <a:ext cx="7886700" cy="4197350"/>
          </a:xfrm>
        </p:spPr>
        <p:txBody>
          <a:bodyPr/>
          <a:lstStyle/>
          <a:p>
            <a:pPr marL="742950" indent="-742950">
              <a:buFont typeface="+mj-lt"/>
              <a:buAutoNum type="arabicPeriod" startAt="3"/>
            </a:pPr>
            <a:r>
              <a:rPr lang="en-US" altLang="en-US" sz="3600"/>
              <a:t>A copy of the rough plat or site plan of the proposed site with the building footprint positioned</a:t>
            </a:r>
          </a:p>
          <a:p>
            <a:pPr marL="742950" indent="-742950">
              <a:buFont typeface="+mj-lt"/>
              <a:buAutoNum type="arabicPeriod" startAt="3"/>
            </a:pPr>
            <a:r>
              <a:rPr lang="en-US" altLang="en-US" sz="3600"/>
              <a:t>A copy of an official flow test results from a fire hydrant nearest to the site – report should include residual and static pressures.</a:t>
            </a:r>
          </a:p>
          <a:p>
            <a:endParaRPr lang="en-US"/>
          </a:p>
        </p:txBody>
      </p:sp>
    </p:spTree>
    <p:extLst>
      <p:ext uri="{BB962C8B-B14F-4D97-AF65-F5344CB8AC3E}">
        <p14:creationId xmlns:p14="http://schemas.microsoft.com/office/powerpoint/2010/main" val="3917052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B2EABDEF-6A9B-4476-94DB-54A6DE8A226A}"/>
              </a:ext>
            </a:extLst>
          </p:cNvPr>
          <p:cNvSpPr>
            <a:spLocks noGrp="1"/>
          </p:cNvSpPr>
          <p:nvPr>
            <p:ph idx="1"/>
          </p:nvPr>
        </p:nvSpPr>
        <p:spPr>
          <a:xfrm>
            <a:off x="2276114" y="706739"/>
            <a:ext cx="7886700" cy="4197350"/>
          </a:xfrm>
        </p:spPr>
        <p:txBody>
          <a:bodyPr>
            <a:normAutofit fontScale="92500" lnSpcReduction="10000"/>
          </a:bodyPr>
          <a:lstStyle/>
          <a:p>
            <a:pPr marL="514350" indent="-514350">
              <a:buFont typeface="+mj-lt"/>
              <a:buAutoNum type="arabicPeriod" startAt="5"/>
            </a:pPr>
            <a:r>
              <a:rPr lang="en-US" altLang="en-US" sz="3200"/>
              <a:t>Secure the services of an engineering firm to conduct a Phase I Environmental Site Assessment (ESA).  This is to determine if there are hazards within 3 miles of the proposed school site.  If the Assessment determines that hazards exist, it is required that the engineer perform a Risk/Hazard Analysis which should follow the Department of Education’s guidelines. </a:t>
            </a:r>
          </a:p>
          <a:p>
            <a:endParaRPr lang="en-US"/>
          </a:p>
        </p:txBody>
      </p:sp>
    </p:spTree>
    <p:extLst>
      <p:ext uri="{BB962C8B-B14F-4D97-AF65-F5344CB8AC3E}">
        <p14:creationId xmlns:p14="http://schemas.microsoft.com/office/powerpoint/2010/main" val="257306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47DCD-1D70-437B-9E19-33C1BD0DBB89}"/>
              </a:ext>
            </a:extLst>
          </p:cNvPr>
          <p:cNvSpPr>
            <a:spLocks noGrp="1"/>
          </p:cNvSpPr>
          <p:nvPr>
            <p:ph type="title"/>
          </p:nvPr>
        </p:nvSpPr>
        <p:spPr>
          <a:xfrm>
            <a:off x="5389948" y="315290"/>
            <a:ext cx="1945504" cy="469614"/>
          </a:xfrm>
        </p:spPr>
        <p:txBody>
          <a:bodyPr>
            <a:normAutofit fontScale="90000"/>
          </a:bodyPr>
          <a:lstStyle/>
          <a:p>
            <a:r>
              <a:rPr lang="en-US"/>
              <a:t>Hazards</a:t>
            </a:r>
          </a:p>
        </p:txBody>
      </p:sp>
      <p:sp>
        <p:nvSpPr>
          <p:cNvPr id="3" name="Content Placeholder 2">
            <a:extLst>
              <a:ext uri="{FF2B5EF4-FFF2-40B4-BE49-F238E27FC236}">
                <a16:creationId xmlns:a16="http://schemas.microsoft.com/office/drawing/2014/main" id="{C9638CF3-82EA-4263-9B7E-EDD517D273F9}"/>
              </a:ext>
            </a:extLst>
          </p:cNvPr>
          <p:cNvSpPr>
            <a:spLocks noGrp="1"/>
          </p:cNvSpPr>
          <p:nvPr>
            <p:ph idx="1"/>
          </p:nvPr>
        </p:nvSpPr>
        <p:spPr>
          <a:xfrm>
            <a:off x="2517004" y="887768"/>
            <a:ext cx="7886700" cy="4753753"/>
          </a:xfrm>
        </p:spPr>
        <p:txBody>
          <a:bodyPr>
            <a:normAutofit lnSpcReduction="10000"/>
          </a:bodyPr>
          <a:lstStyle/>
          <a:p>
            <a:r>
              <a:rPr lang="en-US" altLang="en-US"/>
              <a:t>Railroads</a:t>
            </a:r>
          </a:p>
          <a:p>
            <a:r>
              <a:rPr lang="en-US" altLang="en-US"/>
              <a:t>Major highways</a:t>
            </a:r>
          </a:p>
          <a:p>
            <a:r>
              <a:rPr lang="en-US" altLang="en-US"/>
              <a:t>Oil or petroleum transmission lines and storage facilities</a:t>
            </a:r>
          </a:p>
          <a:p>
            <a:r>
              <a:rPr lang="en-US" altLang="en-US"/>
              <a:t>Natural gas transmission and distribution lines larger than 10” with a PSI of 200 or greater</a:t>
            </a:r>
          </a:p>
          <a:p>
            <a:r>
              <a:rPr lang="en-US" altLang="en-US"/>
              <a:t>Hazardous chemical pipelines</a:t>
            </a:r>
          </a:p>
          <a:p>
            <a:r>
              <a:rPr lang="en-US" altLang="en-US"/>
              <a:t>Propane storage facilities</a:t>
            </a:r>
          </a:p>
          <a:p>
            <a:r>
              <a:rPr lang="en-US" altLang="en-US"/>
              <a:t>Lakes, rivers, dams, reservoirs, or other bodies of water</a:t>
            </a:r>
          </a:p>
          <a:p>
            <a:endParaRPr lang="en-US" altLang="en-US"/>
          </a:p>
          <a:p>
            <a:endParaRPr lang="en-US"/>
          </a:p>
        </p:txBody>
      </p:sp>
    </p:spTree>
    <p:extLst>
      <p:ext uri="{BB962C8B-B14F-4D97-AF65-F5344CB8AC3E}">
        <p14:creationId xmlns:p14="http://schemas.microsoft.com/office/powerpoint/2010/main" val="1866548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9F4AB63-38A7-4246-9C80-0B03C6EC0721}"/>
              </a:ext>
            </a:extLst>
          </p:cNvPr>
          <p:cNvSpPr>
            <a:spLocks noGrp="1"/>
          </p:cNvSpPr>
          <p:nvPr>
            <p:ph type="title"/>
          </p:nvPr>
        </p:nvSpPr>
        <p:spPr>
          <a:xfrm>
            <a:off x="4223433" y="369768"/>
            <a:ext cx="4278534" cy="1325563"/>
          </a:xfrm>
        </p:spPr>
        <p:txBody>
          <a:bodyPr/>
          <a:lstStyle/>
          <a:p>
            <a:pPr algn="ctr"/>
            <a:r>
              <a:rPr lang="en-US"/>
              <a:t>Hazards</a:t>
            </a:r>
          </a:p>
        </p:txBody>
      </p:sp>
      <p:sp>
        <p:nvSpPr>
          <p:cNvPr id="5" name="Text Placeholder 2">
            <a:extLst>
              <a:ext uri="{FF2B5EF4-FFF2-40B4-BE49-F238E27FC236}">
                <a16:creationId xmlns:a16="http://schemas.microsoft.com/office/drawing/2014/main" id="{02FA4851-9B6C-45E1-8D49-42EE44B5F184}"/>
              </a:ext>
            </a:extLst>
          </p:cNvPr>
          <p:cNvSpPr>
            <a:spLocks noGrp="1"/>
          </p:cNvSpPr>
          <p:nvPr>
            <p:ph idx="1"/>
          </p:nvPr>
        </p:nvSpPr>
        <p:spPr>
          <a:xfrm>
            <a:off x="2419350" y="1416653"/>
            <a:ext cx="7886700" cy="4197350"/>
          </a:xfrm>
        </p:spPr>
        <p:txBody>
          <a:bodyPr>
            <a:normAutofit fontScale="92500" lnSpcReduction="10000"/>
          </a:bodyPr>
          <a:lstStyle/>
          <a:p>
            <a:r>
              <a:rPr lang="en-US" altLang="en-US"/>
              <a:t>Oil or petroleum transmission lines and storage facilities</a:t>
            </a:r>
          </a:p>
          <a:p>
            <a:r>
              <a:rPr lang="en-US" altLang="en-US"/>
              <a:t>Natural gas transmission and distribution lines larger than 10” with a PSI of 200 or greater</a:t>
            </a:r>
          </a:p>
          <a:p>
            <a:r>
              <a:rPr lang="en-US" altLang="en-US"/>
              <a:t>Hazardous chemical pipelines</a:t>
            </a:r>
          </a:p>
          <a:p>
            <a:r>
              <a:rPr lang="en-US" altLang="en-US"/>
              <a:t>Propane storage facilities</a:t>
            </a:r>
          </a:p>
          <a:p>
            <a:r>
              <a:rPr lang="en-US" altLang="en-US"/>
              <a:t>Railroads</a:t>
            </a:r>
          </a:p>
          <a:p>
            <a:r>
              <a:rPr lang="en-US" altLang="en-US"/>
              <a:t>Major highways</a:t>
            </a:r>
          </a:p>
          <a:p>
            <a:pPr marL="0" indent="0">
              <a:buNone/>
            </a:pPr>
            <a:r>
              <a:rPr lang="en-US" altLang="en-US"/>
              <a:t>		</a:t>
            </a:r>
            <a:endParaRPr lang="en-US"/>
          </a:p>
        </p:txBody>
      </p:sp>
    </p:spTree>
    <p:extLst>
      <p:ext uri="{BB962C8B-B14F-4D97-AF65-F5344CB8AC3E}">
        <p14:creationId xmlns:p14="http://schemas.microsoft.com/office/powerpoint/2010/main" val="4135468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FD277DC-C4E7-4F13-9BF0-B2EA38129E2E}"/>
              </a:ext>
            </a:extLst>
          </p:cNvPr>
          <p:cNvSpPr>
            <a:spLocks noGrp="1"/>
          </p:cNvSpPr>
          <p:nvPr>
            <p:ph idx="1"/>
          </p:nvPr>
        </p:nvSpPr>
        <p:spPr>
          <a:xfrm>
            <a:off x="2465648" y="672015"/>
            <a:ext cx="7886700" cy="4197350"/>
          </a:xfrm>
        </p:spPr>
        <p:txBody>
          <a:bodyPr>
            <a:normAutofit fontScale="92500" lnSpcReduction="10000"/>
          </a:bodyPr>
          <a:lstStyle/>
          <a:p>
            <a:pPr marL="457200" indent="-457200"/>
            <a:r>
              <a:rPr lang="en-US" altLang="en-US"/>
              <a:t>Airports, approach and departure paths</a:t>
            </a:r>
          </a:p>
          <a:p>
            <a:pPr marL="457200" indent="-457200"/>
            <a:r>
              <a:rPr lang="en-US" altLang="en-US"/>
              <a:t>Industrial or manufacturing facilities</a:t>
            </a:r>
          </a:p>
          <a:p>
            <a:pPr marL="457200" indent="-457200"/>
            <a:r>
              <a:rPr lang="en-US" altLang="en-US"/>
              <a:t>Lakes, rivers, dams, reservoirs, or other bodies of water</a:t>
            </a:r>
          </a:p>
          <a:p>
            <a:pPr marL="457200" indent="-457200"/>
            <a:r>
              <a:rPr lang="en-US" altLang="en-US"/>
              <a:t>Potential flooding because the property is located within the 100-year flood plain or dam breach zone.</a:t>
            </a:r>
          </a:p>
          <a:p>
            <a:pPr marL="457200" indent="-457200"/>
            <a:r>
              <a:rPr lang="en-US" altLang="en-US"/>
              <a:t>Nuclear waste storage facilities</a:t>
            </a:r>
          </a:p>
          <a:p>
            <a:pPr marL="457200" indent="-457200"/>
            <a:r>
              <a:rPr lang="en-US" altLang="en-US"/>
              <a:t>Munitions or explosive storage or manufacturing</a:t>
            </a:r>
          </a:p>
          <a:p>
            <a:endParaRPr lang="en-US"/>
          </a:p>
        </p:txBody>
      </p:sp>
    </p:spTree>
    <p:extLst>
      <p:ext uri="{BB962C8B-B14F-4D97-AF65-F5344CB8AC3E}">
        <p14:creationId xmlns:p14="http://schemas.microsoft.com/office/powerpoint/2010/main" val="8766703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DB1EEDA-10DC-4131-800A-8B07B0CD0A54}"/>
              </a:ext>
            </a:extLst>
          </p:cNvPr>
          <p:cNvSpPr>
            <a:spLocks noGrp="1"/>
          </p:cNvSpPr>
          <p:nvPr>
            <p:ph idx="1"/>
          </p:nvPr>
        </p:nvSpPr>
        <p:spPr>
          <a:xfrm>
            <a:off x="2338328" y="834061"/>
            <a:ext cx="7886700" cy="4197350"/>
          </a:xfrm>
        </p:spPr>
        <p:txBody>
          <a:bodyPr/>
          <a:lstStyle/>
          <a:p>
            <a:pPr marL="457200" indent="-457200"/>
            <a:r>
              <a:rPr lang="en-US" altLang="en-US"/>
              <a:t>Water towers adjacent to the site</a:t>
            </a:r>
          </a:p>
          <a:p>
            <a:pPr marL="457200" indent="-457200"/>
            <a:r>
              <a:rPr lang="en-US" altLang="en-US"/>
              <a:t>Active or abandoned mines or quarries</a:t>
            </a:r>
          </a:p>
          <a:p>
            <a:pPr marL="457200" indent="-457200"/>
            <a:r>
              <a:rPr lang="en-US" altLang="en-US"/>
              <a:t>Remedial hazardous waste sites</a:t>
            </a:r>
          </a:p>
          <a:p>
            <a:pPr marL="457200" indent="-457200"/>
            <a:r>
              <a:rPr lang="en-US" altLang="en-US"/>
              <a:t>Landfills and dumps</a:t>
            </a:r>
          </a:p>
          <a:p>
            <a:pPr marL="457200" indent="-457200"/>
            <a:r>
              <a:rPr lang="en-US" altLang="en-US"/>
              <a:t>Sewage treatment plants</a:t>
            </a:r>
          </a:p>
          <a:p>
            <a:pPr marL="457200" indent="-457200"/>
            <a:r>
              <a:rPr lang="en-US" altLang="en-US"/>
              <a:t>Power plants</a:t>
            </a:r>
          </a:p>
          <a:p>
            <a:pPr marL="457200" indent="-457200"/>
            <a:r>
              <a:rPr lang="en-US" altLang="en-US"/>
              <a:t>Military installations</a:t>
            </a:r>
          </a:p>
          <a:p>
            <a:endParaRPr lang="en-US"/>
          </a:p>
        </p:txBody>
      </p:sp>
    </p:spTree>
    <p:extLst>
      <p:ext uri="{BB962C8B-B14F-4D97-AF65-F5344CB8AC3E}">
        <p14:creationId xmlns:p14="http://schemas.microsoft.com/office/powerpoint/2010/main" val="413721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58A7341-4972-41AD-A0CF-3B6D2E40D088}"/>
              </a:ext>
            </a:extLst>
          </p:cNvPr>
          <p:cNvSpPr>
            <a:spLocks noGrp="1"/>
          </p:cNvSpPr>
          <p:nvPr>
            <p:ph idx="1"/>
          </p:nvPr>
        </p:nvSpPr>
        <p:spPr>
          <a:xfrm>
            <a:off x="2373052" y="780045"/>
            <a:ext cx="7886700" cy="4197350"/>
          </a:xfrm>
        </p:spPr>
        <p:txBody>
          <a:bodyPr>
            <a:normAutofit/>
          </a:bodyPr>
          <a:lstStyle/>
          <a:p>
            <a:pPr marL="514350" indent="-514350">
              <a:buFont typeface="+mj-lt"/>
              <a:buAutoNum type="arabicPeriod" startAt="6"/>
            </a:pPr>
            <a:r>
              <a:rPr lang="en-US" altLang="en-US"/>
              <a:t>If any of the hazards are present within a mile of the site, the engineers </a:t>
            </a:r>
            <a:r>
              <a:rPr lang="en-US" altLang="en-US" b="1" u="sng"/>
              <a:t>MUST</a:t>
            </a:r>
            <a:r>
              <a:rPr lang="en-US" altLang="en-US"/>
              <a:t> address the impact the hazard would have on the site in a worst-case scenario using an acceptable modeling program. </a:t>
            </a:r>
          </a:p>
          <a:p>
            <a:pPr marL="514350" indent="-514350">
              <a:buFont typeface="+mj-lt"/>
              <a:buAutoNum type="arabicPeriod" startAt="6"/>
            </a:pPr>
            <a:endParaRPr lang="en-US" altLang="en-US" b="1">
              <a:highlight>
                <a:srgbClr val="FFFF00"/>
              </a:highlight>
            </a:endParaRPr>
          </a:p>
          <a:p>
            <a:pPr marL="514350" indent="-514350">
              <a:buFont typeface="+mj-lt"/>
              <a:buAutoNum type="arabicPeriod" startAt="6"/>
            </a:pPr>
            <a:endParaRPr lang="en-US" altLang="en-US" b="1">
              <a:highlight>
                <a:srgbClr val="FFFF00"/>
              </a:highlight>
            </a:endParaRPr>
          </a:p>
          <a:p>
            <a:pPr marL="0" indent="0" algn="ctr">
              <a:buNone/>
            </a:pPr>
            <a:r>
              <a:rPr lang="en-US" altLang="en-US" b="1">
                <a:highlight>
                  <a:srgbClr val="FFFF00"/>
                </a:highlight>
              </a:rPr>
              <a:t>A probability analysis is not acceptable.</a:t>
            </a:r>
            <a:endParaRPr lang="en-US" b="1">
              <a:highlight>
                <a:srgbClr val="FFFF00"/>
              </a:highlight>
            </a:endParaRPr>
          </a:p>
        </p:txBody>
      </p:sp>
    </p:spTree>
    <p:extLst>
      <p:ext uri="{BB962C8B-B14F-4D97-AF65-F5344CB8AC3E}">
        <p14:creationId xmlns:p14="http://schemas.microsoft.com/office/powerpoint/2010/main" val="987725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1FC3B53E-D2C9-4395-9309-26EF9044CB9C}"/>
              </a:ext>
            </a:extLst>
          </p:cNvPr>
          <p:cNvSpPr>
            <a:spLocks noGrp="1"/>
          </p:cNvSpPr>
          <p:nvPr>
            <p:ph idx="1"/>
          </p:nvPr>
        </p:nvSpPr>
        <p:spPr>
          <a:xfrm>
            <a:off x="2419350" y="718314"/>
            <a:ext cx="7886700" cy="4197350"/>
          </a:xfrm>
        </p:spPr>
        <p:txBody>
          <a:bodyPr>
            <a:normAutofit fontScale="92500" lnSpcReduction="20000"/>
          </a:bodyPr>
          <a:lstStyle/>
          <a:p>
            <a:pPr marL="514350" indent="-514350">
              <a:buFont typeface="+mj-lt"/>
              <a:buAutoNum type="arabicPeriod" startAt="7"/>
            </a:pPr>
            <a:r>
              <a:rPr lang="en-US" altLang="en-US"/>
              <a:t>The engineer must make suitable </a:t>
            </a:r>
            <a:r>
              <a:rPr lang="en-US" altLang="en-US">
                <a:highlight>
                  <a:srgbClr val="FFFF00"/>
                </a:highlight>
              </a:rPr>
              <a:t>specific mitigative recommendations </a:t>
            </a:r>
            <a:r>
              <a:rPr lang="en-US" altLang="en-US"/>
              <a:t>to make the facility safe for a public school in the State of Georgia.  </a:t>
            </a:r>
            <a:r>
              <a:rPr lang="en-US" altLang="en-US" b="1" u="sng"/>
              <a:t>It is required that the engineer close this section with a Suitability Statement</a:t>
            </a:r>
            <a:r>
              <a:rPr lang="en-US" altLang="en-US"/>
              <a:t>  stating that the site is safe, in consideration of the mitigations, in the professional judgment of the engineer, for a public school in the State of Georgia.  </a:t>
            </a:r>
          </a:p>
          <a:p>
            <a:pPr marL="514350" indent="-514350">
              <a:buFont typeface="+mj-lt"/>
              <a:buAutoNum type="arabicPeriod" startAt="7"/>
            </a:pPr>
            <a:r>
              <a:rPr lang="en-US" altLang="en-US" u="sng"/>
              <a:t>The engineer sign and affix their professional seal to the report.</a:t>
            </a:r>
            <a:r>
              <a:rPr lang="en-US" altLang="en-US"/>
              <a:t>									</a:t>
            </a:r>
          </a:p>
          <a:p>
            <a:endParaRPr lang="en-US"/>
          </a:p>
        </p:txBody>
      </p:sp>
    </p:spTree>
    <p:extLst>
      <p:ext uri="{BB962C8B-B14F-4D97-AF65-F5344CB8AC3E}">
        <p14:creationId xmlns:p14="http://schemas.microsoft.com/office/powerpoint/2010/main" val="3376411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CB1AEB4-8556-4F1F-B9C9-49EBE9CD2701}"/>
              </a:ext>
            </a:extLst>
          </p:cNvPr>
          <p:cNvSpPr>
            <a:spLocks noGrp="1"/>
          </p:cNvSpPr>
          <p:nvPr>
            <p:ph idx="1"/>
          </p:nvPr>
        </p:nvSpPr>
        <p:spPr>
          <a:xfrm>
            <a:off x="2373052" y="1131144"/>
            <a:ext cx="7886700" cy="4197350"/>
          </a:xfrm>
        </p:spPr>
        <p:txBody>
          <a:bodyPr/>
          <a:lstStyle/>
          <a:p>
            <a:pPr marL="514350" indent="-514350">
              <a:buNone/>
            </a:pPr>
            <a:r>
              <a:rPr lang="en-US" altLang="en-US"/>
              <a:t>9.	If the property is being purchased by the school, a copy of the warranty deed shall be submitted to the Facilities Unit.</a:t>
            </a:r>
          </a:p>
          <a:p>
            <a:pPr marL="514350" indent="-514350">
              <a:buNone/>
            </a:pPr>
            <a:r>
              <a:rPr lang="en-US" altLang="en-US"/>
              <a:t>	If the property is being leased by the school, a copy of the executed lease agreement shall be submitted to the Facilities Unit. </a:t>
            </a:r>
            <a:endParaRPr lang="en-US"/>
          </a:p>
        </p:txBody>
      </p:sp>
    </p:spTree>
    <p:extLst>
      <p:ext uri="{BB962C8B-B14F-4D97-AF65-F5344CB8AC3E}">
        <p14:creationId xmlns:p14="http://schemas.microsoft.com/office/powerpoint/2010/main" val="1686665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F871EB-196F-53C6-0A39-728B02694491}"/>
              </a:ext>
            </a:extLst>
          </p:cNvPr>
          <p:cNvSpPr>
            <a:spLocks noGrp="1"/>
          </p:cNvSpPr>
          <p:nvPr>
            <p:ph type="title"/>
          </p:nvPr>
        </p:nvSpPr>
        <p:spPr/>
        <p:txBody>
          <a:bodyPr>
            <a:normAutofit fontScale="90000"/>
          </a:bodyPr>
          <a:lstStyle/>
          <a:p>
            <a:r>
              <a:rPr lang="en-US">
                <a:latin typeface="Arial"/>
                <a:cs typeface="Arial"/>
              </a:rPr>
              <a:t>GADOE Facilities Services Responsibilities</a:t>
            </a:r>
            <a:endParaRPr lang="en-US"/>
          </a:p>
        </p:txBody>
      </p:sp>
      <p:sp>
        <p:nvSpPr>
          <p:cNvPr id="7" name="Content Placeholder 6">
            <a:extLst>
              <a:ext uri="{FF2B5EF4-FFF2-40B4-BE49-F238E27FC236}">
                <a16:creationId xmlns:a16="http://schemas.microsoft.com/office/drawing/2014/main" id="{49139B6E-6625-8613-CE30-F30DD4FFC52F}"/>
              </a:ext>
            </a:extLst>
          </p:cNvPr>
          <p:cNvSpPr>
            <a:spLocks noGrp="1"/>
          </p:cNvSpPr>
          <p:nvPr>
            <p:ph idx="1"/>
          </p:nvPr>
        </p:nvSpPr>
        <p:spPr/>
        <p:txBody>
          <a:bodyPr/>
          <a:lstStyle/>
          <a:p>
            <a:r>
              <a:rPr lang="en-US">
                <a:latin typeface="Arial"/>
                <a:cs typeface="Arial"/>
              </a:rPr>
              <a:t>Local Facility Plan Development</a:t>
            </a:r>
          </a:p>
          <a:p>
            <a:r>
              <a:rPr lang="en-US">
                <a:latin typeface="Arial"/>
                <a:cs typeface="Arial"/>
              </a:rPr>
              <a:t>Funding</a:t>
            </a:r>
          </a:p>
          <a:p>
            <a:r>
              <a:rPr lang="en-US">
                <a:latin typeface="Arial"/>
                <a:cs typeface="Arial"/>
              </a:rPr>
              <a:t>Site Approvals</a:t>
            </a:r>
          </a:p>
          <a:p>
            <a:r>
              <a:rPr lang="en-US">
                <a:latin typeface="Arial"/>
                <a:cs typeface="Arial"/>
              </a:rPr>
              <a:t>Facility School Registry (FSR)</a:t>
            </a:r>
          </a:p>
          <a:p>
            <a:r>
              <a:rPr lang="en-US">
                <a:latin typeface="Arial"/>
                <a:cs typeface="Arial"/>
              </a:rPr>
              <a:t>Architectural Review</a:t>
            </a:r>
          </a:p>
          <a:p>
            <a:r>
              <a:rPr lang="en-US"/>
              <a:t>Provide guidance</a:t>
            </a:r>
          </a:p>
        </p:txBody>
      </p:sp>
    </p:spTree>
    <p:extLst>
      <p:ext uri="{BB962C8B-B14F-4D97-AF65-F5344CB8AC3E}">
        <p14:creationId xmlns:p14="http://schemas.microsoft.com/office/powerpoint/2010/main" val="25149079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A9BB6-D413-4BC8-AB12-B0FBB4846022}"/>
              </a:ext>
            </a:extLst>
          </p:cNvPr>
          <p:cNvSpPr>
            <a:spLocks noGrp="1"/>
          </p:cNvSpPr>
          <p:nvPr>
            <p:ph type="title"/>
          </p:nvPr>
        </p:nvSpPr>
        <p:spPr>
          <a:xfrm>
            <a:off x="3341346" y="99662"/>
            <a:ext cx="5509308" cy="710126"/>
          </a:xfrm>
        </p:spPr>
        <p:txBody>
          <a:bodyPr/>
          <a:lstStyle/>
          <a:p>
            <a:r>
              <a:rPr lang="en-US"/>
              <a:t>Electronic Submission</a:t>
            </a:r>
          </a:p>
        </p:txBody>
      </p:sp>
      <p:sp>
        <p:nvSpPr>
          <p:cNvPr id="3" name="Content Placeholder 2">
            <a:extLst>
              <a:ext uri="{FF2B5EF4-FFF2-40B4-BE49-F238E27FC236}">
                <a16:creationId xmlns:a16="http://schemas.microsoft.com/office/drawing/2014/main" id="{A3534080-602D-41A4-90E3-7EE4678FE029}"/>
              </a:ext>
            </a:extLst>
          </p:cNvPr>
          <p:cNvSpPr>
            <a:spLocks noGrp="1"/>
          </p:cNvSpPr>
          <p:nvPr>
            <p:ph idx="1"/>
          </p:nvPr>
        </p:nvSpPr>
        <p:spPr>
          <a:xfrm>
            <a:off x="2152650" y="825287"/>
            <a:ext cx="8275126" cy="5408907"/>
          </a:xfrm>
        </p:spPr>
        <p:txBody>
          <a:bodyPr>
            <a:normAutofit fontScale="92500" lnSpcReduction="10000"/>
          </a:bodyPr>
          <a:lstStyle/>
          <a:p>
            <a:r>
              <a:rPr lang="en-US"/>
              <a:t>Obtain an Electronic Version of the application. Contact Kelland Waldrep at kwaldrep@doe.k12.ga.us  OR visit </a:t>
            </a:r>
          </a:p>
          <a:p>
            <a:pPr marL="0" indent="0">
              <a:buNone/>
            </a:pPr>
            <a:r>
              <a:rPr lang="en-US">
                <a:hlinkClick r:id="rId2"/>
              </a:rPr>
              <a:t>https://www.gadoe.org/Finance-and-Business-Operations/Facilities-Services/Pages/Facilities-Services-Resources.aspx</a:t>
            </a:r>
            <a:endParaRPr lang="en-US"/>
          </a:p>
          <a:p>
            <a:r>
              <a:rPr lang="en-US" altLang="en-US"/>
              <a:t>Complete application by following directions in pages 1-5 of document.  </a:t>
            </a:r>
            <a:r>
              <a:rPr lang="en-US" altLang="en-US" b="1" u="sng"/>
              <a:t>All </a:t>
            </a:r>
            <a:r>
              <a:rPr lang="en-US" altLang="en-US"/>
              <a:t>questions/information items must be completed.</a:t>
            </a:r>
          </a:p>
          <a:p>
            <a:r>
              <a:rPr lang="en-US" altLang="en-US"/>
              <a:t>All required signatures must be present. 	</a:t>
            </a:r>
          </a:p>
          <a:p>
            <a:pPr lvl="1"/>
            <a:r>
              <a:rPr lang="en-US" altLang="en-US"/>
              <a:t>Signatures may be electronic, or the document may be printed, signatures obtained, and the document scanned and submitted. </a:t>
            </a:r>
          </a:p>
          <a:p>
            <a:pPr lvl="1"/>
            <a:endParaRPr lang="en-US" altLang="en-US"/>
          </a:p>
          <a:p>
            <a:endParaRPr lang="en-US" altLang="en-US"/>
          </a:p>
          <a:p>
            <a:endParaRPr lang="en-US"/>
          </a:p>
        </p:txBody>
      </p:sp>
      <p:sp>
        <p:nvSpPr>
          <p:cNvPr id="4" name="Date Placeholder 3">
            <a:extLst>
              <a:ext uri="{FF2B5EF4-FFF2-40B4-BE49-F238E27FC236}">
                <a16:creationId xmlns:a16="http://schemas.microsoft.com/office/drawing/2014/main" id="{7F8AE030-FB9A-46A6-94E3-C6B8E8E6EF46}"/>
              </a:ext>
            </a:extLst>
          </p:cNvPr>
          <p:cNvSpPr>
            <a:spLocks noGrp="1"/>
          </p:cNvSpPr>
          <p:nvPr>
            <p:ph type="dt" sz="half" idx="4294967295"/>
          </p:nvPr>
        </p:nvSpPr>
        <p:spPr>
          <a:xfrm>
            <a:off x="1524000" y="6356351"/>
            <a:ext cx="2057400" cy="365125"/>
          </a:xfrm>
          <a:prstGeom prst="rect">
            <a:avLst/>
          </a:prstGeom>
        </p:spPr>
        <p:txBody>
          <a:bodyPr vert="horz" lIns="91440" tIns="45720" rIns="91440" bIns="45720" rtlCol="0" anchor="ctr"/>
          <a:lstStyle>
            <a:defPPr>
              <a:defRPr lang="en-US"/>
            </a:defPPr>
            <a:lvl1pPr algn="l" rtl="0" fontAlgn="auto">
              <a:spcBef>
                <a:spcPts val="0"/>
              </a:spcBef>
              <a:spcAft>
                <a:spcPts val="0"/>
              </a:spcAft>
              <a:defRPr sz="1200" kern="1200" smtClean="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a:p>
        </p:txBody>
      </p:sp>
      <p:sp>
        <p:nvSpPr>
          <p:cNvPr id="5" name="Slide Number Placeholder 4">
            <a:extLst>
              <a:ext uri="{FF2B5EF4-FFF2-40B4-BE49-F238E27FC236}">
                <a16:creationId xmlns:a16="http://schemas.microsoft.com/office/drawing/2014/main" id="{8E0AF8F4-0324-4775-97CA-F9F3F46C014F}"/>
              </a:ext>
            </a:extLst>
          </p:cNvPr>
          <p:cNvSpPr>
            <a:spLocks noGrp="1"/>
          </p:cNvSpPr>
          <p:nvPr>
            <p:ph type="sldNum" sz="quarter" idx="4294967295"/>
          </p:nvPr>
        </p:nvSpPr>
        <p:spPr>
          <a:xfrm>
            <a:off x="8610600" y="6356351"/>
            <a:ext cx="2057400" cy="365125"/>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smtClean="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832A14A9-B2F1-45F9-A2DB-DC46B0686506}" type="slidenum">
              <a:rPr lang="en-US" smtClean="0"/>
              <a:pPr>
                <a:defRPr/>
              </a:pPr>
              <a:t>40</a:t>
            </a:fld>
            <a:endParaRPr lang="en-US"/>
          </a:p>
        </p:txBody>
      </p:sp>
    </p:spTree>
    <p:extLst>
      <p:ext uri="{BB962C8B-B14F-4D97-AF65-F5344CB8AC3E}">
        <p14:creationId xmlns:p14="http://schemas.microsoft.com/office/powerpoint/2010/main" val="12501711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CD61A04-5C5C-48D3-BC09-54D8B15D1A51}"/>
              </a:ext>
            </a:extLst>
          </p:cNvPr>
          <p:cNvSpPr>
            <a:spLocks noGrp="1"/>
          </p:cNvSpPr>
          <p:nvPr>
            <p:ph type="title"/>
          </p:nvPr>
        </p:nvSpPr>
        <p:spPr>
          <a:xfrm>
            <a:off x="3274309" y="365126"/>
            <a:ext cx="6176782" cy="1325563"/>
          </a:xfrm>
        </p:spPr>
        <p:txBody>
          <a:bodyPr/>
          <a:lstStyle/>
          <a:p>
            <a:r>
              <a:rPr lang="en-US"/>
              <a:t>Submit Electronic Version</a:t>
            </a:r>
          </a:p>
        </p:txBody>
      </p:sp>
      <p:sp>
        <p:nvSpPr>
          <p:cNvPr id="5" name="Text Placeholder 2">
            <a:extLst>
              <a:ext uri="{FF2B5EF4-FFF2-40B4-BE49-F238E27FC236}">
                <a16:creationId xmlns:a16="http://schemas.microsoft.com/office/drawing/2014/main" id="{0CBB549F-830F-41B5-B9BD-64D75408C6DD}"/>
              </a:ext>
            </a:extLst>
          </p:cNvPr>
          <p:cNvSpPr>
            <a:spLocks noGrp="1"/>
          </p:cNvSpPr>
          <p:nvPr>
            <p:ph idx="1"/>
          </p:nvPr>
        </p:nvSpPr>
        <p:spPr>
          <a:xfrm>
            <a:off x="2419350" y="1443661"/>
            <a:ext cx="7886700" cy="3687782"/>
          </a:xfrm>
        </p:spPr>
        <p:txBody>
          <a:bodyPr>
            <a:normAutofit/>
          </a:bodyPr>
          <a:lstStyle/>
          <a:p>
            <a:r>
              <a:rPr lang="en-US"/>
              <a:t>Documents may be placed in a drop box and a link sent to </a:t>
            </a:r>
            <a:r>
              <a:rPr lang="en-US">
                <a:hlinkClick r:id="rId2"/>
              </a:rPr>
              <a:t>kwaldrep@doe.k12.ga.us</a:t>
            </a:r>
            <a:endParaRPr lang="en-US"/>
          </a:p>
          <a:p>
            <a:pPr marL="0" indent="0" algn="ctr">
              <a:buNone/>
            </a:pPr>
            <a:r>
              <a:rPr lang="en-US"/>
              <a:t>OR</a:t>
            </a:r>
          </a:p>
          <a:p>
            <a:r>
              <a:rPr lang="en-US"/>
              <a:t>Send individual electronic documents including the electronic application to: </a:t>
            </a:r>
          </a:p>
          <a:p>
            <a:pPr lvl="2"/>
            <a:r>
              <a:rPr lang="en-US" sz="3200"/>
              <a:t>Kelland Waldrep at</a:t>
            </a:r>
          </a:p>
          <a:p>
            <a:pPr marL="1828800" lvl="4" indent="0">
              <a:buNone/>
            </a:pPr>
            <a:r>
              <a:rPr lang="en-US" sz="2800">
                <a:hlinkClick r:id="rId2"/>
              </a:rPr>
              <a:t>kwaldrep@doe.k12.ga.us</a:t>
            </a:r>
            <a:endParaRPr lang="en-US" sz="2800"/>
          </a:p>
          <a:p>
            <a:pPr marL="1828800" lvl="4" indent="0">
              <a:buNone/>
            </a:pPr>
            <a:endParaRPr lang="en-US" sz="2800"/>
          </a:p>
        </p:txBody>
      </p:sp>
      <p:sp>
        <p:nvSpPr>
          <p:cNvPr id="3" name="TextBox 2">
            <a:extLst>
              <a:ext uri="{FF2B5EF4-FFF2-40B4-BE49-F238E27FC236}">
                <a16:creationId xmlns:a16="http://schemas.microsoft.com/office/drawing/2014/main" id="{EF1C2144-E4F4-4BDE-9E86-F2A1A6155672}"/>
              </a:ext>
            </a:extLst>
          </p:cNvPr>
          <p:cNvSpPr txBox="1"/>
          <p:nvPr/>
        </p:nvSpPr>
        <p:spPr>
          <a:xfrm>
            <a:off x="2489876" y="5183506"/>
            <a:ext cx="8447241" cy="461665"/>
          </a:xfrm>
          <a:prstGeom prst="rect">
            <a:avLst/>
          </a:prstGeom>
          <a:noFill/>
        </p:spPr>
        <p:txBody>
          <a:bodyPr wrap="square" rtlCol="0">
            <a:spAutoFit/>
          </a:bodyPr>
          <a:lstStyle/>
          <a:p>
            <a:pPr marL="342900" indent="-342900">
              <a:buFont typeface="Wingdings" panose="05000000000000000000" pitchFamily="2" charset="2"/>
              <a:buChar char="v"/>
            </a:pPr>
            <a:r>
              <a:rPr lang="en-US" sz="2400">
                <a:solidFill>
                  <a:schemeClr val="accent2">
                    <a:lumMod val="75000"/>
                  </a:schemeClr>
                </a:solidFill>
              </a:rPr>
              <a:t>Each required document must be a separate PDF file. </a:t>
            </a:r>
          </a:p>
        </p:txBody>
      </p:sp>
    </p:spTree>
    <p:extLst>
      <p:ext uri="{BB962C8B-B14F-4D97-AF65-F5344CB8AC3E}">
        <p14:creationId xmlns:p14="http://schemas.microsoft.com/office/powerpoint/2010/main" val="4370897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BEF5960-E2FA-614A-9262-A8A11E18FAFD}"/>
              </a:ext>
            </a:extLst>
          </p:cNvPr>
          <p:cNvSpPr>
            <a:spLocks noGrp="1"/>
          </p:cNvSpPr>
          <p:nvPr>
            <p:ph type="ctrTitle"/>
          </p:nvPr>
        </p:nvSpPr>
        <p:spPr/>
        <p:txBody>
          <a:bodyPr/>
          <a:lstStyle/>
          <a:p>
            <a:r>
              <a:rPr lang="en-US"/>
              <a:t>Facility and School Registry (FSR)</a:t>
            </a:r>
          </a:p>
        </p:txBody>
      </p:sp>
    </p:spTree>
    <p:extLst>
      <p:ext uri="{BB962C8B-B14F-4D97-AF65-F5344CB8AC3E}">
        <p14:creationId xmlns:p14="http://schemas.microsoft.com/office/powerpoint/2010/main" val="14596247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083B0714-6B4A-409C-B5F9-673C2D24A4CC}"/>
              </a:ext>
            </a:extLst>
          </p:cNvPr>
          <p:cNvSpPr>
            <a:spLocks noGrp="1" noChangeArrowheads="1"/>
          </p:cNvSpPr>
          <p:nvPr>
            <p:ph type="title"/>
          </p:nvPr>
        </p:nvSpPr>
        <p:spPr bwMode="auto">
          <a:xfrm>
            <a:off x="2419350" y="787842"/>
            <a:ext cx="7886700" cy="480131"/>
          </a:xfrm>
          <a:prstGeom prst="rect">
            <a:avLst/>
          </a:prstGeom>
          <a:noFill/>
          <a:ln w="9525">
            <a:noFill/>
            <a:miter lim="800000"/>
            <a:headEnd/>
            <a:tailEnd/>
          </a:ln>
        </p:spPr>
        <p:txBody>
          <a:bodyPr>
            <a:spAutoFit/>
          </a:bodyPr>
          <a:lstStyle/>
          <a:p>
            <a:pPr algn="ctr"/>
            <a:r>
              <a:rPr lang="en-US" sz="2800">
                <a:latin typeface="Helvetica" pitchFamily="34" charset="0"/>
                <a:cs typeface="Helvetica" pitchFamily="34" charset="0"/>
              </a:rPr>
              <a:t>Site Facility and School codes</a:t>
            </a:r>
          </a:p>
        </p:txBody>
      </p:sp>
      <p:graphicFrame>
        <p:nvGraphicFramePr>
          <p:cNvPr id="5" name="Content Placeholder 3">
            <a:extLst>
              <a:ext uri="{FF2B5EF4-FFF2-40B4-BE49-F238E27FC236}">
                <a16:creationId xmlns:a16="http://schemas.microsoft.com/office/drawing/2014/main" id="{A43B73A4-1E41-4A01-A370-EE4D31638F48}"/>
              </a:ext>
            </a:extLst>
          </p:cNvPr>
          <p:cNvGraphicFramePr>
            <a:graphicFrameLocks noGrp="1"/>
          </p:cNvGraphicFramePr>
          <p:nvPr>
            <p:ph idx="1"/>
          </p:nvPr>
        </p:nvGraphicFramePr>
        <p:xfrm>
          <a:off x="2419350" y="1493817"/>
          <a:ext cx="7886700" cy="4197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96138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7C65AA5-21E3-DF43-84C0-515E478B6E57}"/>
              </a:ext>
            </a:extLst>
          </p:cNvPr>
          <p:cNvSpPr>
            <a:spLocks noGrp="1"/>
          </p:cNvSpPr>
          <p:nvPr>
            <p:ph type="title"/>
          </p:nvPr>
        </p:nvSpPr>
        <p:spPr/>
        <p:txBody>
          <a:bodyPr/>
          <a:lstStyle/>
          <a:p>
            <a:pPr algn="ctr"/>
            <a:r>
              <a:rPr lang="en-US"/>
              <a:t>Facility School Registry (FSR)</a:t>
            </a:r>
          </a:p>
        </p:txBody>
      </p:sp>
      <p:sp>
        <p:nvSpPr>
          <p:cNvPr id="7" name="Content Placeholder 6">
            <a:extLst>
              <a:ext uri="{FF2B5EF4-FFF2-40B4-BE49-F238E27FC236}">
                <a16:creationId xmlns:a16="http://schemas.microsoft.com/office/drawing/2014/main" id="{1D9FA4CF-C1B8-8940-A913-9CD381A591FE}"/>
              </a:ext>
            </a:extLst>
          </p:cNvPr>
          <p:cNvSpPr>
            <a:spLocks noGrp="1"/>
          </p:cNvSpPr>
          <p:nvPr>
            <p:ph idx="1"/>
          </p:nvPr>
        </p:nvSpPr>
        <p:spPr/>
        <p:txBody>
          <a:bodyPr>
            <a:normAutofit/>
          </a:bodyPr>
          <a:lstStyle/>
          <a:p>
            <a:r>
              <a:rPr lang="en-US"/>
              <a:t>The database is the backbone of data collected for or about students.</a:t>
            </a:r>
          </a:p>
          <a:p>
            <a:r>
              <a:rPr lang="en-US"/>
              <a:t>The  site  itself is foundation for all other data collections.</a:t>
            </a:r>
          </a:p>
          <a:p>
            <a:r>
              <a:rPr lang="en-US"/>
              <a:t>The facility is then attached to the site.</a:t>
            </a:r>
          </a:p>
          <a:p>
            <a:r>
              <a:rPr lang="en-US"/>
              <a:t>The school is then attached to the facility so that student reporting can continue as needed by </a:t>
            </a:r>
            <a:r>
              <a:rPr lang="en-US" err="1"/>
              <a:t>GaDOE</a:t>
            </a:r>
            <a:r>
              <a:rPr lang="en-US"/>
              <a:t> and the local school system.</a:t>
            </a:r>
          </a:p>
          <a:p>
            <a:endParaRPr lang="en-US"/>
          </a:p>
        </p:txBody>
      </p:sp>
    </p:spTree>
    <p:extLst>
      <p:ext uri="{BB962C8B-B14F-4D97-AF65-F5344CB8AC3E}">
        <p14:creationId xmlns:p14="http://schemas.microsoft.com/office/powerpoint/2010/main" val="11255506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E636-840D-404F-8839-23941F8D8933}"/>
              </a:ext>
            </a:extLst>
          </p:cNvPr>
          <p:cNvSpPr>
            <a:spLocks noGrp="1"/>
          </p:cNvSpPr>
          <p:nvPr>
            <p:ph type="title"/>
          </p:nvPr>
        </p:nvSpPr>
        <p:spPr/>
        <p:txBody>
          <a:bodyPr/>
          <a:lstStyle/>
          <a:p>
            <a:pPr algn="ctr"/>
            <a:r>
              <a:rPr lang="en-US"/>
              <a:t>Why separate  Facility </a:t>
            </a:r>
            <a:br>
              <a:rPr lang="en-US"/>
            </a:br>
            <a:r>
              <a:rPr lang="en-US"/>
              <a:t>and School Codes?</a:t>
            </a:r>
          </a:p>
        </p:txBody>
      </p:sp>
      <p:sp>
        <p:nvSpPr>
          <p:cNvPr id="3" name="Content Placeholder 2">
            <a:extLst>
              <a:ext uri="{FF2B5EF4-FFF2-40B4-BE49-F238E27FC236}">
                <a16:creationId xmlns:a16="http://schemas.microsoft.com/office/drawing/2014/main" id="{9FD28CBC-574D-4C07-8884-4C81D5860728}"/>
              </a:ext>
            </a:extLst>
          </p:cNvPr>
          <p:cNvSpPr>
            <a:spLocks noGrp="1"/>
          </p:cNvSpPr>
          <p:nvPr>
            <p:ph idx="1"/>
          </p:nvPr>
        </p:nvSpPr>
        <p:spPr/>
        <p:txBody>
          <a:bodyPr>
            <a:normAutofit/>
          </a:bodyPr>
          <a:lstStyle/>
          <a:p>
            <a:pPr marL="342168" indent="-342168" defTabSz="912416">
              <a:defRPr/>
            </a:pPr>
            <a:r>
              <a:rPr lang="en-US"/>
              <a:t>In the past, there was one code that was used for both facility and school.</a:t>
            </a:r>
          </a:p>
          <a:p>
            <a:pPr marL="342168" indent="-342168" defTabSz="912416">
              <a:defRPr/>
            </a:pPr>
            <a:r>
              <a:rPr lang="en-US"/>
              <a:t>For AYP and other reporting reasons, changes to grade levels housed at a facility/school caused a new code to be issued.</a:t>
            </a:r>
          </a:p>
          <a:p>
            <a:pPr marL="342168" indent="-342168" defTabSz="912416">
              <a:defRPr/>
            </a:pPr>
            <a:r>
              <a:rPr lang="en-US"/>
              <a:t>All facilities history, funding and planning are tied to the facility code.</a:t>
            </a:r>
          </a:p>
          <a:p>
            <a:pPr marL="342168" indent="-342168" defTabSz="912416">
              <a:defRPr/>
            </a:pPr>
            <a:r>
              <a:rPr lang="en-US"/>
              <a:t>It was necessary to establish a facility code separate from a school code to stabilize the facility code.</a:t>
            </a:r>
          </a:p>
          <a:p>
            <a:endParaRPr lang="en-US"/>
          </a:p>
        </p:txBody>
      </p:sp>
    </p:spTree>
    <p:extLst>
      <p:ext uri="{BB962C8B-B14F-4D97-AF65-F5344CB8AC3E}">
        <p14:creationId xmlns:p14="http://schemas.microsoft.com/office/powerpoint/2010/main" val="4450977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458EEE-984F-49E2-B0D1-8A53564128BB}"/>
              </a:ext>
            </a:extLst>
          </p:cNvPr>
          <p:cNvSpPr>
            <a:spLocks noGrp="1"/>
          </p:cNvSpPr>
          <p:nvPr>
            <p:ph idx="1"/>
          </p:nvPr>
        </p:nvSpPr>
        <p:spPr>
          <a:xfrm>
            <a:off x="2450216" y="1520826"/>
            <a:ext cx="7886700" cy="4197635"/>
          </a:xfrm>
        </p:spPr>
        <p:txBody>
          <a:bodyPr>
            <a:normAutofit fontScale="92500" lnSpcReduction="10000"/>
          </a:bodyPr>
          <a:lstStyle/>
          <a:p>
            <a:pPr marL="342168" indent="-342168" defTabSz="912416">
              <a:defRPr/>
            </a:pPr>
            <a:r>
              <a:rPr lang="en-US"/>
              <a:t>Submit Site Application and all required documents to the </a:t>
            </a:r>
            <a:r>
              <a:rPr lang="en-US" err="1"/>
              <a:t>GaDOE</a:t>
            </a:r>
            <a:r>
              <a:rPr lang="en-US"/>
              <a:t> Facilities Section</a:t>
            </a:r>
          </a:p>
          <a:p>
            <a:pPr marL="342168" indent="-342168" defTabSz="912416">
              <a:defRPr/>
            </a:pPr>
            <a:endParaRPr lang="en-US"/>
          </a:p>
          <a:p>
            <a:pPr marL="342168" indent="-342168" defTabSz="912416">
              <a:defRPr/>
            </a:pPr>
            <a:r>
              <a:rPr lang="en-US"/>
              <a:t>Application and documents will be reviewed</a:t>
            </a:r>
          </a:p>
          <a:p>
            <a:pPr marL="342168" indent="-342168" defTabSz="912416">
              <a:defRPr/>
            </a:pPr>
            <a:endParaRPr lang="en-US"/>
          </a:p>
          <a:p>
            <a:pPr marL="342168" indent="-342168" defTabSz="912416">
              <a:defRPr/>
            </a:pPr>
            <a:r>
              <a:rPr lang="en-US"/>
              <a:t>Site Code will be generated by the </a:t>
            </a:r>
            <a:r>
              <a:rPr lang="en-US" err="1"/>
              <a:t>GaDOE</a:t>
            </a:r>
            <a:r>
              <a:rPr lang="en-US"/>
              <a:t> Facilities Section</a:t>
            </a:r>
          </a:p>
          <a:p>
            <a:pPr marL="342168" indent="-342168" defTabSz="912416">
              <a:defRPr/>
            </a:pPr>
            <a:endParaRPr lang="en-US"/>
          </a:p>
          <a:p>
            <a:pPr marL="342168" indent="-342168" defTabSz="912416">
              <a:defRPr/>
            </a:pPr>
            <a:r>
              <a:rPr lang="en-US"/>
              <a:t>Approval Letter will be sent to Superintendent</a:t>
            </a:r>
          </a:p>
          <a:p>
            <a:endParaRPr lang="en-US"/>
          </a:p>
        </p:txBody>
      </p:sp>
      <p:sp>
        <p:nvSpPr>
          <p:cNvPr id="4" name="Title 1">
            <a:extLst>
              <a:ext uri="{FF2B5EF4-FFF2-40B4-BE49-F238E27FC236}">
                <a16:creationId xmlns:a16="http://schemas.microsoft.com/office/drawing/2014/main" id="{0E05A4D0-DEB4-4E5D-98EA-E8158E32E5AC}"/>
              </a:ext>
            </a:extLst>
          </p:cNvPr>
          <p:cNvSpPr>
            <a:spLocks noGrp="1"/>
          </p:cNvSpPr>
          <p:nvPr>
            <p:ph type="title"/>
          </p:nvPr>
        </p:nvSpPr>
        <p:spPr>
          <a:xfrm>
            <a:off x="2419350" y="365126"/>
            <a:ext cx="7886700" cy="1325563"/>
          </a:xfrm>
        </p:spPr>
        <p:txBody>
          <a:bodyPr/>
          <a:lstStyle/>
          <a:p>
            <a:pPr algn="ctr" eaLnBrk="1" hangingPunct="1"/>
            <a:r>
              <a:rPr lang="en-US"/>
              <a:t>Obtaining a Site/Tract Code</a:t>
            </a:r>
          </a:p>
        </p:txBody>
      </p:sp>
    </p:spTree>
    <p:extLst>
      <p:ext uri="{BB962C8B-B14F-4D97-AF65-F5344CB8AC3E}">
        <p14:creationId xmlns:p14="http://schemas.microsoft.com/office/powerpoint/2010/main" val="26449290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DC6DA6-E9DF-46AC-872D-ABA65C245A2E}"/>
              </a:ext>
            </a:extLst>
          </p:cNvPr>
          <p:cNvSpPr>
            <a:spLocks noGrp="1"/>
          </p:cNvSpPr>
          <p:nvPr>
            <p:ph idx="1"/>
          </p:nvPr>
        </p:nvSpPr>
        <p:spPr>
          <a:xfrm>
            <a:off x="2357618" y="1505393"/>
            <a:ext cx="7886700" cy="4197635"/>
          </a:xfrm>
        </p:spPr>
        <p:txBody>
          <a:bodyPr/>
          <a:lstStyle/>
          <a:p>
            <a:r>
              <a:rPr lang="en-US"/>
              <a:t>A facility code describes the buildings located on a site/tract.  </a:t>
            </a:r>
          </a:p>
          <a:p>
            <a:endParaRPr lang="en-US"/>
          </a:p>
          <a:p>
            <a:r>
              <a:rPr lang="en-US"/>
              <a:t>The facility code will be issued by the </a:t>
            </a:r>
            <a:r>
              <a:rPr lang="en-US" err="1"/>
              <a:t>GaDOE</a:t>
            </a:r>
            <a:r>
              <a:rPr lang="en-US"/>
              <a:t> Facilities Section after a copy of a warranty deed or lease for the site/tract is received.</a:t>
            </a:r>
          </a:p>
          <a:p>
            <a:pPr marL="0" indent="0">
              <a:buNone/>
            </a:pPr>
            <a:endParaRPr lang="en-US"/>
          </a:p>
          <a:p>
            <a:r>
              <a:rPr lang="en-US"/>
              <a:t>The facility code will not change.</a:t>
            </a:r>
          </a:p>
          <a:p>
            <a:endParaRPr lang="en-US"/>
          </a:p>
        </p:txBody>
      </p:sp>
      <p:sp>
        <p:nvSpPr>
          <p:cNvPr id="4" name="Title 1">
            <a:extLst>
              <a:ext uri="{FF2B5EF4-FFF2-40B4-BE49-F238E27FC236}">
                <a16:creationId xmlns:a16="http://schemas.microsoft.com/office/drawing/2014/main" id="{A7078049-96A2-4412-956E-109B888BA524}"/>
              </a:ext>
            </a:extLst>
          </p:cNvPr>
          <p:cNvSpPr>
            <a:spLocks noGrp="1"/>
          </p:cNvSpPr>
          <p:nvPr>
            <p:ph type="title"/>
          </p:nvPr>
        </p:nvSpPr>
        <p:spPr>
          <a:xfrm>
            <a:off x="2419350" y="365126"/>
            <a:ext cx="7886700" cy="1325563"/>
          </a:xfrm>
        </p:spPr>
        <p:txBody>
          <a:bodyPr/>
          <a:lstStyle/>
          <a:p>
            <a:pPr algn="ctr" eaLnBrk="1" hangingPunct="1"/>
            <a:r>
              <a:rPr lang="en-US"/>
              <a:t>Facility Code</a:t>
            </a:r>
          </a:p>
        </p:txBody>
      </p:sp>
    </p:spTree>
    <p:extLst>
      <p:ext uri="{BB962C8B-B14F-4D97-AF65-F5344CB8AC3E}">
        <p14:creationId xmlns:p14="http://schemas.microsoft.com/office/powerpoint/2010/main" val="15509668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484CDC-BE21-419A-9095-DE93E833C435}"/>
              </a:ext>
            </a:extLst>
          </p:cNvPr>
          <p:cNvSpPr>
            <a:spLocks noGrp="1"/>
          </p:cNvSpPr>
          <p:nvPr>
            <p:ph type="title"/>
          </p:nvPr>
        </p:nvSpPr>
        <p:spPr>
          <a:xfrm>
            <a:off x="2419350" y="365126"/>
            <a:ext cx="7886700" cy="1325563"/>
          </a:xfrm>
        </p:spPr>
        <p:txBody>
          <a:bodyPr/>
          <a:lstStyle/>
          <a:p>
            <a:pPr algn="ctr" eaLnBrk="1" hangingPunct="1"/>
            <a:r>
              <a:rPr lang="en-US"/>
              <a:t>School Code</a:t>
            </a:r>
          </a:p>
        </p:txBody>
      </p:sp>
      <p:sp>
        <p:nvSpPr>
          <p:cNvPr id="5" name="Content Placeholder 2">
            <a:extLst>
              <a:ext uri="{FF2B5EF4-FFF2-40B4-BE49-F238E27FC236}">
                <a16:creationId xmlns:a16="http://schemas.microsoft.com/office/drawing/2014/main" id="{8F2D45CA-4BDE-48AE-A016-DC76C1DFE82F}"/>
              </a:ext>
            </a:extLst>
          </p:cNvPr>
          <p:cNvSpPr>
            <a:spLocks noGrp="1"/>
          </p:cNvSpPr>
          <p:nvPr>
            <p:ph idx="1"/>
          </p:nvPr>
        </p:nvSpPr>
        <p:spPr>
          <a:xfrm>
            <a:off x="2419350" y="1532400"/>
            <a:ext cx="7886700" cy="4197350"/>
          </a:xfrm>
        </p:spPr>
        <p:txBody>
          <a:bodyPr/>
          <a:lstStyle/>
          <a:p>
            <a:pPr eaLnBrk="1" hangingPunct="1"/>
            <a:r>
              <a:rPr lang="en-US"/>
              <a:t>The School Code describes the group of learners housed at a facility.  It may change when the group of learners changes.</a:t>
            </a:r>
          </a:p>
          <a:p>
            <a:pPr eaLnBrk="1" hangingPunct="1"/>
            <a:r>
              <a:rPr lang="en-US"/>
              <a:t>One facility may house more than one school.</a:t>
            </a:r>
          </a:p>
          <a:p>
            <a:pPr eaLnBrk="1" hangingPunct="1"/>
            <a:r>
              <a:rPr lang="en-US"/>
              <a:t>The school code is requested by school system employees through the Portal.  It is not needed until the fiscal year the facility is ready to be occupied.</a:t>
            </a:r>
          </a:p>
        </p:txBody>
      </p:sp>
    </p:spTree>
    <p:extLst>
      <p:ext uri="{BB962C8B-B14F-4D97-AF65-F5344CB8AC3E}">
        <p14:creationId xmlns:p14="http://schemas.microsoft.com/office/powerpoint/2010/main" val="32014624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9605E6A-EB72-41EE-B473-FD5C8B49AD51}"/>
              </a:ext>
            </a:extLst>
          </p:cNvPr>
          <p:cNvSpPr>
            <a:spLocks noGrp="1"/>
          </p:cNvSpPr>
          <p:nvPr>
            <p:ph type="title"/>
          </p:nvPr>
        </p:nvSpPr>
        <p:spPr>
          <a:xfrm>
            <a:off x="2376909" y="27775"/>
            <a:ext cx="7886700" cy="1325563"/>
          </a:xfrm>
        </p:spPr>
        <p:txBody>
          <a:bodyPr rtlCol="0">
            <a:normAutofit/>
          </a:bodyPr>
          <a:lstStyle/>
          <a:p>
            <a:pPr algn="ctr" defTabSz="912416">
              <a:defRPr/>
            </a:pPr>
            <a:r>
              <a:rPr lang="en-US"/>
              <a:t>What does a Facility </a:t>
            </a:r>
            <a:br>
              <a:rPr lang="en-US"/>
            </a:br>
            <a:r>
              <a:rPr lang="en-US"/>
              <a:t>Coordinator do?</a:t>
            </a:r>
          </a:p>
        </p:txBody>
      </p:sp>
      <p:sp>
        <p:nvSpPr>
          <p:cNvPr id="6" name="Content Placeholder 2">
            <a:extLst>
              <a:ext uri="{FF2B5EF4-FFF2-40B4-BE49-F238E27FC236}">
                <a16:creationId xmlns:a16="http://schemas.microsoft.com/office/drawing/2014/main" id="{FCFC37EC-2C07-409D-AF97-672C8ABD2550}"/>
              </a:ext>
            </a:extLst>
          </p:cNvPr>
          <p:cNvSpPr>
            <a:spLocks noGrp="1"/>
          </p:cNvSpPr>
          <p:nvPr>
            <p:ph idx="1"/>
          </p:nvPr>
        </p:nvSpPr>
        <p:spPr>
          <a:xfrm>
            <a:off x="2376909" y="1551690"/>
            <a:ext cx="7886700" cy="4197350"/>
          </a:xfrm>
        </p:spPr>
        <p:txBody>
          <a:bodyPr rtlCol="0">
            <a:normAutofit fontScale="92500"/>
          </a:bodyPr>
          <a:lstStyle/>
          <a:p>
            <a:pPr marL="342168" indent="-342168" defTabSz="912416">
              <a:defRPr/>
            </a:pPr>
            <a:r>
              <a:rPr lang="en-US"/>
              <a:t>The Facility Coordinator is given permission to update and edit Facility and School information in the Portal from July 1 to October 1 of each year.</a:t>
            </a:r>
          </a:p>
          <a:p>
            <a:pPr marL="342168" indent="-342168" defTabSz="912416">
              <a:defRPr/>
            </a:pPr>
            <a:r>
              <a:rPr lang="en-US"/>
              <a:t>Each update or edit will automatically go to the DOE Portal Manager for review and approval.</a:t>
            </a:r>
          </a:p>
          <a:p>
            <a:pPr marL="342168" indent="-342168" defTabSz="912416">
              <a:defRPr/>
            </a:pPr>
            <a:r>
              <a:rPr lang="en-US"/>
              <a:t>No new School Codes or Program Codes will be issued after the October FTE Count.</a:t>
            </a:r>
          </a:p>
          <a:p>
            <a:pPr marL="342168" indent="-342168" defTabSz="912416">
              <a:defRPr/>
            </a:pPr>
            <a:r>
              <a:rPr lang="en-US"/>
              <a:t>Facilities can be opened and existing School and Program Codes can be moved.</a:t>
            </a:r>
          </a:p>
        </p:txBody>
      </p:sp>
    </p:spTree>
    <p:extLst>
      <p:ext uri="{BB962C8B-B14F-4D97-AF65-F5344CB8AC3E}">
        <p14:creationId xmlns:p14="http://schemas.microsoft.com/office/powerpoint/2010/main" val="1419215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F871EB-196F-53C6-0A39-728B02694491}"/>
              </a:ext>
            </a:extLst>
          </p:cNvPr>
          <p:cNvSpPr>
            <a:spLocks noGrp="1"/>
          </p:cNvSpPr>
          <p:nvPr>
            <p:ph type="title"/>
          </p:nvPr>
        </p:nvSpPr>
        <p:spPr/>
        <p:txBody>
          <a:bodyPr/>
          <a:lstStyle/>
          <a:p>
            <a:r>
              <a:rPr lang="en-US"/>
              <a:t>Role of the DOE Consultant</a:t>
            </a:r>
          </a:p>
        </p:txBody>
      </p:sp>
      <p:sp>
        <p:nvSpPr>
          <p:cNvPr id="7" name="Content Placeholder 6">
            <a:extLst>
              <a:ext uri="{FF2B5EF4-FFF2-40B4-BE49-F238E27FC236}">
                <a16:creationId xmlns:a16="http://schemas.microsoft.com/office/drawing/2014/main" id="{49139B6E-6625-8613-CE30-F30DD4FFC52F}"/>
              </a:ext>
            </a:extLst>
          </p:cNvPr>
          <p:cNvSpPr>
            <a:spLocks noGrp="1"/>
          </p:cNvSpPr>
          <p:nvPr>
            <p:ph idx="1"/>
          </p:nvPr>
        </p:nvSpPr>
        <p:spPr/>
        <p:txBody>
          <a:bodyPr>
            <a:normAutofit/>
          </a:bodyPr>
          <a:lstStyle/>
          <a:p>
            <a:pPr>
              <a:tabLst>
                <a:tab pos="2173288" algn="l"/>
              </a:tabLst>
            </a:pPr>
            <a:r>
              <a:rPr lang="en-US" sz="2800" b="1"/>
              <a:t>Teacher</a:t>
            </a:r>
            <a:r>
              <a:rPr lang="en-US" b="1"/>
              <a:t> </a:t>
            </a:r>
            <a:r>
              <a:rPr lang="en-US" sz="2800"/>
              <a:t>(Consultant teaches you how the Capital Outlay Program operates)</a:t>
            </a:r>
            <a:endParaRPr lang="en-US" sz="2800">
              <a:ea typeface="Calibri"/>
              <a:cs typeface="Calibri"/>
            </a:endParaRPr>
          </a:p>
          <a:p>
            <a:pPr>
              <a:tabLst>
                <a:tab pos="1604963" algn="l"/>
              </a:tabLst>
            </a:pPr>
            <a:endParaRPr lang="en-US" sz="1200"/>
          </a:p>
          <a:p>
            <a:pPr>
              <a:tabLst>
                <a:tab pos="2117725" algn="l"/>
              </a:tabLst>
            </a:pPr>
            <a:r>
              <a:rPr lang="en-US" sz="2800" b="1"/>
              <a:t>Verifier</a:t>
            </a:r>
            <a:r>
              <a:rPr lang="en-US" b="1"/>
              <a:t> </a:t>
            </a:r>
            <a:r>
              <a:rPr lang="en-US" sz="2800"/>
              <a:t>(Consultant verifies decisions made by local system)</a:t>
            </a:r>
            <a:endParaRPr lang="en-US" sz="2800">
              <a:ea typeface="Calibri"/>
              <a:cs typeface="Calibri"/>
            </a:endParaRPr>
          </a:p>
          <a:p>
            <a:pPr>
              <a:tabLst>
                <a:tab pos="1604963" algn="l"/>
              </a:tabLst>
            </a:pPr>
            <a:endParaRPr lang="en-US" sz="1200"/>
          </a:p>
          <a:p>
            <a:r>
              <a:rPr lang="en-US" b="1">
                <a:ea typeface="Calibri"/>
                <a:cs typeface="Calibri"/>
              </a:rPr>
              <a:t>Supporter </a:t>
            </a:r>
            <a:r>
              <a:rPr lang="en-US">
                <a:ea typeface="Calibri"/>
                <a:cs typeface="Calibri"/>
              </a:rPr>
              <a:t>(Consultant provides ongoing support)</a:t>
            </a:r>
          </a:p>
          <a:p>
            <a:pPr marL="0" indent="0">
              <a:buNone/>
            </a:pPr>
            <a:endParaRPr lang="en-US">
              <a:ea typeface="Calibri"/>
              <a:cs typeface="Calibri"/>
            </a:endParaRPr>
          </a:p>
          <a:p>
            <a:r>
              <a:rPr lang="en-US" sz="2800" b="1">
                <a:ea typeface="Calibri"/>
                <a:cs typeface="Calibri"/>
              </a:rPr>
              <a:t>233 years of experience for free</a:t>
            </a:r>
          </a:p>
          <a:p>
            <a:endParaRPr lang="en-US"/>
          </a:p>
        </p:txBody>
      </p:sp>
    </p:spTree>
    <p:extLst>
      <p:ext uri="{BB962C8B-B14F-4D97-AF65-F5344CB8AC3E}">
        <p14:creationId xmlns:p14="http://schemas.microsoft.com/office/powerpoint/2010/main" val="26905577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D5BFDA7-20CF-4D2E-BC89-42E3FCC60DCE}"/>
              </a:ext>
            </a:extLst>
          </p:cNvPr>
          <p:cNvSpPr>
            <a:spLocks noGrp="1"/>
          </p:cNvSpPr>
          <p:nvPr>
            <p:ph type="title"/>
          </p:nvPr>
        </p:nvSpPr>
        <p:spPr>
          <a:xfrm>
            <a:off x="2419350" y="365126"/>
            <a:ext cx="7886700" cy="1325563"/>
          </a:xfrm>
        </p:spPr>
        <p:txBody>
          <a:bodyPr/>
          <a:lstStyle/>
          <a:p>
            <a:pPr algn="ctr" eaLnBrk="1" hangingPunct="1"/>
            <a:r>
              <a:rPr lang="en-US"/>
              <a:t>  Updating FSR	</a:t>
            </a:r>
          </a:p>
        </p:txBody>
      </p:sp>
      <p:sp>
        <p:nvSpPr>
          <p:cNvPr id="5" name="Content Placeholder 2">
            <a:extLst>
              <a:ext uri="{FF2B5EF4-FFF2-40B4-BE49-F238E27FC236}">
                <a16:creationId xmlns:a16="http://schemas.microsoft.com/office/drawing/2014/main" id="{EB0D5AA5-CCAD-4A86-A943-CCBE857015A1}"/>
              </a:ext>
            </a:extLst>
          </p:cNvPr>
          <p:cNvSpPr>
            <a:spLocks noGrp="1"/>
          </p:cNvSpPr>
          <p:nvPr>
            <p:ph idx="1"/>
          </p:nvPr>
        </p:nvSpPr>
        <p:spPr>
          <a:xfrm>
            <a:off x="2419350" y="2365567"/>
            <a:ext cx="7886700" cy="1998141"/>
          </a:xfrm>
        </p:spPr>
        <p:txBody>
          <a:bodyPr>
            <a:normAutofit fontScale="92500" lnSpcReduction="10000"/>
          </a:bodyPr>
          <a:lstStyle/>
          <a:p>
            <a:pPr eaLnBrk="1" hangingPunct="1"/>
            <a:r>
              <a:rPr lang="en-US"/>
              <a:t>Window for updating FSR begins July 1, 2022 Ends September 23, 2022.</a:t>
            </a:r>
          </a:p>
          <a:p>
            <a:pPr eaLnBrk="1" hangingPunct="1"/>
            <a:r>
              <a:rPr lang="en-US"/>
              <a:t>Requirements for creating new School Codes.</a:t>
            </a:r>
          </a:p>
          <a:p>
            <a:pPr lvl="1"/>
            <a:r>
              <a:rPr lang="en-US"/>
              <a:t>Request a New School\Program Code form from Kelland Waldrep at kwaldrep@doe.k12.ga.us</a:t>
            </a:r>
          </a:p>
        </p:txBody>
      </p:sp>
    </p:spTree>
    <p:extLst>
      <p:ext uri="{BB962C8B-B14F-4D97-AF65-F5344CB8AC3E}">
        <p14:creationId xmlns:p14="http://schemas.microsoft.com/office/powerpoint/2010/main" val="36575612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328C2D6-1BF3-4025-A3D2-AD49B60996CB}"/>
              </a:ext>
            </a:extLst>
          </p:cNvPr>
          <p:cNvSpPr>
            <a:spLocks noGrp="1"/>
          </p:cNvSpPr>
          <p:nvPr>
            <p:ph type="title"/>
          </p:nvPr>
        </p:nvSpPr>
        <p:spPr>
          <a:xfrm>
            <a:off x="2419350" y="365126"/>
            <a:ext cx="7886700" cy="1325563"/>
          </a:xfrm>
        </p:spPr>
        <p:txBody>
          <a:bodyPr/>
          <a:lstStyle/>
          <a:p>
            <a:pPr algn="ctr" eaLnBrk="1" hangingPunct="1"/>
            <a:r>
              <a:rPr lang="en-US"/>
              <a:t>Updating FSR</a:t>
            </a:r>
          </a:p>
        </p:txBody>
      </p:sp>
      <p:sp>
        <p:nvSpPr>
          <p:cNvPr id="5" name="Content Placeholder 2">
            <a:extLst>
              <a:ext uri="{FF2B5EF4-FFF2-40B4-BE49-F238E27FC236}">
                <a16:creationId xmlns:a16="http://schemas.microsoft.com/office/drawing/2014/main" id="{79CB3C02-3E4C-42D2-A1D8-C5B7B67E105A}"/>
              </a:ext>
            </a:extLst>
          </p:cNvPr>
          <p:cNvSpPr>
            <a:spLocks noGrp="1"/>
          </p:cNvSpPr>
          <p:nvPr>
            <p:ph idx="1"/>
          </p:nvPr>
        </p:nvSpPr>
        <p:spPr>
          <a:xfrm>
            <a:off x="2419350" y="1536258"/>
            <a:ext cx="7886700" cy="4197350"/>
          </a:xfrm>
        </p:spPr>
        <p:txBody>
          <a:bodyPr>
            <a:normAutofit/>
          </a:bodyPr>
          <a:lstStyle/>
          <a:p>
            <a:pPr eaLnBrk="1" hangingPunct="1"/>
            <a:r>
              <a:rPr lang="en-US"/>
              <a:t>Review grades assigned to school and facility</a:t>
            </a:r>
          </a:p>
          <a:p>
            <a:pPr eaLnBrk="1" hangingPunct="1"/>
            <a:r>
              <a:rPr lang="en-US"/>
              <a:t>Review the address of the facility and the school</a:t>
            </a:r>
          </a:p>
          <a:p>
            <a:pPr eaLnBrk="1" hangingPunct="1"/>
            <a:r>
              <a:rPr lang="en-US"/>
              <a:t>Review school phone number</a:t>
            </a:r>
          </a:p>
          <a:p>
            <a:pPr eaLnBrk="1" hangingPunct="1"/>
            <a:r>
              <a:rPr lang="en-US"/>
              <a:t>Review/update school principal</a:t>
            </a:r>
          </a:p>
          <a:p>
            <a:pPr lvl="1"/>
            <a:r>
              <a:rPr lang="en-US"/>
              <a:t>Hint principal must be credentialed in </a:t>
            </a:r>
            <a:r>
              <a:rPr lang="en-US" err="1"/>
              <a:t>GaDoe</a:t>
            </a:r>
            <a:r>
              <a:rPr lang="en-US"/>
              <a:t> Portal</a:t>
            </a:r>
          </a:p>
          <a:p>
            <a:pPr eaLnBrk="1" hangingPunct="1"/>
            <a:r>
              <a:rPr lang="en-US"/>
              <a:t>Review names of facilities and schools </a:t>
            </a:r>
          </a:p>
          <a:p>
            <a:pPr lvl="1"/>
            <a:r>
              <a:rPr lang="en-US"/>
              <a:t>Hint – Name the facility to match the school</a:t>
            </a:r>
          </a:p>
        </p:txBody>
      </p:sp>
    </p:spTree>
    <p:extLst>
      <p:ext uri="{BB962C8B-B14F-4D97-AF65-F5344CB8AC3E}">
        <p14:creationId xmlns:p14="http://schemas.microsoft.com/office/powerpoint/2010/main" val="27660288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328C2D6-1BF3-4025-A3D2-AD49B60996CB}"/>
              </a:ext>
            </a:extLst>
          </p:cNvPr>
          <p:cNvSpPr>
            <a:spLocks noGrp="1"/>
          </p:cNvSpPr>
          <p:nvPr>
            <p:ph type="title"/>
          </p:nvPr>
        </p:nvSpPr>
        <p:spPr>
          <a:xfrm>
            <a:off x="2419350" y="210696"/>
            <a:ext cx="7886700" cy="1325563"/>
          </a:xfrm>
        </p:spPr>
        <p:txBody>
          <a:bodyPr/>
          <a:lstStyle/>
          <a:p>
            <a:pPr algn="ctr" eaLnBrk="1" hangingPunct="1"/>
            <a:r>
              <a:rPr lang="en-US"/>
              <a:t>FSR Certification</a:t>
            </a:r>
          </a:p>
        </p:txBody>
      </p:sp>
      <p:sp>
        <p:nvSpPr>
          <p:cNvPr id="5" name="Content Placeholder 2">
            <a:extLst>
              <a:ext uri="{FF2B5EF4-FFF2-40B4-BE49-F238E27FC236}">
                <a16:creationId xmlns:a16="http://schemas.microsoft.com/office/drawing/2014/main" id="{79CB3C02-3E4C-42D2-A1D8-C5B7B67E105A}"/>
              </a:ext>
            </a:extLst>
          </p:cNvPr>
          <p:cNvSpPr>
            <a:spLocks noGrp="1"/>
          </p:cNvSpPr>
          <p:nvPr>
            <p:ph idx="1"/>
          </p:nvPr>
        </p:nvSpPr>
        <p:spPr>
          <a:xfrm>
            <a:off x="2419350" y="1536258"/>
            <a:ext cx="7886700" cy="4197350"/>
          </a:xfrm>
        </p:spPr>
        <p:txBody>
          <a:bodyPr>
            <a:normAutofit lnSpcReduction="10000"/>
          </a:bodyPr>
          <a:lstStyle/>
          <a:p>
            <a:pPr eaLnBrk="1" hangingPunct="1"/>
            <a:r>
              <a:rPr lang="en-US" err="1"/>
              <a:t>FSR</a:t>
            </a:r>
            <a:r>
              <a:rPr lang="en-US"/>
              <a:t> Certification of Records must be completed to report FTE I.</a:t>
            </a:r>
          </a:p>
          <a:p>
            <a:pPr eaLnBrk="1" hangingPunct="1"/>
            <a:r>
              <a:rPr lang="en-US"/>
              <a:t>FSR Certification of Records will begin September 5</a:t>
            </a:r>
            <a:r>
              <a:rPr lang="en-US" baseline="30000"/>
              <a:t>th</a:t>
            </a:r>
            <a:r>
              <a:rPr lang="en-US"/>
              <a:t> and end September 23rd.</a:t>
            </a:r>
          </a:p>
          <a:p>
            <a:pPr eaLnBrk="1" hangingPunct="1"/>
            <a:r>
              <a:rPr lang="en-US"/>
              <a:t>The Superintendent of your school system must certify that the records are correct.</a:t>
            </a:r>
          </a:p>
          <a:p>
            <a:pPr eaLnBrk="1" hangingPunct="1"/>
            <a:r>
              <a:rPr lang="en-US"/>
              <a:t>Certification of Records MUST not be confused with the Vacant Facility Survey.</a:t>
            </a:r>
          </a:p>
          <a:p>
            <a:pPr algn="ctr" eaLnBrk="1" hangingPunct="1">
              <a:buFont typeface="Wingdings 2" pitchFamily="18" charset="2"/>
              <a:buNone/>
            </a:pPr>
            <a:r>
              <a:rPr lang="en-US" b="1"/>
              <a:t>    </a:t>
            </a:r>
            <a:endParaRPr lang="en-US"/>
          </a:p>
        </p:txBody>
      </p:sp>
    </p:spTree>
    <p:extLst>
      <p:ext uri="{BB962C8B-B14F-4D97-AF65-F5344CB8AC3E}">
        <p14:creationId xmlns:p14="http://schemas.microsoft.com/office/powerpoint/2010/main" val="17100494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AA754D-A336-4D95-BF3F-ED58E94F023C}"/>
              </a:ext>
            </a:extLst>
          </p:cNvPr>
          <p:cNvSpPr>
            <a:spLocks noGrp="1" noChangeArrowheads="1"/>
          </p:cNvSpPr>
          <p:nvPr>
            <p:ph type="title"/>
          </p:nvPr>
        </p:nvSpPr>
        <p:spPr bwMode="auto">
          <a:xfrm>
            <a:off x="2288170" y="2637948"/>
            <a:ext cx="7886700" cy="1348061"/>
          </a:xfrm>
          <a:prstGeom prst="rect">
            <a:avLst/>
          </a:prstGeom>
          <a:noFill/>
          <a:ln w="9525">
            <a:noFill/>
            <a:miter lim="800000"/>
            <a:headEnd/>
            <a:tailEnd/>
          </a:ln>
        </p:spPr>
        <p:txBody>
          <a:bodyPr vert="horz" lIns="0" tIns="0" rIns="0" bIns="0" rtlCol="0" anchor="ctr">
            <a:spAutoFit/>
          </a:bodyPr>
          <a:lstStyle/>
          <a:p>
            <a:pPr algn="ctr" eaLnBrk="0" hangingPunct="0">
              <a:spcBef>
                <a:spcPts val="0"/>
              </a:spcBef>
              <a:defRPr/>
            </a:pPr>
            <a:r>
              <a:rPr lang="en-US" sz="4800">
                <a:solidFill>
                  <a:schemeClr val="accent6"/>
                </a:solidFill>
                <a:effectLst>
                  <a:outerShdw blurRad="38100" dist="38100" dir="2700000" algn="tl">
                    <a:srgbClr val="C0C0C0"/>
                  </a:outerShdw>
                </a:effectLst>
                <a:latin typeface="Monotype Corsiva" pitchFamily="66" charset="0"/>
              </a:rPr>
              <a:t>Questions, Comments </a:t>
            </a:r>
          </a:p>
          <a:p>
            <a:pPr algn="ctr" eaLnBrk="0" hangingPunct="0">
              <a:spcBef>
                <a:spcPts val="0"/>
              </a:spcBef>
              <a:defRPr/>
            </a:pPr>
            <a:r>
              <a:rPr lang="en-US" sz="4800">
                <a:solidFill>
                  <a:schemeClr val="accent6"/>
                </a:solidFill>
                <a:effectLst>
                  <a:outerShdw blurRad="38100" dist="38100" dir="2700000" algn="tl">
                    <a:srgbClr val="C0C0C0"/>
                  </a:outerShdw>
                </a:effectLst>
                <a:latin typeface="Monotype Corsiva" pitchFamily="66" charset="0"/>
              </a:rPr>
              <a:t>&amp; Concerns</a:t>
            </a:r>
          </a:p>
        </p:txBody>
      </p:sp>
    </p:spTree>
    <p:extLst>
      <p:ext uri="{BB962C8B-B14F-4D97-AF65-F5344CB8AC3E}">
        <p14:creationId xmlns:p14="http://schemas.microsoft.com/office/powerpoint/2010/main" val="25142154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D94042-DCFF-43D5-847D-4C5B0BAD0CFE}"/>
              </a:ext>
            </a:extLst>
          </p:cNvPr>
          <p:cNvSpPr>
            <a:spLocks noGrp="1"/>
          </p:cNvSpPr>
          <p:nvPr>
            <p:ph type="title"/>
          </p:nvPr>
        </p:nvSpPr>
        <p:spPr>
          <a:xfrm>
            <a:off x="3766232" y="378578"/>
            <a:ext cx="5192934" cy="1325563"/>
          </a:xfrm>
        </p:spPr>
        <p:txBody>
          <a:bodyPr/>
          <a:lstStyle/>
          <a:p>
            <a:r>
              <a:rPr lang="en-US"/>
              <a:t>Contact Information</a:t>
            </a:r>
            <a:br>
              <a:rPr lang="en-US"/>
            </a:br>
            <a:endParaRPr lang="en-US"/>
          </a:p>
        </p:txBody>
      </p:sp>
      <p:sp>
        <p:nvSpPr>
          <p:cNvPr id="5" name="Title 3">
            <a:extLst>
              <a:ext uri="{FF2B5EF4-FFF2-40B4-BE49-F238E27FC236}">
                <a16:creationId xmlns:a16="http://schemas.microsoft.com/office/drawing/2014/main" id="{F1A31B23-11C4-4844-A276-FD548E735798}"/>
              </a:ext>
            </a:extLst>
          </p:cNvPr>
          <p:cNvSpPr>
            <a:spLocks noGrp="1"/>
          </p:cNvSpPr>
          <p:nvPr>
            <p:ph idx="1"/>
          </p:nvPr>
        </p:nvSpPr>
        <p:spPr>
          <a:xfrm>
            <a:off x="2419350" y="1825625"/>
            <a:ext cx="7886700" cy="4197350"/>
          </a:xfrm>
        </p:spPr>
        <p:txBody>
          <a:bodyPr/>
          <a:lstStyle/>
          <a:p>
            <a:pPr marL="0" indent="0">
              <a:buNone/>
            </a:pPr>
            <a:br>
              <a:rPr lang="en-US"/>
            </a:br>
            <a:endParaRPr lang="en-US"/>
          </a:p>
        </p:txBody>
      </p:sp>
      <p:sp>
        <p:nvSpPr>
          <p:cNvPr id="6" name="Content Placeholder 2">
            <a:extLst>
              <a:ext uri="{FF2B5EF4-FFF2-40B4-BE49-F238E27FC236}">
                <a16:creationId xmlns:a16="http://schemas.microsoft.com/office/drawing/2014/main" id="{5334A079-52F2-4C3B-81F5-A185BB7EF06D}"/>
              </a:ext>
            </a:extLst>
          </p:cNvPr>
          <p:cNvSpPr txBox="1">
            <a:spLocks/>
          </p:cNvSpPr>
          <p:nvPr/>
        </p:nvSpPr>
        <p:spPr>
          <a:xfrm>
            <a:off x="3316519" y="1562958"/>
            <a:ext cx="6713799" cy="435133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2800" b="1"/>
              <a:t>Georgia Department of Education</a:t>
            </a:r>
          </a:p>
          <a:p>
            <a:pPr marL="914400" lvl="2" indent="0">
              <a:buNone/>
            </a:pPr>
            <a:r>
              <a:rPr lang="en-US" sz="2400" b="1"/>
              <a:t>Facilities Services Unit</a:t>
            </a:r>
          </a:p>
          <a:p>
            <a:pPr marL="914400" lvl="2" indent="0">
              <a:buNone/>
            </a:pPr>
            <a:endParaRPr lang="en-US" sz="2400" b="1"/>
          </a:p>
          <a:p>
            <a:pPr marL="914400" lvl="2" indent="0">
              <a:buNone/>
            </a:pPr>
            <a:r>
              <a:rPr lang="en-US" sz="2400" b="1"/>
              <a:t>Kelland Waldrep</a:t>
            </a:r>
          </a:p>
          <a:p>
            <a:pPr marL="914400" lvl="2" indent="0">
              <a:buNone/>
            </a:pPr>
            <a:r>
              <a:rPr lang="en-US" sz="2400" b="1"/>
              <a:t>kwaldrep@doe.k12.ga.us</a:t>
            </a:r>
          </a:p>
          <a:p>
            <a:pPr marL="914400" lvl="2" indent="0">
              <a:buNone/>
            </a:pPr>
            <a:r>
              <a:rPr lang="en-US" sz="2400" b="1"/>
              <a:t>478-697-1783</a:t>
            </a:r>
          </a:p>
          <a:p>
            <a:pPr marL="914400" lvl="2" indent="0">
              <a:buNone/>
            </a:pPr>
            <a:endParaRPr lang="en-US" sz="2400" b="1"/>
          </a:p>
          <a:p>
            <a:pPr marL="914400" lvl="2" indent="0">
              <a:buNone/>
            </a:pPr>
            <a:r>
              <a:rPr lang="en-US" b="1"/>
              <a:t>Email Questions to:</a:t>
            </a:r>
          </a:p>
          <a:p>
            <a:pPr marL="914400" lvl="2" indent="0">
              <a:buNone/>
            </a:pPr>
            <a:r>
              <a:rPr lang="en-US" b="1"/>
              <a:t>facilities.questions@doe.k12.ga.us</a:t>
            </a:r>
          </a:p>
          <a:p>
            <a:pPr marL="914400" lvl="2" indent="0">
              <a:buNone/>
            </a:pPr>
            <a:endParaRPr lang="en-US" b="1"/>
          </a:p>
        </p:txBody>
      </p:sp>
      <p:pic>
        <p:nvPicPr>
          <p:cNvPr id="7" name="Picture 6" descr="A person wearing a hat&#10;&#10;Description automatically generated">
            <a:extLst>
              <a:ext uri="{FF2B5EF4-FFF2-40B4-BE49-F238E27FC236}">
                <a16:creationId xmlns:a16="http://schemas.microsoft.com/office/drawing/2014/main" id="{D41E855F-2892-4CF3-8ED4-6541B9507469}"/>
              </a:ext>
            </a:extLst>
          </p:cNvPr>
          <p:cNvPicPr>
            <a:picLocks noChangeAspect="1"/>
          </p:cNvPicPr>
          <p:nvPr/>
        </p:nvPicPr>
        <p:blipFill>
          <a:blip r:embed="rId2"/>
          <a:stretch>
            <a:fillRect/>
          </a:stretch>
        </p:blipFill>
        <p:spPr>
          <a:xfrm>
            <a:off x="2419351" y="334503"/>
            <a:ext cx="739573" cy="9244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411504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052DA-BDA1-F130-875A-5A1F49C09666}"/>
              </a:ext>
            </a:extLst>
          </p:cNvPr>
          <p:cNvSpPr>
            <a:spLocks noGrp="1"/>
          </p:cNvSpPr>
          <p:nvPr>
            <p:ph type="title"/>
          </p:nvPr>
        </p:nvSpPr>
        <p:spPr/>
        <p:txBody>
          <a:bodyPr>
            <a:normAutofit fontScale="90000"/>
          </a:bodyPr>
          <a:lstStyle/>
          <a:p>
            <a:r>
              <a:rPr lang="en-US">
                <a:latin typeface="Arial"/>
                <a:cs typeface="Arial"/>
              </a:rPr>
              <a:t>WIIN Act Grant: Clean Water for Georgia Kids program</a:t>
            </a:r>
          </a:p>
        </p:txBody>
      </p:sp>
      <p:pic>
        <p:nvPicPr>
          <p:cNvPr id="4" name="Picture 4">
            <a:extLst>
              <a:ext uri="{FF2B5EF4-FFF2-40B4-BE49-F238E27FC236}">
                <a16:creationId xmlns:a16="http://schemas.microsoft.com/office/drawing/2014/main" id="{01F66447-376E-81F1-E152-3E296CE0DDD4}"/>
              </a:ext>
            </a:extLst>
          </p:cNvPr>
          <p:cNvPicPr>
            <a:picLocks noGrp="1" noChangeAspect="1"/>
          </p:cNvPicPr>
          <p:nvPr>
            <p:ph idx="1"/>
          </p:nvPr>
        </p:nvPicPr>
        <p:blipFill>
          <a:blip r:embed="rId2"/>
          <a:stretch>
            <a:fillRect/>
          </a:stretch>
        </p:blipFill>
        <p:spPr>
          <a:xfrm>
            <a:off x="913329" y="2780382"/>
            <a:ext cx="3211183" cy="1622305"/>
          </a:xfrm>
        </p:spPr>
      </p:pic>
      <p:pic>
        <p:nvPicPr>
          <p:cNvPr id="5" name="Picture 5" descr="A picture containing person&#10;&#10;Description automatically generated">
            <a:extLst>
              <a:ext uri="{FF2B5EF4-FFF2-40B4-BE49-F238E27FC236}">
                <a16:creationId xmlns:a16="http://schemas.microsoft.com/office/drawing/2014/main" id="{EC890B01-941E-833F-003A-CFA9CFB3866D}"/>
              </a:ext>
            </a:extLst>
          </p:cNvPr>
          <p:cNvPicPr>
            <a:picLocks noChangeAspect="1"/>
          </p:cNvPicPr>
          <p:nvPr/>
        </p:nvPicPr>
        <p:blipFill>
          <a:blip r:embed="rId3"/>
          <a:stretch>
            <a:fillRect/>
          </a:stretch>
        </p:blipFill>
        <p:spPr>
          <a:xfrm>
            <a:off x="4609381" y="2458767"/>
            <a:ext cx="2743200" cy="1940466"/>
          </a:xfrm>
          <a:prstGeom prst="rect">
            <a:avLst/>
          </a:prstGeom>
        </p:spPr>
      </p:pic>
      <p:pic>
        <p:nvPicPr>
          <p:cNvPr id="6" name="Picture 6" descr="Logo, company name&#10;&#10;Description automatically generated">
            <a:extLst>
              <a:ext uri="{FF2B5EF4-FFF2-40B4-BE49-F238E27FC236}">
                <a16:creationId xmlns:a16="http://schemas.microsoft.com/office/drawing/2014/main" id="{3DDA3200-60C5-C207-3764-48B304C3BD27}"/>
              </a:ext>
            </a:extLst>
          </p:cNvPr>
          <p:cNvPicPr>
            <a:picLocks noChangeAspect="1"/>
          </p:cNvPicPr>
          <p:nvPr/>
        </p:nvPicPr>
        <p:blipFill>
          <a:blip r:embed="rId4"/>
          <a:stretch>
            <a:fillRect/>
          </a:stretch>
        </p:blipFill>
        <p:spPr>
          <a:xfrm>
            <a:off x="7628626" y="2289114"/>
            <a:ext cx="3519577" cy="2926752"/>
          </a:xfrm>
          <a:prstGeom prst="rect">
            <a:avLst/>
          </a:prstGeom>
        </p:spPr>
      </p:pic>
    </p:spTree>
    <p:extLst>
      <p:ext uri="{BB962C8B-B14F-4D97-AF65-F5344CB8AC3E}">
        <p14:creationId xmlns:p14="http://schemas.microsoft.com/office/powerpoint/2010/main" val="18070372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2A8AE-F8BC-A75C-E8F2-1CD0D29D2DF2}"/>
              </a:ext>
            </a:extLst>
          </p:cNvPr>
          <p:cNvSpPr>
            <a:spLocks noGrp="1"/>
          </p:cNvSpPr>
          <p:nvPr>
            <p:ph type="title"/>
          </p:nvPr>
        </p:nvSpPr>
        <p:spPr/>
        <p:txBody>
          <a:bodyPr/>
          <a:lstStyle/>
          <a:p>
            <a:r>
              <a:rPr lang="en-US">
                <a:latin typeface="Arial"/>
                <a:cs typeface="Arial"/>
              </a:rPr>
              <a:t>What is the WIIN Grant?</a:t>
            </a:r>
          </a:p>
        </p:txBody>
      </p:sp>
      <p:sp>
        <p:nvSpPr>
          <p:cNvPr id="6" name="Content Placeholder 5">
            <a:extLst>
              <a:ext uri="{FF2B5EF4-FFF2-40B4-BE49-F238E27FC236}">
                <a16:creationId xmlns:a16="http://schemas.microsoft.com/office/drawing/2014/main" id="{3C149FC3-AD7A-301D-5177-88F97B177094}"/>
              </a:ext>
            </a:extLst>
          </p:cNvPr>
          <p:cNvSpPr>
            <a:spLocks noGrp="1"/>
          </p:cNvSpPr>
          <p:nvPr>
            <p:ph idx="1"/>
          </p:nvPr>
        </p:nvSpPr>
        <p:spPr/>
        <p:txBody>
          <a:bodyPr vert="horz" lIns="91440" tIns="45720" rIns="91440" bIns="45720" rtlCol="0" anchor="t">
            <a:noAutofit/>
          </a:bodyPr>
          <a:lstStyle/>
          <a:p>
            <a:pPr marL="0" indent="0">
              <a:buNone/>
            </a:pPr>
            <a:r>
              <a:rPr lang="en-US" sz="2200">
                <a:latin typeface="Arial"/>
                <a:cs typeface="Arial"/>
              </a:rPr>
              <a:t>•The Water Infrastructure Improvements for the Nation Act or “WIIN Act” of 2016 authorizes the Environmental Protection Agency (EPA) to establish a voluntary grant program to assist local and tribal educational agencies and childcare programs in testing for lead in drinking water at schools and childcare programs </a:t>
            </a:r>
            <a:endParaRPr lang="en-US" sz="2200"/>
          </a:p>
          <a:p>
            <a:pPr marL="0" indent="0">
              <a:buNone/>
            </a:pPr>
            <a:r>
              <a:rPr lang="en-US" sz="2200">
                <a:latin typeface="Arial"/>
                <a:cs typeface="Arial"/>
              </a:rPr>
              <a:t>•This is a federally grant-funded program to provide resources to train and test lead in drinking and cooking water at schools and provides recommendations for taking action to reduce lead in drinking water. </a:t>
            </a:r>
            <a:endParaRPr lang="en-US" sz="2200"/>
          </a:p>
          <a:p>
            <a:pPr marL="0" indent="0">
              <a:buNone/>
            </a:pPr>
            <a:r>
              <a:rPr lang="en-US" sz="2200">
                <a:latin typeface="Arial"/>
                <a:cs typeface="Arial"/>
              </a:rPr>
              <a:t>•The Program is a partnership between The Georgia Department of Education and RTI International with funding from the United States Environmental Protection Agency</a:t>
            </a:r>
          </a:p>
          <a:p>
            <a:endParaRPr lang="en-US"/>
          </a:p>
        </p:txBody>
      </p:sp>
      <p:pic>
        <p:nvPicPr>
          <p:cNvPr id="7" name="Picture 7" descr="A picture containing text, clipart&#10;&#10;Description automatically generated">
            <a:extLst>
              <a:ext uri="{FF2B5EF4-FFF2-40B4-BE49-F238E27FC236}">
                <a16:creationId xmlns:a16="http://schemas.microsoft.com/office/drawing/2014/main" id="{F276C09B-2021-4C6E-C09F-B7D1AC0B60BA}"/>
              </a:ext>
            </a:extLst>
          </p:cNvPr>
          <p:cNvPicPr>
            <a:picLocks noChangeAspect="1"/>
          </p:cNvPicPr>
          <p:nvPr/>
        </p:nvPicPr>
        <p:blipFill>
          <a:blip r:embed="rId2"/>
          <a:stretch>
            <a:fillRect/>
          </a:stretch>
        </p:blipFill>
        <p:spPr>
          <a:xfrm>
            <a:off x="3605514" y="4901989"/>
            <a:ext cx="2743200" cy="1375238"/>
          </a:xfrm>
          <a:prstGeom prst="rect">
            <a:avLst/>
          </a:prstGeom>
        </p:spPr>
      </p:pic>
      <p:pic>
        <p:nvPicPr>
          <p:cNvPr id="8" name="Picture 8" descr="Logo&#10;&#10;Description automatically generated">
            <a:extLst>
              <a:ext uri="{FF2B5EF4-FFF2-40B4-BE49-F238E27FC236}">
                <a16:creationId xmlns:a16="http://schemas.microsoft.com/office/drawing/2014/main" id="{4355EF6C-E877-EB84-0402-F8863B6F57C4}"/>
              </a:ext>
            </a:extLst>
          </p:cNvPr>
          <p:cNvPicPr>
            <a:picLocks noChangeAspect="1"/>
          </p:cNvPicPr>
          <p:nvPr/>
        </p:nvPicPr>
        <p:blipFill>
          <a:blip r:embed="rId3"/>
          <a:stretch>
            <a:fillRect/>
          </a:stretch>
        </p:blipFill>
        <p:spPr>
          <a:xfrm>
            <a:off x="6595640" y="4904986"/>
            <a:ext cx="2743200" cy="1388533"/>
          </a:xfrm>
          <a:prstGeom prst="rect">
            <a:avLst/>
          </a:prstGeom>
        </p:spPr>
      </p:pic>
    </p:spTree>
    <p:extLst>
      <p:ext uri="{BB962C8B-B14F-4D97-AF65-F5344CB8AC3E}">
        <p14:creationId xmlns:p14="http://schemas.microsoft.com/office/powerpoint/2010/main" val="31697013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44D1B-0360-34FF-477D-FADCE27C7ADD}"/>
              </a:ext>
            </a:extLst>
          </p:cNvPr>
          <p:cNvSpPr>
            <a:spLocks noGrp="1"/>
          </p:cNvSpPr>
          <p:nvPr>
            <p:ph type="title"/>
          </p:nvPr>
        </p:nvSpPr>
        <p:spPr/>
        <p:txBody>
          <a:bodyPr/>
          <a:lstStyle/>
          <a:p>
            <a:r>
              <a:rPr lang="en-US">
                <a:latin typeface="Arial"/>
                <a:cs typeface="Arial"/>
              </a:rPr>
              <a:t>What does the funding cover?</a:t>
            </a:r>
          </a:p>
        </p:txBody>
      </p:sp>
      <p:sp>
        <p:nvSpPr>
          <p:cNvPr id="3" name="Content Placeholder 2">
            <a:extLst>
              <a:ext uri="{FF2B5EF4-FFF2-40B4-BE49-F238E27FC236}">
                <a16:creationId xmlns:a16="http://schemas.microsoft.com/office/drawing/2014/main" id="{0471C6A2-A3E1-AC93-B940-A62CE7CC0A86}"/>
              </a:ext>
            </a:extLst>
          </p:cNvPr>
          <p:cNvSpPr>
            <a:spLocks noGrp="1"/>
          </p:cNvSpPr>
          <p:nvPr>
            <p:ph idx="1"/>
          </p:nvPr>
        </p:nvSpPr>
        <p:spPr/>
        <p:txBody>
          <a:bodyPr vert="horz" lIns="91440" tIns="45720" rIns="91440" bIns="45720" rtlCol="0" anchor="t">
            <a:normAutofit/>
          </a:bodyPr>
          <a:lstStyle/>
          <a:p>
            <a:pPr marL="0" indent="0">
              <a:buNone/>
            </a:pPr>
            <a:r>
              <a:rPr lang="en-US" sz="3600">
                <a:latin typeface="Arial"/>
                <a:cs typeface="Arial"/>
              </a:rPr>
              <a:t>•Testing costs and support</a:t>
            </a:r>
          </a:p>
          <a:p>
            <a:pPr marL="0" indent="0">
              <a:buNone/>
            </a:pPr>
            <a:r>
              <a:rPr lang="en-US" sz="3600">
                <a:latin typeface="Arial"/>
                <a:cs typeface="Arial"/>
              </a:rPr>
              <a:t>•Recommendations for risk mitigation</a:t>
            </a:r>
          </a:p>
          <a:p>
            <a:pPr marL="0" indent="0">
              <a:buNone/>
            </a:pPr>
            <a:r>
              <a:rPr lang="en-US" sz="3600">
                <a:latin typeface="Arial"/>
                <a:cs typeface="Arial"/>
              </a:rPr>
              <a:t>•Does NOT cover risk mitigation costs right now</a:t>
            </a:r>
            <a:endParaRPr lang="en-US"/>
          </a:p>
          <a:p>
            <a:endParaRPr lang="en-US"/>
          </a:p>
        </p:txBody>
      </p:sp>
      <p:pic>
        <p:nvPicPr>
          <p:cNvPr id="4" name="Picture 4" descr="A picture containing logo&#10;&#10;Description automatically generated">
            <a:extLst>
              <a:ext uri="{FF2B5EF4-FFF2-40B4-BE49-F238E27FC236}">
                <a16:creationId xmlns:a16="http://schemas.microsoft.com/office/drawing/2014/main" id="{A57E1853-2556-900F-611C-694DE212744D}"/>
              </a:ext>
            </a:extLst>
          </p:cNvPr>
          <p:cNvPicPr>
            <a:picLocks noChangeAspect="1"/>
          </p:cNvPicPr>
          <p:nvPr/>
        </p:nvPicPr>
        <p:blipFill>
          <a:blip r:embed="rId2"/>
          <a:stretch>
            <a:fillRect/>
          </a:stretch>
        </p:blipFill>
        <p:spPr>
          <a:xfrm>
            <a:off x="2239665" y="3970939"/>
            <a:ext cx="7440592" cy="1376288"/>
          </a:xfrm>
          <a:prstGeom prst="rect">
            <a:avLst/>
          </a:prstGeom>
        </p:spPr>
      </p:pic>
    </p:spTree>
    <p:extLst>
      <p:ext uri="{BB962C8B-B14F-4D97-AF65-F5344CB8AC3E}">
        <p14:creationId xmlns:p14="http://schemas.microsoft.com/office/powerpoint/2010/main" val="34432828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57C9B-D1E3-B648-8BC1-C85A5ADA70B9}"/>
              </a:ext>
            </a:extLst>
          </p:cNvPr>
          <p:cNvSpPr>
            <a:spLocks noGrp="1"/>
          </p:cNvSpPr>
          <p:nvPr>
            <p:ph type="title"/>
          </p:nvPr>
        </p:nvSpPr>
        <p:spPr/>
        <p:txBody>
          <a:bodyPr/>
          <a:lstStyle/>
          <a:p>
            <a:r>
              <a:rPr lang="en-US"/>
              <a:t>How will this be accomplished</a:t>
            </a:r>
          </a:p>
        </p:txBody>
      </p:sp>
      <p:sp>
        <p:nvSpPr>
          <p:cNvPr id="3" name="Content Placeholder 2">
            <a:extLst>
              <a:ext uri="{FF2B5EF4-FFF2-40B4-BE49-F238E27FC236}">
                <a16:creationId xmlns:a16="http://schemas.microsoft.com/office/drawing/2014/main" id="{40357D74-F2A0-7E9C-E06D-0D725FBD5C9F}"/>
              </a:ext>
            </a:extLst>
          </p:cNvPr>
          <p:cNvSpPr>
            <a:spLocks noGrp="1"/>
          </p:cNvSpPr>
          <p:nvPr>
            <p:ph idx="1"/>
          </p:nvPr>
        </p:nvSpPr>
        <p:spPr/>
        <p:txBody>
          <a:bodyPr vert="horz" lIns="91440" tIns="45720" rIns="91440" bIns="45720" rtlCol="0" anchor="t">
            <a:noAutofit/>
          </a:bodyPr>
          <a:lstStyle/>
          <a:p>
            <a:pPr marL="0" indent="0">
              <a:buNone/>
            </a:pPr>
            <a:r>
              <a:rPr lang="en-US" sz="3200">
                <a:latin typeface="Arial"/>
                <a:cs typeface="Arial"/>
              </a:rPr>
              <a:t>•School systems will attend a pre-enrollment webinar which will show them:</a:t>
            </a:r>
          </a:p>
          <a:p>
            <a:pPr marL="1257300" lvl="2" indent="-342900"/>
            <a:r>
              <a:rPr lang="en-US" sz="2400">
                <a:latin typeface="Arial"/>
                <a:cs typeface="Arial"/>
              </a:rPr>
              <a:t>How to enroll</a:t>
            </a:r>
          </a:p>
          <a:p>
            <a:pPr marL="1257300" lvl="2" indent="-342900"/>
            <a:r>
              <a:rPr lang="en-US" sz="2400">
                <a:latin typeface="Arial"/>
                <a:cs typeface="Arial"/>
              </a:rPr>
              <a:t>How to sample your water</a:t>
            </a:r>
            <a:endParaRPr lang="en-US" sz="2400"/>
          </a:p>
          <a:p>
            <a:pPr marL="1257300" lvl="2" indent="-342900"/>
            <a:r>
              <a:rPr lang="en-US" sz="2400">
                <a:latin typeface="Arial"/>
                <a:cs typeface="Arial"/>
              </a:rPr>
              <a:t>How to ship the sample back</a:t>
            </a:r>
            <a:endParaRPr lang="en-US" sz="2400"/>
          </a:p>
          <a:p>
            <a:pPr marL="1257300" lvl="2" indent="-342900"/>
            <a:r>
              <a:rPr lang="en-US" sz="2400">
                <a:latin typeface="Arial"/>
                <a:cs typeface="Arial"/>
              </a:rPr>
              <a:t>Live Q&amp;A session</a:t>
            </a:r>
            <a:endParaRPr lang="en-US" sz="2400"/>
          </a:p>
          <a:p>
            <a:pPr marL="0" indent="0">
              <a:buNone/>
            </a:pPr>
            <a:r>
              <a:rPr lang="en-US" sz="3200">
                <a:latin typeface="Arial"/>
                <a:cs typeface="Arial"/>
              </a:rPr>
              <a:t>•School systems will then enroll online</a:t>
            </a:r>
          </a:p>
          <a:p>
            <a:pPr marL="0" indent="0">
              <a:buNone/>
            </a:pPr>
            <a:r>
              <a:rPr lang="en-US" sz="3200">
                <a:latin typeface="Arial"/>
                <a:cs typeface="Arial"/>
              </a:rPr>
              <a:t>•Test kits will be mailed out with instructions</a:t>
            </a:r>
          </a:p>
          <a:p>
            <a:pPr marL="0" indent="0">
              <a:buNone/>
            </a:pPr>
            <a:r>
              <a:rPr lang="en-US" sz="3200">
                <a:latin typeface="Arial"/>
                <a:cs typeface="Arial"/>
              </a:rPr>
              <a:t>•Samples will be taken and returned</a:t>
            </a:r>
          </a:p>
          <a:p>
            <a:endParaRPr lang="en-US"/>
          </a:p>
        </p:txBody>
      </p:sp>
    </p:spTree>
    <p:extLst>
      <p:ext uri="{BB962C8B-B14F-4D97-AF65-F5344CB8AC3E}">
        <p14:creationId xmlns:p14="http://schemas.microsoft.com/office/powerpoint/2010/main" val="41539761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D94042-DCFF-43D5-847D-4C5B0BAD0CFE}"/>
              </a:ext>
            </a:extLst>
          </p:cNvPr>
          <p:cNvSpPr>
            <a:spLocks noGrp="1"/>
          </p:cNvSpPr>
          <p:nvPr>
            <p:ph type="title"/>
          </p:nvPr>
        </p:nvSpPr>
        <p:spPr>
          <a:xfrm>
            <a:off x="3766232" y="378578"/>
            <a:ext cx="5192934" cy="1325563"/>
          </a:xfrm>
        </p:spPr>
        <p:txBody>
          <a:bodyPr/>
          <a:lstStyle/>
          <a:p>
            <a:r>
              <a:rPr lang="en-US"/>
              <a:t>Contact Information</a:t>
            </a:r>
            <a:br>
              <a:rPr lang="en-US"/>
            </a:br>
            <a:endParaRPr lang="en-US"/>
          </a:p>
        </p:txBody>
      </p:sp>
      <p:sp>
        <p:nvSpPr>
          <p:cNvPr id="5" name="Title 3">
            <a:extLst>
              <a:ext uri="{FF2B5EF4-FFF2-40B4-BE49-F238E27FC236}">
                <a16:creationId xmlns:a16="http://schemas.microsoft.com/office/drawing/2014/main" id="{F1A31B23-11C4-4844-A276-FD548E735798}"/>
              </a:ext>
            </a:extLst>
          </p:cNvPr>
          <p:cNvSpPr>
            <a:spLocks noGrp="1"/>
          </p:cNvSpPr>
          <p:nvPr>
            <p:ph idx="1"/>
          </p:nvPr>
        </p:nvSpPr>
        <p:spPr>
          <a:xfrm>
            <a:off x="2419350" y="1825625"/>
            <a:ext cx="7886700" cy="4197350"/>
          </a:xfrm>
        </p:spPr>
        <p:txBody>
          <a:bodyPr/>
          <a:lstStyle/>
          <a:p>
            <a:pPr marL="0" indent="0">
              <a:buNone/>
            </a:pPr>
            <a:br>
              <a:rPr lang="en-US"/>
            </a:br>
            <a:endParaRPr lang="en-US"/>
          </a:p>
        </p:txBody>
      </p:sp>
      <p:sp>
        <p:nvSpPr>
          <p:cNvPr id="6" name="Content Placeholder 2">
            <a:extLst>
              <a:ext uri="{FF2B5EF4-FFF2-40B4-BE49-F238E27FC236}">
                <a16:creationId xmlns:a16="http://schemas.microsoft.com/office/drawing/2014/main" id="{5334A079-52F2-4C3B-81F5-A185BB7EF06D}"/>
              </a:ext>
            </a:extLst>
          </p:cNvPr>
          <p:cNvSpPr txBox="1">
            <a:spLocks/>
          </p:cNvSpPr>
          <p:nvPr/>
        </p:nvSpPr>
        <p:spPr>
          <a:xfrm>
            <a:off x="3389745" y="1562958"/>
            <a:ext cx="7804728" cy="435133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2800" b="1"/>
              <a:t>Georgia Department of Education</a:t>
            </a:r>
          </a:p>
          <a:p>
            <a:pPr marL="914400" lvl="2" indent="0">
              <a:buNone/>
            </a:pPr>
            <a:endParaRPr lang="en-US" sz="2400" b="1"/>
          </a:p>
          <a:p>
            <a:pPr marL="914400" lvl="2" indent="0">
              <a:buNone/>
            </a:pPr>
            <a:r>
              <a:rPr lang="en-US" b="1"/>
              <a:t>Mike Sanders</a:t>
            </a:r>
          </a:p>
          <a:p>
            <a:pPr marL="914400" lvl="2" indent="0">
              <a:buNone/>
            </a:pPr>
            <a:r>
              <a:rPr lang="en-US" b="1"/>
              <a:t>Director of Facilities Services and Pupil Transportation</a:t>
            </a:r>
          </a:p>
          <a:p>
            <a:pPr marL="914400" lvl="2" indent="0">
              <a:buNone/>
            </a:pPr>
            <a:r>
              <a:rPr lang="en-US" b="1"/>
              <a:t>michael.sanders@doe.k12.ga.us</a:t>
            </a:r>
          </a:p>
          <a:p>
            <a:pPr marL="914400" lvl="2" indent="0">
              <a:buNone/>
            </a:pPr>
            <a:r>
              <a:rPr lang="en-US" b="1"/>
              <a:t>678-378-6434</a:t>
            </a:r>
          </a:p>
          <a:p>
            <a:pPr marL="914400" lvl="2" indent="0">
              <a:buNone/>
            </a:pPr>
            <a:endParaRPr lang="en-US" b="1"/>
          </a:p>
          <a:p>
            <a:pPr marL="914400" lvl="2" indent="0">
              <a:buNone/>
            </a:pPr>
            <a:r>
              <a:rPr lang="en-US" b="1"/>
              <a:t>Email Questions to</a:t>
            </a:r>
          </a:p>
          <a:p>
            <a:pPr marL="914400" lvl="2" indent="0">
              <a:buNone/>
            </a:pPr>
            <a:r>
              <a:rPr lang="en-US" b="1"/>
              <a:t>facilities.questions@doe.k12.ga.us</a:t>
            </a:r>
          </a:p>
        </p:txBody>
      </p:sp>
      <p:pic>
        <p:nvPicPr>
          <p:cNvPr id="7" name="Picture 6">
            <a:extLst>
              <a:ext uri="{FF2B5EF4-FFF2-40B4-BE49-F238E27FC236}">
                <a16:creationId xmlns:a16="http://schemas.microsoft.com/office/drawing/2014/main" id="{D41E855F-2892-4CF3-8ED4-6541B9507469}"/>
              </a:ext>
            </a:extLst>
          </p:cNvPr>
          <p:cNvPicPr>
            <a:picLocks noChangeAspect="1"/>
          </p:cNvPicPr>
          <p:nvPr/>
        </p:nvPicPr>
        <p:blipFill>
          <a:blip r:embed="rId2"/>
          <a:srcRect/>
          <a:stretch/>
        </p:blipFill>
        <p:spPr>
          <a:xfrm>
            <a:off x="2419351" y="334503"/>
            <a:ext cx="739573" cy="9244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8129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Map&#10;&#10;Description automatically generated">
            <a:extLst>
              <a:ext uri="{FF2B5EF4-FFF2-40B4-BE49-F238E27FC236}">
                <a16:creationId xmlns:a16="http://schemas.microsoft.com/office/drawing/2014/main" id="{0D5FA276-6416-55C1-C3C0-19F858DD59D5}"/>
              </a:ext>
            </a:extLst>
          </p:cNvPr>
          <p:cNvPicPr>
            <a:picLocks noChangeAspect="1"/>
          </p:cNvPicPr>
          <p:nvPr/>
        </p:nvPicPr>
        <p:blipFill>
          <a:blip r:embed="rId2"/>
          <a:stretch>
            <a:fillRect/>
          </a:stretch>
        </p:blipFill>
        <p:spPr>
          <a:xfrm>
            <a:off x="2667000" y="87086"/>
            <a:ext cx="6640286" cy="6226627"/>
          </a:xfrm>
          <a:prstGeom prst="rect">
            <a:avLst/>
          </a:prstGeom>
        </p:spPr>
      </p:pic>
    </p:spTree>
    <p:extLst>
      <p:ext uri="{BB962C8B-B14F-4D97-AF65-F5344CB8AC3E}">
        <p14:creationId xmlns:p14="http://schemas.microsoft.com/office/powerpoint/2010/main" val="4279735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F871EB-196F-53C6-0A39-728B02694491}"/>
              </a:ext>
            </a:extLst>
          </p:cNvPr>
          <p:cNvSpPr>
            <a:spLocks noGrp="1"/>
          </p:cNvSpPr>
          <p:nvPr>
            <p:ph type="title"/>
          </p:nvPr>
        </p:nvSpPr>
        <p:spPr/>
        <p:txBody>
          <a:bodyPr>
            <a:normAutofit fontScale="90000"/>
          </a:bodyPr>
          <a:lstStyle/>
          <a:p>
            <a:r>
              <a:rPr lang="en-US">
                <a:latin typeface="Arial"/>
                <a:cs typeface="Arial"/>
              </a:rPr>
              <a:t>Role of the Local Facilities Director</a:t>
            </a:r>
            <a:endParaRPr lang="en-US"/>
          </a:p>
        </p:txBody>
      </p:sp>
      <p:sp>
        <p:nvSpPr>
          <p:cNvPr id="7" name="Content Placeholder 6">
            <a:extLst>
              <a:ext uri="{FF2B5EF4-FFF2-40B4-BE49-F238E27FC236}">
                <a16:creationId xmlns:a16="http://schemas.microsoft.com/office/drawing/2014/main" id="{49139B6E-6625-8613-CE30-F30DD4FFC52F}"/>
              </a:ext>
            </a:extLst>
          </p:cNvPr>
          <p:cNvSpPr>
            <a:spLocks noGrp="1"/>
          </p:cNvSpPr>
          <p:nvPr>
            <p:ph idx="1"/>
          </p:nvPr>
        </p:nvSpPr>
        <p:spPr>
          <a:xfrm>
            <a:off x="1145892" y="1825625"/>
            <a:ext cx="10207907" cy="4135670"/>
          </a:xfrm>
        </p:spPr>
        <p:txBody>
          <a:bodyPr>
            <a:normAutofit lnSpcReduction="10000"/>
          </a:bodyPr>
          <a:lstStyle/>
          <a:p>
            <a:r>
              <a:rPr lang="en-US"/>
              <a:t>180 local school districts</a:t>
            </a:r>
          </a:p>
          <a:p>
            <a:pPr lvl="1"/>
            <a:r>
              <a:rPr lang="en-US"/>
              <a:t>Duties and Responsibilities differ!</a:t>
            </a:r>
          </a:p>
          <a:p>
            <a:pPr lvl="2"/>
            <a:r>
              <a:rPr lang="en-US"/>
              <a:t>Facilities, Transportation, Discipline, Student Services, etc.</a:t>
            </a:r>
          </a:p>
          <a:p>
            <a:pPr marL="914400" lvl="2" indent="0">
              <a:buNone/>
            </a:pPr>
            <a:endParaRPr lang="en-US"/>
          </a:p>
          <a:p>
            <a:r>
              <a:rPr lang="en-US"/>
              <a:t>The responsibility to follow the law and state board rules falls on the local school district and their leaders!</a:t>
            </a:r>
          </a:p>
          <a:p>
            <a:pPr marL="0" indent="0">
              <a:buNone/>
            </a:pPr>
            <a:endParaRPr lang="en-US"/>
          </a:p>
          <a:p>
            <a:r>
              <a:rPr lang="en-US"/>
              <a:t>Know how/where to find the answers.</a:t>
            </a:r>
          </a:p>
          <a:p>
            <a:pPr lvl="1"/>
            <a:r>
              <a:rPr lang="en-US" b="1"/>
              <a:t>GaDOE Facilities Services Field Consultants and GaDOE are available to provide guidance.</a:t>
            </a:r>
          </a:p>
          <a:p>
            <a:endParaRPr lang="en-US"/>
          </a:p>
        </p:txBody>
      </p:sp>
    </p:spTree>
    <p:extLst>
      <p:ext uri="{BB962C8B-B14F-4D97-AF65-F5344CB8AC3E}">
        <p14:creationId xmlns:p14="http://schemas.microsoft.com/office/powerpoint/2010/main" val="4181894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F871EB-196F-53C6-0A39-728B02694491}"/>
              </a:ext>
            </a:extLst>
          </p:cNvPr>
          <p:cNvSpPr>
            <a:spLocks noGrp="1"/>
          </p:cNvSpPr>
          <p:nvPr>
            <p:ph type="title"/>
          </p:nvPr>
        </p:nvSpPr>
        <p:spPr/>
        <p:txBody>
          <a:bodyPr>
            <a:normAutofit fontScale="90000"/>
          </a:bodyPr>
          <a:lstStyle/>
          <a:p>
            <a:r>
              <a:rPr lang="en-US">
                <a:latin typeface="Arial"/>
                <a:cs typeface="Arial"/>
              </a:rPr>
              <a:t>Role of the Local Facilities Director</a:t>
            </a:r>
            <a:endParaRPr lang="en-US"/>
          </a:p>
        </p:txBody>
      </p:sp>
      <p:sp>
        <p:nvSpPr>
          <p:cNvPr id="7" name="Content Placeholder 6">
            <a:extLst>
              <a:ext uri="{FF2B5EF4-FFF2-40B4-BE49-F238E27FC236}">
                <a16:creationId xmlns:a16="http://schemas.microsoft.com/office/drawing/2014/main" id="{49139B6E-6625-8613-CE30-F30DD4FFC52F}"/>
              </a:ext>
            </a:extLst>
          </p:cNvPr>
          <p:cNvSpPr>
            <a:spLocks noGrp="1"/>
          </p:cNvSpPr>
          <p:nvPr>
            <p:ph idx="1"/>
          </p:nvPr>
        </p:nvSpPr>
        <p:spPr>
          <a:xfrm>
            <a:off x="1145892" y="1825625"/>
            <a:ext cx="10207907" cy="4135670"/>
          </a:xfrm>
        </p:spPr>
        <p:txBody>
          <a:bodyPr>
            <a:normAutofit/>
          </a:bodyPr>
          <a:lstStyle/>
          <a:p>
            <a:pPr>
              <a:buNone/>
              <a:tabLst>
                <a:tab pos="690563" algn="l"/>
              </a:tabLst>
            </a:pPr>
            <a:r>
              <a:rPr lang="en-US">
                <a:latin typeface="Arial"/>
                <a:cs typeface="Arial"/>
              </a:rPr>
              <a:t>1</a:t>
            </a:r>
            <a:r>
              <a:rPr lang="en-US" b="1">
                <a:latin typeface="Arial"/>
                <a:cs typeface="Arial"/>
              </a:rPr>
              <a:t>.</a:t>
            </a:r>
            <a:r>
              <a:rPr lang="en-US">
                <a:latin typeface="Arial"/>
                <a:cs typeface="Arial"/>
              </a:rPr>
              <a:t>	Check your Entitlement Sheet to verify it is correct.</a:t>
            </a:r>
          </a:p>
          <a:p>
            <a:pPr>
              <a:buNone/>
              <a:tabLst>
                <a:tab pos="690563" algn="l"/>
              </a:tabLst>
            </a:pPr>
            <a:r>
              <a:rPr lang="en-US">
                <a:latin typeface="Arial"/>
                <a:cs typeface="Arial"/>
              </a:rPr>
              <a:t>2.	Check the Overview Tab in your facilities plan to verify 	it is correct.</a:t>
            </a:r>
          </a:p>
          <a:p>
            <a:pPr>
              <a:buNone/>
              <a:tabLst>
                <a:tab pos="690563" algn="l"/>
              </a:tabLst>
            </a:pPr>
            <a:r>
              <a:rPr lang="en-US">
                <a:latin typeface="Arial"/>
                <a:cs typeface="Arial"/>
              </a:rPr>
              <a:t>3.  	Check your FTE Projection.</a:t>
            </a:r>
          </a:p>
          <a:p>
            <a:pPr>
              <a:buNone/>
              <a:tabLst>
                <a:tab pos="690563" algn="l"/>
              </a:tabLst>
            </a:pPr>
            <a:r>
              <a:rPr lang="en-US">
                <a:latin typeface="Arial"/>
                <a:cs typeface="Arial"/>
              </a:rPr>
              <a:t>4.  	Check all the tabs in your facilities plan to make sure your 	system gets its fair share of the $300 million dollar pie.</a:t>
            </a:r>
          </a:p>
          <a:p>
            <a:pPr marL="0" indent="0">
              <a:buNone/>
            </a:pPr>
            <a:r>
              <a:rPr lang="en-US">
                <a:latin typeface="Arial"/>
                <a:cs typeface="Arial"/>
              </a:rPr>
              <a:t>5.    Trust but verify!</a:t>
            </a:r>
          </a:p>
          <a:p>
            <a:endParaRPr lang="en-US"/>
          </a:p>
        </p:txBody>
      </p:sp>
    </p:spTree>
    <p:extLst>
      <p:ext uri="{BB962C8B-B14F-4D97-AF65-F5344CB8AC3E}">
        <p14:creationId xmlns:p14="http://schemas.microsoft.com/office/powerpoint/2010/main" val="1194248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F871EB-196F-53C6-0A39-728B02694491}"/>
              </a:ext>
            </a:extLst>
          </p:cNvPr>
          <p:cNvSpPr>
            <a:spLocks noGrp="1"/>
          </p:cNvSpPr>
          <p:nvPr>
            <p:ph type="title"/>
          </p:nvPr>
        </p:nvSpPr>
        <p:spPr/>
        <p:txBody>
          <a:bodyPr/>
          <a:lstStyle/>
          <a:p>
            <a:r>
              <a:rPr lang="en-US"/>
              <a:t>What is Capital Outlay?</a:t>
            </a:r>
          </a:p>
        </p:txBody>
      </p:sp>
      <p:sp>
        <p:nvSpPr>
          <p:cNvPr id="7" name="Content Placeholder 6">
            <a:extLst>
              <a:ext uri="{FF2B5EF4-FFF2-40B4-BE49-F238E27FC236}">
                <a16:creationId xmlns:a16="http://schemas.microsoft.com/office/drawing/2014/main" id="{49139B6E-6625-8613-CE30-F30DD4FFC52F}"/>
              </a:ext>
            </a:extLst>
          </p:cNvPr>
          <p:cNvSpPr>
            <a:spLocks noGrp="1"/>
          </p:cNvSpPr>
          <p:nvPr>
            <p:ph idx="1"/>
          </p:nvPr>
        </p:nvSpPr>
        <p:spPr/>
        <p:txBody>
          <a:bodyPr>
            <a:normAutofit lnSpcReduction="10000"/>
          </a:bodyPr>
          <a:lstStyle/>
          <a:p>
            <a:pPr marL="274320" indent="-274320">
              <a:spcBef>
                <a:spcPts val="580"/>
              </a:spcBef>
              <a:buFont typeface="Wingdings 2"/>
              <a:buChar char=""/>
              <a:defRPr/>
            </a:pPr>
            <a:r>
              <a:rPr lang="en-US">
                <a:latin typeface="Times New Roman" pitchFamily="18" charset="0"/>
                <a:cs typeface="Times New Roman" pitchFamily="18" charset="0"/>
              </a:rPr>
              <a:t>The State of Georgia provides funding </a:t>
            </a:r>
            <a:r>
              <a:rPr lang="en-US">
                <a:highlight>
                  <a:srgbClr val="FFFF00"/>
                </a:highlight>
                <a:latin typeface="Times New Roman" pitchFamily="18" charset="0"/>
                <a:cs typeface="Times New Roman" pitchFamily="18" charset="0"/>
              </a:rPr>
              <a:t>assistance</a:t>
            </a:r>
            <a:r>
              <a:rPr lang="en-US">
                <a:latin typeface="Times New Roman" pitchFamily="18" charset="0"/>
                <a:cs typeface="Times New Roman" pitchFamily="18" charset="0"/>
              </a:rPr>
              <a:t> for local school systems in the construction of new schools, additions to existing schools, as well as renovations and modifications to existing facilities.</a:t>
            </a:r>
          </a:p>
          <a:p>
            <a:pPr marL="274320" indent="-274320">
              <a:spcBef>
                <a:spcPts val="580"/>
              </a:spcBef>
              <a:buFont typeface="Wingdings 2"/>
              <a:buChar char=""/>
              <a:defRPr/>
            </a:pPr>
            <a:r>
              <a:rPr lang="en-US">
                <a:latin typeface="Times New Roman" pitchFamily="18" charset="0"/>
                <a:cs typeface="Times New Roman" pitchFamily="18" charset="0"/>
              </a:rPr>
              <a:t>This assistance comes in the form of several funding programs, which systems qualify for based on </a:t>
            </a:r>
            <a:r>
              <a:rPr lang="en-US" i="1" u="sng">
                <a:latin typeface="Times New Roman" pitchFamily="18" charset="0"/>
                <a:cs typeface="Times New Roman" pitchFamily="18" charset="0"/>
              </a:rPr>
              <a:t>need</a:t>
            </a:r>
            <a:r>
              <a:rPr lang="en-US">
                <a:latin typeface="Times New Roman" pitchFamily="18" charset="0"/>
                <a:cs typeface="Times New Roman" pitchFamily="18" charset="0"/>
              </a:rPr>
              <a:t> as shown in a long-range facility plan which considers student enrollment, verified by periodic state-mandated FTE counts.</a:t>
            </a:r>
          </a:p>
          <a:p>
            <a:pPr marL="274320" indent="-274320">
              <a:spcBef>
                <a:spcPts val="580"/>
              </a:spcBef>
              <a:buFont typeface="Wingdings 2"/>
              <a:buChar char=""/>
              <a:defRPr/>
            </a:pPr>
            <a:r>
              <a:rPr lang="en-US">
                <a:latin typeface="Times New Roman" pitchFamily="18" charset="0"/>
                <a:cs typeface="Times New Roman" pitchFamily="18" charset="0"/>
              </a:rPr>
              <a:t>The funding programs are not meant to be sole fund sources for building projects, but rather as state-local funding partnerships to accomplish system facility objectives.</a:t>
            </a:r>
          </a:p>
          <a:p>
            <a:endParaRPr lang="en-US"/>
          </a:p>
        </p:txBody>
      </p:sp>
    </p:spTree>
    <p:extLst>
      <p:ext uri="{BB962C8B-B14F-4D97-AF65-F5344CB8AC3E}">
        <p14:creationId xmlns:p14="http://schemas.microsoft.com/office/powerpoint/2010/main" val="179752899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31A3574E995D45BF6CAD70147D85FA" ma:contentTypeVersion="3" ma:contentTypeDescription="Create a new document." ma:contentTypeScope="" ma:versionID="2760507c784b116bf7b1af8061158769">
  <xsd:schema xmlns:xsd="http://www.w3.org/2001/XMLSchema" xmlns:xs="http://www.w3.org/2001/XMLSchema" xmlns:p="http://schemas.microsoft.com/office/2006/metadata/properties" xmlns:ns1="http://schemas.microsoft.com/sharepoint/v3" xmlns:ns2="1d496aed-39d0-4758-b3cf-4e4773287716" xmlns:ns3="559e1b8b-e004-452e-8f45-47057e3cbbb6" targetNamespace="http://schemas.microsoft.com/office/2006/metadata/properties" ma:root="true" ma:fieldsID="20923ed28f08b98693ae5d8db019e4a9" ns1:_="" ns2:_="" ns3:_="">
    <xsd:import namespace="http://schemas.microsoft.com/sharepoint/v3"/>
    <xsd:import namespace="1d496aed-39d0-4758-b3cf-4e4773287716"/>
    <xsd:import namespace="559e1b8b-e004-452e-8f45-47057e3cbbb6"/>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59e1b8b-e004-452e-8f45-47057e3cbbb6" elementFormDefault="qualified">
    <xsd:import namespace="http://schemas.microsoft.com/office/2006/documentManagement/types"/>
    <xsd:import namespace="http://schemas.microsoft.com/office/infopath/2007/PartnerControls"/>
    <xsd:element name="Page" ma:index="12" nillable="true" ma:displayName="Page" ma:list="{C85A8613-B0E6-4D96-A8B3-92E4DF103FF9}"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age_x0020_SubHeader xmlns="559e1b8b-e004-452e-8f45-47057e3cbbb6" xsi:nil="true"/>
    <TaxCatchAll xmlns="1d496aed-39d0-4758-b3cf-4e4773287716"/>
    <PublishingExpirationDate xmlns="http://schemas.microsoft.com/sharepoint/v3" xsi:nil="true"/>
    <PublishingStartDate xmlns="http://schemas.microsoft.com/sharepoint/v3" xsi:nil="true"/>
    <Page xmlns="559e1b8b-e004-452e-8f45-47057e3cbbb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0EC3E8-54CF-445C-81A4-9BA22E4AE396}"/>
</file>

<file path=customXml/itemProps2.xml><?xml version="1.0" encoding="utf-8"?>
<ds:datastoreItem xmlns:ds="http://schemas.openxmlformats.org/officeDocument/2006/customXml" ds:itemID="{4558C2A5-6E07-42AB-9338-AF81098D3B7B}"/>
</file>

<file path=customXml/itemProps3.xml><?xml version="1.0" encoding="utf-8"?>
<ds:datastoreItem xmlns:ds="http://schemas.openxmlformats.org/officeDocument/2006/customXml" ds:itemID="{80F38D81-4C64-44BE-8502-68EC23F91EAB}"/>
</file>

<file path=docProps/app.xml><?xml version="1.0" encoding="utf-8"?>
<Properties xmlns="http://schemas.openxmlformats.org/officeDocument/2006/extended-properties" xmlns:vt="http://schemas.openxmlformats.org/officeDocument/2006/docPropsVTypes">
  <Template/>
  <TotalTime>0</TotalTime>
  <Words>3155</Words>
  <Application>Microsoft Office PowerPoint</Application>
  <PresentationFormat>Widescreen</PresentationFormat>
  <Paragraphs>321</Paragraphs>
  <Slides>59</Slides>
  <Notes>3</Notes>
  <HiddenSlides>4</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59</vt:i4>
      </vt:variant>
    </vt:vector>
  </HeadingPairs>
  <TitlesOfParts>
    <vt:vector size="70" baseType="lpstr">
      <vt:lpstr>Arial</vt:lpstr>
      <vt:lpstr>Arial Black</vt:lpstr>
      <vt:lpstr>Calibri</vt:lpstr>
      <vt:lpstr>Helvetica</vt:lpstr>
      <vt:lpstr>Monotype Corsiva</vt:lpstr>
      <vt:lpstr>Open Sans</vt:lpstr>
      <vt:lpstr>Times New Roman</vt:lpstr>
      <vt:lpstr>Wingdings</vt:lpstr>
      <vt:lpstr>Wingdings 2</vt:lpstr>
      <vt:lpstr>1_Office Theme</vt:lpstr>
      <vt:lpstr>Office Theme</vt:lpstr>
      <vt:lpstr>Georgia Department of Education-Facilities Services</vt:lpstr>
      <vt:lpstr>GaDOE Facilities Services Staff</vt:lpstr>
      <vt:lpstr>GaDOE Facilities Services Staff</vt:lpstr>
      <vt:lpstr>GADOE Facilities Services Responsibilities</vt:lpstr>
      <vt:lpstr>Role of the DOE Consultant</vt:lpstr>
      <vt:lpstr>PowerPoint Presentation</vt:lpstr>
      <vt:lpstr>Role of the Local Facilities Director</vt:lpstr>
      <vt:lpstr>Role of the Local Facilities Director</vt:lpstr>
      <vt:lpstr>What is Capital Outlay?</vt:lpstr>
      <vt:lpstr>Capital Outlay: 20-2-260</vt:lpstr>
      <vt:lpstr>Procurement</vt:lpstr>
      <vt:lpstr>Reimbursement Deadlines -FY19</vt:lpstr>
      <vt:lpstr>2024 Appropriation Request</vt:lpstr>
      <vt:lpstr>Federal Funding Guidance</vt:lpstr>
      <vt:lpstr>Federal Funding Guidance</vt:lpstr>
      <vt:lpstr>Federal Funding Guidance</vt:lpstr>
      <vt:lpstr>Federal Funding Guidance</vt:lpstr>
      <vt:lpstr>HB1355  Childhood Lead Exposure Control Act</vt:lpstr>
      <vt:lpstr>PowerPoint Presentation</vt:lpstr>
      <vt:lpstr>Why is Site Approval Necessary</vt:lpstr>
      <vt:lpstr>PowerPoint Presentation</vt:lpstr>
      <vt:lpstr>Site Approval</vt:lpstr>
      <vt:lpstr>Minimum Acreage</vt:lpstr>
      <vt:lpstr>Utilities </vt:lpstr>
      <vt:lpstr>Requirement Documents</vt:lpstr>
      <vt:lpstr>Signatures</vt:lpstr>
      <vt:lpstr>Required Documentation</vt:lpstr>
      <vt:lpstr>PowerPoint Presentation</vt:lpstr>
      <vt:lpstr>PowerPoint Presentation</vt:lpstr>
      <vt:lpstr>PowerPoint Presentation</vt:lpstr>
      <vt:lpstr>PowerPoint Presentation</vt:lpstr>
      <vt:lpstr>PowerPoint Presentation</vt:lpstr>
      <vt:lpstr>Hazards</vt:lpstr>
      <vt:lpstr>Hazards</vt:lpstr>
      <vt:lpstr>PowerPoint Presentation</vt:lpstr>
      <vt:lpstr>PowerPoint Presentation</vt:lpstr>
      <vt:lpstr>PowerPoint Presentation</vt:lpstr>
      <vt:lpstr>PowerPoint Presentation</vt:lpstr>
      <vt:lpstr>PowerPoint Presentation</vt:lpstr>
      <vt:lpstr>Electronic Submission</vt:lpstr>
      <vt:lpstr>Submit Electronic Version</vt:lpstr>
      <vt:lpstr>Facility and School Registry (FSR)</vt:lpstr>
      <vt:lpstr>Site Facility and School codes</vt:lpstr>
      <vt:lpstr>Facility School Registry (FSR)</vt:lpstr>
      <vt:lpstr>Why separate  Facility  and School Codes?</vt:lpstr>
      <vt:lpstr>Obtaining a Site/Tract Code</vt:lpstr>
      <vt:lpstr>Facility Code</vt:lpstr>
      <vt:lpstr>School Code</vt:lpstr>
      <vt:lpstr>What does a Facility  Coordinator do?</vt:lpstr>
      <vt:lpstr>  Updating FSR </vt:lpstr>
      <vt:lpstr>Updating FSR</vt:lpstr>
      <vt:lpstr>FSR Certification</vt:lpstr>
      <vt:lpstr>Questions, Comments  &amp; Concerns</vt:lpstr>
      <vt:lpstr>Contact Information </vt:lpstr>
      <vt:lpstr>WIIN Act Grant: Clean Water for Georgia Kids program</vt:lpstr>
      <vt:lpstr>What is the WIIN Grant?</vt:lpstr>
      <vt:lpstr>What does the funding cover?</vt:lpstr>
      <vt:lpstr>How will this be accomplished</vt:lpstr>
      <vt:lpstr>Contact Information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Clay</dc:creator>
  <cp:lastModifiedBy>Kelland Waldrep</cp:lastModifiedBy>
  <cp:revision>4</cp:revision>
  <dcterms:created xsi:type="dcterms:W3CDTF">2019-04-12T18:00:08Z</dcterms:created>
  <dcterms:modified xsi:type="dcterms:W3CDTF">2022-11-01T13:02:42Z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0x0101003031A3574E995D45BF6CAD70147D85FA</vt:lpwstr>
  </property>
</Properties>
</file>