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7" r:id="rId5"/>
    <p:sldId id="261" r:id="rId6"/>
    <p:sldId id="258" r:id="rId7"/>
    <p:sldId id="315" r:id="rId8"/>
    <p:sldId id="259" r:id="rId9"/>
    <p:sldId id="266" r:id="rId10"/>
    <p:sldId id="309" r:id="rId11"/>
    <p:sldId id="310" r:id="rId12"/>
    <p:sldId id="311" r:id="rId13"/>
    <p:sldId id="312" r:id="rId14"/>
    <p:sldId id="313" r:id="rId15"/>
    <p:sldId id="268" r:id="rId16"/>
    <p:sldId id="267" r:id="rId17"/>
    <p:sldId id="314" r:id="rId18"/>
    <p:sldId id="272" r:id="rId19"/>
    <p:sldId id="303" r:id="rId20"/>
    <p:sldId id="265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AF790-3845-D571-EAD7-7890B3273978}" v="5" dt="2022-08-15T12:36:54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51836-8545-4942-98CD-80945B2F0357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A2C22BC-9DEE-4596-A37B-DAC7FF44DE16}">
      <dgm:prSet phldrT="[Text]"/>
      <dgm:spPr/>
      <dgm:t>
        <a:bodyPr/>
        <a:lstStyle/>
        <a:p>
          <a:r>
            <a:rPr lang="en-US"/>
            <a:t>Site Code</a:t>
          </a:r>
        </a:p>
      </dgm:t>
    </dgm:pt>
    <dgm:pt modelId="{0651DF87-0338-4E18-A65C-34A163D20C70}" type="parTrans" cxnId="{85996A1A-AA28-4E7B-AFD8-94B4B49D2123}">
      <dgm:prSet/>
      <dgm:spPr/>
      <dgm:t>
        <a:bodyPr/>
        <a:lstStyle/>
        <a:p>
          <a:endParaRPr lang="en-US"/>
        </a:p>
      </dgm:t>
    </dgm:pt>
    <dgm:pt modelId="{2311AF05-C1E8-4894-9EF8-81A6D2FB143A}" type="sibTrans" cxnId="{85996A1A-AA28-4E7B-AFD8-94B4B49D2123}">
      <dgm:prSet/>
      <dgm:spPr/>
      <dgm:t>
        <a:bodyPr/>
        <a:lstStyle/>
        <a:p>
          <a:endParaRPr lang="en-US"/>
        </a:p>
      </dgm:t>
    </dgm:pt>
    <dgm:pt modelId="{232AAFE0-E4F5-493E-893A-9F15CF01502D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The code given to the piece of land in which a facility may be located. A site may have multiple facilities located on it.</a:t>
          </a:r>
          <a:endParaRPr lang="en-US" sz="24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A3987-65A0-4D95-B0C4-1956B9A92462}" type="parTrans" cxnId="{B1A57DB6-6417-4112-86C4-B26165C3C8A3}">
      <dgm:prSet/>
      <dgm:spPr/>
      <dgm:t>
        <a:bodyPr/>
        <a:lstStyle/>
        <a:p>
          <a:endParaRPr lang="en-US"/>
        </a:p>
      </dgm:t>
    </dgm:pt>
    <dgm:pt modelId="{6C39CE9A-AB0D-46AF-A465-AC524F976ED1}" type="sibTrans" cxnId="{B1A57DB6-6417-4112-86C4-B26165C3C8A3}">
      <dgm:prSet/>
      <dgm:spPr/>
      <dgm:t>
        <a:bodyPr/>
        <a:lstStyle/>
        <a:p>
          <a:endParaRPr lang="en-US"/>
        </a:p>
      </dgm:t>
    </dgm:pt>
    <dgm:pt modelId="{0A37FBD5-2B6A-4663-BFA9-E7044E49C85E}">
      <dgm:prSet phldrT="[Text]"/>
      <dgm:spPr/>
      <dgm:t>
        <a:bodyPr/>
        <a:lstStyle/>
        <a:p>
          <a:r>
            <a:rPr lang="en-US"/>
            <a:t>Facility Code</a:t>
          </a:r>
        </a:p>
      </dgm:t>
    </dgm:pt>
    <dgm:pt modelId="{E6E1F9E9-1D88-4D69-9D92-87FAF2C0D4AA}" type="parTrans" cxnId="{FE7DDF74-6965-43FA-A330-F8DBFB225E37}">
      <dgm:prSet/>
      <dgm:spPr/>
      <dgm:t>
        <a:bodyPr/>
        <a:lstStyle/>
        <a:p>
          <a:endParaRPr lang="en-US"/>
        </a:p>
      </dgm:t>
    </dgm:pt>
    <dgm:pt modelId="{BAB7C4EC-A7D3-4513-9E48-5C8410E034B9}" type="sibTrans" cxnId="{FE7DDF74-6965-43FA-A330-F8DBFB225E37}">
      <dgm:prSet/>
      <dgm:spPr/>
      <dgm:t>
        <a:bodyPr/>
        <a:lstStyle/>
        <a:p>
          <a:endParaRPr lang="en-US"/>
        </a:p>
      </dgm:t>
    </dgm:pt>
    <dgm:pt modelId="{873C8BD2-755D-41B3-8A1A-BD198B03FC9E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The code given to a building or group of buildings on one campus. </a:t>
          </a:r>
        </a:p>
      </dgm:t>
    </dgm:pt>
    <dgm:pt modelId="{2E7AA323-034B-476B-8E82-25657D21F772}" type="parTrans" cxnId="{1D865637-00F0-4E53-9650-EB27FA24B128}">
      <dgm:prSet/>
      <dgm:spPr/>
      <dgm:t>
        <a:bodyPr/>
        <a:lstStyle/>
        <a:p>
          <a:endParaRPr lang="en-US"/>
        </a:p>
      </dgm:t>
    </dgm:pt>
    <dgm:pt modelId="{674FF664-8F9A-46D1-A8B6-9D5E176D9E24}" type="sibTrans" cxnId="{1D865637-00F0-4E53-9650-EB27FA24B128}">
      <dgm:prSet/>
      <dgm:spPr/>
      <dgm:t>
        <a:bodyPr/>
        <a:lstStyle/>
        <a:p>
          <a:endParaRPr lang="en-US"/>
        </a:p>
      </dgm:t>
    </dgm:pt>
    <dgm:pt modelId="{60CDB3AD-0C69-47DC-805E-F6AFD5E30316}">
      <dgm:prSet phldrT="[Text]"/>
      <dgm:spPr/>
      <dgm:t>
        <a:bodyPr/>
        <a:lstStyle/>
        <a:p>
          <a:r>
            <a:rPr lang="en-US"/>
            <a:t>School Code</a:t>
          </a:r>
        </a:p>
      </dgm:t>
    </dgm:pt>
    <dgm:pt modelId="{D0C87AE8-FC81-42B4-B5DE-F0E8AABBC4F8}" type="parTrans" cxnId="{B9608BC3-E444-491E-B758-2BC59B130746}">
      <dgm:prSet/>
      <dgm:spPr/>
      <dgm:t>
        <a:bodyPr/>
        <a:lstStyle/>
        <a:p>
          <a:endParaRPr lang="en-US"/>
        </a:p>
      </dgm:t>
    </dgm:pt>
    <dgm:pt modelId="{65736D99-A5C9-4D99-ADD5-CF348F1369BC}" type="sibTrans" cxnId="{B9608BC3-E444-491E-B758-2BC59B130746}">
      <dgm:prSet/>
      <dgm:spPr/>
      <dgm:t>
        <a:bodyPr/>
        <a:lstStyle/>
        <a:p>
          <a:endParaRPr lang="en-US"/>
        </a:p>
      </dgm:t>
    </dgm:pt>
    <dgm:pt modelId="{8E99004C-1810-4969-B899-9263D932DD75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A school is a group of learners. The code is given to the school located in a facility. There may be multiple schools located within a building. </a:t>
          </a:r>
        </a:p>
      </dgm:t>
    </dgm:pt>
    <dgm:pt modelId="{D5CF2142-3DED-40A5-933C-725219703C2D}" type="parTrans" cxnId="{818CBD73-36B8-4507-BDE7-C50743F66823}">
      <dgm:prSet/>
      <dgm:spPr/>
      <dgm:t>
        <a:bodyPr/>
        <a:lstStyle/>
        <a:p>
          <a:endParaRPr lang="en-US"/>
        </a:p>
      </dgm:t>
    </dgm:pt>
    <dgm:pt modelId="{82116116-888E-4485-A388-63BB6783DFF7}" type="sibTrans" cxnId="{818CBD73-36B8-4507-BDE7-C50743F66823}">
      <dgm:prSet/>
      <dgm:spPr/>
      <dgm:t>
        <a:bodyPr/>
        <a:lstStyle/>
        <a:p>
          <a:endParaRPr lang="en-US"/>
        </a:p>
      </dgm:t>
    </dgm:pt>
    <dgm:pt modelId="{DBD3DA19-8818-44E6-AD09-AED0C80FC332}" type="pres">
      <dgm:prSet presAssocID="{6CD51836-8545-4942-98CD-80945B2F0357}" presName="Name0" presStyleCnt="0">
        <dgm:presLayoutVars>
          <dgm:dir/>
          <dgm:animLvl val="lvl"/>
          <dgm:resizeHandles val="exact"/>
        </dgm:presLayoutVars>
      </dgm:prSet>
      <dgm:spPr/>
    </dgm:pt>
    <dgm:pt modelId="{DA2B4362-75B1-4BCA-B6A1-287DA63639AC}" type="pres">
      <dgm:prSet presAssocID="{9A2C22BC-9DEE-4596-A37B-DAC7FF44DE16}" presName="linNode" presStyleCnt="0"/>
      <dgm:spPr/>
    </dgm:pt>
    <dgm:pt modelId="{0DA58B74-D40F-4D26-B326-9631EB77A6C1}" type="pres">
      <dgm:prSet presAssocID="{9A2C22BC-9DEE-4596-A37B-DAC7FF44DE16}" presName="parentText" presStyleLbl="node1" presStyleIdx="0" presStyleCnt="3" custLinFactNeighborY="-151">
        <dgm:presLayoutVars>
          <dgm:chMax val="1"/>
          <dgm:bulletEnabled val="1"/>
        </dgm:presLayoutVars>
      </dgm:prSet>
      <dgm:spPr/>
    </dgm:pt>
    <dgm:pt modelId="{AE7274DE-F5F4-4AF6-AB39-FE28C5206CD4}" type="pres">
      <dgm:prSet presAssocID="{9A2C22BC-9DEE-4596-A37B-DAC7FF44DE16}" presName="descendantText" presStyleLbl="alignAccFollowNode1" presStyleIdx="0" presStyleCnt="3">
        <dgm:presLayoutVars>
          <dgm:bulletEnabled val="1"/>
        </dgm:presLayoutVars>
      </dgm:prSet>
      <dgm:spPr/>
    </dgm:pt>
    <dgm:pt modelId="{F05212EF-3B90-45C9-9680-E9D097035151}" type="pres">
      <dgm:prSet presAssocID="{2311AF05-C1E8-4894-9EF8-81A6D2FB143A}" presName="sp" presStyleCnt="0"/>
      <dgm:spPr/>
    </dgm:pt>
    <dgm:pt modelId="{A08FB6F0-E386-4665-8146-978D8C88517D}" type="pres">
      <dgm:prSet presAssocID="{0A37FBD5-2B6A-4663-BFA9-E7044E49C85E}" presName="linNode" presStyleCnt="0"/>
      <dgm:spPr/>
    </dgm:pt>
    <dgm:pt modelId="{2728B7A1-A41B-457B-B930-A983B43C25FB}" type="pres">
      <dgm:prSet presAssocID="{0A37FBD5-2B6A-4663-BFA9-E7044E49C85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1EE428A-F9CB-4F40-B880-8EAEDA3597D7}" type="pres">
      <dgm:prSet presAssocID="{0A37FBD5-2B6A-4663-BFA9-E7044E49C85E}" presName="descendantText" presStyleLbl="alignAccFollowNode1" presStyleIdx="1" presStyleCnt="3" custLinFactNeighborX="-277" custLinFactNeighborY="817">
        <dgm:presLayoutVars>
          <dgm:bulletEnabled val="1"/>
        </dgm:presLayoutVars>
      </dgm:prSet>
      <dgm:spPr/>
    </dgm:pt>
    <dgm:pt modelId="{A78F416C-2C38-4EC5-A3F9-F7746C3D32C4}" type="pres">
      <dgm:prSet presAssocID="{BAB7C4EC-A7D3-4513-9E48-5C8410E034B9}" presName="sp" presStyleCnt="0"/>
      <dgm:spPr/>
    </dgm:pt>
    <dgm:pt modelId="{0B2B18EC-30E8-4251-9E66-A49E8B0BF02A}" type="pres">
      <dgm:prSet presAssocID="{60CDB3AD-0C69-47DC-805E-F6AFD5E30316}" presName="linNode" presStyleCnt="0"/>
      <dgm:spPr/>
    </dgm:pt>
    <dgm:pt modelId="{48FE1CA2-C69D-4C4C-9EFE-3CB42787B856}" type="pres">
      <dgm:prSet presAssocID="{60CDB3AD-0C69-47DC-805E-F6AFD5E3031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32963F2-00C1-4F24-8398-D70E7E985B9B}" type="pres">
      <dgm:prSet presAssocID="{60CDB3AD-0C69-47DC-805E-F6AFD5E3031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EF6C80D-11C7-4BC4-9FCF-C4663C7ADE31}" type="presOf" srcId="{0A37FBD5-2B6A-4663-BFA9-E7044E49C85E}" destId="{2728B7A1-A41B-457B-B930-A983B43C25FB}" srcOrd="0" destOrd="0" presId="urn:microsoft.com/office/officeart/2005/8/layout/vList5"/>
    <dgm:cxn modelId="{62D00E0F-7C0C-4588-90FA-516121618C87}" type="presOf" srcId="{9A2C22BC-9DEE-4596-A37B-DAC7FF44DE16}" destId="{0DA58B74-D40F-4D26-B326-9631EB77A6C1}" srcOrd="0" destOrd="0" presId="urn:microsoft.com/office/officeart/2005/8/layout/vList5"/>
    <dgm:cxn modelId="{85996A1A-AA28-4E7B-AFD8-94B4B49D2123}" srcId="{6CD51836-8545-4942-98CD-80945B2F0357}" destId="{9A2C22BC-9DEE-4596-A37B-DAC7FF44DE16}" srcOrd="0" destOrd="0" parTransId="{0651DF87-0338-4E18-A65C-34A163D20C70}" sibTransId="{2311AF05-C1E8-4894-9EF8-81A6D2FB143A}"/>
    <dgm:cxn modelId="{1D865637-00F0-4E53-9650-EB27FA24B128}" srcId="{0A37FBD5-2B6A-4663-BFA9-E7044E49C85E}" destId="{873C8BD2-755D-41B3-8A1A-BD198B03FC9E}" srcOrd="0" destOrd="0" parTransId="{2E7AA323-034B-476B-8E82-25657D21F772}" sibTransId="{674FF664-8F9A-46D1-A8B6-9D5E176D9E24}"/>
    <dgm:cxn modelId="{AE79924E-0A41-446A-AA58-B640627EB829}" type="presOf" srcId="{232AAFE0-E4F5-493E-893A-9F15CF01502D}" destId="{AE7274DE-F5F4-4AF6-AB39-FE28C5206CD4}" srcOrd="0" destOrd="0" presId="urn:microsoft.com/office/officeart/2005/8/layout/vList5"/>
    <dgm:cxn modelId="{818CBD73-36B8-4507-BDE7-C50743F66823}" srcId="{60CDB3AD-0C69-47DC-805E-F6AFD5E30316}" destId="{8E99004C-1810-4969-B899-9263D932DD75}" srcOrd="0" destOrd="0" parTransId="{D5CF2142-3DED-40A5-933C-725219703C2D}" sibTransId="{82116116-888E-4485-A388-63BB6783DFF7}"/>
    <dgm:cxn modelId="{FE7DDF74-6965-43FA-A330-F8DBFB225E37}" srcId="{6CD51836-8545-4942-98CD-80945B2F0357}" destId="{0A37FBD5-2B6A-4663-BFA9-E7044E49C85E}" srcOrd="1" destOrd="0" parTransId="{E6E1F9E9-1D88-4D69-9D92-87FAF2C0D4AA}" sibTransId="{BAB7C4EC-A7D3-4513-9E48-5C8410E034B9}"/>
    <dgm:cxn modelId="{B6E6D08E-03EA-49C6-B6C5-F33068DDB1A8}" type="presOf" srcId="{6CD51836-8545-4942-98CD-80945B2F0357}" destId="{DBD3DA19-8818-44E6-AD09-AED0C80FC332}" srcOrd="0" destOrd="0" presId="urn:microsoft.com/office/officeart/2005/8/layout/vList5"/>
    <dgm:cxn modelId="{B1A57DB6-6417-4112-86C4-B26165C3C8A3}" srcId="{9A2C22BC-9DEE-4596-A37B-DAC7FF44DE16}" destId="{232AAFE0-E4F5-493E-893A-9F15CF01502D}" srcOrd="0" destOrd="0" parTransId="{330A3987-65A0-4D95-B0C4-1956B9A92462}" sibTransId="{6C39CE9A-AB0D-46AF-A465-AC524F976ED1}"/>
    <dgm:cxn modelId="{E2A383B7-CB9D-4DB7-BF25-756B576BCEC0}" type="presOf" srcId="{873C8BD2-755D-41B3-8A1A-BD198B03FC9E}" destId="{E1EE428A-F9CB-4F40-B880-8EAEDA3597D7}" srcOrd="0" destOrd="0" presId="urn:microsoft.com/office/officeart/2005/8/layout/vList5"/>
    <dgm:cxn modelId="{FBFF0EBC-C075-4D7B-ACB5-037C1C284209}" type="presOf" srcId="{60CDB3AD-0C69-47DC-805E-F6AFD5E30316}" destId="{48FE1CA2-C69D-4C4C-9EFE-3CB42787B856}" srcOrd="0" destOrd="0" presId="urn:microsoft.com/office/officeart/2005/8/layout/vList5"/>
    <dgm:cxn modelId="{A9B475C0-C3FB-4D89-AF6B-28AF088981B9}" type="presOf" srcId="{8E99004C-1810-4969-B899-9263D932DD75}" destId="{132963F2-00C1-4F24-8398-D70E7E985B9B}" srcOrd="0" destOrd="0" presId="urn:microsoft.com/office/officeart/2005/8/layout/vList5"/>
    <dgm:cxn modelId="{B9608BC3-E444-491E-B758-2BC59B130746}" srcId="{6CD51836-8545-4942-98CD-80945B2F0357}" destId="{60CDB3AD-0C69-47DC-805E-F6AFD5E30316}" srcOrd="2" destOrd="0" parTransId="{D0C87AE8-FC81-42B4-B5DE-F0E8AABBC4F8}" sibTransId="{65736D99-A5C9-4D99-ADD5-CF348F1369BC}"/>
    <dgm:cxn modelId="{FE98AC96-50D8-495D-8AF6-826BBB161D11}" type="presParOf" srcId="{DBD3DA19-8818-44E6-AD09-AED0C80FC332}" destId="{DA2B4362-75B1-4BCA-B6A1-287DA63639AC}" srcOrd="0" destOrd="0" presId="urn:microsoft.com/office/officeart/2005/8/layout/vList5"/>
    <dgm:cxn modelId="{01CFEBD4-30B6-4323-917D-376D969C5D7D}" type="presParOf" srcId="{DA2B4362-75B1-4BCA-B6A1-287DA63639AC}" destId="{0DA58B74-D40F-4D26-B326-9631EB77A6C1}" srcOrd="0" destOrd="0" presId="urn:microsoft.com/office/officeart/2005/8/layout/vList5"/>
    <dgm:cxn modelId="{E1C91924-5AA7-4965-8061-8EC973506C9C}" type="presParOf" srcId="{DA2B4362-75B1-4BCA-B6A1-287DA63639AC}" destId="{AE7274DE-F5F4-4AF6-AB39-FE28C5206CD4}" srcOrd="1" destOrd="0" presId="urn:microsoft.com/office/officeart/2005/8/layout/vList5"/>
    <dgm:cxn modelId="{7FB2E6E9-7DE6-4CAD-BA9D-ED64142B1880}" type="presParOf" srcId="{DBD3DA19-8818-44E6-AD09-AED0C80FC332}" destId="{F05212EF-3B90-45C9-9680-E9D097035151}" srcOrd="1" destOrd="0" presId="urn:microsoft.com/office/officeart/2005/8/layout/vList5"/>
    <dgm:cxn modelId="{F6B1586E-56F8-4686-8928-2C96F72A876A}" type="presParOf" srcId="{DBD3DA19-8818-44E6-AD09-AED0C80FC332}" destId="{A08FB6F0-E386-4665-8146-978D8C88517D}" srcOrd="2" destOrd="0" presId="urn:microsoft.com/office/officeart/2005/8/layout/vList5"/>
    <dgm:cxn modelId="{C19D0FB9-D735-4659-A789-89299A2D162D}" type="presParOf" srcId="{A08FB6F0-E386-4665-8146-978D8C88517D}" destId="{2728B7A1-A41B-457B-B930-A983B43C25FB}" srcOrd="0" destOrd="0" presId="urn:microsoft.com/office/officeart/2005/8/layout/vList5"/>
    <dgm:cxn modelId="{4BADD0D7-0784-41E2-BBE0-450C427E1013}" type="presParOf" srcId="{A08FB6F0-E386-4665-8146-978D8C88517D}" destId="{E1EE428A-F9CB-4F40-B880-8EAEDA3597D7}" srcOrd="1" destOrd="0" presId="urn:microsoft.com/office/officeart/2005/8/layout/vList5"/>
    <dgm:cxn modelId="{0EB1D412-3479-491A-9154-B432BCEB52B0}" type="presParOf" srcId="{DBD3DA19-8818-44E6-AD09-AED0C80FC332}" destId="{A78F416C-2C38-4EC5-A3F9-F7746C3D32C4}" srcOrd="3" destOrd="0" presId="urn:microsoft.com/office/officeart/2005/8/layout/vList5"/>
    <dgm:cxn modelId="{3B126EF2-E238-44E9-BBE9-2DD55E0580B1}" type="presParOf" srcId="{DBD3DA19-8818-44E6-AD09-AED0C80FC332}" destId="{0B2B18EC-30E8-4251-9E66-A49E8B0BF02A}" srcOrd="4" destOrd="0" presId="urn:microsoft.com/office/officeart/2005/8/layout/vList5"/>
    <dgm:cxn modelId="{C301FB54-1D2B-4242-8AA4-567C880FDB73}" type="presParOf" srcId="{0B2B18EC-30E8-4251-9E66-A49E8B0BF02A}" destId="{48FE1CA2-C69D-4C4C-9EFE-3CB42787B856}" srcOrd="0" destOrd="0" presId="urn:microsoft.com/office/officeart/2005/8/layout/vList5"/>
    <dgm:cxn modelId="{AFBBA26A-ED30-42BC-ABA9-233BF92DFEAB}" type="presParOf" srcId="{0B2B18EC-30E8-4251-9E66-A49E8B0BF02A}" destId="{132963F2-00C1-4F24-8398-D70E7E985B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274DE-F5F4-4AF6-AB39-FE28C5206CD4}">
      <dsp:nvSpPr>
        <dsp:cNvPr id="0" name=""/>
        <dsp:cNvSpPr/>
      </dsp:nvSpPr>
      <dsp:spPr>
        <a:xfrm rot="5400000">
          <a:off x="5372871" y="-2001415"/>
          <a:ext cx="1345747" cy="569011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The code given to the piece of land in which a facility may be located. A site may have multiple facilities located on it.</a:t>
          </a:r>
          <a:endParaRPr lang="en-US" sz="2400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200688" y="236462"/>
        <a:ext cx="5624419" cy="1214359"/>
      </dsp:txXfrm>
    </dsp:sp>
    <dsp:sp modelId="{0DA58B74-D40F-4D26-B326-9631EB77A6C1}">
      <dsp:nvSpPr>
        <dsp:cNvPr id="0" name=""/>
        <dsp:cNvSpPr/>
      </dsp:nvSpPr>
      <dsp:spPr>
        <a:xfrm>
          <a:off x="0" y="8"/>
          <a:ext cx="3200688" cy="1682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Site Code</a:t>
          </a:r>
        </a:p>
      </dsp:txBody>
      <dsp:txXfrm>
        <a:off x="82117" y="82125"/>
        <a:ext cx="3036454" cy="1517950"/>
      </dsp:txXfrm>
    </dsp:sp>
    <dsp:sp modelId="{E1EE428A-F9CB-4F40-B880-8EAEDA3597D7}">
      <dsp:nvSpPr>
        <dsp:cNvPr id="0" name=""/>
        <dsp:cNvSpPr/>
      </dsp:nvSpPr>
      <dsp:spPr>
        <a:xfrm rot="5400000">
          <a:off x="5364005" y="-224126"/>
          <a:ext cx="1345747" cy="569011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The code given to a building or group of buildings on one campus. </a:t>
          </a:r>
        </a:p>
      </dsp:txBody>
      <dsp:txXfrm rot="-5400000">
        <a:off x="3191822" y="2013751"/>
        <a:ext cx="5624419" cy="1214359"/>
      </dsp:txXfrm>
    </dsp:sp>
    <dsp:sp modelId="{2728B7A1-A41B-457B-B930-A983B43C25FB}">
      <dsp:nvSpPr>
        <dsp:cNvPr id="0" name=""/>
        <dsp:cNvSpPr/>
      </dsp:nvSpPr>
      <dsp:spPr>
        <a:xfrm>
          <a:off x="0" y="1768843"/>
          <a:ext cx="3200688" cy="16821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Facility Code</a:t>
          </a:r>
        </a:p>
      </dsp:txBody>
      <dsp:txXfrm>
        <a:off x="82117" y="1850960"/>
        <a:ext cx="3036454" cy="1517950"/>
      </dsp:txXfrm>
    </dsp:sp>
    <dsp:sp modelId="{132963F2-00C1-4F24-8398-D70E7E985B9B}">
      <dsp:nvSpPr>
        <dsp:cNvPr id="0" name=""/>
        <dsp:cNvSpPr/>
      </dsp:nvSpPr>
      <dsp:spPr>
        <a:xfrm rot="5400000">
          <a:off x="5372871" y="1531173"/>
          <a:ext cx="1345747" cy="56901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A school is a group of learners. The code is given to the school located in a facility. There may be multiple schools located within a building. </a:t>
          </a:r>
        </a:p>
      </dsp:txBody>
      <dsp:txXfrm rot="-5400000">
        <a:off x="3200688" y="3769050"/>
        <a:ext cx="5624419" cy="1214359"/>
      </dsp:txXfrm>
    </dsp:sp>
    <dsp:sp modelId="{48FE1CA2-C69D-4C4C-9EFE-3CB42787B856}">
      <dsp:nvSpPr>
        <dsp:cNvPr id="0" name=""/>
        <dsp:cNvSpPr/>
      </dsp:nvSpPr>
      <dsp:spPr>
        <a:xfrm>
          <a:off x="0" y="3535137"/>
          <a:ext cx="3200688" cy="16821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School Code</a:t>
          </a:r>
        </a:p>
      </dsp:txBody>
      <dsp:txXfrm>
        <a:off x="82117" y="3617254"/>
        <a:ext cx="3036454" cy="151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ACA4-0BB1-45BC-B301-BA9963EEC7C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DEDD-DFF8-4CE3-9235-074DBF04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33D8D-2AE0-1242-AE06-6B40B1F6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9657-2069-F447-8141-E4DFD444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591D-FD30-DA4A-9960-35B7116A8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CA9FAC-BAB6-C246-89BC-2606DC1EC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18CBC52-6530-314A-A122-86F461DE64DC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BA626F-0360-B049-B513-BD8E2BBBBEBB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49F8A3-6F6B-6D46-B9A4-E1C19702D98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F61DC3-9D1B-714F-B210-BCA30A4217AB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E58E05-B6C9-3A4C-82A6-5FA3E744B351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D61F54-3B12-194D-873E-CCB90FFCC8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6A559-EDFE-2C40-8470-D8C650891B78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1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B641-817A-354F-9ADD-1E67E82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33522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BF7-0B31-9D48-8985-A7986763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825625"/>
            <a:ext cx="4899949" cy="4135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179FB-AE92-AF4C-89CC-B01B8FA7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35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74E512-2892-954C-8A0B-0EDD95590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B970E-79C8-D74D-BFCC-444D5F9B4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55FC2-6AD0-9644-B0F2-A09BF6FDE9B7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42E08-2E08-6E46-8D1F-B96E29B550DC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D4B15-1B3A-A340-A117-2069694508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803A9C-D477-9E42-BDFF-6825F91E2FC8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924F1A-DDED-E143-946C-381E1C934C8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E71CCE-6C58-FD4E-A946-4CD6715915D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27049F-8AEB-5E4B-8A21-9FA6E26282D6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1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BA3B-A499-2E47-8150-D181B46A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0" y="365125"/>
            <a:ext cx="1033681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3529-DAFC-1147-A5D6-70E708AB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572" y="1681163"/>
            <a:ext cx="497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63D84-4173-B044-B43C-57F1E2B2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8570" y="2505075"/>
            <a:ext cx="4979005" cy="3456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CEEE3-B129-2241-8865-37C8D5BFC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1163"/>
            <a:ext cx="51609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83B2E-7114-A944-8756-A48A33684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160961" cy="34562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A9678-B7BA-8147-A2C1-D57175E9A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4F96D9-83CF-3F4C-B2D8-64A40D438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2E748F2-67A8-8140-A236-9274093CD681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387102-CA84-2C4E-BB9B-197A478CAD6D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115AF3-4CC3-5D4B-8908-34F013BA13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62F276-5889-4C41-A34E-25278A6213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F5D4A8-0CD2-5F49-B6DE-5C7BD562943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DB6EC88-6276-4742-9984-EE9C534D83A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32D71-8C8A-E146-BFD1-E32ECD72A454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8B60-4320-BD41-A23D-9881A7DD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7" y="365125"/>
            <a:ext cx="10346803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D1145-C602-C24B-B1AB-F385B8A34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A0B55-BA00-394D-92D2-AB7833C6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B08848-CECB-E748-A3CA-CE695AFBE47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CCB325-71CD-8E4B-A00D-622871C4211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F771F7-8F1C-A044-94C0-679FEE50F013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224A36-1EDE-3349-8FF6-84C64F5AB1A4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8717E4-FB0F-1143-AB47-C4A364C045B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F01FBF-C4DA-414C-9226-A13CF75D19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C07FD-9DA4-1344-9742-5CC1C3ED6E1C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5A93-23C3-0746-A715-D64C3AD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BE06-20B9-5947-B648-4DF552BB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A443-8FC6-1342-B280-DB3551A6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EED81-B82A-B747-AE28-CB73B8C2E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E93CD1-E881-424A-B8FF-22DB41E08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78F804A-2072-1D44-8377-B5662A69B56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F60F1C-6E2D-2542-B253-365280E7CE06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51B1AF-95E6-9B43-AB7C-104D79B69FDB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49035B-37ED-9946-B912-A069C9028A02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A931A9-D254-C04D-BB0A-5B6E8F37C01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00BC07F-CD45-234D-9E2F-BE3563A28625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731A5-C57C-7242-80AC-7DE08EBA878C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0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0B69-71D6-4445-AF21-1F5367AC9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F0B79-0C5F-C446-A2DD-FD0EBFC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428C91C-012E-9445-80D1-A3C3DF8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735E7FF-08F1-C14B-8703-3F75F329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A0C610-EB47-4143-AA2A-BA7BADD52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1FFBC-61FF-9A41-B6A9-0733BB47074F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63FDA-9870-154E-90CD-D8BF9E46762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46C673-354A-5A45-A2DE-5B707450E5F9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C93BD-1BE7-DB43-9F49-3FA711B2CE3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B19FE-AF25-EE4E-81D5-C5A12A9EE31D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B3BBD5-88DD-C344-A0A0-AC41198C631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8DFA9-642E-494F-8F9C-723AB737F85B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10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0C99-323D-B54B-977E-C6B2D8A1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2" y="365125"/>
            <a:ext cx="1033522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99C75-9876-0B46-AEC2-8E12066D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8570" y="1825625"/>
            <a:ext cx="10335229" cy="4048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535AB-C9B3-2448-A691-A060D8085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42A62-A080-0747-BEFD-E28A3278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A8735-EC2F-2842-81EB-3E8B021C521A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6AB9FD-17D2-7147-B0EB-37687BCF258A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BB6FD5-4B6B-AA4F-BAC6-4B90AAA4CCD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E99926-89B7-9941-B16D-9DC3C9A4259A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843EEC-4B42-054E-A1A3-C944651ACB3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9615E6-08EC-9F46-A83B-290507DACCE8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174935-43A6-7B45-B907-4164AF42D925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1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2BF20-1D85-0340-896C-175051B23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944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F3749-B231-4344-BD8F-44301C84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996" y="365125"/>
            <a:ext cx="7565503" cy="5529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548ACB-CE25-5747-95D3-4D92963AA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425B4-BE9D-AC47-8A12-2F41D2F8D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CA8C8-F587-2148-B835-FE8EFB9CD2F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79A7F5-1E38-1442-A70A-77374F05295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27568B-5692-B744-BE33-34339ADF1CCC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0D8E0-D7A2-0B41-AFED-AC34D6C32C8D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6FFCEF-FF59-EE47-8918-A6147954A3E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66509F-4920-C648-B878-22C63E68DBC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0D459-4151-C94F-8C24-3C9B127A11C8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0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CACE1D-D749-1448-B288-BA41DDD90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558" r="5772" b="22682"/>
          <a:stretch/>
        </p:blipFill>
        <p:spPr>
          <a:xfrm>
            <a:off x="4409667" y="0"/>
            <a:ext cx="7782333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A4B0FC-CEDC-2F4F-B098-8ABDDCD6AE74}"/>
              </a:ext>
            </a:extLst>
          </p:cNvPr>
          <p:cNvSpPr txBox="1"/>
          <p:nvPr userDrawn="1"/>
        </p:nvSpPr>
        <p:spPr>
          <a:xfrm>
            <a:off x="6073138" y="530344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B2617-9E97-5F41-AC27-C280E9EB05CC}"/>
              </a:ext>
            </a:extLst>
          </p:cNvPr>
          <p:cNvSpPr txBox="1"/>
          <p:nvPr userDrawn="1"/>
        </p:nvSpPr>
        <p:spPr>
          <a:xfrm>
            <a:off x="6055208" y="528551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3018D3C-8322-3948-8F89-460A1FE1C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129" y="4916135"/>
            <a:ext cx="2621923" cy="14367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DFCB34-42B9-ED45-AEBD-6EF6958D13AA}"/>
              </a:ext>
            </a:extLst>
          </p:cNvPr>
          <p:cNvSpPr txBox="1"/>
          <p:nvPr userDrawn="1"/>
        </p:nvSpPr>
        <p:spPr>
          <a:xfrm>
            <a:off x="502528" y="1084109"/>
            <a:ext cx="2887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i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500" b="1" i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FA931C-229E-6649-96CF-CD2E46ACEB6F}"/>
              </a:ext>
            </a:extLst>
          </p:cNvPr>
          <p:cNvSpPr txBox="1"/>
          <p:nvPr userDrawn="1"/>
        </p:nvSpPr>
        <p:spPr>
          <a:xfrm>
            <a:off x="2208279" y="1773621"/>
            <a:ext cx="21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8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534DB3-4BB3-EE4A-81E3-882C0321E4A5}"/>
              </a:ext>
            </a:extLst>
          </p:cNvPr>
          <p:cNvSpPr txBox="1"/>
          <p:nvPr userDrawn="1"/>
        </p:nvSpPr>
        <p:spPr>
          <a:xfrm>
            <a:off x="1065278" y="2401594"/>
            <a:ext cx="51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/c/</a:t>
            </a:r>
            <a:r>
              <a:rPr lang="en-US" sz="18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GeorgiaDepartmentofEducation</a:t>
            </a:r>
            <a:endParaRPr lang="en-US" sz="18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856A19-2FF6-DA43-88D4-5AAA6D0F1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421" y="1649807"/>
            <a:ext cx="1648437" cy="576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510AEB-0251-6F4D-BEF3-1734B0E0F7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129" y="2287976"/>
            <a:ext cx="538810" cy="5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4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E2EA7-9B0A-F74C-A822-40A3E7DBD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" b="10499"/>
          <a:stretch/>
        </p:blipFill>
        <p:spPr>
          <a:xfrm>
            <a:off x="249383" y="100457"/>
            <a:ext cx="4588888" cy="6757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FD2752-9C3D-D24A-8560-57C632C9E58E}"/>
              </a:ext>
            </a:extLst>
          </p:cNvPr>
          <p:cNvSpPr txBox="1"/>
          <p:nvPr userDrawn="1"/>
        </p:nvSpPr>
        <p:spPr>
          <a:xfrm>
            <a:off x="4791920" y="1492304"/>
            <a:ext cx="6233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2400">
              <a:solidFill>
                <a:srgbClr val="44883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83A88-BE27-FE4D-9A58-5536A430F353}"/>
              </a:ext>
            </a:extLst>
          </p:cNvPr>
          <p:cNvSpPr txBox="1"/>
          <p:nvPr userDrawn="1"/>
        </p:nvSpPr>
        <p:spPr>
          <a:xfrm>
            <a:off x="5304901" y="4969573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B7B59-DF88-0C44-9399-1C0861BBB9F6}"/>
              </a:ext>
            </a:extLst>
          </p:cNvPr>
          <p:cNvSpPr txBox="1"/>
          <p:nvPr userDrawn="1"/>
        </p:nvSpPr>
        <p:spPr>
          <a:xfrm>
            <a:off x="6277931" y="5583943"/>
            <a:ext cx="190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6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32536-CB82-6C40-BA18-133C8317701D}"/>
              </a:ext>
            </a:extLst>
          </p:cNvPr>
          <p:cNvSpPr txBox="1"/>
          <p:nvPr userDrawn="1"/>
        </p:nvSpPr>
        <p:spPr>
          <a:xfrm>
            <a:off x="5315615" y="6076845"/>
            <a:ext cx="2873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1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16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3A3B4-65C2-B841-ABCB-556BC839D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8538" y="4969574"/>
            <a:ext cx="2806185" cy="15377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E41D77-5E70-8A40-8333-FCB105C655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8219" y="5488432"/>
            <a:ext cx="1462862" cy="5112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DA98D-B8E9-2A47-8143-28D49C551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38322" y="5995822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0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8EA9F8-4EB4-4141-A55A-AFFD7351C26B}"/>
              </a:ext>
            </a:extLst>
          </p:cNvPr>
          <p:cNvSpPr txBox="1"/>
          <p:nvPr userDrawn="1"/>
        </p:nvSpPr>
        <p:spPr>
          <a:xfrm>
            <a:off x="823947" y="647661"/>
            <a:ext cx="6233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540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880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66700-001A-1944-9CB8-C38F1267C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91" y="4969574"/>
            <a:ext cx="2806185" cy="153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9CB94-2EA3-EA4E-A3E8-31D86DBED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7" b="9350"/>
          <a:stretch/>
        </p:blipFill>
        <p:spPr>
          <a:xfrm>
            <a:off x="8057020" y="142096"/>
            <a:ext cx="3927162" cy="6715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C7ABE-AE1E-5147-8902-937CDCDE3AFC}"/>
              </a:ext>
            </a:extLst>
          </p:cNvPr>
          <p:cNvSpPr txBox="1"/>
          <p:nvPr userDrawn="1"/>
        </p:nvSpPr>
        <p:spPr>
          <a:xfrm>
            <a:off x="867691" y="2936238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  <a:endParaRPr lang="en-US" sz="2400" b="1" i="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DB1F1-E1A3-294F-B166-8DD886BD96FA}"/>
              </a:ext>
            </a:extLst>
          </p:cNvPr>
          <p:cNvSpPr txBox="1"/>
          <p:nvPr userDrawn="1"/>
        </p:nvSpPr>
        <p:spPr>
          <a:xfrm>
            <a:off x="2444834" y="3503800"/>
            <a:ext cx="288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endParaRPr lang="en-US" sz="20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C2528-BBA1-FA40-94D3-AC9BD46C7885}"/>
              </a:ext>
            </a:extLst>
          </p:cNvPr>
          <p:cNvSpPr txBox="1"/>
          <p:nvPr userDrawn="1"/>
        </p:nvSpPr>
        <p:spPr>
          <a:xfrm>
            <a:off x="1386525" y="3996856"/>
            <a:ext cx="566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sz="20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/c/</a:t>
            </a:r>
            <a:r>
              <a:rPr lang="en-US" sz="2000" err="1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GeorgiaDepartmentofEducation</a:t>
            </a:r>
            <a:endParaRPr lang="en-US" sz="2000">
              <a:solidFill>
                <a:srgbClr val="4488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99CE37-65B0-4940-BA7B-E1091D7E11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129" y="3455097"/>
            <a:ext cx="1462862" cy="511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BAB10A-A074-074B-B3E2-497C2826E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9232" y="3962487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5"/>
            <a:ext cx="10207906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2" y="1825625"/>
            <a:ext cx="10207907" cy="4135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EF87C5-8273-2C40-BEC7-069C9963E84D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6C591-4F1D-9E43-AF6C-648D8F706B0C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1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9C602-1F54-BC4B-878D-16CEED621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570"/>
          <a:stretch/>
        </p:blipFill>
        <p:spPr>
          <a:xfrm>
            <a:off x="-682" y="-46652"/>
            <a:ext cx="2900189" cy="636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726832"/>
            <a:ext cx="8487507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6"/>
            <a:ext cx="8487507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C666F30-D852-0B4E-A935-F660EADE9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E20EC4-CD97-1846-9B01-3F910711F97B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CD7AC2-036B-6941-BDDB-7EEFFED4CE51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53C6B-8C66-7C42-A4A6-5162664D9D69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F5DC4-64C1-C844-9C9A-C89E3FCF5A7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AC47C-F1BA-D743-A543-17ABCF4819E7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07DE16-227F-C245-83D4-CA66BC7F6F40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3B606-9F07-6C45-A475-C6E521888B0D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4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81A20-A2BE-4B42-8064-F9B450D08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661645"/>
            <a:ext cx="3201730" cy="5882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726832"/>
            <a:ext cx="8496838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6"/>
            <a:ext cx="8496838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587E36-892D-EE4D-BFD8-FDFB73B20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7F4F-2521-264B-94DA-13FD797D5CD4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3EC34-2F36-E44A-9A57-AD70BB3D4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9451240" y="575421"/>
            <a:ext cx="2740760" cy="588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3" y="726832"/>
            <a:ext cx="8372835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837283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51B361-A4F8-C64A-A354-648A749D2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04" y="5486883"/>
            <a:ext cx="2065398" cy="11318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E8E7B1-79ED-E949-8233-3435A7912CA1}"/>
              </a:ext>
            </a:extLst>
          </p:cNvPr>
          <p:cNvSpPr txBox="1"/>
          <p:nvPr userDrawn="1"/>
        </p:nvSpPr>
        <p:spPr>
          <a:xfrm>
            <a:off x="11525300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7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C45B6-46B0-184E-B18F-A2920A9AB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73"/>
          <a:stretch/>
        </p:blipFill>
        <p:spPr>
          <a:xfrm>
            <a:off x="8359316" y="1166200"/>
            <a:ext cx="3832684" cy="569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11" y="726832"/>
            <a:ext cx="8156392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11" y="2841946"/>
            <a:ext cx="815639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285805-BC06-6048-92FB-92AA0CDB2774}"/>
              </a:ext>
            </a:extLst>
          </p:cNvPr>
          <p:cNvSpPr/>
          <p:nvPr userDrawn="1"/>
        </p:nvSpPr>
        <p:spPr>
          <a:xfrm>
            <a:off x="5643182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1E1373-7937-2D41-AA02-6110B044F58F}"/>
              </a:ext>
            </a:extLst>
          </p:cNvPr>
          <p:cNvSpPr/>
          <p:nvPr userDrawn="1"/>
        </p:nvSpPr>
        <p:spPr>
          <a:xfrm>
            <a:off x="5643181" y="6354188"/>
            <a:ext cx="3073873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43CA85-BDBA-ED4E-A0FE-4908A66332BA}"/>
              </a:ext>
            </a:extLst>
          </p:cNvPr>
          <p:cNvSpPr txBox="1"/>
          <p:nvPr userDrawn="1"/>
        </p:nvSpPr>
        <p:spPr>
          <a:xfrm>
            <a:off x="379090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F5E018-A0F6-9343-A232-8119B9C06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392" y="5186465"/>
            <a:ext cx="1885095" cy="10330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85BEC16-9E99-3A47-9C9B-240C70D382D9}"/>
              </a:ext>
            </a:extLst>
          </p:cNvPr>
          <p:cNvGrpSpPr/>
          <p:nvPr userDrawn="1"/>
        </p:nvGrpSpPr>
        <p:grpSpPr>
          <a:xfrm>
            <a:off x="2" y="6313580"/>
            <a:ext cx="8638902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6E2621-548B-B248-A4EE-018114110B86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7EDAD6-2D3C-D54A-BB31-5AEEA25107FF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E636B7-92A6-EA45-8DB5-6BABC9AF0A89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8E30D-8498-324D-B321-3E24F0817316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944A91-C8AA-2847-85D3-78555ABC02CF}"/>
              </a:ext>
            </a:extLst>
          </p:cNvPr>
          <p:cNvSpPr txBox="1"/>
          <p:nvPr userDrawn="1"/>
        </p:nvSpPr>
        <p:spPr>
          <a:xfrm>
            <a:off x="11525300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6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73EFB-3179-894F-AF60-3B5447DFF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88" b="13764"/>
          <a:stretch/>
        </p:blipFill>
        <p:spPr>
          <a:xfrm>
            <a:off x="0" y="1484521"/>
            <a:ext cx="5243802" cy="4829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498699"/>
            <a:ext cx="10664079" cy="1514769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311" y="2272081"/>
            <a:ext cx="6622020" cy="245723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E7E7B-4B24-094C-871A-7212D713BF16}"/>
              </a:ext>
            </a:extLst>
          </p:cNvPr>
          <p:cNvSpPr txBox="1"/>
          <p:nvPr userDrawn="1"/>
        </p:nvSpPr>
        <p:spPr>
          <a:xfrm>
            <a:off x="762179" y="6360437"/>
            <a:ext cx="6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DC8929-E461-364A-90E2-5A2AF6C241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7A57C96-3294-4645-BCFF-553D44360C35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1E0B0A-46A3-3244-95AE-9E847C9A2AA5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F75C0E-7DC7-074E-9B0E-3DD13048845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F0CB4E-DC96-B846-B0AE-8FF4E69FDEF7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955CAB-B66C-164E-B593-B44C8B1DF11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4180BD-900A-F64B-B2AA-1F2A94E9B167}"/>
              </a:ext>
            </a:extLst>
          </p:cNvPr>
          <p:cNvSpPr txBox="1"/>
          <p:nvPr userDrawn="1"/>
        </p:nvSpPr>
        <p:spPr>
          <a:xfrm>
            <a:off x="0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6980-D001-A04C-A711-17C6436B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2" y="725764"/>
            <a:ext cx="101552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0E84-26B4-CF4A-9B8A-8FE4CE88B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92" y="3702952"/>
            <a:ext cx="10155258" cy="12367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29510F-94E5-244D-832F-DFCD80EF8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1CDB5D-E207-2542-BDCE-33614D18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7C477-C855-B04D-A35A-996E84E00F0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586D58-39F8-5E46-A02D-39EE80D2F178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85722B-B8C5-8F41-8376-79561CFA8C14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BB8C3B-1B16-3C48-8DBD-5CB463ECF8BC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6B9F5C-6C72-ED4D-9E0A-B11647644EB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B858D0-0FA5-4745-BFCB-6DD69CAB5FC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B57546-3E7A-E64C-9ADE-DCB9B661C47D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8B70E16-E646-A842-945B-CC0849DCD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46F0A3-27A7-D946-8A9D-84D6C05D6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5F5A8-7B72-C840-B7FB-643C09A11EF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65F714-91C2-814E-B057-4D55B33450E7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213A6A-7E76-3042-834C-825CE97144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394062-B705-DF48-B693-61F07BBE74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5F638D-F77C-5C42-BC39-2A64B6B44C1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EAAB75B-0332-8843-BEB0-BE9E2727A0AA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BDF9C-E08D-304C-BA4D-3318DDB75EA1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7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79BD0-8707-0E44-988E-38DBD59E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78A1-AE6C-BC48-91DE-D41D7CA16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6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4488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rms.office.com/r/HP47WpEffX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A3E8-57FC-1143-B912-B2FAC43E4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2022-2023</a:t>
            </a:r>
            <a:br>
              <a:rPr lang="en-US"/>
            </a:br>
            <a:r>
              <a:rPr lang="en-US"/>
              <a:t>Data, Privacy, and Cybersecurity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D1F68-F0CA-584E-9CC7-504294CC5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August 23 – 24</a:t>
            </a:r>
          </a:p>
        </p:txBody>
      </p:sp>
    </p:spTree>
    <p:extLst>
      <p:ext uri="{BB962C8B-B14F-4D97-AF65-F5344CB8AC3E}">
        <p14:creationId xmlns:p14="http://schemas.microsoft.com/office/powerpoint/2010/main" val="251515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C6DA6-E9DF-46AC-872D-ABA65C245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59" y="1600643"/>
            <a:ext cx="7886700" cy="41976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facility code describes the buildings located on a site/tract.  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/>
                <a:cs typeface="Arial"/>
              </a:rPr>
              <a:t>The facility code will be issued by </a:t>
            </a:r>
            <a:r>
              <a:rPr lang="en-US" err="1">
                <a:latin typeface="Arial"/>
                <a:cs typeface="Arial"/>
              </a:rPr>
              <a:t>GaDOE</a:t>
            </a:r>
            <a:r>
              <a:rPr lang="en-US">
                <a:latin typeface="Arial"/>
                <a:cs typeface="Arial"/>
              </a:rPr>
              <a:t> Facilities after a copy of a warranty deed or lease for the site/tract is received.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facility code will not change.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078049-96A2-4412-956E-109B888B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365126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/>
              <a:t>Facility Code</a:t>
            </a:r>
          </a:p>
        </p:txBody>
      </p:sp>
    </p:spTree>
    <p:extLst>
      <p:ext uri="{BB962C8B-B14F-4D97-AF65-F5344CB8AC3E}">
        <p14:creationId xmlns:p14="http://schemas.microsoft.com/office/powerpoint/2010/main" val="87607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484CDC-BE21-419A-9095-DE93E833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365126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/>
              <a:t>School Code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2D45CA-4BDE-48AE-A016-DC76C1DFE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736" y="1532400"/>
            <a:ext cx="8795904" cy="4197350"/>
          </a:xfrm>
        </p:spPr>
        <p:txBody>
          <a:bodyPr/>
          <a:lstStyle/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School Code describes the group of learners housed at a facility.  It may change when the group of learners changes.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One facility may house more than one school.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school code is requested by school system employees through the Portal.  It is not needed until the fiscal year the facility is ready to be occupied.</a:t>
            </a:r>
          </a:p>
        </p:txBody>
      </p:sp>
    </p:spTree>
    <p:extLst>
      <p:ext uri="{BB962C8B-B14F-4D97-AF65-F5344CB8AC3E}">
        <p14:creationId xmlns:p14="http://schemas.microsoft.com/office/powerpoint/2010/main" val="249624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5BFDA7-20CF-4D2E-BC89-42E3FCC6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365126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/>
              <a:t>  Updating FSR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0D5AA5-CCAD-4A86-A943-CCBE85701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263" y="2194230"/>
            <a:ext cx="8184287" cy="24638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eaLnBrk="1" hangingPunct="1"/>
            <a:r>
              <a:rPr lang="en-US" dirty="0">
                <a:latin typeface="Arial"/>
                <a:cs typeface="Arial"/>
              </a:rPr>
              <a:t>Window for updating FSR begins July 1, 2022 and Ends September 23, 2022.</a:t>
            </a:r>
          </a:p>
          <a:p>
            <a:pPr eaLnBrk="1" hangingPunct="1"/>
            <a:r>
              <a:rPr lang="en-US" dirty="0">
                <a:latin typeface="Arial"/>
                <a:cs typeface="Arial"/>
              </a:rPr>
              <a:t>Requirements for creating new School Codes.</a:t>
            </a:r>
          </a:p>
          <a:p>
            <a:pPr lvl="1"/>
            <a:r>
              <a:rPr lang="en-US" sz="2800" dirty="0">
                <a:latin typeface="Arial"/>
                <a:cs typeface="Arial"/>
              </a:rPr>
              <a:t>Request a New School\Program Code form from Kelland Waldrep at kwaldrep@doe.k12.ga.us</a:t>
            </a:r>
          </a:p>
        </p:txBody>
      </p:sp>
    </p:spTree>
    <p:extLst>
      <p:ext uri="{BB962C8B-B14F-4D97-AF65-F5344CB8AC3E}">
        <p14:creationId xmlns:p14="http://schemas.microsoft.com/office/powerpoint/2010/main" val="185591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28C2D6-1BF3-4025-A3D2-AD49B609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717" y="223083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/>
              <a:t>Updating FSR Data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CB3C02-3E4C-42D2-A1D8-C5B7B67E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91" y="1285951"/>
            <a:ext cx="8642227" cy="46518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Review grades assigned to school and facility for SY23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These should match. 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Review the address of the site, facility and school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Hint – These should match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Review school phone number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Review Superintendent – Update if necessary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Review/update school principal</a:t>
            </a:r>
          </a:p>
          <a:p>
            <a:pPr lvl="1"/>
            <a:r>
              <a:rPr lang="en-US">
                <a:latin typeface="Arial"/>
                <a:cs typeface="Arial"/>
              </a:rPr>
              <a:t>Hint principal must be credentialed in </a:t>
            </a:r>
            <a:r>
              <a:rPr lang="en-US" err="1">
                <a:latin typeface="Arial"/>
                <a:cs typeface="Arial"/>
              </a:rPr>
              <a:t>GaDOE</a:t>
            </a:r>
            <a:r>
              <a:rPr lang="en-US">
                <a:latin typeface="Arial"/>
                <a:cs typeface="Arial"/>
              </a:rPr>
              <a:t> Portal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Review names of facilities and schools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Hint – Name the facility to match the school</a:t>
            </a:r>
          </a:p>
          <a:p>
            <a:pPr marL="457200" lvl="1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DE32-3155-BD5B-55D3-877F150CD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316" y="1825625"/>
            <a:ext cx="11107460" cy="4135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Change status from proposed to open. </a:t>
            </a:r>
          </a:p>
          <a:p>
            <a:r>
              <a:rPr lang="en-US">
                <a:latin typeface="Arial"/>
                <a:cs typeface="Arial"/>
              </a:rPr>
              <a:t>Move school codes from old facilities into the new facility. </a:t>
            </a:r>
          </a:p>
          <a:p>
            <a:r>
              <a:rPr lang="en-US">
                <a:latin typeface="Arial"/>
                <a:cs typeface="Arial"/>
              </a:rPr>
              <a:t>Close or rename any facilities not being used by students. </a:t>
            </a:r>
          </a:p>
          <a:p>
            <a:r>
              <a:rPr lang="en-US">
                <a:latin typeface="Arial"/>
                <a:cs typeface="Arial"/>
              </a:rPr>
              <a:t>Close any school or program not being used any longer. 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 sz="3600" b="1">
                <a:latin typeface="Arial"/>
                <a:cs typeface="Arial"/>
              </a:rPr>
              <a:t>Contact Kelland Waldrep for help.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5E3A30-C361-ABD7-1602-1FE79FA31D19}"/>
              </a:ext>
            </a:extLst>
          </p:cNvPr>
          <p:cNvSpPr txBox="1">
            <a:spLocks/>
          </p:cNvSpPr>
          <p:nvPr/>
        </p:nvSpPr>
        <p:spPr>
          <a:xfrm>
            <a:off x="736848" y="233923"/>
            <a:ext cx="11105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44883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Updating FSR – Opening New Facility</a:t>
            </a:r>
          </a:p>
        </p:txBody>
      </p:sp>
    </p:spTree>
    <p:extLst>
      <p:ext uri="{BB962C8B-B14F-4D97-AF65-F5344CB8AC3E}">
        <p14:creationId xmlns:p14="http://schemas.microsoft.com/office/powerpoint/2010/main" val="384538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28C2D6-1BF3-4025-A3D2-AD49B609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365126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/>
              <a:t>FSR Certification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CB3C02-3E4C-42D2-A1D8-C5B7B67E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1536258"/>
            <a:ext cx="10990555" cy="4197350"/>
          </a:xfrm>
        </p:spPr>
        <p:txBody>
          <a:bodyPr>
            <a:normAutofit/>
          </a:bodyPr>
          <a:lstStyle/>
          <a:p>
            <a:pPr eaLnBrk="1" hangingPunct="1"/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FSR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Certification of Records must be completed to report FTE I.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FSR Certification of Records will begin September 5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and end September 23rd.</a:t>
            </a:r>
          </a:p>
          <a:p>
            <a:pPr eaLnBrk="1" hangingPunct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Superintendent of your school system must certify that the records are correct.</a:t>
            </a:r>
          </a:p>
          <a:p>
            <a:pPr eaLnBrk="1" hangingPunct="1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System’s Principals must have logged into their GaDOE portal within the last 60 days, or you will get a red error light.    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9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D94042-DCFF-43D5-847D-4C5B0BAD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531" y="721883"/>
            <a:ext cx="6629519" cy="1325563"/>
          </a:xfrm>
        </p:spPr>
        <p:txBody>
          <a:bodyPr>
            <a:normAutofit fontScale="90000"/>
          </a:bodyPr>
          <a:lstStyle/>
          <a:p>
            <a:r>
              <a:rPr lang="en-US"/>
              <a:t>Contact Information</a:t>
            </a:r>
            <a:br>
              <a:rPr lang="en-US"/>
            </a:br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1A31B23-11C4-4844-A276-FD548E73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350" y="1825625"/>
            <a:ext cx="7886700" cy="4197350"/>
          </a:xfrm>
        </p:spPr>
        <p:txBody>
          <a:bodyPr/>
          <a:lstStyle/>
          <a:p>
            <a:pPr marL="0" indent="0">
              <a:buNone/>
            </a:pPr>
            <a:br>
              <a:rPr lang="en-US"/>
            </a:b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34A079-52F2-4C3B-81F5-A185BB7EF06D}"/>
              </a:ext>
            </a:extLst>
          </p:cNvPr>
          <p:cNvSpPr txBox="1">
            <a:spLocks/>
          </p:cNvSpPr>
          <p:nvPr/>
        </p:nvSpPr>
        <p:spPr>
          <a:xfrm>
            <a:off x="3289886" y="2506662"/>
            <a:ext cx="67137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b="1"/>
              <a:t>Georgia Department of Education</a:t>
            </a:r>
          </a:p>
          <a:p>
            <a:pPr marL="914400" lvl="2" indent="0">
              <a:buNone/>
            </a:pPr>
            <a:r>
              <a:rPr lang="en-US" sz="2400" b="1"/>
              <a:t>Facilities Services Unit</a:t>
            </a:r>
          </a:p>
          <a:p>
            <a:pPr marL="914400" lvl="2" indent="0">
              <a:buNone/>
            </a:pPr>
            <a:endParaRPr lang="en-US" sz="2400" b="1"/>
          </a:p>
          <a:p>
            <a:pPr marL="914400" lvl="2" indent="0">
              <a:buNone/>
            </a:pPr>
            <a:r>
              <a:rPr lang="en-US" sz="2400" b="1"/>
              <a:t>Kelland Waldrep</a:t>
            </a:r>
          </a:p>
          <a:p>
            <a:pPr marL="914400" lvl="2" indent="0">
              <a:buNone/>
            </a:pPr>
            <a:r>
              <a:rPr lang="en-US" sz="2400" b="1"/>
              <a:t>kwaldrep@doe.k12.ga.us</a:t>
            </a:r>
          </a:p>
          <a:p>
            <a:pPr marL="914400" lvl="2" indent="0">
              <a:buNone/>
            </a:pPr>
            <a:r>
              <a:rPr lang="en-US" sz="2400" b="1"/>
              <a:t>478-697-1783</a:t>
            </a:r>
            <a:endParaRPr lang="en-US" b="1"/>
          </a:p>
        </p:txBody>
      </p:sp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id="{D41E855F-2892-4CF3-8ED4-6541B950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87" y="943703"/>
            <a:ext cx="739573" cy="924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543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DB5E-E830-CD67-1AE9-1B151401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Feedback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7B56-A9D6-A45D-6E55-8940DACB80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2022-2023 Data, Privacy, and Cybersecurity Session Feedback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8EF46FF4-96C9-B966-F904-08DEDAC1C0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7065" y="1825625"/>
            <a:ext cx="2924821" cy="2924821"/>
          </a:xfrm>
        </p:spPr>
      </p:pic>
    </p:spTree>
    <p:extLst>
      <p:ext uri="{BB962C8B-B14F-4D97-AF65-F5344CB8AC3E}">
        <p14:creationId xmlns:p14="http://schemas.microsoft.com/office/powerpoint/2010/main" val="561766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12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844E0-EE31-93E3-9C7B-0C867EB4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39" y="-89913"/>
            <a:ext cx="11055658" cy="1987336"/>
          </a:xfrm>
        </p:spPr>
        <p:txBody>
          <a:bodyPr>
            <a:normAutofit fontScale="90000"/>
          </a:bodyPr>
          <a:lstStyle/>
          <a:p>
            <a:r>
              <a:rPr lang="en-US"/>
              <a:t>Updating Facilities and School Registry </a:t>
            </a:r>
            <a:r>
              <a:rPr lang="en-US" sz="4400"/>
              <a:t>“Getting it Right and Keeping it Right”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054D0-0A8E-B216-FF77-8DCF9D813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Kelland Waldrep</a:t>
            </a:r>
          </a:p>
          <a:p>
            <a:r>
              <a:rPr lang="en-US">
                <a:latin typeface="Arial"/>
                <a:cs typeface="Arial"/>
              </a:rPr>
              <a:t>Sarah Morris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1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6F8C-C647-1EBC-C3F8-4CCFDC2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– Kelland Waldrep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88BF8-8858-CF07-83BA-ACB5FFF13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6213" y="1807870"/>
            <a:ext cx="7396386" cy="227585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33 years with Laurens County </a:t>
            </a:r>
          </a:p>
          <a:p>
            <a:pPr lvl="1"/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6 years as Paraprofessional</a:t>
            </a:r>
          </a:p>
          <a:p>
            <a:pPr lvl="1"/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7 years as Middle School Math Teacher</a:t>
            </a:r>
          </a:p>
          <a:p>
            <a:pPr lvl="1"/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20 years in Administration – School Level and District Level</a:t>
            </a:r>
          </a:p>
          <a:p>
            <a:r>
              <a:rPr lang="en-US" sz="3500">
                <a:latin typeface="Arial"/>
                <a:cs typeface="Arial"/>
              </a:rPr>
              <a:t>4 years with GaDOE 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Facilities Services Division</a:t>
            </a:r>
          </a:p>
          <a:p>
            <a:pPr lvl="1"/>
            <a:r>
              <a:rPr lang="en-US" sz="3100">
                <a:latin typeface="Arial" panose="020B0604020202020204" pitchFamily="34" charset="0"/>
                <a:cs typeface="Arial" panose="020B0604020202020204" pitchFamily="34" charset="0"/>
              </a:rPr>
              <a:t>Research and Evaluation Specialist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Content Placeholder 7" descr="A person wearing a hat and a tie&#10;&#10;Description automatically generated with low confidence">
            <a:extLst>
              <a:ext uri="{FF2B5EF4-FFF2-40B4-BE49-F238E27FC236}">
                <a16:creationId xmlns:a16="http://schemas.microsoft.com/office/drawing/2014/main" id="{C3942C64-CBDB-E7A7-563E-B53BC7984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18686" y="2198488"/>
            <a:ext cx="1219200" cy="1524000"/>
          </a:xfrm>
        </p:spPr>
      </p:pic>
    </p:spTree>
    <p:extLst>
      <p:ext uri="{BB962C8B-B14F-4D97-AF65-F5344CB8AC3E}">
        <p14:creationId xmlns:p14="http://schemas.microsoft.com/office/powerpoint/2010/main" val="265457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766A-DC1F-74CA-9983-2F5CD7F0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– Sarah Morris</a:t>
            </a: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2D4B9E9-D9D1-F042-E169-D54FFDE0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90" y="2543175"/>
            <a:ext cx="1790700" cy="1771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B38261-949B-D005-B5BF-6420FB1CAB28}"/>
              </a:ext>
            </a:extLst>
          </p:cNvPr>
          <p:cNvSpPr txBox="1"/>
          <p:nvPr/>
        </p:nvSpPr>
        <p:spPr>
          <a:xfrm>
            <a:off x="3836422" y="2498943"/>
            <a:ext cx="821945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rPr>
              <a:t>17 years in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Program and Financial Management</a:t>
            </a:r>
            <a:endParaRPr lang="en-US" sz="2800">
              <a:cs typeface="Calibri"/>
            </a:endParaRPr>
          </a:p>
          <a:p>
            <a:pPr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</a:rPr>
              <a:t>9</a:t>
            </a:r>
            <a:r>
              <a:rPr lang="en-US"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rPr>
              <a:t> years with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</a:rPr>
              <a:t> GaDOE </a:t>
            </a:r>
            <a:r>
              <a:rPr lang="en-US" sz="28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lvl="1">
              <a:buChar char="•"/>
            </a:pPr>
            <a:r>
              <a:rPr lang="en-US" sz="2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</a:rPr>
              <a:t>Facilities Services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</a:rPr>
              <a:t>&amp; Pupil Transportation </a:t>
            </a:r>
            <a:endParaRPr lang="en-US" sz="2800" b="0" i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Assistant Director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8448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9CAE02-C2DE-F90E-B51A-E5C16D17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/ Learning Targets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EF377-811B-0823-3B3A-9306A5FC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be able to access Facilities and School Registry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be able to navigate within FSR Program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understand difference between Site Code, Facility Code and School/Program Code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understand the process for updating a facility code and to update a school code.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understand the difference between Superintendent’s Certification window and the FSR Update window.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83B0714-6B4A-409C-B5F9-673C2D24A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75171" y="212396"/>
            <a:ext cx="935874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Helvetica"/>
                <a:cs typeface="Helvetica"/>
              </a:rPr>
              <a:t>Site Facility and School codes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43B73A4-1E41-4A01-A370-EE4D31638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58447"/>
              </p:ext>
            </p:extLst>
          </p:nvPr>
        </p:nvGraphicFramePr>
        <p:xfrm>
          <a:off x="1648690" y="913724"/>
          <a:ext cx="8890802" cy="521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79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C65AA5-21E3-DF43-84C0-515E478B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Facility School Registry (FSR)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9FA4CF-C1B8-8940-A913-9CD381A5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database is the backbone of data collected for or about students.</a:t>
            </a:r>
          </a:p>
          <a:p>
            <a:r>
              <a:rPr lang="en-US">
                <a:latin typeface="Arial"/>
                <a:cs typeface="Arial"/>
              </a:rPr>
              <a:t>The  site itself is foundation for all other data collections.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facility is then attached to the site.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school is then attached to the facility so that student reporting can continue as needed by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GaDOE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and the local school system.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E636-840D-404F-8839-23941F8D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Arial"/>
                <a:cs typeface="Arial"/>
              </a:rPr>
              <a:t>Why separate Facility </a:t>
            </a:r>
            <a:br>
              <a:rPr lang="en-US"/>
            </a:br>
            <a:r>
              <a:rPr lang="en-US">
                <a:latin typeface="Arial"/>
                <a:cs typeface="Arial"/>
              </a:rPr>
              <a:t>and School Codes?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28CBC-574D-4C07-8884-4C81D586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168" indent="-342168" defTabSz="912416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 the past, there was one code that was used for both facility and school.</a:t>
            </a:r>
          </a:p>
          <a:p>
            <a:pPr marL="342168" indent="-342168" defTabSz="912416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For AYP and other reporting reasons, changes to grade levels housed at a facility/school caused a new code to be issued.</a:t>
            </a:r>
          </a:p>
          <a:p>
            <a:pPr marL="342168" indent="-342168" defTabSz="912416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facilities history, funding and planning are tied to the facility code.</a:t>
            </a:r>
          </a:p>
          <a:p>
            <a:pPr marL="342168" indent="-342168" defTabSz="912416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It was necessary to establish a facility code separate from a school code to stabilize the facility code.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0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58EEE-984F-49E2-B0D1-8A5356412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943" y="1590099"/>
            <a:ext cx="7886700" cy="41976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1630" indent="-341630" defTabSz="912416">
              <a:defRPr/>
            </a:pPr>
            <a:r>
              <a:rPr lang="en-US">
                <a:latin typeface="Arial"/>
                <a:cs typeface="Arial"/>
              </a:rPr>
              <a:t>Submit Site Application and all required documents to </a:t>
            </a:r>
            <a:r>
              <a:rPr lang="en-US" err="1">
                <a:latin typeface="Arial"/>
                <a:cs typeface="Arial"/>
              </a:rPr>
              <a:t>GaDOE</a:t>
            </a:r>
            <a:r>
              <a:rPr lang="en-US">
                <a:latin typeface="Arial"/>
                <a:cs typeface="Arial"/>
              </a:rPr>
              <a:t> Facilities </a:t>
            </a:r>
            <a:endParaRPr lang="en-US"/>
          </a:p>
          <a:p>
            <a:pPr marL="341630" indent="-341630" defTabSz="912416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630" indent="-341630" defTabSz="912416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Application and documents will be reviewed</a:t>
            </a:r>
          </a:p>
          <a:p>
            <a:pPr marL="341630" indent="-341630" defTabSz="912416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630" indent="-341630" defTabSz="912416">
              <a:defRPr/>
            </a:pPr>
            <a:r>
              <a:rPr lang="en-US">
                <a:latin typeface="Arial"/>
                <a:cs typeface="Arial"/>
              </a:rPr>
              <a:t>Site Code will be generated by </a:t>
            </a:r>
            <a:r>
              <a:rPr lang="en-US" err="1">
                <a:latin typeface="Arial"/>
                <a:cs typeface="Arial"/>
              </a:rPr>
              <a:t>GaDOE</a:t>
            </a:r>
            <a:r>
              <a:rPr lang="en-US">
                <a:latin typeface="Arial"/>
                <a:cs typeface="Arial"/>
              </a:rPr>
              <a:t> Facilities </a:t>
            </a:r>
          </a:p>
          <a:p>
            <a:pPr marL="341630" indent="-341630" defTabSz="912416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630" indent="-341630" defTabSz="912416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Approval Letter will be sent to Superintendent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5A4D0-DEB4-4E5D-98EA-E8158E32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39" y="267472"/>
            <a:ext cx="9148254" cy="1325563"/>
          </a:xfrm>
        </p:spPr>
        <p:txBody>
          <a:bodyPr/>
          <a:lstStyle/>
          <a:p>
            <a:pPr algn="ctr" eaLnBrk="1" hangingPunct="1"/>
            <a:r>
              <a:rPr lang="en-US"/>
              <a:t>Obtaining a Site/Tract Code</a:t>
            </a:r>
          </a:p>
        </p:txBody>
      </p:sp>
    </p:spTree>
    <p:extLst>
      <p:ext uri="{BB962C8B-B14F-4D97-AF65-F5344CB8AC3E}">
        <p14:creationId xmlns:p14="http://schemas.microsoft.com/office/powerpoint/2010/main" val="13847103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1A3574E995D45BF6CAD70147D85FA" ma:contentTypeVersion="3" ma:contentTypeDescription="Create a new document." ma:contentTypeScope="" ma:versionID="2ccbfae30ac3fe306dd6fe0fbbe52db2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559e1b8b-e004-452e-8f45-47057e3cbbb6" targetNamespace="http://schemas.microsoft.com/office/2006/metadata/properties" ma:root="true" ma:fieldsID="54f0d56a6606266352cb25c6f55dd89b" ns1:_="" ns2:_="" ns3:_="">
    <xsd:import namespace="http://schemas.microsoft.com/sharepoint/v3"/>
    <xsd:import namespace="1d496aed-39d0-4758-b3cf-4e4773287716"/>
    <xsd:import namespace="559e1b8b-e004-452e-8f45-47057e3cbbb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e1b8b-e004-452e-8f45-47057e3cbbb6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C85A8613-B0E6-4D96-A8B3-92E4DF103FF9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_x0020_SubHeader xmlns="559e1b8b-e004-452e-8f45-47057e3cbbb6" xsi:nil="true"/>
    <TaxCatchAll xmlns="1d496aed-39d0-4758-b3cf-4e4773287716"/>
    <PublishingExpirationDate xmlns="http://schemas.microsoft.com/sharepoint/v3" xsi:nil="true"/>
    <PublishingStartDate xmlns="http://schemas.microsoft.com/sharepoint/v3" xsi:nil="true"/>
    <Page xmlns="559e1b8b-e004-452e-8f45-47057e3cbb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B220C6-298B-4307-9CDB-7AD6E6F0DF34}"/>
</file>

<file path=customXml/itemProps2.xml><?xml version="1.0" encoding="utf-8"?>
<ds:datastoreItem xmlns:ds="http://schemas.openxmlformats.org/officeDocument/2006/customXml" ds:itemID="{4558C2A5-6E07-42AB-9338-AF81098D3B7B}"/>
</file>

<file path=customXml/itemProps3.xml><?xml version="1.0" encoding="utf-8"?>
<ds:datastoreItem xmlns:ds="http://schemas.openxmlformats.org/officeDocument/2006/customXml" ds:itemID="{80F38D81-4C64-44BE-8502-68EC23F91EAB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2022-2023 Data, Privacy, and Cybersecurity Conference</vt:lpstr>
      <vt:lpstr>Updating Facilities and School Registry “Getting it Right and Keeping it Right”</vt:lpstr>
      <vt:lpstr>Introduction – Kelland Waldrep</vt:lpstr>
      <vt:lpstr>Introduction – Sarah Morris</vt:lpstr>
      <vt:lpstr>Objectives / Learning Targets</vt:lpstr>
      <vt:lpstr>Site Facility and School codes</vt:lpstr>
      <vt:lpstr>Facility School Registry (FSR)</vt:lpstr>
      <vt:lpstr>Why separate Facility  and School Codes?</vt:lpstr>
      <vt:lpstr>Obtaining a Site/Tract Code</vt:lpstr>
      <vt:lpstr>Facility Code</vt:lpstr>
      <vt:lpstr>School Code</vt:lpstr>
      <vt:lpstr>  Updating FSR </vt:lpstr>
      <vt:lpstr>Updating FSR Data</vt:lpstr>
      <vt:lpstr>PowerPoint Presentation</vt:lpstr>
      <vt:lpstr>FSR Certification</vt:lpstr>
      <vt:lpstr>Contact Information 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Clay</dc:creator>
  <cp:revision>9</cp:revision>
  <dcterms:created xsi:type="dcterms:W3CDTF">2019-04-12T18:00:08Z</dcterms:created>
  <dcterms:modified xsi:type="dcterms:W3CDTF">2022-08-15T12:37:21Z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0x0101003031A3574E995D45BF6CAD70147D85FA</vt:lpwstr>
  </property>
  <property fmtid="{D5CDD505-2E9C-101B-9397-08002B2CF9AE}" pid="3" name="MediaServiceImageTags">
    <vt:lpwstr/>
  </property>
</Properties>
</file>