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32"/>
  </p:notesMasterIdLst>
  <p:sldIdLst>
    <p:sldId id="256" r:id="rId5"/>
    <p:sldId id="258" r:id="rId6"/>
    <p:sldId id="1364" r:id="rId7"/>
    <p:sldId id="1334" r:id="rId8"/>
    <p:sldId id="549" r:id="rId9"/>
    <p:sldId id="636" r:id="rId10"/>
    <p:sldId id="548" r:id="rId11"/>
    <p:sldId id="1337" r:id="rId12"/>
    <p:sldId id="1338" r:id="rId13"/>
    <p:sldId id="1340" r:id="rId14"/>
    <p:sldId id="1336" r:id="rId15"/>
    <p:sldId id="1342" r:id="rId16"/>
    <p:sldId id="1345" r:id="rId17"/>
    <p:sldId id="1351" r:id="rId18"/>
    <p:sldId id="1354" r:id="rId19"/>
    <p:sldId id="1366" r:id="rId20"/>
    <p:sldId id="1367" r:id="rId21"/>
    <p:sldId id="1368" r:id="rId22"/>
    <p:sldId id="1370" r:id="rId23"/>
    <p:sldId id="1373" r:id="rId24"/>
    <p:sldId id="1371" r:id="rId25"/>
    <p:sldId id="1372" r:id="rId26"/>
    <p:sldId id="1369" r:id="rId27"/>
    <p:sldId id="1376" r:id="rId28"/>
    <p:sldId id="1377" r:id="rId29"/>
    <p:sldId id="396" r:id="rId30"/>
    <p:sldId id="13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40CC-32EE-4137-B7F7-873783A8437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3F998-F276-46D2-AD52-CC68AE5F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Assets include Equipment, computing devices, and “pilferable”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8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8D13-8CF4-FE44-A790-A9300D53084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01CF6-4F20-2743-BA3D-948D067386A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68BD0-137B-A94C-A7F1-23CD1DB065EA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EE46F-F5FE-074B-9A69-523A4FAA03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3A169-2A2C-7C48-BA0C-F013C613A7F7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90068-B03F-724C-96BF-AF8FA4C98CD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1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D6B7-9C5B-B54E-971C-D3A8353E501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2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0B68F-1689-214B-AE14-B1073B4BD33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2C01A-82DC-194C-ABA2-52F47B7E829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D5767-C7ED-904D-9A7C-E3647CF0BC7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40844-53CE-184C-92E1-6D245A9F7C37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D86C-F160-6E4B-A848-3ADF852D12C9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664472" y="6351739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810C3-C9FF-0D40-A303-BCEFE197F8A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5C2F-4DC0-BD47-85DE-833972DEE16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A6D3C-BA49-7C43-904D-DF8DA9A6AE0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ezekiel@doe.k12.ga.us" TargetMode="External"/><Relationship Id="rId2" Type="http://schemas.openxmlformats.org/officeDocument/2006/relationships/hyperlink" Target="mailto:am@doe.k12.ga.u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gentry@doe.k12.ga.us" TargetMode="External"/><Relationship Id="rId5" Type="http://schemas.openxmlformats.org/officeDocument/2006/relationships/hyperlink" Target="mailto:choward@doe.k12.ga.us" TargetMode="External"/><Relationship Id="rId4" Type="http://schemas.openxmlformats.org/officeDocument/2006/relationships/hyperlink" Target="mailto:Jill.curtis@doe.k12.ga.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EF5960-E2FA-614A-9262-A8A11E18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2055136"/>
            <a:ext cx="7913874" cy="1946495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 Grants Management – Let’s Take the Test!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8C060BE-8AEF-4638-B81E-70156A97DFF2}"/>
              </a:ext>
            </a:extLst>
          </p:cNvPr>
          <p:cNvSpPr txBox="1">
            <a:spLocks/>
          </p:cNvSpPr>
          <p:nvPr/>
        </p:nvSpPr>
        <p:spPr>
          <a:xfrm>
            <a:off x="1741668" y="4081759"/>
            <a:ext cx="6578921" cy="1950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i="1" dirty="0"/>
              <a:t>GCEL Conference 2020 Vision: </a:t>
            </a:r>
            <a:br>
              <a:rPr lang="en-US" sz="2800" i="1" dirty="0"/>
            </a:br>
            <a:r>
              <a:rPr lang="en-US" sz="2800" i="1" dirty="0"/>
              <a:t>Looking to the Future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March 9-11, 2020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Savannah, GA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B8A6EE-10BC-409E-9F6C-22E270DC4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829" y="285206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24" y="1690690"/>
            <a:ext cx="7652225" cy="442914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4"/>
              <a:defRPr/>
            </a:pPr>
            <a:r>
              <a:rPr lang="en-US" altLang="en-US" dirty="0"/>
              <a:t>For a cost to be allowable to a Federal grant award, it must meet the following criteria:</a:t>
            </a:r>
          </a:p>
          <a:p>
            <a:pPr marL="0" indent="0" eaLnBrk="1" hangingPunct="1">
              <a:buNone/>
              <a:defRPr/>
            </a:pPr>
            <a:endParaRPr lang="en-US" altLang="en-US" sz="1200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Supports the purpose of the grant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Necessary, Reasonable, and Allocable to the Federal grant award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Determine in accordance with generally accepted accounting principles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All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FA5BF-A235-42EF-B66F-6F7A3AA6D4A2}"/>
              </a:ext>
            </a:extLst>
          </p:cNvPr>
          <p:cNvSpPr txBox="1"/>
          <p:nvPr/>
        </p:nvSpPr>
        <p:spPr>
          <a:xfrm>
            <a:off x="6896812" y="5584889"/>
            <a:ext cx="175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CFR 200.403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1B388-17DA-4CBC-9639-ABFB459F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28766958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D5ADF2A-D837-4E63-98CD-151D4FCF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37" y="132417"/>
            <a:ext cx="764367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Federal Grants Management Test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4" y="1605262"/>
            <a:ext cx="7501361" cy="4143375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altLang="en-US" dirty="0"/>
              <a:t>If there is a conflict of interest with a vendor, you are prohibited from contracting with that vendor.</a:t>
            </a:r>
            <a:endParaRPr lang="en-US" altLang="en-US" sz="1600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Yes, you are prohibited!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You might be prohibited depending on the amount of the contract.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You might be prohibited, depending on the contract deliverables.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It is not prohibited; you may still do it!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endParaRPr lang="en-US" altLang="en-US" sz="2800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endParaRPr lang="en-US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C3E89-E141-498D-A422-289B7990ED22}"/>
              </a:ext>
            </a:extLst>
          </p:cNvPr>
          <p:cNvSpPr txBox="1"/>
          <p:nvPr/>
        </p:nvSpPr>
        <p:spPr>
          <a:xfrm>
            <a:off x="5607698" y="5563971"/>
            <a:ext cx="33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CFR 200.318 (c) &amp;312 </a:t>
            </a:r>
          </a:p>
        </p:txBody>
      </p:sp>
    </p:spTree>
    <p:extLst>
      <p:ext uri="{BB962C8B-B14F-4D97-AF65-F5344CB8AC3E}">
        <p14:creationId xmlns:p14="http://schemas.microsoft.com/office/powerpoint/2010/main" val="21360405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D5ADF2A-D837-4E63-98CD-151D4FCF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78" y="282150"/>
            <a:ext cx="7900123" cy="908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Federal Grants Management Test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78" y="1357312"/>
            <a:ext cx="7472235" cy="4844312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6"/>
              <a:defRPr/>
            </a:pPr>
            <a:r>
              <a:rPr lang="en-US" altLang="en-US" sz="2400" dirty="0"/>
              <a:t>An LEA purchases a computer lab with IDEA funds that meet the threshold for equipment under the State rules. Occasionally, students in the Title I tutoring program use the computer lab as well.  </a:t>
            </a:r>
          </a:p>
          <a:p>
            <a:pPr marL="457200" lvl="1" indent="0">
              <a:buNone/>
              <a:defRPr/>
            </a:pPr>
            <a:r>
              <a:rPr lang="en-US" altLang="en-US" sz="2200" dirty="0"/>
              <a:t>This is permissible as long as: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200" dirty="0"/>
              <a:t>The shared use is minimal, and it does not interfere with the special education students’ ability to use the computer lab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200" dirty="0"/>
              <a:t>The activities of the Title I students are allowable under IDEA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200" dirty="0"/>
              <a:t>Anyone may use the computer lab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200" dirty="0"/>
              <a:t>It is not permissible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170DE-C345-40D3-A96A-5B4A74DC0C23}"/>
              </a:ext>
            </a:extLst>
          </p:cNvPr>
          <p:cNvSpPr txBox="1"/>
          <p:nvPr/>
        </p:nvSpPr>
        <p:spPr>
          <a:xfrm>
            <a:off x="6634065" y="5665862"/>
            <a:ext cx="234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CFR 200.313 (c)</a:t>
            </a:r>
          </a:p>
        </p:txBody>
      </p:sp>
    </p:spTree>
    <p:extLst>
      <p:ext uri="{BB962C8B-B14F-4D97-AF65-F5344CB8AC3E}">
        <p14:creationId xmlns:p14="http://schemas.microsoft.com/office/powerpoint/2010/main" val="870754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74" y="1976454"/>
            <a:ext cx="7549676" cy="4143375"/>
          </a:xfrm>
        </p:spPr>
        <p:txBody>
          <a:bodyPr>
            <a:normAutofit/>
          </a:bodyPr>
          <a:lstStyle/>
          <a:p>
            <a:pPr marL="398463" indent="-398463" eaLnBrk="1" hangingPunct="1">
              <a:buNone/>
              <a:defRPr/>
            </a:pPr>
            <a:r>
              <a:rPr lang="en-US" altLang="en-US" dirty="0"/>
              <a:t>7. A cost or price analysis must be performed in connection with every purchase.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True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False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endParaRPr lang="en-US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0ED72-2F3A-4D20-833B-9FB95783CD40}"/>
              </a:ext>
            </a:extLst>
          </p:cNvPr>
          <p:cNvSpPr txBox="1"/>
          <p:nvPr/>
        </p:nvSpPr>
        <p:spPr>
          <a:xfrm>
            <a:off x="6455713" y="5150153"/>
            <a:ext cx="252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200.323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087C7-8456-4DC8-BE76-8992B36F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pic>
        <p:nvPicPr>
          <p:cNvPr id="5" name="Picture 4" descr="A close up of a pencil&#10;&#10;Description automatically generated">
            <a:extLst>
              <a:ext uri="{FF2B5EF4-FFF2-40B4-BE49-F238E27FC236}">
                <a16:creationId xmlns:a16="http://schemas.microsoft.com/office/drawing/2014/main" id="{9523F3F6-CBD0-468C-AA76-30716286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16" y="326278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78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08" y="1466661"/>
            <a:ext cx="7588443" cy="4370117"/>
          </a:xfrm>
        </p:spPr>
        <p:txBody>
          <a:bodyPr>
            <a:normAutofit fontScale="92500" lnSpcReduction="10000"/>
          </a:bodyPr>
          <a:lstStyle/>
          <a:p>
            <a:pPr marL="288925" indent="-288925" eaLnBrk="1" hangingPunct="1">
              <a:buNone/>
              <a:defRPr/>
            </a:pPr>
            <a:r>
              <a:rPr lang="en-US" altLang="en-US" sz="2400" dirty="0"/>
              <a:t>8. </a:t>
            </a:r>
            <a:r>
              <a:rPr lang="en-US" altLang="en-US" dirty="0"/>
              <a:t>An LEA no longer needs a piece of equipment purchased for a Title III program.  Which of the following may the equipment be used with?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Other programs supported by U.S. Department of Education funds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A program supported by the U.S. Department of Labor, if other programs supported with funds from the U.S. Department of Education also do not need the equipment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Both A and B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Neither, the equipment needs to be disposed of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22A9E-20AC-41EB-91AB-88FE8C4881BC}"/>
              </a:ext>
            </a:extLst>
          </p:cNvPr>
          <p:cNvSpPr txBox="1"/>
          <p:nvPr/>
        </p:nvSpPr>
        <p:spPr>
          <a:xfrm>
            <a:off x="6822717" y="5614817"/>
            <a:ext cx="199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200.313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9B773-0E64-44D1-A8B7-07DE924B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838985"/>
          </a:xfrm>
        </p:spPr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34985011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774" y="1530037"/>
            <a:ext cx="7678978" cy="4372976"/>
          </a:xfrm>
        </p:spPr>
        <p:txBody>
          <a:bodyPr>
            <a:normAutofit lnSpcReduction="10000"/>
          </a:bodyPr>
          <a:lstStyle/>
          <a:p>
            <a:pPr marL="344488" indent="-344488" eaLnBrk="1" hangingPunct="1">
              <a:buNone/>
              <a:defRPr/>
            </a:pPr>
            <a:r>
              <a:rPr lang="en-US" altLang="en-US" sz="2400" dirty="0"/>
              <a:t>9. </a:t>
            </a:r>
            <a:r>
              <a:rPr lang="en-US" altLang="en-US" dirty="0"/>
              <a:t>Which word best completes this sentence?</a:t>
            </a:r>
          </a:p>
          <a:p>
            <a:pPr marL="344488" indent="-344488" eaLnBrk="1" hangingPunct="1">
              <a:buNone/>
              <a:defRPr/>
            </a:pPr>
            <a:r>
              <a:rPr lang="en-US" altLang="en-US" dirty="0"/>
              <a:t>	Regardless of cost, the grantee must maintain effective control and “safeguard all _____________ and assure that they are solely for authorized purposes.”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400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Tablets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Equipment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Assets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dirty="0"/>
              <a:t>Supplies</a:t>
            </a:r>
          </a:p>
          <a:p>
            <a:pPr marL="457200" lvl="1" indent="0" eaLnBrk="1" hangingPunct="1">
              <a:buNone/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775B5-B01E-4742-B5FB-B8D805623BF3}"/>
              </a:ext>
            </a:extLst>
          </p:cNvPr>
          <p:cNvSpPr txBox="1"/>
          <p:nvPr/>
        </p:nvSpPr>
        <p:spPr>
          <a:xfrm>
            <a:off x="5756988" y="5213104"/>
            <a:ext cx="272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200.302(b)(4)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BD36A-6692-42F6-96C8-E7D69432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360881905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62F5-2562-42F4-B5E8-3BE4A96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25625"/>
            <a:ext cx="8013260" cy="4149662"/>
          </a:xfrm>
        </p:spPr>
        <p:txBody>
          <a:bodyPr>
            <a:noAutofit/>
          </a:bodyPr>
          <a:lstStyle/>
          <a:p>
            <a:pPr marL="569913" indent="-569913">
              <a:buNone/>
            </a:pPr>
            <a:r>
              <a:rPr lang="en-US" dirty="0"/>
              <a:t>10. Which of the following policies and procedures must be in writing under EDGAR?</a:t>
            </a:r>
          </a:p>
          <a:p>
            <a:pPr marL="0" indent="0">
              <a:buNone/>
            </a:pPr>
            <a:r>
              <a:rPr lang="en-US" dirty="0"/>
              <a:t>   A. Procurement</a:t>
            </a:r>
          </a:p>
          <a:p>
            <a:pPr marL="0" indent="0">
              <a:buNone/>
            </a:pPr>
            <a:r>
              <a:rPr lang="en-US" dirty="0"/>
              <a:t>   B. Employee Benefits</a:t>
            </a:r>
          </a:p>
          <a:p>
            <a:pPr marL="0" indent="0">
              <a:buNone/>
            </a:pPr>
            <a:r>
              <a:rPr lang="en-US" dirty="0"/>
              <a:t>   C. Allowable Costs</a:t>
            </a:r>
          </a:p>
          <a:p>
            <a:pPr marL="0" indent="0">
              <a:buNone/>
            </a:pPr>
            <a:r>
              <a:rPr lang="en-US" dirty="0"/>
              <a:t>   D. All of the Above</a:t>
            </a:r>
          </a:p>
          <a:p>
            <a:pPr marL="0" indent="0">
              <a:buNone/>
            </a:pPr>
            <a:r>
              <a:rPr lang="en-US" dirty="0"/>
              <a:t>   E. A &amp; C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84DB4-E47D-40D7-8383-A2C228B840AA}"/>
              </a:ext>
            </a:extLst>
          </p:cNvPr>
          <p:cNvSpPr txBox="1"/>
          <p:nvPr/>
        </p:nvSpPr>
        <p:spPr>
          <a:xfrm>
            <a:off x="5505062" y="5183744"/>
            <a:ext cx="295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200.318(a); 2 CFR 200.302 (b) (7)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4DB565-BACD-440D-9579-BC4CB924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28884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8B5E-5C7C-4069-90CE-75CDDBBE6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401510"/>
            <a:ext cx="7886700" cy="4033615"/>
          </a:xfrm>
        </p:spPr>
        <p:txBody>
          <a:bodyPr>
            <a:normAutofit/>
          </a:bodyPr>
          <a:lstStyle/>
          <a:p>
            <a:pPr marL="569913" indent="-569913">
              <a:buNone/>
            </a:pPr>
            <a:r>
              <a:rPr lang="en-US" dirty="0"/>
              <a:t>11. Staples has a deal on tablets that if you purchase a $350 tablet, you can send off for a $100 rebate. How much may you charge the federal grant for the tablet?</a:t>
            </a:r>
          </a:p>
          <a:p>
            <a:pPr marL="0" indent="0">
              <a:buNone/>
            </a:pPr>
            <a:r>
              <a:rPr lang="en-US" dirty="0"/>
              <a:t>       A. $250</a:t>
            </a:r>
          </a:p>
          <a:p>
            <a:pPr marL="0" indent="0">
              <a:buNone/>
            </a:pPr>
            <a:r>
              <a:rPr lang="en-US" dirty="0"/>
              <a:t>       B. $350</a:t>
            </a:r>
          </a:p>
          <a:p>
            <a:pPr marL="0" indent="0">
              <a:buNone/>
            </a:pPr>
            <a:r>
              <a:rPr lang="en-US" dirty="0"/>
              <a:t>       C. $450</a:t>
            </a:r>
          </a:p>
          <a:p>
            <a:pPr marL="0" indent="0">
              <a:buNone/>
            </a:pPr>
            <a:r>
              <a:rPr lang="en-US" dirty="0"/>
              <a:t>       D. You may charge A or B to the grant.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2C3E9-22C9-41D0-8C99-7F4902ACC02E}"/>
              </a:ext>
            </a:extLst>
          </p:cNvPr>
          <p:cNvSpPr txBox="1"/>
          <p:nvPr/>
        </p:nvSpPr>
        <p:spPr>
          <a:xfrm>
            <a:off x="6102220" y="5471974"/>
            <a:ext cx="258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200.406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5468A8-91EE-4760-BE07-949C99B1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26594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BAF1-9F55-41CE-95C3-B707ADEF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buNone/>
            </a:pPr>
            <a:r>
              <a:rPr lang="en-US" dirty="0"/>
              <a:t>12. Contractors are responsible for adherence to applicable federal program requirements in the federal award.</a:t>
            </a:r>
          </a:p>
          <a:p>
            <a:pPr marL="1082675" lvl="1" indent="-625475">
              <a:buAutoNum type="alphaUcPeriod"/>
            </a:pPr>
            <a:r>
              <a:rPr lang="en-US" sz="2800" dirty="0"/>
              <a:t>Always</a:t>
            </a:r>
          </a:p>
          <a:p>
            <a:pPr marL="1082675" lvl="1" indent="-625475">
              <a:buAutoNum type="alphaUcPeriod"/>
            </a:pPr>
            <a:r>
              <a:rPr lang="en-US" sz="2800" dirty="0"/>
              <a:t>Sometimes, depending on the contractor</a:t>
            </a:r>
          </a:p>
          <a:p>
            <a:pPr marL="1082675" lvl="1" indent="-625475">
              <a:buAutoNum type="alphaUcPeriod"/>
            </a:pPr>
            <a:r>
              <a:rPr lang="en-US" sz="2800" dirty="0"/>
              <a:t>Sometimes, depending on the costs</a:t>
            </a:r>
          </a:p>
          <a:p>
            <a:pPr marL="1082675" lvl="1" indent="-625475">
              <a:buAutoNum type="alphaUcPeriod"/>
            </a:pPr>
            <a:r>
              <a:rPr lang="en-US" sz="2800" dirty="0"/>
              <a:t>Never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EA58E-04B6-446E-A490-F2B5D90F2CE4}"/>
              </a:ext>
            </a:extLst>
          </p:cNvPr>
          <p:cNvSpPr txBox="1"/>
          <p:nvPr/>
        </p:nvSpPr>
        <p:spPr>
          <a:xfrm>
            <a:off x="6782811" y="5241913"/>
            <a:ext cx="199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200.330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CF6B01-C55B-47C4-8957-0CB9EF3C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195477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BAF1-9F55-41CE-95C3-B707ADEF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625475">
              <a:buNone/>
            </a:pPr>
            <a:r>
              <a:rPr lang="en-US" dirty="0"/>
              <a:t>13. Drawdowns are not required. DOE will send the LEA the money.</a:t>
            </a:r>
          </a:p>
          <a:p>
            <a:pPr marL="0" indent="0">
              <a:buNone/>
            </a:pPr>
            <a:endParaRPr lang="en-US" dirty="0"/>
          </a:p>
          <a:p>
            <a:pPr marL="1428750" lvl="2" indent="-514350">
              <a:buAutoNum type="alphaUcPeriod"/>
            </a:pPr>
            <a:r>
              <a:rPr lang="en-US" sz="2800" dirty="0"/>
              <a:t>True</a:t>
            </a:r>
          </a:p>
          <a:p>
            <a:pPr marL="1428750" lvl="2" indent="-514350">
              <a:buAutoNum type="alphaUcPeriod"/>
            </a:pPr>
            <a:r>
              <a:rPr lang="en-US" sz="2800" dirty="0"/>
              <a:t>False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63111E-A576-4CF0-87F6-2BD6FB48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DE26EAD-FAFA-426D-8A1E-B64F3057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168" y="30273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AFA0C0-9B6C-4825-86CB-3804D745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238539"/>
            <a:ext cx="7886700" cy="8547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Presenters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04E0F513-70B1-4E72-8217-0C44B0132BD6}"/>
              </a:ext>
            </a:extLst>
          </p:cNvPr>
          <p:cNvSpPr txBox="1">
            <a:spLocks/>
          </p:cNvSpPr>
          <p:nvPr/>
        </p:nvSpPr>
        <p:spPr bwMode="auto">
          <a:xfrm>
            <a:off x="722187" y="1172817"/>
            <a:ext cx="3967508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714" rIns="91377" bIns="45714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Amber McCollum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Georgia Department of Education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Federal Programs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IDEA Program Manager</a:t>
            </a:r>
          </a:p>
          <a:p>
            <a:pPr algn="ctr" eaLnBrk="1" hangingPunct="1"/>
            <a:r>
              <a:rPr lang="en-US" dirty="0">
                <a:solidFill>
                  <a:srgbClr val="898989"/>
                </a:solidFill>
                <a:cs typeface="Arial" panose="020B0604020202020204" pitchFamily="34" charset="0"/>
                <a:hlinkClick r:id="rId2"/>
              </a:rPr>
              <a:t>amccollum@doe.k12.ga.us</a:t>
            </a:r>
            <a:endParaRPr lang="en-US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2D38AE6-3ABF-43DF-845B-001019ED3B5A}"/>
              </a:ext>
            </a:extLst>
          </p:cNvPr>
          <p:cNvSpPr txBox="1">
            <a:spLocks/>
          </p:cNvSpPr>
          <p:nvPr/>
        </p:nvSpPr>
        <p:spPr bwMode="auto">
          <a:xfrm>
            <a:off x="5012579" y="1129073"/>
            <a:ext cx="3841709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714" rIns="91377" bIns="45714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Dr. Margaret Baker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Georgia Department of Education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Federal Programs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EL Programs Manager</a:t>
            </a:r>
          </a:p>
          <a:p>
            <a:pPr algn="ctr" eaLnBrk="1" hangingPunct="1"/>
            <a:r>
              <a:rPr lang="en-US" dirty="0">
                <a:solidFill>
                  <a:srgbClr val="898989"/>
                </a:solidFill>
                <a:cs typeface="Arial" panose="020B0604020202020204" pitchFamily="34" charset="0"/>
                <a:hlinkClick r:id="rId3"/>
              </a:rPr>
              <a:t>mbaker@doe.k12.ga.us</a:t>
            </a:r>
            <a:endParaRPr lang="en-US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D0B0F905-2B74-4B01-9F6D-E9698445B712}"/>
              </a:ext>
            </a:extLst>
          </p:cNvPr>
          <p:cNvSpPr txBox="1">
            <a:spLocks/>
          </p:cNvSpPr>
          <p:nvPr/>
        </p:nvSpPr>
        <p:spPr bwMode="auto">
          <a:xfrm>
            <a:off x="852487" y="2820719"/>
            <a:ext cx="3967507" cy="16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714" rIns="91377" bIns="45714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Jill Curtis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Georgia Department of Education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Federal Programs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Title IV, Part A Education Program Specialist</a:t>
            </a:r>
          </a:p>
          <a:p>
            <a:pPr algn="ctr" eaLnBrk="1" hangingPunct="1"/>
            <a:r>
              <a:rPr lang="en-US" dirty="0">
                <a:solidFill>
                  <a:srgbClr val="898989"/>
                </a:solidFill>
                <a:cs typeface="Arial" panose="020B0604020202020204" pitchFamily="34" charset="0"/>
                <a:hlinkClick r:id="rId4"/>
              </a:rPr>
              <a:t>jill.curtis@doe.k12.ga.us</a:t>
            </a:r>
            <a:endParaRPr lang="en-US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C26B8245-63C2-4DA7-A110-167D0EEF761C}"/>
              </a:ext>
            </a:extLst>
          </p:cNvPr>
          <p:cNvSpPr txBox="1">
            <a:spLocks/>
          </p:cNvSpPr>
          <p:nvPr/>
        </p:nvSpPr>
        <p:spPr bwMode="auto">
          <a:xfrm>
            <a:off x="5058961" y="2818627"/>
            <a:ext cx="4085039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714" rIns="91377" bIns="45714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Clarice Howard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Georgia Department of Education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Federal Programs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Title I, Part A Education Program Specialist</a:t>
            </a:r>
          </a:p>
          <a:p>
            <a:pPr algn="ctr" eaLnBrk="1" hangingPunct="1"/>
            <a:r>
              <a:rPr lang="en-US" dirty="0">
                <a:solidFill>
                  <a:srgbClr val="898989"/>
                </a:solidFill>
                <a:cs typeface="Arial" panose="020B0604020202020204" pitchFamily="34" charset="0"/>
                <a:hlinkClick r:id="rId5"/>
              </a:rPr>
              <a:t>choward@doe.k12.ga.us</a:t>
            </a:r>
            <a:endParaRPr lang="en-US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30DF58CC-B8DA-4329-A1A4-992689B44593}"/>
              </a:ext>
            </a:extLst>
          </p:cNvPr>
          <p:cNvSpPr txBox="1">
            <a:spLocks/>
          </p:cNvSpPr>
          <p:nvPr/>
        </p:nvSpPr>
        <p:spPr bwMode="auto">
          <a:xfrm>
            <a:off x="2882292" y="4508181"/>
            <a:ext cx="4161304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714" rIns="91377" bIns="45714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Joy Gentry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Georgia Department of Education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Federal Programs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Title II, Part A Education Program Specialist</a:t>
            </a:r>
          </a:p>
          <a:p>
            <a:pPr algn="ctr" eaLnBrk="1" hangingPunct="1"/>
            <a:r>
              <a:rPr lang="en-US" dirty="0">
                <a:solidFill>
                  <a:srgbClr val="898989"/>
                </a:solidFill>
                <a:cs typeface="Arial" panose="020B0604020202020204" pitchFamily="34" charset="0"/>
                <a:hlinkClick r:id="rId6"/>
              </a:rPr>
              <a:t>jgentry@doe.k12.ga.us</a:t>
            </a:r>
            <a:endParaRPr lang="en-US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88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3A87D6-A9FF-48AA-B6E6-1EC0C20C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BAF1-9F55-41CE-95C3-B707ADEF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9913" indent="-569913">
              <a:buNone/>
            </a:pPr>
            <a:r>
              <a:rPr lang="en-US" dirty="0"/>
              <a:t>14. What are the components for a federal program contract?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Name, Date, and Signature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Rate, Time frame, and Location of Service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Deliverables and Payment Condition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A, &amp; B only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B &amp; C only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A, B, &amp; C</a:t>
            </a:r>
          </a:p>
          <a:p>
            <a:pPr marL="457200" lvl="1" indent="0">
              <a:buNone/>
            </a:pPr>
            <a:r>
              <a:rPr lang="en-US" sz="2800" dirty="0"/>
              <a:t>				 	   </a:t>
            </a:r>
            <a:r>
              <a:rPr lang="en-US" dirty="0"/>
              <a:t>2CFR 220.319 c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91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BAF1-9F55-41CE-95C3-B707ADEF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9913" indent="-569913">
              <a:buNone/>
            </a:pPr>
            <a:r>
              <a:rPr lang="en-US" dirty="0"/>
              <a:t>15. Federal cash management includes guidance from which of the following?</a:t>
            </a:r>
          </a:p>
          <a:p>
            <a:pPr marL="569913" indent="-569913">
              <a:buNone/>
            </a:pPr>
            <a:endParaRPr lang="en-US" sz="1400" dirty="0"/>
          </a:p>
          <a:p>
            <a:pPr marL="971550" lvl="1" indent="-514350">
              <a:buAutoNum type="alphaUcPeriod"/>
            </a:pPr>
            <a:r>
              <a:rPr lang="en-US" sz="2800" dirty="0"/>
              <a:t>UGG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Edgar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GEPA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CFR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All the above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67F1F-FD52-429A-AFC4-37D62738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15617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BAF1-9F55-41CE-95C3-B707ADEF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indent="-569913">
              <a:buNone/>
            </a:pPr>
            <a:r>
              <a:rPr lang="en-US" dirty="0"/>
              <a:t>16. Supplement not supplant only applies to carryover.</a:t>
            </a:r>
          </a:p>
          <a:p>
            <a:pPr marL="569913" indent="-569913">
              <a:buNone/>
            </a:pPr>
            <a:endParaRPr lang="en-US" sz="1800" dirty="0"/>
          </a:p>
          <a:p>
            <a:pPr marL="1428750" lvl="2" indent="-514350">
              <a:buAutoNum type="alphaUcPeriod"/>
            </a:pPr>
            <a:r>
              <a:rPr lang="en-US" sz="2800" dirty="0"/>
              <a:t>True</a:t>
            </a:r>
          </a:p>
          <a:p>
            <a:pPr marL="1428750" lvl="2" indent="-514350">
              <a:buAutoNum type="alphaUcPeriod"/>
            </a:pPr>
            <a:r>
              <a:rPr lang="en-US" sz="2800" dirty="0"/>
              <a:t>False</a:t>
            </a:r>
          </a:p>
          <a:p>
            <a:pPr marL="1428750" lvl="2" indent="-514350">
              <a:buAutoNum type="alphaUcPeriod"/>
            </a:pPr>
            <a:endParaRPr lang="en-US" sz="2800" dirty="0"/>
          </a:p>
          <a:p>
            <a:pPr marL="1428750" lvl="2" indent="-514350">
              <a:buAutoNum type="alphaUcPeriod"/>
            </a:pPr>
            <a:endParaRPr lang="en-US" sz="2800" dirty="0"/>
          </a:p>
          <a:p>
            <a:pPr marL="914400" lvl="2" indent="0">
              <a:buNone/>
            </a:pPr>
            <a:r>
              <a:rPr lang="en-US" sz="2400" dirty="0"/>
              <a:t>ESSA  Sec. 1118 (b)(1), Sect. 1307, Sec. 2301, Sec. 3115, Sec. 4110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68872A-0B59-4B44-8C03-89C4CAE5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pic>
        <p:nvPicPr>
          <p:cNvPr id="6" name="Picture 5" descr="A picture containing drawing, ball&#10;&#10;Description automatically generated">
            <a:extLst>
              <a:ext uri="{FF2B5EF4-FFF2-40B4-BE49-F238E27FC236}">
                <a16:creationId xmlns:a16="http://schemas.microsoft.com/office/drawing/2014/main" id="{6BE4FDB0-39D1-442F-85DC-0C15912A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01" y="285287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4D6A-AEA0-4BED-AFEE-34F70CE5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9" y="1825625"/>
            <a:ext cx="8121901" cy="4197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17. Which of the following is not a funding option?</a:t>
            </a:r>
          </a:p>
          <a:p>
            <a:pPr marL="0" indent="0">
              <a:buNone/>
            </a:pPr>
            <a:endParaRPr lang="en-US" sz="1800" dirty="0"/>
          </a:p>
          <a:p>
            <a:pPr marL="914400" lvl="2" indent="0">
              <a:buNone/>
            </a:pPr>
            <a:r>
              <a:rPr lang="en-US" sz="2800" dirty="0"/>
              <a:t>A. Traditional </a:t>
            </a:r>
          </a:p>
          <a:p>
            <a:pPr marL="914400" lvl="2" indent="0">
              <a:buNone/>
            </a:pPr>
            <a:r>
              <a:rPr lang="en-US" sz="2800" dirty="0"/>
              <a:t>B. Transferability</a:t>
            </a:r>
          </a:p>
          <a:p>
            <a:pPr marL="914400" lvl="2" indent="0">
              <a:buNone/>
            </a:pPr>
            <a:r>
              <a:rPr lang="en-US" sz="2800" dirty="0"/>
              <a:t>C. Consolidating</a:t>
            </a:r>
          </a:p>
          <a:p>
            <a:pPr marL="914400" lvl="2" indent="0">
              <a:buNone/>
            </a:pPr>
            <a:r>
              <a:rPr lang="en-US" sz="2800" dirty="0"/>
              <a:t>D. Corrective Action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E58D84-8B84-450B-A472-FFAD65A8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329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54AF-7CB2-4363-BD69-EDD34837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F5EC-EB16-4382-B220-2A2CA96A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18. If you have private schools participating in any federal programs, you calculate their proportionate share of funds and then give it to them to expend on their own.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True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False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325090-3326-42AA-AEFA-5EC3DE363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0694">
            <a:off x="3522714" y="3924442"/>
            <a:ext cx="1548532" cy="1548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7C228-B336-4ED6-B998-D3310FAB1556}"/>
              </a:ext>
            </a:extLst>
          </p:cNvPr>
          <p:cNvSpPr txBox="1"/>
          <p:nvPr/>
        </p:nvSpPr>
        <p:spPr>
          <a:xfrm>
            <a:off x="4838700" y="5509132"/>
            <a:ext cx="492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Sec. 1117(a)(5) and 8501 (a)(5)</a:t>
            </a:r>
          </a:p>
        </p:txBody>
      </p:sp>
    </p:spTree>
    <p:extLst>
      <p:ext uri="{BB962C8B-B14F-4D97-AF65-F5344CB8AC3E}">
        <p14:creationId xmlns:p14="http://schemas.microsoft.com/office/powerpoint/2010/main" val="38834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50E0-C071-4F58-8C8F-1356DB5D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012E-D3DF-496C-BB09-AB251300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9913" indent="-569913">
              <a:buNone/>
            </a:pPr>
            <a:r>
              <a:rPr lang="en-US" dirty="0"/>
              <a:t>19. Financial records, supporting documents, statistical records and other records pertinent to a Federal grant must be retained for a period of ________ years.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Two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Three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Four</a:t>
            </a:r>
          </a:p>
          <a:p>
            <a:pPr marL="971550" lvl="1" indent="-514350">
              <a:buAutoNum type="alphaUcPeriod"/>
            </a:pPr>
            <a:r>
              <a:rPr lang="en-US" sz="2800" dirty="0"/>
              <a:t>Five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CBAAC-1568-477A-82F3-51548F5A4164}"/>
              </a:ext>
            </a:extLst>
          </p:cNvPr>
          <p:cNvSpPr txBox="1"/>
          <p:nvPr/>
        </p:nvSpPr>
        <p:spPr>
          <a:xfrm>
            <a:off x="6270171" y="5378325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CFR §200.333</a:t>
            </a:r>
          </a:p>
        </p:txBody>
      </p:sp>
    </p:spTree>
    <p:extLst>
      <p:ext uri="{BB962C8B-B14F-4D97-AF65-F5344CB8AC3E}">
        <p14:creationId xmlns:p14="http://schemas.microsoft.com/office/powerpoint/2010/main" val="29042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7AA694F7-7D31-4306-BC81-80132868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422" y="369888"/>
            <a:ext cx="3899335" cy="10062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latin typeface="+mn-lt"/>
              </a:rPr>
              <a:t>Any Questions?</a:t>
            </a:r>
            <a:endParaRPr lang="en-US" altLang="en-US" sz="3600" dirty="0">
              <a:latin typeface="Bradley Hand ITC" panose="03070402050302030203" pitchFamily="66" charset="0"/>
            </a:endParaRPr>
          </a:p>
        </p:txBody>
      </p:sp>
      <p:pic>
        <p:nvPicPr>
          <p:cNvPr id="110595" name="Content Placeholder 5">
            <a:extLst>
              <a:ext uri="{FF2B5EF4-FFF2-40B4-BE49-F238E27FC236}">
                <a16:creationId xmlns:a16="http://schemas.microsoft.com/office/drawing/2014/main" id="{4F225572-9573-4A6B-BA5E-A967D518A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446" y="1410494"/>
            <a:ext cx="7340836" cy="40370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13E5-BD09-48B7-B779-A6C784D93B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F7C250B-4512-41C7-BACE-4D02451BFD5F}" type="datetime1">
              <a:rPr lang="en-US" smtClean="0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110597" name="Slide Number Placeholder 4">
            <a:extLst>
              <a:ext uri="{FF2B5EF4-FFF2-40B4-BE49-F238E27FC236}">
                <a16:creationId xmlns:a16="http://schemas.microsoft.com/office/drawing/2014/main" id="{2DC8E89D-A11D-48C4-A8BB-F42A615C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Pct val="25000"/>
              <a:buFontTx/>
              <a:buNone/>
            </a:pPr>
            <a:fld id="{00000000-1234-1234-1234-123412341234}" type="slidenum">
              <a:rPr lang="en-US" sz="12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lnSpc>
                  <a:spcPct val="100000"/>
                </a:lnSpc>
                <a:spcBef>
                  <a:spcPct val="0"/>
                </a:spcBef>
                <a:buSzPct val="25000"/>
                <a:buFontTx/>
                <a:buNone/>
              </a:pPr>
              <a:t>26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6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AE99-FDDA-4B60-BF92-CC06959F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much do you know about the administration of federal grants?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264DC-E787-4ABF-A3F8-ADB35BC82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Let’s take the </a:t>
            </a:r>
            <a:r>
              <a:rPr lang="en-US" i="1" dirty="0"/>
              <a:t>Federal Grants Management Test </a:t>
            </a:r>
            <a:r>
              <a:rPr lang="en-US" dirty="0"/>
              <a:t>and see…!!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D90A7B-D77F-4DEF-ADE4-83AC137B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93" y="4023149"/>
            <a:ext cx="2108019" cy="21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D5ADF2A-D837-4E63-98CD-151D4FCF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95" y="286325"/>
            <a:ext cx="7630211" cy="1325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Federal Grants Management Test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082" y="1632793"/>
            <a:ext cx="7247865" cy="4143375"/>
          </a:xfrm>
        </p:spPr>
        <p:txBody>
          <a:bodyPr>
            <a:no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dirty="0"/>
              <a:t>Time and effort policies and procedures must: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Be in writing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Be supported by policies only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Include Personnel Activity Report (PAR) and semi-annual certification examples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A &amp; C only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D1016-D7B5-4315-A6C7-7977C108EA45}"/>
              </a:ext>
            </a:extLst>
          </p:cNvPr>
          <p:cNvSpPr txBox="1"/>
          <p:nvPr/>
        </p:nvSpPr>
        <p:spPr>
          <a:xfrm>
            <a:off x="235669" y="6410227"/>
            <a:ext cx="1696826" cy="31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CFR 200.430 (1)</a:t>
            </a:r>
          </a:p>
        </p:txBody>
      </p:sp>
    </p:spTree>
    <p:extLst>
      <p:ext uri="{BB962C8B-B14F-4D97-AF65-F5344CB8AC3E}">
        <p14:creationId xmlns:p14="http://schemas.microsoft.com/office/powerpoint/2010/main" val="37873202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051133" y="333375"/>
            <a:ext cx="7603980" cy="1325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Time and Effort: </a:t>
            </a:r>
            <a:br>
              <a:rPr lang="en-US" altLang="en-US" sz="2800" dirty="0"/>
            </a:br>
            <a:r>
              <a:rPr lang="en-US" altLang="en-US" sz="2800" dirty="0"/>
              <a:t>Standards for Documentation of Personnel Expenses §200.430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150722" y="1779376"/>
            <a:ext cx="7603980" cy="4239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altLang="en-US" sz="2400" dirty="0"/>
              <a:t>If records meet the standards: the non-federal entity </a:t>
            </a:r>
            <a:r>
              <a:rPr lang="en-US" altLang="en-US" sz="2400" b="1" i="1" dirty="0"/>
              <a:t>will NOT be required to provide additional support or documentation for the work performed. </a:t>
            </a:r>
            <a:r>
              <a:rPr lang="en-US" altLang="en-US" sz="2400" dirty="0"/>
              <a:t>§200.430(i)(2)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US" altLang="en-US" sz="2400" u="sng" dirty="0">
              <a:solidFill>
                <a:prstClr val="black"/>
              </a:solidFill>
            </a:endParaRP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US" altLang="en-US" sz="2400" u="sng" dirty="0">
                <a:solidFill>
                  <a:prstClr val="black"/>
                </a:solidFill>
              </a:rPr>
              <a:t>BUT</a:t>
            </a:r>
            <a:r>
              <a:rPr lang="en-US" altLang="en-US" sz="2400" dirty="0">
                <a:solidFill>
                  <a:prstClr val="black"/>
                </a:solidFill>
              </a:rPr>
              <a:t>, if “records” of grantee do not meet new standards, the Department may require PARs. §200.430(i)(8)</a:t>
            </a:r>
          </a:p>
          <a:p>
            <a:pPr marL="228600" lvl="1">
              <a:spcBef>
                <a:spcPts val="600"/>
              </a:spcBef>
              <a:defRPr/>
            </a:pPr>
            <a:endParaRPr lang="en-US" altLang="en-US" sz="2400" dirty="0">
              <a:solidFill>
                <a:prstClr val="black"/>
              </a:solidFill>
            </a:endParaRPr>
          </a:p>
          <a:p>
            <a:pPr lvl="1" eaLnBrk="1" hangingPunct="1">
              <a:defRPr/>
            </a:pPr>
            <a:r>
              <a:rPr lang="en-US" altLang="en-US" sz="2400" dirty="0"/>
              <a:t>PARs are not defined!!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F7C250B-4512-41C7-BACE-4D02451BFD5F}" type="datetime1">
              <a:rPr lang="en-US" smtClean="0"/>
              <a:pPr>
                <a:defRPr/>
              </a:pPr>
              <a:t>2/19/2020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8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A442-FE1A-4822-9306-13B8B63A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34" y="173760"/>
            <a:ext cx="5611916" cy="915953"/>
          </a:xfrm>
        </p:spPr>
        <p:txBody>
          <a:bodyPr/>
          <a:lstStyle/>
          <a:p>
            <a:r>
              <a:rPr lang="en-US" dirty="0"/>
              <a:t>Time and Effort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C3C13-359D-4DD8-A793-B674E1CB0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033" y="1023042"/>
            <a:ext cx="7513951" cy="5069333"/>
          </a:xfrm>
        </p:spPr>
        <p:txBody>
          <a:bodyPr>
            <a:normAutofit fontScale="92500" lnSpcReduction="10000"/>
          </a:bodyPr>
          <a:lstStyle/>
          <a:p>
            <a:pPr marL="177800" indent="0">
              <a:buNone/>
            </a:pPr>
            <a:r>
              <a:rPr lang="en-US" sz="2200" dirty="0"/>
              <a:t>GaDOE allows two ways to report time and effort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2200" dirty="0"/>
              <a:t>Type 1: Period Certification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Single Cost Objective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May be completed twice a year OR once a year as detailed in your district’s written procedures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Supporting documentation is still required 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Signed after the fact by employee or supervisor with knowledge of the work performed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May be completed by for an individual or group (both forms available on the GaDOE Website)</a:t>
            </a:r>
          </a:p>
          <a:p>
            <a:pPr marL="520700" indent="-342900">
              <a:buFont typeface="+mj-lt"/>
              <a:buAutoNum type="arabicPeriod"/>
            </a:pPr>
            <a:r>
              <a:rPr lang="en-US" sz="2200" dirty="0"/>
              <a:t>Type 2: Personnel Activity Report (PAR) also known as time logs 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Multiple Cost Objectives</a:t>
            </a:r>
          </a:p>
          <a:p>
            <a:pPr marL="952500" lvl="1" indent="-342900">
              <a:buFont typeface="+mj-lt"/>
              <a:buAutoNum type="alphaLcPeriod"/>
            </a:pPr>
            <a:r>
              <a:rPr lang="en-US" sz="1700" dirty="0"/>
              <a:t>Can be submitted to supervisor quarterly or monthly as detailed in your district’s written procedures</a:t>
            </a:r>
          </a:p>
          <a:p>
            <a:pPr marL="177800" indent="0">
              <a:buNone/>
            </a:pPr>
            <a:r>
              <a:rPr lang="en-US" sz="2200" dirty="0"/>
              <a:t>Flexibility for time and effort </a:t>
            </a:r>
            <a:r>
              <a:rPr lang="en-US" sz="2200" u="sng" dirty="0"/>
              <a:t>must</a:t>
            </a:r>
            <a:r>
              <a:rPr lang="en-US" sz="2200" dirty="0"/>
              <a:t> be addressed in the district’s internal controls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EB26-C18D-4524-9D59-34F7A5ABB5F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A41-85F7-41EA-9953-967C1F79CFB9}"/>
              </a:ext>
            </a:extLst>
          </p:cNvPr>
          <p:cNvSpPr txBox="1"/>
          <p:nvPr/>
        </p:nvSpPr>
        <p:spPr>
          <a:xfrm>
            <a:off x="6232850" y="5711718"/>
            <a:ext cx="17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Updated 8.25.17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BEF8EB-2A89-4814-BDFF-BF42B68AF82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F7C250B-4512-41C7-BACE-4D02451BFD5F}" type="datetime1">
              <a:rPr lang="en-US" smtClean="0"/>
              <a:pPr/>
              <a:t>2/19/2020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803305" y="333375"/>
            <a:ext cx="7625471" cy="1325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Time &amp; Effort: </a:t>
            </a:r>
            <a:br>
              <a:rPr lang="en-US" altLang="en-US" sz="2800" dirty="0"/>
            </a:br>
            <a:r>
              <a:rPr lang="en-US" altLang="en-US" sz="2800" dirty="0"/>
              <a:t>Standards for Documentation of Personnel Expenses §200.430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03304" y="1646238"/>
            <a:ext cx="8096251" cy="4738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Charges for salaries must be based on records that </a:t>
            </a:r>
            <a:r>
              <a:rPr lang="en-US" altLang="en-US" sz="2400" i="1" u="sng" dirty="0">
                <a:solidFill>
                  <a:srgbClr val="C00000"/>
                </a:solidFill>
              </a:rPr>
              <a:t>accurately reflect</a:t>
            </a:r>
            <a:r>
              <a:rPr lang="en-US" altLang="en-US" sz="2400" i="1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</a:rPr>
              <a:t>the work performed, and must: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Be supported by a system of internal controls which provides </a:t>
            </a:r>
            <a:r>
              <a:rPr lang="en-US" altLang="en-US" u="sng" dirty="0">
                <a:solidFill>
                  <a:prstClr val="black"/>
                </a:solidFill>
              </a:rPr>
              <a:t>reasonable assurance </a:t>
            </a:r>
            <a:r>
              <a:rPr lang="en-US" altLang="en-US" dirty="0">
                <a:solidFill>
                  <a:prstClr val="black"/>
                </a:solidFill>
              </a:rPr>
              <a:t>charges are accurate, allowable and properly allocated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Be incorporated into official records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u="sng" dirty="0">
                <a:solidFill>
                  <a:prstClr val="black"/>
                </a:solidFill>
              </a:rPr>
              <a:t>Reasonably reflect </a:t>
            </a:r>
            <a:r>
              <a:rPr lang="en-US" altLang="en-US" dirty="0">
                <a:solidFill>
                  <a:prstClr val="black"/>
                </a:solidFill>
              </a:rPr>
              <a:t>total activity for which employee is compensated - not to exceed 100-percent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Encompass all activities (federal and non-federal)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Comply with established accounting polices and practices</a:t>
            </a:r>
          </a:p>
          <a:p>
            <a:pPr marL="57150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Support distribution among specific activities or cost objectives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3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30" y="1695796"/>
            <a:ext cx="7392719" cy="41433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2. A cost is reasonable if:</a:t>
            </a:r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It is the lowest price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It is on sale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It follows the procurement rules set by LEA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All of the above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06082-E93B-41BD-B2E5-70BA13B05ABA}"/>
              </a:ext>
            </a:extLst>
          </p:cNvPr>
          <p:cNvSpPr txBox="1"/>
          <p:nvPr/>
        </p:nvSpPr>
        <p:spPr>
          <a:xfrm>
            <a:off x="6159910" y="5221481"/>
            <a:ext cx="243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200.404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F57D7-E99C-4305-A265-5376DAE7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001947"/>
          </a:xfrm>
        </p:spPr>
        <p:txBody>
          <a:bodyPr/>
          <a:lstStyle/>
          <a:p>
            <a:r>
              <a:rPr lang="en-US" dirty="0"/>
              <a:t>Federal Grants Management Test</a:t>
            </a:r>
          </a:p>
        </p:txBody>
      </p:sp>
    </p:spTree>
    <p:extLst>
      <p:ext uri="{BB962C8B-B14F-4D97-AF65-F5344CB8AC3E}">
        <p14:creationId xmlns:p14="http://schemas.microsoft.com/office/powerpoint/2010/main" val="28069447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B5E1B1A-F50F-4350-B0C8-CA9E145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976454"/>
            <a:ext cx="7437987" cy="414337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n-US" altLang="en-US" dirty="0"/>
              <a:t>Direct charging a grant accountant would be unallowable if the accounting costs are generally classified as indirect costs.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True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altLang="en-US" sz="2800" dirty="0"/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684F0-C7B8-4239-A632-767A290373D7}"/>
              </a:ext>
            </a:extLst>
          </p:cNvPr>
          <p:cNvSpPr txBox="1"/>
          <p:nvPr/>
        </p:nvSpPr>
        <p:spPr>
          <a:xfrm>
            <a:off x="5775649" y="5274748"/>
            <a:ext cx="283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CFR 200.413 (c)(4)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6B7F-B648-45B0-9FD6-ACDDB99E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Grants Management Test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543864F-D610-4489-A58D-493F6D657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76" y="3579290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86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2E4C403378F47A618332D9916A030" ma:contentTypeVersion="3" ma:contentTypeDescription="Create a new document." ma:contentTypeScope="" ma:versionID="6ac4b79b0382c3939450016a27d0129a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b7527f4a-27d2-4365-bb00-5557e26fcc68" targetNamespace="http://schemas.microsoft.com/office/2006/metadata/properties" ma:root="true" ma:fieldsID="cde36a88d8ed0dc029bb35ffa8089f11" ns1:_="" ns2:_="" ns3:_="">
    <xsd:import namespace="http://schemas.microsoft.com/sharepoint/v3"/>
    <xsd:import namespace="1d496aed-39d0-4758-b3cf-4e4773287716"/>
    <xsd:import namespace="b7527f4a-27d2-4365-bb00-5557e26fcc6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7f4a-27d2-4365-bb00-5557e26fcc68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4ebcf08-5b0d-4472-bae5-a80e8e51b02c}" ma:internalName="Page" ma:web="eea8ad8c-e1e5-411d-8561-105e2a5e3075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SubHeader xmlns="b7527f4a-27d2-4365-bb00-5557e26fcc68" xsi:nil="true"/>
    <Page xmlns="b7527f4a-27d2-4365-bb00-5557e26fcc6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0B497-6089-4198-8D54-334167F8CD7C}"/>
</file>

<file path=customXml/itemProps2.xml><?xml version="1.0" encoding="utf-8"?>
<ds:datastoreItem xmlns:ds="http://schemas.openxmlformats.org/officeDocument/2006/customXml" ds:itemID="{71255FFB-99D1-40E8-8077-1D516A3953EE}"/>
</file>

<file path=customXml/itemProps3.xml><?xml version="1.0" encoding="utf-8"?>
<ds:datastoreItem xmlns:ds="http://schemas.openxmlformats.org/officeDocument/2006/customXml" ds:itemID="{A0452ACC-DE88-46CD-970B-53920CD2D1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</TotalTime>
  <Words>1424</Words>
  <Application>Microsoft Office PowerPoint</Application>
  <PresentationFormat>On-screen Show (4:3)</PresentationFormat>
  <Paragraphs>207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Bradley Hand ITC</vt:lpstr>
      <vt:lpstr>Calibri</vt:lpstr>
      <vt:lpstr>Calibri Light</vt:lpstr>
      <vt:lpstr>1_Office Theme</vt:lpstr>
      <vt:lpstr>Federal Grants Management – Let’s Take the Test! </vt:lpstr>
      <vt:lpstr>Presenters</vt:lpstr>
      <vt:lpstr>How much do you know about the administration of federal grants?</vt:lpstr>
      <vt:lpstr>Federal Grants Management Test</vt:lpstr>
      <vt:lpstr>Time and Effort:  Standards for Documentation of Personnel Expenses §200.430</vt:lpstr>
      <vt:lpstr>Time and Effort</vt:lpstr>
      <vt:lpstr>Time &amp; Effort:  Standards for Documentation of Personnel Expenses §200.430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Federal Grants Management Test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Clay</dc:creator>
  <cp:lastModifiedBy>John Wight</cp:lastModifiedBy>
  <cp:revision>61</cp:revision>
  <dcterms:created xsi:type="dcterms:W3CDTF">2019-04-12T17:52:43Z</dcterms:created>
  <dcterms:modified xsi:type="dcterms:W3CDTF">2020-02-19T16:39:25Z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0x0101001D12E4C403378F47A618332D9916A030</vt:lpwstr>
  </property>
</Properties>
</file>