
<file path=[Content_Types].xml><?xml version="1.0" encoding="utf-8"?>
<Types xmlns="http://schemas.openxmlformats.org/package/2006/content-types">
  <Default Extension="png" ContentType="image/png"/>
  <Default Extension="jpeg" ContentType="image/jpeg"/>
  <Default Extension="png&amp;ehk=vZwD4sUJVOeXheAPspxZ2Q&amp;r=0&amp;pid=OfficeInsert"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10" r:id="rId2"/>
    <p:sldId id="465" r:id="rId3"/>
    <p:sldId id="463" r:id="rId4"/>
    <p:sldId id="464" r:id="rId5"/>
    <p:sldId id="460" r:id="rId6"/>
    <p:sldId id="466" r:id="rId7"/>
    <p:sldId id="413" r:id="rId8"/>
    <p:sldId id="448" r:id="rId9"/>
    <p:sldId id="414" r:id="rId10"/>
    <p:sldId id="417" r:id="rId11"/>
    <p:sldId id="461" r:id="rId12"/>
    <p:sldId id="462" r:id="rId13"/>
    <p:sldId id="469" r:id="rId14"/>
    <p:sldId id="467" r:id="rId15"/>
    <p:sldId id="419" r:id="rId16"/>
    <p:sldId id="420" r:id="rId17"/>
    <p:sldId id="470" r:id="rId18"/>
    <p:sldId id="471" r:id="rId19"/>
    <p:sldId id="473" r:id="rId20"/>
    <p:sldId id="472"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3381" autoAdjust="0"/>
  </p:normalViewPr>
  <p:slideViewPr>
    <p:cSldViewPr snapToGrid="0">
      <p:cViewPr varScale="1">
        <p:scale>
          <a:sx n="80" d="100"/>
          <a:sy n="80" d="100"/>
        </p:scale>
        <p:origin x="1266"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B014557A-9539-4540-A46D-E9560108BD97}" type="datetimeFigureOut">
              <a:rPr lang="en-US" smtClean="0"/>
              <a:pPr/>
              <a:t>10/30/2017</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06B90E9-77D4-450D-BC4E-F401263869D3}" type="slidenum">
              <a:rPr lang="en-US" smtClean="0"/>
              <a:pPr/>
              <a:t>‹#›</a:t>
            </a:fld>
            <a:endParaRPr lang="en-US" dirty="0"/>
          </a:p>
        </p:txBody>
      </p:sp>
    </p:spTree>
    <p:extLst>
      <p:ext uri="{BB962C8B-B14F-4D97-AF65-F5344CB8AC3E}">
        <p14:creationId xmlns:p14="http://schemas.microsoft.com/office/powerpoint/2010/main" val="30737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8AB1433-BF8B-45C5-81D6-089F21EECCF9}" type="datetimeFigureOut">
              <a:rPr lang="en-US" smtClean="0"/>
              <a:pPr/>
              <a:t>10/30/2017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6530340-F5C0-43BA-9CC1-D63E860F355B}" type="slidenum">
              <a:rPr lang="en-US" smtClean="0"/>
              <a:pPr/>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a:t>
            </a:fld>
            <a:endParaRPr lang="en-US" dirty="0"/>
          </a:p>
        </p:txBody>
      </p:sp>
    </p:spTree>
    <p:extLst>
      <p:ext uri="{BB962C8B-B14F-4D97-AF65-F5344CB8AC3E}">
        <p14:creationId xmlns:p14="http://schemas.microsoft.com/office/powerpoint/2010/main" val="174654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Refer participants</a:t>
            </a:r>
            <a:r>
              <a:rPr lang="en-US" baseline="0" dirty="0"/>
              <a:t> to the OSY Language Screener packet. Ask them to take a couple of minutes to review the testing packet.</a:t>
            </a:r>
          </a:p>
          <a:p>
            <a:r>
              <a:rPr lang="en-US" baseline="0" dirty="0"/>
              <a:t>Overview – the screener is meant to be a </a:t>
            </a:r>
            <a:r>
              <a:rPr lang="en-US" b="1" baseline="0" dirty="0"/>
              <a:t>quick</a:t>
            </a:r>
            <a:r>
              <a:rPr lang="en-US" baseline="0" dirty="0"/>
              <a:t> way to determine an OSY’s English language proficiency. It gives you a </a:t>
            </a:r>
            <a:r>
              <a:rPr lang="en-US" b="1" baseline="0" dirty="0"/>
              <a:t>quick “snapshot</a:t>
            </a:r>
            <a:r>
              <a:rPr lang="en-US" baseline="0" dirty="0"/>
              <a:t>” of an OSY’s English ability.</a:t>
            </a:r>
          </a:p>
          <a:p>
            <a:r>
              <a:rPr lang="en-US" baseline="0" dirty="0"/>
              <a:t>It helps you determine what to focus on when providing instruction as well as what materials to use.</a:t>
            </a:r>
          </a:p>
          <a:p>
            <a:r>
              <a:rPr lang="en-US" baseline="0" dirty="0"/>
              <a:t>For a student with little proficiency, the screener may take 5 minutes or less.</a:t>
            </a:r>
          </a:p>
          <a:p>
            <a:r>
              <a:rPr lang="en-US" baseline="0" dirty="0"/>
              <a:t>For a student who is more proficient, the screener will take 15-20 minutes.  Please note that the Writing portion of the screener is optional. (Part 6)</a:t>
            </a:r>
          </a:p>
          <a:p>
            <a:r>
              <a:rPr lang="en-US" baseline="0" dirty="0"/>
              <a:t>The screener is available on the GOSOSY website, under Instructional Services.</a:t>
            </a:r>
          </a:p>
          <a:p>
            <a:r>
              <a:rPr lang="en-US" baseline="0" dirty="0"/>
              <a:t>It is important that we use this screener, rather than trying to determine their proficiency on our own.</a:t>
            </a:r>
          </a:p>
        </p:txBody>
      </p:sp>
      <p:sp>
        <p:nvSpPr>
          <p:cNvPr id="4" name="Slide Number Placeholder 3"/>
          <p:cNvSpPr>
            <a:spLocks noGrp="1"/>
          </p:cNvSpPr>
          <p:nvPr>
            <p:ph type="sldNum" sz="quarter" idx="10"/>
          </p:nvPr>
        </p:nvSpPr>
        <p:spPr/>
        <p:txBody>
          <a:bodyPr/>
          <a:lstStyle/>
          <a:p>
            <a:fld id="{E6530340-F5C0-43BA-9CC1-D63E860F355B}" type="slidenum">
              <a:rPr lang="en-US" smtClean="0"/>
              <a:pPr/>
              <a:t>15</a:t>
            </a:fld>
            <a:endParaRPr lang="en-US" dirty="0"/>
          </a:p>
        </p:txBody>
      </p:sp>
    </p:spTree>
    <p:extLst>
      <p:ext uri="{BB962C8B-B14F-4D97-AF65-F5344CB8AC3E}">
        <p14:creationId xmlns:p14="http://schemas.microsoft.com/office/powerpoint/2010/main" val="2926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Not all students will take all parts of the screener.</a:t>
            </a:r>
          </a:p>
          <a:p>
            <a:r>
              <a:rPr lang="en-US" dirty="0"/>
              <a:t>All will take Parts 1, 2, and 4.</a:t>
            </a:r>
          </a:p>
          <a:p>
            <a:r>
              <a:rPr lang="en-US" dirty="0"/>
              <a:t>Only those who</a:t>
            </a:r>
            <a:r>
              <a:rPr lang="en-US" baseline="0" dirty="0"/>
              <a:t> are more proficient will take parts 3 and 5.  Part 6 is intended for OSY with higher language proficiency, who want to improve their writing.</a:t>
            </a:r>
          </a:p>
          <a:p>
            <a:r>
              <a:rPr lang="en-US" baseline="0" dirty="0"/>
              <a:t>Refer to the graphic on the slide if further explanation is needed.</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16</a:t>
            </a:fld>
            <a:endParaRPr lang="en-US" dirty="0"/>
          </a:p>
        </p:txBody>
      </p:sp>
    </p:spTree>
    <p:extLst>
      <p:ext uri="{BB962C8B-B14F-4D97-AF65-F5344CB8AC3E}">
        <p14:creationId xmlns:p14="http://schemas.microsoft.com/office/powerpoint/2010/main" val="428234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E38C4AA-7184-4150-B101-8938B488A2A7}"/>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7379CB9-B7F6-4F9A-AB30-5C38D7753E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Simple visual for assisting in determining starting for delivering intervention/services for OSY.</a:t>
            </a:r>
          </a:p>
          <a:p>
            <a:r>
              <a:rPr lang="en-US" altLang="en-US"/>
              <a:t> </a:t>
            </a:r>
          </a:p>
          <a:p>
            <a:endParaRPr lang="en-US" altLang="en-US"/>
          </a:p>
          <a:p>
            <a:r>
              <a:rPr lang="en-US" altLang="en-US"/>
              <a:t>Link Matrixto something on this page.</a:t>
            </a:r>
          </a:p>
        </p:txBody>
      </p:sp>
      <p:sp>
        <p:nvSpPr>
          <p:cNvPr id="34820" name="Slide Number Placeholder 3">
            <a:extLst>
              <a:ext uri="{FF2B5EF4-FFF2-40B4-BE49-F238E27FC236}">
                <a16:creationId xmlns:a16="http://schemas.microsoft.com/office/drawing/2014/main" id="{30699E4D-6D4C-4891-949A-8F2D959DED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200">
                <a:solidFill>
                  <a:srgbClr val="5F5F5F"/>
                </a:solidFill>
                <a:latin typeface="Arial" panose="020B0604020202020204" pitchFamily="34" charset="0"/>
              </a:defRPr>
            </a:lvl1pPr>
            <a:lvl2pPr marL="742950" indent="-285750" defTabSz="917575" eaLnBrk="0" hangingPunct="0">
              <a:defRPr sz="1200">
                <a:solidFill>
                  <a:srgbClr val="5F5F5F"/>
                </a:solidFill>
                <a:latin typeface="Arial" panose="020B0604020202020204" pitchFamily="34" charset="0"/>
              </a:defRPr>
            </a:lvl2pPr>
            <a:lvl3pPr marL="1143000" indent="-228600" defTabSz="917575" eaLnBrk="0" hangingPunct="0">
              <a:defRPr sz="1200">
                <a:solidFill>
                  <a:srgbClr val="5F5F5F"/>
                </a:solidFill>
                <a:latin typeface="Arial" panose="020B0604020202020204" pitchFamily="34" charset="0"/>
              </a:defRPr>
            </a:lvl3pPr>
            <a:lvl4pPr marL="1600200" indent="-228600" defTabSz="917575" eaLnBrk="0" hangingPunct="0">
              <a:defRPr sz="1200">
                <a:solidFill>
                  <a:srgbClr val="5F5F5F"/>
                </a:solidFill>
                <a:latin typeface="Arial" panose="020B0604020202020204" pitchFamily="34" charset="0"/>
              </a:defRPr>
            </a:lvl4pPr>
            <a:lvl5pPr marL="2057400" indent="-228600" defTabSz="917575" eaLnBrk="0" hangingPunct="0">
              <a:defRPr sz="1200">
                <a:solidFill>
                  <a:srgbClr val="5F5F5F"/>
                </a:solidFill>
                <a:latin typeface="Arial" panose="020B0604020202020204" pitchFamily="34" charset="0"/>
              </a:defRPr>
            </a:lvl5pPr>
            <a:lvl6pPr marL="2514600" indent="-228600" defTabSz="917575" eaLnBrk="0" fontAlgn="base" hangingPunct="0">
              <a:spcBef>
                <a:spcPct val="0"/>
              </a:spcBef>
              <a:spcAft>
                <a:spcPct val="0"/>
              </a:spcAft>
              <a:defRPr sz="1200">
                <a:solidFill>
                  <a:srgbClr val="5F5F5F"/>
                </a:solidFill>
                <a:latin typeface="Arial" panose="020B0604020202020204" pitchFamily="34" charset="0"/>
              </a:defRPr>
            </a:lvl6pPr>
            <a:lvl7pPr marL="2971800" indent="-228600" defTabSz="917575" eaLnBrk="0" fontAlgn="base" hangingPunct="0">
              <a:spcBef>
                <a:spcPct val="0"/>
              </a:spcBef>
              <a:spcAft>
                <a:spcPct val="0"/>
              </a:spcAft>
              <a:defRPr sz="1200">
                <a:solidFill>
                  <a:srgbClr val="5F5F5F"/>
                </a:solidFill>
                <a:latin typeface="Arial" panose="020B0604020202020204" pitchFamily="34" charset="0"/>
              </a:defRPr>
            </a:lvl7pPr>
            <a:lvl8pPr marL="3429000" indent="-228600" defTabSz="917575" eaLnBrk="0" fontAlgn="base" hangingPunct="0">
              <a:spcBef>
                <a:spcPct val="0"/>
              </a:spcBef>
              <a:spcAft>
                <a:spcPct val="0"/>
              </a:spcAft>
              <a:defRPr sz="1200">
                <a:solidFill>
                  <a:srgbClr val="5F5F5F"/>
                </a:solidFill>
                <a:latin typeface="Arial" panose="020B0604020202020204" pitchFamily="34" charset="0"/>
              </a:defRPr>
            </a:lvl8pPr>
            <a:lvl9pPr marL="3886200" indent="-228600" defTabSz="917575" eaLnBrk="0" fontAlgn="base" hangingPunct="0">
              <a:spcBef>
                <a:spcPct val="0"/>
              </a:spcBef>
              <a:spcAft>
                <a:spcPct val="0"/>
              </a:spcAft>
              <a:defRPr sz="1200">
                <a:solidFill>
                  <a:srgbClr val="5F5F5F"/>
                </a:solidFill>
                <a:latin typeface="Arial" panose="020B0604020202020204" pitchFamily="34" charset="0"/>
              </a:defRPr>
            </a:lvl9pPr>
          </a:lstStyle>
          <a:p>
            <a:fld id="{27EFDC99-07B9-440F-A221-73AC9EFF4CFC}" type="slidenum">
              <a:rPr lang="en-US" altLang="en-US" sz="1300">
                <a:solidFill>
                  <a:schemeClr val="tx1"/>
                </a:solidFill>
                <a:latin typeface="Times" panose="02020603050405020304" pitchFamily="18" charset="0"/>
              </a:rPr>
              <a:pPr/>
              <a:t>4</a:t>
            </a:fld>
            <a:endParaRPr lang="en-US" altLang="en-US" sz="1300">
              <a:solidFill>
                <a:schemeClr val="tx1"/>
              </a:solidFill>
              <a:latin typeface="Times" panose="02020603050405020304" pitchFamily="18" charset="0"/>
            </a:endParaRPr>
          </a:p>
        </p:txBody>
      </p:sp>
    </p:spTree>
    <p:extLst>
      <p:ext uri="{BB962C8B-B14F-4D97-AF65-F5344CB8AC3E}">
        <p14:creationId xmlns:p14="http://schemas.microsoft.com/office/powerpoint/2010/main" val="97564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WHY TARGET OSY</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fastest growing segment of the Migrant Education Program</a:t>
            </a:r>
          </a:p>
          <a:p>
            <a:r>
              <a:rPr lang="en-US" sz="1200" b="0" i="0" kern="1200" dirty="0">
                <a:solidFill>
                  <a:schemeClr val="tx1"/>
                </a:solidFill>
                <a:effectLst/>
                <a:latin typeface="+mn-lt"/>
                <a:ea typeface="+mn-ea"/>
                <a:cs typeface="+mn-cs"/>
              </a:rPr>
              <a:t>more than ever OSY are single instead of moving and living with families</a:t>
            </a:r>
          </a:p>
          <a:p>
            <a:r>
              <a:rPr lang="en-US" sz="1200" b="0" i="0" kern="1200" dirty="0">
                <a:solidFill>
                  <a:schemeClr val="tx1"/>
                </a:solidFill>
                <a:effectLst/>
                <a:latin typeface="+mn-lt"/>
                <a:ea typeface="+mn-ea"/>
                <a:cs typeface="+mn-cs"/>
              </a:rPr>
              <a:t>unique needs resulting from migrant lifestyle</a:t>
            </a:r>
          </a:p>
          <a:p>
            <a:r>
              <a:rPr lang="en-US" sz="1200" b="0" i="0" kern="1200" dirty="0">
                <a:solidFill>
                  <a:schemeClr val="tx1"/>
                </a:solidFill>
                <a:effectLst/>
                <a:latin typeface="+mn-lt"/>
                <a:ea typeface="+mn-ea"/>
                <a:cs typeface="+mn-cs"/>
              </a:rPr>
              <a:t>high risk of being pushed out and forgotten</a:t>
            </a:r>
          </a:p>
          <a:p>
            <a:r>
              <a:rPr lang="en-US" sz="1200" b="0" i="0" kern="1200" dirty="0">
                <a:solidFill>
                  <a:schemeClr val="tx1"/>
                </a:solidFill>
                <a:effectLst/>
                <a:latin typeface="+mn-lt"/>
                <a:ea typeface="+mn-ea"/>
                <a:cs typeface="+mn-cs"/>
              </a:rPr>
              <a:t>need advocates to motivate and assist with accessing needed services</a:t>
            </a:r>
          </a:p>
          <a:p>
            <a:r>
              <a:rPr lang="en-US" sz="1200" b="0" i="0" kern="1200" dirty="0">
                <a:solidFill>
                  <a:schemeClr val="tx1"/>
                </a:solidFill>
                <a:effectLst/>
                <a:latin typeface="+mn-lt"/>
                <a:ea typeface="+mn-ea"/>
                <a:cs typeface="+mn-cs"/>
              </a:rPr>
              <a:t>little to no access to federal or state resources</a:t>
            </a:r>
          </a:p>
          <a:p>
            <a:r>
              <a:rPr lang="en-US" sz="1200" b="0" i="0" kern="1200" dirty="0">
                <a:solidFill>
                  <a:schemeClr val="tx1"/>
                </a:solidFill>
                <a:effectLst/>
                <a:latin typeface="+mn-lt"/>
                <a:ea typeface="+mn-ea"/>
                <a:cs typeface="+mn-cs"/>
              </a:rPr>
              <a:t>lack of education and English skills affects economic and social status.</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5</a:t>
            </a:fld>
            <a:endParaRPr lang="en-US" dirty="0"/>
          </a:p>
        </p:txBody>
      </p:sp>
    </p:spTree>
    <p:extLst>
      <p:ext uri="{BB962C8B-B14F-4D97-AF65-F5344CB8AC3E}">
        <p14:creationId xmlns:p14="http://schemas.microsoft.com/office/powerpoint/2010/main" val="384967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863B9CE-B228-4AED-949E-502C9CFF1F80}"/>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F6870665-D35B-40DD-89AF-9E2865F89C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Will provide steps for each task</a:t>
            </a:r>
          </a:p>
        </p:txBody>
      </p:sp>
      <p:sp>
        <p:nvSpPr>
          <p:cNvPr id="44036" name="Slide Number Placeholder 3">
            <a:extLst>
              <a:ext uri="{FF2B5EF4-FFF2-40B4-BE49-F238E27FC236}">
                <a16:creationId xmlns:a16="http://schemas.microsoft.com/office/drawing/2014/main" id="{4CA61FD6-6899-47B3-8BBF-826CF3029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200">
                <a:solidFill>
                  <a:srgbClr val="5F5F5F"/>
                </a:solidFill>
                <a:latin typeface="Arial" panose="020B0604020202020204" pitchFamily="34" charset="0"/>
              </a:defRPr>
            </a:lvl1pPr>
            <a:lvl2pPr marL="742950" indent="-285750" defTabSz="917575" eaLnBrk="0" hangingPunct="0">
              <a:defRPr sz="1200">
                <a:solidFill>
                  <a:srgbClr val="5F5F5F"/>
                </a:solidFill>
                <a:latin typeface="Arial" panose="020B0604020202020204" pitchFamily="34" charset="0"/>
              </a:defRPr>
            </a:lvl2pPr>
            <a:lvl3pPr marL="1143000" indent="-228600" defTabSz="917575" eaLnBrk="0" hangingPunct="0">
              <a:defRPr sz="1200">
                <a:solidFill>
                  <a:srgbClr val="5F5F5F"/>
                </a:solidFill>
                <a:latin typeface="Arial" panose="020B0604020202020204" pitchFamily="34" charset="0"/>
              </a:defRPr>
            </a:lvl3pPr>
            <a:lvl4pPr marL="1600200" indent="-228600" defTabSz="917575" eaLnBrk="0" hangingPunct="0">
              <a:defRPr sz="1200">
                <a:solidFill>
                  <a:srgbClr val="5F5F5F"/>
                </a:solidFill>
                <a:latin typeface="Arial" panose="020B0604020202020204" pitchFamily="34" charset="0"/>
              </a:defRPr>
            </a:lvl4pPr>
            <a:lvl5pPr marL="2057400" indent="-228600" defTabSz="917575" eaLnBrk="0" hangingPunct="0">
              <a:defRPr sz="1200">
                <a:solidFill>
                  <a:srgbClr val="5F5F5F"/>
                </a:solidFill>
                <a:latin typeface="Arial" panose="020B0604020202020204" pitchFamily="34" charset="0"/>
              </a:defRPr>
            </a:lvl5pPr>
            <a:lvl6pPr marL="2514600" indent="-228600" defTabSz="917575" eaLnBrk="0" fontAlgn="base" hangingPunct="0">
              <a:spcBef>
                <a:spcPct val="0"/>
              </a:spcBef>
              <a:spcAft>
                <a:spcPct val="0"/>
              </a:spcAft>
              <a:defRPr sz="1200">
                <a:solidFill>
                  <a:srgbClr val="5F5F5F"/>
                </a:solidFill>
                <a:latin typeface="Arial" panose="020B0604020202020204" pitchFamily="34" charset="0"/>
              </a:defRPr>
            </a:lvl6pPr>
            <a:lvl7pPr marL="2971800" indent="-228600" defTabSz="917575" eaLnBrk="0" fontAlgn="base" hangingPunct="0">
              <a:spcBef>
                <a:spcPct val="0"/>
              </a:spcBef>
              <a:spcAft>
                <a:spcPct val="0"/>
              </a:spcAft>
              <a:defRPr sz="1200">
                <a:solidFill>
                  <a:srgbClr val="5F5F5F"/>
                </a:solidFill>
                <a:latin typeface="Arial" panose="020B0604020202020204" pitchFamily="34" charset="0"/>
              </a:defRPr>
            </a:lvl7pPr>
            <a:lvl8pPr marL="3429000" indent="-228600" defTabSz="917575" eaLnBrk="0" fontAlgn="base" hangingPunct="0">
              <a:spcBef>
                <a:spcPct val="0"/>
              </a:spcBef>
              <a:spcAft>
                <a:spcPct val="0"/>
              </a:spcAft>
              <a:defRPr sz="1200">
                <a:solidFill>
                  <a:srgbClr val="5F5F5F"/>
                </a:solidFill>
                <a:latin typeface="Arial" panose="020B0604020202020204" pitchFamily="34" charset="0"/>
              </a:defRPr>
            </a:lvl8pPr>
            <a:lvl9pPr marL="3886200" indent="-228600" defTabSz="917575" eaLnBrk="0" fontAlgn="base" hangingPunct="0">
              <a:spcBef>
                <a:spcPct val="0"/>
              </a:spcBef>
              <a:spcAft>
                <a:spcPct val="0"/>
              </a:spcAft>
              <a:defRPr sz="1200">
                <a:solidFill>
                  <a:srgbClr val="5F5F5F"/>
                </a:solidFill>
                <a:latin typeface="Arial" panose="020B0604020202020204" pitchFamily="34" charset="0"/>
              </a:defRPr>
            </a:lvl9pPr>
          </a:lstStyle>
          <a:p>
            <a:fld id="{E006CC98-E03A-4EE8-9231-A25FCB662927}" type="slidenum">
              <a:rPr lang="en-US" altLang="en-US" sz="1300">
                <a:solidFill>
                  <a:schemeClr val="tx1"/>
                </a:solidFill>
                <a:latin typeface="Times" panose="02020603050405020304" pitchFamily="18" charset="0"/>
              </a:rPr>
              <a:pPr/>
              <a:t>6</a:t>
            </a:fld>
            <a:endParaRPr lang="en-US" altLang="en-US" sz="1300">
              <a:solidFill>
                <a:schemeClr val="tx1"/>
              </a:solidFill>
              <a:latin typeface="Times" panose="02020603050405020304" pitchFamily="18" charset="0"/>
            </a:endParaRPr>
          </a:p>
        </p:txBody>
      </p:sp>
    </p:spTree>
    <p:extLst>
      <p:ext uri="{BB962C8B-B14F-4D97-AF65-F5344CB8AC3E}">
        <p14:creationId xmlns:p14="http://schemas.microsoft.com/office/powerpoint/2010/main" val="209870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The</a:t>
            </a:r>
            <a:r>
              <a:rPr lang="en-US" baseline="0" dirty="0"/>
              <a:t> information shared on the OSY Profile is shared with GOSOSY and is an important element for meeting the Data Collection requirements of the GOSOSY Consortium; therefore, it is important the information that is collected is accurate and up-to-date.</a:t>
            </a:r>
          </a:p>
          <a:p>
            <a:r>
              <a:rPr lang="en-US" baseline="0" dirty="0"/>
              <a:t>We will soon be asking you to send in Profiles that were completed after the last collection date.</a:t>
            </a:r>
          </a:p>
          <a:p>
            <a:endParaRPr lang="en-US" baseline="0" dirty="0"/>
          </a:p>
          <a:p>
            <a:r>
              <a:rPr lang="en-US" baseline="0" dirty="0"/>
              <a:t>(Remember SS code 708 indicates the profile was completed.)</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7</a:t>
            </a:fld>
            <a:endParaRPr lang="en-US" dirty="0"/>
          </a:p>
        </p:txBody>
      </p:sp>
    </p:spTree>
    <p:extLst>
      <p:ext uri="{BB962C8B-B14F-4D97-AF65-F5344CB8AC3E}">
        <p14:creationId xmlns:p14="http://schemas.microsoft.com/office/powerpoint/2010/main" val="164079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8</a:t>
            </a:fld>
            <a:endParaRPr lang="en-US" dirty="0"/>
          </a:p>
        </p:txBody>
      </p:sp>
    </p:spTree>
    <p:extLst>
      <p:ext uri="{BB962C8B-B14F-4D97-AF65-F5344CB8AC3E}">
        <p14:creationId xmlns:p14="http://schemas.microsoft.com/office/powerpoint/2010/main" val="310361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Model</a:t>
            </a:r>
            <a:r>
              <a:rPr lang="en-US" baseline="0" dirty="0"/>
              <a:t> – Ask someone that will be “animated” to volunteer to help you complete the profile.  Projector will be used…</a:t>
            </a:r>
          </a:p>
          <a:p>
            <a:r>
              <a:rPr lang="en-US" baseline="0" dirty="0"/>
              <a:t>Ask the person to answer each question on the profile as if they were an OSY and model how you would complete the profile, </a:t>
            </a:r>
            <a:r>
              <a:rPr lang="en-US" baseline="0" dirty="0">
                <a:solidFill>
                  <a:srgbClr val="FF0000"/>
                </a:solidFill>
              </a:rPr>
              <a:t>emphasizing filling out ALL categori</a:t>
            </a:r>
            <a:r>
              <a:rPr lang="en-US" baseline="0" dirty="0"/>
              <a:t>es and placing an N/A, where not applicable.</a:t>
            </a:r>
          </a:p>
          <a:p>
            <a:endParaRPr lang="en-US" baseline="0" dirty="0"/>
          </a:p>
          <a:p>
            <a:r>
              <a:rPr lang="en-US" baseline="0" dirty="0"/>
              <a:t>R1 North – Pam G or Josue</a:t>
            </a:r>
          </a:p>
          <a:p>
            <a:r>
              <a:rPr lang="en-US" baseline="0" dirty="0"/>
              <a:t>R1 South - </a:t>
            </a:r>
            <a:r>
              <a:rPr lang="en-US" baseline="0" dirty="0" err="1"/>
              <a:t>Litza</a:t>
            </a:r>
            <a:endParaRPr lang="en-US" baseline="0" dirty="0"/>
          </a:p>
          <a:p>
            <a:r>
              <a:rPr lang="en-US" baseline="0" dirty="0"/>
              <a:t>R2 - TBD</a:t>
            </a:r>
          </a:p>
        </p:txBody>
      </p:sp>
      <p:sp>
        <p:nvSpPr>
          <p:cNvPr id="4" name="Slide Number Placeholder 3"/>
          <p:cNvSpPr>
            <a:spLocks noGrp="1"/>
          </p:cNvSpPr>
          <p:nvPr>
            <p:ph type="sldNum" sz="quarter" idx="10"/>
          </p:nvPr>
        </p:nvSpPr>
        <p:spPr/>
        <p:txBody>
          <a:bodyPr/>
          <a:lstStyle/>
          <a:p>
            <a:fld id="{E6530340-F5C0-43BA-9CC1-D63E860F355B}" type="slidenum">
              <a:rPr lang="en-US" smtClean="0"/>
              <a:pPr/>
              <a:t>9</a:t>
            </a:fld>
            <a:endParaRPr lang="en-US" dirty="0"/>
          </a:p>
        </p:txBody>
      </p:sp>
    </p:spTree>
    <p:extLst>
      <p:ext uri="{BB962C8B-B14F-4D97-AF65-F5344CB8AC3E}">
        <p14:creationId xmlns:p14="http://schemas.microsoft.com/office/powerpoint/2010/main" val="170367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Ask the</a:t>
            </a:r>
            <a:r>
              <a:rPr lang="en-US" baseline="0" dirty="0"/>
              <a:t> </a:t>
            </a:r>
            <a:r>
              <a:rPr lang="en-US" b="1" baseline="0" dirty="0">
                <a:solidFill>
                  <a:srgbClr val="FF0000"/>
                </a:solidFill>
              </a:rPr>
              <a:t>same participant</a:t>
            </a:r>
            <a:r>
              <a:rPr lang="en-US" baseline="0" dirty="0"/>
              <a:t> to assist you in completing the Student Services Plan based on the needs identified on the OSY Profile. </a:t>
            </a:r>
          </a:p>
          <a:p>
            <a:r>
              <a:rPr lang="en-US" baseline="0" dirty="0"/>
              <a:t>Be sure to model that the plan is directly related to the OSY’s needs and expressed interest.</a:t>
            </a:r>
          </a:p>
          <a:p>
            <a:r>
              <a:rPr lang="en-US" baseline="0" dirty="0"/>
              <a:t>Be sure to reflect flexibility on when you can offer services.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10</a:t>
            </a:fld>
            <a:endParaRPr lang="en-US" dirty="0"/>
          </a:p>
        </p:txBody>
      </p:sp>
    </p:spTree>
    <p:extLst>
      <p:ext uri="{BB962C8B-B14F-4D97-AF65-F5344CB8AC3E}">
        <p14:creationId xmlns:p14="http://schemas.microsoft.com/office/powerpoint/2010/main" val="56079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There are many resources available on the GOSOSY website that are available to serve your OSY;</a:t>
            </a:r>
            <a:r>
              <a:rPr lang="en-US" baseline="0" dirty="0"/>
              <a:t> there is no need to re-invent the wheel.</a:t>
            </a:r>
          </a:p>
          <a:p>
            <a:r>
              <a:rPr lang="en-US" baseline="0" dirty="0"/>
              <a:t>All of the resources are FREE and have pre and post tests. Many are stand-alone lessons, that can be taught in a series or individually to better meet the needs of your OSY population.</a:t>
            </a:r>
          </a:p>
          <a:p>
            <a:r>
              <a:rPr lang="en-US" baseline="0" dirty="0"/>
              <a:t>Go to the “Practitioner” tab, then “instructional Resources” – there you will find a variety of resources ranging from basic reading and math skills lessons to pre-GED.</a:t>
            </a:r>
          </a:p>
          <a:p>
            <a:r>
              <a:rPr lang="en-US" baseline="0" dirty="0"/>
              <a:t>This is a very valuable resource that we have available to us, but it is underutilized. Let’s take advantage of it!</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14</a:t>
            </a:fld>
            <a:endParaRPr lang="en-US" dirty="0"/>
          </a:p>
        </p:txBody>
      </p:sp>
    </p:spTree>
    <p:extLst>
      <p:ext uri="{BB962C8B-B14F-4D97-AF65-F5344CB8AC3E}">
        <p14:creationId xmlns:p14="http://schemas.microsoft.com/office/powerpoint/2010/main" val="775523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D66BE9-8489-4A12-AD58-18A158B4642C}" type="datetime1">
              <a:rPr lang="en-US" smtClean="0"/>
              <a:t>10/30/2017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3D176B5-40CA-4CCF-B69E-75D112C46E54}" type="datetime1">
              <a:rPr lang="en-US" smtClean="0"/>
              <a:t>10/30/2017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817E851-CB1C-437C-9E4B-10EB93A0F338}" type="datetime1">
              <a:rPr lang="en-US" smtClean="0"/>
              <a:t>10/30/2017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C4D5D-47F9-4089-B111-BA9611352CE4}"/>
              </a:ext>
            </a:extLst>
          </p:cNvPr>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Rectangle 3">
            <a:extLst>
              <a:ext uri="{FF2B5EF4-FFF2-40B4-BE49-F238E27FC236}">
                <a16:creationId xmlns:a16="http://schemas.microsoft.com/office/drawing/2014/main" id="{EFEE874A-27E6-4356-A317-791BE6D1D216}"/>
              </a:ext>
            </a:extLst>
          </p:cNvPr>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5" name="Picture 13">
            <a:extLst>
              <a:ext uri="{FF2B5EF4-FFF2-40B4-BE49-F238E27FC236}">
                <a16:creationId xmlns:a16="http://schemas.microsoft.com/office/drawing/2014/main" id="{67C81FA4-8600-4B4E-8DF5-6E3AF586F7D2}"/>
              </a:ext>
            </a:extLst>
          </p:cNvPr>
          <p:cNvPicPr>
            <a:picLocks noChangeAspect="1"/>
          </p:cNvPicPr>
          <p:nvPr userDrawn="1"/>
        </p:nvPicPr>
        <p:blipFill>
          <a:blip r:embed="rId2">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466B0C8D-4F8A-4784-A159-46937867A5C2}"/>
              </a:ext>
            </a:extLst>
          </p:cNvPr>
          <p:cNvSpPr txBox="1">
            <a:spLocks/>
          </p:cNvSpPr>
          <p:nvPr userDrawn="1"/>
        </p:nvSpPr>
        <p:spPr>
          <a:xfrm>
            <a:off x="7205663" y="1019175"/>
            <a:ext cx="1927225"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a:solidFill>
                  <a:prstClr val="black">
                    <a:lumMod val="65000"/>
                    <a:lumOff val="35000"/>
                  </a:prstClr>
                </a:solidFill>
              </a:rPr>
              <a:t>Richard Woods, </a:t>
            </a:r>
          </a:p>
          <a:p>
            <a:pPr algn="r" fontAlgn="auto">
              <a:spcBef>
                <a:spcPts val="0"/>
              </a:spcBef>
              <a:spcAft>
                <a:spcPts val="0"/>
              </a:spcAft>
              <a:defRPr/>
            </a:pPr>
            <a:r>
              <a:rPr lang="en-US" sz="1000" b="1" dirty="0">
                <a:solidFill>
                  <a:prstClr val="black">
                    <a:lumMod val="65000"/>
                    <a:lumOff val="35000"/>
                  </a:prstClr>
                </a:solidFill>
              </a:rPr>
              <a:t>Georgia’s School Superintendent</a:t>
            </a:r>
          </a:p>
          <a:p>
            <a:pPr algn="r" fontAlgn="auto">
              <a:spcBef>
                <a:spcPts val="0"/>
              </a:spcBef>
              <a:spcAft>
                <a:spcPts val="0"/>
              </a:spcAft>
              <a:defRPr/>
            </a:pPr>
            <a:r>
              <a:rPr lang="en-US" sz="1000" b="1" i="1" dirty="0">
                <a:solidFill>
                  <a:prstClr val="black">
                    <a:lumMod val="65000"/>
                    <a:lumOff val="35000"/>
                  </a:prstClr>
                </a:solidFill>
              </a:rPr>
              <a:t>“Educating Georgia’s Future”</a:t>
            </a:r>
          </a:p>
          <a:p>
            <a:pPr algn="r" fontAlgn="auto">
              <a:spcBef>
                <a:spcPts val="0"/>
              </a:spcBef>
              <a:spcAft>
                <a:spcPts val="0"/>
              </a:spcAft>
              <a:defRPr/>
            </a:pPr>
            <a:r>
              <a:rPr lang="en-US" sz="1000" b="1" dirty="0">
                <a:solidFill>
                  <a:prstClr val="black">
                    <a:lumMod val="65000"/>
                    <a:lumOff val="35000"/>
                  </a:prstClr>
                </a:solidFill>
                <a:hlinkClick r:id="rId3"/>
              </a:rPr>
              <a:t>gadoe.org</a:t>
            </a:r>
            <a:endParaRPr lang="en-US" sz="1000" b="1" dirty="0">
              <a:solidFill>
                <a:prstClr val="black">
                  <a:lumMod val="65000"/>
                  <a:lumOff val="35000"/>
                </a:prstClr>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2EC2091D-E967-4CD3-9A72-336A001FB629}"/>
              </a:ext>
            </a:extLst>
          </p:cNvPr>
          <p:cNvSpPr>
            <a:spLocks noGrp="1"/>
          </p:cNvSpPr>
          <p:nvPr>
            <p:ph type="dt" sz="half" idx="10"/>
          </p:nvPr>
        </p:nvSpPr>
        <p:spPr/>
        <p:txBody>
          <a:bodyPr/>
          <a:lstStyle>
            <a:lvl1pPr algn="l" eaLnBrk="0" fontAlgn="base" hangingPunct="0">
              <a:spcBef>
                <a:spcPct val="0"/>
              </a:spcBef>
              <a:spcAft>
                <a:spcPct val="0"/>
              </a:spcAft>
              <a:defRPr sz="1200">
                <a:solidFill>
                  <a:prstClr val="white"/>
                </a:solidFill>
                <a:latin typeface="Arial" panose="020B0604020202020204" pitchFamily="34" charset="0"/>
                <a:cs typeface="Arial" panose="020B0604020202020204" pitchFamily="34" charset="0"/>
              </a:defRPr>
            </a:lvl1pPr>
          </a:lstStyle>
          <a:p>
            <a:pPr>
              <a:defRPr/>
            </a:pPr>
            <a:fld id="{8E5A9654-FE32-41E1-8C09-0A70BB97F994}" type="datetime1">
              <a:rPr lang="en-US" smtClean="0"/>
              <a:t>10/30/2017</a:t>
            </a:fld>
            <a:endParaRPr lang="en-US" dirty="0"/>
          </a:p>
        </p:txBody>
      </p:sp>
      <p:sp>
        <p:nvSpPr>
          <p:cNvPr id="8" name="Footer Placeholder 4">
            <a:extLst>
              <a:ext uri="{FF2B5EF4-FFF2-40B4-BE49-F238E27FC236}">
                <a16:creationId xmlns:a16="http://schemas.microsoft.com/office/drawing/2014/main" id="{7948E5F3-0B9C-4ECA-88A4-BBEABB545415}"/>
              </a:ext>
            </a:extLst>
          </p:cNvPr>
          <p:cNvSpPr>
            <a:spLocks noGrp="1"/>
          </p:cNvSpPr>
          <p:nvPr>
            <p:ph type="ftr" sz="quarter" idx="11"/>
          </p:nvPr>
        </p:nvSpPr>
        <p:spPr/>
        <p:txBody>
          <a:bodyPr/>
          <a:lstStyle>
            <a:lvl1pPr algn="ctr" eaLnBrk="0" fontAlgn="base" hangingPunct="0">
              <a:spcBef>
                <a:spcPct val="0"/>
              </a:spcBef>
              <a:spcAft>
                <a:spcPct val="0"/>
              </a:spcAft>
              <a:defRPr sz="1200">
                <a:solidFill>
                  <a:prstClr val="white"/>
                </a:solidFill>
                <a:latin typeface="Arial" panose="020B0604020202020204" pitchFamily="34" charset="0"/>
                <a:cs typeface="Arial" panose="020B0604020202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90269A0E-FEA8-43B2-8C24-55EF78B6DDC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789AA05-7FFE-45DD-8A65-B103583B3CFF}" type="slidenum">
              <a:rPr lang="en-US" altLang="en-US"/>
              <a:pPr>
                <a:defRPr/>
              </a:pPr>
              <a:t>‹#›</a:t>
            </a:fld>
            <a:endParaRPr lang="en-US" altLang="en-US"/>
          </a:p>
        </p:txBody>
      </p:sp>
    </p:spTree>
    <p:extLst>
      <p:ext uri="{BB962C8B-B14F-4D97-AF65-F5344CB8AC3E}">
        <p14:creationId xmlns:p14="http://schemas.microsoft.com/office/powerpoint/2010/main" val="257284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FD87B8A-C0F7-4B92-8DB8-0B9365348EDA}" type="datetime1">
              <a:rPr lang="en-US" smtClean="0"/>
              <a:t>10/30/2017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93759C7-CF99-4825-BF19-61119A183AD4}" type="datetime1">
              <a:rPr lang="en-US" smtClean="0"/>
              <a:t>10/30/2017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C286363-0FE7-46C0-8706-15C5DF0B7570}" type="datetime1">
              <a:rPr lang="en-US" smtClean="0"/>
              <a:t>10/30/2017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CB55A4B-EAB5-46A2-B147-C2E0F6FD3A67}" type="datetime1">
              <a:rPr lang="en-US" smtClean="0"/>
              <a:t>10/30/2017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189BE82-0577-4E2E-8AAC-F2E9615E26DB}" type="datetime1">
              <a:rPr lang="en-US" smtClean="0"/>
              <a:t>10/30/2017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B2F772D-DFCE-4F09-A475-BADE9C72E7F9}" type="datetime1">
              <a:rPr lang="en-US" smtClean="0"/>
              <a:t>10/30/2017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cstate="print"/>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5D22777-9D9C-4257-9649-4A179B8ED46C}" type="datetime1">
              <a:rPr lang="en-US" smtClean="0"/>
              <a:t>10/30/2017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05CB381-133E-4A42-812D-26CDCC0C5EE2}" type="datetime1">
              <a:rPr lang="en-US" smtClean="0"/>
              <a:t>10/30/2017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cstate="print"/>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FDD9581-7828-4C26-870C-6EFEC3BA12FF}" type="datetime1">
              <a:rPr lang="en-US" smtClean="0"/>
              <a:t>10/30/2017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pineda@doe.k12.ga.us" TargetMode="External"/><Relationship Id="rId2" Type="http://schemas.openxmlformats.org/officeDocument/2006/relationships/hyperlink" Target="http://osymigrant.org/GOSOSY%20OSY%20Data%20Collection%20(with%20HSED).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amp;ehk=vZwD4sUJVOeXheAPspxZ2Q&amp;r=0&amp;pid=OfficeInsert"/><Relationship Id="rId2" Type="http://schemas.openxmlformats.org/officeDocument/2006/relationships/hyperlink" Target="http://osymigrant.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symigran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osymigrant.org/GOSOSYinstorallanguag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ttendee.gotowebinar.com/recording/143519401294458649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facebook.com/gadoe" TargetMode="External"/><Relationship Id="rId3" Type="http://schemas.openxmlformats.org/officeDocument/2006/relationships/hyperlink" Target="mailto:spineda@doe.k12.ga.us" TargetMode="External"/><Relationship Id="rId7" Type="http://schemas.openxmlformats.org/officeDocument/2006/relationships/hyperlink" Target="http://gadoe.org/" TargetMode="External"/><Relationship Id="rId2" Type="http://schemas.openxmlformats.org/officeDocument/2006/relationships/hyperlink" Target="mailto:jcortez@doe.k12.ga.us" TargetMode="External"/><Relationship Id="rId1" Type="http://schemas.openxmlformats.org/officeDocument/2006/relationships/slideLayout" Target="../slideLayouts/slideLayout12.xml"/><Relationship Id="rId6" Type="http://schemas.openxmlformats.org/officeDocument/2006/relationships/hyperlink" Target="mailto:mctarpley@doe.k12.ga.us" TargetMode="External"/><Relationship Id="rId5" Type="http://schemas.openxmlformats.org/officeDocument/2006/relationships/hyperlink" Target="mailto:mndaayez@doe.k12.ga.us" TargetMode="External"/><Relationship Id="rId4" Type="http://schemas.openxmlformats.org/officeDocument/2006/relationships/hyperlink" Target="mailto:cmathis@doe.k12.ga.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adoe.org/School-Improvement/Federal-Programs/Documents/Migrant%20Education%20Program/FY17%20Protocol%20for%20OSY%20DO%20Services%20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adoe.org/School-Improvement/Federal-Programs/Documents/Migrant%20Education%20Program/FY17%20OSY%20Profile%20April%202016.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adoe.org/School-Improvement/Federal-Programs/Pages/Gamep-Forms-and-Document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842" y="1699460"/>
            <a:ext cx="8837158" cy="2174708"/>
          </a:xfrm>
        </p:spPr>
        <p:txBody>
          <a:bodyPr anchor="t">
            <a:normAutofit/>
          </a:bodyPr>
          <a:lstStyle/>
          <a:p>
            <a:r>
              <a:rPr lang="en-US" altLang="en-US" sz="3600" dirty="0"/>
              <a:t>Coordinating and Designing Services for Migrant Drop Outs and Out-of-School Youth </a:t>
            </a:r>
            <a:endParaRPr lang="en-US" sz="2200" i="1" dirty="0">
              <a:latin typeface="+mn-lt"/>
            </a:endParaRPr>
          </a:p>
        </p:txBody>
      </p:sp>
      <p:pic>
        <p:nvPicPr>
          <p:cNvPr id="8" name="Picture 7" descr="C:\Documents and Settings\John Wight\Desktop\MEP HD Logo.tiff">
            <a:extLst>
              <a:ext uri="{FF2B5EF4-FFF2-40B4-BE49-F238E27FC236}">
                <a16:creationId xmlns:a16="http://schemas.microsoft.com/office/drawing/2014/main" id="{F9616BAD-0FD5-4E99-BC0C-FAB18DFD5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056" y="3874168"/>
            <a:ext cx="2253976" cy="22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57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736" y="500907"/>
            <a:ext cx="4487779" cy="5689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80E68EDA-7BCE-4EEF-8636-47176B6EAFA1}"/>
              </a:ext>
            </a:extLst>
          </p:cNvPr>
          <p:cNvSpPr/>
          <p:nvPr/>
        </p:nvSpPr>
        <p:spPr>
          <a:xfrm rot="18698014">
            <a:off x="1044980" y="2716736"/>
            <a:ext cx="5799671"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SAMPLE</a:t>
            </a:r>
          </a:p>
        </p:txBody>
      </p:sp>
    </p:spTree>
    <p:extLst>
      <p:ext uri="{BB962C8B-B14F-4D97-AF65-F5344CB8AC3E}">
        <p14:creationId xmlns:p14="http://schemas.microsoft.com/office/powerpoint/2010/main" val="26793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a:latin typeface="+mn-lt"/>
              </a:rPr>
              <a:t>OSY Profile Collection</a:t>
            </a:r>
          </a:p>
        </p:txBody>
      </p:sp>
      <p:sp>
        <p:nvSpPr>
          <p:cNvPr id="3" name="Subtitle 2"/>
          <p:cNvSpPr>
            <a:spLocks noGrp="1"/>
          </p:cNvSpPr>
          <p:nvPr>
            <p:ph idx="1"/>
          </p:nvPr>
        </p:nvSpPr>
        <p:spPr>
          <a:xfrm>
            <a:off x="424113" y="1572961"/>
            <a:ext cx="8238624" cy="4635333"/>
          </a:xfrm>
        </p:spPr>
        <p:txBody>
          <a:bodyPr>
            <a:noAutofit/>
          </a:bodyPr>
          <a:lstStyle/>
          <a:p>
            <a:pPr marL="342900" indent="-342900" algn="l">
              <a:lnSpc>
                <a:spcPct val="100000"/>
              </a:lnSpc>
              <a:spcBef>
                <a:spcPts val="0"/>
              </a:spcBef>
              <a:buFont typeface="Arial" panose="020B0604020202020204" pitchFamily="34" charset="0"/>
              <a:buChar char="•"/>
            </a:pPr>
            <a:r>
              <a:rPr lang="en-US" sz="2000" dirty="0"/>
              <a:t>States are asked to submit data collected from their use of the </a:t>
            </a:r>
            <a:r>
              <a:rPr lang="en-US" sz="2000" i="1" dirty="0"/>
              <a:t>OSY</a:t>
            </a:r>
            <a:r>
              <a:rPr lang="en-US" sz="2000" dirty="0"/>
              <a:t> </a:t>
            </a:r>
            <a:r>
              <a:rPr lang="en-US" sz="2000" i="1" dirty="0"/>
              <a:t>Student Profile </a:t>
            </a:r>
            <a:r>
              <a:rPr lang="en-US" sz="2000" dirty="0"/>
              <a:t>to the OSY Consortium.</a:t>
            </a:r>
          </a:p>
          <a:p>
            <a:pPr marL="342900" indent="-342900" algn="l">
              <a:lnSpc>
                <a:spcPct val="100000"/>
              </a:lnSpc>
              <a:spcBef>
                <a:spcPts val="0"/>
              </a:spcBef>
              <a:buFont typeface="Arial" panose="020B0604020202020204" pitchFamily="34" charset="0"/>
              <a:buChar char="•"/>
            </a:pPr>
            <a:r>
              <a:rPr lang="en-US" sz="2000" dirty="0"/>
              <a:t>You will be required to submit this data to your State OSY representative three times per year (Fall, Spring, and Summer)</a:t>
            </a:r>
          </a:p>
          <a:p>
            <a:pPr marL="342900" indent="-342900" algn="l">
              <a:lnSpc>
                <a:spcPct val="100000"/>
              </a:lnSpc>
              <a:spcBef>
                <a:spcPts val="0"/>
              </a:spcBef>
              <a:buFont typeface="Arial" panose="020B0604020202020204" pitchFamily="34" charset="0"/>
              <a:buChar char="•"/>
            </a:pPr>
            <a:r>
              <a:rPr lang="en-US" sz="2000" dirty="0"/>
              <a:t>In an effort to simplify the process of calculating data and percentages, an Excel spreadsheet is provided </a:t>
            </a:r>
            <a:r>
              <a:rPr lang="en-US" sz="2000" dirty="0">
                <a:hlinkClick r:id="rId2"/>
              </a:rPr>
              <a:t>here</a:t>
            </a:r>
            <a:r>
              <a:rPr lang="en-US" sz="2000" dirty="0"/>
              <a:t>.</a:t>
            </a:r>
          </a:p>
          <a:p>
            <a:pPr marL="342900" indent="-342900" algn="l">
              <a:lnSpc>
                <a:spcPct val="100000"/>
              </a:lnSpc>
              <a:spcBef>
                <a:spcPts val="0"/>
              </a:spcBef>
              <a:buFont typeface="Arial" panose="020B0604020202020204" pitchFamily="34" charset="0"/>
              <a:buChar char="•"/>
            </a:pPr>
            <a:r>
              <a:rPr lang="en-US" sz="2000" dirty="0"/>
              <a:t>You can transfer the numbers you have collected on your local State </a:t>
            </a:r>
            <a:r>
              <a:rPr lang="en-US" sz="2000" i="1" dirty="0"/>
              <a:t>OSY Data Profile</a:t>
            </a:r>
            <a:r>
              <a:rPr lang="en-US" sz="2000" dirty="0"/>
              <a:t> Forms and simply enter them into the Excel form. </a:t>
            </a:r>
          </a:p>
          <a:p>
            <a:pPr marL="342900" indent="-342900" algn="l">
              <a:lnSpc>
                <a:spcPct val="100000"/>
              </a:lnSpc>
              <a:spcBef>
                <a:spcPts val="0"/>
              </a:spcBef>
              <a:buFont typeface="Arial" panose="020B0604020202020204" pitchFamily="34" charset="0"/>
              <a:buChar char="•"/>
            </a:pPr>
            <a:r>
              <a:rPr lang="en-US" sz="2000" dirty="0"/>
              <a:t>You will need to enter your aggregate numbers into Columns B, F, J and N, and they will be automatically converted into percentages.</a:t>
            </a:r>
          </a:p>
          <a:p>
            <a:pPr marL="342900" indent="-342900" algn="l">
              <a:lnSpc>
                <a:spcPct val="100000"/>
              </a:lnSpc>
              <a:spcBef>
                <a:spcPts val="0"/>
              </a:spcBef>
              <a:buFont typeface="Arial" panose="020B0604020202020204" pitchFamily="34" charset="0"/>
              <a:buChar char="•"/>
            </a:pPr>
            <a:r>
              <a:rPr lang="en-US" sz="2000" dirty="0"/>
              <a:t>Please contact Sabrina Rivera Pineda at 404-576-3133 or </a:t>
            </a:r>
            <a:r>
              <a:rPr lang="en-US" sz="2000" dirty="0">
                <a:hlinkClick r:id="rId3"/>
              </a:rPr>
              <a:t>spineda@doe.k12.ga.us</a:t>
            </a:r>
            <a:r>
              <a:rPr lang="en-US" sz="2000" dirty="0"/>
              <a:t> if you have further questions or require assistance with any of these forms.</a:t>
            </a:r>
          </a:p>
        </p:txBody>
      </p:sp>
    </p:spTree>
    <p:extLst>
      <p:ext uri="{BB962C8B-B14F-4D97-AF65-F5344CB8AC3E}">
        <p14:creationId xmlns:p14="http://schemas.microsoft.com/office/powerpoint/2010/main" val="281144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AED68E-0E84-4104-AE45-0296D67CDEA3}"/>
              </a:ext>
            </a:extLst>
          </p:cNvPr>
          <p:cNvPicPr>
            <a:picLocks noChangeAspect="1"/>
          </p:cNvPicPr>
          <p:nvPr/>
        </p:nvPicPr>
        <p:blipFill rotWithShape="1">
          <a:blip r:embed="rId2"/>
          <a:srcRect l="2068" t="22447" r="1662" b="8523"/>
          <a:stretch/>
        </p:blipFill>
        <p:spPr>
          <a:xfrm>
            <a:off x="137160" y="1600199"/>
            <a:ext cx="7809838" cy="4479977"/>
          </a:xfrm>
          <a:prstGeom prst="rect">
            <a:avLst/>
          </a:prstGeom>
          <a:ln>
            <a:noFill/>
          </a:ln>
          <a:effectLst>
            <a:softEdge rad="12700"/>
          </a:effectLst>
        </p:spPr>
      </p:pic>
      <p:sp>
        <p:nvSpPr>
          <p:cNvPr id="8" name="Rectangle 7">
            <a:extLst>
              <a:ext uri="{FF2B5EF4-FFF2-40B4-BE49-F238E27FC236}">
                <a16:creationId xmlns:a16="http://schemas.microsoft.com/office/drawing/2014/main" id="{53149B0F-C852-445F-8E45-D88D2F5F8817}"/>
              </a:ext>
            </a:extLst>
          </p:cNvPr>
          <p:cNvSpPr/>
          <p:nvPr/>
        </p:nvSpPr>
        <p:spPr>
          <a:xfrm rot="18698014">
            <a:off x="1142244" y="3055357"/>
            <a:ext cx="5799671"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SAMPLE</a:t>
            </a:r>
          </a:p>
        </p:txBody>
      </p:sp>
    </p:spTree>
    <p:extLst>
      <p:ext uri="{BB962C8B-B14F-4D97-AF65-F5344CB8AC3E}">
        <p14:creationId xmlns:p14="http://schemas.microsoft.com/office/powerpoint/2010/main" val="129211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A180F75-1B29-4D0D-8353-A7C6843CC144}"/>
              </a:ext>
            </a:extLst>
          </p:cNvPr>
          <p:cNvSpPr>
            <a:spLocks noGrp="1"/>
          </p:cNvSpPr>
          <p:nvPr>
            <p:ph type="title"/>
          </p:nvPr>
        </p:nvSpPr>
        <p:spPr>
          <a:xfrm>
            <a:off x="240030" y="334016"/>
            <a:ext cx="6680583" cy="1325563"/>
          </a:xfrm>
        </p:spPr>
        <p:txBody>
          <a:bodyPr>
            <a:normAutofit/>
          </a:bodyPr>
          <a:lstStyle/>
          <a:p>
            <a:r>
              <a:rPr lang="en-US" altLang="en-US" sz="3600" dirty="0">
                <a:latin typeface="Calibri Bold" panose="020F0702030404030204" pitchFamily="34" charset="0"/>
              </a:rPr>
              <a:t>Serving OSY in Georgia Using</a:t>
            </a:r>
            <a:br>
              <a:rPr lang="en-US" altLang="en-US" sz="3600" dirty="0">
                <a:latin typeface="Calibri Bold" panose="020F0702030404030204" pitchFamily="34" charset="0"/>
              </a:rPr>
            </a:br>
            <a:r>
              <a:rPr lang="en-US" altLang="en-US" sz="3600" dirty="0">
                <a:latin typeface="Calibri Bold" panose="020F0702030404030204" pitchFamily="34" charset="0"/>
              </a:rPr>
              <a:t>GOSOSY Resources</a:t>
            </a:r>
          </a:p>
        </p:txBody>
      </p:sp>
      <p:sp>
        <p:nvSpPr>
          <p:cNvPr id="6147" name="Content Placeholder 2">
            <a:extLst>
              <a:ext uri="{FF2B5EF4-FFF2-40B4-BE49-F238E27FC236}">
                <a16:creationId xmlns:a16="http://schemas.microsoft.com/office/drawing/2014/main" id="{AFC5BD57-8D19-4726-BD7D-7DC14F0D6EC5}"/>
              </a:ext>
            </a:extLst>
          </p:cNvPr>
          <p:cNvSpPr>
            <a:spLocks noGrp="1"/>
          </p:cNvSpPr>
          <p:nvPr>
            <p:ph idx="1"/>
          </p:nvPr>
        </p:nvSpPr>
        <p:spPr>
          <a:xfrm>
            <a:off x="0" y="1572673"/>
            <a:ext cx="8686592" cy="4496657"/>
          </a:xfrm>
        </p:spPr>
        <p:txBody>
          <a:bodyPr>
            <a:normAutofit lnSpcReduction="10000"/>
          </a:bodyPr>
          <a:lstStyle/>
          <a:p>
            <a:pPr marL="794054" lvl="1" indent="-342900">
              <a:lnSpc>
                <a:spcPct val="110000"/>
              </a:lnSpc>
              <a:spcBef>
                <a:spcPts val="0"/>
              </a:spcBef>
              <a:defRPr/>
            </a:pPr>
            <a:r>
              <a:rPr lang="en-US" dirty="0"/>
              <a:t>Why reinvent the wheel? </a:t>
            </a:r>
          </a:p>
          <a:p>
            <a:pPr marL="794054" lvl="1" indent="-342900">
              <a:lnSpc>
                <a:spcPct val="110000"/>
              </a:lnSpc>
              <a:spcBef>
                <a:spcPts val="0"/>
              </a:spcBef>
              <a:defRPr/>
            </a:pPr>
            <a:r>
              <a:rPr lang="en-US" dirty="0"/>
              <a:t>There are many available resources developed by the National OSY Consortium, also known as GOSOSY</a:t>
            </a:r>
          </a:p>
          <a:p>
            <a:pPr marL="794054" lvl="1" indent="-342900">
              <a:lnSpc>
                <a:spcPct val="110000"/>
              </a:lnSpc>
              <a:spcBef>
                <a:spcPts val="0"/>
              </a:spcBef>
              <a:defRPr/>
            </a:pPr>
            <a:r>
              <a:rPr lang="en-US" dirty="0"/>
              <a:t>Just visit </a:t>
            </a:r>
            <a:r>
              <a:rPr lang="en-US" dirty="0">
                <a:hlinkClick r:id="rId2"/>
              </a:rPr>
              <a:t>osymigrant.org </a:t>
            </a:r>
            <a:r>
              <a:rPr lang="en-US" dirty="0"/>
              <a:t>and click on the </a:t>
            </a:r>
          </a:p>
          <a:p>
            <a:pPr marL="451154" lvl="1" indent="0">
              <a:lnSpc>
                <a:spcPct val="110000"/>
              </a:lnSpc>
              <a:spcBef>
                <a:spcPts val="0"/>
              </a:spcBef>
              <a:buNone/>
              <a:defRPr/>
            </a:pPr>
            <a:r>
              <a:rPr lang="en-US" dirty="0"/>
              <a:t>     “</a:t>
            </a:r>
            <a:r>
              <a:rPr lang="en-US" dirty="0" err="1"/>
              <a:t>Practioner</a:t>
            </a:r>
            <a:r>
              <a:rPr lang="en-US" dirty="0"/>
              <a:t>” tab.</a:t>
            </a:r>
          </a:p>
          <a:p>
            <a:pPr marL="794054" lvl="1" indent="-342900">
              <a:lnSpc>
                <a:spcPct val="110000"/>
              </a:lnSpc>
              <a:spcBef>
                <a:spcPts val="0"/>
              </a:spcBef>
              <a:defRPr/>
            </a:pPr>
            <a:r>
              <a:rPr lang="en-US" dirty="0"/>
              <a:t>You will find a variety of materials and </a:t>
            </a:r>
          </a:p>
          <a:p>
            <a:pPr marL="451154" lvl="1" indent="0">
              <a:lnSpc>
                <a:spcPct val="110000"/>
              </a:lnSpc>
              <a:spcBef>
                <a:spcPts val="0"/>
              </a:spcBef>
              <a:buNone/>
              <a:defRPr/>
            </a:pPr>
            <a:r>
              <a:rPr lang="en-US" dirty="0"/>
              <a:t>       </a:t>
            </a:r>
            <a:r>
              <a:rPr lang="en-US" dirty="0" err="1"/>
              <a:t>resouces</a:t>
            </a:r>
            <a:r>
              <a:rPr lang="en-US" dirty="0"/>
              <a:t> to help you serve your OSY </a:t>
            </a:r>
          </a:p>
          <a:p>
            <a:pPr marL="451154" lvl="1" indent="0">
              <a:lnSpc>
                <a:spcPct val="110000"/>
              </a:lnSpc>
              <a:spcBef>
                <a:spcPts val="0"/>
              </a:spcBef>
              <a:buNone/>
              <a:defRPr/>
            </a:pPr>
            <a:r>
              <a:rPr lang="en-US" dirty="0"/>
              <a:t>     effectively.</a:t>
            </a:r>
          </a:p>
          <a:p>
            <a:pPr marL="794054" lvl="1" indent="-342900">
              <a:lnSpc>
                <a:spcPct val="110000"/>
              </a:lnSpc>
              <a:spcBef>
                <a:spcPts val="0"/>
              </a:spcBef>
              <a:defRPr/>
            </a:pPr>
            <a:r>
              <a:rPr lang="en-US" dirty="0"/>
              <a:t>Many resources are available in </a:t>
            </a:r>
          </a:p>
          <a:p>
            <a:pPr marL="451154" lvl="1" indent="0">
              <a:lnSpc>
                <a:spcPct val="110000"/>
              </a:lnSpc>
              <a:spcBef>
                <a:spcPts val="0"/>
              </a:spcBef>
              <a:buNone/>
              <a:defRPr/>
            </a:pPr>
            <a:r>
              <a:rPr lang="en-US" dirty="0"/>
              <a:t>     both English and Spanish and are</a:t>
            </a:r>
          </a:p>
          <a:p>
            <a:pPr marL="451154" lvl="1" indent="0">
              <a:lnSpc>
                <a:spcPct val="110000"/>
              </a:lnSpc>
              <a:spcBef>
                <a:spcPts val="0"/>
              </a:spcBef>
              <a:buNone/>
              <a:defRPr/>
            </a:pPr>
            <a:r>
              <a:rPr lang="en-US" dirty="0"/>
              <a:t>     completely free and reproducible.</a:t>
            </a:r>
          </a:p>
          <a:p>
            <a:pPr marL="794054" lvl="1" indent="-342900">
              <a:lnSpc>
                <a:spcPct val="110000"/>
              </a:lnSpc>
              <a:spcBef>
                <a:spcPts val="0"/>
              </a:spcBef>
              <a:defRPr/>
            </a:pPr>
            <a:r>
              <a:rPr lang="en-US" dirty="0"/>
              <a:t>Pre and posts test are even included!</a:t>
            </a:r>
          </a:p>
          <a:p>
            <a:pPr marL="451154" lvl="1" indent="0">
              <a:buNone/>
              <a:defRPr/>
            </a:pPr>
            <a:endParaRPr lang="en-US" dirty="0"/>
          </a:p>
        </p:txBody>
      </p:sp>
      <p:pic>
        <p:nvPicPr>
          <p:cNvPr id="4" name="Picture 3">
            <a:extLst>
              <a:ext uri="{FF2B5EF4-FFF2-40B4-BE49-F238E27FC236}">
                <a16:creationId xmlns:a16="http://schemas.microsoft.com/office/drawing/2014/main" id="{BB578DAB-E8B0-4104-8DF6-BA383D251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699" y="2989725"/>
            <a:ext cx="2713902" cy="3079605"/>
          </a:xfrm>
          <a:prstGeom prst="rect">
            <a:avLst/>
          </a:prstGeom>
        </p:spPr>
      </p:pic>
    </p:spTree>
    <p:extLst>
      <p:ext uri="{BB962C8B-B14F-4D97-AF65-F5344CB8AC3E}">
        <p14:creationId xmlns:p14="http://schemas.microsoft.com/office/powerpoint/2010/main" val="321561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6799" y="2530184"/>
            <a:ext cx="2587626" cy="2292935"/>
          </a:xfrm>
          <a:prstGeom prst="rect">
            <a:avLst/>
          </a:prstGeom>
          <a:noFill/>
        </p:spPr>
        <p:txBody>
          <a:bodyPr wrap="square" rtlCol="0">
            <a:spAutoFit/>
          </a:bodyPr>
          <a:lstStyle/>
          <a:p>
            <a:pPr>
              <a:spcBef>
                <a:spcPts val="600"/>
              </a:spcBef>
            </a:pPr>
            <a:r>
              <a:rPr lang="en-US" b="1" u="sng" dirty="0"/>
              <a:t>Available Resources</a:t>
            </a:r>
            <a:r>
              <a:rPr lang="en-US" dirty="0"/>
              <a:t>:</a:t>
            </a:r>
          </a:p>
          <a:p>
            <a:pPr>
              <a:spcBef>
                <a:spcPts val="600"/>
              </a:spcBef>
            </a:pPr>
            <a:r>
              <a:rPr lang="en-US" sz="1400" dirty="0"/>
              <a:t>Access curriculum for OSY</a:t>
            </a:r>
          </a:p>
          <a:p>
            <a:r>
              <a:rPr lang="en-US" sz="1400" dirty="0"/>
              <a:t>Help OSY Set and Achieve their Goals</a:t>
            </a:r>
          </a:p>
          <a:p>
            <a:r>
              <a:rPr lang="en-US" sz="1400" dirty="0"/>
              <a:t>Network with Practitioners Across the Country</a:t>
            </a:r>
          </a:p>
          <a:p>
            <a:r>
              <a:rPr lang="en-US" sz="1400" dirty="0"/>
              <a:t>Read OSY Success Stories</a:t>
            </a:r>
          </a:p>
          <a:p>
            <a:endParaRPr lang="en-US" u="sng" dirty="0">
              <a:solidFill>
                <a:srgbClr val="0070C0"/>
              </a:solidFill>
            </a:endParaRPr>
          </a:p>
          <a:p>
            <a:r>
              <a:rPr lang="en-US" u="sng" dirty="0">
                <a:solidFill>
                  <a:srgbClr val="0070C0"/>
                </a:solidFill>
                <a:hlinkClick r:id="rId3"/>
              </a:rPr>
              <a:t>osymigrant.org</a:t>
            </a:r>
            <a:endParaRPr lang="en-US" u="sng" dirty="0">
              <a:solidFill>
                <a:srgbClr val="0070C0"/>
              </a:solidFill>
            </a:endParaRPr>
          </a:p>
        </p:txBody>
      </p:sp>
      <p:pic>
        <p:nvPicPr>
          <p:cNvPr id="2" name="Picture 1">
            <a:extLst>
              <a:ext uri="{FF2B5EF4-FFF2-40B4-BE49-F238E27FC236}">
                <a16:creationId xmlns:a16="http://schemas.microsoft.com/office/drawing/2014/main" id="{15221FB0-7958-4F5B-AEB5-4F1139CD5FE4}"/>
              </a:ext>
            </a:extLst>
          </p:cNvPr>
          <p:cNvPicPr>
            <a:picLocks noChangeAspect="1"/>
          </p:cNvPicPr>
          <p:nvPr/>
        </p:nvPicPr>
        <p:blipFill rotWithShape="1">
          <a:blip r:embed="rId4"/>
          <a:srcRect l="17555" t="7426" r="18778" b="13080"/>
          <a:stretch/>
        </p:blipFill>
        <p:spPr>
          <a:xfrm>
            <a:off x="171450" y="499761"/>
            <a:ext cx="5886450" cy="5451676"/>
          </a:xfrm>
          <a:prstGeom prst="rect">
            <a:avLst/>
          </a:prstGeom>
        </p:spPr>
      </p:pic>
      <p:sp>
        <p:nvSpPr>
          <p:cNvPr id="3" name="Arrow: Down 2">
            <a:extLst>
              <a:ext uri="{FF2B5EF4-FFF2-40B4-BE49-F238E27FC236}">
                <a16:creationId xmlns:a16="http://schemas.microsoft.com/office/drawing/2014/main" id="{F41ED4A7-E084-4BC5-8EAB-7884E68D0140}"/>
              </a:ext>
            </a:extLst>
          </p:cNvPr>
          <p:cNvSpPr/>
          <p:nvPr/>
        </p:nvSpPr>
        <p:spPr>
          <a:xfrm rot="3256457">
            <a:off x="882431" y="1207930"/>
            <a:ext cx="560070" cy="1036694"/>
          </a:xfrm>
          <a:prstGeom prst="down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97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16619" y="1612232"/>
            <a:ext cx="6768613" cy="4357999"/>
          </a:xfrm>
          <a:prstGeom prst="rect">
            <a:avLst/>
          </a:prstGeom>
          <a:ln w="12700">
            <a:solidFill>
              <a:schemeClr val="tx1">
                <a:alpha val="0"/>
              </a:schemeClr>
            </a:solidFill>
          </a:ln>
          <a:effectLst>
            <a:softEdge rad="215900"/>
          </a:effectLst>
        </p:spPr>
      </p:pic>
      <p:sp>
        <p:nvSpPr>
          <p:cNvPr id="7" name="Title 1"/>
          <p:cNvSpPr>
            <a:spLocks noGrp="1"/>
          </p:cNvSpPr>
          <p:nvPr>
            <p:ph type="title"/>
          </p:nvPr>
        </p:nvSpPr>
        <p:spPr>
          <a:xfrm>
            <a:off x="180474" y="185411"/>
            <a:ext cx="6277476" cy="1547508"/>
          </a:xfrm>
        </p:spPr>
        <p:txBody>
          <a:bodyPr>
            <a:normAutofit fontScale="90000"/>
          </a:bodyPr>
          <a:lstStyle/>
          <a:p>
            <a:r>
              <a:rPr lang="en-US" sz="4000" dirty="0">
                <a:latin typeface="+mn-lt"/>
              </a:rPr>
              <a:t>IF OSY wants English language lessons, then…use the </a:t>
            </a:r>
            <a:r>
              <a:rPr lang="en-US" sz="4000" dirty="0">
                <a:latin typeface="+mn-lt"/>
                <a:hlinkClick r:id="rId4"/>
              </a:rPr>
              <a:t>screener</a:t>
            </a:r>
            <a:r>
              <a:rPr lang="en-US" sz="4000" dirty="0">
                <a:latin typeface="+mn-lt"/>
              </a:rPr>
              <a:t>:</a:t>
            </a:r>
          </a:p>
        </p:txBody>
      </p:sp>
    </p:spTree>
    <p:extLst>
      <p:ext uri="{BB962C8B-B14F-4D97-AF65-F5344CB8AC3E}">
        <p14:creationId xmlns:p14="http://schemas.microsoft.com/office/powerpoint/2010/main" val="362984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9021" y="1057258"/>
            <a:ext cx="7687284" cy="5119704"/>
          </a:xfrm>
          <a:prstGeom prst="rect">
            <a:avLst/>
          </a:prstGeom>
          <a:effectLst>
            <a:softEdge rad="990600"/>
          </a:effectLst>
        </p:spPr>
      </p:pic>
    </p:spTree>
    <p:extLst>
      <p:ext uri="{BB962C8B-B14F-4D97-AF65-F5344CB8AC3E}">
        <p14:creationId xmlns:p14="http://schemas.microsoft.com/office/powerpoint/2010/main" val="19616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B8C9442-4F4D-4D79-ABC2-76F0B0F48711}"/>
              </a:ext>
            </a:extLst>
          </p:cNvPr>
          <p:cNvSpPr>
            <a:spLocks noGrp="1"/>
          </p:cNvSpPr>
          <p:nvPr>
            <p:ph type="title"/>
          </p:nvPr>
        </p:nvSpPr>
        <p:spPr>
          <a:xfrm>
            <a:off x="141320" y="116847"/>
            <a:ext cx="6693820" cy="1083304"/>
          </a:xfrm>
        </p:spPr>
        <p:txBody>
          <a:bodyPr>
            <a:normAutofit/>
          </a:bodyPr>
          <a:lstStyle/>
          <a:p>
            <a:r>
              <a:rPr lang="en-US" altLang="en-US" sz="3600" dirty="0">
                <a:latin typeface="Calibri Bold" panose="020F0702030404030204" pitchFamily="34" charset="0"/>
              </a:rPr>
              <a:t>GOSOSY Instructional Resources</a:t>
            </a:r>
          </a:p>
        </p:txBody>
      </p:sp>
      <p:sp>
        <p:nvSpPr>
          <p:cNvPr id="3" name="Content Placeholder 2">
            <a:extLst>
              <a:ext uri="{FF2B5EF4-FFF2-40B4-BE49-F238E27FC236}">
                <a16:creationId xmlns:a16="http://schemas.microsoft.com/office/drawing/2014/main" id="{FB2ADA34-AA3A-4822-ACD6-F6753945EA10}"/>
              </a:ext>
            </a:extLst>
          </p:cNvPr>
          <p:cNvSpPr>
            <a:spLocks noGrp="1"/>
          </p:cNvSpPr>
          <p:nvPr>
            <p:ph idx="1"/>
          </p:nvPr>
        </p:nvSpPr>
        <p:spPr>
          <a:xfrm>
            <a:off x="480060" y="991235"/>
            <a:ext cx="7316403" cy="5144870"/>
          </a:xfrm>
        </p:spPr>
        <p:txBody>
          <a:bodyPr>
            <a:noAutofit/>
          </a:bodyPr>
          <a:lstStyle/>
          <a:p>
            <a:pPr marL="0" indent="0" algn="ctr">
              <a:lnSpc>
                <a:spcPct val="100000"/>
              </a:lnSpc>
              <a:spcBef>
                <a:spcPts val="0"/>
              </a:spcBef>
              <a:buNone/>
            </a:pPr>
            <a:r>
              <a:rPr lang="en-US" sz="2400" b="1" u="sng" dirty="0"/>
              <a:t>Reading</a:t>
            </a:r>
          </a:p>
          <a:p>
            <a:pPr>
              <a:lnSpc>
                <a:spcPct val="100000"/>
              </a:lnSpc>
              <a:spcBef>
                <a:spcPts val="0"/>
              </a:spcBef>
            </a:pPr>
            <a:r>
              <a:rPr lang="en-US" sz="2200" u="sng" dirty="0"/>
              <a:t>Reading On the Move </a:t>
            </a:r>
            <a:r>
              <a:rPr lang="en-US" sz="2200" dirty="0"/>
              <a:t>is a series of stand-alone lessons, written at a 3rd – 5th grade reading level, geared toward out-of-school youth (adult oriented) to introduce or strengthen basic reading skills. </a:t>
            </a:r>
          </a:p>
          <a:p>
            <a:pPr>
              <a:lnSpc>
                <a:spcPct val="100000"/>
              </a:lnSpc>
              <a:spcBef>
                <a:spcPts val="0"/>
              </a:spcBef>
            </a:pPr>
            <a:r>
              <a:rPr lang="en-US" sz="2200" dirty="0"/>
              <a:t>Activities throughout the lessons emphasize proven, research-based, teaching strategies, including active student involvement, consideration of the student’s background, establishment of a relationship between the author and the student, linkage of reading and writing skills, and presentation of vocabulary in context. </a:t>
            </a:r>
          </a:p>
          <a:p>
            <a:pPr>
              <a:lnSpc>
                <a:spcPct val="100000"/>
              </a:lnSpc>
              <a:spcBef>
                <a:spcPts val="0"/>
              </a:spcBef>
            </a:pPr>
            <a:r>
              <a:rPr lang="en-US" sz="2200" dirty="0"/>
              <a:t>Also included in the lessons are basic study skills and practice using reference materials. </a:t>
            </a:r>
          </a:p>
          <a:p>
            <a:pPr>
              <a:lnSpc>
                <a:spcPct val="100000"/>
              </a:lnSpc>
              <a:spcBef>
                <a:spcPts val="0"/>
              </a:spcBef>
            </a:pPr>
            <a:r>
              <a:rPr lang="en-US" sz="2200" dirty="0"/>
              <a:t>An assessment, which may be used to measure student mastery of the content, is provided for each lesson. </a:t>
            </a:r>
          </a:p>
        </p:txBody>
      </p:sp>
    </p:spTree>
    <p:extLst>
      <p:ext uri="{BB962C8B-B14F-4D97-AF65-F5344CB8AC3E}">
        <p14:creationId xmlns:p14="http://schemas.microsoft.com/office/powerpoint/2010/main" val="17496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98EBBE1-F667-4F56-9851-FF4698A9ACCF}"/>
              </a:ext>
            </a:extLst>
          </p:cNvPr>
          <p:cNvSpPr>
            <a:spLocks noGrp="1"/>
          </p:cNvSpPr>
          <p:nvPr>
            <p:ph type="title"/>
          </p:nvPr>
        </p:nvSpPr>
        <p:spPr>
          <a:xfrm>
            <a:off x="160230" y="86328"/>
            <a:ext cx="8229182" cy="960767"/>
          </a:xfrm>
        </p:spPr>
        <p:txBody>
          <a:bodyPr>
            <a:normAutofit/>
          </a:bodyPr>
          <a:lstStyle/>
          <a:p>
            <a:pPr eaLnBrk="1" hangingPunct="1"/>
            <a:r>
              <a:rPr lang="en-US" altLang="en-US" sz="3600" dirty="0">
                <a:latin typeface="Calibri Bold" panose="020F0702030404030204" pitchFamily="34" charset="0"/>
              </a:rPr>
              <a:t>GOSOSY Instructional Resources</a:t>
            </a:r>
          </a:p>
        </p:txBody>
      </p:sp>
      <p:sp>
        <p:nvSpPr>
          <p:cNvPr id="3" name="Content Placeholder 2">
            <a:extLst>
              <a:ext uri="{FF2B5EF4-FFF2-40B4-BE49-F238E27FC236}">
                <a16:creationId xmlns:a16="http://schemas.microsoft.com/office/drawing/2014/main" id="{2238D317-1C53-46CF-BE6F-828D0A9C0C39}"/>
              </a:ext>
            </a:extLst>
          </p:cNvPr>
          <p:cNvSpPr>
            <a:spLocks noGrp="1"/>
          </p:cNvSpPr>
          <p:nvPr>
            <p:ph idx="1"/>
          </p:nvPr>
        </p:nvSpPr>
        <p:spPr>
          <a:xfrm>
            <a:off x="432347" y="1129425"/>
            <a:ext cx="8338674" cy="4970927"/>
          </a:xfrm>
        </p:spPr>
        <p:txBody>
          <a:bodyPr/>
          <a:lstStyle/>
          <a:p>
            <a:pPr marL="0" indent="0" algn="ctr">
              <a:buNone/>
              <a:defRPr/>
            </a:pPr>
            <a:r>
              <a:rPr lang="en-US" b="1" u="sng" dirty="0"/>
              <a:t>Math</a:t>
            </a:r>
          </a:p>
          <a:p>
            <a:pPr marL="0" indent="0">
              <a:lnSpc>
                <a:spcPct val="100000"/>
              </a:lnSpc>
              <a:spcBef>
                <a:spcPts val="0"/>
              </a:spcBef>
              <a:buNone/>
              <a:defRPr/>
            </a:pPr>
            <a:r>
              <a:rPr lang="en-US" sz="1710" u="sng" dirty="0"/>
              <a:t>Math On the Move</a:t>
            </a:r>
            <a:r>
              <a:rPr lang="en-US" sz="1710" dirty="0"/>
              <a:t>: developed by the Geneseo Migrant Center, is a series of Pre-GED math lessons geared to out-of-school youth (adult oriented).  </a:t>
            </a:r>
          </a:p>
          <a:p>
            <a:pPr eaLnBrk="1" hangingPunct="1">
              <a:lnSpc>
                <a:spcPct val="100000"/>
              </a:lnSpc>
              <a:spcBef>
                <a:spcPts val="0"/>
              </a:spcBef>
              <a:buFont typeface="Arial" charset="0"/>
              <a:buChar char="•"/>
              <a:defRPr/>
            </a:pPr>
            <a:r>
              <a:rPr lang="en-US" sz="1710" dirty="0"/>
              <a:t>Consists of 24 lessons, in either English or Spanish, which are designed to be used as stand-alone segments to address a particular skill area, although each builds upon assumed knowledge addressed in prior lessons. </a:t>
            </a:r>
          </a:p>
          <a:p>
            <a:pPr eaLnBrk="1" hangingPunct="1">
              <a:lnSpc>
                <a:spcPct val="100000"/>
              </a:lnSpc>
              <a:spcBef>
                <a:spcPts val="0"/>
              </a:spcBef>
              <a:buFont typeface="Arial" charset="0"/>
              <a:buChar char="•"/>
              <a:defRPr/>
            </a:pPr>
            <a:r>
              <a:rPr lang="en-US" sz="1710" dirty="0"/>
              <a:t>These materials are not copyrighted, and can be reproduced without permission.  </a:t>
            </a:r>
          </a:p>
          <a:p>
            <a:pPr marL="0" indent="0">
              <a:lnSpc>
                <a:spcPct val="100000"/>
              </a:lnSpc>
              <a:spcBef>
                <a:spcPts val="0"/>
              </a:spcBef>
              <a:buNone/>
              <a:defRPr/>
            </a:pPr>
            <a:endParaRPr lang="en-US" sz="1710" u="sng" dirty="0"/>
          </a:p>
          <a:p>
            <a:pPr marL="0" indent="0">
              <a:lnSpc>
                <a:spcPct val="100000"/>
              </a:lnSpc>
              <a:spcBef>
                <a:spcPts val="0"/>
              </a:spcBef>
              <a:buNone/>
              <a:defRPr/>
            </a:pPr>
            <a:r>
              <a:rPr lang="en-US" sz="1710" u="sng" dirty="0"/>
              <a:t>Math for Living</a:t>
            </a:r>
            <a:r>
              <a:rPr lang="en-US" sz="1710" dirty="0"/>
              <a:t>: Ten stand-alone lessons in English and Spanish are designed to improve financial literacy and life skills with examples, practice problems, and vocabulary relating to work, smart shopping, and budgets, as well as information on obtaining the resources for college. </a:t>
            </a:r>
          </a:p>
          <a:p>
            <a:pPr eaLnBrk="1" hangingPunct="1">
              <a:lnSpc>
                <a:spcPct val="100000"/>
              </a:lnSpc>
              <a:spcBef>
                <a:spcPts val="0"/>
              </a:spcBef>
              <a:buFont typeface="Arial" charset="0"/>
              <a:buChar char="•"/>
              <a:defRPr/>
            </a:pPr>
            <a:r>
              <a:rPr lang="en-US" sz="1710" dirty="0"/>
              <a:t>Created for use in the MASTERS (Mathematics Achievement and Success Through Engagement in Resources for Migrant Students) Consortium Incentive Grant project, the lessons are non-sequential and written at a middle school reading level. Activities reinforce basic math skills while teaching practical concepts that apply to both everyday life and successful careers.</a:t>
            </a:r>
          </a:p>
        </p:txBody>
      </p:sp>
      <p:sp>
        <p:nvSpPr>
          <p:cNvPr id="4" name="Rectangle 3">
            <a:extLst>
              <a:ext uri="{FF2B5EF4-FFF2-40B4-BE49-F238E27FC236}">
                <a16:creationId xmlns:a16="http://schemas.microsoft.com/office/drawing/2014/main" id="{A58C74B7-C563-4BF1-A10D-81531585105F}"/>
              </a:ext>
            </a:extLst>
          </p:cNvPr>
          <p:cNvSpPr/>
          <p:nvPr/>
        </p:nvSpPr>
        <p:spPr>
          <a:xfrm>
            <a:off x="562867" y="6410891"/>
            <a:ext cx="931665" cy="276999"/>
          </a:xfrm>
          <a:prstGeom prst="rect">
            <a:avLst/>
          </a:prstGeom>
        </p:spPr>
        <p:txBody>
          <a:bodyPr wrap="none">
            <a:spAutoFit/>
          </a:bodyPr>
          <a:lstStyle/>
          <a:p>
            <a:fld id="{4DAE6870-AD18-448A-9B2A-0EFE6DC7B06B}" type="datetime1">
              <a:rPr lang="en-US" sz="120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10/30/2017</a:t>
            </a:fld>
            <a:endParaRPr lang="en-US" dirty="0"/>
          </a:p>
        </p:txBody>
      </p:sp>
      <p:sp>
        <p:nvSpPr>
          <p:cNvPr id="6" name="Rectangle 5">
            <a:extLst>
              <a:ext uri="{FF2B5EF4-FFF2-40B4-BE49-F238E27FC236}">
                <a16:creationId xmlns:a16="http://schemas.microsoft.com/office/drawing/2014/main" id="{F54997A2-F697-4E2C-A130-4F922AE12446}"/>
              </a:ext>
            </a:extLst>
          </p:cNvPr>
          <p:cNvSpPr/>
          <p:nvPr/>
        </p:nvSpPr>
        <p:spPr>
          <a:xfrm>
            <a:off x="8047652" y="6410891"/>
            <a:ext cx="341760"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lang="en-US" sz="1200">
                <a:solidFill>
                  <a:prstClr val="white"/>
                </a:solidFil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lang="en-US" dirty="0"/>
          </a:p>
        </p:txBody>
      </p:sp>
    </p:spTree>
    <p:extLst>
      <p:ext uri="{BB962C8B-B14F-4D97-AF65-F5344CB8AC3E}">
        <p14:creationId xmlns:p14="http://schemas.microsoft.com/office/powerpoint/2010/main" val="394993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98EBBE1-F667-4F56-9851-FF4698A9ACCF}"/>
              </a:ext>
            </a:extLst>
          </p:cNvPr>
          <p:cNvSpPr>
            <a:spLocks noGrp="1"/>
          </p:cNvSpPr>
          <p:nvPr>
            <p:ph type="title"/>
          </p:nvPr>
        </p:nvSpPr>
        <p:spPr>
          <a:xfrm>
            <a:off x="91440" y="263366"/>
            <a:ext cx="8297972" cy="960767"/>
          </a:xfrm>
        </p:spPr>
        <p:txBody>
          <a:bodyPr>
            <a:normAutofit/>
          </a:bodyPr>
          <a:lstStyle/>
          <a:p>
            <a:pPr eaLnBrk="1" hangingPunct="1"/>
            <a:r>
              <a:rPr lang="en-US" altLang="en-US" sz="3600" dirty="0">
                <a:latin typeface="Calibri Bold" panose="020F0702030404030204" pitchFamily="34" charset="0"/>
              </a:rPr>
              <a:t>Additional resources and reminders</a:t>
            </a:r>
          </a:p>
        </p:txBody>
      </p:sp>
      <p:sp>
        <p:nvSpPr>
          <p:cNvPr id="3" name="Content Placeholder 2">
            <a:extLst>
              <a:ext uri="{FF2B5EF4-FFF2-40B4-BE49-F238E27FC236}">
                <a16:creationId xmlns:a16="http://schemas.microsoft.com/office/drawing/2014/main" id="{2238D317-1C53-46CF-BE6F-828D0A9C0C39}"/>
              </a:ext>
            </a:extLst>
          </p:cNvPr>
          <p:cNvSpPr>
            <a:spLocks noGrp="1"/>
          </p:cNvSpPr>
          <p:nvPr>
            <p:ph idx="1"/>
          </p:nvPr>
        </p:nvSpPr>
        <p:spPr>
          <a:xfrm>
            <a:off x="160230" y="1224133"/>
            <a:ext cx="7467791" cy="4970927"/>
          </a:xfrm>
        </p:spPr>
        <p:txBody>
          <a:bodyPr>
            <a:noAutofit/>
          </a:bodyPr>
          <a:lstStyle/>
          <a:p>
            <a:pPr>
              <a:lnSpc>
                <a:spcPct val="100000"/>
              </a:lnSpc>
              <a:spcBef>
                <a:spcPts val="0"/>
              </a:spcBef>
              <a:defRPr/>
            </a:pPr>
            <a:r>
              <a:rPr lang="en-US" sz="2200" dirty="0"/>
              <a:t>There are many additional resources on the GOSOSY website, including life skills and mental health lessons.</a:t>
            </a:r>
          </a:p>
          <a:p>
            <a:pPr>
              <a:lnSpc>
                <a:spcPct val="100000"/>
              </a:lnSpc>
              <a:spcBef>
                <a:spcPts val="0"/>
              </a:spcBef>
              <a:defRPr/>
            </a:pPr>
            <a:r>
              <a:rPr lang="en-US" sz="2200" dirty="0"/>
              <a:t>Please be sure to monitor your OSY progress using the resources provided through the GOSOSY website and/or your locally developed assessments.</a:t>
            </a:r>
          </a:p>
          <a:p>
            <a:pPr>
              <a:lnSpc>
                <a:spcPct val="100000"/>
              </a:lnSpc>
              <a:spcBef>
                <a:spcPts val="0"/>
              </a:spcBef>
              <a:defRPr/>
            </a:pPr>
            <a:r>
              <a:rPr lang="en-US" sz="2200" dirty="0"/>
              <a:t>Please note that this information will be collected and reported to the GOSOSY Consortium in order to meet the requirements of the grant.</a:t>
            </a:r>
          </a:p>
          <a:p>
            <a:pPr>
              <a:lnSpc>
                <a:spcPct val="100000"/>
              </a:lnSpc>
              <a:spcBef>
                <a:spcPts val="0"/>
              </a:spcBef>
              <a:defRPr/>
            </a:pPr>
            <a:r>
              <a:rPr lang="en-US" sz="2200" dirty="0"/>
              <a:t>Your collaboration and timely submission is appreciated in order to ensure compliance.</a:t>
            </a:r>
          </a:p>
          <a:p>
            <a:pPr>
              <a:lnSpc>
                <a:spcPct val="100000"/>
              </a:lnSpc>
              <a:spcBef>
                <a:spcPts val="0"/>
              </a:spcBef>
              <a:defRPr/>
            </a:pPr>
            <a:r>
              <a:rPr lang="en-US" sz="2200" dirty="0"/>
              <a:t>For additional information on serving OSY using GOSOSY materials and resources, as well as using data collection documents, please listen to the following webinar:</a:t>
            </a:r>
          </a:p>
          <a:p>
            <a:pPr marL="457200" lvl="1" indent="0">
              <a:lnSpc>
                <a:spcPct val="100000"/>
              </a:lnSpc>
              <a:spcBef>
                <a:spcPts val="0"/>
              </a:spcBef>
              <a:buNone/>
              <a:defRPr/>
            </a:pPr>
            <a:r>
              <a:rPr lang="en-US" sz="2000" u="sng" dirty="0">
                <a:hlinkClick r:id="rId2"/>
              </a:rPr>
              <a:t>https://attendee.gotowebinar.com/recording/1435194012944586497</a:t>
            </a:r>
            <a:endParaRPr lang="en-US" sz="2000" dirty="0"/>
          </a:p>
        </p:txBody>
      </p:sp>
      <p:sp>
        <p:nvSpPr>
          <p:cNvPr id="4" name="Rectangle 3">
            <a:extLst>
              <a:ext uri="{FF2B5EF4-FFF2-40B4-BE49-F238E27FC236}">
                <a16:creationId xmlns:a16="http://schemas.microsoft.com/office/drawing/2014/main" id="{A58C74B7-C563-4BF1-A10D-81531585105F}"/>
              </a:ext>
            </a:extLst>
          </p:cNvPr>
          <p:cNvSpPr/>
          <p:nvPr/>
        </p:nvSpPr>
        <p:spPr>
          <a:xfrm>
            <a:off x="562867" y="6410891"/>
            <a:ext cx="931665" cy="276999"/>
          </a:xfrm>
          <a:prstGeom prst="rect">
            <a:avLst/>
          </a:prstGeom>
        </p:spPr>
        <p:txBody>
          <a:bodyPr wrap="none">
            <a:spAutoFit/>
          </a:bodyPr>
          <a:lstStyle/>
          <a:p>
            <a:fld id="{4DAE6870-AD18-448A-9B2A-0EFE6DC7B06B}" type="datetime1">
              <a:rPr lang="en-US" sz="120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10/30/2017</a:t>
            </a:fld>
            <a:endParaRPr lang="en-US" dirty="0"/>
          </a:p>
        </p:txBody>
      </p:sp>
      <p:sp>
        <p:nvSpPr>
          <p:cNvPr id="6" name="Rectangle 5">
            <a:extLst>
              <a:ext uri="{FF2B5EF4-FFF2-40B4-BE49-F238E27FC236}">
                <a16:creationId xmlns:a16="http://schemas.microsoft.com/office/drawing/2014/main" id="{F54997A2-F697-4E2C-A130-4F922AE12446}"/>
              </a:ext>
            </a:extLst>
          </p:cNvPr>
          <p:cNvSpPr/>
          <p:nvPr/>
        </p:nvSpPr>
        <p:spPr>
          <a:xfrm>
            <a:off x="8047652" y="6410891"/>
            <a:ext cx="341760"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lang="en-US" sz="1200">
                <a:solidFill>
                  <a:prstClr val="white"/>
                </a:solidFil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lang="en-US" dirty="0"/>
          </a:p>
        </p:txBody>
      </p:sp>
    </p:spTree>
    <p:extLst>
      <p:ext uri="{BB962C8B-B14F-4D97-AF65-F5344CB8AC3E}">
        <p14:creationId xmlns:p14="http://schemas.microsoft.com/office/powerpoint/2010/main" val="14191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generated with high confidence">
            <a:extLst>
              <a:ext uri="{FF2B5EF4-FFF2-40B4-BE49-F238E27FC236}">
                <a16:creationId xmlns:a16="http://schemas.microsoft.com/office/drawing/2014/main" id="{65C6EC0D-FD70-4C2A-9326-3CDD3C2C90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792" y="1486859"/>
            <a:ext cx="4334340" cy="4351338"/>
          </a:xfrm>
        </p:spPr>
      </p:pic>
    </p:spTree>
    <p:extLst>
      <p:ext uri="{BB962C8B-B14F-4D97-AF65-F5344CB8AC3E}">
        <p14:creationId xmlns:p14="http://schemas.microsoft.com/office/powerpoint/2010/main" val="263190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le 1">
            <a:extLst>
              <a:ext uri="{FF2B5EF4-FFF2-40B4-BE49-F238E27FC236}">
                <a16:creationId xmlns:a16="http://schemas.microsoft.com/office/drawing/2014/main" id="{5795151E-F12D-4740-A98F-D00A752613BF}"/>
              </a:ext>
            </a:extLst>
          </p:cNvPr>
          <p:cNvSpPr txBox="1">
            <a:spLocks/>
          </p:cNvSpPr>
          <p:nvPr/>
        </p:nvSpPr>
        <p:spPr bwMode="auto">
          <a:xfrm>
            <a:off x="167640" y="249238"/>
            <a:ext cx="8229600" cy="82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600" b="1" dirty="0">
                <a:latin typeface="+mn-lt"/>
              </a:rPr>
              <a:t>Contact us!</a:t>
            </a:r>
          </a:p>
        </p:txBody>
      </p:sp>
      <p:sp>
        <p:nvSpPr>
          <p:cNvPr id="64517" name="TextBox 5">
            <a:extLst>
              <a:ext uri="{FF2B5EF4-FFF2-40B4-BE49-F238E27FC236}">
                <a16:creationId xmlns:a16="http://schemas.microsoft.com/office/drawing/2014/main" id="{245B85F9-444B-44E6-B380-0E4F4CE6316D}"/>
              </a:ext>
            </a:extLst>
          </p:cNvPr>
          <p:cNvSpPr txBox="1">
            <a:spLocks noChangeArrowheads="1"/>
          </p:cNvSpPr>
          <p:nvPr/>
        </p:nvSpPr>
        <p:spPr bwMode="auto">
          <a:xfrm>
            <a:off x="541020" y="166152"/>
            <a:ext cx="797433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600" dirty="0">
                <a:latin typeface="+mn-lt"/>
              </a:rPr>
              <a:t>Israel Cortez</a:t>
            </a:r>
          </a:p>
          <a:p>
            <a:pPr algn="ctr">
              <a:defRPr/>
            </a:pPr>
            <a:r>
              <a:rPr lang="en-US" altLang="en-US" sz="1600" dirty="0">
                <a:latin typeface="+mn-lt"/>
              </a:rPr>
              <a:t>Program Manager</a:t>
            </a:r>
          </a:p>
          <a:p>
            <a:pPr algn="ctr">
              <a:defRPr/>
            </a:pPr>
            <a:r>
              <a:rPr lang="en-US" altLang="en-US" sz="1600" dirty="0">
                <a:latin typeface="+mn-lt"/>
                <a:hlinkClick r:id="rId2"/>
              </a:rPr>
              <a:t>jcortez@doe.k12.ga.us</a:t>
            </a:r>
            <a:endParaRPr lang="en-US" altLang="en-US" sz="1600" dirty="0">
              <a:latin typeface="+mn-lt"/>
            </a:endParaRPr>
          </a:p>
          <a:p>
            <a:pPr algn="ctr">
              <a:defRPr/>
            </a:pPr>
            <a:r>
              <a:rPr lang="en-US" altLang="en-US" sz="1600" dirty="0">
                <a:latin typeface="+mn-lt"/>
              </a:rPr>
              <a:t>(404) 272-8780</a:t>
            </a:r>
          </a:p>
          <a:p>
            <a:pPr algn="ctr">
              <a:defRPr/>
            </a:pPr>
            <a:endParaRPr lang="en-US" altLang="en-US" sz="1600" dirty="0">
              <a:latin typeface="+mn-lt"/>
            </a:endParaRPr>
          </a:p>
          <a:p>
            <a:pPr algn="ctr">
              <a:defRPr/>
            </a:pPr>
            <a:r>
              <a:rPr lang="en-US" altLang="en-US" sz="1600" dirty="0">
                <a:latin typeface="+mn-lt"/>
              </a:rPr>
              <a:t>Sabrina Rivera Pineda </a:t>
            </a:r>
          </a:p>
          <a:p>
            <a:pPr algn="ctr">
              <a:defRPr/>
            </a:pPr>
            <a:r>
              <a:rPr lang="en-US" altLang="en-US" sz="1600" dirty="0">
                <a:latin typeface="+mn-lt"/>
              </a:rPr>
              <a:t>Resource Specialist, Region 1 North</a:t>
            </a:r>
          </a:p>
          <a:p>
            <a:pPr algn="ctr">
              <a:defRPr/>
            </a:pPr>
            <a:r>
              <a:rPr lang="en-US" altLang="en-US" sz="1600" dirty="0">
                <a:latin typeface="+mn-lt"/>
                <a:hlinkClick r:id="rId3"/>
              </a:rPr>
              <a:t>spineda@doe.k12.ga.us</a:t>
            </a:r>
            <a:endParaRPr lang="en-US" altLang="en-US" sz="1600" dirty="0">
              <a:latin typeface="+mn-lt"/>
            </a:endParaRPr>
          </a:p>
          <a:p>
            <a:pPr algn="ctr">
              <a:defRPr/>
            </a:pPr>
            <a:r>
              <a:rPr lang="en-US" altLang="en-US" sz="1600" dirty="0">
                <a:latin typeface="+mn-lt"/>
              </a:rPr>
              <a:t>(404) 576-3133</a:t>
            </a:r>
          </a:p>
          <a:p>
            <a:pPr>
              <a:defRPr/>
            </a:pPr>
            <a:r>
              <a:rPr lang="en-US" altLang="en-US" sz="1600" dirty="0">
                <a:solidFill>
                  <a:prstClr val="black"/>
                </a:solidFill>
                <a:latin typeface="+mn-lt"/>
                <a:cs typeface="+mn-cs"/>
              </a:rPr>
              <a:t>              Cindell Mathis 				April Roberts</a:t>
            </a:r>
          </a:p>
          <a:p>
            <a:pPr>
              <a:defRPr/>
            </a:pPr>
            <a:r>
              <a:rPr lang="en-US" altLang="en-US" sz="1600" dirty="0">
                <a:solidFill>
                  <a:prstClr val="black"/>
                </a:solidFill>
                <a:latin typeface="+mn-lt"/>
                <a:cs typeface="+mn-cs"/>
              </a:rPr>
              <a:t>Resource Specialist, Region 1 South		</a:t>
            </a:r>
            <a:r>
              <a:rPr lang="en-US" altLang="en-US" sz="1600" dirty="0">
                <a:solidFill>
                  <a:prstClr val="black"/>
                </a:solidFill>
                <a:latin typeface="+mn-lt"/>
              </a:rPr>
              <a:t>Resource Specialist, Region 1 North</a:t>
            </a:r>
            <a:endParaRPr lang="en-US" altLang="en-US" sz="1600" dirty="0">
              <a:solidFill>
                <a:prstClr val="black"/>
              </a:solidFill>
              <a:latin typeface="+mn-lt"/>
              <a:cs typeface="+mn-cs"/>
            </a:endParaRPr>
          </a:p>
          <a:p>
            <a:pPr lvl="0">
              <a:defRPr/>
            </a:pPr>
            <a:r>
              <a:rPr lang="en-US" altLang="en-US" sz="1600" dirty="0">
                <a:solidFill>
                  <a:schemeClr val="bg1"/>
                </a:solidFill>
                <a:latin typeface="+mn-lt"/>
                <a:cs typeface="+mn-cs"/>
              </a:rPr>
              <a:t>       </a:t>
            </a:r>
            <a:r>
              <a:rPr lang="en-US" altLang="en-US" sz="1600" dirty="0">
                <a:solidFill>
                  <a:prstClr val="black"/>
                </a:solidFill>
                <a:latin typeface="+mn-lt"/>
                <a:cs typeface="+mn-cs"/>
                <a:hlinkClick r:id="rId4"/>
              </a:rPr>
              <a:t>cmathis@doe.k12.ga.us</a:t>
            </a:r>
            <a:r>
              <a:rPr lang="en-US" altLang="en-US" sz="1600" dirty="0">
                <a:solidFill>
                  <a:prstClr val="black"/>
                </a:solidFill>
                <a:latin typeface="+mn-lt"/>
                <a:cs typeface="+mn-cs"/>
              </a:rPr>
              <a:t>			          </a:t>
            </a:r>
            <a:r>
              <a:rPr lang="en-US" altLang="en-US" sz="1600" u="sng" dirty="0">
                <a:solidFill>
                  <a:schemeClr val="accent1">
                    <a:lumMod val="75000"/>
                  </a:schemeClr>
                </a:solidFill>
                <a:latin typeface="+mn-lt"/>
                <a:cs typeface="+mn-cs"/>
              </a:rPr>
              <a:t>arobert</a:t>
            </a:r>
            <a:r>
              <a:rPr lang="en-US" altLang="en-US" sz="1600" u="sng" dirty="0">
                <a:solidFill>
                  <a:schemeClr val="accent1">
                    <a:lumMod val="75000"/>
                  </a:schemeClr>
                </a:solidFill>
                <a:latin typeface="+mn-lt"/>
                <a:hlinkClick r:id="rId4"/>
              </a:rPr>
              <a:t>s</a:t>
            </a:r>
            <a:r>
              <a:rPr lang="en-US" altLang="en-US" sz="1600" dirty="0">
                <a:solidFill>
                  <a:prstClr val="black"/>
                </a:solidFill>
                <a:latin typeface="+mn-lt"/>
                <a:hlinkClick r:id="rId4"/>
              </a:rPr>
              <a:t>@doe.k12.ga.us</a:t>
            </a:r>
            <a:endParaRPr lang="en-US" altLang="en-US" sz="1600" dirty="0">
              <a:solidFill>
                <a:prstClr val="black"/>
              </a:solidFill>
              <a:latin typeface="+mn-lt"/>
              <a:cs typeface="+mn-cs"/>
            </a:endParaRPr>
          </a:p>
          <a:p>
            <a:pPr lvl="0">
              <a:defRPr/>
            </a:pPr>
            <a:r>
              <a:rPr lang="en-US" sz="1600" dirty="0">
                <a:latin typeface="+mn-lt"/>
              </a:rPr>
              <a:t>             (470) 218-3471				(470) 316- 8726</a:t>
            </a:r>
            <a:endParaRPr lang="en-US" altLang="en-US" sz="1600" dirty="0">
              <a:latin typeface="+mn-lt"/>
            </a:endParaRPr>
          </a:p>
          <a:p>
            <a:pPr algn="ctr">
              <a:defRPr/>
            </a:pPr>
            <a:endParaRPr lang="en-US" sz="1600" dirty="0">
              <a:latin typeface="+mn-lt"/>
            </a:endParaRPr>
          </a:p>
          <a:p>
            <a:pPr>
              <a:defRPr/>
            </a:pPr>
            <a:r>
              <a:rPr lang="en-US" sz="1600" dirty="0">
                <a:latin typeface="+mn-lt"/>
              </a:rPr>
              <a:t>        Miriam Blaisdell Ndaayezwi		                                   Mary Claire Tarpley</a:t>
            </a:r>
          </a:p>
          <a:p>
            <a:pPr algn="ctr">
              <a:defRPr/>
            </a:pPr>
            <a:r>
              <a:rPr lang="en-US" altLang="en-US" sz="1600" dirty="0">
                <a:solidFill>
                  <a:prstClr val="black"/>
                </a:solidFill>
                <a:latin typeface="+mn-lt"/>
                <a:cs typeface="+mn-cs"/>
              </a:rPr>
              <a:t>Resource Specialist, Region 2			</a:t>
            </a:r>
            <a:r>
              <a:rPr lang="en-US" altLang="en-US" sz="1600" dirty="0">
                <a:solidFill>
                  <a:prstClr val="black"/>
                </a:solidFill>
                <a:latin typeface="+mn-lt"/>
              </a:rPr>
              <a:t>Resource Specialist, Region 2</a:t>
            </a:r>
            <a:endParaRPr lang="en-US" altLang="en-US" sz="1600" dirty="0">
              <a:solidFill>
                <a:prstClr val="black"/>
              </a:solidFill>
              <a:latin typeface="+mn-lt"/>
              <a:cs typeface="+mn-cs"/>
            </a:endParaRPr>
          </a:p>
          <a:p>
            <a:pPr algn="ctr">
              <a:defRPr/>
            </a:pPr>
            <a:r>
              <a:rPr lang="en-US" sz="1600" u="sng" dirty="0">
                <a:latin typeface="+mn-lt"/>
                <a:hlinkClick r:id="rId5"/>
              </a:rPr>
              <a:t>mndaayez@doe.k12.ga.us</a:t>
            </a:r>
            <a:r>
              <a:rPr lang="en-US" sz="1600" dirty="0">
                <a:latin typeface="+mn-lt"/>
              </a:rPr>
              <a:t>                                                     </a:t>
            </a:r>
            <a:r>
              <a:rPr lang="en-US" sz="1600" u="sng" dirty="0">
                <a:solidFill>
                  <a:schemeClr val="accent1">
                    <a:lumMod val="75000"/>
                  </a:schemeClr>
                </a:solidFill>
                <a:latin typeface="+mn-lt"/>
                <a:hlinkClick r:id="rId6"/>
              </a:rPr>
              <a:t>mctarpley@doe.k12.ga.us</a:t>
            </a:r>
            <a:endParaRPr lang="en-US" sz="1600" u="sng" dirty="0">
              <a:solidFill>
                <a:schemeClr val="accent1">
                  <a:lumMod val="75000"/>
                </a:schemeClr>
              </a:solidFill>
              <a:latin typeface="+mn-lt"/>
            </a:endParaRPr>
          </a:p>
          <a:p>
            <a:pPr algn="ctr">
              <a:defRPr/>
            </a:pPr>
            <a:r>
              <a:rPr lang="en-US" sz="1600" dirty="0">
                <a:latin typeface="+mn-lt"/>
              </a:rPr>
              <a:t>404-693-3256 				678-340-0025</a:t>
            </a:r>
            <a:endParaRPr lang="en-US" altLang="en-US" sz="1600" dirty="0">
              <a:latin typeface="+mn-lt"/>
            </a:endParaRPr>
          </a:p>
          <a:p>
            <a:pPr algn="ctr" eaLnBrk="1" hangingPunct="1">
              <a:defRPr/>
            </a:pPr>
            <a:endParaRPr lang="en-US" altLang="en-US" sz="1600" dirty="0">
              <a:latin typeface="+mn-lt"/>
            </a:endParaRPr>
          </a:p>
          <a:p>
            <a:pPr algn="ctr" eaLnBrk="1" hangingPunct="1">
              <a:defRPr/>
            </a:pPr>
            <a:r>
              <a:rPr lang="en-US" altLang="en-US" sz="1600" dirty="0">
                <a:latin typeface="+mn-lt"/>
              </a:rPr>
              <a:t>Education of Migratory Children </a:t>
            </a:r>
          </a:p>
          <a:p>
            <a:pPr algn="ctr" eaLnBrk="1" hangingPunct="1">
              <a:defRPr/>
            </a:pPr>
            <a:r>
              <a:rPr lang="en-US" altLang="en-US" sz="1600" dirty="0">
                <a:latin typeface="+mn-lt"/>
              </a:rPr>
              <a:t>Georgia Department of Education</a:t>
            </a:r>
          </a:p>
          <a:p>
            <a:pPr algn="ctr" eaLnBrk="1" hangingPunct="1">
              <a:defRPr/>
            </a:pPr>
            <a:r>
              <a:rPr lang="en-US" altLang="en-US" sz="1600" u="sng" dirty="0">
                <a:latin typeface="+mn-lt"/>
                <a:hlinkClick r:id="rId7"/>
              </a:rPr>
              <a:t>http://gadoe.org</a:t>
            </a:r>
            <a:endParaRPr lang="en-US" altLang="en-US" sz="1600" dirty="0">
              <a:latin typeface="+mn-lt"/>
            </a:endParaRPr>
          </a:p>
          <a:p>
            <a:pPr algn="ctr" eaLnBrk="1" hangingPunct="1">
              <a:defRPr/>
            </a:pPr>
            <a:r>
              <a:rPr lang="en-US" altLang="en-US" sz="1600" dirty="0">
                <a:latin typeface="+mn-lt"/>
              </a:rPr>
              <a:t>Follow us on Twitter: @</a:t>
            </a:r>
            <a:r>
              <a:rPr lang="en-US" altLang="en-US" sz="1600" dirty="0" err="1">
                <a:latin typeface="+mn-lt"/>
              </a:rPr>
              <a:t>georgiamep</a:t>
            </a:r>
            <a:r>
              <a:rPr lang="en-US" altLang="en-US" sz="1600" dirty="0">
                <a:latin typeface="+mn-lt"/>
              </a:rPr>
              <a:t> @</a:t>
            </a:r>
            <a:r>
              <a:rPr lang="en-US" altLang="en-US" sz="1600" dirty="0" err="1">
                <a:latin typeface="+mn-lt"/>
              </a:rPr>
              <a:t>gadoenews</a:t>
            </a:r>
            <a:r>
              <a:rPr lang="en-US" altLang="en-US" sz="1600" dirty="0">
                <a:latin typeface="+mn-lt"/>
              </a:rPr>
              <a:t> and </a:t>
            </a:r>
          </a:p>
          <a:p>
            <a:pPr algn="ctr" eaLnBrk="1" hangingPunct="1">
              <a:defRPr/>
            </a:pPr>
            <a:r>
              <a:rPr lang="en-US" altLang="en-US" sz="1600" dirty="0">
                <a:latin typeface="+mn-lt"/>
              </a:rPr>
              <a:t>Like us on Facebook: </a:t>
            </a:r>
            <a:r>
              <a:rPr lang="en-US" altLang="en-US" sz="1600" u="sng" dirty="0">
                <a:latin typeface="+mn-lt"/>
                <a:hlinkClick r:id="rId8"/>
              </a:rPr>
              <a:t>http://www.facebook.com/gadoe</a:t>
            </a:r>
            <a:endParaRPr lang="en-US" altLang="en-US" sz="1600" u="sng" dirty="0">
              <a:latin typeface="+mn-lt"/>
            </a:endParaRPr>
          </a:p>
          <a:p>
            <a:pPr algn="ctr" eaLnBrk="1" hangingPunct="1">
              <a:defRPr/>
            </a:pPr>
            <a:endParaRPr lang="en-US" altLang="en-US" dirty="0">
              <a:latin typeface="+mn-lt"/>
            </a:endParaRPr>
          </a:p>
          <a:p>
            <a:pPr algn="ctr" eaLnBrk="1" hangingPunct="1">
              <a:defRPr/>
            </a:pPr>
            <a:r>
              <a:rPr lang="en-US" altLang="en-US" i="1" dirty="0">
                <a:latin typeface="+mn-lt"/>
              </a:rPr>
              <a:t>“Educating Georgia’s Future"</a:t>
            </a:r>
          </a:p>
        </p:txBody>
      </p:sp>
    </p:spTree>
    <p:extLst>
      <p:ext uri="{BB962C8B-B14F-4D97-AF65-F5344CB8AC3E}">
        <p14:creationId xmlns:p14="http://schemas.microsoft.com/office/powerpoint/2010/main" val="255427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A180F75-1B29-4D0D-8353-A7C6843CC144}"/>
              </a:ext>
            </a:extLst>
          </p:cNvPr>
          <p:cNvSpPr>
            <a:spLocks noGrp="1"/>
          </p:cNvSpPr>
          <p:nvPr>
            <p:ph type="title"/>
          </p:nvPr>
        </p:nvSpPr>
        <p:spPr>
          <a:xfrm>
            <a:off x="240030" y="334016"/>
            <a:ext cx="6680583" cy="1325563"/>
          </a:xfrm>
        </p:spPr>
        <p:txBody>
          <a:bodyPr>
            <a:normAutofit/>
          </a:bodyPr>
          <a:lstStyle/>
          <a:p>
            <a:r>
              <a:rPr lang="en-US" altLang="en-US" sz="3600" dirty="0">
                <a:latin typeface="Calibri Bold" panose="020F0702030404030204" pitchFamily="34" charset="0"/>
              </a:rPr>
              <a:t>Profile of an </a:t>
            </a:r>
            <a:br>
              <a:rPr lang="en-US" altLang="en-US" sz="3600" dirty="0">
                <a:latin typeface="Calibri Bold" panose="020F0702030404030204" pitchFamily="34" charset="0"/>
              </a:rPr>
            </a:br>
            <a:r>
              <a:rPr lang="en-US" altLang="en-US" sz="3600" dirty="0">
                <a:latin typeface="Calibri Bold" panose="020F0702030404030204" pitchFamily="34" charset="0"/>
              </a:rPr>
              <a:t>Out-of- School (OSY) Youth</a:t>
            </a:r>
          </a:p>
        </p:txBody>
      </p:sp>
      <p:sp>
        <p:nvSpPr>
          <p:cNvPr id="6147" name="Content Placeholder 2">
            <a:extLst>
              <a:ext uri="{FF2B5EF4-FFF2-40B4-BE49-F238E27FC236}">
                <a16:creationId xmlns:a16="http://schemas.microsoft.com/office/drawing/2014/main" id="{AFC5BD57-8D19-4726-BD7D-7DC14F0D6EC5}"/>
              </a:ext>
            </a:extLst>
          </p:cNvPr>
          <p:cNvSpPr>
            <a:spLocks noGrp="1"/>
          </p:cNvSpPr>
          <p:nvPr>
            <p:ph idx="1"/>
          </p:nvPr>
        </p:nvSpPr>
        <p:spPr>
          <a:xfrm>
            <a:off x="457410" y="1664113"/>
            <a:ext cx="8229182" cy="4496055"/>
          </a:xfrm>
        </p:spPr>
        <p:txBody>
          <a:bodyPr>
            <a:normAutofit lnSpcReduction="10000"/>
          </a:bodyPr>
          <a:lstStyle/>
          <a:p>
            <a:pPr marL="794054" lvl="1" indent="-342900">
              <a:lnSpc>
                <a:spcPct val="110000"/>
              </a:lnSpc>
              <a:spcBef>
                <a:spcPts val="0"/>
              </a:spcBef>
              <a:defRPr/>
            </a:pPr>
            <a:r>
              <a:rPr lang="en-US" sz="2300" dirty="0"/>
              <a:t>Are often highly mobile and hidden from the community</a:t>
            </a:r>
          </a:p>
          <a:p>
            <a:pPr marL="794054" lvl="1" indent="-342900">
              <a:lnSpc>
                <a:spcPct val="110000"/>
              </a:lnSpc>
              <a:spcBef>
                <a:spcPts val="0"/>
              </a:spcBef>
              <a:defRPr/>
            </a:pPr>
            <a:r>
              <a:rPr lang="en-US" sz="2300" dirty="0"/>
              <a:t>Have dropped out from or never enrolled in U.S. schools</a:t>
            </a:r>
          </a:p>
          <a:p>
            <a:pPr marL="794054" lvl="1" indent="-342900">
              <a:lnSpc>
                <a:spcPct val="110000"/>
              </a:lnSpc>
              <a:spcBef>
                <a:spcPts val="0"/>
              </a:spcBef>
              <a:defRPr/>
            </a:pPr>
            <a:r>
              <a:rPr lang="en-US" sz="2300" dirty="0"/>
              <a:t>Are between the ages of 16 and 22.</a:t>
            </a:r>
          </a:p>
          <a:p>
            <a:pPr marL="794054" lvl="1" indent="-342900">
              <a:lnSpc>
                <a:spcPct val="110000"/>
              </a:lnSpc>
              <a:spcBef>
                <a:spcPts val="0"/>
              </a:spcBef>
              <a:defRPr/>
            </a:pPr>
            <a:r>
              <a:rPr lang="en-US" sz="2300" dirty="0"/>
              <a:t>Are majority male</a:t>
            </a:r>
          </a:p>
          <a:p>
            <a:pPr marL="794054" lvl="1" indent="-342900">
              <a:lnSpc>
                <a:spcPct val="110000"/>
              </a:lnSpc>
              <a:spcBef>
                <a:spcPts val="0"/>
              </a:spcBef>
              <a:defRPr/>
            </a:pPr>
            <a:r>
              <a:rPr lang="en-US" sz="2300" dirty="0"/>
              <a:t>Usually live on their own, with friends and/or with coworkers</a:t>
            </a:r>
          </a:p>
          <a:p>
            <a:pPr marL="794054" lvl="1" indent="-342900">
              <a:lnSpc>
                <a:spcPct val="110000"/>
              </a:lnSpc>
              <a:spcBef>
                <a:spcPts val="0"/>
              </a:spcBef>
              <a:defRPr/>
            </a:pPr>
            <a:r>
              <a:rPr lang="en-US" sz="2300" dirty="0"/>
              <a:t>Are mostly in the area for a short time while they work and have very limited access to resources, such as transportation and health care.</a:t>
            </a:r>
          </a:p>
          <a:p>
            <a:pPr marL="794054" lvl="1" indent="-342900">
              <a:lnSpc>
                <a:spcPct val="110000"/>
              </a:lnSpc>
              <a:spcBef>
                <a:spcPts val="0"/>
              </a:spcBef>
              <a:defRPr/>
            </a:pPr>
            <a:r>
              <a:rPr lang="en-US" sz="2300" dirty="0"/>
              <a:t>Some are disengaged and uninterested in pursuing educational programs, but many are interested in participating in short-term programs and obtaining educational materials.</a:t>
            </a:r>
          </a:p>
        </p:txBody>
      </p:sp>
    </p:spTree>
    <p:extLst>
      <p:ext uri="{BB962C8B-B14F-4D97-AF65-F5344CB8AC3E}">
        <p14:creationId xmlns:p14="http://schemas.microsoft.com/office/powerpoint/2010/main" val="210466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BC3DB0E-C0B4-4326-8E64-D95A3990E474}"/>
              </a:ext>
            </a:extLst>
          </p:cNvPr>
          <p:cNvSpPr>
            <a:spLocks noGrp="1"/>
          </p:cNvSpPr>
          <p:nvPr>
            <p:ph type="title"/>
          </p:nvPr>
        </p:nvSpPr>
        <p:spPr>
          <a:xfrm>
            <a:off x="204091" y="398857"/>
            <a:ext cx="8229182" cy="1102794"/>
          </a:xfrm>
        </p:spPr>
        <p:txBody>
          <a:bodyPr>
            <a:normAutofit/>
          </a:bodyPr>
          <a:lstStyle/>
          <a:p>
            <a:pPr eaLnBrk="1" hangingPunct="1"/>
            <a:r>
              <a:rPr lang="en-US" altLang="en-US" sz="3600" dirty="0">
                <a:latin typeface="Calibri Bold" panose="020F0702030404030204" pitchFamily="34" charset="0"/>
              </a:rPr>
              <a:t>Why did they discontinue their education?</a:t>
            </a:r>
          </a:p>
        </p:txBody>
      </p:sp>
      <p:sp>
        <p:nvSpPr>
          <p:cNvPr id="7171" name="Content Placeholder 2">
            <a:extLst>
              <a:ext uri="{FF2B5EF4-FFF2-40B4-BE49-F238E27FC236}">
                <a16:creationId xmlns:a16="http://schemas.microsoft.com/office/drawing/2014/main" id="{D14787C3-B338-4AF8-9D5F-926D9E91A25D}"/>
              </a:ext>
            </a:extLst>
          </p:cNvPr>
          <p:cNvSpPr>
            <a:spLocks noGrp="1"/>
          </p:cNvSpPr>
          <p:nvPr>
            <p:ph sz="half" idx="1"/>
          </p:nvPr>
        </p:nvSpPr>
        <p:spPr>
          <a:xfrm>
            <a:off x="375334" y="1355503"/>
            <a:ext cx="8057939" cy="4367314"/>
          </a:xfrm>
        </p:spPr>
        <p:txBody>
          <a:bodyPr>
            <a:normAutofit fontScale="92500"/>
          </a:bodyPr>
          <a:lstStyle/>
          <a:p>
            <a:pPr marL="0" indent="0">
              <a:lnSpc>
                <a:spcPct val="100000"/>
              </a:lnSpc>
              <a:spcBef>
                <a:spcPts val="0"/>
              </a:spcBef>
              <a:buNone/>
            </a:pPr>
            <a:endParaRPr lang="en-US" altLang="en-US" sz="2400" dirty="0"/>
          </a:p>
          <a:p>
            <a:pPr lvl="1">
              <a:lnSpc>
                <a:spcPct val="110000"/>
              </a:lnSpc>
              <a:spcBef>
                <a:spcPts val="0"/>
              </a:spcBef>
            </a:pPr>
            <a:r>
              <a:rPr lang="en-US" altLang="en-US" dirty="0"/>
              <a:t>Economic reasons; could not afford to attend school or had to work to support family.</a:t>
            </a:r>
          </a:p>
          <a:p>
            <a:pPr lvl="1">
              <a:lnSpc>
                <a:spcPct val="110000"/>
              </a:lnSpc>
              <a:spcBef>
                <a:spcPts val="0"/>
              </a:spcBef>
            </a:pPr>
            <a:r>
              <a:rPr lang="en-US" altLang="en-US" dirty="0"/>
              <a:t>Long distances between schools and their homes</a:t>
            </a:r>
          </a:p>
          <a:p>
            <a:pPr lvl="1">
              <a:lnSpc>
                <a:spcPct val="110000"/>
              </a:lnSpc>
              <a:spcBef>
                <a:spcPts val="0"/>
              </a:spcBef>
            </a:pPr>
            <a:r>
              <a:rPr lang="en-US" altLang="en-US" dirty="0"/>
              <a:t>A large number of OSY never attended school</a:t>
            </a:r>
          </a:p>
          <a:p>
            <a:pPr lvl="1">
              <a:lnSpc>
                <a:spcPct val="110000"/>
              </a:lnSpc>
              <a:spcBef>
                <a:spcPts val="0"/>
              </a:spcBef>
            </a:pPr>
            <a:r>
              <a:rPr lang="en-US" altLang="en-US" dirty="0"/>
              <a:t>Lacked credits towards graduation or problems enrolling due to age.</a:t>
            </a:r>
          </a:p>
          <a:p>
            <a:pPr lvl="1">
              <a:lnSpc>
                <a:spcPct val="110000"/>
              </a:lnSpc>
              <a:spcBef>
                <a:spcPts val="0"/>
              </a:spcBef>
            </a:pPr>
            <a:r>
              <a:rPr lang="en-US" altLang="en-US" dirty="0"/>
              <a:t>Unmotivated</a:t>
            </a:r>
          </a:p>
          <a:p>
            <a:pPr lvl="1">
              <a:lnSpc>
                <a:spcPct val="110000"/>
              </a:lnSpc>
              <a:spcBef>
                <a:spcPts val="0"/>
              </a:spcBef>
            </a:pPr>
            <a:r>
              <a:rPr lang="en-US" altLang="en-US" dirty="0"/>
              <a:t>Family Reasons (Pregnancy or marriage)</a:t>
            </a:r>
          </a:p>
          <a:p>
            <a:pPr lvl="1">
              <a:lnSpc>
                <a:spcPct val="110000"/>
              </a:lnSpc>
              <a:spcBef>
                <a:spcPts val="0"/>
              </a:spcBef>
            </a:pPr>
            <a:r>
              <a:rPr lang="en-US" altLang="en-US" dirty="0"/>
              <a:t>Lack of access to information regarding alternative programs</a:t>
            </a:r>
          </a:p>
          <a:p>
            <a:pPr lvl="1">
              <a:lnSpc>
                <a:spcPct val="110000"/>
              </a:lnSpc>
              <a:spcBef>
                <a:spcPts val="0"/>
              </a:spcBef>
            </a:pPr>
            <a:r>
              <a:rPr lang="en-US" altLang="en-US" dirty="0"/>
              <a:t>Language barriers</a:t>
            </a:r>
          </a:p>
          <a:p>
            <a:endParaRPr lang="en-US" altLang="en-US" dirty="0"/>
          </a:p>
          <a:p>
            <a:pPr eaLnBrk="1" hangingPunct="1"/>
            <a:endParaRPr lang="en-US" altLang="en-US" dirty="0"/>
          </a:p>
        </p:txBody>
      </p:sp>
    </p:spTree>
    <p:extLst>
      <p:ext uri="{BB962C8B-B14F-4D97-AF65-F5344CB8AC3E}">
        <p14:creationId xmlns:p14="http://schemas.microsoft.com/office/powerpoint/2010/main" val="52797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314325" y="106198"/>
            <a:ext cx="6316630" cy="1325563"/>
          </a:xfrm>
        </p:spPr>
        <p:txBody>
          <a:bodyPr>
            <a:normAutofit/>
          </a:bodyPr>
          <a:lstStyle/>
          <a:p>
            <a:pPr eaLnBrk="1" hangingPunct="1"/>
            <a:r>
              <a:rPr lang="en-US" sz="3600" dirty="0">
                <a:latin typeface="Calibri Bold" pitchFamily="34" charset="0"/>
                <a:sym typeface="Calibri Bold" pitchFamily="34" charset="0"/>
              </a:rPr>
              <a:t>Why serve OSY?</a:t>
            </a:r>
          </a:p>
        </p:txBody>
      </p:sp>
      <p:sp>
        <p:nvSpPr>
          <p:cNvPr id="30723" name="Rectangle 3"/>
          <p:cNvSpPr>
            <a:spLocks noGrp="1"/>
          </p:cNvSpPr>
          <p:nvPr>
            <p:ph type="body" idx="1"/>
          </p:nvPr>
        </p:nvSpPr>
        <p:spPr>
          <a:xfrm>
            <a:off x="3982453" y="1600200"/>
            <a:ext cx="4848725" cy="4584032"/>
          </a:xfrm>
        </p:spPr>
        <p:txBody>
          <a:bodyPr>
            <a:normAutofit/>
          </a:bodyPr>
          <a:lstStyle/>
          <a:p>
            <a:pPr eaLnBrk="1" hangingPunct="1">
              <a:lnSpc>
                <a:spcPct val="100000"/>
              </a:lnSpc>
              <a:spcBef>
                <a:spcPts val="0"/>
              </a:spcBef>
            </a:pPr>
            <a:r>
              <a:rPr lang="en-US" sz="2000" dirty="0"/>
              <a:t>Limited English Proficient (LEP)</a:t>
            </a:r>
          </a:p>
          <a:p>
            <a:pPr>
              <a:lnSpc>
                <a:spcPct val="100000"/>
              </a:lnSpc>
              <a:spcBef>
                <a:spcPts val="0"/>
              </a:spcBef>
            </a:pPr>
            <a:r>
              <a:rPr lang="en-US" sz="2000" dirty="0"/>
              <a:t>Unmet health/social needs</a:t>
            </a:r>
          </a:p>
          <a:p>
            <a:pPr eaLnBrk="1" hangingPunct="1">
              <a:lnSpc>
                <a:spcPct val="100000"/>
              </a:lnSpc>
              <a:spcBef>
                <a:spcPts val="0"/>
              </a:spcBef>
            </a:pPr>
            <a:r>
              <a:rPr lang="en-US" sz="2000" dirty="0"/>
              <a:t>Disengaged /alienated from schools/learning because of bad experiences and/or lack of success/financial challenges</a:t>
            </a:r>
          </a:p>
          <a:p>
            <a:pPr eaLnBrk="1" hangingPunct="1">
              <a:lnSpc>
                <a:spcPct val="100000"/>
              </a:lnSpc>
              <a:spcBef>
                <a:spcPts val="0"/>
              </a:spcBef>
            </a:pPr>
            <a:r>
              <a:rPr lang="en-US" sz="2000" dirty="0"/>
              <a:t>Family responsibilities: their families depend on them for income or they have children</a:t>
            </a:r>
          </a:p>
          <a:p>
            <a:pPr>
              <a:lnSpc>
                <a:spcPct val="100000"/>
              </a:lnSpc>
              <a:spcBef>
                <a:spcPts val="0"/>
              </a:spcBef>
            </a:pPr>
            <a:r>
              <a:rPr lang="en-US" sz="2000" dirty="0"/>
              <a:t>Little to no access to federal or state resources</a:t>
            </a:r>
          </a:p>
          <a:p>
            <a:pPr>
              <a:lnSpc>
                <a:spcPct val="100000"/>
              </a:lnSpc>
              <a:spcBef>
                <a:spcPts val="0"/>
              </a:spcBef>
            </a:pPr>
            <a:r>
              <a:rPr lang="en-US" sz="2000" dirty="0"/>
              <a:t>Lack of education and English skills affects economic and social status.</a:t>
            </a:r>
          </a:p>
          <a:p>
            <a:pPr>
              <a:lnSpc>
                <a:spcPct val="100000"/>
              </a:lnSpc>
              <a:spcBef>
                <a:spcPts val="0"/>
              </a:spcBef>
            </a:pPr>
            <a:r>
              <a:rPr lang="en-US" sz="2000" dirty="0"/>
              <a:t>Some may be PFS</a:t>
            </a:r>
          </a:p>
          <a:p>
            <a:pPr eaLnBrk="1" hangingPunct="1">
              <a:lnSpc>
                <a:spcPct val="120000"/>
              </a:lnSpc>
            </a:pPr>
            <a:endParaRPr lang="en-US" sz="1600" dirty="0"/>
          </a:p>
          <a:p>
            <a:pPr eaLnBrk="1" hangingPunct="1">
              <a:lnSpc>
                <a:spcPct val="80000"/>
              </a:lnSpc>
              <a:buFont typeface="Arial" charset="0"/>
              <a:buNone/>
            </a:pPr>
            <a:endParaRPr lang="en-US" sz="2400" dirty="0"/>
          </a:p>
        </p:txBody>
      </p:sp>
      <p:pic>
        <p:nvPicPr>
          <p:cNvPr id="30724" name="Picture 2" descr="http://www.rodaleinstitute.org/images/2008/1106/mexstrawbrypi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 y="2281588"/>
            <a:ext cx="3257550" cy="2310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70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8976158-7002-4DAF-B8E2-F43EE9EC4C9C}"/>
              </a:ext>
            </a:extLst>
          </p:cNvPr>
          <p:cNvSpPr>
            <a:spLocks noGrp="1"/>
          </p:cNvSpPr>
          <p:nvPr>
            <p:ph type="title"/>
          </p:nvPr>
        </p:nvSpPr>
        <p:spPr>
          <a:xfrm>
            <a:off x="146783" y="0"/>
            <a:ext cx="6316630" cy="1325563"/>
          </a:xfrm>
        </p:spPr>
        <p:txBody>
          <a:bodyPr>
            <a:normAutofit/>
          </a:bodyPr>
          <a:lstStyle/>
          <a:p>
            <a:pPr eaLnBrk="1" hangingPunct="1"/>
            <a:r>
              <a:rPr lang="en-US" altLang="en-US" sz="3600" dirty="0">
                <a:latin typeface="Calibri Bold" panose="020F0702030404030204" pitchFamily="34" charset="0"/>
              </a:rPr>
              <a:t>Framework for Serving OSY</a:t>
            </a:r>
          </a:p>
        </p:txBody>
      </p:sp>
      <p:sp>
        <p:nvSpPr>
          <p:cNvPr id="28675" name="Content Placeholder 2">
            <a:extLst>
              <a:ext uri="{FF2B5EF4-FFF2-40B4-BE49-F238E27FC236}">
                <a16:creationId xmlns:a16="http://schemas.microsoft.com/office/drawing/2014/main" id="{0239DDB0-B2C8-452F-BD80-978A2AF38D5D}"/>
              </a:ext>
            </a:extLst>
          </p:cNvPr>
          <p:cNvSpPr>
            <a:spLocks noGrp="1"/>
          </p:cNvSpPr>
          <p:nvPr>
            <p:ph idx="1"/>
          </p:nvPr>
        </p:nvSpPr>
        <p:spPr>
          <a:xfrm>
            <a:off x="457410" y="1325563"/>
            <a:ext cx="8229182" cy="5006657"/>
          </a:xfrm>
        </p:spPr>
        <p:txBody>
          <a:bodyPr>
            <a:normAutofit/>
          </a:bodyPr>
          <a:lstStyle/>
          <a:p>
            <a:pPr eaLnBrk="1" hangingPunct="1">
              <a:lnSpc>
                <a:spcPct val="100000"/>
              </a:lnSpc>
              <a:spcBef>
                <a:spcPts val="0"/>
              </a:spcBef>
            </a:pPr>
            <a:r>
              <a:rPr lang="en-US" altLang="en-US" sz="2200" dirty="0"/>
              <a:t>Consult the Protocol for Serving OSY located on the website</a:t>
            </a:r>
          </a:p>
          <a:p>
            <a:pPr lvl="1">
              <a:lnSpc>
                <a:spcPct val="100000"/>
              </a:lnSpc>
              <a:spcBef>
                <a:spcPts val="0"/>
              </a:spcBef>
            </a:pPr>
            <a:r>
              <a:rPr lang="en-US" altLang="en-US" sz="2200" dirty="0"/>
              <a:t>This </a:t>
            </a:r>
            <a:r>
              <a:rPr lang="en-US" altLang="en-US" sz="2200" dirty="0">
                <a:hlinkClick r:id="rId3"/>
              </a:rPr>
              <a:t>Protocol</a:t>
            </a:r>
            <a:r>
              <a:rPr lang="en-US" altLang="en-US" sz="2200" dirty="0"/>
              <a:t> is intended to help guide you in your work with OSY</a:t>
            </a:r>
          </a:p>
          <a:p>
            <a:pPr eaLnBrk="1" hangingPunct="1">
              <a:lnSpc>
                <a:spcPct val="100000"/>
              </a:lnSpc>
              <a:spcBef>
                <a:spcPts val="0"/>
              </a:spcBef>
            </a:pPr>
            <a:r>
              <a:rPr lang="en-US" altLang="en-US" sz="2200" dirty="0"/>
              <a:t>Initial interview and data collection</a:t>
            </a:r>
          </a:p>
          <a:p>
            <a:pPr lvl="1">
              <a:lnSpc>
                <a:spcPct val="100000"/>
              </a:lnSpc>
              <a:spcBef>
                <a:spcPts val="0"/>
              </a:spcBef>
            </a:pPr>
            <a:r>
              <a:rPr lang="en-US" altLang="en-US" sz="2200" dirty="0"/>
              <a:t>Use the OSY Profile to determine OSY needs and interests</a:t>
            </a:r>
          </a:p>
          <a:p>
            <a:pPr lvl="1">
              <a:lnSpc>
                <a:spcPct val="100000"/>
              </a:lnSpc>
              <a:spcBef>
                <a:spcPts val="0"/>
              </a:spcBef>
            </a:pPr>
            <a:r>
              <a:rPr lang="en-US" altLang="en-US" sz="2200" dirty="0"/>
              <a:t>The OSY Profile can be accessed on the MEP website or </a:t>
            </a:r>
            <a:r>
              <a:rPr lang="en-US" altLang="en-US" sz="2200" dirty="0">
                <a:hlinkClick r:id="rId4"/>
              </a:rPr>
              <a:t>here</a:t>
            </a:r>
            <a:r>
              <a:rPr lang="en-US" altLang="en-US" sz="2200" dirty="0"/>
              <a:t>.</a:t>
            </a:r>
          </a:p>
          <a:p>
            <a:pPr eaLnBrk="1" hangingPunct="1">
              <a:lnSpc>
                <a:spcPct val="100000"/>
              </a:lnSpc>
              <a:spcBef>
                <a:spcPts val="0"/>
              </a:spcBef>
            </a:pPr>
            <a:r>
              <a:rPr lang="en-US" altLang="en-US" sz="2200" dirty="0"/>
              <a:t>Choose the starting intervention</a:t>
            </a:r>
          </a:p>
          <a:p>
            <a:pPr lvl="1">
              <a:lnSpc>
                <a:spcPct val="100000"/>
              </a:lnSpc>
              <a:spcBef>
                <a:spcPts val="0"/>
              </a:spcBef>
            </a:pPr>
            <a:r>
              <a:rPr lang="en-US" altLang="en-US" sz="2200" dirty="0"/>
              <a:t>Use the Student Services Plan (second page of the Profile) to develop a plan for services and establish goals with your OSY.</a:t>
            </a:r>
          </a:p>
          <a:p>
            <a:pPr lvl="1" eaLnBrk="1" hangingPunct="1">
              <a:lnSpc>
                <a:spcPct val="100000"/>
              </a:lnSpc>
              <a:spcBef>
                <a:spcPts val="0"/>
              </a:spcBef>
            </a:pPr>
            <a:r>
              <a:rPr lang="en-US" altLang="en-US" sz="2200" dirty="0"/>
              <a:t>Choose a delivery model</a:t>
            </a:r>
          </a:p>
          <a:p>
            <a:pPr lvl="1" eaLnBrk="1" hangingPunct="1">
              <a:lnSpc>
                <a:spcPct val="100000"/>
              </a:lnSpc>
              <a:spcBef>
                <a:spcPts val="0"/>
              </a:spcBef>
            </a:pPr>
            <a:r>
              <a:rPr lang="en-US" altLang="en-US" sz="2200" dirty="0"/>
              <a:t>Set times and frequency</a:t>
            </a:r>
          </a:p>
          <a:p>
            <a:pPr lvl="1" eaLnBrk="1" hangingPunct="1">
              <a:lnSpc>
                <a:spcPct val="100000"/>
              </a:lnSpc>
              <a:spcBef>
                <a:spcPts val="0"/>
              </a:spcBef>
            </a:pPr>
            <a:r>
              <a:rPr lang="en-US" altLang="en-US" sz="2200" dirty="0"/>
              <a:t>Set goals</a:t>
            </a:r>
          </a:p>
          <a:p>
            <a:pPr lvl="0">
              <a:lnSpc>
                <a:spcPct val="100000"/>
              </a:lnSpc>
              <a:spcBef>
                <a:spcPts val="0"/>
              </a:spcBef>
            </a:pPr>
            <a:r>
              <a:rPr lang="en-US" altLang="en-US" sz="2200" dirty="0">
                <a:solidFill>
                  <a:prstClr val="black"/>
                </a:solidFill>
              </a:rPr>
              <a:t>Deliver services according to plan</a:t>
            </a:r>
          </a:p>
          <a:p>
            <a:pPr marL="457200" lvl="1" indent="0" eaLnBrk="1" hangingPunct="1">
              <a:buNone/>
            </a:pPr>
            <a:endParaRPr lang="en-US" altLang="en-US" sz="2600" dirty="0"/>
          </a:p>
          <a:p>
            <a:pPr eaLnBrk="1" hangingPunct="1"/>
            <a:endParaRPr lang="en-US" altLang="en-US" dirty="0"/>
          </a:p>
        </p:txBody>
      </p:sp>
    </p:spTree>
    <p:extLst>
      <p:ext uri="{BB962C8B-B14F-4D97-AF65-F5344CB8AC3E}">
        <p14:creationId xmlns:p14="http://schemas.microsoft.com/office/powerpoint/2010/main" val="222563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OSY/DO Profile - Reminders</a:t>
            </a:r>
          </a:p>
        </p:txBody>
      </p:sp>
      <p:sp>
        <p:nvSpPr>
          <p:cNvPr id="7" name="Subtitle 6"/>
          <p:cNvSpPr>
            <a:spLocks noGrp="1"/>
          </p:cNvSpPr>
          <p:nvPr>
            <p:ph idx="1"/>
          </p:nvPr>
        </p:nvSpPr>
        <p:spPr>
          <a:xfrm>
            <a:off x="523876" y="1543050"/>
            <a:ext cx="5744578" cy="4630738"/>
          </a:xfrm>
        </p:spPr>
        <p:txBody>
          <a:bodyPr>
            <a:normAutofit/>
          </a:bodyPr>
          <a:lstStyle/>
          <a:p>
            <a:pPr algn="l"/>
            <a:r>
              <a:rPr lang="en-US" sz="2400" dirty="0"/>
              <a:t>The current profile can be found on the MEP website. </a:t>
            </a:r>
          </a:p>
          <a:p>
            <a:pPr algn="l"/>
            <a:r>
              <a:rPr lang="en-US" sz="2400" dirty="0"/>
              <a:t>A profile must be completed on </a:t>
            </a:r>
            <a:r>
              <a:rPr lang="en-US" sz="2400" b="1" cap="all" dirty="0"/>
              <a:t>all</a:t>
            </a:r>
            <a:r>
              <a:rPr lang="en-US" sz="2400" dirty="0"/>
              <a:t> OSYs (OSY </a:t>
            </a:r>
            <a:r>
              <a:rPr lang="en-US" sz="2400" b="1" dirty="0"/>
              <a:t>and</a:t>
            </a:r>
            <a:r>
              <a:rPr lang="en-US" sz="2400" dirty="0"/>
              <a:t> DO) </a:t>
            </a:r>
          </a:p>
          <a:p>
            <a:pPr algn="l"/>
            <a:r>
              <a:rPr lang="en-US" sz="2400" dirty="0"/>
              <a:t>Make sure to complete </a:t>
            </a:r>
            <a:r>
              <a:rPr lang="en-US" sz="2400" b="1" dirty="0"/>
              <a:t>ALL</a:t>
            </a:r>
            <a:r>
              <a:rPr lang="en-US" sz="2400" dirty="0"/>
              <a:t> sections of the profile. If something does not apply, write N/A in that field.</a:t>
            </a:r>
          </a:p>
          <a:p>
            <a:pPr algn="l"/>
            <a:r>
              <a:rPr lang="en-US" sz="2400" dirty="0"/>
              <a:t>Keep profile information filed in your District for documentation purposes.</a:t>
            </a:r>
          </a:p>
          <a:p>
            <a:pPr algn="l"/>
            <a:r>
              <a:rPr lang="en-US" sz="2400" dirty="0"/>
              <a:t>Update profile as needed.  This is a living document and should be used as such.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000" y="3416968"/>
            <a:ext cx="2418105" cy="1806326"/>
          </a:xfrm>
          <a:prstGeom prst="rect">
            <a:avLst/>
          </a:prstGeom>
        </p:spPr>
      </p:pic>
    </p:spTree>
    <p:extLst>
      <p:ext uri="{BB962C8B-B14F-4D97-AF65-F5344CB8AC3E}">
        <p14:creationId xmlns:p14="http://schemas.microsoft.com/office/powerpoint/2010/main" val="167679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Protocol for Working with OSY/DO</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76" y="1589360"/>
            <a:ext cx="7926023" cy="45876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06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93" y="1237748"/>
            <a:ext cx="6806867" cy="4998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0C04DBF6-C1FF-433D-8DD2-11CA7FEA1920}"/>
              </a:ext>
            </a:extLst>
          </p:cNvPr>
          <p:cNvSpPr/>
          <p:nvPr/>
        </p:nvSpPr>
        <p:spPr>
          <a:xfrm rot="18698014">
            <a:off x="815291" y="2762981"/>
            <a:ext cx="5799671"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SAMPLE</a:t>
            </a:r>
          </a:p>
        </p:txBody>
      </p:sp>
    </p:spTree>
    <p:extLst>
      <p:ext uri="{BB962C8B-B14F-4D97-AF65-F5344CB8AC3E}">
        <p14:creationId xmlns:p14="http://schemas.microsoft.com/office/powerpoint/2010/main" val="2815988624"/>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846B54-3DC1-4C73-A023-66808F04350C}"/>
</file>

<file path=customXml/itemProps2.xml><?xml version="1.0" encoding="utf-8"?>
<ds:datastoreItem xmlns:ds="http://schemas.openxmlformats.org/officeDocument/2006/customXml" ds:itemID="{9141D549-8E8E-4876-A0B3-DED6153ACAA3}"/>
</file>

<file path=customXml/itemProps3.xml><?xml version="1.0" encoding="utf-8"?>
<ds:datastoreItem xmlns:ds="http://schemas.openxmlformats.org/officeDocument/2006/customXml" ds:itemID="{263C0194-1864-4DC9-800D-89F2BC742374}"/>
</file>

<file path=docProps/app.xml><?xml version="1.0" encoding="utf-8"?>
<Properties xmlns="http://schemas.openxmlformats.org/officeDocument/2006/extended-properties" xmlns:vt="http://schemas.openxmlformats.org/officeDocument/2006/docPropsVTypes">
  <Template>GaDOE-PowerPoint-WhiteTemplate</Template>
  <TotalTime>3648</TotalTime>
  <Words>1723</Words>
  <Application>Microsoft Office PowerPoint</Application>
  <PresentationFormat>On-screen Show (4:3)</PresentationFormat>
  <Paragraphs>202</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Calibri</vt:lpstr>
      <vt:lpstr>Calibri Bold</vt:lpstr>
      <vt:lpstr>Times</vt:lpstr>
      <vt:lpstr>GaDOE-PowerPoint-WhiteTemplate</vt:lpstr>
      <vt:lpstr>Coordinating and Designing Services for Migrant Drop Outs and Out-of-School Youth </vt:lpstr>
      <vt:lpstr>PowerPoint Presentation</vt:lpstr>
      <vt:lpstr>Profile of an  Out-of- School (OSY) Youth</vt:lpstr>
      <vt:lpstr>Why did they discontinue their education?</vt:lpstr>
      <vt:lpstr>Why serve OSY?</vt:lpstr>
      <vt:lpstr>Framework for Serving OSY</vt:lpstr>
      <vt:lpstr>OSY/DO Profile - Reminders</vt:lpstr>
      <vt:lpstr>Protocol for Working with OSY/DO</vt:lpstr>
      <vt:lpstr>PowerPoint Presentation</vt:lpstr>
      <vt:lpstr>PowerPoint Presentation</vt:lpstr>
      <vt:lpstr>OSY Profile Collection</vt:lpstr>
      <vt:lpstr>PowerPoint Presentation</vt:lpstr>
      <vt:lpstr>Serving OSY in Georgia Using GOSOSY Resources</vt:lpstr>
      <vt:lpstr>PowerPoint Presentation</vt:lpstr>
      <vt:lpstr>IF OSY wants English language lessons, then…use the screener:</vt:lpstr>
      <vt:lpstr>PowerPoint Presentation</vt:lpstr>
      <vt:lpstr>GOSOSY Instructional Resources</vt:lpstr>
      <vt:lpstr>GOSOSY Instructional Resources</vt:lpstr>
      <vt:lpstr>Additional resources and reminders</vt:lpstr>
      <vt:lpstr>PowerPoint Presentation</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Wight</dc:creator>
  <cp:lastModifiedBy>Jose Cortez</cp:lastModifiedBy>
  <cp:revision>211</cp:revision>
  <dcterms:created xsi:type="dcterms:W3CDTF">2015-02-03T14:24:58Z</dcterms:created>
  <dcterms:modified xsi:type="dcterms:W3CDTF">2017-10-30T17:48:54Z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