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50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7" r:id="rId27"/>
    <p:sldId id="500" r:id="rId28"/>
    <p:sldId id="501" r:id="rId29"/>
    <p:sldId id="502" r:id="rId30"/>
    <p:sldId id="503" r:id="rId31"/>
    <p:sldId id="505" r:id="rId32"/>
    <p:sldId id="504" r:id="rId33"/>
    <p:sldId id="50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DF5D741-1006-41D9-81FD-FFD77395B36F}">
          <p14:sldIdLst>
            <p14:sldId id="50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7"/>
            <p14:sldId id="500"/>
            <p14:sldId id="501"/>
            <p14:sldId id="502"/>
            <p14:sldId id="503"/>
            <p14:sldId id="505"/>
            <p14:sldId id="504"/>
            <p14:sldId id="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ita Munoz" initials="MM" lastIdx="1" clrIdx="0">
    <p:extLst>
      <p:ext uri="{19B8F6BF-5375-455C-9EA6-DF929625EA0E}">
        <p15:presenceInfo xmlns:p15="http://schemas.microsoft.com/office/powerpoint/2012/main" userId="S-1-5-21-4138756018-1546103158-1358996498-23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4660"/>
  </p:normalViewPr>
  <p:slideViewPr>
    <p:cSldViewPr snapToGrid="0">
      <p:cViewPr varScale="1">
        <p:scale>
          <a:sx n="86" d="100"/>
          <a:sy n="86" d="100"/>
        </p:scale>
        <p:origin x="894" y="96"/>
      </p:cViewPr>
      <p:guideLst>
        <p:guide orient="horz" pos="2160"/>
        <p:guide pos="2880"/>
      </p:guideLst>
    </p:cSldViewPr>
  </p:slideViewPr>
  <p:notesTextViewPr>
    <p:cViewPr>
      <p:scale>
        <a:sx n="1" d="1"/>
        <a:sy n="1" d="1"/>
      </p:scale>
      <p:origin x="0" y="0"/>
    </p:cViewPr>
  </p:notesTextViewPr>
  <p:sorterViewPr>
    <p:cViewPr>
      <p:scale>
        <a:sx n="100" d="100"/>
        <a:sy n="100" d="100"/>
      </p:scale>
      <p:origin x="0" y="-2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1B6EC81-8A40-4BDA-B34D-F4E7A2FE7047}" type="slidenum">
              <a:rPr lang="en-US" smtClean="0"/>
              <a:pPr>
                <a:defRPr/>
              </a:pPr>
              <a:t>8</a:t>
            </a:fld>
            <a:endParaRPr lang="en-US" dirty="0"/>
          </a:p>
        </p:txBody>
      </p:sp>
    </p:spTree>
    <p:extLst>
      <p:ext uri="{BB962C8B-B14F-4D97-AF65-F5344CB8AC3E}">
        <p14:creationId xmlns:p14="http://schemas.microsoft.com/office/powerpoint/2010/main" val="230230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defTabSz="912608">
              <a:defRPr/>
            </a:pPr>
            <a:fld id="{233376B9-16A6-4936-82A6-E138ED228A2D}" type="slidenum">
              <a:rPr lang="en-US" smtClean="0"/>
              <a:pPr defTabSz="912608">
                <a:defRPr/>
              </a:pPr>
              <a:t>10</a:t>
            </a:fld>
            <a:endParaRPr lang="en-US" dirty="0"/>
          </a:p>
        </p:txBody>
      </p:sp>
      <p:sp>
        <p:nvSpPr>
          <p:cNvPr id="3072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4351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992EA4F-4A1F-4D6A-BF34-AB94CB35A378}" type="slidenum">
              <a:rPr lang="en-US" smtClean="0"/>
              <a:pPr>
                <a:defRPr/>
              </a:pPr>
              <a:t>15</a:t>
            </a:fld>
            <a:endParaRPr lang="en-US" dirty="0"/>
          </a:p>
        </p:txBody>
      </p:sp>
    </p:spTree>
    <p:extLst>
      <p:ext uri="{BB962C8B-B14F-4D97-AF65-F5344CB8AC3E}">
        <p14:creationId xmlns:p14="http://schemas.microsoft.com/office/powerpoint/2010/main" val="3981339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a:off x="9737" y="15875"/>
            <a:ext cx="9144000" cy="68580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400" b="1" dirty="0">
                <a:solidFill>
                  <a:schemeClr val="bg1"/>
                </a:solidFill>
              </a:rPr>
              <a:t>Richard Woods, Georgia’s School Superintendent</a:t>
            </a:r>
          </a:p>
          <a:p>
            <a:pPr algn="r" fontAlgn="auto">
              <a:spcBef>
                <a:spcPts val="0"/>
              </a:spcBef>
              <a:spcAft>
                <a:spcPts val="0"/>
              </a:spcAft>
              <a:defRPr/>
            </a:pPr>
            <a:r>
              <a:rPr lang="en-US" b="1" i="1" dirty="0">
                <a:solidFill>
                  <a:schemeClr val="bg1"/>
                </a:solidFill>
              </a:rPr>
              <a:t>“Educating Georgia’s Future”</a:t>
            </a:r>
          </a:p>
          <a:p>
            <a:pPr algn="r" fontAlgn="auto">
              <a:spcBef>
                <a:spcPts val="0"/>
              </a:spcBef>
              <a:spcAft>
                <a:spcPts val="0"/>
              </a:spcAft>
              <a:defRPr/>
            </a:pPr>
            <a:r>
              <a:rPr lang="en-US" b="1" dirty="0">
                <a:solidFill>
                  <a:schemeClr val="bg1"/>
                </a:solidFill>
              </a:rPr>
              <a:t>gadoe.org</a:t>
            </a: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685800" y="1122363"/>
            <a:ext cx="77724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r>
              <a:rPr lang="en-US"/>
              <a:t>1/13/2015</a:t>
            </a:r>
            <a:endParaRPr lang="en-US" dirty="0"/>
          </a:p>
        </p:txBody>
      </p:sp>
      <p:sp>
        <p:nvSpPr>
          <p:cNvPr id="13"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D9963779-FDC0-4294-AF0A-D8058F2A8D2A}" type="slidenum">
              <a:rPr lang="en-US" altLang="en-US" smtClean="0"/>
              <a:pPr>
                <a:defRPr/>
              </a:pPr>
              <a:t>‹#›</a:t>
            </a:fld>
            <a:endParaRPr lang="en-US" altLang="en-US" dirty="0"/>
          </a:p>
        </p:txBody>
      </p:sp>
    </p:spTree>
    <p:extLst>
      <p:ext uri="{BB962C8B-B14F-4D97-AF65-F5344CB8AC3E}">
        <p14:creationId xmlns:p14="http://schemas.microsoft.com/office/powerpoint/2010/main" val="180914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userDrawn="1"/>
        </p:nvSpPr>
        <p:spPr>
          <a:xfrm>
            <a:off x="7205663" y="1019175"/>
            <a:ext cx="1927225"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r>
              <a:rPr lang="en-US"/>
              <a:t>1/13/2015</a:t>
            </a:r>
            <a:endParaRPr lang="en-US" dirty="0"/>
          </a:p>
        </p:txBody>
      </p:sp>
      <p:sp>
        <p:nvSpPr>
          <p:cNvPr id="11"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EE18061-71BB-4BEE-8AAA-AAD42EA719B6}" type="slidenum">
              <a:rPr lang="en-US" altLang="en-US" smtClean="0"/>
              <a:pPr>
                <a:defRPr/>
              </a:pPr>
              <a:t>‹#›</a:t>
            </a:fld>
            <a:endParaRPr lang="en-US" altLang="en-US" dirty="0"/>
          </a:p>
        </p:txBody>
      </p:sp>
    </p:spTree>
    <p:extLst>
      <p:ext uri="{BB962C8B-B14F-4D97-AF65-F5344CB8AC3E}">
        <p14:creationId xmlns:p14="http://schemas.microsoft.com/office/powerpoint/2010/main" val="103516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400" b="1" dirty="0">
                <a:solidFill>
                  <a:schemeClr val="bg1"/>
                </a:solidFill>
              </a:rPr>
              <a:t>Richard Woods, Georgia’s School Superintendent</a:t>
            </a:r>
          </a:p>
          <a:p>
            <a:pPr algn="r" fontAlgn="auto">
              <a:spcBef>
                <a:spcPts val="0"/>
              </a:spcBef>
              <a:spcAft>
                <a:spcPts val="0"/>
              </a:spcAft>
              <a:defRPr/>
            </a:pPr>
            <a:r>
              <a:rPr lang="en-US" b="1" i="1" dirty="0">
                <a:solidFill>
                  <a:schemeClr val="bg1"/>
                </a:solidFill>
              </a:rPr>
              <a:t>“Educating Georgia’s Future”</a:t>
            </a:r>
          </a:p>
          <a:p>
            <a:pPr algn="r" fontAlgn="auto">
              <a:spcBef>
                <a:spcPts val="0"/>
              </a:spcBef>
              <a:spcAft>
                <a:spcPts val="0"/>
              </a:spcAft>
              <a:defRPr/>
            </a:pPr>
            <a:r>
              <a:rPr lang="en-US" b="1" dirty="0">
                <a:solidFill>
                  <a:schemeClr val="bg1"/>
                </a:solidFill>
              </a:rPr>
              <a:t>gadoe.org</a:t>
            </a: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3888" y="1709739"/>
            <a:ext cx="78867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p:cNvSpPr>
            <a:spLocks noGrp="1"/>
          </p:cNvSpPr>
          <p:nvPr>
            <p:ph type="dt" sz="half" idx="10"/>
          </p:nvPr>
        </p:nvSpPr>
        <p:spPr/>
        <p:txBody>
          <a:bodyPr/>
          <a:lstStyle>
            <a:lvl1pPr algn="l">
              <a:defRPr sz="1200">
                <a:solidFill>
                  <a:schemeClr val="bg1"/>
                </a:solidFill>
              </a:defRPr>
            </a:lvl1pPr>
          </a:lstStyle>
          <a:p>
            <a:pPr>
              <a:defRPr/>
            </a:pPr>
            <a:r>
              <a:rPr lang="en-US"/>
              <a:t>1/13/2015</a:t>
            </a:r>
            <a:endParaRPr lang="en-US" dirty="0"/>
          </a:p>
        </p:txBody>
      </p:sp>
      <p:sp>
        <p:nvSpPr>
          <p:cNvPr id="13"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dirty="0"/>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A38C33D7-CFBF-4AA9-9FC7-ABD827E96BD8}" type="slidenum">
              <a:rPr lang="en-US" altLang="en-US" smtClean="0"/>
              <a:pPr>
                <a:defRPr/>
              </a:pPr>
              <a:t>‹#›</a:t>
            </a:fld>
            <a:endParaRPr lang="en-US" altLang="en-US" dirty="0"/>
          </a:p>
        </p:txBody>
      </p:sp>
    </p:spTree>
    <p:extLst>
      <p:ext uri="{BB962C8B-B14F-4D97-AF65-F5344CB8AC3E}">
        <p14:creationId xmlns:p14="http://schemas.microsoft.com/office/powerpoint/2010/main" val="26349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latin typeface="Times New Roman" panose="02020603050405020304" pitchFamily="18" charset="0"/>
              <a:cs typeface="Times New Roman" panose="02020603050405020304" pitchFamily="18" charset="0"/>
            </a:endParaRPr>
          </a:p>
        </p:txBody>
      </p:sp>
      <p:sp>
        <p:nvSpPr>
          <p:cNvPr id="9" name="Rectangle 8"/>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txBox="1">
            <a:spLocks/>
          </p:cNvSpPr>
          <p:nvPr userDrawn="1"/>
        </p:nvSpPr>
        <p:spPr>
          <a:xfrm>
            <a:off x="7080250" y="1019175"/>
            <a:ext cx="2052638"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10"/>
          </p:nvPr>
        </p:nvSpPr>
        <p:spPr/>
        <p:txBody>
          <a:bodyPr/>
          <a:lstStyle>
            <a:lvl1pPr algn="l">
              <a:defRPr sz="1200">
                <a:solidFill>
                  <a:schemeClr val="bg1"/>
                </a:solidFill>
              </a:defRPr>
            </a:lvl1pPr>
          </a:lstStyle>
          <a:p>
            <a:pPr>
              <a:defRPr/>
            </a:pPr>
            <a:r>
              <a:rPr lang="en-US"/>
              <a:t>1/13/2015</a:t>
            </a:r>
            <a:endParaRPr lang="en-US" dirty="0"/>
          </a:p>
        </p:txBody>
      </p:sp>
      <p:sp>
        <p:nvSpPr>
          <p:cNvPr id="14"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dirty="0"/>
          </a:p>
        </p:txBody>
      </p:sp>
      <p:sp>
        <p:nvSpPr>
          <p:cNvPr id="15"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2DF6E145-1882-46F3-8857-C5175D74462C}" type="slidenum">
              <a:rPr lang="en-US" altLang="en-US" smtClean="0"/>
              <a:pPr>
                <a:defRPr/>
              </a:pPr>
              <a:t>‹#›</a:t>
            </a:fld>
            <a:endParaRPr lang="en-US" altLang="en-US" dirty="0"/>
          </a:p>
        </p:txBody>
      </p:sp>
    </p:spTree>
    <p:extLst>
      <p:ext uri="{BB962C8B-B14F-4D97-AF65-F5344CB8AC3E}">
        <p14:creationId xmlns:p14="http://schemas.microsoft.com/office/powerpoint/2010/main" val="382150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7" name="Rectangle 6"/>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7105650" y="1019175"/>
            <a:ext cx="2027238"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lgn="l">
              <a:defRPr sz="1200">
                <a:solidFill>
                  <a:schemeClr val="bg1"/>
                </a:solidFill>
              </a:defRPr>
            </a:lvl1pPr>
          </a:lstStyle>
          <a:p>
            <a:pPr>
              <a:defRPr/>
            </a:pPr>
            <a:r>
              <a:rPr lang="en-US"/>
              <a:t>1/13/2015</a:t>
            </a:r>
            <a:endParaRPr lang="en-US" dirty="0"/>
          </a:p>
        </p:txBody>
      </p:sp>
      <p:sp>
        <p:nvSpPr>
          <p:cNvPr id="12"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33E0C10E-3E1B-468D-B28C-85CCC865D29F}" type="slidenum">
              <a:rPr lang="en-US" altLang="en-US" smtClean="0"/>
              <a:pPr>
                <a:defRPr/>
              </a:pPr>
              <a:t>‹#›</a:t>
            </a:fld>
            <a:endParaRPr lang="en-US" altLang="en-US" dirty="0"/>
          </a:p>
        </p:txBody>
      </p:sp>
    </p:spTree>
    <p:extLst>
      <p:ext uri="{BB962C8B-B14F-4D97-AF65-F5344CB8AC3E}">
        <p14:creationId xmlns:p14="http://schemas.microsoft.com/office/powerpoint/2010/main" val="339595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1/13/2015</a:t>
            </a:r>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1/13/2015</a:t>
            </a:r>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16415" y="6356351"/>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1/13/2015</a:t>
            </a:r>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1/13/2015</a:t>
            </a:r>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www.gadoe.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Times New Roman" panose="02020603050405020304" pitchFamily="18" charset="0"/>
                <a:cs typeface="Times New Roman" panose="02020603050405020304" pitchFamily="18" charset="0"/>
              </a:defRPr>
            </a:lvl1pPr>
          </a:lstStyle>
          <a:p>
            <a:r>
              <a:rPr lang="en-US"/>
              <a:t>1/13/2015</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2"/>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80" r:id="rId4"/>
    <p:sldLayoutId id="2147483679" r:id="rId5"/>
    <p:sldLayoutId id="2147483666" r:id="rId6"/>
    <p:sldLayoutId id="2147483668" r:id="rId7"/>
    <p:sldLayoutId id="2147483669" r:id="rId8"/>
    <p:sldLayoutId id="2147483670" r:id="rId9"/>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adoe.org/School-Improvement/Federal-Programs/Pages/Migrant-Education-Program.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uact=8&amp;docid=a0ZfVPp6V2yYBM&amp;tbnid=j7yEESs6K84KWM:&amp;ved=0CAUQjRw&amp;url=http://www.pinterest.com/LBJLibraryNow/lbj-the-president/&amp;ei=o8KYU77aNbfIsASulILoDw&amp;bvm=bv.68693194,d.cWc&amp;psig=AFQjCNGDwHruEUaDvi5i33alkMNZjK9Ilg&amp;ust=1402606485026597"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6-jpaA6vT55CsM&amp;tbnid=rONGEZkEfXkPjM:&amp;ved=0CAUQjRw&amp;url=http://www.ncfh.org/?pid=4&amp;page=3&amp;ei=Oz1yUsziJsW2kQeDjIHwDQ&amp;bvm=bv.55819444,d.cWc&amp;psig=AFQjCNHtVtaXK-xoTYPgsx3UaY8tRulOeA&amp;ust=138330483413158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5558" y="399676"/>
            <a:ext cx="6791092" cy="2250474"/>
          </a:xfrm>
        </p:spPr>
        <p:txBody>
          <a:bodyPr>
            <a:normAutofit fontScale="90000"/>
          </a:bodyPr>
          <a:lstStyle/>
          <a:p>
            <a:pPr algn="ctr">
              <a:lnSpc>
                <a:spcPct val="100000"/>
              </a:lnSpc>
              <a:spcBef>
                <a:spcPts val="0"/>
              </a:spcBef>
            </a:pPr>
            <a:r>
              <a:rPr lang="en-US" sz="3600" dirty="0">
                <a:latin typeface="+mn-lt"/>
              </a:rPr>
              <a:t>Title I Part C -MEP</a:t>
            </a:r>
            <a:br>
              <a:rPr lang="en-US" sz="3600" dirty="0">
                <a:latin typeface="+mn-lt"/>
              </a:rPr>
            </a:br>
            <a:r>
              <a:rPr lang="en-US" sz="3600" dirty="0">
                <a:highlight>
                  <a:srgbClr val="FFFF00"/>
                </a:highlight>
                <a:latin typeface="+mn-lt"/>
              </a:rPr>
              <a:t>Is part </a:t>
            </a:r>
            <a:r>
              <a:rPr lang="en-US" sz="3600" dirty="0">
                <a:latin typeface="+mn-lt"/>
              </a:rPr>
              <a:t>of the Georgia’s Systems of </a:t>
            </a:r>
            <a:br>
              <a:rPr lang="en-US" sz="3600" dirty="0">
                <a:latin typeface="+mn-lt"/>
              </a:rPr>
            </a:br>
            <a:r>
              <a:rPr lang="en-US" sz="3600" dirty="0">
                <a:latin typeface="+mn-lt"/>
              </a:rPr>
              <a:t>Continuous Improvement</a:t>
            </a:r>
            <a:br>
              <a:rPr lang="en-US" sz="3600" dirty="0">
                <a:latin typeface="+mn-lt"/>
              </a:rPr>
            </a:br>
            <a:endParaRPr lang="en-US" sz="3600" dirty="0">
              <a:latin typeface="+mn-lt"/>
            </a:endParaRPr>
          </a:p>
        </p:txBody>
      </p:sp>
      <p:pic>
        <p:nvPicPr>
          <p:cNvPr id="8"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72657" y="2804241"/>
            <a:ext cx="3466115" cy="33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EE18061-71BB-4BEE-8AAA-AAD42EA719B6}" type="slidenum">
              <a:rPr lang="en-US" altLang="en-US" smtClean="0"/>
              <a:pPr>
                <a:defRPr/>
              </a:pPr>
              <a:t>1</a:t>
            </a:fld>
            <a:endParaRPr lang="en-US" altLang="en-US" dirty="0"/>
          </a:p>
        </p:txBody>
      </p:sp>
    </p:spTree>
    <p:extLst>
      <p:ext uri="{BB962C8B-B14F-4D97-AF65-F5344CB8AC3E}">
        <p14:creationId xmlns:p14="http://schemas.microsoft.com/office/powerpoint/2010/main" val="362691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086" y="334018"/>
            <a:ext cx="6452527" cy="1325563"/>
          </a:xfrm>
        </p:spPr>
        <p:txBody>
          <a:bodyPr>
            <a:normAutofit/>
          </a:bodyPr>
          <a:lstStyle/>
          <a:p>
            <a:r>
              <a:rPr lang="en-US" dirty="0">
                <a:latin typeface="+mn-lt"/>
              </a:rPr>
              <a:t>Georgia’s Responsibility</a:t>
            </a:r>
          </a:p>
        </p:txBody>
      </p:sp>
      <p:sp>
        <p:nvSpPr>
          <p:cNvPr id="9219" name="Rectangle 3"/>
          <p:cNvSpPr>
            <a:spLocks noGrp="1" noChangeArrowheads="1"/>
          </p:cNvSpPr>
          <p:nvPr>
            <p:ph type="body" idx="1"/>
          </p:nvPr>
        </p:nvSpPr>
        <p:spPr>
          <a:xfrm>
            <a:off x="478970" y="1600202"/>
            <a:ext cx="8207829" cy="4348163"/>
          </a:xfrm>
        </p:spPr>
        <p:txBody>
          <a:bodyPr/>
          <a:lstStyle/>
          <a:p>
            <a:pPr>
              <a:buFontTx/>
              <a:buNone/>
            </a:pPr>
            <a:r>
              <a:rPr lang="en-US" dirty="0"/>
              <a:t>	</a:t>
            </a:r>
          </a:p>
          <a:p>
            <a:pPr>
              <a:buFontTx/>
              <a:buNone/>
            </a:pPr>
            <a:r>
              <a:rPr lang="en-US" dirty="0"/>
              <a:t>	</a:t>
            </a:r>
            <a:r>
              <a:rPr lang="en-US" sz="3000" dirty="0">
                <a:latin typeface="+mn-lt"/>
              </a:rPr>
              <a:t>The Georgia Department of Education is the direct recipient of Title I, Part C funds and is therefore responsible for ensuring the appropriate and best use of these funds.</a:t>
            </a:r>
          </a:p>
        </p:txBody>
      </p:sp>
    </p:spTree>
    <p:extLst>
      <p:ext uri="{BB962C8B-B14F-4D97-AF65-F5344CB8AC3E}">
        <p14:creationId xmlns:p14="http://schemas.microsoft.com/office/powerpoint/2010/main" val="35951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086" y="334018"/>
            <a:ext cx="6452527" cy="1325563"/>
          </a:xfrm>
        </p:spPr>
        <p:txBody>
          <a:bodyPr/>
          <a:lstStyle/>
          <a:p>
            <a:r>
              <a:rPr lang="en-US" dirty="0">
                <a:latin typeface="+mn-lt"/>
              </a:rPr>
              <a:t>Georgia MEP</a:t>
            </a:r>
          </a:p>
        </p:txBody>
      </p:sp>
      <p:sp>
        <p:nvSpPr>
          <p:cNvPr id="10242" name="Content Placeholder 4"/>
          <p:cNvSpPr>
            <a:spLocks noGrp="1"/>
          </p:cNvSpPr>
          <p:nvPr>
            <p:ph idx="1"/>
          </p:nvPr>
        </p:nvSpPr>
        <p:spPr>
          <a:xfrm>
            <a:off x="628650" y="1825625"/>
            <a:ext cx="3823607" cy="4351339"/>
          </a:xfrm>
        </p:spPr>
        <p:txBody>
          <a:bodyPr>
            <a:normAutofit lnSpcReduction="10000"/>
          </a:bodyPr>
          <a:lstStyle/>
          <a:p>
            <a:r>
              <a:rPr lang="en-US" sz="2800" dirty="0">
                <a:latin typeface="+mn-lt"/>
              </a:rPr>
              <a:t>Georgia has two migrant regions with a GaDOE satellite office in each:</a:t>
            </a:r>
          </a:p>
          <a:p>
            <a:pPr lvl="1"/>
            <a:r>
              <a:rPr lang="en-US" sz="2400" dirty="0">
                <a:latin typeface="+mn-lt"/>
              </a:rPr>
              <a:t>First District RESA</a:t>
            </a:r>
          </a:p>
          <a:p>
            <a:pPr lvl="1"/>
            <a:r>
              <a:rPr lang="en-US" sz="2400" dirty="0">
                <a:latin typeface="+mn-lt"/>
              </a:rPr>
              <a:t>Coastal Plains RESA</a:t>
            </a:r>
          </a:p>
          <a:p>
            <a:r>
              <a:rPr lang="en-US" sz="2800" dirty="0">
                <a:latin typeface="+mn-lt"/>
              </a:rPr>
              <a:t>GaDOE employees in these offices provide direct support to LEAs working with migrant children and youth</a:t>
            </a:r>
            <a:r>
              <a:rPr lang="en-US" sz="2800" dirty="0"/>
              <a:t>.</a:t>
            </a:r>
          </a:p>
        </p:txBody>
      </p:sp>
      <p:pic>
        <p:nvPicPr>
          <p:cNvPr id="102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371" y="1720495"/>
            <a:ext cx="3585649" cy="416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p:cNvCxnSpPr>
          <p:nvPr/>
        </p:nvCxnSpPr>
        <p:spPr>
          <a:xfrm>
            <a:off x="3858322" y="3801942"/>
            <a:ext cx="2637418" cy="813601"/>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28005" y="3273840"/>
            <a:ext cx="3565690" cy="3156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086" y="334018"/>
            <a:ext cx="6452527" cy="1325563"/>
          </a:xfrm>
        </p:spPr>
        <p:txBody>
          <a:bodyPr/>
          <a:lstStyle/>
          <a:p>
            <a:r>
              <a:rPr lang="en-US" dirty="0">
                <a:latin typeface="+mn-lt"/>
              </a:rPr>
              <a:t>MEP Funds in Georgia</a:t>
            </a:r>
          </a:p>
        </p:txBody>
      </p:sp>
      <p:sp>
        <p:nvSpPr>
          <p:cNvPr id="11267" name="Content Placeholder 2"/>
          <p:cNvSpPr>
            <a:spLocks noGrp="1"/>
          </p:cNvSpPr>
          <p:nvPr>
            <p:ph idx="1"/>
          </p:nvPr>
        </p:nvSpPr>
        <p:spPr>
          <a:xfrm>
            <a:off x="468086" y="1600202"/>
            <a:ext cx="8229600" cy="4348163"/>
          </a:xfrm>
        </p:spPr>
        <p:txBody>
          <a:bodyPr>
            <a:normAutofit/>
          </a:bodyPr>
          <a:lstStyle/>
          <a:p>
            <a:pPr>
              <a:lnSpc>
                <a:spcPct val="100000"/>
              </a:lnSpc>
              <a:spcBef>
                <a:spcPts val="0"/>
              </a:spcBef>
            </a:pPr>
            <a:r>
              <a:rPr lang="en-US" sz="2300" dirty="0">
                <a:latin typeface="+mn-lt"/>
              </a:rPr>
              <a:t>Direct funded districts </a:t>
            </a:r>
          </a:p>
          <a:p>
            <a:pPr lvl="1">
              <a:lnSpc>
                <a:spcPct val="100000"/>
              </a:lnSpc>
              <a:spcBef>
                <a:spcPts val="0"/>
              </a:spcBef>
            </a:pPr>
            <a:r>
              <a:rPr lang="en-US" sz="1800" dirty="0">
                <a:latin typeface="+mn-lt"/>
              </a:rPr>
              <a:t>Districts with a Title I, Part C allocation of more than $15,000</a:t>
            </a:r>
          </a:p>
          <a:p>
            <a:pPr>
              <a:lnSpc>
                <a:spcPct val="100000"/>
              </a:lnSpc>
              <a:spcBef>
                <a:spcPts val="0"/>
              </a:spcBef>
            </a:pPr>
            <a:endParaRPr lang="en-US" sz="2300" dirty="0">
              <a:latin typeface="+mn-lt"/>
            </a:endParaRPr>
          </a:p>
          <a:p>
            <a:pPr>
              <a:lnSpc>
                <a:spcPct val="100000"/>
              </a:lnSpc>
              <a:spcBef>
                <a:spcPts val="0"/>
              </a:spcBef>
            </a:pPr>
            <a:r>
              <a:rPr lang="en-US" sz="2300" dirty="0">
                <a:latin typeface="+mn-lt"/>
              </a:rPr>
              <a:t>Consortium districts</a:t>
            </a:r>
          </a:p>
          <a:p>
            <a:pPr lvl="1">
              <a:lnSpc>
                <a:spcPct val="100000"/>
              </a:lnSpc>
              <a:spcBef>
                <a:spcPts val="0"/>
              </a:spcBef>
            </a:pPr>
            <a:r>
              <a:rPr lang="en-US" sz="1800" dirty="0">
                <a:latin typeface="+mn-lt"/>
              </a:rPr>
              <a:t>Districts with a Title I, Part C allocation of less than $15,000</a:t>
            </a:r>
          </a:p>
          <a:p>
            <a:pPr lvl="1">
              <a:lnSpc>
                <a:spcPct val="100000"/>
              </a:lnSpc>
              <a:spcBef>
                <a:spcPts val="0"/>
              </a:spcBef>
            </a:pPr>
            <a:r>
              <a:rPr lang="en-US" sz="1800" dirty="0">
                <a:latin typeface="+mn-lt"/>
              </a:rPr>
              <a:t>Consortium district funds are pooled together and services are provided from our fiscal agent, Abraham Baldwin Agricultural College (ABAC)</a:t>
            </a:r>
          </a:p>
          <a:p>
            <a:pPr lvl="1">
              <a:lnSpc>
                <a:spcPct val="100000"/>
              </a:lnSpc>
              <a:spcBef>
                <a:spcPts val="0"/>
              </a:spcBef>
            </a:pPr>
            <a:r>
              <a:rPr lang="en-US" sz="1800" dirty="0">
                <a:latin typeface="+mn-lt"/>
              </a:rPr>
              <a:t>The ABAC MEP operates the same way as a direct funded district migrant program.  The difference is that the children and youth live around the state instead of within a single school district.</a:t>
            </a:r>
          </a:p>
          <a:p>
            <a:pPr>
              <a:lnSpc>
                <a:spcPct val="100000"/>
              </a:lnSpc>
              <a:spcBef>
                <a:spcPts val="0"/>
              </a:spcBef>
            </a:pPr>
            <a:endParaRPr lang="en-US" sz="2300" dirty="0">
              <a:latin typeface="+mn-lt"/>
            </a:endParaRPr>
          </a:p>
          <a:p>
            <a:pPr>
              <a:lnSpc>
                <a:spcPct val="100000"/>
              </a:lnSpc>
              <a:spcBef>
                <a:spcPts val="0"/>
              </a:spcBef>
            </a:pPr>
            <a:r>
              <a:rPr lang="en-US" sz="2300" dirty="0">
                <a:latin typeface="+mn-lt"/>
              </a:rPr>
              <a:t>The GaDOE is ultimately responsible for ensuring the appropriate use of MEP funds for migrant children and youth.</a:t>
            </a:r>
          </a:p>
        </p:txBody>
      </p:sp>
    </p:spTree>
    <p:extLst>
      <p:ext uri="{BB962C8B-B14F-4D97-AF65-F5344CB8AC3E}">
        <p14:creationId xmlns:p14="http://schemas.microsoft.com/office/powerpoint/2010/main" val="273607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78971" y="334018"/>
            <a:ext cx="6441642" cy="1325563"/>
          </a:xfrm>
        </p:spPr>
        <p:txBody>
          <a:bodyPr/>
          <a:lstStyle/>
          <a:p>
            <a:r>
              <a:rPr lang="en-US" dirty="0">
                <a:latin typeface="+mn-lt"/>
              </a:rPr>
              <a:t>Migrant Personnel</a:t>
            </a:r>
          </a:p>
        </p:txBody>
      </p:sp>
      <p:sp>
        <p:nvSpPr>
          <p:cNvPr id="12291" name="Content Placeholder 2"/>
          <p:cNvSpPr>
            <a:spLocks noGrp="1"/>
          </p:cNvSpPr>
          <p:nvPr>
            <p:ph idx="1"/>
          </p:nvPr>
        </p:nvSpPr>
        <p:spPr>
          <a:xfrm>
            <a:off x="457200" y="1825625"/>
            <a:ext cx="8058150" cy="4351339"/>
          </a:xfrm>
        </p:spPr>
        <p:txBody>
          <a:bodyPr>
            <a:normAutofit/>
          </a:bodyPr>
          <a:lstStyle/>
          <a:p>
            <a:pPr marL="0" indent="0">
              <a:buFont typeface="Arial" charset="0"/>
              <a:buNone/>
            </a:pPr>
            <a:r>
              <a:rPr lang="en-US" dirty="0">
                <a:latin typeface="+mn-lt"/>
              </a:rPr>
              <a:t>State Staff (GaDOE) </a:t>
            </a:r>
          </a:p>
          <a:p>
            <a:pPr lvl="1"/>
            <a:r>
              <a:rPr lang="en-US" sz="2400" dirty="0">
                <a:latin typeface="+mn-lt"/>
              </a:rPr>
              <a:t>Regional and State Coordinators</a:t>
            </a:r>
          </a:p>
          <a:p>
            <a:pPr lvl="1"/>
            <a:r>
              <a:rPr lang="en-US" sz="2400" dirty="0">
                <a:latin typeface="+mn-lt"/>
              </a:rPr>
              <a:t>Resource Specialists</a:t>
            </a:r>
          </a:p>
          <a:p>
            <a:pPr lvl="1"/>
            <a:r>
              <a:rPr lang="en-US" sz="2400" dirty="0">
                <a:latin typeface="+mn-lt"/>
              </a:rPr>
              <a:t>Recruiters</a:t>
            </a:r>
          </a:p>
          <a:p>
            <a:pPr lvl="1"/>
            <a:r>
              <a:rPr lang="en-US" sz="2400" dirty="0">
                <a:latin typeface="+mn-lt"/>
              </a:rPr>
              <a:t>Data Specialists</a:t>
            </a:r>
          </a:p>
          <a:p>
            <a:pPr marL="0" indent="0">
              <a:buFont typeface="Arial" charset="0"/>
              <a:buNone/>
            </a:pPr>
            <a:r>
              <a:rPr lang="en-US" dirty="0">
                <a:latin typeface="+mn-lt"/>
              </a:rPr>
              <a:t>Local Staff</a:t>
            </a:r>
          </a:p>
          <a:p>
            <a:pPr lvl="1"/>
            <a:r>
              <a:rPr lang="en-US" sz="2400" dirty="0">
                <a:latin typeface="+mn-lt"/>
              </a:rPr>
              <a:t>Student Service Providers (SSP)</a:t>
            </a:r>
            <a:endParaRPr lang="en-US" sz="2000" dirty="0">
              <a:latin typeface="+mn-lt"/>
            </a:endParaRPr>
          </a:p>
          <a:p>
            <a:pPr lvl="1"/>
            <a:r>
              <a:rPr lang="en-US" sz="2400" dirty="0">
                <a:latin typeface="+mn-lt"/>
              </a:rPr>
              <a:t>Recruiters</a:t>
            </a:r>
          </a:p>
        </p:txBody>
      </p:sp>
      <p:sp>
        <p:nvSpPr>
          <p:cNvPr id="7" name="Rectangle 6"/>
          <p:cNvSpPr/>
          <p:nvPr/>
        </p:nvSpPr>
        <p:spPr>
          <a:xfrm>
            <a:off x="5692273" y="2057400"/>
            <a:ext cx="310832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Work directly with LEAs to provide services to MEP children and youth; monitor implementation</a:t>
            </a:r>
          </a:p>
        </p:txBody>
      </p:sp>
      <p:sp>
        <p:nvSpPr>
          <p:cNvPr id="8" name="Rectangle 7"/>
          <p:cNvSpPr/>
          <p:nvPr/>
        </p:nvSpPr>
        <p:spPr>
          <a:xfrm>
            <a:off x="5692273" y="2982686"/>
            <a:ext cx="3108325"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Identify potential migrant children and youth statewide</a:t>
            </a:r>
          </a:p>
        </p:txBody>
      </p:sp>
      <p:sp>
        <p:nvSpPr>
          <p:cNvPr id="9" name="Rectangle 8"/>
          <p:cNvSpPr/>
          <p:nvPr/>
        </p:nvSpPr>
        <p:spPr>
          <a:xfrm>
            <a:off x="5657788" y="3636095"/>
            <a:ext cx="3124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Work with state migrant database COEstar</a:t>
            </a:r>
          </a:p>
        </p:txBody>
      </p:sp>
      <p:sp>
        <p:nvSpPr>
          <p:cNvPr id="11" name="Rectangle 10"/>
          <p:cNvSpPr/>
          <p:nvPr/>
        </p:nvSpPr>
        <p:spPr>
          <a:xfrm>
            <a:off x="5692273" y="5177728"/>
            <a:ext cx="3124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Identify potential migrant children and youth in the district</a:t>
            </a:r>
          </a:p>
        </p:txBody>
      </p:sp>
      <p:sp>
        <p:nvSpPr>
          <p:cNvPr id="12" name="Rectangle 11"/>
          <p:cNvSpPr/>
          <p:nvPr/>
        </p:nvSpPr>
        <p:spPr>
          <a:xfrm>
            <a:off x="5692273" y="4326073"/>
            <a:ext cx="3124200" cy="6935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Recruit and provide supplemental academic and support services to eligible children in the district </a:t>
            </a:r>
          </a:p>
        </p:txBody>
      </p:sp>
      <p:cxnSp>
        <p:nvCxnSpPr>
          <p:cNvPr id="14" name="Straight Arrow Connector 13"/>
          <p:cNvCxnSpPr>
            <a:cxnSpLocks/>
          </p:cNvCxnSpPr>
          <p:nvPr/>
        </p:nvCxnSpPr>
        <p:spPr>
          <a:xfrm flipH="1">
            <a:off x="5252224" y="2307706"/>
            <a:ext cx="440049" cy="1414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3689350" y="2677753"/>
            <a:ext cx="2086982" cy="2178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67000" y="3276600"/>
            <a:ext cx="27051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9" idx="1"/>
          </p:cNvCxnSpPr>
          <p:nvPr/>
        </p:nvCxnSpPr>
        <p:spPr>
          <a:xfrm flipH="1" flipV="1">
            <a:off x="3233854" y="3687195"/>
            <a:ext cx="2423934" cy="177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2" idx="1"/>
          </p:cNvCxnSpPr>
          <p:nvPr/>
        </p:nvCxnSpPr>
        <p:spPr>
          <a:xfrm flipH="1" flipV="1">
            <a:off x="5084956" y="4605190"/>
            <a:ext cx="607317" cy="676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
          </p:cNvCxnSpPr>
          <p:nvPr/>
        </p:nvCxnSpPr>
        <p:spPr>
          <a:xfrm flipH="1" flipV="1">
            <a:off x="2777623" y="5019885"/>
            <a:ext cx="2914650" cy="3864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73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fltVal val="0"/>
                                          </p:val>
                                        </p:tav>
                                        <p:tav tm="100000">
                                          <p:val>
                                            <p:strVal val="#ppt_w"/>
                                          </p:val>
                                        </p:tav>
                                      </p:tavLst>
                                    </p:anim>
                                    <p:anim calcmode="lin" valueType="num">
                                      <p:cBhvr>
                                        <p:cTn id="42" dur="1000" fill="hold"/>
                                        <p:tgtEl>
                                          <p:spTgt spid="20"/>
                                        </p:tgtEl>
                                        <p:attrNameLst>
                                          <p:attrName>ppt_h</p:attrName>
                                        </p:attrNameLst>
                                      </p:cBhvr>
                                      <p:tavLst>
                                        <p:tav tm="0">
                                          <p:val>
                                            <p:fltVal val="0"/>
                                          </p:val>
                                        </p:tav>
                                        <p:tav tm="100000">
                                          <p:val>
                                            <p:strVal val="#ppt_h"/>
                                          </p:val>
                                        </p:tav>
                                      </p:tavLst>
                                    </p:anim>
                                    <p:anim calcmode="lin" valueType="num">
                                      <p:cBhvr>
                                        <p:cTn id="43" dur="1000" fill="hold"/>
                                        <p:tgtEl>
                                          <p:spTgt spid="20"/>
                                        </p:tgtEl>
                                        <p:attrNameLst>
                                          <p:attrName>style.rotation</p:attrName>
                                        </p:attrNameLst>
                                      </p:cBhvr>
                                      <p:tavLst>
                                        <p:tav tm="0">
                                          <p:val>
                                            <p:fltVal val="90"/>
                                          </p:val>
                                        </p:tav>
                                        <p:tav tm="100000">
                                          <p:val>
                                            <p:fltVal val="0"/>
                                          </p:val>
                                        </p:tav>
                                      </p:tavLst>
                                    </p:anim>
                                    <p:animEffect transition="in" filter="fade">
                                      <p:cBhvr>
                                        <p:cTn id="44" dur="1000"/>
                                        <p:tgtEl>
                                          <p:spTgt spid="2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90"/>
                                          </p:val>
                                        </p:tav>
                                        <p:tav tm="100000">
                                          <p:val>
                                            <p:fltVal val="0"/>
                                          </p:val>
                                        </p:tav>
                                      </p:tavLst>
                                    </p:anim>
                                    <p:animEffect transition="in" filter="fade">
                                      <p:cBhvr>
                                        <p:cTn id="58" dur="1000"/>
                                        <p:tgtEl>
                                          <p:spTgt spid="24"/>
                                        </p:tgtEl>
                                      </p:cBhvr>
                                    </p:animEffect>
                                  </p:childTnLst>
                                </p:cTn>
                              </p:par>
                            </p:childTnLst>
                          </p:cTn>
                        </p:par>
                        <p:par>
                          <p:cTn id="59" fill="hold" nodeType="afterGroup">
                            <p:stCondLst>
                              <p:cond delay="1000"/>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style.rotation</p:attrName>
                                        </p:attrNameLst>
                                      </p:cBhvr>
                                      <p:tavLst>
                                        <p:tav tm="0">
                                          <p:val>
                                            <p:fltVal val="90"/>
                                          </p:val>
                                        </p:tav>
                                        <p:tav tm="100000">
                                          <p:val>
                                            <p:fltVal val="0"/>
                                          </p:val>
                                        </p:tav>
                                      </p:tavLst>
                                    </p:anim>
                                    <p:animEffect transition="in" filter="fade">
                                      <p:cBhvr>
                                        <p:cTn id="65" dur="10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0" fill="hold"/>
                                        <p:tgtEl>
                                          <p:spTgt spid="27"/>
                                        </p:tgtEl>
                                        <p:attrNameLst>
                                          <p:attrName>ppt_w</p:attrName>
                                        </p:attrNameLst>
                                      </p:cBhvr>
                                      <p:tavLst>
                                        <p:tav tm="0">
                                          <p:val>
                                            <p:fltVal val="0"/>
                                          </p:val>
                                        </p:tav>
                                        <p:tav tm="100000">
                                          <p:val>
                                            <p:strVal val="#ppt_w"/>
                                          </p:val>
                                        </p:tav>
                                      </p:tavLst>
                                    </p:anim>
                                    <p:anim calcmode="lin" valueType="num">
                                      <p:cBhvr>
                                        <p:cTn id="71" dur="1000" fill="hold"/>
                                        <p:tgtEl>
                                          <p:spTgt spid="27"/>
                                        </p:tgtEl>
                                        <p:attrNameLst>
                                          <p:attrName>ppt_h</p:attrName>
                                        </p:attrNameLst>
                                      </p:cBhvr>
                                      <p:tavLst>
                                        <p:tav tm="0">
                                          <p:val>
                                            <p:fltVal val="0"/>
                                          </p:val>
                                        </p:tav>
                                        <p:tav tm="100000">
                                          <p:val>
                                            <p:strVal val="#ppt_h"/>
                                          </p:val>
                                        </p:tav>
                                      </p:tavLst>
                                    </p:anim>
                                    <p:anim calcmode="lin" valueType="num">
                                      <p:cBhvr>
                                        <p:cTn id="72" dur="1000" fill="hold"/>
                                        <p:tgtEl>
                                          <p:spTgt spid="27"/>
                                        </p:tgtEl>
                                        <p:attrNameLst>
                                          <p:attrName>style.rotation</p:attrName>
                                        </p:attrNameLst>
                                      </p:cBhvr>
                                      <p:tavLst>
                                        <p:tav tm="0">
                                          <p:val>
                                            <p:fltVal val="90"/>
                                          </p:val>
                                        </p:tav>
                                        <p:tav tm="100000">
                                          <p:val>
                                            <p:fltVal val="0"/>
                                          </p:val>
                                        </p:tav>
                                      </p:tavLst>
                                    </p:anim>
                                    <p:animEffect transition="in" filter="fade">
                                      <p:cBhvr>
                                        <p:cTn id="73" dur="1000"/>
                                        <p:tgtEl>
                                          <p:spTgt spid="27"/>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fltVal val="0"/>
                                          </p:val>
                                        </p:tav>
                                        <p:tav tm="100000">
                                          <p:val>
                                            <p:strVal val="#ppt_w"/>
                                          </p:val>
                                        </p:tav>
                                      </p:tavLst>
                                    </p:anim>
                                    <p:anim calcmode="lin" valueType="num">
                                      <p:cBhvr>
                                        <p:cTn id="77" dur="1000" fill="hold"/>
                                        <p:tgtEl>
                                          <p:spTgt spid="11"/>
                                        </p:tgtEl>
                                        <p:attrNameLst>
                                          <p:attrName>ppt_h</p:attrName>
                                        </p:attrNameLst>
                                      </p:cBhvr>
                                      <p:tavLst>
                                        <p:tav tm="0">
                                          <p:val>
                                            <p:fltVal val="0"/>
                                          </p:val>
                                        </p:tav>
                                        <p:tav tm="100000">
                                          <p:val>
                                            <p:strVal val="#ppt_h"/>
                                          </p:val>
                                        </p:tav>
                                      </p:tavLst>
                                    </p:anim>
                                    <p:anim calcmode="lin" valueType="num">
                                      <p:cBhvr>
                                        <p:cTn id="78" dur="1000" fill="hold"/>
                                        <p:tgtEl>
                                          <p:spTgt spid="11"/>
                                        </p:tgtEl>
                                        <p:attrNameLst>
                                          <p:attrName>style.rotation</p:attrName>
                                        </p:attrNameLst>
                                      </p:cBhvr>
                                      <p:tavLst>
                                        <p:tav tm="0">
                                          <p:val>
                                            <p:fltVal val="90"/>
                                          </p:val>
                                        </p:tav>
                                        <p:tav tm="100000">
                                          <p:val>
                                            <p:fltVal val="0"/>
                                          </p:val>
                                        </p:tav>
                                      </p:tavLst>
                                    </p:anim>
                                    <p:animEffect transition="in" filter="fade">
                                      <p:cBhvr>
                                        <p:cTn id="7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23385" y="334018"/>
            <a:ext cx="6846849" cy="1325563"/>
          </a:xfrm>
        </p:spPr>
        <p:txBody>
          <a:bodyPr>
            <a:normAutofit/>
          </a:bodyPr>
          <a:lstStyle/>
          <a:p>
            <a:pPr>
              <a:defRPr/>
            </a:pPr>
            <a:r>
              <a:rPr lang="en-US" sz="2800" dirty="0">
                <a:latin typeface="+mn-lt"/>
                <a:cs typeface="Arial" charset="0"/>
              </a:rPr>
              <a:t>Further Defining the Role of Local </a:t>
            </a:r>
            <a:br>
              <a:rPr lang="en-US" sz="2800" dirty="0">
                <a:latin typeface="+mn-lt"/>
                <a:cs typeface="Arial" charset="0"/>
              </a:rPr>
            </a:br>
            <a:r>
              <a:rPr lang="en-US" sz="2800" dirty="0">
                <a:latin typeface="+mn-lt"/>
                <a:cs typeface="Arial" charset="0"/>
              </a:rPr>
              <a:t>Migrant Education Program Staff</a:t>
            </a:r>
            <a:br>
              <a:rPr lang="en-US" sz="2800" dirty="0">
                <a:solidFill>
                  <a:srgbClr val="0070C0"/>
                </a:solidFill>
                <a:latin typeface="+mn-lt"/>
                <a:cs typeface="Arial" charset="0"/>
              </a:rPr>
            </a:br>
            <a:r>
              <a:rPr lang="en-US" sz="2400" b="0" i="1" dirty="0">
                <a:latin typeface="+mn-lt"/>
                <a:cs typeface="Arial" charset="0"/>
              </a:rPr>
              <a:t>(Paraprofessional SSPs, Teachers)</a:t>
            </a:r>
          </a:p>
        </p:txBody>
      </p:sp>
      <p:sp>
        <p:nvSpPr>
          <p:cNvPr id="13315" name="Content Placeholder 2"/>
          <p:cNvSpPr>
            <a:spLocks noGrp="1"/>
          </p:cNvSpPr>
          <p:nvPr>
            <p:ph idx="1"/>
          </p:nvPr>
        </p:nvSpPr>
        <p:spPr>
          <a:xfrm>
            <a:off x="446314" y="1825625"/>
            <a:ext cx="8069036" cy="4351339"/>
          </a:xfrm>
          <a:extLst>
            <a:ext uri="{91240B29-F687-4F45-9708-019B960494DF}">
              <a14:hiddenLine xmlns:a14="http://schemas.microsoft.com/office/drawing/2010/main" w="12700" cmpd="sng">
                <a:solidFill>
                  <a:srgbClr val="000000"/>
                </a:solidFill>
                <a:miter lim="800000"/>
                <a:headEnd/>
                <a:tailEnd/>
              </a14:hiddenLine>
            </a:ext>
          </a:extLst>
        </p:spPr>
        <p:txBody>
          <a:bodyPr>
            <a:normAutofit fontScale="92500"/>
          </a:bodyPr>
          <a:lstStyle/>
          <a:p>
            <a:pPr eaLnBrk="1" hangingPunct="1">
              <a:lnSpc>
                <a:spcPct val="90000"/>
              </a:lnSpc>
            </a:pPr>
            <a:r>
              <a:rPr lang="en-US" sz="2200" dirty="0">
                <a:latin typeface="+mn-lt"/>
                <a:cs typeface="Arial" charset="0"/>
              </a:rPr>
              <a:t>Provide supplemental academic and support services</a:t>
            </a:r>
          </a:p>
          <a:p>
            <a:pPr eaLnBrk="1" hangingPunct="1">
              <a:lnSpc>
                <a:spcPct val="90000"/>
              </a:lnSpc>
            </a:pPr>
            <a:r>
              <a:rPr lang="en-US" sz="2200" dirty="0">
                <a:latin typeface="+mn-lt"/>
                <a:cs typeface="Arial" charset="0"/>
              </a:rPr>
              <a:t>Identify and recruit new migrant participants</a:t>
            </a:r>
          </a:p>
          <a:p>
            <a:pPr eaLnBrk="1" hangingPunct="1">
              <a:lnSpc>
                <a:spcPct val="90000"/>
              </a:lnSpc>
            </a:pPr>
            <a:r>
              <a:rPr lang="en-US" sz="2200" dirty="0">
                <a:latin typeface="+mn-lt"/>
                <a:cs typeface="Arial" charset="0"/>
              </a:rPr>
              <a:t>Consult on a regular basis with classroom teachers regarding tutoring</a:t>
            </a:r>
          </a:p>
          <a:p>
            <a:pPr eaLnBrk="1" hangingPunct="1">
              <a:lnSpc>
                <a:spcPct val="90000"/>
              </a:lnSpc>
            </a:pPr>
            <a:r>
              <a:rPr lang="en-US" sz="2200" dirty="0">
                <a:latin typeface="+mn-lt"/>
                <a:cs typeface="Arial" charset="0"/>
              </a:rPr>
              <a:t>Tutor students based on teacher’s guidance</a:t>
            </a:r>
          </a:p>
          <a:p>
            <a:pPr eaLnBrk="1" hangingPunct="1">
              <a:lnSpc>
                <a:spcPct val="90000"/>
              </a:lnSpc>
            </a:pPr>
            <a:r>
              <a:rPr lang="en-US" sz="2200" dirty="0">
                <a:latin typeface="+mn-lt"/>
                <a:cs typeface="Arial" charset="0"/>
              </a:rPr>
              <a:t>Monitor K-12 migrant student academic progress</a:t>
            </a:r>
          </a:p>
          <a:p>
            <a:pPr eaLnBrk="1" hangingPunct="1">
              <a:lnSpc>
                <a:spcPct val="90000"/>
              </a:lnSpc>
            </a:pPr>
            <a:r>
              <a:rPr lang="en-US" sz="2200" dirty="0">
                <a:latin typeface="+mn-lt"/>
                <a:cs typeface="Arial" charset="0"/>
              </a:rPr>
              <a:t>Maintain a weekly schedule, reflecting any changes</a:t>
            </a:r>
          </a:p>
          <a:p>
            <a:pPr eaLnBrk="1" hangingPunct="1">
              <a:lnSpc>
                <a:spcPct val="90000"/>
              </a:lnSpc>
            </a:pPr>
            <a:r>
              <a:rPr lang="en-US" sz="2200" dirty="0">
                <a:latin typeface="+mn-lt"/>
                <a:cs typeface="Arial" charset="0"/>
              </a:rPr>
              <a:t>Document daily tutoring and support services in detail</a:t>
            </a:r>
          </a:p>
          <a:p>
            <a:pPr eaLnBrk="1" hangingPunct="1">
              <a:lnSpc>
                <a:spcPct val="90000"/>
              </a:lnSpc>
            </a:pPr>
            <a:r>
              <a:rPr lang="en-US" sz="2200" dirty="0">
                <a:latin typeface="+mn-lt"/>
                <a:cs typeface="Arial" charset="0"/>
              </a:rPr>
              <a:t>Compile and return all GaDOE MEP reports by specified deadlines</a:t>
            </a:r>
          </a:p>
          <a:p>
            <a:pPr eaLnBrk="1" hangingPunct="1">
              <a:lnSpc>
                <a:spcPct val="90000"/>
              </a:lnSpc>
            </a:pPr>
            <a:r>
              <a:rPr lang="en-US" sz="2200" dirty="0">
                <a:latin typeface="+mn-lt"/>
                <a:cs typeface="Arial" charset="0"/>
              </a:rPr>
              <a:t>Attend all required GaDOE MEP trainings and workshops</a:t>
            </a:r>
          </a:p>
          <a:p>
            <a:pPr eaLnBrk="1" hangingPunct="1">
              <a:lnSpc>
                <a:spcPct val="90000"/>
              </a:lnSpc>
            </a:pPr>
            <a:r>
              <a:rPr lang="en-US" sz="2200" dirty="0">
                <a:latin typeface="+mn-lt"/>
                <a:cs typeface="Arial" charset="0"/>
              </a:rPr>
              <a:t>Provide services or ensure services are provided to preschool children and out-of-school youth</a:t>
            </a:r>
          </a:p>
        </p:txBody>
      </p:sp>
      <p:sp>
        <p:nvSpPr>
          <p:cNvPr id="5" name="Slide Number Placeholder 4"/>
          <p:cNvSpPr txBox="1">
            <a:spLocks noGrp="1"/>
          </p:cNvSpPr>
          <p:nvPr/>
        </p:nvSpPr>
        <p:spPr>
          <a:xfrm>
            <a:off x="8077200" y="6356353"/>
            <a:ext cx="609600" cy="365125"/>
          </a:xfrm>
          <a:prstGeom prst="rect">
            <a:avLst/>
          </a:prstGeom>
          <a:noFill/>
        </p:spPr>
        <p:txBody>
          <a:bodyPr anchor="ctr"/>
          <a:lstStyle/>
          <a:p>
            <a:pPr algn="r" fontAlgn="auto">
              <a:spcBef>
                <a:spcPts val="0"/>
              </a:spcBef>
              <a:spcAft>
                <a:spcPts val="0"/>
              </a:spcAft>
              <a:defRPr/>
            </a:pPr>
            <a:fld id="{247852A6-8472-487B-921D-46E958C9A930}" type="slidenum">
              <a:rPr lang="en-US" sz="1200">
                <a:latin typeface="+mn-lt"/>
              </a:rPr>
              <a:pPr algn="r" fontAlgn="auto">
                <a:spcBef>
                  <a:spcPts val="0"/>
                </a:spcBef>
                <a:spcAft>
                  <a:spcPts val="0"/>
                </a:spcAft>
                <a:defRPr/>
              </a:pPr>
              <a:t>14</a:t>
            </a:fld>
            <a:endParaRPr lang="en-US" sz="1200" dirty="0">
              <a:latin typeface="+mn-lt"/>
            </a:endParaRPr>
          </a:p>
        </p:txBody>
      </p:sp>
    </p:spTree>
    <p:extLst>
      <p:ext uri="{BB962C8B-B14F-4D97-AF65-F5344CB8AC3E}">
        <p14:creationId xmlns:p14="http://schemas.microsoft.com/office/powerpoint/2010/main" val="179365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89667" y="152400"/>
            <a:ext cx="6657543" cy="1295400"/>
          </a:xfrm>
        </p:spPr>
        <p:txBody>
          <a:bodyPr>
            <a:normAutofit/>
          </a:bodyPr>
          <a:lstStyle/>
          <a:p>
            <a:r>
              <a:rPr lang="en-US" sz="3600" dirty="0">
                <a:latin typeface="+mn-lt"/>
              </a:rPr>
              <a:t>How are migrant participants identified?</a:t>
            </a:r>
            <a:endParaRPr lang="en-US" sz="3400" i="1" dirty="0">
              <a:latin typeface="+mn-lt"/>
            </a:endParaRPr>
          </a:p>
        </p:txBody>
      </p:sp>
      <p:sp>
        <p:nvSpPr>
          <p:cNvPr id="14339" name="Content Placeholder 2"/>
          <p:cNvSpPr>
            <a:spLocks noGrp="1"/>
          </p:cNvSpPr>
          <p:nvPr>
            <p:ph idx="1"/>
          </p:nvPr>
        </p:nvSpPr>
        <p:spPr>
          <a:xfrm>
            <a:off x="289667" y="1698171"/>
            <a:ext cx="5375153" cy="4525963"/>
          </a:xfrm>
        </p:spPr>
        <p:txBody>
          <a:bodyPr>
            <a:normAutofit/>
          </a:bodyPr>
          <a:lstStyle/>
          <a:p>
            <a:r>
              <a:rPr lang="en-US" sz="2400" dirty="0">
                <a:latin typeface="+mn-lt"/>
              </a:rPr>
              <a:t>Identification and recruitment (ID&amp;R) is a unique feature of the MEP.</a:t>
            </a:r>
          </a:p>
          <a:p>
            <a:r>
              <a:rPr lang="en-US" sz="2400" dirty="0">
                <a:latin typeface="+mn-lt"/>
              </a:rPr>
              <a:t>Before a migrant participant may be served by the program or counted for funding purposes in the program, his or her eligibility must be documented on a certificate of eligibility or “COE”. </a:t>
            </a:r>
          </a:p>
          <a:p>
            <a:r>
              <a:rPr lang="en-US" sz="2400" dirty="0">
                <a:latin typeface="+mn-lt"/>
              </a:rPr>
              <a:t>Only trained personnel may complete this eligibility interview and the COE.</a:t>
            </a:r>
          </a:p>
          <a:p>
            <a:r>
              <a:rPr lang="en-US" sz="2400" dirty="0">
                <a:latin typeface="+mn-lt"/>
              </a:rPr>
              <a:t>School districts contact trained local or state migrant staff to complete the eligibility interview and the COE.</a:t>
            </a:r>
          </a:p>
        </p:txBody>
      </p:sp>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541" y="1848449"/>
            <a:ext cx="3278459" cy="437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20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7268" y="144188"/>
            <a:ext cx="6857999" cy="1325563"/>
          </a:xfrm>
        </p:spPr>
        <p:txBody>
          <a:bodyPr>
            <a:normAutofit/>
          </a:bodyPr>
          <a:lstStyle/>
          <a:p>
            <a:r>
              <a:rPr lang="en-US" sz="3600" dirty="0">
                <a:latin typeface="+mn-lt"/>
              </a:rPr>
              <a:t>How are migrant participants identified (cont’d)?</a:t>
            </a:r>
          </a:p>
        </p:txBody>
      </p:sp>
      <p:sp>
        <p:nvSpPr>
          <p:cNvPr id="15363" name="Content Placeholder 4"/>
          <p:cNvSpPr>
            <a:spLocks noGrp="1"/>
          </p:cNvSpPr>
          <p:nvPr>
            <p:ph idx="1"/>
          </p:nvPr>
        </p:nvSpPr>
        <p:spPr>
          <a:xfrm>
            <a:off x="5082609" y="1813328"/>
            <a:ext cx="3336925" cy="363891"/>
          </a:xfrm>
        </p:spPr>
        <p:txBody>
          <a:bodyPr>
            <a:normAutofit lnSpcReduction="10000"/>
          </a:bodyPr>
          <a:lstStyle/>
          <a:p>
            <a:pPr marL="0" indent="0">
              <a:buFont typeface="Arial" charset="0"/>
              <a:buNone/>
            </a:pPr>
            <a:r>
              <a:rPr lang="en-US" sz="2100" i="1" dirty="0">
                <a:latin typeface="+mn-lt"/>
              </a:rPr>
              <a:t>Certificate of Eligibility (COE)</a:t>
            </a: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39989"/>
            <a:ext cx="1933523" cy="13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479180"/>
            <a:ext cx="1916061" cy="146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24" y="3479180"/>
            <a:ext cx="1951918" cy="276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Content Placeholder 4"/>
          <p:cNvSpPr txBox="1">
            <a:spLocks/>
          </p:cNvSpPr>
          <p:nvPr/>
        </p:nvSpPr>
        <p:spPr bwMode="auto">
          <a:xfrm>
            <a:off x="589801" y="2961542"/>
            <a:ext cx="2687445" cy="42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Font typeface="Arial" charset="0"/>
              <a:buNone/>
            </a:pPr>
            <a:r>
              <a:rPr lang="en-US" sz="2100" i="1" dirty="0">
                <a:latin typeface="Calibri" pitchFamily="34" charset="0"/>
              </a:rPr>
              <a:t>Face-to-face interview</a:t>
            </a:r>
          </a:p>
        </p:txBody>
      </p:sp>
      <p:pic>
        <p:nvPicPr>
          <p:cNvPr id="9" name="Content Placeholder 3">
            <a:extLst>
              <a:ext uri="{FF2B5EF4-FFF2-40B4-BE49-F238E27FC236}">
                <a16:creationId xmlns:a16="http://schemas.microsoft.com/office/drawing/2014/main" id="{C697FC2A-C05C-45E7-AF23-28C5835F09B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3885442" y="2177219"/>
            <a:ext cx="5109370" cy="4030939"/>
          </a:xfrm>
          <a:prstGeom prst="rect">
            <a:avLst/>
          </a:prstGeom>
          <a:noFill/>
          <a:ln>
            <a:noFill/>
          </a:ln>
        </p:spPr>
      </p:pic>
    </p:spTree>
    <p:extLst>
      <p:ext uri="{BB962C8B-B14F-4D97-AF65-F5344CB8AC3E}">
        <p14:creationId xmlns:p14="http://schemas.microsoft.com/office/powerpoint/2010/main" val="46426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6117" y="334018"/>
            <a:ext cx="6764496" cy="1325563"/>
          </a:xfrm>
        </p:spPr>
        <p:txBody>
          <a:bodyPr>
            <a:normAutofit/>
          </a:bodyPr>
          <a:lstStyle/>
          <a:p>
            <a:r>
              <a:rPr lang="en-US" sz="3600" dirty="0">
                <a:latin typeface="+mn-lt"/>
              </a:rPr>
              <a:t>How are migrant participants identified (cont’d)?</a:t>
            </a:r>
          </a:p>
        </p:txBody>
      </p:sp>
      <p:sp>
        <p:nvSpPr>
          <p:cNvPr id="16387" name="Content Placeholder 2"/>
          <p:cNvSpPr>
            <a:spLocks noGrp="1"/>
          </p:cNvSpPr>
          <p:nvPr>
            <p:ph idx="1"/>
          </p:nvPr>
        </p:nvSpPr>
        <p:spPr>
          <a:xfrm>
            <a:off x="478971" y="1825625"/>
            <a:ext cx="8036379" cy="4351339"/>
          </a:xfrm>
        </p:spPr>
        <p:txBody>
          <a:bodyPr>
            <a:normAutofit lnSpcReduction="10000"/>
          </a:bodyPr>
          <a:lstStyle/>
          <a:p>
            <a:pPr>
              <a:lnSpc>
                <a:spcPct val="110000"/>
              </a:lnSpc>
              <a:spcBef>
                <a:spcPts val="0"/>
              </a:spcBef>
            </a:pPr>
            <a:r>
              <a:rPr lang="en-US" sz="2500" dirty="0">
                <a:latin typeface="+mn-lt"/>
              </a:rPr>
              <a:t>The </a:t>
            </a:r>
            <a:r>
              <a:rPr lang="en-US" sz="2500" dirty="0">
                <a:solidFill>
                  <a:srgbClr val="FF0000"/>
                </a:solidFill>
                <a:latin typeface="+mn-lt"/>
              </a:rPr>
              <a:t>Occupational Survey </a:t>
            </a:r>
            <a:r>
              <a:rPr lang="en-US" sz="2500" dirty="0">
                <a:latin typeface="+mn-lt"/>
              </a:rPr>
              <a:t>form</a:t>
            </a:r>
            <a:r>
              <a:rPr lang="en-US" sz="2500" dirty="0">
                <a:solidFill>
                  <a:srgbClr val="0070C0"/>
                </a:solidFill>
                <a:latin typeface="+mn-lt"/>
              </a:rPr>
              <a:t> </a:t>
            </a:r>
            <a:r>
              <a:rPr lang="en-US" sz="2500" dirty="0">
                <a:latin typeface="+mn-lt"/>
              </a:rPr>
              <a:t>is a major part of MEP identification and recruitment.</a:t>
            </a:r>
          </a:p>
          <a:p>
            <a:pPr>
              <a:lnSpc>
                <a:spcPct val="110000"/>
              </a:lnSpc>
              <a:spcBef>
                <a:spcPts val="0"/>
              </a:spcBef>
            </a:pPr>
            <a:r>
              <a:rPr lang="en-US" sz="2500" dirty="0">
                <a:latin typeface="+mn-lt"/>
              </a:rPr>
              <a:t>All schools in Georgia are required to use the Occupational Survey form during new student registration and back-to-school registration.</a:t>
            </a:r>
          </a:p>
          <a:p>
            <a:pPr>
              <a:lnSpc>
                <a:spcPct val="110000"/>
              </a:lnSpc>
              <a:spcBef>
                <a:spcPts val="0"/>
              </a:spcBef>
            </a:pPr>
            <a:r>
              <a:rPr lang="en-US" sz="2500" dirty="0">
                <a:latin typeface="+mn-lt"/>
              </a:rPr>
              <a:t>This form is completed by parents/guardians.  </a:t>
            </a:r>
          </a:p>
          <a:p>
            <a:pPr>
              <a:lnSpc>
                <a:spcPct val="110000"/>
              </a:lnSpc>
              <a:spcBef>
                <a:spcPts val="0"/>
              </a:spcBef>
            </a:pPr>
            <a:r>
              <a:rPr lang="en-US" sz="2500" dirty="0">
                <a:latin typeface="+mn-lt"/>
              </a:rPr>
              <a:t>Schools review and based on responses, send the survey to the trained district SSP/MEP contact or MEP regional office for a follow-up interview and potential COE.  </a:t>
            </a:r>
          </a:p>
          <a:p>
            <a:pPr>
              <a:lnSpc>
                <a:spcPct val="110000"/>
              </a:lnSpc>
              <a:spcBef>
                <a:spcPts val="0"/>
              </a:spcBef>
            </a:pPr>
            <a:r>
              <a:rPr lang="en-US" sz="2500" dirty="0">
                <a:latin typeface="+mn-lt"/>
              </a:rPr>
              <a:t>Schools follow the directions on the bottom of each survey for document processing.</a:t>
            </a:r>
          </a:p>
        </p:txBody>
      </p:sp>
    </p:spTree>
    <p:extLst>
      <p:ext uri="{BB962C8B-B14F-4D97-AF65-F5344CB8AC3E}">
        <p14:creationId xmlns:p14="http://schemas.microsoft.com/office/powerpoint/2010/main" val="1355706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4968" y="334018"/>
            <a:ext cx="6962964" cy="1325563"/>
          </a:xfrm>
        </p:spPr>
        <p:txBody>
          <a:bodyPr>
            <a:normAutofit/>
          </a:bodyPr>
          <a:lstStyle/>
          <a:p>
            <a:r>
              <a:rPr lang="en-US" sz="3600" dirty="0">
                <a:latin typeface="+mn-lt"/>
              </a:rPr>
              <a:t>How are migrant participants identified?</a:t>
            </a:r>
          </a:p>
        </p:txBody>
      </p:sp>
      <p:sp>
        <p:nvSpPr>
          <p:cNvPr id="17411" name="Content Placeholder 2"/>
          <p:cNvSpPr>
            <a:spLocks noGrp="1"/>
          </p:cNvSpPr>
          <p:nvPr>
            <p:ph idx="1"/>
          </p:nvPr>
        </p:nvSpPr>
        <p:spPr>
          <a:xfrm>
            <a:off x="2862380" y="1475199"/>
            <a:ext cx="3423424" cy="317808"/>
          </a:xfrm>
        </p:spPr>
        <p:txBody>
          <a:bodyPr/>
          <a:lstStyle/>
          <a:p>
            <a:pPr marL="0" indent="0">
              <a:buFont typeface="Arial" charset="0"/>
              <a:buNone/>
            </a:pPr>
            <a:r>
              <a:rPr lang="en-US" sz="2400" i="1" dirty="0">
                <a:latin typeface="+mn-lt"/>
              </a:rPr>
              <a:t>Occupational Survey</a:t>
            </a:r>
          </a:p>
        </p:txBody>
      </p:sp>
      <p:sp>
        <p:nvSpPr>
          <p:cNvPr id="5" name="Right Arrow 4"/>
          <p:cNvSpPr/>
          <p:nvPr/>
        </p:nvSpPr>
        <p:spPr>
          <a:xfrm>
            <a:off x="4003288" y="3359151"/>
            <a:ext cx="1892223" cy="320751"/>
          </a:xfrm>
          <a:prstGeom prst="rightArrow">
            <a:avLst/>
          </a:prstGeom>
          <a:solidFill>
            <a:srgbClr val="339900"/>
          </a:solidFill>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anchor="ctr"/>
          <a:lstStyle/>
          <a:p>
            <a:pPr algn="ctr">
              <a:defRPr/>
            </a:pPr>
            <a:endParaRPr lang="en-US" dirty="0"/>
          </a:p>
        </p:txBody>
      </p:sp>
      <p:pic>
        <p:nvPicPr>
          <p:cNvPr id="174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511" y="2525714"/>
            <a:ext cx="3248489"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97299" y="5748196"/>
            <a:ext cx="3646701" cy="400338"/>
          </a:xfrm>
          <a:prstGeom prst="rect">
            <a:avLst/>
          </a:prstGeom>
          <a:noFill/>
        </p:spPr>
        <p:txBody>
          <a:bodyPr wrap="square" lIns="122146" tIns="61073" rIns="122146" bIns="61073">
            <a:spAutoFit/>
          </a:bodyPr>
          <a:lstStyle/>
          <a:p>
            <a:pPr>
              <a:defRPr/>
            </a:pPr>
            <a:r>
              <a:rPr lang="en-US" i="1" dirty="0">
                <a:latin typeface="+mn-lt"/>
                <a:cs typeface="Arial" charset="0"/>
              </a:rPr>
              <a:t>Interview and completion of the COE</a:t>
            </a:r>
          </a:p>
        </p:txBody>
      </p:sp>
      <p:pic>
        <p:nvPicPr>
          <p:cNvPr id="9" name="Content Placeholder 3">
            <a:extLst>
              <a:ext uri="{FF2B5EF4-FFF2-40B4-BE49-F238E27FC236}">
                <a16:creationId xmlns:a16="http://schemas.microsoft.com/office/drawing/2014/main" id="{2DCE873A-4244-45AB-AC36-7E14B77CAAA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1651" y="1793007"/>
            <a:ext cx="3817201" cy="4351338"/>
          </a:xfrm>
          <a:prstGeom prst="rect">
            <a:avLst/>
          </a:prstGeom>
          <a:noFill/>
          <a:ln>
            <a:noFill/>
          </a:ln>
        </p:spPr>
      </p:pic>
    </p:spTree>
    <p:extLst>
      <p:ext uri="{BB962C8B-B14F-4D97-AF65-F5344CB8AC3E}">
        <p14:creationId xmlns:p14="http://schemas.microsoft.com/office/powerpoint/2010/main" val="80765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54102" y="1650503"/>
            <a:ext cx="4166873" cy="1295400"/>
          </a:xfrm>
        </p:spPr>
        <p:txBody>
          <a:bodyPr>
            <a:normAutofit/>
          </a:bodyPr>
          <a:lstStyle/>
          <a:p>
            <a:pPr eaLnBrk="1" hangingPunct="1"/>
            <a:r>
              <a:rPr lang="en-US" sz="3600" dirty="0">
                <a:latin typeface="+mn-lt"/>
              </a:rPr>
              <a:t>Occupational Survey</a:t>
            </a:r>
          </a:p>
        </p:txBody>
      </p:sp>
      <p:sp>
        <p:nvSpPr>
          <p:cNvPr id="18435" name="Rectangle 3"/>
          <p:cNvSpPr>
            <a:spLocks noGrp="1" noChangeArrowheads="1"/>
          </p:cNvSpPr>
          <p:nvPr>
            <p:ph idx="1"/>
          </p:nvPr>
        </p:nvSpPr>
        <p:spPr>
          <a:xfrm>
            <a:off x="5297206" y="2868152"/>
            <a:ext cx="3080664" cy="490990"/>
          </a:xfrm>
        </p:spPr>
        <p:txBody>
          <a:bodyPr>
            <a:normAutofit/>
          </a:bodyPr>
          <a:lstStyle/>
          <a:p>
            <a:pPr marL="547688" lvl="1" eaLnBrk="1" hangingPunct="1">
              <a:spcBef>
                <a:spcPts val="375"/>
              </a:spcBef>
              <a:buFontTx/>
              <a:buNone/>
            </a:pPr>
            <a:r>
              <a:rPr lang="en-US" sz="2400" dirty="0"/>
              <a:t>Available languages:</a:t>
            </a:r>
          </a:p>
        </p:txBody>
      </p:sp>
      <p:sp>
        <p:nvSpPr>
          <p:cNvPr id="4" name="TextBox 3"/>
          <p:cNvSpPr txBox="1"/>
          <p:nvPr/>
        </p:nvSpPr>
        <p:spPr>
          <a:xfrm>
            <a:off x="5297206" y="3460146"/>
            <a:ext cx="3254829" cy="1959511"/>
          </a:xfrm>
          <a:prstGeom prst="rect">
            <a:avLst/>
          </a:prstGeom>
          <a:noFill/>
        </p:spPr>
        <p:txBody>
          <a:bodyPr wrap="square" rtlCol="0">
            <a:spAutoFit/>
          </a:bodyPr>
          <a:lstStyle/>
          <a:p>
            <a:pPr marL="547688" lvl="1">
              <a:spcBef>
                <a:spcPts val="375"/>
              </a:spcBef>
            </a:pPr>
            <a:r>
              <a:rPr lang="en-US" dirty="0"/>
              <a:t>English, Spanish, French,</a:t>
            </a:r>
          </a:p>
          <a:p>
            <a:pPr marL="547688" lvl="1">
              <a:spcBef>
                <a:spcPts val="375"/>
              </a:spcBef>
            </a:pPr>
            <a:r>
              <a:rPr lang="en-US" dirty="0"/>
              <a:t>Karen, Haitian Creole,</a:t>
            </a:r>
          </a:p>
          <a:p>
            <a:pPr marL="547688" lvl="1">
              <a:spcBef>
                <a:spcPts val="375"/>
              </a:spcBef>
            </a:pPr>
            <a:r>
              <a:rPr lang="en-US" dirty="0"/>
              <a:t>Korean, Vietnamese,</a:t>
            </a:r>
          </a:p>
          <a:p>
            <a:pPr marL="547688" lvl="1">
              <a:spcBef>
                <a:spcPts val="375"/>
              </a:spcBef>
            </a:pPr>
            <a:r>
              <a:rPr lang="en-US" dirty="0"/>
              <a:t>Somali, Nepali, Chinese</a:t>
            </a:r>
          </a:p>
          <a:p>
            <a:pPr marL="547688" lvl="1">
              <a:spcBef>
                <a:spcPts val="375"/>
              </a:spcBef>
            </a:pPr>
            <a:r>
              <a:rPr lang="en-US" dirty="0"/>
              <a:t>Burmese, Arabic, Amharic</a:t>
            </a:r>
          </a:p>
          <a:p>
            <a:endParaRPr lang="en-US" dirty="0"/>
          </a:p>
        </p:txBody>
      </p:sp>
      <p:pic>
        <p:nvPicPr>
          <p:cNvPr id="7" name="Content Placeholder 3">
            <a:extLst>
              <a:ext uri="{FF2B5EF4-FFF2-40B4-BE49-F238E27FC236}">
                <a16:creationId xmlns:a16="http://schemas.microsoft.com/office/drawing/2014/main" id="{F487CD90-73BF-4380-A8EC-C4A8FDB1BE3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34175" y="245328"/>
            <a:ext cx="4427034" cy="6010506"/>
          </a:xfrm>
          <a:prstGeom prst="rect">
            <a:avLst/>
          </a:prstGeom>
          <a:noFill/>
          <a:ln>
            <a:noFill/>
          </a:ln>
        </p:spPr>
      </p:pic>
    </p:spTree>
    <p:extLst>
      <p:ext uri="{BB962C8B-B14F-4D97-AF65-F5344CB8AC3E}">
        <p14:creationId xmlns:p14="http://schemas.microsoft.com/office/powerpoint/2010/main" val="1598750150"/>
      </p:ext>
    </p:extLst>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13" y="1204330"/>
            <a:ext cx="7772400" cy="1561173"/>
          </a:xfrm>
        </p:spPr>
        <p:txBody>
          <a:bodyPr anchor="t">
            <a:normAutofit/>
          </a:bodyPr>
          <a:lstStyle/>
          <a:p>
            <a:r>
              <a:rPr lang="en-US" sz="4400" dirty="0">
                <a:latin typeface="+mn-lt"/>
              </a:rPr>
              <a:t>Title I, Part C</a:t>
            </a:r>
            <a:br>
              <a:rPr lang="en-US" sz="4400" dirty="0">
                <a:latin typeface="+mn-lt"/>
              </a:rPr>
            </a:br>
            <a:r>
              <a:rPr lang="en-US" sz="4400" dirty="0">
                <a:latin typeface="+mn-lt"/>
              </a:rPr>
              <a:t>Education of Migratory Children </a:t>
            </a:r>
          </a:p>
        </p:txBody>
      </p:sp>
      <p:sp>
        <p:nvSpPr>
          <p:cNvPr id="3" name="Subtitle 2"/>
          <p:cNvSpPr>
            <a:spLocks noGrp="1"/>
          </p:cNvSpPr>
          <p:nvPr>
            <p:ph type="subTitle" idx="1"/>
          </p:nvPr>
        </p:nvSpPr>
        <p:spPr>
          <a:xfrm>
            <a:off x="1077613" y="2502936"/>
            <a:ext cx="6858000" cy="525134"/>
          </a:xfrm>
        </p:spPr>
        <p:txBody>
          <a:bodyPr/>
          <a:lstStyle/>
          <a:p>
            <a:r>
              <a:rPr lang="en-US" sz="2800" dirty="0">
                <a:solidFill>
                  <a:srgbClr val="FF0000"/>
                </a:solidFill>
              </a:rPr>
              <a:t>An Overview for Georgia School Districts</a:t>
            </a:r>
          </a:p>
          <a:p>
            <a:endParaRPr lang="en-US" b="1" dirty="0">
              <a:solidFill>
                <a:srgbClr val="0070C0"/>
              </a:solidFill>
            </a:endParaRPr>
          </a:p>
        </p:txBody>
      </p:sp>
      <p:pic>
        <p:nvPicPr>
          <p:cNvPr id="8" name="Picture 2" descr="MVC-028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811" y="3514020"/>
            <a:ext cx="3234377" cy="258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7">
            <a:extLst>
              <a:ext uri="{FF2B5EF4-FFF2-40B4-BE49-F238E27FC236}">
                <a16:creationId xmlns:a16="http://schemas.microsoft.com/office/drawing/2014/main" id="{275CF08B-DFEA-45D7-BB5A-68359BA23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5038" y="3542815"/>
            <a:ext cx="2609096" cy="2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Documents and Settings\John Wight\Desktop\MEP HD Logo.tiff">
            <a:extLst>
              <a:ext uri="{FF2B5EF4-FFF2-40B4-BE49-F238E27FC236}">
                <a16:creationId xmlns:a16="http://schemas.microsoft.com/office/drawing/2014/main" id="{71E3292C-3DBA-426F-926E-F38CC8F06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754" y="3713357"/>
            <a:ext cx="2432187" cy="238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44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34018"/>
            <a:ext cx="6463413" cy="1325563"/>
          </a:xfrm>
        </p:spPr>
        <p:txBody>
          <a:bodyPr>
            <a:normAutofit/>
          </a:bodyPr>
          <a:lstStyle/>
          <a:p>
            <a:r>
              <a:rPr lang="en-US" dirty="0">
                <a:latin typeface="+mn-lt"/>
              </a:rPr>
              <a:t>MEP Eligibility Notification</a:t>
            </a:r>
          </a:p>
        </p:txBody>
      </p:sp>
      <p:sp>
        <p:nvSpPr>
          <p:cNvPr id="20483" name="Content Placeholder 2"/>
          <p:cNvSpPr>
            <a:spLocks noGrp="1"/>
          </p:cNvSpPr>
          <p:nvPr>
            <p:ph idx="1"/>
          </p:nvPr>
        </p:nvSpPr>
        <p:spPr>
          <a:xfrm>
            <a:off x="478971" y="1825625"/>
            <a:ext cx="8036379" cy="4351339"/>
          </a:xfrm>
        </p:spPr>
        <p:txBody>
          <a:bodyPr>
            <a:normAutofit/>
          </a:bodyPr>
          <a:lstStyle/>
          <a:p>
            <a:r>
              <a:rPr lang="en-US" sz="2800" dirty="0">
                <a:latin typeface="+mn-lt"/>
              </a:rPr>
              <a:t>In Georgia, the GaDOE will always make eligibility determinations.</a:t>
            </a:r>
          </a:p>
          <a:p>
            <a:r>
              <a:rPr lang="en-US" sz="2800" dirty="0">
                <a:latin typeface="+mn-lt"/>
              </a:rPr>
              <a:t>School districts are notified of the arrival and confirmation of eligible migrant children or youth in two ways:</a:t>
            </a:r>
          </a:p>
          <a:p>
            <a:pPr lvl="1"/>
            <a:r>
              <a:rPr lang="en-US" sz="2400" dirty="0">
                <a:latin typeface="+mn-lt"/>
              </a:rPr>
              <a:t>A copy of the COE is mailed </a:t>
            </a:r>
          </a:p>
          <a:p>
            <a:pPr lvl="1"/>
            <a:r>
              <a:rPr lang="en-US" sz="2400" dirty="0">
                <a:latin typeface="+mn-lt"/>
              </a:rPr>
              <a:t>Updated migrant reports are loaded to the portal</a:t>
            </a:r>
          </a:p>
          <a:p>
            <a:r>
              <a:rPr lang="en-US" sz="2800" dirty="0">
                <a:latin typeface="+mn-lt"/>
              </a:rPr>
              <a:t>Additionally, regional or ABAC consortium staff make frequent contact with school districts and review current enrollments.</a:t>
            </a:r>
          </a:p>
        </p:txBody>
      </p:sp>
    </p:spTree>
    <p:extLst>
      <p:ext uri="{BB962C8B-B14F-4D97-AF65-F5344CB8AC3E}">
        <p14:creationId xmlns:p14="http://schemas.microsoft.com/office/powerpoint/2010/main" val="1618555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89857" y="334018"/>
            <a:ext cx="6430756" cy="1325563"/>
          </a:xfrm>
        </p:spPr>
        <p:txBody>
          <a:bodyPr>
            <a:normAutofit/>
          </a:bodyPr>
          <a:lstStyle/>
          <a:p>
            <a:r>
              <a:rPr lang="en-US" sz="4000" dirty="0">
                <a:latin typeface="+mn-lt"/>
              </a:rPr>
              <a:t>What do teachers and school personnel need to know?</a:t>
            </a:r>
          </a:p>
        </p:txBody>
      </p:sp>
      <p:sp>
        <p:nvSpPr>
          <p:cNvPr id="3" name="Content Placeholder 2"/>
          <p:cNvSpPr>
            <a:spLocks noGrp="1"/>
          </p:cNvSpPr>
          <p:nvPr>
            <p:ph idx="1"/>
          </p:nvPr>
        </p:nvSpPr>
        <p:spPr>
          <a:xfrm>
            <a:off x="468086" y="1825625"/>
            <a:ext cx="8047264" cy="4351339"/>
          </a:xfrm>
        </p:spPr>
        <p:txBody>
          <a:bodyPr>
            <a:normAutofit lnSpcReduction="10000"/>
          </a:bodyPr>
          <a:lstStyle/>
          <a:p>
            <a:pPr marL="0" indent="0">
              <a:buFont typeface="Arial" charset="0"/>
              <a:buNone/>
              <a:defRPr/>
            </a:pPr>
            <a:r>
              <a:rPr lang="en-US" dirty="0">
                <a:latin typeface="+mn-lt"/>
              </a:rPr>
              <a:t>Risk factors for migrant families:</a:t>
            </a:r>
          </a:p>
          <a:p>
            <a:pPr>
              <a:defRPr/>
            </a:pPr>
            <a:r>
              <a:rPr lang="en-US" sz="2400" dirty="0">
                <a:latin typeface="+mn-lt"/>
              </a:rPr>
              <a:t>Isolation - </a:t>
            </a:r>
            <a:r>
              <a:rPr lang="en-US" sz="2400" dirty="0">
                <a:solidFill>
                  <a:srgbClr val="C00000"/>
                </a:solidFill>
                <a:latin typeface="+mn-lt"/>
              </a:rPr>
              <a:t>migrant families may live in isolation from the community in which they work</a:t>
            </a:r>
          </a:p>
          <a:p>
            <a:pPr>
              <a:defRPr/>
            </a:pPr>
            <a:r>
              <a:rPr lang="en-US" sz="2400" dirty="0">
                <a:latin typeface="+mn-lt"/>
              </a:rPr>
              <a:t>Family separation – </a:t>
            </a:r>
            <a:r>
              <a:rPr lang="en-US" sz="2400" dirty="0">
                <a:solidFill>
                  <a:srgbClr val="C00000"/>
                </a:solidFill>
                <a:latin typeface="+mn-lt"/>
              </a:rPr>
              <a:t>families may separate so that children can finish a semester or year in school</a:t>
            </a:r>
          </a:p>
          <a:p>
            <a:pPr>
              <a:defRPr/>
            </a:pPr>
            <a:r>
              <a:rPr lang="en-US" sz="2400" dirty="0">
                <a:latin typeface="+mn-lt"/>
              </a:rPr>
              <a:t>Socioeconomic disadvantages – </a:t>
            </a:r>
            <a:r>
              <a:rPr lang="en-US" sz="2400" dirty="0">
                <a:solidFill>
                  <a:srgbClr val="C00000"/>
                </a:solidFill>
                <a:latin typeface="+mn-lt"/>
              </a:rPr>
              <a:t>poverty, health problems, etc.</a:t>
            </a:r>
          </a:p>
          <a:p>
            <a:pPr>
              <a:defRPr/>
            </a:pPr>
            <a:r>
              <a:rPr lang="en-US" sz="2400" dirty="0">
                <a:latin typeface="+mn-lt"/>
              </a:rPr>
              <a:t>Educational background of parents – </a:t>
            </a:r>
            <a:r>
              <a:rPr lang="en-US" sz="2400" dirty="0">
                <a:solidFill>
                  <a:srgbClr val="C00000"/>
                </a:solidFill>
                <a:latin typeface="+mn-lt"/>
              </a:rPr>
              <a:t>one of the lowest of any occupational group</a:t>
            </a:r>
          </a:p>
          <a:p>
            <a:pPr>
              <a:defRPr/>
            </a:pPr>
            <a:r>
              <a:rPr lang="en-US" sz="2400" dirty="0">
                <a:latin typeface="+mn-lt"/>
              </a:rPr>
              <a:t>Language barriers</a:t>
            </a:r>
          </a:p>
          <a:p>
            <a:pPr>
              <a:defRPr/>
            </a:pPr>
            <a:r>
              <a:rPr lang="en-US" sz="2400" dirty="0">
                <a:latin typeface="+mn-lt"/>
              </a:rPr>
              <a:t>Graduation rate – </a:t>
            </a:r>
            <a:r>
              <a:rPr lang="en-US" sz="2400" dirty="0">
                <a:solidFill>
                  <a:srgbClr val="C00000"/>
                </a:solidFill>
                <a:latin typeface="+mn-lt"/>
              </a:rPr>
              <a:t>one of the lowest in Georgia</a:t>
            </a:r>
          </a:p>
        </p:txBody>
      </p:sp>
    </p:spTree>
    <p:extLst>
      <p:ext uri="{BB962C8B-B14F-4D97-AF65-F5344CB8AC3E}">
        <p14:creationId xmlns:p14="http://schemas.microsoft.com/office/powerpoint/2010/main" val="322582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8060" y="334018"/>
            <a:ext cx="6842554" cy="1325563"/>
          </a:xfrm>
        </p:spPr>
        <p:txBody>
          <a:bodyPr>
            <a:normAutofit fontScale="90000"/>
          </a:bodyPr>
          <a:lstStyle/>
          <a:p>
            <a:r>
              <a:rPr lang="en-US" sz="4000" dirty="0">
                <a:latin typeface="+mn-lt"/>
              </a:rPr>
              <a:t>What do teachers and school personnel need to know (cont’d)?</a:t>
            </a:r>
          </a:p>
        </p:txBody>
      </p:sp>
      <p:sp>
        <p:nvSpPr>
          <p:cNvPr id="3" name="Content Placeholder 2"/>
          <p:cNvSpPr>
            <a:spLocks noGrp="1"/>
          </p:cNvSpPr>
          <p:nvPr>
            <p:ph idx="1"/>
          </p:nvPr>
        </p:nvSpPr>
        <p:spPr>
          <a:xfrm>
            <a:off x="446314" y="1825625"/>
            <a:ext cx="8069036" cy="4351339"/>
          </a:xfrm>
        </p:spPr>
        <p:txBody>
          <a:bodyPr>
            <a:normAutofit/>
          </a:bodyPr>
          <a:lstStyle/>
          <a:p>
            <a:pPr marL="0" indent="0">
              <a:buFont typeface="Arial" charset="0"/>
              <a:buNone/>
              <a:defRPr/>
            </a:pPr>
            <a:r>
              <a:rPr lang="en-US" sz="2400" dirty="0">
                <a:latin typeface="+mn-lt"/>
              </a:rPr>
              <a:t>The U.S. Department of Education established </a:t>
            </a:r>
            <a:r>
              <a:rPr lang="en-US" sz="2400" i="1" dirty="0">
                <a:latin typeface="+mn-lt"/>
              </a:rPr>
              <a:t>7 Areas of Concern Unique to Migrant Children and Youth.  </a:t>
            </a:r>
            <a:r>
              <a:rPr lang="en-US" sz="2400" dirty="0">
                <a:latin typeface="+mn-lt"/>
              </a:rPr>
              <a:t>These concerns guide the work of the MEP in Georgia:</a:t>
            </a:r>
          </a:p>
          <a:p>
            <a:pPr marL="514350" indent="-514350">
              <a:buFont typeface="+mj-lt"/>
              <a:buAutoNum type="arabicPeriod"/>
              <a:defRPr/>
            </a:pPr>
            <a:r>
              <a:rPr lang="en-US" sz="2300" dirty="0">
                <a:latin typeface="+mn-lt"/>
              </a:rPr>
              <a:t>Educational continuity</a:t>
            </a:r>
          </a:p>
          <a:p>
            <a:pPr marL="514350" indent="-514350">
              <a:buFont typeface="+mj-lt"/>
              <a:buAutoNum type="arabicPeriod"/>
              <a:defRPr/>
            </a:pPr>
            <a:r>
              <a:rPr lang="en-US" sz="2300" dirty="0">
                <a:latin typeface="+mn-lt"/>
              </a:rPr>
              <a:t>Instructional time</a:t>
            </a:r>
          </a:p>
          <a:p>
            <a:pPr marL="514350" indent="-514350">
              <a:buFont typeface="+mj-lt"/>
              <a:buAutoNum type="arabicPeriod"/>
              <a:defRPr/>
            </a:pPr>
            <a:r>
              <a:rPr lang="en-US" sz="2300" dirty="0">
                <a:latin typeface="+mn-lt"/>
              </a:rPr>
              <a:t>School engagement</a:t>
            </a:r>
          </a:p>
          <a:p>
            <a:pPr marL="514350" indent="-514350">
              <a:buFont typeface="+mj-lt"/>
              <a:buAutoNum type="arabicPeriod"/>
              <a:defRPr/>
            </a:pPr>
            <a:r>
              <a:rPr lang="en-US" sz="2300" dirty="0">
                <a:latin typeface="+mn-lt"/>
              </a:rPr>
              <a:t>English language development</a:t>
            </a:r>
          </a:p>
          <a:p>
            <a:pPr marL="514350" indent="-514350">
              <a:buFont typeface="+mj-lt"/>
              <a:buAutoNum type="arabicPeriod"/>
              <a:defRPr/>
            </a:pPr>
            <a:r>
              <a:rPr lang="en-US" sz="2300" dirty="0">
                <a:latin typeface="+mn-lt"/>
              </a:rPr>
              <a:t>Educational support in the home</a:t>
            </a:r>
          </a:p>
          <a:p>
            <a:pPr marL="514350" indent="-514350">
              <a:buFont typeface="+mj-lt"/>
              <a:buAutoNum type="arabicPeriod"/>
              <a:defRPr/>
            </a:pPr>
            <a:r>
              <a:rPr lang="en-US" sz="2300" dirty="0">
                <a:latin typeface="+mn-lt"/>
              </a:rPr>
              <a:t>Health</a:t>
            </a:r>
          </a:p>
          <a:p>
            <a:pPr marL="514350" indent="-514350">
              <a:buFont typeface="+mj-lt"/>
              <a:buAutoNum type="arabicPeriod"/>
              <a:defRPr/>
            </a:pPr>
            <a:r>
              <a:rPr lang="en-US" sz="2300" dirty="0">
                <a:latin typeface="+mn-lt"/>
              </a:rPr>
              <a:t>Access to services</a:t>
            </a:r>
          </a:p>
        </p:txBody>
      </p:sp>
    </p:spTree>
    <p:extLst>
      <p:ext uri="{BB962C8B-B14F-4D97-AF65-F5344CB8AC3E}">
        <p14:creationId xmlns:p14="http://schemas.microsoft.com/office/powerpoint/2010/main" val="236103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9AC5-DCDF-4432-AA70-A8125CA74F11}"/>
              </a:ext>
            </a:extLst>
          </p:cNvPr>
          <p:cNvSpPr>
            <a:spLocks noGrp="1"/>
          </p:cNvSpPr>
          <p:nvPr>
            <p:ph type="title"/>
          </p:nvPr>
        </p:nvSpPr>
        <p:spPr>
          <a:xfrm>
            <a:off x="156117" y="334016"/>
            <a:ext cx="6891454" cy="1325563"/>
          </a:xfrm>
        </p:spPr>
        <p:txBody>
          <a:bodyPr>
            <a:normAutofit/>
          </a:bodyPr>
          <a:lstStyle/>
          <a:p>
            <a:r>
              <a:rPr lang="en-US" sz="3600" dirty="0">
                <a:latin typeface="+mn-lt"/>
              </a:rPr>
              <a:t>What do teachers and school personnel need to know (cont’d)?</a:t>
            </a:r>
          </a:p>
        </p:txBody>
      </p:sp>
      <p:sp>
        <p:nvSpPr>
          <p:cNvPr id="3" name="Content Placeholder 2">
            <a:extLst>
              <a:ext uri="{FF2B5EF4-FFF2-40B4-BE49-F238E27FC236}">
                <a16:creationId xmlns:a16="http://schemas.microsoft.com/office/drawing/2014/main" id="{6526E2DF-AA49-4BC3-BC92-64B774DF007D}"/>
              </a:ext>
            </a:extLst>
          </p:cNvPr>
          <p:cNvSpPr>
            <a:spLocks noGrp="1"/>
          </p:cNvSpPr>
          <p:nvPr>
            <p:ph idx="1"/>
          </p:nvPr>
        </p:nvSpPr>
        <p:spPr>
          <a:xfrm>
            <a:off x="338718" y="1959438"/>
            <a:ext cx="8225418" cy="4329849"/>
          </a:xfrm>
        </p:spPr>
        <p:txBody>
          <a:bodyPr/>
          <a:lstStyle/>
          <a:p>
            <a:pPr marL="0" indent="0">
              <a:buNone/>
            </a:pPr>
            <a:r>
              <a:rPr lang="en-US" dirty="0">
                <a:solidFill>
                  <a:srgbClr val="FF0000"/>
                </a:solidFill>
                <a:latin typeface="+mn-lt"/>
              </a:rPr>
              <a:t>PRIORITY FOR SERVICES (PFS). </a:t>
            </a:r>
            <a:r>
              <a:rPr lang="en-US" dirty="0">
                <a:latin typeface="+mn-lt"/>
              </a:rPr>
              <a:t>In providing services with funds received under this part, each recipient of such funds shall give priority to migratory children who </a:t>
            </a:r>
            <a:r>
              <a:rPr lang="en-US" i="1" dirty="0">
                <a:latin typeface="+mn-lt"/>
              </a:rPr>
              <a:t>have made a qualifying move within the previous 1-year period and who—</a:t>
            </a:r>
            <a:endParaRPr lang="en-US" dirty="0">
              <a:latin typeface="+mn-lt"/>
            </a:endParaRPr>
          </a:p>
          <a:p>
            <a:pPr marL="0" indent="0">
              <a:buNone/>
            </a:pPr>
            <a:r>
              <a:rPr lang="en-US" i="1" dirty="0">
                <a:latin typeface="+mn-lt"/>
              </a:rPr>
              <a:t>(1) </a:t>
            </a:r>
            <a:r>
              <a:rPr lang="en-US" dirty="0">
                <a:latin typeface="+mn-lt"/>
              </a:rPr>
              <a:t>are failing, or most at risk of failing, to meet the challenging State academic standards</a:t>
            </a:r>
            <a:r>
              <a:rPr lang="en-US" i="1" dirty="0">
                <a:latin typeface="+mn-lt"/>
              </a:rPr>
              <a:t> or</a:t>
            </a:r>
            <a:endParaRPr lang="en-US" dirty="0">
              <a:latin typeface="+mn-lt"/>
            </a:endParaRPr>
          </a:p>
          <a:p>
            <a:pPr marL="0" indent="0">
              <a:buNone/>
            </a:pPr>
            <a:r>
              <a:rPr lang="en-US" i="1" dirty="0">
                <a:latin typeface="+mn-lt"/>
              </a:rPr>
              <a:t>(2) have dropped out of school.</a:t>
            </a:r>
            <a:endParaRPr lang="en-US" dirty="0">
              <a:latin typeface="+mn-lt"/>
            </a:endParaRPr>
          </a:p>
          <a:p>
            <a:endParaRPr lang="en-US" dirty="0">
              <a:latin typeface="+mn-lt"/>
            </a:endParaRPr>
          </a:p>
        </p:txBody>
      </p:sp>
    </p:spTree>
    <p:extLst>
      <p:ext uri="{BB962C8B-B14F-4D97-AF65-F5344CB8AC3E}">
        <p14:creationId xmlns:p14="http://schemas.microsoft.com/office/powerpoint/2010/main" val="293503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44966" y="334018"/>
            <a:ext cx="6775647" cy="1325563"/>
          </a:xfrm>
        </p:spPr>
        <p:txBody>
          <a:bodyPr>
            <a:normAutofit fontScale="90000"/>
          </a:bodyPr>
          <a:lstStyle/>
          <a:p>
            <a:r>
              <a:rPr lang="en-US" sz="4000" dirty="0">
                <a:latin typeface="+mn-lt"/>
              </a:rPr>
              <a:t>What do teachers and school personnel need to know (cont’d)?</a:t>
            </a:r>
          </a:p>
        </p:txBody>
      </p:sp>
      <p:sp>
        <p:nvSpPr>
          <p:cNvPr id="6147" name="Content Placeholder 2"/>
          <p:cNvSpPr>
            <a:spLocks noGrp="1"/>
          </p:cNvSpPr>
          <p:nvPr>
            <p:ph idx="1"/>
          </p:nvPr>
        </p:nvSpPr>
        <p:spPr>
          <a:xfrm>
            <a:off x="457200" y="1676402"/>
            <a:ext cx="5151863" cy="4349752"/>
          </a:xfrm>
        </p:spPr>
        <p:txBody>
          <a:bodyPr>
            <a:normAutofit fontScale="92500"/>
          </a:bodyPr>
          <a:lstStyle/>
          <a:p>
            <a:pPr marL="0" indent="0">
              <a:buFont typeface="Arial" charset="0"/>
              <a:buNone/>
              <a:defRPr/>
            </a:pPr>
            <a:r>
              <a:rPr lang="en-US" dirty="0">
                <a:latin typeface="+mn-lt"/>
              </a:rPr>
              <a:t>The Special Educational Needs of Migrant Children and Youth include:</a:t>
            </a:r>
          </a:p>
          <a:p>
            <a:pPr>
              <a:defRPr/>
            </a:pPr>
            <a:r>
              <a:rPr lang="en-US" sz="2400" dirty="0">
                <a:latin typeface="+mn-lt"/>
              </a:rPr>
              <a:t>Gaps in learning resulting from repeated moves</a:t>
            </a:r>
          </a:p>
          <a:p>
            <a:pPr>
              <a:defRPr/>
            </a:pPr>
            <a:r>
              <a:rPr lang="en-US" sz="2400" dirty="0">
                <a:latin typeface="+mn-lt"/>
              </a:rPr>
              <a:t>Credit accrual deficiencies</a:t>
            </a:r>
          </a:p>
          <a:p>
            <a:pPr>
              <a:defRPr/>
            </a:pPr>
            <a:r>
              <a:rPr lang="en-US" sz="2400" dirty="0">
                <a:latin typeface="+mn-lt"/>
              </a:rPr>
              <a:t>Continuity of education from state-to-state and district-to-district</a:t>
            </a:r>
          </a:p>
          <a:p>
            <a:pPr>
              <a:defRPr/>
            </a:pPr>
            <a:r>
              <a:rPr lang="en-US" sz="2400" dirty="0">
                <a:latin typeface="+mn-lt"/>
              </a:rPr>
              <a:t>Language barriers</a:t>
            </a:r>
          </a:p>
          <a:p>
            <a:pPr>
              <a:defRPr/>
            </a:pPr>
            <a:r>
              <a:rPr lang="en-US" sz="2400" dirty="0">
                <a:latin typeface="+mn-lt"/>
              </a:rPr>
              <a:t>Limited emergency health and medical issues impacting academic performance</a:t>
            </a:r>
          </a:p>
          <a:p>
            <a:pPr>
              <a:defRPr/>
            </a:pPr>
            <a:endParaRPr lang="en-US" dirty="0">
              <a:latin typeface="+mn-lt"/>
            </a:endParaRPr>
          </a:p>
        </p:txBody>
      </p:sp>
      <p:pic>
        <p:nvPicPr>
          <p:cNvPr id="235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77" y="4181709"/>
            <a:ext cx="2958923" cy="204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076" y="2452245"/>
            <a:ext cx="2958923" cy="172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660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8420" y="334018"/>
            <a:ext cx="6742193" cy="1325563"/>
          </a:xfrm>
        </p:spPr>
        <p:txBody>
          <a:bodyPr>
            <a:normAutofit fontScale="90000"/>
          </a:bodyPr>
          <a:lstStyle/>
          <a:p>
            <a:pPr defTabSz="912813"/>
            <a:r>
              <a:rPr lang="en-US" sz="4000" dirty="0">
                <a:latin typeface="+mn-lt"/>
              </a:rPr>
              <a:t>What do teachers and school personnel need to know (cont’d)?</a:t>
            </a:r>
          </a:p>
        </p:txBody>
      </p:sp>
      <p:sp>
        <p:nvSpPr>
          <p:cNvPr id="21507" name="Content Placeholder 2"/>
          <p:cNvSpPr>
            <a:spLocks noGrp="1"/>
          </p:cNvSpPr>
          <p:nvPr>
            <p:ph idx="1"/>
          </p:nvPr>
        </p:nvSpPr>
        <p:spPr>
          <a:xfrm>
            <a:off x="447537" y="1682395"/>
            <a:ext cx="8218714" cy="4348163"/>
          </a:xfrm>
        </p:spPr>
        <p:txBody>
          <a:bodyPr>
            <a:normAutofit/>
          </a:bodyPr>
          <a:lstStyle/>
          <a:p>
            <a:pPr marL="0" indent="0">
              <a:buFont typeface="Arial" charset="0"/>
              <a:buNone/>
              <a:defRPr/>
            </a:pPr>
            <a:r>
              <a:rPr lang="en-US" dirty="0">
                <a:latin typeface="+mn-lt"/>
              </a:rPr>
              <a:t>Types of MEP supplemental services provided include:</a:t>
            </a:r>
          </a:p>
          <a:p>
            <a:pPr>
              <a:defRPr/>
            </a:pPr>
            <a:r>
              <a:rPr lang="en-US" sz="3000" dirty="0">
                <a:latin typeface="+mn-lt"/>
              </a:rPr>
              <a:t>Classroom support – inclusion and pull-out</a:t>
            </a:r>
          </a:p>
          <a:p>
            <a:pPr>
              <a:defRPr/>
            </a:pPr>
            <a:r>
              <a:rPr lang="en-US" sz="3000" dirty="0">
                <a:latin typeface="+mn-lt"/>
              </a:rPr>
              <a:t>Before and after school programs, summer school</a:t>
            </a:r>
          </a:p>
          <a:p>
            <a:pPr>
              <a:defRPr/>
            </a:pPr>
            <a:r>
              <a:rPr lang="en-US" sz="3000" dirty="0">
                <a:latin typeface="+mn-lt"/>
              </a:rPr>
              <a:t>One on One tutoring</a:t>
            </a:r>
          </a:p>
          <a:p>
            <a:pPr>
              <a:defRPr/>
            </a:pPr>
            <a:r>
              <a:rPr lang="en-US" sz="3000" dirty="0">
                <a:latin typeface="+mn-lt"/>
              </a:rPr>
              <a:t>Home tutoring</a:t>
            </a:r>
          </a:p>
          <a:p>
            <a:pPr>
              <a:defRPr/>
            </a:pPr>
            <a:r>
              <a:rPr lang="en-US" sz="3000" dirty="0">
                <a:latin typeface="+mn-lt"/>
              </a:rPr>
              <a:t>English language acquisition support </a:t>
            </a:r>
          </a:p>
          <a:p>
            <a:pPr>
              <a:defRPr/>
            </a:pPr>
            <a:r>
              <a:rPr lang="en-US" sz="3000" dirty="0">
                <a:latin typeface="+mn-lt"/>
              </a:rPr>
              <a:t>College preparation</a:t>
            </a:r>
          </a:p>
          <a:p>
            <a:pPr>
              <a:defRPr/>
            </a:pPr>
            <a:r>
              <a:rPr lang="en-US" sz="3000" dirty="0">
                <a:latin typeface="+mn-lt"/>
              </a:rPr>
              <a:t>Limited Emergency Health Services</a:t>
            </a:r>
          </a:p>
          <a:p>
            <a:pPr>
              <a:defRPr/>
            </a:pPr>
            <a:endParaRPr lang="en-US" dirty="0">
              <a:latin typeface="+mn-lt"/>
            </a:endParaRPr>
          </a:p>
          <a:p>
            <a:pPr>
              <a:defRPr/>
            </a:pPr>
            <a:endParaRPr lang="en-US" dirty="0">
              <a:latin typeface="+mn-lt"/>
            </a:endParaRPr>
          </a:p>
        </p:txBody>
      </p:sp>
    </p:spTree>
    <p:extLst>
      <p:ext uri="{BB962C8B-B14F-4D97-AF65-F5344CB8AC3E}">
        <p14:creationId xmlns:p14="http://schemas.microsoft.com/office/powerpoint/2010/main" val="21271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8420" y="334018"/>
            <a:ext cx="6742193" cy="1325563"/>
          </a:xfrm>
        </p:spPr>
        <p:txBody>
          <a:bodyPr>
            <a:normAutofit fontScale="90000"/>
          </a:bodyPr>
          <a:lstStyle/>
          <a:p>
            <a:r>
              <a:rPr lang="en-US" sz="4000" dirty="0">
                <a:latin typeface="+mn-lt"/>
              </a:rPr>
              <a:t>What do teachers and school personnel need to know (cont’d)?</a:t>
            </a:r>
          </a:p>
        </p:txBody>
      </p:sp>
      <p:sp>
        <p:nvSpPr>
          <p:cNvPr id="25603" name="Content Placeholder 2"/>
          <p:cNvSpPr>
            <a:spLocks noGrp="1"/>
          </p:cNvSpPr>
          <p:nvPr>
            <p:ph idx="1"/>
          </p:nvPr>
        </p:nvSpPr>
        <p:spPr>
          <a:xfrm>
            <a:off x="468086" y="1825625"/>
            <a:ext cx="8047264" cy="4351339"/>
          </a:xfrm>
        </p:spPr>
        <p:txBody>
          <a:bodyPr>
            <a:normAutofit/>
          </a:bodyPr>
          <a:lstStyle/>
          <a:p>
            <a:r>
              <a:rPr lang="en-US" sz="3000" dirty="0">
                <a:latin typeface="+mn-lt"/>
              </a:rPr>
              <a:t>The MEP is entirely a supplemental educational program.</a:t>
            </a:r>
          </a:p>
          <a:p>
            <a:r>
              <a:rPr lang="en-US" sz="3000" dirty="0">
                <a:latin typeface="+mn-lt"/>
              </a:rPr>
              <a:t>Migrant children are first included in all other support services provided by the district.</a:t>
            </a:r>
          </a:p>
          <a:p>
            <a:r>
              <a:rPr lang="en-US" sz="3000" dirty="0">
                <a:latin typeface="+mn-lt"/>
              </a:rPr>
              <a:t>Migrant children are categorically eligible to receive free lunch based on MEP eligibility.</a:t>
            </a:r>
          </a:p>
          <a:p>
            <a:r>
              <a:rPr lang="en-US" sz="3000" dirty="0">
                <a:latin typeface="+mn-lt"/>
              </a:rPr>
              <a:t>Consortium districts need to work closely with the staff from ABAC.  ABAC will organize any MEP funded supplemental academic services needed.</a:t>
            </a:r>
          </a:p>
        </p:txBody>
      </p:sp>
    </p:spTree>
    <p:extLst>
      <p:ext uri="{BB962C8B-B14F-4D97-AF65-F5344CB8AC3E}">
        <p14:creationId xmlns:p14="http://schemas.microsoft.com/office/powerpoint/2010/main" val="15473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1083" y="334018"/>
            <a:ext cx="6619530" cy="1325563"/>
          </a:xfrm>
        </p:spPr>
        <p:txBody>
          <a:bodyPr>
            <a:normAutofit fontScale="90000"/>
          </a:bodyPr>
          <a:lstStyle/>
          <a:p>
            <a:r>
              <a:rPr lang="en-US" sz="4000" dirty="0">
                <a:latin typeface="+mn-lt"/>
              </a:rPr>
              <a:t>What do teachers and school personnel need to know (cont’d)?</a:t>
            </a:r>
          </a:p>
        </p:txBody>
      </p:sp>
      <p:sp>
        <p:nvSpPr>
          <p:cNvPr id="26627" name="Content Placeholder 2"/>
          <p:cNvSpPr>
            <a:spLocks noGrp="1"/>
          </p:cNvSpPr>
          <p:nvPr>
            <p:ph idx="1"/>
          </p:nvPr>
        </p:nvSpPr>
        <p:spPr>
          <a:xfrm>
            <a:off x="468086" y="1825625"/>
            <a:ext cx="8047264" cy="4351339"/>
          </a:xfrm>
        </p:spPr>
        <p:txBody>
          <a:bodyPr>
            <a:normAutofit/>
          </a:bodyPr>
          <a:lstStyle/>
          <a:p>
            <a:r>
              <a:rPr lang="en-US" sz="2600" dirty="0">
                <a:latin typeface="+mn-lt"/>
              </a:rPr>
              <a:t>Act quickly to identify academic needs and put supplemental support plans in place to close learning gaps while they are enrolled in the district.</a:t>
            </a:r>
          </a:p>
          <a:p>
            <a:r>
              <a:rPr lang="en-US" sz="2600" dirty="0">
                <a:latin typeface="+mn-lt"/>
              </a:rPr>
              <a:t>Understand the impact of poverty: substandard housing, lack of school materials, family responsibilities, and nutrition.</a:t>
            </a:r>
          </a:p>
          <a:p>
            <a:r>
              <a:rPr lang="en-US" sz="2600" dirty="0">
                <a:latin typeface="+mn-lt"/>
              </a:rPr>
              <a:t>Monitor self-confidence and self-esteem.</a:t>
            </a:r>
          </a:p>
          <a:p>
            <a:r>
              <a:rPr lang="en-US" sz="2600" dirty="0">
                <a:latin typeface="+mn-lt"/>
              </a:rPr>
              <a:t>To prevent drop outs, monitor credit accrual and develop plans for course completion and/or coordination with sending receiving districts/states.</a:t>
            </a:r>
          </a:p>
        </p:txBody>
      </p:sp>
    </p:spTree>
    <p:extLst>
      <p:ext uri="{BB962C8B-B14F-4D97-AF65-F5344CB8AC3E}">
        <p14:creationId xmlns:p14="http://schemas.microsoft.com/office/powerpoint/2010/main" val="2391321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334016"/>
            <a:ext cx="6797950" cy="1325563"/>
          </a:xfrm>
        </p:spPr>
        <p:txBody>
          <a:bodyPr>
            <a:noAutofit/>
          </a:bodyPr>
          <a:lstStyle/>
          <a:p>
            <a:r>
              <a:rPr lang="en-US" sz="3600" dirty="0">
                <a:latin typeface="+mn-lt"/>
              </a:rPr>
              <a:t>Where can teachers and school personnel find additional resources and information?</a:t>
            </a:r>
          </a:p>
        </p:txBody>
      </p:sp>
      <p:sp>
        <p:nvSpPr>
          <p:cNvPr id="3" name="Content Placeholder 2"/>
          <p:cNvSpPr>
            <a:spLocks noGrp="1"/>
          </p:cNvSpPr>
          <p:nvPr>
            <p:ph idx="1"/>
          </p:nvPr>
        </p:nvSpPr>
        <p:spPr/>
        <p:txBody>
          <a:bodyPr/>
          <a:lstStyle/>
          <a:p>
            <a:r>
              <a:rPr lang="en-US" sz="2400" dirty="0">
                <a:latin typeface="+mn-lt"/>
              </a:rPr>
              <a:t>GaDOE MEP Website: </a:t>
            </a:r>
            <a:r>
              <a:rPr lang="en-US" sz="2400" dirty="0">
                <a:latin typeface="+mn-lt"/>
                <a:hlinkClick r:id="rId2"/>
              </a:rPr>
              <a:t>http://www.gadoe.org/School-Improvement/Federal-Programs/Pages/Migrant-Education-Program.aspx</a:t>
            </a:r>
            <a:endParaRPr lang="en-US" sz="2400" dirty="0">
              <a:latin typeface="+mn-lt"/>
            </a:endParaRPr>
          </a:p>
          <a:p>
            <a:pPr lvl="1"/>
            <a:r>
              <a:rPr lang="en-US" sz="2000" dirty="0">
                <a:latin typeface="+mn-lt"/>
              </a:rPr>
              <a:t>State Comprehensive Needs Assessment Report </a:t>
            </a:r>
          </a:p>
          <a:p>
            <a:pPr lvl="1"/>
            <a:r>
              <a:rPr lang="en-US" sz="2000" dirty="0">
                <a:latin typeface="+mn-lt"/>
              </a:rPr>
              <a:t>State Service Delivery Plan</a:t>
            </a:r>
          </a:p>
          <a:p>
            <a:pPr lvl="1"/>
            <a:r>
              <a:rPr lang="en-US" sz="2000" dirty="0">
                <a:latin typeface="+mn-lt"/>
              </a:rPr>
              <a:t>Identification, Recruitment, and Data Collections Handbook</a:t>
            </a:r>
          </a:p>
          <a:p>
            <a:pPr lvl="1"/>
            <a:r>
              <a:rPr lang="en-US" sz="2000" dirty="0">
                <a:latin typeface="+mn-lt"/>
              </a:rPr>
              <a:t>GaDOE MEP Regional Offices</a:t>
            </a:r>
          </a:p>
          <a:p>
            <a:pPr lvl="1"/>
            <a:r>
              <a:rPr lang="en-US" sz="2000" dirty="0">
                <a:latin typeface="+mn-lt"/>
              </a:rPr>
              <a:t>MEP Publications and Forms</a:t>
            </a:r>
          </a:p>
          <a:p>
            <a:pPr lvl="1"/>
            <a:r>
              <a:rPr lang="en-US" sz="2000" dirty="0">
                <a:latin typeface="+mn-lt"/>
              </a:rPr>
              <a:t>Other MEP related webinar sessions</a:t>
            </a:r>
          </a:p>
          <a:p>
            <a:pPr marL="0" indent="0">
              <a:buNone/>
            </a:pPr>
            <a:r>
              <a:rPr lang="en-US" sz="1300" dirty="0"/>
              <a:t>	</a:t>
            </a:r>
          </a:p>
        </p:txBody>
      </p:sp>
    </p:spTree>
    <p:extLst>
      <p:ext uri="{BB962C8B-B14F-4D97-AF65-F5344CB8AC3E}">
        <p14:creationId xmlns:p14="http://schemas.microsoft.com/office/powerpoint/2010/main" val="216570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78780" y="334018"/>
            <a:ext cx="6641833" cy="1325563"/>
          </a:xfrm>
        </p:spPr>
        <p:txBody>
          <a:bodyPr>
            <a:normAutofit fontScale="90000"/>
          </a:bodyPr>
          <a:lstStyle/>
          <a:p>
            <a:r>
              <a:rPr lang="en-US" sz="4000" dirty="0">
                <a:latin typeface="+mn-lt"/>
              </a:rPr>
              <a:t>What do teachers and school personnel need to know (cont’d)?</a:t>
            </a:r>
          </a:p>
        </p:txBody>
      </p:sp>
      <p:sp>
        <p:nvSpPr>
          <p:cNvPr id="3" name="Content Placeholder 2"/>
          <p:cNvSpPr>
            <a:spLocks noGrp="1"/>
          </p:cNvSpPr>
          <p:nvPr>
            <p:ph idx="1"/>
          </p:nvPr>
        </p:nvSpPr>
        <p:spPr>
          <a:xfrm>
            <a:off x="468086" y="1825625"/>
            <a:ext cx="8047264" cy="4351339"/>
          </a:xfrm>
        </p:spPr>
        <p:txBody>
          <a:bodyPr/>
          <a:lstStyle/>
          <a:p>
            <a:pPr marL="0" indent="0">
              <a:buFont typeface="Arial" charset="0"/>
              <a:buNone/>
              <a:defRPr/>
            </a:pPr>
            <a:r>
              <a:rPr lang="en-US" dirty="0">
                <a:latin typeface="+mn-lt"/>
              </a:rPr>
              <a:t>If questions arise, please speak with your school district migrant contact or call one of our MEP regional office coordinators:</a:t>
            </a:r>
          </a:p>
          <a:p>
            <a:pPr marL="0" indent="0">
              <a:buFont typeface="Arial" charset="0"/>
              <a:buNone/>
              <a:defRPr/>
            </a:pPr>
            <a:endParaRPr lang="en-US" dirty="0">
              <a:latin typeface="+mn-lt"/>
            </a:endParaRPr>
          </a:p>
          <a:p>
            <a:pPr>
              <a:defRPr/>
            </a:pPr>
            <a:r>
              <a:rPr lang="en-US" dirty="0">
                <a:latin typeface="+mn-lt"/>
              </a:rPr>
              <a:t>Region 1		Margarita Munoz</a:t>
            </a:r>
          </a:p>
          <a:p>
            <a:pPr marL="1828800" lvl="4" indent="0">
              <a:buFont typeface="Arial" charset="0"/>
              <a:buNone/>
              <a:defRPr/>
            </a:pPr>
            <a:r>
              <a:rPr lang="en-US" dirty="0">
                <a:latin typeface="+mn-lt"/>
              </a:rPr>
              <a:t>	mmunoz@doe.k12.ga.us; 404-272-8762</a:t>
            </a:r>
          </a:p>
          <a:p>
            <a:pPr>
              <a:defRPr/>
            </a:pPr>
            <a:r>
              <a:rPr lang="en-US" dirty="0">
                <a:latin typeface="+mn-lt"/>
              </a:rPr>
              <a:t>Region 2		Marisela Trejo </a:t>
            </a:r>
          </a:p>
          <a:p>
            <a:pPr marL="1771650" lvl="4" indent="0">
              <a:buFont typeface="Arial" charset="0"/>
              <a:buNone/>
              <a:defRPr/>
            </a:pPr>
            <a:r>
              <a:rPr lang="en-US" dirty="0">
                <a:latin typeface="+mn-lt"/>
              </a:rPr>
              <a:t>		mtrejo@doe.k12.ga.us; 404-561-7819</a:t>
            </a:r>
          </a:p>
        </p:txBody>
      </p:sp>
    </p:spTree>
    <p:extLst>
      <p:ext uri="{BB962C8B-B14F-4D97-AF65-F5344CB8AC3E}">
        <p14:creationId xmlns:p14="http://schemas.microsoft.com/office/powerpoint/2010/main" val="245671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085" y="323627"/>
            <a:ext cx="6078455" cy="1325563"/>
          </a:xfrm>
        </p:spPr>
        <p:txBody>
          <a:bodyPr>
            <a:normAutofit/>
          </a:bodyPr>
          <a:lstStyle/>
          <a:p>
            <a:pPr eaLnBrk="1" hangingPunct="1"/>
            <a:r>
              <a:rPr lang="en-US" sz="4000" dirty="0">
                <a:latin typeface="+mn-lt"/>
              </a:rPr>
              <a:t>Agenda</a:t>
            </a:r>
          </a:p>
        </p:txBody>
      </p:sp>
      <p:sp>
        <p:nvSpPr>
          <p:cNvPr id="3075" name="Rectangle 3"/>
          <p:cNvSpPr>
            <a:spLocks noGrp="1" noChangeArrowheads="1"/>
          </p:cNvSpPr>
          <p:nvPr>
            <p:ph idx="1"/>
          </p:nvPr>
        </p:nvSpPr>
        <p:spPr>
          <a:xfrm>
            <a:off x="601899" y="2019000"/>
            <a:ext cx="7855031" cy="3601216"/>
          </a:xfrm>
        </p:spPr>
        <p:txBody>
          <a:bodyPr>
            <a:normAutofit/>
          </a:bodyPr>
          <a:lstStyle/>
          <a:p>
            <a:pPr eaLnBrk="1" hangingPunct="1"/>
            <a:r>
              <a:rPr lang="en-US" dirty="0">
                <a:latin typeface="+mn-lt"/>
              </a:rPr>
              <a:t>History of the Migrant Education Program (MEP) </a:t>
            </a:r>
          </a:p>
          <a:p>
            <a:pPr eaLnBrk="1" hangingPunct="1"/>
            <a:r>
              <a:rPr lang="en-US" dirty="0">
                <a:latin typeface="+mn-lt"/>
              </a:rPr>
              <a:t>Program Elements</a:t>
            </a:r>
          </a:p>
          <a:p>
            <a:pPr lvl="1" eaLnBrk="1" hangingPunct="1"/>
            <a:r>
              <a:rPr lang="en-US" dirty="0">
                <a:latin typeface="+mn-lt"/>
              </a:rPr>
              <a:t>Georgia MEP Operating Structure</a:t>
            </a:r>
          </a:p>
          <a:p>
            <a:pPr lvl="1" eaLnBrk="1" hangingPunct="1"/>
            <a:r>
              <a:rPr lang="en-US" dirty="0">
                <a:latin typeface="+mn-lt"/>
              </a:rPr>
              <a:t>Eligibility</a:t>
            </a:r>
          </a:p>
          <a:p>
            <a:pPr lvl="1" eaLnBrk="1" hangingPunct="1"/>
            <a:r>
              <a:rPr lang="en-US" dirty="0">
                <a:latin typeface="+mn-lt"/>
              </a:rPr>
              <a:t>Recruitment</a:t>
            </a:r>
          </a:p>
          <a:p>
            <a:pPr lvl="1" eaLnBrk="1" hangingPunct="1"/>
            <a:r>
              <a:rPr lang="en-US" dirty="0">
                <a:latin typeface="+mn-lt"/>
              </a:rPr>
              <a:t>Services</a:t>
            </a:r>
          </a:p>
          <a:p>
            <a:pPr eaLnBrk="1" hangingPunct="1"/>
            <a:r>
              <a:rPr lang="en-US" dirty="0">
                <a:latin typeface="+mn-lt"/>
              </a:rPr>
              <a:t>School District Responsibilities</a:t>
            </a:r>
          </a:p>
          <a:p>
            <a:pPr eaLnBrk="1" hangingPunct="1">
              <a:buFontTx/>
              <a:buNone/>
            </a:pPr>
            <a:r>
              <a:rPr lang="en-US" dirty="0"/>
              <a:t>   </a:t>
            </a:r>
          </a:p>
        </p:txBody>
      </p:sp>
    </p:spTree>
    <p:extLst>
      <p:ext uri="{BB962C8B-B14F-4D97-AF65-F5344CB8AC3E}">
        <p14:creationId xmlns:p14="http://schemas.microsoft.com/office/powerpoint/2010/main" val="1657244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latin typeface="+mn-lt"/>
              </a:rPr>
              <a:t>Contact Information</a:t>
            </a:r>
          </a:p>
        </p:txBody>
      </p:sp>
      <p:sp>
        <p:nvSpPr>
          <p:cNvPr id="28677" name="Content Placeholder 6"/>
          <p:cNvSpPr>
            <a:spLocks noGrp="1"/>
          </p:cNvSpPr>
          <p:nvPr>
            <p:ph sz="half" idx="4294967295"/>
          </p:nvPr>
        </p:nvSpPr>
        <p:spPr>
          <a:xfrm>
            <a:off x="5105400" y="1600201"/>
            <a:ext cx="4038600" cy="4525963"/>
          </a:xfrm>
        </p:spPr>
        <p:txBody>
          <a:bodyPr/>
          <a:lstStyle/>
          <a:p>
            <a:pPr>
              <a:buFont typeface="Arial" charset="0"/>
              <a:buNone/>
            </a:pPr>
            <a:r>
              <a:rPr lang="en-US" sz="2000" dirty="0"/>
              <a:t>	</a:t>
            </a:r>
            <a:r>
              <a:rPr lang="en-US" sz="1400" dirty="0"/>
              <a:t>	</a:t>
            </a:r>
          </a:p>
        </p:txBody>
      </p:sp>
      <p:sp>
        <p:nvSpPr>
          <p:cNvPr id="4" name="Rectangle 2">
            <a:extLst>
              <a:ext uri="{FF2B5EF4-FFF2-40B4-BE49-F238E27FC236}">
                <a16:creationId xmlns:a16="http://schemas.microsoft.com/office/drawing/2014/main" id="{6AAAF2CB-91CB-42F8-AEC8-8FD445ED93B0}"/>
              </a:ext>
            </a:extLst>
          </p:cNvPr>
          <p:cNvSpPr>
            <a:spLocks noChangeArrowheads="1"/>
          </p:cNvSpPr>
          <p:nvPr/>
        </p:nvSpPr>
        <p:spPr bwMode="auto">
          <a:xfrm>
            <a:off x="1158797" y="1796797"/>
            <a:ext cx="596590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Israel Cortez</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Program Manager </a:t>
            </a:r>
            <a:br>
              <a:rPr kumimoji="0" lang="en-US" altLang="en-US" sz="20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br>
            <a:r>
              <a:rPr kumimoji="0" lang="en-US" altLang="en-US" sz="20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Title I, Part C – Education of Migratory Children</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Georgia Department Of Education</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221 N. Robinson St.</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Lenox,  GA  31637</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(866) 505-3182</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(229) 546-3248</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404-272-8780 Cell</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FAX (229) 546-3251</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jcortez@doe.k12.ga.us</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www.gadoe.org</a:t>
            </a: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3753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36418" y="334018"/>
            <a:ext cx="6484195" cy="1325563"/>
          </a:xfrm>
        </p:spPr>
        <p:txBody>
          <a:bodyPr>
            <a:normAutofit/>
          </a:bodyPr>
          <a:lstStyle/>
          <a:p>
            <a:pPr eaLnBrk="1" hangingPunct="1"/>
            <a:r>
              <a:rPr lang="en-US" sz="4000" dirty="0">
                <a:latin typeface="+mn-lt"/>
              </a:rPr>
              <a:t>MEP History</a:t>
            </a:r>
          </a:p>
        </p:txBody>
      </p:sp>
      <p:sp>
        <p:nvSpPr>
          <p:cNvPr id="6147" name="Content Placeholder 2"/>
          <p:cNvSpPr>
            <a:spLocks noGrp="1"/>
          </p:cNvSpPr>
          <p:nvPr>
            <p:ph idx="1"/>
          </p:nvPr>
        </p:nvSpPr>
        <p:spPr>
          <a:xfrm>
            <a:off x="436418" y="1659581"/>
            <a:ext cx="5360561" cy="4279902"/>
          </a:xfrm>
        </p:spPr>
        <p:txBody>
          <a:bodyPr>
            <a:normAutofit fontScale="92500" lnSpcReduction="10000"/>
          </a:bodyPr>
          <a:lstStyle/>
          <a:p>
            <a:pPr eaLnBrk="1" hangingPunct="1">
              <a:buFont typeface="Arial" charset="0"/>
              <a:buNone/>
              <a:defRPr/>
            </a:pPr>
            <a:r>
              <a:rPr lang="en-US" sz="2400" dirty="0">
                <a:solidFill>
                  <a:srgbClr val="0070C0"/>
                </a:solidFill>
                <a:latin typeface="+mn-lt"/>
              </a:rPr>
              <a:t>1960</a:t>
            </a:r>
            <a:r>
              <a:rPr lang="en-US" sz="2400" dirty="0">
                <a:latin typeface="+mn-lt"/>
              </a:rPr>
              <a:t> </a:t>
            </a:r>
          </a:p>
          <a:p>
            <a:pPr eaLnBrk="1" hangingPunct="1">
              <a:buFont typeface="Arial" charset="0"/>
              <a:buNone/>
              <a:defRPr/>
            </a:pPr>
            <a:r>
              <a:rPr lang="en-US" sz="2400" dirty="0">
                <a:latin typeface="+mn-lt"/>
              </a:rPr>
              <a:t>	“Harvest of Shame”, a CBS documentary, aired on Thanksgiving night and highlighted the plight of migrant farmworkers in America.  This brought increased attention to this group.</a:t>
            </a:r>
          </a:p>
          <a:p>
            <a:pPr eaLnBrk="1" hangingPunct="1">
              <a:buFont typeface="Arial" charset="0"/>
              <a:buNone/>
              <a:defRPr/>
            </a:pPr>
            <a:endParaRPr lang="en-US" sz="2400" dirty="0">
              <a:latin typeface="+mn-lt"/>
            </a:endParaRPr>
          </a:p>
          <a:p>
            <a:pPr eaLnBrk="1" hangingPunct="1">
              <a:buFont typeface="Arial" charset="0"/>
              <a:buNone/>
              <a:defRPr/>
            </a:pPr>
            <a:r>
              <a:rPr lang="en-US" sz="2400" dirty="0">
                <a:solidFill>
                  <a:srgbClr val="0070C0"/>
                </a:solidFill>
                <a:latin typeface="+mn-lt"/>
              </a:rPr>
              <a:t>1966</a:t>
            </a:r>
            <a:r>
              <a:rPr lang="en-US" sz="2400" dirty="0">
                <a:latin typeface="+mn-lt"/>
              </a:rPr>
              <a:t> </a:t>
            </a:r>
          </a:p>
          <a:p>
            <a:pPr>
              <a:buNone/>
              <a:defRPr/>
            </a:pPr>
            <a:r>
              <a:rPr lang="en-US" sz="2400" dirty="0">
                <a:latin typeface="+mn-lt"/>
              </a:rPr>
              <a:t>	Title I, Part C: Education of Migratory Children Education Program is included in the Elementary and Secondary Education Act as amended by Every Student Succeeds Act  </a:t>
            </a:r>
          </a:p>
          <a:p>
            <a:pPr marL="0" indent="0" eaLnBrk="1" hangingPunct="1">
              <a:buFont typeface="Arial" charset="0"/>
              <a:buNone/>
              <a:defRPr/>
            </a:pPr>
            <a:endParaRPr lang="en-US" dirty="0"/>
          </a:p>
        </p:txBody>
      </p:sp>
      <p:pic>
        <p:nvPicPr>
          <p:cNvPr id="4101" name="irc_mi" descr="http://media-cache-ak0.pinimg.com/236x/23/ef/d2/23efd29fb15dd830ac2ab2f3632402c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791" y="4075972"/>
            <a:ext cx="1599682" cy="21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791" y="1751144"/>
            <a:ext cx="1582801" cy="221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39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368300" y="342813"/>
            <a:ext cx="6567759" cy="1143000"/>
          </a:xfrm>
        </p:spPr>
        <p:txBody>
          <a:bodyPr>
            <a:normAutofit/>
          </a:bodyPr>
          <a:lstStyle/>
          <a:p>
            <a:r>
              <a:rPr lang="en-US" sz="3600" dirty="0">
                <a:latin typeface="+mn-lt"/>
              </a:rPr>
              <a:t>Farmworker Migration in the U.S.</a:t>
            </a:r>
          </a:p>
        </p:txBody>
      </p:sp>
      <p:sp>
        <p:nvSpPr>
          <p:cNvPr id="5125" name="AutoShape 2" descr="data:image/jpeg;base64,/9j/4AAQSkZJRgABAQAAAQABAAD/2wCEAAkGBhQSERQUExQWFRQWGBcYFhgXGBccGhcXFxUVGBgYFxUYHCYeGBojGhQWHy8gIycpLCwsGB4xNTAqNSYrLCkBCQoKDgwOGg8PGikcHyQsKSksKSkpLCkpKSksKSwpKSksKSksKSwpKSkpKSkpLCkpLCkpLCksKSwpLCksLCkpLP/AABEIAK8BIAMBIgACEQEDEQH/xAAbAAACAwEBAQAAAAAAAAAAAAAABAIDBQYBB//EAD8QAAEDAgQDBQYDBwMEAwAAAAEAAhEDIQQSMUFRYXEFIjKBkRNCUqGxwWLR8AYUI3KCkrKi4fEVM0PCFsPS/8QAGQEAAwEBAQAAAAAAAAAAAAAAAAECAwQF/8QAJBEAAgIBBAICAwEAAAAAAAAAAAECESEDEjFBBFETFDJCYSL/2gAMAwEAAhEDEQA/APuKS7VxZpsDgAbiZ4XTqR7apzRdyg+hCmf4ui4VuVnuB7SbU0s7dp1/3WOO3ajSQYME6iNOY/JY/wCz+OezEubWgMGbI4zLtLARcgHl5qPaOJc9zwwy872hs6F1oHTVcUtZ7U+z0I+NFTcatHSUv2kHvMI6EFM0+3qR1JHUH7SuP7Povawe0cXPN3GdCdhyTKS8iYS8WHR2TMYw2Dmzwm/orWuBXJR/EP4QY6taR9Qlg4jQkeZWv2a5Rh9W+GdvKJXHMx1QaPd6lXN7Yqj356gfkmvJj6E/El0zq5RK5pv7QVBrlPkfzVg/aN/wt9Sq+eBH1tQ6JCwWftKd2fP/AGV1H9og5wGQ3Ma/7KlrQfZL0NRdGwhZo7bb8J+S9/62z4XfL81e+Psz2M0ULP8A+ts4O+X5r1vbDTs7SdtvNPfENrH0LNd202LB0+X5ptuNYROYeoQpJipovQoMqA3BkKUqhHqEIQAIQhAAhCEACEIQAIQhAAk+1MWabMwiZAv/ALJxZP7RT7NvDNf0MKZOkAv2X2m51Uh58Wg2BGkLdXFNMX3C3uze2sxDX6nQ8evBZac+mM2Ej2zWDaRkTNoOk806uZ7dxOarGzbee/5eSrVntia6MN80jJxdA1CGsBAGVxIklpk91vAwCZOzhxXtOiGWAj6+e881DA1Dlc6T33F2uosG/JoTYxLviJ63+q83B6uVjoS7QxBp0zUDcwBE9CYMHTcK/s6sKmRwkBxBg2MTe3T7Kx9Yu1Mjht6aKqjijSNyTSdIIt3HOm4nQGT0PIqlVkPdTLW1e9m3mfnK9qtFiND8juJ/ViFGqyHEawSOsWVoafZgAEySTHL/AJKXOAeKZQhCFJoCrxFTKxzuDSfQEqxeEIAW7Ox4rMDhbiOB+4Whgv8AuN6/QEpLDjK5zNvE2ODrEDo4H+4K3D1i54FOJEy43AhpkD4ndNFS5Il+LNEIlLjBfjqf3/lZJ47sL2jmH2lQZCT4jN40Pu6Lc41GLeWainSdDgfXpv8AJVsbAAkmBqTJ6k79VRWxV8rBmfvezebjt0FymQe4vH06b8j3jNMBurjJgd0Xv+avS9Ts1vtBUf36guHGwEgWDJgAX9SmEMCTKpGhI6FaODwr3d5znD6n7QksMQDJEwJjnIA+qbp9sGSSLbAbLSFLkiVvg13OgSTYKNGrmE3jmIWNXxLqmhkfCLHzB1XtHHvYe8CZ2PHl+S1+RWRswbiFj/xapPujzH/KZpZmOAdUaRFgdVSlZO0fQvAV6rJBCEIAEKNR4AJOgv6Ll8Z2o95MEtbsBw5qJTUQOlq4lrfE4DqVidt4sPHduGwbbzI05ER5rOq3a0794ehzD/Meiqqu9rUNNpilGUkb2kUwf5ozHjI3MZSnYxHsrtL25cWtLWghoJ1JOttrR6rrezOxsjszyCRoBoPPcqnsHs5sZ4uHGOGg24i63VWnDtgU4jEBjS52gXEY+qcriPE6w4y4wPmfkuo7fj2YBIEuETvAK5THNILBGbV0AzJENaLTEvcPQrn8ltujv8RJK2Ht2t7om0CzXHa2gO0KjD9sMe8sAcHAkXaf0POE1Ro5RBu43dzcbkx1U2sAmBE3MAalcp22meq0NAbJAMki9wNNRxPpr5VK02YPxOM9AAPuVUTOXQlScWnIdPcJ/wATzGx3HROYerlIuY3jz280tWyulhN4mJuL2cOF1TRx7btc4Zm6x7w2IAJ9NiEl7G0uB84d0wASRGl+h6FSOGIiSGk7GZsY4JU9oSIAe4bANMfMBSrVnkMhkd33nAe874c30VYJTZcaHNp/qb9yF5UpFoJNgLkyI9QkamJe2JDXE6NaTm8ibHqYCjRcHOBf4xcMNg3m0HxH8XpCRSsliMM9xa4tc1khp2c4PsJ+EZstteMLWwOHLXTlgBp2tpEJGtRDmlp3BHqr+yX5gSdcpB6gwfmCnGmyNS9rH/bcm/2heOxECTlAGpICglsXd1NvF0nowF31yreziol+8PqDu9xnxZQHO/lt3R+LXhFimKLsoytgDoPXS55leIRYUW4k97lAg8RGqXpV2unKZglp6gCR81dVFm/yx0uQsrsLACmxxaXEPcXX2uQL8xCbBcGxn7gg7meehn6KlTZUixAI4H7LyvDRmnu7k2jqhgiKb7PGYwfCO9rpH/KTa6QCNDf1VlIXA4kD1KE6YmsG+7EQwuPCfyWLjq+d5ImLAStjHU5puA5fIhc+ttVvgz012bPYzzlI2Bsev6+a0Auf/fiGta20X6rcw9cPaCFem1VEyVOy1eSvVg9u4pwcGh0CJgeevyVSltVkGh2vWaKTg7cWHE7ac4XDdndouqVKoLS1rYDZFye8CT6Cyer1CGl0FxAtqZOgHmYHmqxh3MDaQgVCJJcR3ZJlzhzcTA3J4ArmnLcMtFQ1CaLTG7nfBAmAdnET014Jj2bGwA6wawAMGkNaNTG41UMBhgxwZcTmBnWXAtJJ3N0xhrvAaw63kZiJtPAR0SWQOg7Oqg02wZ859TxTazsJ2fAkyCYzRAnSxixvN9brRXWuBHO9vY4O7g2Nzz4Bc4Kc1yT7rW5epLr9B3vM8lt9t4cNqmPe73QmZ+iyMRYtfwOU/wAriPo7KV5mq25uz19BJQVDv7y7cz1v9VOoWw2W3ImxI3jS424JdW4nxRwAHoAPqCUk3Q3HNBlYd3DqAfmFOpTBDYc0wOMXkk+KOSXQlY9v9F2fs60PLwzMTrfMDMXgzeyniMIYGUZXN8JiB0I4H8uCtjhqr8TiS1zu8QBaZiwEb6aJ4FngUo1sw5ixHA8P1xCljMVmIayCQ1oJ91vdkzxN/CPklcRVe852zliDYZqjfwyO6RJg2Jki0ynXls9yMtg2NIAA+yXWCryrKqVANvMuOrjqfyHIKVSmHCCARzUkKRi/sHN8LrfC648naj5hMdjOPtKrSMstzCTIuWtdBHONhqhAsQ/4YDubXOa0/Mtd/SrhyZ6q/wAmn7L8Tf8AV+SW9lNbxN7rOO73cxwpj1VqXwt3VHfiy+TQB/lmW+DiyOex5t9R90fuzuB/X1VaAngMltaoGsBgGGk3mZBJOh4pfAkCnTGUWa3jwHNHaTyaD9yAQP6rD5/VTyxYIYJFntjsGjyCzMfgxizkc4hjDciAC/4Y0Ijc6E23V+JqmQxphzrz8Ld3deHPoVdRohoDWiwsB+t0WFFxw5GsDqQPupMp3HeEyOJ35BeVhAaDqB6d42VUoFk6hcMcXVdiiwNik3NLhfMQBadoLhb5raxfbLhTDGwaj8zQfhAiXkcg71gbpfDkMaGhrYHKZuSZJ3MyeZK01JWTBNWDWyQOK6PDUAxoA8+Z3K5mviXNc4AwAT4QBuYuOUKLu0ajg3vmBoQfvulCSjZEpbjb7R7UDQ4MMvGvLaeokW5rDfiySTDQTqYk9ZdK9wdPMXDi0+ZJt/qISyUpN5IFu0ca4uZTkuJ72Wbd3wyBoA6/9Ktw9DKNZcbuPE9OHAKGBp5i6oBJebWnuCzRbYwXf1J392O8N/mI+mqkY3TeM7GviIBzHXSbO4e7C3GYWBAhrZnu6nzP65rAxNEgMa2S0uME7uki3lBXUNXRpiBoXqELURzP7QUYqZviH0ssqpSDmkHQgj1suxxuHYQC8WaZ+Y+S5XF08r3CIgmPsvP14bXfs9LxtTdHb6KezHZiydQYd/M0wfWJ8wpOdP6/XFKOq5Km8PEiAT3m2OmkjKfI8UzUxzHCZId73ceJ/F4fI+qw6OhqpWeoVAx1P42/3AfVeOxUmGQ48fdbzJGvQfLVIpF/tg0tmTJEAXJ5AfoKn2Recz+MhuobN5PxO56cOKvwNDKS4mXZXS49IAHASRZCfQv2BVnEupmZORxlwN8rj719ided91YvCJ1Qm0DjfIy+rZphskEnuj4iPsoe2/A30d9ili4sLGHwloyHrJyk8tjuOihjMI2o0tdPIjUHiFTbsiKVDntR8A9X/mvTVaWuaWWcIPeOnoszC4R1Jga0hwGxsZ5Ov6EeatZjm6GWkGO9pNtHabhK2DimjQ7Pxge0ZmwYOYzu0HMYjSQfVeYAfw2k6kZj1cS4/Nyz/aZHVPxMcW83FpYR6lnqVttcAIyi1tTt5reLtHLqJReCCFZ7UfCPU/mj2o+EfP8ANUZi2IEljfiqMHo7P/6KzEnI0kkE6BoNy42DRzn6EqrFVxnpyGgDO462ysIk3/GpUh7X+K4QR4BpDSLvI+ImOgtuUIRLC4TKCXOaXOu497XgLaDQeZ1JTNKiJHeFrnUWF7SOSoUmPggowM8c6STxJPqoVagaCSYA1/W55K51O0tmN+I6/mkf+4/8DD/c8G/k369AkwLsLROVz3CHOIt8LYMN+55npE3kAXMDcnhxVtPwu8j6GPukcVTzPpg3YTEbZz4C7iNoO5B6MQh2xgv3ktJzMp90ji/QG2gb3TBNzronGtgAAQAncRl7oJuAe8IIuZgxrrqOaqFFnx3v7sAEcSToeiKswYYcloLtLQOZkCBxtKoxeLGUgMaC+WgiZBd7wJJiBJ8gr8dOctgDLYR6nRK4YB1YkiW0mnXTO4R6wWj+op90I0hVDGZXNIEANbOrQIbJ28hsVLA0G5x+JjsocBY6CdoSFWpJJ0/WiW7O7fLqjmUnGKcSdpJIgA6ix+yalkDo+y6sODHamLQZDmbk6XDQtkJTDMJcHOA8DRoJzGS7mOicXRFUhAhCFYEagBBBuDquKeLmy7Zcp+1fY4fMyA7ce66Nf1quXyItq0dfiySlT7MvFt7uYatObyHiHm2R5hMU6kEOHrxHTh+aSw9B1Job/wBwAdHc9bOEzwPVSwFYFpbPgJbexjVsg6Wt5LhvJ6TXQ/WZbMPCfkeBVIEaK2jUjUS06/mOYXlSnBjXhG42hU85RCdYZKnZrjxgepn/ANVUmSXMaBoSSTIGgAAserlX7fi1p8iPom10Sm+SpCtzM4OHR35goys4uHVo+x+yW0rcQxtMO7p0hvlDQQRwIS9CqfC7xDf4hs4ffh6J/E0wXu741jR21uHJLV8FmiHNDhdpk68DbQ6EJtOyFJUgVGG/8n85/wAWK/DgvE2BFiMzbEba6cDuLpPsmv7Q1YaW5X3zFouQBAvfwlKmVaJuwbQ5jwCA1wcQNIBuculiAfJbCroYIz3gMpDge83QtI484RgWOLADGZssdcattOu4g9CtoJ0c2q05FiFZ7A8v7m/mj2B5eo/NWY2ZtejnrAHwtZJHxFzu6DylhPO3NaVEXPMO+hS1CiTUqmRbI3UbNzf/AG/VOUaXeF2+vEEIoGyhCFCtWDWlx0HDU8ABxJt5pAQq1jIY0w5wIJHuM0c/r3oHM8lf+7hgDREADLGkbR+tlRhaBEucO+6M0baw0ch9STunWXbOTNlgDW8nS3KeiqrE3WQA7o7wE3MnWCQI5JTFFhYWeLM2J2udgRMix69ApYlhcZdDNgHEzAA2/wBlV7Nu756NP3hBk5NimGqkiD4hZ3UDXoQQfNXSq62Rj2v7xB7r9Bv3TvbMSP6hwTtCveGMAJtcknyM211CVEBi3MEl8tLRL4FnGJMTZpHolsFRcaYAab99xg3cb3OlpIHJe9oVwctMBpLjLiALNaZIEibnK2Z3K9fVJ1JPUpsCGKaWNmW5jZrZklx0ENmNz0BRhsNTpiwLnHxOs3MZmTqdSSl6PfcXe62Ws6+871EDoeKZSsDb7GrmfdDYgNBv1EkmAtoFYnY2FYQHQc0EcuE9SCtpggALqhwIkhCFYAkO2MI6oyGxrMcY5p9CUluVMcXtdo4qth3MMOBB+yQr0G+0aS0HN3TIGurTP9w9F3mJwLKniaDwO46LlO2eynMtOt2Hg4GRPmAvP1NFwz0eno66nh8iX7iz4Y6Ej7q6jhJ7oe9p9w53kNN75ZuLfJeqtuMY14BqNa6bAm87QNZn7LGPJtLgW7NwDqTYNRzxFgYhvTU/NV46rUbWplglhEOmwkutfitOqQXEgQDt+uapr0szSNCdDwOx8jCOxt2WKVJsuA4kD1Kqo1czQeI04HceRsmMN428jPpJ+ySB8EKrpcTzJ9SVFCEDXBRWYQc7RJFiPibw/mG3op0A2CWxDu8SN53/AFwViXf/AAzm9wnvfhJ94cjv68U7FRuOeBAyiwA34dUqyoG1XDKIeA4eLxNhrve4ZPTkr6mvkP8AEJTHWAf8BDv6dHf6ST5Lqs86hysBNhFh8woK2uL+TfoqkMEL4P3zxe75GB9Ey10EHhf0S3Z4/hMPEZv7iXfdMJDL6tYhxE2nYDTb5JFld1R+aTkYe7zeLF3MC4HOeSn2g8ucGNN3NBcR7rYuepiB5nZSYwAACwAgdBomJFwru1zH1Kzv2gxzw0NpAGrdxbeIPG+tt+MK99Yl2RviAlxOjG8XaSY0bv0VVJ2WdC4mXOLQS48TaPSAOCLIm0inChwY0OMui5sL9B6JhtBx90+hVzMS7K68eHSBqTwS7nk6knqUUjIlUwJIh2UAi8kafVS7NuPZ5xnByudBuIBBExALT6gobdkbtuOhsfnHqVnY8lo9o0XAg9DME/ykg9J5IwhDNFwzvdlkSGNzF2jNTDSNXF3oF7i8QCA0CHO0Ldm+8TroNDrJCsw4aKbWEwGCGuOw3zcjrPM8SlcOwkl7hBdEA7N1FuJnN58kAOU204DQC0CwgzHlA5aJjBdnOc8Aju7naNbHmlaVMuIaLkrr8NQDGBo0AVwju5BljWgaBeoQuoQIQhAAhCEACR7UwRqMyiJkG6eXkJNWqY03F2jl39g1RsD0P5wksb2I2M1ZlxGQ7zwtq2/rC7WFF9IEQQCOBXP9ePR0fZl2cF7Bw8Lj0dceR1HzR+8EeNpHNveb5xcei6XGfs8DJpmOR08uCxq+Gcww4EfrY7rknpyhydsNWM+GI4WoMzw0gg94Rzs4f3X/AKgnsN4p4Bx/0lK1MK0mYh3xCx9RdSosqNzQQ4ZTZ1je1nARvuFK5Ld0TQqP3sDxgs66f3C3qrxfTRIpPAIIXuVeEIodovb/AA3Bh8Jj2ZN47oOQn6chyve5siDodehXuLoh0tOhA5RYQQdiImVRhqpksf4heYjM3ZwG3MbHlC6Tzizs7FODAw3ySwzvFrnWC3KV7jagFN7rghjjbSQ0xHC6o8NXk9v+pn5tcP7Qvcf4I+JzB6vH2lOxUNUqTGtDZNgALaACBN+SjiKzGtk5jsAIlxNgAOJXqUofxHZ/dEhnPYv89ByvuiwoZp4bK3MSHOMZyJsYsBbwtEgeu5S9SsXEtZaLOds3iB8T/p1spCqagcGWZYOfx1GVn0Lttr6TOMFMBrdY7rGNExx5a6kxzRgAFMMpFrdyJ3LjcmTuTEykDixPdDnxqWxA5SSATyEp40n1Qfau7kE5ATAMd3M73r2gQL7pdrYECwQzKXJGljmZXAnKe7ZwLdz8UBTBVtPwP/p+qT/cm7DKeLSW+sWPmEmTgaoPhw4aHobH5FRq04JaYOo5Hb80sKbxo8HhmH/s2I9CrsZiXBxL2G4BlpzWyjWQHaa22QKhJsn+CZht3E7057onn4T/ACu4rVY/MMpN/dJ/xnb6JDEOjLUFwNY3YYn0sfXitLstmaqzhM+gmU1kDb7I7NDG5iO+dZ25LSXgC9XYlWCQQhCYAhCEACEIQAIQhAAhCEAeQoVaIcIIkcCrEIAzndhUj7pHQlV//H2QYLr21HEHhyWqhR8cfRfyS9if/SqXwN9AsztHsQN71LNT4+zJHnl8J8wt9eEIcE1QlJnIe3rN39oORyu9DIPqFJnacmC4tdwfIPlOvktTtXCZTmAsdeRWc9gIggEcDp6LmkmnTOhNPJJxJN9VTiaGYCDDm3aeB58joRz6KAwceBxZy1b/AGnTyhHtnt8TMw4s/wDwbjyJUgVVa2ZmeO9TcC5u4I8TfNpMHmCrcSZNIagvnrlY5w+YCqfUDjmpmXizmbub8OU3B1g/YlJUu0GtDTMimHgbTJYKc8DkmeEO4IGaOKdmPsxpEvPBnCeLo8gCeCqqVQ9sk5KItOmfk3cM+Z0FtVMNmqCwlpMkmzXO4u3c0RApjzM2GlSwoBzOJc7idv5Ro3yQAUC5/db/AA2EQJAzGNIbozhJ46DVWUsOGCAI48SeZNyVfQEuaOY+qgXSUxHr6RLLfFe4FgDx6qoYLi5osTqToOIEfNWOYREiJ0nfopUjBH66+SP4Q43kVwokkcWn5Q4f4q12FDcwdJc0gEA2gxBBi9yF0OGwVMAFrRaYMJj2QmYE8YutviwY2ck54H/j/uc76CF66o10S0yBEN3A6yV1VfDNeIcJH60OyXwvZTKZkSTz26I+NhZxOMx9PDG7HFjtGz4Xb7eEzMbGdQbaPZOPFJ2SIDXSLm9MyBru2SOgat7tbsRtbWOBkSCOYXMY/DGmba0yRA3b7wHGwB6tCzknFjtNHcsdIkaKSw+wu1JDaZvPhcNCIkfdbi6YytEghCFQAhCEACEIQAIQhAAhCEACEIQAIQhAAhCEAVV6WZpad1h/9PfmDSNTrt1XQL1RKCkVGTQiOyacRBnjJn8ln4/AZLi7fot5QqUwQQdClKCaBSaOUq4dr/E0Hrt0OoSH/wAepe09oQ5x4OcS2diQbk9Vr16OVxadlWuXg6EwAVmHp5nAQTxA4K/AYIvMkd3Q35LZw+FawQB15rSGm3lkSmkU0OzWNMxJ2k6K6pg2O1aLK5C6FFIxtlFXBtc3KRYaRt0S1DslrTMzyMQtBCHFBbKqFLKIkxtOw4K1CFQgQhCAPCFzfbGDynOSJc425bH9cl0qVxmBFTLm2M9RuFE47kBx/Z9c0qkD3SXM5tOrfKY6ELtMLiQ9oc3T6ciuQ7SwcPI8Ja6Wzwm45gtt6HZbH7Ou8Y6HzusdN09o2bqEIXSIEIQgAQhCABCEIAEIQgAQhCABCEIAEIQgAQhCABCEIAz+1sNLc3w69Fiyuoc2RBWZW7FHuu8j+aw1IZtGsJ0qY/g2wxscArkrgGOawB22nRNLZcGb5BCEJiBCEIAEIQgAQhCABCEIAze0+yRU7wJzRpsY25KPY2ANMOLrOO3If8rURCnYrsAQhCoAQhCAP//Z"/>
          <p:cNvSpPr>
            <a:spLocks noChangeAspect="1" noChangeArrowheads="1"/>
          </p:cNvSpPr>
          <p:nvPr/>
        </p:nvSpPr>
        <p:spPr bwMode="auto">
          <a:xfrm>
            <a:off x="63500"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5126" name="Picture 4" descr="http://www.ncfh.org/images/content/farmworkers_stream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99" y="1918011"/>
            <a:ext cx="5140121" cy="312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5410200" y="1600201"/>
            <a:ext cx="3429000" cy="4525963"/>
          </a:xfrm>
        </p:spPr>
        <p:txBody>
          <a:bodyPr>
            <a:normAutofit/>
          </a:bodyPr>
          <a:lstStyle/>
          <a:p>
            <a:pPr>
              <a:defRPr/>
            </a:pPr>
            <a:r>
              <a:rPr lang="en-US" sz="1800" dirty="0">
                <a:latin typeface="+mn-lt"/>
              </a:rPr>
              <a:t>This map shows typical migration streams:  East, Central and West</a:t>
            </a:r>
          </a:p>
          <a:p>
            <a:pPr>
              <a:defRPr/>
            </a:pPr>
            <a:r>
              <a:rPr lang="en-US" sz="1800" dirty="0">
                <a:solidFill>
                  <a:srgbClr val="FF0000"/>
                </a:solidFill>
                <a:latin typeface="+mn-lt"/>
              </a:rPr>
              <a:t>Based on growing cycles and work availability, migrant families are mobile all during the year with more frequent moves during peak growing seasons</a:t>
            </a:r>
          </a:p>
          <a:p>
            <a:pPr>
              <a:defRPr/>
            </a:pPr>
            <a:r>
              <a:rPr lang="en-US" sz="1800" dirty="0">
                <a:latin typeface="+mn-lt"/>
              </a:rPr>
              <a:t>Some families move in a consistent pattern each year</a:t>
            </a:r>
          </a:p>
          <a:p>
            <a:pPr>
              <a:defRPr/>
            </a:pPr>
            <a:r>
              <a:rPr lang="en-US" sz="1800" dirty="0">
                <a:solidFill>
                  <a:srgbClr val="FF0000"/>
                </a:solidFill>
                <a:latin typeface="+mn-lt"/>
              </a:rPr>
              <a:t>Schools in Georgia are aware of local growing cycles and migrant family mobility patterns</a:t>
            </a:r>
          </a:p>
          <a:p>
            <a:pPr marL="0" indent="0">
              <a:buFont typeface="Arial" charset="0"/>
              <a:buNone/>
              <a:defRPr/>
            </a:pPr>
            <a:endParaRPr lang="en-US" sz="2000" dirty="0"/>
          </a:p>
        </p:txBody>
      </p:sp>
    </p:spTree>
    <p:extLst>
      <p:ext uri="{BB962C8B-B14F-4D97-AF65-F5344CB8AC3E}">
        <p14:creationId xmlns:p14="http://schemas.microsoft.com/office/powerpoint/2010/main" val="2167945816"/>
      </p:ext>
    </p:extLst>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78971" y="334018"/>
            <a:ext cx="6441642" cy="1325563"/>
          </a:xfrm>
        </p:spPr>
        <p:txBody>
          <a:bodyPr>
            <a:normAutofit/>
          </a:bodyPr>
          <a:lstStyle/>
          <a:p>
            <a:r>
              <a:rPr lang="en-US" sz="4000" dirty="0">
                <a:latin typeface="+mn-lt"/>
              </a:rPr>
              <a:t>Where are migrant children and youth in Georgia?</a:t>
            </a:r>
          </a:p>
        </p:txBody>
      </p:sp>
      <p:sp>
        <p:nvSpPr>
          <p:cNvPr id="6147" name="Content Placeholder 2"/>
          <p:cNvSpPr>
            <a:spLocks noGrp="1"/>
          </p:cNvSpPr>
          <p:nvPr>
            <p:ph idx="1"/>
          </p:nvPr>
        </p:nvSpPr>
        <p:spPr>
          <a:xfrm>
            <a:off x="478971" y="2160161"/>
            <a:ext cx="8036379" cy="3961859"/>
          </a:xfrm>
        </p:spPr>
        <p:txBody>
          <a:bodyPr>
            <a:normAutofit/>
          </a:bodyPr>
          <a:lstStyle/>
          <a:p>
            <a:r>
              <a:rPr lang="en-US" sz="2800" dirty="0">
                <a:latin typeface="+mn-lt"/>
              </a:rPr>
              <a:t>Migrant children and youth reside in all parts of the state:  rural, suburban, and urban.</a:t>
            </a:r>
          </a:p>
          <a:p>
            <a:r>
              <a:rPr lang="en-US" sz="2800" dirty="0">
                <a:latin typeface="+mn-lt"/>
              </a:rPr>
              <a:t>Some school districts have a larger number of migrant children and youth as compared to other districts during the school year; some districts only have migrant children during the summer months.</a:t>
            </a:r>
          </a:p>
          <a:p>
            <a:r>
              <a:rPr lang="en-US" sz="2800" dirty="0">
                <a:latin typeface="+mn-lt"/>
              </a:rPr>
              <a:t>All school districts in the state are prepared to work with migrant children and youth.</a:t>
            </a:r>
          </a:p>
          <a:p>
            <a:endParaRPr lang="en-US" dirty="0"/>
          </a:p>
        </p:txBody>
      </p:sp>
    </p:spTree>
    <p:extLst>
      <p:ext uri="{BB962C8B-B14F-4D97-AF65-F5344CB8AC3E}">
        <p14:creationId xmlns:p14="http://schemas.microsoft.com/office/powerpoint/2010/main" val="237248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34018"/>
            <a:ext cx="6463413" cy="1325563"/>
          </a:xfrm>
        </p:spPr>
        <p:txBody>
          <a:bodyPr>
            <a:normAutofit/>
          </a:bodyPr>
          <a:lstStyle/>
          <a:p>
            <a:r>
              <a:rPr lang="en-US" sz="4000" dirty="0">
                <a:latin typeface="+mn-lt"/>
              </a:rPr>
              <a:t>What is the Migrant Education Program (MEP)?</a:t>
            </a:r>
          </a:p>
        </p:txBody>
      </p:sp>
      <p:sp>
        <p:nvSpPr>
          <p:cNvPr id="7171" name="Content Placeholder 2"/>
          <p:cNvSpPr>
            <a:spLocks noGrp="1"/>
          </p:cNvSpPr>
          <p:nvPr>
            <p:ph idx="1"/>
          </p:nvPr>
        </p:nvSpPr>
        <p:spPr>
          <a:xfrm>
            <a:off x="166714" y="1832360"/>
            <a:ext cx="8661173" cy="2525749"/>
          </a:xfrm>
        </p:spPr>
        <p:txBody>
          <a:bodyPr/>
          <a:lstStyle/>
          <a:p>
            <a:pPr>
              <a:buFont typeface="Arial" charset="0"/>
              <a:buNone/>
            </a:pPr>
            <a:r>
              <a:rPr lang="en-US" dirty="0"/>
              <a:t>	</a:t>
            </a:r>
            <a:r>
              <a:rPr lang="en-US" sz="3000" dirty="0">
                <a:latin typeface="+mn-lt"/>
              </a:rPr>
              <a:t>The purpose of the MEP in Georgia (and the United States) is to ensure that migrant children fully benefit from the same free public education provided to all children and that the unmet education-related needs resulting from their migrant lifestyle are met. </a:t>
            </a:r>
          </a:p>
        </p:txBody>
      </p:sp>
      <p:pic>
        <p:nvPicPr>
          <p:cNvPr id="71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055" y="4358109"/>
            <a:ext cx="2401945" cy="186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58109"/>
            <a:ext cx="2252547" cy="186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01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9571" y="217102"/>
            <a:ext cx="6757639" cy="1096963"/>
          </a:xfrm>
        </p:spPr>
        <p:txBody>
          <a:bodyPr>
            <a:noAutofit/>
          </a:bodyPr>
          <a:lstStyle/>
          <a:p>
            <a:pPr eaLnBrk="1" hangingPunct="1"/>
            <a:r>
              <a:rPr lang="en-US" sz="3200" dirty="0">
                <a:latin typeface="+mn-lt"/>
              </a:rPr>
              <a:t>What is the Federal Definition of a “migratory child”?</a:t>
            </a:r>
          </a:p>
        </p:txBody>
      </p:sp>
      <p:sp>
        <p:nvSpPr>
          <p:cNvPr id="6" name="Content Placeholder 2">
            <a:extLst>
              <a:ext uri="{FF2B5EF4-FFF2-40B4-BE49-F238E27FC236}">
                <a16:creationId xmlns:a16="http://schemas.microsoft.com/office/drawing/2014/main" id="{983EAB27-3116-44D3-97AE-882B3803EE8B}"/>
              </a:ext>
            </a:extLst>
          </p:cNvPr>
          <p:cNvSpPr>
            <a:spLocks noGrp="1"/>
          </p:cNvSpPr>
          <p:nvPr>
            <p:ph idx="1"/>
          </p:nvPr>
        </p:nvSpPr>
        <p:spPr>
          <a:xfrm>
            <a:off x="349869" y="1691810"/>
            <a:ext cx="8604559" cy="4351338"/>
          </a:xfrm>
        </p:spPr>
        <p:txBody>
          <a:bodyPr/>
          <a:lstStyle/>
          <a:p>
            <a:pPr marL="0" indent="0">
              <a:buNone/>
            </a:pPr>
            <a:r>
              <a:rPr lang="en-US" sz="2000" dirty="0">
                <a:latin typeface="+mn-lt"/>
              </a:rPr>
              <a:t>According to sections 1115(c)(1)(A) (incorporated into the MEP by sections 1304(c)(2), 1115(b), and 1309(3) of the ESEA, and 34 C.F.R. § 200.103(a)), a child is a “migratory child” if the following conditions are met:</a:t>
            </a:r>
          </a:p>
          <a:p>
            <a:pPr marL="0" lvl="0" indent="0">
              <a:buNone/>
            </a:pPr>
            <a:r>
              <a:rPr lang="en-US" sz="2000" dirty="0">
                <a:latin typeface="+mn-lt"/>
              </a:rPr>
              <a:t>1. The child is not older than 21 years of age; </a:t>
            </a:r>
            <a:r>
              <a:rPr lang="en-US" sz="2000" i="1" dirty="0">
                <a:latin typeface="+mn-lt"/>
              </a:rPr>
              <a:t>and</a:t>
            </a:r>
            <a:endParaRPr lang="en-US" sz="2000" dirty="0">
              <a:latin typeface="+mn-lt"/>
            </a:endParaRPr>
          </a:p>
          <a:p>
            <a:pPr marL="290513" lvl="0" indent="-290513">
              <a:buNone/>
            </a:pPr>
            <a:r>
              <a:rPr lang="en-US" sz="2000" dirty="0">
                <a:latin typeface="+mn-lt"/>
              </a:rPr>
              <a:t>2. The child is entitled to a free public education (through grade 12) under State law, </a:t>
            </a:r>
            <a:r>
              <a:rPr lang="en-US" sz="2000" i="1" dirty="0">
                <a:latin typeface="+mn-lt"/>
              </a:rPr>
              <a:t>or </a:t>
            </a:r>
            <a:r>
              <a:rPr lang="en-US" sz="2000" dirty="0">
                <a:latin typeface="+mn-lt"/>
              </a:rPr>
              <a:t>the child is not yet at a grade level at which the LEA provides a free public education, </a:t>
            </a:r>
            <a:r>
              <a:rPr lang="en-US" sz="2000" i="1" dirty="0">
                <a:latin typeface="+mn-lt"/>
              </a:rPr>
              <a:t>and</a:t>
            </a:r>
            <a:endParaRPr lang="en-US" sz="2000" dirty="0">
              <a:latin typeface="+mn-lt"/>
            </a:endParaRPr>
          </a:p>
          <a:p>
            <a:pPr marL="290513" indent="-290513">
              <a:buNone/>
            </a:pPr>
            <a:r>
              <a:rPr lang="en-US" sz="2000" dirty="0">
                <a:latin typeface="+mn-lt"/>
              </a:rPr>
              <a:t>3.  The child made a qualifying move in the preceding 36 months as a migratory agricultural worker or a migratory fisher, or did so with, or to join a parent/guardian or spouse who is a migratory agricultural worker or a migratory fisher; </a:t>
            </a:r>
            <a:r>
              <a:rPr lang="en-US" sz="2000" i="1" dirty="0">
                <a:latin typeface="+mn-lt"/>
              </a:rPr>
              <a:t>and</a:t>
            </a:r>
            <a:endParaRPr lang="en-US" sz="2000" dirty="0">
              <a:latin typeface="+mn-lt"/>
            </a:endParaRPr>
          </a:p>
          <a:p>
            <a:pPr marL="346075" indent="-346075">
              <a:buNone/>
            </a:pPr>
            <a:r>
              <a:rPr lang="en-US" sz="2000" dirty="0">
                <a:latin typeface="+mn-lt"/>
              </a:rPr>
              <a:t>4.  The child moved due to economic necessity from one residence to another residence, and from one school district to another.</a:t>
            </a:r>
          </a:p>
          <a:p>
            <a:endParaRPr lang="en-US" dirty="0">
              <a:latin typeface="+mn-lt"/>
            </a:endParaRPr>
          </a:p>
        </p:txBody>
      </p:sp>
    </p:spTree>
    <p:extLst>
      <p:ext uri="{BB962C8B-B14F-4D97-AF65-F5344CB8AC3E}">
        <p14:creationId xmlns:p14="http://schemas.microsoft.com/office/powerpoint/2010/main" val="190944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1081" y="261255"/>
            <a:ext cx="6619530" cy="1325563"/>
          </a:xfrm>
        </p:spPr>
        <p:txBody>
          <a:bodyPr>
            <a:normAutofit/>
          </a:bodyPr>
          <a:lstStyle/>
          <a:p>
            <a:r>
              <a:rPr lang="en-US" dirty="0">
                <a:latin typeface="+mn-lt"/>
              </a:rPr>
              <a:t>Who is served by the MEP?</a:t>
            </a:r>
          </a:p>
        </p:txBody>
      </p:sp>
      <p:sp>
        <p:nvSpPr>
          <p:cNvPr id="8195" name="Content Placeholder 2"/>
          <p:cNvSpPr>
            <a:spLocks noGrp="1"/>
          </p:cNvSpPr>
          <p:nvPr>
            <p:ph idx="1"/>
          </p:nvPr>
        </p:nvSpPr>
        <p:spPr>
          <a:xfrm>
            <a:off x="168785" y="1659581"/>
            <a:ext cx="4380914" cy="4349752"/>
          </a:xfrm>
        </p:spPr>
        <p:txBody>
          <a:bodyPr>
            <a:normAutofit lnSpcReduction="10000"/>
          </a:bodyPr>
          <a:lstStyle/>
          <a:p>
            <a:pPr marL="0" indent="0">
              <a:buFont typeface="Arial" charset="0"/>
              <a:buNone/>
            </a:pPr>
            <a:r>
              <a:rPr lang="en-US" dirty="0">
                <a:latin typeface="+mn-lt"/>
              </a:rPr>
              <a:t>Eligible migrant participants</a:t>
            </a:r>
          </a:p>
          <a:p>
            <a:pPr marL="290513" lvl="1" indent="-234950"/>
            <a:r>
              <a:rPr lang="en-US" dirty="0">
                <a:latin typeface="+mn-lt"/>
              </a:rPr>
              <a:t>Students enrolled in grades K-12 </a:t>
            </a:r>
          </a:p>
          <a:p>
            <a:pPr marL="290513" lvl="1" indent="-234950"/>
            <a:r>
              <a:rPr lang="en-US" dirty="0">
                <a:latin typeface="+mn-lt"/>
              </a:rPr>
              <a:t>Preschool children ages 3-5</a:t>
            </a:r>
          </a:p>
          <a:p>
            <a:pPr marL="290513" lvl="1" indent="-234950"/>
            <a:r>
              <a:rPr lang="en-US" dirty="0">
                <a:latin typeface="+mn-lt"/>
              </a:rPr>
              <a:t>Out-of-School Youth (OSY)</a:t>
            </a:r>
          </a:p>
          <a:p>
            <a:pPr marL="568325" lvl="2" indent="-222250"/>
            <a:r>
              <a:rPr lang="en-US" dirty="0">
                <a:latin typeface="+mn-lt"/>
              </a:rPr>
              <a:t>Broad category that includes children and youth not enrolled in school</a:t>
            </a:r>
          </a:p>
          <a:p>
            <a:pPr marL="568325" lvl="2" indent="-222250"/>
            <a:r>
              <a:rPr lang="en-US" dirty="0">
                <a:latin typeface="+mn-lt"/>
              </a:rPr>
              <a:t>Most OSY are ages 16-21, not enrolled in school, and are working in agriculture in our state.</a:t>
            </a:r>
          </a:p>
          <a:p>
            <a:pPr marL="858838" lvl="3" indent="-290513"/>
            <a:r>
              <a:rPr lang="en-US" dirty="0">
                <a:latin typeface="+mn-lt"/>
              </a:rPr>
              <a:t>Unaccompanied or emancipated youth</a:t>
            </a:r>
          </a:p>
          <a:p>
            <a:pPr marL="858838" lvl="3" indent="-290513"/>
            <a:r>
              <a:rPr lang="en-US" dirty="0">
                <a:latin typeface="+mn-lt"/>
              </a:rPr>
              <a:t>H2A Worker Visa</a:t>
            </a:r>
          </a:p>
        </p:txBody>
      </p:sp>
      <p:pic>
        <p:nvPicPr>
          <p:cNvPr id="81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188" y="3182393"/>
            <a:ext cx="2177699" cy="1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188" y="4415884"/>
            <a:ext cx="2165812" cy="181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664" y="4927068"/>
            <a:ext cx="2243524" cy="130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663" y="3182393"/>
            <a:ext cx="2243525" cy="17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753421"/>
      </p:ext>
    </p:extLst>
  </p:cSld>
  <p:clrMapOvr>
    <a:masterClrMapping/>
  </p:clrMapOvr>
</p:sld>
</file>

<file path=ppt/theme/theme1.xml><?xml version="1.0" encoding="utf-8"?>
<a:theme xmlns:a="http://schemas.openxmlformats.org/drawingml/2006/main" name="GaDOE PP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F36DFE-E745-405E-A8F9-A30CC32869FD}" vid="{0F8FDD1A-0391-4CD0-8DC0-C3DF8031D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7FCC7-4AFD-4AB5-B734-F060551A5597}"/>
</file>

<file path=customXml/itemProps2.xml><?xml version="1.0" encoding="utf-8"?>
<ds:datastoreItem xmlns:ds="http://schemas.openxmlformats.org/officeDocument/2006/customXml" ds:itemID="{758C9C62-5E8C-4ADB-9AFF-7D5B97D4887B}"/>
</file>

<file path=customXml/itemProps3.xml><?xml version="1.0" encoding="utf-8"?>
<ds:datastoreItem xmlns:ds="http://schemas.openxmlformats.org/officeDocument/2006/customXml" ds:itemID="{02CB280A-4CA0-4942-ADD6-A9E8E3D2F052}"/>
</file>

<file path=docProps/app.xml><?xml version="1.0" encoding="utf-8"?>
<Properties xmlns="http://schemas.openxmlformats.org/officeDocument/2006/extended-properties" xmlns:vt="http://schemas.openxmlformats.org/officeDocument/2006/docPropsVTypes">
  <Template>GaDOE PPT Template</Template>
  <TotalTime>5616</TotalTime>
  <Words>1681</Words>
  <Application>Microsoft Office PowerPoint</Application>
  <PresentationFormat>On-screen Show (4:3)</PresentationFormat>
  <Paragraphs>198</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GaDOE PPT Template</vt:lpstr>
      <vt:lpstr>Title I Part C -MEP Is part of the Georgia’s Systems of  Continuous Improvement </vt:lpstr>
      <vt:lpstr>Title I, Part C Education of Migratory Children </vt:lpstr>
      <vt:lpstr>Agenda</vt:lpstr>
      <vt:lpstr>MEP History</vt:lpstr>
      <vt:lpstr>Farmworker Migration in the U.S.</vt:lpstr>
      <vt:lpstr>Where are migrant children and youth in Georgia?</vt:lpstr>
      <vt:lpstr>What is the Migrant Education Program (MEP)?</vt:lpstr>
      <vt:lpstr>What is the Federal Definition of a “migratory child”?</vt:lpstr>
      <vt:lpstr>Who is served by the MEP?</vt:lpstr>
      <vt:lpstr>Georgia’s Responsibility</vt:lpstr>
      <vt:lpstr>Georgia MEP</vt:lpstr>
      <vt:lpstr>MEP Funds in Georgia</vt:lpstr>
      <vt:lpstr>Migrant Personnel</vt:lpstr>
      <vt:lpstr>Further Defining the Role of Local  Migrant Education Program Staff (Paraprofessional SSPs, Teachers)</vt:lpstr>
      <vt:lpstr>How are migrant participants identified?</vt:lpstr>
      <vt:lpstr>How are migrant participants identified (cont’d)?</vt:lpstr>
      <vt:lpstr>How are migrant participants identified (cont’d)?</vt:lpstr>
      <vt:lpstr>How are migrant participants identified?</vt:lpstr>
      <vt:lpstr>Occupational Survey</vt:lpstr>
      <vt:lpstr>MEP Eligibility Notification</vt:lpstr>
      <vt:lpstr>What do teachers and school personnel need to know?</vt:lpstr>
      <vt:lpstr>What do teachers and school personnel need to know (cont’d)?</vt:lpstr>
      <vt:lpstr>What do teachers and school personnel need to know (cont’d)?</vt:lpstr>
      <vt:lpstr>What do teachers and school personnel need to know (cont’d)?</vt:lpstr>
      <vt:lpstr>What do teachers and school personnel need to know (cont’d)?</vt:lpstr>
      <vt:lpstr>What do teachers and school personnel need to know (cont’d)?</vt:lpstr>
      <vt:lpstr>What do teachers and school personnel need to know (cont’d)?</vt:lpstr>
      <vt:lpstr>Where can teachers and school personnel find additional resources and information?</vt:lpstr>
      <vt:lpstr>What do teachers and school personnel need to know (cont’d)?</vt:lpstr>
      <vt:lpstr>Contact Information</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Evaluation Title I, Part C Migrant Education Program (MEP)</dc:title>
  <dc:creator>John Wight</dc:creator>
  <cp:lastModifiedBy>Jose Cortez</cp:lastModifiedBy>
  <cp:revision>204</cp:revision>
  <dcterms:created xsi:type="dcterms:W3CDTF">2015-02-10T01:16:12Z</dcterms:created>
  <dcterms:modified xsi:type="dcterms:W3CDTF">2017-08-16T15:20:57Z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