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305" r:id="rId5"/>
    <p:sldId id="306" r:id="rId6"/>
    <p:sldId id="256" r:id="rId7"/>
    <p:sldId id="258" r:id="rId8"/>
    <p:sldId id="257" r:id="rId9"/>
    <p:sldId id="304" r:id="rId10"/>
    <p:sldId id="277" r:id="rId11"/>
    <p:sldId id="307" r:id="rId12"/>
    <p:sldId id="308" r:id="rId13"/>
    <p:sldId id="297" r:id="rId14"/>
    <p:sldId id="298" r:id="rId15"/>
    <p:sldId id="300" r:id="rId16"/>
    <p:sldId id="270" r:id="rId17"/>
    <p:sldId id="271" r:id="rId18"/>
    <p:sldId id="286" r:id="rId19"/>
    <p:sldId id="288" r:id="rId20"/>
    <p:sldId id="299" r:id="rId21"/>
    <p:sldId id="291" r:id="rId22"/>
    <p:sldId id="292" r:id="rId23"/>
    <p:sldId id="296" r:id="rId24"/>
    <p:sldId id="302" r:id="rId25"/>
    <p:sldId id="303" r:id="rId26"/>
    <p:sldId id="282" r:id="rId27"/>
    <p:sldId id="289" r:id="rId28"/>
    <p:sldId id="301" r:id="rId29"/>
    <p:sldId id="283" r:id="rId30"/>
    <p:sldId id="285" r:id="rId31"/>
    <p:sldId id="284" r:id="rId32"/>
    <p:sldId id="265" r:id="rId33"/>
    <p:sldId id="309"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068" y="96"/>
      </p:cViewPr>
      <p:guideLst>
        <p:guide orient="horz" pos="2160"/>
        <p:guide pos="2880"/>
      </p:guideLst>
    </p:cSldViewPr>
  </p:slid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3F357-D8F2-4F8B-95B2-8B51A334B3C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61BA40C-91CF-4761-BE73-AD84D3C8705B}">
      <dgm:prSet phldrT="[Text]" custT="1"/>
      <dgm:spPr>
        <a:solidFill>
          <a:srgbClr val="FFC000"/>
        </a:solidFill>
      </dgm:spPr>
      <dgm:t>
        <a:bodyPr anchor="ctr"/>
        <a:lstStyle/>
        <a:p>
          <a:r>
            <a:rPr lang="en-US" sz="2000" u="sng" dirty="0">
              <a:solidFill>
                <a:schemeClr val="tx1"/>
              </a:solidFill>
            </a:rPr>
            <a:t>Statute:</a:t>
          </a:r>
          <a:r>
            <a:rPr lang="en-US" sz="2000" u="none" dirty="0">
              <a:solidFill>
                <a:schemeClr val="tx1"/>
              </a:solidFill>
            </a:rPr>
            <a:t> </a:t>
          </a:r>
          <a:r>
            <a:rPr lang="en-US" sz="2000" dirty="0">
              <a:solidFill>
                <a:schemeClr val="tx1"/>
              </a:solidFill>
            </a:rPr>
            <a:t>Elementary and Secondary Education Act (ESEA) of 1965, Title I, Part C-Sections 1304(b)(5) and 1304(d)</a:t>
          </a:r>
          <a:endParaRPr lang="en-US" sz="2000" u="sng" dirty="0">
            <a:solidFill>
              <a:schemeClr val="tx1"/>
            </a:solidFill>
          </a:endParaRPr>
        </a:p>
      </dgm:t>
    </dgm:pt>
    <dgm:pt modelId="{08DC7B25-9071-4B6B-9616-01731F208CDA}" type="parTrans" cxnId="{AAF12B8F-6F67-41C0-8FEA-46DFFEC4F98C}">
      <dgm:prSet/>
      <dgm:spPr/>
      <dgm:t>
        <a:bodyPr/>
        <a:lstStyle/>
        <a:p>
          <a:endParaRPr lang="en-US"/>
        </a:p>
      </dgm:t>
    </dgm:pt>
    <dgm:pt modelId="{13375180-9AC4-4890-9952-0A57E0C36218}" type="sibTrans" cxnId="{AAF12B8F-6F67-41C0-8FEA-46DFFEC4F98C}">
      <dgm:prSet/>
      <dgm:spPr>
        <a:solidFill>
          <a:srgbClr val="FF0000">
            <a:alpha val="90000"/>
          </a:srgbClr>
        </a:solidFill>
      </dgm:spPr>
      <dgm:t>
        <a:bodyPr/>
        <a:lstStyle/>
        <a:p>
          <a:endParaRPr lang="en-US" dirty="0"/>
        </a:p>
      </dgm:t>
    </dgm:pt>
    <dgm:pt modelId="{DF7D116E-5F7B-4177-9219-6B05F7F03469}">
      <dgm:prSet phldrT="[Text]" custT="1"/>
      <dgm:spPr>
        <a:solidFill>
          <a:srgbClr val="00B0F0"/>
        </a:solidFill>
      </dgm:spPr>
      <dgm:t>
        <a:bodyPr anchor="ctr"/>
        <a:lstStyle/>
        <a:p>
          <a:r>
            <a:rPr lang="en-US" sz="2000" u="sng" dirty="0">
              <a:solidFill>
                <a:schemeClr val="tx1"/>
              </a:solidFill>
            </a:rPr>
            <a:t>Code of Federal Regulation:</a:t>
          </a:r>
          <a:r>
            <a:rPr lang="en-US" sz="2000" u="none" dirty="0">
              <a:solidFill>
                <a:schemeClr val="tx1"/>
              </a:solidFill>
            </a:rPr>
            <a:t> 34 CFR 200.84</a:t>
          </a:r>
        </a:p>
      </dgm:t>
    </dgm:pt>
    <dgm:pt modelId="{C1908AF5-A9B8-4B41-A740-0DFBB9EE7959}" type="sibTrans" cxnId="{21D30132-B062-483C-BEFA-82AA8DDEB410}">
      <dgm:prSet/>
      <dgm:spPr>
        <a:solidFill>
          <a:srgbClr val="FF0000">
            <a:alpha val="90000"/>
          </a:srgbClr>
        </a:solidFill>
      </dgm:spPr>
      <dgm:t>
        <a:bodyPr/>
        <a:lstStyle/>
        <a:p>
          <a:endParaRPr lang="en-US" dirty="0"/>
        </a:p>
      </dgm:t>
    </dgm:pt>
    <dgm:pt modelId="{589022C8-97F8-4E1C-A13C-1BD76ECF3076}" type="parTrans" cxnId="{21D30132-B062-483C-BEFA-82AA8DDEB410}">
      <dgm:prSet/>
      <dgm:spPr/>
      <dgm:t>
        <a:bodyPr/>
        <a:lstStyle/>
        <a:p>
          <a:endParaRPr lang="en-US"/>
        </a:p>
      </dgm:t>
    </dgm:pt>
    <dgm:pt modelId="{6EC05450-B091-483B-96EE-B3A9F9C631BC}">
      <dgm:prSet phldrT="[Text]" custT="1"/>
      <dgm:spPr>
        <a:solidFill>
          <a:srgbClr val="92D050"/>
        </a:solidFill>
      </dgm:spPr>
      <dgm:t>
        <a:bodyPr anchor="ctr"/>
        <a:lstStyle/>
        <a:p>
          <a:r>
            <a:rPr lang="en-US" sz="2000" u="sng" kern="900" baseline="0" dirty="0">
              <a:solidFill>
                <a:schemeClr val="tx1"/>
              </a:solidFill>
            </a:rPr>
            <a:t>Guidance:</a:t>
          </a:r>
          <a:r>
            <a:rPr lang="en-US" sz="2000" u="none" kern="900" baseline="0" dirty="0">
              <a:solidFill>
                <a:schemeClr val="tx1"/>
              </a:solidFill>
            </a:rPr>
            <a:t>  </a:t>
          </a:r>
          <a:r>
            <a:rPr lang="en-US" sz="2000" kern="900" baseline="0" dirty="0">
              <a:solidFill>
                <a:schemeClr val="tx1"/>
              </a:solidFill>
            </a:rPr>
            <a:t>MEP Guidance, October 2010, Pages 69-71</a:t>
          </a:r>
          <a:endParaRPr lang="en-US" sz="2000" u="sng" kern="900" baseline="0" dirty="0">
            <a:solidFill>
              <a:schemeClr val="tx1"/>
            </a:solidFill>
          </a:endParaRPr>
        </a:p>
      </dgm:t>
    </dgm:pt>
    <dgm:pt modelId="{C8674E4D-B178-4DFB-910C-C01E8B75F981}" type="sibTrans" cxnId="{4924B7A2-2C16-4D49-9C27-51372438AF36}">
      <dgm:prSet/>
      <dgm:spPr/>
      <dgm:t>
        <a:bodyPr/>
        <a:lstStyle/>
        <a:p>
          <a:endParaRPr lang="en-US"/>
        </a:p>
      </dgm:t>
    </dgm:pt>
    <dgm:pt modelId="{F98F56D7-12DC-4B48-B07E-F5BAB0FEA1AB}" type="parTrans" cxnId="{4924B7A2-2C16-4D49-9C27-51372438AF36}">
      <dgm:prSet/>
      <dgm:spPr/>
      <dgm:t>
        <a:bodyPr/>
        <a:lstStyle/>
        <a:p>
          <a:endParaRPr lang="en-US"/>
        </a:p>
      </dgm:t>
    </dgm:pt>
    <dgm:pt modelId="{49DCE813-5392-47F4-9126-CF7A07813AE3}" type="pres">
      <dgm:prSet presAssocID="{AC83F357-D8F2-4F8B-95B2-8B51A334B3C6}" presName="outerComposite" presStyleCnt="0">
        <dgm:presLayoutVars>
          <dgm:chMax val="5"/>
          <dgm:dir/>
          <dgm:resizeHandles val="exact"/>
        </dgm:presLayoutVars>
      </dgm:prSet>
      <dgm:spPr/>
    </dgm:pt>
    <dgm:pt modelId="{06FB0051-5184-4DF3-A7E7-17F5BC2039F4}" type="pres">
      <dgm:prSet presAssocID="{AC83F357-D8F2-4F8B-95B2-8B51A334B3C6}" presName="dummyMaxCanvas" presStyleCnt="0">
        <dgm:presLayoutVars/>
      </dgm:prSet>
      <dgm:spPr/>
    </dgm:pt>
    <dgm:pt modelId="{4674EAC0-8C90-4D2D-B494-63978FA428E8}" type="pres">
      <dgm:prSet presAssocID="{AC83F357-D8F2-4F8B-95B2-8B51A334B3C6}" presName="ThreeNodes_1" presStyleLbl="node1" presStyleIdx="0" presStyleCnt="3" custScaleX="117647" custScaleY="104622" custLinFactNeighborX="3810" custLinFactNeighborY="30191">
        <dgm:presLayoutVars>
          <dgm:bulletEnabled val="1"/>
        </dgm:presLayoutVars>
      </dgm:prSet>
      <dgm:spPr/>
    </dgm:pt>
    <dgm:pt modelId="{8275A12A-B2CD-4B4F-9FE2-5CDF79736577}" type="pres">
      <dgm:prSet presAssocID="{AC83F357-D8F2-4F8B-95B2-8B51A334B3C6}" presName="ThreeNodes_2" presStyleLbl="node1" presStyleIdx="1" presStyleCnt="3" custScaleX="113044" custScaleY="68869" custLinFactNeighborX="-3912" custLinFactNeighborY="20860">
        <dgm:presLayoutVars>
          <dgm:bulletEnabled val="1"/>
        </dgm:presLayoutVars>
      </dgm:prSet>
      <dgm:spPr/>
    </dgm:pt>
    <dgm:pt modelId="{FF2DA937-7170-445A-BAB3-C99EA9B7A082}" type="pres">
      <dgm:prSet presAssocID="{AC83F357-D8F2-4F8B-95B2-8B51A334B3C6}" presName="ThreeNodes_3" presStyleLbl="node1" presStyleIdx="2" presStyleCnt="3" custScaleX="102461" custScaleY="78411" custLinFactNeighborX="-9041" custLinFactNeighborY="-14383">
        <dgm:presLayoutVars>
          <dgm:bulletEnabled val="1"/>
        </dgm:presLayoutVars>
      </dgm:prSet>
      <dgm:spPr/>
    </dgm:pt>
    <dgm:pt modelId="{9ECB1E36-81C2-407F-99BC-38CF29E3A129}" type="pres">
      <dgm:prSet presAssocID="{AC83F357-D8F2-4F8B-95B2-8B51A334B3C6}" presName="ThreeConn_1-2" presStyleLbl="fgAccFollowNode1" presStyleIdx="0" presStyleCnt="2" custScaleX="43925" custLinFactNeighborX="87068" custLinFactNeighborY="17002">
        <dgm:presLayoutVars>
          <dgm:bulletEnabled val="1"/>
        </dgm:presLayoutVars>
      </dgm:prSet>
      <dgm:spPr/>
    </dgm:pt>
    <dgm:pt modelId="{9C342101-6B35-4BF8-B636-CC205F04D9E0}" type="pres">
      <dgm:prSet presAssocID="{AC83F357-D8F2-4F8B-95B2-8B51A334B3C6}" presName="ThreeConn_2-3" presStyleLbl="fgAccFollowNode1" presStyleIdx="1" presStyleCnt="2" custScaleX="47551" custLinFactNeighborX="-4534" custLinFactNeighborY="6834">
        <dgm:presLayoutVars>
          <dgm:bulletEnabled val="1"/>
        </dgm:presLayoutVars>
      </dgm:prSet>
      <dgm:spPr/>
    </dgm:pt>
    <dgm:pt modelId="{C05496DF-E87C-4DAB-8E58-338FAB8866E8}" type="pres">
      <dgm:prSet presAssocID="{AC83F357-D8F2-4F8B-95B2-8B51A334B3C6}" presName="ThreeNodes_1_text" presStyleLbl="node1" presStyleIdx="2" presStyleCnt="3">
        <dgm:presLayoutVars>
          <dgm:bulletEnabled val="1"/>
        </dgm:presLayoutVars>
      </dgm:prSet>
      <dgm:spPr/>
    </dgm:pt>
    <dgm:pt modelId="{FE95ECFC-6EA8-481B-8792-32B336C46EE0}" type="pres">
      <dgm:prSet presAssocID="{AC83F357-D8F2-4F8B-95B2-8B51A334B3C6}" presName="ThreeNodes_2_text" presStyleLbl="node1" presStyleIdx="2" presStyleCnt="3">
        <dgm:presLayoutVars>
          <dgm:bulletEnabled val="1"/>
        </dgm:presLayoutVars>
      </dgm:prSet>
      <dgm:spPr/>
    </dgm:pt>
    <dgm:pt modelId="{D81855CE-0C61-421C-8EB3-5A29ED72A1A4}" type="pres">
      <dgm:prSet presAssocID="{AC83F357-D8F2-4F8B-95B2-8B51A334B3C6}" presName="ThreeNodes_3_text" presStyleLbl="node1" presStyleIdx="2" presStyleCnt="3">
        <dgm:presLayoutVars>
          <dgm:bulletEnabled val="1"/>
        </dgm:presLayoutVars>
      </dgm:prSet>
      <dgm:spPr/>
    </dgm:pt>
  </dgm:ptLst>
  <dgm:cxnLst>
    <dgm:cxn modelId="{8A27680E-476F-4845-B500-208894CE0845}" type="presOf" srcId="{AC83F357-D8F2-4F8B-95B2-8B51A334B3C6}" destId="{49DCE813-5392-47F4-9126-CF7A07813AE3}" srcOrd="0" destOrd="0" presId="urn:microsoft.com/office/officeart/2005/8/layout/vProcess5"/>
    <dgm:cxn modelId="{21D30132-B062-483C-BEFA-82AA8DDEB410}" srcId="{AC83F357-D8F2-4F8B-95B2-8B51A334B3C6}" destId="{DF7D116E-5F7B-4177-9219-6B05F7F03469}" srcOrd="1" destOrd="0" parTransId="{589022C8-97F8-4E1C-A13C-1BD76ECF3076}" sibTransId="{C1908AF5-A9B8-4B41-A740-0DFBB9EE7959}"/>
    <dgm:cxn modelId="{B76F6342-908A-4894-B33D-22BD6F6F8195}" type="presOf" srcId="{6EC05450-B091-483B-96EE-B3A9F9C631BC}" destId="{D81855CE-0C61-421C-8EB3-5A29ED72A1A4}" srcOrd="1" destOrd="0" presId="urn:microsoft.com/office/officeart/2005/8/layout/vProcess5"/>
    <dgm:cxn modelId="{FBEC6845-BBBE-46E4-A511-B54798C807C9}" type="presOf" srcId="{6EC05450-B091-483B-96EE-B3A9F9C631BC}" destId="{FF2DA937-7170-445A-BAB3-C99EA9B7A082}" srcOrd="0" destOrd="0" presId="urn:microsoft.com/office/officeart/2005/8/layout/vProcess5"/>
    <dgm:cxn modelId="{1AFDB088-7602-434C-B669-59C3A9934F15}" type="presOf" srcId="{13375180-9AC4-4890-9952-0A57E0C36218}" destId="{9ECB1E36-81C2-407F-99BC-38CF29E3A129}" srcOrd="0" destOrd="0" presId="urn:microsoft.com/office/officeart/2005/8/layout/vProcess5"/>
    <dgm:cxn modelId="{3544F08B-C276-4765-8421-26103BCE2FC7}" type="presOf" srcId="{C1908AF5-A9B8-4B41-A740-0DFBB9EE7959}" destId="{9C342101-6B35-4BF8-B636-CC205F04D9E0}" srcOrd="0" destOrd="0" presId="urn:microsoft.com/office/officeart/2005/8/layout/vProcess5"/>
    <dgm:cxn modelId="{AAF12B8F-6F67-41C0-8FEA-46DFFEC4F98C}" srcId="{AC83F357-D8F2-4F8B-95B2-8B51A334B3C6}" destId="{661BA40C-91CF-4761-BE73-AD84D3C8705B}" srcOrd="0" destOrd="0" parTransId="{08DC7B25-9071-4B6B-9616-01731F208CDA}" sibTransId="{13375180-9AC4-4890-9952-0A57E0C36218}"/>
    <dgm:cxn modelId="{485C1992-84CB-48E9-BABE-E52FF8456DE2}" type="presOf" srcId="{DF7D116E-5F7B-4177-9219-6B05F7F03469}" destId="{FE95ECFC-6EA8-481B-8792-32B336C46EE0}" srcOrd="1" destOrd="0" presId="urn:microsoft.com/office/officeart/2005/8/layout/vProcess5"/>
    <dgm:cxn modelId="{4924B7A2-2C16-4D49-9C27-51372438AF36}" srcId="{AC83F357-D8F2-4F8B-95B2-8B51A334B3C6}" destId="{6EC05450-B091-483B-96EE-B3A9F9C631BC}" srcOrd="2" destOrd="0" parTransId="{F98F56D7-12DC-4B48-B07E-F5BAB0FEA1AB}" sibTransId="{C8674E4D-B178-4DFB-910C-C01E8B75F981}"/>
    <dgm:cxn modelId="{1596A3AC-E304-4B59-AF3F-CAA97D3C577A}" type="presOf" srcId="{661BA40C-91CF-4761-BE73-AD84D3C8705B}" destId="{4674EAC0-8C90-4D2D-B494-63978FA428E8}" srcOrd="0" destOrd="0" presId="urn:microsoft.com/office/officeart/2005/8/layout/vProcess5"/>
    <dgm:cxn modelId="{FEF646BB-1DA2-4089-95A8-EAC486F0DC4A}" type="presOf" srcId="{DF7D116E-5F7B-4177-9219-6B05F7F03469}" destId="{8275A12A-B2CD-4B4F-9FE2-5CDF79736577}" srcOrd="0" destOrd="0" presId="urn:microsoft.com/office/officeart/2005/8/layout/vProcess5"/>
    <dgm:cxn modelId="{80823DBE-019B-4EE0-9908-D15769C2B908}" type="presOf" srcId="{661BA40C-91CF-4761-BE73-AD84D3C8705B}" destId="{C05496DF-E87C-4DAB-8E58-338FAB8866E8}" srcOrd="1" destOrd="0" presId="urn:microsoft.com/office/officeart/2005/8/layout/vProcess5"/>
    <dgm:cxn modelId="{699DC22D-87F2-4BC9-AE44-1C773108AC49}" type="presParOf" srcId="{49DCE813-5392-47F4-9126-CF7A07813AE3}" destId="{06FB0051-5184-4DF3-A7E7-17F5BC2039F4}" srcOrd="0" destOrd="0" presId="urn:microsoft.com/office/officeart/2005/8/layout/vProcess5"/>
    <dgm:cxn modelId="{BC8CFDFD-B30C-46DE-BA31-AF7DC3D59B4B}" type="presParOf" srcId="{49DCE813-5392-47F4-9126-CF7A07813AE3}" destId="{4674EAC0-8C90-4D2D-B494-63978FA428E8}" srcOrd="1" destOrd="0" presId="urn:microsoft.com/office/officeart/2005/8/layout/vProcess5"/>
    <dgm:cxn modelId="{04DB7F0B-DFBF-4D9D-A953-23F2A91F4973}" type="presParOf" srcId="{49DCE813-5392-47F4-9126-CF7A07813AE3}" destId="{8275A12A-B2CD-4B4F-9FE2-5CDF79736577}" srcOrd="2" destOrd="0" presId="urn:microsoft.com/office/officeart/2005/8/layout/vProcess5"/>
    <dgm:cxn modelId="{5D626877-01ED-4874-947B-E241010A3F0C}" type="presParOf" srcId="{49DCE813-5392-47F4-9126-CF7A07813AE3}" destId="{FF2DA937-7170-445A-BAB3-C99EA9B7A082}" srcOrd="3" destOrd="0" presId="urn:microsoft.com/office/officeart/2005/8/layout/vProcess5"/>
    <dgm:cxn modelId="{53EB716F-0815-4867-8603-CBFA673CAE7F}" type="presParOf" srcId="{49DCE813-5392-47F4-9126-CF7A07813AE3}" destId="{9ECB1E36-81C2-407F-99BC-38CF29E3A129}" srcOrd="4" destOrd="0" presId="urn:microsoft.com/office/officeart/2005/8/layout/vProcess5"/>
    <dgm:cxn modelId="{2A823460-855E-4FF4-80DE-E5C715653E70}" type="presParOf" srcId="{49DCE813-5392-47F4-9126-CF7A07813AE3}" destId="{9C342101-6B35-4BF8-B636-CC205F04D9E0}" srcOrd="5" destOrd="0" presId="urn:microsoft.com/office/officeart/2005/8/layout/vProcess5"/>
    <dgm:cxn modelId="{63123D5F-84F0-4D4A-A68A-3793C70A5FCC}" type="presParOf" srcId="{49DCE813-5392-47F4-9126-CF7A07813AE3}" destId="{C05496DF-E87C-4DAB-8E58-338FAB8866E8}" srcOrd="6" destOrd="0" presId="urn:microsoft.com/office/officeart/2005/8/layout/vProcess5"/>
    <dgm:cxn modelId="{CAA9F5DC-4FDD-4B27-A94F-85EC7BC25A3B}" type="presParOf" srcId="{49DCE813-5392-47F4-9126-CF7A07813AE3}" destId="{FE95ECFC-6EA8-481B-8792-32B336C46EE0}" srcOrd="7" destOrd="0" presId="urn:microsoft.com/office/officeart/2005/8/layout/vProcess5"/>
    <dgm:cxn modelId="{E53F2CB1-4DBF-4E47-8A9C-1249E64AE4B9}" type="presParOf" srcId="{49DCE813-5392-47F4-9126-CF7A07813AE3}" destId="{D81855CE-0C61-421C-8EB3-5A29ED72A1A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4EAC0-8C90-4D2D-B494-63978FA428E8}">
      <dsp:nvSpPr>
        <dsp:cNvPr id="0" name=""/>
        <dsp:cNvSpPr/>
      </dsp:nvSpPr>
      <dsp:spPr>
        <a:xfrm>
          <a:off x="-88046" y="292998"/>
          <a:ext cx="8511450" cy="105574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chemeClr val="tx1"/>
              </a:solidFill>
            </a:rPr>
            <a:t>Statute:</a:t>
          </a:r>
          <a:r>
            <a:rPr lang="en-US" sz="2000" u="none" kern="1200" dirty="0">
              <a:solidFill>
                <a:schemeClr val="tx1"/>
              </a:solidFill>
            </a:rPr>
            <a:t> </a:t>
          </a:r>
          <a:r>
            <a:rPr lang="en-US" sz="2000" kern="1200" dirty="0">
              <a:solidFill>
                <a:schemeClr val="tx1"/>
              </a:solidFill>
            </a:rPr>
            <a:t>Elementary and Secondary Education Act (ESEA) of 1965, Title I, Part C-Sections 1304(b)(5) and 1304(d)</a:t>
          </a:r>
          <a:endParaRPr lang="en-US" sz="2000" u="sng" kern="1200" dirty="0">
            <a:solidFill>
              <a:schemeClr val="tx1"/>
            </a:solidFill>
          </a:endParaRPr>
        </a:p>
      </dsp:txBody>
      <dsp:txXfrm>
        <a:off x="-57124" y="323920"/>
        <a:ext cx="7238086" cy="993902"/>
      </dsp:txXfrm>
    </dsp:sp>
    <dsp:sp modelId="{8275A12A-B2CD-4B4F-9FE2-5CDF79736577}">
      <dsp:nvSpPr>
        <dsp:cNvPr id="0" name=""/>
        <dsp:cNvSpPr/>
      </dsp:nvSpPr>
      <dsp:spPr>
        <a:xfrm>
          <a:off x="158153" y="1556522"/>
          <a:ext cx="8178435" cy="694961"/>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chemeClr val="tx1"/>
              </a:solidFill>
            </a:rPr>
            <a:t>Code of Federal Regulation:</a:t>
          </a:r>
          <a:r>
            <a:rPr lang="en-US" sz="2000" u="none" kern="1200" dirty="0">
              <a:solidFill>
                <a:schemeClr val="tx1"/>
              </a:solidFill>
            </a:rPr>
            <a:t> 34 CFR 200.84</a:t>
          </a:r>
        </a:p>
      </dsp:txBody>
      <dsp:txXfrm>
        <a:off x="178508" y="1576877"/>
        <a:ext cx="6674622" cy="654251"/>
      </dsp:txXfrm>
    </dsp:sp>
    <dsp:sp modelId="{FF2DA937-7170-445A-BAB3-C99EA9B7A082}">
      <dsp:nvSpPr>
        <dsp:cNvPr id="0" name=""/>
        <dsp:cNvSpPr/>
      </dsp:nvSpPr>
      <dsp:spPr>
        <a:xfrm>
          <a:off x="808269" y="2330028"/>
          <a:ext cx="7412783" cy="79124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900" baseline="0" dirty="0">
              <a:solidFill>
                <a:schemeClr val="tx1"/>
              </a:solidFill>
            </a:rPr>
            <a:t>Guidance:</a:t>
          </a:r>
          <a:r>
            <a:rPr lang="en-US" sz="2000" u="none" kern="900" baseline="0" dirty="0">
              <a:solidFill>
                <a:schemeClr val="tx1"/>
              </a:solidFill>
            </a:rPr>
            <a:t>  </a:t>
          </a:r>
          <a:r>
            <a:rPr lang="en-US" sz="2000" kern="900" baseline="0" dirty="0">
              <a:solidFill>
                <a:schemeClr val="tx1"/>
              </a:solidFill>
            </a:rPr>
            <a:t>MEP Guidance, October 2010, Pages 69-71</a:t>
          </a:r>
          <a:endParaRPr lang="en-US" sz="2000" u="sng" kern="900" baseline="0" dirty="0">
            <a:solidFill>
              <a:schemeClr val="tx1"/>
            </a:solidFill>
          </a:endParaRPr>
        </a:p>
      </dsp:txBody>
      <dsp:txXfrm>
        <a:off x="831444" y="2353203"/>
        <a:ext cx="6040303" cy="744899"/>
      </dsp:txXfrm>
    </dsp:sp>
    <dsp:sp modelId="{9ECB1E36-81C2-407F-99BC-38CF29E3A129}">
      <dsp:nvSpPr>
        <dsp:cNvPr id="0" name=""/>
        <dsp:cNvSpPr/>
      </dsp:nvSpPr>
      <dsp:spPr>
        <a:xfrm>
          <a:off x="7608483" y="888418"/>
          <a:ext cx="288112" cy="655918"/>
        </a:xfrm>
        <a:prstGeom prst="downArrow">
          <a:avLst>
            <a:gd name="adj1" fmla="val 55000"/>
            <a:gd name="adj2" fmla="val 45000"/>
          </a:avLst>
        </a:prstGeom>
        <a:solidFill>
          <a:srgbClr val="FF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7673308" y="888418"/>
        <a:ext cx="158462" cy="584610"/>
      </dsp:txXfrm>
    </dsp:sp>
    <dsp:sp modelId="{9C342101-6B35-4BF8-B636-CC205F04D9E0}">
      <dsp:nvSpPr>
        <dsp:cNvPr id="0" name=""/>
        <dsp:cNvSpPr/>
      </dsp:nvSpPr>
      <dsp:spPr>
        <a:xfrm>
          <a:off x="7634115" y="1992286"/>
          <a:ext cx="311895" cy="655918"/>
        </a:xfrm>
        <a:prstGeom prst="downArrow">
          <a:avLst>
            <a:gd name="adj1" fmla="val 55000"/>
            <a:gd name="adj2" fmla="val 45000"/>
          </a:avLst>
        </a:prstGeom>
        <a:solidFill>
          <a:srgbClr val="FF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7704291" y="1992286"/>
        <a:ext cx="171543" cy="5787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B014557A-9539-4540-A46D-E9560108BD97}" type="datetimeFigureOut">
              <a:rPr lang="en-US" smtClean="0"/>
              <a:pPr/>
              <a:t>9/5/2017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06B90E9-77D4-450D-BC4E-F401263869D3}" type="slidenum">
              <a:rPr lang="en-US" smtClean="0"/>
              <a:pPr/>
              <a:t>‹#›</a:t>
            </a:fld>
            <a:endParaRPr lang="en-US"/>
          </a:p>
        </p:txBody>
      </p:sp>
    </p:spTree>
    <p:extLst>
      <p:ext uri="{BB962C8B-B14F-4D97-AF65-F5344CB8AC3E}">
        <p14:creationId xmlns:p14="http://schemas.microsoft.com/office/powerpoint/2010/main" val="30737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8AB1433-BF8B-45C5-81D6-089F21EECCF9}" type="datetimeFigureOut">
              <a:rPr lang="en-US" smtClean="0"/>
              <a:pPr/>
              <a:t>9/5/2017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6530340-F5C0-43BA-9CC1-D63E860F355B}" type="slidenum">
              <a:rPr lang="en-US" smtClean="0"/>
              <a:pPr/>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1B6EC81-8A40-4BDA-B34D-F4E7A2FE7047}" type="slidenum">
              <a:rPr lang="en-US" smtClean="0"/>
              <a:pPr>
                <a:defRPr/>
              </a:pPr>
              <a:t>6</a:t>
            </a:fld>
            <a:endParaRPr lang="en-US" dirty="0"/>
          </a:p>
        </p:txBody>
      </p:sp>
    </p:spTree>
    <p:extLst>
      <p:ext uri="{BB962C8B-B14F-4D97-AF65-F5344CB8AC3E}">
        <p14:creationId xmlns:p14="http://schemas.microsoft.com/office/powerpoint/2010/main" val="121170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Review slide</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14" eaLnBrk="0" hangingPunct="0">
              <a:defRPr sz="1200">
                <a:solidFill>
                  <a:srgbClr val="5F5F5F"/>
                </a:solidFill>
                <a:latin typeface="Arial" charset="0"/>
              </a:defRPr>
            </a:lvl1pPr>
            <a:lvl2pPr marL="742821" indent="-285700" defTabSz="930114" eaLnBrk="0" hangingPunct="0">
              <a:defRPr sz="1200">
                <a:solidFill>
                  <a:srgbClr val="5F5F5F"/>
                </a:solidFill>
                <a:latin typeface="Arial" charset="0"/>
              </a:defRPr>
            </a:lvl2pPr>
            <a:lvl3pPr marL="1142801" indent="-228560" defTabSz="930114" eaLnBrk="0" hangingPunct="0">
              <a:defRPr sz="1200">
                <a:solidFill>
                  <a:srgbClr val="5F5F5F"/>
                </a:solidFill>
                <a:latin typeface="Arial" charset="0"/>
              </a:defRPr>
            </a:lvl3pPr>
            <a:lvl4pPr marL="1599923" indent="-228560" defTabSz="930114" eaLnBrk="0" hangingPunct="0">
              <a:defRPr sz="1200">
                <a:solidFill>
                  <a:srgbClr val="5F5F5F"/>
                </a:solidFill>
                <a:latin typeface="Arial" charset="0"/>
              </a:defRPr>
            </a:lvl4pPr>
            <a:lvl5pPr marL="2057044" indent="-228560" defTabSz="930114" eaLnBrk="0" hangingPunct="0">
              <a:defRPr sz="1200">
                <a:solidFill>
                  <a:srgbClr val="5F5F5F"/>
                </a:solidFill>
                <a:latin typeface="Arial" charset="0"/>
              </a:defRPr>
            </a:lvl5pPr>
            <a:lvl6pPr marL="2514163" indent="-228560" defTabSz="930114" eaLnBrk="0" fontAlgn="base" hangingPunct="0">
              <a:spcBef>
                <a:spcPct val="0"/>
              </a:spcBef>
              <a:spcAft>
                <a:spcPct val="0"/>
              </a:spcAft>
              <a:defRPr sz="1200">
                <a:solidFill>
                  <a:srgbClr val="5F5F5F"/>
                </a:solidFill>
                <a:latin typeface="Arial" charset="0"/>
              </a:defRPr>
            </a:lvl6pPr>
            <a:lvl7pPr marL="2971284" indent="-228560" defTabSz="930114" eaLnBrk="0" fontAlgn="base" hangingPunct="0">
              <a:spcBef>
                <a:spcPct val="0"/>
              </a:spcBef>
              <a:spcAft>
                <a:spcPct val="0"/>
              </a:spcAft>
              <a:defRPr sz="1200">
                <a:solidFill>
                  <a:srgbClr val="5F5F5F"/>
                </a:solidFill>
                <a:latin typeface="Arial" charset="0"/>
              </a:defRPr>
            </a:lvl7pPr>
            <a:lvl8pPr marL="3428405" indent="-228560" defTabSz="930114" eaLnBrk="0" fontAlgn="base" hangingPunct="0">
              <a:spcBef>
                <a:spcPct val="0"/>
              </a:spcBef>
              <a:spcAft>
                <a:spcPct val="0"/>
              </a:spcAft>
              <a:defRPr sz="1200">
                <a:solidFill>
                  <a:srgbClr val="5F5F5F"/>
                </a:solidFill>
                <a:latin typeface="Arial" charset="0"/>
              </a:defRPr>
            </a:lvl8pPr>
            <a:lvl9pPr marL="3885526" indent="-228560" defTabSz="930114" eaLnBrk="0" fontAlgn="base" hangingPunct="0">
              <a:spcBef>
                <a:spcPct val="0"/>
              </a:spcBef>
              <a:spcAft>
                <a:spcPct val="0"/>
              </a:spcAft>
              <a:defRPr sz="1200">
                <a:solidFill>
                  <a:srgbClr val="5F5F5F"/>
                </a:solidFill>
                <a:latin typeface="Arial" charset="0"/>
              </a:defRPr>
            </a:lvl9pPr>
          </a:lstStyle>
          <a:p>
            <a:fld id="{CD14C70D-EECA-4039-B945-4A16C742749B}" type="slidenum">
              <a:rPr lang="en-US" sz="1300">
                <a:solidFill>
                  <a:schemeClr val="tx1"/>
                </a:solidFill>
                <a:latin typeface="Times" pitchFamily="18" charset="0"/>
              </a:rPr>
              <a:pPr/>
              <a:t>9</a:t>
            </a:fld>
            <a:endParaRPr lang="en-US" sz="1300">
              <a:solidFill>
                <a:schemeClr val="tx1"/>
              </a:solidFill>
              <a:latin typeface="Times" pitchFamily="18" charset="0"/>
            </a:endParaRPr>
          </a:p>
        </p:txBody>
      </p:sp>
    </p:spTree>
    <p:extLst>
      <p:ext uri="{BB962C8B-B14F-4D97-AF65-F5344CB8AC3E}">
        <p14:creationId xmlns:p14="http://schemas.microsoft.com/office/powerpoint/2010/main" val="186888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30</a:t>
            </a:fld>
            <a:endParaRPr lang="en-US" dirty="0"/>
          </a:p>
        </p:txBody>
      </p:sp>
    </p:spTree>
    <p:extLst>
      <p:ext uri="{BB962C8B-B14F-4D97-AF65-F5344CB8AC3E}">
        <p14:creationId xmlns:p14="http://schemas.microsoft.com/office/powerpoint/2010/main" val="4127175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pPr/>
              <a:t>9/5/2017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pPr/>
              <a:t>9/5/2017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pPr/>
              <a:t>9/5/2017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73AD8D3D-50F0-47C0-A83E-EC03D6DC83FF}" type="datetime1">
              <a:rPr lang="en-US" smtClean="0"/>
              <a:pPr>
                <a:defRPr/>
              </a:pPr>
              <a:t>9/5/2017</a:t>
            </a:fld>
            <a:endParaRPr lang="en-US" dirty="0"/>
          </a:p>
        </p:txBody>
      </p:sp>
      <p:sp>
        <p:nvSpPr>
          <p:cNvPr id="5" name="Footer Placeholder 4"/>
          <p:cNvSpPr>
            <a:spLocks noGrp="1"/>
          </p:cNvSpPr>
          <p:nvPr>
            <p:ph type="ftr" sz="quarter" idx="11"/>
          </p:nvPr>
        </p:nvSpPr>
        <p:spPr>
          <a:xfrm>
            <a:off x="2266950" y="6356350"/>
            <a:ext cx="4310063" cy="365125"/>
          </a:xfrm>
          <a:prstGeom prst="rect">
            <a:avLst/>
          </a:prstGeom>
        </p:spPr>
        <p:txBody>
          <a:bodyPr lIns="122146" tIns="61073" rIns="122146" bIns="61073"/>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8296DD-9DDB-4FF6-9A01-84D82085509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pPr/>
              <a:t>9/5/2017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pPr/>
              <a:t>9/5/2017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pPr/>
              <a:t>9/5/2017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pPr/>
              <a:t>9/5/2017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pPr/>
              <a:t>9/5/2017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pPr/>
              <a:t>9/5/2017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cstate="print"/>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pPr/>
              <a:t>9/5/2017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pPr/>
              <a:t>9/5/2017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cstate="print"/>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pPr/>
              <a:t>9/5/2017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6-jpaA6vT55CsM&amp;tbnid=rONGEZkEfXkPjM:&amp;ved=0CAUQjRw&amp;url=http://www.ncfh.org/?pid=4&amp;page=3&amp;ei=Oz1yUsziJsW2kQeDjIHwDQ&amp;bvm=bv.55819444,d.cWc&amp;psig=AFQjCNHtVtaXK-xoTYPgsx3UaY8tRulOeA&amp;ust=1383304834131588"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aroberts@doe.k12.ga.us" TargetMode="External"/><Relationship Id="rId3" Type="http://schemas.openxmlformats.org/officeDocument/2006/relationships/hyperlink" Target="mailto:jcortez@doe.k12.ga.us" TargetMode="External"/><Relationship Id="rId7" Type="http://schemas.openxmlformats.org/officeDocument/2006/relationships/hyperlink" Target="mailto:cmathis@doe.k12.ga.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spineda@doe.k12.ga.us" TargetMode="External"/><Relationship Id="rId11" Type="http://schemas.openxmlformats.org/officeDocument/2006/relationships/image" Target="../media/image14.png"/><Relationship Id="rId5" Type="http://schemas.openxmlformats.org/officeDocument/2006/relationships/hyperlink" Target="mailto:mmunoz@doe.k12.ga.us" TargetMode="External"/><Relationship Id="rId10" Type="http://schemas.openxmlformats.org/officeDocument/2006/relationships/hyperlink" Target="mailto:mndaayez@doe.k12.ga.us" TargetMode="External"/><Relationship Id="rId4" Type="http://schemas.openxmlformats.org/officeDocument/2006/relationships/hyperlink" Target="mailto:mtrejo@doe.k12.ga.us" TargetMode="External"/><Relationship Id="rId9" Type="http://schemas.openxmlformats.org/officeDocument/2006/relationships/hyperlink" Target="mailto:MCTarpley@doe.k12.ga.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6-jpaA6vT55CsM&amp;tbnid=rONGEZkEfXkPjM:&amp;ved=0CAUQjRw&amp;url=http://www.ncfh.org/?pid=4&amp;page=3&amp;ei=Oz1yUsziJsW2kQeDjIHwDQ&amp;bvm=bv.55819444,d.cWc&amp;psig=AFQjCNHtVtaXK-xoTYPgsx3UaY8tRulOeA&amp;ust=1383304834131588"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5558" y="399676"/>
            <a:ext cx="6791092" cy="2250474"/>
          </a:xfrm>
        </p:spPr>
        <p:txBody>
          <a:bodyPr>
            <a:normAutofit fontScale="90000"/>
          </a:bodyPr>
          <a:lstStyle/>
          <a:p>
            <a:pPr algn="ctr">
              <a:lnSpc>
                <a:spcPct val="100000"/>
              </a:lnSpc>
              <a:spcBef>
                <a:spcPts val="0"/>
              </a:spcBef>
            </a:pPr>
            <a:r>
              <a:rPr lang="en-US" sz="3600" dirty="0">
                <a:latin typeface="+mn-lt"/>
              </a:rPr>
              <a:t>Title I Part C -MEP</a:t>
            </a:r>
            <a:br>
              <a:rPr lang="en-US" sz="3600" dirty="0">
                <a:latin typeface="+mn-lt"/>
              </a:rPr>
            </a:br>
            <a:r>
              <a:rPr lang="en-US" sz="3600" dirty="0">
                <a:highlight>
                  <a:srgbClr val="FFFF00"/>
                </a:highlight>
                <a:latin typeface="+mn-lt"/>
              </a:rPr>
              <a:t>Is part </a:t>
            </a:r>
            <a:r>
              <a:rPr lang="en-US" sz="3600" dirty="0">
                <a:latin typeface="+mn-lt"/>
              </a:rPr>
              <a:t>of the Georgia’s Systems of </a:t>
            </a:r>
            <a:br>
              <a:rPr lang="en-US" sz="3600" dirty="0">
                <a:latin typeface="+mn-lt"/>
              </a:rPr>
            </a:br>
            <a:r>
              <a:rPr lang="en-US" sz="3600" dirty="0">
                <a:latin typeface="+mn-lt"/>
              </a:rPr>
              <a:t>Continuous Improvement</a:t>
            </a:r>
            <a:br>
              <a:rPr lang="en-US" sz="3600" dirty="0">
                <a:latin typeface="+mn-lt"/>
              </a:rPr>
            </a:br>
            <a:endParaRPr lang="en-US" sz="3600" dirty="0">
              <a:latin typeface="+mn-lt"/>
            </a:endParaRPr>
          </a:p>
        </p:txBody>
      </p:sp>
      <p:pic>
        <p:nvPicPr>
          <p:cNvPr id="8"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72657" y="2804241"/>
            <a:ext cx="3466115" cy="33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EE18061-71BB-4BEE-8AAA-AAD42EA719B6}" type="slidenum">
              <a:rPr lang="en-US" altLang="en-US" smtClean="0"/>
              <a:pPr>
                <a:defRPr/>
              </a:pPr>
              <a:t>1</a:t>
            </a:fld>
            <a:endParaRPr lang="en-US" altLang="en-US" dirty="0"/>
          </a:p>
        </p:txBody>
      </p:sp>
    </p:spTree>
    <p:extLst>
      <p:ext uri="{BB962C8B-B14F-4D97-AF65-F5344CB8AC3E}">
        <p14:creationId xmlns:p14="http://schemas.microsoft.com/office/powerpoint/2010/main" val="362691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Service Delivery Designs</a:t>
            </a:r>
          </a:p>
        </p:txBody>
      </p:sp>
      <p:sp>
        <p:nvSpPr>
          <p:cNvPr id="3" name="Content Placeholder 2"/>
          <p:cNvSpPr>
            <a:spLocks noGrp="1"/>
          </p:cNvSpPr>
          <p:nvPr>
            <p:ph idx="1"/>
          </p:nvPr>
        </p:nvSpPr>
        <p:spPr>
          <a:xfrm>
            <a:off x="628650" y="1832296"/>
            <a:ext cx="7886700" cy="4351338"/>
          </a:xfrm>
        </p:spPr>
        <p:txBody>
          <a:bodyPr/>
          <a:lstStyle/>
          <a:p>
            <a:pPr>
              <a:lnSpc>
                <a:spcPct val="100000"/>
              </a:lnSpc>
              <a:spcBef>
                <a:spcPts val="0"/>
              </a:spcBef>
            </a:pPr>
            <a:r>
              <a:rPr lang="en-US" dirty="0"/>
              <a:t>During the school day:  Inclusion and Pull-out   </a:t>
            </a:r>
          </a:p>
          <a:p>
            <a:pPr>
              <a:lnSpc>
                <a:spcPct val="100000"/>
              </a:lnSpc>
              <a:spcBef>
                <a:spcPts val="0"/>
              </a:spcBef>
            </a:pPr>
            <a:r>
              <a:rPr lang="en-US" dirty="0"/>
              <a:t>Extended day programs  </a:t>
            </a:r>
          </a:p>
          <a:p>
            <a:pPr>
              <a:lnSpc>
                <a:spcPct val="100000"/>
              </a:lnSpc>
              <a:spcBef>
                <a:spcPts val="0"/>
              </a:spcBef>
            </a:pPr>
            <a:r>
              <a:rPr lang="en-US" dirty="0"/>
              <a:t>Before/after school programs</a:t>
            </a:r>
          </a:p>
          <a:p>
            <a:pPr>
              <a:lnSpc>
                <a:spcPct val="100000"/>
              </a:lnSpc>
              <a:spcBef>
                <a:spcPts val="0"/>
              </a:spcBef>
            </a:pPr>
            <a:r>
              <a:rPr lang="en-US" dirty="0"/>
              <a:t>Saturday programs </a:t>
            </a:r>
          </a:p>
          <a:p>
            <a:pPr>
              <a:lnSpc>
                <a:spcPct val="100000"/>
              </a:lnSpc>
              <a:spcBef>
                <a:spcPts val="0"/>
              </a:spcBef>
            </a:pPr>
            <a:r>
              <a:rPr lang="en-US" dirty="0"/>
              <a:t>In-home instruction (e.g., the MEP provides family/literacy services to the child at home)  </a:t>
            </a:r>
          </a:p>
          <a:p>
            <a:pPr>
              <a:lnSpc>
                <a:spcPct val="100000"/>
              </a:lnSpc>
              <a:spcBef>
                <a:spcPts val="0"/>
              </a:spcBef>
            </a:pPr>
            <a:r>
              <a:rPr lang="en-US" dirty="0"/>
              <a:t>Summer or intersession programs; and</a:t>
            </a:r>
          </a:p>
          <a:p>
            <a:pPr>
              <a:lnSpc>
                <a:spcPct val="100000"/>
              </a:lnSpc>
              <a:spcBef>
                <a:spcPts val="0"/>
              </a:spcBef>
            </a:pPr>
            <a:r>
              <a:rPr lang="en-US" dirty="0"/>
              <a:t>Distance learning programs (e.g., web-based or portable courses).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152400"/>
            <a:ext cx="8458200" cy="1143000"/>
          </a:xfrm>
        </p:spPr>
        <p:txBody>
          <a:bodyPr>
            <a:normAutofit/>
          </a:bodyPr>
          <a:lstStyle/>
          <a:p>
            <a:r>
              <a:rPr lang="en-US" sz="4000" dirty="0">
                <a:latin typeface="+mn-lt"/>
              </a:rPr>
              <a:t>Inclusion and Pull Out</a:t>
            </a:r>
          </a:p>
        </p:txBody>
      </p:sp>
      <p:sp>
        <p:nvSpPr>
          <p:cNvPr id="15363" name="Content Placeholder 2"/>
          <p:cNvSpPr>
            <a:spLocks noGrp="1"/>
          </p:cNvSpPr>
          <p:nvPr>
            <p:ph idx="1"/>
          </p:nvPr>
        </p:nvSpPr>
        <p:spPr>
          <a:xfrm>
            <a:off x="435428" y="1589315"/>
            <a:ext cx="8229600" cy="4678363"/>
          </a:xfrm>
        </p:spPr>
        <p:txBody>
          <a:bodyPr>
            <a:normAutofit lnSpcReduction="10000"/>
          </a:bodyPr>
          <a:lstStyle/>
          <a:p>
            <a:pPr>
              <a:lnSpc>
                <a:spcPct val="110000"/>
              </a:lnSpc>
              <a:spcBef>
                <a:spcPts val="0"/>
              </a:spcBef>
            </a:pPr>
            <a:r>
              <a:rPr lang="en-US" dirty="0"/>
              <a:t>During the school day</a:t>
            </a:r>
          </a:p>
          <a:p>
            <a:pPr>
              <a:lnSpc>
                <a:spcPct val="110000"/>
              </a:lnSpc>
              <a:spcBef>
                <a:spcPts val="0"/>
              </a:spcBef>
            </a:pPr>
            <a:r>
              <a:rPr lang="en-US" dirty="0"/>
              <a:t>Advanced planning and collaboration with the classroom teacher</a:t>
            </a:r>
          </a:p>
          <a:p>
            <a:pPr>
              <a:lnSpc>
                <a:spcPct val="110000"/>
              </a:lnSpc>
              <a:spcBef>
                <a:spcPts val="0"/>
              </a:spcBef>
            </a:pPr>
            <a:r>
              <a:rPr lang="en-US" dirty="0"/>
              <a:t>Additional instructional time – in addition to the CORE instructional time</a:t>
            </a:r>
          </a:p>
          <a:p>
            <a:pPr>
              <a:lnSpc>
                <a:spcPct val="110000"/>
              </a:lnSpc>
              <a:spcBef>
                <a:spcPts val="0"/>
              </a:spcBef>
            </a:pPr>
            <a:r>
              <a:rPr lang="en-US" dirty="0"/>
              <a:t>Peer tutoring program</a:t>
            </a:r>
          </a:p>
          <a:p>
            <a:pPr>
              <a:lnSpc>
                <a:spcPct val="110000"/>
              </a:lnSpc>
              <a:spcBef>
                <a:spcPts val="0"/>
              </a:spcBef>
            </a:pPr>
            <a:r>
              <a:rPr lang="en-US" dirty="0"/>
              <a:t>Faculty tutoring</a:t>
            </a:r>
          </a:p>
          <a:p>
            <a:pPr>
              <a:lnSpc>
                <a:spcPct val="110000"/>
              </a:lnSpc>
              <a:spcBef>
                <a:spcPts val="0"/>
              </a:spcBef>
            </a:pPr>
            <a:r>
              <a:rPr lang="en-US" dirty="0"/>
              <a:t>Hiring academically high-achieving college students</a:t>
            </a:r>
          </a:p>
          <a:p>
            <a:pPr>
              <a:lnSpc>
                <a:spcPct val="110000"/>
              </a:lnSpc>
              <a:spcBef>
                <a:spcPts val="0"/>
              </a:spcBef>
            </a:pPr>
            <a:r>
              <a:rPr lang="en-US" dirty="0"/>
              <a:t>Hiring retired teachers</a:t>
            </a:r>
          </a:p>
          <a:p>
            <a:pPr>
              <a:lnSpc>
                <a:spcPct val="110000"/>
              </a:lnSpc>
              <a:spcBef>
                <a:spcPts val="0"/>
              </a:spcBef>
            </a:pPr>
            <a:r>
              <a:rPr lang="en-US" dirty="0"/>
              <a:t>Volunteers</a:t>
            </a:r>
          </a:p>
          <a:p>
            <a:pPr lvl="1"/>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085B00E-674D-4317-A693-2F7C1DA25465}"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6" y="202110"/>
            <a:ext cx="6541472" cy="1325563"/>
          </a:xfrm>
        </p:spPr>
        <p:txBody>
          <a:bodyPr>
            <a:normAutofit/>
          </a:bodyPr>
          <a:lstStyle/>
          <a:p>
            <a:r>
              <a:rPr lang="en-US" sz="3600" dirty="0">
                <a:latin typeface="+mn-lt"/>
              </a:rPr>
              <a:t>Bulloch County Tutoring Program</a:t>
            </a:r>
          </a:p>
        </p:txBody>
      </p:sp>
      <p:sp>
        <p:nvSpPr>
          <p:cNvPr id="3" name="Content Placeholder 2"/>
          <p:cNvSpPr>
            <a:spLocks noGrp="1"/>
          </p:cNvSpPr>
          <p:nvPr>
            <p:ph idx="1"/>
          </p:nvPr>
        </p:nvSpPr>
        <p:spPr>
          <a:xfrm>
            <a:off x="628650" y="1802808"/>
            <a:ext cx="7886700" cy="4207700"/>
          </a:xfrm>
        </p:spPr>
        <p:txBody>
          <a:bodyPr>
            <a:normAutofit fontScale="40000" lnSpcReduction="20000"/>
          </a:bodyPr>
          <a:lstStyle/>
          <a:p>
            <a:pPr>
              <a:lnSpc>
                <a:spcPct val="120000"/>
              </a:lnSpc>
              <a:spcBef>
                <a:spcPts val="0"/>
              </a:spcBef>
            </a:pPr>
            <a:r>
              <a:rPr lang="en-US" sz="4000" dirty="0"/>
              <a:t>Georgia Southern University /Community Liaisons - recruits GSU volunteers to work with EL/Migrant students. </a:t>
            </a:r>
          </a:p>
          <a:p>
            <a:pPr>
              <a:lnSpc>
                <a:spcPct val="120000"/>
              </a:lnSpc>
              <a:spcBef>
                <a:spcPts val="0"/>
              </a:spcBef>
            </a:pPr>
            <a:r>
              <a:rPr lang="en-US" sz="4000" dirty="0"/>
              <a:t>Community Liaison recruits volunteers for a minimum for 6 to 9 weeks, 1-2 hours a week.</a:t>
            </a:r>
          </a:p>
          <a:p>
            <a:pPr>
              <a:lnSpc>
                <a:spcPct val="120000"/>
              </a:lnSpc>
              <a:spcBef>
                <a:spcPts val="0"/>
              </a:spcBef>
            </a:pPr>
            <a:r>
              <a:rPr lang="en-US" sz="4000" dirty="0"/>
              <a:t>The volunteers' areas of academic strength are identified. </a:t>
            </a:r>
          </a:p>
          <a:p>
            <a:pPr>
              <a:lnSpc>
                <a:spcPct val="120000"/>
              </a:lnSpc>
              <a:spcBef>
                <a:spcPts val="0"/>
              </a:spcBef>
            </a:pPr>
            <a:r>
              <a:rPr lang="en-US" sz="4000" dirty="0"/>
              <a:t>Community Liaison surveys the school teachers in the district to determine the need for volunteers and content areas that need to be addressed.</a:t>
            </a:r>
          </a:p>
          <a:p>
            <a:pPr>
              <a:lnSpc>
                <a:spcPct val="120000"/>
              </a:lnSpc>
              <a:spcBef>
                <a:spcPts val="0"/>
              </a:spcBef>
            </a:pPr>
            <a:r>
              <a:rPr lang="en-US" sz="4000" dirty="0"/>
              <a:t>Spring - 39  volunteers logged in over 200 hours.</a:t>
            </a:r>
          </a:p>
          <a:p>
            <a:pPr>
              <a:lnSpc>
                <a:spcPct val="120000"/>
              </a:lnSpc>
              <a:spcBef>
                <a:spcPts val="0"/>
              </a:spcBef>
            </a:pPr>
            <a:r>
              <a:rPr lang="en-US" sz="4000" dirty="0"/>
              <a:t>Fall - 400 hours of volunteer time. </a:t>
            </a:r>
          </a:p>
          <a:p>
            <a:pPr>
              <a:lnSpc>
                <a:spcPct val="120000"/>
              </a:lnSpc>
              <a:spcBef>
                <a:spcPts val="0"/>
              </a:spcBef>
            </a:pPr>
            <a:r>
              <a:rPr lang="en-US" sz="4000" dirty="0"/>
              <a:t>5th year of utilizing this resource. </a:t>
            </a:r>
          </a:p>
          <a:p>
            <a:pPr>
              <a:lnSpc>
                <a:spcPct val="120000"/>
              </a:lnSpc>
              <a:spcBef>
                <a:spcPts val="0"/>
              </a:spcBef>
            </a:pPr>
            <a:r>
              <a:rPr lang="en-US" sz="4000" dirty="0"/>
              <a:t>Tutor is in the classroom or media center always under the supervision of a certified teacher.</a:t>
            </a:r>
          </a:p>
          <a:p>
            <a:pPr>
              <a:lnSpc>
                <a:spcPct val="120000"/>
              </a:lnSpc>
              <a:spcBef>
                <a:spcPts val="0"/>
              </a:spcBef>
            </a:pPr>
            <a:r>
              <a:rPr lang="en-US" sz="4000" dirty="0"/>
              <a:t>Tutor works either one on one or with a small group to better explain complex standards.</a:t>
            </a:r>
          </a:p>
          <a:p>
            <a:pPr>
              <a:lnSpc>
                <a:spcPct val="120000"/>
              </a:lnSpc>
              <a:spcBef>
                <a:spcPts val="0"/>
              </a:spcBef>
            </a:pPr>
            <a:r>
              <a:rPr lang="en-US" sz="4000" dirty="0"/>
              <a:t> Days and times: </a:t>
            </a:r>
          </a:p>
          <a:p>
            <a:pPr lvl="1">
              <a:lnSpc>
                <a:spcPct val="120000"/>
              </a:lnSpc>
              <a:spcBef>
                <a:spcPts val="0"/>
              </a:spcBef>
            </a:pPr>
            <a:r>
              <a:rPr lang="en-US" sz="4000" dirty="0"/>
              <a:t>Monday/Wednesday 9:41-11:11</a:t>
            </a:r>
          </a:p>
          <a:p>
            <a:pPr lvl="1">
              <a:lnSpc>
                <a:spcPct val="120000"/>
              </a:lnSpc>
              <a:spcBef>
                <a:spcPts val="0"/>
              </a:spcBef>
            </a:pPr>
            <a:r>
              <a:rPr lang="en-US" sz="4000" dirty="0"/>
              <a:t>Thursdays 12:15-1:15</a:t>
            </a:r>
          </a:p>
          <a:p>
            <a:pPr lvl="1">
              <a:lnSpc>
                <a:spcPct val="120000"/>
              </a:lnSpc>
              <a:spcBef>
                <a:spcPts val="0"/>
              </a:spcBef>
            </a:pPr>
            <a:r>
              <a:rPr lang="en-US" sz="4000" dirty="0"/>
              <a:t>Monday/Wednesday 10:00-12:00</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179188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000" dirty="0">
                <a:latin typeface="+mn-lt"/>
              </a:rPr>
              <a:t>Extended Day Programs</a:t>
            </a:r>
          </a:p>
        </p:txBody>
      </p:sp>
      <p:sp>
        <p:nvSpPr>
          <p:cNvPr id="3" name="Content Placeholder 2"/>
          <p:cNvSpPr>
            <a:spLocks noGrp="1"/>
          </p:cNvSpPr>
          <p:nvPr>
            <p:ph idx="1"/>
          </p:nvPr>
        </p:nvSpPr>
        <p:spPr/>
        <p:txBody>
          <a:bodyPr/>
          <a:lstStyle/>
          <a:p>
            <a:pPr marL="0" indent="0">
              <a:lnSpc>
                <a:spcPct val="100000"/>
              </a:lnSpc>
              <a:spcBef>
                <a:spcPts val="0"/>
              </a:spcBef>
              <a:buNone/>
              <a:defRPr/>
            </a:pPr>
            <a:r>
              <a:rPr lang="en-US" dirty="0"/>
              <a:t>Before and Afterschool</a:t>
            </a:r>
          </a:p>
          <a:p>
            <a:pPr>
              <a:lnSpc>
                <a:spcPct val="100000"/>
              </a:lnSpc>
              <a:spcBef>
                <a:spcPts val="0"/>
              </a:spcBef>
              <a:defRPr/>
            </a:pPr>
            <a:endParaRPr lang="en-US" dirty="0"/>
          </a:p>
          <a:p>
            <a:pPr>
              <a:lnSpc>
                <a:spcPct val="100000"/>
              </a:lnSpc>
              <a:spcBef>
                <a:spcPts val="0"/>
              </a:spcBef>
              <a:defRPr/>
            </a:pPr>
            <a:r>
              <a:rPr lang="en-US" dirty="0"/>
              <a:t>Focus on gaps in learning</a:t>
            </a:r>
          </a:p>
          <a:p>
            <a:pPr>
              <a:lnSpc>
                <a:spcPct val="100000"/>
              </a:lnSpc>
              <a:spcBef>
                <a:spcPts val="0"/>
              </a:spcBef>
              <a:defRPr/>
            </a:pPr>
            <a:r>
              <a:rPr lang="en-US" dirty="0"/>
              <a:t>Acceleration of learning</a:t>
            </a:r>
          </a:p>
          <a:p>
            <a:pPr>
              <a:lnSpc>
                <a:spcPct val="100000"/>
              </a:lnSpc>
              <a:spcBef>
                <a:spcPts val="0"/>
              </a:spcBef>
              <a:defRPr/>
            </a:pPr>
            <a:r>
              <a:rPr lang="en-US" dirty="0"/>
              <a:t>Additional practice</a:t>
            </a:r>
          </a:p>
          <a:p>
            <a:pPr>
              <a:lnSpc>
                <a:spcPct val="100000"/>
              </a:lnSpc>
              <a:spcBef>
                <a:spcPts val="0"/>
              </a:spcBef>
              <a:defRPr/>
            </a:pPr>
            <a:r>
              <a:rPr lang="en-US" dirty="0"/>
              <a:t>Previewing </a:t>
            </a:r>
          </a:p>
          <a:p>
            <a:pPr marL="857250" indent="1588">
              <a:spcBef>
                <a:spcPts val="0"/>
              </a:spcBef>
              <a:buFont typeface="Arial" charset="0"/>
              <a:buNone/>
              <a:defRPr/>
            </a:pPr>
            <a:endParaRPr lang="en-US" dirty="0">
              <a:solidFill>
                <a:srgbClr val="FF0000"/>
              </a:solidFill>
            </a:endParaRPr>
          </a:p>
          <a:p>
            <a:pPr>
              <a:defRPr/>
            </a:pPr>
            <a:endParaRPr lang="en-US" dirty="0"/>
          </a:p>
        </p:txBody>
      </p:sp>
      <p:sp>
        <p:nvSpPr>
          <p:cNvPr id="4" name="Slide Number Placeholder 3"/>
          <p:cNvSpPr>
            <a:spLocks noGrp="1"/>
          </p:cNvSpPr>
          <p:nvPr>
            <p:ph type="sldNum" sz="quarter" idx="4"/>
          </p:nvPr>
        </p:nvSpPr>
        <p:spPr>
          <a:prstGeom prst="rect">
            <a:avLst/>
          </a:prstGeom>
        </p:spPr>
        <p:txBody>
          <a:bodyPr/>
          <a:lstStyle/>
          <a:p>
            <a:pPr>
              <a:defRPr/>
            </a:pPr>
            <a:fld id="{8BF437EB-7051-4881-A984-BA920A161FC4}"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74638"/>
            <a:ext cx="8458200" cy="1143000"/>
          </a:xfrm>
        </p:spPr>
        <p:txBody>
          <a:bodyPr>
            <a:normAutofit/>
          </a:bodyPr>
          <a:lstStyle/>
          <a:p>
            <a:r>
              <a:rPr lang="en-US" sz="4000" dirty="0">
                <a:latin typeface="+mn-lt"/>
              </a:rPr>
              <a:t>Extended Day Programs</a:t>
            </a:r>
          </a:p>
        </p:txBody>
      </p:sp>
      <p:sp>
        <p:nvSpPr>
          <p:cNvPr id="14339" name="Content Placeholder 2"/>
          <p:cNvSpPr>
            <a:spLocks noGrp="1"/>
          </p:cNvSpPr>
          <p:nvPr>
            <p:ph idx="1"/>
          </p:nvPr>
        </p:nvSpPr>
        <p:spPr/>
        <p:txBody>
          <a:bodyPr/>
          <a:lstStyle/>
          <a:p>
            <a:pPr>
              <a:lnSpc>
                <a:spcPct val="100000"/>
              </a:lnSpc>
              <a:spcBef>
                <a:spcPts val="0"/>
              </a:spcBef>
              <a:buNone/>
            </a:pPr>
            <a:r>
              <a:rPr lang="en-US" dirty="0"/>
              <a:t>Before and after school</a:t>
            </a:r>
          </a:p>
          <a:p>
            <a:pPr>
              <a:lnSpc>
                <a:spcPct val="100000"/>
              </a:lnSpc>
              <a:spcBef>
                <a:spcPts val="0"/>
              </a:spcBef>
            </a:pPr>
            <a:endParaRPr lang="en-US" dirty="0"/>
          </a:p>
          <a:p>
            <a:pPr>
              <a:lnSpc>
                <a:spcPct val="100000"/>
              </a:lnSpc>
              <a:spcBef>
                <a:spcPts val="0"/>
              </a:spcBef>
            </a:pPr>
            <a:r>
              <a:rPr lang="en-US" dirty="0"/>
              <a:t>Students who participate in before or after school programs are more likely to demonstrate increased academic performance, improved attendance and be more excited to learn and achieve.</a:t>
            </a:r>
          </a:p>
          <a:p>
            <a:pPr>
              <a:lnSpc>
                <a:spcPct val="100000"/>
              </a:lnSpc>
              <a:spcBef>
                <a:spcPts val="0"/>
              </a:spcBef>
            </a:pPr>
            <a:r>
              <a:rPr lang="en-US" dirty="0"/>
              <a:t>Parents can drop off their children to, or pick up their children from a safe environment. </a:t>
            </a:r>
          </a:p>
          <a:p>
            <a:pPr lvl="1">
              <a:lnSpc>
                <a:spcPct val="100000"/>
              </a:lnSpc>
              <a:spcBef>
                <a:spcPts val="0"/>
              </a:spcBef>
              <a:buFont typeface="Arial" charset="0"/>
              <a:buNone/>
            </a:pPr>
            <a:r>
              <a:rPr lang="en-US" dirty="0">
                <a:solidFill>
                  <a:srgbClr val="FF0000"/>
                </a:solidFill>
              </a:rPr>
              <a:t>	</a:t>
            </a:r>
          </a:p>
          <a:p>
            <a:pPr lvl="1">
              <a:buFont typeface="Arial" charset="0"/>
              <a:buNone/>
            </a:pPr>
            <a:endParaRPr lang="en-US" dirty="0"/>
          </a:p>
          <a:p>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EA565C4E-94DE-423F-B68C-B47FD74A9AE5}"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Toombs</a:t>
            </a:r>
            <a:r>
              <a:rPr lang="en-US" dirty="0">
                <a:latin typeface="+mn-lt"/>
              </a:rPr>
              <a:t> </a:t>
            </a:r>
            <a:r>
              <a:rPr lang="en-US" sz="3600" dirty="0">
                <a:latin typeface="+mn-lt"/>
              </a:rPr>
              <a:t>County After School Program</a:t>
            </a:r>
          </a:p>
        </p:txBody>
      </p:sp>
      <p:sp>
        <p:nvSpPr>
          <p:cNvPr id="3" name="Content Placeholder 2"/>
          <p:cNvSpPr>
            <a:spLocks noGrp="1"/>
          </p:cNvSpPr>
          <p:nvPr>
            <p:ph idx="1"/>
          </p:nvPr>
        </p:nvSpPr>
        <p:spPr/>
        <p:txBody>
          <a:bodyPr>
            <a:normAutofit fontScale="62500" lnSpcReduction="20000"/>
          </a:bodyPr>
          <a:lstStyle/>
          <a:p>
            <a:pPr>
              <a:lnSpc>
                <a:spcPct val="120000"/>
              </a:lnSpc>
              <a:spcBef>
                <a:spcPts val="0"/>
              </a:spcBef>
            </a:pPr>
            <a:r>
              <a:rPr lang="en-US" sz="3400" dirty="0"/>
              <a:t>Time: January 12 - March 19. Monday-Thursday- 3:30PM to 5:00 PM</a:t>
            </a:r>
          </a:p>
          <a:p>
            <a:pPr>
              <a:lnSpc>
                <a:spcPct val="120000"/>
              </a:lnSpc>
              <a:spcBef>
                <a:spcPts val="0"/>
              </a:spcBef>
            </a:pPr>
            <a:r>
              <a:rPr lang="en-US" sz="3400" dirty="0"/>
              <a:t>Locations: 5 locations for the program - LPS, LUES, TCES, TCMS, and TCHS.</a:t>
            </a:r>
          </a:p>
          <a:p>
            <a:pPr>
              <a:lnSpc>
                <a:spcPct val="120000"/>
              </a:lnSpc>
              <a:spcBef>
                <a:spcPts val="0"/>
              </a:spcBef>
            </a:pPr>
            <a:r>
              <a:rPr lang="en-US" sz="3400" dirty="0"/>
              <a:t>Tutors: Certified teachers familiar with CCGPS/GPS content.  3 tutors at LPS, LUES, TCMS, 1 at TCES, and 1 full time (manned by 2 part-time math teachers) at TCHS.  </a:t>
            </a:r>
          </a:p>
          <a:p>
            <a:pPr>
              <a:lnSpc>
                <a:spcPct val="120000"/>
              </a:lnSpc>
              <a:spcBef>
                <a:spcPts val="0"/>
              </a:spcBef>
            </a:pPr>
            <a:r>
              <a:rPr lang="en-US" sz="3400" dirty="0"/>
              <a:t>Students: Serve K-12. Priority goes to those students who are PFS, then those who are not served by an SSP during the day, then any other left.</a:t>
            </a:r>
          </a:p>
          <a:p>
            <a:pPr>
              <a:lnSpc>
                <a:spcPct val="120000"/>
              </a:lnSpc>
              <a:spcBef>
                <a:spcPts val="0"/>
              </a:spcBef>
            </a:pPr>
            <a:r>
              <a:rPr lang="en-US" sz="3400" dirty="0"/>
              <a:t>Content: Tutors help with homework, remediation and enrichment on any skills that  students need.</a:t>
            </a:r>
          </a:p>
          <a:p>
            <a:pPr>
              <a:lnSpc>
                <a:spcPct val="120000"/>
              </a:lnSpc>
              <a:spcBef>
                <a:spcPts val="0"/>
              </a:spcBef>
            </a:pPr>
            <a:r>
              <a:rPr lang="en-US" sz="3400" dirty="0"/>
              <a:t>Cost: Shared fuel costs with 21st Century CCLC.</a:t>
            </a:r>
          </a:p>
          <a:p>
            <a:endParaRPr lang="en-US" dirty="0"/>
          </a:p>
          <a:p>
            <a:endParaRPr lang="en-US" dirty="0"/>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395182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7" y="334016"/>
            <a:ext cx="6586076" cy="1325563"/>
          </a:xfrm>
        </p:spPr>
        <p:txBody>
          <a:bodyPr>
            <a:normAutofit/>
          </a:bodyPr>
          <a:lstStyle/>
          <a:p>
            <a:r>
              <a:rPr lang="en-US" sz="3600" dirty="0">
                <a:latin typeface="+mn-lt"/>
              </a:rPr>
              <a:t>Gordon County Tutoring Program</a:t>
            </a:r>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pPr>
            <a:r>
              <a:rPr lang="en-US" dirty="0"/>
              <a:t>Tutoring at two elementary schools. </a:t>
            </a:r>
          </a:p>
          <a:p>
            <a:pPr>
              <a:lnSpc>
                <a:spcPct val="120000"/>
              </a:lnSpc>
              <a:spcBef>
                <a:spcPts val="0"/>
              </a:spcBef>
            </a:pPr>
            <a:r>
              <a:rPr lang="en-US" dirty="0"/>
              <a:t>Tutoring delivered by three certified teachers: two at Tolbert Elementary, and one at Fairmount Elementary.</a:t>
            </a:r>
          </a:p>
          <a:p>
            <a:pPr>
              <a:lnSpc>
                <a:spcPct val="120000"/>
              </a:lnSpc>
              <a:spcBef>
                <a:spcPts val="0"/>
              </a:spcBef>
            </a:pPr>
            <a:r>
              <a:rPr lang="en-US" dirty="0"/>
              <a:t>At Tolbert Elementary School, the services were provided after school from 2:30-3:30, twice a week, on Tuesdays and Thursdays. </a:t>
            </a:r>
          </a:p>
          <a:p>
            <a:pPr>
              <a:lnSpc>
                <a:spcPct val="120000"/>
              </a:lnSpc>
              <a:spcBef>
                <a:spcPts val="0"/>
              </a:spcBef>
            </a:pPr>
            <a:r>
              <a:rPr lang="en-US" dirty="0"/>
              <a:t>Students in 2nd, and 3rd grade were served. </a:t>
            </a:r>
          </a:p>
          <a:p>
            <a:pPr>
              <a:lnSpc>
                <a:spcPct val="120000"/>
              </a:lnSpc>
              <a:spcBef>
                <a:spcPts val="0"/>
              </a:spcBef>
            </a:pPr>
            <a:r>
              <a:rPr lang="en-US" dirty="0"/>
              <a:t>The students were separated by grade level and received instruction from the two certified teachers. </a:t>
            </a:r>
          </a:p>
          <a:p>
            <a:pPr>
              <a:lnSpc>
                <a:spcPct val="120000"/>
              </a:lnSpc>
              <a:spcBef>
                <a:spcPts val="0"/>
              </a:spcBef>
            </a:pPr>
            <a:r>
              <a:rPr lang="en-US" dirty="0"/>
              <a:t>At Fairmount Elementary, 1st grade students received tutoring instruction three days per week, for 45 minutes, first thing in the morning. These two students were served by one certified teacher. </a:t>
            </a:r>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378803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1567" y="175846"/>
            <a:ext cx="8458200" cy="1143000"/>
          </a:xfrm>
        </p:spPr>
        <p:txBody>
          <a:bodyPr>
            <a:normAutofit/>
          </a:bodyPr>
          <a:lstStyle/>
          <a:p>
            <a:r>
              <a:rPr lang="en-US" sz="4000" dirty="0">
                <a:latin typeface="+mn-lt"/>
              </a:rPr>
              <a:t>Saturday Programs</a:t>
            </a:r>
          </a:p>
        </p:txBody>
      </p:sp>
      <p:sp>
        <p:nvSpPr>
          <p:cNvPr id="16387" name="Content Placeholder 2"/>
          <p:cNvSpPr>
            <a:spLocks noGrp="1"/>
          </p:cNvSpPr>
          <p:nvPr>
            <p:ph idx="1"/>
          </p:nvPr>
        </p:nvSpPr>
        <p:spPr>
          <a:xfrm>
            <a:off x="315686" y="1589315"/>
            <a:ext cx="8229600" cy="4525963"/>
          </a:xfrm>
        </p:spPr>
        <p:txBody>
          <a:bodyPr/>
          <a:lstStyle/>
          <a:p>
            <a:pPr>
              <a:lnSpc>
                <a:spcPct val="100000"/>
              </a:lnSpc>
              <a:spcBef>
                <a:spcPts val="0"/>
              </a:spcBef>
              <a:buNone/>
            </a:pPr>
            <a:r>
              <a:rPr lang="en-US" dirty="0"/>
              <a:t>Saturday Programs-</a:t>
            </a:r>
          </a:p>
          <a:p>
            <a:pPr lvl="1">
              <a:lnSpc>
                <a:spcPct val="100000"/>
              </a:lnSpc>
              <a:spcBef>
                <a:spcPts val="0"/>
              </a:spcBef>
            </a:pPr>
            <a:r>
              <a:rPr lang="en-US" sz="2400" dirty="0"/>
              <a:t>Can be geared toward providing additional learning opportunities for specific core content-reading, writing, math, science, etc. </a:t>
            </a:r>
          </a:p>
          <a:p>
            <a:pPr lvl="1">
              <a:lnSpc>
                <a:spcPct val="100000"/>
              </a:lnSpc>
              <a:spcBef>
                <a:spcPts val="0"/>
              </a:spcBef>
            </a:pPr>
            <a:r>
              <a:rPr lang="en-US" sz="2400" dirty="0"/>
              <a:t>Help students who are experiencing trouble with classes during the week – additional instructional time</a:t>
            </a:r>
          </a:p>
          <a:p>
            <a:pPr lvl="1">
              <a:lnSpc>
                <a:spcPct val="100000"/>
              </a:lnSpc>
              <a:spcBef>
                <a:spcPts val="0"/>
              </a:spcBef>
            </a:pPr>
            <a:r>
              <a:rPr lang="en-US" sz="2400" dirty="0"/>
              <a:t>Help students who have missed instruction due to migrant lifestyle – it gives them the chance to catch up with their peers</a:t>
            </a:r>
          </a:p>
          <a:p>
            <a:pPr lvl="1">
              <a:lnSpc>
                <a:spcPct val="100000"/>
              </a:lnSpc>
              <a:spcBef>
                <a:spcPts val="0"/>
              </a:spcBef>
            </a:pPr>
            <a:r>
              <a:rPr lang="en-US" sz="2400" dirty="0"/>
              <a:t>Students have the opportunity to receive instruction from different teachers</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DB7D29AD-A5B7-4BE1-958D-DEE81D0B13A9}"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74638"/>
            <a:ext cx="8458200" cy="1143000"/>
          </a:xfrm>
        </p:spPr>
        <p:txBody>
          <a:bodyPr>
            <a:normAutofit/>
          </a:bodyPr>
          <a:lstStyle/>
          <a:p>
            <a:r>
              <a:rPr lang="en-US" sz="4000" dirty="0">
                <a:latin typeface="+mn-lt"/>
              </a:rPr>
              <a:t>In-Home Instruction</a:t>
            </a:r>
          </a:p>
        </p:txBody>
      </p:sp>
      <p:sp>
        <p:nvSpPr>
          <p:cNvPr id="17411" name="Content Placeholder 2"/>
          <p:cNvSpPr>
            <a:spLocks noGrp="1"/>
          </p:cNvSpPr>
          <p:nvPr>
            <p:ph idx="1"/>
          </p:nvPr>
        </p:nvSpPr>
        <p:spPr>
          <a:xfrm>
            <a:off x="381000" y="1600200"/>
            <a:ext cx="8534400" cy="4525963"/>
          </a:xfrm>
        </p:spPr>
        <p:txBody>
          <a:bodyPr/>
          <a:lstStyle/>
          <a:p>
            <a:pPr marL="0" indent="0">
              <a:lnSpc>
                <a:spcPct val="100000"/>
              </a:lnSpc>
              <a:spcBef>
                <a:spcPts val="0"/>
              </a:spcBef>
              <a:buNone/>
            </a:pPr>
            <a:r>
              <a:rPr lang="en-US" dirty="0"/>
              <a:t>The MEP provides family literacy services and academic tutoring to the child at home.</a:t>
            </a:r>
          </a:p>
          <a:p>
            <a:pPr lvl="1">
              <a:lnSpc>
                <a:spcPct val="100000"/>
              </a:lnSpc>
              <a:spcBef>
                <a:spcPts val="0"/>
              </a:spcBef>
            </a:pPr>
            <a:r>
              <a:rPr lang="en-US" dirty="0"/>
              <a:t>Students receive the exclusive and personalized tutoring they need.</a:t>
            </a:r>
          </a:p>
          <a:p>
            <a:pPr lvl="1">
              <a:lnSpc>
                <a:spcPct val="100000"/>
              </a:lnSpc>
              <a:spcBef>
                <a:spcPts val="0"/>
              </a:spcBef>
            </a:pPr>
            <a:r>
              <a:rPr lang="en-US" dirty="0"/>
              <a:t>Students feel at ease learning in the surroundings of their own home.</a:t>
            </a:r>
          </a:p>
          <a:p>
            <a:pPr lvl="1">
              <a:lnSpc>
                <a:spcPct val="100000"/>
              </a:lnSpc>
              <a:spcBef>
                <a:spcPts val="0"/>
              </a:spcBef>
            </a:pPr>
            <a:r>
              <a:rPr lang="en-US" dirty="0"/>
              <a:t>Serves as a way to prepare students for regular school experience.</a:t>
            </a:r>
          </a:p>
          <a:p>
            <a:pPr lvl="1">
              <a:buFont typeface="Arial" charset="0"/>
              <a:buNone/>
            </a:pPr>
            <a:endParaRPr lang="en-US" dirty="0">
              <a:solidFill>
                <a:srgbClr val="FF0000"/>
              </a:solidFill>
            </a:endParaRPr>
          </a:p>
          <a:p>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555E4150-0E90-46CF-A170-6F60A3AFEFF3}"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599" y="152400"/>
            <a:ext cx="6674005" cy="990600"/>
          </a:xfrm>
        </p:spPr>
        <p:txBody>
          <a:bodyPr>
            <a:normAutofit fontScale="90000"/>
          </a:bodyPr>
          <a:lstStyle/>
          <a:p>
            <a:r>
              <a:rPr lang="en-US" sz="4000" dirty="0">
                <a:latin typeface="+mn-lt"/>
              </a:rPr>
              <a:t>Summer and Intersession </a:t>
            </a:r>
            <a:br>
              <a:rPr lang="en-US" sz="4000" dirty="0">
                <a:latin typeface="+mn-lt"/>
              </a:rPr>
            </a:br>
            <a:r>
              <a:rPr lang="en-US" sz="4000" dirty="0">
                <a:latin typeface="+mn-lt"/>
              </a:rPr>
              <a:t>Programs</a:t>
            </a:r>
          </a:p>
        </p:txBody>
      </p:sp>
      <p:sp>
        <p:nvSpPr>
          <p:cNvPr id="18435" name="Content Placeholder 2"/>
          <p:cNvSpPr>
            <a:spLocks noGrp="1"/>
          </p:cNvSpPr>
          <p:nvPr>
            <p:ph idx="1"/>
          </p:nvPr>
        </p:nvSpPr>
        <p:spPr>
          <a:xfrm>
            <a:off x="228599" y="1700561"/>
            <a:ext cx="8686800" cy="4399156"/>
          </a:xfrm>
        </p:spPr>
        <p:txBody>
          <a:bodyPr>
            <a:normAutofit/>
          </a:bodyPr>
          <a:lstStyle/>
          <a:p>
            <a:pPr lvl="1"/>
            <a:r>
              <a:rPr lang="en-US" sz="2400" dirty="0"/>
              <a:t>Allow students to catch up and </a:t>
            </a:r>
            <a:r>
              <a:rPr lang="en-US" dirty="0"/>
              <a:t>progress </a:t>
            </a:r>
            <a:r>
              <a:rPr lang="en-US" sz="2400" dirty="0"/>
              <a:t>to the level of their peers </a:t>
            </a:r>
          </a:p>
          <a:p>
            <a:pPr lvl="1"/>
            <a:r>
              <a:rPr lang="en-US" sz="2400" dirty="0"/>
              <a:t>Make up credits </a:t>
            </a:r>
          </a:p>
          <a:p>
            <a:pPr lvl="1"/>
            <a:r>
              <a:rPr lang="en-US" sz="2400" dirty="0"/>
              <a:t>Preview material</a:t>
            </a:r>
          </a:p>
          <a:p>
            <a:pPr lvl="1"/>
            <a:r>
              <a:rPr lang="en-US" sz="2400" dirty="0"/>
              <a:t>Smaller classes help some students to learn better </a:t>
            </a:r>
          </a:p>
          <a:p>
            <a:pPr lvl="1"/>
            <a:r>
              <a:rPr lang="en-US" sz="2400" dirty="0"/>
              <a:t>Provide individualized attention</a:t>
            </a:r>
          </a:p>
          <a:p>
            <a:pPr lvl="1"/>
            <a:r>
              <a:rPr lang="en-US" sz="2400" dirty="0"/>
              <a:t>Help students to work on the subject or subjects that they have failed</a:t>
            </a:r>
          </a:p>
          <a:p>
            <a:pPr lvl="1"/>
            <a:r>
              <a:rPr lang="en-US" sz="2400" dirty="0"/>
              <a:t>May increase student social language</a:t>
            </a:r>
          </a:p>
          <a:p>
            <a:pPr lvl="1"/>
            <a:r>
              <a:rPr lang="en-US" dirty="0"/>
              <a:t>Available for migrant students in GA for the summer months only</a:t>
            </a:r>
            <a:endParaRPr lang="en-US" sz="2400"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6297E4D-D1E2-4485-98A6-7F5B73B82D7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3999" y="1427356"/>
            <a:ext cx="6858000" cy="1839951"/>
          </a:xfrm>
        </p:spPr>
        <p:txBody>
          <a:bodyPr>
            <a:normAutofit/>
          </a:bodyPr>
          <a:lstStyle/>
          <a:p>
            <a:r>
              <a:rPr lang="en-US" sz="2800" b="1" dirty="0"/>
              <a:t>Maximizing Schedules for Title I, Part C </a:t>
            </a:r>
            <a:br>
              <a:rPr lang="en-US" sz="2800" b="1" dirty="0"/>
            </a:br>
            <a:r>
              <a:rPr lang="en-US" sz="2800" b="1" dirty="0"/>
              <a:t>Migrant Education Program (MEP)</a:t>
            </a:r>
            <a:br>
              <a:rPr lang="en-US" sz="2800" b="1" dirty="0"/>
            </a:br>
            <a:r>
              <a:rPr lang="en-US" sz="2800" b="1" dirty="0"/>
              <a:t> </a:t>
            </a:r>
            <a:br>
              <a:rPr lang="en-US" sz="2800" b="1" dirty="0"/>
            </a:br>
            <a:r>
              <a:rPr lang="en-US" sz="2800" b="1" i="1" dirty="0"/>
              <a:t>Local Staff (SSPs and Recruiters)</a:t>
            </a:r>
            <a:endParaRPr lang="en-US" b="1" dirty="0">
              <a:solidFill>
                <a:srgbClr val="0070C0"/>
              </a:solidFill>
            </a:endParaRPr>
          </a:p>
        </p:txBody>
      </p:sp>
      <p:pic>
        <p:nvPicPr>
          <p:cNvPr id="8" name="Picture 2" descr="MVC-028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811" y="3514020"/>
            <a:ext cx="3234377" cy="258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7">
            <a:extLst>
              <a:ext uri="{FF2B5EF4-FFF2-40B4-BE49-F238E27FC236}">
                <a16:creationId xmlns:a16="http://schemas.microsoft.com/office/drawing/2014/main" id="{275CF08B-DFEA-45D7-BB5A-68359BA23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5038" y="3542815"/>
            <a:ext cx="2609096" cy="2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Documents and Settings\John Wight\Desktop\MEP HD Logo.tiff">
            <a:extLst>
              <a:ext uri="{FF2B5EF4-FFF2-40B4-BE49-F238E27FC236}">
                <a16:creationId xmlns:a16="http://schemas.microsoft.com/office/drawing/2014/main" id="{71E3292C-3DBA-426F-926E-F38CC8F06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754" y="3713357"/>
            <a:ext cx="2432187" cy="238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85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74638"/>
            <a:ext cx="8458200" cy="1143000"/>
          </a:xfrm>
        </p:spPr>
        <p:txBody>
          <a:bodyPr>
            <a:normAutofit/>
          </a:bodyPr>
          <a:lstStyle/>
          <a:p>
            <a:r>
              <a:rPr lang="en-US" dirty="0">
                <a:latin typeface="+mn-lt"/>
              </a:rPr>
              <a:t>Distance Learning</a:t>
            </a:r>
          </a:p>
        </p:txBody>
      </p:sp>
      <p:sp>
        <p:nvSpPr>
          <p:cNvPr id="19459" name="Content Placeholder 2"/>
          <p:cNvSpPr>
            <a:spLocks noGrp="1"/>
          </p:cNvSpPr>
          <p:nvPr>
            <p:ph idx="1"/>
          </p:nvPr>
        </p:nvSpPr>
        <p:spPr>
          <a:xfrm>
            <a:off x="378278" y="1847396"/>
            <a:ext cx="8199664" cy="4351338"/>
          </a:xfrm>
        </p:spPr>
        <p:txBody>
          <a:bodyPr/>
          <a:lstStyle/>
          <a:p>
            <a:pPr marL="0" indent="0">
              <a:buNone/>
            </a:pPr>
            <a:r>
              <a:rPr lang="en-US" sz="2400" dirty="0"/>
              <a:t>Distance learning programs (e.g., web-based or portable courses of instruction)</a:t>
            </a:r>
          </a:p>
          <a:p>
            <a:pPr lvl="1"/>
            <a:r>
              <a:rPr lang="en-US" sz="2400" dirty="0"/>
              <a:t>Students can study more subjects-make up credits</a:t>
            </a:r>
          </a:p>
          <a:p>
            <a:pPr lvl="1"/>
            <a:r>
              <a:rPr lang="en-US" sz="2400" dirty="0"/>
              <a:t>Are more flexible than traditional styles of classroom instruction</a:t>
            </a:r>
          </a:p>
          <a:p>
            <a:pPr lvl="1"/>
            <a:r>
              <a:rPr lang="en-US" sz="2400" dirty="0"/>
              <a:t>Students work at their own pace</a:t>
            </a:r>
          </a:p>
          <a:p>
            <a:pPr lvl="1"/>
            <a:r>
              <a:rPr lang="en-US" sz="2400" dirty="0"/>
              <a:t>Flexible schedule</a:t>
            </a:r>
          </a:p>
          <a:p>
            <a:pPr lvl="1"/>
            <a:r>
              <a:rPr lang="en-US" sz="2400" dirty="0"/>
              <a:t>A student may learn better at his own pace and in a different format than traditional schooling options offer</a:t>
            </a:r>
          </a:p>
          <a:p>
            <a:pPr lvl="1">
              <a:buFont typeface="Arial" charset="0"/>
              <a:buNone/>
            </a:pPr>
            <a:endParaRPr lang="en-US" sz="2400" dirty="0">
              <a:solidFill>
                <a:srgbClr val="FF0000"/>
              </a:solidFill>
            </a:endParaRPr>
          </a:p>
          <a:p>
            <a:endParaRPr lang="en-US" dirty="0"/>
          </a:p>
          <a:p>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D81354DB-F731-4D66-A97E-765239E07EC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Sample MEP Staff Schedule</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98474"/>
            <a:ext cx="9098132" cy="673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1987207">
            <a:off x="6295292" y="2904979"/>
            <a:ext cx="2018713" cy="6189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Increased recruiting due to peak season</a:t>
            </a:r>
          </a:p>
        </p:txBody>
      </p:sp>
      <p:sp>
        <p:nvSpPr>
          <p:cNvPr id="8" name="Left Arrow 7"/>
          <p:cNvSpPr/>
          <p:nvPr/>
        </p:nvSpPr>
        <p:spPr>
          <a:xfrm>
            <a:off x="3305907" y="5155809"/>
            <a:ext cx="2286000" cy="5416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Flexible hours</a:t>
            </a:r>
          </a:p>
        </p:txBody>
      </p:sp>
      <p:sp>
        <p:nvSpPr>
          <p:cNvPr id="10" name="Right Arrow 9"/>
          <p:cNvSpPr/>
          <p:nvPr/>
        </p:nvSpPr>
        <p:spPr>
          <a:xfrm>
            <a:off x="5484806" y="5542671"/>
            <a:ext cx="1737360" cy="54160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Coordinating with teachers</a:t>
            </a:r>
          </a:p>
        </p:txBody>
      </p:sp>
      <p:sp>
        <p:nvSpPr>
          <p:cNvPr id="11" name="Left Arrow 10"/>
          <p:cNvSpPr/>
          <p:nvPr/>
        </p:nvSpPr>
        <p:spPr>
          <a:xfrm rot="18828095">
            <a:off x="3362180" y="2546253"/>
            <a:ext cx="165295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OSY</a:t>
            </a:r>
          </a:p>
        </p:txBody>
      </p:sp>
      <p:sp>
        <p:nvSpPr>
          <p:cNvPr id="12" name="Up Arrow 11"/>
          <p:cNvSpPr/>
          <p:nvPr/>
        </p:nvSpPr>
        <p:spPr>
          <a:xfrm>
            <a:off x="942535" y="2166425"/>
            <a:ext cx="576776" cy="1638886"/>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Preschool</a:t>
            </a:r>
          </a:p>
        </p:txBody>
      </p:sp>
    </p:spTree>
    <p:extLst>
      <p:ext uri="{BB962C8B-B14F-4D97-AF65-F5344CB8AC3E}">
        <p14:creationId xmlns:p14="http://schemas.microsoft.com/office/powerpoint/2010/main" val="276397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Sample MEP Staff Schedule</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0" y="84406"/>
            <a:ext cx="9121620" cy="66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492369" y="4677509"/>
            <a:ext cx="1575582" cy="34465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ID&amp;R</a:t>
            </a:r>
          </a:p>
        </p:txBody>
      </p:sp>
      <p:sp>
        <p:nvSpPr>
          <p:cNvPr id="8" name="Right Arrow 7"/>
          <p:cNvSpPr/>
          <p:nvPr/>
        </p:nvSpPr>
        <p:spPr>
          <a:xfrm>
            <a:off x="5465298" y="4849838"/>
            <a:ext cx="2384474" cy="453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Flexible Scheduling; OSY</a:t>
            </a:r>
          </a:p>
        </p:txBody>
      </p:sp>
      <p:sp>
        <p:nvSpPr>
          <p:cNvPr id="9" name="Right Arrow 8"/>
          <p:cNvSpPr/>
          <p:nvPr/>
        </p:nvSpPr>
        <p:spPr>
          <a:xfrm>
            <a:off x="1406769" y="1709225"/>
            <a:ext cx="2349305" cy="48533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Maximizing Time</a:t>
            </a:r>
          </a:p>
        </p:txBody>
      </p:sp>
      <p:sp>
        <p:nvSpPr>
          <p:cNvPr id="10" name="Left Arrow 9"/>
          <p:cNvSpPr/>
          <p:nvPr/>
        </p:nvSpPr>
        <p:spPr>
          <a:xfrm>
            <a:off x="5613010" y="6038557"/>
            <a:ext cx="2567354" cy="4572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Preschool</a:t>
            </a:r>
          </a:p>
        </p:txBody>
      </p:sp>
    </p:spTree>
    <p:extLst>
      <p:ext uri="{BB962C8B-B14F-4D97-AF65-F5344CB8AC3E}">
        <p14:creationId xmlns:p14="http://schemas.microsoft.com/office/powerpoint/2010/main" val="9777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2" y="334016"/>
            <a:ext cx="6791093" cy="1325563"/>
          </a:xfrm>
        </p:spPr>
        <p:txBody>
          <a:bodyPr>
            <a:normAutofit/>
          </a:bodyPr>
          <a:lstStyle/>
          <a:p>
            <a:r>
              <a:rPr lang="en-US" sz="3600" dirty="0">
                <a:latin typeface="+mn-lt"/>
              </a:rPr>
              <a:t>Tips for Designing MEP Staff Schedules</a:t>
            </a:r>
          </a:p>
        </p:txBody>
      </p:sp>
      <p:sp>
        <p:nvSpPr>
          <p:cNvPr id="3" name="Content Placeholder 2"/>
          <p:cNvSpPr>
            <a:spLocks noGrp="1"/>
          </p:cNvSpPr>
          <p:nvPr>
            <p:ph idx="1"/>
          </p:nvPr>
        </p:nvSpPr>
        <p:spPr>
          <a:xfrm>
            <a:off x="603983" y="2271674"/>
            <a:ext cx="7886700" cy="3270482"/>
          </a:xfrm>
        </p:spPr>
        <p:txBody>
          <a:bodyPr/>
          <a:lstStyle/>
          <a:p>
            <a:pPr marL="0" indent="0">
              <a:buNone/>
            </a:pPr>
            <a:r>
              <a:rPr lang="en-US" dirty="0"/>
              <a:t>LEAs must first address the needs of PFS migrant children who are failing, or at risk of failing, to meet the State’s challenging academic content and achievement standards, and whose education has been interrupted during the regular school year.</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305628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334016"/>
            <a:ext cx="6820252" cy="1325563"/>
          </a:xfrm>
        </p:spPr>
        <p:txBody>
          <a:bodyPr>
            <a:normAutofit/>
          </a:bodyPr>
          <a:lstStyle/>
          <a:p>
            <a:r>
              <a:rPr lang="en-US" sz="3600" dirty="0">
                <a:latin typeface="+mn-lt"/>
              </a:rPr>
              <a:t>Tips for Designing MEP Staff Schedules</a:t>
            </a:r>
          </a:p>
        </p:txBody>
      </p:sp>
      <p:sp>
        <p:nvSpPr>
          <p:cNvPr id="3" name="Content Placeholder 2"/>
          <p:cNvSpPr>
            <a:spLocks noGrp="1"/>
          </p:cNvSpPr>
          <p:nvPr>
            <p:ph idx="1"/>
          </p:nvPr>
        </p:nvSpPr>
        <p:spPr>
          <a:xfrm>
            <a:off x="443198" y="1832296"/>
            <a:ext cx="7886700" cy="4351338"/>
          </a:xfrm>
        </p:spPr>
        <p:txBody>
          <a:bodyPr>
            <a:normAutofit fontScale="92500" lnSpcReduction="10000"/>
          </a:bodyPr>
          <a:lstStyle/>
          <a:p>
            <a:r>
              <a:rPr lang="en-US" dirty="0"/>
              <a:t>Supplemental Services </a:t>
            </a:r>
          </a:p>
          <a:p>
            <a:pPr lvl="1"/>
            <a:r>
              <a:rPr lang="en-US" dirty="0"/>
              <a:t>Academic </a:t>
            </a:r>
          </a:p>
          <a:p>
            <a:pPr lvl="1"/>
            <a:r>
              <a:rPr lang="en-US" dirty="0"/>
              <a:t>Support </a:t>
            </a:r>
          </a:p>
          <a:p>
            <a:r>
              <a:rPr lang="en-US" dirty="0"/>
              <a:t>Schedules for Staff </a:t>
            </a:r>
          </a:p>
          <a:p>
            <a:pPr lvl="1"/>
            <a:r>
              <a:rPr lang="en-US" dirty="0"/>
              <a:t>Flexible to include time to provide services (academic and support) before and after school, evenings, and weekends </a:t>
            </a:r>
          </a:p>
          <a:p>
            <a:pPr lvl="1"/>
            <a:r>
              <a:rPr lang="en-US" dirty="0"/>
              <a:t>Flexible to recruit (based on local ID&amp;R plan) at different times and days during the week and varying intensity based on monthly migration patterns </a:t>
            </a:r>
          </a:p>
          <a:p>
            <a:pPr lvl="1"/>
            <a:r>
              <a:rPr lang="en-US" dirty="0"/>
              <a:t>Specific and intentional time for OSY and PS </a:t>
            </a:r>
          </a:p>
          <a:p>
            <a:pPr lvl="1"/>
            <a:r>
              <a:rPr lang="en-US" dirty="0"/>
              <a:t>SSPs - inclusion or pull-out as the delivery model – can be flexible and a combination of both </a:t>
            </a:r>
          </a:p>
          <a:p>
            <a:pPr lvl="1"/>
            <a:r>
              <a:rPr lang="en-US" dirty="0"/>
              <a:t>Tutoring – before and after school, Saturdays </a:t>
            </a:r>
          </a:p>
          <a:p>
            <a:pPr lvl="1"/>
            <a:endParaRPr lang="en-US" dirty="0">
              <a:latin typeface="Times New Roman"/>
            </a:endParaRP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40589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334016"/>
            <a:ext cx="6731042" cy="1325563"/>
          </a:xfrm>
        </p:spPr>
        <p:txBody>
          <a:bodyPr>
            <a:normAutofit/>
          </a:bodyPr>
          <a:lstStyle/>
          <a:p>
            <a:r>
              <a:rPr lang="en-US" sz="3600" dirty="0">
                <a:latin typeface="+mn-lt"/>
              </a:rPr>
              <a:t>Tips for Designing MEP Staff Schedules</a:t>
            </a:r>
          </a:p>
        </p:txBody>
      </p:sp>
      <p:sp>
        <p:nvSpPr>
          <p:cNvPr id="3" name="Content Placeholder 2"/>
          <p:cNvSpPr>
            <a:spLocks noGrp="1"/>
          </p:cNvSpPr>
          <p:nvPr>
            <p:ph idx="1"/>
          </p:nvPr>
        </p:nvSpPr>
        <p:spPr/>
        <p:txBody>
          <a:bodyPr>
            <a:normAutofit/>
          </a:bodyPr>
          <a:lstStyle/>
          <a:p>
            <a:r>
              <a:rPr lang="en-US" dirty="0"/>
              <a:t>Avoid making school day schedules that are not fluid and flexible: PFS served first </a:t>
            </a:r>
          </a:p>
          <a:p>
            <a:r>
              <a:rPr lang="en-US" dirty="0"/>
              <a:t>Vary the number of times an SSP works with a child during the week </a:t>
            </a:r>
          </a:p>
          <a:p>
            <a:r>
              <a:rPr lang="en-US" dirty="0"/>
              <a:t>Group migrant students to increase services to those needing support </a:t>
            </a:r>
          </a:p>
          <a:p>
            <a:r>
              <a:rPr lang="en-US" dirty="0"/>
              <a:t>No required “seat-time” for supplemental services – duration and intensity of support can be adjusted to maximize impact of SSP on all participants in the district </a:t>
            </a:r>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73828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334016"/>
            <a:ext cx="6519169" cy="1325563"/>
          </a:xfrm>
        </p:spPr>
        <p:txBody>
          <a:bodyPr>
            <a:normAutofit/>
          </a:bodyPr>
          <a:lstStyle/>
          <a:p>
            <a:r>
              <a:rPr lang="en-US" sz="3600" dirty="0">
                <a:latin typeface="+mn-lt"/>
              </a:rPr>
              <a:t>Tips for Designing MEP Staff Schedules</a:t>
            </a:r>
          </a:p>
        </p:txBody>
      </p:sp>
      <p:sp>
        <p:nvSpPr>
          <p:cNvPr id="3" name="Content Placeholder 2"/>
          <p:cNvSpPr>
            <a:spLocks noGrp="1"/>
          </p:cNvSpPr>
          <p:nvPr>
            <p:ph idx="1"/>
          </p:nvPr>
        </p:nvSpPr>
        <p:spPr>
          <a:xfrm>
            <a:off x="603983" y="1832296"/>
            <a:ext cx="7886700" cy="4351338"/>
          </a:xfrm>
        </p:spPr>
        <p:txBody>
          <a:bodyPr>
            <a:normAutofit fontScale="85000" lnSpcReduction="20000"/>
          </a:bodyPr>
          <a:lstStyle/>
          <a:p>
            <a:pPr>
              <a:lnSpc>
                <a:spcPct val="120000"/>
              </a:lnSpc>
              <a:spcBef>
                <a:spcPts val="0"/>
              </a:spcBef>
            </a:pPr>
            <a:r>
              <a:rPr lang="en-US" dirty="0"/>
              <a:t>Review students’ grades regularly (progress reports, report cards, grade summaries, etc.)</a:t>
            </a:r>
          </a:p>
          <a:p>
            <a:pPr>
              <a:lnSpc>
                <a:spcPct val="120000"/>
              </a:lnSpc>
              <a:spcBef>
                <a:spcPts val="0"/>
              </a:spcBef>
            </a:pPr>
            <a:r>
              <a:rPr lang="en-US" dirty="0"/>
              <a:t>Refer to IPs for information on gap/need, frequency of sessions, length of time per session, projected outcome, etc.</a:t>
            </a:r>
          </a:p>
          <a:p>
            <a:pPr>
              <a:lnSpc>
                <a:spcPct val="120000"/>
              </a:lnSpc>
              <a:spcBef>
                <a:spcPts val="0"/>
              </a:spcBef>
            </a:pPr>
            <a:r>
              <a:rPr lang="en-US" dirty="0"/>
              <a:t>Communicate with migrant students’ teachers often and intentionally; support this communication process</a:t>
            </a:r>
          </a:p>
          <a:p>
            <a:pPr>
              <a:lnSpc>
                <a:spcPct val="120000"/>
              </a:lnSpc>
              <a:spcBef>
                <a:spcPts val="0"/>
              </a:spcBef>
            </a:pPr>
            <a:r>
              <a:rPr lang="en-US" dirty="0"/>
              <a:t>Ensure that classroom teachers understand the roles of the MEP and MEP staff</a:t>
            </a:r>
          </a:p>
          <a:p>
            <a:pPr>
              <a:lnSpc>
                <a:spcPct val="120000"/>
              </a:lnSpc>
              <a:spcBef>
                <a:spcPts val="0"/>
              </a:spcBef>
            </a:pPr>
            <a:r>
              <a:rPr lang="en-US" dirty="0"/>
              <a:t>Review high school transcripts and graduation plans</a:t>
            </a:r>
          </a:p>
          <a:p>
            <a:pPr>
              <a:lnSpc>
                <a:spcPct val="120000"/>
              </a:lnSpc>
              <a:spcBef>
                <a:spcPts val="0"/>
              </a:spcBef>
            </a:pPr>
            <a:r>
              <a:rPr lang="en-US" dirty="0"/>
              <a:t>Check/assist with credit recovery</a:t>
            </a:r>
          </a:p>
          <a:p>
            <a:pPr>
              <a:lnSpc>
                <a:spcPct val="120000"/>
              </a:lnSpc>
              <a:spcBef>
                <a:spcPts val="0"/>
              </a:spcBef>
            </a:pPr>
            <a:r>
              <a:rPr lang="en-US" dirty="0"/>
              <a:t>Review graduation and testing requirements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26</a:t>
            </a:fld>
            <a:endParaRPr lang="en-US" dirty="0"/>
          </a:p>
        </p:txBody>
      </p:sp>
    </p:spTree>
    <p:extLst>
      <p:ext uri="{BB962C8B-B14F-4D97-AF65-F5344CB8AC3E}">
        <p14:creationId xmlns:p14="http://schemas.microsoft.com/office/powerpoint/2010/main" val="1097671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334016"/>
            <a:ext cx="6597228" cy="1325563"/>
          </a:xfrm>
        </p:spPr>
        <p:txBody>
          <a:bodyPr>
            <a:normAutofit/>
          </a:bodyPr>
          <a:lstStyle/>
          <a:p>
            <a:r>
              <a:rPr lang="en-US" sz="3600" dirty="0">
                <a:latin typeface="+mn-lt"/>
              </a:rPr>
              <a:t>Tips for Designing MEP Staff Schedules</a:t>
            </a:r>
          </a:p>
        </p:txBody>
      </p:sp>
      <p:sp>
        <p:nvSpPr>
          <p:cNvPr id="3" name="Content Placeholder 2"/>
          <p:cNvSpPr>
            <a:spLocks noGrp="1"/>
          </p:cNvSpPr>
          <p:nvPr>
            <p:ph idx="1"/>
          </p:nvPr>
        </p:nvSpPr>
        <p:spPr>
          <a:xfrm>
            <a:off x="635684" y="1699015"/>
            <a:ext cx="7886700" cy="4351338"/>
          </a:xfrm>
        </p:spPr>
        <p:txBody>
          <a:bodyPr>
            <a:normAutofit fontScale="92500"/>
          </a:bodyPr>
          <a:lstStyle/>
          <a:p>
            <a:pPr>
              <a:lnSpc>
                <a:spcPct val="110000"/>
              </a:lnSpc>
              <a:spcBef>
                <a:spcPts val="0"/>
              </a:spcBef>
            </a:pPr>
            <a:r>
              <a:rPr lang="en-US" dirty="0"/>
              <a:t>Update schedules, as needed </a:t>
            </a:r>
          </a:p>
          <a:p>
            <a:pPr>
              <a:lnSpc>
                <a:spcPct val="110000"/>
              </a:lnSpc>
              <a:spcBef>
                <a:spcPts val="0"/>
              </a:spcBef>
            </a:pPr>
            <a:r>
              <a:rPr lang="en-US" dirty="0"/>
              <a:t>Make changes when students enroll or depart </a:t>
            </a:r>
          </a:p>
          <a:p>
            <a:pPr>
              <a:lnSpc>
                <a:spcPct val="110000"/>
              </a:lnSpc>
              <a:spcBef>
                <a:spcPts val="0"/>
              </a:spcBef>
            </a:pPr>
            <a:r>
              <a:rPr lang="en-US" dirty="0"/>
              <a:t>Check the progress of monitored PFS students regularly, and adjust your schedule if these students need additional support </a:t>
            </a:r>
          </a:p>
          <a:p>
            <a:pPr>
              <a:lnSpc>
                <a:spcPct val="110000"/>
              </a:lnSpc>
              <a:spcBef>
                <a:spcPts val="0"/>
              </a:spcBef>
            </a:pPr>
            <a:r>
              <a:rPr lang="en-US" dirty="0"/>
              <a:t>Keep an updated copy: SSP, migrant contact, school principal(s), MEP regional office</a:t>
            </a:r>
          </a:p>
          <a:p>
            <a:pPr>
              <a:lnSpc>
                <a:spcPct val="110000"/>
              </a:lnSpc>
              <a:spcBef>
                <a:spcPts val="0"/>
              </a:spcBef>
            </a:pPr>
            <a:r>
              <a:rPr lang="en-US" dirty="0"/>
              <a:t>In addition to schedule, keep a daily log of activities.  Include all home visits and recruiting activities.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138880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334016"/>
            <a:ext cx="6742193" cy="1325563"/>
          </a:xfrm>
        </p:spPr>
        <p:txBody>
          <a:bodyPr>
            <a:normAutofit/>
          </a:bodyPr>
          <a:lstStyle/>
          <a:p>
            <a:r>
              <a:rPr lang="en-US" sz="3600" dirty="0">
                <a:latin typeface="+mn-lt"/>
              </a:rPr>
              <a:t>Tips for Designing MEP Staff Schedules</a:t>
            </a:r>
          </a:p>
        </p:txBody>
      </p:sp>
      <p:sp>
        <p:nvSpPr>
          <p:cNvPr id="3" name="Content Placeholder 2"/>
          <p:cNvSpPr>
            <a:spLocks noGrp="1"/>
          </p:cNvSpPr>
          <p:nvPr>
            <p:ph idx="1"/>
          </p:nvPr>
        </p:nvSpPr>
        <p:spPr/>
        <p:txBody>
          <a:bodyPr/>
          <a:lstStyle/>
          <a:p>
            <a:r>
              <a:rPr lang="en-US" dirty="0"/>
              <a:t>Account for all of the time in the schedule(s)</a:t>
            </a:r>
          </a:p>
          <a:p>
            <a:r>
              <a:rPr lang="en-US" dirty="0"/>
              <a:t>Include the names of all of the schools served</a:t>
            </a:r>
          </a:p>
          <a:p>
            <a:r>
              <a:rPr lang="en-US" dirty="0"/>
              <a:t>For each tutorial block, include the time, teacher, grade level, subject/course, and student(s)</a:t>
            </a:r>
          </a:p>
          <a:p>
            <a:r>
              <a:rPr lang="en-US" dirty="0"/>
              <a:t>Highlight in yellow all Priority for Service (PFS) students</a:t>
            </a:r>
          </a:p>
          <a:p>
            <a:r>
              <a:rPr lang="en-US" dirty="0"/>
              <a:t>List the names of PFS students who are not being tutored and are being monitored only at the bottom of your schedule</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val="2059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Title I, Part C</a:t>
            </a:r>
            <a:br>
              <a:rPr lang="en-US" sz="4000" dirty="0">
                <a:latin typeface="+mn-lt"/>
              </a:rPr>
            </a:br>
            <a:r>
              <a:rPr lang="en-US" sz="4000" dirty="0">
                <a:latin typeface="+mn-lt"/>
              </a:rPr>
              <a:t>Migrant Education Program</a:t>
            </a:r>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pic>
        <p:nvPicPr>
          <p:cNvPr id="6" name="Picture 4" descr="http://www.ncfh.org/images/content/farmworkers_streams.jp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85178" y="2061967"/>
            <a:ext cx="4726305" cy="28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John Wight\Desktop\MEP HD Logo.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23" y="2261840"/>
            <a:ext cx="2113527" cy="219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5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3" y="192502"/>
            <a:ext cx="6316630" cy="1146441"/>
          </a:xfrm>
        </p:spPr>
        <p:txBody>
          <a:bodyPr>
            <a:normAutofit/>
          </a:bodyPr>
          <a:lstStyle/>
          <a:p>
            <a:r>
              <a:rPr lang="en-US" dirty="0">
                <a:latin typeface="+mn-lt"/>
              </a:rPr>
              <a:t>Session Objectives</a:t>
            </a:r>
          </a:p>
        </p:txBody>
      </p:sp>
      <p:sp>
        <p:nvSpPr>
          <p:cNvPr id="8" name="Content Placeholder 7"/>
          <p:cNvSpPr>
            <a:spLocks noGrp="1"/>
          </p:cNvSpPr>
          <p:nvPr>
            <p:ph idx="1"/>
          </p:nvPr>
        </p:nvSpPr>
        <p:spPr>
          <a:xfrm>
            <a:off x="424543" y="1825625"/>
            <a:ext cx="8338457" cy="4351338"/>
          </a:xfrm>
        </p:spPr>
        <p:txBody>
          <a:bodyPr anchor="t">
            <a:normAutofit/>
          </a:bodyPr>
          <a:lstStyle/>
          <a:p>
            <a:pPr>
              <a:lnSpc>
                <a:spcPct val="100000"/>
              </a:lnSpc>
              <a:spcBef>
                <a:spcPts val="0"/>
              </a:spcBef>
            </a:pPr>
            <a:r>
              <a:rPr lang="en-US" dirty="0"/>
              <a:t>Learn about the various service delivery designs in use in Georgia</a:t>
            </a:r>
          </a:p>
          <a:p>
            <a:pPr>
              <a:lnSpc>
                <a:spcPct val="100000"/>
              </a:lnSpc>
              <a:spcBef>
                <a:spcPts val="0"/>
              </a:spcBef>
            </a:pPr>
            <a:r>
              <a:rPr lang="en-US" dirty="0"/>
              <a:t>Learn about the ways to set up schedules within different service delivery designs</a:t>
            </a:r>
          </a:p>
          <a:p>
            <a:pPr>
              <a:lnSpc>
                <a:spcPct val="100000"/>
              </a:lnSpc>
              <a:spcBef>
                <a:spcPts val="0"/>
              </a:spcBef>
            </a:pPr>
            <a:r>
              <a:rPr lang="en-US" dirty="0"/>
              <a:t>Review examples of successful local MEP staff  schedules</a:t>
            </a:r>
          </a:p>
          <a:p>
            <a:pPr>
              <a:lnSpc>
                <a:spcPct val="100000"/>
              </a:lnSpc>
              <a:spcBef>
                <a:spcPts val="0"/>
              </a:spcBef>
            </a:pPr>
            <a:r>
              <a:rPr lang="en-US" dirty="0"/>
              <a:t>Understand the role of “flexibility” when creating schedules</a:t>
            </a:r>
          </a:p>
        </p:txBody>
      </p:sp>
      <p:sp>
        <p:nvSpPr>
          <p:cNvPr id="6" name="Date Placeholder 5"/>
          <p:cNvSpPr>
            <a:spLocks noGrp="1"/>
          </p:cNvSpPr>
          <p:nvPr>
            <p:ph type="dt" sz="half" idx="2"/>
          </p:nvPr>
        </p:nvSpPr>
        <p:spPr/>
        <p:txBody>
          <a:bodyPr/>
          <a:lstStyle/>
          <a:p>
            <a:fld id="{494CCCB8-5C83-404E-A3A7-8BF440FEC32E}" type="datetime1">
              <a:rPr lang="en-US" smtClean="0"/>
              <a:pPr/>
              <a:t>9/5/2017</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solidFill>
                  <a:schemeClr val="accent3">
                    <a:lumMod val="75000"/>
                  </a:schemeClr>
                </a:solidFill>
                <a:latin typeface="+mn-lt"/>
              </a:rPr>
              <a:t>Questions?</a:t>
            </a:r>
          </a:p>
        </p:txBody>
      </p:sp>
      <p:sp>
        <p:nvSpPr>
          <p:cNvPr id="17411" name="Content Placeholder 2"/>
          <p:cNvSpPr>
            <a:spLocks noGrp="1"/>
          </p:cNvSpPr>
          <p:nvPr>
            <p:ph idx="1"/>
          </p:nvPr>
        </p:nvSpPr>
        <p:spPr>
          <a:xfrm>
            <a:off x="592556" y="1789530"/>
            <a:ext cx="7886700" cy="4351338"/>
          </a:xfrm>
        </p:spPr>
        <p:txBody>
          <a:bodyPr>
            <a:normAutofit fontScale="85000" lnSpcReduction="20000"/>
          </a:bodyPr>
          <a:lstStyle/>
          <a:p>
            <a:pPr>
              <a:buNone/>
            </a:pPr>
            <a:endParaRPr lang="en-US" dirty="0"/>
          </a:p>
          <a:p>
            <a:pPr>
              <a:buNone/>
            </a:pPr>
            <a:r>
              <a:rPr lang="en-US" dirty="0"/>
              <a:t>Contact us …………..</a:t>
            </a:r>
          </a:p>
          <a:p>
            <a:pPr>
              <a:buNone/>
            </a:pPr>
            <a:endParaRPr lang="en-US" dirty="0"/>
          </a:p>
          <a:p>
            <a:r>
              <a:rPr lang="en-US" sz="2600" dirty="0"/>
              <a:t>Israel Cortez, </a:t>
            </a:r>
            <a:r>
              <a:rPr lang="en-US" sz="2600" dirty="0">
                <a:hlinkClick r:id="rId3"/>
              </a:rPr>
              <a:t>jcortez@doe.k12.ga.us</a:t>
            </a:r>
            <a:endParaRPr lang="en-US" sz="2600" dirty="0"/>
          </a:p>
          <a:p>
            <a:r>
              <a:rPr lang="en-US" sz="2600" dirty="0"/>
              <a:t>Marisela Trejo, </a:t>
            </a:r>
            <a:r>
              <a:rPr lang="en-US" sz="2600" dirty="0">
                <a:hlinkClick r:id="rId4"/>
              </a:rPr>
              <a:t>mtrejo@doe.k12.ga.us</a:t>
            </a:r>
            <a:endParaRPr lang="en-US" sz="2600" dirty="0"/>
          </a:p>
          <a:p>
            <a:r>
              <a:rPr lang="en-US" sz="2600" dirty="0"/>
              <a:t>Margarita Munoz, </a:t>
            </a:r>
            <a:r>
              <a:rPr lang="en-US" sz="2600" dirty="0">
                <a:hlinkClick r:id="rId5"/>
              </a:rPr>
              <a:t>mmunoz@doe.k12.ga.us</a:t>
            </a:r>
            <a:endParaRPr lang="en-US" sz="2600" dirty="0"/>
          </a:p>
          <a:p>
            <a:r>
              <a:rPr lang="en-US" sz="2600" dirty="0"/>
              <a:t>Sabrina Pineda, </a:t>
            </a:r>
            <a:r>
              <a:rPr lang="en-US" sz="2600" dirty="0">
                <a:hlinkClick r:id="rId6"/>
              </a:rPr>
              <a:t>spineda@doe.k12.ga.us</a:t>
            </a:r>
            <a:endParaRPr lang="en-US" sz="2600" dirty="0"/>
          </a:p>
          <a:p>
            <a:r>
              <a:rPr lang="en-US" sz="2600" dirty="0"/>
              <a:t>Cindell Mathis, </a:t>
            </a:r>
            <a:r>
              <a:rPr lang="en-US" sz="2600" dirty="0">
                <a:hlinkClick r:id="rId7"/>
              </a:rPr>
              <a:t>cmathis@doe.k12.ga.us</a:t>
            </a:r>
            <a:endParaRPr lang="en-US" sz="2600" dirty="0"/>
          </a:p>
          <a:p>
            <a:r>
              <a:rPr lang="en-US" sz="2600" dirty="0"/>
              <a:t>April Roberts, </a:t>
            </a:r>
            <a:r>
              <a:rPr lang="en-US" sz="2600" dirty="0">
                <a:hlinkClick r:id="rId8"/>
              </a:rPr>
              <a:t>aroberts@doe.k12.ga.us</a:t>
            </a:r>
            <a:r>
              <a:rPr lang="en-US" sz="2600" dirty="0"/>
              <a:t> </a:t>
            </a:r>
          </a:p>
          <a:p>
            <a:r>
              <a:rPr lang="en-US" sz="2600" dirty="0"/>
              <a:t>Mary Clare Tarpley, </a:t>
            </a:r>
            <a:r>
              <a:rPr lang="en-US" sz="2600" dirty="0">
                <a:hlinkClick r:id="rId9"/>
              </a:rPr>
              <a:t>MCTarpley@doe.k12.ga.us</a:t>
            </a:r>
            <a:r>
              <a:rPr lang="en-US" sz="2600" dirty="0"/>
              <a:t> </a:t>
            </a:r>
          </a:p>
          <a:p>
            <a:r>
              <a:rPr lang="en-US" sz="2600" dirty="0"/>
              <a:t>Miriam Ndaayezwi, </a:t>
            </a:r>
            <a:r>
              <a:rPr lang="en-US" sz="2600" dirty="0">
                <a:hlinkClick r:id="rId10"/>
              </a:rPr>
              <a:t>mndaayez@doe.k12.ga.us</a:t>
            </a:r>
            <a:r>
              <a:rPr lang="en-US" dirty="0"/>
              <a:t>	</a:t>
            </a:r>
          </a:p>
        </p:txBody>
      </p:sp>
      <p:pic>
        <p:nvPicPr>
          <p:cNvPr id="2" name="Picture 1"/>
          <p:cNvPicPr>
            <a:picLocks noChangeAspect="1"/>
          </p:cNvPicPr>
          <p:nvPr/>
        </p:nvPicPr>
        <p:blipFill>
          <a:blip r:embed="rId11"/>
          <a:stretch>
            <a:fillRect/>
          </a:stretch>
        </p:blipFill>
        <p:spPr>
          <a:xfrm>
            <a:off x="3479181" y="84596"/>
            <a:ext cx="3318169" cy="2178596"/>
          </a:xfrm>
          <a:prstGeom prst="rect">
            <a:avLst/>
          </a:prstGeom>
        </p:spPr>
      </p:pic>
    </p:spTree>
    <p:extLst>
      <p:ext uri="{BB962C8B-B14F-4D97-AF65-F5344CB8AC3E}">
        <p14:creationId xmlns:p14="http://schemas.microsoft.com/office/powerpoint/2010/main" val="370721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5508" y="334018"/>
            <a:ext cx="7026812" cy="1325563"/>
          </a:xfrm>
        </p:spPr>
        <p:txBody>
          <a:bodyPr>
            <a:normAutofit/>
          </a:bodyPr>
          <a:lstStyle/>
          <a:p>
            <a:pPr algn="ctr"/>
            <a:r>
              <a:rPr lang="en-US" sz="3600" dirty="0">
                <a:latin typeface="+mn-lt"/>
                <a:cs typeface="Times New Roman" pitchFamily="18" charset="0"/>
              </a:rPr>
              <a:t>What is the Migrant Education Program (MEP)?</a:t>
            </a:r>
            <a:endParaRPr lang="en-US" sz="3600" dirty="0">
              <a:latin typeface="+mn-lt"/>
            </a:endParaRPr>
          </a:p>
        </p:txBody>
      </p:sp>
      <p:sp>
        <p:nvSpPr>
          <p:cNvPr id="7171" name="Content Placeholder 2"/>
          <p:cNvSpPr>
            <a:spLocks noGrp="1"/>
          </p:cNvSpPr>
          <p:nvPr>
            <p:ph idx="1"/>
          </p:nvPr>
        </p:nvSpPr>
        <p:spPr>
          <a:xfrm>
            <a:off x="356043" y="1910654"/>
            <a:ext cx="8218714" cy="2525486"/>
          </a:xfrm>
        </p:spPr>
        <p:txBody>
          <a:bodyPr>
            <a:normAutofit lnSpcReduction="10000"/>
          </a:bodyPr>
          <a:lstStyle/>
          <a:p>
            <a:pPr algn="ctr">
              <a:buFont typeface="Arial" charset="0"/>
              <a:buNone/>
            </a:pPr>
            <a:r>
              <a:rPr lang="en-US" dirty="0"/>
              <a:t>	</a:t>
            </a:r>
            <a:r>
              <a:rPr lang="en-US" sz="3000" dirty="0"/>
              <a:t>The purpose of the MEP in Georgia (and the United States) is to ensure that migrant children fully benefit from the same free public education provided to all children and that the unmet education-related needs resulting from their migrant lifestyle are met. </a:t>
            </a:r>
          </a:p>
        </p:txBody>
      </p:sp>
      <p:pic>
        <p:nvPicPr>
          <p:cNvPr id="717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658" y="4673163"/>
            <a:ext cx="1757956" cy="155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07" y="4698609"/>
            <a:ext cx="1790710" cy="154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r>
              <a:rPr lang="en-US" dirty="0"/>
              <a:t>1/13/2015</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6218" y="4687213"/>
            <a:ext cx="1344964" cy="15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148" y="4673163"/>
            <a:ext cx="2045509" cy="15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1183" y="4694797"/>
            <a:ext cx="1984965" cy="15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24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Title I, Part C</a:t>
            </a:r>
            <a:br>
              <a:rPr lang="en-US" sz="4000" dirty="0">
                <a:latin typeface="+mn-lt"/>
              </a:rPr>
            </a:br>
            <a:r>
              <a:rPr lang="en-US" sz="4000" dirty="0">
                <a:latin typeface="+mn-lt"/>
              </a:rPr>
              <a:t>Migrant Education Program</a:t>
            </a:r>
          </a:p>
        </p:txBody>
      </p:sp>
      <p:sp>
        <p:nvSpPr>
          <p:cNvPr id="4" name="Date Placeholder 3"/>
          <p:cNvSpPr>
            <a:spLocks noGrp="1"/>
          </p:cNvSpPr>
          <p:nvPr>
            <p:ph type="dt" sz="half" idx="2"/>
          </p:nvPr>
        </p:nvSpPr>
        <p:spPr/>
        <p:txBody>
          <a:bodyPr/>
          <a:lstStyle/>
          <a:p>
            <a:fld id="{4DAE6870-AD18-448A-9B2A-0EFE6DC7B06B}" type="datetime1">
              <a:rPr lang="en-US" smtClean="0"/>
              <a:pPr/>
              <a:t>9/5/2017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pic>
        <p:nvPicPr>
          <p:cNvPr id="6" name="Picture 4" descr="http://www.ncfh.org/images/content/farmworkers_streams.jp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2897" y="2570068"/>
            <a:ext cx="4726305" cy="28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John Wight\Desktop\MEP HD Logo.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4976" y="2830552"/>
            <a:ext cx="2113527" cy="219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68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9571" y="217102"/>
            <a:ext cx="6757639" cy="1096963"/>
          </a:xfrm>
        </p:spPr>
        <p:txBody>
          <a:bodyPr>
            <a:noAutofit/>
          </a:bodyPr>
          <a:lstStyle/>
          <a:p>
            <a:pPr eaLnBrk="1" hangingPunct="1"/>
            <a:r>
              <a:rPr lang="en-US" sz="3200" dirty="0">
                <a:latin typeface="+mn-lt"/>
              </a:rPr>
              <a:t>What is the Federal Definition of a “migratory child”?</a:t>
            </a:r>
          </a:p>
        </p:txBody>
      </p:sp>
      <p:sp>
        <p:nvSpPr>
          <p:cNvPr id="6" name="Content Placeholder 2">
            <a:extLst>
              <a:ext uri="{FF2B5EF4-FFF2-40B4-BE49-F238E27FC236}">
                <a16:creationId xmlns:a16="http://schemas.microsoft.com/office/drawing/2014/main" id="{983EAB27-3116-44D3-97AE-882B3803EE8B}"/>
              </a:ext>
            </a:extLst>
          </p:cNvPr>
          <p:cNvSpPr>
            <a:spLocks noGrp="1"/>
          </p:cNvSpPr>
          <p:nvPr>
            <p:ph idx="1"/>
          </p:nvPr>
        </p:nvSpPr>
        <p:spPr>
          <a:xfrm>
            <a:off x="349869" y="1691810"/>
            <a:ext cx="8604559" cy="4351338"/>
          </a:xfrm>
        </p:spPr>
        <p:txBody>
          <a:bodyPr/>
          <a:lstStyle/>
          <a:p>
            <a:pPr marL="0" indent="0">
              <a:buNone/>
            </a:pPr>
            <a:r>
              <a:rPr lang="en-US" sz="2000" dirty="0">
                <a:latin typeface="+mn-lt"/>
              </a:rPr>
              <a:t>According to sections 1115(c)(1)(A) (incorporated into the MEP by sections 1304(c)(2), 1115(b), and 1309(3) of the ESEA, and 34 C.F.R. § 200.103(a)), a child is a “migratory child” if the following conditions are met:</a:t>
            </a:r>
          </a:p>
          <a:p>
            <a:pPr marL="0" lvl="0" indent="0">
              <a:buNone/>
            </a:pPr>
            <a:r>
              <a:rPr lang="en-US" sz="2000" dirty="0">
                <a:latin typeface="+mn-lt"/>
              </a:rPr>
              <a:t>1. The child is not older than 21 years of age; </a:t>
            </a:r>
            <a:r>
              <a:rPr lang="en-US" sz="2000" i="1" dirty="0">
                <a:latin typeface="+mn-lt"/>
              </a:rPr>
              <a:t>and</a:t>
            </a:r>
            <a:endParaRPr lang="en-US" sz="2000" dirty="0">
              <a:latin typeface="+mn-lt"/>
            </a:endParaRPr>
          </a:p>
          <a:p>
            <a:pPr marL="290513" lvl="0" indent="-290513">
              <a:buNone/>
            </a:pPr>
            <a:r>
              <a:rPr lang="en-US" sz="2000" dirty="0">
                <a:latin typeface="+mn-lt"/>
              </a:rPr>
              <a:t>2. The child is entitled to a free public education (through grade 12) under State law, </a:t>
            </a:r>
            <a:r>
              <a:rPr lang="en-US" sz="2000" i="1" dirty="0">
                <a:latin typeface="+mn-lt"/>
              </a:rPr>
              <a:t>or </a:t>
            </a:r>
            <a:r>
              <a:rPr lang="en-US" sz="2000" dirty="0">
                <a:latin typeface="+mn-lt"/>
              </a:rPr>
              <a:t>the child is not yet at a grade level at which the LEA provides a free public education, </a:t>
            </a:r>
            <a:r>
              <a:rPr lang="en-US" sz="2000" i="1" dirty="0">
                <a:latin typeface="+mn-lt"/>
              </a:rPr>
              <a:t>and</a:t>
            </a:r>
            <a:endParaRPr lang="en-US" sz="2000" dirty="0">
              <a:latin typeface="+mn-lt"/>
            </a:endParaRPr>
          </a:p>
          <a:p>
            <a:pPr marL="290513" indent="-290513">
              <a:buNone/>
            </a:pPr>
            <a:r>
              <a:rPr lang="en-US" sz="2000" dirty="0">
                <a:latin typeface="+mn-lt"/>
              </a:rPr>
              <a:t>3.  The child made a qualifying move in the preceding 36 months as a migratory agricultural worker or a migratory fisher, or did so with, or to join a parent/guardian or spouse who is a migratory agricultural worker or a migratory fisher; </a:t>
            </a:r>
            <a:r>
              <a:rPr lang="en-US" sz="2000" i="1" dirty="0">
                <a:latin typeface="+mn-lt"/>
              </a:rPr>
              <a:t>and</a:t>
            </a:r>
            <a:endParaRPr lang="en-US" sz="2000" dirty="0">
              <a:latin typeface="+mn-lt"/>
            </a:endParaRPr>
          </a:p>
          <a:p>
            <a:pPr marL="346075" indent="-346075">
              <a:buNone/>
            </a:pPr>
            <a:r>
              <a:rPr lang="en-US" sz="2000" dirty="0">
                <a:latin typeface="+mn-lt"/>
              </a:rPr>
              <a:t>4.  The child moved due to economic necessity from one residence to another residence, and from one school district to another.</a:t>
            </a:r>
          </a:p>
          <a:p>
            <a:endParaRPr lang="en-US" dirty="0">
              <a:latin typeface="+mn-lt"/>
            </a:endParaRPr>
          </a:p>
        </p:txBody>
      </p:sp>
    </p:spTree>
    <p:extLst>
      <p:ext uri="{BB962C8B-B14F-4D97-AF65-F5344CB8AC3E}">
        <p14:creationId xmlns:p14="http://schemas.microsoft.com/office/powerpoint/2010/main" val="190944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90095403"/>
              </p:ext>
            </p:extLst>
          </p:nvPr>
        </p:nvGraphicFramePr>
        <p:xfrm>
          <a:off x="294291" y="2197853"/>
          <a:ext cx="8511455" cy="3363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Title 2"/>
          <p:cNvSpPr>
            <a:spLocks noGrp="1"/>
          </p:cNvSpPr>
          <p:nvPr>
            <p:ph type="title"/>
          </p:nvPr>
        </p:nvSpPr>
        <p:spPr>
          <a:xfrm>
            <a:off x="211874" y="218356"/>
            <a:ext cx="7266840" cy="1559644"/>
          </a:xfrm>
        </p:spPr>
        <p:txBody>
          <a:bodyPr>
            <a:normAutofit fontScale="90000"/>
          </a:bodyPr>
          <a:lstStyle/>
          <a:p>
            <a:br>
              <a:rPr lang="en-US" sz="4800" dirty="0"/>
            </a:br>
            <a:r>
              <a:rPr lang="en-US" sz="4000" dirty="0">
                <a:latin typeface="+mn-lt"/>
              </a:rPr>
              <a:t>Legal Authority for </a:t>
            </a:r>
            <a:br>
              <a:rPr lang="en-US" sz="4000" dirty="0">
                <a:latin typeface="+mn-lt"/>
              </a:rPr>
            </a:br>
            <a:r>
              <a:rPr lang="en-US" sz="4000" dirty="0">
                <a:latin typeface="+mn-lt"/>
              </a:rPr>
              <a:t>Priority For Services (PFS)</a:t>
            </a:r>
            <a:br>
              <a:rPr lang="en-US" dirty="0"/>
            </a:br>
            <a:br>
              <a:rPr lang="en-US" dirty="0"/>
            </a:br>
            <a:br>
              <a:rPr lang="en-US" sz="1600" b="0" dirty="0"/>
            </a:br>
            <a:endParaRPr lang="en-US" sz="1600" b="0" dirty="0"/>
          </a:p>
        </p:txBody>
      </p:sp>
      <p:sp>
        <p:nvSpPr>
          <p:cNvPr id="8197"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184A983-E923-4EDB-ABC8-72438B2EF677}"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532540-762F-42FB-BBE3-875E543DD3B1}"/>
              </a:ext>
            </a:extLst>
          </p:cNvPr>
          <p:cNvSpPr>
            <a:spLocks noGrp="1"/>
          </p:cNvSpPr>
          <p:nvPr>
            <p:ph type="title"/>
          </p:nvPr>
        </p:nvSpPr>
        <p:spPr/>
        <p:txBody>
          <a:bodyPr/>
          <a:lstStyle/>
          <a:p>
            <a:r>
              <a:rPr lang="en-US" dirty="0"/>
              <a:t>PFS</a:t>
            </a:r>
          </a:p>
        </p:txBody>
      </p:sp>
      <p:sp>
        <p:nvSpPr>
          <p:cNvPr id="4" name="Date Placeholder 3">
            <a:extLst>
              <a:ext uri="{FF2B5EF4-FFF2-40B4-BE49-F238E27FC236}">
                <a16:creationId xmlns:a16="http://schemas.microsoft.com/office/drawing/2014/main" id="{5FC73814-A03C-4F00-AAE5-85EF587FAE26}"/>
              </a:ext>
            </a:extLst>
          </p:cNvPr>
          <p:cNvSpPr>
            <a:spLocks noGrp="1"/>
          </p:cNvSpPr>
          <p:nvPr>
            <p:ph type="dt" sz="half" idx="10"/>
          </p:nvPr>
        </p:nvSpPr>
        <p:spPr/>
        <p:txBody>
          <a:bodyPr/>
          <a:lstStyle/>
          <a:p>
            <a:pPr>
              <a:defRPr/>
            </a:pPr>
            <a:fld id="{73AD8D3D-50F0-47C0-A83E-EC03D6DC83FF}" type="datetime1">
              <a:rPr lang="en-US" smtClean="0"/>
              <a:pPr>
                <a:defRPr/>
              </a:pPr>
              <a:t>9/5/2017</a:t>
            </a:fld>
            <a:endParaRPr lang="en-US" dirty="0"/>
          </a:p>
        </p:txBody>
      </p:sp>
      <p:sp>
        <p:nvSpPr>
          <p:cNvPr id="5" name="Slide Number Placeholder 4">
            <a:extLst>
              <a:ext uri="{FF2B5EF4-FFF2-40B4-BE49-F238E27FC236}">
                <a16:creationId xmlns:a16="http://schemas.microsoft.com/office/drawing/2014/main" id="{5D452FC2-4758-4C63-A6F4-D2B8FE3B00AB}"/>
              </a:ext>
            </a:extLst>
          </p:cNvPr>
          <p:cNvSpPr>
            <a:spLocks noGrp="1"/>
          </p:cNvSpPr>
          <p:nvPr>
            <p:ph type="sldNum" sz="quarter" idx="12"/>
          </p:nvPr>
        </p:nvSpPr>
        <p:spPr/>
        <p:txBody>
          <a:bodyPr/>
          <a:lstStyle/>
          <a:p>
            <a:pPr>
              <a:defRPr/>
            </a:pPr>
            <a:fld id="{2B8296DD-9DDB-4FF6-9A01-84D82085509C}" type="slidenum">
              <a:rPr lang="en-US" smtClean="0"/>
              <a:pPr>
                <a:defRPr/>
              </a:pPr>
              <a:t>8</a:t>
            </a:fld>
            <a:endParaRPr lang="en-US" dirty="0"/>
          </a:p>
        </p:txBody>
      </p:sp>
      <p:sp>
        <p:nvSpPr>
          <p:cNvPr id="6" name="Content Placeholder 5">
            <a:extLst>
              <a:ext uri="{FF2B5EF4-FFF2-40B4-BE49-F238E27FC236}">
                <a16:creationId xmlns:a16="http://schemas.microsoft.com/office/drawing/2014/main" id="{E47612C3-C992-43B8-BEDA-9D5B6624F4B3}"/>
              </a:ext>
            </a:extLst>
          </p:cNvPr>
          <p:cNvSpPr>
            <a:spLocks noGrp="1"/>
          </p:cNvSpPr>
          <p:nvPr>
            <p:ph idx="1"/>
          </p:nvPr>
        </p:nvSpPr>
        <p:spPr>
          <a:xfrm>
            <a:off x="628650" y="1825625"/>
            <a:ext cx="7886700" cy="4401205"/>
          </a:xfrm>
          <a:prstGeom prst="rect">
            <a:avLst/>
          </a:prstGeom>
        </p:spPr>
        <p:txBody>
          <a:bodyPr wrap="square">
            <a:spAutoFit/>
          </a:bodyPr>
          <a:lstStyle/>
          <a:p>
            <a:pPr marL="0" indent="0">
              <a:lnSpc>
                <a:spcPct val="100000"/>
              </a:lnSpc>
              <a:spcBef>
                <a:spcPts val="0"/>
              </a:spcBef>
              <a:buNone/>
            </a:pPr>
            <a:r>
              <a:rPr lang="en-US" dirty="0"/>
              <a:t>PRIORITY FOR SERVICES. In providing services with funds received under this part, each recipient of such funds shall give priority to </a:t>
            </a:r>
            <a:r>
              <a:rPr lang="en-US" dirty="0">
                <a:solidFill>
                  <a:srgbClr val="FF0000"/>
                </a:solidFill>
              </a:rPr>
              <a:t>migratory children who have made a qualifying move within the previous 1-year period</a:t>
            </a:r>
            <a:r>
              <a:rPr lang="en-US" dirty="0"/>
              <a:t> and who </a:t>
            </a:r>
          </a:p>
          <a:p>
            <a:pPr>
              <a:lnSpc>
                <a:spcPct val="100000"/>
              </a:lnSpc>
              <a:spcBef>
                <a:spcPts val="0"/>
              </a:spcBef>
            </a:pPr>
            <a:endParaRPr lang="en-US" dirty="0">
              <a:solidFill>
                <a:srgbClr val="FF0000"/>
              </a:solidFill>
            </a:endParaRPr>
          </a:p>
          <a:p>
            <a:pPr>
              <a:lnSpc>
                <a:spcPct val="100000"/>
              </a:lnSpc>
              <a:spcBef>
                <a:spcPts val="0"/>
              </a:spcBef>
            </a:pPr>
            <a:r>
              <a:rPr lang="en-US" dirty="0">
                <a:solidFill>
                  <a:srgbClr val="FF0000"/>
                </a:solidFill>
              </a:rPr>
              <a:t>Are failing, or most at risk of failing, to meet the challenging State academic</a:t>
            </a:r>
            <a:r>
              <a:rPr lang="en-US" dirty="0"/>
              <a:t>  or </a:t>
            </a:r>
          </a:p>
          <a:p>
            <a:pPr>
              <a:lnSpc>
                <a:spcPct val="100000"/>
              </a:lnSpc>
              <a:spcBef>
                <a:spcPts val="0"/>
              </a:spcBef>
            </a:pPr>
            <a:endParaRPr lang="en-US" dirty="0">
              <a:solidFill>
                <a:srgbClr val="FF0000"/>
              </a:solidFill>
            </a:endParaRPr>
          </a:p>
          <a:p>
            <a:pPr>
              <a:lnSpc>
                <a:spcPct val="100000"/>
              </a:lnSpc>
              <a:spcBef>
                <a:spcPts val="0"/>
              </a:spcBef>
            </a:pPr>
            <a:r>
              <a:rPr lang="en-US" dirty="0">
                <a:solidFill>
                  <a:srgbClr val="FF0000"/>
                </a:solidFill>
              </a:rPr>
              <a:t>Have dropped out of school.</a:t>
            </a:r>
          </a:p>
        </p:txBody>
      </p:sp>
    </p:spTree>
    <p:extLst>
      <p:ext uri="{BB962C8B-B14F-4D97-AF65-F5344CB8AC3E}">
        <p14:creationId xmlns:p14="http://schemas.microsoft.com/office/powerpoint/2010/main" val="284684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2505" y="123157"/>
            <a:ext cx="4067781" cy="1019296"/>
          </a:xfrm>
        </p:spPr>
        <p:txBody>
          <a:bodyPr>
            <a:normAutofit fontScale="90000"/>
          </a:bodyPr>
          <a:lstStyle/>
          <a:p>
            <a:pPr algn="ctr"/>
            <a:r>
              <a:rPr lang="en-US" sz="3600" b="1" dirty="0">
                <a:latin typeface="+mn-lt"/>
              </a:rPr>
              <a:t>Priority for Services (PFS)</a:t>
            </a:r>
          </a:p>
        </p:txBody>
      </p:sp>
      <p:grpSp>
        <p:nvGrpSpPr>
          <p:cNvPr id="17" name="Group 16"/>
          <p:cNvGrpSpPr/>
          <p:nvPr/>
        </p:nvGrpSpPr>
        <p:grpSpPr>
          <a:xfrm>
            <a:off x="952914" y="925551"/>
            <a:ext cx="7187814" cy="4297733"/>
            <a:chOff x="1167031" y="292811"/>
            <a:chExt cx="6285331" cy="3785721"/>
          </a:xfrm>
        </p:grpSpPr>
        <p:sp>
          <p:nvSpPr>
            <p:cNvPr id="18" name="Oval 17"/>
            <p:cNvSpPr/>
            <p:nvPr/>
          </p:nvSpPr>
          <p:spPr>
            <a:xfrm>
              <a:off x="3375488" y="292811"/>
              <a:ext cx="1640087" cy="1597708"/>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400" b="1" dirty="0">
                  <a:solidFill>
                    <a:schemeClr val="bg1"/>
                  </a:solidFill>
                </a:rPr>
                <a:t>Failing , or most at risk of failing , to meet the challenging State academic standards</a:t>
              </a:r>
            </a:p>
            <a:p>
              <a:pPr algn="ctr"/>
              <a:endParaRPr lang="en-US" sz="300" b="1" dirty="0">
                <a:solidFill>
                  <a:schemeClr val="tx1"/>
                </a:solidFill>
              </a:endParaRPr>
            </a:p>
          </p:txBody>
        </p:sp>
        <p:sp>
          <p:nvSpPr>
            <p:cNvPr id="19" name="Oval 18"/>
            <p:cNvSpPr/>
            <p:nvPr/>
          </p:nvSpPr>
          <p:spPr>
            <a:xfrm>
              <a:off x="6037911" y="1302250"/>
              <a:ext cx="1414451" cy="1392241"/>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ln w="10541" cmpd="sng">
                    <a:solidFill>
                      <a:srgbClr val="7D7D7D">
                        <a:tint val="100000"/>
                        <a:shade val="100000"/>
                        <a:satMod val="110000"/>
                      </a:srgbClr>
                    </a:solidFill>
                    <a:prstDash val="solid"/>
                  </a:ln>
                  <a:solidFill>
                    <a:schemeClr val="tx1"/>
                  </a:solidFill>
                </a:rPr>
                <a:t>PFS</a:t>
              </a:r>
            </a:p>
          </p:txBody>
        </p:sp>
        <p:sp>
          <p:nvSpPr>
            <p:cNvPr id="20" name="Oval 19"/>
            <p:cNvSpPr/>
            <p:nvPr/>
          </p:nvSpPr>
          <p:spPr>
            <a:xfrm>
              <a:off x="3509765" y="2610678"/>
              <a:ext cx="1530402" cy="1467854"/>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600" b="1" dirty="0">
                  <a:solidFill>
                    <a:schemeClr val="bg1"/>
                  </a:solidFill>
                </a:rPr>
                <a:t>Have Dropped out of school</a:t>
              </a:r>
            </a:p>
            <a:p>
              <a:pPr algn="ctr"/>
              <a:endParaRPr lang="en-US" sz="700" b="1" dirty="0">
                <a:solidFill>
                  <a:schemeClr val="tx1"/>
                </a:solidFill>
              </a:endParaRPr>
            </a:p>
          </p:txBody>
        </p:sp>
        <p:sp>
          <p:nvSpPr>
            <p:cNvPr id="21" name="Oval 20"/>
            <p:cNvSpPr/>
            <p:nvPr/>
          </p:nvSpPr>
          <p:spPr>
            <a:xfrm>
              <a:off x="1167031" y="1425858"/>
              <a:ext cx="1505799" cy="1519221"/>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b="1" dirty="0">
                  <a:solidFill>
                    <a:schemeClr val="tx1"/>
                  </a:solidFill>
                </a:rPr>
                <a:t>Interrupted schooling indicator</a:t>
              </a:r>
              <a:endParaRPr lang="en-US" sz="800" b="1" dirty="0">
                <a:solidFill>
                  <a:schemeClr val="tx1"/>
                </a:solidFill>
              </a:endParaRPr>
            </a:p>
            <a:p>
              <a:pPr algn="ctr"/>
              <a:endParaRPr lang="en-US" sz="800" b="1" dirty="0"/>
            </a:p>
          </p:txBody>
        </p:sp>
        <p:sp>
          <p:nvSpPr>
            <p:cNvPr id="22" name="TextBox 21"/>
            <p:cNvSpPr txBox="1"/>
            <p:nvPr/>
          </p:nvSpPr>
          <p:spPr>
            <a:xfrm>
              <a:off x="2846285" y="1606629"/>
              <a:ext cx="644728" cy="1200329"/>
            </a:xfrm>
            <a:prstGeom prst="rect">
              <a:avLst/>
            </a:prstGeom>
            <a:noFill/>
          </p:spPr>
          <p:txBody>
            <a:bodyPr wrap="none" rtlCol="0">
              <a:spAutoFit/>
            </a:bodyPr>
            <a:lstStyle/>
            <a:p>
              <a:r>
                <a:rPr lang="en-US" sz="7200" dirty="0"/>
                <a:t>+</a:t>
              </a:r>
            </a:p>
          </p:txBody>
        </p:sp>
        <p:sp>
          <p:nvSpPr>
            <p:cNvPr id="23" name="TextBox 22"/>
            <p:cNvSpPr txBox="1"/>
            <p:nvPr/>
          </p:nvSpPr>
          <p:spPr>
            <a:xfrm>
              <a:off x="4059138" y="2098810"/>
              <a:ext cx="502061" cy="400110"/>
            </a:xfrm>
            <a:prstGeom prst="rect">
              <a:avLst/>
            </a:prstGeom>
            <a:noFill/>
          </p:spPr>
          <p:txBody>
            <a:bodyPr wrap="none" rtlCol="0">
              <a:spAutoFit/>
            </a:bodyPr>
            <a:lstStyle/>
            <a:p>
              <a:r>
                <a:rPr lang="en-US" sz="2000" b="1" dirty="0"/>
                <a:t>OR</a:t>
              </a:r>
            </a:p>
          </p:txBody>
        </p:sp>
        <p:sp>
          <p:nvSpPr>
            <p:cNvPr id="24" name="TextBox 23"/>
            <p:cNvSpPr txBox="1"/>
            <p:nvPr/>
          </p:nvSpPr>
          <p:spPr>
            <a:xfrm>
              <a:off x="5266606" y="1550134"/>
              <a:ext cx="771305" cy="1060543"/>
            </a:xfrm>
            <a:prstGeom prst="rect">
              <a:avLst/>
            </a:prstGeom>
            <a:noFill/>
          </p:spPr>
          <p:txBody>
            <a:bodyPr wrap="square" rtlCol="0">
              <a:spAutoFit/>
            </a:bodyPr>
            <a:lstStyle/>
            <a:p>
              <a:r>
                <a:rPr lang="en-US" sz="7200" dirty="0"/>
                <a:t>=</a:t>
              </a:r>
            </a:p>
          </p:txBody>
        </p:sp>
        <p:cxnSp>
          <p:nvCxnSpPr>
            <p:cNvPr id="25" name="Straight Arrow Connector 24"/>
            <p:cNvCxnSpPr>
              <a:cxnSpLocks/>
            </p:cNvCxnSpPr>
            <p:nvPr/>
          </p:nvCxnSpPr>
          <p:spPr>
            <a:xfrm flipV="1">
              <a:off x="4274966" y="1890519"/>
              <a:ext cx="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4274966" y="2372950"/>
              <a:ext cx="0" cy="2094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5125" y="5365228"/>
            <a:ext cx="9044479" cy="923330"/>
          </a:xfrm>
          <a:prstGeom prst="rect">
            <a:avLst/>
          </a:prstGeom>
          <a:noFill/>
        </p:spPr>
        <p:txBody>
          <a:bodyPr wrap="square" rtlCol="0">
            <a:spAutoFit/>
          </a:bodyPr>
          <a:lstStyle/>
          <a:p>
            <a:pPr marL="285750" indent="-285750">
              <a:buFont typeface="Arial" panose="020B0604020202020204" pitchFamily="34" charset="0"/>
              <a:buChar char="•"/>
            </a:pPr>
            <a:r>
              <a:rPr lang="en-US" dirty="0"/>
              <a:t>MEP-eligible children must exhibit </a:t>
            </a:r>
            <a:r>
              <a:rPr lang="en-US" b="1" dirty="0"/>
              <a:t>both </a:t>
            </a:r>
            <a:r>
              <a:rPr lang="en-US" dirty="0"/>
              <a:t>factors in order to be considered PFS.</a:t>
            </a:r>
          </a:p>
          <a:p>
            <a:pPr marL="285750" indent="-285750">
              <a:buFont typeface="Arial" panose="020B0604020202020204" pitchFamily="34" charset="0"/>
              <a:buChar char="•"/>
            </a:pPr>
            <a:r>
              <a:rPr lang="en-US" altLang="en-US" dirty="0"/>
              <a:t>In our state, we work to ensure PFS status is determined within the prescribed time period (2 weeks) so that services for these needy children can be put in to place.</a:t>
            </a:r>
            <a:endParaRPr lang="en-US" dirty="0"/>
          </a:p>
        </p:txBody>
      </p:sp>
    </p:spTree>
    <p:extLst>
      <p:ext uri="{BB962C8B-B14F-4D97-AF65-F5344CB8AC3E}">
        <p14:creationId xmlns:p14="http://schemas.microsoft.com/office/powerpoint/2010/main" val="2005488924"/>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D5CB2-C77C-4C39-9C6B-0B2716301968}"/>
</file>

<file path=customXml/itemProps2.xml><?xml version="1.0" encoding="utf-8"?>
<ds:datastoreItem xmlns:ds="http://schemas.openxmlformats.org/officeDocument/2006/customXml" ds:itemID="{29B29D01-5730-4A8E-9BD7-2B6A2D5EB62D}"/>
</file>

<file path=customXml/itemProps3.xml><?xml version="1.0" encoding="utf-8"?>
<ds:datastoreItem xmlns:ds="http://schemas.openxmlformats.org/officeDocument/2006/customXml" ds:itemID="{F788387D-9461-4210-B46B-F8C287BD548E}"/>
</file>

<file path=docProps/app.xml><?xml version="1.0" encoding="utf-8"?>
<Properties xmlns="http://schemas.openxmlformats.org/officeDocument/2006/extended-properties" xmlns:vt="http://schemas.openxmlformats.org/officeDocument/2006/docPropsVTypes">
  <Template>GaDOE-PowerPoint-WhiteTemplate</Template>
  <TotalTime>1350</TotalTime>
  <Words>1860</Words>
  <Application>Microsoft Office PowerPoint</Application>
  <PresentationFormat>On-screen Show (4:3)</PresentationFormat>
  <Paragraphs>231</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Rounded MT Bold</vt:lpstr>
      <vt:lpstr>Calibri</vt:lpstr>
      <vt:lpstr>Times</vt:lpstr>
      <vt:lpstr>Times New Roman</vt:lpstr>
      <vt:lpstr>GaDOE-PowerPoint-WhiteTemplate</vt:lpstr>
      <vt:lpstr>Title I Part C -MEP Is part of the Georgia’s Systems of  Continuous Improvement </vt:lpstr>
      <vt:lpstr>PowerPoint Presentation</vt:lpstr>
      <vt:lpstr>Session Objectives</vt:lpstr>
      <vt:lpstr>What is the Migrant Education Program (MEP)?</vt:lpstr>
      <vt:lpstr>Title I, Part C Migrant Education Program</vt:lpstr>
      <vt:lpstr>What is the Federal Definition of a “migratory child”?</vt:lpstr>
      <vt:lpstr> Legal Authority for  Priority For Services (PFS)   </vt:lpstr>
      <vt:lpstr>PFS</vt:lpstr>
      <vt:lpstr>Priority for Services (PFS)</vt:lpstr>
      <vt:lpstr>Service Delivery Designs</vt:lpstr>
      <vt:lpstr>Inclusion and Pull Out</vt:lpstr>
      <vt:lpstr>Bulloch County Tutoring Program</vt:lpstr>
      <vt:lpstr>Extended Day Programs</vt:lpstr>
      <vt:lpstr>Extended Day Programs</vt:lpstr>
      <vt:lpstr>Toombs County After School Program</vt:lpstr>
      <vt:lpstr>Gordon County Tutoring Program</vt:lpstr>
      <vt:lpstr>Saturday Programs</vt:lpstr>
      <vt:lpstr>In-Home Instruction</vt:lpstr>
      <vt:lpstr>Summer and Intersession  Programs</vt:lpstr>
      <vt:lpstr>Distance Learning</vt:lpstr>
      <vt:lpstr>Sample MEP Staff Schedule</vt:lpstr>
      <vt:lpstr>Sample MEP Staff Schedule</vt:lpstr>
      <vt:lpstr>Tips for Designing MEP Staff Schedules</vt:lpstr>
      <vt:lpstr>Tips for Designing MEP Staff Schedules</vt:lpstr>
      <vt:lpstr>Tips for Designing MEP Staff Schedules</vt:lpstr>
      <vt:lpstr>Tips for Designing MEP Staff Schedules</vt:lpstr>
      <vt:lpstr>Tips for Designing MEP Staff Schedules</vt:lpstr>
      <vt:lpstr>Tips for Designing MEP Staff Schedules</vt:lpstr>
      <vt:lpstr>Title I, Part C Migrant Education Program</vt:lpstr>
      <vt:lpstr>Questions?</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Wight</dc:creator>
  <cp:lastModifiedBy>Jose Cortez</cp:lastModifiedBy>
  <cp:revision>74</cp:revision>
  <dcterms:created xsi:type="dcterms:W3CDTF">2015-02-03T14:24:58Z</dcterms:created>
  <dcterms:modified xsi:type="dcterms:W3CDTF">2017-09-05T13:51:49Z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