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  <p:sldId id="284" r:id="rId17"/>
    <p:sldId id="274" r:id="rId18"/>
    <p:sldId id="276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>
        <p:scale>
          <a:sx n="90" d="100"/>
          <a:sy n="90" d="100"/>
        </p:scale>
        <p:origin x="7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Professional</a:t>
            </a:r>
            <a:r>
              <a:rPr lang="en-US" baseline="0" dirty="0">
                <a:effectLst/>
              </a:rPr>
              <a:t> Development opportunities via local LEA trainings, RESA, and online modules: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Literacy</a:t>
            </a:r>
            <a:r>
              <a:rPr lang="en-US" baseline="0" dirty="0">
                <a:effectLst/>
              </a:rPr>
              <a:t> and Striving Readers Grant and Comprehensive Reading Solutions: </a:t>
            </a:r>
            <a:r>
              <a:rPr lang="en-US" dirty="0">
                <a:effectLst/>
              </a:rPr>
              <a:t>modules that provide free access to professional learning that may be used to support preschool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Professional</a:t>
            </a:r>
            <a:r>
              <a:rPr lang="en-US" baseline="0" dirty="0"/>
              <a:t> Development modules available via PD Now. </a:t>
            </a:r>
          </a:p>
          <a:p>
            <a:endParaRPr lang="en-US" baseline="0" dirty="0"/>
          </a:p>
          <a:p>
            <a:r>
              <a:rPr lang="en-US" baseline="0" dirty="0"/>
              <a:t>Access will be provided from the RS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37" y="15875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5075"/>
            <a:ext cx="9144000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-15875" y="6235700"/>
            <a:ext cx="9159875" cy="52388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25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9780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3157538" y="214313"/>
            <a:ext cx="5878512" cy="644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Richard Woods, Georgia’s School Superintendent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“Educating Georgia’s Future”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gadoe.org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1042988"/>
            <a:ext cx="9144000" cy="44450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D894136-B207-4FCC-B873-EBF3596492AC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9963779-FDC0-4294-AF0A-D8058F2A8D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1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5075"/>
            <a:ext cx="9144000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-15875" y="6235700"/>
            <a:ext cx="9159875" cy="52388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4"/>
          <a:stretch>
            <a:fillRect/>
          </a:stretch>
        </p:blipFill>
        <p:spPr bwMode="auto">
          <a:xfrm>
            <a:off x="6919913" y="50800"/>
            <a:ext cx="2212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205663" y="1019175"/>
            <a:ext cx="1927225" cy="644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Woods,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16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5075"/>
            <a:ext cx="9144000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-15875" y="6235700"/>
            <a:ext cx="9159875" cy="52388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255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9780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3157538" y="214313"/>
            <a:ext cx="5878512" cy="644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Richard Woods, Georgia’s School Superintendent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“Educating Georgia’s Future”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gadoe.org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1042988"/>
            <a:ext cx="9144000" cy="44450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3E4BC4-3A06-4CA9-954B-805F36F3B2BD}" type="datetime1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38C33D7-CFBF-4AA9-9FC7-ABD827E96B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9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26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15075"/>
            <a:ext cx="9144000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5875" y="6235700"/>
            <a:ext cx="9159875" cy="52388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4"/>
          <a:stretch>
            <a:fillRect/>
          </a:stretch>
        </p:blipFill>
        <p:spPr bwMode="auto">
          <a:xfrm>
            <a:off x="6919913" y="50800"/>
            <a:ext cx="2212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7080250" y="1019175"/>
            <a:ext cx="2052638" cy="644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Woods,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A52D7E-7551-4CD9-86C1-8FD7C070DD33}" type="datetime1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DF6E145-1882-46F3-8857-C5175D7446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5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264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9144000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-15875" y="6235700"/>
            <a:ext cx="9159875" cy="52388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4"/>
          <a:stretch>
            <a:fillRect/>
          </a:stretch>
        </p:blipFill>
        <p:spPr bwMode="auto">
          <a:xfrm>
            <a:off x="6919913" y="50800"/>
            <a:ext cx="2212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105650" y="1019175"/>
            <a:ext cx="2027238" cy="644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Woods,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5A89DB-D373-4BFC-A385-EC90CB1B0D79}" type="datetime1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3E0C10E-3E1B-468D-B28C-85CCC865D2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95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9/1/2017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9/1/2017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6415" y="6356351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9/1/2017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9/1/2017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gadoe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F81D28A-6477-4EA0-9A4C-03300D2262AB}" type="datetime1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2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80" r:id="rId4"/>
    <p:sldLayoutId id="2147483679" r:id="rId5"/>
    <p:sldLayoutId id="2147483666" r:id="rId6"/>
    <p:sldLayoutId id="2147483668" r:id="rId7"/>
    <p:sldLayoutId id="2147483669" r:id="rId8"/>
    <p:sldLayoutId id="2147483670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UovbU047OAhWJZj4KHWeLDVcQjRwIBw&amp;url=http://kmaprek.blogspot.com/&amp;psig=AFQjCNHSa30stqHxG6pEVtKgPIprcSR6ew&amp;ust=1469537400067726" TargetMode="External"/><Relationship Id="rId2" Type="http://schemas.openxmlformats.org/officeDocument/2006/relationships/hyperlink" Target="https://app.readrightfromthestart.org/#!/courses/554d04d7e6105d1800ef742a/lesson/554d09cb202cc817003c66ca/step/556e132fea55751d000e4cbd/c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School-Improvement/Federal-Programs/Pages/Professional-Development.aspx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app.readrightfromthestart.org/#!/courses" TargetMode="External"/><Relationship Id="rId4" Type="http://schemas.openxmlformats.org/officeDocument/2006/relationships/hyperlink" Target="http://comprehensivereadingsolutions.com/category/birth-to-pre-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2readi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estpractices.gsu.edu/?q=node/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omprehensivereadingsolution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mndaayez@doe.k12.ga.us" TargetMode="External"/><Relationship Id="rId7" Type="http://schemas.openxmlformats.org/officeDocument/2006/relationships/hyperlink" Target="mailto:MCTarpley@doe.k12.ga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oberts@doe.k12.ga.us" TargetMode="External"/><Relationship Id="rId5" Type="http://schemas.openxmlformats.org/officeDocument/2006/relationships/hyperlink" Target="mailto:cmathis@doe.k12.ga.us" TargetMode="External"/><Relationship Id="rId4" Type="http://schemas.openxmlformats.org/officeDocument/2006/relationships/hyperlink" Target="mailto:spineda@doe.k12.ga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adoe.org/School-Improvement/Federal-Programs/Pages/School-Readiness-and-OSY-Services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Coordinating and Designing Services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for Preschool Migrant Children </a:t>
            </a:r>
            <a:r>
              <a:rPr lang="en-US" altLang="en-US" sz="3600" dirty="0">
                <a:latin typeface="+mn-lt"/>
              </a:rPr>
              <a:t> </a:t>
            </a:r>
            <a:br>
              <a:rPr lang="en-US" altLang="en-US" sz="3600" dirty="0">
                <a:latin typeface="+mn-lt"/>
              </a:rPr>
            </a:br>
            <a:endParaRPr lang="en-US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52ECF28-D251-4A6D-9E6F-EEBC08D3831F}" type="datetime1">
              <a:rPr lang="en-US" altLang="en-US" sz="1200" smtClean="0">
                <a:solidFill>
                  <a:schemeClr val="bg1"/>
                </a:solidFill>
                <a:latin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9/1/2017</a:t>
            </a:fld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25AD85-5471-44A5-9FFA-3E9FE1913F2D}" type="slidenum">
              <a:rPr lang="en-US" altLang="en-US" sz="1200" smtClean="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91937292-3EE7-4142-A854-D25D6FF95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59" y="3828048"/>
            <a:ext cx="2426604" cy="237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John Wight\Desktop\MEP HD Logo.tiff">
            <a:extLst>
              <a:ext uri="{FF2B5EF4-FFF2-40B4-BE49-F238E27FC236}">
                <a16:creationId xmlns:a16="http://schemas.microsoft.com/office/drawing/2014/main" id="{A2813BFE-0898-426D-A367-046CE412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37" y="3828048"/>
            <a:ext cx="2423663" cy="237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5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434" y="2309680"/>
            <a:ext cx="3702205" cy="13255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</a:rPr>
              <a:t>Home Based Instruction Protocol</a:t>
            </a:r>
            <a:endParaRPr lang="en-US" sz="2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3E373-2A20-452D-B662-4BBE7BED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4" y="268758"/>
            <a:ext cx="4560965" cy="59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9" y="81892"/>
            <a:ext cx="6316630" cy="925058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Preschool Assessment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9473042-C095-4378-AF0A-22CA67CF4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69" y="1196780"/>
            <a:ext cx="3770868" cy="4969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721BE-AE35-4867-8BE8-9C753B6B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137" y="1446797"/>
            <a:ext cx="3501483" cy="47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3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8" y="296619"/>
            <a:ext cx="6768790" cy="1325563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Home Visit Planning Document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622182"/>
            <a:ext cx="5925479" cy="460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6" y="334016"/>
            <a:ext cx="6846849" cy="1325563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Resource and Ideas for Lessons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825625"/>
            <a:ext cx="459430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>
                <a:latin typeface="+mn-lt"/>
              </a:rPr>
              <a:t>Carry a bag of supplies: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Books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Manipulatives, Games, Activities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Tablets/iPads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>
                <a:latin typeface="+mn-lt"/>
              </a:rPr>
              <a:t>Ask Pre-K teachers for lesson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>
                <a:latin typeface="+mn-lt"/>
              </a:rPr>
              <a:t>ideas and appropriate apps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>
                <a:latin typeface="+mn-lt"/>
              </a:rPr>
              <a:t>or websites!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9183" r="20854" b="1021"/>
          <a:stretch/>
        </p:blipFill>
        <p:spPr>
          <a:xfrm rot="5400000">
            <a:off x="4732511" y="1966198"/>
            <a:ext cx="4351337" cy="40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4" y="334016"/>
            <a:ext cx="658990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Reading to Children Using the START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04" y="2085277"/>
            <a:ext cx="5501384" cy="37468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From Rollins Center for Language and Literacy</a:t>
            </a:r>
            <a:endParaRPr lang="en-US" u="sng" dirty="0">
              <a:latin typeface="+mn-lt"/>
              <a:hlinkClick r:id="rId2"/>
            </a:endParaRPr>
          </a:p>
          <a:p>
            <a:r>
              <a:rPr lang="en-US" u="sng" dirty="0">
                <a:latin typeface="+mn-lt"/>
                <a:hlinkClick r:id="rId2"/>
              </a:rPr>
              <a:t>https://app.readrightfromthestart.org/#!/courses/554d04d7e6105d1800ef742a/lesson/554d09cb202cc817003c66ca/step/556e132fea55751d000e4cbd/cd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2" descr="http://p2cdn5static.sharpschool.com/UserFiles/Servers/Server_2992576/Image/play%20learn%20grow%20togeth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8" y="1911711"/>
            <a:ext cx="2767273" cy="20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LwZkuTI7ibU/U0D6eKgvq5I/AAAAAAAABp8/8mR6x_ri-cA/s1600/Screen+Shot+2014-04-06+at+12.55.16+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8" y="3949308"/>
            <a:ext cx="2767273" cy="22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8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14" y="356839"/>
            <a:ext cx="6734747" cy="946892"/>
          </a:xfrm>
        </p:spPr>
        <p:txBody>
          <a:bodyPr>
            <a:normAutofit fontScale="90000"/>
          </a:bodyPr>
          <a:lstStyle/>
          <a:p>
            <a:pPr lvl="0"/>
            <a:br>
              <a:rPr lang="en-US" sz="3800" dirty="0">
                <a:solidFill>
                  <a:prstClr val="black"/>
                </a:solidFill>
                <a:latin typeface="+mn-lt"/>
              </a:rPr>
            </a:br>
            <a:r>
              <a:rPr lang="en-US" dirty="0">
                <a:latin typeface="+mn-lt"/>
              </a:rPr>
              <a:t>Professional Development Options for SSPs</a:t>
            </a:r>
            <a:br>
              <a:rPr lang="en-US" sz="3800" dirty="0">
                <a:solidFill>
                  <a:prstClr val="black"/>
                </a:solidFill>
                <a:latin typeface="+mn-lt"/>
              </a:rPr>
            </a:br>
            <a:br>
              <a:rPr lang="en-US" sz="2700" dirty="0">
                <a:solidFill>
                  <a:prstClr val="black"/>
                </a:solidFill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14" y="1555799"/>
            <a:ext cx="5463508" cy="43945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Local District Trainings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RESA Trainings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Reading Instruction – Birth to Grade 12:  Professional Learning Modules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+mn-lt"/>
                <a:hlinkClick r:id="rId3"/>
              </a:rPr>
              <a:t>https://www.gadoe.org/School-Improvement/Federal-Programs/Pages/Professional-Development.aspx</a:t>
            </a:r>
            <a:endParaRPr lang="en-US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Comprehensive Reading Solutions: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+mn-lt"/>
                <a:hlinkClick r:id="rId4"/>
              </a:rPr>
              <a:t>http://comprehensivereadingsolutions.com/category/birth-to-pre-k/</a:t>
            </a:r>
            <a:endParaRPr lang="en-US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Rollins Center for Language and Literacy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+mn-lt"/>
                <a:hlinkClick r:id="rId5"/>
              </a:rPr>
              <a:t>https://app.readrightfromthestart.org/#!/courses</a:t>
            </a:r>
            <a:r>
              <a:rPr lang="en-US" sz="1400" dirty="0">
                <a:latin typeface="+mn-lt"/>
              </a:rPr>
              <a:t> </a:t>
            </a:r>
          </a:p>
        </p:txBody>
      </p:sp>
      <p:pic>
        <p:nvPicPr>
          <p:cNvPr id="4" name="Picture 2" descr="http://bloximages.chicago2.vip.townnews.com/pressofatlanticcity.com/content/tncms/assets/v3/editorial/5/4b/54ba4299-3c95-5047-80b0-73e7a6ea31aa/4c86b972c4235.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4" y="2124732"/>
            <a:ext cx="3138055" cy="20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lolafoundation.org/images/programs/IMG_66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4164093"/>
            <a:ext cx="3138055" cy="20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0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14" y="88712"/>
            <a:ext cx="631663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More PD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" y="1239692"/>
            <a:ext cx="5441607" cy="4815420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+mn-lt"/>
              </a:rPr>
              <a:t>Governor’s Office of Student Achievement</a:t>
            </a:r>
          </a:p>
          <a:p>
            <a:pPr marL="0" lvl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2400" u="sng" dirty="0">
                <a:latin typeface="+mn-lt"/>
                <a:hlinkClick r:id="rId3"/>
              </a:rPr>
              <a:t>https://words2reading.com</a:t>
            </a:r>
            <a:r>
              <a:rPr lang="en-US" sz="2400" dirty="0">
                <a:latin typeface="+mn-lt"/>
              </a:rPr>
              <a:t>  </a:t>
            </a:r>
            <a:endParaRPr lang="en-US" altLang="en-US" sz="2400" dirty="0">
              <a:solidFill>
                <a:prstClr val="black"/>
              </a:solidFill>
              <a:latin typeface="+mn-lt"/>
            </a:endParaRPr>
          </a:p>
          <a:p>
            <a:pPr marL="0" lvl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2400" u="sng" dirty="0">
                <a:solidFill>
                  <a:prstClr val="black"/>
                </a:solidFill>
                <a:latin typeface="+mn-lt"/>
              </a:rPr>
              <a:t>PD Now! Early Childhood</a:t>
            </a: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+mn-lt"/>
              </a:rPr>
              <a:t>177</a:t>
            </a:r>
            <a:r>
              <a:rPr lang="en-US" altLang="en-US" sz="2400" dirty="0">
                <a:solidFill>
                  <a:prstClr val="black"/>
                </a:solidFill>
                <a:latin typeface="+mn-lt"/>
              </a:rPr>
              <a:t> Understanding Early Childhood Disabilities</a:t>
            </a: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+mn-lt"/>
              </a:rPr>
              <a:t>178</a:t>
            </a:r>
            <a:r>
              <a:rPr lang="en-US" altLang="en-US" sz="2400" dirty="0">
                <a:solidFill>
                  <a:prstClr val="black"/>
                </a:solidFill>
                <a:latin typeface="+mn-lt"/>
              </a:rPr>
              <a:t> Developmentally Appropriate Practices 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+mn-lt"/>
              </a:rPr>
              <a:t>in Early Childhood</a:t>
            </a: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228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 Early Childhood Development: Early Literacy</a:t>
            </a: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231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 Early Childhood Development: Early Math</a:t>
            </a: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233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 Early Childhood Development: Early Science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altLang="en-US" sz="2200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altLang="en-US" sz="2600" dirty="0">
              <a:solidFill>
                <a:prstClr val="black"/>
              </a:solidFill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600" dirty="0">
              <a:solidFill>
                <a:prstClr val="black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17410" name="Picture 2" descr="http://www.masterteacher.com/Para/Para-B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78" y="2419815"/>
            <a:ext cx="3401123" cy="384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6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1" y="244806"/>
            <a:ext cx="6534614" cy="1325563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Professional Development cont.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1" y="2147058"/>
            <a:ext cx="8731404" cy="583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i="1" dirty="0">
                <a:latin typeface="+mn-lt"/>
              </a:rPr>
              <a:t>Georgia State University</a:t>
            </a:r>
            <a:r>
              <a:rPr lang="en-US" altLang="en-US" sz="2400" dirty="0">
                <a:latin typeface="+mn-lt"/>
              </a:rPr>
              <a:t>: </a:t>
            </a:r>
            <a:r>
              <a:rPr lang="en-US" altLang="en-US" sz="2400" dirty="0">
                <a:latin typeface="+mn-lt"/>
                <a:hlinkClick r:id="rId2"/>
              </a:rPr>
              <a:t>http://bestpractices.gsu.edu/?q=node/5</a:t>
            </a:r>
            <a:endParaRPr lang="en-US" altLang="en-US" sz="2400" dirty="0"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43" y="2854712"/>
            <a:ext cx="7490113" cy="33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34016"/>
            <a:ext cx="6608379" cy="1325563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Professional Development cont.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209" y="1659579"/>
            <a:ext cx="7237141" cy="53079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Reading Rockets:  Launching Young Readers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190374"/>
            <a:ext cx="6179856" cy="40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1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0" y="200201"/>
            <a:ext cx="6828192" cy="1325563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Professional Development cont.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20" y="1737637"/>
            <a:ext cx="8077128" cy="8060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+mn-lt"/>
              </a:rPr>
              <a:t>Comprehensive Reading Solutions</a:t>
            </a:r>
          </a:p>
          <a:p>
            <a:pPr lvl="1"/>
            <a:r>
              <a:rPr lang="en-US" altLang="en-US" dirty="0">
                <a:latin typeface="+mn-lt"/>
                <a:hlinkClick r:id="rId2"/>
              </a:rPr>
              <a:t>http://www.comprehensivereadingsolutions.com/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85" y="2693630"/>
            <a:ext cx="5902633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Making a Difference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659579"/>
            <a:ext cx="4713836" cy="4351338"/>
          </a:xfrm>
        </p:spPr>
        <p:txBody>
          <a:bodyPr/>
          <a:lstStyle/>
          <a:p>
            <a:r>
              <a:rPr lang="en-US" altLang="en-US" sz="2400" dirty="0">
                <a:latin typeface="+mn-lt"/>
              </a:rPr>
              <a:t>Why did you choose a career in education? Many people go into education because they want to make a positive impact on the lives of children.</a:t>
            </a:r>
          </a:p>
          <a:p>
            <a:r>
              <a:rPr lang="en-US" altLang="en-US" sz="2400" dirty="0">
                <a:latin typeface="+mn-lt"/>
              </a:rPr>
              <a:t>Migrant Preschool School Readiness services can make a BIG difference in the life of a child.</a:t>
            </a:r>
          </a:p>
          <a:p>
            <a:r>
              <a:rPr lang="en-US" altLang="en-US" sz="2400" dirty="0">
                <a:latin typeface="+mn-lt"/>
              </a:rPr>
              <a:t>Children who start school knowing as much of the information as possible on the checklist will learn much more easily and have greater success in school.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2050" name="318F6840-DB90-41EA-ADA9-1EA7F54C9032" descr="318F6840-DB90-41EA-ADA9-1EA7F54C9032">
            <a:extLst>
              <a:ext uri="{FF2B5EF4-FFF2-40B4-BE49-F238E27FC236}">
                <a16:creationId xmlns:a16="http://schemas.microsoft.com/office/drawing/2014/main" id="{322713F0-08E0-498F-831F-FBBC0E4B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4189" y="2304424"/>
            <a:ext cx="4416091" cy="340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Questions?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3983" y="2506662"/>
            <a:ext cx="7886700" cy="367111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+mn-lt"/>
              </a:rPr>
              <a:t>Contact us …………..</a:t>
            </a:r>
          </a:p>
          <a:p>
            <a:r>
              <a:rPr lang="en-US" dirty="0">
                <a:latin typeface="+mn-lt"/>
              </a:rPr>
              <a:t>Miriam Ndaayezwi, </a:t>
            </a:r>
            <a:r>
              <a:rPr lang="en-US" dirty="0">
                <a:latin typeface="+mn-lt"/>
                <a:hlinkClick r:id="rId3"/>
              </a:rPr>
              <a:t>mndaayez@doe.k12.ga.us</a:t>
            </a:r>
            <a:endParaRPr lang="en-US" dirty="0">
              <a:latin typeface="+mn-lt"/>
            </a:endParaRPr>
          </a:p>
          <a:p>
            <a:r>
              <a:rPr lang="en-US" sz="2600" dirty="0">
                <a:latin typeface="+mn-lt"/>
              </a:rPr>
              <a:t>Sabrina Pineda, </a:t>
            </a:r>
            <a:r>
              <a:rPr lang="en-US" sz="2600" dirty="0">
                <a:latin typeface="+mn-lt"/>
                <a:hlinkClick r:id="rId4"/>
              </a:rPr>
              <a:t>spineda@doe.k12.ga.us</a:t>
            </a:r>
            <a:endParaRPr lang="en-US" sz="2600" dirty="0">
              <a:latin typeface="+mn-lt"/>
            </a:endParaRPr>
          </a:p>
          <a:p>
            <a:r>
              <a:rPr lang="en-US" sz="2600" dirty="0">
                <a:latin typeface="+mn-lt"/>
              </a:rPr>
              <a:t>Cindell Mathis, </a:t>
            </a:r>
            <a:r>
              <a:rPr lang="en-US" sz="2600" dirty="0">
                <a:latin typeface="+mn-lt"/>
                <a:hlinkClick r:id="rId5"/>
              </a:rPr>
              <a:t>cmathis@doe.k12.ga.us</a:t>
            </a:r>
            <a:endParaRPr lang="en-US" sz="2600" dirty="0">
              <a:latin typeface="+mn-lt"/>
            </a:endParaRPr>
          </a:p>
          <a:p>
            <a:r>
              <a:rPr lang="en-US" sz="2600" dirty="0">
                <a:latin typeface="+mn-lt"/>
              </a:rPr>
              <a:t>April Roberts, </a:t>
            </a:r>
            <a:r>
              <a:rPr lang="en-US" sz="2600" dirty="0">
                <a:latin typeface="+mn-lt"/>
                <a:hlinkClick r:id="rId6"/>
              </a:rPr>
              <a:t>aroberts@doe.k12.ga.us</a:t>
            </a:r>
            <a:r>
              <a:rPr lang="en-US" sz="2600" dirty="0">
                <a:latin typeface="+mn-lt"/>
              </a:rPr>
              <a:t> </a:t>
            </a:r>
          </a:p>
          <a:p>
            <a:r>
              <a:rPr lang="en-US" sz="2600" dirty="0">
                <a:latin typeface="+mn-lt"/>
              </a:rPr>
              <a:t>Mary Clare Tarpley, </a:t>
            </a:r>
            <a:r>
              <a:rPr lang="en-US" sz="2600" dirty="0">
                <a:latin typeface="+mn-lt"/>
                <a:hlinkClick r:id="rId7"/>
              </a:rPr>
              <a:t>MCTarpley@doe.k12.ga.us</a:t>
            </a:r>
            <a:r>
              <a:rPr lang="en-US" sz="2600" dirty="0">
                <a:latin typeface="+mn-lt"/>
              </a:rPr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181" y="745432"/>
            <a:ext cx="3318169" cy="1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Overview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Community Partnerships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Service Models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>
                <a:latin typeface="+mn-lt"/>
              </a:rPr>
              <a:t>Facility-based or Home-based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>
                <a:latin typeface="+mn-lt"/>
              </a:rPr>
              <a:t>Preschool Implementation Plan (IP) Examples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err="1">
                <a:latin typeface="+mn-lt"/>
              </a:rPr>
              <a:t>GaDOE</a:t>
            </a:r>
            <a:r>
              <a:rPr lang="en-US" altLang="en-US" dirty="0">
                <a:latin typeface="+mn-lt"/>
              </a:rPr>
              <a:t> MEP School Readiness Resources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Curriculum &amp; Resource Ideas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Professional Development for SSPs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88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Coordinate with Existing Community Services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421005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+mn-lt"/>
              </a:rPr>
              <a:t>Children benefit from increased exposure to learning environments. Whenever possible, help families enroll their children in programs such as these: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+mn-lt"/>
              </a:rPr>
              <a:t>Head Start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+mn-lt"/>
              </a:rPr>
              <a:t>Preschools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+mn-lt"/>
              </a:rPr>
              <a:t>Pre-K programs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+mn-lt"/>
              </a:rPr>
              <a:t>Accredited Day Care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7" name="FD82A8D8-4026-4464-98B1-C0D53CC189AE" descr="FD82A8D8-4026-4464-98B1-C0D53CC189AE">
            <a:extLst>
              <a:ext uri="{FF2B5EF4-FFF2-40B4-BE49-F238E27FC236}">
                <a16:creationId xmlns:a16="http://schemas.microsoft.com/office/drawing/2014/main" id="{E415595E-7732-482B-BE2A-082018CC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4" y="2828260"/>
            <a:ext cx="4453311" cy="33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0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MEP Service Models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9" y="1825625"/>
            <a:ext cx="5386039" cy="43513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>
                <a:latin typeface="+mn-lt"/>
              </a:rPr>
              <a:t>Which model is best for your LEA?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Facility-based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Home-based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Summer School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Combination</a:t>
            </a:r>
          </a:p>
          <a:p>
            <a:r>
              <a:rPr lang="en-US" dirty="0">
                <a:latin typeface="+mn-lt"/>
              </a:rPr>
              <a:t>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3567534-F45E-49EA-B0B1-CA1B678D0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54" y="2833429"/>
            <a:ext cx="4458045" cy="33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Implementation Plans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24" y="1825437"/>
            <a:ext cx="4880052" cy="435133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3600" dirty="0">
                <a:latin typeface="+mn-lt"/>
              </a:rPr>
              <a:t>IP EXAMPLES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3600" dirty="0">
                <a:latin typeface="+mn-lt"/>
              </a:rPr>
              <a:t>Classroom (facility-based)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3600" dirty="0">
                <a:latin typeface="+mn-lt"/>
              </a:rPr>
              <a:t>Home Visits (home-based)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3600" dirty="0">
                <a:latin typeface="+mn-lt"/>
              </a:rPr>
              <a:t>EXITO program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3600" dirty="0">
                <a:latin typeface="+mn-lt"/>
              </a:rPr>
              <a:t>Summer School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2" descr="http://developmentcrossroads.com/wp-content/uploads/2011/08/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t="18512" r="11188" b="14049"/>
          <a:stretch>
            <a:fillRect/>
          </a:stretch>
        </p:blipFill>
        <p:spPr bwMode="auto">
          <a:xfrm>
            <a:off x="5252225" y="2718716"/>
            <a:ext cx="3727183" cy="21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0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51" y="2297153"/>
            <a:ext cx="3735658" cy="166152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altLang="en-US" sz="6000" u="sng" dirty="0">
                <a:latin typeface="+mn-lt"/>
              </a:rPr>
              <a:t>EXITO</a:t>
            </a:r>
            <a:r>
              <a:rPr lang="en-US" altLang="en-US" sz="6000" dirty="0">
                <a:latin typeface="+mn-lt"/>
              </a:rPr>
              <a:t> </a:t>
            </a:r>
            <a:r>
              <a:rPr lang="en-US" altLang="en-US" sz="6000" b="0" dirty="0">
                <a:latin typeface="+mn-lt"/>
              </a:rPr>
              <a:t>Program</a:t>
            </a:r>
            <a:endParaRPr lang="en-US" sz="6000" b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" y="163347"/>
            <a:ext cx="4696374" cy="60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4B144B-5800-4045-AF95-4E909F6DF281}"/>
              </a:ext>
            </a:extLst>
          </p:cNvPr>
          <p:cNvSpPr/>
          <p:nvPr/>
        </p:nvSpPr>
        <p:spPr>
          <a:xfrm>
            <a:off x="1605776" y="3155795"/>
            <a:ext cx="1080274" cy="39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EXITO Activities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795347"/>
            <a:ext cx="7886700" cy="44110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8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55" y="334016"/>
            <a:ext cx="6704558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MEP School Readiness Resources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55" y="1824641"/>
            <a:ext cx="539424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+mn-lt"/>
              </a:rPr>
              <a:t>Review these documents to guide the services you provide to preschool participants and families:</a:t>
            </a:r>
          </a:p>
          <a:p>
            <a:r>
              <a:rPr lang="en-US" altLang="en-US" dirty="0">
                <a:latin typeface="+mn-lt"/>
              </a:rPr>
              <a:t>Preschool Checklist of School Readiness Skills</a:t>
            </a:r>
          </a:p>
          <a:p>
            <a:r>
              <a:rPr lang="en-US" altLang="en-US" dirty="0">
                <a:latin typeface="+mn-lt"/>
              </a:rPr>
              <a:t>Home Visit Planning Document</a:t>
            </a:r>
          </a:p>
          <a:p>
            <a:r>
              <a:rPr lang="en-US" altLang="en-US" dirty="0">
                <a:latin typeface="+mn-lt"/>
              </a:rPr>
              <a:t>Home Based Instruction Protocol </a:t>
            </a:r>
          </a:p>
          <a:p>
            <a:pPr marL="0" indent="0">
              <a:buNone/>
            </a:pPr>
            <a:r>
              <a:rPr lang="en-US" altLang="en-US" sz="1800" dirty="0">
                <a:latin typeface="+mn-lt"/>
              </a:rPr>
              <a:t>All documents are available on the </a:t>
            </a:r>
            <a:r>
              <a:rPr lang="en-US" altLang="en-US" sz="1800" dirty="0" err="1">
                <a:latin typeface="+mn-lt"/>
              </a:rPr>
              <a:t>GaDOE</a:t>
            </a:r>
            <a:r>
              <a:rPr lang="en-US" altLang="en-US" sz="1800" dirty="0">
                <a:latin typeface="+mn-lt"/>
              </a:rPr>
              <a:t> MEP website: </a:t>
            </a:r>
            <a:r>
              <a:rPr lang="en-US" altLang="en-US" sz="1800" dirty="0">
                <a:latin typeface="+mn-lt"/>
                <a:hlinkClick r:id="rId2"/>
              </a:rPr>
              <a:t>http://www.gadoe.org/School-Improvement/Federal-Programs/Pages/School-Readiness-and-OSY-Services.aspx</a:t>
            </a:r>
            <a:r>
              <a:rPr lang="en-US" altLang="en-US" sz="1800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891DF-5AC1-4AEA-A723-2CDA21858250}" type="datetime1">
              <a:rPr lang="en-US" smtClean="0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18061-71BB-4BEE-8AAA-AAD42EA719B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6" descr="C:\Users\badoe\AppData\Local\Microsoft\Windows\Temporary Internet Files\Content.IE5\ED7BRSGX\MP9003872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97" y="3233854"/>
            <a:ext cx="3430293" cy="236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71117"/>
      </p:ext>
    </p:extLst>
  </p:cSld>
  <p:clrMapOvr>
    <a:masterClrMapping/>
  </p:clrMapOvr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DOE PPT Template" id="{BF3CE156-AB22-42B6-822D-506F475DEA39}" vid="{9EBEA17C-3177-41EE-9F54-251660B02B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2E4C403378F47A618332D9916A030" ma:contentTypeVersion="3" ma:contentTypeDescription="Create a new document." ma:contentTypeScope="" ma:versionID="585ccd6030b933be490d191b31c5bb57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b7527f4a-27d2-4365-bb00-5557e26fcc68" targetNamespace="http://schemas.microsoft.com/office/2006/metadata/properties" ma:root="true" ma:fieldsID="3b5eb7cd7ff6aa899a490aa4923c48e4" ns1:_="" ns2:_="" ns3:_="">
    <xsd:import namespace="http://schemas.microsoft.com/sharepoint/v3"/>
    <xsd:import namespace="1d496aed-39d0-4758-b3cf-4e4773287716"/>
    <xsd:import namespace="b7527f4a-27d2-4365-bb00-5557e26fcc6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7f4a-27d2-4365-bb00-5557e26fcc68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4ebcf08-5b0d-4472-bae5-a80e8e51b02c}" ma:internalName="Page" ma:web="eea8ad8c-e1e5-411d-8561-105e2a5e3075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SubHeader xmlns="b7527f4a-27d2-4365-bb00-5557e26fcc68" xsi:nil="true"/>
    <Page xmlns="b7527f4a-27d2-4365-bb00-5557e26fcc6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CE2D99-4EB9-41B9-B29B-20009B769150}"/>
</file>

<file path=customXml/itemProps2.xml><?xml version="1.0" encoding="utf-8"?>
<ds:datastoreItem xmlns:ds="http://schemas.openxmlformats.org/officeDocument/2006/customXml" ds:itemID="{758C9C62-5E8C-4ADB-9AFF-7D5B97D4887B}"/>
</file>

<file path=customXml/itemProps3.xml><?xml version="1.0" encoding="utf-8"?>
<ds:datastoreItem xmlns:ds="http://schemas.openxmlformats.org/officeDocument/2006/customXml" ds:itemID="{C737FCC7-4AFD-4AB5-B734-F060551A5597}"/>
</file>

<file path=docProps/app.xml><?xml version="1.0" encoding="utf-8"?>
<Properties xmlns="http://schemas.openxmlformats.org/officeDocument/2006/extended-properties" xmlns:vt="http://schemas.openxmlformats.org/officeDocument/2006/docPropsVTypes">
  <Template>GaDOE PPT Template</Template>
  <TotalTime>116</TotalTime>
  <Words>569</Words>
  <Application>Microsoft Office PowerPoint</Application>
  <PresentationFormat>On-screen Show (4:3)</PresentationFormat>
  <Paragraphs>147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GaDOE-PowerPoint-Template</vt:lpstr>
      <vt:lpstr>Coordinating and Designing Services  for Preschool Migrant Children   </vt:lpstr>
      <vt:lpstr>Making a Difference</vt:lpstr>
      <vt:lpstr>Overview</vt:lpstr>
      <vt:lpstr>Coordinate with Existing Community Services</vt:lpstr>
      <vt:lpstr>MEP Service Models</vt:lpstr>
      <vt:lpstr>Implementation Plans</vt:lpstr>
      <vt:lpstr>EXITO Program</vt:lpstr>
      <vt:lpstr>EXITO Activities</vt:lpstr>
      <vt:lpstr>MEP School Readiness Resources</vt:lpstr>
      <vt:lpstr>Home Based Instruction Protocol</vt:lpstr>
      <vt:lpstr>Preschool Assessment</vt:lpstr>
      <vt:lpstr>Home Visit Planning Document</vt:lpstr>
      <vt:lpstr>Resource and Ideas for Lessons</vt:lpstr>
      <vt:lpstr>Reading to Children Using the START Strategy</vt:lpstr>
      <vt:lpstr> Professional Development Options for SSPs  </vt:lpstr>
      <vt:lpstr>More PD Options</vt:lpstr>
      <vt:lpstr>Professional Development cont.</vt:lpstr>
      <vt:lpstr>Professional Development cont.</vt:lpstr>
      <vt:lpstr>Professional Development cont.</vt:lpstr>
      <vt:lpstr>Questions?</vt:lpstr>
    </vt:vector>
  </TitlesOfParts>
  <Company>Georgia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Handville</dc:creator>
  <cp:lastModifiedBy>Jose Cortez</cp:lastModifiedBy>
  <cp:revision>20</cp:revision>
  <dcterms:created xsi:type="dcterms:W3CDTF">2015-02-06T21:55:43Z</dcterms:created>
  <dcterms:modified xsi:type="dcterms:W3CDTF">2017-09-01T15:15:10Z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0x0101001D12E4C403378F47A618332D9916A030</vt:lpwstr>
  </property>
</Properties>
</file>