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7"/>
  </p:notesMasterIdLst>
  <p:handoutMasterIdLst>
    <p:handoutMasterId r:id="rId48"/>
  </p:handoutMasterIdLst>
  <p:sldIdLst>
    <p:sldId id="256" r:id="rId5"/>
    <p:sldId id="267" r:id="rId6"/>
    <p:sldId id="268" r:id="rId7"/>
    <p:sldId id="259" r:id="rId8"/>
    <p:sldId id="325" r:id="rId9"/>
    <p:sldId id="257" r:id="rId10"/>
    <p:sldId id="331" r:id="rId11"/>
    <p:sldId id="326" r:id="rId12"/>
    <p:sldId id="327" r:id="rId13"/>
    <p:sldId id="337" r:id="rId14"/>
    <p:sldId id="361" r:id="rId15"/>
    <p:sldId id="362" r:id="rId16"/>
    <p:sldId id="363" r:id="rId17"/>
    <p:sldId id="364" r:id="rId18"/>
    <p:sldId id="328" r:id="rId19"/>
    <p:sldId id="347" r:id="rId20"/>
    <p:sldId id="329" r:id="rId21"/>
    <p:sldId id="330" r:id="rId22"/>
    <p:sldId id="338" r:id="rId23"/>
    <p:sldId id="339" r:id="rId24"/>
    <p:sldId id="340" r:id="rId25"/>
    <p:sldId id="341" r:id="rId26"/>
    <p:sldId id="342" r:id="rId27"/>
    <p:sldId id="345" r:id="rId28"/>
    <p:sldId id="287" r:id="rId29"/>
    <p:sldId id="260" r:id="rId30"/>
    <p:sldId id="349" r:id="rId31"/>
    <p:sldId id="348" r:id="rId32"/>
    <p:sldId id="365" r:id="rId33"/>
    <p:sldId id="366" r:id="rId34"/>
    <p:sldId id="346" r:id="rId35"/>
    <p:sldId id="360" r:id="rId36"/>
    <p:sldId id="354" r:id="rId37"/>
    <p:sldId id="353" r:id="rId38"/>
    <p:sldId id="297" r:id="rId39"/>
    <p:sldId id="351" r:id="rId40"/>
    <p:sldId id="356" r:id="rId41"/>
    <p:sldId id="357" r:id="rId42"/>
    <p:sldId id="358" r:id="rId43"/>
    <p:sldId id="359" r:id="rId44"/>
    <p:sldId id="355" r:id="rId45"/>
    <p:sldId id="352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D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9" autoAdjust="0"/>
  </p:normalViewPr>
  <p:slideViewPr>
    <p:cSldViewPr snapToGrid="0">
      <p:cViewPr varScale="1">
        <p:scale>
          <a:sx n="72" d="100"/>
          <a:sy n="72" d="100"/>
        </p:scale>
        <p:origin x="-104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82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5FA0A-06A5-4D9A-812D-2F15D296B643}" type="datetimeFigureOut">
              <a:rPr lang="en-US" smtClean="0"/>
              <a:t>5/21/2015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6187C-844C-4A49-A231-ACF0072BEA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34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B1433-BF8B-45C5-81D6-089F21EECCF9}" type="datetimeFigureOut">
              <a:rPr lang="en-US" smtClean="0"/>
              <a:t>5/21/2015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30340-F5C0-43BA-9CC1-D63E860F35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3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EE38E-2C7F-458A-B382-6095785939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3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4E1784F-24CF-40F5-8E66-5A671CE0558F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4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FD5ACBA-BC96-4E48-BAD5-E7E116EC4687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055141" y="1019660"/>
            <a:ext cx="2078037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194362-26A2-411B-A63E-F202E3AFF173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2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7206143" y="1019660"/>
            <a:ext cx="1927035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4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5B3B41-2E1F-40FB-8308-AA0E18F0B9DC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4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3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3CB0378-FFD4-4CBB-858D-32EE1C82268A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105475" y="1019660"/>
            <a:ext cx="2027703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2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629077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DE48FE1-C959-4842-929B-B952E86448B4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0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6A82E43-F334-4B83-9151-C0C24AE8A2BC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1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D42744-81F0-410B-A1C2-96529C47C04D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3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93615" y="-478173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64163"/>
            <a:ext cx="4629150" cy="4196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5BC54F9-6F4B-41F9-912C-6E88152A8FF5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01091"/>
            <a:ext cx="4629150" cy="40599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83A17E0-28EC-493A-A2BA-E1070EBF6E76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gadoe.org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F81D28A-6477-4EA0-9A4C-03300D2262A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7172587" y="1019660"/>
            <a:ext cx="19605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5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mndaayez@doe.k12.ga.us" TargetMode="External"/><Relationship Id="rId2" Type="http://schemas.openxmlformats.org/officeDocument/2006/relationships/hyperlink" Target="mailto:spineda@doe.k12.ga.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trujillo@doe.k12.ga.us" TargetMode="External"/><Relationship Id="rId5" Type="http://schemas.openxmlformats.org/officeDocument/2006/relationships/hyperlink" Target="mailto:blarson@doe.k12.ga.us" TargetMode="External"/><Relationship Id="rId4" Type="http://schemas.openxmlformats.org/officeDocument/2006/relationships/hyperlink" Target="mailto:mtrejo@doe.k12.ga.u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72" y="1371600"/>
            <a:ext cx="8964891" cy="1001874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j-lt"/>
              </a:rPr>
              <a:t>#</a:t>
            </a:r>
            <a:r>
              <a:rPr lang="en-US" sz="5400" dirty="0">
                <a:latin typeface="+mj-lt"/>
              </a:rPr>
              <a:t>I</a:t>
            </a:r>
            <a:r>
              <a:rPr lang="en-US" sz="5400" dirty="0" smtClean="0">
                <a:latin typeface="+mj-lt"/>
              </a:rPr>
              <a:t>amthe</a:t>
            </a:r>
            <a:r>
              <a:rPr lang="en-US" sz="5400" i="1" dirty="0" smtClean="0">
                <a:latin typeface="+mj-lt"/>
              </a:rPr>
              <a:t>new</a:t>
            </a:r>
            <a:r>
              <a:rPr lang="en-US" sz="5400" dirty="0" smtClean="0">
                <a:latin typeface="+mj-lt"/>
              </a:rPr>
              <a:t>migrantyouth</a:t>
            </a:r>
            <a:endParaRPr lang="en-US" sz="54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8823" y="3601615"/>
            <a:ext cx="7000148" cy="1866123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algn="l"/>
            <a:endParaRPr lang="en-US" sz="6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5000" dirty="0" smtClean="0">
                <a:solidFill>
                  <a:schemeClr val="bg1">
                    <a:lumMod val="50000"/>
                  </a:schemeClr>
                </a:solidFill>
              </a:rPr>
              <a:t>Resource Specialist Team</a:t>
            </a:r>
          </a:p>
          <a:p>
            <a:r>
              <a:rPr lang="en-US" sz="5000" dirty="0" smtClean="0">
                <a:solidFill>
                  <a:schemeClr val="bg1">
                    <a:lumMod val="50000"/>
                  </a:schemeClr>
                </a:solidFill>
              </a:rPr>
              <a:t>Georgia Migrant Education Program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4CCCB8-5C83-404E-A3A7-8BF440FEC32E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2368" y="2457096"/>
            <a:ext cx="82728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 modern approach to serving a new generation of Migrant </a:t>
            </a:r>
            <a:r>
              <a:rPr lang="en-US" sz="2800" b="1" dirty="0" smtClean="0"/>
              <a:t>youth</a:t>
            </a:r>
          </a:p>
          <a:p>
            <a:pPr algn="ctr"/>
            <a:r>
              <a:rPr lang="en-US" sz="2400" dirty="0" smtClean="0"/>
              <a:t>Title </a:t>
            </a:r>
            <a:r>
              <a:rPr lang="en-US" sz="2400" dirty="0" smtClean="0"/>
              <a:t>Programs </a:t>
            </a:r>
            <a:r>
              <a:rPr lang="en-US" sz="2400" dirty="0" smtClean="0"/>
              <a:t>Conference</a:t>
            </a:r>
            <a:endParaRPr lang="en-US" sz="2400" dirty="0"/>
          </a:p>
          <a:p>
            <a:pPr algn="ctr"/>
            <a:r>
              <a:rPr lang="en-US" sz="2400" dirty="0" smtClean="0"/>
              <a:t>June 2015</a:t>
            </a:r>
          </a:p>
        </p:txBody>
      </p:sp>
    </p:spTree>
    <p:extLst>
      <p:ext uri="{BB962C8B-B14F-4D97-AF65-F5344CB8AC3E}">
        <p14:creationId xmlns:p14="http://schemas.microsoft.com/office/powerpoint/2010/main" val="281144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cription: Developing the Next Generation of Life-Long Learners 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63" y="1187001"/>
            <a:ext cx="5240058" cy="498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2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j-lt"/>
              </a:rPr>
              <a:t>#LeadershipAcademy@ABAC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704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Purpose:</a:t>
            </a:r>
            <a:endParaRPr lang="en-US" dirty="0"/>
          </a:p>
          <a:p>
            <a:r>
              <a:rPr lang="en-US" dirty="0"/>
              <a:t>The Georgia Migrant Education Leadership Academy </a:t>
            </a:r>
            <a:r>
              <a:rPr lang="en-US" dirty="0" smtClean="0"/>
              <a:t>invites </a:t>
            </a:r>
            <a:r>
              <a:rPr lang="en-US" dirty="0"/>
              <a:t>participants to its summer leadership academy held at Abraham Baldwin Agricultural College (ABAC). The two week residential program </a:t>
            </a:r>
            <a:r>
              <a:rPr lang="en-US" dirty="0" smtClean="0"/>
              <a:t>exposes </a:t>
            </a:r>
            <a:r>
              <a:rPr lang="en-US" dirty="0"/>
              <a:t>participants to campus life at ABAC through extracurricular activities and academic classes with ABAC faculty and </a:t>
            </a:r>
            <a:r>
              <a:rPr lang="en-US" dirty="0" smtClean="0"/>
              <a:t>staff - with the intent </a:t>
            </a:r>
            <a:r>
              <a:rPr lang="en-US" dirty="0"/>
              <a:t>to convey the importance of a high school diploma and a post-secondary education.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8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j-lt"/>
              </a:rPr>
              <a:t>#LeadershipAcademy@ABAC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704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Requirements:</a:t>
            </a:r>
            <a:endParaRPr lang="en-US" dirty="0"/>
          </a:p>
          <a:p>
            <a:r>
              <a:rPr lang="en-US" dirty="0" smtClean="0"/>
              <a:t>Must </a:t>
            </a:r>
            <a:r>
              <a:rPr lang="en-US" dirty="0"/>
              <a:t>be </a:t>
            </a:r>
            <a:r>
              <a:rPr lang="en-US" dirty="0" smtClean="0"/>
              <a:t>currently </a:t>
            </a:r>
            <a:r>
              <a:rPr lang="en-US" dirty="0"/>
              <a:t>eligible migrant student </a:t>
            </a:r>
          </a:p>
          <a:p>
            <a:r>
              <a:rPr lang="en-US" dirty="0" smtClean="0"/>
              <a:t>Must </a:t>
            </a:r>
            <a:r>
              <a:rPr lang="en-US" dirty="0"/>
              <a:t>be currently enrolled / rising 9</a:t>
            </a:r>
            <a:r>
              <a:rPr lang="en-US" baseline="30000" dirty="0"/>
              <a:t>th</a:t>
            </a:r>
            <a:r>
              <a:rPr lang="en-US" dirty="0"/>
              <a:t>, 10</a:t>
            </a:r>
            <a:r>
              <a:rPr lang="en-US" baseline="30000" dirty="0"/>
              <a:t>th</a:t>
            </a:r>
            <a:r>
              <a:rPr lang="en-US" dirty="0"/>
              <a:t>, </a:t>
            </a:r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grader</a:t>
            </a:r>
            <a:endParaRPr lang="en-US" dirty="0"/>
          </a:p>
          <a:p>
            <a:r>
              <a:rPr lang="en-US" dirty="0" smtClean="0"/>
              <a:t>Must </a:t>
            </a:r>
            <a:r>
              <a:rPr lang="en-US" dirty="0"/>
              <a:t>complete all parts of </a:t>
            </a:r>
            <a:r>
              <a:rPr lang="en-US" dirty="0" smtClean="0"/>
              <a:t>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application &amp; submit </a:t>
            </a:r>
            <a:r>
              <a:rPr lang="en-US" dirty="0" smtClean="0"/>
              <a:t>it by </a:t>
            </a:r>
            <a:r>
              <a:rPr lang="en-US" dirty="0" smtClean="0"/>
              <a:t>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deadline.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88" y="3202246"/>
            <a:ext cx="23812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#LeadershipAcademy@ABAC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Classes Offered</a:t>
            </a:r>
            <a:r>
              <a:rPr lang="en-US" b="1" u="sng" dirty="0" smtClean="0"/>
              <a:t>:</a:t>
            </a:r>
            <a:endParaRPr lang="en-US" dirty="0"/>
          </a:p>
          <a:p>
            <a:r>
              <a:rPr lang="en-US" dirty="0" smtClean="0"/>
              <a:t>Language </a:t>
            </a:r>
            <a:r>
              <a:rPr lang="en-US" dirty="0"/>
              <a:t>Arts/Reading/ Essay Writing</a:t>
            </a:r>
          </a:p>
          <a:p>
            <a:r>
              <a:rPr lang="en-US" dirty="0" smtClean="0"/>
              <a:t>Mathematics</a:t>
            </a:r>
            <a:endParaRPr lang="en-US" dirty="0"/>
          </a:p>
          <a:p>
            <a:r>
              <a:rPr lang="en-US" dirty="0" smtClean="0"/>
              <a:t>Science/Social </a:t>
            </a:r>
            <a:r>
              <a:rPr lang="en-US" dirty="0"/>
              <a:t>Studies</a:t>
            </a:r>
          </a:p>
          <a:p>
            <a:r>
              <a:rPr lang="en-US" dirty="0" smtClean="0"/>
              <a:t>Study </a:t>
            </a:r>
            <a:r>
              <a:rPr lang="en-US" dirty="0"/>
              <a:t>Skills</a:t>
            </a:r>
          </a:p>
          <a:p>
            <a:r>
              <a:rPr lang="en-US" dirty="0" smtClean="0"/>
              <a:t>Career </a:t>
            </a:r>
            <a:r>
              <a:rPr lang="en-US" dirty="0" smtClean="0"/>
              <a:t>Awareness</a:t>
            </a:r>
            <a:endParaRPr lang="en-US" dirty="0"/>
          </a:p>
          <a:p>
            <a:r>
              <a:rPr lang="en-US" b="1" u="sng" dirty="0"/>
              <a:t>Extracurricular Activities:</a:t>
            </a:r>
            <a:endParaRPr lang="en-US" dirty="0"/>
          </a:p>
          <a:p>
            <a:r>
              <a:rPr lang="en-US" dirty="0" smtClean="0"/>
              <a:t>Team </a:t>
            </a:r>
            <a:r>
              <a:rPr lang="en-US" dirty="0"/>
              <a:t>Building </a:t>
            </a:r>
            <a:r>
              <a:rPr lang="en-US" dirty="0" smtClean="0"/>
              <a:t>Exercises -- </a:t>
            </a:r>
            <a:r>
              <a:rPr lang="en-US" i="1" dirty="0" smtClean="0"/>
              <a:t>Daily </a:t>
            </a:r>
            <a:r>
              <a:rPr lang="en-US" i="1" dirty="0"/>
              <a:t>afternoon activities to promote working in teams, </a:t>
            </a:r>
            <a:r>
              <a:rPr lang="en-US" i="1" dirty="0" smtClean="0"/>
              <a:t>develop better </a:t>
            </a:r>
            <a:r>
              <a:rPr lang="en-US" i="1" dirty="0"/>
              <a:t>communication skills, </a:t>
            </a:r>
            <a:r>
              <a:rPr lang="en-US" i="1" dirty="0" smtClean="0"/>
              <a:t>and hone problem-solving skills.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21" y="2388636"/>
            <a:ext cx="2293029" cy="22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4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#theimpact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 conducted at the end of the summer program.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07843"/>
              </p:ext>
            </p:extLst>
          </p:nvPr>
        </p:nvGraphicFramePr>
        <p:xfrm>
          <a:off x="537676" y="3368350"/>
          <a:ext cx="7977674" cy="100770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121179"/>
                <a:gridCol w="1856495"/>
              </a:tblGrid>
              <a:tr h="10077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I was encouraged/motivated to stay in school and </a:t>
                      </a:r>
                      <a:r>
                        <a:rPr lang="en-US" sz="3200" dirty="0" smtClean="0">
                          <a:effectLst/>
                        </a:rPr>
                        <a:t>graduate.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30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55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112819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#ittakesavillage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41" y="1617281"/>
            <a:ext cx="7940233" cy="4351338"/>
          </a:xfrm>
        </p:spPr>
        <p:txBody>
          <a:bodyPr>
            <a:normAutofit fontScale="92500"/>
          </a:bodyPr>
          <a:lstStyle/>
          <a:p>
            <a:r>
              <a:rPr lang="en-US" b="1" i="1" dirty="0" smtClean="0"/>
              <a:t>Leadership Without Limits!</a:t>
            </a:r>
            <a:r>
              <a:rPr lang="en-US" dirty="0" smtClean="0"/>
              <a:t> is a collaboration between the Georgia Migrant Education Program and the University of Georgia’s Fanning Institute in which 25 students from across the State are chosen to participate in a residential camp setting that:</a:t>
            </a:r>
          </a:p>
          <a:p>
            <a:r>
              <a:rPr lang="en-US" dirty="0" smtClean="0"/>
              <a:t>Promotes Civic Engagement</a:t>
            </a:r>
          </a:p>
          <a:p>
            <a:r>
              <a:rPr lang="en-US" dirty="0" smtClean="0"/>
              <a:t>Develops Leadership Skills</a:t>
            </a:r>
          </a:p>
          <a:p>
            <a:r>
              <a:rPr lang="en-US" dirty="0" smtClean="0"/>
              <a:t>Allows Students </a:t>
            </a:r>
            <a:r>
              <a:rPr lang="en-US" dirty="0" smtClean="0"/>
              <a:t>the Opportunity to Envision </a:t>
            </a:r>
            <a:r>
              <a:rPr lang="en-US" dirty="0" smtClean="0"/>
              <a:t>Themselves in a College Environment</a:t>
            </a:r>
          </a:p>
          <a:p>
            <a:r>
              <a:rPr lang="en-US" dirty="0" smtClean="0"/>
              <a:t>Introduces Students to Viable Post-Secondary Options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1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410" y="385875"/>
            <a:ext cx="8229182" cy="89891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latin typeface="+mj-lt"/>
              </a:rPr>
              <a:t>#LeadershipWithoutLimits (LWL)</a:t>
            </a:r>
            <a:endParaRPr lang="en-US" altLang="en-US" sz="4000" dirty="0">
              <a:latin typeface="+mj-lt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298674" y="1217297"/>
            <a:ext cx="8546653" cy="4542760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sz="2631" dirty="0"/>
              <a:t>In order for candidates to be considered for LWL, they must meet the following minimum criteria:</a:t>
            </a:r>
          </a:p>
          <a:p>
            <a:pPr eaLnBrk="1" hangingPunct="1"/>
            <a:endParaRPr lang="en-US" altLang="en-US" sz="1316" dirty="0"/>
          </a:p>
          <a:p>
            <a:pPr eaLnBrk="1" hangingPunct="1"/>
            <a:r>
              <a:rPr lang="en-US" altLang="en-US" sz="2631" dirty="0"/>
              <a:t>Must be a rising 9th, 10th, 11th, or 12th grader.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316" dirty="0"/>
          </a:p>
          <a:p>
            <a:pPr eaLnBrk="1" hangingPunct="1"/>
            <a:r>
              <a:rPr lang="en-US" altLang="en-US" sz="2631" dirty="0"/>
              <a:t>Must be </a:t>
            </a:r>
            <a:r>
              <a:rPr lang="en-US" altLang="en-US" sz="2631" u="sng" dirty="0"/>
              <a:t>at</a:t>
            </a:r>
            <a:r>
              <a:rPr lang="en-US" altLang="en-US" sz="2631" dirty="0"/>
              <a:t> </a:t>
            </a:r>
            <a:r>
              <a:rPr lang="en-US" altLang="en-US" sz="2631" u="sng" dirty="0"/>
              <a:t>least</a:t>
            </a:r>
            <a:r>
              <a:rPr lang="en-US" altLang="en-US" sz="2631" dirty="0"/>
              <a:t> 15 years of age.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316" dirty="0"/>
          </a:p>
          <a:p>
            <a:pPr eaLnBrk="1" hangingPunct="1"/>
            <a:r>
              <a:rPr lang="en-US" altLang="en-US" sz="2631" dirty="0"/>
              <a:t>Must not have participated in LWL in prior years.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316" dirty="0"/>
          </a:p>
          <a:p>
            <a:pPr eaLnBrk="1" hangingPunct="1"/>
            <a:r>
              <a:rPr lang="en-US" altLang="en-US" sz="2631" dirty="0"/>
              <a:t>Must not have reached End of Migrant Eligibility (EOE). 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840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59" y="487843"/>
            <a:ext cx="3942278" cy="121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532" y="610136"/>
            <a:ext cx="873961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Participants:</a:t>
            </a:r>
          </a:p>
          <a:p>
            <a:endParaRPr lang="en-US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2000" dirty="0"/>
              <a:t>Learn about college education admission processes 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en-US" sz="2000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2000" dirty="0" smtClean="0"/>
              <a:t>Financial </a:t>
            </a:r>
            <a:r>
              <a:rPr lang="en-US" sz="2000" dirty="0" smtClean="0"/>
              <a:t>aid </a:t>
            </a:r>
            <a:r>
              <a:rPr lang="en-US" sz="2000" dirty="0" smtClean="0"/>
              <a:t>and </a:t>
            </a:r>
            <a:r>
              <a:rPr lang="en-US" sz="2000" dirty="0" smtClean="0"/>
              <a:t>scholarships </a:t>
            </a:r>
            <a:r>
              <a:rPr lang="en-US" sz="2000" dirty="0"/>
              <a:t>available for </a:t>
            </a:r>
            <a:r>
              <a:rPr lang="en-US" sz="2000" dirty="0" smtClean="0"/>
              <a:t>students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en-US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2000" dirty="0"/>
              <a:t>Learn about personal leadership </a:t>
            </a:r>
            <a:r>
              <a:rPr lang="en-US" sz="2000" dirty="0" smtClean="0"/>
              <a:t>styles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en-US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2000" dirty="0"/>
              <a:t>Learn how to initiate change through </a:t>
            </a:r>
            <a:r>
              <a:rPr lang="en-US" sz="2000" dirty="0" smtClean="0"/>
              <a:t>leadership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en-US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2000" dirty="0"/>
              <a:t>Gain a better understanding of issues that affect Georgia’s </a:t>
            </a:r>
            <a:r>
              <a:rPr lang="en-US" sz="2000" dirty="0" smtClean="0"/>
              <a:t>migrant community</a:t>
            </a:r>
            <a:endParaRPr lang="en-US" sz="2000" dirty="0" smtClean="0"/>
          </a:p>
          <a:p>
            <a:pPr marL="285750" lvl="0" indent="-285750">
              <a:buFont typeface="Wingdings" pitchFamily="2" charset="2"/>
              <a:buChar char="ü"/>
            </a:pPr>
            <a:endParaRPr lang="en-US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2000" dirty="0" smtClean="0"/>
              <a:t>Participate </a:t>
            </a:r>
            <a:r>
              <a:rPr lang="en-US" sz="2000" dirty="0"/>
              <a:t>in forums for discussion and information </a:t>
            </a:r>
            <a:r>
              <a:rPr lang="en-US" sz="2000" dirty="0" smtClean="0"/>
              <a:t>sharing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en-US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/>
              <a:t>Learn about the importance of civic engagement throughout the design and implementation of community service </a:t>
            </a:r>
            <a:r>
              <a:rPr lang="en-US" sz="2000" dirty="0" smtClean="0"/>
              <a:t>projects</a:t>
            </a:r>
            <a:endParaRPr lang="en-US" sz="2000" dirty="0"/>
          </a:p>
          <a:p>
            <a:pPr marL="285750" lvl="0" indent="-285750">
              <a:buFont typeface="Wingdings" pitchFamily="2" charset="2"/>
              <a:buChar char="ü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827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032" y="1905000"/>
            <a:ext cx="7696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ACTIVITIES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dirty="0"/>
              <a:t>What it Takes to Success in High School Workshop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dirty="0"/>
              <a:t>Road to College Activities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dirty="0"/>
              <a:t>Individual Leadership Workshop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dirty="0"/>
              <a:t>Group/ Community Leadership Workshop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dirty="0"/>
              <a:t>Community Issues Forum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dirty="0"/>
              <a:t>Community Issues Research Workshop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dirty="0"/>
              <a:t>Designing and Implementing Community Service Project Sessions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dirty="0"/>
              <a:t>Team Building Exercises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dirty="0"/>
              <a:t>Science and Fine Arts </a:t>
            </a:r>
            <a:r>
              <a:rPr lang="en-US" sz="2000" dirty="0" smtClean="0"/>
              <a:t>Workshops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000" dirty="0" smtClean="0"/>
              <a:t>Language and Math Workshops</a:t>
            </a:r>
            <a:endParaRPr lang="en-US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College Campus Life Activities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701232"/>
            <a:ext cx="4938665" cy="152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9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"/>
          <a:stretch/>
        </p:blipFill>
        <p:spPr bwMode="auto">
          <a:xfrm>
            <a:off x="520861" y="1215342"/>
            <a:ext cx="8067555" cy="49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11559" y="809878"/>
            <a:ext cx="6316630" cy="1252188"/>
          </a:xfrm>
        </p:spPr>
        <p:txBody>
          <a:bodyPr>
            <a:noAutofit/>
          </a:bodyPr>
          <a:lstStyle/>
          <a:p>
            <a:r>
              <a:rPr lang="en-US" altLang="en-US" dirty="0" smtClean="0">
                <a:latin typeface="+mj-lt"/>
              </a:rPr>
              <a:t>Essential Questions:</a:t>
            </a:r>
            <a:br>
              <a:rPr lang="en-US" altLang="en-US" dirty="0" smtClean="0">
                <a:latin typeface="+mj-lt"/>
              </a:rPr>
            </a:br>
            <a:endParaRPr lang="en-US" altLang="en-US" dirty="0" smtClean="0">
              <a:latin typeface="+mj-lt"/>
            </a:endParaRP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>
          <a:xfrm>
            <a:off x="611559" y="2167986"/>
            <a:ext cx="7886700" cy="1778085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latin typeface="+mj-lt"/>
              </a:rPr>
              <a:t>Who </a:t>
            </a:r>
            <a:r>
              <a:rPr lang="en-US" altLang="en-US" i="1" dirty="0" smtClean="0">
                <a:latin typeface="+mj-lt"/>
              </a:rPr>
              <a:t>is</a:t>
            </a:r>
            <a:r>
              <a:rPr lang="en-US" altLang="en-US" dirty="0" smtClean="0">
                <a:latin typeface="+mj-lt"/>
              </a:rPr>
              <a:t> #thenewmigrantyouth?</a:t>
            </a:r>
          </a:p>
          <a:p>
            <a:r>
              <a:rPr lang="en-US" altLang="en-US" dirty="0" smtClean="0">
                <a:latin typeface="+mj-lt"/>
              </a:rPr>
              <a:t>Are our existing programs meeting their needs?</a:t>
            </a:r>
          </a:p>
          <a:p>
            <a:r>
              <a:rPr lang="en-US" altLang="en-US" dirty="0" smtClean="0">
                <a:latin typeface="+mj-lt"/>
              </a:rPr>
              <a:t>What can we do differently? </a:t>
            </a:r>
          </a:p>
          <a:p>
            <a:pPr marL="0" indent="0">
              <a:buNone/>
            </a:pPr>
            <a:endParaRPr lang="en-US" altLang="en-US" i="1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6934200" y="6356350"/>
            <a:ext cx="1066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59726FF-7836-4847-A5EF-496BDD03067F}" type="datetime1">
              <a:rPr lang="en-US" smtClean="0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3F7E29-7DEF-49F0-BE2E-65A5245A6BE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14" y="3701575"/>
            <a:ext cx="3027453" cy="201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3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" t="9544" r="-8114" b="-23142"/>
          <a:stretch/>
        </p:blipFill>
        <p:spPr bwMode="auto">
          <a:xfrm>
            <a:off x="219918" y="1300625"/>
            <a:ext cx="9301232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91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-hphotos-sjc1.fbcdn.net/247949_208105069231651_100000964793335_556325_13298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96" y="1873583"/>
            <a:ext cx="5733405" cy="43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618" y="1042586"/>
            <a:ext cx="8796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Migrant Education Program Leadership Without Limits!</a:t>
            </a:r>
            <a:br>
              <a:rPr lang="en-US" sz="2400" dirty="0" smtClean="0"/>
            </a:br>
            <a:r>
              <a:rPr lang="en-US" sz="2400" dirty="0" smtClean="0"/>
              <a:t> CLASS 2011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41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arolina\248894_208103339231824_100000964793335_556278_655947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60" y="885825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Carolina\249649_232329513444359_100000019351876_1052152_592345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60" y="3057525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Carolina\251605_232329813444329_100000019351876_1052159_4875029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65" y="1094290"/>
            <a:ext cx="3811929" cy="214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Carolina\259808_1668450365705_1670700523_1134520_6138178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60" y="3238500"/>
            <a:ext cx="2083917" cy="32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1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D609DB-9FC2-462F-95CC-08F985B5752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079" y="114773"/>
            <a:ext cx="5951124" cy="8640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#thenewmigrantyouth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94" y="1374213"/>
            <a:ext cx="3654851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000" b="1" dirty="0" smtClean="0"/>
              <a:t>LWL 2011</a:t>
            </a:r>
          </a:p>
          <a:p>
            <a:r>
              <a:rPr lang="en-US" dirty="0" smtClean="0"/>
              <a:t>Hand-written essays, often in Spanish</a:t>
            </a:r>
          </a:p>
          <a:p>
            <a:r>
              <a:rPr lang="en-US" dirty="0" smtClean="0"/>
              <a:t>Very little parent buy-in; often RS had to conduct home visits to convince parents to allow student to attend.</a:t>
            </a:r>
          </a:p>
          <a:p>
            <a:r>
              <a:rPr lang="en-US" dirty="0" smtClean="0"/>
              <a:t>Community service projects Incomplete/not implemented.</a:t>
            </a:r>
          </a:p>
          <a:p>
            <a:r>
              <a:rPr lang="en-US" dirty="0" smtClean="0"/>
              <a:t>Paper application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03057" y="1374213"/>
            <a:ext cx="38381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LWL 2015</a:t>
            </a:r>
          </a:p>
          <a:p>
            <a:r>
              <a:rPr lang="en-US" sz="2600" dirty="0" smtClean="0"/>
              <a:t>Typed essays, portfolios</a:t>
            </a:r>
          </a:p>
          <a:p>
            <a:r>
              <a:rPr lang="en-US" sz="2600" dirty="0" smtClean="0"/>
              <a:t>Parents are more informed; cohorts have hosted younger siblings on several occasions.</a:t>
            </a:r>
          </a:p>
          <a:p>
            <a:r>
              <a:rPr lang="en-US" sz="2600" dirty="0" smtClean="0"/>
              <a:t>Students investing time in community service projects; some gaining State-wide recognition.</a:t>
            </a:r>
          </a:p>
          <a:p>
            <a:r>
              <a:rPr lang="en-US" dirty="0" smtClean="0"/>
              <a:t>Online </a:t>
            </a:r>
            <a:r>
              <a:rPr lang="en-US" dirty="0" smtClean="0"/>
              <a:t>application</a:t>
            </a:r>
            <a:endParaRPr lang="en-US" dirty="0" smtClean="0"/>
          </a:p>
          <a:p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3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D609DB-9FC2-462F-95CC-08F985B5752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079" y="114773"/>
            <a:ext cx="5951124" cy="8640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#thenewmigrantyouth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4213"/>
            <a:ext cx="415531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/>
              <a:t>LWL 2011</a:t>
            </a:r>
          </a:p>
          <a:p>
            <a:r>
              <a:rPr lang="en-US" sz="2600" dirty="0" smtClean="0"/>
              <a:t>Less motivated </a:t>
            </a:r>
            <a:r>
              <a:rPr lang="en-US" sz="2600" dirty="0" smtClean="0"/>
              <a:t>students</a:t>
            </a:r>
          </a:p>
          <a:p>
            <a:r>
              <a:rPr lang="en-US" sz="2600" dirty="0" smtClean="0"/>
              <a:t>B.D. (Before DACA): Unsure about financial options for pursuing post-secondary </a:t>
            </a:r>
            <a:r>
              <a:rPr lang="en-US" sz="2600" dirty="0" smtClean="0"/>
              <a:t>opportunities</a:t>
            </a:r>
            <a:endParaRPr lang="en-US" sz="2600" dirty="0" smtClean="0"/>
          </a:p>
          <a:p>
            <a:r>
              <a:rPr lang="en-US" sz="2600" dirty="0" smtClean="0"/>
              <a:t>Unmet basic </a:t>
            </a:r>
            <a:r>
              <a:rPr lang="en-US" sz="2600" dirty="0" smtClean="0"/>
              <a:t>necessities</a:t>
            </a:r>
            <a:endParaRPr lang="en-US" sz="2600" dirty="0" smtClean="0"/>
          </a:p>
          <a:p>
            <a:r>
              <a:rPr lang="en-US" sz="2600" dirty="0" smtClean="0"/>
              <a:t>Basic writing </a:t>
            </a:r>
            <a:r>
              <a:rPr lang="en-US" sz="2600" dirty="0" smtClean="0"/>
              <a:t>skills</a:t>
            </a:r>
            <a:endParaRPr lang="en-US" sz="2600" dirty="0" smtClean="0"/>
          </a:p>
          <a:p>
            <a:endParaRPr lang="en-US" sz="2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03057" y="1374213"/>
            <a:ext cx="44631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LWL 2015</a:t>
            </a:r>
          </a:p>
          <a:p>
            <a:r>
              <a:rPr lang="en-US" dirty="0" smtClean="0"/>
              <a:t>High-achieving students</a:t>
            </a:r>
          </a:p>
          <a:p>
            <a:r>
              <a:rPr lang="en-US" dirty="0" smtClean="0"/>
              <a:t>A.D. (After DACA): Post-secondary opportunities seem more attainable.</a:t>
            </a:r>
          </a:p>
          <a:p>
            <a:r>
              <a:rPr lang="en-US" dirty="0" smtClean="0"/>
              <a:t>Students have access to more resources at home and in the community.</a:t>
            </a:r>
          </a:p>
          <a:p>
            <a:r>
              <a:rPr lang="en-US" dirty="0" smtClean="0"/>
              <a:t>Students often leave program with solid essays for college and scholarship applications.</a:t>
            </a:r>
          </a:p>
          <a:p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60" y="2115936"/>
            <a:ext cx="7433570" cy="27801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D609DB-9FC2-462F-95CC-08F985B5752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079" y="114773"/>
            <a:ext cx="5951124" cy="86405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#lessonslearned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452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1" y="978824"/>
            <a:ext cx="1905121" cy="1291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79" y="114773"/>
            <a:ext cx="5951124" cy="86405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#beyondthenorm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229" y="2380607"/>
            <a:ext cx="7579609" cy="3649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Remediation</a:t>
            </a:r>
            <a:r>
              <a:rPr lang="en-US" dirty="0" smtClean="0"/>
              <a:t>                        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Acceleration</a:t>
            </a:r>
          </a:p>
          <a:p>
            <a:pPr marL="0" indent="0" algn="ctr">
              <a:buNone/>
            </a:pPr>
            <a:endParaRPr lang="en-US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Increased Rigor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Utilize technology to </a:t>
            </a:r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engage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students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77981B-6347-4F1A-AA92-2FA634E782AC}" type="datetime1">
              <a:rPr lang="en-US" smtClean="0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8DD42F3-18C1-4BA9-B829-934EC7C50EA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013214" y="2488557"/>
            <a:ext cx="2140052" cy="23671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66" y="1017706"/>
            <a:ext cx="1890014" cy="12521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51" y="4892594"/>
            <a:ext cx="1706724" cy="11378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12" y="2817471"/>
            <a:ext cx="15906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+mj-lt"/>
              </a:rPr>
              <a:t>#theimpact:</a:t>
            </a:r>
            <a:r>
              <a:rPr lang="en-US" sz="4000" dirty="0">
                <a:latin typeface="+mj-lt"/>
              </a:rPr>
              <a:t> </a:t>
            </a:r>
            <a:r>
              <a:rPr lang="en-US" sz="4000" b="1" dirty="0" smtClean="0">
                <a:latin typeface="+mj-lt"/>
              </a:rPr>
              <a:t>Pre/Post Data</a:t>
            </a:r>
            <a:endParaRPr lang="en-US" sz="4000" b="1" dirty="0">
              <a:latin typeface="+mj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26" y="1730415"/>
            <a:ext cx="9982199" cy="363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38" y="218045"/>
            <a:ext cx="4541134" cy="587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1676400"/>
            <a:ext cx="2438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99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13 Community Service Projects implemented in the last 2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8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37" y="1499956"/>
            <a:ext cx="2767885" cy="4475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#</a:t>
            </a:r>
            <a:r>
              <a:rPr lang="en-US" sz="2800" dirty="0" smtClean="0"/>
              <a:t>MigrantStudentoftheYear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983" y="1527046"/>
            <a:ext cx="7886700" cy="43513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Highest GPA among State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Migrant </a:t>
            </a:r>
            <a:r>
              <a:rPr lang="en-US" dirty="0" smtClean="0"/>
              <a:t>students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Recognized at a ceremony with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State Superintendent of Schools</a:t>
            </a:r>
          </a:p>
          <a:p>
            <a:r>
              <a:rPr lang="en-US" dirty="0" smtClean="0"/>
              <a:t>Former LWL participant</a:t>
            </a:r>
          </a:p>
          <a:p>
            <a:r>
              <a:rPr lang="en-US" dirty="0" smtClean="0"/>
              <a:t>Leaders in their communities</a:t>
            </a:r>
          </a:p>
          <a:p>
            <a:r>
              <a:rPr lang="en-US" dirty="0" smtClean="0"/>
              <a:t>College-bound</a:t>
            </a:r>
          </a:p>
          <a:p>
            <a:r>
              <a:rPr lang="en-US" dirty="0" smtClean="0"/>
              <a:t>Overcome challenges</a:t>
            </a:r>
          </a:p>
          <a:p>
            <a:r>
              <a:rPr lang="en-US" dirty="0" smtClean="0"/>
              <a:t>Motivated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5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3178564"/>
            <a:ext cx="3681090" cy="2447925"/>
          </a:xfrm>
        </p:spPr>
      </p:pic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08AB0BB-6559-4166-8BAA-3ECDDAB40DE8}" type="datetime1">
              <a:rPr lang="en-US" smtClean="0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C26E89-8688-4DF9-ACBE-5262129EDB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175" y="690465"/>
            <a:ext cx="77070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+mj-lt"/>
              </a:rPr>
              <a:t>#threewords:</a:t>
            </a:r>
          </a:p>
          <a:p>
            <a:r>
              <a:rPr lang="en-US" sz="4400" dirty="0" smtClean="0">
                <a:latin typeface="+mj-lt"/>
              </a:rPr>
              <a:t>What three words come to mind when you hear “Migrant Youth”?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48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#shiningexample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5832" y="2212923"/>
            <a:ext cx="26167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Former LWL </a:t>
            </a:r>
            <a:r>
              <a:rPr lang="en-US" sz="2400" dirty="0"/>
              <a:t>participant </a:t>
            </a:r>
            <a:r>
              <a:rPr lang="en-US" sz="2400" dirty="0" smtClean="0"/>
              <a:t>receives  </a:t>
            </a:r>
            <a:r>
              <a:rPr lang="en-US" sz="2400" dirty="0"/>
              <a:t>McKinney-Vento</a:t>
            </a:r>
          </a:p>
          <a:p>
            <a:r>
              <a:rPr lang="en-US" sz="2400" dirty="0" smtClean="0"/>
              <a:t>Student of the Year Recognition for her leadership skills and perseverance.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20" y="1538281"/>
            <a:ext cx="2740575" cy="427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7" y="1822298"/>
            <a:ext cx="4572000" cy="30384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#shiningexample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5377" y="1956122"/>
            <a:ext cx="28705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Former participant wins Georgia Youth Leadership Award for “Let-Us-Dream” Website – LWL Community Service Project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312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#thenewmigrantyouth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</a:t>
            </a:r>
            <a:r>
              <a:rPr lang="en-US" dirty="0" smtClean="0"/>
              <a:t>raduating </a:t>
            </a:r>
            <a:r>
              <a:rPr lang="en-US" dirty="0"/>
              <a:t>this </a:t>
            </a:r>
            <a:r>
              <a:rPr lang="en-US" dirty="0" smtClean="0"/>
              <a:t>year, </a:t>
            </a:r>
            <a:r>
              <a:rPr lang="en-US" dirty="0"/>
              <a:t>with </a:t>
            </a:r>
            <a:r>
              <a:rPr lang="en-US" dirty="0" smtClean="0"/>
              <a:t>honors 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leader in her school and community. </a:t>
            </a:r>
            <a:endParaRPr lang="en-US" dirty="0" smtClean="0"/>
          </a:p>
          <a:p>
            <a:r>
              <a:rPr lang="en-US" dirty="0" smtClean="0"/>
              <a:t>Rosa </a:t>
            </a:r>
            <a:r>
              <a:rPr lang="en-US" dirty="0"/>
              <a:t>was selected as one the 20 youth leader recipients for the 2015 Georgia Youth Leadership Awards, a very prestigious honor!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year the GYLA received over 100 nominations for this </a:t>
            </a:r>
            <a:r>
              <a:rPr lang="en-US" dirty="0" smtClean="0"/>
              <a:t>honor, </a:t>
            </a:r>
            <a:r>
              <a:rPr lang="en-US" dirty="0"/>
              <a:t>and all were highly competitive.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nominations were reviewed and scored by a committee of leaders from the Atlanta Business Chronicle’s 40 Under 40, area </a:t>
            </a:r>
            <a:r>
              <a:rPr lang="en-US" dirty="0" smtClean="0"/>
              <a:t>professionals, </a:t>
            </a:r>
            <a:r>
              <a:rPr lang="en-US" dirty="0"/>
              <a:t>and 21CL Youth Ambassadors.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reviewers </a:t>
            </a:r>
            <a:r>
              <a:rPr lang="en-US" dirty="0"/>
              <a:t>were very impressed by the quality of nominations and the projects they </a:t>
            </a:r>
            <a:r>
              <a:rPr lang="en-US" dirty="0" smtClean="0"/>
              <a:t>represented. 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Rosa </a:t>
            </a:r>
            <a:r>
              <a:rPr lang="en-US" dirty="0"/>
              <a:t>Borja, GYLA awardee, was recognized at the Georgia Youth Leadership Awards on Thursday, February 26, 2015 at the Omni Hotel at CNN Center.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4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360" y="2128091"/>
            <a:ext cx="631663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j-lt"/>
              </a:rPr>
              <a:t>Keeping them Engaged Throughout the Year</a:t>
            </a:r>
            <a:endParaRPr lang="en-US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1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8946"/>
            <a:ext cx="4161662" cy="3121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918681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#collegeexperienceday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683" y="1267356"/>
            <a:ext cx="7886700" cy="4351338"/>
          </a:xfrm>
        </p:spPr>
        <p:txBody>
          <a:bodyPr/>
          <a:lstStyle/>
          <a:p>
            <a:r>
              <a:rPr lang="en-US" dirty="0" smtClean="0"/>
              <a:t>Coordination with local universities</a:t>
            </a:r>
          </a:p>
          <a:p>
            <a:r>
              <a:rPr lang="en-US" dirty="0" smtClean="0"/>
              <a:t>High school students and their parents</a:t>
            </a:r>
          </a:p>
          <a:p>
            <a:r>
              <a:rPr lang="en-US" dirty="0" smtClean="0"/>
              <a:t>Full day on campus</a:t>
            </a:r>
          </a:p>
          <a:p>
            <a:pPr lvl="1"/>
            <a:r>
              <a:rPr lang="en-US" dirty="0" smtClean="0"/>
              <a:t>Campus tour</a:t>
            </a:r>
          </a:p>
          <a:p>
            <a:pPr lvl="1"/>
            <a:r>
              <a:rPr lang="en-US" dirty="0" smtClean="0"/>
              <a:t>Guest speakers</a:t>
            </a:r>
          </a:p>
          <a:p>
            <a:pPr lvl="1"/>
            <a:r>
              <a:rPr lang="en-US" dirty="0" smtClean="0"/>
              <a:t>Informational sessions</a:t>
            </a:r>
          </a:p>
          <a:p>
            <a:pPr lvl="1"/>
            <a:r>
              <a:rPr lang="en-US" dirty="0" smtClean="0"/>
              <a:t>Student panel</a:t>
            </a:r>
          </a:p>
          <a:p>
            <a:pPr lvl="1"/>
            <a:r>
              <a:rPr lang="en-US" dirty="0" smtClean="0"/>
              <a:t>Interactive activities</a:t>
            </a:r>
          </a:p>
          <a:p>
            <a:pPr lvl="1"/>
            <a:r>
              <a:rPr lang="en-US" dirty="0" smtClean="0"/>
              <a:t>Open to Middle School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students.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6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/>
          <p:cNvSpPr>
            <a:spLocks noGrp="1"/>
          </p:cNvSpPr>
          <p:nvPr>
            <p:ph type="ctrTitle"/>
          </p:nvPr>
        </p:nvSpPr>
        <p:spPr>
          <a:xfrm>
            <a:off x="720524" y="2650602"/>
            <a:ext cx="7772400" cy="1223731"/>
          </a:xfrm>
        </p:spPr>
        <p:txBody>
          <a:bodyPr>
            <a:noAutofit/>
          </a:bodyPr>
          <a:lstStyle/>
          <a:p>
            <a:r>
              <a:rPr lang="en-US" altLang="en-US" sz="4400" dirty="0" smtClean="0">
                <a:latin typeface="+mj-lt"/>
              </a:rPr>
              <a:t>What about #thenewoutofschoolyouth?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934200" y="6356350"/>
            <a:ext cx="1066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59E070-2078-4EEC-BCD4-D26C3029236D}" type="datetime1">
              <a:rPr lang="en-US" smtClean="0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008E83-3E87-4DFA-868C-592DEFA362A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3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#forgottenyouth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983" y="1659579"/>
            <a:ext cx="7886700" cy="4351338"/>
          </a:xfrm>
        </p:spPr>
        <p:txBody>
          <a:bodyPr/>
          <a:lstStyle/>
          <a:p>
            <a:r>
              <a:rPr lang="en-US" dirty="0" smtClean="0"/>
              <a:t>Do not dismiss them because of their choice to not continue a traditional path to education.</a:t>
            </a:r>
          </a:p>
          <a:p>
            <a:r>
              <a:rPr lang="en-US" dirty="0" smtClean="0"/>
              <a:t>Seek out alternative options.</a:t>
            </a:r>
          </a:p>
          <a:p>
            <a:r>
              <a:rPr lang="en-US" dirty="0" smtClean="0"/>
              <a:t>Be persistent.</a:t>
            </a:r>
          </a:p>
          <a:p>
            <a:r>
              <a:rPr lang="en-US" dirty="0" smtClean="0"/>
              <a:t>Be mindful of life </a:t>
            </a:r>
            <a:r>
              <a:rPr lang="en-US" dirty="0" smtClean="0"/>
              <a:t>circumstances, </a:t>
            </a:r>
            <a:r>
              <a:rPr lang="en-US" dirty="0" smtClean="0"/>
              <a:t>taking into consideration additional barriers they may face.</a:t>
            </a:r>
          </a:p>
          <a:p>
            <a:r>
              <a:rPr lang="en-US" dirty="0" smtClean="0"/>
              <a:t>They, too, are #thenewmigrantyouth</a:t>
            </a:r>
          </a:p>
          <a:p>
            <a:r>
              <a:rPr lang="en-US" dirty="0" smtClean="0"/>
              <a:t>They can be successful!</a:t>
            </a:r>
          </a:p>
          <a:p>
            <a:pPr lvl="1"/>
            <a:r>
              <a:rPr lang="en-US" dirty="0" smtClean="0"/>
              <a:t>Two success stories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27" y="334016"/>
            <a:ext cx="6668686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#MobileInformationTechnologyCenter</a:t>
            </a:r>
            <a:endParaRPr lang="en-US" sz="32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074" name="Picture 2" descr="C:\Users\itrujillo\Pictures\mitc-ma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54" y="1584795"/>
            <a:ext cx="5999493" cy="398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27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+mj-lt"/>
              </a:rPr>
              <a:t>What is the MITC? 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09" y="1265788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It’s </a:t>
            </a:r>
            <a:r>
              <a:rPr lang="en-US" dirty="0"/>
              <a:t>a 48-foot mobile classroom equipped </a:t>
            </a:r>
            <a:r>
              <a:rPr lang="en-US" dirty="0" smtClean="0"/>
              <a:t>with: </a:t>
            </a:r>
          </a:p>
          <a:p>
            <a:r>
              <a:rPr lang="en-US" dirty="0" smtClean="0"/>
              <a:t>50 </a:t>
            </a:r>
            <a:r>
              <a:rPr lang="en-US" dirty="0"/>
              <a:t>inch flat screen video </a:t>
            </a:r>
            <a:r>
              <a:rPr lang="en-US" dirty="0" smtClean="0"/>
              <a:t>display</a:t>
            </a:r>
          </a:p>
          <a:p>
            <a:r>
              <a:rPr lang="en-US" dirty="0"/>
              <a:t>W</a:t>
            </a:r>
            <a:r>
              <a:rPr lang="en-US" dirty="0" smtClean="0"/>
              <a:t>ireless internet</a:t>
            </a:r>
          </a:p>
          <a:p>
            <a:r>
              <a:rPr lang="en-US" dirty="0" smtClean="0"/>
              <a:t>DVD player</a:t>
            </a:r>
          </a:p>
          <a:p>
            <a:r>
              <a:rPr lang="en-US" dirty="0"/>
              <a:t>L</a:t>
            </a:r>
            <a:r>
              <a:rPr lang="en-US" dirty="0" smtClean="0"/>
              <a:t>aser </a:t>
            </a:r>
            <a:r>
              <a:rPr lang="en-US" dirty="0"/>
              <a:t>printer </a:t>
            </a:r>
          </a:p>
          <a:p>
            <a:r>
              <a:rPr lang="en-US" dirty="0" smtClean="0"/>
              <a:t>20 </a:t>
            </a:r>
            <a:r>
              <a:rPr lang="en-US" dirty="0"/>
              <a:t>computer stations. 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Center serves as a major community outreach function </a:t>
            </a:r>
            <a:r>
              <a:rPr lang="en-US" dirty="0" smtClean="0"/>
              <a:t>of </a:t>
            </a:r>
            <a:r>
              <a:rPr lang="en-US" dirty="0"/>
              <a:t>Ft. Valley State </a:t>
            </a:r>
            <a:r>
              <a:rPr lang="en-US" dirty="0" smtClean="0"/>
              <a:t>University and its College </a:t>
            </a:r>
            <a:r>
              <a:rPr lang="en-US" dirty="0"/>
              <a:t>of Agriculture, Family Sciences and Technology. 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6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+mj-lt"/>
                <a:cs typeface="Arial" panose="020B0604020202020204" pitchFamily="34" charset="0"/>
              </a:rPr>
              <a:t>The center provides many services, including the following:  </a:t>
            </a:r>
            <a:endParaRPr lang="en-US" sz="3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Basic </a:t>
            </a:r>
            <a:r>
              <a:rPr lang="en-US" dirty="0"/>
              <a:t>computer training </a:t>
            </a:r>
          </a:p>
          <a:p>
            <a:pPr lvl="0"/>
            <a:r>
              <a:rPr lang="en-US" dirty="0"/>
              <a:t>Software application training </a:t>
            </a:r>
          </a:p>
          <a:p>
            <a:pPr lvl="0"/>
            <a:r>
              <a:rPr lang="en-US" dirty="0"/>
              <a:t>Workforce development</a:t>
            </a:r>
          </a:p>
          <a:p>
            <a:pPr lvl="0"/>
            <a:r>
              <a:rPr lang="en-US" dirty="0"/>
              <a:t>K-12 academic computer training</a:t>
            </a:r>
          </a:p>
          <a:p>
            <a:pPr lvl="0"/>
            <a:r>
              <a:rPr lang="en-US" dirty="0" err="1" smtClean="0"/>
              <a:t>Cybernet</a:t>
            </a:r>
            <a:r>
              <a:rPr lang="en-US" dirty="0" smtClean="0"/>
              <a:t> </a:t>
            </a:r>
            <a:r>
              <a:rPr lang="en-US" dirty="0"/>
              <a:t>safety training</a:t>
            </a:r>
          </a:p>
          <a:p>
            <a:pPr lvl="0"/>
            <a:r>
              <a:rPr lang="en-US" dirty="0"/>
              <a:t>Migrant Education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4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94" y="1748060"/>
            <a:ext cx="3490037" cy="2325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#migrantyouth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11" y="1748060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Educational gaps</a:t>
            </a:r>
          </a:p>
          <a:p>
            <a:r>
              <a:rPr lang="en-US" dirty="0" smtClean="0"/>
              <a:t>First-generation college student</a:t>
            </a:r>
          </a:p>
          <a:p>
            <a:r>
              <a:rPr lang="en-US" dirty="0" smtClean="0"/>
              <a:t>Low-income</a:t>
            </a:r>
          </a:p>
          <a:p>
            <a:r>
              <a:rPr lang="en-US" dirty="0" smtClean="0"/>
              <a:t>Lack of motivation</a:t>
            </a:r>
          </a:p>
          <a:p>
            <a:r>
              <a:rPr lang="en-US" dirty="0" smtClean="0"/>
              <a:t>English </a:t>
            </a:r>
            <a:r>
              <a:rPr lang="en-US" dirty="0" smtClean="0"/>
              <a:t>language learner</a:t>
            </a:r>
            <a:endParaRPr lang="en-US" dirty="0" smtClean="0"/>
          </a:p>
          <a:p>
            <a:r>
              <a:rPr lang="en-US" dirty="0" smtClean="0"/>
              <a:t>College may not be an option/expectation</a:t>
            </a:r>
          </a:p>
          <a:p>
            <a:r>
              <a:rPr lang="en-US" dirty="0" smtClean="0"/>
              <a:t>Often has to work to contribute to household</a:t>
            </a:r>
          </a:p>
          <a:p>
            <a:r>
              <a:rPr lang="en-US" dirty="0" smtClean="0"/>
              <a:t>At-risk</a:t>
            </a:r>
          </a:p>
          <a:p>
            <a:r>
              <a:rPr lang="en-US" dirty="0" smtClean="0"/>
              <a:t>May drop out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77981B-6347-4F1A-AA92-2FA634E782AC}" type="datetime1">
              <a:rPr lang="en-US" smtClean="0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8DD42F3-18C1-4BA9-B829-934EC7C50EA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3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#formoreinformation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Terrence Wolfork</a:t>
            </a:r>
          </a:p>
          <a:p>
            <a:pPr marL="0" indent="0">
              <a:buNone/>
            </a:pPr>
            <a:r>
              <a:rPr lang="en-US" sz="2400" dirty="0" smtClean="0"/>
              <a:t>Coordinator of Informational and Technology Services</a:t>
            </a:r>
          </a:p>
          <a:p>
            <a:pPr marL="0" indent="0">
              <a:buNone/>
            </a:pPr>
            <a:r>
              <a:rPr lang="en-US" sz="2400" dirty="0" smtClean="0"/>
              <a:t>478-952-4730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Yolanda McFerrin</a:t>
            </a:r>
          </a:p>
          <a:p>
            <a:pPr marL="0" indent="0">
              <a:buNone/>
            </a:pPr>
            <a:r>
              <a:rPr lang="en-US" sz="2400" dirty="0" smtClean="0"/>
              <a:t>Information Technology Curriculum Specialist</a:t>
            </a:r>
          </a:p>
          <a:p>
            <a:pPr marL="0" indent="0">
              <a:buNone/>
            </a:pPr>
            <a:r>
              <a:rPr lang="en-US" sz="2400" dirty="0" smtClean="0"/>
              <a:t>478-825-6706</a:t>
            </a:r>
          </a:p>
          <a:p>
            <a:pPr marL="0" indent="0">
              <a:buNone/>
            </a:pPr>
            <a:r>
              <a:rPr lang="en-US" sz="2400" dirty="0" smtClean="0"/>
              <a:t>mitcenter@fvsu.edu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062" y="2255414"/>
            <a:ext cx="631663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+mj-lt"/>
              </a:rPr>
              <a:t>Questions and Discussion</a:t>
            </a:r>
            <a:endParaRPr lang="en-US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#thanksforlistening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983" y="1316491"/>
            <a:ext cx="7317707" cy="4515142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Region 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Resource Specialists</a:t>
            </a:r>
            <a:endParaRPr lang="en-US" sz="6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6400" dirty="0">
                <a:solidFill>
                  <a:schemeClr val="bg1">
                    <a:lumMod val="50000"/>
                  </a:schemeClr>
                </a:solidFill>
              </a:rPr>
              <a:t>Georgia Migrant Education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Program</a:t>
            </a:r>
          </a:p>
          <a:p>
            <a:pPr marL="0" indent="0" algn="ctr">
              <a:buNone/>
            </a:pPr>
            <a:endParaRPr lang="en-US" sz="6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600" dirty="0">
                <a:solidFill>
                  <a:schemeClr val="bg1">
                    <a:lumMod val="50000"/>
                  </a:schemeClr>
                </a:solidFill>
              </a:rPr>
              <a:t>Sabrina Rivera-Pineda			Miriam Blaisdell </a:t>
            </a:r>
            <a:r>
              <a:rPr lang="en-US" sz="5600" dirty="0" smtClean="0">
                <a:solidFill>
                  <a:schemeClr val="bg1">
                    <a:lumMod val="50000"/>
                  </a:schemeClr>
                </a:solidFill>
              </a:rPr>
              <a:t>Ndaayezwi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6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spineda@doe.k12.ga.us</a:t>
            </a:r>
            <a:r>
              <a:rPr lang="en-US" sz="5600" dirty="0" smtClean="0">
                <a:solidFill>
                  <a:schemeClr val="bg1">
                    <a:lumMod val="50000"/>
                  </a:schemeClr>
                </a:solidFill>
              </a:rPr>
              <a:t>			</a:t>
            </a:r>
            <a:r>
              <a:rPr lang="en-US" sz="5600" u="sng" dirty="0">
                <a:hlinkClick r:id="rId3"/>
              </a:rPr>
              <a:t>mndaayez@doe.k12.ga.us</a:t>
            </a:r>
            <a:endParaRPr lang="en-US" sz="5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5600" dirty="0" smtClean="0">
                <a:solidFill>
                  <a:schemeClr val="bg1">
                    <a:lumMod val="50000"/>
                  </a:schemeClr>
                </a:solidFill>
              </a:rPr>
              <a:t>			     				</a:t>
            </a:r>
          </a:p>
          <a:p>
            <a:pPr marL="0" indent="0">
              <a:spcBef>
                <a:spcPts val="0"/>
              </a:spcBef>
              <a:buNone/>
            </a:pPr>
            <a:endParaRPr lang="en-US" sz="5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5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Region 2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400" dirty="0">
                <a:solidFill>
                  <a:schemeClr val="bg1">
                    <a:lumMod val="50000"/>
                  </a:schemeClr>
                </a:solidFill>
              </a:rPr>
              <a:t>Resource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Specialists</a:t>
            </a:r>
            <a:endParaRPr lang="en-US" sz="6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6400" dirty="0">
                <a:solidFill>
                  <a:schemeClr val="bg1">
                    <a:lumMod val="50000"/>
                  </a:schemeClr>
                </a:solidFill>
              </a:rPr>
              <a:t>Georgia Migrant Education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Program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6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5600" dirty="0">
                <a:solidFill>
                  <a:schemeClr val="bg1">
                    <a:lumMod val="50000"/>
                  </a:schemeClr>
                </a:solidFill>
              </a:rPr>
              <a:t>Marisela Trejo				 Bonnie Larson-Brogdon</a:t>
            </a:r>
            <a:endParaRPr lang="en-US" sz="5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6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mtrejo@doe.k12.ga.us</a:t>
            </a:r>
            <a:r>
              <a:rPr lang="en-US" sz="5600" dirty="0" smtClean="0">
                <a:solidFill>
                  <a:schemeClr val="bg1">
                    <a:lumMod val="50000"/>
                  </a:schemeClr>
                </a:solidFill>
              </a:rPr>
              <a:t>			</a:t>
            </a:r>
            <a:r>
              <a:rPr lang="en-US" sz="5600" u="sng" dirty="0">
                <a:hlinkClick r:id="rId5"/>
              </a:rPr>
              <a:t>blarson@doe.k12.ga.us</a:t>
            </a:r>
            <a:endParaRPr lang="en-US" sz="5600" u="sng" dirty="0"/>
          </a:p>
          <a:p>
            <a:pPr marL="0" indent="0" algn="r">
              <a:spcBef>
                <a:spcPts val="0"/>
              </a:spcBef>
              <a:buNone/>
            </a:pPr>
            <a:r>
              <a:rPr lang="en-US" sz="56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en-US" sz="5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US" sz="5600" u="sng" dirty="0"/>
          </a:p>
          <a:p>
            <a:pPr marL="0" indent="0" algn="r">
              <a:spcBef>
                <a:spcPts val="0"/>
              </a:spcBef>
              <a:buNone/>
            </a:pPr>
            <a:endParaRPr lang="en-US" sz="5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5600" dirty="0" smtClean="0">
                <a:solidFill>
                  <a:schemeClr val="bg1">
                    <a:lumMod val="50000"/>
                  </a:schemeClr>
                </a:solidFill>
              </a:rPr>
              <a:t>Ignacia Trujillo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600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itrujillo@doe.k12.ga.us</a:t>
            </a:r>
            <a:endParaRPr lang="en-US" sz="5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6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6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"/>
            <a:ext cx="9144000" cy="6854106"/>
          </a:xfrm>
        </p:spPr>
      </p:pic>
    </p:spTree>
    <p:extLst>
      <p:ext uri="{BB962C8B-B14F-4D97-AF65-F5344CB8AC3E}">
        <p14:creationId xmlns:p14="http://schemas.microsoft.com/office/powerpoint/2010/main" val="33893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14965147">
            <a:off x="7056122" y="3748179"/>
            <a:ext cx="430887" cy="3206840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May not be expected to graduate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7446031">
            <a:off x="7700234" y="2584604"/>
            <a:ext cx="430887" cy="2283510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English </a:t>
            </a: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language learner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We propose…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#thenewmigrantyouth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077981B-6347-4F1A-AA92-2FA634E782AC}" type="datetime1">
              <a:rPr lang="en-US" smtClean="0"/>
              <a:pPr>
                <a:defRPr/>
              </a:pPr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8DD42F3-18C1-4BA9-B829-934EC7C50EA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7376119">
            <a:off x="1105129" y="1428348"/>
            <a:ext cx="430887" cy="1646989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Educational gaps</a:t>
            </a:r>
          </a:p>
        </p:txBody>
      </p:sp>
      <p:sp>
        <p:nvSpPr>
          <p:cNvPr id="9" name="Rectangle 8"/>
          <p:cNvSpPr/>
          <p:nvPr/>
        </p:nvSpPr>
        <p:spPr>
          <a:xfrm rot="14965147">
            <a:off x="854822" y="3063504"/>
            <a:ext cx="430887" cy="1457130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Low-income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7727031">
            <a:off x="1741726" y="4570399"/>
            <a:ext cx="430887" cy="1746376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May have to work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4313180">
            <a:off x="7813021" y="1968010"/>
            <a:ext cx="430887" cy="790858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At-risk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1236" y="2129742"/>
            <a:ext cx="4717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dirty="0" smtClean="0"/>
              <a:t>Very Motivated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dirty="0" smtClean="0"/>
              <a:t>High-achieving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dirty="0" smtClean="0"/>
              <a:t>Goal-oriented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b="1" i="1" dirty="0" smtClean="0"/>
              <a:t>College-bound!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23238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14795" cy="1608881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j-lt"/>
              </a:rPr>
              <a:t>#pausefordiscussion</a:t>
            </a:r>
            <a:endParaRPr lang="en-US" sz="40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5/21/2015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4092" y="1875099"/>
            <a:ext cx="8090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Are </a:t>
            </a:r>
            <a:r>
              <a:rPr lang="en-US" sz="3600" dirty="0" smtClean="0"/>
              <a:t>we </a:t>
            </a:r>
            <a:r>
              <a:rPr lang="en-US" sz="3600" dirty="0"/>
              <a:t>s</a:t>
            </a:r>
            <a:r>
              <a:rPr lang="en-US" sz="3600" dirty="0" smtClean="0"/>
              <a:t>erving </a:t>
            </a:r>
            <a:r>
              <a:rPr lang="en-US" sz="3600" dirty="0"/>
              <a:t>t</a:t>
            </a:r>
            <a:r>
              <a:rPr lang="en-US" sz="3600" dirty="0" smtClean="0"/>
              <a:t>hese </a:t>
            </a:r>
            <a:r>
              <a:rPr lang="en-US" sz="3600" dirty="0"/>
              <a:t>s</a:t>
            </a:r>
            <a:r>
              <a:rPr lang="en-US" sz="3600" dirty="0" smtClean="0"/>
              <a:t>tudents </a:t>
            </a:r>
            <a:r>
              <a:rPr lang="en-US" sz="3600" i="1" dirty="0"/>
              <a:t>e</a:t>
            </a:r>
            <a:r>
              <a:rPr lang="en-US" sz="3600" i="1" dirty="0" smtClean="0"/>
              <a:t>ffectively</a:t>
            </a:r>
            <a:r>
              <a:rPr lang="en-US" sz="3600" dirty="0" smtClean="0"/>
              <a:t>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 smtClean="0"/>
              <a:t>What </a:t>
            </a:r>
            <a:r>
              <a:rPr lang="en-US" sz="3600" dirty="0"/>
              <a:t>w</a:t>
            </a:r>
            <a:r>
              <a:rPr lang="en-US" sz="3600" dirty="0" smtClean="0"/>
              <a:t>orks?</a:t>
            </a:r>
          </a:p>
          <a:p>
            <a:pPr algn="ctr"/>
            <a:endParaRPr lang="en-US" sz="36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 smtClean="0"/>
              <a:t>What can we learn from what doesn’t?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634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132" y="1749706"/>
            <a:ext cx="85594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Palatino Linotype" pitchFamily="18" charset="0"/>
              </a:rPr>
              <a:t>is both </a:t>
            </a:r>
            <a:r>
              <a:rPr lang="en-US" altLang="zh-CN" sz="2400" u="sng" dirty="0" smtClean="0">
                <a:solidFill>
                  <a:prstClr val="black"/>
                </a:solidFill>
                <a:latin typeface="Palatino Linotype" pitchFamily="18" charset="0"/>
              </a:rPr>
              <a:t>an internal and an external process</a:t>
            </a:r>
            <a:r>
              <a:rPr lang="en-US" altLang="zh-CN" sz="2400" dirty="0" smtClean="0">
                <a:solidFill>
                  <a:prstClr val="black"/>
                </a:solidFill>
                <a:latin typeface="Palatino Linotype" pitchFamily="18" charset="0"/>
              </a:rPr>
              <a:t> leading to:</a:t>
            </a:r>
          </a:p>
          <a:p>
            <a:pPr algn="just"/>
            <a:endParaRPr lang="en-US" altLang="zh-CN" sz="2400" dirty="0" smtClean="0">
              <a:solidFill>
                <a:prstClr val="black"/>
              </a:solidFill>
              <a:latin typeface="Palatino Linotype" pitchFamily="18" charset="0"/>
            </a:endParaRPr>
          </a:p>
          <a:p>
            <a:pPr marL="914400" lvl="1" indent="-457200" algn="just">
              <a:buFontTx/>
              <a:buAutoNum type="arabicParenBoth"/>
            </a:pPr>
            <a:r>
              <a:rPr lang="en-US" altLang="zh-CN" sz="2400" dirty="0" smtClean="0">
                <a:solidFill>
                  <a:prstClr val="black"/>
                </a:solidFill>
                <a:latin typeface="Palatino Linotype" pitchFamily="18" charset="0"/>
              </a:rPr>
              <a:t>the ability to guide or direct others on a course of action, influence their opinion and behavior, and show the way by going in advance; and </a:t>
            </a:r>
          </a:p>
          <a:p>
            <a:pPr marL="914400" lvl="1" indent="-457200" algn="just">
              <a:buFontTx/>
              <a:buAutoNum type="arabicParenBoth"/>
            </a:pPr>
            <a:endParaRPr lang="en-US" altLang="zh-CN" sz="2400" dirty="0">
              <a:solidFill>
                <a:prstClr val="black"/>
              </a:solidFill>
              <a:latin typeface="Palatino Linotype" pitchFamily="18" charset="0"/>
            </a:endParaRPr>
          </a:p>
          <a:p>
            <a:pPr marL="914400" lvl="1" indent="-457200" algn="just">
              <a:buFontTx/>
              <a:buAutoNum type="arabicParenBoth"/>
            </a:pPr>
            <a:r>
              <a:rPr lang="en-US" altLang="zh-CN" sz="2400" dirty="0" smtClean="0">
                <a:solidFill>
                  <a:prstClr val="black"/>
                </a:solidFill>
                <a:latin typeface="Palatino Linotype" pitchFamily="18" charset="0"/>
              </a:rPr>
              <a:t>the ability to analyze one’s own strengths and weaknesses, set personal and vocational goals, and have the self-esteem to carry them out. </a:t>
            </a:r>
            <a:endParaRPr lang="en-US" altLang="zh-CN" sz="2400" dirty="0">
              <a:solidFill>
                <a:prstClr val="black"/>
              </a:solidFill>
              <a:latin typeface="Palatino Linotype" pitchFamily="18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4132" y="195120"/>
            <a:ext cx="6316630" cy="1325563"/>
          </a:xfrm>
        </p:spPr>
        <p:txBody>
          <a:bodyPr/>
          <a:lstStyle/>
          <a:p>
            <a:pPr algn="just"/>
            <a:r>
              <a:rPr lang="en-US" altLang="zh-CN" dirty="0">
                <a:latin typeface="+mj-lt"/>
              </a:rPr>
              <a:t>#YouthLeadership</a:t>
            </a:r>
          </a:p>
        </p:txBody>
      </p:sp>
    </p:spTree>
    <p:extLst>
      <p:ext uri="{BB962C8B-B14F-4D97-AF65-F5344CB8AC3E}">
        <p14:creationId xmlns:p14="http://schemas.microsoft.com/office/powerpoint/2010/main" val="37049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50" y="264568"/>
            <a:ext cx="5669495" cy="1043371"/>
          </a:xfrm>
        </p:spPr>
        <p:txBody>
          <a:bodyPr/>
          <a:lstStyle/>
          <a:p>
            <a:r>
              <a:rPr lang="en-US" altLang="zh-CN" dirty="0" smtClean="0">
                <a:latin typeface="+mj-lt"/>
              </a:rPr>
              <a:t>#YouthDevelopment</a:t>
            </a: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4050" y="1733426"/>
            <a:ext cx="8077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Palatino Linotype" pitchFamily="18" charset="0"/>
              </a:rPr>
              <a:t>A</a:t>
            </a:r>
            <a:r>
              <a:rPr lang="en-US" altLang="zh-CN" sz="2400" dirty="0" smtClean="0">
                <a:latin typeface="Palatino Linotype" pitchFamily="18" charset="0"/>
              </a:rPr>
              <a:t> </a:t>
            </a:r>
            <a:r>
              <a:rPr lang="en-US" altLang="zh-CN" sz="2400" dirty="0">
                <a:latin typeface="Palatino Linotype" pitchFamily="18" charset="0"/>
              </a:rPr>
              <a:t>process that prepares young people to meet the challenges of adolescence and adulthood through a coordinated, progressive series of activities and experiences that </a:t>
            </a:r>
            <a:r>
              <a:rPr lang="en-US" altLang="zh-CN" sz="2400" dirty="0" smtClean="0">
                <a:latin typeface="Palatino Linotype" pitchFamily="18" charset="0"/>
              </a:rPr>
              <a:t>will help </a:t>
            </a:r>
            <a:r>
              <a:rPr lang="en-US" altLang="zh-CN" sz="2400" dirty="0">
                <a:latin typeface="Palatino Linotype" pitchFamily="18" charset="0"/>
              </a:rPr>
              <a:t>them to become socially, morally, emotionally, physically, and cognitively competent. </a:t>
            </a:r>
          </a:p>
        </p:txBody>
      </p:sp>
    </p:spTree>
    <p:extLst>
      <p:ext uri="{BB962C8B-B14F-4D97-AF65-F5344CB8AC3E}">
        <p14:creationId xmlns:p14="http://schemas.microsoft.com/office/powerpoint/2010/main" val="2752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DOE-PowerPoint-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2E4C403378F47A618332D9916A030" ma:contentTypeVersion="3" ma:contentTypeDescription="Create a new document." ma:contentTypeScope="" ma:versionID="585ccd6030b933be490d191b31c5bb57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b7527f4a-27d2-4365-bb00-5557e26fcc68" targetNamespace="http://schemas.microsoft.com/office/2006/metadata/properties" ma:root="true" ma:fieldsID="3b5eb7cd7ff6aa899a490aa4923c48e4" ns1:_="" ns2:_="" ns3:_="">
    <xsd:import namespace="http://schemas.microsoft.com/sharepoint/v3"/>
    <xsd:import namespace="1d496aed-39d0-4758-b3cf-4e4773287716"/>
    <xsd:import namespace="b7527f4a-27d2-4365-bb00-5557e26fcc68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" minOccurs="0"/>
                <xsd:element ref="ns3:Page_x0020_SubHea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27f4a-27d2-4365-bb00-5557e26fcc68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f4ebcf08-5b0d-4472-bae5-a80e8e51b02c}" ma:internalName="Page" ma:web="eea8ad8c-e1e5-411d-8561-105e2a5e3075">
      <xsd:simpleType>
        <xsd:restriction base="dms:Lookup"/>
      </xsd:simpleType>
    </xsd:element>
    <xsd:element name="Page_x0020_SubHeader" ma:index="13" nillable="true" ma:displayName="Page SubHeader" ma:internalName="Page_x0020_SubHead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age_x0020_SubHeader xmlns="b7527f4a-27d2-4365-bb00-5557e26fcc68" xsi:nil="true"/>
    <Page xmlns="b7527f4a-27d2-4365-bb00-5557e26fcc68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B30311B-6CA0-484A-9535-C90F1D455403}"/>
</file>

<file path=customXml/itemProps2.xml><?xml version="1.0" encoding="utf-8"?>
<ds:datastoreItem xmlns:ds="http://schemas.openxmlformats.org/officeDocument/2006/customXml" ds:itemID="{C737FCC7-4AFD-4AB5-B734-F060551A5597}"/>
</file>

<file path=customXml/itemProps3.xml><?xml version="1.0" encoding="utf-8"?>
<ds:datastoreItem xmlns:ds="http://schemas.openxmlformats.org/officeDocument/2006/customXml" ds:itemID="{758C9C62-5E8C-4ADB-9AFF-7D5B97D4887B}"/>
</file>

<file path=docProps/app.xml><?xml version="1.0" encoding="utf-8"?>
<Properties xmlns="http://schemas.openxmlformats.org/officeDocument/2006/extended-properties" xmlns:vt="http://schemas.openxmlformats.org/officeDocument/2006/docPropsVTypes">
  <Template>GaDOE-PowerPoint-Template</Template>
  <TotalTime>2160</TotalTime>
  <Words>1268</Words>
  <Application>Microsoft Office PowerPoint</Application>
  <PresentationFormat>On-screen Show (4:3)</PresentationFormat>
  <Paragraphs>304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GaDOE-PowerPoint-Template</vt:lpstr>
      <vt:lpstr>#Iamthenewmigrantyouth</vt:lpstr>
      <vt:lpstr>Essential Questions: </vt:lpstr>
      <vt:lpstr>PowerPoint Presentation</vt:lpstr>
      <vt:lpstr>#migrantyouth</vt:lpstr>
      <vt:lpstr>PowerPoint Presentation</vt:lpstr>
      <vt:lpstr>We propose… #thenewmigrantyouth </vt:lpstr>
      <vt:lpstr>#pausefordiscussion</vt:lpstr>
      <vt:lpstr>#YouthLeadership</vt:lpstr>
      <vt:lpstr>#YouthDevelopment</vt:lpstr>
      <vt:lpstr>PowerPoint Presentation</vt:lpstr>
      <vt:lpstr>#LeadershipAcademy@ABAC</vt:lpstr>
      <vt:lpstr>#LeadershipAcademy@ABAC</vt:lpstr>
      <vt:lpstr>#LeadershipAcademy@ABAC</vt:lpstr>
      <vt:lpstr>#theimpact</vt:lpstr>
      <vt:lpstr>#ittakesavillage</vt:lpstr>
      <vt:lpstr>#LeadershipWithoutLimits (LWL)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#thenewmigrantyouth</vt:lpstr>
      <vt:lpstr>#thenewmigrantyouth</vt:lpstr>
      <vt:lpstr>#lessonslearned</vt:lpstr>
      <vt:lpstr>#beyondthenorm</vt:lpstr>
      <vt:lpstr>#theimpact: Pre/Post Data</vt:lpstr>
      <vt:lpstr>PowerPoint Presentation</vt:lpstr>
      <vt:lpstr>#MigrantStudentoftheYear</vt:lpstr>
      <vt:lpstr>#shiningexample</vt:lpstr>
      <vt:lpstr>#shiningexample</vt:lpstr>
      <vt:lpstr>#thenewmigrantyouth</vt:lpstr>
      <vt:lpstr>Keeping them Engaged Throughout the Year</vt:lpstr>
      <vt:lpstr>#collegeexperienceday</vt:lpstr>
      <vt:lpstr>What about #thenewoutofschoolyouth?</vt:lpstr>
      <vt:lpstr>#forgottenyouth</vt:lpstr>
      <vt:lpstr>#MobileInformationTechnologyCenter</vt:lpstr>
      <vt:lpstr>What is the MITC? </vt:lpstr>
      <vt:lpstr>The center provides many services, including the following:  </vt:lpstr>
      <vt:lpstr>#formoreinformation</vt:lpstr>
      <vt:lpstr>Questions and Discussion</vt:lpstr>
      <vt:lpstr>#thanksforlistening</vt:lpstr>
    </vt:vector>
  </TitlesOfParts>
  <Company>Georgia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GaDOE</dc:creator>
  <cp:lastModifiedBy>GaDOE</cp:lastModifiedBy>
  <cp:revision>73</cp:revision>
  <cp:lastPrinted>2015-03-22T11:09:08Z</cp:lastPrinted>
  <dcterms:created xsi:type="dcterms:W3CDTF">2015-01-16T20:45:45Z</dcterms:created>
  <dcterms:modified xsi:type="dcterms:W3CDTF">2015-05-21T16:08:06Z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0x0101001D12E4C403378F47A618332D9916A030</vt:lpwstr>
  </property>
</Properties>
</file>