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8.xml" ContentType="application/vnd.openxmlformats-officedocument.presentationml.slide+xml"/>
  <Override PartName="/ppt/slides/slide43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4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5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rawing8.xml" ContentType="application/vnd.ms-office.drawingml.diagramDrawing+xml"/>
  <Override PartName="/ppt/diagrams/drawing6.xml" ContentType="application/vnd.ms-office.drawingml.diagramDrawing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quickStyle4.xml" ContentType="application/vnd.openxmlformats-officedocument.drawingml.diagramStyl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69"/>
  </p:notesMasterIdLst>
  <p:sldIdLst>
    <p:sldId id="256" r:id="rId2"/>
    <p:sldId id="338" r:id="rId3"/>
    <p:sldId id="257" r:id="rId4"/>
    <p:sldId id="259" r:id="rId5"/>
    <p:sldId id="258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320" r:id="rId17"/>
    <p:sldId id="327" r:id="rId18"/>
    <p:sldId id="318" r:id="rId19"/>
    <p:sldId id="321" r:id="rId20"/>
    <p:sldId id="328" r:id="rId21"/>
    <p:sldId id="330" r:id="rId22"/>
    <p:sldId id="331" r:id="rId23"/>
    <p:sldId id="322" r:id="rId24"/>
    <p:sldId id="332" r:id="rId25"/>
    <p:sldId id="333" r:id="rId26"/>
    <p:sldId id="334" r:id="rId27"/>
    <p:sldId id="335" r:id="rId28"/>
    <p:sldId id="319" r:id="rId29"/>
    <p:sldId id="282" r:id="rId30"/>
    <p:sldId id="298" r:id="rId31"/>
    <p:sldId id="276" r:id="rId32"/>
    <p:sldId id="299" r:id="rId33"/>
    <p:sldId id="278" r:id="rId34"/>
    <p:sldId id="284" r:id="rId35"/>
    <p:sldId id="273" r:id="rId36"/>
    <p:sldId id="301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325" r:id="rId48"/>
    <p:sldId id="336" r:id="rId49"/>
    <p:sldId id="283" r:id="rId50"/>
    <p:sldId id="295" r:id="rId51"/>
    <p:sldId id="297" r:id="rId52"/>
    <p:sldId id="296" r:id="rId53"/>
    <p:sldId id="302" r:id="rId54"/>
    <p:sldId id="314" r:id="rId55"/>
    <p:sldId id="315" r:id="rId56"/>
    <p:sldId id="303" r:id="rId57"/>
    <p:sldId id="304" r:id="rId58"/>
    <p:sldId id="305" r:id="rId59"/>
    <p:sldId id="277" r:id="rId60"/>
    <p:sldId id="275" r:id="rId61"/>
    <p:sldId id="280" r:id="rId62"/>
    <p:sldId id="279" r:id="rId63"/>
    <p:sldId id="309" r:id="rId64"/>
    <p:sldId id="308" r:id="rId65"/>
    <p:sldId id="317" r:id="rId66"/>
    <p:sldId id="313" r:id="rId67"/>
    <p:sldId id="339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57CD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24" autoAdjust="0"/>
  </p:normalViewPr>
  <p:slideViewPr>
    <p:cSldViewPr snapToGrid="0" showGuides="1">
      <p:cViewPr varScale="1">
        <p:scale>
          <a:sx n="69" d="100"/>
          <a:sy n="69" d="100"/>
        </p:scale>
        <p:origin x="756" y="66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ustomXml" Target="../customXml/item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ustomXml" Target="../customXml/item3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65E61-B603-4C10-A4C5-839405C38AA5}" type="doc">
      <dgm:prSet loTypeId="urn:microsoft.com/office/officeart/2005/8/layout/cycle8" loCatId="cycle" qsTypeId="urn:microsoft.com/office/officeart/2005/8/quickstyle/3d3" qsCatId="3D" csTypeId="urn:microsoft.com/office/officeart/2005/8/colors/accent2_3" csCatId="accent2" phldr="1"/>
      <dgm:spPr/>
    </dgm:pt>
    <dgm:pt modelId="{A6796684-C712-440D-BC3D-AD0B0575EE94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Prepare for Quality Instruction</a:t>
          </a:r>
          <a:endParaRPr lang="en-US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1253A-B4E4-445E-B962-0185D67E2F6D}" type="parTrans" cxnId="{E2099123-CBF1-48A3-BF73-67F28E7F375A}">
      <dgm:prSet/>
      <dgm:spPr/>
      <dgm:t>
        <a:bodyPr/>
        <a:lstStyle/>
        <a:p>
          <a:endParaRPr lang="en-US"/>
        </a:p>
      </dgm:t>
    </dgm:pt>
    <dgm:pt modelId="{D975B529-384D-45B1-8F40-4FE83B547F77}" type="sibTrans" cxnId="{E2099123-CBF1-48A3-BF73-67F28E7F375A}">
      <dgm:prSet/>
      <dgm:spPr/>
      <dgm:t>
        <a:bodyPr/>
        <a:lstStyle/>
        <a:p>
          <a:endParaRPr lang="en-US"/>
        </a:p>
      </dgm:t>
    </dgm:pt>
    <dgm:pt modelId="{F6AA9410-BC7E-448F-A407-49C0F893ADEC}" type="pres">
      <dgm:prSet presAssocID="{DE865E61-B603-4C10-A4C5-839405C38AA5}" presName="compositeShape" presStyleCnt="0">
        <dgm:presLayoutVars>
          <dgm:chMax val="7"/>
          <dgm:dir/>
          <dgm:resizeHandles val="exact"/>
        </dgm:presLayoutVars>
      </dgm:prSet>
      <dgm:spPr/>
    </dgm:pt>
    <dgm:pt modelId="{1226E7BB-B0E3-4A8C-8408-D8A0BD91487C}" type="pres">
      <dgm:prSet presAssocID="{DE865E61-B603-4C10-A4C5-839405C38AA5}" presName="wedge1" presStyleLbl="node1" presStyleIdx="0" presStyleCnt="1" custScaleX="112326" custScaleY="107198"/>
      <dgm:spPr/>
      <dgm:t>
        <a:bodyPr/>
        <a:lstStyle/>
        <a:p>
          <a:endParaRPr lang="en-US"/>
        </a:p>
      </dgm:t>
    </dgm:pt>
    <dgm:pt modelId="{79B7D30E-A478-4E0C-9C5B-05A29579633A}" type="pres">
      <dgm:prSet presAssocID="{DE865E61-B603-4C10-A4C5-839405C38AA5}" presName="dummy1a" presStyleCnt="0"/>
      <dgm:spPr/>
    </dgm:pt>
    <dgm:pt modelId="{239F7E4B-9A6E-4A81-A918-96B4F876249C}" type="pres">
      <dgm:prSet presAssocID="{DE865E61-B603-4C10-A4C5-839405C38AA5}" presName="dummy1b" presStyleCnt="0"/>
      <dgm:spPr/>
    </dgm:pt>
    <dgm:pt modelId="{0B6147F9-83DF-4A2A-9206-6875014335A7}" type="pres">
      <dgm:prSet presAssocID="{DE865E61-B603-4C10-A4C5-839405C38AA5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945EE-D9A5-413A-9A20-9FA5990F51E2}" type="pres">
      <dgm:prSet presAssocID="{D975B529-384D-45B1-8F40-4FE83B547F77}" presName="arrowWedge1single" presStyleLbl="fgSibTrans2D1" presStyleIdx="0" presStyleCnt="1" custScaleX="109965" custScaleY="106579"/>
      <dgm:spPr>
        <a:solidFill>
          <a:srgbClr val="9A57CD"/>
        </a:solidFill>
      </dgm:spPr>
    </dgm:pt>
  </dgm:ptLst>
  <dgm:cxnLst>
    <dgm:cxn modelId="{22B92B21-2882-482D-9A54-0CCDCA8512CF}" type="presOf" srcId="{A6796684-C712-440D-BC3D-AD0B0575EE94}" destId="{0B6147F9-83DF-4A2A-9206-6875014335A7}" srcOrd="1" destOrd="0" presId="urn:microsoft.com/office/officeart/2005/8/layout/cycle8"/>
    <dgm:cxn modelId="{E2099123-CBF1-48A3-BF73-67F28E7F375A}" srcId="{DE865E61-B603-4C10-A4C5-839405C38AA5}" destId="{A6796684-C712-440D-BC3D-AD0B0575EE94}" srcOrd="0" destOrd="0" parTransId="{E8E1253A-B4E4-445E-B962-0185D67E2F6D}" sibTransId="{D975B529-384D-45B1-8F40-4FE83B547F77}"/>
    <dgm:cxn modelId="{49866613-1F1B-4128-8C8F-A0096F732991}" type="presOf" srcId="{DE865E61-B603-4C10-A4C5-839405C38AA5}" destId="{F6AA9410-BC7E-448F-A407-49C0F893ADEC}" srcOrd="0" destOrd="0" presId="urn:microsoft.com/office/officeart/2005/8/layout/cycle8"/>
    <dgm:cxn modelId="{DF92812E-D6ED-4BE3-878C-987D98B3E2C9}" type="presOf" srcId="{A6796684-C712-440D-BC3D-AD0B0575EE94}" destId="{1226E7BB-B0E3-4A8C-8408-D8A0BD91487C}" srcOrd="0" destOrd="0" presId="urn:microsoft.com/office/officeart/2005/8/layout/cycle8"/>
    <dgm:cxn modelId="{26036741-0F80-4DD7-AECE-7AC8A1864553}" type="presParOf" srcId="{F6AA9410-BC7E-448F-A407-49C0F893ADEC}" destId="{1226E7BB-B0E3-4A8C-8408-D8A0BD91487C}" srcOrd="0" destOrd="0" presId="urn:microsoft.com/office/officeart/2005/8/layout/cycle8"/>
    <dgm:cxn modelId="{F0F4F733-A131-4E02-9C1B-71F8692C2CF4}" type="presParOf" srcId="{F6AA9410-BC7E-448F-A407-49C0F893ADEC}" destId="{79B7D30E-A478-4E0C-9C5B-05A29579633A}" srcOrd="1" destOrd="0" presId="urn:microsoft.com/office/officeart/2005/8/layout/cycle8"/>
    <dgm:cxn modelId="{0444D4F5-DF04-44A0-84A5-B179EE5B911D}" type="presParOf" srcId="{F6AA9410-BC7E-448F-A407-49C0F893ADEC}" destId="{239F7E4B-9A6E-4A81-A918-96B4F876249C}" srcOrd="2" destOrd="0" presId="urn:microsoft.com/office/officeart/2005/8/layout/cycle8"/>
    <dgm:cxn modelId="{4B59B7D8-2FBA-4DCA-9909-D262A09A2BDD}" type="presParOf" srcId="{F6AA9410-BC7E-448F-A407-49C0F893ADEC}" destId="{0B6147F9-83DF-4A2A-9206-6875014335A7}" srcOrd="3" destOrd="0" presId="urn:microsoft.com/office/officeart/2005/8/layout/cycle8"/>
    <dgm:cxn modelId="{9965BE35-5360-46FF-85EA-36C57ACF5C30}" type="presParOf" srcId="{F6AA9410-BC7E-448F-A407-49C0F893ADEC}" destId="{FEC945EE-D9A5-413A-9A20-9FA5990F51E2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865E61-B603-4C10-A4C5-839405C38AA5}" type="doc">
      <dgm:prSet loTypeId="urn:microsoft.com/office/officeart/2005/8/layout/cycle8" loCatId="cycle" qsTypeId="urn:microsoft.com/office/officeart/2005/8/quickstyle/3d3" qsCatId="3D" csTypeId="urn:microsoft.com/office/officeart/2005/8/colors/accent2_3" csCatId="accent2" phldr="1"/>
      <dgm:spPr/>
    </dgm:pt>
    <dgm:pt modelId="{A6796684-C712-440D-BC3D-AD0B0575EE94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Prepare for Quality Instruction</a:t>
          </a:r>
          <a:endParaRPr lang="en-US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1253A-B4E4-445E-B962-0185D67E2F6D}" type="parTrans" cxnId="{E2099123-CBF1-48A3-BF73-67F28E7F375A}">
      <dgm:prSet/>
      <dgm:spPr/>
      <dgm:t>
        <a:bodyPr/>
        <a:lstStyle/>
        <a:p>
          <a:endParaRPr lang="en-US"/>
        </a:p>
      </dgm:t>
    </dgm:pt>
    <dgm:pt modelId="{D975B529-384D-45B1-8F40-4FE83B547F77}" type="sibTrans" cxnId="{E2099123-CBF1-48A3-BF73-67F28E7F375A}">
      <dgm:prSet/>
      <dgm:spPr/>
      <dgm:t>
        <a:bodyPr/>
        <a:lstStyle/>
        <a:p>
          <a:endParaRPr lang="en-US"/>
        </a:p>
      </dgm:t>
    </dgm:pt>
    <dgm:pt modelId="{F6AA9410-BC7E-448F-A407-49C0F893ADEC}" type="pres">
      <dgm:prSet presAssocID="{DE865E61-B603-4C10-A4C5-839405C38AA5}" presName="compositeShape" presStyleCnt="0">
        <dgm:presLayoutVars>
          <dgm:chMax val="7"/>
          <dgm:dir/>
          <dgm:resizeHandles val="exact"/>
        </dgm:presLayoutVars>
      </dgm:prSet>
      <dgm:spPr/>
    </dgm:pt>
    <dgm:pt modelId="{1226E7BB-B0E3-4A8C-8408-D8A0BD91487C}" type="pres">
      <dgm:prSet presAssocID="{DE865E61-B603-4C10-A4C5-839405C38AA5}" presName="wedge1" presStyleLbl="node1" presStyleIdx="0" presStyleCnt="1" custScaleX="112326" custScaleY="107198"/>
      <dgm:spPr/>
      <dgm:t>
        <a:bodyPr/>
        <a:lstStyle/>
        <a:p>
          <a:endParaRPr lang="en-US"/>
        </a:p>
      </dgm:t>
    </dgm:pt>
    <dgm:pt modelId="{79B7D30E-A478-4E0C-9C5B-05A29579633A}" type="pres">
      <dgm:prSet presAssocID="{DE865E61-B603-4C10-A4C5-839405C38AA5}" presName="dummy1a" presStyleCnt="0"/>
      <dgm:spPr/>
    </dgm:pt>
    <dgm:pt modelId="{239F7E4B-9A6E-4A81-A918-96B4F876249C}" type="pres">
      <dgm:prSet presAssocID="{DE865E61-B603-4C10-A4C5-839405C38AA5}" presName="dummy1b" presStyleCnt="0"/>
      <dgm:spPr/>
    </dgm:pt>
    <dgm:pt modelId="{0B6147F9-83DF-4A2A-9206-6875014335A7}" type="pres">
      <dgm:prSet presAssocID="{DE865E61-B603-4C10-A4C5-839405C38AA5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945EE-D9A5-413A-9A20-9FA5990F51E2}" type="pres">
      <dgm:prSet presAssocID="{D975B529-384D-45B1-8F40-4FE83B547F77}" presName="arrowWedge1single" presStyleLbl="fgSibTrans2D1" presStyleIdx="0" presStyleCnt="1" custScaleX="109965" custScaleY="106579"/>
      <dgm:spPr>
        <a:solidFill>
          <a:srgbClr val="9A57CD"/>
        </a:solidFill>
      </dgm:spPr>
    </dgm:pt>
  </dgm:ptLst>
  <dgm:cxnLst>
    <dgm:cxn modelId="{14899315-D4D1-406E-8F5E-0F4F52F16C07}" type="presOf" srcId="{DE865E61-B603-4C10-A4C5-839405C38AA5}" destId="{F6AA9410-BC7E-448F-A407-49C0F893ADEC}" srcOrd="0" destOrd="0" presId="urn:microsoft.com/office/officeart/2005/8/layout/cycle8"/>
    <dgm:cxn modelId="{42769337-1994-45E4-8601-84BC6E283082}" type="presOf" srcId="{A6796684-C712-440D-BC3D-AD0B0575EE94}" destId="{0B6147F9-83DF-4A2A-9206-6875014335A7}" srcOrd="1" destOrd="0" presId="urn:microsoft.com/office/officeart/2005/8/layout/cycle8"/>
    <dgm:cxn modelId="{BCAFACF8-9416-4967-8D3E-56A1F4647572}" type="presOf" srcId="{A6796684-C712-440D-BC3D-AD0B0575EE94}" destId="{1226E7BB-B0E3-4A8C-8408-D8A0BD91487C}" srcOrd="0" destOrd="0" presId="urn:microsoft.com/office/officeart/2005/8/layout/cycle8"/>
    <dgm:cxn modelId="{E2099123-CBF1-48A3-BF73-67F28E7F375A}" srcId="{DE865E61-B603-4C10-A4C5-839405C38AA5}" destId="{A6796684-C712-440D-BC3D-AD0B0575EE94}" srcOrd="0" destOrd="0" parTransId="{E8E1253A-B4E4-445E-B962-0185D67E2F6D}" sibTransId="{D975B529-384D-45B1-8F40-4FE83B547F77}"/>
    <dgm:cxn modelId="{EC3FC1B3-F9F1-4A7A-B413-FE05CADF2696}" type="presParOf" srcId="{F6AA9410-BC7E-448F-A407-49C0F893ADEC}" destId="{1226E7BB-B0E3-4A8C-8408-D8A0BD91487C}" srcOrd="0" destOrd="0" presId="urn:microsoft.com/office/officeart/2005/8/layout/cycle8"/>
    <dgm:cxn modelId="{3FFF4D0D-4FCF-4EE9-9F06-C936E1C3D43D}" type="presParOf" srcId="{F6AA9410-BC7E-448F-A407-49C0F893ADEC}" destId="{79B7D30E-A478-4E0C-9C5B-05A29579633A}" srcOrd="1" destOrd="0" presId="urn:microsoft.com/office/officeart/2005/8/layout/cycle8"/>
    <dgm:cxn modelId="{7FF8580C-7E83-47B6-AFCB-CF4A632915E8}" type="presParOf" srcId="{F6AA9410-BC7E-448F-A407-49C0F893ADEC}" destId="{239F7E4B-9A6E-4A81-A918-96B4F876249C}" srcOrd="2" destOrd="0" presId="urn:microsoft.com/office/officeart/2005/8/layout/cycle8"/>
    <dgm:cxn modelId="{8D353FE3-A415-4264-8C40-767B3D9B60A5}" type="presParOf" srcId="{F6AA9410-BC7E-448F-A407-49C0F893ADEC}" destId="{0B6147F9-83DF-4A2A-9206-6875014335A7}" srcOrd="3" destOrd="0" presId="urn:microsoft.com/office/officeart/2005/8/layout/cycle8"/>
    <dgm:cxn modelId="{008CA163-43EF-49F6-B63B-BAD8559DE78E}" type="presParOf" srcId="{F6AA9410-BC7E-448F-A407-49C0F893ADEC}" destId="{FEC945EE-D9A5-413A-9A20-9FA5990F51E2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865E61-B603-4C10-A4C5-839405C38AA5}" type="doc">
      <dgm:prSet loTypeId="urn:microsoft.com/office/officeart/2005/8/layout/cycle8" loCatId="cycle" qsTypeId="urn:microsoft.com/office/officeart/2005/8/quickstyle/3d3" qsCatId="3D" csTypeId="urn:microsoft.com/office/officeart/2005/8/colors/accent2_3" csCatId="accent2" phldr="1"/>
      <dgm:spPr/>
    </dgm:pt>
    <dgm:pt modelId="{A6796684-C712-440D-BC3D-AD0B0575EE94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Prepare for Quality Instruction</a:t>
          </a:r>
          <a:endParaRPr lang="en-US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1253A-B4E4-445E-B962-0185D67E2F6D}" type="parTrans" cxnId="{E2099123-CBF1-48A3-BF73-67F28E7F375A}">
      <dgm:prSet/>
      <dgm:spPr/>
      <dgm:t>
        <a:bodyPr/>
        <a:lstStyle/>
        <a:p>
          <a:endParaRPr lang="en-US"/>
        </a:p>
      </dgm:t>
    </dgm:pt>
    <dgm:pt modelId="{D975B529-384D-45B1-8F40-4FE83B547F77}" type="sibTrans" cxnId="{E2099123-CBF1-48A3-BF73-67F28E7F375A}">
      <dgm:prSet/>
      <dgm:spPr/>
      <dgm:t>
        <a:bodyPr/>
        <a:lstStyle/>
        <a:p>
          <a:endParaRPr lang="en-US"/>
        </a:p>
      </dgm:t>
    </dgm:pt>
    <dgm:pt modelId="{F6AA9410-BC7E-448F-A407-49C0F893ADEC}" type="pres">
      <dgm:prSet presAssocID="{DE865E61-B603-4C10-A4C5-839405C38AA5}" presName="compositeShape" presStyleCnt="0">
        <dgm:presLayoutVars>
          <dgm:chMax val="7"/>
          <dgm:dir/>
          <dgm:resizeHandles val="exact"/>
        </dgm:presLayoutVars>
      </dgm:prSet>
      <dgm:spPr/>
    </dgm:pt>
    <dgm:pt modelId="{1226E7BB-B0E3-4A8C-8408-D8A0BD91487C}" type="pres">
      <dgm:prSet presAssocID="{DE865E61-B603-4C10-A4C5-839405C38AA5}" presName="wedge1" presStyleLbl="node1" presStyleIdx="0" presStyleCnt="1" custScaleX="112326" custScaleY="107198"/>
      <dgm:spPr/>
      <dgm:t>
        <a:bodyPr/>
        <a:lstStyle/>
        <a:p>
          <a:endParaRPr lang="en-US"/>
        </a:p>
      </dgm:t>
    </dgm:pt>
    <dgm:pt modelId="{79B7D30E-A478-4E0C-9C5B-05A29579633A}" type="pres">
      <dgm:prSet presAssocID="{DE865E61-B603-4C10-A4C5-839405C38AA5}" presName="dummy1a" presStyleCnt="0"/>
      <dgm:spPr/>
    </dgm:pt>
    <dgm:pt modelId="{239F7E4B-9A6E-4A81-A918-96B4F876249C}" type="pres">
      <dgm:prSet presAssocID="{DE865E61-B603-4C10-A4C5-839405C38AA5}" presName="dummy1b" presStyleCnt="0"/>
      <dgm:spPr/>
    </dgm:pt>
    <dgm:pt modelId="{0B6147F9-83DF-4A2A-9206-6875014335A7}" type="pres">
      <dgm:prSet presAssocID="{DE865E61-B603-4C10-A4C5-839405C38AA5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945EE-D9A5-413A-9A20-9FA5990F51E2}" type="pres">
      <dgm:prSet presAssocID="{D975B529-384D-45B1-8F40-4FE83B547F77}" presName="arrowWedge1single" presStyleLbl="fgSibTrans2D1" presStyleIdx="0" presStyleCnt="1" custScaleX="109965" custScaleY="106579"/>
      <dgm:spPr>
        <a:solidFill>
          <a:srgbClr val="9A57CD"/>
        </a:solidFill>
      </dgm:spPr>
    </dgm:pt>
  </dgm:ptLst>
  <dgm:cxnLst>
    <dgm:cxn modelId="{638ECAE6-9409-48F9-9CD6-BE86B439C090}" type="presOf" srcId="{A6796684-C712-440D-BC3D-AD0B0575EE94}" destId="{0B6147F9-83DF-4A2A-9206-6875014335A7}" srcOrd="1" destOrd="0" presId="urn:microsoft.com/office/officeart/2005/8/layout/cycle8"/>
    <dgm:cxn modelId="{78283F3C-A00C-4B20-8622-3EF96B5091FC}" type="presOf" srcId="{A6796684-C712-440D-BC3D-AD0B0575EE94}" destId="{1226E7BB-B0E3-4A8C-8408-D8A0BD91487C}" srcOrd="0" destOrd="0" presId="urn:microsoft.com/office/officeart/2005/8/layout/cycle8"/>
    <dgm:cxn modelId="{E2099123-CBF1-48A3-BF73-67F28E7F375A}" srcId="{DE865E61-B603-4C10-A4C5-839405C38AA5}" destId="{A6796684-C712-440D-BC3D-AD0B0575EE94}" srcOrd="0" destOrd="0" parTransId="{E8E1253A-B4E4-445E-B962-0185D67E2F6D}" sibTransId="{D975B529-384D-45B1-8F40-4FE83B547F77}"/>
    <dgm:cxn modelId="{BFCE6C8C-D107-498E-942C-C62356A07877}" type="presOf" srcId="{DE865E61-B603-4C10-A4C5-839405C38AA5}" destId="{F6AA9410-BC7E-448F-A407-49C0F893ADEC}" srcOrd="0" destOrd="0" presId="urn:microsoft.com/office/officeart/2005/8/layout/cycle8"/>
    <dgm:cxn modelId="{1AF67316-4EE8-4BE5-8A7F-C5BC0C7EEE5F}" type="presParOf" srcId="{F6AA9410-BC7E-448F-A407-49C0F893ADEC}" destId="{1226E7BB-B0E3-4A8C-8408-D8A0BD91487C}" srcOrd="0" destOrd="0" presId="urn:microsoft.com/office/officeart/2005/8/layout/cycle8"/>
    <dgm:cxn modelId="{D37B1365-FE89-4FF4-BA8D-0D99F31961D2}" type="presParOf" srcId="{F6AA9410-BC7E-448F-A407-49C0F893ADEC}" destId="{79B7D30E-A478-4E0C-9C5B-05A29579633A}" srcOrd="1" destOrd="0" presId="urn:microsoft.com/office/officeart/2005/8/layout/cycle8"/>
    <dgm:cxn modelId="{EFB2CC79-43E4-4DA5-9A7A-2E0EC5982438}" type="presParOf" srcId="{F6AA9410-BC7E-448F-A407-49C0F893ADEC}" destId="{239F7E4B-9A6E-4A81-A918-96B4F876249C}" srcOrd="2" destOrd="0" presId="urn:microsoft.com/office/officeart/2005/8/layout/cycle8"/>
    <dgm:cxn modelId="{6BC78FE2-DC98-4ED8-A660-D48B7833A099}" type="presParOf" srcId="{F6AA9410-BC7E-448F-A407-49C0F893ADEC}" destId="{0B6147F9-83DF-4A2A-9206-6875014335A7}" srcOrd="3" destOrd="0" presId="urn:microsoft.com/office/officeart/2005/8/layout/cycle8"/>
    <dgm:cxn modelId="{551AE694-D18B-4B2F-824A-EB6A8E338236}" type="presParOf" srcId="{F6AA9410-BC7E-448F-A407-49C0F893ADEC}" destId="{FEC945EE-D9A5-413A-9A20-9FA5990F51E2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865E61-B603-4C10-A4C5-839405C38AA5}" type="doc">
      <dgm:prSet loTypeId="urn:microsoft.com/office/officeart/2005/8/layout/cycle8" loCatId="cycle" qsTypeId="urn:microsoft.com/office/officeart/2005/8/quickstyle/3d3" qsCatId="3D" csTypeId="urn:microsoft.com/office/officeart/2005/8/colors/accent2_3" csCatId="accent2" phldr="1"/>
      <dgm:spPr/>
    </dgm:pt>
    <dgm:pt modelId="{A6796684-C712-440D-BC3D-AD0B0575EE94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Prepare for Quality Instruction</a:t>
          </a:r>
          <a:endParaRPr lang="en-US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1253A-B4E4-445E-B962-0185D67E2F6D}" type="parTrans" cxnId="{E2099123-CBF1-48A3-BF73-67F28E7F375A}">
      <dgm:prSet/>
      <dgm:spPr/>
      <dgm:t>
        <a:bodyPr/>
        <a:lstStyle/>
        <a:p>
          <a:endParaRPr lang="en-US"/>
        </a:p>
      </dgm:t>
    </dgm:pt>
    <dgm:pt modelId="{D975B529-384D-45B1-8F40-4FE83B547F77}" type="sibTrans" cxnId="{E2099123-CBF1-48A3-BF73-67F28E7F375A}">
      <dgm:prSet/>
      <dgm:spPr/>
      <dgm:t>
        <a:bodyPr/>
        <a:lstStyle/>
        <a:p>
          <a:endParaRPr lang="en-US"/>
        </a:p>
      </dgm:t>
    </dgm:pt>
    <dgm:pt modelId="{F6AA9410-BC7E-448F-A407-49C0F893ADEC}" type="pres">
      <dgm:prSet presAssocID="{DE865E61-B603-4C10-A4C5-839405C38AA5}" presName="compositeShape" presStyleCnt="0">
        <dgm:presLayoutVars>
          <dgm:chMax val="7"/>
          <dgm:dir/>
          <dgm:resizeHandles val="exact"/>
        </dgm:presLayoutVars>
      </dgm:prSet>
      <dgm:spPr/>
    </dgm:pt>
    <dgm:pt modelId="{1226E7BB-B0E3-4A8C-8408-D8A0BD91487C}" type="pres">
      <dgm:prSet presAssocID="{DE865E61-B603-4C10-A4C5-839405C38AA5}" presName="wedge1" presStyleLbl="node1" presStyleIdx="0" presStyleCnt="1" custScaleX="112326" custScaleY="107198"/>
      <dgm:spPr/>
      <dgm:t>
        <a:bodyPr/>
        <a:lstStyle/>
        <a:p>
          <a:endParaRPr lang="en-US"/>
        </a:p>
      </dgm:t>
    </dgm:pt>
    <dgm:pt modelId="{79B7D30E-A478-4E0C-9C5B-05A29579633A}" type="pres">
      <dgm:prSet presAssocID="{DE865E61-B603-4C10-A4C5-839405C38AA5}" presName="dummy1a" presStyleCnt="0"/>
      <dgm:spPr/>
    </dgm:pt>
    <dgm:pt modelId="{239F7E4B-9A6E-4A81-A918-96B4F876249C}" type="pres">
      <dgm:prSet presAssocID="{DE865E61-B603-4C10-A4C5-839405C38AA5}" presName="dummy1b" presStyleCnt="0"/>
      <dgm:spPr/>
    </dgm:pt>
    <dgm:pt modelId="{0B6147F9-83DF-4A2A-9206-6875014335A7}" type="pres">
      <dgm:prSet presAssocID="{DE865E61-B603-4C10-A4C5-839405C38AA5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945EE-D9A5-413A-9A20-9FA5990F51E2}" type="pres">
      <dgm:prSet presAssocID="{D975B529-384D-45B1-8F40-4FE83B547F77}" presName="arrowWedge1single" presStyleLbl="fgSibTrans2D1" presStyleIdx="0" presStyleCnt="1" custScaleX="109965" custScaleY="106579"/>
      <dgm:spPr>
        <a:solidFill>
          <a:srgbClr val="9A57CD"/>
        </a:solidFill>
      </dgm:spPr>
    </dgm:pt>
  </dgm:ptLst>
  <dgm:cxnLst>
    <dgm:cxn modelId="{A6A07131-AA51-4637-867B-8B15931F05A5}" type="presOf" srcId="{DE865E61-B603-4C10-A4C5-839405C38AA5}" destId="{F6AA9410-BC7E-448F-A407-49C0F893ADEC}" srcOrd="0" destOrd="0" presId="urn:microsoft.com/office/officeart/2005/8/layout/cycle8"/>
    <dgm:cxn modelId="{0936E22C-41E1-4DB8-9CCD-88512B253559}" type="presOf" srcId="{A6796684-C712-440D-BC3D-AD0B0575EE94}" destId="{1226E7BB-B0E3-4A8C-8408-D8A0BD91487C}" srcOrd="0" destOrd="0" presId="urn:microsoft.com/office/officeart/2005/8/layout/cycle8"/>
    <dgm:cxn modelId="{C267BE14-B0F4-43FE-8949-F1E1401CA679}" type="presOf" srcId="{A6796684-C712-440D-BC3D-AD0B0575EE94}" destId="{0B6147F9-83DF-4A2A-9206-6875014335A7}" srcOrd="1" destOrd="0" presId="urn:microsoft.com/office/officeart/2005/8/layout/cycle8"/>
    <dgm:cxn modelId="{E2099123-CBF1-48A3-BF73-67F28E7F375A}" srcId="{DE865E61-B603-4C10-A4C5-839405C38AA5}" destId="{A6796684-C712-440D-BC3D-AD0B0575EE94}" srcOrd="0" destOrd="0" parTransId="{E8E1253A-B4E4-445E-B962-0185D67E2F6D}" sibTransId="{D975B529-384D-45B1-8F40-4FE83B547F77}"/>
    <dgm:cxn modelId="{DED6A1C1-32B0-4E33-9B84-CEF95312D2E4}" type="presParOf" srcId="{F6AA9410-BC7E-448F-A407-49C0F893ADEC}" destId="{1226E7BB-B0E3-4A8C-8408-D8A0BD91487C}" srcOrd="0" destOrd="0" presId="urn:microsoft.com/office/officeart/2005/8/layout/cycle8"/>
    <dgm:cxn modelId="{3B558D51-31F4-4D80-ABBD-13C7FB5482DC}" type="presParOf" srcId="{F6AA9410-BC7E-448F-A407-49C0F893ADEC}" destId="{79B7D30E-A478-4E0C-9C5B-05A29579633A}" srcOrd="1" destOrd="0" presId="urn:microsoft.com/office/officeart/2005/8/layout/cycle8"/>
    <dgm:cxn modelId="{F2DE5F42-D3BA-40F4-ACC3-BC819BADD28D}" type="presParOf" srcId="{F6AA9410-BC7E-448F-A407-49C0F893ADEC}" destId="{239F7E4B-9A6E-4A81-A918-96B4F876249C}" srcOrd="2" destOrd="0" presId="urn:microsoft.com/office/officeart/2005/8/layout/cycle8"/>
    <dgm:cxn modelId="{BE892ED5-E156-4B3B-ADC2-0AB546B87BF2}" type="presParOf" srcId="{F6AA9410-BC7E-448F-A407-49C0F893ADEC}" destId="{0B6147F9-83DF-4A2A-9206-6875014335A7}" srcOrd="3" destOrd="0" presId="urn:microsoft.com/office/officeart/2005/8/layout/cycle8"/>
    <dgm:cxn modelId="{C9268A6C-373C-4876-AB8A-8DAE397E4D83}" type="presParOf" srcId="{F6AA9410-BC7E-448F-A407-49C0F893ADEC}" destId="{FEC945EE-D9A5-413A-9A20-9FA5990F51E2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865E61-B603-4C10-A4C5-839405C38AA5}" type="doc">
      <dgm:prSet loTypeId="urn:microsoft.com/office/officeart/2005/8/layout/cycle8" loCatId="cycle" qsTypeId="urn:microsoft.com/office/officeart/2005/8/quickstyle/3d3" qsCatId="3D" csTypeId="urn:microsoft.com/office/officeart/2005/8/colors/accent2_3" csCatId="accent2" phldr="1"/>
      <dgm:spPr/>
    </dgm:pt>
    <dgm:pt modelId="{A6796684-C712-440D-BC3D-AD0B0575EE94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Prepare for Quality Instruction</a:t>
          </a:r>
          <a:endParaRPr lang="en-US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1253A-B4E4-445E-B962-0185D67E2F6D}" type="parTrans" cxnId="{E2099123-CBF1-48A3-BF73-67F28E7F375A}">
      <dgm:prSet/>
      <dgm:spPr/>
      <dgm:t>
        <a:bodyPr/>
        <a:lstStyle/>
        <a:p>
          <a:endParaRPr lang="en-US"/>
        </a:p>
      </dgm:t>
    </dgm:pt>
    <dgm:pt modelId="{D975B529-384D-45B1-8F40-4FE83B547F77}" type="sibTrans" cxnId="{E2099123-CBF1-48A3-BF73-67F28E7F375A}">
      <dgm:prSet/>
      <dgm:spPr/>
      <dgm:t>
        <a:bodyPr/>
        <a:lstStyle/>
        <a:p>
          <a:endParaRPr lang="en-US"/>
        </a:p>
      </dgm:t>
    </dgm:pt>
    <dgm:pt modelId="{F6AA9410-BC7E-448F-A407-49C0F893ADEC}" type="pres">
      <dgm:prSet presAssocID="{DE865E61-B603-4C10-A4C5-839405C38AA5}" presName="compositeShape" presStyleCnt="0">
        <dgm:presLayoutVars>
          <dgm:chMax val="7"/>
          <dgm:dir/>
          <dgm:resizeHandles val="exact"/>
        </dgm:presLayoutVars>
      </dgm:prSet>
      <dgm:spPr/>
    </dgm:pt>
    <dgm:pt modelId="{1226E7BB-B0E3-4A8C-8408-D8A0BD91487C}" type="pres">
      <dgm:prSet presAssocID="{DE865E61-B603-4C10-A4C5-839405C38AA5}" presName="wedge1" presStyleLbl="node1" presStyleIdx="0" presStyleCnt="1" custScaleX="112326" custScaleY="107198"/>
      <dgm:spPr/>
      <dgm:t>
        <a:bodyPr/>
        <a:lstStyle/>
        <a:p>
          <a:endParaRPr lang="en-US"/>
        </a:p>
      </dgm:t>
    </dgm:pt>
    <dgm:pt modelId="{79B7D30E-A478-4E0C-9C5B-05A29579633A}" type="pres">
      <dgm:prSet presAssocID="{DE865E61-B603-4C10-A4C5-839405C38AA5}" presName="dummy1a" presStyleCnt="0"/>
      <dgm:spPr/>
    </dgm:pt>
    <dgm:pt modelId="{239F7E4B-9A6E-4A81-A918-96B4F876249C}" type="pres">
      <dgm:prSet presAssocID="{DE865E61-B603-4C10-A4C5-839405C38AA5}" presName="dummy1b" presStyleCnt="0"/>
      <dgm:spPr/>
    </dgm:pt>
    <dgm:pt modelId="{0B6147F9-83DF-4A2A-9206-6875014335A7}" type="pres">
      <dgm:prSet presAssocID="{DE865E61-B603-4C10-A4C5-839405C38AA5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945EE-D9A5-413A-9A20-9FA5990F51E2}" type="pres">
      <dgm:prSet presAssocID="{D975B529-384D-45B1-8F40-4FE83B547F77}" presName="arrowWedge1single" presStyleLbl="fgSibTrans2D1" presStyleIdx="0" presStyleCnt="1" custScaleX="109965" custScaleY="106579"/>
      <dgm:spPr>
        <a:solidFill>
          <a:srgbClr val="9A57CD"/>
        </a:solidFill>
      </dgm:spPr>
    </dgm:pt>
  </dgm:ptLst>
  <dgm:cxnLst>
    <dgm:cxn modelId="{9B4BEDB7-A473-47BE-9E5F-083905902CEE}" type="presOf" srcId="{A6796684-C712-440D-BC3D-AD0B0575EE94}" destId="{1226E7BB-B0E3-4A8C-8408-D8A0BD91487C}" srcOrd="0" destOrd="0" presId="urn:microsoft.com/office/officeart/2005/8/layout/cycle8"/>
    <dgm:cxn modelId="{A0783F40-F503-4891-AA76-8F360D6EC85F}" type="presOf" srcId="{DE865E61-B603-4C10-A4C5-839405C38AA5}" destId="{F6AA9410-BC7E-448F-A407-49C0F893ADEC}" srcOrd="0" destOrd="0" presId="urn:microsoft.com/office/officeart/2005/8/layout/cycle8"/>
    <dgm:cxn modelId="{BA3EEAF9-1480-459F-A710-A1111EE96B78}" type="presOf" srcId="{A6796684-C712-440D-BC3D-AD0B0575EE94}" destId="{0B6147F9-83DF-4A2A-9206-6875014335A7}" srcOrd="1" destOrd="0" presId="urn:microsoft.com/office/officeart/2005/8/layout/cycle8"/>
    <dgm:cxn modelId="{E2099123-CBF1-48A3-BF73-67F28E7F375A}" srcId="{DE865E61-B603-4C10-A4C5-839405C38AA5}" destId="{A6796684-C712-440D-BC3D-AD0B0575EE94}" srcOrd="0" destOrd="0" parTransId="{E8E1253A-B4E4-445E-B962-0185D67E2F6D}" sibTransId="{D975B529-384D-45B1-8F40-4FE83B547F77}"/>
    <dgm:cxn modelId="{A342E561-53CA-40C8-BC48-0EBF33CC4802}" type="presParOf" srcId="{F6AA9410-BC7E-448F-A407-49C0F893ADEC}" destId="{1226E7BB-B0E3-4A8C-8408-D8A0BD91487C}" srcOrd="0" destOrd="0" presId="urn:microsoft.com/office/officeart/2005/8/layout/cycle8"/>
    <dgm:cxn modelId="{E669F68A-0736-476B-BAFC-DFE3A00F0EE2}" type="presParOf" srcId="{F6AA9410-BC7E-448F-A407-49C0F893ADEC}" destId="{79B7D30E-A478-4E0C-9C5B-05A29579633A}" srcOrd="1" destOrd="0" presId="urn:microsoft.com/office/officeart/2005/8/layout/cycle8"/>
    <dgm:cxn modelId="{8A995D52-B9CD-44C5-8BDD-4B1B995CDA20}" type="presParOf" srcId="{F6AA9410-BC7E-448F-A407-49C0F893ADEC}" destId="{239F7E4B-9A6E-4A81-A918-96B4F876249C}" srcOrd="2" destOrd="0" presId="urn:microsoft.com/office/officeart/2005/8/layout/cycle8"/>
    <dgm:cxn modelId="{2DEC9A42-C5D6-42E3-A6F7-34BDC39A8036}" type="presParOf" srcId="{F6AA9410-BC7E-448F-A407-49C0F893ADEC}" destId="{0B6147F9-83DF-4A2A-9206-6875014335A7}" srcOrd="3" destOrd="0" presId="urn:microsoft.com/office/officeart/2005/8/layout/cycle8"/>
    <dgm:cxn modelId="{F92B45EF-C41B-4DE5-8FA9-8D1081DFE17A}" type="presParOf" srcId="{F6AA9410-BC7E-448F-A407-49C0F893ADEC}" destId="{FEC945EE-D9A5-413A-9A20-9FA5990F51E2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865E61-B603-4C10-A4C5-839405C38AA5}" type="doc">
      <dgm:prSet loTypeId="urn:microsoft.com/office/officeart/2005/8/layout/cycle8" loCatId="cycle" qsTypeId="urn:microsoft.com/office/officeart/2005/8/quickstyle/3d3" qsCatId="3D" csTypeId="urn:microsoft.com/office/officeart/2005/8/colors/accent1_4" csCatId="accent1" phldr="1"/>
      <dgm:spPr/>
    </dgm:pt>
    <dgm:pt modelId="{A6796684-C712-440D-BC3D-AD0B0575EE94}">
      <dgm:prSet phldrT="[Text]" custT="1"/>
      <dgm:spPr>
        <a:solidFill>
          <a:srgbClr val="00B0F0"/>
        </a:solidFill>
      </dgm:spPr>
      <dgm:t>
        <a:bodyPr/>
        <a:lstStyle/>
        <a:p>
          <a:pPr>
            <a:lnSpc>
              <a:spcPct val="90000"/>
            </a:lnSpc>
          </a:pP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IMPLEMENT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Provide  Quality Instruction</a:t>
          </a:r>
          <a:endParaRPr lang="en-US" sz="32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1253A-B4E4-445E-B962-0185D67E2F6D}" type="parTrans" cxnId="{E2099123-CBF1-48A3-BF73-67F28E7F375A}">
      <dgm:prSet/>
      <dgm:spPr/>
      <dgm:t>
        <a:bodyPr/>
        <a:lstStyle/>
        <a:p>
          <a:endParaRPr lang="en-US"/>
        </a:p>
      </dgm:t>
    </dgm:pt>
    <dgm:pt modelId="{D975B529-384D-45B1-8F40-4FE83B547F77}" type="sibTrans" cxnId="{E2099123-CBF1-48A3-BF73-67F28E7F375A}">
      <dgm:prSet/>
      <dgm:spPr/>
      <dgm:t>
        <a:bodyPr/>
        <a:lstStyle/>
        <a:p>
          <a:endParaRPr lang="en-US"/>
        </a:p>
      </dgm:t>
    </dgm:pt>
    <dgm:pt modelId="{F6AA9410-BC7E-448F-A407-49C0F893ADEC}" type="pres">
      <dgm:prSet presAssocID="{DE865E61-B603-4C10-A4C5-839405C38AA5}" presName="compositeShape" presStyleCnt="0">
        <dgm:presLayoutVars>
          <dgm:chMax val="7"/>
          <dgm:dir/>
          <dgm:resizeHandles val="exact"/>
        </dgm:presLayoutVars>
      </dgm:prSet>
      <dgm:spPr/>
    </dgm:pt>
    <dgm:pt modelId="{1226E7BB-B0E3-4A8C-8408-D8A0BD91487C}" type="pres">
      <dgm:prSet presAssocID="{DE865E61-B603-4C10-A4C5-839405C38AA5}" presName="wedge1" presStyleLbl="node1" presStyleIdx="0" presStyleCnt="1" custScaleX="116471" custScaleY="106172"/>
      <dgm:spPr/>
      <dgm:t>
        <a:bodyPr/>
        <a:lstStyle/>
        <a:p>
          <a:endParaRPr lang="en-US"/>
        </a:p>
      </dgm:t>
    </dgm:pt>
    <dgm:pt modelId="{79B7D30E-A478-4E0C-9C5B-05A29579633A}" type="pres">
      <dgm:prSet presAssocID="{DE865E61-B603-4C10-A4C5-839405C38AA5}" presName="dummy1a" presStyleCnt="0"/>
      <dgm:spPr/>
    </dgm:pt>
    <dgm:pt modelId="{239F7E4B-9A6E-4A81-A918-96B4F876249C}" type="pres">
      <dgm:prSet presAssocID="{DE865E61-B603-4C10-A4C5-839405C38AA5}" presName="dummy1b" presStyleCnt="0"/>
      <dgm:spPr/>
    </dgm:pt>
    <dgm:pt modelId="{0B6147F9-83DF-4A2A-9206-6875014335A7}" type="pres">
      <dgm:prSet presAssocID="{DE865E61-B603-4C10-A4C5-839405C38AA5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945EE-D9A5-413A-9A20-9FA5990F51E2}" type="pres">
      <dgm:prSet presAssocID="{D975B529-384D-45B1-8F40-4FE83B547F77}" presName="arrowWedge1single" presStyleLbl="fgSibTrans2D1" presStyleIdx="0" presStyleCnt="1" custScaleX="111628" custScaleY="107697" custLinFactNeighborX="-1136"/>
      <dgm:spPr/>
    </dgm:pt>
  </dgm:ptLst>
  <dgm:cxnLst>
    <dgm:cxn modelId="{115C9181-29D5-4E17-831B-7084CF7ADC91}" type="presOf" srcId="{DE865E61-B603-4C10-A4C5-839405C38AA5}" destId="{F6AA9410-BC7E-448F-A407-49C0F893ADEC}" srcOrd="0" destOrd="0" presId="urn:microsoft.com/office/officeart/2005/8/layout/cycle8"/>
    <dgm:cxn modelId="{E2099123-CBF1-48A3-BF73-67F28E7F375A}" srcId="{DE865E61-B603-4C10-A4C5-839405C38AA5}" destId="{A6796684-C712-440D-BC3D-AD0B0575EE94}" srcOrd="0" destOrd="0" parTransId="{E8E1253A-B4E4-445E-B962-0185D67E2F6D}" sibTransId="{D975B529-384D-45B1-8F40-4FE83B547F77}"/>
    <dgm:cxn modelId="{A9735120-BC31-43CA-97EC-041FDE4F367A}" type="presOf" srcId="{A6796684-C712-440D-BC3D-AD0B0575EE94}" destId="{0B6147F9-83DF-4A2A-9206-6875014335A7}" srcOrd="1" destOrd="0" presId="urn:microsoft.com/office/officeart/2005/8/layout/cycle8"/>
    <dgm:cxn modelId="{665AE5FA-75BA-457D-9126-4453BD3DB55E}" type="presOf" srcId="{A6796684-C712-440D-BC3D-AD0B0575EE94}" destId="{1226E7BB-B0E3-4A8C-8408-D8A0BD91487C}" srcOrd="0" destOrd="0" presId="urn:microsoft.com/office/officeart/2005/8/layout/cycle8"/>
    <dgm:cxn modelId="{8E8E60C3-FBFE-44AE-8309-132B26F7485D}" type="presParOf" srcId="{F6AA9410-BC7E-448F-A407-49C0F893ADEC}" destId="{1226E7BB-B0E3-4A8C-8408-D8A0BD91487C}" srcOrd="0" destOrd="0" presId="urn:microsoft.com/office/officeart/2005/8/layout/cycle8"/>
    <dgm:cxn modelId="{E3CC6867-2966-4C8E-B9CC-3A6D87DE21A8}" type="presParOf" srcId="{F6AA9410-BC7E-448F-A407-49C0F893ADEC}" destId="{79B7D30E-A478-4E0C-9C5B-05A29579633A}" srcOrd="1" destOrd="0" presId="urn:microsoft.com/office/officeart/2005/8/layout/cycle8"/>
    <dgm:cxn modelId="{0CEEB438-FFB0-4AB4-8029-AED47919CFE1}" type="presParOf" srcId="{F6AA9410-BC7E-448F-A407-49C0F893ADEC}" destId="{239F7E4B-9A6E-4A81-A918-96B4F876249C}" srcOrd="2" destOrd="0" presId="urn:microsoft.com/office/officeart/2005/8/layout/cycle8"/>
    <dgm:cxn modelId="{79C48989-C33A-464E-B827-3F6D7035FEAB}" type="presParOf" srcId="{F6AA9410-BC7E-448F-A407-49C0F893ADEC}" destId="{0B6147F9-83DF-4A2A-9206-6875014335A7}" srcOrd="3" destOrd="0" presId="urn:microsoft.com/office/officeart/2005/8/layout/cycle8"/>
    <dgm:cxn modelId="{CE444672-D76B-4F77-B015-D468C5B6AD63}" type="presParOf" srcId="{F6AA9410-BC7E-448F-A407-49C0F893ADEC}" destId="{FEC945EE-D9A5-413A-9A20-9FA5990F51E2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865E61-B603-4C10-A4C5-839405C38AA5}" type="doc">
      <dgm:prSet loTypeId="urn:microsoft.com/office/officeart/2005/8/layout/cycle8" loCatId="cycle" qsTypeId="urn:microsoft.com/office/officeart/2005/8/quickstyle/3d3" qsCatId="3D" csTypeId="urn:microsoft.com/office/officeart/2005/8/colors/accent1_4" csCatId="accent1" phldr="1"/>
      <dgm:spPr/>
    </dgm:pt>
    <dgm:pt modelId="{A6796684-C712-440D-BC3D-AD0B0575EE9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MONITOR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Ensure Student Success</a:t>
          </a:r>
          <a:endParaRPr lang="en-US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1253A-B4E4-445E-B962-0185D67E2F6D}" type="parTrans" cxnId="{E2099123-CBF1-48A3-BF73-67F28E7F375A}">
      <dgm:prSet/>
      <dgm:spPr/>
      <dgm:t>
        <a:bodyPr/>
        <a:lstStyle/>
        <a:p>
          <a:endParaRPr lang="en-US"/>
        </a:p>
      </dgm:t>
    </dgm:pt>
    <dgm:pt modelId="{D975B529-384D-45B1-8F40-4FE83B547F77}" type="sibTrans" cxnId="{E2099123-CBF1-48A3-BF73-67F28E7F375A}">
      <dgm:prSet/>
      <dgm:spPr/>
      <dgm:t>
        <a:bodyPr/>
        <a:lstStyle/>
        <a:p>
          <a:endParaRPr lang="en-US"/>
        </a:p>
      </dgm:t>
    </dgm:pt>
    <dgm:pt modelId="{F6AA9410-BC7E-448F-A407-49C0F893ADEC}" type="pres">
      <dgm:prSet presAssocID="{DE865E61-B603-4C10-A4C5-839405C38AA5}" presName="compositeShape" presStyleCnt="0">
        <dgm:presLayoutVars>
          <dgm:chMax val="7"/>
          <dgm:dir/>
          <dgm:resizeHandles val="exact"/>
        </dgm:presLayoutVars>
      </dgm:prSet>
      <dgm:spPr/>
    </dgm:pt>
    <dgm:pt modelId="{1226E7BB-B0E3-4A8C-8408-D8A0BD91487C}" type="pres">
      <dgm:prSet presAssocID="{DE865E61-B603-4C10-A4C5-839405C38AA5}" presName="wedge1" presStyleLbl="node1" presStyleIdx="0" presStyleCnt="1" custScaleX="121886" custScaleY="112037"/>
      <dgm:spPr/>
      <dgm:t>
        <a:bodyPr/>
        <a:lstStyle/>
        <a:p>
          <a:endParaRPr lang="en-US"/>
        </a:p>
      </dgm:t>
    </dgm:pt>
    <dgm:pt modelId="{79B7D30E-A478-4E0C-9C5B-05A29579633A}" type="pres">
      <dgm:prSet presAssocID="{DE865E61-B603-4C10-A4C5-839405C38AA5}" presName="dummy1a" presStyleCnt="0"/>
      <dgm:spPr/>
    </dgm:pt>
    <dgm:pt modelId="{239F7E4B-9A6E-4A81-A918-96B4F876249C}" type="pres">
      <dgm:prSet presAssocID="{DE865E61-B603-4C10-A4C5-839405C38AA5}" presName="dummy1b" presStyleCnt="0"/>
      <dgm:spPr/>
    </dgm:pt>
    <dgm:pt modelId="{0B6147F9-83DF-4A2A-9206-6875014335A7}" type="pres">
      <dgm:prSet presAssocID="{DE865E61-B603-4C10-A4C5-839405C38AA5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945EE-D9A5-413A-9A20-9FA5990F51E2}" type="pres">
      <dgm:prSet presAssocID="{D975B529-384D-45B1-8F40-4FE83B547F77}" presName="arrowWedge1single" presStyleLbl="fgSibTrans2D1" presStyleIdx="0" presStyleCnt="1" custScaleX="115959" custScaleY="108330"/>
      <dgm:spPr>
        <a:solidFill>
          <a:srgbClr val="C00000"/>
        </a:solidFill>
      </dgm:spPr>
    </dgm:pt>
  </dgm:ptLst>
  <dgm:cxnLst>
    <dgm:cxn modelId="{D1DEE1C7-35B6-4FF7-95AB-B578E4B147A0}" type="presOf" srcId="{DE865E61-B603-4C10-A4C5-839405C38AA5}" destId="{F6AA9410-BC7E-448F-A407-49C0F893ADEC}" srcOrd="0" destOrd="0" presId="urn:microsoft.com/office/officeart/2005/8/layout/cycle8"/>
    <dgm:cxn modelId="{8D28BBFD-3E61-4F76-B744-19CE04F3A348}" type="presOf" srcId="{A6796684-C712-440D-BC3D-AD0B0575EE94}" destId="{0B6147F9-83DF-4A2A-9206-6875014335A7}" srcOrd="1" destOrd="0" presId="urn:microsoft.com/office/officeart/2005/8/layout/cycle8"/>
    <dgm:cxn modelId="{D718561B-DF1A-4C54-84F9-9B4C07DDF47E}" type="presOf" srcId="{A6796684-C712-440D-BC3D-AD0B0575EE94}" destId="{1226E7BB-B0E3-4A8C-8408-D8A0BD91487C}" srcOrd="0" destOrd="0" presId="urn:microsoft.com/office/officeart/2005/8/layout/cycle8"/>
    <dgm:cxn modelId="{E2099123-CBF1-48A3-BF73-67F28E7F375A}" srcId="{DE865E61-B603-4C10-A4C5-839405C38AA5}" destId="{A6796684-C712-440D-BC3D-AD0B0575EE94}" srcOrd="0" destOrd="0" parTransId="{E8E1253A-B4E4-445E-B962-0185D67E2F6D}" sibTransId="{D975B529-384D-45B1-8F40-4FE83B547F77}"/>
    <dgm:cxn modelId="{24D98216-51AD-4563-8EC3-EA5015B81CE0}" type="presParOf" srcId="{F6AA9410-BC7E-448F-A407-49C0F893ADEC}" destId="{1226E7BB-B0E3-4A8C-8408-D8A0BD91487C}" srcOrd="0" destOrd="0" presId="urn:microsoft.com/office/officeart/2005/8/layout/cycle8"/>
    <dgm:cxn modelId="{56B11E39-8BFA-4F66-87EB-98DD8A1E40D0}" type="presParOf" srcId="{F6AA9410-BC7E-448F-A407-49C0F893ADEC}" destId="{79B7D30E-A478-4E0C-9C5B-05A29579633A}" srcOrd="1" destOrd="0" presId="urn:microsoft.com/office/officeart/2005/8/layout/cycle8"/>
    <dgm:cxn modelId="{54DC75F5-2019-4FA7-B790-630648539773}" type="presParOf" srcId="{F6AA9410-BC7E-448F-A407-49C0F893ADEC}" destId="{239F7E4B-9A6E-4A81-A918-96B4F876249C}" srcOrd="2" destOrd="0" presId="urn:microsoft.com/office/officeart/2005/8/layout/cycle8"/>
    <dgm:cxn modelId="{5558D556-2EE0-4EFE-9CFA-1661CDD6673E}" type="presParOf" srcId="{F6AA9410-BC7E-448F-A407-49C0F893ADEC}" destId="{0B6147F9-83DF-4A2A-9206-6875014335A7}" srcOrd="3" destOrd="0" presId="urn:microsoft.com/office/officeart/2005/8/layout/cycle8"/>
    <dgm:cxn modelId="{B067B931-3FD3-41C2-8CF7-12EDF1824D36}" type="presParOf" srcId="{F6AA9410-BC7E-448F-A407-49C0F893ADEC}" destId="{FEC945EE-D9A5-413A-9A20-9FA5990F51E2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865E61-B603-4C10-A4C5-839405C38AA5}" type="doc">
      <dgm:prSet loTypeId="urn:microsoft.com/office/officeart/2005/8/layout/cycle8" loCatId="cycle" qsTypeId="urn:microsoft.com/office/officeart/2005/8/quickstyle/3d3" qsCatId="3D" csTypeId="urn:microsoft.com/office/officeart/2005/8/colors/accent6_3" csCatId="accent6" phldr="1"/>
      <dgm:spPr/>
    </dgm:pt>
    <dgm:pt modelId="{A6796684-C712-440D-BC3D-AD0B0575EE94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ASSESS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Refine for Continuous Instructional Improvement</a:t>
          </a:r>
          <a:endParaRPr lang="en-US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1253A-B4E4-445E-B962-0185D67E2F6D}" type="parTrans" cxnId="{E2099123-CBF1-48A3-BF73-67F28E7F375A}">
      <dgm:prSet/>
      <dgm:spPr/>
      <dgm:t>
        <a:bodyPr/>
        <a:lstStyle/>
        <a:p>
          <a:endParaRPr lang="en-US"/>
        </a:p>
      </dgm:t>
    </dgm:pt>
    <dgm:pt modelId="{D975B529-384D-45B1-8F40-4FE83B547F77}" type="sibTrans" cxnId="{E2099123-CBF1-48A3-BF73-67F28E7F375A}">
      <dgm:prSet/>
      <dgm:spPr/>
      <dgm:t>
        <a:bodyPr/>
        <a:lstStyle/>
        <a:p>
          <a:endParaRPr lang="en-US"/>
        </a:p>
      </dgm:t>
    </dgm:pt>
    <dgm:pt modelId="{F6AA9410-BC7E-448F-A407-49C0F893ADEC}" type="pres">
      <dgm:prSet presAssocID="{DE865E61-B603-4C10-A4C5-839405C38AA5}" presName="compositeShape" presStyleCnt="0">
        <dgm:presLayoutVars>
          <dgm:chMax val="7"/>
          <dgm:dir/>
          <dgm:resizeHandles val="exact"/>
        </dgm:presLayoutVars>
      </dgm:prSet>
      <dgm:spPr/>
    </dgm:pt>
    <dgm:pt modelId="{1226E7BB-B0E3-4A8C-8408-D8A0BD91487C}" type="pres">
      <dgm:prSet presAssocID="{DE865E61-B603-4C10-A4C5-839405C38AA5}" presName="wedge1" presStyleLbl="node1" presStyleIdx="0" presStyleCnt="1" custScaleX="113789" custScaleY="109166"/>
      <dgm:spPr/>
      <dgm:t>
        <a:bodyPr/>
        <a:lstStyle/>
        <a:p>
          <a:endParaRPr lang="en-US"/>
        </a:p>
      </dgm:t>
    </dgm:pt>
    <dgm:pt modelId="{79B7D30E-A478-4E0C-9C5B-05A29579633A}" type="pres">
      <dgm:prSet presAssocID="{DE865E61-B603-4C10-A4C5-839405C38AA5}" presName="dummy1a" presStyleCnt="0"/>
      <dgm:spPr/>
    </dgm:pt>
    <dgm:pt modelId="{239F7E4B-9A6E-4A81-A918-96B4F876249C}" type="pres">
      <dgm:prSet presAssocID="{DE865E61-B603-4C10-A4C5-839405C38AA5}" presName="dummy1b" presStyleCnt="0"/>
      <dgm:spPr/>
    </dgm:pt>
    <dgm:pt modelId="{0B6147F9-83DF-4A2A-9206-6875014335A7}" type="pres">
      <dgm:prSet presAssocID="{DE865E61-B603-4C10-A4C5-839405C38AA5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945EE-D9A5-413A-9A20-9FA5990F51E2}" type="pres">
      <dgm:prSet presAssocID="{D975B529-384D-45B1-8F40-4FE83B547F77}" presName="arrowWedge1single" presStyleLbl="fgSibTrans2D1" presStyleIdx="0" presStyleCnt="1" custScaleX="113290" custScaleY="107574"/>
      <dgm:spPr/>
    </dgm:pt>
  </dgm:ptLst>
  <dgm:cxnLst>
    <dgm:cxn modelId="{DD686F25-5E72-448A-94ED-5370158E9546}" type="presOf" srcId="{DE865E61-B603-4C10-A4C5-839405C38AA5}" destId="{F6AA9410-BC7E-448F-A407-49C0F893ADEC}" srcOrd="0" destOrd="0" presId="urn:microsoft.com/office/officeart/2005/8/layout/cycle8"/>
    <dgm:cxn modelId="{D00E4224-81D4-4D72-B6E6-73DEC4DAA578}" type="presOf" srcId="{A6796684-C712-440D-BC3D-AD0B0575EE94}" destId="{1226E7BB-B0E3-4A8C-8408-D8A0BD91487C}" srcOrd="0" destOrd="0" presId="urn:microsoft.com/office/officeart/2005/8/layout/cycle8"/>
    <dgm:cxn modelId="{E2099123-CBF1-48A3-BF73-67F28E7F375A}" srcId="{DE865E61-B603-4C10-A4C5-839405C38AA5}" destId="{A6796684-C712-440D-BC3D-AD0B0575EE94}" srcOrd="0" destOrd="0" parTransId="{E8E1253A-B4E4-445E-B962-0185D67E2F6D}" sibTransId="{D975B529-384D-45B1-8F40-4FE83B547F77}"/>
    <dgm:cxn modelId="{214F801F-0216-4D8A-85E5-64F39D69BF9E}" type="presOf" srcId="{A6796684-C712-440D-BC3D-AD0B0575EE94}" destId="{0B6147F9-83DF-4A2A-9206-6875014335A7}" srcOrd="1" destOrd="0" presId="urn:microsoft.com/office/officeart/2005/8/layout/cycle8"/>
    <dgm:cxn modelId="{B5BA1C34-A553-49E9-BE88-629E05C90FF6}" type="presParOf" srcId="{F6AA9410-BC7E-448F-A407-49C0F893ADEC}" destId="{1226E7BB-B0E3-4A8C-8408-D8A0BD91487C}" srcOrd="0" destOrd="0" presId="urn:microsoft.com/office/officeart/2005/8/layout/cycle8"/>
    <dgm:cxn modelId="{1FC55D8C-7D03-47C8-BD43-55FED6133775}" type="presParOf" srcId="{F6AA9410-BC7E-448F-A407-49C0F893ADEC}" destId="{79B7D30E-A478-4E0C-9C5B-05A29579633A}" srcOrd="1" destOrd="0" presId="urn:microsoft.com/office/officeart/2005/8/layout/cycle8"/>
    <dgm:cxn modelId="{6EFD16B6-86A6-4103-908D-491F747D0BDF}" type="presParOf" srcId="{F6AA9410-BC7E-448F-A407-49C0F893ADEC}" destId="{239F7E4B-9A6E-4A81-A918-96B4F876249C}" srcOrd="2" destOrd="0" presId="urn:microsoft.com/office/officeart/2005/8/layout/cycle8"/>
    <dgm:cxn modelId="{05912C92-0D92-49B3-917D-3706ECAD6EC6}" type="presParOf" srcId="{F6AA9410-BC7E-448F-A407-49C0F893ADEC}" destId="{0B6147F9-83DF-4A2A-9206-6875014335A7}" srcOrd="3" destOrd="0" presId="urn:microsoft.com/office/officeart/2005/8/layout/cycle8"/>
    <dgm:cxn modelId="{4A45587B-995F-49E0-BB94-9F40D583F107}" type="presParOf" srcId="{F6AA9410-BC7E-448F-A407-49C0F893ADEC}" destId="{FEC945EE-D9A5-413A-9A20-9FA5990F51E2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6E7BB-B0E3-4A8C-8408-D8A0BD91487C}">
      <dsp:nvSpPr>
        <dsp:cNvPr id="0" name=""/>
        <dsp:cNvSpPr/>
      </dsp:nvSpPr>
      <dsp:spPr>
        <a:xfrm>
          <a:off x="396240" y="188906"/>
          <a:ext cx="3581399" cy="3417898"/>
        </a:xfrm>
        <a:prstGeom prst="ellipse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PLAN</a:t>
          </a:r>
          <a:endParaRPr lang="en-US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Prepare for Quality Instruction</a:t>
          </a:r>
          <a:endParaRPr lang="en-US" sz="37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3140" y="758556"/>
        <a:ext cx="2387599" cy="2278598"/>
      </dsp:txXfrm>
    </dsp:sp>
    <dsp:sp modelId="{FEC945EE-D9A5-413A-9A20-9FA5990F51E2}">
      <dsp:nvSpPr>
        <dsp:cNvPr id="0" name=""/>
        <dsp:cNvSpPr/>
      </dsp:nvSpPr>
      <dsp:spPr>
        <a:xfrm>
          <a:off x="234833" y="-13011"/>
          <a:ext cx="3940212" cy="3818886"/>
        </a:xfrm>
        <a:prstGeom prst="circularArrow">
          <a:avLst>
            <a:gd name="adj1" fmla="val 5085"/>
            <a:gd name="adj2" fmla="val 327528"/>
            <a:gd name="adj3" fmla="val 15828871"/>
            <a:gd name="adj4" fmla="val 16243601"/>
            <a:gd name="adj5" fmla="val 5932"/>
          </a:avLst>
        </a:prstGeom>
        <a:solidFill>
          <a:srgbClr val="9A57C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6E7BB-B0E3-4A8C-8408-D8A0BD91487C}">
      <dsp:nvSpPr>
        <dsp:cNvPr id="0" name=""/>
        <dsp:cNvSpPr/>
      </dsp:nvSpPr>
      <dsp:spPr>
        <a:xfrm>
          <a:off x="396240" y="188906"/>
          <a:ext cx="3581399" cy="3417898"/>
        </a:xfrm>
        <a:prstGeom prst="ellipse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PLAN</a:t>
          </a:r>
          <a:endParaRPr lang="en-US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Prepare for Quality Instruction</a:t>
          </a:r>
          <a:endParaRPr lang="en-US" sz="37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3140" y="758556"/>
        <a:ext cx="2387599" cy="2278598"/>
      </dsp:txXfrm>
    </dsp:sp>
    <dsp:sp modelId="{FEC945EE-D9A5-413A-9A20-9FA5990F51E2}">
      <dsp:nvSpPr>
        <dsp:cNvPr id="0" name=""/>
        <dsp:cNvSpPr/>
      </dsp:nvSpPr>
      <dsp:spPr>
        <a:xfrm>
          <a:off x="234833" y="-13011"/>
          <a:ext cx="3940212" cy="3818886"/>
        </a:xfrm>
        <a:prstGeom prst="circularArrow">
          <a:avLst>
            <a:gd name="adj1" fmla="val 5085"/>
            <a:gd name="adj2" fmla="val 327528"/>
            <a:gd name="adj3" fmla="val 15828871"/>
            <a:gd name="adj4" fmla="val 16243601"/>
            <a:gd name="adj5" fmla="val 5932"/>
          </a:avLst>
        </a:prstGeom>
        <a:solidFill>
          <a:srgbClr val="9A57C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D63D5-D05C-447A-9051-717BE16C0218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61BA8-C56B-4FB8-8BE9-150B130A6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5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945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Lexile Level average for HS ELA texts</a:t>
            </a:r>
            <a:r>
              <a:rPr lang="en-US" baseline="0" dirty="0" smtClean="0"/>
              <a:t> and novels range from 750 to 950 – </a:t>
            </a:r>
          </a:p>
          <a:p>
            <a:r>
              <a:rPr lang="en-US" baseline="0" dirty="0" smtClean="0"/>
              <a:t>CCRPI expects an 11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students to reach a Lexile level of 1275 on the American Literature EOC Milestone</a:t>
            </a:r>
          </a:p>
          <a:p>
            <a:endParaRPr lang="en-US" dirty="0" smtClean="0"/>
          </a:p>
          <a:p>
            <a:r>
              <a:rPr lang="en-US" baseline="0" dirty="0" smtClean="0"/>
              <a:t>How can we get them there?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implication do these lexile levels have on our elementary and middle school teachers?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447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Lexile Level for average for College</a:t>
            </a:r>
            <a:r>
              <a:rPr lang="en-US" baseline="0" dirty="0" smtClean="0"/>
              <a:t> Literature courses range between 825 and 1050 – top of range is just now getting the </a:t>
            </a:r>
            <a:r>
              <a:rPr lang="en-US" b="1" baseline="0" dirty="0" smtClean="0"/>
              <a:t>8</a:t>
            </a:r>
            <a:r>
              <a:rPr lang="en-US" b="1" baseline="30000" dirty="0" smtClean="0"/>
              <a:t>th</a:t>
            </a:r>
            <a:r>
              <a:rPr lang="en-US" b="1" baseline="0" dirty="0" smtClean="0"/>
              <a:t> grade lexile expectation of 1050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implication does this have for our middle school teachers?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support and resources can you provide?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20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school courses other than ELA – TB range from average of 975 to 1125.</a:t>
            </a:r>
          </a:p>
          <a:p>
            <a:r>
              <a:rPr lang="en-US" dirty="0" smtClean="0"/>
              <a:t>What subjects</a:t>
            </a:r>
            <a:r>
              <a:rPr lang="en-US" baseline="0" dirty="0" smtClean="0"/>
              <a:t> do you believe have the highest lexile levels?  (CTAE due to Technical Manuals)</a:t>
            </a:r>
          </a:p>
          <a:p>
            <a:endParaRPr lang="en-US" dirty="0" smtClean="0"/>
          </a:p>
          <a:p>
            <a:r>
              <a:rPr lang="en-US" b="1" baseline="0" dirty="0" smtClean="0"/>
              <a:t>With the high end average of HS textbook written at a Lexile of 1125 – how can our teachers raise Lexiles to the CCRPI expectation of 1275?  </a:t>
            </a:r>
          </a:p>
          <a:p>
            <a:r>
              <a:rPr lang="en-US" b="1" baseline="0" dirty="0" smtClean="0"/>
              <a:t>What will they need to do?  </a:t>
            </a:r>
          </a:p>
          <a:p>
            <a:r>
              <a:rPr lang="en-US" b="1" baseline="0" dirty="0" smtClean="0"/>
              <a:t>What support will they need to accomplish this demand?  </a:t>
            </a:r>
          </a:p>
          <a:p>
            <a:r>
              <a:rPr lang="en-US" b="1" baseline="0" dirty="0" smtClean="0"/>
              <a:t>What can your office do?  </a:t>
            </a:r>
          </a:p>
          <a:p>
            <a:r>
              <a:rPr lang="en-US" b="1" baseline="0" dirty="0" smtClean="0"/>
              <a:t>Talk at your tables……Share out</a:t>
            </a:r>
          </a:p>
          <a:p>
            <a:endParaRPr lang="en-US" b="1" baseline="0" dirty="0" smtClean="0"/>
          </a:p>
          <a:p>
            <a:r>
              <a:rPr lang="en-US" dirty="0" smtClean="0"/>
              <a:t>Science, Social Studies and the Technical</a:t>
            </a:r>
            <a:r>
              <a:rPr lang="en-US" baseline="0" dirty="0" smtClean="0"/>
              <a:t> Subjects must play a significant role in raising lexile levels!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Yet, we primary teach reading comprehension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reading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strategies through ELA courses.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thus push for Literacy standards in all content areas and a need for Close Reading instruction across the content using complex texts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 outside of our TB and standard literature.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endParaRPr lang="en-US" b="1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83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other college TB range from an average of 1100 to 1310 – only now are we hitting our CCRPI target range of 1275.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school textbook lexile levels do not prepare for college! 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must raise lexile to that 1275 CCRPI level to prepare student for post-secondary success by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embedding reading of </a:t>
            </a:r>
            <a:r>
              <a:rPr lang="en-US" sz="1200" b="1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 texts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1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writing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all courses.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9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Military Literacy Exam 1200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35% of those tested fail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cannot enter Military.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7% of 4 year College Graduate also fail the Military Literacy Exam!!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Military Lexile levels are higher than SAT/ACT/AP courses!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SAT/ACT/AP have not changed the rigor/Lexile levels of their tests due to the national comparison they provide for college entrance.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 Improvement is not keeping up with world changes.  Changing World is 4x faster.</a:t>
            </a:r>
          </a:p>
          <a:p>
            <a:endParaRPr lang="en-US" b="1" dirty="0" smtClean="0"/>
          </a:p>
          <a:p>
            <a:r>
              <a:rPr lang="en-US" b="1" dirty="0" smtClean="0"/>
              <a:t>Entry level occupations 1200-1380.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52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- </a:t>
            </a:r>
          </a:p>
          <a:p>
            <a:r>
              <a:rPr lang="en-US" dirty="0" smtClean="0"/>
              <a:t>Out of </a:t>
            </a:r>
            <a:r>
              <a:rPr lang="en-US" b="1" dirty="0" smtClean="0"/>
              <a:t>37</a:t>
            </a:r>
            <a:r>
              <a:rPr lang="en-US" dirty="0" smtClean="0"/>
              <a:t> Mandatory GAPSS Reviews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90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GAPSS indicators were revised</a:t>
            </a:r>
            <a:r>
              <a:rPr lang="en-US" baseline="0" dirty="0" smtClean="0"/>
              <a:t> in 2013-14 – but consistency remains in the lowest scoring strands/indicators.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60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</a:t>
            </a:r>
            <a:r>
              <a:rPr lang="en-US" baseline="0" dirty="0" smtClean="0"/>
              <a:t>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72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97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r>
              <a:rPr lang="en-US" baseline="0" dirty="0" smtClean="0"/>
              <a:t> you think that all the educational jargon used today gets in the way of creating true meaning for teachers and school administrators?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attempted to simplify a model Instructional System that can be used by Principals, Leadership teams and teachers to begin adapting or developing their own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4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– Welcome and introduce targets…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45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47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192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toolbox will be a living document housed on the SDE website.</a:t>
            </a:r>
          </a:p>
          <a:p>
            <a:endParaRPr lang="en-US" dirty="0" smtClean="0"/>
          </a:p>
          <a:p>
            <a:r>
              <a:rPr lang="en-US" dirty="0" smtClean="0"/>
              <a:t>Links to resources and tools,</a:t>
            </a:r>
            <a:r>
              <a:rPr lang="en-US" baseline="0" dirty="0" smtClean="0"/>
              <a:t> as well as the Leadership Guide to the Georgia School Performance Standards will provide Leadership teams and teachers with GaDOE and research –based instructional tools.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65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components listed under Plan are….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05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take a closer look at what Collaborative Planning would look like in an effective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99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Sub-components under plan with a team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7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Let’s take a look at one sub-components of planning with a </a:t>
            </a:r>
            <a:r>
              <a:rPr lang="en-US" sz="1200" dirty="0" smtClean="0"/>
              <a:t>team…</a:t>
            </a:r>
            <a:r>
              <a:rPr lang="en-US" sz="1200" b="1" dirty="0" smtClean="0"/>
              <a:t>Develop and Implement a Collaborative Planning Process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Collaborative planning and alignment of the</a:t>
            </a:r>
            <a:r>
              <a:rPr lang="en-US" baseline="0" dirty="0" smtClean="0"/>
              <a:t> standards to instruction are at the heart of increasing student achievement.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556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/>
              <a:t>See Handout--</a:t>
            </a:r>
          </a:p>
          <a:p>
            <a:endParaRPr lang="en-US" sz="1100" dirty="0" smtClean="0"/>
          </a:p>
          <a:p>
            <a:r>
              <a:rPr lang="en-US" sz="1100" dirty="0" smtClean="0"/>
              <a:t>GaDOE has developed a tool to assist</a:t>
            </a:r>
            <a:r>
              <a:rPr lang="en-US" sz="1100" baseline="0" dirty="0" smtClean="0"/>
              <a:t> collaborative planning teams, or PLC’s, to implement effective practices.  </a:t>
            </a:r>
          </a:p>
          <a:p>
            <a:endParaRPr lang="en-US" sz="1100" dirty="0" smtClean="0"/>
          </a:p>
          <a:p>
            <a:r>
              <a:rPr lang="en-US" sz="1100" dirty="0" smtClean="0"/>
              <a:t>The tool is aligned with TKES and Georgia School Performance Standards to provide the connection for teachers and administrators.</a:t>
            </a:r>
          </a:p>
          <a:p>
            <a:endParaRPr lang="en-US" sz="1100" dirty="0" smtClean="0"/>
          </a:p>
          <a:p>
            <a:r>
              <a:rPr lang="en-US" sz="1100" dirty="0" smtClean="0"/>
              <a:t>There</a:t>
            </a:r>
            <a:r>
              <a:rPr lang="en-US" sz="1100" baseline="0" dirty="0" smtClean="0"/>
              <a:t> are 5 sections to the tool to guide teams to Exemplary practices…..</a:t>
            </a:r>
          </a:p>
          <a:p>
            <a:endParaRPr lang="en-US" sz="1100" baseline="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100" dirty="0" smtClean="0"/>
              <a:t>Team Leadership and Facilitation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00" dirty="0" smtClean="0"/>
              <a:t>Reflective Teaching Practices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00" dirty="0" smtClean="0"/>
              <a:t>Standards-Based Instructional  Practices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00" dirty="0" smtClean="0"/>
              <a:t>Lesson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00" dirty="0" smtClean="0"/>
              <a:t>Assessment and Evidence</a:t>
            </a:r>
            <a:r>
              <a:rPr lang="en-US" sz="1100" baseline="0" dirty="0" smtClean="0"/>
              <a:t> </a:t>
            </a:r>
            <a:r>
              <a:rPr lang="en-US" sz="1100" dirty="0" smtClean="0"/>
              <a:t>of Student Learning</a:t>
            </a:r>
          </a:p>
          <a:p>
            <a:pPr marL="0" indent="0">
              <a:buFont typeface="+mj-lt"/>
              <a:buNone/>
            </a:pP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6289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r>
              <a:rPr lang="en-US" baseline="0" dirty="0" smtClean="0"/>
              <a:t> critical expectations of Collaborative Planning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887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will see on the handout that Guiding Questions</a:t>
            </a:r>
            <a:r>
              <a:rPr lang="en-US" baseline="0" dirty="0" smtClean="0"/>
              <a:t> have been included on the rubric to assist with reflective practices.</a:t>
            </a:r>
          </a:p>
          <a:p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What worked in this lesson? How do I know?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What would I do the same or differently if I could reteach this lesson? Why?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What root cause might be prompting or perpetuating this student behavior?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What do I believe about how students learn? How does this belief influence my instruction?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What data do I need to make an informed decision about this problem?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Is this the most efficient way to accomplish this task?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What misconceptions are likely, and what can we do to prevent or minimize these misconceptions?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What specific objectives must students achieve to master this standard?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How can we present concepts so that students see connections with their background and prior knowledge?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What vocabulary must students know and understand to discuss this concept comfortably?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0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Dawn - </a:t>
            </a:r>
          </a:p>
          <a:p>
            <a:endParaRPr lang="en-US" dirty="0" smtClean="0"/>
          </a:p>
          <a:p>
            <a:r>
              <a:rPr lang="en-US" dirty="0" smtClean="0"/>
              <a:t>Can</a:t>
            </a:r>
            <a:r>
              <a:rPr lang="en-US" baseline="0" dirty="0" smtClean="0"/>
              <a:t> we truly say our students are College AND Career Ready?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76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will see here an alignment to the Effective School Instruction</a:t>
            </a:r>
            <a:r>
              <a:rPr lang="en-US" baseline="0" dirty="0" smtClean="0"/>
              <a:t> toolbox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73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56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b="1" baseline="0" dirty="0" smtClean="0"/>
              <a:t>At your table…</a:t>
            </a:r>
            <a:endParaRPr lang="en-US" sz="1200" b="1" dirty="0" smtClean="0"/>
          </a:p>
          <a:p>
            <a:pPr marL="0" indent="0">
              <a:buFont typeface="+mj-lt"/>
              <a:buNone/>
            </a:pPr>
            <a:r>
              <a:rPr lang="en-US" sz="1200" dirty="0" smtClean="0"/>
              <a:t>Take</a:t>
            </a:r>
            <a:r>
              <a:rPr lang="en-US" sz="1200" baseline="0" dirty="0" smtClean="0"/>
              <a:t> a couple of minutes to review this tool and discuss how school’s may utilize it to guide collaborative planning.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0081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b="1" baseline="0" dirty="0" smtClean="0"/>
              <a:t>At your table…</a:t>
            </a:r>
            <a:endParaRPr lang="en-US" sz="1200" b="1" dirty="0" smtClean="0"/>
          </a:p>
          <a:p>
            <a:pPr marL="0" indent="0">
              <a:buFont typeface="+mj-lt"/>
              <a:buNone/>
            </a:pPr>
            <a:r>
              <a:rPr lang="en-US" sz="1200" dirty="0" smtClean="0"/>
              <a:t>Take</a:t>
            </a:r>
            <a:r>
              <a:rPr lang="en-US" sz="1200" baseline="0" dirty="0" smtClean="0"/>
              <a:t> a couple of minutes to review this tool and discuss how school’s may utilize it to guide collaborative planning.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5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2</a:t>
            </a:r>
            <a:r>
              <a:rPr lang="en-US" baseline="30000" dirty="0" smtClean="0"/>
              <a:t>nd</a:t>
            </a:r>
            <a:r>
              <a:rPr lang="en-US" baseline="0" dirty="0" smtClean="0"/>
              <a:t> component under Plan is to </a:t>
            </a:r>
            <a:r>
              <a:rPr lang="en-US" sz="1200" b="1" dirty="0" smtClean="0"/>
              <a:t>Identify What Students Should Know &amp; Do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64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Sub-sections</a:t>
            </a:r>
            <a:r>
              <a:rPr lang="en-US" baseline="0" dirty="0" smtClean="0"/>
              <a:t> under </a:t>
            </a:r>
            <a:r>
              <a:rPr lang="en-US" b="1" baseline="0" dirty="0" smtClean="0"/>
              <a:t>Identify What Students Should Know and Do</a:t>
            </a:r>
            <a:r>
              <a:rPr lang="en-US" b="0" baseline="0" dirty="0" smtClean="0"/>
              <a:t> are…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401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take a closer look at Create Learning Targets.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954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Discuss GADOE links</a:t>
            </a:r>
            <a:r>
              <a:rPr lang="en-US" baseline="0" dirty="0" smtClean="0"/>
              <a:t> </a:t>
            </a:r>
            <a:r>
              <a:rPr lang="en-US" dirty="0" smtClean="0"/>
              <a:t>to videos – use hyperlink to go to webpage.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938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third</a:t>
            </a:r>
            <a:r>
              <a:rPr lang="en-US" sz="1200" baseline="0" dirty="0" smtClean="0"/>
              <a:t> component under Plan is </a:t>
            </a:r>
            <a:r>
              <a:rPr lang="en-US" sz="1200" b="1" dirty="0" smtClean="0"/>
              <a:t>Determine How Students will Show They Know &amp; Can Do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3681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Sub-components include….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31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survey of high school teachers</a:t>
            </a:r>
            <a:r>
              <a:rPr lang="en-US" baseline="0" dirty="0" smtClean="0"/>
              <a:t> and college professors showed a large gap in perception of college readiness for entering freshman.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487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Let's look at Craft Standards-Based Performance Task</a:t>
            </a:r>
            <a:r>
              <a:rPr lang="en-US" baseline="0" dirty="0" smtClean="0"/>
              <a:t> tools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855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example of the many tools and links in the toolbox.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384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55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Schools</a:t>
            </a:r>
            <a:r>
              <a:rPr lang="en-US" baseline="0" dirty="0" smtClean="0"/>
              <a:t> must create their own Instructional Framework and Monitor implementation for consistency  - creates routine for students school-wide.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20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134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Screen shots of SDE webpage (handout with directions)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636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2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 statistics on need for remedial courses.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16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Dropout rate of first year college</a:t>
            </a:r>
            <a:r>
              <a:rPr lang="en-US" baseline="0" dirty="0" smtClean="0"/>
              <a:t> students –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79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taking more time to complete</a:t>
            </a:r>
            <a:r>
              <a:rPr lang="en-US" baseline="0" dirty="0" smtClean="0"/>
              <a:t> degrees – 125-150%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Losing or extending time in school for 70% of students from 2yr institutes and over 60% from 4yr schools.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Economic impacts??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76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perspective – Georgia is 30</a:t>
            </a:r>
            <a:r>
              <a:rPr lang="en-US" baseline="30000" dirty="0" smtClean="0"/>
              <a:t>th</a:t>
            </a:r>
            <a:r>
              <a:rPr lang="en-US" dirty="0" smtClean="0"/>
              <a:t> in nation in percentage of 4yr graduates – </a:t>
            </a:r>
          </a:p>
          <a:p>
            <a:endParaRPr lang="en-US" dirty="0" smtClean="0"/>
          </a:p>
          <a:p>
            <a:r>
              <a:rPr lang="en-US" dirty="0" smtClean="0"/>
              <a:t>6yr graduates – taking 150% of time to earn 4yr degree – economic impact on their future???  </a:t>
            </a:r>
          </a:p>
          <a:p>
            <a:endParaRPr lang="en-US" dirty="0" smtClean="0"/>
          </a:p>
          <a:p>
            <a:r>
              <a:rPr lang="en-US" b="1" dirty="0" smtClean="0"/>
              <a:t>Who in this room still have/had college loans after 10 years?</a:t>
            </a:r>
            <a:r>
              <a:rPr lang="en-US" b="1" baseline="0" dirty="0" smtClean="0"/>
              <a:t> 20 years? More?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2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 2yr</a:t>
            </a:r>
            <a:r>
              <a:rPr lang="en-US" baseline="0" dirty="0" smtClean="0"/>
              <a:t> students taking 150% time to graduate –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Better position in nation at 18</a:t>
            </a:r>
            <a:r>
              <a:rPr lang="en-US" baseline="30000" dirty="0" smtClean="0"/>
              <a:t>th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1BA8-C56B-4FB8-8BE9-150B130A667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6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EE1857C-9471-4504-B79B-15D348B1562D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47680-4102-4465-ACC8-608C5FFA1A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V="1">
            <a:off x="-21887" y="6236141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1"/>
            <a:ext cx="12192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3"/>
            <a:ext cx="2637408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/>
        </p:nvSpPr>
        <p:spPr>
          <a:xfrm>
            <a:off x="4209367" y="213627"/>
            <a:ext cx="7838255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3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1" y="1042278"/>
            <a:ext cx="12192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8428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EE1857C-9471-4504-B79B-15D348B1562D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47680-4102-4465-ACC8-608C5FFA1A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6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879" y="1599777"/>
            <a:ext cx="10972243" cy="43750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1545" y="6355773"/>
            <a:ext cx="5747896" cy="365847"/>
          </a:xfrm>
          <a:prstGeom prst="rect">
            <a:avLst/>
          </a:prstGeom>
        </p:spPr>
        <p:txBody>
          <a:bodyPr lIns="91430" tIns="45714" rIns="91430" bIns="45714"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6" dirty="0">
              <a:solidFill>
                <a:srgbClr val="5F5F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11847-0CB1-41E2-B60F-19B23982B59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46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Slides8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4" y="6401234"/>
            <a:ext cx="12192000" cy="456766"/>
          </a:xfrm>
          <a:prstGeom prst="rect">
            <a:avLst/>
          </a:prstGeom>
        </p:spPr>
        <p:txBody>
          <a:bodyPr lIns="93330" tIns="46666" rIns="93330" bIns="46666">
            <a:normAutofit/>
          </a:bodyPr>
          <a:lstStyle/>
          <a:p>
            <a:pPr algn="ctr">
              <a:spcBef>
                <a:spcPct val="20000"/>
              </a:spcBef>
              <a:buFont typeface="Arial"/>
              <a:buNone/>
              <a:defRPr/>
            </a:pPr>
            <a:r>
              <a:rPr lang="en-US" sz="2454" i="1" baseline="30000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“We will lead the nation in improving student achievement.”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11200" y="1752609"/>
            <a:ext cx="10668001" cy="6733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ctr">
              <a:defRPr sz="3682">
                <a:solidFill>
                  <a:srgbClr val="1467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11200" y="2514600"/>
            <a:ext cx="10668001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marL="236570" indent="-236570" algn="l">
              <a:buClr>
                <a:srgbClr val="8DB43D"/>
              </a:buClr>
              <a:buFont typeface="Arial"/>
              <a:buChar char="•"/>
              <a:defRPr sz="2454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66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6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3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9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6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3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565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81871" y="6552771"/>
            <a:ext cx="671144" cy="305232"/>
          </a:xfrm>
        </p:spPr>
        <p:txBody>
          <a:bodyPr/>
          <a:lstStyle>
            <a:lvl1pPr>
              <a:defRPr sz="955"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CEB2938-01AC-4445-A0C7-DB3768BB3A2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8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EE1857C-9471-4504-B79B-15D348B1562D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47680-4102-4465-ACC8-608C5FFA1A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V="1">
            <a:off x="-21887" y="6236141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9227484" y="50572"/>
            <a:ext cx="2950088" cy="946227"/>
          </a:xfrm>
          <a:prstGeom prst="rect">
            <a:avLst/>
          </a:prstGeom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9608191" y="1019661"/>
            <a:ext cx="256938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6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07" y="1434648"/>
            <a:ext cx="11808605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EE1857C-9471-4504-B79B-15D348B1562D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47680-4102-4465-ACC8-608C5FFA1A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-21887" y="6236141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9227484" y="50572"/>
            <a:ext cx="2950088" cy="946227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/>
        </p:nvSpPr>
        <p:spPr>
          <a:xfrm>
            <a:off x="9418040" y="1019661"/>
            <a:ext cx="275953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6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EE1857C-9471-4504-B79B-15D348B1562D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47680-4102-4465-ACC8-608C5FFA1A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-21887" y="6236141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12192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3"/>
            <a:ext cx="2637408" cy="1052325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4209367" y="213627"/>
            <a:ext cx="7838255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3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1" y="1042278"/>
            <a:ext cx="12192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996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07" y="1434648"/>
            <a:ext cx="11808605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64163"/>
            <a:ext cx="6172200" cy="41968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EE1857C-9471-4504-B79B-15D348B1562D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47680-4102-4465-ACC8-608C5FFA1A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V="1">
            <a:off x="-21887" y="6236141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9227484" y="50572"/>
            <a:ext cx="2950088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/>
        </p:nvSpPr>
        <p:spPr>
          <a:xfrm>
            <a:off x="9418040" y="1019661"/>
            <a:ext cx="275953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9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07" y="1434648"/>
            <a:ext cx="11808605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801091"/>
            <a:ext cx="6172200" cy="405996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EE1857C-9471-4504-B79B-15D348B1562D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47680-4102-4465-ACC8-608C5FFA1A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V="1">
            <a:off x="-21887" y="6236141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9227484" y="50572"/>
            <a:ext cx="2950088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/>
        </p:nvSpPr>
        <p:spPr>
          <a:xfrm>
            <a:off x="9440411" y="1019661"/>
            <a:ext cx="273716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2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EE1857C-9471-4504-B79B-15D348B1562D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47680-4102-4465-ACC8-608C5FFA1A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V="1">
            <a:off x="-21887" y="6236141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9227484" y="50572"/>
            <a:ext cx="2950088" cy="946227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/>
        </p:nvSpPr>
        <p:spPr>
          <a:xfrm>
            <a:off x="9406855" y="1019661"/>
            <a:ext cx="2770716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7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EE1857C-9471-4504-B79B-15D348B1562D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47680-4102-4465-ACC8-608C5FFA1A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V="1">
            <a:off x="-21887" y="6236141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857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EE1857C-9471-4504-B79B-15D348B1562D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47680-4102-4465-ACC8-608C5FFA1A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7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gadoe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5311" y="334017"/>
            <a:ext cx="84221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EE1857C-9471-4504-B79B-15D348B1562D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47680-4102-4465-ACC8-608C5FFA1A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-21887" y="6236141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9227484" y="50572"/>
            <a:ext cx="2950088" cy="946227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9563450" y="1019661"/>
            <a:ext cx="261412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6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2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shmore@doe.k12.ga.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WRumbaugh@doe.k12.ga.us" TargetMode="External"/><Relationship Id="rId4" Type="http://schemas.openxmlformats.org/officeDocument/2006/relationships/hyperlink" Target="mailto:Chunley@doe.k12.ga.u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gadoe.org/Curriculum-Instruction-and-Assessment/Special-Education-Services/Pages/Learning-Targets-Videos.aspx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sidemathematics.org/performance-assessment-tasks" TargetMode="External"/><Relationship Id="rId13" Type="http://schemas.openxmlformats.org/officeDocument/2006/relationships/hyperlink" Target="http://readingandwritingproject.org/resources/assessments/reading-writing-assessments" TargetMode="External"/><Relationship Id="rId18" Type="http://schemas.openxmlformats.org/officeDocument/2006/relationships/hyperlink" Target="https://www.gadoe.org/School-Improvement/School-Improvement-Services/Documents/School%20and%20District%20Effectiveness/Leadership%20Guide%20-%20Instruction%20Strand%20Field%20Test%20Document.pdf" TargetMode="External"/><Relationship Id="rId3" Type="http://schemas.openxmlformats.org/officeDocument/2006/relationships/hyperlink" Target="https://www.gadoe.org/Curriculum-Instruction-and-Assessment/Special-Education-Services/Pages/Selecting-Evidence-Based-Practices-Videos.aspx" TargetMode="External"/><Relationship Id="rId7" Type="http://schemas.openxmlformats.org/officeDocument/2006/relationships/hyperlink" Target="https://www.georgiastandards.org/standards/Pages/NETS-S-Performance-Tasks.aspx" TargetMode="External"/><Relationship Id="rId12" Type="http://schemas.openxmlformats.org/officeDocument/2006/relationships/hyperlink" Target="https://beyondthebubble.stanford.edu/assessments" TargetMode="External"/><Relationship Id="rId17" Type="http://schemas.openxmlformats.org/officeDocument/2006/relationships/hyperlink" Target="http://www.exemplars.com/resources/rubrics/assessment-rubrics" TargetMode="External"/><Relationship Id="rId2" Type="http://schemas.openxmlformats.org/officeDocument/2006/relationships/notesSlide" Target="../notesSlides/notesSlide41.xml"/><Relationship Id="rId16" Type="http://schemas.openxmlformats.org/officeDocument/2006/relationships/hyperlink" Target="http://rubistar.4teachers.org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pals.sri.com/" TargetMode="External"/><Relationship Id="rId11" Type="http://schemas.openxmlformats.org/officeDocument/2006/relationships/hyperlink" Target="http://www.sgusd.k12.ca.us/download.axd?file=20a70bd6-2603-4cc6-ba84-0ae2a0cc021c&amp;dnldType=Resource" TargetMode="External"/><Relationship Id="rId5" Type="http://schemas.openxmlformats.org/officeDocument/2006/relationships/hyperlink" Target="http://www.ascd.org/publications/books/196021/chapters/What_is_Performance-Based_Learning_and_Assessment,_and_Why_is_it_Important%C2%A2.aspx" TargetMode="External"/><Relationship Id="rId15" Type="http://schemas.openxmlformats.org/officeDocument/2006/relationships/hyperlink" Target="http://www.exemplars.com/assets/files/Standards%20Based%20Rubric.pdf" TargetMode="External"/><Relationship Id="rId10" Type="http://schemas.openxmlformats.org/officeDocument/2006/relationships/hyperlink" Target="http://palm.sri.com/" TargetMode="External"/><Relationship Id="rId19" Type="http://schemas.openxmlformats.org/officeDocument/2006/relationships/hyperlink" Target="https://www.gadoe.org/School-Improvement/School-Improvement-Services/Documents/School%20and%20District%20Effectiveness/Leadership%20Guide%20-%20Curriculum%20Planning%20Strand%20Field%20Test%20Document.pdf" TargetMode="External"/><Relationship Id="rId4" Type="http://schemas.openxmlformats.org/officeDocument/2006/relationships/hyperlink" Target="https://ed.sc.gov/agency/ie/Assessment/documents/NS_performancetasks.pdf" TargetMode="External"/><Relationship Id="rId9" Type="http://schemas.openxmlformats.org/officeDocument/2006/relationships/hyperlink" Target="http://www.rda.aps.edu/mathtaskbank/start.htm" TargetMode="External"/><Relationship Id="rId14" Type="http://schemas.openxmlformats.org/officeDocument/2006/relationships/hyperlink" Target="http://www.bitingintothecore.com/learning-and-assessment-tasks.html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Dashmore@doe.k12.ga.us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WRumbaugh@doe.k12.ga.us" TargetMode="External"/><Relationship Id="rId4" Type="http://schemas.openxmlformats.org/officeDocument/2006/relationships/hyperlink" Target="mailto:Chunley@doe.k12.ga.u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35485"/>
            <a:ext cx="10363200" cy="230358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System for Effective </a:t>
            </a:r>
            <a:br>
              <a:rPr lang="en-US" dirty="0" smtClean="0"/>
            </a:br>
            <a:r>
              <a:rPr lang="en-US" dirty="0" smtClean="0"/>
              <a:t>School</a:t>
            </a:r>
            <a:r>
              <a:rPr lang="en-US" dirty="0"/>
              <a:t> </a:t>
            </a:r>
            <a:r>
              <a:rPr lang="en-US" dirty="0" smtClean="0"/>
              <a:t>Instruction</a:t>
            </a:r>
            <a:br>
              <a:rPr lang="en-US" dirty="0" smtClean="0"/>
            </a:br>
            <a:r>
              <a:rPr lang="en-US" sz="2200" b="0" dirty="0" smtClean="0"/>
              <a:t>13</a:t>
            </a:r>
            <a:r>
              <a:rPr lang="en-US" sz="2200" b="0" baseline="30000" dirty="0" smtClean="0"/>
              <a:t>th</a:t>
            </a:r>
            <a:r>
              <a:rPr lang="en-US" sz="2200" b="0" dirty="0" smtClean="0"/>
              <a:t> Annual Title Programs Summer Conference</a:t>
            </a:r>
            <a:r>
              <a:rPr lang="en-US" sz="2200" b="0" dirty="0" smtClean="0"/>
              <a:t/>
            </a:r>
            <a:br>
              <a:rPr lang="en-US" sz="2200" b="0" dirty="0" smtClean="0"/>
            </a:br>
            <a:r>
              <a:rPr lang="en-US" sz="2200" b="0" dirty="0" smtClean="0"/>
              <a:t>Atlanta, Georgia </a:t>
            </a:r>
            <a:endParaRPr lang="en-US" sz="22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6193" y="4206658"/>
            <a:ext cx="3539613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Dawn Ashmore, Ed.S.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/>
              <a:t>School </a:t>
            </a:r>
            <a:r>
              <a:rPr lang="en-US" altLang="en-US" sz="1800" dirty="0"/>
              <a:t>Effectiveness Specialist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/>
              <a:t>School </a:t>
            </a:r>
            <a:r>
              <a:rPr lang="en-US" altLang="en-US" sz="1800" dirty="0"/>
              <a:t>and </a:t>
            </a:r>
            <a:r>
              <a:rPr lang="en-US" altLang="en-US" sz="1800" dirty="0" smtClean="0"/>
              <a:t>District Effectiveness</a:t>
            </a:r>
            <a:endParaRPr lang="en-US" altLang="en-US" sz="18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>
                <a:hlinkClick r:id="rId3"/>
              </a:rPr>
              <a:t>Dashmore@doe.k12.ga.us</a:t>
            </a:r>
            <a:endParaRPr lang="en-US" altLang="en-US" sz="18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/>
              <a:t>678-372-0791</a:t>
            </a:r>
            <a:endParaRPr lang="en-US" altLang="en-US" sz="1800" dirty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298424" y="4206658"/>
            <a:ext cx="3274142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Cheryl Hunley, Ed.S.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/>
              <a:t>School Effectiveness Specialist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/>
              <a:t>School </a:t>
            </a:r>
            <a:r>
              <a:rPr lang="en-US" altLang="en-US" sz="1800" dirty="0"/>
              <a:t>and District Effectiveness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>
                <a:hlinkClick r:id="rId4"/>
              </a:rPr>
              <a:t>Chunley@doe.k12.ga.us</a:t>
            </a:r>
            <a:endParaRPr lang="en-US" altLang="en-US" sz="1800" dirty="0" smtClean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 404-310-6564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22788" y="4206658"/>
            <a:ext cx="3470787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Will Rumbaugh, Ed.D.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/>
              <a:t>Director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/>
              <a:t>School and District Effectiveness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>
                <a:hlinkClick r:id="rId5"/>
              </a:rPr>
              <a:t>WRumbaugh@doe.k12.ga.us</a:t>
            </a:r>
            <a:endParaRPr lang="en-US" altLang="en-US" sz="1800" dirty="0" smtClean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/>
              <a:t>404-463-1861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04" y="1649691"/>
            <a:ext cx="11610412" cy="44305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005"/>
            <a:ext cx="8814848" cy="173045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Georgia </a:t>
            </a:r>
            <a:r>
              <a:rPr lang="en-US" dirty="0" smtClean="0"/>
              <a:t>2 </a:t>
            </a:r>
            <a:r>
              <a:rPr lang="en-US" dirty="0"/>
              <a:t>Year Public College</a:t>
            </a:r>
            <a:br>
              <a:rPr lang="en-US" dirty="0"/>
            </a:br>
            <a:r>
              <a:rPr lang="en-US" dirty="0" smtClean="0"/>
              <a:t>17.0</a:t>
            </a:r>
            <a:r>
              <a:rPr lang="en-US" dirty="0"/>
              <a:t>%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966" y="6221437"/>
            <a:ext cx="3283050" cy="467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6424" y="5695406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18th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09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934" y="146742"/>
            <a:ext cx="8422173" cy="1042296"/>
          </a:xfrm>
        </p:spPr>
        <p:txBody>
          <a:bodyPr/>
          <a:lstStyle/>
          <a:p>
            <a:r>
              <a:rPr lang="en-US" dirty="0"/>
              <a:t>Reading Study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831446" y="5970210"/>
            <a:ext cx="20313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* Source of National Test Data: MetaMetrics</a:t>
            </a:r>
            <a:endParaRPr lang="en-US" dirty="0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274573" y="1080467"/>
            <a:ext cx="8443751" cy="5180602"/>
            <a:chOff x="1045" y="749"/>
            <a:chExt cx="5095" cy="3126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45" y="749"/>
              <a:ext cx="5095" cy="3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" y="749"/>
              <a:ext cx="5105" cy="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930977" y="1498862"/>
            <a:ext cx="5591395" cy="388384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02285" y="2273494"/>
            <a:ext cx="49924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Expected Performance on EOC/EOG Milestones:</a:t>
            </a:r>
          </a:p>
          <a:p>
            <a:r>
              <a:rPr lang="en-US" dirty="0" smtClean="0"/>
              <a:t>American Literature – </a:t>
            </a:r>
            <a:r>
              <a:rPr lang="en-US" dirty="0"/>
              <a:t>equal to or greater than </a:t>
            </a:r>
            <a:r>
              <a:rPr lang="en-US" dirty="0" smtClean="0"/>
              <a:t>1275</a:t>
            </a:r>
          </a:p>
          <a:p>
            <a:r>
              <a:rPr lang="en-US" dirty="0" smtClean="0"/>
              <a:t>Grade </a:t>
            </a:r>
            <a:r>
              <a:rPr lang="en-US" dirty="0"/>
              <a:t>8 - equal to or greater than 1050 </a:t>
            </a:r>
          </a:p>
          <a:p>
            <a:r>
              <a:rPr lang="en-US" dirty="0" smtClean="0"/>
              <a:t>Grade </a:t>
            </a:r>
            <a:r>
              <a:rPr lang="en-US" dirty="0"/>
              <a:t>5 - equal to or greater than 850 </a:t>
            </a:r>
            <a:endParaRPr lang="en-US" dirty="0" smtClean="0"/>
          </a:p>
          <a:p>
            <a:r>
              <a:rPr lang="en-US" dirty="0"/>
              <a:t>Grade 3 - equal to or greater than 650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599" y="4337644"/>
            <a:ext cx="838200" cy="857250"/>
          </a:xfrm>
          <a:prstGeom prst="rect">
            <a:avLst/>
          </a:prstGeom>
        </p:spPr>
      </p:pic>
      <p:sp>
        <p:nvSpPr>
          <p:cNvPr id="4" name="Notched Right Arrow 3"/>
          <p:cNvSpPr/>
          <p:nvPr/>
        </p:nvSpPr>
        <p:spPr>
          <a:xfrm>
            <a:off x="2472709" y="2702118"/>
            <a:ext cx="1262316" cy="182595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2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934" y="146742"/>
            <a:ext cx="8422173" cy="1042296"/>
          </a:xfrm>
        </p:spPr>
        <p:txBody>
          <a:bodyPr/>
          <a:lstStyle/>
          <a:p>
            <a:r>
              <a:rPr lang="en-US" dirty="0"/>
              <a:t>Reading Study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831446" y="5970210"/>
            <a:ext cx="20313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* Source of National Test Data: MetaMetrics</a:t>
            </a:r>
            <a:endParaRPr lang="en-US" dirty="0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274573" y="1080467"/>
            <a:ext cx="8443751" cy="5180602"/>
            <a:chOff x="1045" y="749"/>
            <a:chExt cx="5095" cy="3126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45" y="749"/>
              <a:ext cx="5095" cy="3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" y="749"/>
              <a:ext cx="5105" cy="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4685122" y="1498862"/>
            <a:ext cx="5033202" cy="388384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39032" y="2287238"/>
            <a:ext cx="49924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Expected Performance on EOC/EOG Milestones:</a:t>
            </a:r>
          </a:p>
          <a:p>
            <a:r>
              <a:rPr lang="en-US" dirty="0" smtClean="0"/>
              <a:t>American Literature – </a:t>
            </a:r>
            <a:r>
              <a:rPr lang="en-US" dirty="0"/>
              <a:t>equal to or greater than </a:t>
            </a:r>
            <a:r>
              <a:rPr lang="en-US" dirty="0" smtClean="0"/>
              <a:t>1275</a:t>
            </a:r>
          </a:p>
          <a:p>
            <a:r>
              <a:rPr lang="en-US" dirty="0" smtClean="0"/>
              <a:t>Grade </a:t>
            </a:r>
            <a:r>
              <a:rPr lang="en-US" dirty="0"/>
              <a:t>8 - equal to or greater than 1050 </a:t>
            </a:r>
          </a:p>
          <a:p>
            <a:r>
              <a:rPr lang="en-US" dirty="0" smtClean="0"/>
              <a:t>Grade </a:t>
            </a:r>
            <a:r>
              <a:rPr lang="en-US" dirty="0"/>
              <a:t>5 - equal to or greater than 850 </a:t>
            </a:r>
            <a:endParaRPr lang="en-US" dirty="0" smtClean="0"/>
          </a:p>
          <a:p>
            <a:r>
              <a:rPr lang="en-US" dirty="0"/>
              <a:t>Grade 3 - equal to or greater than 650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395" y="4351388"/>
            <a:ext cx="838200" cy="857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607" y="2677005"/>
            <a:ext cx="1894965" cy="2403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41377">
            <a:off x="3981822" y="3225748"/>
            <a:ext cx="949224" cy="2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0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934" y="146742"/>
            <a:ext cx="8422173" cy="1042296"/>
          </a:xfrm>
        </p:spPr>
        <p:txBody>
          <a:bodyPr/>
          <a:lstStyle/>
          <a:p>
            <a:r>
              <a:rPr lang="en-US" dirty="0"/>
              <a:t>Reading Study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831446" y="5970210"/>
            <a:ext cx="20313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* Source of National Test Data: MetaMetrics</a:t>
            </a:r>
            <a:endParaRPr lang="en-US" dirty="0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274573" y="1080467"/>
            <a:ext cx="8443751" cy="5180602"/>
            <a:chOff x="1045" y="749"/>
            <a:chExt cx="5095" cy="3126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45" y="749"/>
              <a:ext cx="5095" cy="3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" y="749"/>
              <a:ext cx="5105" cy="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5476972" y="1498862"/>
            <a:ext cx="4087442" cy="388384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55259" y="2131960"/>
            <a:ext cx="3930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Expected Performance on EOC Milestones:</a:t>
            </a:r>
          </a:p>
          <a:p>
            <a:r>
              <a:rPr lang="en-US" sz="1600" dirty="0" smtClean="0"/>
              <a:t>American Literature – </a:t>
            </a:r>
            <a:r>
              <a:rPr lang="en-US" sz="1600" dirty="0"/>
              <a:t>equal to or greater than </a:t>
            </a:r>
            <a:r>
              <a:rPr lang="en-US" sz="1600" dirty="0" smtClean="0"/>
              <a:t>1275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601" y="4322280"/>
            <a:ext cx="838200" cy="857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403" y="2691882"/>
            <a:ext cx="1896020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934" y="146742"/>
            <a:ext cx="8422173" cy="1042296"/>
          </a:xfrm>
        </p:spPr>
        <p:txBody>
          <a:bodyPr/>
          <a:lstStyle/>
          <a:p>
            <a:r>
              <a:rPr lang="en-US" dirty="0"/>
              <a:t>Reading Study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831446" y="5970210"/>
            <a:ext cx="20313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* Source of National Test Data: MetaMetrics</a:t>
            </a:r>
            <a:endParaRPr lang="en-US" dirty="0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274573" y="1080467"/>
            <a:ext cx="8443751" cy="5180602"/>
            <a:chOff x="1045" y="749"/>
            <a:chExt cx="5095" cy="3126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45" y="749"/>
              <a:ext cx="5095" cy="3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" y="749"/>
              <a:ext cx="5105" cy="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6287678" y="1481960"/>
            <a:ext cx="3198449" cy="390074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21821" y="1848181"/>
            <a:ext cx="3064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Expected Performance on EOC Milestones:</a:t>
            </a:r>
          </a:p>
          <a:p>
            <a:r>
              <a:rPr lang="en-US" sz="1600" dirty="0" smtClean="0"/>
              <a:t>American Literature – </a:t>
            </a:r>
            <a:r>
              <a:rPr lang="en-US" sz="1600" dirty="0"/>
              <a:t>equal to or greater than </a:t>
            </a:r>
            <a:r>
              <a:rPr lang="en-US" sz="1600" dirty="0" smtClean="0"/>
              <a:t>1275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215" y="4391853"/>
            <a:ext cx="838200" cy="857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604" y="2643438"/>
            <a:ext cx="1896020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934" y="146742"/>
            <a:ext cx="8422173" cy="1042296"/>
          </a:xfrm>
        </p:spPr>
        <p:txBody>
          <a:bodyPr/>
          <a:lstStyle/>
          <a:p>
            <a:r>
              <a:rPr lang="en-US" dirty="0"/>
              <a:t>Reading Study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831446" y="5970210"/>
            <a:ext cx="20313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* Source of National Test Data: MetaMetrics</a:t>
            </a:r>
            <a:endParaRPr lang="en-US" dirty="0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274573" y="1080467"/>
            <a:ext cx="8443751" cy="5180602"/>
            <a:chOff x="1045" y="749"/>
            <a:chExt cx="5095" cy="3126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45" y="749"/>
              <a:ext cx="5095" cy="3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" y="749"/>
              <a:ext cx="5105" cy="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44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444" y="334017"/>
            <a:ext cx="8728156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2013-2014 Georgia Assessment of Performance on School Standards Results (GAPSS)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983" y="1789890"/>
            <a:ext cx="11272479" cy="4035498"/>
          </a:xfrm>
        </p:spPr>
        <p:txBody>
          <a:bodyPr/>
          <a:lstStyle/>
          <a:p>
            <a:pPr marL="60325" indent="158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FF0000"/>
                </a:solidFill>
              </a:rPr>
              <a:t>The </a:t>
            </a:r>
            <a:r>
              <a:rPr lang="en-US" sz="3200" b="1" u="sng" dirty="0" smtClean="0">
                <a:solidFill>
                  <a:srgbClr val="FF0000"/>
                </a:solidFill>
              </a:rPr>
              <a:t>Instruction Strand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received the five </a:t>
            </a:r>
            <a:r>
              <a:rPr lang="en-US" sz="3200" dirty="0">
                <a:solidFill>
                  <a:srgbClr val="FF0000"/>
                </a:solidFill>
              </a:rPr>
              <a:t>lowest </a:t>
            </a:r>
            <a:r>
              <a:rPr lang="en-US" sz="3200" dirty="0" smtClean="0">
                <a:solidFill>
                  <a:srgbClr val="FF0000"/>
                </a:solidFill>
              </a:rPr>
              <a:t>scoring standards. </a:t>
            </a:r>
            <a:r>
              <a:rPr lang="en-US" sz="2000" dirty="0" smtClean="0"/>
              <a:t>(Operational or Exemplary in fewer than 10% of reviews.)</a:t>
            </a:r>
          </a:p>
          <a:p>
            <a:pPr marL="60325" indent="1588" algn="ctr">
              <a:buNone/>
            </a:pPr>
            <a:endParaRPr lang="en-US" sz="800" dirty="0" smtClean="0"/>
          </a:p>
          <a:p>
            <a:pPr marL="1489075" lvl="1" indent="1588">
              <a:spcBef>
                <a:spcPts val="300"/>
              </a:spcBef>
              <a:buNone/>
            </a:pPr>
            <a:r>
              <a:rPr lang="en-US" sz="3200" b="1" dirty="0" smtClean="0"/>
              <a:t>I-8</a:t>
            </a:r>
            <a:r>
              <a:rPr lang="en-US" sz="3200" b="1" dirty="0"/>
              <a:t> </a:t>
            </a:r>
            <a:r>
              <a:rPr lang="en-US" sz="3200" b="1" dirty="0" smtClean="0"/>
              <a:t> Student </a:t>
            </a:r>
            <a:r>
              <a:rPr lang="en-US" sz="3200" b="1" dirty="0"/>
              <a:t>Performance </a:t>
            </a:r>
            <a:r>
              <a:rPr lang="en-US" sz="3200" b="1" dirty="0" smtClean="0"/>
              <a:t>Feedback   	</a:t>
            </a:r>
            <a:r>
              <a:rPr lang="en-US" sz="3200" b="1" dirty="0" smtClean="0">
                <a:solidFill>
                  <a:srgbClr val="FF0000"/>
                </a:solidFill>
              </a:rPr>
              <a:t>8</a:t>
            </a:r>
            <a:r>
              <a:rPr lang="en-US" sz="3200" b="1" dirty="0">
                <a:solidFill>
                  <a:srgbClr val="FF0000"/>
                </a:solidFill>
              </a:rPr>
              <a:t>%</a:t>
            </a:r>
            <a:r>
              <a:rPr lang="en-US" sz="3200" b="1" dirty="0"/>
              <a:t>	</a:t>
            </a:r>
          </a:p>
          <a:p>
            <a:pPr marL="1489075" lvl="1" indent="1588">
              <a:spcBef>
                <a:spcPts val="300"/>
              </a:spcBef>
              <a:buNone/>
            </a:pPr>
            <a:r>
              <a:rPr lang="en-US" sz="3200" b="1" dirty="0" smtClean="0"/>
              <a:t>I-4</a:t>
            </a:r>
            <a:r>
              <a:rPr lang="en-US" sz="3200" b="1" dirty="0"/>
              <a:t> </a:t>
            </a:r>
            <a:r>
              <a:rPr lang="en-US" sz="3200" b="1" dirty="0" smtClean="0"/>
              <a:t> Differentiated </a:t>
            </a:r>
            <a:r>
              <a:rPr lang="en-US" sz="3200" b="1" dirty="0"/>
              <a:t>Instruction		</a:t>
            </a:r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r>
              <a:rPr lang="en-US" sz="3200" b="1" dirty="0">
                <a:solidFill>
                  <a:srgbClr val="FF0000"/>
                </a:solidFill>
              </a:rPr>
              <a:t>%</a:t>
            </a:r>
            <a:r>
              <a:rPr lang="en-US" sz="3200" b="1" dirty="0"/>
              <a:t>	</a:t>
            </a:r>
          </a:p>
          <a:p>
            <a:pPr marL="1489075" lvl="1" indent="1588">
              <a:spcBef>
                <a:spcPts val="300"/>
              </a:spcBef>
              <a:buNone/>
            </a:pPr>
            <a:r>
              <a:rPr lang="en-US" sz="3200" b="1" dirty="0" smtClean="0"/>
              <a:t>I-5</a:t>
            </a:r>
            <a:r>
              <a:rPr lang="en-US" sz="3200" b="1" dirty="0"/>
              <a:t> </a:t>
            </a:r>
            <a:r>
              <a:rPr lang="en-US" sz="3200" b="1" dirty="0" smtClean="0"/>
              <a:t> Students </a:t>
            </a:r>
            <a:r>
              <a:rPr lang="en-US" sz="3200" b="1" dirty="0"/>
              <a:t>Set Learning Targets	</a:t>
            </a:r>
            <a:r>
              <a:rPr lang="en-US" sz="3200" b="1" dirty="0" smtClean="0"/>
              <a:t>	</a:t>
            </a:r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r>
              <a:rPr lang="en-US" sz="3200" b="1" dirty="0">
                <a:solidFill>
                  <a:srgbClr val="FF0000"/>
                </a:solidFill>
              </a:rPr>
              <a:t>%</a:t>
            </a:r>
            <a:r>
              <a:rPr lang="en-US" sz="3200" b="1" dirty="0"/>
              <a:t>	</a:t>
            </a:r>
          </a:p>
          <a:p>
            <a:pPr marL="1489075" lvl="1" indent="1588">
              <a:spcBef>
                <a:spcPts val="300"/>
              </a:spcBef>
              <a:buNone/>
            </a:pPr>
            <a:r>
              <a:rPr lang="en-US" sz="3200" b="1" dirty="0" smtClean="0"/>
              <a:t>I-6</a:t>
            </a:r>
            <a:r>
              <a:rPr lang="en-US" sz="3200" b="1" dirty="0"/>
              <a:t> </a:t>
            </a:r>
            <a:r>
              <a:rPr lang="en-US" sz="3200" b="1" dirty="0" smtClean="0"/>
              <a:t> High </a:t>
            </a:r>
            <a:r>
              <a:rPr lang="en-US" sz="3200" b="1" dirty="0"/>
              <a:t>Expectations/Students </a:t>
            </a:r>
            <a:endParaRPr lang="en-US" sz="3200" b="1" dirty="0" smtClean="0"/>
          </a:p>
          <a:p>
            <a:pPr marL="1489075" lvl="1" indent="1588">
              <a:spcBef>
                <a:spcPts val="300"/>
              </a:spcBef>
              <a:buNone/>
            </a:pPr>
            <a:r>
              <a:rPr lang="en-US" sz="3200" b="1" dirty="0" smtClean="0"/>
              <a:t>       Monitoring </a:t>
            </a:r>
            <a:r>
              <a:rPr lang="en-US" sz="3200" b="1" dirty="0"/>
              <a:t>Their Own Progress	</a:t>
            </a:r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r>
              <a:rPr lang="en-US" sz="3200" b="1" dirty="0">
                <a:solidFill>
                  <a:srgbClr val="FF0000"/>
                </a:solidFill>
              </a:rPr>
              <a:t>%</a:t>
            </a:r>
          </a:p>
          <a:p>
            <a:pPr marL="1489075" lvl="1" indent="1588">
              <a:spcBef>
                <a:spcPts val="300"/>
              </a:spcBef>
              <a:buNone/>
            </a:pPr>
            <a:r>
              <a:rPr lang="en-US" sz="3200" b="1" dirty="0" smtClean="0"/>
              <a:t>I-7</a:t>
            </a:r>
            <a:r>
              <a:rPr lang="en-US" sz="3200" b="1" dirty="0"/>
              <a:t> </a:t>
            </a:r>
            <a:r>
              <a:rPr lang="en-US" sz="3200" b="1" dirty="0" smtClean="0"/>
              <a:t> Technology </a:t>
            </a:r>
            <a:r>
              <a:rPr lang="en-US" sz="3200" b="1" dirty="0"/>
              <a:t>Integrated		</a:t>
            </a:r>
            <a:r>
              <a:rPr lang="en-US" sz="3200" b="1" dirty="0" smtClean="0"/>
              <a:t>	</a:t>
            </a:r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r>
              <a:rPr lang="en-US" sz="3200" b="1" dirty="0">
                <a:solidFill>
                  <a:srgbClr val="FF0000"/>
                </a:solidFill>
              </a:rPr>
              <a:t>% 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4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10" y="663677"/>
            <a:ext cx="8422173" cy="6301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2011-2014 GAPSS Trend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10" y="1691377"/>
            <a:ext cx="10371793" cy="418264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Three year trend data shows the </a:t>
            </a:r>
            <a:r>
              <a:rPr lang="en-US" sz="3200" b="1" u="sng" dirty="0" smtClean="0">
                <a:solidFill>
                  <a:srgbClr val="FF0000"/>
                </a:solidFill>
              </a:rPr>
              <a:t>Instruction Strand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has continued to receive the lowest scores on four standards.</a:t>
            </a:r>
          </a:p>
          <a:p>
            <a:pPr algn="ctr">
              <a:buNone/>
            </a:pPr>
            <a:endParaRPr lang="en-US" sz="1600" b="1" dirty="0">
              <a:solidFill>
                <a:srgbClr val="00B0F0"/>
              </a:solidFill>
            </a:endParaRPr>
          </a:p>
          <a:p>
            <a:pPr marL="1147763" indent="0">
              <a:buNone/>
            </a:pPr>
            <a:r>
              <a:rPr lang="en-US" sz="3200" b="1" dirty="0" smtClean="0"/>
              <a:t>I-2.2</a:t>
            </a:r>
            <a:r>
              <a:rPr lang="en-US" sz="3200" dirty="0" smtClean="0"/>
              <a:t>    </a:t>
            </a:r>
            <a:r>
              <a:rPr lang="en-US" sz="3200" b="1" dirty="0" smtClean="0"/>
              <a:t>Higher-order thinking skills, processes &amp; habits</a:t>
            </a:r>
          </a:p>
          <a:p>
            <a:pPr marL="1147763" indent="0">
              <a:buNone/>
            </a:pPr>
            <a:r>
              <a:rPr lang="en-US" sz="3200" b="1" dirty="0" smtClean="0"/>
              <a:t>I</a:t>
            </a:r>
            <a:r>
              <a:rPr lang="en-US" sz="3200" dirty="0" smtClean="0"/>
              <a:t>-</a:t>
            </a:r>
            <a:r>
              <a:rPr lang="en-US" sz="3200" b="1" dirty="0" smtClean="0"/>
              <a:t>2.5</a:t>
            </a:r>
            <a:r>
              <a:rPr lang="en-US" sz="3200" dirty="0" smtClean="0"/>
              <a:t>    </a:t>
            </a:r>
            <a:r>
              <a:rPr lang="en-US" sz="3200" b="1" dirty="0" smtClean="0"/>
              <a:t>Flexible Grouping of students</a:t>
            </a:r>
            <a:r>
              <a:rPr lang="en-US" sz="3200" dirty="0" smtClean="0"/>
              <a:t>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1147763" indent="0">
              <a:buNone/>
            </a:pPr>
            <a:r>
              <a:rPr lang="en-US" sz="3200" b="1" dirty="0" smtClean="0"/>
              <a:t>I</a:t>
            </a:r>
            <a:r>
              <a:rPr lang="en-US" sz="3200" dirty="0" smtClean="0"/>
              <a:t>-</a:t>
            </a:r>
            <a:r>
              <a:rPr lang="en-US" sz="3200" b="1" dirty="0" smtClean="0"/>
              <a:t>3.3</a:t>
            </a:r>
            <a:r>
              <a:rPr lang="en-US" sz="3200" dirty="0" smtClean="0"/>
              <a:t>    </a:t>
            </a:r>
            <a:r>
              <a:rPr lang="en-US" sz="3200" b="1" dirty="0" smtClean="0"/>
              <a:t>Student personal efficacy/responsibility</a:t>
            </a:r>
            <a:r>
              <a:rPr lang="en-US" sz="3200" dirty="0" smtClean="0"/>
              <a:t> </a:t>
            </a:r>
          </a:p>
          <a:p>
            <a:pPr marL="1147763" indent="0">
              <a:buNone/>
            </a:pPr>
            <a:r>
              <a:rPr lang="en-US" sz="3200" b="1" dirty="0" smtClean="0"/>
              <a:t>I</a:t>
            </a:r>
            <a:r>
              <a:rPr lang="en-US" sz="3200" dirty="0" smtClean="0"/>
              <a:t>-</a:t>
            </a:r>
            <a:r>
              <a:rPr lang="en-US" sz="3200" b="1" dirty="0" smtClean="0"/>
              <a:t>2.3    Differentiated instruction</a:t>
            </a:r>
          </a:p>
        </p:txBody>
      </p:sp>
    </p:spTree>
    <p:extLst>
      <p:ext uri="{BB962C8B-B14F-4D97-AF65-F5344CB8AC3E}">
        <p14:creationId xmlns:p14="http://schemas.microsoft.com/office/powerpoint/2010/main" val="24953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092796"/>
            <a:ext cx="12191999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The Role of Leaders in                              Improving </a:t>
            </a:r>
            <a:r>
              <a:rPr lang="en-US" sz="5400" b="1" dirty="0"/>
              <a:t>I</a:t>
            </a:r>
            <a:r>
              <a:rPr lang="en-US" sz="5400" b="1" dirty="0" smtClean="0"/>
              <a:t>nstruction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140" y="3963760"/>
            <a:ext cx="2875716" cy="2154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64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Georgia District Performance Standards (GDPS)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310" y="1864536"/>
            <a:ext cx="1079978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Learning and Teaching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District processes for implementing, supporting, and monitoring curriculum, instruction, and assessment systems and their impact on student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learning</a:t>
            </a:r>
          </a:p>
          <a:p>
            <a:pPr marL="0" indent="0">
              <a:buNone/>
            </a:pPr>
            <a:endParaRPr lang="en-US" sz="1400" dirty="0" smtClean="0">
              <a:solidFill>
                <a:schemeClr val="accent5"/>
              </a:solidFill>
            </a:endParaRPr>
          </a:p>
          <a:p>
            <a:r>
              <a:rPr lang="en-US" dirty="0"/>
              <a:t>LT 1: Engages and supports all schools in 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systematic processes </a:t>
            </a:r>
            <a:r>
              <a:rPr lang="en-US" dirty="0"/>
              <a:t>for curriculum design to align instruction and assessments with the required standards </a:t>
            </a:r>
            <a:endParaRPr lang="en-US" dirty="0" smtClean="0"/>
          </a:p>
          <a:p>
            <a:endParaRPr lang="en-US" sz="1200" dirty="0"/>
          </a:p>
          <a:p>
            <a:r>
              <a:rPr lang="en-US" dirty="0"/>
              <a:t>LT 3: Guides, supports, and 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evaluates the implementation </a:t>
            </a:r>
            <a:r>
              <a:rPr lang="en-US" dirty="0"/>
              <a:t>of curriculum, instruction, and assessments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6A82E43-F334-4B83-9151-C0C24AE8A2BC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682" y="2090058"/>
            <a:ext cx="4821381" cy="33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59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Georgia District Performance Standards (GDPS)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311" y="2146638"/>
            <a:ext cx="10515600" cy="3291124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Learning and Teaching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District processes for implementing, supporting, and monitoring curriculum, instruction, and assessment systems and their impact on student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learning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LT </a:t>
            </a:r>
            <a:r>
              <a:rPr lang="en-US" dirty="0"/>
              <a:t>6: 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Guides and supports </a:t>
            </a:r>
            <a:r>
              <a:rPr lang="en-US" dirty="0"/>
              <a:t>schools in the selection and implementation of 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effective</a:t>
            </a:r>
            <a:r>
              <a:rPr lang="en-US" dirty="0"/>
              <a:t> strategies, programs, and interventions to improve student learning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Georgia District Performance Standards (GDPS)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Leader, Teacher, and Staff Effectiveness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performance management system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that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maximizes the effectiveness of district leaders, teachers, and other staff to ensure optimal learning for all students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LTSE 2: Establishes and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implements processes </a:t>
            </a:r>
            <a:r>
              <a:rPr lang="en-US" dirty="0"/>
              <a:t>that increase the effectiveness of teachers, leaders, and staff </a:t>
            </a:r>
            <a:endParaRPr lang="en-US" dirty="0" smtClean="0"/>
          </a:p>
          <a:p>
            <a:endParaRPr lang="en-US" sz="1200" dirty="0"/>
          </a:p>
          <a:p>
            <a:r>
              <a:rPr lang="en-US" dirty="0"/>
              <a:t>LTSE 4: Defines the roles, responsibilities, skill sets, and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expectations of leaders at all levels of the district</a:t>
            </a:r>
            <a:r>
              <a:rPr lang="en-US" b="1" dirty="0"/>
              <a:t> </a:t>
            </a:r>
            <a:r>
              <a:rPr lang="en-US" dirty="0"/>
              <a:t>to improve student learning and staff performance</a:t>
            </a:r>
          </a:p>
        </p:txBody>
      </p:sp>
    </p:spTree>
    <p:extLst>
      <p:ext uri="{BB962C8B-B14F-4D97-AF65-F5344CB8AC3E}">
        <p14:creationId xmlns:p14="http://schemas.microsoft.com/office/powerpoint/2010/main" val="9574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Georgia District Performance Standards (GDPS)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311" y="2096558"/>
            <a:ext cx="10515600" cy="3355975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7030A0"/>
                </a:solidFill>
              </a:rPr>
              <a:t>Planning, Organizing, and Monitoring</a:t>
            </a:r>
            <a:r>
              <a:rPr lang="en-US" b="1" dirty="0">
                <a:solidFill>
                  <a:srgbClr val="7030A0"/>
                </a:solidFill>
              </a:rPr>
              <a:t>: </a:t>
            </a:r>
            <a:r>
              <a:rPr lang="en-US" dirty="0">
                <a:solidFill>
                  <a:srgbClr val="7030A0"/>
                </a:solidFill>
              </a:rPr>
              <a:t>The data-driven processes, procedures, structures, and products that focus the operations of the district to ensure higher levels of student learning and staff effectiveness 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POM 1: Uses a collaborative, data-driven </a:t>
            </a:r>
            <a:r>
              <a:rPr lang="en-US" b="1" u="sng" dirty="0">
                <a:solidFill>
                  <a:srgbClr val="7030A0"/>
                </a:solidFill>
              </a:rPr>
              <a:t>planning process </a:t>
            </a:r>
            <a:r>
              <a:rPr lang="en-US" dirty="0"/>
              <a:t>at the district and school levels for improving student learning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Georgia School Performance Standards (GSPS)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310" y="1867711"/>
            <a:ext cx="10848425" cy="4262155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Curriculum </a:t>
            </a:r>
            <a:r>
              <a:rPr lang="en-US" b="1" dirty="0" smtClean="0">
                <a:solidFill>
                  <a:schemeClr val="accent5"/>
                </a:solidFill>
              </a:rPr>
              <a:t>Standard </a:t>
            </a:r>
            <a:r>
              <a:rPr lang="en-US" b="1" dirty="0">
                <a:solidFill>
                  <a:schemeClr val="accent5"/>
                </a:solidFill>
              </a:rPr>
              <a:t>1</a:t>
            </a:r>
            <a:r>
              <a:rPr lang="en-US" dirty="0">
                <a:solidFill>
                  <a:schemeClr val="accent5"/>
                </a:solidFill>
              </a:rPr>
              <a:t>: </a:t>
            </a:r>
            <a:r>
              <a:rPr lang="en-US" dirty="0"/>
              <a:t>Uses </a:t>
            </a:r>
            <a:r>
              <a:rPr lang="en-US" b="1" u="sng" dirty="0">
                <a:solidFill>
                  <a:schemeClr val="accent5"/>
                </a:solidFill>
              </a:rPr>
              <a:t>systematic</a:t>
            </a:r>
            <a:r>
              <a:rPr lang="en-US" dirty="0">
                <a:solidFill>
                  <a:schemeClr val="accent5"/>
                </a:solidFill>
              </a:rPr>
              <a:t>, </a:t>
            </a:r>
            <a:r>
              <a:rPr lang="en-US" dirty="0"/>
              <a:t>collaborative planning processes so that teachers share an understanding of expectations for standards, curriculum, assessment, and </a:t>
            </a:r>
            <a:r>
              <a:rPr lang="en-US" dirty="0" smtClean="0"/>
              <a:t>instruction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Curriculum Standard 2</a:t>
            </a:r>
            <a:r>
              <a:rPr lang="en-US" dirty="0"/>
              <a:t>: Designs curriculum documents and aligns resources with the </a:t>
            </a:r>
            <a:r>
              <a:rPr lang="en-US" b="1" u="sng" dirty="0">
                <a:solidFill>
                  <a:schemeClr val="accent5"/>
                </a:solidFill>
              </a:rPr>
              <a:t>intended rigor </a:t>
            </a:r>
            <a:r>
              <a:rPr lang="en-US" dirty="0"/>
              <a:t>of the required </a:t>
            </a:r>
            <a:r>
              <a:rPr lang="en-US" dirty="0" smtClean="0"/>
              <a:t>standards</a:t>
            </a:r>
          </a:p>
          <a:p>
            <a:endParaRPr lang="en-US" dirty="0" smtClean="0"/>
          </a:p>
          <a:p>
            <a:r>
              <a:rPr lang="en-US" b="1" dirty="0">
                <a:solidFill>
                  <a:schemeClr val="accent5"/>
                </a:solidFill>
              </a:rPr>
              <a:t>Curriculum Standard 3: </a:t>
            </a:r>
            <a:r>
              <a:rPr lang="en-US" dirty="0"/>
              <a:t>Uses a </a:t>
            </a:r>
            <a:r>
              <a:rPr lang="en-US" b="1" u="sng" dirty="0">
                <a:solidFill>
                  <a:schemeClr val="accent5"/>
                </a:solidFill>
              </a:rPr>
              <a:t>process</a:t>
            </a:r>
            <a:r>
              <a:rPr lang="en-US" dirty="0"/>
              <a:t> to review curriculum documents to ensure alignment to the intent and rigor of the standards and revises as needed</a:t>
            </a:r>
          </a:p>
        </p:txBody>
      </p:sp>
    </p:spTree>
    <p:extLst>
      <p:ext uri="{BB962C8B-B14F-4D97-AF65-F5344CB8AC3E}">
        <p14:creationId xmlns:p14="http://schemas.microsoft.com/office/powerpoint/2010/main" val="17108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Georgia School Performance Standards (GSPS)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0357"/>
            <a:ext cx="10515600" cy="404660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Assessment Standard 2: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dirty="0"/>
              <a:t>Uses a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balanced system </a:t>
            </a:r>
            <a:r>
              <a:rPr lang="en-US" dirty="0"/>
              <a:t>of assessments including diagnostic, formative, and summative to monitor learning and inform instruction	</a:t>
            </a:r>
            <a:endParaRPr lang="en-US" dirty="0" smtClean="0"/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Assessment Standard 4: </a:t>
            </a:r>
            <a:r>
              <a:rPr lang="en-US" dirty="0"/>
              <a:t>Implements a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process to collaboratively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analyze</a:t>
            </a:r>
            <a:r>
              <a:rPr lang="en-US" dirty="0"/>
              <a:t> assessment results to adjust instruction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Georgia School Performance Standards (GSPS)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311" y="1947334"/>
            <a:ext cx="10515600" cy="381144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Instruction Standard 2: </a:t>
            </a:r>
            <a:r>
              <a:rPr lang="en-US" dirty="0"/>
              <a:t>Creates an </a:t>
            </a:r>
            <a:r>
              <a:rPr lang="en-US" b="1" u="sng" dirty="0">
                <a:solidFill>
                  <a:srgbClr val="7030A0"/>
                </a:solidFill>
              </a:rPr>
              <a:t>academically challenging </a:t>
            </a:r>
            <a:r>
              <a:rPr lang="en-US" dirty="0"/>
              <a:t>learning environment </a:t>
            </a:r>
            <a:endParaRPr lang="en-US" dirty="0" smtClean="0"/>
          </a:p>
          <a:p>
            <a:endParaRPr lang="en-US" dirty="0" smtClean="0"/>
          </a:p>
          <a:p>
            <a:r>
              <a:rPr lang="x-none" b="1" dirty="0" smtClean="0">
                <a:solidFill>
                  <a:srgbClr val="7030A0"/>
                </a:solidFill>
              </a:rPr>
              <a:t>Instruction </a:t>
            </a:r>
            <a:r>
              <a:rPr lang="x-none" b="1" dirty="0">
                <a:solidFill>
                  <a:srgbClr val="7030A0"/>
                </a:solidFill>
              </a:rPr>
              <a:t>Standard 4</a:t>
            </a:r>
            <a:r>
              <a:rPr lang="en-US" b="1" dirty="0">
                <a:solidFill>
                  <a:srgbClr val="7030A0"/>
                </a:solidFill>
              </a:rPr>
              <a:t>: </a:t>
            </a:r>
            <a:r>
              <a:rPr lang="en-US" dirty="0"/>
              <a:t>Uses </a:t>
            </a:r>
            <a:r>
              <a:rPr lang="en-US" b="1" u="sng" dirty="0">
                <a:solidFill>
                  <a:srgbClr val="7030A0"/>
                </a:solidFill>
              </a:rPr>
              <a:t>research-based instructional practices </a:t>
            </a:r>
            <a:r>
              <a:rPr lang="en-US" dirty="0"/>
              <a:t>that positively impact student </a:t>
            </a:r>
            <a:r>
              <a:rPr lang="en-US" dirty="0" smtClean="0"/>
              <a:t>learning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Instruction </a:t>
            </a:r>
            <a:r>
              <a:rPr lang="en-US" b="1" dirty="0">
                <a:solidFill>
                  <a:srgbClr val="7030A0"/>
                </a:solidFill>
              </a:rPr>
              <a:t>Standard 5: </a:t>
            </a:r>
            <a:r>
              <a:rPr lang="en-US" dirty="0"/>
              <a:t>Differentiates instruction to meet specific </a:t>
            </a:r>
            <a:r>
              <a:rPr lang="en-US" dirty="0" smtClean="0"/>
              <a:t>learning </a:t>
            </a:r>
            <a:r>
              <a:rPr lang="en-US" dirty="0"/>
              <a:t>needs of </a:t>
            </a:r>
            <a:r>
              <a:rPr lang="en-US" dirty="0" smtClean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40763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Georgia School Performance Standards (GSPS)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311" y="2245648"/>
            <a:ext cx="10515600" cy="3979334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Instruction Standard 6: </a:t>
            </a:r>
            <a:r>
              <a:rPr lang="en-US" dirty="0"/>
              <a:t>Uses appropriate, current technology to enhance </a:t>
            </a:r>
            <a:r>
              <a:rPr lang="en-US" dirty="0" smtClean="0"/>
              <a:t>learning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7030A0"/>
                </a:solidFill>
              </a:rPr>
              <a:t>Instruction </a:t>
            </a:r>
            <a:r>
              <a:rPr lang="en-US" b="1" dirty="0">
                <a:solidFill>
                  <a:srgbClr val="7030A0"/>
                </a:solidFill>
              </a:rPr>
              <a:t>Standard 9: </a:t>
            </a:r>
            <a:r>
              <a:rPr lang="en-US" dirty="0"/>
              <a:t>Provides timely, </a:t>
            </a:r>
            <a:r>
              <a:rPr lang="en-US" b="1" u="sng" dirty="0">
                <a:solidFill>
                  <a:srgbClr val="7030A0"/>
                </a:solidFill>
              </a:rPr>
              <a:t>systematic,</a:t>
            </a:r>
            <a:r>
              <a:rPr lang="en-US" dirty="0"/>
              <a:t> data-driven interventions 	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Georgia School Performance Standards (GSPS)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311" y="2150533"/>
            <a:ext cx="10515600" cy="3928534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Leadership Standard 3: </a:t>
            </a:r>
            <a:r>
              <a:rPr lang="en-US" dirty="0"/>
              <a:t>Uses </a:t>
            </a:r>
            <a:r>
              <a:rPr lang="en-US" b="1" u="sng" dirty="0">
                <a:solidFill>
                  <a:srgbClr val="C00000"/>
                </a:solidFill>
              </a:rPr>
              <a:t>systems </a:t>
            </a:r>
            <a:r>
              <a:rPr lang="en-US" dirty="0"/>
              <a:t>to ensure effective implementation of curriculum, assessment, instruction, and professional learning </a:t>
            </a:r>
            <a:r>
              <a:rPr lang="en-US" dirty="0" smtClean="0"/>
              <a:t>practices</a:t>
            </a:r>
          </a:p>
          <a:p>
            <a:endParaRPr lang="en-US" b="1" dirty="0"/>
          </a:p>
          <a:p>
            <a:r>
              <a:rPr lang="x-none" b="1" dirty="0">
                <a:solidFill>
                  <a:srgbClr val="C00000"/>
                </a:solidFill>
              </a:rPr>
              <a:t>Leadership </a:t>
            </a:r>
            <a:r>
              <a:rPr lang="en-US" b="1" dirty="0">
                <a:solidFill>
                  <a:srgbClr val="C00000"/>
                </a:solidFill>
              </a:rPr>
              <a:t>Standard 4: </a:t>
            </a:r>
            <a:r>
              <a:rPr lang="en-US" dirty="0"/>
              <a:t>Uses </a:t>
            </a:r>
            <a:r>
              <a:rPr lang="en-US" b="1" u="sng" dirty="0">
                <a:solidFill>
                  <a:srgbClr val="C00000"/>
                </a:solidFill>
              </a:rPr>
              <a:t>processes to systematically </a:t>
            </a:r>
            <a:r>
              <a:rPr lang="en-US" dirty="0"/>
              <a:t>analyze data to improve student achievement</a:t>
            </a:r>
          </a:p>
        </p:txBody>
      </p:sp>
    </p:spTree>
    <p:extLst>
      <p:ext uri="{BB962C8B-B14F-4D97-AF65-F5344CB8AC3E}">
        <p14:creationId xmlns:p14="http://schemas.microsoft.com/office/powerpoint/2010/main" val="22907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75081"/>
            <a:ext cx="12191999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System for Effective </a:t>
            </a:r>
          </a:p>
          <a:p>
            <a:pPr algn="ctr"/>
            <a:r>
              <a:rPr lang="en-US" sz="5400" b="1" dirty="0" smtClean="0"/>
              <a:t>School Instruction </a:t>
            </a:r>
          </a:p>
          <a:p>
            <a:pPr algn="ctr"/>
            <a:r>
              <a:rPr lang="en-US" sz="5400" b="1" dirty="0" smtClean="0"/>
              <a:t>Toolbox</a:t>
            </a:r>
            <a:endParaRPr lang="en-US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913" y="3585863"/>
            <a:ext cx="3077479" cy="2564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72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09618"/>
            <a:ext cx="12192000" cy="4093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96875"/>
            <a:r>
              <a:rPr lang="en-US" sz="4000" b="1" dirty="0"/>
              <a:t>"Never use a long word where a minimalist, diminutive, and unassuming expression sufficiently and comprehensively circumscribes and delineates </a:t>
            </a:r>
            <a:endParaRPr lang="en-US" sz="4000" b="1" dirty="0" smtClean="0"/>
          </a:p>
          <a:p>
            <a:pPr marL="396875"/>
            <a:r>
              <a:rPr lang="en-US" sz="4000" b="1" dirty="0" smtClean="0"/>
              <a:t>the full </a:t>
            </a:r>
            <a:r>
              <a:rPr lang="en-US" sz="4000" b="1" dirty="0"/>
              <a:t>connotations of the aforesaid utterance and adequately relays the exigent parameters being </a:t>
            </a:r>
            <a:endParaRPr lang="en-US" sz="4000" b="1" dirty="0" smtClean="0"/>
          </a:p>
          <a:p>
            <a:pPr marL="396875"/>
            <a:r>
              <a:rPr lang="en-US" sz="4000" b="1" dirty="0" smtClean="0"/>
              <a:t>thereby </a:t>
            </a:r>
            <a:r>
              <a:rPr lang="en-US" sz="4000" b="1" dirty="0"/>
              <a:t>elucidated." </a:t>
            </a:r>
            <a:endParaRPr lang="en-US" sz="4000" b="1" dirty="0" smtClean="0"/>
          </a:p>
          <a:p>
            <a:pPr lvl="8"/>
            <a:r>
              <a:rPr lang="en-US" sz="2000" dirty="0" smtClean="0"/>
              <a:t>						Author Unknown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440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2725408"/>
            <a:ext cx="10515600" cy="250056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Examine the need for a system of effective </a:t>
            </a:r>
            <a:r>
              <a:rPr lang="en-US" dirty="0"/>
              <a:t>i</a:t>
            </a:r>
            <a:r>
              <a:rPr lang="en-US" dirty="0" smtClean="0"/>
              <a:t>nstruction</a:t>
            </a:r>
          </a:p>
          <a:p>
            <a:r>
              <a:rPr lang="en-US" dirty="0" smtClean="0"/>
              <a:t>Identify the roles of district and  building leaders in improving instruction</a:t>
            </a:r>
          </a:p>
          <a:p>
            <a:r>
              <a:rPr lang="en-US" dirty="0" smtClean="0"/>
              <a:t>Introduce the “System for Effective Instruction Toolbox”</a:t>
            </a:r>
            <a:endParaRPr lang="en-US" dirty="0"/>
          </a:p>
          <a:p>
            <a:r>
              <a:rPr lang="en-US" dirty="0" smtClean="0"/>
              <a:t>Explore support for district and building leaders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399" y="479511"/>
            <a:ext cx="1869224" cy="186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Rationale for Implementing an Instructional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512" y="1957389"/>
            <a:ext cx="8077201" cy="3714749"/>
          </a:xfrm>
        </p:spPr>
        <p:txBody>
          <a:bodyPr/>
          <a:lstStyle/>
          <a:p>
            <a:r>
              <a:rPr lang="en-US" sz="3600" dirty="0" smtClean="0"/>
              <a:t>Creates a shared </a:t>
            </a:r>
            <a:r>
              <a:rPr lang="en-US" sz="3600" dirty="0"/>
              <a:t>vision of </a:t>
            </a:r>
            <a:r>
              <a:rPr lang="en-US" sz="3600" dirty="0" smtClean="0"/>
              <a:t>effective instruction</a:t>
            </a:r>
          </a:p>
          <a:p>
            <a:r>
              <a:rPr lang="en-US" sz="3600" dirty="0"/>
              <a:t>G</a:t>
            </a:r>
            <a:r>
              <a:rPr lang="en-US" sz="3600" dirty="0" smtClean="0"/>
              <a:t>uides how </a:t>
            </a:r>
            <a:r>
              <a:rPr lang="en-US" sz="3600" dirty="0"/>
              <a:t>teachers plan for </a:t>
            </a:r>
            <a:r>
              <a:rPr lang="en-US" sz="3600" dirty="0" smtClean="0"/>
              <a:t>instruction</a:t>
            </a:r>
          </a:p>
          <a:p>
            <a:r>
              <a:rPr lang="en-US" sz="3600" dirty="0" smtClean="0"/>
              <a:t>Guides instructional delivery</a:t>
            </a:r>
          </a:p>
          <a:p>
            <a:r>
              <a:rPr lang="en-US" sz="3600" dirty="0" smtClean="0"/>
              <a:t>Determines effectiveness of instruction for individual students and school-wide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1" y="2228615"/>
            <a:ext cx="2961904" cy="278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9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907590" y="76200"/>
            <a:ext cx="8214841" cy="6095997"/>
            <a:chOff x="1750" y="850"/>
            <a:chExt cx="4233" cy="3043"/>
          </a:xfrm>
          <a:solidFill>
            <a:schemeClr val="bg1"/>
          </a:solidFill>
        </p:grpSpPr>
        <p:sp>
          <p:nvSpPr>
            <p:cNvPr id="6" name="AutoShape 3"/>
            <p:cNvSpPr>
              <a:spLocks noChangeAspect="1" noTextEdit="1"/>
            </p:cNvSpPr>
            <p:nvPr/>
          </p:nvSpPr>
          <p:spPr bwMode="auto">
            <a:xfrm>
              <a:off x="1750" y="850"/>
              <a:ext cx="4233" cy="3043"/>
            </a:xfrm>
            <a:prstGeom prst="rect">
              <a:avLst/>
            </a:prstGeom>
            <a:grpFill/>
            <a:ln w="3810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0" y="924"/>
              <a:ext cx="3877" cy="28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62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18" y="314140"/>
            <a:ext cx="9366632" cy="6695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System for Effective School Instruction Toolbox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658" t="10626" r="14412" b="11747"/>
          <a:stretch/>
        </p:blipFill>
        <p:spPr>
          <a:xfrm>
            <a:off x="1707534" y="904205"/>
            <a:ext cx="7843970" cy="5281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050" y="4139972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147" y="249199"/>
            <a:ext cx="772323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System of Instruction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68390626"/>
              </p:ext>
            </p:extLst>
          </p:nvPr>
        </p:nvGraphicFramePr>
        <p:xfrm>
          <a:off x="-106680" y="1731329"/>
          <a:ext cx="4373880" cy="3795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45280" y="1920240"/>
            <a:ext cx="713232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/>
              <a:t>Plan with a Team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/>
              <a:t>Identify What Students Should Know &amp; Do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/>
              <a:t>Determine How Students Will Show </a:t>
            </a:r>
            <a:r>
              <a:rPr lang="en-US" sz="3600" b="1" dirty="0"/>
              <a:t>T</a:t>
            </a:r>
            <a:r>
              <a:rPr lang="en-US" sz="3600" b="1" dirty="0" smtClean="0"/>
              <a:t>hey </a:t>
            </a:r>
            <a:r>
              <a:rPr lang="en-US" sz="3600" b="1" dirty="0"/>
              <a:t>K</a:t>
            </a:r>
            <a:r>
              <a:rPr lang="en-US" sz="3600" b="1" dirty="0" smtClean="0"/>
              <a:t>now &amp; Can Do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/>
              <a:t>Use </a:t>
            </a:r>
            <a:r>
              <a:rPr lang="en-US" sz="3600" b="1" dirty="0"/>
              <a:t>Planning Tools for </a:t>
            </a:r>
            <a:r>
              <a:rPr lang="en-US" sz="3600" b="1" dirty="0" smtClean="0"/>
              <a:t>Instruction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68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147" y="249199"/>
            <a:ext cx="772323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System of Instruction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68390626"/>
              </p:ext>
            </p:extLst>
          </p:nvPr>
        </p:nvGraphicFramePr>
        <p:xfrm>
          <a:off x="-106680" y="1731329"/>
          <a:ext cx="4373880" cy="3795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45280" y="1920240"/>
            <a:ext cx="713232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/>
              <a:t>Plan with a Team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Identify What Students Should Know &amp; Do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Determine How Students Will Show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hey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K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now &amp; Can Do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Use Planning Tools for 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Instruction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89" y="427323"/>
            <a:ext cx="8422173" cy="1325563"/>
          </a:xfrm>
        </p:spPr>
        <p:txBody>
          <a:bodyPr/>
          <a:lstStyle/>
          <a:p>
            <a:r>
              <a:rPr lang="en-US" dirty="0" smtClean="0"/>
              <a:t>Plan with a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89" y="1940768"/>
            <a:ext cx="10875296" cy="3676262"/>
          </a:xfrm>
          <a:ln>
            <a:solidFill>
              <a:srgbClr val="9A57CD"/>
            </a:solidFill>
          </a:ln>
        </p:spPr>
        <p:txBody>
          <a:bodyPr/>
          <a:lstStyle/>
          <a:p>
            <a:pPr lvl="1"/>
            <a:r>
              <a:rPr lang="en-US" sz="3600" dirty="0" smtClean="0"/>
              <a:t>Create </a:t>
            </a:r>
            <a:r>
              <a:rPr lang="en-US" sz="3600" dirty="0"/>
              <a:t>Collaborative Planning </a:t>
            </a:r>
            <a:r>
              <a:rPr lang="en-US" sz="3600" dirty="0" smtClean="0"/>
              <a:t>Schedules</a:t>
            </a:r>
          </a:p>
          <a:p>
            <a:pPr lvl="1"/>
            <a:r>
              <a:rPr lang="en-US" sz="3600" dirty="0" smtClean="0"/>
              <a:t>Develop </a:t>
            </a:r>
            <a:r>
              <a:rPr lang="en-US" sz="3600" dirty="0"/>
              <a:t>and Implement a Collaborative Planning </a:t>
            </a:r>
            <a:r>
              <a:rPr lang="en-US" sz="3600" dirty="0" smtClean="0"/>
              <a:t>Process</a:t>
            </a:r>
            <a:endParaRPr lang="en-US" sz="3600" dirty="0"/>
          </a:p>
          <a:p>
            <a:pPr lvl="1"/>
            <a:r>
              <a:rPr lang="en-US" sz="3600" dirty="0"/>
              <a:t>Determine Purpose and Set </a:t>
            </a:r>
            <a:r>
              <a:rPr lang="en-US" sz="3600" dirty="0" smtClean="0"/>
              <a:t>Goals</a:t>
            </a:r>
          </a:p>
          <a:p>
            <a:pPr lvl="1"/>
            <a:r>
              <a:rPr lang="en-US" sz="3600" dirty="0"/>
              <a:t>Select a Protocol Aligned to </a:t>
            </a:r>
            <a:r>
              <a:rPr lang="en-US" sz="3600" dirty="0" smtClean="0"/>
              <a:t>Purpose</a:t>
            </a:r>
          </a:p>
          <a:p>
            <a:pPr lvl="1"/>
            <a:r>
              <a:rPr lang="en-US" sz="3600" dirty="0"/>
              <a:t>Monitor &amp; Provide Feedback for Team </a:t>
            </a:r>
            <a:r>
              <a:rPr lang="en-US" sz="3600" dirty="0" smtClean="0"/>
              <a:t>Improvement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01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89" y="427323"/>
            <a:ext cx="8422173" cy="1325563"/>
          </a:xfrm>
        </p:spPr>
        <p:txBody>
          <a:bodyPr/>
          <a:lstStyle/>
          <a:p>
            <a:r>
              <a:rPr lang="en-US" dirty="0" smtClean="0"/>
              <a:t>Plan with a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89" y="1940768"/>
            <a:ext cx="10875296" cy="3676262"/>
          </a:xfrm>
          <a:ln>
            <a:solidFill>
              <a:srgbClr val="9A57CD"/>
            </a:solidFill>
          </a:ln>
        </p:spPr>
        <p:txBody>
          <a:bodyPr/>
          <a:lstStyle/>
          <a:p>
            <a:pPr lvl="1"/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Create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Collaborative Planning 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Schedules</a:t>
            </a:r>
          </a:p>
          <a:p>
            <a:pPr lvl="1"/>
            <a:r>
              <a:rPr lang="en-US" sz="3600" b="1" dirty="0" smtClean="0"/>
              <a:t>Develop </a:t>
            </a:r>
            <a:r>
              <a:rPr lang="en-US" sz="3600" b="1" dirty="0"/>
              <a:t>and Implement a Collaborative Planning </a:t>
            </a:r>
            <a:r>
              <a:rPr lang="en-US" sz="3600" b="1" dirty="0" smtClean="0"/>
              <a:t>Process</a:t>
            </a:r>
            <a:endParaRPr lang="en-US" sz="3600" b="1" dirty="0"/>
          </a:p>
          <a:p>
            <a:pPr lvl="1"/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Determine Purpose and Set 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Goals</a:t>
            </a:r>
          </a:p>
          <a:p>
            <a:pPr lvl="1"/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Select a Protocol Aligned to 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Purpose</a:t>
            </a:r>
          </a:p>
          <a:p>
            <a:pPr lvl="1"/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Monitor &amp; Provide Feedback for Team 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Improvement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334017"/>
            <a:ext cx="8950959" cy="1325563"/>
          </a:xfrm>
        </p:spPr>
        <p:txBody>
          <a:bodyPr/>
          <a:lstStyle/>
          <a:p>
            <a:r>
              <a:rPr lang="en-US" dirty="0" smtClean="0"/>
              <a:t>Collaborative Planning Rubric 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/>
          <a:stretch/>
        </p:blipFill>
        <p:spPr bwMode="auto">
          <a:xfrm>
            <a:off x="6686775" y="2797343"/>
            <a:ext cx="5117648" cy="30359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" y="1481941"/>
            <a:ext cx="797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Team Leadership and Facilitation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Reflective Teaching Practices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Standards-Based Instructional  Practices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Lesson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Assessment and Evidence                                of Student Learning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53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334017"/>
            <a:ext cx="8950959" cy="1325563"/>
          </a:xfrm>
        </p:spPr>
        <p:txBody>
          <a:bodyPr/>
          <a:lstStyle/>
          <a:p>
            <a:r>
              <a:rPr lang="en-US" dirty="0" smtClean="0"/>
              <a:t>Collaborative Planning Rubric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4960" y="1461621"/>
            <a:ext cx="797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Team Leadership and Facilitation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919291"/>
              </p:ext>
            </p:extLst>
          </p:nvPr>
        </p:nvGraphicFramePr>
        <p:xfrm>
          <a:off x="396240" y="2128272"/>
          <a:ext cx="11379199" cy="429926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896984"/>
                <a:gridCol w="2744294"/>
                <a:gridCol w="2466175"/>
                <a:gridCol w="2271746"/>
              </a:tblGrid>
              <a:tr h="477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1595" algn="ctr"/>
                          <a:tab pos="2083435" algn="l"/>
                        </a:tabLst>
                      </a:pPr>
                      <a:r>
                        <a:rPr lang="en-US" sz="1400" dirty="0">
                          <a:effectLst/>
                        </a:rPr>
                        <a:t>Exemplary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Operational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Emerging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 Evident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137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 team </a:t>
                      </a:r>
                      <a:r>
                        <a:rPr lang="en-US" sz="2000" b="1" dirty="0">
                          <a:effectLst/>
                        </a:rPr>
                        <a:t>nominated</a:t>
                      </a:r>
                      <a:r>
                        <a:rPr lang="en-US" sz="2000" dirty="0">
                          <a:effectLst/>
                        </a:rPr>
                        <a:t> teacher leader fosters </a:t>
                      </a:r>
                      <a:r>
                        <a:rPr lang="en-US" sz="2000" b="1" dirty="0">
                          <a:effectLst/>
                        </a:rPr>
                        <a:t>discussions that are analytic, reflective and results-oriented. 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team establishes </a:t>
                      </a:r>
                      <a:r>
                        <a:rPr lang="en-US" sz="2000" b="1" dirty="0">
                          <a:effectLst/>
                        </a:rPr>
                        <a:t>collegial norms</a:t>
                      </a:r>
                      <a:r>
                        <a:rPr lang="en-US" sz="2000" dirty="0">
                          <a:effectLst/>
                        </a:rPr>
                        <a:t>, and a productive</a:t>
                      </a:r>
                      <a:r>
                        <a:rPr lang="en-US" sz="2000" b="1" dirty="0">
                          <a:effectLst/>
                        </a:rPr>
                        <a:t>, improvement-oriented culture, </a:t>
                      </a:r>
                      <a:r>
                        <a:rPr lang="en-US" sz="2000" dirty="0">
                          <a:effectLst/>
                        </a:rPr>
                        <a:t>including giving and receiving </a:t>
                      </a:r>
                      <a:r>
                        <a:rPr lang="en-US" sz="2000" b="1" dirty="0">
                          <a:effectLst/>
                        </a:rPr>
                        <a:t>peer feedback</a:t>
                      </a:r>
                      <a:r>
                        <a:rPr lang="en-US" sz="2000" dirty="0">
                          <a:effectLst/>
                        </a:rPr>
                        <a:t>. 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 dirty="0">
                          <a:effectLst/>
                        </a:rPr>
                        <a:t>A designated team leader (coach/teacher) has been established and explicit norms and protocols developed.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 dirty="0">
                          <a:effectLst/>
                        </a:rPr>
                        <a:t>Teachers understand that working together interdependently towards a common goal will improve teaching practices and student achievement.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Leadership is not clearly established amongst the team.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 dirty="0">
                          <a:effectLst/>
                        </a:rPr>
                        <a:t>Teachers meet to engage in collaborative planning. However, the process that is used is inconsistent and/or does not follow a specific protocol.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 evidence of leadership, protocols or norms within the group.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Most teachers prefer to work in isolation and do not understand how their collaborative efforts will impact teaching and student learning.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28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334017"/>
            <a:ext cx="8950959" cy="1325563"/>
          </a:xfrm>
        </p:spPr>
        <p:txBody>
          <a:bodyPr/>
          <a:lstStyle/>
          <a:p>
            <a:r>
              <a:rPr lang="en-US" dirty="0" smtClean="0"/>
              <a:t>Collaborative Planning Rubric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4960" y="1461621"/>
            <a:ext cx="797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Reflective Teaching Practices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65437"/>
              </p:ext>
            </p:extLst>
          </p:nvPr>
        </p:nvGraphicFramePr>
        <p:xfrm>
          <a:off x="396240" y="2128272"/>
          <a:ext cx="11512730" cy="396772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566178"/>
                <a:gridCol w="2841471"/>
                <a:gridCol w="2345867"/>
                <a:gridCol w="1759214"/>
              </a:tblGrid>
              <a:tr h="425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1595" algn="ctr"/>
                          <a:tab pos="2083435" algn="l"/>
                        </a:tabLst>
                      </a:pPr>
                      <a:r>
                        <a:rPr lang="en-US" sz="1400" dirty="0">
                          <a:effectLst/>
                        </a:rPr>
                        <a:t>Exemplary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Operational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Emerging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 Evident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804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are reflective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their discussions about teaching practices connected to student learning gaps related to the content 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standards.</a:t>
                      </a: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8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anticipate student responses to instruction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 smtClean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engage in deep, collective inquiry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shared responsibility for enabling students to master standards.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are reflective within their discussions about teaching practices connected to student learning gaps.</a:t>
                      </a:r>
                    </a:p>
                    <a:p>
                      <a:pPr marL="14541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gencyFB-Reg"/>
                        </a:rPr>
                        <a:t> </a:t>
                      </a:r>
                      <a:endParaRPr lang="en-US" sz="1200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 evidence of anticipation of student responses to instruction.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participate in limited discussions about teaching practices with partial connection to student learning gaps.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lack understanding of student learning gaps.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68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36338"/>
            <a:ext cx="12191999" cy="2431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The Need for Improved Instruction:        </a:t>
            </a:r>
            <a:r>
              <a:rPr lang="en-US" sz="4400" b="1" i="1" dirty="0" smtClean="0"/>
              <a:t>Are Our Students </a:t>
            </a:r>
          </a:p>
          <a:p>
            <a:pPr algn="ctr"/>
            <a:r>
              <a:rPr lang="en-US" sz="4400" b="1" i="1" dirty="0" smtClean="0"/>
              <a:t>College </a:t>
            </a:r>
            <a:r>
              <a:rPr lang="en-US" sz="4400" b="1" i="1" u="sng" dirty="0" smtClean="0"/>
              <a:t>&amp;</a:t>
            </a:r>
            <a:r>
              <a:rPr lang="en-US" sz="4400" b="1" i="1" dirty="0" smtClean="0"/>
              <a:t> Career Ready</a:t>
            </a:r>
            <a:r>
              <a:rPr lang="en-US" sz="5400" b="1" dirty="0" smtClean="0"/>
              <a:t>?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804" y="3690257"/>
            <a:ext cx="2679177" cy="23540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807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334017"/>
            <a:ext cx="8950959" cy="1325563"/>
          </a:xfrm>
        </p:spPr>
        <p:txBody>
          <a:bodyPr/>
          <a:lstStyle/>
          <a:p>
            <a:r>
              <a:rPr lang="en-US" dirty="0" smtClean="0"/>
              <a:t>Collaborative Planning Rubric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4960" y="1461621"/>
            <a:ext cx="797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Standards-Based Instructional  Practices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274386"/>
              </p:ext>
            </p:extLst>
          </p:nvPr>
        </p:nvGraphicFramePr>
        <p:xfrm>
          <a:off x="396240" y="2128272"/>
          <a:ext cx="11379199" cy="410924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905103"/>
                <a:gridCol w="2416628"/>
                <a:gridCol w="2046515"/>
                <a:gridCol w="2010953"/>
              </a:tblGrid>
              <a:tr h="4353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1595" algn="ctr"/>
                          <a:tab pos="2083435" algn="l"/>
                        </a:tabLst>
                      </a:pPr>
                      <a:r>
                        <a:rPr lang="en-US" sz="1400" dirty="0">
                          <a:effectLst/>
                        </a:rPr>
                        <a:t>Exemplary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Operational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Emerging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 Evident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845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deeply discuss Georgia Standards of Excellence, resulting in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prioritized content standards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in order to create pacing guides and curriculum documents.  </a:t>
                      </a:r>
                      <a:endParaRPr lang="en-US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Analysis of standards lead to the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identification of teacher misconceptions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resulting in research and content knowledge development, and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clarification of what students are expected to know, understand, and do.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analyze the Georgia Standards of Excellence to determine the intent of the standards and clarify what students are expected to know, understand, and do.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embed the Georgia Standards of Excellence in the creation of pacing guides and curriculum documents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embed the Georgia Standards of Excellence in the creation of curriculum documents and performance tasks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depend solely on textbooks or performance tasks that may or may not be aligned to the Georgia Standards of Excellence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64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334017"/>
            <a:ext cx="8950959" cy="1325563"/>
          </a:xfrm>
        </p:spPr>
        <p:txBody>
          <a:bodyPr/>
          <a:lstStyle/>
          <a:p>
            <a:r>
              <a:rPr lang="en-US" dirty="0" smtClean="0"/>
              <a:t>Collaborative Planning Rubric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4960" y="1461621"/>
            <a:ext cx="936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Standards-Based Instructional  </a:t>
            </a:r>
            <a:r>
              <a:rPr lang="en-US" sz="3600" dirty="0" smtClean="0"/>
              <a:t>Practices Cont.</a:t>
            </a:r>
            <a:endParaRPr lang="en-US" sz="3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30844"/>
              </p:ext>
            </p:extLst>
          </p:nvPr>
        </p:nvGraphicFramePr>
        <p:xfrm>
          <a:off x="396240" y="2128272"/>
          <a:ext cx="11379199" cy="396772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741817"/>
                <a:gridCol w="2645229"/>
                <a:gridCol w="2198914"/>
                <a:gridCol w="1793239"/>
              </a:tblGrid>
              <a:tr h="425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1595" algn="ctr"/>
                          <a:tab pos="2083435" algn="l"/>
                        </a:tabLst>
                      </a:pPr>
                      <a:r>
                        <a:rPr lang="en-US" sz="1400" dirty="0">
                          <a:effectLst/>
                        </a:rPr>
                        <a:t>Exemplary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Operational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Emerging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 Evident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804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end of unit and quarterly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 learning targets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create standards-based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 assessments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utilizing unpacked Georgia Standards of Excellence, and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ensure student learning targets clearly align to prioritized 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standards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plans are proactively developed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support at-risk students and students in need of enrichment.</a:t>
                      </a:r>
                      <a:r>
                        <a:rPr lang="en-US" sz="2000" dirty="0">
                          <a:solidFill>
                            <a:srgbClr val="8064A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 and agree upon student learning targets and assessments for unit and quarterly standards prior to instruction.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discuss student learning targets for unit or quarterly standards prior to instruction.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discuss student learning targets for unit or quarterly standards.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8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334017"/>
            <a:ext cx="8950959" cy="1325563"/>
          </a:xfrm>
        </p:spPr>
        <p:txBody>
          <a:bodyPr/>
          <a:lstStyle/>
          <a:p>
            <a:r>
              <a:rPr lang="en-US" dirty="0" smtClean="0"/>
              <a:t>Collaborative Planning Rubric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4960" y="1461621"/>
            <a:ext cx="936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Lesson Planning</a:t>
            </a:r>
          </a:p>
          <a:p>
            <a:r>
              <a:rPr lang="en-US" sz="3600" dirty="0" smtClean="0"/>
              <a:t>.</a:t>
            </a:r>
            <a:endParaRPr lang="en-US" sz="3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626729"/>
              </p:ext>
            </p:extLst>
          </p:nvPr>
        </p:nvGraphicFramePr>
        <p:xfrm>
          <a:off x="396240" y="2128272"/>
          <a:ext cx="11379199" cy="396772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896984"/>
                <a:gridCol w="2744294"/>
                <a:gridCol w="2466175"/>
                <a:gridCol w="2271746"/>
              </a:tblGrid>
              <a:tr h="425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1595" algn="ctr"/>
                          <a:tab pos="2083435" algn="l"/>
                        </a:tabLst>
                      </a:pPr>
                      <a:r>
                        <a:rPr lang="en-US" sz="1400" dirty="0">
                          <a:effectLst/>
                        </a:rPr>
                        <a:t>Exemplary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Operational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Emerging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 Evident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804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Lesson 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Plans are aligned to the Georgia Standards of Excellence, developed collaboratively based on 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 student assessment data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and includes 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clear learning targets 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involving a 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level of rigor 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aligned to the standards. 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Lesson Plans are aligned to the Georgia Standards of Excellence, developed collaboratively, and includes clear learning targets within an instructional framework.  Assessments align to the learning targets.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create lesson plans that may be aligned to the Georgia Standards of Excellence, incorporating the instructional framework. A common lesson plan protocol is evident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talk about ideas for lesson plans that are not clearly aligned to the Georgia Standards of Excellence.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07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334017"/>
            <a:ext cx="8950959" cy="1325563"/>
          </a:xfrm>
        </p:spPr>
        <p:txBody>
          <a:bodyPr/>
          <a:lstStyle/>
          <a:p>
            <a:r>
              <a:rPr lang="en-US" dirty="0" smtClean="0"/>
              <a:t>Collaborative Planning Rubric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4960" y="1461621"/>
            <a:ext cx="936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Lesson </a:t>
            </a:r>
            <a:r>
              <a:rPr lang="en-US" sz="3600" dirty="0" smtClean="0"/>
              <a:t>Planning Cont.</a:t>
            </a:r>
            <a:endParaRPr lang="en-US" sz="3600" dirty="0"/>
          </a:p>
          <a:p>
            <a:r>
              <a:rPr lang="en-US" sz="3600" dirty="0" smtClean="0"/>
              <a:t>.</a:t>
            </a:r>
            <a:endParaRPr lang="en-US" sz="3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869951"/>
              </p:ext>
            </p:extLst>
          </p:nvPr>
        </p:nvGraphicFramePr>
        <p:xfrm>
          <a:off x="396240" y="2128272"/>
          <a:ext cx="11501845" cy="396772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230189"/>
                <a:gridCol w="2754085"/>
                <a:gridCol w="2514600"/>
                <a:gridCol w="2002971"/>
              </a:tblGrid>
              <a:tr h="425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1595" algn="ctr"/>
                          <a:tab pos="2083435" algn="l"/>
                        </a:tabLst>
                      </a:pPr>
                      <a:r>
                        <a:rPr lang="en-US" sz="1400" dirty="0">
                          <a:effectLst/>
                        </a:rPr>
                        <a:t>Exemplary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Operational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Emerging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 Evident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804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Real-world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connections, vocabulary development, differentiated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instructional strategies, teacher and student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technology integration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opportunities for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guided and independent practice </a:t>
                      </a: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 do, we do, you do)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the use of multiple resources, and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higher level questioning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 imbedded throughout the lesson.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Vocabulary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development, differentiated instructional strategies, technology integration, and opportunities for guided and independent practice (</a:t>
                      </a: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do, we do, you do)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 imbedded into the lesson plans.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Although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components of a good lesson plan may be present, there is little evidence of collaboration in the development of the lesson plans </a:t>
                      </a: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(i.e. teacher’s jigsaw lesson components or contents)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 lesson plan format has not been established or implemented.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2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334017"/>
            <a:ext cx="8950959" cy="1325563"/>
          </a:xfrm>
        </p:spPr>
        <p:txBody>
          <a:bodyPr/>
          <a:lstStyle/>
          <a:p>
            <a:r>
              <a:rPr lang="en-US" dirty="0" smtClean="0"/>
              <a:t>Collaborative Planning Rubric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4960" y="1461621"/>
            <a:ext cx="936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Assessment &amp; Evidence of Student Learning</a:t>
            </a:r>
            <a:endParaRPr lang="en-US" sz="3600" dirty="0"/>
          </a:p>
          <a:p>
            <a:r>
              <a:rPr lang="en-US" sz="3600" dirty="0" smtClean="0"/>
              <a:t>.</a:t>
            </a:r>
            <a:endParaRPr lang="en-US" sz="3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413799"/>
              </p:ext>
            </p:extLst>
          </p:nvPr>
        </p:nvGraphicFramePr>
        <p:xfrm>
          <a:off x="396240" y="2128272"/>
          <a:ext cx="11501845" cy="40396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773637"/>
                <a:gridCol w="2567354"/>
                <a:gridCol w="2473569"/>
                <a:gridCol w="1687285"/>
              </a:tblGrid>
              <a:tr h="425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1595" algn="ctr"/>
                          <a:tab pos="2083435" algn="l"/>
                        </a:tabLst>
                      </a:pPr>
                      <a:r>
                        <a:rPr lang="en-US" sz="1400" dirty="0">
                          <a:effectLst/>
                        </a:rPr>
                        <a:t>Exemplary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Operational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Emerging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 Evident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804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a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balanced system of common diagnostic, formative, and summative assessments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aligned with the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rigor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the Georgia Standards of Excellence. 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focus on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analyzing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what is and is not working based on disaggregated assessment data and student work, and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remediation/enrichment action plans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meet student needs. 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use common formative and summative assessments, aligned with the Georgia Standards of Excellence, to determine student learning targets, monitor student progress, inform instruction, and improve teacher practices.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use formative and/or summative assessments to monitor student progress.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share assessment data results. Assessment data may or may not be utilized to guide instructional plans.  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may provide feedback to students regarding their work.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use assessments. However, neither assessment data nor student work are utilized to guide instructional planning.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9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334017"/>
            <a:ext cx="8950959" cy="1325563"/>
          </a:xfrm>
        </p:spPr>
        <p:txBody>
          <a:bodyPr/>
          <a:lstStyle/>
          <a:p>
            <a:r>
              <a:rPr lang="en-US" dirty="0" smtClean="0"/>
              <a:t>Collaborative Planning Rubric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4959" y="1461621"/>
            <a:ext cx="9837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Assessment &amp; Evidence of Student Learning Cont.</a:t>
            </a:r>
            <a:endParaRPr lang="en-US" sz="3600" dirty="0"/>
          </a:p>
          <a:p>
            <a:r>
              <a:rPr lang="en-US" sz="3600" dirty="0" smtClean="0"/>
              <a:t>.</a:t>
            </a:r>
            <a:endParaRPr lang="en-US" sz="3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189876"/>
              </p:ext>
            </p:extLst>
          </p:nvPr>
        </p:nvGraphicFramePr>
        <p:xfrm>
          <a:off x="396240" y="2128272"/>
          <a:ext cx="11501845" cy="396772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421945"/>
                <a:gridCol w="2719753"/>
                <a:gridCol w="2450124"/>
                <a:gridCol w="1910023"/>
              </a:tblGrid>
              <a:tr h="425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1595" algn="ctr"/>
                          <a:tab pos="2083435" algn="l"/>
                        </a:tabLst>
                      </a:pPr>
                      <a:r>
                        <a:rPr lang="en-US" sz="1400" dirty="0">
                          <a:effectLst/>
                        </a:rPr>
                        <a:t>Exemplary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Operational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Emerging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 Evident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804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 diagnostic assessments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the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 level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assess students’ background knowledge and skills, determine learning targets, anticipate student progress and adjust instruction.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 formative assessments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the item level to monitor student progress, inform instruction, and improve teacher practices.</a:t>
                      </a:r>
                      <a:r>
                        <a:rPr lang="en-US" sz="2000" dirty="0">
                          <a:solidFill>
                            <a:srgbClr val="8064A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 on analyzing what is and is not working based on aggregated assessment data and student work, and develop remediation/enrichment action plans to meet student needs.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provide standards-based feedback to students with regard to progression of achievement towards learning targets.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use formative and/or summative assessments to monitor student progress.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share assessment data results. Assessment data may or may not be utilized to guide instructional plans.  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may provide feedback to students regarding their work.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use assessments. However, neither assessment data nor student work are utilized to guide instructional planning.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11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334017"/>
            <a:ext cx="8950959" cy="1325563"/>
          </a:xfrm>
        </p:spPr>
        <p:txBody>
          <a:bodyPr/>
          <a:lstStyle/>
          <a:p>
            <a:r>
              <a:rPr lang="en-US" dirty="0" smtClean="0"/>
              <a:t>Collaborative Planning Rubric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4959" y="1461621"/>
            <a:ext cx="9837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Assessment &amp; Evidence of Student Learning Cont.</a:t>
            </a:r>
            <a:endParaRPr lang="en-US" sz="3600" dirty="0"/>
          </a:p>
          <a:p>
            <a:r>
              <a:rPr lang="en-US" sz="3600" dirty="0" smtClean="0"/>
              <a:t>.</a:t>
            </a:r>
            <a:endParaRPr lang="en-US" sz="3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231667"/>
              </p:ext>
            </p:extLst>
          </p:nvPr>
        </p:nvGraphicFramePr>
        <p:xfrm>
          <a:off x="396240" y="2128272"/>
          <a:ext cx="11501845" cy="396772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230189"/>
                <a:gridCol w="2754085"/>
                <a:gridCol w="2514600"/>
                <a:gridCol w="2002971"/>
              </a:tblGrid>
              <a:tr h="425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1595" algn="ctr"/>
                          <a:tab pos="2083435" algn="l"/>
                        </a:tabLst>
                      </a:pPr>
                      <a:r>
                        <a:rPr lang="en-US" sz="1400" dirty="0">
                          <a:effectLst/>
                        </a:rPr>
                        <a:t>Exemplary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Operational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Emerging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 Evident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804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 summative assessments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 the item level to determine mastery of standards, implement remediation, and improve teacher practices. 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 standards-based feedback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students with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regard to progression of achievement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towards learning targets.</a:t>
                      </a:r>
                      <a:r>
                        <a:rPr lang="en-US" sz="2000" dirty="0">
                          <a:solidFill>
                            <a:srgbClr val="8064A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 on analyzing what is and is not working based on aggregated assessment data and student work, and develop remediation/enrichment action plans to meet student needs.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provide standards-based feedback to students with regard to progression of achievement towards learning targets.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use formative and/or summative assessments to monitor student progress.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share assessment data results. Assessment data may or may not be utilized to guide instructional plans.  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may provide feedback to students regarding their work.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use assessments. However, neither assessment data nor student work are utilized to guide instructional planning.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92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3975" y="999156"/>
            <a:ext cx="6144986" cy="4027714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en-US" sz="4400" dirty="0" smtClean="0"/>
              <a:t>Review the Collaborative Planning Overview handout and </a:t>
            </a:r>
            <a:r>
              <a:rPr lang="en-US" sz="4400" dirty="0"/>
              <a:t>discuss how </a:t>
            </a:r>
            <a:r>
              <a:rPr lang="en-US" sz="4400" dirty="0" smtClean="0"/>
              <a:t>school leaders could utilize this tool </a:t>
            </a:r>
            <a:r>
              <a:rPr lang="en-US" sz="4400" dirty="0"/>
              <a:t>to guide </a:t>
            </a:r>
            <a:r>
              <a:rPr lang="en-US" sz="4400" dirty="0" smtClean="0"/>
              <a:t>their collaborative planning process.</a:t>
            </a:r>
            <a:endParaRPr lang="en-US" sz="4400" dirty="0"/>
          </a:p>
          <a:p>
            <a:endParaRPr lang="en-US" sz="44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371" y="4164112"/>
            <a:ext cx="4030235" cy="23999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90" y="382224"/>
            <a:ext cx="3011685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0754" y="2329543"/>
            <a:ext cx="3892903" cy="3254827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en-US" sz="4000" dirty="0" smtClean="0"/>
              <a:t>How can school leaders utilize this tool </a:t>
            </a:r>
            <a:r>
              <a:rPr lang="en-US" sz="4000" dirty="0"/>
              <a:t>to guide </a:t>
            </a:r>
            <a:r>
              <a:rPr lang="en-US" sz="4000" dirty="0" smtClean="0"/>
              <a:t>the collaborative planning process?</a:t>
            </a:r>
            <a:endParaRPr lang="en-US" sz="4000" dirty="0"/>
          </a:p>
          <a:p>
            <a:endParaRPr lang="en-US" sz="44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858" y="1687286"/>
            <a:ext cx="7549720" cy="449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39" y="194550"/>
            <a:ext cx="3773751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147" y="249199"/>
            <a:ext cx="772323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System of Instruction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68390626"/>
              </p:ext>
            </p:extLst>
          </p:nvPr>
        </p:nvGraphicFramePr>
        <p:xfrm>
          <a:off x="-106680" y="1731329"/>
          <a:ext cx="4373880" cy="3795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45280" y="1920240"/>
            <a:ext cx="713232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Plan with a Team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/>
              <a:t>Identify What Students Should Know &amp; Do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Determine How Students Will Show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hey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K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now &amp; Can Do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Use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Planning Tools for 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Instruction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11" y="334016"/>
            <a:ext cx="7862946" cy="1723383"/>
          </a:xfrm>
        </p:spPr>
        <p:txBody>
          <a:bodyPr>
            <a:normAutofit/>
          </a:bodyPr>
          <a:lstStyle/>
          <a:p>
            <a:r>
              <a:rPr lang="en-US" dirty="0"/>
              <a:t>College Freshman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Well </a:t>
            </a:r>
            <a:r>
              <a:rPr lang="en-US" dirty="0"/>
              <a:t>or Very Well Prepared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311" y="2057399"/>
            <a:ext cx="10515600" cy="1546816"/>
          </a:xfrm>
        </p:spPr>
        <p:txBody>
          <a:bodyPr/>
          <a:lstStyle/>
          <a:p>
            <a:pPr marL="914400" lvl="1" indent="-457200"/>
            <a:r>
              <a:rPr lang="en-US" sz="4800" dirty="0" smtClean="0"/>
              <a:t>High </a:t>
            </a:r>
            <a:r>
              <a:rPr lang="en-US" sz="4800" dirty="0"/>
              <a:t>School Teachers – </a:t>
            </a:r>
            <a:r>
              <a:rPr lang="en-US" sz="4800" b="1" dirty="0">
                <a:solidFill>
                  <a:srgbClr val="00B050"/>
                </a:solidFill>
              </a:rPr>
              <a:t>89%</a:t>
            </a:r>
          </a:p>
          <a:p>
            <a:pPr marL="914400" lvl="1" indent="-457200"/>
            <a:r>
              <a:rPr lang="en-US" sz="4800" dirty="0" smtClean="0"/>
              <a:t>College </a:t>
            </a:r>
            <a:r>
              <a:rPr lang="en-US" sz="4800" dirty="0"/>
              <a:t>Instructors – </a:t>
            </a:r>
            <a:r>
              <a:rPr lang="en-US" sz="4800" b="1" dirty="0">
                <a:solidFill>
                  <a:srgbClr val="FF0000"/>
                </a:solidFill>
              </a:rPr>
              <a:t>26</a:t>
            </a:r>
            <a:r>
              <a:rPr lang="en-US" sz="4800" b="1" dirty="0" smtClean="0">
                <a:solidFill>
                  <a:srgbClr val="FF0000"/>
                </a:solidFill>
              </a:rPr>
              <a:t>%</a:t>
            </a:r>
          </a:p>
          <a:p>
            <a:pPr marL="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257" y="5636975"/>
            <a:ext cx="3283050" cy="467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204" y="3601521"/>
            <a:ext cx="3760718" cy="25025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1752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89" y="427323"/>
            <a:ext cx="8422173" cy="1325563"/>
          </a:xfrm>
        </p:spPr>
        <p:txBody>
          <a:bodyPr/>
          <a:lstStyle/>
          <a:p>
            <a:pPr>
              <a:buClr>
                <a:srgbClr val="7030A0"/>
              </a:buClr>
            </a:pPr>
            <a:r>
              <a:rPr lang="en-US" dirty="0"/>
              <a:t>Identify What Students Should Know &amp;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89" y="2183363"/>
            <a:ext cx="10875296" cy="3172408"/>
          </a:xfrm>
          <a:ln>
            <a:solidFill>
              <a:srgbClr val="9A57CD"/>
            </a:solidFill>
          </a:ln>
        </p:spPr>
        <p:txBody>
          <a:bodyPr/>
          <a:lstStyle/>
          <a:p>
            <a:pPr lvl="1"/>
            <a:r>
              <a:rPr lang="en-US" sz="3600" dirty="0"/>
              <a:t>Use Approved Georgia State </a:t>
            </a:r>
            <a:r>
              <a:rPr lang="en-US" sz="3600" dirty="0" smtClean="0"/>
              <a:t>Standards</a:t>
            </a:r>
          </a:p>
          <a:p>
            <a:pPr lvl="1"/>
            <a:r>
              <a:rPr lang="en-US" sz="3600" dirty="0" smtClean="0"/>
              <a:t>Plan </a:t>
            </a:r>
            <a:r>
              <a:rPr lang="en-US" sz="3600" dirty="0"/>
              <a:t>with the </a:t>
            </a:r>
            <a:r>
              <a:rPr lang="en-US" sz="3600" dirty="0" smtClean="0"/>
              <a:t>End </a:t>
            </a:r>
            <a:r>
              <a:rPr lang="en-US" sz="3600" dirty="0"/>
              <a:t>I</a:t>
            </a:r>
            <a:r>
              <a:rPr lang="en-US" sz="3600" dirty="0" smtClean="0"/>
              <a:t>n Mind</a:t>
            </a:r>
            <a:endParaRPr lang="en-US" sz="3600" dirty="0"/>
          </a:p>
          <a:p>
            <a:pPr lvl="1"/>
            <a:r>
              <a:rPr lang="en-US" sz="3600" dirty="0" smtClean="0"/>
              <a:t>Write </a:t>
            </a:r>
            <a:r>
              <a:rPr lang="en-US" sz="3600" dirty="0"/>
              <a:t>Course Syllabus</a:t>
            </a:r>
          </a:p>
          <a:p>
            <a:pPr lvl="1"/>
            <a:r>
              <a:rPr lang="en-US" sz="3600" dirty="0"/>
              <a:t>Create Learning </a:t>
            </a:r>
            <a:r>
              <a:rPr lang="en-US" sz="3600" dirty="0" smtClean="0"/>
              <a:t>Targets</a:t>
            </a:r>
          </a:p>
          <a:p>
            <a:pPr lvl="1"/>
            <a:r>
              <a:rPr lang="en-US" sz="3600" dirty="0"/>
              <a:t>Identify Key Vocabulary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95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89" y="427323"/>
            <a:ext cx="8422173" cy="1325563"/>
          </a:xfrm>
        </p:spPr>
        <p:txBody>
          <a:bodyPr/>
          <a:lstStyle/>
          <a:p>
            <a:pPr>
              <a:buClr>
                <a:srgbClr val="7030A0"/>
              </a:buClr>
            </a:pPr>
            <a:r>
              <a:rPr lang="en-US" dirty="0"/>
              <a:t>Identify What Students Should Know &amp;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89" y="2183363"/>
            <a:ext cx="10875296" cy="3172408"/>
          </a:xfrm>
          <a:ln>
            <a:solidFill>
              <a:srgbClr val="9A57CD"/>
            </a:solidFill>
          </a:ln>
        </p:spPr>
        <p:txBody>
          <a:bodyPr/>
          <a:lstStyle/>
          <a:p>
            <a:pPr lvl="1"/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Use Approved Georgia State 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Standards</a:t>
            </a:r>
          </a:p>
          <a:p>
            <a:pPr lvl="1"/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Plan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with the 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End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in 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Mind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Write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Course Syllabus</a:t>
            </a:r>
          </a:p>
          <a:p>
            <a:pPr lvl="1"/>
            <a:r>
              <a:rPr lang="en-US" sz="4400" b="1" dirty="0"/>
              <a:t>Create Learning </a:t>
            </a:r>
            <a:r>
              <a:rPr lang="en-US" sz="4400" b="1" dirty="0" smtClean="0"/>
              <a:t>Targets</a:t>
            </a:r>
          </a:p>
          <a:p>
            <a:pPr lvl="1"/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Identify Key Vocabulary 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8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539" y="310859"/>
            <a:ext cx="8422173" cy="1325563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400" b="1" dirty="0" smtClean="0"/>
              <a:t>Create Learning Targets</a:t>
            </a:r>
            <a:br>
              <a:rPr lang="en-US" sz="4400" b="1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753" t="50250" r="21052" b="17380"/>
          <a:stretch/>
        </p:blipFill>
        <p:spPr>
          <a:xfrm>
            <a:off x="304140" y="1815327"/>
            <a:ext cx="11290397" cy="3531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44409" y="5705061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GaDOE Learning Targets Training Videos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134100" y="4244009"/>
            <a:ext cx="2980083" cy="10038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6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147" y="249199"/>
            <a:ext cx="772323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System of Instruction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68390626"/>
              </p:ext>
            </p:extLst>
          </p:nvPr>
        </p:nvGraphicFramePr>
        <p:xfrm>
          <a:off x="-106680" y="1731329"/>
          <a:ext cx="4373880" cy="3795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45280" y="1920240"/>
            <a:ext cx="713232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Plan with a Team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Identify What Students Should Know &amp; Do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/>
              <a:t>Determine How Students Will Show </a:t>
            </a:r>
            <a:r>
              <a:rPr lang="en-US" sz="3600" b="1" dirty="0"/>
              <a:t>T</a:t>
            </a:r>
            <a:r>
              <a:rPr lang="en-US" sz="3600" b="1" dirty="0" smtClean="0"/>
              <a:t>hey </a:t>
            </a:r>
            <a:r>
              <a:rPr lang="en-US" sz="3600" b="1" dirty="0"/>
              <a:t>K</a:t>
            </a:r>
            <a:r>
              <a:rPr lang="en-US" sz="3600" b="1" dirty="0" smtClean="0"/>
              <a:t>now &amp; Can Do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Use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Planning Tools for 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Instruction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89" y="427323"/>
            <a:ext cx="8422173" cy="1325563"/>
          </a:xfrm>
        </p:spPr>
        <p:txBody>
          <a:bodyPr/>
          <a:lstStyle/>
          <a:p>
            <a:pPr>
              <a:buClr>
                <a:srgbClr val="7030A0"/>
              </a:buClr>
            </a:pPr>
            <a:r>
              <a:rPr lang="en-US" dirty="0"/>
              <a:t>Determine How Students Will Show They Know &amp; Can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89" y="2183363"/>
            <a:ext cx="10875296" cy="3172408"/>
          </a:xfrm>
          <a:ln>
            <a:solidFill>
              <a:srgbClr val="9A57CD"/>
            </a:solidFill>
          </a:ln>
        </p:spPr>
        <p:txBody>
          <a:bodyPr/>
          <a:lstStyle/>
          <a:p>
            <a:pPr lvl="1"/>
            <a:r>
              <a:rPr lang="en-US" sz="3600" dirty="0"/>
              <a:t>Develop Common Summative Assessments </a:t>
            </a:r>
            <a:endParaRPr lang="en-US" sz="3600" dirty="0" smtClean="0"/>
          </a:p>
          <a:p>
            <a:pPr lvl="1"/>
            <a:r>
              <a:rPr lang="en-US" sz="3600" dirty="0"/>
              <a:t>Create Common Formative </a:t>
            </a:r>
            <a:r>
              <a:rPr lang="en-US" sz="3600" dirty="0" smtClean="0"/>
              <a:t>Assessments</a:t>
            </a:r>
          </a:p>
          <a:p>
            <a:pPr lvl="1"/>
            <a:r>
              <a:rPr lang="en-US" sz="3600" dirty="0"/>
              <a:t>Craft Standards-Based Performance Tasks, including a Rubric/Scoring </a:t>
            </a:r>
            <a:r>
              <a:rPr lang="en-US" sz="3600" dirty="0" smtClean="0"/>
              <a:t>Guide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89" y="427323"/>
            <a:ext cx="8422173" cy="1325563"/>
          </a:xfrm>
        </p:spPr>
        <p:txBody>
          <a:bodyPr/>
          <a:lstStyle/>
          <a:p>
            <a:pPr>
              <a:buClr>
                <a:srgbClr val="7030A0"/>
              </a:buClr>
            </a:pPr>
            <a:r>
              <a:rPr lang="en-US" dirty="0"/>
              <a:t>Determine How Students Will Show They Know &amp; Can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89" y="2183363"/>
            <a:ext cx="10875296" cy="3172408"/>
          </a:xfrm>
          <a:ln>
            <a:solidFill>
              <a:srgbClr val="9A57CD"/>
            </a:solidFill>
          </a:ln>
        </p:spPr>
        <p:txBody>
          <a:bodyPr/>
          <a:lstStyle/>
          <a:p>
            <a:pPr lvl="1"/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Develop Common Summative Assessments </a:t>
            </a:r>
            <a:endParaRPr lang="en-US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Create Common Formative 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Assessments</a:t>
            </a:r>
          </a:p>
          <a:p>
            <a:pPr lvl="1"/>
            <a:r>
              <a:rPr lang="en-US" sz="3600" b="1" dirty="0" smtClean="0"/>
              <a:t>Craft Standards-Based Performance Tasks, including a Rubric/Scoring Guide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573032"/>
              </p:ext>
            </p:extLst>
          </p:nvPr>
        </p:nvGraphicFramePr>
        <p:xfrm>
          <a:off x="0" y="99754"/>
          <a:ext cx="12086706" cy="8446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5386"/>
                <a:gridCol w="4908248"/>
                <a:gridCol w="3947004"/>
                <a:gridCol w="1696068"/>
              </a:tblGrid>
              <a:tr h="6533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Craft Standards-Based Performance Tasks, including a Rubric/Scoring Guide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5" marR="40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A Performance Task is an assessment activity that requires a student to demonstrate his or her achievement of a learning target by producing a specific product (Nitko, 2001).  Performance Tasks require students to: </a:t>
                      </a:r>
                    </a:p>
                    <a:p>
                      <a:pPr marL="115888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Create their responses to demonstrate their thinking</a:t>
                      </a:r>
                    </a:p>
                    <a:p>
                      <a:pPr marL="115888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Organize, interpret, evaluate, or synthesize information stored in long-term memory to solve a new problem</a:t>
                      </a:r>
                    </a:p>
                    <a:p>
                      <a:pPr marL="115888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Draw a conclusion or make a generalization and support it with evidence such as writing or illustrating to show depth of knowledge</a:t>
                      </a:r>
                    </a:p>
                    <a:p>
                      <a:pPr marL="115888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work independently</a:t>
                      </a:r>
                    </a:p>
                    <a:p>
                      <a:pPr marL="115888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(Newmann, Bryk, Nagaoka, 2001)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A performance task may be a formative or summative assessment that checks for student understanding/misunderstanding and or progress toward the standards/learning goals at different points during a unit of instruction. Performance tasks involve the application of knowledge and skills rather than recall and result in tangible products or observable performances. They involve meaning making, encourage self-evaluation and revision, require judgment to score and are evaluated using predetermined criteria (rubrics).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A rubric is based on a continuum of performance quality and a scale of different possible score points. A rubric identifies the following: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Shows levels of quality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Communicates standards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Tells students expectations for assessment task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Includes dimensions (criteria), indicators and a rating scale.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Is NOT a checklist (yes or no answers)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5" marR="40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ysClr val="windowText" lastClr="000000"/>
                          </a:solidFill>
                          <a:effectLst/>
                          <a:hlinkClick r:id="rId3"/>
                        </a:rPr>
                        <a:t>GaDOE Selecting evidence based practices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ysClr val="windowText" lastClr="000000"/>
                          </a:solidFill>
                          <a:effectLst/>
                          <a:hlinkClick r:id="rId4"/>
                        </a:rPr>
                        <a:t>Creating Standards-Based Performance Tasks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ysClr val="windowText" lastClr="000000"/>
                          </a:solidFill>
                          <a:effectLst/>
                          <a:hlinkClick r:id="rId5"/>
                        </a:rPr>
                        <a:t>Teacher’s Guide to Performance Based Learning and Assessment Ch.1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ysClr val="windowText" lastClr="000000"/>
                          </a:solidFill>
                          <a:effectLst/>
                          <a:hlinkClick r:id="rId6"/>
                        </a:rPr>
                        <a:t>Performance Assessment Links in Science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400" u="sng" dirty="0">
                          <a:solidFill>
                            <a:sysClr val="windowText" lastClr="000000"/>
                          </a:solidFill>
                          <a:effectLst/>
                          <a:hlinkClick r:id="rId6"/>
                        </a:rPr>
                        <a:t>http://pals.sri.com/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ysClr val="windowText" lastClr="000000"/>
                          </a:solidFill>
                          <a:effectLst/>
                          <a:hlinkClick r:id="rId7"/>
                        </a:rPr>
                        <a:t>NETS-S Performance Tasks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 from Ga. Standards.org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ysClr val="windowText" lastClr="000000"/>
                          </a:solidFill>
                          <a:effectLst/>
                          <a:hlinkClick r:id="rId8"/>
                        </a:rPr>
                        <a:t>Inside Mathematics Performance Assessment Tasks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400" u="sng" dirty="0">
                          <a:solidFill>
                            <a:sysClr val="windowText" lastClr="000000"/>
                          </a:solidFill>
                          <a:effectLst/>
                          <a:hlinkClick r:id="rId8"/>
                        </a:rPr>
                        <a:t>http://www.insidemathematics.org/performance-assessment-tasks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ysClr val="windowText" lastClr="000000"/>
                          </a:solidFill>
                          <a:effectLst/>
                          <a:hlinkClick r:id="rId9"/>
                        </a:rPr>
                        <a:t>RDA Math Performance Task Bank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  </a:t>
                      </a:r>
                      <a:r>
                        <a:rPr lang="en-US" sz="1400" u="sng" dirty="0">
                          <a:solidFill>
                            <a:sysClr val="windowText" lastClr="000000"/>
                          </a:solidFill>
                          <a:effectLst/>
                          <a:hlinkClick r:id="rId9"/>
                        </a:rPr>
                        <a:t>http://www.rda.aps.edu/mathtaskbank/start.htm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ysClr val="windowText" lastClr="000000"/>
                          </a:solidFill>
                          <a:effectLst/>
                          <a:hlinkClick r:id="rId10"/>
                        </a:rPr>
                        <a:t>PALM: Performance Assessment Links in Math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ysClr val="windowText" lastClr="000000"/>
                          </a:solidFill>
                          <a:effectLst/>
                          <a:hlinkClick r:id="rId11"/>
                        </a:rPr>
                        <a:t>List of links to sample Performance Tasks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ysClr val="windowText" lastClr="000000"/>
                          </a:solidFill>
                          <a:effectLst/>
                          <a:hlinkClick r:id="rId12"/>
                        </a:rPr>
                        <a:t>Beyond the Bubble, History Performance Tasks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ysClr val="windowText" lastClr="000000"/>
                          </a:solidFill>
                          <a:effectLst/>
                          <a:hlinkClick r:id="rId13"/>
                        </a:rPr>
                        <a:t>Reading and Writing Project Performance tasks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ysClr val="windowText" lastClr="000000"/>
                          </a:solidFill>
                          <a:effectLst/>
                          <a:hlinkClick r:id="rId14"/>
                        </a:rPr>
                        <a:t>Biting Into the Core – Learning Assessments and Tasks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ysClr val="windowText" lastClr="000000"/>
                          </a:solidFill>
                          <a:effectLst/>
                          <a:hlinkClick r:id="rId15"/>
                        </a:rPr>
                        <a:t>Standards-based Math Rubric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ysClr val="windowText" lastClr="000000"/>
                          </a:solidFill>
                          <a:effectLst/>
                          <a:hlinkClick r:id="rId16"/>
                        </a:rPr>
                        <a:t>Rubric Maker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ysClr val="windowText" lastClr="000000"/>
                          </a:solidFill>
                          <a:effectLst/>
                          <a:hlinkClick r:id="rId16"/>
                        </a:rPr>
                        <a:t>http://rubistar.4teachers.org/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ysClr val="windowText" lastClr="000000"/>
                          </a:solidFill>
                          <a:effectLst/>
                          <a:hlinkClick r:id="rId17"/>
                        </a:rPr>
                        <a:t>Assessment Rubrics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5" marR="40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ysClr val="windowText" lastClr="000000"/>
                          </a:solidFill>
                          <a:effectLst/>
                          <a:hlinkClick r:id="rId18"/>
                        </a:rPr>
                        <a:t>Leadership Guide: Instruction Standard 3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ysClr val="windowText" lastClr="000000"/>
                          </a:solidFill>
                          <a:effectLst/>
                          <a:hlinkClick r:id="rId19"/>
                        </a:rPr>
                        <a:t>Leadership Guide: Curriculum Standard 2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5" marR="40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3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147" y="249199"/>
            <a:ext cx="772323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System of Instruction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68390626"/>
              </p:ext>
            </p:extLst>
          </p:nvPr>
        </p:nvGraphicFramePr>
        <p:xfrm>
          <a:off x="-106680" y="1731329"/>
          <a:ext cx="4373880" cy="3795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45280" y="1920240"/>
            <a:ext cx="713232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Plan with a Team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Identify What Students Should Know &amp; Do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Determine How Students will Show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hey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K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now &amp; Can Do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/>
              <a:t>Use </a:t>
            </a:r>
            <a:r>
              <a:rPr lang="en-US" sz="3600" b="1" dirty="0"/>
              <a:t>Planning Tools for </a:t>
            </a:r>
            <a:r>
              <a:rPr lang="en-US" sz="3600" b="1" dirty="0" smtClean="0"/>
              <a:t>Instruction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284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Planning Tools for </a:t>
            </a:r>
            <a:r>
              <a:rPr lang="en-US" dirty="0" smtClean="0"/>
              <a:t>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Approved Georgia Curriculum Documents</a:t>
            </a:r>
          </a:p>
          <a:p>
            <a:r>
              <a:rPr lang="en-US" dirty="0"/>
              <a:t>Study Course Assessment </a:t>
            </a:r>
            <a:r>
              <a:rPr lang="en-US" dirty="0" smtClean="0"/>
              <a:t>Guides</a:t>
            </a:r>
          </a:p>
          <a:p>
            <a:r>
              <a:rPr lang="en-US" dirty="0"/>
              <a:t>Develop Unit </a:t>
            </a:r>
            <a:r>
              <a:rPr lang="en-US" dirty="0" smtClean="0"/>
              <a:t>Plans</a:t>
            </a:r>
          </a:p>
          <a:p>
            <a:r>
              <a:rPr lang="en-US" dirty="0"/>
              <a:t>Implement School-wide Instructional </a:t>
            </a:r>
            <a:r>
              <a:rPr lang="en-US" dirty="0" smtClean="0"/>
              <a:t>Frameworks</a:t>
            </a:r>
          </a:p>
          <a:p>
            <a:r>
              <a:rPr lang="en-US" dirty="0"/>
              <a:t>Compile Learner Profiles/Class </a:t>
            </a:r>
            <a:r>
              <a:rPr lang="en-US" dirty="0" smtClean="0"/>
              <a:t>Profiles</a:t>
            </a:r>
          </a:p>
          <a:p>
            <a:r>
              <a:rPr lang="en-US" dirty="0"/>
              <a:t>Create Lesson Plans Following the Schools Instructional </a:t>
            </a:r>
            <a:r>
              <a:rPr lang="en-US" dirty="0" smtClean="0"/>
              <a:t>Framework</a:t>
            </a:r>
          </a:p>
          <a:p>
            <a:r>
              <a:rPr lang="en-US" dirty="0"/>
              <a:t>Include Tools for Learner Differences </a:t>
            </a:r>
            <a:endParaRPr lang="en-US" dirty="0" smtClean="0"/>
          </a:p>
          <a:p>
            <a:r>
              <a:rPr lang="en-US" dirty="0"/>
              <a:t>Choose Instructional Materials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147" y="249199"/>
            <a:ext cx="772323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System of Instruction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72637695"/>
              </p:ext>
            </p:extLst>
          </p:nvPr>
        </p:nvGraphicFramePr>
        <p:xfrm>
          <a:off x="269661" y="1764399"/>
          <a:ext cx="3877796" cy="3741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92537" y="2192881"/>
            <a:ext cx="7287833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600" b="1" dirty="0"/>
              <a:t>Direct Instruction </a:t>
            </a:r>
            <a:r>
              <a:rPr lang="en-US" sz="2000" dirty="0" smtClean="0"/>
              <a:t>(</a:t>
            </a:r>
            <a:r>
              <a:rPr lang="en-US" sz="2000" dirty="0"/>
              <a:t>Opening/I </a:t>
            </a:r>
            <a:r>
              <a:rPr lang="en-US" sz="2000" dirty="0" smtClean="0"/>
              <a:t>Do)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/>
              <a:t>Guided </a:t>
            </a:r>
            <a:r>
              <a:rPr lang="en-US" sz="3600" b="1" dirty="0"/>
              <a:t>Practice </a:t>
            </a:r>
            <a:r>
              <a:rPr lang="en-US" sz="2000" dirty="0" smtClean="0"/>
              <a:t>(Transition/We </a:t>
            </a:r>
            <a:r>
              <a:rPr lang="en-US" sz="2000" dirty="0"/>
              <a:t>Do)</a:t>
            </a:r>
            <a:endParaRPr lang="en-US" sz="2000" dirty="0" smtClean="0"/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600" b="1" dirty="0"/>
              <a:t>Independent Practice </a:t>
            </a:r>
            <a:r>
              <a:rPr lang="en-US" sz="2000" dirty="0" smtClean="0"/>
              <a:t>(</a:t>
            </a:r>
            <a:r>
              <a:rPr lang="en-US" sz="2000" dirty="0"/>
              <a:t>Work </a:t>
            </a:r>
            <a:r>
              <a:rPr lang="en-US" sz="2000" dirty="0" smtClean="0"/>
              <a:t>Session/You </a:t>
            </a:r>
            <a:r>
              <a:rPr lang="en-US" sz="2000" dirty="0"/>
              <a:t>Do</a:t>
            </a:r>
            <a:r>
              <a:rPr lang="en-US" sz="2000" dirty="0" smtClean="0"/>
              <a:t>)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600" b="1" dirty="0"/>
              <a:t>Collaborative Learning </a:t>
            </a:r>
            <a:r>
              <a:rPr lang="en-US" sz="2000" dirty="0" smtClean="0"/>
              <a:t>(</a:t>
            </a:r>
            <a:r>
              <a:rPr lang="en-US" sz="2000" dirty="0"/>
              <a:t>Work Session/You Do</a:t>
            </a:r>
            <a:r>
              <a:rPr lang="en-US" sz="2000" dirty="0" smtClean="0"/>
              <a:t>)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600" b="1" dirty="0"/>
              <a:t>Formative Assessment </a:t>
            </a:r>
            <a:r>
              <a:rPr lang="en-US" sz="2000" dirty="0"/>
              <a:t>(</a:t>
            </a:r>
            <a:r>
              <a:rPr lang="en-US" sz="2000" dirty="0" smtClean="0"/>
              <a:t>Closing/We </a:t>
            </a:r>
            <a:r>
              <a:rPr lang="en-US" sz="2000" dirty="0"/>
              <a:t>Check)</a:t>
            </a:r>
          </a:p>
        </p:txBody>
      </p:sp>
    </p:spTree>
    <p:extLst>
      <p:ext uri="{BB962C8B-B14F-4D97-AF65-F5344CB8AC3E}">
        <p14:creationId xmlns:p14="http://schemas.microsoft.com/office/powerpoint/2010/main" val="37265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005"/>
            <a:ext cx="8814848" cy="1325563"/>
          </a:xfrm>
        </p:spPr>
        <p:txBody>
          <a:bodyPr/>
          <a:lstStyle/>
          <a:p>
            <a:r>
              <a:rPr lang="en-US" dirty="0"/>
              <a:t>Freshmen Needing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Remediation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61" y="1910343"/>
            <a:ext cx="5856487" cy="3317640"/>
          </a:xfrm>
        </p:spPr>
        <p:txBody>
          <a:bodyPr/>
          <a:lstStyle/>
          <a:p>
            <a:pPr marL="914400" lvl="1" indent="-457200"/>
            <a:r>
              <a:rPr lang="en-US" sz="4800" dirty="0"/>
              <a:t>Two Year College </a:t>
            </a:r>
            <a:r>
              <a:rPr lang="en-US" sz="4800" dirty="0" smtClean="0"/>
              <a:t>	</a:t>
            </a:r>
            <a:r>
              <a:rPr lang="en-US" sz="4800" b="1" dirty="0" smtClean="0">
                <a:solidFill>
                  <a:srgbClr val="FF0000"/>
                </a:solidFill>
              </a:rPr>
              <a:t>51.7%</a:t>
            </a:r>
          </a:p>
          <a:p>
            <a:pPr marL="457200" lvl="1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914400" lvl="1" indent="-457200"/>
            <a:r>
              <a:rPr lang="en-US" sz="4800" dirty="0"/>
              <a:t>Four Year College </a:t>
            </a:r>
            <a:r>
              <a:rPr lang="en-US" sz="4800" dirty="0" smtClean="0"/>
              <a:t>	</a:t>
            </a:r>
            <a:r>
              <a:rPr lang="en-US" sz="4800" b="1" dirty="0" smtClean="0">
                <a:solidFill>
                  <a:srgbClr val="FF0000"/>
                </a:solidFill>
              </a:rPr>
              <a:t>19.9</a:t>
            </a:r>
            <a:r>
              <a:rPr lang="en-US" sz="4800" b="1" dirty="0">
                <a:solidFill>
                  <a:srgbClr val="FF0000"/>
                </a:solidFill>
              </a:rPr>
              <a:t>%</a:t>
            </a:r>
          </a:p>
          <a:p>
            <a:pPr marL="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32" y="5647691"/>
            <a:ext cx="3283050" cy="467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00" y="1810951"/>
            <a:ext cx="4947410" cy="341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58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9215" y="2409627"/>
            <a:ext cx="3033265" cy="105747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Instructional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Framework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442356"/>
              </p:ext>
            </p:extLst>
          </p:nvPr>
        </p:nvGraphicFramePr>
        <p:xfrm>
          <a:off x="101599" y="93980"/>
          <a:ext cx="9164321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400"/>
                <a:gridCol w="3412761"/>
                <a:gridCol w="4074160"/>
              </a:tblGrid>
              <a:tr h="29210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03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 Do</a:t>
                      </a:r>
                      <a:r>
                        <a:rPr lang="en-US" dirty="0" smtClean="0"/>
                        <a:t>…</a:t>
                      </a:r>
                    </a:p>
                    <a:p>
                      <a:pPr algn="r"/>
                      <a:r>
                        <a:rPr lang="en-US" dirty="0" smtClean="0"/>
                        <a:t>Direct</a:t>
                      </a:r>
                      <a:r>
                        <a:rPr lang="en-US" baseline="0" dirty="0" smtClean="0"/>
                        <a:t> Instruction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Provides direct</a:t>
                      </a:r>
                      <a:r>
                        <a:rPr lang="en-US" sz="1400" baseline="0" dirty="0" smtClean="0"/>
                        <a:t> instruction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Establishes goals and purposes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Models 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Think Alouds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Actively listens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Takes</a:t>
                      </a:r>
                      <a:r>
                        <a:rPr lang="en-US" sz="1400" baseline="0" dirty="0" smtClean="0"/>
                        <a:t> notes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Asks clarifying questions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591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We Do</a:t>
                      </a:r>
                      <a:r>
                        <a:rPr lang="en-US" dirty="0" smtClean="0"/>
                        <a:t>...</a:t>
                      </a:r>
                    </a:p>
                    <a:p>
                      <a:pPr algn="r"/>
                      <a:r>
                        <a:rPr lang="en-US" dirty="0" smtClean="0"/>
                        <a:t>Guided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r"/>
                      <a:r>
                        <a:rPr lang="en-US" baseline="0" dirty="0" smtClean="0"/>
                        <a:t>Practice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Interactive instruction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Works with students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Checks, prompts,</a:t>
                      </a:r>
                      <a:r>
                        <a:rPr lang="en-US" sz="1400" baseline="0" dirty="0" smtClean="0"/>
                        <a:t> cues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Provides additional modeling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Meets with needs-based groups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Asks and responds to questions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Works with teacher and classmates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Completes process alongside each other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03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You Do</a:t>
                      </a:r>
                      <a:r>
                        <a:rPr lang="en-US" dirty="0" smtClean="0"/>
                        <a:t>…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Independent</a:t>
                      </a:r>
                      <a:r>
                        <a:rPr lang="en-US" baseline="0" dirty="0" smtClean="0"/>
                        <a:t> Practice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Provide feedback 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Evaluates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Determines level of understanding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Works alone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Relies on notes,</a:t>
                      </a:r>
                      <a:r>
                        <a:rPr lang="en-US" sz="1400" baseline="0" dirty="0" smtClean="0"/>
                        <a:t> activities and classroom learning to complete assignment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Takes full responsibility for outcome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569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You Do</a:t>
                      </a:r>
                      <a:r>
                        <a:rPr lang="en-US" dirty="0" smtClean="0"/>
                        <a:t>…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Collaborative Learning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Observes</a:t>
                      </a:r>
                      <a:r>
                        <a:rPr lang="en-US" sz="1400" baseline="0" dirty="0" smtClean="0"/>
                        <a:t> and moves among groups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Clarifies confusions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Provide 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Works with classmates and shares outcomes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Collaborates and contributes on authentic tasks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Consolidates learning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Completes process in small groups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Looks to peers for clarification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3033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We Check</a:t>
                      </a:r>
                      <a:r>
                        <a:rPr lang="en-US" dirty="0" smtClean="0"/>
                        <a:t>…</a:t>
                      </a:r>
                    </a:p>
                    <a:p>
                      <a:pPr algn="r"/>
                      <a:r>
                        <a:rPr lang="en-US" dirty="0" smtClean="0"/>
                        <a:t>Formative Assessment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Provide frequent prompts to check for</a:t>
                      </a:r>
                      <a:r>
                        <a:rPr lang="en-US" sz="1400" baseline="0" dirty="0" smtClean="0"/>
                        <a:t> understanding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Connect knowledge to established goal or purpose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Provides authentic, standards-based feedback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Uses informal, formative assessments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Checks for connect of knowledge to established goal or purpose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Engages in</a:t>
                      </a:r>
                      <a:r>
                        <a:rPr lang="en-US" sz="1400" baseline="0" dirty="0" smtClean="0"/>
                        <a:t> dialog </a:t>
                      </a:r>
                      <a:r>
                        <a:rPr lang="en-US" sz="1400" i="1" baseline="0" dirty="0" smtClean="0"/>
                        <a:t>(written or verbal) </a:t>
                      </a:r>
                      <a:r>
                        <a:rPr lang="en-US" sz="1400" baseline="0" dirty="0" smtClean="0"/>
                        <a:t>to ensure all expectations have been met</a:t>
                      </a: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Reflects and reviews individually after the lesson to check for retention of concepts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79967" y="5933441"/>
            <a:ext cx="2651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Meadowcreek HS, Gwinnett County adaption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147" y="249199"/>
            <a:ext cx="772323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System of Instruction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18275332"/>
              </p:ext>
            </p:extLst>
          </p:nvPr>
        </p:nvGraphicFramePr>
        <p:xfrm>
          <a:off x="0" y="1741489"/>
          <a:ext cx="4373880" cy="391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20786" y="2516138"/>
            <a:ext cx="734568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/>
              <a:t>Check for Understanding</a:t>
            </a:r>
          </a:p>
          <a:p>
            <a:pPr marL="571500" indent="-5715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/>
              <a:t>Analyze: Identify Strengths &amp; Gaps</a:t>
            </a:r>
          </a:p>
          <a:p>
            <a:pPr marL="571500" indent="-5715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/>
              <a:t>Provide Feedback</a:t>
            </a:r>
          </a:p>
          <a:p>
            <a:pPr marL="571500" indent="-5715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/>
              <a:t>Adjust: Intervene &amp; Enrich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40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147" y="249199"/>
            <a:ext cx="772323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System of Instruction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96182910"/>
              </p:ext>
            </p:extLst>
          </p:nvPr>
        </p:nvGraphicFramePr>
        <p:xfrm>
          <a:off x="-167640" y="1731329"/>
          <a:ext cx="4749800" cy="4161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48628" y="2328091"/>
            <a:ext cx="7438571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b="1" dirty="0" smtClean="0"/>
              <a:t>Reflect on What Did &amp; Did Not Work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b="1" dirty="0" smtClean="0"/>
              <a:t>Adjust Planning, Implementation &amp; Monitoring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b="1" dirty="0" smtClean="0"/>
              <a:t>Celebrate &amp; Share Successes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b="1" dirty="0" smtClean="0"/>
              <a:t>Identify Next Steps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117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22" y="147411"/>
            <a:ext cx="3207889" cy="18773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SESI Toolbox Location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739" t="12384" r="34252" b="5208"/>
          <a:stretch/>
        </p:blipFill>
        <p:spPr>
          <a:xfrm>
            <a:off x="3979333" y="147411"/>
            <a:ext cx="4555066" cy="6028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1313" y="2116666"/>
            <a:ext cx="3026085" cy="4093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Offices &amp; Divisions</a:t>
            </a:r>
          </a:p>
          <a:p>
            <a:endParaRPr lang="en-US" sz="2800" dirty="0"/>
          </a:p>
          <a:p>
            <a:r>
              <a:rPr lang="en-US" sz="2800" dirty="0" smtClean="0"/>
              <a:t>Division of School and District Effectiveness (SDE)</a:t>
            </a:r>
          </a:p>
          <a:p>
            <a:endParaRPr lang="en-US" sz="2800" dirty="0"/>
          </a:p>
          <a:p>
            <a:r>
              <a:rPr lang="en-US" sz="2800" dirty="0" smtClean="0"/>
              <a:t>Right-side menu under Helpful Links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3796" t="16088" r="17073" b="7523"/>
          <a:stretch/>
        </p:blipFill>
        <p:spPr>
          <a:xfrm>
            <a:off x="8970201" y="1726863"/>
            <a:ext cx="1968731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H="1">
            <a:off x="7890933" y="4334933"/>
            <a:ext cx="1236134" cy="16594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318000" y="418683"/>
            <a:ext cx="914400" cy="411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>
            <a:endCxn id="9" idx="3"/>
          </p:cNvCxnSpPr>
          <p:nvPr/>
        </p:nvCxnSpPr>
        <p:spPr>
          <a:xfrm flipV="1">
            <a:off x="3217333" y="769536"/>
            <a:ext cx="1234578" cy="14995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5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0" y="558801"/>
            <a:ext cx="6121918" cy="4992914"/>
          </a:xfrm>
        </p:spPr>
        <p:txBody>
          <a:bodyPr/>
          <a:lstStyle/>
          <a:p>
            <a:r>
              <a:rPr lang="en-US" sz="3600" dirty="0" smtClean="0">
                <a:ln w="12700">
                  <a:solidFill>
                    <a:schemeClr val="tx1"/>
                  </a:solidFill>
                </a:ln>
              </a:rPr>
              <a:t>How can you support your schools in developing their own effective instructional system?</a:t>
            </a:r>
          </a:p>
          <a:p>
            <a:r>
              <a:rPr lang="en-US" sz="3600" dirty="0" smtClean="0">
                <a:ln w="12700">
                  <a:solidFill>
                    <a:schemeClr val="tx1"/>
                  </a:solidFill>
                </a:ln>
              </a:rPr>
              <a:t>How do you see the Toolbox being used by districts and schools?</a:t>
            </a:r>
          </a:p>
          <a:p>
            <a:r>
              <a:rPr lang="en-US" sz="3600" dirty="0" smtClean="0">
                <a:ln w="12700">
                  <a:solidFill>
                    <a:schemeClr val="tx1"/>
                  </a:solidFill>
                </a:ln>
              </a:rPr>
              <a:t>What other resources would you like to see included in the Toolbox?</a:t>
            </a:r>
          </a:p>
          <a:p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23918" y="5043883"/>
            <a:ext cx="2506825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7</a:t>
            </a:r>
            <a:r>
              <a:rPr lang="en-US" sz="2000" b="1" dirty="0" smtClean="0">
                <a:solidFill>
                  <a:srgbClr val="C00000"/>
                </a:solidFill>
              </a:rPr>
              <a:t> minutes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</a:p>
          <a:p>
            <a:pPr marL="347663" indent="-228600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</a:rPr>
              <a:t>Discuss questions </a:t>
            </a:r>
          </a:p>
          <a:p>
            <a:pPr marL="347663" indent="-228600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</a:rPr>
              <a:t>Chart answers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9" y="422125"/>
            <a:ext cx="2633133" cy="263313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19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311" y="2251225"/>
            <a:ext cx="10515600" cy="3827842"/>
          </a:xfrm>
        </p:spPr>
        <p:txBody>
          <a:bodyPr/>
          <a:lstStyle/>
          <a:p>
            <a:r>
              <a:rPr lang="en-US" sz="3600" dirty="0" smtClean="0">
                <a:ln w="12700">
                  <a:solidFill>
                    <a:schemeClr val="tx1"/>
                  </a:solidFill>
                </a:ln>
              </a:rPr>
              <a:t>How can you support your schools in developing their own effective instructional system?</a:t>
            </a:r>
          </a:p>
          <a:p>
            <a:r>
              <a:rPr lang="en-US" sz="3600" dirty="0" smtClean="0">
                <a:ln w="12700">
                  <a:solidFill>
                    <a:schemeClr val="tx1"/>
                  </a:solidFill>
                </a:ln>
              </a:rPr>
              <a:t>How do you see the Toolbox being used by districts and school?</a:t>
            </a:r>
          </a:p>
          <a:p>
            <a:r>
              <a:rPr lang="en-US" sz="3600" dirty="0" smtClean="0">
                <a:ln w="12700">
                  <a:solidFill>
                    <a:schemeClr val="tx1"/>
                  </a:solidFill>
                </a:ln>
              </a:rPr>
              <a:t>What other resources would you like to see included in the Toolbox?</a:t>
            </a:r>
          </a:p>
          <a:p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11" y="240891"/>
            <a:ext cx="3774304" cy="201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462" y="980923"/>
            <a:ext cx="5924617" cy="4437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1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35485"/>
            <a:ext cx="10363200" cy="230358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System for Effective </a:t>
            </a:r>
            <a:br>
              <a:rPr lang="en-US" dirty="0" smtClean="0"/>
            </a:br>
            <a:r>
              <a:rPr lang="en-US" dirty="0" smtClean="0"/>
              <a:t>School</a:t>
            </a:r>
            <a:r>
              <a:rPr lang="en-US" dirty="0"/>
              <a:t> </a:t>
            </a:r>
            <a:r>
              <a:rPr lang="en-US" dirty="0" smtClean="0"/>
              <a:t>Instruction</a:t>
            </a:r>
            <a:br>
              <a:rPr lang="en-US" dirty="0" smtClean="0"/>
            </a:br>
            <a:r>
              <a:rPr lang="en-US" sz="2200" b="0" dirty="0" smtClean="0"/>
              <a:t>13</a:t>
            </a:r>
            <a:r>
              <a:rPr lang="en-US" sz="2200" b="0" baseline="30000" dirty="0" smtClean="0"/>
              <a:t>th</a:t>
            </a:r>
            <a:r>
              <a:rPr lang="en-US" sz="2200" b="0" dirty="0" smtClean="0"/>
              <a:t> Annual Title Programs Summer Conference</a:t>
            </a:r>
            <a:r>
              <a:rPr lang="en-US" sz="2200" b="0" dirty="0" smtClean="0"/>
              <a:t/>
            </a:r>
            <a:br>
              <a:rPr lang="en-US" sz="2200" b="0" dirty="0" smtClean="0"/>
            </a:br>
            <a:r>
              <a:rPr lang="en-US" sz="2200" b="0" dirty="0" smtClean="0"/>
              <a:t>Atlanta, Georgia </a:t>
            </a:r>
            <a:endParaRPr lang="en-US" sz="22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6193" y="4206658"/>
            <a:ext cx="3539613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Dawn Ashmore, Ed.S.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/>
              <a:t>School </a:t>
            </a:r>
            <a:r>
              <a:rPr lang="en-US" altLang="en-US" sz="1800" dirty="0"/>
              <a:t>Effectiveness Specialist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/>
              <a:t>School </a:t>
            </a:r>
            <a:r>
              <a:rPr lang="en-US" altLang="en-US" sz="1800" dirty="0"/>
              <a:t>and </a:t>
            </a:r>
            <a:r>
              <a:rPr lang="en-US" altLang="en-US" sz="1800" dirty="0" smtClean="0"/>
              <a:t>District Effectiveness</a:t>
            </a:r>
            <a:endParaRPr lang="en-US" altLang="en-US" sz="18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>
                <a:hlinkClick r:id="rId3"/>
              </a:rPr>
              <a:t>Dashmore@doe.k12.ga.us</a:t>
            </a:r>
            <a:endParaRPr lang="en-US" altLang="en-US" sz="18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/>
              <a:t>678-372-0791</a:t>
            </a:r>
            <a:endParaRPr lang="en-US" altLang="en-US" sz="1800" dirty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298424" y="4206658"/>
            <a:ext cx="3274142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Cheryl Hunley, Ed.S.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/>
              <a:t>School Effectiveness Specialist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/>
              <a:t>School </a:t>
            </a:r>
            <a:r>
              <a:rPr lang="en-US" altLang="en-US" sz="1800" dirty="0"/>
              <a:t>and District Effectiveness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>
                <a:hlinkClick r:id="rId4"/>
              </a:rPr>
              <a:t>Chunley@doe.k12.ga.us</a:t>
            </a:r>
            <a:endParaRPr lang="en-US" altLang="en-US" sz="1800" dirty="0" smtClean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dirty="0"/>
              <a:t> 404-310-6564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22788" y="4206658"/>
            <a:ext cx="3470787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Will Rumbaugh, Ed.D.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/>
              <a:t>Director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/>
              <a:t>School and District Effectiveness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>
                <a:hlinkClick r:id="rId5"/>
              </a:rPr>
              <a:t>WRumbaugh@doe.k12.ga.us</a:t>
            </a:r>
            <a:endParaRPr lang="en-US" altLang="en-US" sz="1800" dirty="0" smtClean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/>
              <a:t>404-463-1861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005"/>
            <a:ext cx="8814848" cy="1730453"/>
          </a:xfrm>
        </p:spPr>
        <p:txBody>
          <a:bodyPr>
            <a:normAutofit/>
          </a:bodyPr>
          <a:lstStyle/>
          <a:p>
            <a:r>
              <a:rPr lang="en-US" dirty="0" smtClean="0"/>
              <a:t>2014 College Drop-Out </a:t>
            </a:r>
            <a:r>
              <a:rPr lang="en-US" dirty="0"/>
              <a:t>Rate</a:t>
            </a:r>
            <a:br>
              <a:rPr lang="en-US" dirty="0"/>
            </a:br>
            <a:r>
              <a:rPr lang="en-US" dirty="0" smtClean="0"/>
              <a:t>First </a:t>
            </a:r>
            <a:r>
              <a:rPr lang="en-US" dirty="0"/>
              <a:t>to Second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687" y="2130458"/>
            <a:ext cx="5741504" cy="3196916"/>
          </a:xfrm>
        </p:spPr>
        <p:txBody>
          <a:bodyPr/>
          <a:lstStyle/>
          <a:p>
            <a:pPr marL="857250" indent="-292100"/>
            <a:r>
              <a:rPr lang="en-US" sz="4800" dirty="0"/>
              <a:t>Two‐Year </a:t>
            </a:r>
            <a:r>
              <a:rPr lang="en-US" sz="4800" dirty="0" smtClean="0"/>
              <a:t>Colleges</a:t>
            </a:r>
            <a:r>
              <a:rPr lang="en-US" sz="4000" dirty="0" smtClean="0"/>
              <a:t> </a:t>
            </a:r>
          </a:p>
          <a:p>
            <a:pPr marL="1997075" indent="0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44.5</a:t>
            </a:r>
            <a:r>
              <a:rPr lang="en-US" sz="4800" b="1" dirty="0">
                <a:solidFill>
                  <a:srgbClr val="FF0000"/>
                </a:solidFill>
              </a:rPr>
              <a:t>%</a:t>
            </a:r>
          </a:p>
          <a:p>
            <a:pPr marL="857250" indent="-292100"/>
            <a:r>
              <a:rPr lang="en-US" sz="4800" dirty="0" smtClean="0"/>
              <a:t>Four‐Year Colleges </a:t>
            </a:r>
          </a:p>
          <a:p>
            <a:pPr marL="1997075" indent="0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34.8%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550" y="5627548"/>
            <a:ext cx="3283050" cy="467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344" y="1716827"/>
            <a:ext cx="3824582" cy="391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979" y="3467100"/>
            <a:ext cx="3531290" cy="2682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005"/>
            <a:ext cx="8814848" cy="1730453"/>
          </a:xfrm>
        </p:spPr>
        <p:txBody>
          <a:bodyPr>
            <a:normAutofit/>
          </a:bodyPr>
          <a:lstStyle/>
          <a:p>
            <a:r>
              <a:rPr lang="en-US" dirty="0"/>
              <a:t>Average Graduation Rate</a:t>
            </a:r>
            <a:br>
              <a:rPr lang="en-US" dirty="0"/>
            </a:br>
            <a:r>
              <a:rPr lang="en-US" dirty="0"/>
              <a:t>1983‐2014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07" y="2130458"/>
            <a:ext cx="10851037" cy="1592003"/>
          </a:xfrm>
        </p:spPr>
        <p:txBody>
          <a:bodyPr/>
          <a:lstStyle/>
          <a:p>
            <a:pPr marL="857250" indent="-292100"/>
            <a:r>
              <a:rPr lang="en-US" sz="4800" dirty="0"/>
              <a:t>Two‐Year Colleges in </a:t>
            </a:r>
            <a:r>
              <a:rPr lang="en-US" sz="4800" dirty="0">
                <a:solidFill>
                  <a:srgbClr val="FF0000"/>
                </a:solidFill>
              </a:rPr>
              <a:t>3</a:t>
            </a:r>
            <a:r>
              <a:rPr lang="en-US" sz="4800" dirty="0"/>
              <a:t> years – 29.1</a:t>
            </a:r>
            <a:r>
              <a:rPr lang="en-US" sz="4800" dirty="0" smtClean="0"/>
              <a:t>%</a:t>
            </a:r>
          </a:p>
          <a:p>
            <a:pPr marL="857250" indent="-292100"/>
            <a:r>
              <a:rPr lang="en-US" sz="4800" dirty="0"/>
              <a:t>Four‐Year Colleges in </a:t>
            </a:r>
            <a:r>
              <a:rPr lang="en-US" sz="4800" dirty="0">
                <a:solidFill>
                  <a:srgbClr val="FF0000"/>
                </a:solidFill>
              </a:rPr>
              <a:t>5</a:t>
            </a:r>
            <a:r>
              <a:rPr lang="en-US" sz="4800" dirty="0"/>
              <a:t> years – 36.6%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281" y="5561561"/>
            <a:ext cx="3283050" cy="46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84" y="980388"/>
            <a:ext cx="10286650" cy="5194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005"/>
            <a:ext cx="8814848" cy="173045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Georgia 4 Year Public College</a:t>
            </a:r>
            <a:br>
              <a:rPr lang="en-US" dirty="0"/>
            </a:br>
            <a:r>
              <a:rPr lang="en-US" dirty="0"/>
              <a:t>24.0%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805" y="6219727"/>
            <a:ext cx="3283050" cy="4671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1" y="5805225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87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DOE White 2015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DOE White 2015" id="{EBBBE16E-80E3-4931-846F-4FBF40FCA665}" vid="{DA0AA025-87BD-4356-901F-3E28330941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A25B6E7437D643BEAAC06D495827D4" ma:contentTypeVersion="1" ma:contentTypeDescription="Create a new document." ma:contentTypeScope="" ma:versionID="66569ed78ef03d9940b56cdcaa4b98c3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targetNamespace="http://schemas.microsoft.com/office/2006/metadata/properties" ma:root="true" ma:fieldsID="e0a227e79e5b6307bbf1572d7d772b37" ns1:_="" ns2:_="">
    <xsd:import namespace="http://schemas.microsoft.com/sharepoint/v3"/>
    <xsd:import namespace="1d496aed-39d0-4758-b3cf-4e4773287716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8E16FF-1764-46F6-BC2A-0CC339AE441F}"/>
</file>

<file path=customXml/itemProps2.xml><?xml version="1.0" encoding="utf-8"?>
<ds:datastoreItem xmlns:ds="http://schemas.openxmlformats.org/officeDocument/2006/customXml" ds:itemID="{63E69626-0CB0-4E5E-BC48-D17BEBE46038}"/>
</file>

<file path=customXml/itemProps3.xml><?xml version="1.0" encoding="utf-8"?>
<ds:datastoreItem xmlns:ds="http://schemas.openxmlformats.org/officeDocument/2006/customXml" ds:itemID="{4A6FA4C9-B2C1-4FB0-A2E8-F5FF7689357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</TotalTime>
  <Words>4259</Words>
  <Application>Microsoft Office PowerPoint</Application>
  <PresentationFormat>Widescreen</PresentationFormat>
  <Paragraphs>678</Paragraphs>
  <Slides>67</Slides>
  <Notes>46</Notes>
  <HiddenSlides>9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AgencyFB-Reg</vt:lpstr>
      <vt:lpstr>Arial</vt:lpstr>
      <vt:lpstr>Arial Rounded MT Bold</vt:lpstr>
      <vt:lpstr>Calibri</vt:lpstr>
      <vt:lpstr>Symbol</vt:lpstr>
      <vt:lpstr>Times New Roman</vt:lpstr>
      <vt:lpstr>Wingdings</vt:lpstr>
      <vt:lpstr>GADOE White 2015</vt:lpstr>
      <vt:lpstr>System for Effective  School Instruction 13th Annual Title Programs Summer Conference Atlanta, Georgia </vt:lpstr>
      <vt:lpstr>PowerPoint Presentation</vt:lpstr>
      <vt:lpstr>Learning Targets</vt:lpstr>
      <vt:lpstr>PowerPoint Presentation</vt:lpstr>
      <vt:lpstr>College Freshman  Well or Very Well Prepared</vt:lpstr>
      <vt:lpstr>Freshmen Needing  Remediation</vt:lpstr>
      <vt:lpstr>2014 College Drop-Out Rate First to Second Year</vt:lpstr>
      <vt:lpstr>Average Graduation Rate 1983‐2014</vt:lpstr>
      <vt:lpstr>Georgia 4 Year Public College 24.0%</vt:lpstr>
      <vt:lpstr>Georgia 2 Year Public College 17.0%</vt:lpstr>
      <vt:lpstr>Reading Study Summary</vt:lpstr>
      <vt:lpstr>Reading Study Summary</vt:lpstr>
      <vt:lpstr>Reading Study Summary</vt:lpstr>
      <vt:lpstr>Reading Study Summary</vt:lpstr>
      <vt:lpstr>Reading Study Summary</vt:lpstr>
      <vt:lpstr>2013-2014 Georgia Assessment of Performance on School Standards Results (GAPSS)</vt:lpstr>
      <vt:lpstr>2011-2014 GAPSS Trend Data</vt:lpstr>
      <vt:lpstr>PowerPoint Presentation</vt:lpstr>
      <vt:lpstr>Georgia District Performance Standards (GDPS)</vt:lpstr>
      <vt:lpstr>Georgia District Performance Standards (GDPS)</vt:lpstr>
      <vt:lpstr>Georgia District Performance Standards (GDPS)</vt:lpstr>
      <vt:lpstr>Georgia District Performance Standards (GDPS)</vt:lpstr>
      <vt:lpstr>Georgia School Performance Standards (GSPS)</vt:lpstr>
      <vt:lpstr>Georgia School Performance Standards (GSPS)</vt:lpstr>
      <vt:lpstr>Georgia School Performance Standards (GSPS)</vt:lpstr>
      <vt:lpstr>Georgia School Performance Standards (GSPS)</vt:lpstr>
      <vt:lpstr>Georgia School Performance Standards (GSPS)</vt:lpstr>
      <vt:lpstr>PowerPoint Presentation</vt:lpstr>
      <vt:lpstr>PowerPoint Presentation</vt:lpstr>
      <vt:lpstr>Rationale for Implementing an Instructional System</vt:lpstr>
      <vt:lpstr>PowerPoint Presentation</vt:lpstr>
      <vt:lpstr>System for Effective School Instruction Toolbox</vt:lpstr>
      <vt:lpstr>PowerPoint Presentation</vt:lpstr>
      <vt:lpstr>PowerPoint Presentation</vt:lpstr>
      <vt:lpstr>Plan with a Team</vt:lpstr>
      <vt:lpstr>Plan with a Team</vt:lpstr>
      <vt:lpstr>Collaborative Planning Rubric </vt:lpstr>
      <vt:lpstr>Collaborative Planning Rubric </vt:lpstr>
      <vt:lpstr>Collaborative Planning Rubric </vt:lpstr>
      <vt:lpstr>Collaborative Planning Rubric </vt:lpstr>
      <vt:lpstr>Collaborative Planning Rubric </vt:lpstr>
      <vt:lpstr>Collaborative Planning Rubric </vt:lpstr>
      <vt:lpstr>Collaborative Planning Rubric </vt:lpstr>
      <vt:lpstr>Collaborative Planning Rubric </vt:lpstr>
      <vt:lpstr>Collaborative Planning Rubric </vt:lpstr>
      <vt:lpstr>Collaborative Planning Rubric </vt:lpstr>
      <vt:lpstr>PowerPoint Presentation</vt:lpstr>
      <vt:lpstr>PowerPoint Presentation</vt:lpstr>
      <vt:lpstr>PowerPoint Presentation</vt:lpstr>
      <vt:lpstr>Identify What Students Should Know &amp; Do</vt:lpstr>
      <vt:lpstr>Identify What Students Should Know &amp; Do</vt:lpstr>
      <vt:lpstr>Create Learning Targets </vt:lpstr>
      <vt:lpstr>PowerPoint Presentation</vt:lpstr>
      <vt:lpstr>Determine How Students Will Show They Know &amp; Can Do</vt:lpstr>
      <vt:lpstr>Determine How Students Will Show They Know &amp; Can Do</vt:lpstr>
      <vt:lpstr>PowerPoint Presentation</vt:lpstr>
      <vt:lpstr>PowerPoint Presentation</vt:lpstr>
      <vt:lpstr>Use Planning Tools for Instruction</vt:lpstr>
      <vt:lpstr>PowerPoint Presentation</vt:lpstr>
      <vt:lpstr>Instructional  Framework</vt:lpstr>
      <vt:lpstr>PowerPoint Presentation</vt:lpstr>
      <vt:lpstr>PowerPoint Presentation</vt:lpstr>
      <vt:lpstr>SESI Toolbox Location</vt:lpstr>
      <vt:lpstr>PowerPoint Presentation</vt:lpstr>
      <vt:lpstr>PowerPoint Presentation</vt:lpstr>
      <vt:lpstr>PowerPoint Presentation</vt:lpstr>
      <vt:lpstr>System for Effective  School Instruction 13th Annual Title Programs Summer Conference Atlanta, Georgia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Instructional Practices</dc:title>
  <dc:creator>Dawn Ashmore</dc:creator>
  <cp:lastModifiedBy>Joann Hooper</cp:lastModifiedBy>
  <cp:revision>161</cp:revision>
  <dcterms:created xsi:type="dcterms:W3CDTF">2015-04-03T16:47:42Z</dcterms:created>
  <dcterms:modified xsi:type="dcterms:W3CDTF">2015-05-22T16:40:29Z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0x01010026A25B6E7437D643BEAAC06D495827D4</vt:lpwstr>
  </property>
  <property fmtid="{D5CDD505-2E9C-101B-9397-08002B2CF9AE}" pid="3" name="TemplateUrl">
    <vt:lpwstr/>
  </property>
  <property fmtid="{D5CDD505-2E9C-101B-9397-08002B2CF9AE}" pid="4" name="Order">
    <vt:r8>138100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Page">
    <vt:lpwstr/>
  </property>
  <property fmtid="{D5CDD505-2E9C-101B-9397-08002B2CF9AE}" pid="10" name="Page SubHeader">
    <vt:lpwstr/>
  </property>
</Properties>
</file>