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61.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322" r:id="rId3"/>
    <p:sldId id="324" r:id="rId4"/>
    <p:sldId id="257" r:id="rId5"/>
    <p:sldId id="258" r:id="rId6"/>
    <p:sldId id="259" r:id="rId7"/>
    <p:sldId id="260" r:id="rId8"/>
    <p:sldId id="335" r:id="rId9"/>
    <p:sldId id="334" r:id="rId10"/>
    <p:sldId id="262" r:id="rId11"/>
    <p:sldId id="263" r:id="rId12"/>
    <p:sldId id="267" r:id="rId13"/>
    <p:sldId id="268" r:id="rId14"/>
    <p:sldId id="264" r:id="rId15"/>
    <p:sldId id="269" r:id="rId16"/>
    <p:sldId id="270" r:id="rId17"/>
    <p:sldId id="271" r:id="rId18"/>
    <p:sldId id="266" r:id="rId19"/>
    <p:sldId id="265" r:id="rId20"/>
    <p:sldId id="274" r:id="rId21"/>
    <p:sldId id="276" r:id="rId22"/>
    <p:sldId id="278" r:id="rId23"/>
    <p:sldId id="279" r:id="rId24"/>
    <p:sldId id="280" r:id="rId25"/>
    <p:sldId id="287" r:id="rId26"/>
    <p:sldId id="272" r:id="rId27"/>
    <p:sldId id="290" r:id="rId28"/>
    <p:sldId id="292" r:id="rId29"/>
    <p:sldId id="303" r:id="rId30"/>
    <p:sldId id="302" r:id="rId31"/>
    <p:sldId id="309" r:id="rId32"/>
    <p:sldId id="296" r:id="rId33"/>
    <p:sldId id="294" r:id="rId34"/>
    <p:sldId id="297" r:id="rId35"/>
    <p:sldId id="336" r:id="rId36"/>
    <p:sldId id="300" r:id="rId37"/>
    <p:sldId id="301" r:id="rId38"/>
    <p:sldId id="299" r:id="rId39"/>
    <p:sldId id="310" r:id="rId40"/>
    <p:sldId id="311" r:id="rId41"/>
    <p:sldId id="337" r:id="rId42"/>
    <p:sldId id="312"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18" r:id="rId57"/>
    <p:sldId id="319" r:id="rId58"/>
    <p:sldId id="331" r:id="rId59"/>
    <p:sldId id="332" r:id="rId60"/>
    <p:sldId id="333" r:id="rId61"/>
    <p:sldId id="33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90680" autoAdjust="0"/>
  </p:normalViewPr>
  <p:slideViewPr>
    <p:cSldViewPr snapToGrid="0">
      <p:cViewPr varScale="1">
        <p:scale>
          <a:sx n="59" d="100"/>
          <a:sy n="59" d="100"/>
        </p:scale>
        <p:origin x="930" y="78"/>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E741B-E4FB-41BD-8912-D5A5717BF2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4F8944-D091-4765-9DA0-799363A4153E}">
      <dgm:prSet phldrT="[Text]" custT="1"/>
      <dgm:spPr/>
      <dgm:t>
        <a:bodyPr/>
        <a:lstStyle/>
        <a:p>
          <a:r>
            <a:rPr lang="en-US" sz="2800" dirty="0" smtClean="0"/>
            <a:t>Determine data needed</a:t>
          </a:r>
          <a:endParaRPr lang="en-US" sz="2800" dirty="0"/>
        </a:p>
      </dgm:t>
    </dgm:pt>
    <dgm:pt modelId="{0B54E387-4AB7-40DE-8C5E-FD6853945D81}" type="parTrans" cxnId="{19A6C2C1-6484-4562-8FCA-26E2C0B885F6}">
      <dgm:prSet/>
      <dgm:spPr/>
      <dgm:t>
        <a:bodyPr/>
        <a:lstStyle/>
        <a:p>
          <a:endParaRPr lang="en-US"/>
        </a:p>
      </dgm:t>
    </dgm:pt>
    <dgm:pt modelId="{4915F054-16C8-43D8-9F65-E177A076D228}" type="sibTrans" cxnId="{19A6C2C1-6484-4562-8FCA-26E2C0B885F6}">
      <dgm:prSet/>
      <dgm:spPr/>
      <dgm:t>
        <a:bodyPr/>
        <a:lstStyle/>
        <a:p>
          <a:endParaRPr lang="en-US"/>
        </a:p>
      </dgm:t>
    </dgm:pt>
    <dgm:pt modelId="{D1BD02C2-87B2-4F24-8495-621CA5052DFA}">
      <dgm:prSet phldrT="[Text]" custT="1"/>
      <dgm:spPr/>
      <dgm:t>
        <a:bodyPr/>
        <a:lstStyle/>
        <a:p>
          <a:r>
            <a:rPr lang="en-US" sz="2800" dirty="0" smtClean="0"/>
            <a:t>Develop procedure and method of gathering information</a:t>
          </a:r>
          <a:endParaRPr lang="en-US" sz="2800" dirty="0"/>
        </a:p>
      </dgm:t>
    </dgm:pt>
    <dgm:pt modelId="{5B3C06EB-D774-47DE-A307-0D7BAC80B12E}" type="parTrans" cxnId="{D4F9B37A-A6CF-4B33-8EEE-BA60D986B0ED}">
      <dgm:prSet/>
      <dgm:spPr/>
      <dgm:t>
        <a:bodyPr/>
        <a:lstStyle/>
        <a:p>
          <a:endParaRPr lang="en-US"/>
        </a:p>
      </dgm:t>
    </dgm:pt>
    <dgm:pt modelId="{E873DDEA-9B94-4181-BC31-024036BDBE1A}" type="sibTrans" cxnId="{D4F9B37A-A6CF-4B33-8EEE-BA60D986B0ED}">
      <dgm:prSet/>
      <dgm:spPr/>
      <dgm:t>
        <a:bodyPr/>
        <a:lstStyle/>
        <a:p>
          <a:endParaRPr lang="en-US"/>
        </a:p>
      </dgm:t>
    </dgm:pt>
    <dgm:pt modelId="{12ADECF2-AF0D-4F2A-937A-B2E25A5788C4}">
      <dgm:prSet phldrT="[Text]" custT="1"/>
      <dgm:spPr>
        <a:solidFill>
          <a:schemeClr val="accent6">
            <a:lumMod val="75000"/>
          </a:schemeClr>
        </a:solidFill>
      </dgm:spPr>
      <dgm:t>
        <a:bodyPr/>
        <a:lstStyle/>
        <a:p>
          <a:r>
            <a:rPr lang="en-US" sz="2800" dirty="0" smtClean="0"/>
            <a:t>Prepare training for Title I and School Nutrition</a:t>
          </a:r>
          <a:endParaRPr lang="en-US" sz="2800" dirty="0"/>
        </a:p>
      </dgm:t>
    </dgm:pt>
    <dgm:pt modelId="{99A97B7A-5E6D-4EEE-9031-BBC8E83EA47A}" type="parTrans" cxnId="{4EB93D93-78CC-46A3-BD67-8872999F3806}">
      <dgm:prSet/>
      <dgm:spPr/>
      <dgm:t>
        <a:bodyPr/>
        <a:lstStyle/>
        <a:p>
          <a:endParaRPr lang="en-US"/>
        </a:p>
      </dgm:t>
    </dgm:pt>
    <dgm:pt modelId="{ECA7EC02-E5E1-47DD-BA3B-313843F7D1F8}" type="sibTrans" cxnId="{4EB93D93-78CC-46A3-BD67-8872999F3806}">
      <dgm:prSet/>
      <dgm:spPr/>
      <dgm:t>
        <a:bodyPr/>
        <a:lstStyle/>
        <a:p>
          <a:endParaRPr lang="en-US"/>
        </a:p>
      </dgm:t>
    </dgm:pt>
    <dgm:pt modelId="{BBAB01C2-57C0-4057-817C-6A84193B58C9}">
      <dgm:prSet phldrT="[Text]" custT="1"/>
      <dgm:spPr/>
      <dgm:t>
        <a:bodyPr/>
        <a:lstStyle/>
        <a:p>
          <a:r>
            <a:rPr lang="en-US" sz="2800" dirty="0" smtClean="0"/>
            <a:t>Communicate, communicate, communicate</a:t>
          </a:r>
          <a:endParaRPr lang="en-US" sz="2800" dirty="0"/>
        </a:p>
      </dgm:t>
    </dgm:pt>
    <dgm:pt modelId="{196CD431-1352-461B-909F-ED2B45DC8946}" type="parTrans" cxnId="{2CC9F282-97BC-4B53-B810-233AD1BB1814}">
      <dgm:prSet/>
      <dgm:spPr/>
      <dgm:t>
        <a:bodyPr/>
        <a:lstStyle/>
        <a:p>
          <a:endParaRPr lang="en-US"/>
        </a:p>
      </dgm:t>
    </dgm:pt>
    <dgm:pt modelId="{7743CC8F-5865-45F0-B68F-BB3C365AEE51}" type="sibTrans" cxnId="{2CC9F282-97BC-4B53-B810-233AD1BB1814}">
      <dgm:prSet/>
      <dgm:spPr/>
      <dgm:t>
        <a:bodyPr/>
        <a:lstStyle/>
        <a:p>
          <a:endParaRPr lang="en-US"/>
        </a:p>
      </dgm:t>
    </dgm:pt>
    <dgm:pt modelId="{83A74C0D-5D34-4BF9-BDB4-E14319299D2A}">
      <dgm:prSet phldrT="[Text]" custT="1"/>
      <dgm:spPr>
        <a:solidFill>
          <a:schemeClr val="accent2">
            <a:lumMod val="75000"/>
          </a:schemeClr>
        </a:solidFill>
      </dgm:spPr>
      <dgm:t>
        <a:bodyPr/>
        <a:lstStyle/>
        <a:p>
          <a:r>
            <a:rPr lang="en-US" sz="2800" dirty="0" smtClean="0"/>
            <a:t>Follow Up</a:t>
          </a:r>
          <a:endParaRPr lang="en-US" sz="2800" dirty="0"/>
        </a:p>
      </dgm:t>
    </dgm:pt>
    <dgm:pt modelId="{9ED738B6-4EE1-4E07-88C4-AC104202CA6F}" type="parTrans" cxnId="{45ED8D14-D277-46CF-B398-EFC1A9AF6FF1}">
      <dgm:prSet/>
      <dgm:spPr/>
      <dgm:t>
        <a:bodyPr/>
        <a:lstStyle/>
        <a:p>
          <a:endParaRPr lang="en-US"/>
        </a:p>
      </dgm:t>
    </dgm:pt>
    <dgm:pt modelId="{84390C4E-C92E-4C83-AAA6-1D8C13D4BAE5}" type="sibTrans" cxnId="{45ED8D14-D277-46CF-B398-EFC1A9AF6FF1}">
      <dgm:prSet/>
      <dgm:spPr/>
      <dgm:t>
        <a:bodyPr/>
        <a:lstStyle/>
        <a:p>
          <a:endParaRPr lang="en-US"/>
        </a:p>
      </dgm:t>
    </dgm:pt>
    <dgm:pt modelId="{C20393BA-A691-4280-9D5F-DA2DE0C0D6EE}" type="pres">
      <dgm:prSet presAssocID="{CE8E741B-E4FB-41BD-8912-D5A5717BF28F}" presName="linear" presStyleCnt="0">
        <dgm:presLayoutVars>
          <dgm:animLvl val="lvl"/>
          <dgm:resizeHandles val="exact"/>
        </dgm:presLayoutVars>
      </dgm:prSet>
      <dgm:spPr/>
      <dgm:t>
        <a:bodyPr/>
        <a:lstStyle/>
        <a:p>
          <a:endParaRPr lang="en-US"/>
        </a:p>
      </dgm:t>
    </dgm:pt>
    <dgm:pt modelId="{8A10D421-CBEF-4843-B47D-5DBF54DAB4CC}" type="pres">
      <dgm:prSet presAssocID="{1D4F8944-D091-4765-9DA0-799363A4153E}" presName="parentText" presStyleLbl="node1" presStyleIdx="0" presStyleCnt="3" custScaleY="76526" custLinFactNeighborX="136" custLinFactNeighborY="-1357">
        <dgm:presLayoutVars>
          <dgm:chMax val="0"/>
          <dgm:bulletEnabled val="1"/>
        </dgm:presLayoutVars>
      </dgm:prSet>
      <dgm:spPr/>
      <dgm:t>
        <a:bodyPr/>
        <a:lstStyle/>
        <a:p>
          <a:endParaRPr lang="en-US"/>
        </a:p>
      </dgm:t>
    </dgm:pt>
    <dgm:pt modelId="{A7C168AB-726A-4C8C-AD67-E338B1350107}" type="pres">
      <dgm:prSet presAssocID="{1D4F8944-D091-4765-9DA0-799363A4153E}" presName="childText" presStyleLbl="revTx" presStyleIdx="0" presStyleCnt="2" custScaleY="79853">
        <dgm:presLayoutVars>
          <dgm:bulletEnabled val="1"/>
        </dgm:presLayoutVars>
      </dgm:prSet>
      <dgm:spPr/>
      <dgm:t>
        <a:bodyPr/>
        <a:lstStyle/>
        <a:p>
          <a:endParaRPr lang="en-US"/>
        </a:p>
      </dgm:t>
    </dgm:pt>
    <dgm:pt modelId="{D4416878-A306-4E33-A3AC-A1999055F18B}" type="pres">
      <dgm:prSet presAssocID="{12ADECF2-AF0D-4F2A-937A-B2E25A5788C4}" presName="parentText" presStyleLbl="node1" presStyleIdx="1" presStyleCnt="3" custScaleY="70639" custLinFactNeighborY="-4554">
        <dgm:presLayoutVars>
          <dgm:chMax val="0"/>
          <dgm:bulletEnabled val="1"/>
        </dgm:presLayoutVars>
      </dgm:prSet>
      <dgm:spPr/>
      <dgm:t>
        <a:bodyPr/>
        <a:lstStyle/>
        <a:p>
          <a:endParaRPr lang="en-US"/>
        </a:p>
      </dgm:t>
    </dgm:pt>
    <dgm:pt modelId="{0B6BEB82-D0F6-49D8-B19E-C015558C18AA}" type="pres">
      <dgm:prSet presAssocID="{12ADECF2-AF0D-4F2A-937A-B2E25A5788C4}" presName="childText" presStyleLbl="revTx" presStyleIdx="1" presStyleCnt="2" custScaleY="79853">
        <dgm:presLayoutVars>
          <dgm:bulletEnabled val="1"/>
        </dgm:presLayoutVars>
      </dgm:prSet>
      <dgm:spPr/>
      <dgm:t>
        <a:bodyPr/>
        <a:lstStyle/>
        <a:p>
          <a:endParaRPr lang="en-US"/>
        </a:p>
      </dgm:t>
    </dgm:pt>
    <dgm:pt modelId="{276B60E3-ABC8-4A3E-B7E3-F677AE4D077F}" type="pres">
      <dgm:prSet presAssocID="{83A74C0D-5D34-4BF9-BDB4-E14319299D2A}" presName="parentText" presStyleLbl="node1" presStyleIdx="2" presStyleCnt="3" custScaleY="72882" custLinFactNeighborY="-39462">
        <dgm:presLayoutVars>
          <dgm:chMax val="0"/>
          <dgm:bulletEnabled val="1"/>
        </dgm:presLayoutVars>
      </dgm:prSet>
      <dgm:spPr/>
      <dgm:t>
        <a:bodyPr/>
        <a:lstStyle/>
        <a:p>
          <a:endParaRPr lang="en-US"/>
        </a:p>
      </dgm:t>
    </dgm:pt>
  </dgm:ptLst>
  <dgm:cxnLst>
    <dgm:cxn modelId="{A9BF894A-8228-497B-B817-1629E40B6EC1}" type="presOf" srcId="{12ADECF2-AF0D-4F2A-937A-B2E25A5788C4}" destId="{D4416878-A306-4E33-A3AC-A1999055F18B}" srcOrd="0" destOrd="0" presId="urn:microsoft.com/office/officeart/2005/8/layout/vList2"/>
    <dgm:cxn modelId="{D4F9B37A-A6CF-4B33-8EEE-BA60D986B0ED}" srcId="{1D4F8944-D091-4765-9DA0-799363A4153E}" destId="{D1BD02C2-87B2-4F24-8495-621CA5052DFA}" srcOrd="0" destOrd="0" parTransId="{5B3C06EB-D774-47DE-A307-0D7BAC80B12E}" sibTransId="{E873DDEA-9B94-4181-BC31-024036BDBE1A}"/>
    <dgm:cxn modelId="{9C1E5CA5-2B48-410E-806F-BCF937B8D2DA}" type="presOf" srcId="{1D4F8944-D091-4765-9DA0-799363A4153E}" destId="{8A10D421-CBEF-4843-B47D-5DBF54DAB4CC}" srcOrd="0" destOrd="0" presId="urn:microsoft.com/office/officeart/2005/8/layout/vList2"/>
    <dgm:cxn modelId="{45ED8D14-D277-46CF-B398-EFC1A9AF6FF1}" srcId="{CE8E741B-E4FB-41BD-8912-D5A5717BF28F}" destId="{83A74C0D-5D34-4BF9-BDB4-E14319299D2A}" srcOrd="2" destOrd="0" parTransId="{9ED738B6-4EE1-4E07-88C4-AC104202CA6F}" sibTransId="{84390C4E-C92E-4C83-AAA6-1D8C13D4BAE5}"/>
    <dgm:cxn modelId="{2CC9F282-97BC-4B53-B810-233AD1BB1814}" srcId="{12ADECF2-AF0D-4F2A-937A-B2E25A5788C4}" destId="{BBAB01C2-57C0-4057-817C-6A84193B58C9}" srcOrd="0" destOrd="0" parTransId="{196CD431-1352-461B-909F-ED2B45DC8946}" sibTransId="{7743CC8F-5865-45F0-B68F-BB3C365AEE51}"/>
    <dgm:cxn modelId="{112EBAB4-1EEA-47CD-AF58-3EDB60EDB30B}" type="presOf" srcId="{CE8E741B-E4FB-41BD-8912-D5A5717BF28F}" destId="{C20393BA-A691-4280-9D5F-DA2DE0C0D6EE}" srcOrd="0" destOrd="0" presId="urn:microsoft.com/office/officeart/2005/8/layout/vList2"/>
    <dgm:cxn modelId="{19A6C2C1-6484-4562-8FCA-26E2C0B885F6}" srcId="{CE8E741B-E4FB-41BD-8912-D5A5717BF28F}" destId="{1D4F8944-D091-4765-9DA0-799363A4153E}" srcOrd="0" destOrd="0" parTransId="{0B54E387-4AB7-40DE-8C5E-FD6853945D81}" sibTransId="{4915F054-16C8-43D8-9F65-E177A076D228}"/>
    <dgm:cxn modelId="{140AC24C-030B-4B1A-9DA0-C7C04D9D29E0}" type="presOf" srcId="{BBAB01C2-57C0-4057-817C-6A84193B58C9}" destId="{0B6BEB82-D0F6-49D8-B19E-C015558C18AA}" srcOrd="0" destOrd="0" presId="urn:microsoft.com/office/officeart/2005/8/layout/vList2"/>
    <dgm:cxn modelId="{CF4C9935-DEB4-45DA-B64E-8FDC4587D828}" type="presOf" srcId="{D1BD02C2-87B2-4F24-8495-621CA5052DFA}" destId="{A7C168AB-726A-4C8C-AD67-E338B1350107}" srcOrd="0" destOrd="0" presId="urn:microsoft.com/office/officeart/2005/8/layout/vList2"/>
    <dgm:cxn modelId="{C307836E-1CC2-4499-A737-AC74A32D3E63}" type="presOf" srcId="{83A74C0D-5D34-4BF9-BDB4-E14319299D2A}" destId="{276B60E3-ABC8-4A3E-B7E3-F677AE4D077F}" srcOrd="0" destOrd="0" presId="urn:microsoft.com/office/officeart/2005/8/layout/vList2"/>
    <dgm:cxn modelId="{4EB93D93-78CC-46A3-BD67-8872999F3806}" srcId="{CE8E741B-E4FB-41BD-8912-D5A5717BF28F}" destId="{12ADECF2-AF0D-4F2A-937A-B2E25A5788C4}" srcOrd="1" destOrd="0" parTransId="{99A97B7A-5E6D-4EEE-9031-BBC8E83EA47A}" sibTransId="{ECA7EC02-E5E1-47DD-BA3B-313843F7D1F8}"/>
    <dgm:cxn modelId="{6658473F-FA13-4E69-AD1F-3A8579F61EB9}" type="presParOf" srcId="{C20393BA-A691-4280-9D5F-DA2DE0C0D6EE}" destId="{8A10D421-CBEF-4843-B47D-5DBF54DAB4CC}" srcOrd="0" destOrd="0" presId="urn:microsoft.com/office/officeart/2005/8/layout/vList2"/>
    <dgm:cxn modelId="{7B20C50C-4D9F-4D0F-8138-7DD6D590E8BF}" type="presParOf" srcId="{C20393BA-A691-4280-9D5F-DA2DE0C0D6EE}" destId="{A7C168AB-726A-4C8C-AD67-E338B1350107}" srcOrd="1" destOrd="0" presId="urn:microsoft.com/office/officeart/2005/8/layout/vList2"/>
    <dgm:cxn modelId="{C6A0BBEB-7EE5-4EC5-8E09-578749C1ADED}" type="presParOf" srcId="{C20393BA-A691-4280-9D5F-DA2DE0C0D6EE}" destId="{D4416878-A306-4E33-A3AC-A1999055F18B}" srcOrd="2" destOrd="0" presId="urn:microsoft.com/office/officeart/2005/8/layout/vList2"/>
    <dgm:cxn modelId="{B83DA626-C7DC-46C0-87E2-E8B94C63C88F}" type="presParOf" srcId="{C20393BA-A691-4280-9D5F-DA2DE0C0D6EE}" destId="{0B6BEB82-D0F6-49D8-B19E-C015558C18AA}" srcOrd="3" destOrd="0" presId="urn:microsoft.com/office/officeart/2005/8/layout/vList2"/>
    <dgm:cxn modelId="{BA7D6990-5E77-428E-BF2F-C05E7AA6897E}" type="presParOf" srcId="{C20393BA-A691-4280-9D5F-DA2DE0C0D6EE}" destId="{276B60E3-ABC8-4A3E-B7E3-F677AE4D077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0" y="0"/>
            <a:ext cx="6858000" cy="465138"/>
          </a:xfrm>
          <a:prstGeom prst="rect">
            <a:avLst/>
          </a:prstGeom>
        </p:spPr>
        <p:txBody>
          <a:bodyPr vert="horz" lIns="93177" tIns="46589" rIns="93177" bIns="46589" rtlCol="0"/>
          <a:lstStyle>
            <a:lvl1pPr algn="ctr" fontAlgn="auto">
              <a:spcBef>
                <a:spcPts val="0"/>
              </a:spcBef>
              <a:spcAft>
                <a:spcPts val="0"/>
              </a:spcAft>
              <a:defRPr sz="1200" b="1">
                <a:latin typeface="Times New Roman" pitchFamily="18" charset="0"/>
                <a:cs typeface="Times New Roman" pitchFamily="18" charset="0"/>
              </a:defRPr>
            </a:lvl1pPr>
          </a:lstStyle>
          <a:p>
            <a:pPr>
              <a:defRPr/>
            </a:pPr>
            <a:endParaRPr lang="en-US" dirty="0" smtClean="0"/>
          </a:p>
          <a:p>
            <a:pPr>
              <a:defRPr/>
            </a:pPr>
            <a:r>
              <a:rPr lang="en-US" dirty="0" smtClean="0"/>
              <a:t>Community </a:t>
            </a:r>
            <a:r>
              <a:rPr lang="en-US" dirty="0"/>
              <a:t>Eligibility Provision (CEP), Title I, and Accountability</a:t>
            </a:r>
          </a:p>
        </p:txBody>
      </p:sp>
      <p:sp>
        <p:nvSpPr>
          <p:cNvPr id="7" name="Footer Placeholder 3"/>
          <p:cNvSpPr txBox="1">
            <a:spLocks/>
          </p:cNvSpPr>
          <p:nvPr/>
        </p:nvSpPr>
        <p:spPr>
          <a:xfrm>
            <a:off x="0" y="8641350"/>
            <a:ext cx="6858000" cy="466344"/>
          </a:xfrm>
          <a:prstGeom prst="rect">
            <a:avLst/>
          </a:prstGeom>
        </p:spPr>
        <p:txBody>
          <a:bodyPr lIns="93177" tIns="46589" rIns="93177" bIns="46589" anchor="b"/>
          <a:lstStyle>
            <a:lvl1pPr algn="ctr">
              <a:defRPr sz="1000">
                <a:solidFill>
                  <a:schemeClr val="tx1"/>
                </a:solidFill>
                <a:latin typeface="Times New Roman" pitchFamily="18" charset="0"/>
                <a:cs typeface="Times New Roman" pitchFamily="18" charset="0"/>
              </a:defRPr>
            </a:lvl1pPr>
          </a:lstStyle>
          <a:p>
            <a:pPr>
              <a:defRPr/>
            </a:pPr>
            <a:r>
              <a:rPr lang="en-US" sz="800" dirty="0"/>
              <a:t>Georgia Department of Education</a:t>
            </a:r>
          </a:p>
          <a:p>
            <a:pPr>
              <a:defRPr/>
            </a:pPr>
            <a:r>
              <a:rPr lang="en-US" sz="800" dirty="0" smtClean="0"/>
              <a:t> March 2015</a:t>
            </a:r>
          </a:p>
        </p:txBody>
      </p:sp>
    </p:spTree>
    <p:extLst>
      <p:ext uri="{BB962C8B-B14F-4D97-AF65-F5344CB8AC3E}">
        <p14:creationId xmlns:p14="http://schemas.microsoft.com/office/powerpoint/2010/main" val="299637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20882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b="1" baseline="0" dirty="0" smtClean="0"/>
          </a:p>
          <a:p>
            <a:pPr defTabSz="897301">
              <a:defRPr/>
            </a:pPr>
            <a:r>
              <a:rPr lang="en-US" b="1" baseline="0" dirty="0" smtClean="0"/>
              <a:t>Title I Data – CEP SY15-16  Left hand side</a:t>
            </a:r>
          </a:p>
          <a:p>
            <a:endParaRPr lang="en-US" dirty="0" smtClean="0"/>
          </a:p>
          <a:p>
            <a:r>
              <a:rPr lang="en-US" dirty="0" smtClean="0"/>
              <a:t>Now What goes in the form? </a:t>
            </a:r>
            <a:r>
              <a:rPr lang="en-US" baseline="0" dirty="0" smtClean="0"/>
              <a:t>  School Code, School Name, total DC’s of the FTE Oct. Enrollment for individual school and the DC’s of total Pre-K count for each individual school.</a:t>
            </a:r>
          </a:p>
          <a:p>
            <a:endParaRPr lang="en-US" baseline="0" dirty="0" smtClean="0"/>
          </a:p>
          <a:p>
            <a:r>
              <a:rPr lang="en-US" baseline="0" dirty="0" smtClean="0"/>
              <a:t>This is the only form that SNP gives to Title I.  Let’s see where the numbers come from to enter into this form.</a:t>
            </a:r>
          </a:p>
          <a:p>
            <a:endParaRPr lang="en-US" baseline="0" dirty="0" smtClean="0"/>
          </a:p>
          <a:p>
            <a:r>
              <a:rPr lang="en-US" baseline="0" dirty="0" smtClean="0"/>
              <a:t>Enter information into a form on the screen.  Show how the proportionality calculation works.</a:t>
            </a:r>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28</a:t>
            </a:fld>
            <a:endParaRPr lang="en-US"/>
          </a:p>
        </p:txBody>
      </p:sp>
    </p:spTree>
    <p:extLst>
      <p:ext uri="{BB962C8B-B14F-4D97-AF65-F5344CB8AC3E}">
        <p14:creationId xmlns:p14="http://schemas.microsoft.com/office/powerpoint/2010/main" val="339049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275163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275163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61</a:t>
            </a:fld>
            <a:endParaRPr lang="en-US"/>
          </a:p>
        </p:txBody>
      </p:sp>
    </p:spTree>
    <p:extLst>
      <p:ext uri="{BB962C8B-B14F-4D97-AF65-F5344CB8AC3E}">
        <p14:creationId xmlns:p14="http://schemas.microsoft.com/office/powerpoint/2010/main" val="320882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a:r>
            <a:r>
              <a:rPr lang="en-US" b="1" baseline="0" dirty="0" smtClean="0"/>
              <a:t>a map </a:t>
            </a:r>
            <a:r>
              <a:rPr lang="en-US" baseline="0" dirty="0" smtClean="0"/>
              <a:t>of Districts in Georgia that are participating in CEP.  The first year Georgia participated which was a pilot year, was last SY13-14 - 51 systems -  455 Schools.  This SY14-15 there are 72 systems 590 schools  in which approximately 354, 038 students are receiving benefits.</a:t>
            </a:r>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20</a:t>
            </a:fld>
            <a:endParaRPr lang="en-US"/>
          </a:p>
        </p:txBody>
      </p:sp>
    </p:spTree>
    <p:extLst>
      <p:ext uri="{BB962C8B-B14F-4D97-AF65-F5344CB8AC3E}">
        <p14:creationId xmlns:p14="http://schemas.microsoft.com/office/powerpoint/2010/main" val="232791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21</a:t>
            </a:fld>
            <a:endParaRPr lang="en-US"/>
          </a:p>
        </p:txBody>
      </p:sp>
    </p:spTree>
    <p:extLst>
      <p:ext uri="{BB962C8B-B14F-4D97-AF65-F5344CB8AC3E}">
        <p14:creationId xmlns:p14="http://schemas.microsoft.com/office/powerpoint/2010/main" val="219199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22</a:t>
            </a:fld>
            <a:endParaRPr lang="en-US"/>
          </a:p>
        </p:txBody>
      </p:sp>
    </p:spTree>
    <p:extLst>
      <p:ext uri="{BB962C8B-B14F-4D97-AF65-F5344CB8AC3E}">
        <p14:creationId xmlns:p14="http://schemas.microsoft.com/office/powerpoint/2010/main" val="219199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23</a:t>
            </a:fld>
            <a:endParaRPr lang="en-US"/>
          </a:p>
        </p:txBody>
      </p:sp>
    </p:spTree>
    <p:extLst>
      <p:ext uri="{BB962C8B-B14F-4D97-AF65-F5344CB8AC3E}">
        <p14:creationId xmlns:p14="http://schemas.microsoft.com/office/powerpoint/2010/main" val="219199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24</a:t>
            </a:fld>
            <a:endParaRPr lang="en-US"/>
          </a:p>
        </p:txBody>
      </p:sp>
    </p:spTree>
    <p:extLst>
      <p:ext uri="{BB962C8B-B14F-4D97-AF65-F5344CB8AC3E}">
        <p14:creationId xmlns:p14="http://schemas.microsoft.com/office/powerpoint/2010/main" val="219199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imperative to work with the state Title I Director,</a:t>
            </a:r>
            <a:r>
              <a:rPr lang="en-US" baseline="0" dirty="0" smtClean="0"/>
              <a:t> Program Manager and others that make the decisions as to how to implement the two programs together.  A working relationship is imperative.</a:t>
            </a:r>
          </a:p>
          <a:p>
            <a:endParaRPr lang="en-US" baseline="0" dirty="0" smtClean="0"/>
          </a:p>
          <a:p>
            <a:r>
              <a:rPr lang="en-US" baseline="0" dirty="0" smtClean="0"/>
              <a:t>Will Title I use CEP the same in every state? NO.  They have flexibility as to how to use and interpret the data.  That is why it is so imperative to communicate and train.  Once the training is established it is imperative to share the training and forms to be sure everyone is speaking the same language, because often we are not.</a:t>
            </a:r>
            <a:endParaRPr lang="en-US" dirty="0"/>
          </a:p>
        </p:txBody>
      </p:sp>
      <p:sp>
        <p:nvSpPr>
          <p:cNvPr id="4" name="Slide Number Placeholder 3"/>
          <p:cNvSpPr>
            <a:spLocks noGrp="1"/>
          </p:cNvSpPr>
          <p:nvPr>
            <p:ph type="sldNum" sz="quarter" idx="10"/>
          </p:nvPr>
        </p:nvSpPr>
        <p:spPr/>
        <p:txBody>
          <a:bodyPr/>
          <a:lstStyle/>
          <a:p>
            <a:fld id="{5A169652-5A23-43DA-BA8A-1722650B67E0}" type="slidenum">
              <a:rPr lang="en-US" smtClean="0"/>
              <a:t>25</a:t>
            </a:fld>
            <a:endParaRPr lang="en-US"/>
          </a:p>
        </p:txBody>
      </p:sp>
    </p:spTree>
    <p:extLst>
      <p:ext uri="{BB962C8B-B14F-4D97-AF65-F5344CB8AC3E}">
        <p14:creationId xmlns:p14="http://schemas.microsoft.com/office/powerpoint/2010/main" val="219199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Participation</a:t>
            </a:r>
            <a:r>
              <a:rPr lang="en-US" baseline="0" dirty="0" smtClean="0"/>
              <a:t> Worksheet has changed in order to allow the LEA School Food Nutrition department to provide current poverty data to Title I. </a:t>
            </a:r>
          </a:p>
          <a:p>
            <a:endParaRPr lang="en-US" baseline="0" dirty="0" smtClean="0"/>
          </a:p>
          <a:p>
            <a:r>
              <a:rPr lang="en-US" b="1" baseline="0" dirty="0" smtClean="0"/>
              <a:t>EXAMPLE OF CEP – ISP Determination Worksheet</a:t>
            </a:r>
          </a:p>
          <a:p>
            <a:r>
              <a:rPr lang="en-US" baseline="0" dirty="0" smtClean="0"/>
              <a:t>The CEP-ISP Determination Worksheet has two parts, Part 1 and Part 2.  The instructions state in Part 1 that this section is for determining </a:t>
            </a:r>
            <a:r>
              <a:rPr lang="en-US" sz="1200" b="0" dirty="0" smtClean="0"/>
              <a:t>Identified Student </a:t>
            </a:r>
            <a:br>
              <a:rPr lang="en-US" sz="1200" b="0" dirty="0" smtClean="0"/>
            </a:br>
            <a:r>
              <a:rPr lang="en-US" sz="1200" b="0" dirty="0" smtClean="0"/>
              <a:t>Percentages</a:t>
            </a:r>
            <a:r>
              <a:rPr lang="en-US" sz="1200" b="0" baseline="0" dirty="0" smtClean="0"/>
              <a:t> (</a:t>
            </a:r>
            <a:r>
              <a:rPr lang="en-US" baseline="0" dirty="0" smtClean="0"/>
              <a:t>ISPs) for schools as well as district and grouping ISPs depending on the sheet in the workbook selected.  Part 2 is the Direct Certification Proportionality Calculation</a:t>
            </a:r>
            <a:br>
              <a:rPr lang="en-US" baseline="0" dirty="0" smtClean="0"/>
            </a:br>
            <a:r>
              <a:rPr lang="en-US" baseline="0" dirty="0" smtClean="0"/>
              <a:t>for Title I. </a:t>
            </a:r>
            <a:endParaRPr lang="en-US" dirty="0" smtClean="0"/>
          </a:p>
          <a:p>
            <a:endParaRPr lang="en-US" dirty="0" smtClean="0"/>
          </a:p>
          <a:p>
            <a:r>
              <a:rPr lang="en-US" dirty="0" smtClean="0"/>
              <a:t>This</a:t>
            </a:r>
            <a:r>
              <a:rPr lang="en-US" baseline="0" dirty="0" smtClean="0"/>
              <a:t> is an example of a system that has chosen to go District Wide CEP.  NOTE the ISP per school…..</a:t>
            </a:r>
          </a:p>
          <a:p>
            <a:endParaRPr lang="en-US" baseline="0" dirty="0" smtClean="0"/>
          </a:p>
          <a:p>
            <a:r>
              <a:rPr lang="en-US" baseline="0" dirty="0" smtClean="0"/>
              <a:t>But you also can see that the system wide free claiming percentage is 100%.</a:t>
            </a:r>
          </a:p>
          <a:p>
            <a:endParaRPr lang="en-US" baseline="0" dirty="0" smtClean="0"/>
          </a:p>
          <a:p>
            <a:r>
              <a:rPr lang="en-US" baseline="0" dirty="0" smtClean="0"/>
              <a:t>LEA School Food Nutrition Directors were informed in February that it is extremely important that the documentation used to complete this worksheet is kept five years plus the current year after the last year of the four year cycle for auditing purposes.</a:t>
            </a:r>
          </a:p>
          <a:p>
            <a:endParaRPr lang="en-US" baseline="0" dirty="0" smtClean="0"/>
          </a:p>
        </p:txBody>
      </p:sp>
      <p:sp>
        <p:nvSpPr>
          <p:cNvPr id="4" name="Slide Number Placeholder 3"/>
          <p:cNvSpPr>
            <a:spLocks noGrp="1"/>
          </p:cNvSpPr>
          <p:nvPr>
            <p:ph type="sldNum" sz="quarter" idx="10"/>
          </p:nvPr>
        </p:nvSpPr>
        <p:spPr/>
        <p:txBody>
          <a:bodyPr/>
          <a:lstStyle/>
          <a:p>
            <a:fld id="{5A169652-5A23-43DA-BA8A-1722650B67E0}" type="slidenum">
              <a:rPr lang="en-US" smtClean="0"/>
              <a:t>26</a:t>
            </a:fld>
            <a:endParaRPr lang="en-US"/>
          </a:p>
        </p:txBody>
      </p:sp>
    </p:spTree>
    <p:extLst>
      <p:ext uri="{BB962C8B-B14F-4D97-AF65-F5344CB8AC3E}">
        <p14:creationId xmlns:p14="http://schemas.microsoft.com/office/powerpoint/2010/main" val="394367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the CEP-ISP Determination Worksheet again, along with Georgia CEP and Title I for SY 16, Instructions for form determining Title I data and the Title I Data Form SY16.</a:t>
            </a:r>
          </a:p>
          <a:p>
            <a:endParaRPr lang="en-US" b="1" baseline="0" dirty="0" smtClean="0"/>
          </a:p>
          <a:p>
            <a:r>
              <a:rPr lang="en-US" b="1" baseline="0" dirty="0" smtClean="0"/>
              <a:t>Title I and CEP </a:t>
            </a:r>
            <a:r>
              <a:rPr lang="en-US" baseline="0" dirty="0" smtClean="0"/>
              <a:t>.  CEP data needs to be collected April 1 of the year preceding implementation.  Title I however needs data from October of the year preceding the implementation of CEP.  The easiest and best way to gather this information is in October of the year preceding implementation if software can produce the data needed and if the system is considering CEP as an alternative to free and reduced meal applications.  </a:t>
            </a:r>
          </a:p>
          <a:p>
            <a:endParaRPr lang="en-US" baseline="0" dirty="0" smtClean="0"/>
          </a:p>
          <a:p>
            <a:r>
              <a:rPr lang="en-US" baseline="0" dirty="0" smtClean="0"/>
              <a:t>If that information is NOT available now refer to HO –Instructions for completing Title I and CEP Data.  The new CEP – ISP Determination Worksheet Part 2 – Direct Certification Proportionality – Calculation for Title I – It states that Part 2 will be used locally to determine the data needed to complete the “Title I Data/CEP SY15-16” initially if actual October DC data is not available.  It will also be used to provide DC data to Title I annually for all CEP participating schools.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169652-5A23-43DA-BA8A-1722650B67E0}" type="slidenum">
              <a:rPr lang="en-US" smtClean="0"/>
              <a:t>27</a:t>
            </a:fld>
            <a:endParaRPr lang="en-US"/>
          </a:p>
        </p:txBody>
      </p:sp>
    </p:spTree>
    <p:extLst>
      <p:ext uri="{BB962C8B-B14F-4D97-AF65-F5344CB8AC3E}">
        <p14:creationId xmlns:p14="http://schemas.microsoft.com/office/powerpoint/2010/main" val="2191991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5/26/2015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5/26/2015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5/26/2015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5/26/2015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5/26/2015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5/26/2015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5/26/2015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5/26/2015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5/26/2015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5/26/2015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5/26/2015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5/26/2015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edavenp@doe.k12.ga.us" TargetMode="External"/><Relationship Id="rId2" Type="http://schemas.openxmlformats.org/officeDocument/2006/relationships/hyperlink" Target="mailto:kbanter@doe.k12.ga.u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jedavenp@doe.k12.ga.us" TargetMode="External"/><Relationship Id="rId2" Type="http://schemas.openxmlformats.org/officeDocument/2006/relationships/hyperlink" Target="mailto:kbanter@doe.k12.ga.us"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214438"/>
            <a:ext cx="7772400" cy="2387600"/>
          </a:xfrm>
        </p:spPr>
        <p:txBody>
          <a:bodyPr>
            <a:normAutofit/>
          </a:bodyPr>
          <a:lstStyle/>
          <a:p>
            <a:r>
              <a:rPr lang="en-US" sz="4000" dirty="0">
                <a:latin typeface="+mn-lt"/>
              </a:rPr>
              <a:t>Community Eligibility Provision (CEP), Title I, and Accountability</a:t>
            </a:r>
          </a:p>
        </p:txBody>
      </p:sp>
      <p:sp>
        <p:nvSpPr>
          <p:cNvPr id="3" name="Subtitle 2"/>
          <p:cNvSpPr>
            <a:spLocks noGrp="1"/>
          </p:cNvSpPr>
          <p:nvPr>
            <p:ph type="subTitle" idx="1"/>
          </p:nvPr>
        </p:nvSpPr>
        <p:spPr>
          <a:xfrm>
            <a:off x="742950" y="4001049"/>
            <a:ext cx="7772400" cy="1655762"/>
          </a:xfrm>
        </p:spPr>
        <p:txBody>
          <a:bodyPr>
            <a:normAutofit fontScale="47500" lnSpcReduction="20000"/>
          </a:bodyPr>
          <a:lstStyle/>
          <a:p>
            <a:pPr>
              <a:spcBef>
                <a:spcPct val="0"/>
              </a:spcBef>
            </a:pPr>
            <a:endParaRPr lang="en-US" dirty="0" smtClean="0"/>
          </a:p>
          <a:p>
            <a:pPr>
              <a:spcBef>
                <a:spcPct val="0"/>
              </a:spcBef>
            </a:pPr>
            <a:endParaRPr lang="en-US" dirty="0"/>
          </a:p>
          <a:p>
            <a:pPr>
              <a:spcBef>
                <a:spcPct val="0"/>
              </a:spcBef>
            </a:pPr>
            <a:endParaRPr lang="en-US" dirty="0" smtClean="0"/>
          </a:p>
          <a:p>
            <a:pPr lvl="0"/>
            <a:r>
              <a:rPr lang="en-US" sz="5100" b="1" dirty="0">
                <a:solidFill>
                  <a:prstClr val="black"/>
                </a:solidFill>
              </a:rPr>
              <a:t>Georgia Department of Education</a:t>
            </a:r>
          </a:p>
          <a:p>
            <a:pPr lvl="0"/>
            <a:r>
              <a:rPr lang="en-US" sz="5100" b="1" dirty="0">
                <a:solidFill>
                  <a:prstClr val="black"/>
                </a:solidFill>
              </a:rPr>
              <a:t>13th Annual Title Programs Summer Conference</a:t>
            </a:r>
          </a:p>
          <a:p>
            <a:pPr lvl="0"/>
            <a:r>
              <a:rPr lang="en-US" sz="5100" b="1" dirty="0">
                <a:solidFill>
                  <a:prstClr val="black"/>
                </a:solidFill>
              </a:rPr>
              <a:t>June 15-19, 2015</a:t>
            </a:r>
            <a:endParaRPr lang="en-US" sz="5100" dirty="0">
              <a:solidFill>
                <a:prstClr val="black"/>
              </a:solidFill>
            </a:endParaRPr>
          </a:p>
        </p:txBody>
      </p:sp>
      <p:sp>
        <p:nvSpPr>
          <p:cNvPr id="6" name="Date Placeholder 5"/>
          <p:cNvSpPr>
            <a:spLocks noGrp="1"/>
          </p:cNvSpPr>
          <p:nvPr>
            <p:ph type="dt" sz="half" idx="2"/>
          </p:nvPr>
        </p:nvSpPr>
        <p:spPr/>
        <p:txBody>
          <a:bodyPr/>
          <a:lstStyle/>
          <a:p>
            <a:fld id="{494CCCB8-5C83-404E-A3A7-8BF440FEC32E}" type="datetime1">
              <a:rPr lang="en-US" smtClean="0"/>
              <a:t>5/26/2015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solidFill>
                  <a:prstClr val="black"/>
                </a:solidFill>
              </a:rPr>
              <a:t>Community Eligibility </a:t>
            </a:r>
            <a:br>
              <a:rPr lang="en-US" sz="3600" b="0" dirty="0">
                <a:solidFill>
                  <a:prstClr val="black"/>
                </a:solidFill>
              </a:rPr>
            </a:br>
            <a:r>
              <a:rPr lang="en-US" sz="3600" b="0" dirty="0" smtClean="0">
                <a:solidFill>
                  <a:prstClr val="black"/>
                </a:solidFill>
              </a:rPr>
              <a:t>Provision - Requirement</a:t>
            </a:r>
            <a:endParaRPr lang="en-US" sz="3600" dirty="0"/>
          </a:p>
        </p:txBody>
      </p:sp>
      <p:sp>
        <p:nvSpPr>
          <p:cNvPr id="3" name="Content Placeholder 2"/>
          <p:cNvSpPr>
            <a:spLocks noGrp="1"/>
          </p:cNvSpPr>
          <p:nvPr>
            <p:ph idx="1"/>
          </p:nvPr>
        </p:nvSpPr>
        <p:spPr/>
        <p:txBody>
          <a:bodyPr>
            <a:normAutofit/>
          </a:bodyPr>
          <a:lstStyle/>
          <a:p>
            <a:pPr marL="0" indent="0">
              <a:buNone/>
            </a:pPr>
            <a:r>
              <a:rPr lang="en-US" dirty="0">
                <a:cs typeface="Arial" pitchFamily="34" charset="0"/>
              </a:rPr>
              <a:t>Schools must conduct direct certification once every four years. Schools may, however, conduct direct certification on a yearly basis. For the purposes </a:t>
            </a:r>
            <a:r>
              <a:rPr lang="en-US" dirty="0" smtClean="0">
                <a:cs typeface="Arial" pitchFamily="34" charset="0"/>
              </a:rPr>
              <a:t>of </a:t>
            </a:r>
            <a:r>
              <a:rPr lang="en-US" dirty="0">
                <a:cs typeface="Arial" pitchFamily="34" charset="0"/>
              </a:rPr>
              <a:t>Title I, Part A, if the most current data show an increase in the percentage of enrolled students who are directly certified, the school may use that percentage for determining USDA reimbursement; if the data show a decrease</a:t>
            </a:r>
            <a:r>
              <a:rPr lang="en-US" dirty="0"/>
              <a:t>, the school may continue to use the original percentage.</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826427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Impact on Title I, Part A </a:t>
            </a:r>
            <a:r>
              <a:rPr lang="en-US" sz="3500" b="0" dirty="0" smtClean="0"/>
              <a:t/>
            </a:r>
            <a:br>
              <a:rPr lang="en-US" sz="3500" b="0" dirty="0" smtClean="0"/>
            </a:br>
            <a:endParaRPr lang="en-US" sz="3500" dirty="0"/>
          </a:p>
        </p:txBody>
      </p:sp>
      <p:sp>
        <p:nvSpPr>
          <p:cNvPr id="3" name="Content Placeholder 2"/>
          <p:cNvSpPr>
            <a:spLocks noGrp="1"/>
          </p:cNvSpPr>
          <p:nvPr>
            <p:ph idx="1"/>
          </p:nvPr>
        </p:nvSpPr>
        <p:spPr/>
        <p:txBody>
          <a:bodyPr>
            <a:normAutofit lnSpcReduction="10000"/>
          </a:bodyPr>
          <a:lstStyle/>
          <a:p>
            <a:pPr marL="228600" lvl="1">
              <a:spcBef>
                <a:spcPts val="1000"/>
              </a:spcBef>
            </a:pPr>
            <a:r>
              <a:rPr lang="en-US" sz="2800" dirty="0">
                <a:cs typeface="Arial" pitchFamily="34" charset="0"/>
              </a:rPr>
              <a:t>LEAs must rank its schools based on the percentage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of </a:t>
            </a:r>
            <a:r>
              <a:rPr lang="en-US" sz="2800" dirty="0">
                <a:cs typeface="Arial" pitchFamily="34" charset="0"/>
              </a:rPr>
              <a:t>economically disadvantaged students in each school to determine a school’s eligibility to receive Title I funds and </a:t>
            </a:r>
            <a:r>
              <a:rPr lang="en-US" sz="2800" dirty="0" smtClean="0">
                <a:cs typeface="Arial" pitchFamily="34" charset="0"/>
              </a:rPr>
              <a:t>to </a:t>
            </a:r>
            <a:r>
              <a:rPr lang="en-US" sz="2800" dirty="0">
                <a:cs typeface="Arial" pitchFamily="34" charset="0"/>
              </a:rPr>
              <a:t>allocate funds to selected schools. (Section 1113 of the ESEA)</a:t>
            </a:r>
          </a:p>
          <a:p>
            <a:pPr marL="228600" lvl="1">
              <a:spcBef>
                <a:spcPts val="1000"/>
              </a:spcBef>
            </a:pPr>
            <a:r>
              <a:rPr lang="en-US" sz="2800" dirty="0">
                <a:cs typeface="Arial" pitchFamily="34" charset="0"/>
              </a:rPr>
              <a:t>States and LEAs that receive funding under Title I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must </a:t>
            </a:r>
            <a:r>
              <a:rPr lang="en-US" sz="2800" dirty="0">
                <a:cs typeface="Arial" pitchFamily="34" charset="0"/>
              </a:rPr>
              <a:t>assess and report annually on the extent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to </a:t>
            </a:r>
            <a:r>
              <a:rPr lang="en-US" sz="2800" dirty="0">
                <a:cs typeface="Arial" pitchFamily="34" charset="0"/>
              </a:rPr>
              <a:t>which students are making progress toward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meeting </a:t>
            </a:r>
            <a:r>
              <a:rPr lang="en-US" sz="2800" dirty="0">
                <a:cs typeface="Arial" pitchFamily="34" charset="0"/>
              </a:rPr>
              <a:t>state academic achievement standards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in </a:t>
            </a:r>
            <a:r>
              <a:rPr lang="en-US" sz="2800" dirty="0">
                <a:cs typeface="Arial" pitchFamily="34" charset="0"/>
              </a:rPr>
              <a:t>reading or language arts and in mathematics. (Section 1113 </a:t>
            </a:r>
            <a:r>
              <a:rPr lang="en-US" sz="2800" dirty="0" smtClean="0">
                <a:cs typeface="Arial" pitchFamily="34" charset="0"/>
              </a:rPr>
              <a:t>of </a:t>
            </a:r>
            <a:r>
              <a:rPr lang="en-US" sz="2800" dirty="0">
                <a:cs typeface="Arial" pitchFamily="34" charset="0"/>
              </a:rPr>
              <a:t>the ESEA)</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84155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solidFill>
                  <a:prstClr val="black"/>
                </a:solidFill>
              </a:rPr>
              <a:t>Impact on Title I, Part A</a:t>
            </a:r>
            <a:r>
              <a:rPr lang="en-US" sz="3600" b="0" dirty="0" smtClean="0"/>
              <a:t> </a:t>
            </a:r>
            <a:r>
              <a:rPr lang="en-US" sz="3500" b="0" dirty="0" smtClean="0"/>
              <a:t/>
            </a:r>
            <a:br>
              <a:rPr lang="en-US" sz="3500" b="0" dirty="0" smtClean="0"/>
            </a:br>
            <a:endParaRPr lang="en-US" sz="3500" dirty="0"/>
          </a:p>
        </p:txBody>
      </p:sp>
      <p:sp>
        <p:nvSpPr>
          <p:cNvPr id="3" name="Content Placeholder 2"/>
          <p:cNvSpPr>
            <a:spLocks noGrp="1"/>
          </p:cNvSpPr>
          <p:nvPr>
            <p:ph idx="1"/>
          </p:nvPr>
        </p:nvSpPr>
        <p:spPr/>
        <p:txBody>
          <a:bodyPr>
            <a:normAutofit/>
          </a:bodyPr>
          <a:lstStyle/>
          <a:p>
            <a:pPr marL="0" indent="0">
              <a:buFont typeface="Arial" charset="0"/>
              <a:buNone/>
            </a:pPr>
            <a:r>
              <a:rPr lang="en-US" dirty="0">
                <a:cs typeface="Arial" pitchFamily="34" charset="0"/>
              </a:rPr>
              <a:t>Section 1113 of the ESEA</a:t>
            </a:r>
          </a:p>
          <a:p>
            <a:pPr marL="228600" lvl="1">
              <a:spcBef>
                <a:spcPts val="1000"/>
              </a:spcBef>
            </a:pPr>
            <a:r>
              <a:rPr lang="en-US" sz="2800" dirty="0">
                <a:cs typeface="Arial" pitchFamily="34" charset="0"/>
              </a:rPr>
              <a:t>States and LEAs must measure and report publicly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on </a:t>
            </a:r>
            <a:r>
              <a:rPr lang="en-US" sz="2800" dirty="0">
                <a:cs typeface="Arial" pitchFamily="34" charset="0"/>
              </a:rPr>
              <a:t>the progress of all students and of students </a:t>
            </a:r>
            <a:br>
              <a:rPr lang="en-US" sz="2800" dirty="0">
                <a:cs typeface="Arial" pitchFamily="34" charset="0"/>
              </a:rPr>
            </a:br>
            <a:r>
              <a:rPr lang="en-US" sz="2800" dirty="0" smtClean="0">
                <a:cs typeface="Arial" pitchFamily="34" charset="0"/>
              </a:rPr>
              <a:t>in </a:t>
            </a:r>
            <a:r>
              <a:rPr lang="en-US" sz="2800" dirty="0">
                <a:cs typeface="Arial" pitchFamily="34" charset="0"/>
              </a:rPr>
              <a:t>various subgroups, including students who are economically disadvantaged. (Section 1113 of the ESEA)</a:t>
            </a:r>
          </a:p>
          <a:p>
            <a:pPr marL="228600" lvl="1">
              <a:spcBef>
                <a:spcPts val="1000"/>
              </a:spcBef>
            </a:pPr>
            <a:r>
              <a:rPr lang="en-US" sz="2800" dirty="0">
                <a:cs typeface="Arial" pitchFamily="34" charset="0"/>
              </a:rPr>
              <a:t>LEAs must hold schools accountable for the achievement of subgroups.  </a:t>
            </a:r>
            <a:r>
              <a:rPr lang="en-US" sz="2800" dirty="0" smtClean="0">
                <a:cs typeface="Arial" pitchFamily="34" charset="0"/>
              </a:rPr>
              <a:t>(Section </a:t>
            </a:r>
            <a:r>
              <a:rPr lang="en-US" sz="2800" dirty="0">
                <a:cs typeface="Arial" pitchFamily="34" charset="0"/>
              </a:rPr>
              <a:t>1116 </a:t>
            </a:r>
            <a:r>
              <a:rPr lang="en-US" sz="2800" dirty="0" smtClean="0">
                <a:cs typeface="Arial" pitchFamily="34" charset="0"/>
              </a:rPr>
              <a:t>of </a:t>
            </a:r>
            <a:r>
              <a:rPr lang="en-US" sz="2800" dirty="0">
                <a:cs typeface="Arial" pitchFamily="34" charset="0"/>
              </a:rPr>
              <a:t>the ESEA or under ESEA flexibility for those states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with </a:t>
            </a:r>
            <a:r>
              <a:rPr lang="en-US" sz="2800" dirty="0">
                <a:cs typeface="Arial" pitchFamily="34" charset="0"/>
              </a:rPr>
              <a:t>an approved ESEA flexibility request) </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66090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solidFill>
                  <a:prstClr val="black"/>
                </a:solidFill>
              </a:rPr>
              <a:t>Impact on Title I, Part A</a:t>
            </a:r>
            <a:r>
              <a:rPr lang="en-US" sz="3600" b="0" dirty="0" smtClean="0"/>
              <a:t> </a:t>
            </a:r>
            <a:r>
              <a:rPr lang="en-US" sz="3500" b="0" dirty="0" smtClean="0"/>
              <a:t/>
            </a:r>
            <a:br>
              <a:rPr lang="en-US" sz="3500" b="0" dirty="0" smtClean="0"/>
            </a:br>
            <a:endParaRPr lang="en-US" sz="3500" dirty="0"/>
          </a:p>
        </p:txBody>
      </p:sp>
      <p:sp>
        <p:nvSpPr>
          <p:cNvPr id="3" name="Content Placeholder 2"/>
          <p:cNvSpPr>
            <a:spLocks noGrp="1"/>
          </p:cNvSpPr>
          <p:nvPr>
            <p:ph idx="1"/>
          </p:nvPr>
        </p:nvSpPr>
        <p:spPr/>
        <p:txBody>
          <a:bodyPr>
            <a:normAutofit/>
          </a:bodyPr>
          <a:lstStyle/>
          <a:p>
            <a:pPr marL="228600" lvl="1">
              <a:spcBef>
                <a:spcPts val="1000"/>
              </a:spcBef>
            </a:pPr>
            <a:r>
              <a:rPr lang="en-US" sz="2800" dirty="0">
                <a:cs typeface="Arial" pitchFamily="34" charset="0"/>
              </a:rPr>
              <a:t>To meet the requirements of ESEA, an LEA must have school-level data on individual economically disadvantaged students.  In Georgia, information from the National School Lunch Program has been the  source of data used to identify those students.</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380982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865197"/>
          </a:xfrm>
        </p:spPr>
        <p:txBody>
          <a:bodyPr>
            <a:normAutofit/>
          </a:bodyPr>
          <a:lstStyle/>
          <a:p>
            <a:r>
              <a:rPr lang="en-US" sz="3600" b="0" dirty="0" smtClean="0"/>
              <a:t>Guidance</a:t>
            </a:r>
            <a:endParaRPr lang="en-US" sz="3600" dirty="0"/>
          </a:p>
        </p:txBody>
      </p:sp>
      <p:sp>
        <p:nvSpPr>
          <p:cNvPr id="3" name="Content Placeholder 2"/>
          <p:cNvSpPr>
            <a:spLocks noGrp="1"/>
          </p:cNvSpPr>
          <p:nvPr>
            <p:ph idx="1"/>
          </p:nvPr>
        </p:nvSpPr>
        <p:spPr>
          <a:xfrm>
            <a:off x="314793" y="1512172"/>
            <a:ext cx="8200557" cy="4351338"/>
          </a:xfrm>
        </p:spPr>
        <p:txBody>
          <a:bodyPr>
            <a:normAutofit/>
          </a:bodyPr>
          <a:lstStyle/>
          <a:p>
            <a:pPr marL="0" indent="0">
              <a:buFont typeface="Arial" charset="0"/>
              <a:buNone/>
            </a:pPr>
            <a:r>
              <a:rPr lang="en-US" dirty="0"/>
              <a:t>Issues under </a:t>
            </a:r>
            <a:r>
              <a:rPr lang="en-US" dirty="0" smtClean="0"/>
              <a:t>the CEP:</a:t>
            </a:r>
            <a:endParaRPr lang="en-US" dirty="0"/>
          </a:p>
          <a:p>
            <a:pPr marL="228600" lvl="1">
              <a:spcBef>
                <a:spcPts val="1000"/>
              </a:spcBef>
            </a:pPr>
            <a:r>
              <a:rPr lang="en-US" sz="2800" dirty="0" smtClean="0">
                <a:cs typeface="Arial" pitchFamily="34" charset="0"/>
              </a:rPr>
              <a:t>CEP </a:t>
            </a:r>
            <a:r>
              <a:rPr lang="en-US" sz="2800" dirty="0">
                <a:cs typeface="Arial" pitchFamily="34" charset="0"/>
              </a:rPr>
              <a:t>schools provide lunch at no charge to all students.</a:t>
            </a:r>
          </a:p>
          <a:p>
            <a:pPr marL="228600" lvl="1">
              <a:spcBef>
                <a:spcPts val="1000"/>
              </a:spcBef>
            </a:pPr>
            <a:r>
              <a:rPr lang="en-US" sz="2800" dirty="0" smtClean="0">
                <a:cs typeface="Arial" pitchFamily="34" charset="0"/>
              </a:rPr>
              <a:t>CEP </a:t>
            </a:r>
            <a:r>
              <a:rPr lang="en-US" sz="2800" dirty="0">
                <a:cs typeface="Arial" pitchFamily="34" charset="0"/>
              </a:rPr>
              <a:t>schools may use the same direct certification percentage for up to four years, decided by the LEA.</a:t>
            </a:r>
          </a:p>
          <a:p>
            <a:pPr marL="228600" lvl="1">
              <a:spcBef>
                <a:spcPts val="1000"/>
              </a:spcBef>
            </a:pPr>
            <a:r>
              <a:rPr lang="en-US" sz="2800" dirty="0" smtClean="0">
                <a:cs typeface="Arial" pitchFamily="34" charset="0"/>
              </a:rPr>
              <a:t>CEP </a:t>
            </a:r>
            <a:r>
              <a:rPr lang="en-US" sz="2800" dirty="0">
                <a:cs typeface="Arial" pitchFamily="34" charset="0"/>
              </a:rPr>
              <a:t>schools determine their poverty percentage based on data from students certified through means other than FRM applications (i.e., direct certification data).</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4092484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43" y="214094"/>
            <a:ext cx="6316630" cy="1325563"/>
          </a:xfrm>
        </p:spPr>
        <p:txBody>
          <a:bodyPr>
            <a:normAutofit/>
          </a:bodyPr>
          <a:lstStyle/>
          <a:p>
            <a:r>
              <a:rPr lang="en-US" sz="3600" b="0" dirty="0" smtClean="0">
                <a:solidFill>
                  <a:prstClr val="black"/>
                </a:solidFill>
              </a:rPr>
              <a:t>Guidance</a:t>
            </a:r>
            <a:r>
              <a:rPr lang="en-US" sz="3500" b="0" dirty="0" smtClean="0"/>
              <a:t/>
            </a:r>
            <a:br>
              <a:rPr lang="en-US" sz="3500" b="0" dirty="0" smtClean="0"/>
            </a:br>
            <a:endParaRPr lang="en-US" sz="3500" dirty="0"/>
          </a:p>
        </p:txBody>
      </p:sp>
      <p:sp>
        <p:nvSpPr>
          <p:cNvPr id="3" name="Content Placeholder 2"/>
          <p:cNvSpPr>
            <a:spLocks noGrp="1"/>
          </p:cNvSpPr>
          <p:nvPr>
            <p:ph idx="1"/>
          </p:nvPr>
        </p:nvSpPr>
        <p:spPr>
          <a:xfrm>
            <a:off x="419725" y="1825625"/>
            <a:ext cx="8095625" cy="4351338"/>
          </a:xfrm>
        </p:spPr>
        <p:txBody>
          <a:bodyPr>
            <a:normAutofit/>
          </a:bodyPr>
          <a:lstStyle/>
          <a:p>
            <a:pPr marL="0" indent="0">
              <a:buFont typeface="Arial" charset="0"/>
              <a:buNone/>
            </a:pPr>
            <a:r>
              <a:rPr lang="en-US" dirty="0"/>
              <a:t>Issues under the </a:t>
            </a:r>
            <a:r>
              <a:rPr lang="en-US" dirty="0" smtClean="0"/>
              <a:t>CEP:</a:t>
            </a:r>
            <a:endParaRPr lang="en-US" dirty="0"/>
          </a:p>
          <a:p>
            <a:pPr marL="228600" lvl="1">
              <a:spcBef>
                <a:spcPts val="1000"/>
              </a:spcBef>
            </a:pPr>
            <a:r>
              <a:rPr lang="en-US" sz="2800" dirty="0">
                <a:cs typeface="Arial" pitchFamily="34" charset="0"/>
              </a:rPr>
              <a:t>If a school within a district using the </a:t>
            </a:r>
            <a:r>
              <a:rPr lang="en-US" sz="2800" dirty="0" smtClean="0">
                <a:cs typeface="Arial" pitchFamily="34" charset="0"/>
              </a:rPr>
              <a:t>CEP </a:t>
            </a:r>
            <a:r>
              <a:rPr lang="en-US" sz="2800" dirty="0">
                <a:cs typeface="Arial" pitchFamily="34" charset="0"/>
              </a:rPr>
              <a:t>o</a:t>
            </a:r>
            <a:r>
              <a:rPr lang="en-US" sz="2800" dirty="0" smtClean="0">
                <a:cs typeface="Arial" pitchFamily="34" charset="0"/>
              </a:rPr>
              <a:t>ption </a:t>
            </a:r>
            <a:r>
              <a:rPr lang="en-US" sz="2800" dirty="0">
                <a:cs typeface="Arial" pitchFamily="34" charset="0"/>
              </a:rPr>
              <a:t>does not qualify for the </a:t>
            </a:r>
            <a:r>
              <a:rPr lang="en-US" sz="2800" dirty="0" smtClean="0">
                <a:cs typeface="Arial" pitchFamily="34" charset="0"/>
              </a:rPr>
              <a:t>CEP </a:t>
            </a:r>
            <a:r>
              <a:rPr lang="en-US" sz="2800" dirty="0">
                <a:cs typeface="Arial" pitchFamily="34" charset="0"/>
              </a:rPr>
              <a:t>option, those schools will continue to use the FRM applications for free or reduced meals. In this case, a school will still continue to use the FRM application counts to determine a schools Title I allocation.  </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91081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685315"/>
          </a:xfrm>
        </p:spPr>
        <p:txBody>
          <a:bodyPr>
            <a:normAutofit/>
          </a:bodyPr>
          <a:lstStyle/>
          <a:p>
            <a:r>
              <a:rPr lang="en-US" sz="3600" b="0" dirty="0" smtClean="0">
                <a:solidFill>
                  <a:prstClr val="black"/>
                </a:solidFill>
              </a:rPr>
              <a:t>Guidance</a:t>
            </a:r>
            <a:endParaRPr lang="en-US" sz="3600" dirty="0"/>
          </a:p>
        </p:txBody>
      </p:sp>
      <p:sp>
        <p:nvSpPr>
          <p:cNvPr id="3" name="Content Placeholder 2"/>
          <p:cNvSpPr>
            <a:spLocks noGrp="1"/>
          </p:cNvSpPr>
          <p:nvPr>
            <p:ph idx="1"/>
          </p:nvPr>
        </p:nvSpPr>
        <p:spPr>
          <a:xfrm>
            <a:off x="269823" y="1825625"/>
            <a:ext cx="8245527" cy="4351338"/>
          </a:xfrm>
        </p:spPr>
        <p:txBody>
          <a:bodyPr>
            <a:normAutofit fontScale="92500"/>
          </a:bodyPr>
          <a:lstStyle/>
          <a:p>
            <a:pPr marL="0" indent="0">
              <a:buFont typeface="Arial" charset="0"/>
              <a:buNone/>
            </a:pPr>
            <a:r>
              <a:rPr lang="en-US" sz="3000" dirty="0"/>
              <a:t>Issues under the </a:t>
            </a:r>
            <a:r>
              <a:rPr lang="en-US" sz="3000" dirty="0" smtClean="0"/>
              <a:t>CEP:</a:t>
            </a:r>
            <a:endParaRPr lang="en-US" sz="3000" dirty="0"/>
          </a:p>
          <a:p>
            <a:pPr marL="228600" lvl="1">
              <a:lnSpc>
                <a:spcPct val="100000"/>
              </a:lnSpc>
              <a:spcBef>
                <a:spcPts val="1000"/>
              </a:spcBef>
            </a:pPr>
            <a:r>
              <a:rPr lang="en-US" sz="2800" dirty="0">
                <a:cs typeface="Arial" pitchFamily="34" charset="0"/>
              </a:rPr>
              <a:t>For the purposes of Food and Nutrition Services (FNS), the identified student percentage must be established using the identified students and students enrolled with access to the program no later than April 1st of the prior year.  </a:t>
            </a:r>
          </a:p>
          <a:p>
            <a:pPr marL="228600" lvl="1">
              <a:lnSpc>
                <a:spcPct val="100000"/>
              </a:lnSpc>
              <a:spcBef>
                <a:spcPts val="1000"/>
              </a:spcBef>
            </a:pPr>
            <a:r>
              <a:rPr lang="en-US" sz="2800" dirty="0">
                <a:cs typeface="Arial" pitchFamily="34" charset="0"/>
              </a:rPr>
              <a:t>For the purposes of Title I, Part </a:t>
            </a:r>
            <a:r>
              <a:rPr lang="en-US" sz="2800" dirty="0" smtClean="0">
                <a:cs typeface="Arial" pitchFamily="34" charset="0"/>
              </a:rPr>
              <a:t>A, </a:t>
            </a:r>
            <a:r>
              <a:rPr lang="en-US" sz="2800" dirty="0">
                <a:cs typeface="Arial" pitchFamily="34" charset="0"/>
              </a:rPr>
              <a:t>the identified student percentage must be established using the identified students and students enrolled with access </a:t>
            </a:r>
            <a:r>
              <a:rPr lang="en-US" sz="2800" dirty="0" smtClean="0">
                <a:cs typeface="Arial" pitchFamily="34" charset="0"/>
              </a:rPr>
              <a:t>to </a:t>
            </a:r>
            <a:r>
              <a:rPr lang="en-US" sz="2800" dirty="0">
                <a:cs typeface="Arial" pitchFamily="34" charset="0"/>
              </a:rPr>
              <a:t>the program no later than October FTE count date </a:t>
            </a:r>
            <a:r>
              <a:rPr lang="en-US" sz="2800" dirty="0" smtClean="0">
                <a:cs typeface="Arial" pitchFamily="34" charset="0"/>
              </a:rPr>
              <a:t/>
            </a:r>
            <a:br>
              <a:rPr lang="en-US" sz="2800" dirty="0" smtClean="0">
                <a:cs typeface="Arial" pitchFamily="34" charset="0"/>
              </a:rPr>
            </a:br>
            <a:r>
              <a:rPr lang="en-US" sz="2800" dirty="0" smtClean="0">
                <a:cs typeface="Arial" pitchFamily="34" charset="0"/>
              </a:rPr>
              <a:t>of </a:t>
            </a:r>
            <a:r>
              <a:rPr lang="en-US" sz="2800" dirty="0">
                <a:cs typeface="Arial" pitchFamily="34" charset="0"/>
              </a:rPr>
              <a:t>the prior year. </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1567939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820227"/>
          </a:xfrm>
        </p:spPr>
        <p:txBody>
          <a:bodyPr>
            <a:normAutofit fontScale="90000"/>
          </a:bodyPr>
          <a:lstStyle/>
          <a:p>
            <a:r>
              <a:rPr lang="en-US" sz="4000" b="0" dirty="0">
                <a:solidFill>
                  <a:prstClr val="black"/>
                </a:solidFill>
              </a:rPr>
              <a:t>Guidance</a:t>
            </a:r>
            <a:r>
              <a:rPr lang="en-US" sz="3500" b="0" dirty="0" smtClean="0"/>
              <a:t/>
            </a:r>
            <a:br>
              <a:rPr lang="en-US" sz="3500" b="0" dirty="0" smtClean="0"/>
            </a:br>
            <a:endParaRPr lang="en-US" sz="3500" dirty="0"/>
          </a:p>
        </p:txBody>
      </p:sp>
      <p:sp>
        <p:nvSpPr>
          <p:cNvPr id="3" name="Content Placeholder 2"/>
          <p:cNvSpPr>
            <a:spLocks noGrp="1"/>
          </p:cNvSpPr>
          <p:nvPr>
            <p:ph idx="1"/>
          </p:nvPr>
        </p:nvSpPr>
        <p:spPr>
          <a:xfrm>
            <a:off x="478749" y="1540812"/>
            <a:ext cx="7886700" cy="4351338"/>
          </a:xfrm>
        </p:spPr>
        <p:txBody>
          <a:bodyPr>
            <a:normAutofit/>
          </a:bodyPr>
          <a:lstStyle/>
          <a:p>
            <a:pPr marL="57150" indent="0">
              <a:buFont typeface="Arial" charset="0"/>
              <a:buNone/>
            </a:pPr>
            <a:r>
              <a:rPr lang="en-US" dirty="0"/>
              <a:t>For purposes of disaggregating assessment data by the economically disadvantaged subgroup for reporting and accountability, school officials would deem all students in a </a:t>
            </a:r>
            <a:r>
              <a:rPr lang="en-US" dirty="0" smtClean="0"/>
              <a:t>CEP </a:t>
            </a:r>
            <a:r>
              <a:rPr lang="en-US" dirty="0"/>
              <a:t>school as economically disadvantaged.  Accordingly, the economically disadvantaged subgroup in a </a:t>
            </a:r>
            <a:r>
              <a:rPr lang="en-US" dirty="0" smtClean="0"/>
              <a:t>CEP </a:t>
            </a:r>
            <a:r>
              <a:rPr lang="en-US" dirty="0"/>
              <a:t>school would be the same as the all students group. Similarly, all students in a </a:t>
            </a:r>
            <a:r>
              <a:rPr lang="en-US" dirty="0" smtClean="0"/>
              <a:t>CEP </a:t>
            </a:r>
            <a:r>
              <a:rPr lang="en-US" dirty="0"/>
              <a:t>school would be eligible for any services for which eligibility is based on poverty.</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13684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3" y="104931"/>
            <a:ext cx="7330190" cy="1720693"/>
          </a:xfrm>
        </p:spPr>
        <p:txBody>
          <a:bodyPr>
            <a:noAutofit/>
          </a:bodyPr>
          <a:lstStyle/>
          <a:p>
            <a:r>
              <a:rPr lang="en-US" sz="3600" b="0" dirty="0"/>
              <a:t>Annual Determination of the Eligibility </a:t>
            </a:r>
            <a:r>
              <a:rPr lang="en-US" sz="3600" b="0" dirty="0" smtClean="0"/>
              <a:t>of </a:t>
            </a:r>
            <a:r>
              <a:rPr lang="en-US" sz="3600" b="0" dirty="0"/>
              <a:t>a </a:t>
            </a:r>
            <a:r>
              <a:rPr lang="en-US" sz="3600" b="0" dirty="0" smtClean="0"/>
              <a:t>CEP </a:t>
            </a:r>
            <a:r>
              <a:rPr lang="en-US" sz="3600" b="0" dirty="0"/>
              <a:t>School </a:t>
            </a:r>
            <a:r>
              <a:rPr lang="en-US" sz="3600" b="0" dirty="0" smtClean="0"/>
              <a:t/>
            </a:r>
            <a:br>
              <a:rPr lang="en-US" sz="3600" b="0" dirty="0" smtClean="0"/>
            </a:br>
            <a:r>
              <a:rPr lang="en-US" sz="3600" b="0" dirty="0" smtClean="0"/>
              <a:t>for </a:t>
            </a:r>
            <a:r>
              <a:rPr lang="en-US" sz="3600" b="0" dirty="0"/>
              <a:t>Title I Funds</a:t>
            </a:r>
            <a:endParaRPr lang="en-US" sz="3600" dirty="0"/>
          </a:p>
        </p:txBody>
      </p:sp>
      <p:sp>
        <p:nvSpPr>
          <p:cNvPr id="3" name="Content Placeholder 2"/>
          <p:cNvSpPr>
            <a:spLocks noGrp="1"/>
          </p:cNvSpPr>
          <p:nvPr>
            <p:ph idx="1"/>
          </p:nvPr>
        </p:nvSpPr>
        <p:spPr/>
        <p:txBody>
          <a:bodyPr>
            <a:normAutofit/>
          </a:bodyPr>
          <a:lstStyle/>
          <a:p>
            <a:pPr marL="228600" lvl="1">
              <a:spcBef>
                <a:spcPts val="1000"/>
              </a:spcBef>
            </a:pPr>
            <a:r>
              <a:rPr lang="en-US" sz="2600" dirty="0" smtClean="0">
                <a:cs typeface="Arial" pitchFamily="34" charset="0"/>
              </a:rPr>
              <a:t>An LEA </a:t>
            </a:r>
            <a:r>
              <a:rPr lang="en-US" sz="2600" dirty="0">
                <a:cs typeface="Arial" pitchFamily="34" charset="0"/>
              </a:rPr>
              <a:t>must assume that the percentage of economically disadvantaged students in the school is proportionate to the percentage of meals for which that </a:t>
            </a:r>
            <a:r>
              <a:rPr lang="en-US" sz="2600" dirty="0" smtClean="0">
                <a:cs typeface="Arial" pitchFamily="34" charset="0"/>
              </a:rPr>
              <a:t>CEP </a:t>
            </a:r>
            <a:r>
              <a:rPr lang="en-US" sz="2600" dirty="0">
                <a:cs typeface="Arial" pitchFamily="34" charset="0"/>
              </a:rPr>
              <a:t>school is reimbursed by the USDA for the same school year.</a:t>
            </a:r>
          </a:p>
          <a:p>
            <a:pPr marL="228600" lvl="1">
              <a:spcBef>
                <a:spcPts val="1000"/>
              </a:spcBef>
            </a:pPr>
            <a:r>
              <a:rPr lang="en-US" sz="2600" dirty="0">
                <a:cs typeface="Arial" pitchFamily="34" charset="0"/>
              </a:rPr>
              <a:t>Because </a:t>
            </a:r>
            <a:r>
              <a:rPr lang="en-US" sz="2600" dirty="0" smtClean="0">
                <a:cs typeface="Arial" pitchFamily="34" charset="0"/>
              </a:rPr>
              <a:t>CEP schools </a:t>
            </a:r>
            <a:r>
              <a:rPr lang="en-US" sz="2600" dirty="0">
                <a:cs typeface="Arial" pitchFamily="34" charset="0"/>
              </a:rPr>
              <a:t>conduct direct certification yearly, if data show an increase in the percentage of enrolled students eligible for direct certification, and the school therefore receives a higher level of reimbursement from USDA, then the figures used for Title I purposes would be adjusted accordingly.</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88571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4800" dirty="0">
                <a:latin typeface="+mn-lt"/>
              </a:rPr>
              <a:t>F</a:t>
            </a:r>
            <a:r>
              <a:rPr lang="en-US" sz="4800" dirty="0" smtClean="0">
                <a:latin typeface="+mn-lt"/>
              </a:rPr>
              <a:t>rom School </a:t>
            </a:r>
            <a:br>
              <a:rPr lang="en-US" sz="4800" dirty="0" smtClean="0">
                <a:latin typeface="+mn-lt"/>
              </a:rPr>
            </a:br>
            <a:r>
              <a:rPr lang="en-US" sz="4800" dirty="0" smtClean="0">
                <a:latin typeface="+mn-lt"/>
              </a:rPr>
              <a:t>Food Nutrition</a:t>
            </a:r>
            <a:r>
              <a:rPr lang="en-US" sz="5400" dirty="0" smtClean="0">
                <a:latin typeface="+mn-lt"/>
              </a:rPr>
              <a:t/>
            </a:r>
            <a:br>
              <a:rPr lang="en-US" sz="5400" dirty="0" smtClean="0">
                <a:latin typeface="+mn-lt"/>
              </a:rPr>
            </a:br>
            <a:r>
              <a:rPr lang="en-US" sz="5400" dirty="0" smtClean="0"/>
              <a:t> </a:t>
            </a:r>
            <a:endParaRPr lang="en-US" sz="5400" dirty="0"/>
          </a:p>
        </p:txBody>
      </p:sp>
      <p:sp>
        <p:nvSpPr>
          <p:cNvPr id="7" name="Subtitle 6"/>
          <p:cNvSpPr>
            <a:spLocks noGrp="1"/>
          </p:cNvSpPr>
          <p:nvPr>
            <p:ph type="subTitle"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139220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51" y="205993"/>
            <a:ext cx="6316630" cy="1079805"/>
          </a:xfrm>
        </p:spPr>
        <p:txBody>
          <a:bodyPr>
            <a:normAutofit fontScale="90000"/>
          </a:bodyPr>
          <a:lstStyle/>
          <a:p>
            <a:pPr algn="ctr"/>
            <a:r>
              <a:rPr lang="en-US" sz="4000" dirty="0" smtClean="0"/>
              <a:t/>
            </a:r>
            <a:br>
              <a:rPr lang="en-US" sz="4000" dirty="0" smtClean="0"/>
            </a:br>
            <a:r>
              <a:rPr lang="en-US" sz="4000" dirty="0" smtClean="0"/>
              <a:t>Presenters</a:t>
            </a:r>
            <a:r>
              <a:rPr lang="en-US" sz="3500" dirty="0" smtClean="0"/>
              <a:t/>
            </a:r>
            <a:br>
              <a:rPr lang="en-US" sz="3500" dirty="0" smtClean="0"/>
            </a:br>
            <a:r>
              <a:rPr lang="en-US" sz="3500" dirty="0"/>
              <a:t/>
            </a:r>
            <a:br>
              <a:rPr lang="en-US" sz="3500" dirty="0"/>
            </a:br>
            <a:endParaRPr lang="en-US" sz="35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
        <p:nvSpPr>
          <p:cNvPr id="6" name="Subtitle 5"/>
          <p:cNvSpPr txBox="1">
            <a:spLocks/>
          </p:cNvSpPr>
          <p:nvPr/>
        </p:nvSpPr>
        <p:spPr>
          <a:xfrm>
            <a:off x="107904" y="1285798"/>
            <a:ext cx="4233364" cy="2868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1900" dirty="0" smtClean="0"/>
          </a:p>
          <a:p>
            <a:pPr algn="ctr">
              <a:spcBef>
                <a:spcPct val="0"/>
              </a:spcBef>
              <a:buFont typeface="Arial" panose="020B0604020202020204" pitchFamily="34" charset="0"/>
              <a:buNone/>
            </a:pPr>
            <a:r>
              <a:rPr lang="en-US" sz="1900" dirty="0" smtClean="0"/>
              <a:t>Ken Banter, </a:t>
            </a:r>
            <a:r>
              <a:rPr lang="en-US" sz="1900" dirty="0" err="1" smtClean="0"/>
              <a:t>Ed.D</a:t>
            </a:r>
            <a:r>
              <a:rPr lang="en-US" sz="1900" dirty="0" smtClean="0"/>
              <a:t>.</a:t>
            </a:r>
          </a:p>
          <a:p>
            <a:pPr algn="ctr">
              <a:spcBef>
                <a:spcPct val="0"/>
              </a:spcBef>
              <a:buFont typeface="Arial" panose="020B0604020202020204" pitchFamily="34" charset="0"/>
              <a:buNone/>
            </a:pPr>
            <a:r>
              <a:rPr lang="en-US" sz="1900" dirty="0" smtClean="0"/>
              <a:t>GA Department of Education</a:t>
            </a:r>
          </a:p>
          <a:p>
            <a:pPr algn="ctr">
              <a:spcBef>
                <a:spcPct val="0"/>
              </a:spcBef>
              <a:buFont typeface="Arial" panose="020B0604020202020204" pitchFamily="34" charset="0"/>
              <a:buNone/>
            </a:pPr>
            <a:r>
              <a:rPr lang="en-US" sz="1900" dirty="0" smtClean="0"/>
              <a:t>Title I Education Program Specialist</a:t>
            </a:r>
          </a:p>
          <a:p>
            <a:pPr algn="ctr">
              <a:spcBef>
                <a:spcPct val="0"/>
              </a:spcBef>
              <a:buFont typeface="Arial" panose="020B0604020202020204" pitchFamily="34" charset="0"/>
              <a:buNone/>
            </a:pPr>
            <a:r>
              <a:rPr lang="en-US" sz="1900" dirty="0" smtClean="0"/>
              <a:t>Office of School Improvement</a:t>
            </a:r>
          </a:p>
          <a:p>
            <a:pPr algn="ctr">
              <a:spcBef>
                <a:spcPct val="0"/>
              </a:spcBef>
              <a:buFont typeface="Arial" panose="020B0604020202020204" pitchFamily="34" charset="0"/>
              <a:buNone/>
            </a:pPr>
            <a:r>
              <a:rPr lang="en-US" sz="1900" dirty="0" smtClean="0"/>
              <a:t>Federal Programs Division</a:t>
            </a:r>
          </a:p>
          <a:p>
            <a:pPr algn="ctr">
              <a:spcBef>
                <a:spcPct val="0"/>
              </a:spcBef>
              <a:buFont typeface="Arial" panose="020B0604020202020204" pitchFamily="34" charset="0"/>
              <a:buNone/>
            </a:pPr>
            <a:r>
              <a:rPr lang="en-US" sz="1900" dirty="0" smtClean="0">
                <a:hlinkClick r:id="rId2"/>
              </a:rPr>
              <a:t>kbanter@doe.k12.ga.us</a:t>
            </a:r>
            <a:endParaRPr lang="en-US" sz="1900" dirty="0" smtClean="0"/>
          </a:p>
          <a:p>
            <a:pPr algn="ctr">
              <a:spcBef>
                <a:spcPct val="0"/>
              </a:spcBef>
              <a:buFont typeface="Arial" panose="020B0604020202020204" pitchFamily="34" charset="0"/>
              <a:buNone/>
            </a:pPr>
            <a:r>
              <a:rPr lang="en-US" sz="1900" dirty="0" smtClean="0"/>
              <a:t>(478) 960-2255</a:t>
            </a:r>
          </a:p>
          <a:p>
            <a:pPr algn="ctr">
              <a:spcBef>
                <a:spcPct val="0"/>
              </a:spcBef>
              <a:buFont typeface="Arial" panose="020B0604020202020204" pitchFamily="34" charset="0"/>
              <a:buNone/>
            </a:pPr>
            <a:endParaRPr lang="en-US" sz="1900" dirty="0" smtClean="0"/>
          </a:p>
          <a:p>
            <a:pPr algn="ctr">
              <a:spcBef>
                <a:spcPct val="0"/>
              </a:spcBef>
              <a:buFont typeface="Arial" panose="020B0604020202020204" pitchFamily="34" charset="0"/>
              <a:buNone/>
            </a:pPr>
            <a:endParaRPr lang="en-US" sz="1900" dirty="0" smtClean="0"/>
          </a:p>
        </p:txBody>
      </p:sp>
      <p:sp>
        <p:nvSpPr>
          <p:cNvPr id="7" name="Subtitle 5"/>
          <p:cNvSpPr txBox="1">
            <a:spLocks/>
          </p:cNvSpPr>
          <p:nvPr/>
        </p:nvSpPr>
        <p:spPr bwMode="auto">
          <a:xfrm>
            <a:off x="2468304" y="3723203"/>
            <a:ext cx="3745925" cy="23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714" rIns="91377" bIns="45714"/>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spcBef>
                <a:spcPct val="0"/>
              </a:spcBef>
              <a:buFont typeface="Arial" panose="020B0604020202020204" pitchFamily="34" charset="0"/>
              <a:buNone/>
            </a:pPr>
            <a:r>
              <a:rPr lang="en-US" sz="1900" dirty="0" smtClean="0">
                <a:latin typeface="+mn-lt"/>
              </a:rPr>
              <a:t>Evelyn Maddox, </a:t>
            </a:r>
            <a:r>
              <a:rPr lang="en-US" sz="1900" dirty="0" err="1">
                <a:latin typeface="+mn-lt"/>
              </a:rPr>
              <a:t>Ed.D</a:t>
            </a:r>
            <a:r>
              <a:rPr lang="en-US" sz="1900" dirty="0">
                <a:latin typeface="+mn-lt"/>
              </a:rPr>
              <a:t>.</a:t>
            </a:r>
          </a:p>
          <a:p>
            <a:pPr algn="ctr">
              <a:spcBef>
                <a:spcPct val="0"/>
              </a:spcBef>
              <a:buFont typeface="Arial" panose="020B0604020202020204" pitchFamily="34" charset="0"/>
              <a:buNone/>
            </a:pPr>
            <a:r>
              <a:rPr lang="en-US" sz="1900" dirty="0">
                <a:latin typeface="+mn-lt"/>
              </a:rPr>
              <a:t>GA Department of Education</a:t>
            </a:r>
          </a:p>
          <a:p>
            <a:pPr algn="ctr">
              <a:spcBef>
                <a:spcPct val="0"/>
              </a:spcBef>
              <a:buFont typeface="Arial" panose="020B0604020202020204" pitchFamily="34" charset="0"/>
              <a:buNone/>
            </a:pPr>
            <a:r>
              <a:rPr lang="en-US" sz="1900" dirty="0">
                <a:latin typeface="+mn-lt"/>
              </a:rPr>
              <a:t>Title I Education Program Specialist</a:t>
            </a:r>
          </a:p>
          <a:p>
            <a:pPr algn="ctr">
              <a:spcBef>
                <a:spcPct val="0"/>
              </a:spcBef>
              <a:buFont typeface="Arial" panose="020B0604020202020204" pitchFamily="34" charset="0"/>
              <a:buNone/>
            </a:pPr>
            <a:r>
              <a:rPr lang="en-US" sz="1900" dirty="0">
                <a:latin typeface="+mn-lt"/>
              </a:rPr>
              <a:t>Office of School Improvement</a:t>
            </a:r>
          </a:p>
          <a:p>
            <a:pPr algn="ctr">
              <a:spcBef>
                <a:spcPct val="0"/>
              </a:spcBef>
              <a:buFont typeface="Arial" panose="020B0604020202020204" pitchFamily="34" charset="0"/>
              <a:buNone/>
            </a:pPr>
            <a:r>
              <a:rPr lang="en-US" sz="1900" dirty="0">
                <a:latin typeface="+mn-lt"/>
              </a:rPr>
              <a:t>Federal Programs Division</a:t>
            </a:r>
          </a:p>
          <a:p>
            <a:pPr algn="ctr">
              <a:spcBef>
                <a:spcPct val="0"/>
              </a:spcBef>
              <a:buFont typeface="Arial" panose="020B0604020202020204" pitchFamily="34" charset="0"/>
              <a:buNone/>
            </a:pPr>
            <a:r>
              <a:rPr lang="en-US" sz="1900" dirty="0" smtClean="0">
                <a:latin typeface="+mn-lt"/>
                <a:hlinkClick r:id="rId2"/>
              </a:rPr>
              <a:t>emaddox@doe.k12.ga.us</a:t>
            </a:r>
            <a:endParaRPr lang="en-US" sz="1900" dirty="0">
              <a:latin typeface="+mn-lt"/>
            </a:endParaRPr>
          </a:p>
          <a:p>
            <a:pPr algn="ctr">
              <a:spcBef>
                <a:spcPct val="0"/>
              </a:spcBef>
              <a:buFont typeface="Arial" panose="020B0604020202020204" pitchFamily="34" charset="0"/>
              <a:buNone/>
            </a:pPr>
            <a:r>
              <a:rPr lang="en-US" sz="1900" dirty="0" smtClean="0">
                <a:solidFill>
                  <a:srgbClr val="000000"/>
                </a:solidFill>
                <a:latin typeface="+mn-lt"/>
                <a:ea typeface="Times New Roman"/>
                <a:cs typeface="Arial"/>
              </a:rPr>
              <a:t>(404) </a:t>
            </a:r>
            <a:r>
              <a:rPr lang="en-US" sz="1900" dirty="0">
                <a:solidFill>
                  <a:srgbClr val="000000"/>
                </a:solidFill>
                <a:latin typeface="+mn-lt"/>
                <a:ea typeface="Times New Roman"/>
                <a:cs typeface="Arial"/>
              </a:rPr>
              <a:t>975-3145</a:t>
            </a:r>
            <a:endParaRPr lang="en-US" sz="1900" dirty="0">
              <a:latin typeface="+mn-lt"/>
            </a:endParaRPr>
          </a:p>
        </p:txBody>
      </p:sp>
      <p:sp>
        <p:nvSpPr>
          <p:cNvPr id="3" name="TextBox 2"/>
          <p:cNvSpPr txBox="1"/>
          <p:nvPr/>
        </p:nvSpPr>
        <p:spPr>
          <a:xfrm>
            <a:off x="4341268" y="1295714"/>
            <a:ext cx="4174082" cy="2139047"/>
          </a:xfrm>
          <a:prstGeom prst="rect">
            <a:avLst/>
          </a:prstGeom>
          <a:noFill/>
        </p:spPr>
        <p:txBody>
          <a:bodyPr wrap="square" rtlCol="0">
            <a:spAutoFit/>
          </a:bodyPr>
          <a:lstStyle/>
          <a:p>
            <a:pPr lvl="0" algn="ctr">
              <a:spcBef>
                <a:spcPct val="0"/>
              </a:spcBef>
            </a:pPr>
            <a:endParaRPr lang="en-US" sz="1900" dirty="0">
              <a:solidFill>
                <a:prstClr val="black"/>
              </a:solidFill>
            </a:endParaRPr>
          </a:p>
          <a:p>
            <a:pPr lvl="0" algn="ctr">
              <a:spcBef>
                <a:spcPct val="0"/>
              </a:spcBef>
            </a:pPr>
            <a:r>
              <a:rPr lang="en-US" sz="1900" dirty="0">
                <a:solidFill>
                  <a:prstClr val="black"/>
                </a:solidFill>
              </a:rPr>
              <a:t>Jennifer Davenport, </a:t>
            </a:r>
            <a:r>
              <a:rPr lang="en-US" sz="1900" dirty="0" err="1">
                <a:solidFill>
                  <a:prstClr val="black"/>
                </a:solidFill>
              </a:rPr>
              <a:t>Ed.D</a:t>
            </a:r>
            <a:r>
              <a:rPr lang="en-US" sz="1900" dirty="0">
                <a:solidFill>
                  <a:prstClr val="black"/>
                </a:solidFill>
              </a:rPr>
              <a:t>.</a:t>
            </a:r>
          </a:p>
          <a:p>
            <a:pPr lvl="0" algn="ctr">
              <a:spcBef>
                <a:spcPct val="0"/>
              </a:spcBef>
            </a:pPr>
            <a:r>
              <a:rPr lang="en-US" sz="1900" dirty="0">
                <a:solidFill>
                  <a:prstClr val="black"/>
                </a:solidFill>
              </a:rPr>
              <a:t>Title I, Part A Program Manager</a:t>
            </a:r>
          </a:p>
          <a:p>
            <a:pPr lvl="0" algn="ctr">
              <a:spcBef>
                <a:spcPct val="0"/>
              </a:spcBef>
            </a:pPr>
            <a:r>
              <a:rPr lang="en-US" sz="1900" dirty="0">
                <a:solidFill>
                  <a:prstClr val="black"/>
                </a:solidFill>
              </a:rPr>
              <a:t>School Improvement – Federal Programs</a:t>
            </a:r>
          </a:p>
          <a:p>
            <a:pPr lvl="0" algn="ctr">
              <a:spcBef>
                <a:spcPct val="0"/>
              </a:spcBef>
            </a:pPr>
            <a:r>
              <a:rPr lang="en-US" sz="1900" dirty="0">
                <a:solidFill>
                  <a:prstClr val="black"/>
                </a:solidFill>
              </a:rPr>
              <a:t>Georgia Department of Education</a:t>
            </a:r>
          </a:p>
          <a:p>
            <a:pPr lvl="0" algn="ctr">
              <a:spcBef>
                <a:spcPct val="0"/>
              </a:spcBef>
            </a:pPr>
            <a:r>
              <a:rPr lang="en-US" sz="1900" dirty="0">
                <a:solidFill>
                  <a:prstClr val="black"/>
                </a:solidFill>
                <a:hlinkClick r:id="rId3"/>
              </a:rPr>
              <a:t>jedavenp@doe.k12.ga.us</a:t>
            </a:r>
            <a:endParaRPr lang="en-US" sz="1900" dirty="0">
              <a:solidFill>
                <a:prstClr val="black"/>
              </a:solidFill>
            </a:endParaRPr>
          </a:p>
          <a:p>
            <a:pPr lvl="0" algn="ctr">
              <a:spcBef>
                <a:spcPct val="0"/>
              </a:spcBef>
            </a:pPr>
            <a:r>
              <a:rPr lang="en-US" sz="1900" dirty="0">
                <a:solidFill>
                  <a:prstClr val="black"/>
                </a:solidFill>
              </a:rPr>
              <a:t>(404) 463-1955</a:t>
            </a:r>
          </a:p>
        </p:txBody>
      </p:sp>
    </p:spTree>
    <p:extLst>
      <p:ext uri="{BB962C8B-B14F-4D97-AF65-F5344CB8AC3E}">
        <p14:creationId xmlns:p14="http://schemas.microsoft.com/office/powerpoint/2010/main" val="310223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
            <a:ext cx="4691606"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2138343"/>
            <a:ext cx="3480568" cy="2677656"/>
          </a:xfrm>
          <a:prstGeom prst="rect">
            <a:avLst/>
          </a:prstGeom>
          <a:noFill/>
        </p:spPr>
        <p:txBody>
          <a:bodyPr wrap="none" rtlCol="0">
            <a:spAutoFit/>
          </a:bodyPr>
          <a:lstStyle/>
          <a:p>
            <a:r>
              <a:rPr lang="en-US" sz="2800" dirty="0" smtClean="0"/>
              <a:t>2013-14 – 51 systems</a:t>
            </a:r>
          </a:p>
          <a:p>
            <a:r>
              <a:rPr lang="en-US" sz="2800" dirty="0" smtClean="0"/>
              <a:t>2014-15 – 72 systems</a:t>
            </a:r>
          </a:p>
          <a:p>
            <a:endParaRPr lang="en-US" sz="2800" dirty="0"/>
          </a:p>
          <a:p>
            <a:r>
              <a:rPr lang="en-US" sz="2800" dirty="0" smtClean="0"/>
              <a:t>354,038 students </a:t>
            </a:r>
          </a:p>
          <a:p>
            <a:r>
              <a:rPr lang="en-US" sz="2800" dirty="0" smtClean="0"/>
              <a:t>receiving benefits due </a:t>
            </a:r>
          </a:p>
          <a:p>
            <a:r>
              <a:rPr lang="en-US" sz="2800" dirty="0" smtClean="0"/>
              <a:t>to CEP</a:t>
            </a:r>
            <a:endParaRPr lang="en-US" sz="2800" dirty="0"/>
          </a:p>
        </p:txBody>
      </p:sp>
    </p:spTree>
    <p:extLst>
      <p:ext uri="{BB962C8B-B14F-4D97-AF65-F5344CB8AC3E}">
        <p14:creationId xmlns:p14="http://schemas.microsoft.com/office/powerpoint/2010/main" val="524830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316630" cy="805236"/>
          </a:xfrm>
        </p:spPr>
        <p:txBody>
          <a:bodyPr>
            <a:normAutofit/>
          </a:bodyPr>
          <a:lstStyle/>
          <a:p>
            <a:r>
              <a:rPr lang="en-US" sz="3600" b="0" dirty="0"/>
              <a:t>Eligibility </a:t>
            </a:r>
            <a:r>
              <a:rPr lang="en-US" sz="3600" b="0" dirty="0" smtClean="0"/>
              <a:t>Criteria</a:t>
            </a:r>
            <a:endParaRPr lang="en-US" sz="3600" b="0" dirty="0"/>
          </a:p>
        </p:txBody>
      </p:sp>
      <p:sp>
        <p:nvSpPr>
          <p:cNvPr id="3" name="Content Placeholder 2"/>
          <p:cNvSpPr>
            <a:spLocks noGrp="1"/>
          </p:cNvSpPr>
          <p:nvPr>
            <p:ph idx="1"/>
          </p:nvPr>
        </p:nvSpPr>
        <p:spPr>
          <a:xfrm>
            <a:off x="499052" y="1480850"/>
            <a:ext cx="7886700" cy="4545195"/>
          </a:xfrm>
        </p:spPr>
        <p:txBody>
          <a:bodyPr>
            <a:normAutofit fontScale="77500" lnSpcReduction="20000"/>
          </a:bodyPr>
          <a:lstStyle/>
          <a:p>
            <a:pPr marL="0" indent="0">
              <a:buNone/>
            </a:pPr>
            <a:r>
              <a:rPr lang="en-US" sz="3100" dirty="0" smtClean="0">
                <a:cs typeface="Arial" pitchFamily="34" charset="0"/>
              </a:rPr>
              <a:t>Who are the identified students?</a:t>
            </a:r>
            <a:endParaRPr lang="en-US" sz="3100" dirty="0">
              <a:cs typeface="Arial" pitchFamily="34" charset="0"/>
            </a:endParaRPr>
          </a:p>
          <a:p>
            <a:pPr marL="228600" lvl="1">
              <a:lnSpc>
                <a:spcPct val="100000"/>
              </a:lnSpc>
              <a:spcBef>
                <a:spcPts val="1000"/>
              </a:spcBef>
            </a:pPr>
            <a:r>
              <a:rPr lang="fr-FR" sz="3100" dirty="0">
                <a:cs typeface="Arial" pitchFamily="34" charset="0"/>
              </a:rPr>
              <a:t>Supplemental Nutrition Assistance Program (SNAP)</a:t>
            </a:r>
          </a:p>
          <a:p>
            <a:pPr marL="228600" lvl="1">
              <a:lnSpc>
                <a:spcPct val="100000"/>
              </a:lnSpc>
              <a:spcBef>
                <a:spcPts val="1000"/>
              </a:spcBef>
            </a:pPr>
            <a:r>
              <a:rPr lang="en-US" sz="3100" dirty="0">
                <a:cs typeface="Arial" pitchFamily="34" charset="0"/>
              </a:rPr>
              <a:t>Temporary Assistance for Needy Families (TANF)</a:t>
            </a:r>
          </a:p>
          <a:p>
            <a:pPr marL="228600" lvl="1">
              <a:lnSpc>
                <a:spcPct val="100000"/>
              </a:lnSpc>
              <a:spcBef>
                <a:spcPts val="1000"/>
              </a:spcBef>
            </a:pPr>
            <a:r>
              <a:rPr lang="en-US" sz="3100" dirty="0">
                <a:cs typeface="Arial" pitchFamily="34" charset="0"/>
              </a:rPr>
              <a:t>Extended Eligibles (students “attached” to Direct </a:t>
            </a:r>
            <a:r>
              <a:rPr lang="en-US" sz="3100" dirty="0" err="1" smtClean="0">
                <a:cs typeface="Arial" pitchFamily="34" charset="0"/>
              </a:rPr>
              <a:t>Certifieds</a:t>
            </a:r>
            <a:r>
              <a:rPr lang="en-US" sz="3100" dirty="0" smtClean="0">
                <a:cs typeface="Arial" pitchFamily="34" charset="0"/>
              </a:rPr>
              <a:t>)</a:t>
            </a:r>
            <a:endParaRPr lang="en-US" sz="3100" dirty="0">
              <a:cs typeface="Arial" pitchFamily="34" charset="0"/>
            </a:endParaRPr>
          </a:p>
          <a:p>
            <a:pPr marL="228600" lvl="1">
              <a:lnSpc>
                <a:spcPct val="100000"/>
              </a:lnSpc>
              <a:spcBef>
                <a:spcPts val="1000"/>
              </a:spcBef>
            </a:pPr>
            <a:r>
              <a:rPr lang="en-US" sz="3100" dirty="0">
                <a:cs typeface="Arial" pitchFamily="34" charset="0"/>
              </a:rPr>
              <a:t>Matched to Official Lists</a:t>
            </a:r>
          </a:p>
          <a:p>
            <a:pPr marL="800100" lvl="2" indent="-342900">
              <a:lnSpc>
                <a:spcPct val="100000"/>
              </a:lnSpc>
              <a:spcBef>
                <a:spcPts val="1000"/>
              </a:spcBef>
              <a:buFont typeface="Courier New" pitchFamily="49" charset="0"/>
              <a:buChar char="o"/>
            </a:pPr>
            <a:r>
              <a:rPr lang="en-US" sz="3100" dirty="0">
                <a:cs typeface="Arial" pitchFamily="34" charset="0"/>
              </a:rPr>
              <a:t>Homeless		</a:t>
            </a:r>
            <a:endParaRPr lang="en-US" sz="3100" dirty="0" smtClean="0">
              <a:cs typeface="Arial" pitchFamily="34" charset="0"/>
            </a:endParaRPr>
          </a:p>
          <a:p>
            <a:pPr marL="800100" lvl="2" indent="-342900">
              <a:lnSpc>
                <a:spcPct val="100000"/>
              </a:lnSpc>
              <a:spcBef>
                <a:spcPts val="1000"/>
              </a:spcBef>
              <a:buFont typeface="Courier New" pitchFamily="49" charset="0"/>
              <a:buChar char="o"/>
            </a:pPr>
            <a:r>
              <a:rPr lang="en-US" sz="3100" dirty="0" smtClean="0">
                <a:cs typeface="Arial" pitchFamily="34" charset="0"/>
              </a:rPr>
              <a:t>Runaways</a:t>
            </a:r>
            <a:endParaRPr lang="en-US" sz="3100" dirty="0">
              <a:cs typeface="Arial" pitchFamily="34" charset="0"/>
            </a:endParaRPr>
          </a:p>
          <a:p>
            <a:pPr marL="800100" lvl="2" indent="-342900">
              <a:lnSpc>
                <a:spcPct val="100000"/>
              </a:lnSpc>
              <a:spcBef>
                <a:spcPts val="1000"/>
              </a:spcBef>
              <a:buFont typeface="Courier New" pitchFamily="49" charset="0"/>
              <a:buChar char="o"/>
            </a:pPr>
            <a:r>
              <a:rPr lang="en-US" sz="3100" dirty="0">
                <a:cs typeface="Arial" pitchFamily="34" charset="0"/>
              </a:rPr>
              <a:t>Migrant		</a:t>
            </a:r>
          </a:p>
          <a:p>
            <a:pPr marL="800100" lvl="2" indent="-342900">
              <a:lnSpc>
                <a:spcPct val="100000"/>
              </a:lnSpc>
              <a:spcBef>
                <a:spcPts val="1000"/>
              </a:spcBef>
              <a:buFont typeface="Courier New" pitchFamily="49" charset="0"/>
              <a:buChar char="o"/>
            </a:pPr>
            <a:r>
              <a:rPr lang="en-US" sz="3100" dirty="0" smtClean="0">
                <a:cs typeface="Arial" pitchFamily="34" charset="0"/>
              </a:rPr>
              <a:t>Income </a:t>
            </a:r>
            <a:r>
              <a:rPr lang="en-US" sz="3100" dirty="0">
                <a:cs typeface="Arial" pitchFamily="34" charset="0"/>
              </a:rPr>
              <a:t>Eligible Headstart</a:t>
            </a:r>
          </a:p>
          <a:p>
            <a:pPr marL="800100" lvl="2" indent="-342900">
              <a:lnSpc>
                <a:spcPct val="100000"/>
              </a:lnSpc>
              <a:spcBef>
                <a:spcPts val="1000"/>
              </a:spcBef>
              <a:buFont typeface="Courier New" pitchFamily="49" charset="0"/>
              <a:buChar char="o"/>
            </a:pPr>
            <a:r>
              <a:rPr lang="en-US" sz="3100" dirty="0" smtClean="0">
                <a:cs typeface="Arial" pitchFamily="34" charset="0"/>
              </a:rPr>
              <a:t>Foster children without an  Application</a:t>
            </a:r>
            <a:r>
              <a:rPr lang="en-US" sz="3100" dirty="0">
                <a:cs typeface="Arial" pitchFamily="34" charset="0"/>
              </a:rPr>
              <a:t>	</a:t>
            </a:r>
          </a:p>
          <a:p>
            <a:pPr marL="800100" lvl="2" indent="-342900">
              <a:lnSpc>
                <a:spcPct val="100000"/>
              </a:lnSpc>
              <a:spcBef>
                <a:spcPts val="1000"/>
              </a:spcBef>
              <a:buFont typeface="Courier New" pitchFamily="49" charset="0"/>
              <a:buChar char="o"/>
            </a:pPr>
            <a:r>
              <a:rPr lang="en-US" sz="3100" dirty="0" smtClean="0">
                <a:cs typeface="Arial" pitchFamily="34" charset="0"/>
              </a:rPr>
              <a:t>Pre-K </a:t>
            </a:r>
            <a:r>
              <a:rPr lang="en-US" sz="3100" dirty="0">
                <a:cs typeface="Arial" pitchFamily="34" charset="0"/>
              </a:rPr>
              <a:t>Evenstart</a:t>
            </a:r>
          </a:p>
          <a:p>
            <a:pPr marL="0" indent="0">
              <a:buNone/>
            </a:pPr>
            <a:endParaRPr lang="en-US" sz="3000" dirty="0">
              <a:solidFill>
                <a:srgbClr val="2F733A"/>
              </a:solidFill>
            </a:endParaRPr>
          </a:p>
        </p:txBody>
      </p:sp>
    </p:spTree>
    <p:extLst>
      <p:ext uri="{BB962C8B-B14F-4D97-AF65-F5344CB8AC3E}">
        <p14:creationId xmlns:p14="http://schemas.microsoft.com/office/powerpoint/2010/main" val="3514215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t>Eligibility Criteria</a:t>
            </a:r>
            <a:r>
              <a:rPr lang="en-US" sz="3200" b="0" dirty="0" smtClean="0"/>
              <a:t/>
            </a:r>
            <a:br>
              <a:rPr lang="en-US" sz="3200" b="0" dirty="0" smtClean="0"/>
            </a:br>
            <a:endParaRPr lang="en-US" sz="3200" b="0" dirty="0"/>
          </a:p>
        </p:txBody>
      </p:sp>
      <p:sp>
        <p:nvSpPr>
          <p:cNvPr id="3" name="Content Placeholder 2"/>
          <p:cNvSpPr>
            <a:spLocks noGrp="1"/>
          </p:cNvSpPr>
          <p:nvPr>
            <p:ph idx="1"/>
          </p:nvPr>
        </p:nvSpPr>
        <p:spPr/>
        <p:txBody>
          <a:bodyPr>
            <a:normAutofit/>
          </a:bodyPr>
          <a:lstStyle/>
          <a:p>
            <a:pPr marL="0" indent="0">
              <a:buNone/>
            </a:pPr>
            <a:r>
              <a:rPr lang="en-US" b="1" dirty="0" smtClean="0">
                <a:cs typeface="Arial" pitchFamily="34" charset="0"/>
              </a:rPr>
              <a:t>Enrolled Students:</a:t>
            </a:r>
          </a:p>
          <a:p>
            <a:pPr marL="228600" lvl="1">
              <a:lnSpc>
                <a:spcPct val="100000"/>
              </a:lnSpc>
              <a:spcBef>
                <a:spcPts val="1000"/>
              </a:spcBef>
            </a:pPr>
            <a:r>
              <a:rPr lang="en-US" sz="2800" dirty="0" smtClean="0">
                <a:cs typeface="Arial" pitchFamily="34" charset="0"/>
              </a:rPr>
              <a:t>Enrolled in a CEP participating school</a:t>
            </a:r>
          </a:p>
          <a:p>
            <a:pPr marL="228600" lvl="1">
              <a:lnSpc>
                <a:spcPct val="100000"/>
              </a:lnSpc>
              <a:spcBef>
                <a:spcPts val="1000"/>
              </a:spcBef>
            </a:pPr>
            <a:r>
              <a:rPr lang="en-US" sz="2800" dirty="0" smtClean="0">
                <a:cs typeface="Arial" pitchFamily="34" charset="0"/>
              </a:rPr>
              <a:t>Attending a CEP school</a:t>
            </a:r>
          </a:p>
          <a:p>
            <a:pPr marL="228600" lvl="1">
              <a:lnSpc>
                <a:spcPct val="100000"/>
              </a:lnSpc>
              <a:spcBef>
                <a:spcPts val="1000"/>
              </a:spcBef>
            </a:pPr>
            <a:r>
              <a:rPr lang="en-US" sz="2800" dirty="0" smtClean="0">
                <a:cs typeface="Arial" pitchFamily="34" charset="0"/>
              </a:rPr>
              <a:t>Has access to lunch or breakfast</a:t>
            </a:r>
          </a:p>
          <a:p>
            <a:pPr marL="0" lvl="1" indent="0">
              <a:lnSpc>
                <a:spcPct val="100000"/>
              </a:lnSpc>
              <a:spcBef>
                <a:spcPts val="1000"/>
              </a:spcBef>
              <a:buNone/>
            </a:pPr>
            <a:endParaRPr lang="en-US" sz="2600" dirty="0" smtClean="0">
              <a:cs typeface="Arial" pitchFamily="34" charset="0"/>
            </a:endParaRPr>
          </a:p>
          <a:p>
            <a:pPr marL="0" indent="0">
              <a:buNone/>
            </a:pPr>
            <a:endParaRPr lang="en-US" sz="3000" dirty="0">
              <a:solidFill>
                <a:srgbClr val="2F733A"/>
              </a:solidFill>
            </a:endParaRPr>
          </a:p>
        </p:txBody>
      </p:sp>
    </p:spTree>
    <p:extLst>
      <p:ext uri="{BB962C8B-B14F-4D97-AF65-F5344CB8AC3E}">
        <p14:creationId xmlns:p14="http://schemas.microsoft.com/office/powerpoint/2010/main" val="34450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Eligibility </a:t>
            </a:r>
            <a:r>
              <a:rPr lang="en-US" sz="3600" b="0" dirty="0" smtClean="0"/>
              <a:t>Criteria</a:t>
            </a:r>
            <a:r>
              <a:rPr lang="en-US" sz="3200" b="0" dirty="0" smtClean="0"/>
              <a:t/>
            </a:r>
            <a:br>
              <a:rPr lang="en-US" sz="3200" b="0" dirty="0" smtClean="0"/>
            </a:br>
            <a:endParaRPr lang="en-US" sz="3200" b="0" dirty="0"/>
          </a:p>
        </p:txBody>
      </p:sp>
      <p:sp>
        <p:nvSpPr>
          <p:cNvPr id="3" name="Content Placeholder 2"/>
          <p:cNvSpPr>
            <a:spLocks noGrp="1"/>
          </p:cNvSpPr>
          <p:nvPr>
            <p:ph idx="1"/>
          </p:nvPr>
        </p:nvSpPr>
        <p:spPr/>
        <p:txBody>
          <a:bodyPr>
            <a:normAutofit/>
          </a:bodyPr>
          <a:lstStyle/>
          <a:p>
            <a:pPr marL="0" lvl="1" indent="0">
              <a:lnSpc>
                <a:spcPct val="100000"/>
              </a:lnSpc>
              <a:spcBef>
                <a:spcPts val="1000"/>
              </a:spcBef>
              <a:buFont typeface="Arial" panose="020B0604020202020204" pitchFamily="34" charset="0"/>
              <a:buNone/>
            </a:pPr>
            <a:r>
              <a:rPr lang="en-US" sz="2800" b="1" dirty="0">
                <a:cs typeface="Arial" pitchFamily="34" charset="0"/>
              </a:rPr>
              <a:t>School Defined:</a:t>
            </a:r>
          </a:p>
          <a:p>
            <a:pPr marL="228600" lvl="1">
              <a:lnSpc>
                <a:spcPct val="100000"/>
              </a:lnSpc>
              <a:spcBef>
                <a:spcPts val="1000"/>
              </a:spcBef>
            </a:pPr>
            <a:r>
              <a:rPr lang="en-US" sz="2800" dirty="0">
                <a:cs typeface="Arial" pitchFamily="34" charset="0"/>
              </a:rPr>
              <a:t>Educational Unit – Public or nonprofit private</a:t>
            </a:r>
          </a:p>
          <a:p>
            <a:pPr marL="228600" lvl="1">
              <a:lnSpc>
                <a:spcPct val="100000"/>
              </a:lnSpc>
              <a:spcBef>
                <a:spcPts val="1000"/>
              </a:spcBef>
            </a:pPr>
            <a:r>
              <a:rPr lang="en-US" sz="2800" dirty="0">
                <a:cs typeface="Arial" pitchFamily="34" charset="0"/>
              </a:rPr>
              <a:t>Single building or cluster of buildings</a:t>
            </a:r>
          </a:p>
          <a:p>
            <a:pPr marL="228600" lvl="1">
              <a:lnSpc>
                <a:spcPct val="100000"/>
              </a:lnSpc>
              <a:spcBef>
                <a:spcPts val="1000"/>
              </a:spcBef>
            </a:pPr>
            <a:r>
              <a:rPr lang="en-US" sz="2800" dirty="0">
                <a:cs typeface="Arial" pitchFamily="34" charset="0"/>
              </a:rPr>
              <a:t>Private classes or preprimary grade conducted in aforementioned school</a:t>
            </a:r>
          </a:p>
          <a:p>
            <a:pPr marL="0" indent="0">
              <a:buNone/>
            </a:pPr>
            <a:endParaRPr lang="en-US" sz="3000" dirty="0">
              <a:solidFill>
                <a:srgbClr val="2F733A"/>
              </a:solidFill>
            </a:endParaRPr>
          </a:p>
        </p:txBody>
      </p:sp>
    </p:spTree>
    <p:extLst>
      <p:ext uri="{BB962C8B-B14F-4D97-AF65-F5344CB8AC3E}">
        <p14:creationId xmlns:p14="http://schemas.microsoft.com/office/powerpoint/2010/main" val="513274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Important</a:t>
            </a:r>
            <a:r>
              <a:rPr lang="en-US" sz="3200" b="0" dirty="0" smtClean="0"/>
              <a:t/>
            </a:r>
            <a:br>
              <a:rPr lang="en-US" sz="3200" b="0" dirty="0" smtClean="0"/>
            </a:br>
            <a:endParaRPr lang="en-US" sz="3200" b="0" dirty="0"/>
          </a:p>
        </p:txBody>
      </p:sp>
      <p:sp>
        <p:nvSpPr>
          <p:cNvPr id="3" name="Content Placeholder 2"/>
          <p:cNvSpPr>
            <a:spLocks noGrp="1"/>
          </p:cNvSpPr>
          <p:nvPr>
            <p:ph idx="1"/>
          </p:nvPr>
        </p:nvSpPr>
        <p:spPr/>
        <p:txBody>
          <a:bodyPr>
            <a:normAutofit/>
          </a:bodyPr>
          <a:lstStyle/>
          <a:p>
            <a:pPr marL="0" lvl="1" indent="0">
              <a:lnSpc>
                <a:spcPct val="100000"/>
              </a:lnSpc>
              <a:spcBef>
                <a:spcPts val="1000"/>
              </a:spcBef>
              <a:buFont typeface="Arial" panose="020B0604020202020204" pitchFamily="34" charset="0"/>
              <a:buNone/>
            </a:pPr>
            <a:r>
              <a:rPr lang="en-US" sz="2800" dirty="0" smtClean="0">
                <a:cs typeface="Arial" pitchFamily="34" charset="0"/>
              </a:rPr>
              <a:t>The CEP designation is attached to the school, not the individual students in the school.</a:t>
            </a:r>
            <a:endParaRPr lang="en-US" sz="2800" dirty="0">
              <a:cs typeface="Arial" pitchFamily="34" charset="0"/>
            </a:endParaRPr>
          </a:p>
          <a:p>
            <a:pPr marL="0" indent="0">
              <a:buNone/>
            </a:pPr>
            <a:endParaRPr lang="en-US" sz="3000" dirty="0">
              <a:solidFill>
                <a:srgbClr val="2F733A"/>
              </a:solidFill>
            </a:endParaRPr>
          </a:p>
        </p:txBody>
      </p:sp>
    </p:spTree>
    <p:extLst>
      <p:ext uri="{BB962C8B-B14F-4D97-AF65-F5344CB8AC3E}">
        <p14:creationId xmlns:p14="http://schemas.microsoft.com/office/powerpoint/2010/main" val="3237204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t>CEP and Title I</a:t>
            </a:r>
            <a:r>
              <a:rPr lang="en-US" sz="3200" b="0" dirty="0" smtClean="0"/>
              <a:t/>
            </a:r>
            <a:br>
              <a:rPr lang="en-US" sz="3200" b="0" dirty="0" smtClean="0"/>
            </a:br>
            <a:endParaRPr lang="en-US" sz="3200" b="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73087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341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68" y="1616440"/>
            <a:ext cx="8967064" cy="509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0"/>
            <a:ext cx="8382000" cy="2004935"/>
          </a:xfrm>
        </p:spPr>
        <p:txBody>
          <a:bodyPr>
            <a:noAutofit/>
          </a:bodyPr>
          <a:lstStyle/>
          <a:p>
            <a:r>
              <a:rPr lang="en-US" sz="3600" b="0" dirty="0" smtClean="0"/>
              <a:t>CEP- Identified Student </a:t>
            </a:r>
            <a:br>
              <a:rPr lang="en-US" sz="3600" b="0" dirty="0" smtClean="0"/>
            </a:br>
            <a:r>
              <a:rPr lang="en-US" sz="3600" b="0" dirty="0" smtClean="0"/>
              <a:t>Percentage (ISP) </a:t>
            </a:r>
            <a:r>
              <a:rPr lang="en-US" sz="3600" b="0" dirty="0"/>
              <a:t>Determination    </a:t>
            </a:r>
            <a:r>
              <a:rPr lang="en-US" sz="3600" b="0" dirty="0" smtClean="0"/>
              <a:t/>
            </a:r>
            <a:br>
              <a:rPr lang="en-US" sz="3600" b="0" dirty="0" smtClean="0"/>
            </a:br>
            <a:r>
              <a:rPr lang="en-US" sz="3600" b="0" dirty="0" smtClean="0"/>
              <a:t>Worksheets</a:t>
            </a:r>
            <a:endParaRPr lang="en-US" sz="3600" b="0" dirty="0"/>
          </a:p>
        </p:txBody>
      </p:sp>
    </p:spTree>
    <p:extLst>
      <p:ext uri="{BB962C8B-B14F-4D97-AF65-F5344CB8AC3E}">
        <p14:creationId xmlns:p14="http://schemas.microsoft.com/office/powerpoint/2010/main" val="2094436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11" y="334016"/>
            <a:ext cx="6872376" cy="1325563"/>
          </a:xfrm>
        </p:spPr>
        <p:txBody>
          <a:bodyPr>
            <a:normAutofit fontScale="90000"/>
          </a:bodyPr>
          <a:lstStyle/>
          <a:p>
            <a:r>
              <a:rPr lang="en-US" sz="3900" b="0" dirty="0" smtClean="0"/>
              <a:t/>
            </a:r>
            <a:br>
              <a:rPr lang="en-US" sz="3900" b="0" dirty="0" smtClean="0"/>
            </a:br>
            <a:r>
              <a:rPr lang="en-US" sz="4000" b="0" dirty="0" smtClean="0"/>
              <a:t>Part </a:t>
            </a:r>
            <a:r>
              <a:rPr lang="en-US" sz="4000" b="0" dirty="0"/>
              <a:t>2 – </a:t>
            </a:r>
            <a:r>
              <a:rPr lang="en-US" sz="4000" b="0" dirty="0" smtClean="0"/>
              <a:t>Direct </a:t>
            </a:r>
            <a:r>
              <a:rPr lang="en-US" sz="4000" b="0" dirty="0"/>
              <a:t>Certification </a:t>
            </a:r>
            <a:br>
              <a:rPr lang="en-US" sz="4000" b="0" dirty="0"/>
            </a:br>
            <a:r>
              <a:rPr lang="en-US" sz="4000" b="0" dirty="0"/>
              <a:t>Proportionality Calculation Title I</a:t>
            </a:r>
            <a:r>
              <a:rPr lang="en-US" sz="4900" b="0" dirty="0" smtClean="0">
                <a:latin typeface="+mn-lt"/>
              </a:rPr>
              <a:t/>
            </a:r>
            <a:br>
              <a:rPr lang="en-US" sz="4900" b="0" dirty="0" smtClean="0">
                <a:latin typeface="+mn-lt"/>
              </a:rPr>
            </a:br>
            <a:endParaRPr lang="en-US" sz="4900" b="0" dirty="0">
              <a:latin typeface="+mn-lt"/>
            </a:endParaRPr>
          </a:p>
        </p:txBody>
      </p:sp>
      <p:sp>
        <p:nvSpPr>
          <p:cNvPr id="3" name="Content Placeholder 2"/>
          <p:cNvSpPr>
            <a:spLocks noGrp="1"/>
          </p:cNvSpPr>
          <p:nvPr>
            <p:ph idx="1"/>
          </p:nvPr>
        </p:nvSpPr>
        <p:spPr/>
        <p:txBody>
          <a:bodyPr>
            <a:normAutofit/>
          </a:bodyPr>
          <a:lstStyle/>
          <a:p>
            <a:pPr marL="0" indent="0">
              <a:buNone/>
            </a:pPr>
            <a:endParaRPr lang="en-US" sz="3000" dirty="0">
              <a:solidFill>
                <a:srgbClr val="2F733A"/>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11" y="1825625"/>
            <a:ext cx="887855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070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482617" cy="763950"/>
          </a:xfrm>
        </p:spPr>
        <p:txBody>
          <a:bodyPr>
            <a:normAutofit/>
          </a:bodyPr>
          <a:lstStyle/>
          <a:p>
            <a:r>
              <a:rPr lang="en-US" sz="3600" b="0" dirty="0"/>
              <a:t>Title I Data Form SY16</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 y="1752600"/>
            <a:ext cx="915352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219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Allocations</a:t>
            </a:r>
            <a:r>
              <a:rPr lang="en-US" b="0" dirty="0" smtClean="0">
                <a:latin typeface="+mn-lt"/>
              </a:rPr>
              <a:t/>
            </a:r>
            <a:br>
              <a:rPr lang="en-US" b="0" dirty="0" smtClean="0">
                <a:latin typeface="+mn-lt"/>
              </a:rPr>
            </a:br>
            <a:r>
              <a:rPr lang="en-US" b="0" dirty="0" smtClean="0"/>
              <a:t> </a:t>
            </a:r>
            <a:endParaRPr lang="en-US" dirty="0"/>
          </a:p>
        </p:txBody>
      </p:sp>
      <p:sp>
        <p:nvSpPr>
          <p:cNvPr id="3" name="Content Placeholder 2"/>
          <p:cNvSpPr>
            <a:spLocks noGrp="1"/>
          </p:cNvSpPr>
          <p:nvPr>
            <p:ph idx="1"/>
          </p:nvPr>
        </p:nvSpPr>
        <p:spPr>
          <a:xfrm>
            <a:off x="628650" y="1832296"/>
            <a:ext cx="7886700" cy="4351338"/>
          </a:xfrm>
        </p:spPr>
        <p:txBody>
          <a:bodyPr>
            <a:normAutofit/>
          </a:bodyPr>
          <a:lstStyle/>
          <a:p>
            <a:pPr marL="57150" indent="0">
              <a:buNone/>
            </a:pPr>
            <a:r>
              <a:rPr lang="en-US" dirty="0"/>
              <a:t>An LEA has options in how it derives this metric. One approach is for the LEA to multiply the number of students identified by direct certification in a school by the 1.6 multiplier and divide by the enrollment in the school. </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424823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28650" y="6356350"/>
            <a:ext cx="2057400" cy="365125"/>
          </a:xfrm>
          <a:prstGeom prst="rect">
            <a:avLst/>
          </a:prstGeom>
        </p:spPr>
        <p:txBody>
          <a:bodyPr/>
          <a:lstStyle/>
          <a:p>
            <a:pPr>
              <a:defRPr/>
            </a:pPr>
            <a:fld id="{56B1C275-BF81-4F86-B564-3E297F8933C5}" type="datetime1">
              <a:rPr lang="en-US" smtClean="0"/>
              <a:pPr>
                <a:defRPr/>
              </a:pPr>
              <a:t>5/26/2015</a:t>
            </a:fld>
            <a:endParaRPr lang="en-US" dirty="0"/>
          </a:p>
        </p:txBody>
      </p:sp>
      <p:sp>
        <p:nvSpPr>
          <p:cNvPr id="15363" name="Slide Number Placeholder 2"/>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C39871-A688-44B3-9771-39BE97F856D8}" type="slidenum">
              <a:rPr lang="en-US" altLang="en-US">
                <a:solidFill>
                  <a:schemeClr val="bg1"/>
                </a:solidFill>
                <a:latin typeface="Calibri" pitchFamily="34" charset="0"/>
              </a:rPr>
              <a:pPr/>
              <a:t>3</a:t>
            </a:fld>
            <a:endParaRPr lang="en-US" altLang="en-US">
              <a:solidFill>
                <a:schemeClr val="bg1"/>
              </a:solidFill>
              <a:latin typeface="Calibri" pitchFamily="34" charset="0"/>
            </a:endParaRPr>
          </a:p>
        </p:txBody>
      </p:sp>
      <p:pic>
        <p:nvPicPr>
          <p:cNvPr id="3" name="Picture 2"/>
          <p:cNvPicPr>
            <a:picLocks noChangeAspect="1"/>
          </p:cNvPicPr>
          <p:nvPr/>
        </p:nvPicPr>
        <p:blipFill>
          <a:blip r:embed="rId2"/>
          <a:stretch>
            <a:fillRect/>
          </a:stretch>
        </p:blipFill>
        <p:spPr>
          <a:xfrm>
            <a:off x="2454529" y="2004201"/>
            <a:ext cx="4242053" cy="3766782"/>
          </a:xfrm>
          <a:prstGeom prst="rect">
            <a:avLst/>
          </a:prstGeom>
        </p:spPr>
      </p:pic>
      <p:sp>
        <p:nvSpPr>
          <p:cNvPr id="4" name="TextBox 3"/>
          <p:cNvSpPr txBox="1"/>
          <p:nvPr/>
        </p:nvSpPr>
        <p:spPr>
          <a:xfrm>
            <a:off x="1091046" y="1320994"/>
            <a:ext cx="7164222" cy="400110"/>
          </a:xfrm>
          <a:prstGeom prst="rect">
            <a:avLst/>
          </a:prstGeom>
          <a:noFill/>
        </p:spPr>
        <p:txBody>
          <a:bodyPr wrap="square" rtlCol="0">
            <a:spAutoFit/>
          </a:bodyPr>
          <a:lstStyle/>
          <a:p>
            <a:pPr>
              <a:spcBef>
                <a:spcPct val="0"/>
              </a:spcBef>
            </a:pPr>
            <a:r>
              <a:rPr lang="en-US" altLang="en-US" sz="2000" b="1" dirty="0">
                <a:latin typeface="Arial" panose="020B0604020202020204" pitchFamily="34" charset="0"/>
              </a:rPr>
              <a:t>SCHOOL IMPROVEMENT &amp; DISTRICT EFFECTIVENESS</a:t>
            </a:r>
          </a:p>
        </p:txBody>
      </p:sp>
    </p:spTree>
    <p:extLst>
      <p:ext uri="{BB962C8B-B14F-4D97-AF65-F5344CB8AC3E}">
        <p14:creationId xmlns:p14="http://schemas.microsoft.com/office/powerpoint/2010/main" val="129299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Allocations</a:t>
            </a:r>
            <a:r>
              <a:rPr lang="en-US" sz="3500" b="0" dirty="0" smtClean="0"/>
              <a:t/>
            </a:r>
            <a:br>
              <a:rPr lang="en-US" sz="3500" b="0" dirty="0" smtClean="0"/>
            </a:br>
            <a:r>
              <a:rPr lang="en-US" b="0" dirty="0" smtClean="0"/>
              <a:t> </a:t>
            </a:r>
            <a:endParaRPr lang="en-US" dirty="0"/>
          </a:p>
        </p:txBody>
      </p:sp>
      <p:sp>
        <p:nvSpPr>
          <p:cNvPr id="3" name="Content Placeholder 2"/>
          <p:cNvSpPr>
            <a:spLocks noGrp="1"/>
          </p:cNvSpPr>
          <p:nvPr>
            <p:ph idx="1"/>
          </p:nvPr>
        </p:nvSpPr>
        <p:spPr/>
        <p:txBody>
          <a:bodyPr>
            <a:normAutofit/>
          </a:bodyPr>
          <a:lstStyle/>
          <a:p>
            <a:pPr marL="57150" indent="0">
              <a:buNone/>
            </a:pPr>
            <a:r>
              <a:rPr lang="en-US" dirty="0" smtClean="0"/>
              <a:t>A </a:t>
            </a:r>
            <a:r>
              <a:rPr lang="en-US" dirty="0"/>
              <a:t>second approach is for the LEA to rank all of its schools solely on the basis of the percentage of students directly certified through SNAP (or another direct certification measure available annually) in both </a:t>
            </a:r>
            <a:r>
              <a:rPr lang="en-US" dirty="0" smtClean="0"/>
              <a:t>CEP and non-CEP schools</a:t>
            </a:r>
            <a:r>
              <a:rPr lang="en-US" dirty="0"/>
              <a:t>. (Because all schools, not just </a:t>
            </a:r>
            <a:r>
              <a:rPr lang="en-US" dirty="0" smtClean="0"/>
              <a:t>CEP schools</a:t>
            </a:r>
            <a:r>
              <a:rPr lang="en-US" dirty="0"/>
              <a:t>, must directly certify students through SNAP, an LEA should have direct certification data for each of its schools.)</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3530859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a:t>Combination of CEP Schools and Non-CEP Schools</a:t>
            </a:r>
          </a:p>
        </p:txBody>
      </p:sp>
      <p:sp>
        <p:nvSpPr>
          <p:cNvPr id="3" name="Content Placeholder 2"/>
          <p:cNvSpPr>
            <a:spLocks noGrp="1"/>
          </p:cNvSpPr>
          <p:nvPr>
            <p:ph idx="1"/>
          </p:nvPr>
        </p:nvSpPr>
        <p:spPr/>
        <p:txBody>
          <a:bodyPr>
            <a:normAutofit/>
          </a:bodyPr>
          <a:lstStyle/>
          <a:p>
            <a:pPr marL="0" indent="0" algn="ctr">
              <a:buNone/>
            </a:pPr>
            <a:endParaRPr lang="en-US" sz="1800" b="1" dirty="0" smtClean="0"/>
          </a:p>
          <a:p>
            <a:pPr marL="0" indent="0" algn="ctr">
              <a:buNone/>
            </a:pPr>
            <a:endParaRPr lang="en-US" sz="1900"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endParaRPr lang="en-US" sz="500" b="1" dirty="0" smtClean="0"/>
          </a:p>
          <a:p>
            <a:pPr marL="0" indent="0">
              <a:buNone/>
            </a:pPr>
            <a:endParaRPr lang="en-US" b="1" dirty="0" smtClean="0"/>
          </a:p>
          <a:p>
            <a:pPr marL="0" indent="0" algn="ctr">
              <a:buNone/>
            </a:pPr>
            <a:endParaRPr lang="en-US" b="1" dirty="0" smtClean="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84510880"/>
              </p:ext>
            </p:extLst>
          </p:nvPr>
        </p:nvGraphicFramePr>
        <p:xfrm>
          <a:off x="286907" y="2066070"/>
          <a:ext cx="8651025" cy="2536742"/>
        </p:xfrm>
        <a:graphic>
          <a:graphicData uri="http://schemas.openxmlformats.org/drawingml/2006/table">
            <a:tbl>
              <a:tblPr/>
              <a:tblGrid>
                <a:gridCol w="347545"/>
                <a:gridCol w="923356"/>
                <a:gridCol w="497838"/>
                <a:gridCol w="289284"/>
                <a:gridCol w="450747"/>
                <a:gridCol w="438972"/>
                <a:gridCol w="450747"/>
                <a:gridCol w="519704"/>
                <a:gridCol w="497838"/>
                <a:gridCol w="787123"/>
                <a:gridCol w="390198"/>
                <a:gridCol w="484384"/>
                <a:gridCol w="681164"/>
                <a:gridCol w="558387"/>
                <a:gridCol w="558387"/>
                <a:gridCol w="358243"/>
                <a:gridCol w="417108"/>
              </a:tblGrid>
              <a:tr h="120038">
                <a:tc>
                  <a:txBody>
                    <a:bodyPr/>
                    <a:lstStyle/>
                    <a:p>
                      <a:pPr algn="l" fontAlgn="b"/>
                      <a:r>
                        <a:rPr lang="en-US" sz="600" b="0" i="0" u="none" strike="noStrike" dirty="0">
                          <a:solidFill>
                            <a:srgbClr val="000000"/>
                          </a:solidFill>
                          <a:effectLst/>
                          <a:latin typeface="Times New Roman"/>
                        </a:rPr>
                        <a:t>District:</a:t>
                      </a:r>
                    </a:p>
                  </a:txBody>
                  <a:tcPr marL="4596" marR="4596" marT="459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000000"/>
                          </a:solidFill>
                          <a:effectLst/>
                          <a:latin typeface="Times New Roman"/>
                        </a:rPr>
                        <a:t>EFG County</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Times New Roman"/>
                      </a:endParaRPr>
                    </a:p>
                  </a:txBody>
                  <a:tcPr marL="4596" marR="4596" marT="459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r>
                        <a:rPr lang="en-US" sz="600" b="0" i="0" u="none" strike="noStrike">
                          <a:solidFill>
                            <a:srgbClr val="000000"/>
                          </a:solidFill>
                          <a:effectLst/>
                          <a:latin typeface="Times New Roman"/>
                        </a:rPr>
                        <a:t>FY</a:t>
                      </a:r>
                    </a:p>
                  </a:txBody>
                  <a:tcPr marL="4596" marR="4596" marT="459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Times New Roman"/>
                        </a:rPr>
                        <a:t>2015</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96" marR="4596" marT="4596" marB="0" anchor="b">
                    <a:lnL>
                      <a:noFill/>
                    </a:lnL>
                    <a:lnR>
                      <a:noFill/>
                    </a:lnR>
                    <a:lnT>
                      <a:noFill/>
                    </a:lnT>
                    <a:lnB>
                      <a:noFill/>
                    </a:lnB>
                  </a:tcPr>
                </a:tc>
              </a:tr>
              <a:tr h="233166">
                <a:tc gridSpan="2">
                  <a:txBody>
                    <a:bodyPr/>
                    <a:lstStyle/>
                    <a:p>
                      <a:pPr algn="ctr" fontAlgn="b"/>
                      <a:r>
                        <a:rPr lang="en-US" sz="600" b="0" i="0" u="none" strike="noStrike">
                          <a:solidFill>
                            <a:srgbClr val="000000"/>
                          </a:solidFill>
                          <a:effectLst/>
                          <a:latin typeface="Times New Roman"/>
                        </a:rPr>
                        <a:t>Column 1</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a:solidFill>
                            <a:srgbClr val="000000"/>
                          </a:solidFill>
                          <a:effectLst/>
                          <a:latin typeface="Times New Roman"/>
                        </a:rPr>
                        <a:t>Column 2</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a:rPr>
                        <a:t>Column 3</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4</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5</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6</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a:rPr>
                        <a:t>Column 7</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a:rPr>
                        <a:t>Column 8</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9</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10</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11</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12</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13</a:t>
                      </a:r>
                    </a:p>
                  </a:txBody>
                  <a:tcPr marL="4596" marR="4596" marT="45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14</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15</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16</a:t>
                      </a:r>
                    </a:p>
                  </a:txBody>
                  <a:tcPr marL="4596" marR="4596" marT="4596" marB="0" anchor="b">
                    <a:lnL>
                      <a:noFill/>
                    </a:lnL>
                    <a:lnR>
                      <a:noFill/>
                    </a:lnR>
                    <a:lnT>
                      <a:noFill/>
                    </a:lnT>
                    <a:lnB w="6350" cap="flat" cmpd="sng" algn="ctr">
                      <a:solidFill>
                        <a:srgbClr val="000000"/>
                      </a:solidFill>
                      <a:prstDash val="solid"/>
                      <a:round/>
                      <a:headEnd type="none" w="med" len="med"/>
                      <a:tailEnd type="none" w="med" len="med"/>
                    </a:lnB>
                  </a:tcPr>
                </a:tc>
              </a:tr>
              <a:tr h="1303260">
                <a:tc gridSpan="2">
                  <a:txBody>
                    <a:bodyPr/>
                    <a:lstStyle/>
                    <a:p>
                      <a:pPr algn="l" fontAlgn="ctr"/>
                      <a:r>
                        <a:rPr lang="en-US" sz="600" b="1" i="0" u="none" strike="noStrike" dirty="0">
                          <a:solidFill>
                            <a:srgbClr val="000000"/>
                          </a:solidFill>
                          <a:effectLst/>
                          <a:latin typeface="Times New Roman"/>
                        </a:rPr>
                        <a:t>School</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Community Eligibility </a:t>
                      </a:r>
                      <a:r>
                        <a:rPr lang="en-US" sz="600" b="1" i="0" u="none" strike="noStrike" dirty="0" smtClean="0">
                          <a:solidFill>
                            <a:srgbClr val="000000"/>
                          </a:solidFill>
                          <a:effectLst/>
                          <a:latin typeface="Times New Roman"/>
                        </a:rPr>
                        <a:t>Provision </a:t>
                      </a:r>
                      <a:r>
                        <a:rPr lang="en-US" sz="600" b="1" i="0" u="none" strike="noStrike" dirty="0">
                          <a:solidFill>
                            <a:srgbClr val="000000"/>
                          </a:solidFill>
                          <a:effectLst/>
                          <a:latin typeface="Times New Roman"/>
                        </a:rPr>
                        <a:t>School (Y/N) </a:t>
                      </a:r>
                      <a:br>
                        <a:rPr lang="en-US" sz="600" b="1" i="0" u="none" strike="noStrike" dirty="0">
                          <a:solidFill>
                            <a:srgbClr val="000000"/>
                          </a:solidFill>
                          <a:effectLst/>
                          <a:latin typeface="Times New Roman"/>
                        </a:rPr>
                      </a:br>
                      <a:endParaRPr lang="en-US" sz="600" b="1" i="0" u="none" strike="noStrike" dirty="0">
                        <a:solidFill>
                          <a:srgbClr val="000000"/>
                        </a:solidFill>
                        <a:effectLst/>
                        <a:latin typeface="Times New Roman"/>
                      </a:endParaRP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Grade Span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Total Enrollment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Pre-K Enrollment</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Total Enrollment Minus </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Pre-K</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If Column 2 = N, Total Free/ Reduced Meals Count;</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If Column 2 =Y, TANF, SNAP Directly Certified</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If Column 2 = N, PK Free/ Reduced Meals Count; If Column 2 =Y, PK TANF, SNAP Directly Certified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Economically Disadvantaged Students Identified by Data for School Lunch Program Minus Pre-K</a:t>
                      </a:r>
                      <a:r>
                        <a:rPr lang="en-US" sz="500" b="1" i="0" u="none" strike="noStrike" dirty="0">
                          <a:solidFill>
                            <a:srgbClr val="000000"/>
                          </a:solidFill>
                          <a:effectLst/>
                          <a:latin typeface="Times New Roman"/>
                        </a:rPr>
                        <a:t> </a:t>
                      </a:r>
                      <a:br>
                        <a:rPr lang="en-US" sz="500" b="1" i="0" u="none" strike="noStrike" dirty="0">
                          <a:solidFill>
                            <a:srgbClr val="000000"/>
                          </a:solidFill>
                          <a:effectLst/>
                          <a:latin typeface="Times New Roman"/>
                        </a:rPr>
                      </a:br>
                      <a:r>
                        <a:rPr lang="en-US" sz="500" b="1" i="0" u="none" strike="noStrike" dirty="0" smtClean="0">
                          <a:solidFill>
                            <a:srgbClr val="000000"/>
                          </a:solidFill>
                          <a:effectLst/>
                          <a:latin typeface="Times New Roman"/>
                        </a:rPr>
                        <a:t>(CEP </a:t>
                      </a:r>
                      <a:r>
                        <a:rPr lang="en-US" sz="500" b="1" i="0" u="none" strike="noStrike" dirty="0">
                          <a:solidFill>
                            <a:srgbClr val="000000"/>
                          </a:solidFill>
                          <a:effectLst/>
                          <a:latin typeface="Times New Roman"/>
                        </a:rPr>
                        <a:t>or Household Applications)</a:t>
                      </a:r>
                      <a:endParaRPr lang="en-US" sz="600" b="1" i="0" u="none" strike="noStrike" dirty="0">
                        <a:solidFill>
                          <a:srgbClr val="000000"/>
                        </a:solidFill>
                        <a:effectLst/>
                        <a:latin typeface="Times New Roman"/>
                      </a:endParaRP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Multiplier (1.6)</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Column 10 *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=Y;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Number Used to Determine Percentage of Meals Paid by USDA (For </a:t>
                      </a:r>
                      <a:r>
                        <a:rPr lang="en-US" sz="500" b="1" i="0" u="none" strike="noStrike" dirty="0" smtClean="0">
                          <a:solidFill>
                            <a:srgbClr val="000000"/>
                          </a:solidFill>
                          <a:effectLst/>
                          <a:latin typeface="Times New Roman"/>
                        </a:rPr>
                        <a:t>CEP-</a:t>
                      </a:r>
                      <a:r>
                        <a:rPr lang="en-US" sz="500" b="1" i="0" u="none" strike="noStrike" dirty="0">
                          <a:solidFill>
                            <a:srgbClr val="000000"/>
                          </a:solidFill>
                          <a:effectLst/>
                          <a:latin typeface="Times New Roman"/>
                        </a:rPr>
                        <a:t>-Column 9 * Column 10; Otherwise, Column 9)</a:t>
                      </a:r>
                      <a:endParaRPr lang="en-US" sz="600" b="1" i="0" u="none" strike="noStrike" dirty="0">
                        <a:solidFill>
                          <a:srgbClr val="000000"/>
                        </a:solidFill>
                        <a:effectLst/>
                        <a:latin typeface="Times New Roman"/>
                      </a:endParaRP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 of Economically Disadvantaged Students </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for Title I Allocation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Directly Certified--Greene County Used to Determine the Rank Order for the LEA's Title I Schools</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PPA</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School Allocation PPA times Column 9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dirty="0">
                          <a:solidFill>
                            <a:srgbClr val="000000"/>
                          </a:solidFill>
                          <a:effectLst/>
                          <a:latin typeface="Times New Roman"/>
                        </a:rPr>
                        <a:t>Lincoln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Y</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9-12</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dirty="0">
                          <a:solidFill>
                            <a:srgbClr val="000000"/>
                          </a:solidFill>
                          <a:effectLst/>
                          <a:latin typeface="Times New Roman"/>
                        </a:rPr>
                        <a:t>425</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425</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a:solidFill>
                            <a:srgbClr val="000000"/>
                          </a:solidFill>
                          <a:effectLst/>
                          <a:latin typeface="Times New Roman"/>
                        </a:rPr>
                        <a:t>400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640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425</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100.00%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94.12%</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dirty="0">
                          <a:solidFill>
                            <a:srgbClr val="000000"/>
                          </a:solidFill>
                          <a:effectLst/>
                          <a:latin typeface="Times New Roman"/>
                        </a:rPr>
                        <a:t>Washington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6-8</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Times New Roman"/>
                        </a:rPr>
                        <a:t>500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500</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dirty="0">
                          <a:solidFill>
                            <a:srgbClr val="000000"/>
                          </a:solidFill>
                          <a:effectLst/>
                          <a:latin typeface="Times New Roman"/>
                        </a:rPr>
                        <a:t>475</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475</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N/A</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475</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475</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95.00%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95.00%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dirty="0">
                          <a:solidFill>
                            <a:srgbClr val="000000"/>
                          </a:solidFill>
                          <a:effectLst/>
                          <a:latin typeface="Times New Roman"/>
                        </a:rPr>
                        <a:t>Adams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Y</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3-5</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Times New Roman"/>
                        </a:rPr>
                        <a:t>600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600</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a:solidFill>
                            <a:srgbClr val="000000"/>
                          </a:solidFill>
                          <a:effectLst/>
                          <a:latin typeface="Times New Roman"/>
                        </a:rPr>
                        <a:t>350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350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1.6</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560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560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93.33%</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58.33%</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a:solidFill>
                            <a:srgbClr val="000000"/>
                          </a:solidFill>
                          <a:effectLst/>
                          <a:latin typeface="Times New Roman"/>
                        </a:rPr>
                        <a:t>Jefferson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K-2</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dirty="0">
                          <a:solidFill>
                            <a:srgbClr val="000000"/>
                          </a:solidFill>
                          <a:effectLst/>
                          <a:latin typeface="Times New Roman"/>
                        </a:rPr>
                        <a:t>450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450</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a:solidFill>
                            <a:srgbClr val="000000"/>
                          </a:solidFill>
                          <a:effectLst/>
                          <a:latin typeface="Times New Roman"/>
                        </a:rPr>
                        <a:t>400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N/A</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400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400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88.89%</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88.89%</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dirty="0">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a:solidFill>
                            <a:srgbClr val="000000"/>
                          </a:solidFill>
                          <a:effectLst/>
                          <a:latin typeface="Times New Roman"/>
                        </a:rPr>
                        <a:t>Madison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K-5</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Times New Roman"/>
                        </a:rPr>
                        <a:t>400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400</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dirty="0">
                          <a:solidFill>
                            <a:srgbClr val="000000"/>
                          </a:solidFill>
                          <a:effectLst/>
                          <a:latin typeface="Times New Roman"/>
                        </a:rPr>
                        <a:t>200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200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N/A</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200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200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50.00%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50.00%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ctr"/>
                      <a:r>
                        <a:rPr lang="en-US" sz="600" b="1" i="0" u="none" strike="noStrike" dirty="0">
                          <a:solidFill>
                            <a:srgbClr val="000000"/>
                          </a:solidFill>
                          <a:effectLst/>
                          <a:latin typeface="Times New Roman"/>
                        </a:rPr>
                        <a:t>Monroe </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N</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6-8</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600" b="0" i="0" u="none" strike="noStrike">
                          <a:solidFill>
                            <a:srgbClr val="000000"/>
                          </a:solidFill>
                          <a:effectLst/>
                          <a:latin typeface="Times New Roman"/>
                        </a:rPr>
                        <a:t>500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500</a:t>
                      </a:r>
                    </a:p>
                  </a:txBody>
                  <a:tcPr marL="4596" marR="4596" marT="459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en-US" sz="600" b="0" i="0" u="none" strike="noStrike">
                          <a:solidFill>
                            <a:srgbClr val="000000"/>
                          </a:solidFill>
                          <a:effectLst/>
                          <a:latin typeface="Times New Roman"/>
                        </a:rPr>
                        <a:t>100</a:t>
                      </a:r>
                    </a:p>
                  </a:txBody>
                  <a:tcPr marL="4596" marR="4596" marT="459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100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N/A</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100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100</a:t>
                      </a:r>
                    </a:p>
                  </a:txBody>
                  <a:tcPr marL="4596" marR="4596" marT="4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20.00%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20.00%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125754">
                <a:tc gridSpan="2">
                  <a:txBody>
                    <a:bodyPr/>
                    <a:lstStyle/>
                    <a:p>
                      <a:pPr algn="l" fontAlgn="b"/>
                      <a:r>
                        <a:rPr lang="en-US" sz="600" b="0" i="0" u="none" strike="noStrike">
                          <a:solidFill>
                            <a:srgbClr val="000000"/>
                          </a:solidFill>
                          <a:effectLst/>
                          <a:latin typeface="Times New Roman"/>
                        </a:rPr>
                        <a:t>District Total</a:t>
                      </a:r>
                    </a:p>
                  </a:txBody>
                  <a:tcPr marL="4596" marR="4596" marT="459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l"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2875</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2875</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1925</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2160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75.13%</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dirty="0">
                          <a:solidFill>
                            <a:srgbClr val="000000"/>
                          </a:solidFill>
                          <a:effectLst/>
                          <a:latin typeface="Times New Roman"/>
                        </a:rPr>
                        <a:t>66.96%</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dirty="0">
                          <a:solidFill>
                            <a:srgbClr val="000000"/>
                          </a:solidFill>
                          <a:effectLst/>
                          <a:latin typeface="Times New Roman"/>
                        </a:rPr>
                        <a:t> </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dirty="0">
                          <a:solidFill>
                            <a:srgbClr val="000000"/>
                          </a:solidFill>
                          <a:effectLst/>
                          <a:latin typeface="Times New Roman"/>
                        </a:rPr>
                        <a:t>0</a:t>
                      </a:r>
                    </a:p>
                  </a:txBody>
                  <a:tcPr marL="4596" marR="4596" marT="4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1747434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600" b="0" dirty="0" smtClean="0"/>
              <a:t>LEAs with All CEP Schools</a:t>
            </a:r>
            <a:endParaRPr lang="en-US" sz="3600" dirty="0" smtClean="0"/>
          </a:p>
        </p:txBody>
      </p:sp>
      <p:sp>
        <p:nvSpPr>
          <p:cNvPr id="3" name="Content Placeholder 2"/>
          <p:cNvSpPr>
            <a:spLocks noGrp="1"/>
          </p:cNvSpPr>
          <p:nvPr>
            <p:ph idx="1"/>
          </p:nvPr>
        </p:nvSpPr>
        <p:spPr/>
        <p:txBody>
          <a:bodyPr/>
          <a:lstStyle/>
          <a:p>
            <a:r>
              <a:rPr lang="en-US" dirty="0"/>
              <a:t>If an LEA has all </a:t>
            </a:r>
            <a:r>
              <a:rPr lang="en-US" dirty="0" smtClean="0"/>
              <a:t>CEP </a:t>
            </a:r>
            <a:r>
              <a:rPr lang="en-US" dirty="0"/>
              <a:t>schools, does it need </a:t>
            </a:r>
            <a:r>
              <a:rPr lang="en-US" dirty="0" smtClean="0"/>
              <a:t>to </a:t>
            </a:r>
            <a:r>
              <a:rPr lang="en-US" dirty="0"/>
              <a:t>apply the 1.6 multiplier for Title I ranking and allocation purposes</a:t>
            </a:r>
            <a:r>
              <a:rPr lang="en-US" dirty="0" smtClean="0"/>
              <a:t>?</a:t>
            </a:r>
          </a:p>
          <a:p>
            <a:pPr lvl="1">
              <a:lnSpc>
                <a:spcPct val="100000"/>
              </a:lnSpc>
              <a:buFont typeface="Wingdings" pitchFamily="2" charset="2"/>
              <a:buChar char="Ø"/>
            </a:pPr>
            <a:r>
              <a:rPr lang="en-US" sz="2800" dirty="0"/>
              <a:t>No. If an LEA has all </a:t>
            </a:r>
            <a:r>
              <a:rPr lang="en-US" sz="2800" dirty="0" smtClean="0"/>
              <a:t>CEP </a:t>
            </a:r>
            <a:r>
              <a:rPr lang="en-US" sz="2800" dirty="0"/>
              <a:t>schools, the LEA may rank its schools by the percentage of directly certified students in each school, even though the multiplier is used to determine the USDA reimbursement amount. </a:t>
            </a:r>
          </a:p>
          <a:p>
            <a:endParaRPr lang="en-US" dirty="0" smtClean="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2066299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All </a:t>
            </a:r>
            <a:r>
              <a:rPr lang="en-US" sz="3600" b="0" dirty="0" smtClean="0"/>
              <a:t>CEP </a:t>
            </a:r>
            <a:r>
              <a:rPr lang="en-US" sz="3600" b="0" dirty="0"/>
              <a:t>Schools</a:t>
            </a:r>
          </a:p>
        </p:txBody>
      </p:sp>
      <p:sp>
        <p:nvSpPr>
          <p:cNvPr id="3" name="Content Placeholder 2"/>
          <p:cNvSpPr>
            <a:spLocks noGrp="1"/>
          </p:cNvSpPr>
          <p:nvPr>
            <p:ph idx="1"/>
          </p:nvPr>
        </p:nvSpPr>
        <p:spPr/>
        <p:txBody>
          <a:bodyPr>
            <a:normAutofit/>
          </a:bodyPr>
          <a:lstStyle/>
          <a:p>
            <a:pPr marL="0" indent="0" algn="ctr">
              <a:buNone/>
            </a:pPr>
            <a:endParaRPr lang="en-US" sz="1900"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buNone/>
            </a:pPr>
            <a:endParaRPr lang="en-US" sz="2000" b="1" dirty="0" smtClean="0"/>
          </a:p>
          <a:p>
            <a:pPr marL="0" indent="0">
              <a:buNone/>
            </a:pPr>
            <a:endParaRPr lang="en-US" sz="2000" b="1" dirty="0" smtClean="0"/>
          </a:p>
          <a:p>
            <a:pPr marL="0" indent="0">
              <a:buNone/>
            </a:pPr>
            <a:endParaRPr lang="en-US" sz="2000" b="1" dirty="0"/>
          </a:p>
          <a:p>
            <a:pPr marL="0" indent="0">
              <a:buNone/>
            </a:pPr>
            <a:endParaRPr lang="en-US" sz="500" b="1" dirty="0" smtClean="0"/>
          </a:p>
          <a:p>
            <a:pPr marL="0" indent="0">
              <a:buNone/>
            </a:pPr>
            <a:endParaRPr lang="en-US" b="1" dirty="0" smtClean="0"/>
          </a:p>
          <a:p>
            <a:pPr marL="0" indent="0" algn="ctr">
              <a:buNone/>
            </a:pPr>
            <a:endParaRPr lang="en-US" b="1" dirty="0" smtClean="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graphicFrame>
        <p:nvGraphicFramePr>
          <p:cNvPr id="6" name="Content Placeholder 15"/>
          <p:cNvGraphicFramePr>
            <a:graphicFrameLocks noChangeAspect="1"/>
          </p:cNvGraphicFramePr>
          <p:nvPr>
            <p:extLst>
              <p:ext uri="{D42A27DB-BD31-4B8C-83A1-F6EECF244321}">
                <p14:modId xmlns:p14="http://schemas.microsoft.com/office/powerpoint/2010/main" val="3436942176"/>
              </p:ext>
            </p:extLst>
          </p:nvPr>
        </p:nvGraphicFramePr>
        <p:xfrm>
          <a:off x="263043" y="2257988"/>
          <a:ext cx="8602674" cy="2549339"/>
        </p:xfrm>
        <a:graphic>
          <a:graphicData uri="http://schemas.openxmlformats.org/drawingml/2006/table">
            <a:tbl>
              <a:tblPr/>
              <a:tblGrid>
                <a:gridCol w="373128"/>
                <a:gridCol w="649520"/>
                <a:gridCol w="511324"/>
                <a:gridCol w="297120"/>
                <a:gridCol w="462955"/>
                <a:gridCol w="450863"/>
                <a:gridCol w="462955"/>
                <a:gridCol w="533779"/>
                <a:gridCol w="511324"/>
                <a:gridCol w="808444"/>
                <a:gridCol w="400766"/>
                <a:gridCol w="497505"/>
                <a:gridCol w="699614"/>
                <a:gridCol w="573512"/>
                <a:gridCol w="573512"/>
                <a:gridCol w="367946"/>
                <a:gridCol w="428407"/>
              </a:tblGrid>
              <a:tr h="0">
                <a:tc>
                  <a:txBody>
                    <a:bodyPr/>
                    <a:lstStyle/>
                    <a:p>
                      <a:pPr algn="l" fontAlgn="b"/>
                      <a:r>
                        <a:rPr lang="en-US" sz="600" b="0" i="0" u="none" strike="noStrike" dirty="0">
                          <a:solidFill>
                            <a:srgbClr val="000000"/>
                          </a:solidFill>
                          <a:effectLst/>
                          <a:latin typeface="Times New Roman"/>
                        </a:rPr>
                        <a:t>District:</a:t>
                      </a:r>
                    </a:p>
                  </a:txBody>
                  <a:tcPr marL="4755" marR="4755" marT="47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Times New Roman"/>
                        </a:rPr>
                        <a:t>ABC County</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Times New Roman"/>
                      </a:endParaRPr>
                    </a:p>
                  </a:txBody>
                  <a:tcPr marL="4755" marR="4755" marT="47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r>
                        <a:rPr lang="en-US" sz="600" b="0" i="0" u="none" strike="noStrike">
                          <a:solidFill>
                            <a:srgbClr val="000000"/>
                          </a:solidFill>
                          <a:effectLst/>
                          <a:latin typeface="Times New Roman"/>
                        </a:rPr>
                        <a:t>FY</a:t>
                      </a:r>
                    </a:p>
                  </a:txBody>
                  <a:tcPr marL="4755" marR="4755" marT="475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Times New Roman"/>
                        </a:rPr>
                        <a:t>2015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755" marR="4755" marT="4755" marB="0" anchor="b">
                    <a:lnL>
                      <a:noFill/>
                    </a:lnL>
                    <a:lnR>
                      <a:noFill/>
                    </a:lnR>
                    <a:lnT>
                      <a:noFill/>
                    </a:lnT>
                    <a:lnB>
                      <a:noFill/>
                    </a:lnB>
                  </a:tcPr>
                </a:tc>
              </a:tr>
              <a:tr h="249047">
                <a:tc gridSpan="2">
                  <a:txBody>
                    <a:bodyPr/>
                    <a:lstStyle/>
                    <a:p>
                      <a:pPr algn="ctr" fontAlgn="b"/>
                      <a:r>
                        <a:rPr lang="en-US" sz="600" b="0" i="0" u="none" strike="noStrike" dirty="0">
                          <a:solidFill>
                            <a:srgbClr val="000000"/>
                          </a:solidFill>
                          <a:effectLst/>
                          <a:latin typeface="Times New Roman"/>
                        </a:rPr>
                        <a:t>Column 1</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a:solidFill>
                            <a:srgbClr val="000000"/>
                          </a:solidFill>
                          <a:effectLst/>
                          <a:latin typeface="Times New Roman"/>
                        </a:rPr>
                        <a:t>Column 2</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3</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4</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5</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6</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7</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8</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9</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10</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11</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12</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13</a:t>
                      </a:r>
                    </a:p>
                  </a:txBody>
                  <a:tcPr marL="4755" marR="4755" marT="47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14</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15</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16</a:t>
                      </a:r>
                    </a:p>
                  </a:txBody>
                  <a:tcPr marL="4755" marR="4755" marT="4755" marB="0" anchor="b">
                    <a:lnL>
                      <a:noFill/>
                    </a:lnL>
                    <a:lnR>
                      <a:noFill/>
                    </a:lnR>
                    <a:lnT>
                      <a:noFill/>
                    </a:lnT>
                    <a:lnB w="6350" cap="flat" cmpd="sng" algn="ctr">
                      <a:solidFill>
                        <a:srgbClr val="000000"/>
                      </a:solidFill>
                      <a:prstDash val="solid"/>
                      <a:round/>
                      <a:headEnd type="none" w="med" len="med"/>
                      <a:tailEnd type="none" w="med" len="med"/>
                    </a:lnB>
                  </a:tcPr>
                </a:tc>
              </a:tr>
              <a:tr h="1438926">
                <a:tc gridSpan="2">
                  <a:txBody>
                    <a:bodyPr/>
                    <a:lstStyle/>
                    <a:p>
                      <a:pPr algn="l" fontAlgn="ctr"/>
                      <a:r>
                        <a:rPr lang="en-US" sz="600" b="1" i="0" u="none" strike="noStrike" dirty="0">
                          <a:solidFill>
                            <a:srgbClr val="000000"/>
                          </a:solidFill>
                          <a:effectLst/>
                          <a:latin typeface="Times New Roman"/>
                        </a:rPr>
                        <a:t>School</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Community Eligibility </a:t>
                      </a:r>
                      <a:r>
                        <a:rPr lang="en-US" sz="600" b="1" i="0" u="none" strike="noStrike" dirty="0" smtClean="0">
                          <a:solidFill>
                            <a:srgbClr val="000000"/>
                          </a:solidFill>
                          <a:effectLst/>
                          <a:latin typeface="Times New Roman"/>
                        </a:rPr>
                        <a:t>Provision </a:t>
                      </a:r>
                      <a:r>
                        <a:rPr lang="en-US" sz="600" b="1" i="0" u="none" strike="noStrike" dirty="0">
                          <a:solidFill>
                            <a:srgbClr val="000000"/>
                          </a:solidFill>
                          <a:effectLst/>
                          <a:latin typeface="Times New Roman"/>
                        </a:rPr>
                        <a:t>School (Y/N) </a:t>
                      </a:r>
                      <a:br>
                        <a:rPr lang="en-US" sz="600" b="1" i="0" u="none" strike="noStrike" dirty="0">
                          <a:solidFill>
                            <a:srgbClr val="000000"/>
                          </a:solidFill>
                          <a:effectLst/>
                          <a:latin typeface="Times New Roman"/>
                        </a:rPr>
                      </a:br>
                      <a:endParaRPr lang="en-US" sz="600" b="1" i="0" u="none" strike="noStrike" dirty="0">
                        <a:solidFill>
                          <a:srgbClr val="000000"/>
                        </a:solidFill>
                        <a:effectLst/>
                        <a:latin typeface="Times New Roman"/>
                      </a:endParaRP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Grade Span</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Total Enrollment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Pre-K Enrollment</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Total Enrollment Minus </a:t>
                      </a:r>
                      <a:br>
                        <a:rPr lang="en-US" sz="600" b="1" i="0" u="none" strike="noStrike" dirty="0">
                          <a:solidFill>
                            <a:srgbClr val="000000"/>
                          </a:solidFill>
                          <a:effectLst/>
                          <a:latin typeface="Times New Roman"/>
                        </a:rPr>
                      </a:br>
                      <a:r>
                        <a:rPr lang="en-US" sz="600" b="1" i="0" u="none" strike="noStrike" dirty="0">
                          <a:solidFill>
                            <a:srgbClr val="000000"/>
                          </a:solidFill>
                          <a:effectLst/>
                          <a:latin typeface="Times New Roman"/>
                        </a:rPr>
                        <a:t>Pre-K</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If Column 2 = N, Total Free/ Reduced Meals Count;</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If Column 2 =Y, TANF, SNAP Directly Certified</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If Column 2 = N, PK Free/ Reduced Meals Count; If Column 2 =Y, PK TANF, SNAP Directly Certified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Economically Disadvantaged Students Identified by Data for School Lunch Program Minus Pre-K</a:t>
                      </a:r>
                      <a:r>
                        <a:rPr lang="en-US" sz="500" b="1" i="0" u="none" strike="noStrike" dirty="0">
                          <a:solidFill>
                            <a:srgbClr val="000000"/>
                          </a:solidFill>
                          <a:effectLst/>
                          <a:latin typeface="Times New Roman"/>
                        </a:rPr>
                        <a:t> </a:t>
                      </a:r>
                      <a:br>
                        <a:rPr lang="en-US" sz="500" b="1" i="0" u="none" strike="noStrike" dirty="0">
                          <a:solidFill>
                            <a:srgbClr val="000000"/>
                          </a:solidFill>
                          <a:effectLst/>
                          <a:latin typeface="Times New Roman"/>
                        </a:rPr>
                      </a:br>
                      <a:r>
                        <a:rPr lang="en-US" sz="500" b="1" i="0" u="none" strike="noStrike" dirty="0" smtClean="0">
                          <a:solidFill>
                            <a:srgbClr val="000000"/>
                          </a:solidFill>
                          <a:effectLst/>
                          <a:latin typeface="Times New Roman"/>
                        </a:rPr>
                        <a:t>(CEP </a:t>
                      </a:r>
                      <a:r>
                        <a:rPr lang="en-US" sz="500" b="1" i="0" u="none" strike="noStrike" dirty="0">
                          <a:solidFill>
                            <a:srgbClr val="000000"/>
                          </a:solidFill>
                          <a:effectLst/>
                          <a:latin typeface="Times New Roman"/>
                        </a:rPr>
                        <a:t>or Household Applications)</a:t>
                      </a:r>
                      <a:endParaRPr lang="en-US" sz="600" b="1" i="0" u="none" strike="noStrike" dirty="0">
                        <a:solidFill>
                          <a:srgbClr val="000000"/>
                        </a:solidFill>
                        <a:effectLst/>
                        <a:latin typeface="Times New Roman"/>
                      </a:endParaRP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Multiplier (1.6)</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Column 10 *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=Y;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=N)</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Number Used to Determine Percentage of Meals Paid by USDA (For </a:t>
                      </a:r>
                      <a:r>
                        <a:rPr lang="en-US" sz="500" b="1" i="0" u="none" strike="noStrike" dirty="0" smtClean="0">
                          <a:solidFill>
                            <a:srgbClr val="000000"/>
                          </a:solidFill>
                          <a:effectLst/>
                          <a:latin typeface="Times New Roman"/>
                        </a:rPr>
                        <a:t>CEP-</a:t>
                      </a:r>
                      <a:r>
                        <a:rPr lang="en-US" sz="500" b="1" i="0" u="none" strike="noStrike" dirty="0">
                          <a:solidFill>
                            <a:srgbClr val="000000"/>
                          </a:solidFill>
                          <a:effectLst/>
                          <a:latin typeface="Times New Roman"/>
                        </a:rPr>
                        <a:t>-Column 9 * Column 10; Otherwise, Column 9)</a:t>
                      </a:r>
                      <a:endParaRPr lang="en-US" sz="600" b="1" i="0" u="none" strike="noStrike" dirty="0">
                        <a:solidFill>
                          <a:srgbClr val="000000"/>
                        </a:solidFill>
                        <a:effectLst/>
                        <a:latin typeface="Times New Roman"/>
                      </a:endParaRP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 % of Economically Disadvantaged Students </a:t>
                      </a:r>
                      <a:br>
                        <a:rPr lang="en-US" sz="600" b="1" i="0" u="none" strike="noStrike" dirty="0">
                          <a:solidFill>
                            <a:srgbClr val="000000"/>
                          </a:solidFill>
                          <a:effectLst/>
                          <a:latin typeface="Times New Roman"/>
                        </a:rPr>
                      </a:br>
                      <a:r>
                        <a:rPr lang="en-US" sz="600" b="1" i="0" u="none" strike="noStrike" dirty="0">
                          <a:solidFill>
                            <a:srgbClr val="000000"/>
                          </a:solidFill>
                          <a:effectLst/>
                          <a:latin typeface="Times New Roman"/>
                        </a:rPr>
                        <a:t>for Title I Allocation</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Directly Certified--Greene County Used to Determine the Rank Order for the LEA's Title I Schools</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PPA</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School Allocation PPA times Column 9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32533">
                <a:tc gridSpan="2">
                  <a:txBody>
                    <a:bodyPr/>
                    <a:lstStyle/>
                    <a:p>
                      <a:pPr algn="l" fontAlgn="ctr"/>
                      <a:r>
                        <a:rPr lang="en-US" sz="500" b="1" i="0" u="none" strike="noStrike">
                          <a:solidFill>
                            <a:srgbClr val="000000"/>
                          </a:solidFill>
                          <a:effectLst/>
                          <a:latin typeface="Times New Roman"/>
                        </a:rPr>
                        <a:t>ABC Co. High School</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9-12</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985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985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495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495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792</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792</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80.41%</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50.25%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32533">
                <a:tc gridSpan="2">
                  <a:txBody>
                    <a:bodyPr/>
                    <a:lstStyle/>
                    <a:p>
                      <a:pPr algn="l" fontAlgn="ctr"/>
                      <a:r>
                        <a:rPr lang="en-US" sz="500" b="1" i="0" u="none" strike="noStrike">
                          <a:solidFill>
                            <a:srgbClr val="000000"/>
                          </a:solidFill>
                          <a:effectLst/>
                          <a:latin typeface="Times New Roman"/>
                        </a:rPr>
                        <a:t>ABC  Co. Middle School</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958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958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573</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573</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916.8</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917</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95.70%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59.81%</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32533">
                <a:tc gridSpan="2">
                  <a:txBody>
                    <a:bodyPr/>
                    <a:lstStyle/>
                    <a:p>
                      <a:pPr algn="l" fontAlgn="ctr"/>
                      <a:r>
                        <a:rPr lang="en-US" sz="500" b="1" i="0" u="none" strike="noStrike">
                          <a:solidFill>
                            <a:srgbClr val="000000"/>
                          </a:solidFill>
                          <a:effectLst/>
                          <a:latin typeface="Times New Roman"/>
                        </a:rPr>
                        <a:t>ABC  Co. Elem School</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618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618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398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398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636.8</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618</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100.00%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64.40%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32533">
                <a:tc gridSpan="2">
                  <a:txBody>
                    <a:bodyPr/>
                    <a:lstStyle/>
                    <a:p>
                      <a:pPr algn="l" fontAlgn="ctr"/>
                      <a:r>
                        <a:rPr lang="en-US" sz="500" b="1" i="0" u="none" strike="noStrike">
                          <a:solidFill>
                            <a:srgbClr val="000000"/>
                          </a:solidFill>
                          <a:effectLst/>
                          <a:latin typeface="Times New Roman"/>
                        </a:rPr>
                        <a:t>ABC Co. primary School</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k-2</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805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805</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538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538</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860.8</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805</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100.00%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66.83%</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3868">
                <a:tc gridSpan="2">
                  <a:txBody>
                    <a:bodyPr/>
                    <a:lstStyle/>
                    <a:p>
                      <a:pPr algn="l"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0</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#VALUE!</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#DIV/0!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38844">
                <a:tc gridSpan="2">
                  <a:txBody>
                    <a:bodyPr/>
                    <a:lstStyle/>
                    <a:p>
                      <a:pPr algn="l" fontAlgn="ctr"/>
                      <a:r>
                        <a:rPr lang="en-US" sz="600" b="1" i="0" u="none" strike="noStrike" dirty="0">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755" marR="4755" marT="47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solidFill>
                            <a:srgbClr val="000000"/>
                          </a:solidFill>
                          <a:effectLst/>
                          <a:latin typeface="Times New Roman"/>
                        </a:rPr>
                        <a:t>$0</a:t>
                      </a:r>
                    </a:p>
                  </a:txBody>
                  <a:tcPr marL="4755" marR="4755" marT="47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95599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More Than One School </a:t>
            </a:r>
            <a:br>
              <a:rPr lang="en-US" sz="3600" b="0" dirty="0"/>
            </a:br>
            <a:r>
              <a:rPr lang="en-US" sz="3600" b="0" dirty="0" smtClean="0"/>
              <a:t>at 100-Percent</a:t>
            </a:r>
            <a:endParaRPr lang="en-US" sz="3600" dirty="0"/>
          </a:p>
        </p:txBody>
      </p:sp>
      <p:sp>
        <p:nvSpPr>
          <p:cNvPr id="3" name="Content Placeholder 2"/>
          <p:cNvSpPr>
            <a:spLocks noGrp="1"/>
          </p:cNvSpPr>
          <p:nvPr>
            <p:ph idx="1"/>
          </p:nvPr>
        </p:nvSpPr>
        <p:spPr/>
        <p:txBody>
          <a:bodyPr>
            <a:normAutofit/>
          </a:bodyPr>
          <a:lstStyle/>
          <a:p>
            <a:r>
              <a:rPr lang="en-US" dirty="0"/>
              <a:t>If the application of the 1.6 multiplier results in more than one school at </a:t>
            </a:r>
            <a:r>
              <a:rPr lang="en-US" dirty="0" smtClean="0"/>
              <a:t>100-percent </a:t>
            </a:r>
            <a:r>
              <a:rPr lang="en-US" dirty="0"/>
              <a:t>poverty, must an LEA allocate the same per-pupil amount to each of these </a:t>
            </a:r>
            <a:r>
              <a:rPr lang="en-US" dirty="0" smtClean="0"/>
              <a:t>schools?</a:t>
            </a:r>
          </a:p>
          <a:p>
            <a:pPr lvl="1">
              <a:lnSpc>
                <a:spcPct val="110000"/>
              </a:lnSpc>
              <a:buFont typeface="Wingdings" pitchFamily="2" charset="2"/>
              <a:buChar char="Ø"/>
            </a:pPr>
            <a:r>
              <a:rPr lang="en-US" sz="2800" dirty="0"/>
              <a:t>Not necessarily. At its discretion, an LEA may take into consideration the direct certification poverty percentage of each of these schools. </a:t>
            </a:r>
            <a:r>
              <a:rPr lang="en-US" sz="1800" dirty="0"/>
              <a:t/>
            </a:r>
            <a:br>
              <a:rPr lang="en-US" sz="1800" dirty="0"/>
            </a:br>
            <a:r>
              <a:rPr lang="en-US" sz="1800" dirty="0"/>
              <a:t/>
            </a:r>
            <a:br>
              <a:rPr lang="en-US" sz="1800" dirty="0"/>
            </a:br>
            <a:endParaRPr lang="en-US" sz="18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4122258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More Than One School </a:t>
            </a:r>
            <a:br>
              <a:rPr lang="en-US" sz="3600" b="0" dirty="0"/>
            </a:br>
            <a:r>
              <a:rPr lang="en-US" sz="3600" b="0" dirty="0"/>
              <a:t>at 100-Percent</a:t>
            </a:r>
            <a:endParaRPr lang="en-US" sz="3600" dirty="0"/>
          </a:p>
        </p:txBody>
      </p:sp>
      <p:sp>
        <p:nvSpPr>
          <p:cNvPr id="3" name="Content Placeholder 2"/>
          <p:cNvSpPr>
            <a:spLocks noGrp="1"/>
          </p:cNvSpPr>
          <p:nvPr>
            <p:ph idx="1"/>
          </p:nvPr>
        </p:nvSpPr>
        <p:spPr/>
        <p:txBody>
          <a:bodyPr>
            <a:normAutofit fontScale="77500" lnSpcReduction="20000"/>
          </a:bodyPr>
          <a:lstStyle/>
          <a:p>
            <a:pPr marL="0" lvl="1" indent="0">
              <a:spcBef>
                <a:spcPts val="1000"/>
              </a:spcBef>
              <a:buNone/>
            </a:pPr>
            <a:r>
              <a:rPr lang="en-US" sz="3300" dirty="0" smtClean="0"/>
              <a:t>Under 34 C.F.R. § 200.78(c), an LEA is not required to allocate the same per-pupil amount to each participating school, as long as it allocates higher per-pupil amounts for schools with higher concentrations of poverty than to schools with lower concentrations of poverty. In the case of an LEA that has more than one CEP school at 100-percent poverty by virtue of the 1.6 multiplier but the schools have different direct certification percentages, the LEA may allocate a greater per-pupil amount for the 100-percent school with the higher percentage of directly certified students because the direct certification data indicate that the school has a higher concentration of poverty than the other 100-percent schools.</a:t>
            </a:r>
            <a:endParaRPr lang="en-US" sz="3300" dirty="0"/>
          </a:p>
          <a:p>
            <a:pPr marL="0" lvl="1" indent="0">
              <a:spcBef>
                <a:spcPts val="1000"/>
              </a:spcBef>
              <a:buNone/>
            </a:pPr>
            <a:endParaRPr lang="en-US" sz="3000" dirty="0" smtClean="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2419201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More Than One School </a:t>
            </a:r>
            <a:br>
              <a:rPr lang="en-US" sz="3600" b="0" dirty="0"/>
            </a:br>
            <a:r>
              <a:rPr lang="en-US" sz="3600" b="0" dirty="0" smtClean="0"/>
              <a:t>at 100-Percent</a:t>
            </a:r>
            <a:endParaRPr lang="en-US" sz="3600" dirty="0"/>
          </a:p>
        </p:txBody>
      </p:sp>
      <p:sp>
        <p:nvSpPr>
          <p:cNvPr id="3" name="Content Placeholder 2"/>
          <p:cNvSpPr>
            <a:spLocks noGrp="1"/>
          </p:cNvSpPr>
          <p:nvPr>
            <p:ph idx="1"/>
          </p:nvPr>
        </p:nvSpPr>
        <p:spPr/>
        <p:txBody>
          <a:bodyPr>
            <a:noAutofit/>
          </a:bodyPr>
          <a:lstStyle/>
          <a:p>
            <a:pPr lvl="1">
              <a:buFont typeface="Wingdings" pitchFamily="2" charset="2"/>
              <a:buChar char="Ø"/>
            </a:pPr>
            <a:r>
              <a:rPr lang="en-US" dirty="0"/>
              <a:t>In other words, the direct certification data may be used to differentiate among multiple </a:t>
            </a:r>
            <a:r>
              <a:rPr lang="en-US" dirty="0" smtClean="0"/>
              <a:t>CEP </a:t>
            </a:r>
            <a:r>
              <a:rPr lang="en-US" dirty="0"/>
              <a:t>schools with a </a:t>
            </a:r>
            <a:r>
              <a:rPr lang="en-US" dirty="0" smtClean="0"/>
              <a:t>100-percent </a:t>
            </a:r>
            <a:r>
              <a:rPr lang="en-US" dirty="0"/>
              <a:t>poverty rate. In order to differentiate among these schools based on the most current data, an LEA may wish to use annual direct certification data and update the rankings as appropriate even if the data are not updated during the four-year period for </a:t>
            </a:r>
            <a:r>
              <a:rPr lang="en-US" dirty="0" smtClean="0"/>
              <a:t>CEP purposes</a:t>
            </a:r>
            <a:r>
              <a:rPr lang="en-US" dirty="0"/>
              <a:t>. </a:t>
            </a:r>
          </a:p>
          <a:p>
            <a:pPr lvl="1">
              <a:buFont typeface="Wingdings" pitchFamily="2" charset="2"/>
              <a:buChar char="Ø"/>
            </a:pPr>
            <a:r>
              <a:rPr lang="en-US" dirty="0"/>
              <a:t>To ensure that it complies with 34 C.F.R. § 200.78(c), an LEA must make sure that the </a:t>
            </a:r>
            <a:r>
              <a:rPr lang="en-US" dirty="0" smtClean="0"/>
              <a:t>100-percent CEP schools </a:t>
            </a:r>
            <a:r>
              <a:rPr lang="en-US" dirty="0"/>
              <a:t>receive at least as much per pupil as </a:t>
            </a:r>
            <a:r>
              <a:rPr lang="en-US" dirty="0" smtClean="0"/>
              <a:t>CEP and non-CEP </a:t>
            </a:r>
            <a:r>
              <a:rPr lang="en-US" dirty="0"/>
              <a:t>schools with poverty rates below </a:t>
            </a:r>
            <a:r>
              <a:rPr lang="en-US" dirty="0" smtClean="0"/>
              <a:t>100-percent</a:t>
            </a:r>
            <a:r>
              <a:rPr lang="en-US" dirty="0"/>
              <a:t>. </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2557066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More Than One School </a:t>
            </a:r>
            <a:br>
              <a:rPr lang="en-US" sz="3600" b="0" dirty="0"/>
            </a:br>
            <a:r>
              <a:rPr lang="en-US" sz="3600" b="0" dirty="0" smtClean="0"/>
              <a:t>at 100-Percent</a:t>
            </a:r>
            <a:endParaRPr lang="en-US" sz="3600" dirty="0"/>
          </a:p>
        </p:txBody>
      </p:sp>
      <p:sp>
        <p:nvSpPr>
          <p:cNvPr id="3" name="Content Placeholder 2"/>
          <p:cNvSpPr>
            <a:spLocks noGrp="1"/>
          </p:cNvSpPr>
          <p:nvPr>
            <p:ph idx="1"/>
          </p:nvPr>
        </p:nvSpPr>
        <p:spPr>
          <a:xfrm>
            <a:off x="339090" y="1832296"/>
            <a:ext cx="8439150" cy="4351338"/>
          </a:xfrm>
        </p:spPr>
        <p:txBody>
          <a:bodyPr>
            <a:noAutofit/>
          </a:bodyPr>
          <a:lstStyle/>
          <a:p>
            <a:pPr lvl="1">
              <a:buFont typeface="Wingdings" pitchFamily="2" charset="2"/>
              <a:buChar char="Ø"/>
            </a:pPr>
            <a:r>
              <a:rPr lang="en-US" dirty="0"/>
              <a:t>A </a:t>
            </a:r>
            <a:r>
              <a:rPr lang="en-US" dirty="0" smtClean="0"/>
              <a:t>non-CEP school </a:t>
            </a:r>
            <a:r>
              <a:rPr lang="en-US" dirty="0"/>
              <a:t>with a </a:t>
            </a:r>
            <a:r>
              <a:rPr lang="en-US" dirty="0" smtClean="0"/>
              <a:t>95-percent </a:t>
            </a:r>
            <a:r>
              <a:rPr lang="en-US" dirty="0"/>
              <a:t>poverty rate </a:t>
            </a:r>
            <a:br>
              <a:rPr lang="en-US" dirty="0"/>
            </a:br>
            <a:r>
              <a:rPr lang="en-US" dirty="0"/>
              <a:t>may not receive more per-pupil funding than a </a:t>
            </a:r>
            <a:r>
              <a:rPr lang="en-US" dirty="0" smtClean="0"/>
              <a:t>CEP school </a:t>
            </a:r>
            <a:r>
              <a:rPr lang="en-US" dirty="0"/>
              <a:t>with a </a:t>
            </a:r>
            <a:r>
              <a:rPr lang="en-US" dirty="0" smtClean="0"/>
              <a:t>100-percent </a:t>
            </a:r>
            <a:r>
              <a:rPr lang="en-US" dirty="0"/>
              <a:t>poverty rate by virtue of the 1.6 multiplier. To ensure that it complies with 34 C.F.R. § 200.78(c), an LEA must make sure that the </a:t>
            </a:r>
            <a:r>
              <a:rPr lang="en-US" dirty="0" smtClean="0"/>
              <a:t>100-percent CEP </a:t>
            </a:r>
            <a:r>
              <a:rPr lang="en-US" dirty="0"/>
              <a:t>schools receive at least as much per pupil as </a:t>
            </a:r>
            <a:r>
              <a:rPr lang="en-US" dirty="0" smtClean="0"/>
              <a:t>CEP and non-CEP schools </a:t>
            </a:r>
            <a:r>
              <a:rPr lang="en-US" dirty="0"/>
              <a:t>with poverty rates below </a:t>
            </a:r>
            <a:r>
              <a:rPr lang="en-US" dirty="0" smtClean="0"/>
              <a:t>100-percent</a:t>
            </a:r>
            <a:r>
              <a:rPr lang="en-US" dirty="0"/>
              <a:t>. </a:t>
            </a:r>
          </a:p>
          <a:p>
            <a:pPr lvl="1">
              <a:buFont typeface="Wingdings" pitchFamily="2" charset="2"/>
              <a:buChar char="Ø"/>
            </a:pPr>
            <a:r>
              <a:rPr lang="en-US" dirty="0"/>
              <a:t>If two </a:t>
            </a:r>
            <a:r>
              <a:rPr lang="en-US" dirty="0" smtClean="0"/>
              <a:t>CEP schools </a:t>
            </a:r>
            <a:r>
              <a:rPr lang="en-US" dirty="0"/>
              <a:t>have the same direct certification rate, they must be provided the same per-pupil allocation. </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2915442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More Than One School </a:t>
            </a:r>
            <a:br>
              <a:rPr lang="en-US" sz="3600" b="0" dirty="0"/>
            </a:br>
            <a:r>
              <a:rPr lang="en-US" sz="3600" b="0" dirty="0" smtClean="0"/>
              <a:t>at 100-Percent</a:t>
            </a:r>
            <a:endParaRPr lang="en-US" sz="36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1765209089"/>
              </p:ext>
            </p:extLst>
          </p:nvPr>
        </p:nvGraphicFramePr>
        <p:xfrm>
          <a:off x="327661" y="2103172"/>
          <a:ext cx="8534402" cy="2209011"/>
        </p:xfrm>
        <a:graphic>
          <a:graphicData uri="http://schemas.openxmlformats.org/drawingml/2006/table">
            <a:tbl>
              <a:tblPr/>
              <a:tblGrid>
                <a:gridCol w="353622"/>
                <a:gridCol w="956088"/>
                <a:gridCol w="505876"/>
                <a:gridCol w="287533"/>
                <a:gridCol w="388620"/>
                <a:gridCol w="471480"/>
                <a:gridCol w="438753"/>
                <a:gridCol w="507087"/>
                <a:gridCol w="483383"/>
                <a:gridCol w="766181"/>
                <a:gridCol w="379815"/>
                <a:gridCol w="471496"/>
                <a:gridCol w="663041"/>
                <a:gridCol w="543530"/>
                <a:gridCol w="543530"/>
                <a:gridCol w="368357"/>
                <a:gridCol w="406010"/>
              </a:tblGrid>
              <a:tr h="95404">
                <a:tc>
                  <a:txBody>
                    <a:bodyPr/>
                    <a:lstStyle/>
                    <a:p>
                      <a:pPr algn="l" fontAlgn="b"/>
                      <a:r>
                        <a:rPr lang="en-US" sz="600" b="0" i="0" u="none" strike="noStrike" dirty="0">
                          <a:solidFill>
                            <a:srgbClr val="000000"/>
                          </a:solidFill>
                          <a:effectLst/>
                          <a:latin typeface="Times New Roman"/>
                        </a:rPr>
                        <a:t>District:</a:t>
                      </a:r>
                    </a:p>
                  </a:txBody>
                  <a:tcPr marL="4543" marR="4543" marT="454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Times New Roman"/>
                        </a:rPr>
                        <a:t>JKL County</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Times New Roman"/>
                      </a:endParaRPr>
                    </a:p>
                  </a:txBody>
                  <a:tcPr marL="4543" marR="4543" marT="45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dirty="0">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r>
                        <a:rPr lang="en-US" sz="600" b="0" i="0" u="none" strike="noStrike">
                          <a:solidFill>
                            <a:srgbClr val="000000"/>
                          </a:solidFill>
                          <a:effectLst/>
                          <a:latin typeface="Times New Roman"/>
                        </a:rPr>
                        <a:t>FY</a:t>
                      </a:r>
                    </a:p>
                  </a:txBody>
                  <a:tcPr marL="4543" marR="4543" marT="454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solidFill>
                            <a:srgbClr val="000000"/>
                          </a:solidFill>
                          <a:effectLst/>
                          <a:latin typeface="Times New Roman"/>
                        </a:rPr>
                        <a:t>2014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c>
                  <a:txBody>
                    <a:bodyPr/>
                    <a:lstStyle/>
                    <a:p>
                      <a:pPr algn="r" fontAlgn="b"/>
                      <a:endParaRPr lang="en-US" sz="600" b="0" i="0" u="none" strike="noStrike">
                        <a:solidFill>
                          <a:srgbClr val="000000"/>
                        </a:solidFill>
                        <a:effectLst/>
                        <a:latin typeface="Times New Roman"/>
                      </a:endParaRPr>
                    </a:p>
                  </a:txBody>
                  <a:tcPr marL="4543" marR="4543" marT="4543" marB="0" anchor="b">
                    <a:lnL>
                      <a:noFill/>
                    </a:lnL>
                    <a:lnR>
                      <a:noFill/>
                    </a:lnR>
                    <a:lnT>
                      <a:noFill/>
                    </a:lnT>
                    <a:lnB>
                      <a:noFill/>
                    </a:lnB>
                  </a:tcPr>
                </a:tc>
              </a:tr>
              <a:tr h="178995">
                <a:tc gridSpan="2">
                  <a:txBody>
                    <a:bodyPr/>
                    <a:lstStyle/>
                    <a:p>
                      <a:pPr algn="ctr" fontAlgn="b"/>
                      <a:r>
                        <a:rPr lang="en-US" sz="600" b="0" i="0" u="none" strike="noStrike" dirty="0">
                          <a:solidFill>
                            <a:srgbClr val="000000"/>
                          </a:solidFill>
                          <a:effectLst/>
                          <a:latin typeface="Times New Roman"/>
                        </a:rPr>
                        <a:t>Column 1</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600" b="0" i="0" u="none" strike="noStrike">
                          <a:solidFill>
                            <a:srgbClr val="000000"/>
                          </a:solidFill>
                          <a:effectLst/>
                          <a:latin typeface="Times New Roman"/>
                        </a:rPr>
                        <a:t>Column 2</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3</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a:rPr>
                        <a:t>Column 4</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Times New Roman"/>
                        </a:rPr>
                        <a:t>Column 5</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6</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7</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8</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9</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10</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11</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12</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13</a:t>
                      </a:r>
                    </a:p>
                  </a:txBody>
                  <a:tcPr marL="4543" marR="4543" marT="4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14</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15</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Times New Roman"/>
                        </a:rPr>
                        <a:t>Column 16</a:t>
                      </a:r>
                    </a:p>
                  </a:txBody>
                  <a:tcPr marL="4543" marR="4543" marT="4543" marB="0" anchor="b">
                    <a:lnL>
                      <a:noFill/>
                    </a:lnL>
                    <a:lnR>
                      <a:noFill/>
                    </a:lnR>
                    <a:lnT>
                      <a:noFill/>
                    </a:lnT>
                    <a:lnB w="6350" cap="flat" cmpd="sng" algn="ctr">
                      <a:solidFill>
                        <a:srgbClr val="000000"/>
                      </a:solidFill>
                      <a:prstDash val="solid"/>
                      <a:round/>
                      <a:headEnd type="none" w="med" len="med"/>
                      <a:tailEnd type="none" w="med" len="med"/>
                    </a:lnB>
                  </a:tcPr>
                </a:tc>
              </a:tr>
              <a:tr h="1035811">
                <a:tc gridSpan="2">
                  <a:txBody>
                    <a:bodyPr/>
                    <a:lstStyle/>
                    <a:p>
                      <a:pPr algn="l" fontAlgn="ctr"/>
                      <a:r>
                        <a:rPr lang="en-US" sz="600" b="1" i="0" u="none" strike="noStrike" dirty="0">
                          <a:solidFill>
                            <a:srgbClr val="000000"/>
                          </a:solidFill>
                          <a:effectLst/>
                          <a:latin typeface="Times New Roman"/>
                        </a:rPr>
                        <a:t>School</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dirty="0">
                          <a:solidFill>
                            <a:srgbClr val="000000"/>
                          </a:solidFill>
                          <a:effectLst/>
                          <a:latin typeface="Times New Roman"/>
                        </a:rPr>
                        <a:t>Community Eligibility </a:t>
                      </a:r>
                      <a:r>
                        <a:rPr lang="en-US" sz="600" b="1" i="0" u="none" strike="noStrike" dirty="0" smtClean="0">
                          <a:solidFill>
                            <a:srgbClr val="000000"/>
                          </a:solidFill>
                          <a:effectLst/>
                          <a:latin typeface="Times New Roman"/>
                        </a:rPr>
                        <a:t>Provision </a:t>
                      </a:r>
                      <a:r>
                        <a:rPr lang="en-US" sz="600" b="1" i="0" u="none" strike="noStrike" dirty="0">
                          <a:solidFill>
                            <a:srgbClr val="000000"/>
                          </a:solidFill>
                          <a:effectLst/>
                          <a:latin typeface="Times New Roman"/>
                        </a:rPr>
                        <a:t>School (Y/N) </a:t>
                      </a:r>
                      <a:br>
                        <a:rPr lang="en-US" sz="600" b="1" i="0" u="none" strike="noStrike" dirty="0">
                          <a:solidFill>
                            <a:srgbClr val="000000"/>
                          </a:solidFill>
                          <a:effectLst/>
                          <a:latin typeface="Times New Roman"/>
                        </a:rPr>
                      </a:br>
                      <a:endParaRPr lang="en-US" sz="600" b="1" i="0" u="none" strike="noStrike" dirty="0">
                        <a:solidFill>
                          <a:srgbClr val="000000"/>
                        </a:solidFill>
                        <a:effectLst/>
                        <a:latin typeface="Times New Roman"/>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Grade Span</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Total Enrollment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Pre-K Enrollment</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Total Enrollment Minus </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Pre-K</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If Column 2 = N, Total Free/ Reduced Meals Count;</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If Column 2 =Y, TANF, SNAP Directly Certified</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If Column 2 = N, PK Free/ Reduced Meals Count; If Column 2 =Y, PK TANF, SNAP Directly Certified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Times New Roman"/>
                        </a:rPr>
                        <a:t>Economically Disadvantaged Students Identified by Data for School Lunch Program Minus Pre-K</a:t>
                      </a:r>
                      <a:r>
                        <a:rPr lang="en-US" sz="500" b="1" i="0" u="none" strike="noStrike" dirty="0">
                          <a:solidFill>
                            <a:srgbClr val="000000"/>
                          </a:solidFill>
                          <a:effectLst/>
                          <a:latin typeface="Times New Roman"/>
                        </a:rPr>
                        <a:t> </a:t>
                      </a:r>
                      <a:br>
                        <a:rPr lang="en-US" sz="500" b="1" i="0" u="none" strike="noStrike" dirty="0">
                          <a:solidFill>
                            <a:srgbClr val="000000"/>
                          </a:solidFill>
                          <a:effectLst/>
                          <a:latin typeface="Times New Roman"/>
                        </a:rPr>
                      </a:br>
                      <a:r>
                        <a:rPr lang="en-US" sz="500" b="1" i="0" u="none" strike="noStrike" dirty="0" smtClean="0">
                          <a:solidFill>
                            <a:srgbClr val="000000"/>
                          </a:solidFill>
                          <a:effectLst/>
                          <a:latin typeface="Times New Roman"/>
                        </a:rPr>
                        <a:t>(CEP </a:t>
                      </a:r>
                      <a:r>
                        <a:rPr lang="en-US" sz="500" b="1" i="0" u="none" strike="noStrike" dirty="0">
                          <a:solidFill>
                            <a:srgbClr val="000000"/>
                          </a:solidFill>
                          <a:effectLst/>
                          <a:latin typeface="Times New Roman"/>
                        </a:rPr>
                        <a:t>or Household Applications)</a:t>
                      </a:r>
                      <a:endParaRPr lang="en-US" sz="600" b="1" i="0" u="none" strike="noStrike" dirty="0">
                        <a:solidFill>
                          <a:srgbClr val="000000"/>
                        </a:solidFill>
                        <a:effectLst/>
                        <a:latin typeface="Times New Roman"/>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Multiplier (1.6)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Column 10 *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=Y; Column 9 if </a:t>
                      </a:r>
                      <a:r>
                        <a:rPr lang="en-US" sz="600" b="1" i="0" u="none" strike="noStrike" dirty="0" smtClean="0">
                          <a:solidFill>
                            <a:srgbClr val="000000"/>
                          </a:solidFill>
                          <a:effectLst/>
                          <a:latin typeface="Times New Roman"/>
                        </a:rPr>
                        <a:t>CEP </a:t>
                      </a:r>
                      <a:r>
                        <a:rPr lang="en-US" sz="600" b="1" i="0" u="none" strike="noStrike" dirty="0">
                          <a:solidFill>
                            <a:srgbClr val="000000"/>
                          </a:solidFill>
                          <a:effectLst/>
                          <a:latin typeface="Times New Roman"/>
                        </a:rPr>
                        <a:t>=N)</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Number Used to Determine Percentage of Meals Paid by USDA (For </a:t>
                      </a:r>
                      <a:r>
                        <a:rPr lang="en-US" sz="500" b="1" i="0" u="none" strike="noStrike" dirty="0" smtClean="0">
                          <a:solidFill>
                            <a:srgbClr val="000000"/>
                          </a:solidFill>
                          <a:effectLst/>
                          <a:latin typeface="Times New Roman"/>
                        </a:rPr>
                        <a:t>CEP-</a:t>
                      </a:r>
                      <a:r>
                        <a:rPr lang="en-US" sz="500" b="1" i="0" u="none" strike="noStrike" dirty="0">
                          <a:solidFill>
                            <a:srgbClr val="000000"/>
                          </a:solidFill>
                          <a:effectLst/>
                          <a:latin typeface="Times New Roman"/>
                        </a:rPr>
                        <a:t>-Column 9 * Column 10; Otherwise, Column 9)</a:t>
                      </a:r>
                      <a:endParaRPr lang="en-US" sz="600" b="1" i="0" u="none" strike="noStrike" dirty="0">
                        <a:solidFill>
                          <a:srgbClr val="000000"/>
                        </a:solidFill>
                        <a:effectLst/>
                        <a:latin typeface="Times New Roman"/>
                      </a:endParaRP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 of Economically Disadvantaged Students </a:t>
                      </a:r>
                      <a:br>
                        <a:rPr lang="en-US" sz="600" b="1" i="0" u="none" strike="noStrike">
                          <a:solidFill>
                            <a:srgbClr val="000000"/>
                          </a:solidFill>
                          <a:effectLst/>
                          <a:latin typeface="Times New Roman"/>
                        </a:rPr>
                      </a:br>
                      <a:r>
                        <a:rPr lang="en-US" sz="600" b="1" i="0" u="none" strike="noStrike">
                          <a:solidFill>
                            <a:srgbClr val="000000"/>
                          </a:solidFill>
                          <a:effectLst/>
                          <a:latin typeface="Times New Roman"/>
                        </a:rPr>
                        <a:t>for Title I Allocation</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Directly Certified--Greene County Used to Determine the Rank Order for the LEA's Title I Schools</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PPA</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Times New Roman"/>
                        </a:rPr>
                        <a:t>School Allocation PPA times Column 9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Miller Middle</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342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342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228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228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364.8</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342</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100.00%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66.67%</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670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$152,760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JKL County High</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9-12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545</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545</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314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314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502.4</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dirty="0">
                          <a:solidFill>
                            <a:srgbClr val="000000"/>
                          </a:solidFill>
                          <a:effectLst/>
                          <a:latin typeface="Times New Roman"/>
                        </a:rPr>
                        <a:t>502</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92.18%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57.61%</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24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$7,536</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2nd Street Elementary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K-5</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642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120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522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481</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98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383</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612.8</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522</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Times New Roman"/>
                        </a:rPr>
                        <a:t>100.00%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73.37%</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998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$382,234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Big Apple Elementary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K-7</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364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364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251</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251</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401.6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364</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100.00%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68.96%</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962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$241,462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Lake Wobegone Elementary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Y</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K-8</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321</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22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299</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44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5</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39</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1.6</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62.4</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62</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20.87%</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13.04%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47424">
                <a:tc gridSpan="2">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0</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#VALUE!</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#DIV/0!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5404">
                <a:tc gridSpan="2">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0</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#VALUE!</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#DIV/0!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17966">
                <a:tc gridSpan="2">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0</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600" b="1" i="0" u="none" strike="noStrike">
                          <a:solidFill>
                            <a:srgbClr val="000000"/>
                          </a:solidFill>
                          <a:effectLst/>
                          <a:latin typeface="Times New Roman"/>
                        </a:rPr>
                        <a:t> </a:t>
                      </a:r>
                    </a:p>
                  </a:txBody>
                  <a:tcPr marL="4543" marR="4543" marT="45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#VALUE!</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#DIV/0!</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99947">
                <a:tc gridSpan="2">
                  <a:txBody>
                    <a:bodyPr/>
                    <a:lstStyle/>
                    <a:p>
                      <a:pPr algn="l" fontAlgn="b"/>
                      <a:r>
                        <a:rPr lang="en-US" sz="600" b="0" i="0" u="none" strike="noStrike">
                          <a:solidFill>
                            <a:srgbClr val="000000"/>
                          </a:solidFill>
                          <a:effectLst/>
                          <a:latin typeface="Times New Roman"/>
                        </a:rPr>
                        <a:t>District Total</a:t>
                      </a:r>
                    </a:p>
                  </a:txBody>
                  <a:tcPr marL="4543" marR="4543" marT="45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a:txBody>
                    <a:bodyPr/>
                    <a:lstStyle/>
                    <a:p>
                      <a:pPr algn="l"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2214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142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2072</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1215</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1793</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86.53%</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a:solidFill>
                            <a:srgbClr val="000000"/>
                          </a:solidFill>
                          <a:effectLst/>
                          <a:latin typeface="Times New Roman"/>
                        </a:rPr>
                        <a:t>58.64%</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0" i="0" u="none" strike="noStrike" dirty="0">
                          <a:solidFill>
                            <a:srgbClr val="000000"/>
                          </a:solidFill>
                          <a:effectLst/>
                          <a:latin typeface="Times New Roman"/>
                        </a:rPr>
                        <a:t> </a:t>
                      </a:r>
                    </a:p>
                  </a:txBody>
                  <a:tcPr marL="4543" marR="4543" marT="45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4176550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24161"/>
            <a:ext cx="6585333" cy="1601464"/>
          </a:xfrm>
        </p:spPr>
        <p:txBody>
          <a:bodyPr>
            <a:noAutofit/>
          </a:bodyPr>
          <a:lstStyle/>
          <a:p>
            <a:r>
              <a:rPr lang="en-US" sz="3600" b="0" dirty="0"/>
              <a:t>LEAs Electing </a:t>
            </a:r>
            <a:br>
              <a:rPr lang="en-US" sz="3600" b="0" dirty="0"/>
            </a:br>
            <a:r>
              <a:rPr lang="en-US" sz="3600" b="0" dirty="0"/>
              <a:t>to Group </a:t>
            </a:r>
            <a:r>
              <a:rPr lang="en-US" sz="3600" b="0" dirty="0" smtClean="0"/>
              <a:t>CEP Schools</a:t>
            </a:r>
            <a:endParaRPr lang="en-US" sz="3600" dirty="0"/>
          </a:p>
        </p:txBody>
      </p:sp>
      <p:sp>
        <p:nvSpPr>
          <p:cNvPr id="5" name="Content Placeholder 4"/>
          <p:cNvSpPr>
            <a:spLocks noGrp="1"/>
          </p:cNvSpPr>
          <p:nvPr>
            <p:ph idx="1"/>
          </p:nvPr>
        </p:nvSpPr>
        <p:spPr>
          <a:xfrm>
            <a:off x="320040" y="1942624"/>
            <a:ext cx="8458200" cy="4351338"/>
          </a:xfrm>
        </p:spPr>
        <p:txBody>
          <a:bodyPr>
            <a:normAutofit lnSpcReduction="10000"/>
          </a:bodyPr>
          <a:lstStyle/>
          <a:p>
            <a:r>
              <a:rPr lang="en-US" sz="2400" dirty="0"/>
              <a:t>If an LEA chooses to group </a:t>
            </a:r>
            <a:r>
              <a:rPr lang="en-US" sz="2400" dirty="0" smtClean="0"/>
              <a:t>CEP schools to </a:t>
            </a:r>
            <a:r>
              <a:rPr lang="en-US" sz="2400" dirty="0"/>
              <a:t>determine the reimbursement rate from USDA, does each school in a group then have the same poverty percentage </a:t>
            </a:r>
            <a:r>
              <a:rPr lang="en-US" sz="2400" dirty="0" smtClean="0"/>
              <a:t>for </a:t>
            </a:r>
            <a:r>
              <a:rPr lang="en-US" sz="2400" dirty="0"/>
              <a:t>Title I ranking and allocation purposes</a:t>
            </a:r>
            <a:r>
              <a:rPr lang="en-US" sz="2400" dirty="0" smtClean="0"/>
              <a:t>?</a:t>
            </a:r>
          </a:p>
          <a:p>
            <a:pPr lvl="1">
              <a:buFont typeface="Wingdings" pitchFamily="2" charset="2"/>
              <a:buChar char="Ø"/>
            </a:pPr>
            <a:r>
              <a:rPr lang="en-US" dirty="0"/>
              <a:t>No. Schools may be grouped to determine the USDA reimbursement rate. Under section 1113 of the ESEA, however, an LEA with an enrollment of at least 1,000 students must rank schools individually for ranking and allocation purposes. Thus, if an LEA groups schools in order for them to be eligible for </a:t>
            </a:r>
            <a:r>
              <a:rPr lang="en-US" dirty="0" smtClean="0"/>
              <a:t>CEP or </a:t>
            </a:r>
            <a:r>
              <a:rPr lang="en-US" dirty="0"/>
              <a:t>to maximize </a:t>
            </a:r>
            <a:r>
              <a:rPr lang="en-US" dirty="0" smtClean="0"/>
              <a:t>CEP </a:t>
            </a:r>
            <a:r>
              <a:rPr lang="en-US" dirty="0"/>
              <a:t>reimbursement, the LEA must still use the </a:t>
            </a:r>
            <a:r>
              <a:rPr lang="en-US" dirty="0" smtClean="0"/>
              <a:t>CEP data</a:t>
            </a:r>
            <a:r>
              <a:rPr lang="en-US" dirty="0"/>
              <a:t>, either alone or multiplied by the 1.6 multiplier, for each individual school for Title I ranking and allocation purposes. </a:t>
            </a:r>
          </a:p>
          <a:p>
            <a:endParaRPr lang="en-US" dirty="0"/>
          </a:p>
          <a:p>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5/26/2015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137467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54134"/>
            <a:ext cx="6316630" cy="1325563"/>
          </a:xfrm>
        </p:spPr>
        <p:txBody>
          <a:bodyPr>
            <a:normAutofit/>
          </a:bodyPr>
          <a:lstStyle/>
          <a:p>
            <a:r>
              <a:rPr lang="en-US" sz="3600" b="0" dirty="0"/>
              <a:t>Healthy, Hunger-Free Kids Act of 2010 (Act)</a:t>
            </a:r>
            <a:endParaRPr lang="en-US" sz="3600" dirty="0"/>
          </a:p>
        </p:txBody>
      </p:sp>
      <p:sp>
        <p:nvSpPr>
          <p:cNvPr id="7" name="Content Placeholder 6"/>
          <p:cNvSpPr>
            <a:spLocks noGrp="1"/>
          </p:cNvSpPr>
          <p:nvPr>
            <p:ph idx="1"/>
          </p:nvPr>
        </p:nvSpPr>
        <p:spPr/>
        <p:txBody>
          <a:bodyPr/>
          <a:lstStyle/>
          <a:p>
            <a:pPr marL="0" indent="0">
              <a:buNone/>
            </a:pPr>
            <a:r>
              <a:rPr lang="en-US" dirty="0"/>
              <a:t>With the passage of the Healthy, Hunger-Free Kids Act of 2010 (Act), the National School Lunch Program now includes a new universal meal program, the Community Eligibility </a:t>
            </a:r>
            <a:r>
              <a:rPr lang="en-US" dirty="0" smtClean="0"/>
              <a:t>Provision (CEP), </a:t>
            </a:r>
            <a:r>
              <a:rPr lang="en-US" dirty="0"/>
              <a:t>which is being phased in over several years by the U.S. Department of Agriculture (USDA). </a:t>
            </a:r>
            <a:r>
              <a:rPr lang="en-US" dirty="0" smtClean="0"/>
              <a:t>The CEP permits </a:t>
            </a:r>
            <a:r>
              <a:rPr lang="en-US" dirty="0"/>
              <a:t>eligible schools to provide meal service to all students at no charge, regardless of economic status. </a:t>
            </a:r>
          </a:p>
          <a:p>
            <a:endParaRPr lang="en-US" dirty="0">
              <a:latin typeface="Arial" pitchFamily="34" charset="0"/>
              <a:cs typeface="Arial" pitchFamily="34" charset="0"/>
            </a:endParaRP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4179886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 y="158432"/>
            <a:ext cx="7021830" cy="1481456"/>
          </a:xfrm>
        </p:spPr>
        <p:txBody>
          <a:bodyPr>
            <a:noAutofit/>
          </a:bodyPr>
          <a:lstStyle/>
          <a:p>
            <a:r>
              <a:rPr lang="en-US" sz="3600" b="0" dirty="0"/>
              <a:t>LEAs Electing </a:t>
            </a:r>
            <a:r>
              <a:rPr lang="en-US" sz="3600" b="0" dirty="0" smtClean="0"/>
              <a:t>to </a:t>
            </a:r>
            <a:r>
              <a:rPr lang="en-US" sz="3600" b="0" dirty="0"/>
              <a:t>Group </a:t>
            </a:r>
            <a:r>
              <a:rPr lang="en-US" sz="3600" b="0" dirty="0" smtClean="0"/>
              <a:t>CEP Schools</a:t>
            </a:r>
            <a:endParaRPr lang="en-US" sz="3600" dirty="0"/>
          </a:p>
        </p:txBody>
      </p:sp>
      <p:sp>
        <p:nvSpPr>
          <p:cNvPr id="5" name="Content Placeholder 4"/>
          <p:cNvSpPr>
            <a:spLocks noGrp="1"/>
          </p:cNvSpPr>
          <p:nvPr>
            <p:ph idx="1"/>
          </p:nvPr>
        </p:nvSpPr>
        <p:spPr>
          <a:xfrm>
            <a:off x="369570" y="1486852"/>
            <a:ext cx="8545830" cy="4670107"/>
          </a:xfrm>
        </p:spPr>
        <p:txBody>
          <a:bodyPr>
            <a:normAutofit fontScale="92500" lnSpcReduction="10000"/>
          </a:bodyPr>
          <a:lstStyle/>
          <a:p>
            <a:pPr marL="58736" indent="0" defTabSz="912776">
              <a:buFont typeface="Arial" charset="0"/>
              <a:buNone/>
              <a:defRPr/>
            </a:pPr>
            <a:r>
              <a:rPr lang="en-US" sz="3000" dirty="0"/>
              <a:t>For example: </a:t>
            </a:r>
          </a:p>
          <a:p>
            <a:pPr>
              <a:lnSpc>
                <a:spcPct val="100000"/>
              </a:lnSpc>
              <a:buFont typeface="Wingdings" pitchFamily="2" charset="2"/>
              <a:buChar char="Ø"/>
              <a:defRPr/>
            </a:pPr>
            <a:r>
              <a:rPr lang="en-US" sz="3000" dirty="0"/>
              <a:t>School 1 has 425 enrolled students, of whom 400 are directly certified. By virtue of the 1.6 multiplier, the school’s poverty rate is </a:t>
            </a:r>
            <a:r>
              <a:rPr lang="en-US" sz="3000" dirty="0" smtClean="0"/>
              <a:t>100-percent </a:t>
            </a:r>
            <a:r>
              <a:rPr lang="en-US" sz="3000" dirty="0"/>
              <a:t>(400 directly certified students x the 1.6 multiplier = 680 (greater than the school’s enrollment of 425 students)). </a:t>
            </a:r>
          </a:p>
          <a:p>
            <a:pPr>
              <a:lnSpc>
                <a:spcPct val="100000"/>
              </a:lnSpc>
              <a:buFont typeface="Wingdings" pitchFamily="2" charset="2"/>
              <a:buChar char="Ø"/>
              <a:defRPr/>
            </a:pPr>
            <a:r>
              <a:rPr lang="en-US" sz="3000" dirty="0"/>
              <a:t>School 2 has 600 students, of whom 350 are directly certified. By virtue </a:t>
            </a:r>
            <a:r>
              <a:rPr lang="en-US" sz="3000" dirty="0" smtClean="0"/>
              <a:t>of </a:t>
            </a:r>
            <a:r>
              <a:rPr lang="en-US" sz="3000" dirty="0"/>
              <a:t>the 1.6 multiplier, the school’s poverty rate is </a:t>
            </a:r>
            <a:r>
              <a:rPr lang="en-US" sz="3000" dirty="0" smtClean="0"/>
              <a:t>93-percent </a:t>
            </a:r>
            <a:r>
              <a:rPr lang="en-US" sz="3000" dirty="0"/>
              <a:t>(350 directly certified students x the 1.6 multiplier = 560 divided by the enrollment of 600 = </a:t>
            </a:r>
            <a:r>
              <a:rPr lang="en-US" sz="3000" dirty="0" smtClean="0"/>
              <a:t>93-percent</a:t>
            </a:r>
            <a:r>
              <a:rPr lang="en-US" sz="3000" dirty="0"/>
              <a:t>). </a:t>
            </a:r>
          </a:p>
          <a:p>
            <a:pPr lvl="1">
              <a:lnSpc>
                <a:spcPct val="100000"/>
              </a:lnSpc>
              <a:buFont typeface="Wingdings" pitchFamily="2" charset="2"/>
              <a:buChar char="Ø"/>
              <a:defRPr/>
            </a:pPr>
            <a:endParaRPr lang="en-US" sz="3200" dirty="0"/>
          </a:p>
          <a:p>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5/26/2015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1022521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LEAs Electing to Group CEP Schools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00000"/>
              </a:lnSpc>
              <a:buFont typeface="Wingdings" pitchFamily="2" charset="2"/>
              <a:buChar char="Ø"/>
              <a:defRPr/>
            </a:pPr>
            <a:r>
              <a:rPr lang="en-US" sz="3000" dirty="0"/>
              <a:t>For USDA reimbursement, the LEA may combine the data for School 1 and </a:t>
            </a:r>
            <a:r>
              <a:rPr lang="en-US" sz="3000" dirty="0" smtClean="0"/>
              <a:t>School </a:t>
            </a:r>
            <a:r>
              <a:rPr lang="en-US" sz="3000" dirty="0"/>
              <a:t>2, resulting in a reimbursement rate of </a:t>
            </a:r>
            <a:r>
              <a:rPr lang="en-US" sz="3000" dirty="0" smtClean="0"/>
              <a:t>100-percent </a:t>
            </a:r>
            <a:r>
              <a:rPr lang="en-US" sz="3000" dirty="0"/>
              <a:t>for the schools as a group. (The reimbursement rate is </a:t>
            </a:r>
            <a:r>
              <a:rPr lang="en-US" sz="3000" dirty="0" smtClean="0"/>
              <a:t>100-percent </a:t>
            </a:r>
            <a:r>
              <a:rPr lang="en-US" sz="3000" dirty="0"/>
              <a:t>because: 750 directly certified students divided by the enrollment of 1,025 = </a:t>
            </a:r>
            <a:r>
              <a:rPr lang="en-US" sz="3000" dirty="0" smtClean="0"/>
              <a:t>73.1-percent </a:t>
            </a:r>
            <a:r>
              <a:rPr lang="en-US" sz="3000" dirty="0"/>
              <a:t>x 1.6 = </a:t>
            </a:r>
            <a:r>
              <a:rPr lang="en-US" sz="3000" dirty="0" smtClean="0"/>
              <a:t>100-percent </a:t>
            </a:r>
            <a:r>
              <a:rPr lang="en-US" sz="3000" dirty="0"/>
              <a:t>reimbursement.) </a:t>
            </a:r>
          </a:p>
          <a:p>
            <a:pPr>
              <a:lnSpc>
                <a:spcPct val="100000"/>
              </a:lnSpc>
              <a:buFont typeface="Wingdings" pitchFamily="2" charset="2"/>
              <a:buChar char="Ø"/>
              <a:defRPr/>
            </a:pPr>
            <a:r>
              <a:rPr lang="en-US" sz="3000" dirty="0"/>
              <a:t>For Title I ranking and allocation purposes, however, the LEA must use the individual school percentages (School 1 = </a:t>
            </a:r>
            <a:r>
              <a:rPr lang="en-US" sz="3000" dirty="0" smtClean="0"/>
              <a:t>100-percent</a:t>
            </a:r>
            <a:r>
              <a:rPr lang="en-US" sz="3000" dirty="0"/>
              <a:t>; School 2 = </a:t>
            </a:r>
            <a:r>
              <a:rPr lang="en-US" sz="3000" dirty="0" smtClean="0"/>
              <a:t>93-percent</a:t>
            </a:r>
            <a:r>
              <a:rPr lang="en-US" sz="3000" dirty="0"/>
              <a:t>).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98262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62" y="334016"/>
            <a:ext cx="6680737" cy="1325563"/>
          </a:xfrm>
        </p:spPr>
        <p:txBody>
          <a:bodyPr>
            <a:noAutofit/>
          </a:bodyPr>
          <a:lstStyle/>
          <a:p>
            <a:r>
              <a:rPr lang="en-US" sz="3200" b="0" dirty="0"/>
              <a:t>Cutoff Above Which</a:t>
            </a:r>
            <a:br>
              <a:rPr lang="en-US" sz="3200" b="0" dirty="0"/>
            </a:br>
            <a:r>
              <a:rPr lang="en-US" sz="3200" b="0" dirty="0"/>
              <a:t>Title I-Eligible Schools Are Served</a:t>
            </a:r>
            <a:endParaRPr lang="en-US" sz="3200" dirty="0"/>
          </a:p>
        </p:txBody>
      </p:sp>
      <p:sp>
        <p:nvSpPr>
          <p:cNvPr id="5" name="Content Placeholder 4"/>
          <p:cNvSpPr>
            <a:spLocks noGrp="1"/>
          </p:cNvSpPr>
          <p:nvPr>
            <p:ph idx="1"/>
          </p:nvPr>
        </p:nvSpPr>
        <p:spPr>
          <a:xfrm>
            <a:off x="329662" y="1832296"/>
            <a:ext cx="8378190" cy="4351338"/>
          </a:xfrm>
        </p:spPr>
        <p:txBody>
          <a:bodyPr>
            <a:normAutofit fontScale="92500" lnSpcReduction="10000"/>
          </a:bodyPr>
          <a:lstStyle/>
          <a:p>
            <a:r>
              <a:rPr lang="en-US" sz="3000" dirty="0"/>
              <a:t>If an LEA has traditionally established a cutoff above which Title I-eligible schools are served, does the LEA have any options if the use of </a:t>
            </a:r>
            <a:r>
              <a:rPr lang="en-US" sz="3000" dirty="0" smtClean="0"/>
              <a:t>CEP data </a:t>
            </a:r>
            <a:r>
              <a:rPr lang="en-US" sz="3000" dirty="0"/>
              <a:t>increases </a:t>
            </a:r>
            <a:r>
              <a:rPr lang="en-US" sz="3000" dirty="0" smtClean="0"/>
              <a:t>the </a:t>
            </a:r>
            <a:r>
              <a:rPr lang="en-US" sz="3000" dirty="0"/>
              <a:t>number of schools above the cutoff?</a:t>
            </a:r>
          </a:p>
          <a:p>
            <a:pPr lvl="1">
              <a:lnSpc>
                <a:spcPct val="100000"/>
              </a:lnSpc>
              <a:buFont typeface="Wingdings" pitchFamily="2" charset="2"/>
              <a:buChar char="Ø"/>
            </a:pPr>
            <a:r>
              <a:rPr lang="en-US" sz="3000" dirty="0"/>
              <a:t>Yes, an LEA has several options. One option, and perhaps the </a:t>
            </a:r>
            <a:r>
              <a:rPr lang="en-US" sz="3000" dirty="0" smtClean="0"/>
              <a:t>most </a:t>
            </a:r>
            <a:r>
              <a:rPr lang="en-US" sz="3000" dirty="0"/>
              <a:t>straightforward option, is for an LEA to raise its cutoff point. </a:t>
            </a:r>
            <a:br>
              <a:rPr lang="en-US" sz="3000" dirty="0"/>
            </a:br>
            <a:r>
              <a:rPr lang="en-US" sz="3000" dirty="0"/>
              <a:t>For example, if an LEA’s policy was to serve all schools above </a:t>
            </a:r>
            <a:r>
              <a:rPr lang="en-US" sz="3000" dirty="0" smtClean="0"/>
              <a:t>60-percent </a:t>
            </a:r>
            <a:r>
              <a:rPr lang="en-US" sz="3000" dirty="0"/>
              <a:t>poverty, the LEA could choose to serve schools above a higher poverty percentage (e.g., </a:t>
            </a:r>
            <a:r>
              <a:rPr lang="en-US" sz="3000" dirty="0" smtClean="0"/>
              <a:t>67-percent</a:t>
            </a:r>
            <a:r>
              <a:rPr lang="en-US" sz="3000" dirty="0"/>
              <a:t>). </a:t>
            </a:r>
          </a:p>
          <a:p>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5/26/2015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1735491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0" dirty="0"/>
              <a:t>Cutoff Above Which</a:t>
            </a:r>
            <a:br>
              <a:rPr lang="en-US" sz="3600" b="0" dirty="0"/>
            </a:br>
            <a:r>
              <a:rPr lang="en-US" sz="3600" b="0" dirty="0"/>
              <a:t>Title I-Eligible Schools Are Served</a:t>
            </a:r>
            <a:endParaRPr lang="en-US" sz="3600" dirty="0"/>
          </a:p>
        </p:txBody>
      </p:sp>
      <p:sp>
        <p:nvSpPr>
          <p:cNvPr id="3" name="Content Placeholder 2"/>
          <p:cNvSpPr>
            <a:spLocks noGrp="1"/>
          </p:cNvSpPr>
          <p:nvPr>
            <p:ph idx="1"/>
          </p:nvPr>
        </p:nvSpPr>
        <p:spPr/>
        <p:txBody>
          <a:bodyPr/>
          <a:lstStyle/>
          <a:p>
            <a:pPr marL="228600" lvl="1">
              <a:spcBef>
                <a:spcPts val="1000"/>
              </a:spcBef>
            </a:pPr>
            <a:r>
              <a:rPr lang="en-US" sz="2800" dirty="0"/>
              <a:t>For the sole purpose of within-district Title I allocations, a second option would be for an LEA to use, as authorized by section 1113(a)(5) of the ESEA, another allowable poverty measure or combination of measures to rank its schools that might result in fewer schools above its cutoff.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4242444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lstStyle/>
          <a:p>
            <a:r>
              <a:rPr lang="en-US" dirty="0"/>
              <a:t>Does </a:t>
            </a:r>
            <a:r>
              <a:rPr lang="en-US" dirty="0" smtClean="0"/>
              <a:t>CEP change </a:t>
            </a:r>
            <a:r>
              <a:rPr lang="en-US" dirty="0"/>
              <a:t>the guidance [</a:t>
            </a:r>
            <a:r>
              <a:rPr lang="en-US" i="1" dirty="0"/>
              <a:t>Title I Services to Eligible Private School Children </a:t>
            </a:r>
            <a:r>
              <a:rPr lang="en-US" dirty="0"/>
              <a:t>(Oct. 17, 2003)] on how an LEA allocates Title I funds to provide equitable services to eligible private school students?</a:t>
            </a:r>
          </a:p>
          <a:p>
            <a:pPr lvl="1">
              <a:lnSpc>
                <a:spcPct val="100000"/>
              </a:lnSpc>
              <a:buFont typeface="Wingdings" pitchFamily="2" charset="2"/>
              <a:buChar char="Ø"/>
            </a:pPr>
            <a:r>
              <a:rPr lang="en-US" sz="2800" dirty="0"/>
              <a:t>No. The requirements described in that guidance have not changed. This guidance describes how the requirements can be met when NSLP data are comprised in whole or in part of CEP data.</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1116562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Is an LEA’s collection of poverty data on private school students affected by </a:t>
            </a:r>
            <a:r>
              <a:rPr lang="en-US" dirty="0" smtClean="0"/>
              <a:t>CEP </a:t>
            </a:r>
            <a:r>
              <a:rPr lang="en-US" dirty="0"/>
              <a:t>data?</a:t>
            </a:r>
          </a:p>
          <a:p>
            <a:pPr lvl="1">
              <a:buFont typeface="Wingdings" pitchFamily="2" charset="2"/>
              <a:buChar char="Ø"/>
            </a:pPr>
            <a:r>
              <a:rPr lang="en-US" dirty="0"/>
              <a:t>Possibly. After consultation and considering the views of private school officials, an LEA must identify the method it will use to determine the number of private school children from low-income families who reside in participating public school attendance areas. These methods include: (1) using the same poverty measure used by the LEA to count public school students (e.g., NSLP data); </a:t>
            </a:r>
          </a:p>
          <a:p>
            <a:pPr lvl="1">
              <a:buFont typeface="Wingdings" pitchFamily="2" charset="2"/>
              <a:buChar char="Ø"/>
            </a:pPr>
            <a:r>
              <a:rPr lang="en-US" dirty="0"/>
              <a:t>(2) using comparable poverty data from a survey of private school families and extrapolating the results from a representative sample if complete actual data are unavailable; </a:t>
            </a:r>
          </a:p>
          <a:p>
            <a:pPr lvl="1">
              <a:buFont typeface="Wingdings" pitchFamily="2" charset="2"/>
              <a:buChar char="Ø"/>
            </a:pPr>
            <a:r>
              <a:rPr lang="en-US" dirty="0"/>
              <a:t>(3) using comparable poverty data from a different source;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2932059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normAutofit fontScale="92500" lnSpcReduction="10000"/>
          </a:bodyPr>
          <a:lstStyle/>
          <a:p>
            <a:pPr lvl="1">
              <a:lnSpc>
                <a:spcPct val="100000"/>
              </a:lnSpc>
              <a:buFont typeface="Wingdings" panose="05000000000000000000" pitchFamily="2" charset="2"/>
              <a:buChar char="Ø"/>
            </a:pPr>
            <a:r>
              <a:rPr lang="en-US" sz="2800" dirty="0"/>
              <a:t>4) applying the low-income percentage of each participating public school attendance area to the number of private school students who reside in each area (i.e., proportionality); and</a:t>
            </a:r>
          </a:p>
          <a:p>
            <a:pPr lvl="1">
              <a:lnSpc>
                <a:spcPct val="100000"/>
              </a:lnSpc>
              <a:buFont typeface="Wingdings" panose="05000000000000000000" pitchFamily="2" charset="2"/>
              <a:buChar char="Ø"/>
            </a:pPr>
            <a:r>
              <a:rPr lang="en-US" sz="2800" dirty="0"/>
              <a:t>(5) using an equated measure of low income correlated with the measure of low income used to count public school students. (See section 1120(c)(1) of the ESEA; 34 C.F.R. § 200.78(a)(2).) The method an LEA selects, after consultation with private school officials, will determine whether </a:t>
            </a:r>
            <a:r>
              <a:rPr lang="en-US" sz="2800" dirty="0" smtClean="0"/>
              <a:t>CEP data </a:t>
            </a:r>
            <a:r>
              <a:rPr lang="en-US" sz="2800" dirty="0"/>
              <a:t>are relevant.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1910911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lstStyle/>
          <a:p>
            <a:pPr marL="0" indent="0">
              <a:buNone/>
            </a:pPr>
            <a:r>
              <a:rPr lang="en-US" dirty="0"/>
              <a:t>If a private school is a </a:t>
            </a:r>
            <a:r>
              <a:rPr lang="en-US" dirty="0" smtClean="0"/>
              <a:t>CEP school</a:t>
            </a:r>
            <a:r>
              <a:rPr lang="en-US" dirty="0"/>
              <a:t>, does every child in the private school automatically generate Title I funds for equitable services?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val="1794191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normAutofit fontScale="85000" lnSpcReduction="20000"/>
          </a:bodyPr>
          <a:lstStyle/>
          <a:p>
            <a:pPr marL="228600" lvl="1">
              <a:spcBef>
                <a:spcPts val="1000"/>
              </a:spcBef>
            </a:pPr>
            <a:r>
              <a:rPr lang="en-US" sz="2800" dirty="0"/>
              <a:t>No. As indicated in Section B of the Title I Equitable Services </a:t>
            </a:r>
            <a:br>
              <a:rPr lang="en-US" sz="2800" dirty="0"/>
            </a:br>
            <a:r>
              <a:rPr lang="en-US" sz="2800" dirty="0"/>
              <a:t>Guidance, Title I funds are generated to provide equitable services </a:t>
            </a:r>
            <a:r>
              <a:rPr lang="en-US" sz="2800" dirty="0" smtClean="0"/>
              <a:t>to </a:t>
            </a:r>
            <a:r>
              <a:rPr lang="en-US" sz="2800" dirty="0"/>
              <a:t>eligible private school students on the basis of private school students from low-income families who reside in participating public school attendance areas and not on the basis of all students in a private school. Accordingly, even if a private school is a </a:t>
            </a:r>
            <a:r>
              <a:rPr lang="en-US" sz="2800" dirty="0" smtClean="0"/>
              <a:t>CEP school </a:t>
            </a:r>
            <a:r>
              <a:rPr lang="en-US" sz="2800" dirty="0"/>
              <a:t>and all students in the school qualify for free meals, only those students who reside in a participating public school attendance area would generate funds with which an LEA would provide equitable services. If an LEA counts only directly certified students in participating public school attendance areas for Title I allocations to public schools, then only directly certified students in a </a:t>
            </a:r>
            <a:r>
              <a:rPr lang="en-US" sz="2800" dirty="0" smtClean="0"/>
              <a:t>CEP private </a:t>
            </a:r>
            <a:r>
              <a:rPr lang="en-US" sz="2800" dirty="0"/>
              <a:t>school who reside in those areas would generate funds for equitable services.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1425366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Equitable Services</a:t>
            </a:r>
            <a:endParaRPr lang="en-US" sz="3600" dirty="0"/>
          </a:p>
        </p:txBody>
      </p:sp>
      <p:sp>
        <p:nvSpPr>
          <p:cNvPr id="3" name="Content Placeholder 2"/>
          <p:cNvSpPr>
            <a:spLocks noGrp="1"/>
          </p:cNvSpPr>
          <p:nvPr>
            <p:ph idx="1"/>
          </p:nvPr>
        </p:nvSpPr>
        <p:spPr/>
        <p:txBody>
          <a:bodyPr/>
          <a:lstStyle/>
          <a:p>
            <a:r>
              <a:rPr lang="en-US" dirty="0"/>
              <a:t>After consultation with private school officials, if an LEA chooses to use proportionality to calculate the amount generated for equitable services and a </a:t>
            </a:r>
            <a:r>
              <a:rPr lang="en-US" dirty="0" smtClean="0"/>
              <a:t>CEP public </a:t>
            </a:r>
            <a:r>
              <a:rPr lang="en-US" dirty="0"/>
              <a:t>school’s poverty percentage for within-district Title I allocations is </a:t>
            </a:r>
            <a:r>
              <a:rPr lang="en-US" dirty="0" smtClean="0"/>
              <a:t>100-percent</a:t>
            </a:r>
            <a:r>
              <a:rPr lang="en-US" dirty="0"/>
              <a:t>, will every student in the private school that resides within the school’s attendance area generate funds for equitable services?</a:t>
            </a:r>
          </a:p>
          <a:p>
            <a:pPr lvl="1">
              <a:buFont typeface="Wingdings" pitchFamily="2" charset="2"/>
              <a:buChar char="Ø"/>
            </a:pPr>
            <a:r>
              <a:rPr lang="en-US" sz="2800" dirty="0"/>
              <a:t>Yes.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179223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0675"/>
            <a:ext cx="6316630" cy="887640"/>
          </a:xfrm>
        </p:spPr>
        <p:txBody>
          <a:bodyPr>
            <a:noAutofit/>
          </a:bodyPr>
          <a:lstStyle/>
          <a:p>
            <a:r>
              <a:rPr lang="en-US" sz="3600" b="0" dirty="0" smtClean="0"/>
              <a:t>Implementation CEP</a:t>
            </a:r>
            <a:endParaRPr lang="en-US" sz="3600" b="0" dirty="0"/>
          </a:p>
        </p:txBody>
      </p:sp>
      <p:sp>
        <p:nvSpPr>
          <p:cNvPr id="3" name="Content Placeholder 2"/>
          <p:cNvSpPr>
            <a:spLocks noGrp="1"/>
          </p:cNvSpPr>
          <p:nvPr>
            <p:ph idx="1"/>
          </p:nvPr>
        </p:nvSpPr>
        <p:spPr>
          <a:xfrm>
            <a:off x="432707" y="1629682"/>
            <a:ext cx="7886700" cy="4351338"/>
          </a:xfrm>
        </p:spPr>
        <p:txBody>
          <a:bodyPr/>
          <a:lstStyle/>
          <a:p>
            <a:r>
              <a:rPr lang="en-US" dirty="0">
                <a:cs typeface="Arial" pitchFamily="34" charset="0"/>
              </a:rPr>
              <a:t>Implementation began in the 2011–2012 school year in local educational agencies (LEAs) in Illinois, Kentucky, and Michigan.  </a:t>
            </a:r>
          </a:p>
          <a:p>
            <a:r>
              <a:rPr lang="en-US" dirty="0">
                <a:cs typeface="Arial" pitchFamily="34" charset="0"/>
              </a:rPr>
              <a:t>In the 2012–2013 school year, the USDA selected the District of Columbia, New York, Ohio, and West Virginia.</a:t>
            </a:r>
          </a:p>
          <a:p>
            <a:r>
              <a:rPr lang="en-US" dirty="0">
                <a:cs typeface="Arial" pitchFamily="34" charset="0"/>
              </a:rPr>
              <a:t>In the 2013–2014 school year Georgia was one of four states selected.</a:t>
            </a:r>
          </a:p>
          <a:p>
            <a:r>
              <a:rPr lang="en-US" dirty="0">
                <a:cs typeface="Arial" pitchFamily="34" charset="0"/>
              </a:rPr>
              <a:t>The </a:t>
            </a:r>
            <a:r>
              <a:rPr lang="en-US" dirty="0" smtClean="0">
                <a:cs typeface="Arial" pitchFamily="34" charset="0"/>
              </a:rPr>
              <a:t>Provision </a:t>
            </a:r>
            <a:r>
              <a:rPr lang="en-US" dirty="0">
                <a:cs typeface="Arial" pitchFamily="34" charset="0"/>
              </a:rPr>
              <a:t>became available to all LEAs in the 2014–2015 school year.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2413446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lstStyle/>
          <a:p>
            <a:r>
              <a:rPr lang="en-US" dirty="0"/>
              <a:t>How does </a:t>
            </a:r>
            <a:r>
              <a:rPr lang="en-US" dirty="0" smtClean="0"/>
              <a:t>CEP </a:t>
            </a:r>
            <a:r>
              <a:rPr lang="en-US" dirty="0"/>
              <a:t>affect Title I accountability?</a:t>
            </a:r>
          </a:p>
          <a:p>
            <a:pPr lvl="1">
              <a:buFont typeface="Wingdings" pitchFamily="2" charset="2"/>
              <a:buChar char="Ø"/>
            </a:pPr>
            <a:r>
              <a:rPr lang="en-US" sz="2800" dirty="0"/>
              <a:t>To meet some reporting and accountability requirements, an SEA </a:t>
            </a:r>
            <a:r>
              <a:rPr lang="en-US" sz="2800" dirty="0" smtClean="0"/>
              <a:t>or </a:t>
            </a:r>
            <a:r>
              <a:rPr lang="en-US" sz="2800" dirty="0"/>
              <a:t>LEA must have data on individual economically disadvantaged students.</a:t>
            </a: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val="2611001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lstStyle/>
          <a:p>
            <a:pPr marL="228600" lvl="1">
              <a:spcBef>
                <a:spcPts val="1000"/>
              </a:spcBef>
            </a:pPr>
            <a:r>
              <a:rPr lang="en-US" sz="2800" dirty="0"/>
              <a:t>For example, each SEA and LEA that receives funding under Title I must assess and report annually on the extent to which the subgroup of economically disadvantaged students is making progress toward meeting the State’s academic achievement standards in reading/language arts, mathematics, and science. Moreover, an LEA must hold schools accountable for the achievement of this subgroup, whether under section 1116 of the ESEA or under ESEA flexibility for those </a:t>
            </a:r>
            <a:r>
              <a:rPr lang="en-US" sz="2800" dirty="0" smtClean="0"/>
              <a:t>states </a:t>
            </a:r>
            <a:r>
              <a:rPr lang="en-US" sz="2800" dirty="0"/>
              <a:t>with an approved ESEA flexibility request.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3079112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normAutofit/>
          </a:bodyPr>
          <a:lstStyle/>
          <a:p>
            <a:r>
              <a:rPr lang="en-US" dirty="0"/>
              <a:t>How does </a:t>
            </a:r>
            <a:r>
              <a:rPr lang="en-US" dirty="0" smtClean="0"/>
              <a:t>CEP affect </a:t>
            </a:r>
            <a:r>
              <a:rPr lang="en-US" dirty="0"/>
              <a:t>Title I accountability?</a:t>
            </a:r>
          </a:p>
          <a:p>
            <a:pPr lvl="1">
              <a:buFont typeface="Wingdings" pitchFamily="2" charset="2"/>
              <a:buChar char="Ø"/>
            </a:pPr>
            <a:r>
              <a:rPr lang="en-US" dirty="0"/>
              <a:t>Finally, under section 1116 of the ESEA, an LEA must offer priority </a:t>
            </a:r>
            <a:r>
              <a:rPr lang="en-US" dirty="0" smtClean="0"/>
              <a:t>for </a:t>
            </a:r>
            <a:r>
              <a:rPr lang="en-US" dirty="0"/>
              <a:t>public school choice to economically disadvantaged students in any school identified for improvement, corrective action, or restructuring and supplemental educational services to any economically disadvantaged student who attends a school that is in the second year of school improvement, in corrective action, or in restructuring (these requirements have been waived under ESEA flexibility). For most LEAs, NSLP data, including </a:t>
            </a:r>
            <a:r>
              <a:rPr lang="en-US" dirty="0" smtClean="0"/>
              <a:t>CEP </a:t>
            </a:r>
            <a:r>
              <a:rPr lang="en-US" dirty="0"/>
              <a:t>data, may be the best source to identify individual economically disadvantaged students.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658796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lstStyle/>
          <a:p>
            <a:r>
              <a:rPr lang="en-US" dirty="0"/>
              <a:t>How may economically disadvantaged students in a </a:t>
            </a:r>
            <a:r>
              <a:rPr lang="en-US" dirty="0" smtClean="0"/>
              <a:t>CEP school </a:t>
            </a:r>
            <a:r>
              <a:rPr lang="en-US" dirty="0"/>
              <a:t>be identified for accountability?</a:t>
            </a:r>
          </a:p>
          <a:p>
            <a:pPr lvl="1">
              <a:buFont typeface="Wingdings" pitchFamily="2" charset="2"/>
              <a:buChar char="Ø"/>
            </a:pPr>
            <a:r>
              <a:rPr lang="en-US" dirty="0"/>
              <a:t>Although for NSLP purposes a </a:t>
            </a:r>
            <a:r>
              <a:rPr lang="en-US" dirty="0" smtClean="0"/>
              <a:t>CEP school </a:t>
            </a:r>
            <a:r>
              <a:rPr lang="en-US" dirty="0"/>
              <a:t>may maintain the same reimbursement rate over four years and therefore would not need to update its direct certification count, an SEA may wish its LEAs to use the most recently available direct certification data for other purposes, such as Title I. One such Title I purpose is the disaggregation of assessment data by the economically disadvantaged subgroup for reporting and accountability.</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78824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lstStyle/>
          <a:p>
            <a:r>
              <a:rPr lang="en-US" dirty="0"/>
              <a:t>With respect to this purpose, an SEA may prefer to include only identified students to ensure that the subgroup includes only students who are economically disadvantaged. Accordingly, an SEA may decide that only directly certified students would be eligible for any services for which eligibility is based on poverty (such as SES under section 1116 of the ESEA). To the extent that survey data are available, the SEA may also use those data to identify students in the economically disadvantaged subgroup.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spTree>
    <p:extLst>
      <p:ext uri="{BB962C8B-B14F-4D97-AF65-F5344CB8AC3E}">
        <p14:creationId xmlns:p14="http://schemas.microsoft.com/office/powerpoint/2010/main" val="1804000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Title I Accountability</a:t>
            </a:r>
            <a:endParaRPr lang="en-US" sz="3600" dirty="0"/>
          </a:p>
        </p:txBody>
      </p:sp>
      <p:sp>
        <p:nvSpPr>
          <p:cNvPr id="3" name="Content Placeholder 2"/>
          <p:cNvSpPr>
            <a:spLocks noGrp="1"/>
          </p:cNvSpPr>
          <p:nvPr>
            <p:ph idx="1"/>
          </p:nvPr>
        </p:nvSpPr>
        <p:spPr/>
        <p:txBody>
          <a:bodyPr>
            <a:normAutofit lnSpcReduction="10000"/>
          </a:bodyPr>
          <a:lstStyle/>
          <a:p>
            <a:r>
              <a:rPr lang="en-US" dirty="0"/>
              <a:t>Finally, because </a:t>
            </a:r>
            <a:r>
              <a:rPr lang="en-US" dirty="0" smtClean="0"/>
              <a:t>CEP schools </a:t>
            </a:r>
            <a:r>
              <a:rPr lang="en-US" dirty="0"/>
              <a:t>generally have higher poverty levels than other schools and consequently have a smaller number of students who would not be deemed economically disadvantaged if poverty data were available for each student in the school, an SEA may elect to base reporting and accountability on all students in a </a:t>
            </a:r>
            <a:r>
              <a:rPr lang="en-US" dirty="0" smtClean="0"/>
              <a:t>CEP </a:t>
            </a:r>
            <a:r>
              <a:rPr lang="en-US" dirty="0"/>
              <a:t>school. In this case, the economically disadvantaged subgroup would be the same as the </a:t>
            </a:r>
            <a:br>
              <a:rPr lang="en-US" dirty="0"/>
            </a:br>
            <a:r>
              <a:rPr lang="en-US" dirty="0"/>
              <a:t>“all students” group and all students in the school would then be eligible for any services for which eligibility is based on poverty</a:t>
            </a:r>
            <a:r>
              <a:rPr lang="en-US" sz="2100" dirty="0"/>
              <a:t>.</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55</a:t>
            </a:fld>
            <a:endParaRPr lang="en-US" dirty="0"/>
          </a:p>
        </p:txBody>
      </p:sp>
    </p:spTree>
    <p:extLst>
      <p:ext uri="{BB962C8B-B14F-4D97-AF65-F5344CB8AC3E}">
        <p14:creationId xmlns:p14="http://schemas.microsoft.com/office/powerpoint/2010/main" val="2351893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
            </a:r>
            <a:br>
              <a:rPr lang="en-US" sz="3500" dirty="0" smtClean="0"/>
            </a:br>
            <a:r>
              <a:rPr lang="en-US" sz="3500" dirty="0"/>
              <a:t/>
            </a:r>
            <a:br>
              <a:rPr lang="en-US" sz="3500" dirty="0"/>
            </a:br>
            <a:r>
              <a:rPr lang="en-US" sz="3600" b="0" dirty="0" smtClean="0"/>
              <a:t>Things That Have </a:t>
            </a:r>
            <a:br>
              <a:rPr lang="en-US" sz="3600" b="0" dirty="0" smtClean="0"/>
            </a:br>
            <a:r>
              <a:rPr lang="en-US" sz="3600" b="0" dirty="0" smtClean="0"/>
              <a:t>Not Changed</a:t>
            </a:r>
            <a:r>
              <a:rPr lang="en-US" sz="3500" b="0" dirty="0" smtClean="0"/>
              <a:t/>
            </a:r>
            <a:br>
              <a:rPr lang="en-US" sz="3500" b="0" dirty="0" smtClean="0"/>
            </a:br>
            <a:r>
              <a:rPr lang="en-US" sz="3500" b="0" dirty="0"/>
              <a:t/>
            </a:r>
            <a:br>
              <a:rPr lang="en-US" sz="3500" b="0" dirty="0"/>
            </a:br>
            <a:endParaRPr lang="en-US" sz="3500" dirty="0"/>
          </a:p>
        </p:txBody>
      </p:sp>
      <p:sp>
        <p:nvSpPr>
          <p:cNvPr id="5" name="Content Placeholder 4"/>
          <p:cNvSpPr>
            <a:spLocks noGrp="1"/>
          </p:cNvSpPr>
          <p:nvPr>
            <p:ph idx="1"/>
          </p:nvPr>
        </p:nvSpPr>
        <p:spPr/>
        <p:txBody>
          <a:bodyPr>
            <a:normAutofit/>
          </a:bodyPr>
          <a:lstStyle/>
          <a:p>
            <a:r>
              <a:rPr lang="en-US" dirty="0"/>
              <a:t>LEAs must annually, rank without regard to grade spans. Eligible school attendance areas in which the concentration of children from low-income families that exceeds </a:t>
            </a:r>
            <a:r>
              <a:rPr lang="en-US" dirty="0" smtClean="0"/>
              <a:t>75-percent </a:t>
            </a:r>
            <a:r>
              <a:rPr lang="en-US" dirty="0"/>
              <a:t>from highest to lowest according to the percentage of children from low-income families. </a:t>
            </a:r>
          </a:p>
          <a:p>
            <a:r>
              <a:rPr lang="en-US" dirty="0"/>
              <a:t>LEAs must serve eligible school attendance areas in rank order.</a:t>
            </a:r>
          </a:p>
          <a:p>
            <a:r>
              <a:rPr lang="en-US" dirty="0"/>
              <a:t>LEAs may either rank schools districtwide or by grade span grouping.</a:t>
            </a:r>
          </a:p>
        </p:txBody>
      </p:sp>
      <p:sp>
        <p:nvSpPr>
          <p:cNvPr id="3" name="Date Placeholder 2"/>
          <p:cNvSpPr>
            <a:spLocks noGrp="1"/>
          </p:cNvSpPr>
          <p:nvPr>
            <p:ph type="dt" sz="half" idx="2"/>
          </p:nvPr>
        </p:nvSpPr>
        <p:spPr/>
        <p:txBody>
          <a:bodyPr/>
          <a:lstStyle/>
          <a:p>
            <a:fld id="{16A82E43-F334-4B83-9151-C0C24AE8A2BC}" type="datetime1">
              <a:rPr lang="en-US" smtClean="0"/>
              <a:t>5/26/2015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56</a:t>
            </a:fld>
            <a:endParaRPr lang="en-US" dirty="0"/>
          </a:p>
        </p:txBody>
      </p:sp>
    </p:spTree>
    <p:extLst>
      <p:ext uri="{BB962C8B-B14F-4D97-AF65-F5344CB8AC3E}">
        <p14:creationId xmlns:p14="http://schemas.microsoft.com/office/powerpoint/2010/main" val="2799518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
            </a:r>
            <a:br>
              <a:rPr lang="en-US" sz="3500" dirty="0" smtClean="0"/>
            </a:br>
            <a:r>
              <a:rPr lang="en-US" sz="3500" dirty="0"/>
              <a:t/>
            </a:r>
            <a:br>
              <a:rPr lang="en-US" sz="3500" dirty="0"/>
            </a:br>
            <a:r>
              <a:rPr lang="en-US" sz="3600" b="0" dirty="0"/>
              <a:t>What Questions Do You Have?</a:t>
            </a:r>
            <a:r>
              <a:rPr lang="en-US" b="0" dirty="0" smtClean="0">
                <a:latin typeface="+mn-lt"/>
              </a:rPr>
              <a:t/>
            </a:r>
            <a:br>
              <a:rPr lang="en-US" b="0" dirty="0" smtClean="0">
                <a:latin typeface="+mn-lt"/>
              </a:rPr>
            </a:br>
            <a:r>
              <a:rPr lang="en-US" sz="3500" b="0" dirty="0"/>
              <a:t/>
            </a:r>
            <a:br>
              <a:rPr lang="en-US" sz="3500" b="0" dirty="0"/>
            </a:br>
            <a:endParaRPr lang="en-US" sz="3500" dirty="0"/>
          </a:p>
        </p:txBody>
      </p:sp>
      <p:sp>
        <p:nvSpPr>
          <p:cNvPr id="3" name="Date Placeholder 2"/>
          <p:cNvSpPr>
            <a:spLocks noGrp="1"/>
          </p:cNvSpPr>
          <p:nvPr>
            <p:ph type="dt" sz="half" idx="2"/>
          </p:nvPr>
        </p:nvSpPr>
        <p:spPr/>
        <p:txBody>
          <a:bodyPr/>
          <a:lstStyle/>
          <a:p>
            <a:fld id="{16A82E43-F334-4B83-9151-C0C24AE8A2BC}" type="datetime1">
              <a:rPr lang="en-US" smtClean="0"/>
              <a:t>5/26/2015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57</a:t>
            </a:fld>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528" y="2303411"/>
            <a:ext cx="2206943" cy="339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009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Title I, Part A Program Specialists’ Contact Information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577682"/>
              </p:ext>
            </p:extLst>
          </p:nvPr>
        </p:nvGraphicFramePr>
        <p:xfrm>
          <a:off x="628650" y="1825625"/>
          <a:ext cx="7886699" cy="3554344"/>
        </p:xfrm>
        <a:graphic>
          <a:graphicData uri="http://schemas.openxmlformats.org/drawingml/2006/table">
            <a:tbl>
              <a:tblPr firstRow="1" bandRow="1"/>
              <a:tblGrid>
                <a:gridCol w="713830"/>
                <a:gridCol w="2298775"/>
                <a:gridCol w="1762970"/>
                <a:gridCol w="3111124"/>
              </a:tblGrid>
              <a:tr h="748646">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Area</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Name</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Office Telephone</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Email</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1</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Robyn Planchard</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(404) 985-3808</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rplanchard@doe.k12.ga.us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Randy Phillips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(770) 221-5232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rphillips@doe.k12.ga.us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3</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 Threat</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(706) 615-0367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anthony.threat@doe.k12.ga.us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dirty="0">
                          <a:solidFill>
                            <a:srgbClr val="000000"/>
                          </a:solidFill>
                          <a:effectLst/>
                          <a:latin typeface="Calibri"/>
                          <a:ea typeface="Times New Roman"/>
                          <a:cs typeface="Arial"/>
                        </a:rPr>
                        <a:t>4</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Evelyn Maddox</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(404) 975-3145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emaddox@doe.k12.ga.us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Judy Alger</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321-9305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jualger@doe.k12.ga.us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6</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Grace McElveen</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(912) 334-0802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gmcelveen@doe.k12.ga.us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Jimmy Everson </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723-2664</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dirty="0">
                          <a:solidFill>
                            <a:srgbClr val="000000"/>
                          </a:solidFill>
                          <a:effectLst/>
                          <a:latin typeface="Calibri"/>
                          <a:ea typeface="Times New Roman"/>
                          <a:cs typeface="Arial"/>
                        </a:rPr>
                        <a:t>jeverson@doe.k12.ga.us</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524089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Title I, Part A Program Specialists’ Contact Information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40276728"/>
              </p:ext>
            </p:extLst>
          </p:nvPr>
        </p:nvGraphicFramePr>
        <p:xfrm>
          <a:off x="628650" y="1828800"/>
          <a:ext cx="7886699" cy="3553340"/>
        </p:xfrm>
        <a:graphic>
          <a:graphicData uri="http://schemas.openxmlformats.org/drawingml/2006/table">
            <a:tbl>
              <a:tblPr firstRow="1" bandRow="1">
                <a:tableStyleId>{5C22544A-7EE6-4342-B048-85BDC9FD1C3A}</a:tableStyleId>
              </a:tblPr>
              <a:tblGrid>
                <a:gridCol w="713830"/>
                <a:gridCol w="2298775"/>
                <a:gridCol w="1762970"/>
                <a:gridCol w="3111124"/>
              </a:tblGrid>
              <a:tr h="748974">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Area</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Name</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a:solidFill>
                            <a:srgbClr val="000000"/>
                          </a:solidFill>
                          <a:effectLst/>
                          <a:latin typeface="Calibri"/>
                          <a:ea typeface="Calibri"/>
                          <a:cs typeface="Times New Roman"/>
                        </a:rPr>
                        <a:t>Office Telephone</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Email</a:t>
                      </a:r>
                    </a:p>
                  </a:txBody>
                  <a:tcPr marL="108889" marR="108889" marT="56461" marB="56461"/>
                </a:tc>
              </a:tr>
              <a:tr h="400989">
                <a:tc>
                  <a:txBody>
                    <a:bodyPr/>
                    <a:lstStyle/>
                    <a:p>
                      <a:pPr marL="0" marR="0" algn="ctr">
                        <a:lnSpc>
                          <a:spcPct val="115000"/>
                        </a:lnSpc>
                        <a:spcBef>
                          <a:spcPts val="0"/>
                        </a:spcBef>
                        <a:spcAft>
                          <a:spcPts val="0"/>
                        </a:spcAft>
                      </a:pPr>
                      <a:r>
                        <a:rPr lang="en-US" sz="1800" kern="1200">
                          <a:effectLst/>
                        </a:rPr>
                        <a:t>8</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Marijo Pitts-Sheffield</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(912) 269-1216</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mpitts@doe.k12.ga.us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9</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Kathy Pruett</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(706) 540-8959</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kpruett@doe.k12.ga.us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10</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Elaine Dawsey</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971-0114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edawsey@doe.k12.ga.us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dirty="0">
                          <a:effectLst/>
                        </a:rPr>
                        <a:t>11</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Olufunke Osunkoya</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(678) 704-3557</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oosunkoya@doe.k12.ga.us</a:t>
                      </a:r>
                      <a:endParaRPr lang="en-US" sz="1000" dirty="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dirty="0">
                          <a:effectLst/>
                        </a:rPr>
                        <a:t>12</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Bobby Trawick</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(229) 246-1976</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btrawick@doe.k12.ga.us</a:t>
                      </a:r>
                      <a:endParaRPr lang="en-US" sz="1000" dirty="0">
                        <a:effectLst/>
                        <a:latin typeface="Calibri"/>
                        <a:ea typeface="Calibri"/>
                        <a:cs typeface="Times New Roman"/>
                      </a:endParaRPr>
                    </a:p>
                  </a:txBody>
                  <a:tcPr marL="82963" marR="82963" marT="41482" marB="41482"/>
                </a:tc>
              </a:tr>
              <a:tr h="400989">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   13</a:t>
                      </a:r>
                      <a:endParaRPr lang="en-US" sz="1800" kern="1200" dirty="0">
                        <a:solidFill>
                          <a:schemeClr val="dk1"/>
                        </a:solidFill>
                        <a:effectLst/>
                        <a:latin typeface="+mn-lt"/>
                        <a:ea typeface="+mn-ea"/>
                        <a:cs typeface="+mn-cs"/>
                      </a:endParaRPr>
                    </a:p>
                  </a:txBody>
                  <a:tcPr marL="82963" marR="82963" marT="41482" marB="41482"/>
                </a:tc>
                <a:tc>
                  <a:txBody>
                    <a:bodyPr/>
                    <a:lstStyle/>
                    <a:p>
                      <a:pPr marL="0" marR="0" algn="l" defTabSz="914400" rtl="0" eaLnBrk="1" latinLnBrk="0" hangingPunct="1">
                        <a:lnSpc>
                          <a:spcPct val="115000"/>
                        </a:lnSpc>
                        <a:spcBef>
                          <a:spcPts val="0"/>
                        </a:spcBef>
                        <a:spcAft>
                          <a:spcPts val="0"/>
                        </a:spcAft>
                      </a:pPr>
                      <a:r>
                        <a:rPr lang="en-US" sz="1800" kern="1200" dirty="0">
                          <a:solidFill>
                            <a:schemeClr val="dk1"/>
                          </a:solidFill>
                          <a:effectLst/>
                          <a:latin typeface="+mn-lt"/>
                          <a:ea typeface="+mn-ea"/>
                          <a:cs typeface="+mn-cs"/>
                        </a:rPr>
                        <a:t>Ken Banter</a:t>
                      </a:r>
                    </a:p>
                  </a:txBody>
                  <a:tcPr marL="61431" marR="61431" marT="0" marB="0"/>
                </a:tc>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(478) 960-2255</a:t>
                      </a:r>
                      <a:endParaRPr lang="en-US" sz="1800" kern="1200" dirty="0">
                        <a:solidFill>
                          <a:schemeClr val="dk1"/>
                        </a:solidFill>
                        <a:effectLst/>
                        <a:latin typeface="+mn-lt"/>
                        <a:ea typeface="+mn-ea"/>
                        <a:cs typeface="+mn-cs"/>
                      </a:endParaRPr>
                    </a:p>
                  </a:txBody>
                  <a:tcPr marL="61431" marR="6143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kbanter@doe.k12.ga.us</a:t>
                      </a:r>
                    </a:p>
                  </a:txBody>
                  <a:tcPr marL="61431" marR="61431" marT="0" marB="0"/>
                </a:tc>
              </a:tr>
              <a:tr h="256485">
                <a:tc>
                  <a:txBody>
                    <a:bodyPr/>
                    <a:lstStyle/>
                    <a:p>
                      <a:pPr marL="0" marR="0" algn="ctr">
                        <a:lnSpc>
                          <a:spcPct val="115000"/>
                        </a:lnSpc>
                        <a:spcBef>
                          <a:spcPts val="0"/>
                        </a:spcBef>
                        <a:spcAft>
                          <a:spcPts val="0"/>
                        </a:spcAft>
                      </a:pPr>
                      <a:r>
                        <a:rPr lang="en-US" sz="1800" kern="1200">
                          <a:effectLst/>
                        </a:rPr>
                        <a:t>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Tammy Wilkes</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237-2873</a:t>
                      </a:r>
                      <a:endParaRPr lang="en-US" sz="1000">
                        <a:effectLst/>
                        <a:latin typeface="Calibri"/>
                        <a:ea typeface="Calibri"/>
                        <a:cs typeface="Times New Roman"/>
                      </a:endParaRPr>
                    </a:p>
                  </a:txBody>
                  <a:tcPr marL="82963" marR="82963" marT="41482" marB="41482"/>
                </a:tc>
                <a:tc>
                  <a:txBody>
                    <a:bodyPr/>
                    <a:lstStyle/>
                    <a:p>
                      <a:pPr marL="0" marR="0" algn="l" defTabSz="914400" rtl="0" eaLnBrk="1" latinLnBrk="0" hangingPunct="1">
                        <a:lnSpc>
                          <a:spcPct val="115000"/>
                        </a:lnSpc>
                        <a:spcBef>
                          <a:spcPts val="0"/>
                        </a:spcBef>
                        <a:spcAft>
                          <a:spcPts val="0"/>
                        </a:spcAft>
                      </a:pPr>
                      <a:r>
                        <a:rPr lang="en-US" sz="1800" kern="1200" dirty="0">
                          <a:solidFill>
                            <a:schemeClr val="dk1"/>
                          </a:solidFill>
                          <a:effectLst/>
                          <a:latin typeface="+mn-lt"/>
                          <a:ea typeface="+mn-ea"/>
                          <a:cs typeface="+mn-cs"/>
                        </a:rPr>
                        <a:t>twilkes@doe.k12.ga.us</a:t>
                      </a:r>
                    </a:p>
                  </a:txBody>
                  <a:tcPr marL="82963" marR="82963" marT="41482" marB="41482"/>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350922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1491609"/>
          </a:xfrm>
        </p:spPr>
        <p:txBody>
          <a:bodyPr>
            <a:normAutofit fontScale="90000"/>
          </a:bodyPr>
          <a:lstStyle/>
          <a:p>
            <a:r>
              <a:rPr lang="en-US" sz="4000" b="0" dirty="0">
                <a:solidFill>
                  <a:prstClr val="black"/>
                </a:solidFill>
              </a:rPr>
              <a:t>Community Eligibility </a:t>
            </a:r>
            <a:br>
              <a:rPr lang="en-US" sz="4000" b="0" dirty="0">
                <a:solidFill>
                  <a:prstClr val="black"/>
                </a:solidFill>
              </a:rPr>
            </a:br>
            <a:r>
              <a:rPr lang="en-US" sz="4000" b="0" dirty="0">
                <a:solidFill>
                  <a:prstClr val="black"/>
                </a:solidFill>
              </a:rPr>
              <a:t>Provision</a:t>
            </a:r>
            <a:r>
              <a:rPr lang="en-US" sz="4900" b="0" dirty="0" smtClean="0"/>
              <a:t/>
            </a:r>
            <a:br>
              <a:rPr lang="en-US" sz="4900" b="0" dirty="0" smtClean="0"/>
            </a:br>
            <a:r>
              <a:rPr lang="en-US" sz="3500" b="0" dirty="0" smtClean="0"/>
              <a:t> </a:t>
            </a:r>
            <a:endParaRPr lang="en-US" sz="3500" dirty="0"/>
          </a:p>
        </p:txBody>
      </p:sp>
      <p:sp>
        <p:nvSpPr>
          <p:cNvPr id="3" name="Content Placeholder 2"/>
          <p:cNvSpPr>
            <a:spLocks noGrp="1"/>
          </p:cNvSpPr>
          <p:nvPr>
            <p:ph idx="1"/>
          </p:nvPr>
        </p:nvSpPr>
        <p:spPr/>
        <p:txBody>
          <a:bodyPr/>
          <a:lstStyle/>
          <a:p>
            <a:r>
              <a:rPr lang="en-US" dirty="0">
                <a:cs typeface="Arial" pitchFamily="34" charset="0"/>
              </a:rPr>
              <a:t>Uses only direct certification data, such as data from the Supplemental Nutrition Assistance Program (SNAP) or Temporary Assistance for Needy Families (TANF) program to determine the </a:t>
            </a:r>
            <a:r>
              <a:rPr lang="en-US" dirty="0" smtClean="0">
                <a:cs typeface="Arial" pitchFamily="34" charset="0"/>
              </a:rPr>
              <a:t>federal </a:t>
            </a:r>
            <a:r>
              <a:rPr lang="en-US" dirty="0">
                <a:cs typeface="Arial" pitchFamily="34" charset="0"/>
              </a:rPr>
              <a:t>cash reimbursement provided by USDA. </a:t>
            </a:r>
          </a:p>
          <a:p>
            <a:r>
              <a:rPr lang="en-US" dirty="0" smtClean="0">
                <a:cs typeface="Arial" pitchFamily="34" charset="0"/>
              </a:rPr>
              <a:t>Does </a:t>
            </a:r>
            <a:r>
              <a:rPr lang="en-US" dirty="0">
                <a:cs typeface="Arial" pitchFamily="34" charset="0"/>
              </a:rPr>
              <a:t>not rely on annual household applications that are generally used to determine eligibility for free or reduced meals (FRM).</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486958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51" y="205993"/>
            <a:ext cx="6316630" cy="1325563"/>
          </a:xfrm>
        </p:spPr>
        <p:txBody>
          <a:bodyPr>
            <a:normAutofit fontScale="90000"/>
          </a:bodyPr>
          <a:lstStyle/>
          <a:p>
            <a:pPr algn="ctr"/>
            <a:r>
              <a:rPr lang="en-US" sz="3500" dirty="0" smtClean="0"/>
              <a:t>Presenters</a:t>
            </a:r>
            <a:br>
              <a:rPr lang="en-US" sz="3500" dirty="0" smtClean="0"/>
            </a:br>
            <a:r>
              <a:rPr lang="en-US" sz="3500" dirty="0"/>
              <a:t/>
            </a:r>
            <a:br>
              <a:rPr lang="en-US" sz="3500" dirty="0"/>
            </a:br>
            <a:endParaRPr lang="en-US" sz="3500"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sp>
        <p:nvSpPr>
          <p:cNvPr id="6" name="Subtitle 5"/>
          <p:cNvSpPr txBox="1">
            <a:spLocks/>
          </p:cNvSpPr>
          <p:nvPr/>
        </p:nvSpPr>
        <p:spPr>
          <a:xfrm>
            <a:off x="107904" y="1285798"/>
            <a:ext cx="4233364" cy="2868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endParaRPr lang="en-US" sz="1900" dirty="0" smtClean="0"/>
          </a:p>
          <a:p>
            <a:pPr algn="ctr">
              <a:spcBef>
                <a:spcPct val="0"/>
              </a:spcBef>
              <a:buFont typeface="Arial" panose="020B0604020202020204" pitchFamily="34" charset="0"/>
              <a:buNone/>
            </a:pPr>
            <a:r>
              <a:rPr lang="en-US" sz="1900" dirty="0" smtClean="0"/>
              <a:t>Ken Banter, </a:t>
            </a:r>
            <a:r>
              <a:rPr lang="en-US" sz="1900" dirty="0" err="1" smtClean="0"/>
              <a:t>Ed.D</a:t>
            </a:r>
            <a:r>
              <a:rPr lang="en-US" sz="1900" dirty="0" smtClean="0"/>
              <a:t>.</a:t>
            </a:r>
          </a:p>
          <a:p>
            <a:pPr algn="ctr">
              <a:spcBef>
                <a:spcPct val="0"/>
              </a:spcBef>
              <a:buFont typeface="Arial" panose="020B0604020202020204" pitchFamily="34" charset="0"/>
              <a:buNone/>
            </a:pPr>
            <a:r>
              <a:rPr lang="en-US" sz="1900" dirty="0" smtClean="0"/>
              <a:t>GA Department of Education</a:t>
            </a:r>
          </a:p>
          <a:p>
            <a:pPr algn="ctr">
              <a:spcBef>
                <a:spcPct val="0"/>
              </a:spcBef>
              <a:buFont typeface="Arial" panose="020B0604020202020204" pitchFamily="34" charset="0"/>
              <a:buNone/>
            </a:pPr>
            <a:r>
              <a:rPr lang="en-US" sz="1900" dirty="0" smtClean="0"/>
              <a:t>Title I Education Program Specialist</a:t>
            </a:r>
          </a:p>
          <a:p>
            <a:pPr algn="ctr">
              <a:spcBef>
                <a:spcPct val="0"/>
              </a:spcBef>
              <a:buFont typeface="Arial" panose="020B0604020202020204" pitchFamily="34" charset="0"/>
              <a:buNone/>
            </a:pPr>
            <a:r>
              <a:rPr lang="en-US" sz="1900" dirty="0" smtClean="0"/>
              <a:t>Office of School Improvement</a:t>
            </a:r>
          </a:p>
          <a:p>
            <a:pPr algn="ctr">
              <a:spcBef>
                <a:spcPct val="0"/>
              </a:spcBef>
              <a:buFont typeface="Arial" panose="020B0604020202020204" pitchFamily="34" charset="0"/>
              <a:buNone/>
            </a:pPr>
            <a:r>
              <a:rPr lang="en-US" sz="1900" dirty="0" smtClean="0"/>
              <a:t>Federal Programs Division</a:t>
            </a:r>
          </a:p>
          <a:p>
            <a:pPr algn="ctr">
              <a:spcBef>
                <a:spcPct val="0"/>
              </a:spcBef>
              <a:buFont typeface="Arial" panose="020B0604020202020204" pitchFamily="34" charset="0"/>
              <a:buNone/>
            </a:pPr>
            <a:r>
              <a:rPr lang="en-US" sz="1900" dirty="0" smtClean="0">
                <a:hlinkClick r:id="rId2"/>
              </a:rPr>
              <a:t>kbanter@doe.k12.ga.us</a:t>
            </a:r>
            <a:endParaRPr lang="en-US" sz="1900" dirty="0" smtClean="0"/>
          </a:p>
          <a:p>
            <a:pPr algn="ctr">
              <a:spcBef>
                <a:spcPct val="0"/>
              </a:spcBef>
              <a:buFont typeface="Arial" panose="020B0604020202020204" pitchFamily="34" charset="0"/>
              <a:buNone/>
            </a:pPr>
            <a:r>
              <a:rPr lang="en-US" sz="1900" dirty="0" smtClean="0"/>
              <a:t>(478) 960-2255</a:t>
            </a:r>
          </a:p>
          <a:p>
            <a:pPr algn="ctr">
              <a:spcBef>
                <a:spcPct val="0"/>
              </a:spcBef>
              <a:buFont typeface="Arial" panose="020B0604020202020204" pitchFamily="34" charset="0"/>
              <a:buNone/>
            </a:pPr>
            <a:endParaRPr lang="en-US" sz="1900" dirty="0" smtClean="0"/>
          </a:p>
          <a:p>
            <a:pPr algn="ctr">
              <a:spcBef>
                <a:spcPct val="0"/>
              </a:spcBef>
              <a:buFont typeface="Arial" panose="020B0604020202020204" pitchFamily="34" charset="0"/>
              <a:buNone/>
            </a:pPr>
            <a:endParaRPr lang="en-US" sz="1900" dirty="0" smtClean="0"/>
          </a:p>
        </p:txBody>
      </p:sp>
      <p:sp>
        <p:nvSpPr>
          <p:cNvPr id="7" name="Subtitle 5"/>
          <p:cNvSpPr txBox="1">
            <a:spLocks/>
          </p:cNvSpPr>
          <p:nvPr/>
        </p:nvSpPr>
        <p:spPr bwMode="auto">
          <a:xfrm>
            <a:off x="2468304" y="3723203"/>
            <a:ext cx="3745925" cy="23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714" rIns="91377" bIns="45714"/>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spcBef>
                <a:spcPct val="0"/>
              </a:spcBef>
              <a:buFont typeface="Arial" panose="020B0604020202020204" pitchFamily="34" charset="0"/>
              <a:buNone/>
            </a:pPr>
            <a:r>
              <a:rPr lang="en-US" sz="1900" dirty="0" smtClean="0">
                <a:latin typeface="+mn-lt"/>
              </a:rPr>
              <a:t>Evelyn Maddox, </a:t>
            </a:r>
            <a:r>
              <a:rPr lang="en-US" sz="1900" dirty="0" err="1">
                <a:latin typeface="+mn-lt"/>
              </a:rPr>
              <a:t>Ed.D</a:t>
            </a:r>
            <a:r>
              <a:rPr lang="en-US" sz="1900" dirty="0">
                <a:latin typeface="+mn-lt"/>
              </a:rPr>
              <a:t>.</a:t>
            </a:r>
          </a:p>
          <a:p>
            <a:pPr algn="ctr">
              <a:spcBef>
                <a:spcPct val="0"/>
              </a:spcBef>
              <a:buFont typeface="Arial" panose="020B0604020202020204" pitchFamily="34" charset="0"/>
              <a:buNone/>
            </a:pPr>
            <a:r>
              <a:rPr lang="en-US" sz="1900" dirty="0">
                <a:latin typeface="+mn-lt"/>
              </a:rPr>
              <a:t>GA Department of Education</a:t>
            </a:r>
          </a:p>
          <a:p>
            <a:pPr algn="ctr">
              <a:spcBef>
                <a:spcPct val="0"/>
              </a:spcBef>
              <a:buFont typeface="Arial" panose="020B0604020202020204" pitchFamily="34" charset="0"/>
              <a:buNone/>
            </a:pPr>
            <a:r>
              <a:rPr lang="en-US" sz="1900" dirty="0">
                <a:latin typeface="+mn-lt"/>
              </a:rPr>
              <a:t>Title I Education Program Specialist</a:t>
            </a:r>
          </a:p>
          <a:p>
            <a:pPr algn="ctr">
              <a:spcBef>
                <a:spcPct val="0"/>
              </a:spcBef>
              <a:buFont typeface="Arial" panose="020B0604020202020204" pitchFamily="34" charset="0"/>
              <a:buNone/>
            </a:pPr>
            <a:r>
              <a:rPr lang="en-US" sz="1900" dirty="0">
                <a:latin typeface="+mn-lt"/>
              </a:rPr>
              <a:t>Office of School Improvement</a:t>
            </a:r>
          </a:p>
          <a:p>
            <a:pPr algn="ctr">
              <a:spcBef>
                <a:spcPct val="0"/>
              </a:spcBef>
              <a:buFont typeface="Arial" panose="020B0604020202020204" pitchFamily="34" charset="0"/>
              <a:buNone/>
            </a:pPr>
            <a:r>
              <a:rPr lang="en-US" sz="1900" dirty="0">
                <a:latin typeface="+mn-lt"/>
              </a:rPr>
              <a:t>Federal Programs Division</a:t>
            </a:r>
          </a:p>
          <a:p>
            <a:pPr algn="ctr">
              <a:spcBef>
                <a:spcPct val="0"/>
              </a:spcBef>
              <a:buFont typeface="Arial" panose="020B0604020202020204" pitchFamily="34" charset="0"/>
              <a:buNone/>
            </a:pPr>
            <a:r>
              <a:rPr lang="en-US" sz="1900" dirty="0" smtClean="0">
                <a:latin typeface="+mn-lt"/>
                <a:hlinkClick r:id="rId2"/>
              </a:rPr>
              <a:t>emaddox@doe.k12.ga.us</a:t>
            </a:r>
            <a:endParaRPr lang="en-US" sz="1900" dirty="0">
              <a:latin typeface="+mn-lt"/>
            </a:endParaRPr>
          </a:p>
          <a:p>
            <a:pPr algn="ctr">
              <a:spcBef>
                <a:spcPct val="0"/>
              </a:spcBef>
              <a:buFont typeface="Arial" panose="020B0604020202020204" pitchFamily="34" charset="0"/>
              <a:buNone/>
            </a:pPr>
            <a:r>
              <a:rPr lang="en-US" sz="1900" dirty="0" smtClean="0">
                <a:solidFill>
                  <a:srgbClr val="000000"/>
                </a:solidFill>
                <a:latin typeface="+mn-lt"/>
                <a:ea typeface="Times New Roman"/>
                <a:cs typeface="Arial"/>
              </a:rPr>
              <a:t>(404) </a:t>
            </a:r>
            <a:r>
              <a:rPr lang="en-US" sz="1900" dirty="0">
                <a:solidFill>
                  <a:srgbClr val="000000"/>
                </a:solidFill>
                <a:latin typeface="+mn-lt"/>
                <a:ea typeface="Times New Roman"/>
                <a:cs typeface="Arial"/>
              </a:rPr>
              <a:t>975-3145</a:t>
            </a:r>
            <a:endParaRPr lang="en-US" sz="1900" dirty="0">
              <a:latin typeface="+mn-lt"/>
            </a:endParaRPr>
          </a:p>
        </p:txBody>
      </p:sp>
      <p:sp>
        <p:nvSpPr>
          <p:cNvPr id="3" name="TextBox 2"/>
          <p:cNvSpPr txBox="1"/>
          <p:nvPr/>
        </p:nvSpPr>
        <p:spPr>
          <a:xfrm>
            <a:off x="4341268" y="1295714"/>
            <a:ext cx="4174082" cy="2139047"/>
          </a:xfrm>
          <a:prstGeom prst="rect">
            <a:avLst/>
          </a:prstGeom>
          <a:noFill/>
        </p:spPr>
        <p:txBody>
          <a:bodyPr wrap="square" rtlCol="0">
            <a:spAutoFit/>
          </a:bodyPr>
          <a:lstStyle/>
          <a:p>
            <a:pPr lvl="0" algn="ctr">
              <a:spcBef>
                <a:spcPct val="0"/>
              </a:spcBef>
            </a:pPr>
            <a:endParaRPr lang="en-US" sz="1900" dirty="0">
              <a:solidFill>
                <a:prstClr val="black"/>
              </a:solidFill>
            </a:endParaRPr>
          </a:p>
          <a:p>
            <a:pPr lvl="0" algn="ctr">
              <a:spcBef>
                <a:spcPct val="0"/>
              </a:spcBef>
            </a:pPr>
            <a:r>
              <a:rPr lang="en-US" sz="1900" dirty="0">
                <a:solidFill>
                  <a:prstClr val="black"/>
                </a:solidFill>
              </a:rPr>
              <a:t>Jennifer Davenport, </a:t>
            </a:r>
            <a:r>
              <a:rPr lang="en-US" sz="1900" dirty="0" err="1">
                <a:solidFill>
                  <a:prstClr val="black"/>
                </a:solidFill>
              </a:rPr>
              <a:t>Ed.D</a:t>
            </a:r>
            <a:r>
              <a:rPr lang="en-US" sz="1900" dirty="0">
                <a:solidFill>
                  <a:prstClr val="black"/>
                </a:solidFill>
              </a:rPr>
              <a:t>.</a:t>
            </a:r>
          </a:p>
          <a:p>
            <a:pPr lvl="0" algn="ctr">
              <a:spcBef>
                <a:spcPct val="0"/>
              </a:spcBef>
            </a:pPr>
            <a:r>
              <a:rPr lang="en-US" sz="1900" dirty="0">
                <a:solidFill>
                  <a:prstClr val="black"/>
                </a:solidFill>
              </a:rPr>
              <a:t>Title I, Part A Program Manager</a:t>
            </a:r>
          </a:p>
          <a:p>
            <a:pPr lvl="0" algn="ctr">
              <a:spcBef>
                <a:spcPct val="0"/>
              </a:spcBef>
            </a:pPr>
            <a:r>
              <a:rPr lang="en-US" sz="1900" dirty="0">
                <a:solidFill>
                  <a:prstClr val="black"/>
                </a:solidFill>
              </a:rPr>
              <a:t>School Improvement – Federal Programs</a:t>
            </a:r>
          </a:p>
          <a:p>
            <a:pPr lvl="0" algn="ctr">
              <a:spcBef>
                <a:spcPct val="0"/>
              </a:spcBef>
            </a:pPr>
            <a:r>
              <a:rPr lang="en-US" sz="1900" dirty="0">
                <a:solidFill>
                  <a:prstClr val="black"/>
                </a:solidFill>
              </a:rPr>
              <a:t>Georgia Department of Education</a:t>
            </a:r>
          </a:p>
          <a:p>
            <a:pPr lvl="0" algn="ctr">
              <a:spcBef>
                <a:spcPct val="0"/>
              </a:spcBef>
            </a:pPr>
            <a:r>
              <a:rPr lang="en-US" sz="1900" dirty="0">
                <a:solidFill>
                  <a:prstClr val="black"/>
                </a:solidFill>
                <a:hlinkClick r:id="rId3"/>
              </a:rPr>
              <a:t>jedavenp@doe.k12.ga.us</a:t>
            </a:r>
            <a:endParaRPr lang="en-US" sz="1900" dirty="0">
              <a:solidFill>
                <a:prstClr val="black"/>
              </a:solidFill>
            </a:endParaRPr>
          </a:p>
          <a:p>
            <a:pPr lvl="0" algn="ctr">
              <a:spcBef>
                <a:spcPct val="0"/>
              </a:spcBef>
            </a:pPr>
            <a:r>
              <a:rPr lang="en-US" sz="1900" dirty="0">
                <a:solidFill>
                  <a:prstClr val="black"/>
                </a:solidFill>
              </a:rPr>
              <a:t>(404) 463-1955</a:t>
            </a:r>
          </a:p>
        </p:txBody>
      </p:sp>
    </p:spTree>
    <p:extLst>
      <p:ext uri="{BB962C8B-B14F-4D97-AF65-F5344CB8AC3E}">
        <p14:creationId xmlns:p14="http://schemas.microsoft.com/office/powerpoint/2010/main" val="1045064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38591"/>
            <a:ext cx="7772400" cy="2387600"/>
          </a:xfrm>
        </p:spPr>
        <p:txBody>
          <a:bodyPr>
            <a:normAutofit/>
          </a:bodyPr>
          <a:lstStyle/>
          <a:p>
            <a:r>
              <a:rPr lang="en-US" sz="4000" dirty="0">
                <a:latin typeface="+mn-lt"/>
              </a:rPr>
              <a:t>Community Eligibility Provision (CEP), Title I, and Accountability</a:t>
            </a:r>
          </a:p>
        </p:txBody>
      </p:sp>
      <p:sp>
        <p:nvSpPr>
          <p:cNvPr id="3" name="Subtitle 2"/>
          <p:cNvSpPr>
            <a:spLocks noGrp="1"/>
          </p:cNvSpPr>
          <p:nvPr>
            <p:ph type="subTitle" idx="1"/>
          </p:nvPr>
        </p:nvSpPr>
        <p:spPr>
          <a:xfrm>
            <a:off x="1143000" y="3363686"/>
            <a:ext cx="6858000" cy="1894114"/>
          </a:xfrm>
        </p:spPr>
        <p:txBody>
          <a:bodyPr>
            <a:noAutofit/>
          </a:bodyPr>
          <a:lstStyle/>
          <a:p>
            <a:pPr>
              <a:spcBef>
                <a:spcPct val="0"/>
              </a:spcBef>
            </a:pPr>
            <a:endParaRPr lang="en-US" dirty="0" smtClean="0"/>
          </a:p>
          <a:p>
            <a:pPr>
              <a:spcBef>
                <a:spcPct val="0"/>
              </a:spcBef>
            </a:pPr>
            <a:endParaRPr lang="en-US" dirty="0"/>
          </a:p>
          <a:p>
            <a:pPr>
              <a:spcBef>
                <a:spcPct val="0"/>
              </a:spcBef>
            </a:pPr>
            <a:endParaRPr lang="en-US" dirty="0" smtClean="0"/>
          </a:p>
          <a:p>
            <a:pPr lvl="0"/>
            <a:r>
              <a:rPr lang="en-US" b="1" dirty="0">
                <a:solidFill>
                  <a:prstClr val="black"/>
                </a:solidFill>
              </a:rPr>
              <a:t>Georgia Department of Education</a:t>
            </a:r>
          </a:p>
          <a:p>
            <a:pPr lvl="0"/>
            <a:r>
              <a:rPr lang="en-US" b="1" dirty="0">
                <a:solidFill>
                  <a:prstClr val="black"/>
                </a:solidFill>
              </a:rPr>
              <a:t>13th Annual Title Programs Summer Conference</a:t>
            </a:r>
          </a:p>
          <a:p>
            <a:pPr lvl="0"/>
            <a:r>
              <a:rPr lang="en-US" b="1" dirty="0">
                <a:solidFill>
                  <a:prstClr val="black"/>
                </a:solidFill>
              </a:rPr>
              <a:t>June 15-19, 2015</a:t>
            </a:r>
            <a:endParaRPr lang="en-US" dirty="0">
              <a:solidFill>
                <a:prstClr val="black"/>
              </a:solidFill>
            </a:endParaRPr>
          </a:p>
        </p:txBody>
      </p:sp>
      <p:sp>
        <p:nvSpPr>
          <p:cNvPr id="6" name="Date Placeholder 5"/>
          <p:cNvSpPr>
            <a:spLocks noGrp="1"/>
          </p:cNvSpPr>
          <p:nvPr>
            <p:ph type="dt" sz="half" idx="2"/>
          </p:nvPr>
        </p:nvSpPr>
        <p:spPr/>
        <p:txBody>
          <a:bodyPr/>
          <a:lstStyle/>
          <a:p>
            <a:fld id="{494CCCB8-5C83-404E-A3A7-8BF440FEC32E}" type="datetime1">
              <a:rPr lang="en-US" smtClean="0"/>
              <a:t>5/26/2015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2718620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34016"/>
            <a:ext cx="6955971" cy="1325563"/>
          </a:xfrm>
        </p:spPr>
        <p:txBody>
          <a:bodyPr anchor="t">
            <a:normAutofit fontScale="90000"/>
          </a:bodyPr>
          <a:lstStyle/>
          <a:p>
            <a:r>
              <a:rPr lang="en-US" sz="4000" b="0" dirty="0" smtClean="0"/>
              <a:t>Community Eligibility Provision</a:t>
            </a:r>
            <a:r>
              <a:rPr lang="en-US" sz="4900" b="0" dirty="0" smtClean="0">
                <a:latin typeface="+mn-lt"/>
              </a:rPr>
              <a:t/>
            </a:r>
            <a:br>
              <a:rPr lang="en-US" sz="4900" b="0" dirty="0" smtClean="0">
                <a:latin typeface="+mn-lt"/>
              </a:rPr>
            </a:br>
            <a:r>
              <a:rPr lang="en-US" sz="3500" b="0" dirty="0" smtClean="0"/>
              <a:t> </a:t>
            </a:r>
            <a:endParaRPr lang="en-US" sz="3500" dirty="0"/>
          </a:p>
        </p:txBody>
      </p:sp>
      <p:sp>
        <p:nvSpPr>
          <p:cNvPr id="3" name="Content Placeholder 2"/>
          <p:cNvSpPr>
            <a:spLocks noGrp="1"/>
          </p:cNvSpPr>
          <p:nvPr>
            <p:ph idx="1"/>
          </p:nvPr>
        </p:nvSpPr>
        <p:spPr/>
        <p:txBody>
          <a:bodyPr/>
          <a:lstStyle/>
          <a:p>
            <a:pPr>
              <a:defRPr/>
            </a:pPr>
            <a:r>
              <a:rPr lang="en-US" dirty="0">
                <a:cs typeface="Arial" pitchFamily="34" charset="0"/>
              </a:rPr>
              <a:t>A school is eligible for the </a:t>
            </a:r>
            <a:r>
              <a:rPr lang="en-US" dirty="0" smtClean="0">
                <a:cs typeface="Arial" pitchFamily="34" charset="0"/>
              </a:rPr>
              <a:t>CEP if </a:t>
            </a:r>
            <a:r>
              <a:rPr lang="en-US" dirty="0">
                <a:cs typeface="Arial" pitchFamily="34" charset="0"/>
              </a:rPr>
              <a:t>at least </a:t>
            </a:r>
            <a:r>
              <a:rPr lang="en-US" dirty="0" smtClean="0">
                <a:cs typeface="Arial" pitchFamily="34" charset="0"/>
              </a:rPr>
              <a:t>40-percent </a:t>
            </a:r>
            <a:r>
              <a:rPr lang="en-US" dirty="0">
                <a:cs typeface="Arial" pitchFamily="34" charset="0"/>
              </a:rPr>
              <a:t>of its students are certified for free meals through means other than FRM </a:t>
            </a:r>
            <a:r>
              <a:rPr lang="en-US" dirty="0" smtClean="0">
                <a:cs typeface="Arial" pitchFamily="34" charset="0"/>
              </a:rPr>
              <a:t>applications (for </a:t>
            </a:r>
            <a:r>
              <a:rPr lang="en-US" dirty="0">
                <a:cs typeface="Arial" pitchFamily="34" charset="0"/>
              </a:rPr>
              <a:t>example, students directly certified through SNAP).</a:t>
            </a:r>
          </a:p>
          <a:p>
            <a:pPr marL="631825" indent="0" defTabSz="913972">
              <a:spcBef>
                <a:spcPts val="0"/>
              </a:spcBef>
              <a:buFont typeface="Arial" charset="0"/>
              <a:buNone/>
              <a:tabLst>
                <a:tab pos="1262063" algn="l"/>
              </a:tabLst>
              <a:defRPr/>
            </a:pPr>
            <a:endParaRPr lang="en-US" sz="1800" b="1" dirty="0">
              <a:cs typeface="Arial" pitchFamily="34" charset="0"/>
            </a:endParaRPr>
          </a:p>
          <a:p>
            <a:pPr marL="631825" indent="0" defTabSz="913972">
              <a:spcBef>
                <a:spcPts val="0"/>
              </a:spcBef>
              <a:buFont typeface="Arial" charset="0"/>
              <a:buNone/>
              <a:tabLst>
                <a:tab pos="1311275" algn="l"/>
              </a:tabLst>
              <a:defRPr/>
            </a:pPr>
            <a:r>
              <a:rPr lang="en-US" sz="2000" b="1" dirty="0">
                <a:cs typeface="Arial" pitchFamily="34" charset="0"/>
              </a:rPr>
              <a:t>Note: </a:t>
            </a:r>
            <a:r>
              <a:rPr lang="en-US" sz="2000" b="1" dirty="0" smtClean="0">
                <a:cs typeface="Arial" pitchFamily="34" charset="0"/>
              </a:rPr>
              <a:t> </a:t>
            </a:r>
            <a:r>
              <a:rPr lang="en-US" sz="2000" dirty="0">
                <a:cs typeface="Arial" pitchFamily="34" charset="0"/>
              </a:rPr>
              <a:t>The 40 percent threshold may be determined </a:t>
            </a:r>
            <a:r>
              <a:rPr lang="en-US" sz="2000" dirty="0" smtClean="0">
                <a:cs typeface="Arial" pitchFamily="34" charset="0"/>
              </a:rPr>
              <a:t>school-by-	school</a:t>
            </a:r>
            <a:r>
              <a:rPr lang="en-US" sz="2000" dirty="0">
                <a:cs typeface="Arial" pitchFamily="34" charset="0"/>
              </a:rPr>
              <a:t>, </a:t>
            </a:r>
            <a:r>
              <a:rPr lang="en-US" sz="2000" dirty="0" smtClean="0">
                <a:cs typeface="Arial" pitchFamily="34" charset="0"/>
              </a:rPr>
              <a:t>by </a:t>
            </a:r>
            <a:r>
              <a:rPr lang="en-US" sz="2000" dirty="0">
                <a:cs typeface="Arial" pitchFamily="34" charset="0"/>
              </a:rPr>
              <a:t>a </a:t>
            </a:r>
            <a:r>
              <a:rPr lang="en-US" sz="2000" dirty="0" smtClean="0">
                <a:cs typeface="Arial" pitchFamily="34" charset="0"/>
              </a:rPr>
              <a:t>group </a:t>
            </a:r>
            <a:r>
              <a:rPr lang="en-US" sz="2000" dirty="0">
                <a:cs typeface="Arial" pitchFamily="34" charset="0"/>
              </a:rPr>
              <a:t>of schools with the LEA, or in the </a:t>
            </a:r>
            <a:r>
              <a:rPr lang="en-US" sz="2000" dirty="0" smtClean="0">
                <a:cs typeface="Arial" pitchFamily="34" charset="0"/>
              </a:rPr>
              <a:t>	aggregate for </a:t>
            </a:r>
            <a:r>
              <a:rPr lang="en-US" sz="2000" dirty="0">
                <a:cs typeface="Arial" pitchFamily="34" charset="0"/>
              </a:rPr>
              <a:t>the entire LEA.  A percentage of 39.98 percent </a:t>
            </a:r>
            <a:r>
              <a:rPr lang="en-US" sz="2000" dirty="0" smtClean="0">
                <a:cs typeface="Arial" pitchFamily="34" charset="0"/>
              </a:rPr>
              <a:t>	does </a:t>
            </a:r>
            <a:r>
              <a:rPr lang="en-US" sz="2000" dirty="0">
                <a:cs typeface="Arial" pitchFamily="34" charset="0"/>
              </a:rPr>
              <a:t>NOT </a:t>
            </a:r>
            <a:r>
              <a:rPr lang="en-US" sz="2000" dirty="0" smtClean="0">
                <a:cs typeface="Arial" pitchFamily="34" charset="0"/>
              </a:rPr>
              <a:t>meet </a:t>
            </a:r>
            <a:r>
              <a:rPr lang="en-US" sz="2000" dirty="0">
                <a:cs typeface="Arial" pitchFamily="34" charset="0"/>
              </a:rPr>
              <a:t>the threshold.</a:t>
            </a:r>
          </a:p>
          <a:p>
            <a:endParaRPr lang="en-US" dirty="0">
              <a:latin typeface="Arial" pitchFamily="34" charset="0"/>
              <a:cs typeface="Arial" pitchFamily="34" charset="0"/>
            </a:endParaRPr>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316884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Community Eligibility Provision</a:t>
            </a:r>
            <a:endParaRPr lang="en-US" sz="3600" dirty="0"/>
          </a:p>
        </p:txBody>
      </p:sp>
      <p:sp>
        <p:nvSpPr>
          <p:cNvPr id="3" name="Content Placeholder 2"/>
          <p:cNvSpPr>
            <a:spLocks noGrp="1"/>
          </p:cNvSpPr>
          <p:nvPr>
            <p:ph idx="1"/>
          </p:nvPr>
        </p:nvSpPr>
        <p:spPr/>
        <p:txBody>
          <a:bodyPr/>
          <a:lstStyle/>
          <a:p>
            <a:r>
              <a:rPr lang="en-US" dirty="0">
                <a:cs typeface="Arial" pitchFamily="34" charset="0"/>
              </a:rPr>
              <a:t>To account for low-income families not reflected in the direct certification data, USDA will set meal reimbursement levels for Community Eligibility Provision schools by multiplying the percentage of students identified through the direct certification data by a multiplier established in the Act (initially, the multiplier is 1.6).</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118995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Community Eligibility </a:t>
            </a:r>
            <a:br>
              <a:rPr lang="en-US" sz="3600" b="0" dirty="0"/>
            </a:br>
            <a:r>
              <a:rPr lang="en-US" sz="3600" b="0" dirty="0"/>
              <a:t>Provision</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b="1" dirty="0">
                <a:cs typeface="Arial" pitchFamily="34" charset="0"/>
              </a:rPr>
              <a:t>Note:  </a:t>
            </a:r>
            <a:r>
              <a:rPr lang="en-US" dirty="0">
                <a:cs typeface="Arial" pitchFamily="34" charset="0"/>
              </a:rPr>
              <a:t>The law states that the multiplier is 1.6 </a:t>
            </a:r>
            <a:r>
              <a:rPr lang="en-US" dirty="0" smtClean="0">
                <a:cs typeface="Arial" pitchFamily="34" charset="0"/>
              </a:rPr>
              <a:t>	through school </a:t>
            </a:r>
            <a:r>
              <a:rPr lang="en-US" dirty="0">
                <a:cs typeface="Arial" pitchFamily="34" charset="0"/>
              </a:rPr>
              <a:t>year </a:t>
            </a:r>
            <a:r>
              <a:rPr lang="en-US" dirty="0" smtClean="0">
                <a:cs typeface="Arial" pitchFamily="34" charset="0"/>
              </a:rPr>
              <a:t>2013-2014 </a:t>
            </a:r>
            <a:r>
              <a:rPr lang="en-US" dirty="0">
                <a:cs typeface="Arial" pitchFamily="34" charset="0"/>
              </a:rPr>
              <a:t>(July 1, 2013, </a:t>
            </a:r>
            <a:r>
              <a:rPr lang="en-US" dirty="0" smtClean="0">
                <a:cs typeface="Arial" pitchFamily="34" charset="0"/>
              </a:rPr>
              <a:t>	through </a:t>
            </a:r>
            <a:r>
              <a:rPr lang="en-US" dirty="0">
                <a:cs typeface="Arial" pitchFamily="34" charset="0"/>
              </a:rPr>
              <a:t>June </a:t>
            </a:r>
            <a:r>
              <a:rPr lang="en-US" dirty="0" smtClean="0">
                <a:cs typeface="Arial" pitchFamily="34" charset="0"/>
              </a:rPr>
              <a:t>30</a:t>
            </a:r>
            <a:r>
              <a:rPr lang="en-US" dirty="0">
                <a:cs typeface="Arial" pitchFamily="34" charset="0"/>
              </a:rPr>
              <a:t>, 2014).  After that time, </a:t>
            </a:r>
            <a:r>
              <a:rPr lang="en-US" dirty="0" smtClean="0">
                <a:cs typeface="Arial" pitchFamily="34" charset="0"/>
              </a:rPr>
              <a:t>Food 	and </a:t>
            </a:r>
            <a:r>
              <a:rPr lang="en-US" dirty="0">
                <a:cs typeface="Arial" pitchFamily="34" charset="0"/>
              </a:rPr>
              <a:t>Nutrition </a:t>
            </a:r>
            <a:r>
              <a:rPr lang="en-US" dirty="0" smtClean="0">
                <a:cs typeface="Arial" pitchFamily="34" charset="0"/>
              </a:rPr>
              <a:t>Services </a:t>
            </a:r>
            <a:r>
              <a:rPr lang="en-US" dirty="0">
                <a:cs typeface="Arial" pitchFamily="34" charset="0"/>
              </a:rPr>
              <a:t>(FNS) is permitted to </a:t>
            </a:r>
            <a:r>
              <a:rPr lang="en-US" dirty="0" smtClean="0">
                <a:cs typeface="Arial" pitchFamily="34" charset="0"/>
              </a:rPr>
              <a:t>	change </a:t>
            </a:r>
            <a:r>
              <a:rPr lang="en-US" dirty="0">
                <a:cs typeface="Arial" pitchFamily="34" charset="0"/>
              </a:rPr>
              <a:t>the </a:t>
            </a:r>
            <a:r>
              <a:rPr lang="en-US" dirty="0" smtClean="0">
                <a:cs typeface="Arial" pitchFamily="34" charset="0"/>
              </a:rPr>
              <a:t>multiplier </a:t>
            </a:r>
            <a:r>
              <a:rPr lang="en-US" dirty="0">
                <a:cs typeface="Arial" pitchFamily="34" charset="0"/>
              </a:rPr>
              <a:t>to a number between </a:t>
            </a:r>
            <a:r>
              <a:rPr lang="en-US" dirty="0" smtClean="0">
                <a:cs typeface="Arial" pitchFamily="34" charset="0"/>
              </a:rPr>
              <a:t>	1.3 </a:t>
            </a:r>
            <a:r>
              <a:rPr lang="en-US" dirty="0">
                <a:cs typeface="Arial" pitchFamily="34" charset="0"/>
              </a:rPr>
              <a:t>and 1.6 for </a:t>
            </a:r>
            <a:r>
              <a:rPr lang="en-US" dirty="0" smtClean="0">
                <a:cs typeface="Arial" pitchFamily="34" charset="0"/>
              </a:rPr>
              <a:t>any </a:t>
            </a:r>
            <a:r>
              <a:rPr lang="en-US" dirty="0">
                <a:cs typeface="Arial" pitchFamily="34" charset="0"/>
              </a:rPr>
              <a:t>given fiscal year </a:t>
            </a:r>
            <a:r>
              <a:rPr lang="en-US" dirty="0" smtClean="0">
                <a:cs typeface="Arial" pitchFamily="34" charset="0"/>
              </a:rPr>
              <a:t>within </a:t>
            </a:r>
            <a:r>
              <a:rPr lang="en-US" dirty="0">
                <a:cs typeface="Arial" pitchFamily="34" charset="0"/>
              </a:rPr>
              <a:t>the </a:t>
            </a:r>
            <a:r>
              <a:rPr lang="en-US" dirty="0" smtClean="0">
                <a:cs typeface="Arial" pitchFamily="34" charset="0"/>
              </a:rPr>
              <a:t>	original </a:t>
            </a:r>
            <a:r>
              <a:rPr lang="en-US" dirty="0">
                <a:cs typeface="Arial" pitchFamily="34" charset="0"/>
              </a:rPr>
              <a:t>four year </a:t>
            </a:r>
            <a:r>
              <a:rPr lang="en-US" dirty="0" smtClean="0">
                <a:cs typeface="Arial" pitchFamily="34" charset="0"/>
              </a:rPr>
              <a:t>timeframe</a:t>
            </a:r>
            <a:r>
              <a:rPr lang="en-US" dirty="0">
                <a:cs typeface="Arial" pitchFamily="34" charset="0"/>
              </a:rPr>
              <a:t>.  Otherwise, </a:t>
            </a:r>
            <a:r>
              <a:rPr lang="en-US" dirty="0" smtClean="0">
                <a:cs typeface="Arial" pitchFamily="34" charset="0"/>
              </a:rPr>
              <a:t>	schools </a:t>
            </a:r>
            <a:r>
              <a:rPr lang="en-US" dirty="0">
                <a:cs typeface="Arial" pitchFamily="34" charset="0"/>
              </a:rPr>
              <a:t>electing </a:t>
            </a:r>
            <a:r>
              <a:rPr lang="en-US" dirty="0" smtClean="0">
                <a:cs typeface="Arial" pitchFamily="34" charset="0"/>
              </a:rPr>
              <a:t>CEP </a:t>
            </a:r>
            <a:r>
              <a:rPr lang="en-US" dirty="0">
                <a:cs typeface="Arial" pitchFamily="34" charset="0"/>
              </a:rPr>
              <a:t>will keep the same </a:t>
            </a:r>
            <a:r>
              <a:rPr lang="en-US" dirty="0" smtClean="0">
                <a:cs typeface="Arial" pitchFamily="34" charset="0"/>
              </a:rPr>
              <a:t>	multiplier </a:t>
            </a:r>
            <a:r>
              <a:rPr lang="en-US" dirty="0">
                <a:cs typeface="Arial" pitchFamily="34" charset="0"/>
              </a:rPr>
              <a:t>for an entire </a:t>
            </a:r>
            <a:r>
              <a:rPr lang="en-US" dirty="0" smtClean="0">
                <a:cs typeface="Arial" pitchFamily="34" charset="0"/>
              </a:rPr>
              <a:t>four-year </a:t>
            </a:r>
            <a:r>
              <a:rPr lang="en-US" dirty="0">
                <a:cs typeface="Arial" pitchFamily="34" charset="0"/>
              </a:rPr>
              <a:t>cycle and </a:t>
            </a:r>
            <a:r>
              <a:rPr lang="en-US" dirty="0" smtClean="0">
                <a:cs typeface="Arial" pitchFamily="34" charset="0"/>
              </a:rPr>
              <a:t>do 	not </a:t>
            </a:r>
            <a:r>
              <a:rPr lang="en-US" dirty="0">
                <a:cs typeface="Arial" pitchFamily="34" charset="0"/>
              </a:rPr>
              <a:t>have to implement changes to the </a:t>
            </a:r>
            <a:r>
              <a:rPr lang="en-US" dirty="0" smtClean="0">
                <a:cs typeface="Arial" pitchFamily="34" charset="0"/>
              </a:rPr>
              <a:t>	multiplier </a:t>
            </a:r>
            <a:r>
              <a:rPr lang="en-US" dirty="0">
                <a:cs typeface="Arial" pitchFamily="34" charset="0"/>
              </a:rPr>
              <a:t>until the next </a:t>
            </a:r>
            <a:r>
              <a:rPr lang="en-US" dirty="0" smtClean="0">
                <a:cs typeface="Arial" pitchFamily="34" charset="0"/>
              </a:rPr>
              <a:t>cycle </a:t>
            </a:r>
            <a:r>
              <a:rPr lang="en-US" dirty="0">
                <a:cs typeface="Arial" pitchFamily="34" charset="0"/>
              </a:rPr>
              <a:t>if the CEP is </a:t>
            </a:r>
            <a:r>
              <a:rPr lang="en-US" dirty="0" smtClean="0">
                <a:cs typeface="Arial" pitchFamily="34" charset="0"/>
              </a:rPr>
              <a:t>	elected </a:t>
            </a:r>
            <a:r>
              <a:rPr lang="en-US" dirty="0">
                <a:cs typeface="Arial" pitchFamily="34" charset="0"/>
              </a:rPr>
              <a:t>again</a:t>
            </a:r>
            <a:r>
              <a:rPr lang="en-US" dirty="0">
                <a:latin typeface="Arial" pitchFamily="34" charset="0"/>
                <a:cs typeface="Arial" pitchFamily="34" charset="0"/>
              </a:rPr>
              <a:t>.</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5/26/2015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413528446"/>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51AD8-3D81-434D-B9B4-22FE7C31253B}"/>
</file>

<file path=customXml/itemProps2.xml><?xml version="1.0" encoding="utf-8"?>
<ds:datastoreItem xmlns:ds="http://schemas.openxmlformats.org/officeDocument/2006/customXml" ds:itemID="{7F4D3C92-984B-4435-8A18-B3B56A7C151D}"/>
</file>

<file path=customXml/itemProps3.xml><?xml version="1.0" encoding="utf-8"?>
<ds:datastoreItem xmlns:ds="http://schemas.openxmlformats.org/officeDocument/2006/customXml" ds:itemID="{4BEF5DA8-270B-40E8-A15B-192201BB9725}"/>
</file>

<file path=docProps/app.xml><?xml version="1.0" encoding="utf-8"?>
<Properties xmlns="http://schemas.openxmlformats.org/officeDocument/2006/extended-properties" xmlns:vt="http://schemas.openxmlformats.org/officeDocument/2006/docPropsVTypes">
  <Template>GaDOE-PowerPoint-WhiteTemplate</Template>
  <TotalTime>633</TotalTime>
  <Words>4828</Words>
  <Application>Microsoft Office PowerPoint</Application>
  <PresentationFormat>On-screen Show (4:3)</PresentationFormat>
  <Paragraphs>915</Paragraphs>
  <Slides>61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Arial Rounded MT Bold</vt:lpstr>
      <vt:lpstr>Calibri</vt:lpstr>
      <vt:lpstr>Courier New</vt:lpstr>
      <vt:lpstr>Times New Roman</vt:lpstr>
      <vt:lpstr>Wingdings</vt:lpstr>
      <vt:lpstr>GaDOE-PowerPoint-WhiteTemplate</vt:lpstr>
      <vt:lpstr>Community Eligibility Provision (CEP), Title I, and Accountability</vt:lpstr>
      <vt:lpstr> Presenters  </vt:lpstr>
      <vt:lpstr>PowerPoint Presentation</vt:lpstr>
      <vt:lpstr>Healthy, Hunger-Free Kids Act of 2010 (Act)</vt:lpstr>
      <vt:lpstr>Implementation CEP</vt:lpstr>
      <vt:lpstr>Community Eligibility  Provision  </vt:lpstr>
      <vt:lpstr>Community Eligibility Provision  </vt:lpstr>
      <vt:lpstr>Community Eligibility Provision</vt:lpstr>
      <vt:lpstr>Community Eligibility  Provision</vt:lpstr>
      <vt:lpstr>Community Eligibility  Provision - Requirement</vt:lpstr>
      <vt:lpstr>Impact on Title I, Part A  </vt:lpstr>
      <vt:lpstr>Impact on Title I, Part A  </vt:lpstr>
      <vt:lpstr>Impact on Title I, Part A  </vt:lpstr>
      <vt:lpstr>Guidance</vt:lpstr>
      <vt:lpstr>Guidance </vt:lpstr>
      <vt:lpstr>Guidance</vt:lpstr>
      <vt:lpstr>Guidance </vt:lpstr>
      <vt:lpstr>Annual Determination of the Eligibility of a CEP School  for Title I Funds</vt:lpstr>
      <vt:lpstr>From School  Food Nutrition  </vt:lpstr>
      <vt:lpstr>PowerPoint Presentation</vt:lpstr>
      <vt:lpstr>Eligibility Criteria</vt:lpstr>
      <vt:lpstr>Eligibility Criteria </vt:lpstr>
      <vt:lpstr>Eligibility Criteria </vt:lpstr>
      <vt:lpstr>Important </vt:lpstr>
      <vt:lpstr>CEP and Title I </vt:lpstr>
      <vt:lpstr>CEP- Identified Student  Percentage (ISP) Determination     Worksheets</vt:lpstr>
      <vt:lpstr> Part 2 – Direct Certification  Proportionality Calculation Title I </vt:lpstr>
      <vt:lpstr>Title I Data Form SY16</vt:lpstr>
      <vt:lpstr>Allocations  </vt:lpstr>
      <vt:lpstr>Allocations  </vt:lpstr>
      <vt:lpstr>Combination of CEP Schools and Non-CEP Schools</vt:lpstr>
      <vt:lpstr>LEAs with All CEP Schools</vt:lpstr>
      <vt:lpstr>All CEP Schools</vt:lpstr>
      <vt:lpstr>More Than One School  at 100-Percent</vt:lpstr>
      <vt:lpstr>More Than One School  at 100-Percent</vt:lpstr>
      <vt:lpstr>More Than One School  at 100-Percent</vt:lpstr>
      <vt:lpstr>More Than One School  at 100-Percent</vt:lpstr>
      <vt:lpstr>More Than One School  at 100-Percent</vt:lpstr>
      <vt:lpstr>LEAs Electing  to Group CEP Schools</vt:lpstr>
      <vt:lpstr>LEAs Electing to Group CEP Schools</vt:lpstr>
      <vt:lpstr>LEAs Electing to Group CEP Schools</vt:lpstr>
      <vt:lpstr>Cutoff Above Which Title I-Eligible Schools Are Served</vt:lpstr>
      <vt:lpstr>Cutoff Above Which Title I-Eligible Schools Are Served</vt:lpstr>
      <vt:lpstr>Equitable Services</vt:lpstr>
      <vt:lpstr>Equitable Services</vt:lpstr>
      <vt:lpstr>Equitable Services</vt:lpstr>
      <vt:lpstr>Equitable Services</vt:lpstr>
      <vt:lpstr>Equitable Services</vt:lpstr>
      <vt:lpstr>Equitable Services</vt:lpstr>
      <vt:lpstr>Title I Accountability</vt:lpstr>
      <vt:lpstr>Title I Accountability</vt:lpstr>
      <vt:lpstr>Title I Accountability</vt:lpstr>
      <vt:lpstr>Title I Accountability</vt:lpstr>
      <vt:lpstr>Title I Accountability</vt:lpstr>
      <vt:lpstr>Title I Accountability</vt:lpstr>
      <vt:lpstr>  Things That Have  Not Changed  </vt:lpstr>
      <vt:lpstr>  What Questions Do You Have?  </vt:lpstr>
      <vt:lpstr>Title I, Part A Program Specialists’ Contact Information</vt:lpstr>
      <vt:lpstr>Title I, Part A Program Specialists’ Contact Information</vt:lpstr>
      <vt:lpstr>Presenters  </vt:lpstr>
      <vt:lpstr>Community Eligibility Provision (CEP), Title I, and Accountability</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Margo DeLaune</cp:lastModifiedBy>
  <cp:revision>79</cp:revision>
  <dcterms:created xsi:type="dcterms:W3CDTF">2015-02-07T02:49:38Z</dcterms:created>
  <dcterms:modified xsi:type="dcterms:W3CDTF">2015-05-26T13:32:57Z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138300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