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2.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34.xml" ContentType="application/vnd.openxmlformats-officedocument.presentationml.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diagrams/quickStyle1.xml" ContentType="application/vnd.openxmlformats-officedocument.drawingml.diagramStyle+xml"/>
  <Override PartName="/ppt/diagrams/layout1.xml" ContentType="application/vnd.openxmlformats-officedocument.drawingml.diagramLayout+xml"/>
  <Override PartName="/ppt/diagrams/colors1.xml" ContentType="application/vnd.openxmlformats-officedocument.drawingml.diagramColors+xml"/>
  <Override PartName="/ppt/diagrams/drawing1.xml" ContentType="application/vnd.ms-office.drawingml.diagramDrawing+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89" r:id="rId3"/>
    <p:sldId id="262" r:id="rId4"/>
    <p:sldId id="277" r:id="rId5"/>
    <p:sldId id="278" r:id="rId6"/>
    <p:sldId id="257" r:id="rId7"/>
    <p:sldId id="279" r:id="rId8"/>
    <p:sldId id="280" r:id="rId9"/>
    <p:sldId id="281" r:id="rId10"/>
    <p:sldId id="284" r:id="rId11"/>
    <p:sldId id="285" r:id="rId12"/>
    <p:sldId id="286" r:id="rId13"/>
    <p:sldId id="282" r:id="rId14"/>
    <p:sldId id="287" r:id="rId15"/>
    <p:sldId id="288" r:id="rId16"/>
    <p:sldId id="283" r:id="rId17"/>
    <p:sldId id="258" r:id="rId18"/>
    <p:sldId id="259" r:id="rId19"/>
    <p:sldId id="260" r:id="rId20"/>
    <p:sldId id="261" r:id="rId21"/>
    <p:sldId id="269" r:id="rId22"/>
    <p:sldId id="263" r:id="rId23"/>
    <p:sldId id="270" r:id="rId24"/>
    <p:sldId id="264" r:id="rId25"/>
    <p:sldId id="265" r:id="rId26"/>
    <p:sldId id="267" r:id="rId27"/>
    <p:sldId id="268" r:id="rId28"/>
    <p:sldId id="266" r:id="rId29"/>
    <p:sldId id="271" r:id="rId30"/>
    <p:sldId id="272" r:id="rId31"/>
    <p:sldId id="273" r:id="rId32"/>
    <p:sldId id="274" r:id="rId33"/>
    <p:sldId id="275" r:id="rId34"/>
    <p:sldId id="29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6" autoAdjust="0"/>
    <p:restoredTop sz="94660"/>
  </p:normalViewPr>
  <p:slideViewPr>
    <p:cSldViewPr snapToGrid="0">
      <p:cViewPr varScale="1">
        <p:scale>
          <a:sx n="74" d="100"/>
          <a:sy n="74" d="100"/>
        </p:scale>
        <p:origin x="10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1AA95E-8FDB-49B7-B065-814983C08E68}"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918B791B-B273-4E22-AED3-97EB38C40C1F}">
      <dgm:prSet phldrT="[Text]"/>
      <dgm:spPr>
        <a:solidFill>
          <a:schemeClr val="accent6">
            <a:lumMod val="75000"/>
          </a:schemeClr>
        </a:solidFill>
      </dgm:spPr>
      <dgm:t>
        <a:bodyPr/>
        <a:lstStyle/>
        <a:p>
          <a:r>
            <a:rPr lang="en-US" b="1" dirty="0" smtClean="0">
              <a:solidFill>
                <a:schemeClr val="bg1"/>
              </a:solidFill>
            </a:rPr>
            <a:t>Identify a school or district standard that is currently considered either emerging or not evident within your school or district.</a:t>
          </a:r>
          <a:endParaRPr lang="en-US" dirty="0">
            <a:solidFill>
              <a:schemeClr val="bg1"/>
            </a:solidFill>
          </a:endParaRPr>
        </a:p>
      </dgm:t>
    </dgm:pt>
    <dgm:pt modelId="{2819FA3C-15EF-4381-B707-B06326401D78}" type="parTrans" cxnId="{C1D28C4B-354B-41A1-A1B1-1E435C38E2A4}">
      <dgm:prSet/>
      <dgm:spPr/>
      <dgm:t>
        <a:bodyPr/>
        <a:lstStyle/>
        <a:p>
          <a:endParaRPr lang="en-US">
            <a:solidFill>
              <a:schemeClr val="bg1"/>
            </a:solidFill>
          </a:endParaRPr>
        </a:p>
      </dgm:t>
    </dgm:pt>
    <dgm:pt modelId="{70E74587-D818-4D98-A2B4-CAE0B9C0353F}" type="sibTrans" cxnId="{C1D28C4B-354B-41A1-A1B1-1E435C38E2A4}">
      <dgm:prSet/>
      <dgm:spPr>
        <a:solidFill>
          <a:schemeClr val="accent6">
            <a:lumMod val="60000"/>
            <a:lumOff val="40000"/>
          </a:schemeClr>
        </a:solidFill>
      </dgm:spPr>
      <dgm:t>
        <a:bodyPr/>
        <a:lstStyle/>
        <a:p>
          <a:endParaRPr lang="en-US">
            <a:solidFill>
              <a:schemeClr val="bg1"/>
            </a:solidFill>
          </a:endParaRPr>
        </a:p>
      </dgm:t>
    </dgm:pt>
    <dgm:pt modelId="{A1748174-4340-4B6D-9CB7-F60E66267F23}">
      <dgm:prSet/>
      <dgm:spPr>
        <a:solidFill>
          <a:schemeClr val="accent6">
            <a:lumMod val="75000"/>
          </a:schemeClr>
        </a:solidFill>
        <a:ln>
          <a:solidFill>
            <a:schemeClr val="accent6">
              <a:lumMod val="75000"/>
            </a:schemeClr>
          </a:solidFill>
        </a:ln>
      </dgm:spPr>
      <dgm:t>
        <a:bodyPr/>
        <a:lstStyle/>
        <a:p>
          <a:r>
            <a:rPr lang="en-US" b="1" dirty="0" smtClean="0">
              <a:solidFill>
                <a:schemeClr val="bg1"/>
              </a:solidFill>
            </a:rPr>
            <a:t>Examine the standard to determine what IS working within your school or district.</a:t>
          </a:r>
          <a:endParaRPr lang="en-US" dirty="0">
            <a:solidFill>
              <a:schemeClr val="bg1"/>
            </a:solidFill>
          </a:endParaRPr>
        </a:p>
      </dgm:t>
    </dgm:pt>
    <dgm:pt modelId="{05782603-1F17-43DE-9FAB-5AEE8EFF4B12}" type="parTrans" cxnId="{212F9285-8499-48F8-92FD-AD1963EE5F13}">
      <dgm:prSet/>
      <dgm:spPr/>
      <dgm:t>
        <a:bodyPr/>
        <a:lstStyle/>
        <a:p>
          <a:endParaRPr lang="en-US">
            <a:solidFill>
              <a:schemeClr val="bg1"/>
            </a:solidFill>
          </a:endParaRPr>
        </a:p>
      </dgm:t>
    </dgm:pt>
    <dgm:pt modelId="{48F6DEA1-A428-490F-8D25-764100A68263}" type="sibTrans" cxnId="{212F9285-8499-48F8-92FD-AD1963EE5F13}">
      <dgm:prSet/>
      <dgm:spPr>
        <a:solidFill>
          <a:schemeClr val="accent6">
            <a:lumMod val="60000"/>
            <a:lumOff val="40000"/>
          </a:schemeClr>
        </a:solidFill>
      </dgm:spPr>
      <dgm:t>
        <a:bodyPr/>
        <a:lstStyle/>
        <a:p>
          <a:endParaRPr lang="en-US">
            <a:solidFill>
              <a:schemeClr val="bg1"/>
            </a:solidFill>
          </a:endParaRPr>
        </a:p>
      </dgm:t>
    </dgm:pt>
    <dgm:pt modelId="{EC75496A-CD27-4CDF-8A9A-C0E310F8725B}">
      <dgm:prSet/>
      <dgm:spPr>
        <a:solidFill>
          <a:schemeClr val="accent6">
            <a:lumMod val="75000"/>
          </a:schemeClr>
        </a:solidFill>
      </dgm:spPr>
      <dgm:t>
        <a:bodyPr/>
        <a:lstStyle/>
        <a:p>
          <a:r>
            <a:rPr lang="en-US" b="1" dirty="0" smtClean="0">
              <a:solidFill>
                <a:schemeClr val="bg1"/>
              </a:solidFill>
            </a:rPr>
            <a:t>Determine what is NOT working within your school or district.</a:t>
          </a:r>
          <a:endParaRPr lang="en-US" dirty="0">
            <a:solidFill>
              <a:schemeClr val="bg1"/>
            </a:solidFill>
          </a:endParaRPr>
        </a:p>
      </dgm:t>
    </dgm:pt>
    <dgm:pt modelId="{265DCE7F-EC0A-412A-AF08-A8D311691297}" type="parTrans" cxnId="{3BEAC4BC-BD71-49E5-B76E-09C182743C2A}">
      <dgm:prSet/>
      <dgm:spPr/>
      <dgm:t>
        <a:bodyPr/>
        <a:lstStyle/>
        <a:p>
          <a:endParaRPr lang="en-US">
            <a:solidFill>
              <a:schemeClr val="bg1"/>
            </a:solidFill>
          </a:endParaRPr>
        </a:p>
      </dgm:t>
    </dgm:pt>
    <dgm:pt modelId="{97C3150D-5ECA-4A04-89B6-001E8D32DF83}" type="sibTrans" cxnId="{3BEAC4BC-BD71-49E5-B76E-09C182743C2A}">
      <dgm:prSet/>
      <dgm:spPr>
        <a:solidFill>
          <a:schemeClr val="accent6">
            <a:lumMod val="60000"/>
            <a:lumOff val="40000"/>
          </a:schemeClr>
        </a:solidFill>
      </dgm:spPr>
      <dgm:t>
        <a:bodyPr/>
        <a:lstStyle/>
        <a:p>
          <a:endParaRPr lang="en-US">
            <a:solidFill>
              <a:schemeClr val="bg1"/>
            </a:solidFill>
          </a:endParaRPr>
        </a:p>
      </dgm:t>
    </dgm:pt>
    <dgm:pt modelId="{1674CADB-519A-4574-885B-4EB8BB9A7CE5}">
      <dgm:prSet/>
      <dgm:spPr>
        <a:solidFill>
          <a:schemeClr val="accent6">
            <a:lumMod val="75000"/>
          </a:schemeClr>
        </a:solidFill>
      </dgm:spPr>
      <dgm:t>
        <a:bodyPr/>
        <a:lstStyle/>
        <a:p>
          <a:r>
            <a:rPr lang="en-US" b="1" dirty="0" smtClean="0">
              <a:solidFill>
                <a:schemeClr val="bg1"/>
              </a:solidFill>
            </a:rPr>
            <a:t>Decide what needs to be implemented differently within your school or district.</a:t>
          </a:r>
          <a:endParaRPr lang="en-US" dirty="0">
            <a:solidFill>
              <a:schemeClr val="bg1"/>
            </a:solidFill>
          </a:endParaRPr>
        </a:p>
      </dgm:t>
    </dgm:pt>
    <dgm:pt modelId="{07142B1E-DA8B-4B71-A3F8-5F7240AD0525}" type="parTrans" cxnId="{31E29FC7-1045-4DDB-AE96-77BE7FBF262C}">
      <dgm:prSet/>
      <dgm:spPr/>
      <dgm:t>
        <a:bodyPr/>
        <a:lstStyle/>
        <a:p>
          <a:endParaRPr lang="en-US">
            <a:solidFill>
              <a:schemeClr val="bg1"/>
            </a:solidFill>
          </a:endParaRPr>
        </a:p>
      </dgm:t>
    </dgm:pt>
    <dgm:pt modelId="{CAFA1C0C-6A26-461A-9426-CC00C99D4859}" type="sibTrans" cxnId="{31E29FC7-1045-4DDB-AE96-77BE7FBF262C}">
      <dgm:prSet/>
      <dgm:spPr>
        <a:solidFill>
          <a:schemeClr val="accent6">
            <a:lumMod val="60000"/>
            <a:lumOff val="40000"/>
          </a:schemeClr>
        </a:solidFill>
      </dgm:spPr>
      <dgm:t>
        <a:bodyPr/>
        <a:lstStyle/>
        <a:p>
          <a:endParaRPr lang="en-US">
            <a:solidFill>
              <a:schemeClr val="bg1"/>
            </a:solidFill>
          </a:endParaRPr>
        </a:p>
      </dgm:t>
    </dgm:pt>
    <dgm:pt modelId="{6500F5F8-0FCE-4422-BEFB-1EB45A15BFE7}">
      <dgm:prSet/>
      <dgm:spPr>
        <a:solidFill>
          <a:schemeClr val="accent6">
            <a:lumMod val="75000"/>
          </a:schemeClr>
        </a:solidFill>
      </dgm:spPr>
      <dgm:t>
        <a:bodyPr/>
        <a:lstStyle/>
        <a:p>
          <a:r>
            <a:rPr lang="en-US" b="1" dirty="0" smtClean="0">
              <a:solidFill>
                <a:schemeClr val="bg1"/>
              </a:solidFill>
            </a:rPr>
            <a:t>Define a process of monitoring to ensure implementation of the standard. </a:t>
          </a:r>
          <a:endParaRPr lang="en-US" dirty="0">
            <a:solidFill>
              <a:schemeClr val="bg1"/>
            </a:solidFill>
          </a:endParaRPr>
        </a:p>
      </dgm:t>
    </dgm:pt>
    <dgm:pt modelId="{1C0B838B-5B5B-4AA4-966D-1BCB1B28617D}" type="parTrans" cxnId="{89A345DD-204F-4822-B948-825EDC10810D}">
      <dgm:prSet/>
      <dgm:spPr/>
      <dgm:t>
        <a:bodyPr/>
        <a:lstStyle/>
        <a:p>
          <a:endParaRPr lang="en-US">
            <a:solidFill>
              <a:schemeClr val="bg1"/>
            </a:solidFill>
          </a:endParaRPr>
        </a:p>
      </dgm:t>
    </dgm:pt>
    <dgm:pt modelId="{B5DC1D50-C17B-4722-AEEC-F1A572ECCE56}" type="sibTrans" cxnId="{89A345DD-204F-4822-B948-825EDC10810D}">
      <dgm:prSet/>
      <dgm:spPr>
        <a:solidFill>
          <a:schemeClr val="accent6">
            <a:lumMod val="60000"/>
            <a:lumOff val="40000"/>
          </a:schemeClr>
        </a:solidFill>
      </dgm:spPr>
      <dgm:t>
        <a:bodyPr/>
        <a:lstStyle/>
        <a:p>
          <a:endParaRPr lang="en-US">
            <a:solidFill>
              <a:schemeClr val="bg1"/>
            </a:solidFill>
          </a:endParaRPr>
        </a:p>
      </dgm:t>
    </dgm:pt>
    <dgm:pt modelId="{C3B60DBA-5443-41BF-A254-D45E78E7FC83}" type="pres">
      <dgm:prSet presAssocID="{EA1AA95E-8FDB-49B7-B065-814983C08E68}" presName="cycle" presStyleCnt="0">
        <dgm:presLayoutVars>
          <dgm:dir/>
          <dgm:resizeHandles val="exact"/>
        </dgm:presLayoutVars>
      </dgm:prSet>
      <dgm:spPr/>
      <dgm:t>
        <a:bodyPr/>
        <a:lstStyle/>
        <a:p>
          <a:endParaRPr lang="en-US"/>
        </a:p>
      </dgm:t>
    </dgm:pt>
    <dgm:pt modelId="{57063D0B-BF62-4A15-BD31-89B63F71EAF7}" type="pres">
      <dgm:prSet presAssocID="{918B791B-B273-4E22-AED3-97EB38C40C1F}" presName="node" presStyleLbl="node1" presStyleIdx="0" presStyleCnt="5">
        <dgm:presLayoutVars>
          <dgm:bulletEnabled val="1"/>
        </dgm:presLayoutVars>
      </dgm:prSet>
      <dgm:spPr/>
      <dgm:t>
        <a:bodyPr/>
        <a:lstStyle/>
        <a:p>
          <a:endParaRPr lang="en-US"/>
        </a:p>
      </dgm:t>
    </dgm:pt>
    <dgm:pt modelId="{2332B2DA-9578-4C8D-B443-37AFBBAA2AB6}" type="pres">
      <dgm:prSet presAssocID="{70E74587-D818-4D98-A2B4-CAE0B9C0353F}" presName="sibTrans" presStyleLbl="sibTrans2D1" presStyleIdx="0" presStyleCnt="5"/>
      <dgm:spPr/>
      <dgm:t>
        <a:bodyPr/>
        <a:lstStyle/>
        <a:p>
          <a:endParaRPr lang="en-US"/>
        </a:p>
      </dgm:t>
    </dgm:pt>
    <dgm:pt modelId="{4DAE0951-97F0-484D-98D4-F32D081AF39F}" type="pres">
      <dgm:prSet presAssocID="{70E74587-D818-4D98-A2B4-CAE0B9C0353F}" presName="connectorText" presStyleLbl="sibTrans2D1" presStyleIdx="0" presStyleCnt="5"/>
      <dgm:spPr/>
      <dgm:t>
        <a:bodyPr/>
        <a:lstStyle/>
        <a:p>
          <a:endParaRPr lang="en-US"/>
        </a:p>
      </dgm:t>
    </dgm:pt>
    <dgm:pt modelId="{53B4AD24-E422-4FBD-88A3-F4EA15125382}" type="pres">
      <dgm:prSet presAssocID="{A1748174-4340-4B6D-9CB7-F60E66267F23}" presName="node" presStyleLbl="node1" presStyleIdx="1" presStyleCnt="5">
        <dgm:presLayoutVars>
          <dgm:bulletEnabled val="1"/>
        </dgm:presLayoutVars>
      </dgm:prSet>
      <dgm:spPr/>
      <dgm:t>
        <a:bodyPr/>
        <a:lstStyle/>
        <a:p>
          <a:endParaRPr lang="en-US"/>
        </a:p>
      </dgm:t>
    </dgm:pt>
    <dgm:pt modelId="{311154B1-7D3F-4A53-B8F4-391E19B041B8}" type="pres">
      <dgm:prSet presAssocID="{48F6DEA1-A428-490F-8D25-764100A68263}" presName="sibTrans" presStyleLbl="sibTrans2D1" presStyleIdx="1" presStyleCnt="5"/>
      <dgm:spPr/>
      <dgm:t>
        <a:bodyPr/>
        <a:lstStyle/>
        <a:p>
          <a:endParaRPr lang="en-US"/>
        </a:p>
      </dgm:t>
    </dgm:pt>
    <dgm:pt modelId="{BE3B5FB2-3AFF-4AA2-844B-5B49307CAD0A}" type="pres">
      <dgm:prSet presAssocID="{48F6DEA1-A428-490F-8D25-764100A68263}" presName="connectorText" presStyleLbl="sibTrans2D1" presStyleIdx="1" presStyleCnt="5"/>
      <dgm:spPr/>
      <dgm:t>
        <a:bodyPr/>
        <a:lstStyle/>
        <a:p>
          <a:endParaRPr lang="en-US"/>
        </a:p>
      </dgm:t>
    </dgm:pt>
    <dgm:pt modelId="{F63DB181-5BA9-489B-8799-0DA2AFDB1BB0}" type="pres">
      <dgm:prSet presAssocID="{EC75496A-CD27-4CDF-8A9A-C0E310F8725B}" presName="node" presStyleLbl="node1" presStyleIdx="2" presStyleCnt="5">
        <dgm:presLayoutVars>
          <dgm:bulletEnabled val="1"/>
        </dgm:presLayoutVars>
      </dgm:prSet>
      <dgm:spPr/>
      <dgm:t>
        <a:bodyPr/>
        <a:lstStyle/>
        <a:p>
          <a:endParaRPr lang="en-US"/>
        </a:p>
      </dgm:t>
    </dgm:pt>
    <dgm:pt modelId="{BE5B5109-3A11-4B7E-AF91-A9F4FA692D9C}" type="pres">
      <dgm:prSet presAssocID="{97C3150D-5ECA-4A04-89B6-001E8D32DF83}" presName="sibTrans" presStyleLbl="sibTrans2D1" presStyleIdx="2" presStyleCnt="5"/>
      <dgm:spPr/>
      <dgm:t>
        <a:bodyPr/>
        <a:lstStyle/>
        <a:p>
          <a:endParaRPr lang="en-US"/>
        </a:p>
      </dgm:t>
    </dgm:pt>
    <dgm:pt modelId="{ACFDB2CB-5E6C-4059-84C5-5B3876BF03DA}" type="pres">
      <dgm:prSet presAssocID="{97C3150D-5ECA-4A04-89B6-001E8D32DF83}" presName="connectorText" presStyleLbl="sibTrans2D1" presStyleIdx="2" presStyleCnt="5"/>
      <dgm:spPr/>
      <dgm:t>
        <a:bodyPr/>
        <a:lstStyle/>
        <a:p>
          <a:endParaRPr lang="en-US"/>
        </a:p>
      </dgm:t>
    </dgm:pt>
    <dgm:pt modelId="{69D3248A-B90F-4BAC-9897-B9C3AB0DE79E}" type="pres">
      <dgm:prSet presAssocID="{1674CADB-519A-4574-885B-4EB8BB9A7CE5}" presName="node" presStyleLbl="node1" presStyleIdx="3" presStyleCnt="5">
        <dgm:presLayoutVars>
          <dgm:bulletEnabled val="1"/>
        </dgm:presLayoutVars>
      </dgm:prSet>
      <dgm:spPr/>
      <dgm:t>
        <a:bodyPr/>
        <a:lstStyle/>
        <a:p>
          <a:endParaRPr lang="en-US"/>
        </a:p>
      </dgm:t>
    </dgm:pt>
    <dgm:pt modelId="{1EB8B182-5E99-4889-A0CE-45CD3D37540A}" type="pres">
      <dgm:prSet presAssocID="{CAFA1C0C-6A26-461A-9426-CC00C99D4859}" presName="sibTrans" presStyleLbl="sibTrans2D1" presStyleIdx="3" presStyleCnt="5"/>
      <dgm:spPr/>
      <dgm:t>
        <a:bodyPr/>
        <a:lstStyle/>
        <a:p>
          <a:endParaRPr lang="en-US"/>
        </a:p>
      </dgm:t>
    </dgm:pt>
    <dgm:pt modelId="{25F5D255-8DA4-4DDB-8699-461FCD051278}" type="pres">
      <dgm:prSet presAssocID="{CAFA1C0C-6A26-461A-9426-CC00C99D4859}" presName="connectorText" presStyleLbl="sibTrans2D1" presStyleIdx="3" presStyleCnt="5"/>
      <dgm:spPr/>
      <dgm:t>
        <a:bodyPr/>
        <a:lstStyle/>
        <a:p>
          <a:endParaRPr lang="en-US"/>
        </a:p>
      </dgm:t>
    </dgm:pt>
    <dgm:pt modelId="{ACE0E8B4-9835-4932-B4C2-3B51E8AE983D}" type="pres">
      <dgm:prSet presAssocID="{6500F5F8-0FCE-4422-BEFB-1EB45A15BFE7}" presName="node" presStyleLbl="node1" presStyleIdx="4" presStyleCnt="5">
        <dgm:presLayoutVars>
          <dgm:bulletEnabled val="1"/>
        </dgm:presLayoutVars>
      </dgm:prSet>
      <dgm:spPr/>
      <dgm:t>
        <a:bodyPr/>
        <a:lstStyle/>
        <a:p>
          <a:endParaRPr lang="en-US"/>
        </a:p>
      </dgm:t>
    </dgm:pt>
    <dgm:pt modelId="{147E3B4C-AD00-48D5-BE5A-ECA634B40B72}" type="pres">
      <dgm:prSet presAssocID="{B5DC1D50-C17B-4722-AEEC-F1A572ECCE56}" presName="sibTrans" presStyleLbl="sibTrans2D1" presStyleIdx="4" presStyleCnt="5"/>
      <dgm:spPr/>
      <dgm:t>
        <a:bodyPr/>
        <a:lstStyle/>
        <a:p>
          <a:endParaRPr lang="en-US"/>
        </a:p>
      </dgm:t>
    </dgm:pt>
    <dgm:pt modelId="{2F02C0F8-83E3-49B9-8FCD-AF51C9AC1BEE}" type="pres">
      <dgm:prSet presAssocID="{B5DC1D50-C17B-4722-AEEC-F1A572ECCE56}" presName="connectorText" presStyleLbl="sibTrans2D1" presStyleIdx="4" presStyleCnt="5"/>
      <dgm:spPr/>
      <dgm:t>
        <a:bodyPr/>
        <a:lstStyle/>
        <a:p>
          <a:endParaRPr lang="en-US"/>
        </a:p>
      </dgm:t>
    </dgm:pt>
  </dgm:ptLst>
  <dgm:cxnLst>
    <dgm:cxn modelId="{3BEAC4BC-BD71-49E5-B76E-09C182743C2A}" srcId="{EA1AA95E-8FDB-49B7-B065-814983C08E68}" destId="{EC75496A-CD27-4CDF-8A9A-C0E310F8725B}" srcOrd="2" destOrd="0" parTransId="{265DCE7F-EC0A-412A-AF08-A8D311691297}" sibTransId="{97C3150D-5ECA-4A04-89B6-001E8D32DF83}"/>
    <dgm:cxn modelId="{7466C96E-C1C2-4F02-B37B-3368315387C0}" type="presOf" srcId="{48F6DEA1-A428-490F-8D25-764100A68263}" destId="{BE3B5FB2-3AFF-4AA2-844B-5B49307CAD0A}" srcOrd="1" destOrd="0" presId="urn:microsoft.com/office/officeart/2005/8/layout/cycle2"/>
    <dgm:cxn modelId="{3673E632-2FA8-4435-B3DB-3E3B33A106A7}" type="presOf" srcId="{CAFA1C0C-6A26-461A-9426-CC00C99D4859}" destId="{1EB8B182-5E99-4889-A0CE-45CD3D37540A}" srcOrd="0" destOrd="0" presId="urn:microsoft.com/office/officeart/2005/8/layout/cycle2"/>
    <dgm:cxn modelId="{45FA1014-D708-49F8-860E-7AC5D688B809}" type="presOf" srcId="{EA1AA95E-8FDB-49B7-B065-814983C08E68}" destId="{C3B60DBA-5443-41BF-A254-D45E78E7FC83}" srcOrd="0" destOrd="0" presId="urn:microsoft.com/office/officeart/2005/8/layout/cycle2"/>
    <dgm:cxn modelId="{9864C333-F210-4FE6-A44F-269B859787B5}" type="presOf" srcId="{B5DC1D50-C17B-4722-AEEC-F1A572ECCE56}" destId="{147E3B4C-AD00-48D5-BE5A-ECA634B40B72}" srcOrd="0" destOrd="0" presId="urn:microsoft.com/office/officeart/2005/8/layout/cycle2"/>
    <dgm:cxn modelId="{31E29FC7-1045-4DDB-AE96-77BE7FBF262C}" srcId="{EA1AA95E-8FDB-49B7-B065-814983C08E68}" destId="{1674CADB-519A-4574-885B-4EB8BB9A7CE5}" srcOrd="3" destOrd="0" parTransId="{07142B1E-DA8B-4B71-A3F8-5F7240AD0525}" sibTransId="{CAFA1C0C-6A26-461A-9426-CC00C99D4859}"/>
    <dgm:cxn modelId="{2A630251-B93C-4F69-B805-037D8AF57B55}" type="presOf" srcId="{EC75496A-CD27-4CDF-8A9A-C0E310F8725B}" destId="{F63DB181-5BA9-489B-8799-0DA2AFDB1BB0}" srcOrd="0" destOrd="0" presId="urn:microsoft.com/office/officeart/2005/8/layout/cycle2"/>
    <dgm:cxn modelId="{B0B65500-3AC1-46D9-AC27-13281024E990}" type="presOf" srcId="{70E74587-D818-4D98-A2B4-CAE0B9C0353F}" destId="{2332B2DA-9578-4C8D-B443-37AFBBAA2AB6}" srcOrd="0" destOrd="0" presId="urn:microsoft.com/office/officeart/2005/8/layout/cycle2"/>
    <dgm:cxn modelId="{2091A594-DD20-400F-A343-24E166B73E76}" type="presOf" srcId="{A1748174-4340-4B6D-9CB7-F60E66267F23}" destId="{53B4AD24-E422-4FBD-88A3-F4EA15125382}" srcOrd="0" destOrd="0" presId="urn:microsoft.com/office/officeart/2005/8/layout/cycle2"/>
    <dgm:cxn modelId="{269525E6-4678-4AC3-B14E-BA5C0F529ABF}" type="presOf" srcId="{B5DC1D50-C17B-4722-AEEC-F1A572ECCE56}" destId="{2F02C0F8-83E3-49B9-8FCD-AF51C9AC1BEE}" srcOrd="1" destOrd="0" presId="urn:microsoft.com/office/officeart/2005/8/layout/cycle2"/>
    <dgm:cxn modelId="{55992B2C-DBDC-487D-81FB-7EF83246019B}" type="presOf" srcId="{918B791B-B273-4E22-AED3-97EB38C40C1F}" destId="{57063D0B-BF62-4A15-BD31-89B63F71EAF7}" srcOrd="0" destOrd="0" presId="urn:microsoft.com/office/officeart/2005/8/layout/cycle2"/>
    <dgm:cxn modelId="{212F9285-8499-48F8-92FD-AD1963EE5F13}" srcId="{EA1AA95E-8FDB-49B7-B065-814983C08E68}" destId="{A1748174-4340-4B6D-9CB7-F60E66267F23}" srcOrd="1" destOrd="0" parTransId="{05782603-1F17-43DE-9FAB-5AEE8EFF4B12}" sibTransId="{48F6DEA1-A428-490F-8D25-764100A68263}"/>
    <dgm:cxn modelId="{8413D48B-E08E-46B1-8B73-ADCAC6EF2596}" type="presOf" srcId="{1674CADB-519A-4574-885B-4EB8BB9A7CE5}" destId="{69D3248A-B90F-4BAC-9897-B9C3AB0DE79E}" srcOrd="0" destOrd="0" presId="urn:microsoft.com/office/officeart/2005/8/layout/cycle2"/>
    <dgm:cxn modelId="{89A345DD-204F-4822-B948-825EDC10810D}" srcId="{EA1AA95E-8FDB-49B7-B065-814983C08E68}" destId="{6500F5F8-0FCE-4422-BEFB-1EB45A15BFE7}" srcOrd="4" destOrd="0" parTransId="{1C0B838B-5B5B-4AA4-966D-1BCB1B28617D}" sibTransId="{B5DC1D50-C17B-4722-AEEC-F1A572ECCE56}"/>
    <dgm:cxn modelId="{7051B3B8-59BE-4341-90A6-B02B64376A37}" type="presOf" srcId="{48F6DEA1-A428-490F-8D25-764100A68263}" destId="{311154B1-7D3F-4A53-B8F4-391E19B041B8}" srcOrd="0" destOrd="0" presId="urn:microsoft.com/office/officeart/2005/8/layout/cycle2"/>
    <dgm:cxn modelId="{F347D100-05DE-422F-821D-9F7B74329491}" type="presOf" srcId="{70E74587-D818-4D98-A2B4-CAE0B9C0353F}" destId="{4DAE0951-97F0-484D-98D4-F32D081AF39F}" srcOrd="1" destOrd="0" presId="urn:microsoft.com/office/officeart/2005/8/layout/cycle2"/>
    <dgm:cxn modelId="{439E76AA-3DD3-4F33-9F27-02BF4CD47534}" type="presOf" srcId="{CAFA1C0C-6A26-461A-9426-CC00C99D4859}" destId="{25F5D255-8DA4-4DDB-8699-461FCD051278}" srcOrd="1" destOrd="0" presId="urn:microsoft.com/office/officeart/2005/8/layout/cycle2"/>
    <dgm:cxn modelId="{DFFC0BE2-87B5-41E8-B943-C134FEC87FCC}" type="presOf" srcId="{97C3150D-5ECA-4A04-89B6-001E8D32DF83}" destId="{BE5B5109-3A11-4B7E-AF91-A9F4FA692D9C}" srcOrd="0" destOrd="0" presId="urn:microsoft.com/office/officeart/2005/8/layout/cycle2"/>
    <dgm:cxn modelId="{159C1966-F650-4DE6-9B7F-29C718F347E5}" type="presOf" srcId="{6500F5F8-0FCE-4422-BEFB-1EB45A15BFE7}" destId="{ACE0E8B4-9835-4932-B4C2-3B51E8AE983D}" srcOrd="0" destOrd="0" presId="urn:microsoft.com/office/officeart/2005/8/layout/cycle2"/>
    <dgm:cxn modelId="{C1D28C4B-354B-41A1-A1B1-1E435C38E2A4}" srcId="{EA1AA95E-8FDB-49B7-B065-814983C08E68}" destId="{918B791B-B273-4E22-AED3-97EB38C40C1F}" srcOrd="0" destOrd="0" parTransId="{2819FA3C-15EF-4381-B707-B06326401D78}" sibTransId="{70E74587-D818-4D98-A2B4-CAE0B9C0353F}"/>
    <dgm:cxn modelId="{DE804163-904C-4D33-A91E-7025C98CE5F1}" type="presOf" srcId="{97C3150D-5ECA-4A04-89B6-001E8D32DF83}" destId="{ACFDB2CB-5E6C-4059-84C5-5B3876BF03DA}" srcOrd="1" destOrd="0" presId="urn:microsoft.com/office/officeart/2005/8/layout/cycle2"/>
    <dgm:cxn modelId="{01809BFB-7E9E-41C0-AA4F-F2AA4FF8A6F3}" type="presParOf" srcId="{C3B60DBA-5443-41BF-A254-D45E78E7FC83}" destId="{57063D0B-BF62-4A15-BD31-89B63F71EAF7}" srcOrd="0" destOrd="0" presId="urn:microsoft.com/office/officeart/2005/8/layout/cycle2"/>
    <dgm:cxn modelId="{C3CAE147-2844-47D5-A157-1F3E977D72BF}" type="presParOf" srcId="{C3B60DBA-5443-41BF-A254-D45E78E7FC83}" destId="{2332B2DA-9578-4C8D-B443-37AFBBAA2AB6}" srcOrd="1" destOrd="0" presId="urn:microsoft.com/office/officeart/2005/8/layout/cycle2"/>
    <dgm:cxn modelId="{ADF12FA7-1A3A-4DEB-A1FF-A830A6E3E4F8}" type="presParOf" srcId="{2332B2DA-9578-4C8D-B443-37AFBBAA2AB6}" destId="{4DAE0951-97F0-484D-98D4-F32D081AF39F}" srcOrd="0" destOrd="0" presId="urn:microsoft.com/office/officeart/2005/8/layout/cycle2"/>
    <dgm:cxn modelId="{40B9FEE1-61A1-4737-805F-18E4C0F20AC5}" type="presParOf" srcId="{C3B60DBA-5443-41BF-A254-D45E78E7FC83}" destId="{53B4AD24-E422-4FBD-88A3-F4EA15125382}" srcOrd="2" destOrd="0" presId="urn:microsoft.com/office/officeart/2005/8/layout/cycle2"/>
    <dgm:cxn modelId="{5641550E-E397-4A14-9497-DD5FFF4C8151}" type="presParOf" srcId="{C3B60DBA-5443-41BF-A254-D45E78E7FC83}" destId="{311154B1-7D3F-4A53-B8F4-391E19B041B8}" srcOrd="3" destOrd="0" presId="urn:microsoft.com/office/officeart/2005/8/layout/cycle2"/>
    <dgm:cxn modelId="{AD694499-E0BF-4412-892F-68BCC232E635}" type="presParOf" srcId="{311154B1-7D3F-4A53-B8F4-391E19B041B8}" destId="{BE3B5FB2-3AFF-4AA2-844B-5B49307CAD0A}" srcOrd="0" destOrd="0" presId="urn:microsoft.com/office/officeart/2005/8/layout/cycle2"/>
    <dgm:cxn modelId="{CBB86631-9F63-4819-885E-DB5C27454AB0}" type="presParOf" srcId="{C3B60DBA-5443-41BF-A254-D45E78E7FC83}" destId="{F63DB181-5BA9-489B-8799-0DA2AFDB1BB0}" srcOrd="4" destOrd="0" presId="urn:microsoft.com/office/officeart/2005/8/layout/cycle2"/>
    <dgm:cxn modelId="{65A5F52B-B65C-49B5-86DD-1326A71ACD3B}" type="presParOf" srcId="{C3B60DBA-5443-41BF-A254-D45E78E7FC83}" destId="{BE5B5109-3A11-4B7E-AF91-A9F4FA692D9C}" srcOrd="5" destOrd="0" presId="urn:microsoft.com/office/officeart/2005/8/layout/cycle2"/>
    <dgm:cxn modelId="{3900AE68-A746-4B0F-952F-71EEED36B63B}" type="presParOf" srcId="{BE5B5109-3A11-4B7E-AF91-A9F4FA692D9C}" destId="{ACFDB2CB-5E6C-4059-84C5-5B3876BF03DA}" srcOrd="0" destOrd="0" presId="urn:microsoft.com/office/officeart/2005/8/layout/cycle2"/>
    <dgm:cxn modelId="{124AF662-2F3F-4191-804D-13F4EE0D3B19}" type="presParOf" srcId="{C3B60DBA-5443-41BF-A254-D45E78E7FC83}" destId="{69D3248A-B90F-4BAC-9897-B9C3AB0DE79E}" srcOrd="6" destOrd="0" presId="urn:microsoft.com/office/officeart/2005/8/layout/cycle2"/>
    <dgm:cxn modelId="{EF576A07-8BB7-4B4F-885C-C6DD7379ED74}" type="presParOf" srcId="{C3B60DBA-5443-41BF-A254-D45E78E7FC83}" destId="{1EB8B182-5E99-4889-A0CE-45CD3D37540A}" srcOrd="7" destOrd="0" presId="urn:microsoft.com/office/officeart/2005/8/layout/cycle2"/>
    <dgm:cxn modelId="{16C85528-36B0-41CA-8B37-57A8CFB0CB97}" type="presParOf" srcId="{1EB8B182-5E99-4889-A0CE-45CD3D37540A}" destId="{25F5D255-8DA4-4DDB-8699-461FCD051278}" srcOrd="0" destOrd="0" presId="urn:microsoft.com/office/officeart/2005/8/layout/cycle2"/>
    <dgm:cxn modelId="{1FE34FDC-7566-4785-968D-991ED1DFE5D2}" type="presParOf" srcId="{C3B60DBA-5443-41BF-A254-D45E78E7FC83}" destId="{ACE0E8B4-9835-4932-B4C2-3B51E8AE983D}" srcOrd="8" destOrd="0" presId="urn:microsoft.com/office/officeart/2005/8/layout/cycle2"/>
    <dgm:cxn modelId="{1933526C-4BE4-428C-AC5F-ED3637433EE3}" type="presParOf" srcId="{C3B60DBA-5443-41BF-A254-D45E78E7FC83}" destId="{147E3B4C-AD00-48D5-BE5A-ECA634B40B72}" srcOrd="9" destOrd="0" presId="urn:microsoft.com/office/officeart/2005/8/layout/cycle2"/>
    <dgm:cxn modelId="{1767C31E-4E04-4D26-9DEC-2E3590D92095}" type="presParOf" srcId="{147E3B4C-AD00-48D5-BE5A-ECA634B40B72}" destId="{2F02C0F8-83E3-49B9-8FCD-AF51C9AC1BEE}"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063D0B-BF62-4A15-BD31-89B63F71EAF7}">
      <dsp:nvSpPr>
        <dsp:cNvPr id="0" name=""/>
        <dsp:cNvSpPr/>
      </dsp:nvSpPr>
      <dsp:spPr>
        <a:xfrm>
          <a:off x="3286766" y="65"/>
          <a:ext cx="1313166" cy="1313166"/>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solidFill>
                <a:schemeClr val="bg1"/>
              </a:solidFill>
            </a:rPr>
            <a:t>Identify a school or district standard that is currently considered either emerging or not evident within your school or district.</a:t>
          </a:r>
          <a:endParaRPr lang="en-US" sz="800" kern="1200" dirty="0">
            <a:solidFill>
              <a:schemeClr val="bg1"/>
            </a:solidFill>
          </a:endParaRPr>
        </a:p>
      </dsp:txBody>
      <dsp:txXfrm>
        <a:off x="3479075" y="192374"/>
        <a:ext cx="928548" cy="928548"/>
      </dsp:txXfrm>
    </dsp:sp>
    <dsp:sp modelId="{2332B2DA-9578-4C8D-B443-37AFBBAA2AB6}">
      <dsp:nvSpPr>
        <dsp:cNvPr id="0" name=""/>
        <dsp:cNvSpPr/>
      </dsp:nvSpPr>
      <dsp:spPr>
        <a:xfrm rot="2160000">
          <a:off x="4558739" y="1009437"/>
          <a:ext cx="350367" cy="443193"/>
        </a:xfrm>
        <a:prstGeom prst="rightArrow">
          <a:avLst>
            <a:gd name="adj1" fmla="val 60000"/>
            <a:gd name="adj2" fmla="val 50000"/>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solidFill>
              <a:schemeClr val="bg1"/>
            </a:solidFill>
          </a:endParaRPr>
        </a:p>
      </dsp:txBody>
      <dsp:txXfrm>
        <a:off x="4568776" y="1067185"/>
        <a:ext cx="245257" cy="265915"/>
      </dsp:txXfrm>
    </dsp:sp>
    <dsp:sp modelId="{53B4AD24-E422-4FBD-88A3-F4EA15125382}">
      <dsp:nvSpPr>
        <dsp:cNvPr id="0" name=""/>
        <dsp:cNvSpPr/>
      </dsp:nvSpPr>
      <dsp:spPr>
        <a:xfrm>
          <a:off x="4883958" y="1160493"/>
          <a:ext cx="1313166" cy="1313166"/>
        </a:xfrm>
        <a:prstGeom prst="ellipse">
          <a:avLst/>
        </a:prstGeom>
        <a:solidFill>
          <a:schemeClr val="accent6">
            <a:lumMod val="75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solidFill>
                <a:schemeClr val="bg1"/>
              </a:solidFill>
            </a:rPr>
            <a:t>Examine the standard to determine what IS working within your school or district.</a:t>
          </a:r>
          <a:endParaRPr lang="en-US" sz="800" kern="1200" dirty="0">
            <a:solidFill>
              <a:schemeClr val="bg1"/>
            </a:solidFill>
          </a:endParaRPr>
        </a:p>
      </dsp:txBody>
      <dsp:txXfrm>
        <a:off x="5076267" y="1352802"/>
        <a:ext cx="928548" cy="928548"/>
      </dsp:txXfrm>
    </dsp:sp>
    <dsp:sp modelId="{311154B1-7D3F-4A53-B8F4-391E19B041B8}">
      <dsp:nvSpPr>
        <dsp:cNvPr id="0" name=""/>
        <dsp:cNvSpPr/>
      </dsp:nvSpPr>
      <dsp:spPr>
        <a:xfrm rot="6480000">
          <a:off x="5063385" y="2524855"/>
          <a:ext cx="350367" cy="443193"/>
        </a:xfrm>
        <a:prstGeom prst="rightArrow">
          <a:avLst>
            <a:gd name="adj1" fmla="val 60000"/>
            <a:gd name="adj2" fmla="val 50000"/>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solidFill>
              <a:schemeClr val="bg1"/>
            </a:solidFill>
          </a:endParaRPr>
        </a:p>
      </dsp:txBody>
      <dsp:txXfrm rot="10800000">
        <a:off x="5132180" y="2563511"/>
        <a:ext cx="245257" cy="265915"/>
      </dsp:txXfrm>
    </dsp:sp>
    <dsp:sp modelId="{F63DB181-5BA9-489B-8799-0DA2AFDB1BB0}">
      <dsp:nvSpPr>
        <dsp:cNvPr id="0" name=""/>
        <dsp:cNvSpPr/>
      </dsp:nvSpPr>
      <dsp:spPr>
        <a:xfrm>
          <a:off x="4273885" y="3038105"/>
          <a:ext cx="1313166" cy="1313166"/>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solidFill>
                <a:schemeClr val="bg1"/>
              </a:solidFill>
            </a:rPr>
            <a:t>Determine what is NOT working within your school or district.</a:t>
          </a:r>
          <a:endParaRPr lang="en-US" sz="800" kern="1200" dirty="0">
            <a:solidFill>
              <a:schemeClr val="bg1"/>
            </a:solidFill>
          </a:endParaRPr>
        </a:p>
      </dsp:txBody>
      <dsp:txXfrm>
        <a:off x="4466194" y="3230414"/>
        <a:ext cx="928548" cy="928548"/>
      </dsp:txXfrm>
    </dsp:sp>
    <dsp:sp modelId="{BE5B5109-3A11-4B7E-AF91-A9F4FA692D9C}">
      <dsp:nvSpPr>
        <dsp:cNvPr id="0" name=""/>
        <dsp:cNvSpPr/>
      </dsp:nvSpPr>
      <dsp:spPr>
        <a:xfrm rot="10800000">
          <a:off x="3778082" y="3473092"/>
          <a:ext cx="350367" cy="443193"/>
        </a:xfrm>
        <a:prstGeom prst="rightArrow">
          <a:avLst>
            <a:gd name="adj1" fmla="val 60000"/>
            <a:gd name="adj2" fmla="val 50000"/>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solidFill>
              <a:schemeClr val="bg1"/>
            </a:solidFill>
          </a:endParaRPr>
        </a:p>
      </dsp:txBody>
      <dsp:txXfrm rot="10800000">
        <a:off x="3883192" y="3561731"/>
        <a:ext cx="245257" cy="265915"/>
      </dsp:txXfrm>
    </dsp:sp>
    <dsp:sp modelId="{69D3248A-B90F-4BAC-9897-B9C3AB0DE79E}">
      <dsp:nvSpPr>
        <dsp:cNvPr id="0" name=""/>
        <dsp:cNvSpPr/>
      </dsp:nvSpPr>
      <dsp:spPr>
        <a:xfrm>
          <a:off x="2299647" y="3038105"/>
          <a:ext cx="1313166" cy="1313166"/>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solidFill>
                <a:schemeClr val="bg1"/>
              </a:solidFill>
            </a:rPr>
            <a:t>Decide what needs to be implemented differently within your school or district.</a:t>
          </a:r>
          <a:endParaRPr lang="en-US" sz="800" kern="1200" dirty="0">
            <a:solidFill>
              <a:schemeClr val="bg1"/>
            </a:solidFill>
          </a:endParaRPr>
        </a:p>
      </dsp:txBody>
      <dsp:txXfrm>
        <a:off x="2491956" y="3230414"/>
        <a:ext cx="928548" cy="928548"/>
      </dsp:txXfrm>
    </dsp:sp>
    <dsp:sp modelId="{1EB8B182-5E99-4889-A0CE-45CD3D37540A}">
      <dsp:nvSpPr>
        <dsp:cNvPr id="0" name=""/>
        <dsp:cNvSpPr/>
      </dsp:nvSpPr>
      <dsp:spPr>
        <a:xfrm rot="15120000">
          <a:off x="2479074" y="2543716"/>
          <a:ext cx="350367" cy="443193"/>
        </a:xfrm>
        <a:prstGeom prst="rightArrow">
          <a:avLst>
            <a:gd name="adj1" fmla="val 60000"/>
            <a:gd name="adj2" fmla="val 50000"/>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solidFill>
              <a:schemeClr val="bg1"/>
            </a:solidFill>
          </a:endParaRPr>
        </a:p>
      </dsp:txBody>
      <dsp:txXfrm rot="10800000">
        <a:off x="2547869" y="2682338"/>
        <a:ext cx="245257" cy="265915"/>
      </dsp:txXfrm>
    </dsp:sp>
    <dsp:sp modelId="{ACE0E8B4-9835-4932-B4C2-3B51E8AE983D}">
      <dsp:nvSpPr>
        <dsp:cNvPr id="0" name=""/>
        <dsp:cNvSpPr/>
      </dsp:nvSpPr>
      <dsp:spPr>
        <a:xfrm>
          <a:off x="1689574" y="1160493"/>
          <a:ext cx="1313166" cy="1313166"/>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solidFill>
                <a:schemeClr val="bg1"/>
              </a:solidFill>
            </a:rPr>
            <a:t>Define a process of monitoring to ensure implementation of the standard. </a:t>
          </a:r>
          <a:endParaRPr lang="en-US" sz="800" kern="1200" dirty="0">
            <a:solidFill>
              <a:schemeClr val="bg1"/>
            </a:solidFill>
          </a:endParaRPr>
        </a:p>
      </dsp:txBody>
      <dsp:txXfrm>
        <a:off x="1881883" y="1352802"/>
        <a:ext cx="928548" cy="928548"/>
      </dsp:txXfrm>
    </dsp:sp>
    <dsp:sp modelId="{147E3B4C-AD00-48D5-BE5A-ECA634B40B72}">
      <dsp:nvSpPr>
        <dsp:cNvPr id="0" name=""/>
        <dsp:cNvSpPr/>
      </dsp:nvSpPr>
      <dsp:spPr>
        <a:xfrm rot="19440000">
          <a:off x="2961547" y="1021094"/>
          <a:ext cx="350367" cy="443193"/>
        </a:xfrm>
        <a:prstGeom prst="rightArrow">
          <a:avLst>
            <a:gd name="adj1" fmla="val 60000"/>
            <a:gd name="adj2" fmla="val 50000"/>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solidFill>
              <a:schemeClr val="bg1"/>
            </a:solidFill>
          </a:endParaRPr>
        </a:p>
      </dsp:txBody>
      <dsp:txXfrm>
        <a:off x="2971584" y="1140624"/>
        <a:ext cx="245257" cy="26591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B1433-BF8B-45C5-81D6-089F21EECCF9}" type="datetimeFigureOut">
              <a:rPr lang="en-US" smtClean="0"/>
              <a:t>5/22/2015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5/22/2015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5/22/2015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5/22/2015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5/22/2015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5/22/2015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5/22/2015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5/22/2015</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5/22/2015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5/22/2015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5/22/2015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5/22/2015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5/22/2015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hjones@doe.k12.ga.u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pv.gae2.org/content.asp?ContentId=436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chjones@doe.k12.ga.u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854557"/>
            <a:ext cx="7772400" cy="2537139"/>
          </a:xfrm>
        </p:spPr>
        <p:txBody>
          <a:bodyPr>
            <a:noAutofit/>
          </a:bodyPr>
          <a:lstStyle/>
          <a:p>
            <a:r>
              <a:rPr lang="en-US" sz="2800" dirty="0" smtClean="0"/>
              <a:t/>
            </a:r>
            <a:br>
              <a:rPr lang="en-US" sz="2800" dirty="0" smtClean="0"/>
            </a:br>
            <a:r>
              <a:rPr lang="en-US" sz="2800" dirty="0" smtClean="0"/>
              <a:t>Professional </a:t>
            </a:r>
            <a:r>
              <a:rPr lang="en-US" sz="2800" dirty="0" smtClean="0"/>
              <a:t>Learning </a:t>
            </a:r>
            <a:r>
              <a:rPr lang="en-US" sz="2800" dirty="0" smtClean="0"/>
              <a:t>Updates</a:t>
            </a:r>
            <a:br>
              <a:rPr lang="en-US" sz="2800" dirty="0" smtClean="0"/>
            </a:br>
            <a:r>
              <a:rPr lang="en-US" sz="2800" dirty="0" smtClean="0"/>
              <a:t/>
            </a:r>
            <a:br>
              <a:rPr lang="en-US" sz="2800" dirty="0" smtClean="0"/>
            </a:br>
            <a:r>
              <a:rPr lang="en-US" sz="2800" dirty="0"/>
              <a:t/>
            </a:r>
            <a:br>
              <a:rPr lang="en-US" sz="2800" dirty="0"/>
            </a:br>
            <a:r>
              <a:rPr lang="en-US" sz="2800" dirty="0" smtClean="0"/>
              <a:t>13</a:t>
            </a:r>
            <a:r>
              <a:rPr lang="en-US" sz="2800" baseline="30000" dirty="0" smtClean="0"/>
              <a:t>th</a:t>
            </a:r>
            <a:r>
              <a:rPr lang="en-US" sz="2800" dirty="0" smtClean="0"/>
              <a:t> Annual Title Programs Summer Conference</a:t>
            </a:r>
            <a:br>
              <a:rPr lang="en-US" sz="2800" dirty="0" smtClean="0"/>
            </a:br>
            <a:r>
              <a:rPr lang="en-US" sz="2800" dirty="0" smtClean="0"/>
              <a:t>June 2015</a:t>
            </a:r>
            <a:br>
              <a:rPr lang="en-US" sz="2800" dirty="0" smtClean="0"/>
            </a:br>
            <a:endParaRPr lang="en-US" sz="2800" dirty="0"/>
          </a:p>
        </p:txBody>
      </p:sp>
      <p:sp>
        <p:nvSpPr>
          <p:cNvPr id="3" name="Subtitle 2"/>
          <p:cNvSpPr>
            <a:spLocks noGrp="1"/>
          </p:cNvSpPr>
          <p:nvPr>
            <p:ph type="subTitle" idx="1"/>
          </p:nvPr>
        </p:nvSpPr>
        <p:spPr>
          <a:xfrm>
            <a:off x="1143000" y="3889420"/>
            <a:ext cx="6858000" cy="1828800"/>
          </a:xfrm>
        </p:spPr>
        <p:txBody>
          <a:bodyPr>
            <a:normAutofit fontScale="92500" lnSpcReduction="20000"/>
          </a:bodyPr>
          <a:lstStyle/>
          <a:p>
            <a:endParaRPr lang="en-US" dirty="0" smtClean="0"/>
          </a:p>
          <a:p>
            <a:r>
              <a:rPr lang="en-US" dirty="0" smtClean="0"/>
              <a:t>Christy Jones</a:t>
            </a:r>
          </a:p>
          <a:p>
            <a:r>
              <a:rPr lang="en-US" dirty="0" smtClean="0"/>
              <a:t>Professional Learning Program </a:t>
            </a:r>
            <a:r>
              <a:rPr lang="en-US" dirty="0" smtClean="0"/>
              <a:t>Specialist</a:t>
            </a:r>
          </a:p>
          <a:p>
            <a:r>
              <a:rPr lang="en-US" dirty="0" smtClean="0"/>
              <a:t>Division of School and District Effectiveness</a:t>
            </a:r>
            <a:endParaRPr lang="en-US" dirty="0" smtClean="0"/>
          </a:p>
          <a:p>
            <a:r>
              <a:rPr lang="en-US" dirty="0" smtClean="0">
                <a:hlinkClick r:id="rId2"/>
              </a:rPr>
              <a:t>chjones@doe.k12.ga.us</a:t>
            </a:r>
            <a:endParaRPr lang="en-US" dirty="0" smtClean="0"/>
          </a:p>
          <a:p>
            <a:endParaRPr lang="en-US" dirty="0"/>
          </a:p>
        </p:txBody>
      </p:sp>
      <p:sp>
        <p:nvSpPr>
          <p:cNvPr id="6" name="Date Placeholder 5"/>
          <p:cNvSpPr>
            <a:spLocks noGrp="1"/>
          </p:cNvSpPr>
          <p:nvPr>
            <p:ph type="dt" sz="half" idx="2"/>
          </p:nvPr>
        </p:nvSpPr>
        <p:spPr/>
        <p:txBody>
          <a:bodyPr/>
          <a:lstStyle/>
          <a:p>
            <a:fld id="{494CCCB8-5C83-404E-A3A7-8BF440FEC32E}" type="datetime1">
              <a:rPr lang="en-US" smtClean="0"/>
              <a:t>5/22/2015</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2811443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PLP Requirements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a:t>2. Professional learning must be consistent with major research findings and best practices that result in the learning of all students. </a:t>
            </a: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Tree>
    <p:extLst>
      <p:ext uri="{BB962C8B-B14F-4D97-AF65-F5344CB8AC3E}">
        <p14:creationId xmlns:p14="http://schemas.microsoft.com/office/powerpoint/2010/main" val="2239008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PLP Requirements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a:t> 3. Each LEA shall provide on-going professional learning that is aligned with Professional Standards Commission (PSC) rules and demonstrates the impact of professional learning on educator and student performance.</a:t>
            </a: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11</a:t>
            </a:fld>
            <a:endParaRPr lang="en-US" dirty="0"/>
          </a:p>
        </p:txBody>
      </p:sp>
    </p:spTree>
    <p:extLst>
      <p:ext uri="{BB962C8B-B14F-4D97-AF65-F5344CB8AC3E}">
        <p14:creationId xmlns:p14="http://schemas.microsoft.com/office/powerpoint/2010/main" val="2770856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PL Planning</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a:t>3. The professional learning component of the comprehensive improvement plan is reviewed and updated annually by a team of stakeholders.  An annual budget shall be developed to support implementation of the LEA’s professional learning by aligning allowable local, state, and federal </a:t>
            </a:r>
            <a:r>
              <a:rPr lang="en-US" dirty="0" smtClean="0"/>
              <a:t>funds</a:t>
            </a:r>
            <a:endParaRPr lang="en-US" dirty="0"/>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12</a:t>
            </a:fld>
            <a:endParaRPr lang="en-US" dirty="0"/>
          </a:p>
        </p:txBody>
      </p:sp>
    </p:spTree>
    <p:extLst>
      <p:ext uri="{BB962C8B-B14F-4D97-AF65-F5344CB8AC3E}">
        <p14:creationId xmlns:p14="http://schemas.microsoft.com/office/powerpoint/2010/main" val="2506120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PL Planning</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a:t> 4. This comprehensive improvement plan, with the professional learning component included, and supporting </a:t>
            </a:r>
            <a:r>
              <a:rPr lang="en-US" dirty="0" smtClean="0"/>
              <a:t>budget</a:t>
            </a:r>
            <a:r>
              <a:rPr lang="en-US" dirty="0"/>
              <a:t>s</a:t>
            </a:r>
            <a:r>
              <a:rPr lang="en-US" dirty="0" smtClean="0"/>
              <a:t> </a:t>
            </a:r>
            <a:r>
              <a:rPr lang="en-US" dirty="0"/>
              <a:t>shall be submitted annually by the LEA for approval by the Georgia Department of Education (</a:t>
            </a:r>
            <a:r>
              <a:rPr lang="en-US" dirty="0" err="1"/>
              <a:t>GaDOE</a:t>
            </a:r>
            <a:r>
              <a:rPr lang="en-US" dirty="0" smtClean="0"/>
              <a:t>). Assurances </a:t>
            </a:r>
            <a:r>
              <a:rPr lang="en-US" dirty="0"/>
              <a:t>shall be signed by the LEA superintendent</a:t>
            </a:r>
            <a:r>
              <a:rPr lang="en-US" b="1" dirty="0"/>
              <a:t> </a:t>
            </a:r>
            <a:r>
              <a:rPr lang="en-US" dirty="0"/>
              <a:t>and included as part of the annual comprehensive improvement plan.</a:t>
            </a:r>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13</a:t>
            </a:fld>
            <a:endParaRPr lang="en-US" dirty="0"/>
          </a:p>
        </p:txBody>
      </p:sp>
    </p:spTree>
    <p:extLst>
      <p:ext uri="{BB962C8B-B14F-4D97-AF65-F5344CB8AC3E}">
        <p14:creationId xmlns:p14="http://schemas.microsoft.com/office/powerpoint/2010/main" val="39871360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Expenditures of Funds</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AutoNum type="arabicPeriod"/>
            </a:pPr>
            <a:r>
              <a:rPr lang="en-US" dirty="0" smtClean="0"/>
              <a:t>Professional </a:t>
            </a:r>
            <a:r>
              <a:rPr lang="en-US" dirty="0"/>
              <a:t>learning funds may be expended for one or more of the following: </a:t>
            </a:r>
            <a:endParaRPr lang="en-US" dirty="0" smtClean="0"/>
          </a:p>
          <a:p>
            <a:r>
              <a:rPr lang="en-US" dirty="0"/>
              <a:t>Staffing options and compensation to support a professional learning coordinator, instructional coaches, mentors, and teacher and principal leaders</a:t>
            </a:r>
            <a:r>
              <a:rPr lang="en-US" dirty="0" smtClean="0"/>
              <a:t>;</a:t>
            </a:r>
          </a:p>
          <a:p>
            <a:r>
              <a:rPr lang="en-US" dirty="0"/>
              <a:t>Compensation to teachers, leaders, and instructional coaches for facilitating professional learning outside contracted hours;</a:t>
            </a:r>
          </a:p>
          <a:p>
            <a:r>
              <a:rPr lang="en-US" dirty="0"/>
              <a:t>Release time for teachers to serve as mentors/instructional coaches</a:t>
            </a:r>
            <a:r>
              <a:rPr lang="en-US" dirty="0" smtClean="0"/>
              <a:t>;</a:t>
            </a:r>
          </a:p>
          <a:p>
            <a:r>
              <a:rPr lang="en-US" dirty="0"/>
              <a:t>Substitute teacher salaries/benefits for release time for teachers to participate in professional learning;</a:t>
            </a:r>
          </a:p>
          <a:p>
            <a:r>
              <a:rPr lang="en-US" dirty="0"/>
              <a:t>Travel for professional learning purposes</a:t>
            </a:r>
            <a:r>
              <a:rPr lang="en-US" dirty="0" smtClean="0"/>
              <a:t>;</a:t>
            </a:r>
          </a:p>
          <a:p>
            <a:r>
              <a:rPr lang="en-US" dirty="0"/>
              <a:t>Professional and technical service fees and expenses for instructors and consultants;</a:t>
            </a:r>
          </a:p>
          <a:p>
            <a:endParaRPr lang="en-US" dirty="0"/>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spTree>
    <p:extLst>
      <p:ext uri="{BB962C8B-B14F-4D97-AF65-F5344CB8AC3E}">
        <p14:creationId xmlns:p14="http://schemas.microsoft.com/office/powerpoint/2010/main" val="885069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Expenditures of Funds</a:t>
            </a:r>
            <a:endParaRPr lang="en-US" dirty="0"/>
          </a:p>
        </p:txBody>
      </p:sp>
      <p:sp>
        <p:nvSpPr>
          <p:cNvPr id="3" name="Content Placeholder 2"/>
          <p:cNvSpPr>
            <a:spLocks noGrp="1"/>
          </p:cNvSpPr>
          <p:nvPr>
            <p:ph idx="1"/>
          </p:nvPr>
        </p:nvSpPr>
        <p:spPr/>
        <p:txBody>
          <a:bodyPr/>
          <a:lstStyle/>
          <a:p>
            <a:r>
              <a:rPr lang="en-US" dirty="0"/>
              <a:t>Instructional equipment, materials and supplies for professional learning purposes; </a:t>
            </a:r>
          </a:p>
          <a:p>
            <a:r>
              <a:rPr lang="en-US" dirty="0"/>
              <a:t>Training materials and supplies</a:t>
            </a:r>
            <a:r>
              <a:rPr lang="en-US" dirty="0" smtClean="0"/>
              <a:t>;</a:t>
            </a:r>
          </a:p>
          <a:p>
            <a:r>
              <a:rPr lang="en-US" dirty="0"/>
              <a:t>Stipends.</a:t>
            </a:r>
          </a:p>
          <a:p>
            <a:r>
              <a:rPr lang="en-US" dirty="0"/>
              <a:t>Reimbursement for expenditures of persons who successfully complete conferences, workshops or courses approved by the professional learning coordinator and in accordance with the LEA’s policy.</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15</a:t>
            </a:fld>
            <a:endParaRPr lang="en-US" dirty="0"/>
          </a:p>
        </p:txBody>
      </p:sp>
    </p:spTree>
    <p:extLst>
      <p:ext uri="{BB962C8B-B14F-4D97-AF65-F5344CB8AC3E}">
        <p14:creationId xmlns:p14="http://schemas.microsoft.com/office/powerpoint/2010/main" val="2213148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Report</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dirty="0" smtClean="0"/>
              <a:t> </a:t>
            </a:r>
            <a:r>
              <a:rPr lang="en-US" dirty="0"/>
              <a:t>Each LEA shall annually report to the </a:t>
            </a:r>
            <a:r>
              <a:rPr lang="en-US" dirty="0" err="1"/>
              <a:t>GaDOE</a:t>
            </a:r>
            <a:r>
              <a:rPr lang="en-US" dirty="0"/>
              <a:t>.  The timeline and content will be designated by the </a:t>
            </a:r>
            <a:r>
              <a:rPr lang="en-US" dirty="0" err="1"/>
              <a:t>GaDOE</a:t>
            </a:r>
            <a:r>
              <a:rPr lang="en-US" dirty="0"/>
              <a:t>.  Annual data will be used to inform policy, communicate statewide initiatives, and inform effectiveness of professional </a:t>
            </a:r>
            <a:r>
              <a:rPr lang="en-US" dirty="0" smtClean="0"/>
              <a:t>learning.</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16</a:t>
            </a:fld>
            <a:endParaRPr lang="en-US" dirty="0"/>
          </a:p>
        </p:txBody>
      </p:sp>
    </p:spTree>
    <p:extLst>
      <p:ext uri="{BB962C8B-B14F-4D97-AF65-F5344CB8AC3E}">
        <p14:creationId xmlns:p14="http://schemas.microsoft.com/office/powerpoint/2010/main" val="2261219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Learning Units</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dirty="0" smtClean="0"/>
              <a:t>House Bill 164</a:t>
            </a:r>
          </a:p>
          <a:p>
            <a:pPr marL="0" indent="0" algn="ctr">
              <a:buNone/>
            </a:pPr>
            <a:r>
              <a:rPr lang="en-US" dirty="0" smtClean="0"/>
              <a:t>Certification Renewal Requirements</a:t>
            </a:r>
          </a:p>
          <a:p>
            <a:pPr marL="0" indent="0" algn="ctr">
              <a:buNone/>
            </a:pPr>
            <a:endParaRPr lang="en-US" dirty="0"/>
          </a:p>
          <a:p>
            <a:pPr marL="0" indent="0">
              <a:buNone/>
            </a:pPr>
            <a:r>
              <a:rPr lang="en-US" dirty="0"/>
              <a:t>Extends to July 1, 2017 the waiver of professional learning requirements for certificate renewal for clear renewable certificates for certified personnel or for certificate renewal for paraprofessionals</a:t>
            </a:r>
            <a:r>
              <a:rPr lang="en-US" dirty="0" smtClean="0"/>
              <a:t>.</a:t>
            </a:r>
          </a:p>
          <a:p>
            <a:pPr marL="0" indent="0">
              <a:buNone/>
            </a:pPr>
            <a:endParaRPr lang="en-US" dirty="0"/>
          </a:p>
          <a:p>
            <a:pPr marL="0" indent="0">
              <a:buNone/>
            </a:pPr>
            <a:r>
              <a:rPr lang="en-US" dirty="0"/>
              <a:t>Source: </a:t>
            </a:r>
            <a:r>
              <a:rPr lang="en-US" dirty="0">
                <a:hlinkClick r:id="rId2"/>
              </a:rPr>
              <a:t>http://</a:t>
            </a:r>
            <a:r>
              <a:rPr lang="en-US" dirty="0" smtClean="0">
                <a:hlinkClick r:id="rId2"/>
              </a:rPr>
              <a:t>pv.gae2.org/content.asp?ContentId=4368</a:t>
            </a:r>
            <a:endParaRPr lang="en-US" dirty="0" smtClean="0"/>
          </a:p>
          <a:p>
            <a:pPr marL="0" indent="0">
              <a:buNone/>
            </a:pPr>
            <a:endParaRPr lang="en-US" dirty="0" smtClean="0"/>
          </a:p>
          <a:p>
            <a:pPr marL="0" indent="0" algn="ctr">
              <a:buNone/>
            </a:pPr>
            <a:endParaRPr lang="en-US" dirty="0"/>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17</a:t>
            </a:fld>
            <a:endParaRPr lang="en-US" dirty="0"/>
          </a:p>
        </p:txBody>
      </p:sp>
    </p:spTree>
    <p:extLst>
      <p:ext uri="{BB962C8B-B14F-4D97-AF65-F5344CB8AC3E}">
        <p14:creationId xmlns:p14="http://schemas.microsoft.com/office/powerpoint/2010/main" val="11929221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Learning Webpage</a:t>
            </a:r>
            <a:endParaRPr lang="en-US" dirty="0"/>
          </a:p>
        </p:txBody>
      </p:sp>
      <p:sp>
        <p:nvSpPr>
          <p:cNvPr id="3" name="Content Placeholder 2"/>
          <p:cNvSpPr>
            <a:spLocks noGrp="1"/>
          </p:cNvSpPr>
          <p:nvPr>
            <p:ph idx="1"/>
          </p:nvPr>
        </p:nvSpPr>
        <p:spPr/>
        <p:txBody>
          <a:bodyPr/>
          <a:lstStyle/>
          <a:p>
            <a:endParaRPr lang="en-US" dirty="0" smtClean="0"/>
          </a:p>
          <a:p>
            <a:r>
              <a:rPr lang="en-US" dirty="0" smtClean="0"/>
              <a:t>Georgia Department of Education’s Website</a:t>
            </a:r>
          </a:p>
          <a:p>
            <a:pPr marL="0" indent="0">
              <a:buNone/>
            </a:pPr>
            <a:r>
              <a:rPr lang="en-US" dirty="0"/>
              <a:t>	</a:t>
            </a:r>
            <a:r>
              <a:rPr lang="en-US" dirty="0" smtClean="0"/>
              <a:t>-www.gadoe.org</a:t>
            </a:r>
          </a:p>
          <a:p>
            <a:r>
              <a:rPr lang="en-US" dirty="0" smtClean="0"/>
              <a:t>Click on Offices and Divisions</a:t>
            </a:r>
          </a:p>
          <a:p>
            <a:r>
              <a:rPr lang="en-US" dirty="0" smtClean="0"/>
              <a:t>Under School Improvement, click on Professional Learning</a:t>
            </a:r>
          </a:p>
          <a:p>
            <a:endParaRPr lang="en-US" dirty="0" smtClean="0"/>
          </a:p>
          <a:p>
            <a:pPr marL="0" indent="0">
              <a:buNone/>
            </a:pPr>
            <a:endParaRPr lang="en-US" dirty="0" smtClean="0"/>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18</a:t>
            </a:fld>
            <a:endParaRPr lang="en-US" dirty="0"/>
          </a:p>
        </p:txBody>
      </p:sp>
    </p:spTree>
    <p:extLst>
      <p:ext uri="{BB962C8B-B14F-4D97-AF65-F5344CB8AC3E}">
        <p14:creationId xmlns:p14="http://schemas.microsoft.com/office/powerpoint/2010/main" val="604252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Available?</a:t>
            </a:r>
            <a:endParaRPr lang="en-US" dirty="0"/>
          </a:p>
        </p:txBody>
      </p:sp>
      <p:sp>
        <p:nvSpPr>
          <p:cNvPr id="3" name="Content Placeholder 2"/>
          <p:cNvSpPr>
            <a:spLocks noGrp="1"/>
          </p:cNvSpPr>
          <p:nvPr>
            <p:ph idx="1"/>
          </p:nvPr>
        </p:nvSpPr>
        <p:spPr/>
        <p:txBody>
          <a:bodyPr/>
          <a:lstStyle/>
          <a:p>
            <a:endParaRPr lang="en-US" dirty="0" smtClean="0"/>
          </a:p>
          <a:p>
            <a:r>
              <a:rPr lang="en-US" dirty="0" smtClean="0"/>
              <a:t>Legislation</a:t>
            </a:r>
          </a:p>
          <a:p>
            <a:r>
              <a:rPr lang="en-US" dirty="0" smtClean="0"/>
              <a:t>Standards</a:t>
            </a:r>
          </a:p>
          <a:p>
            <a:r>
              <a:rPr lang="en-US" dirty="0" smtClean="0"/>
              <a:t>Learning Designs</a:t>
            </a:r>
          </a:p>
          <a:p>
            <a:r>
              <a:rPr lang="en-US" dirty="0" smtClean="0"/>
              <a:t>Learning Plans</a:t>
            </a:r>
          </a:p>
          <a:p>
            <a:r>
              <a:rPr lang="en-US" dirty="0" smtClean="0"/>
              <a:t>Helpful Links</a:t>
            </a:r>
          </a:p>
          <a:p>
            <a:r>
              <a:rPr lang="en-US" dirty="0" smtClean="0"/>
              <a:t>Events and Conferences</a:t>
            </a: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19</a:t>
            </a:fld>
            <a:endParaRPr lang="en-US" dirty="0"/>
          </a:p>
        </p:txBody>
      </p:sp>
    </p:spTree>
    <p:extLst>
      <p:ext uri="{BB962C8B-B14F-4D97-AF65-F5344CB8AC3E}">
        <p14:creationId xmlns:p14="http://schemas.microsoft.com/office/powerpoint/2010/main" val="2405997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Our collective work</a:t>
            </a:r>
            <a:endParaRPr lang="en-US" dirty="0"/>
          </a:p>
        </p:txBody>
      </p:sp>
      <p:sp>
        <p:nvSpPr>
          <p:cNvPr id="6" name="Content Placeholder 5"/>
          <p:cNvSpPr>
            <a:spLocks noGrp="1"/>
          </p:cNvSpPr>
          <p:nvPr>
            <p:ph idx="1"/>
          </p:nvPr>
        </p:nvSpPr>
        <p:spPr/>
        <p:txBody>
          <a:bodyPr/>
          <a:lstStyle/>
          <a:p>
            <a:endParaRPr lang="en-US"/>
          </a:p>
        </p:txBody>
      </p:sp>
      <p:sp>
        <p:nvSpPr>
          <p:cNvPr id="2" name="Date Placeholder 1"/>
          <p:cNvSpPr>
            <a:spLocks noGrp="1"/>
          </p:cNvSpPr>
          <p:nvPr>
            <p:ph type="dt" sz="half" idx="2"/>
          </p:nvPr>
        </p:nvSpPr>
        <p:spPr/>
        <p:txBody>
          <a:bodyPr/>
          <a:lstStyle/>
          <a:p>
            <a:fld id="{F0D42744-81F0-410B-A1C2-96529C47C04D}" type="datetime1">
              <a:rPr lang="en-US" smtClean="0"/>
              <a:t>5/22/2015</a:t>
            </a:fld>
            <a:endParaRPr lang="en-US" dirty="0"/>
          </a:p>
        </p:txBody>
      </p:sp>
      <p:sp>
        <p:nvSpPr>
          <p:cNvPr id="3" name="Slide Number Placeholder 2"/>
          <p:cNvSpPr>
            <a:spLocks noGrp="1"/>
          </p:cNvSpPr>
          <p:nvPr>
            <p:ph type="sldNum" sz="quarter" idx="4"/>
          </p:nvPr>
        </p:nvSpPr>
        <p:spPr/>
        <p:txBody>
          <a:bodyPr/>
          <a:lstStyle/>
          <a:p>
            <a:fld id="{B63E4CEF-BB1E-48C7-AE93-F39F6AA99AD7}" type="slidenum">
              <a:rPr lang="en-US" smtClean="0"/>
              <a:pPr/>
              <a:t>2</a:t>
            </a:fld>
            <a:endParaRPr lang="en-US" dirty="0"/>
          </a:p>
        </p:txBody>
      </p:sp>
      <p:pic>
        <p:nvPicPr>
          <p:cNvPr id="4" name="Content Placeholder 5"/>
          <p:cNvPicPr>
            <a:picLocks noChangeAspect="1"/>
          </p:cNvPicPr>
          <p:nvPr/>
        </p:nvPicPr>
        <p:blipFill>
          <a:blip r:embed="rId2"/>
          <a:stretch>
            <a:fillRect/>
          </a:stretch>
        </p:blipFill>
        <p:spPr>
          <a:xfrm>
            <a:off x="2030681" y="2090057"/>
            <a:ext cx="4821381" cy="3360717"/>
          </a:xfrm>
          <a:prstGeom prst="rect">
            <a:avLst/>
          </a:prstGeom>
        </p:spPr>
      </p:pic>
    </p:spTree>
    <p:extLst>
      <p:ext uri="{BB962C8B-B14F-4D97-AF65-F5344CB8AC3E}">
        <p14:creationId xmlns:p14="http://schemas.microsoft.com/office/powerpoint/2010/main" val="34185272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 School Performance Standards</a:t>
            </a:r>
            <a:endParaRPr lang="en-US" dirty="0"/>
          </a:p>
        </p:txBody>
      </p:sp>
      <p:sp>
        <p:nvSpPr>
          <p:cNvPr id="3" name="Content Placeholder 2"/>
          <p:cNvSpPr>
            <a:spLocks noGrp="1"/>
          </p:cNvSpPr>
          <p:nvPr>
            <p:ph idx="1"/>
          </p:nvPr>
        </p:nvSpPr>
        <p:spPr/>
        <p:txBody>
          <a:bodyPr>
            <a:normAutofit lnSpcReduction="10000"/>
          </a:bodyPr>
          <a:lstStyle/>
          <a:p>
            <a:r>
              <a:rPr lang="en-US" dirty="0" smtClean="0"/>
              <a:t>Serve as a tool for all schools in Ga </a:t>
            </a:r>
            <a:r>
              <a:rPr lang="en-US" dirty="0"/>
              <a:t>to assist in measuring, guiding, and facilitating the constant growth that occurs as a school strives for continuous </a:t>
            </a:r>
            <a:r>
              <a:rPr lang="en-US" dirty="0" smtClean="0"/>
              <a:t>improvement</a:t>
            </a:r>
          </a:p>
          <a:p>
            <a:r>
              <a:rPr lang="en-US" dirty="0" smtClean="0"/>
              <a:t>8 Strands – Curriculum, Assessment, Instruction, Professional Learning, Leadership, Planning and Organization, Family and Community Engagement, School Culture</a:t>
            </a:r>
          </a:p>
          <a:p>
            <a:r>
              <a:rPr lang="en-US" dirty="0" smtClean="0"/>
              <a:t>Valuable </a:t>
            </a:r>
            <a:r>
              <a:rPr lang="en-US" dirty="0"/>
              <a:t>tool that guides leaders and teachers as they implement and monitor key initiatives and make adjustments based upon </a:t>
            </a:r>
            <a:r>
              <a:rPr lang="en-US" dirty="0" smtClean="0"/>
              <a:t>data</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20</a:t>
            </a:fld>
            <a:endParaRPr lang="en-US" dirty="0"/>
          </a:p>
        </p:txBody>
      </p:sp>
    </p:spTree>
    <p:extLst>
      <p:ext uri="{BB962C8B-B14F-4D97-AF65-F5344CB8AC3E}">
        <p14:creationId xmlns:p14="http://schemas.microsoft.com/office/powerpoint/2010/main" val="3481228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 School Performance Standards</a:t>
            </a:r>
            <a:endParaRPr lang="en-US" dirty="0"/>
          </a:p>
        </p:txBody>
      </p:sp>
      <p:sp>
        <p:nvSpPr>
          <p:cNvPr id="3" name="Content Placeholder 2"/>
          <p:cNvSpPr>
            <a:spLocks noGrp="1"/>
          </p:cNvSpPr>
          <p:nvPr>
            <p:ph idx="1"/>
          </p:nvPr>
        </p:nvSpPr>
        <p:spPr/>
        <p:txBody>
          <a:bodyPr/>
          <a:lstStyle/>
          <a:p>
            <a:r>
              <a:rPr lang="en-US" dirty="0"/>
              <a:t>Georgia Department of Education’s Website</a:t>
            </a:r>
          </a:p>
          <a:p>
            <a:pPr marL="0" indent="0">
              <a:buNone/>
            </a:pPr>
            <a:r>
              <a:rPr lang="en-US" dirty="0"/>
              <a:t>	-www.gadoe.org</a:t>
            </a:r>
          </a:p>
          <a:p>
            <a:r>
              <a:rPr lang="en-US" dirty="0"/>
              <a:t>Click on Offices and Divisions</a:t>
            </a:r>
          </a:p>
          <a:p>
            <a:r>
              <a:rPr lang="en-US" dirty="0"/>
              <a:t>Under School Improvement, click on Professional Learning</a:t>
            </a:r>
          </a:p>
          <a:p>
            <a:r>
              <a:rPr lang="en-US" dirty="0" smtClean="0"/>
              <a:t>On the right hand side, under Standards, click on Georgia School Performance Standards</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21</a:t>
            </a:fld>
            <a:endParaRPr lang="en-US" dirty="0"/>
          </a:p>
        </p:txBody>
      </p:sp>
    </p:spTree>
    <p:extLst>
      <p:ext uri="{BB962C8B-B14F-4D97-AF65-F5344CB8AC3E}">
        <p14:creationId xmlns:p14="http://schemas.microsoft.com/office/powerpoint/2010/main" val="2629992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 District Performance Standards</a:t>
            </a:r>
            <a:endParaRPr lang="en-US" dirty="0"/>
          </a:p>
        </p:txBody>
      </p:sp>
      <p:sp>
        <p:nvSpPr>
          <p:cNvPr id="3" name="Content Placeholder 2"/>
          <p:cNvSpPr>
            <a:spLocks noGrp="1"/>
          </p:cNvSpPr>
          <p:nvPr>
            <p:ph idx="1"/>
          </p:nvPr>
        </p:nvSpPr>
        <p:spPr/>
        <p:txBody>
          <a:bodyPr>
            <a:normAutofit/>
          </a:bodyPr>
          <a:lstStyle/>
          <a:p>
            <a:r>
              <a:rPr lang="en-US" dirty="0" smtClean="0"/>
              <a:t>Refine </a:t>
            </a:r>
            <a:r>
              <a:rPr lang="en-US" dirty="0"/>
              <a:t>Georgia’s district standards to reflect district practices that have been proven effective with improving </a:t>
            </a:r>
            <a:r>
              <a:rPr lang="en-US" dirty="0" smtClean="0"/>
              <a:t>schools</a:t>
            </a:r>
          </a:p>
          <a:p>
            <a:r>
              <a:rPr lang="en-US" dirty="0" smtClean="0"/>
              <a:t>7 Strands – Vision and Mission, Governance, Planning, Organizing, and Monitoring, Allocation and Management of Resources, Learning and Teaching, Leader, Teacher, and Staff Effectiveness, Family and Community Engagement</a:t>
            </a:r>
          </a:p>
          <a:p>
            <a:r>
              <a:rPr lang="en-US" dirty="0" smtClean="0"/>
              <a:t>Conduct </a:t>
            </a:r>
            <a:r>
              <a:rPr lang="en-US" dirty="0"/>
              <a:t>district reviews using Georgia’s district standards</a:t>
            </a:r>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22</a:t>
            </a:fld>
            <a:endParaRPr lang="en-US" dirty="0"/>
          </a:p>
        </p:txBody>
      </p:sp>
    </p:spTree>
    <p:extLst>
      <p:ext uri="{BB962C8B-B14F-4D97-AF65-F5344CB8AC3E}">
        <p14:creationId xmlns:p14="http://schemas.microsoft.com/office/powerpoint/2010/main" val="18167395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 District Performance Standards</a:t>
            </a:r>
            <a:endParaRPr lang="en-US" dirty="0"/>
          </a:p>
        </p:txBody>
      </p:sp>
      <p:sp>
        <p:nvSpPr>
          <p:cNvPr id="3" name="Content Placeholder 2"/>
          <p:cNvSpPr>
            <a:spLocks noGrp="1"/>
          </p:cNvSpPr>
          <p:nvPr>
            <p:ph idx="1"/>
          </p:nvPr>
        </p:nvSpPr>
        <p:spPr/>
        <p:txBody>
          <a:bodyPr/>
          <a:lstStyle/>
          <a:p>
            <a:r>
              <a:rPr lang="en-US" dirty="0"/>
              <a:t>Georgia Department of Education’s Website</a:t>
            </a:r>
          </a:p>
          <a:p>
            <a:pPr marL="0" indent="0">
              <a:buNone/>
            </a:pPr>
            <a:r>
              <a:rPr lang="en-US" dirty="0"/>
              <a:t>	-www.gadoe.org</a:t>
            </a:r>
          </a:p>
          <a:p>
            <a:r>
              <a:rPr lang="en-US" dirty="0"/>
              <a:t>Click on Offices and Divisions</a:t>
            </a:r>
          </a:p>
          <a:p>
            <a:r>
              <a:rPr lang="en-US" dirty="0"/>
              <a:t>Under School Improvement, click on Professional Learning</a:t>
            </a:r>
          </a:p>
          <a:p>
            <a:r>
              <a:rPr lang="en-US" dirty="0"/>
              <a:t>On the right hand side, under Standards, click on Georgia </a:t>
            </a:r>
            <a:r>
              <a:rPr lang="en-US" dirty="0" smtClean="0"/>
              <a:t>District </a:t>
            </a:r>
            <a:r>
              <a:rPr lang="en-US" dirty="0"/>
              <a:t>Performance Standards</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23</a:t>
            </a:fld>
            <a:endParaRPr lang="en-US" dirty="0"/>
          </a:p>
        </p:txBody>
      </p:sp>
    </p:spTree>
    <p:extLst>
      <p:ext uri="{BB962C8B-B14F-4D97-AF65-F5344CB8AC3E}">
        <p14:creationId xmlns:p14="http://schemas.microsoft.com/office/powerpoint/2010/main" val="39165345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Guide</a:t>
            </a:r>
            <a:endParaRPr lang="en-US" dirty="0"/>
          </a:p>
        </p:txBody>
      </p:sp>
      <p:sp>
        <p:nvSpPr>
          <p:cNvPr id="3" name="Content Placeholder 2"/>
          <p:cNvSpPr>
            <a:spLocks noGrp="1"/>
          </p:cNvSpPr>
          <p:nvPr>
            <p:ph idx="1"/>
          </p:nvPr>
        </p:nvSpPr>
        <p:spPr/>
        <p:txBody>
          <a:bodyPr/>
          <a:lstStyle/>
          <a:p>
            <a:r>
              <a:rPr lang="en-US" dirty="0"/>
              <a:t>Georgia Department of Education’s Website</a:t>
            </a:r>
          </a:p>
          <a:p>
            <a:pPr marL="0" indent="0">
              <a:buNone/>
            </a:pPr>
            <a:r>
              <a:rPr lang="en-US" dirty="0"/>
              <a:t>	-www.gadoe.org</a:t>
            </a:r>
          </a:p>
          <a:p>
            <a:r>
              <a:rPr lang="en-US" dirty="0"/>
              <a:t>Click on Offices and Divisions</a:t>
            </a:r>
          </a:p>
          <a:p>
            <a:r>
              <a:rPr lang="en-US" dirty="0"/>
              <a:t>Under School Improvement, click on </a:t>
            </a:r>
            <a:r>
              <a:rPr lang="en-US" dirty="0" smtClean="0"/>
              <a:t>School and District Effectiveness</a:t>
            </a:r>
          </a:p>
          <a:p>
            <a:r>
              <a:rPr lang="en-US" dirty="0" smtClean="0"/>
              <a:t>On the left hand side, click on District Effectiveness</a:t>
            </a:r>
          </a:p>
          <a:p>
            <a:r>
              <a:rPr lang="en-US" dirty="0" smtClean="0"/>
              <a:t>On the right hand side, under Resources, click on Leadership Guide</a:t>
            </a:r>
            <a:endParaRPr lang="en-US" dirty="0"/>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24</a:t>
            </a:fld>
            <a:endParaRPr lang="en-US" dirty="0"/>
          </a:p>
        </p:txBody>
      </p:sp>
    </p:spTree>
    <p:extLst>
      <p:ext uri="{BB962C8B-B14F-4D97-AF65-F5344CB8AC3E}">
        <p14:creationId xmlns:p14="http://schemas.microsoft.com/office/powerpoint/2010/main" val="1070145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Guide Purpose</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a:p>
            <a:pPr marL="0" indent="0">
              <a:buNone/>
            </a:pPr>
            <a:r>
              <a:rPr lang="en-US" dirty="0" smtClean="0"/>
              <a:t>The </a:t>
            </a:r>
            <a:r>
              <a:rPr lang="en-US" dirty="0"/>
              <a:t>purpose of the Leadership Guide is to support the work of leadership teams as they define and implement the Georgia School Performance Standards.</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25</a:t>
            </a:fld>
            <a:endParaRPr lang="en-US" dirty="0"/>
          </a:p>
        </p:txBody>
      </p:sp>
    </p:spTree>
    <p:extLst>
      <p:ext uri="{BB962C8B-B14F-4D97-AF65-F5344CB8AC3E}">
        <p14:creationId xmlns:p14="http://schemas.microsoft.com/office/powerpoint/2010/main" val="34400226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p:txBody>
          <a:bodyPr/>
          <a:lstStyle/>
          <a:p>
            <a:fld id="{4DAE6870-AD18-448A-9B2A-0EFE6DC7B06B}" type="datetime1">
              <a:rPr lang="en-US" smtClean="0"/>
              <a:pPr/>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26</a:t>
            </a:fld>
            <a:endParaRPr lang="en-US" dirty="0"/>
          </a:p>
        </p:txBody>
      </p:sp>
      <p:graphicFrame>
        <p:nvGraphicFramePr>
          <p:cNvPr id="6" name="Content Placeholder 5"/>
          <p:cNvGraphicFramePr>
            <a:graphicFrameLocks noGrp="1"/>
          </p:cNvGraphicFramePr>
          <p:nvPr>
            <p:ph idx="4294967295"/>
          </p:nvPr>
        </p:nvGraphicFramePr>
        <p:xfrm>
          <a:off x="533399" y="1304330"/>
          <a:ext cx="8089346" cy="4658322"/>
        </p:xfrm>
        <a:graphic>
          <a:graphicData uri="http://schemas.openxmlformats.org/drawingml/2006/table">
            <a:tbl>
              <a:tblPr firstRow="1" bandRow="1">
                <a:tableStyleId>{F5AB1C69-6EDB-4FF4-983F-18BD219EF322}</a:tableStyleId>
              </a:tblPr>
              <a:tblGrid>
                <a:gridCol w="4044673"/>
                <a:gridCol w="4044673"/>
              </a:tblGrid>
              <a:tr h="370910">
                <a:tc>
                  <a:txBody>
                    <a:bodyPr/>
                    <a:lstStyle/>
                    <a:p>
                      <a:r>
                        <a:rPr lang="en-US" dirty="0" smtClean="0"/>
                        <a:t>The Leadership Guide is:</a:t>
                      </a:r>
                      <a:endParaRPr lang="en-US" dirty="0"/>
                    </a:p>
                  </a:txBody>
                  <a:tcPr anchor="ctr"/>
                </a:tc>
                <a:tc>
                  <a:txBody>
                    <a:bodyPr/>
                    <a:lstStyle/>
                    <a:p>
                      <a:r>
                        <a:rPr lang="en-US" dirty="0" smtClean="0"/>
                        <a:t>The Leadership Guide is not:</a:t>
                      </a:r>
                      <a:endParaRPr lang="en-US" dirty="0"/>
                    </a:p>
                  </a:txBody>
                  <a:tcPr anchor="ctr"/>
                </a:tc>
              </a:tr>
              <a:tr h="9145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rPr>
                        <a:t>A</a:t>
                      </a:r>
                      <a:r>
                        <a:rPr lang="en-US" sz="1800" baseline="0" dirty="0" smtClean="0">
                          <a:latin typeface="+mn-lt"/>
                        </a:rPr>
                        <a:t> c</a:t>
                      </a:r>
                      <a:r>
                        <a:rPr lang="en-US" sz="1800" dirty="0" smtClean="0">
                          <a:latin typeface="+mn-lt"/>
                        </a:rPr>
                        <a:t>ompanion tool</a:t>
                      </a:r>
                      <a:r>
                        <a:rPr lang="en-US" sz="1800" baseline="0" dirty="0" smtClean="0">
                          <a:latin typeface="+mn-lt"/>
                        </a:rPr>
                        <a:t> to the Georgia School Performance Standards and al</a:t>
                      </a:r>
                      <a:r>
                        <a:rPr lang="en-US" sz="1800" dirty="0" smtClean="0">
                          <a:latin typeface="+mn-lt"/>
                        </a:rPr>
                        <a:t>igned to the</a:t>
                      </a:r>
                      <a:r>
                        <a:rPr lang="en-US" sz="1800" baseline="0" dirty="0" smtClean="0">
                          <a:latin typeface="+mn-lt"/>
                        </a:rPr>
                        <a:t> GaDOE Teacher Keys and Leader Keys</a:t>
                      </a:r>
                      <a:endParaRPr lang="en-US" sz="1800" dirty="0" smtClean="0">
                        <a:latin typeface="+mn-lt"/>
                      </a:endParaRPr>
                    </a:p>
                  </a:txBody>
                  <a:tcPr anchor="ctr"/>
                </a:tc>
                <a:tc>
                  <a:txBody>
                    <a:bodyPr/>
                    <a:lstStyle/>
                    <a:p>
                      <a:r>
                        <a:rPr lang="en-US" sz="1800" dirty="0" smtClean="0">
                          <a:latin typeface="+mn-lt"/>
                        </a:rPr>
                        <a:t>An additional</a:t>
                      </a:r>
                      <a:r>
                        <a:rPr lang="en-US" sz="1800" baseline="0" dirty="0" smtClean="0">
                          <a:latin typeface="+mn-lt"/>
                        </a:rPr>
                        <a:t> set of standards </a:t>
                      </a:r>
                      <a:br>
                        <a:rPr lang="en-US" sz="1800" baseline="0" dirty="0" smtClean="0">
                          <a:latin typeface="+mn-lt"/>
                        </a:rPr>
                      </a:br>
                      <a:r>
                        <a:rPr lang="en-US" sz="1800" baseline="0" dirty="0" smtClean="0">
                          <a:latin typeface="+mn-lt"/>
                        </a:rPr>
                        <a:t>that competes with school </a:t>
                      </a:r>
                      <a:br>
                        <a:rPr lang="en-US" sz="1800" baseline="0" dirty="0" smtClean="0">
                          <a:latin typeface="+mn-lt"/>
                        </a:rPr>
                      </a:br>
                      <a:r>
                        <a:rPr lang="en-US" sz="1800" baseline="0" dirty="0" smtClean="0">
                          <a:latin typeface="+mn-lt"/>
                        </a:rPr>
                        <a:t>improvement initiatives</a:t>
                      </a:r>
                      <a:endParaRPr lang="en-US" sz="1800" dirty="0">
                        <a:latin typeface="+mn-lt"/>
                      </a:endParaRPr>
                    </a:p>
                  </a:txBody>
                  <a:tcPr anchor="ctr"/>
                </a:tc>
              </a:tr>
              <a:tr h="370910">
                <a:tc>
                  <a:txBody>
                    <a:bodyPr/>
                    <a:lstStyle/>
                    <a:p>
                      <a:r>
                        <a:rPr lang="en-US" sz="1800" dirty="0" smtClean="0">
                          <a:latin typeface="+mn-lt"/>
                        </a:rPr>
                        <a:t>A</a:t>
                      </a:r>
                      <a:r>
                        <a:rPr lang="en-US" sz="1800" baseline="0" dirty="0" smtClean="0">
                          <a:latin typeface="+mn-lt"/>
                        </a:rPr>
                        <a:t> r</a:t>
                      </a:r>
                      <a:r>
                        <a:rPr lang="en-US" sz="1800" dirty="0" smtClean="0">
                          <a:latin typeface="+mn-lt"/>
                        </a:rPr>
                        <a:t>esource of suggested</a:t>
                      </a:r>
                      <a:r>
                        <a:rPr lang="en-US" sz="1800" baseline="0" dirty="0" smtClean="0">
                          <a:latin typeface="+mn-lt"/>
                        </a:rPr>
                        <a:t> best practices</a:t>
                      </a:r>
                      <a:endParaRPr lang="en-US" sz="1800" dirty="0">
                        <a:latin typeface="+mn-lt"/>
                      </a:endParaRPr>
                    </a:p>
                  </a:txBody>
                  <a:tcPr anchor="ctr"/>
                </a:tc>
                <a:tc>
                  <a:txBody>
                    <a:bodyPr/>
                    <a:lstStyle/>
                    <a:p>
                      <a:r>
                        <a:rPr lang="en-US" sz="1800" dirty="0" smtClean="0">
                          <a:latin typeface="+mn-lt"/>
                        </a:rPr>
                        <a:t>A mandate</a:t>
                      </a:r>
                      <a:endParaRPr lang="en-US" sz="1800" dirty="0">
                        <a:latin typeface="+mn-lt"/>
                      </a:endParaRPr>
                    </a:p>
                  </a:txBody>
                  <a:tcPr anchor="ctr"/>
                </a:tc>
              </a:tr>
              <a:tr h="370910">
                <a:tc>
                  <a:txBody>
                    <a:bodyPr/>
                    <a:lstStyle/>
                    <a:p>
                      <a:r>
                        <a:rPr lang="en-US" sz="1800" dirty="0" smtClean="0">
                          <a:latin typeface="+mn-lt"/>
                        </a:rPr>
                        <a:t>A sampling of aligned  r</a:t>
                      </a:r>
                      <a:r>
                        <a:rPr lang="en-US" sz="1800" baseline="0" dirty="0" smtClean="0">
                          <a:latin typeface="+mn-lt"/>
                        </a:rPr>
                        <a:t>esearch</a:t>
                      </a:r>
                      <a:endParaRPr lang="en-US" sz="1800" dirty="0">
                        <a:latin typeface="+mn-lt"/>
                      </a:endParaRPr>
                    </a:p>
                  </a:txBody>
                  <a:tcPr anchor="ctr"/>
                </a:tc>
                <a:tc>
                  <a:txBody>
                    <a:bodyPr/>
                    <a:lstStyle/>
                    <a:p>
                      <a:r>
                        <a:rPr lang="en-US" sz="1800" baseline="0" dirty="0" smtClean="0">
                          <a:latin typeface="+mn-lt"/>
                        </a:rPr>
                        <a:t>An overwhelming amount of research </a:t>
                      </a:r>
                      <a:endParaRPr lang="en-US" sz="1800" dirty="0">
                        <a:latin typeface="+mn-lt"/>
                      </a:endParaRPr>
                    </a:p>
                  </a:txBody>
                  <a:tcPr anchor="ctr"/>
                </a:tc>
              </a:tr>
              <a:tr h="640203">
                <a:tc>
                  <a:txBody>
                    <a:bodyPr/>
                    <a:lstStyle/>
                    <a:p>
                      <a:r>
                        <a:rPr lang="en-US" sz="1800" dirty="0" smtClean="0">
                          <a:latin typeface="+mn-lt"/>
                        </a:rPr>
                        <a:t>An online document that can be </a:t>
                      </a:r>
                      <a:br>
                        <a:rPr lang="en-US" sz="1800" dirty="0" smtClean="0">
                          <a:latin typeface="+mn-lt"/>
                        </a:rPr>
                      </a:br>
                      <a:r>
                        <a:rPr lang="en-US" sz="1800" dirty="0" smtClean="0">
                          <a:latin typeface="+mn-lt"/>
                        </a:rPr>
                        <a:t>updated easily</a:t>
                      </a:r>
                      <a:endParaRPr lang="en-US" sz="1800" dirty="0">
                        <a:latin typeface="+mn-lt"/>
                      </a:endParaRPr>
                    </a:p>
                  </a:txBody>
                  <a:tcPr anchor="ctr"/>
                </a:tc>
                <a:tc>
                  <a:txBody>
                    <a:bodyPr/>
                    <a:lstStyle/>
                    <a:p>
                      <a:r>
                        <a:rPr lang="en-US" sz="1800" dirty="0" smtClean="0">
                          <a:latin typeface="+mn-lt"/>
                        </a:rPr>
                        <a:t>A</a:t>
                      </a:r>
                      <a:r>
                        <a:rPr lang="en-US" sz="1800" baseline="0" dirty="0" smtClean="0">
                          <a:latin typeface="+mn-lt"/>
                        </a:rPr>
                        <a:t> printed document that </a:t>
                      </a:r>
                      <a:br>
                        <a:rPr lang="en-US" sz="1800" baseline="0" dirty="0" smtClean="0">
                          <a:latin typeface="+mn-lt"/>
                        </a:rPr>
                      </a:br>
                      <a:r>
                        <a:rPr lang="en-US" sz="1800" baseline="0" dirty="0" smtClean="0">
                          <a:latin typeface="+mn-lt"/>
                        </a:rPr>
                        <a:t>becomes outdated</a:t>
                      </a:r>
                      <a:endParaRPr lang="en-US" sz="1800" dirty="0">
                        <a:latin typeface="+mn-lt"/>
                      </a:endParaRPr>
                    </a:p>
                  </a:txBody>
                  <a:tcPr anchor="ctr"/>
                </a:tc>
              </a:tr>
              <a:tr h="640203">
                <a:tc>
                  <a:txBody>
                    <a:bodyPr/>
                    <a:lstStyle/>
                    <a:p>
                      <a:r>
                        <a:rPr lang="en-US" sz="1800" dirty="0" smtClean="0">
                          <a:latin typeface="+mn-lt"/>
                        </a:rPr>
                        <a:t>Collaboratively</a:t>
                      </a:r>
                      <a:r>
                        <a:rPr lang="en-US" sz="1800" baseline="0" dirty="0" smtClean="0">
                          <a:latin typeface="+mn-lt"/>
                        </a:rPr>
                        <a:t> developed by </a:t>
                      </a:r>
                      <a:br>
                        <a:rPr lang="en-US" sz="1800" baseline="0" dirty="0" smtClean="0">
                          <a:latin typeface="+mn-lt"/>
                        </a:rPr>
                      </a:br>
                      <a:r>
                        <a:rPr lang="en-US" sz="1800" baseline="0" dirty="0" smtClean="0">
                          <a:latin typeface="+mn-lt"/>
                        </a:rPr>
                        <a:t>Georgia educators</a:t>
                      </a:r>
                      <a:endParaRPr lang="en-US" sz="1800" dirty="0">
                        <a:latin typeface="+mn-lt"/>
                      </a:endParaRPr>
                    </a:p>
                  </a:txBody>
                  <a:tcPr anchor="ctr"/>
                </a:tc>
                <a:tc>
                  <a:txBody>
                    <a:bodyPr/>
                    <a:lstStyle/>
                    <a:p>
                      <a:r>
                        <a:rPr lang="en-US" sz="1800" dirty="0" smtClean="0">
                          <a:latin typeface="+mn-lt"/>
                        </a:rPr>
                        <a:t>Written from</a:t>
                      </a:r>
                      <a:r>
                        <a:rPr lang="en-US" sz="1800" baseline="0" dirty="0" smtClean="0">
                          <a:latin typeface="+mn-lt"/>
                        </a:rPr>
                        <a:t> one perspective</a:t>
                      </a:r>
                      <a:endParaRPr lang="en-US" sz="1800" dirty="0">
                        <a:latin typeface="+mn-lt"/>
                      </a:endParaRPr>
                    </a:p>
                  </a:txBody>
                  <a:tcPr anchor="ctr"/>
                </a:tc>
              </a:tr>
              <a:tr h="13506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ea typeface="Calibri"/>
                          <a:cs typeface="Times New Roman"/>
                        </a:rPr>
                        <a:t>A living document that will grow </a:t>
                      </a:r>
                      <a:br>
                        <a:rPr lang="en-US" sz="1800" dirty="0" smtClean="0">
                          <a:latin typeface="+mn-lt"/>
                          <a:ea typeface="Calibri"/>
                          <a:cs typeface="Times New Roman"/>
                        </a:rPr>
                      </a:br>
                      <a:r>
                        <a:rPr lang="en-US" sz="1800" dirty="0" smtClean="0">
                          <a:latin typeface="+mn-lt"/>
                          <a:ea typeface="Calibri"/>
                          <a:cs typeface="Times New Roman"/>
                        </a:rPr>
                        <a:t>over time as we try new actions </a:t>
                      </a:r>
                      <a:br>
                        <a:rPr lang="en-US" sz="1800" dirty="0" smtClean="0">
                          <a:latin typeface="+mn-lt"/>
                          <a:ea typeface="Calibri"/>
                          <a:cs typeface="Times New Roman"/>
                        </a:rPr>
                      </a:br>
                      <a:r>
                        <a:rPr lang="en-US" sz="1800" dirty="0" smtClean="0">
                          <a:latin typeface="+mn-lt"/>
                          <a:ea typeface="Calibri"/>
                          <a:cs typeface="Times New Roman"/>
                        </a:rPr>
                        <a:t>and strategies, and identify </a:t>
                      </a:r>
                      <a:br>
                        <a:rPr lang="en-US" sz="1800" dirty="0" smtClean="0">
                          <a:latin typeface="+mn-lt"/>
                          <a:ea typeface="Calibri"/>
                          <a:cs typeface="Times New Roman"/>
                        </a:rPr>
                      </a:br>
                      <a:r>
                        <a:rPr lang="en-US" sz="1800" dirty="0" smtClean="0">
                          <a:latin typeface="+mn-lt"/>
                          <a:ea typeface="Calibri"/>
                          <a:cs typeface="Times New Roman"/>
                        </a:rPr>
                        <a:t>additional resources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mn-lt"/>
                        </a:rPr>
                        <a:t>Complete</a:t>
                      </a:r>
                      <a:endParaRPr lang="en-US" sz="1800" dirty="0" smtClean="0">
                        <a:latin typeface="+mn-lt"/>
                        <a:ea typeface="Calibri"/>
                        <a:cs typeface="Times New Roman"/>
                      </a:endParaRPr>
                    </a:p>
                  </a:txBody>
                  <a:tcPr anchor="ctr"/>
                </a:tc>
              </a:tr>
            </a:tbl>
          </a:graphicData>
        </a:graphic>
      </p:graphicFrame>
      <p:sp>
        <p:nvSpPr>
          <p:cNvPr id="7" name="Rectangle 6"/>
          <p:cNvSpPr/>
          <p:nvPr/>
        </p:nvSpPr>
        <p:spPr>
          <a:xfrm>
            <a:off x="495300" y="1257300"/>
            <a:ext cx="8153400" cy="4800600"/>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31263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Structure of the </a:t>
            </a:r>
            <a:br>
              <a:rPr lang="en-US" sz="3600" dirty="0" smtClean="0"/>
            </a:br>
            <a:r>
              <a:rPr lang="en-US" sz="3600" dirty="0" smtClean="0"/>
              <a:t>Leadership Guide </a:t>
            </a:r>
            <a:endParaRPr lang="en-US" sz="3600" dirty="0"/>
          </a:p>
        </p:txBody>
      </p:sp>
      <p:sp>
        <p:nvSpPr>
          <p:cNvPr id="3" name="Content Placeholder 2"/>
          <p:cNvSpPr>
            <a:spLocks noGrp="1"/>
          </p:cNvSpPr>
          <p:nvPr>
            <p:ph idx="1"/>
          </p:nvPr>
        </p:nvSpPr>
        <p:spPr>
          <a:xfrm>
            <a:off x="306532" y="1865457"/>
            <a:ext cx="8570768" cy="4351338"/>
          </a:xfrm>
        </p:spPr>
        <p:txBody>
          <a:bodyPr/>
          <a:lstStyle/>
          <a:p>
            <a:pPr marL="514350" indent="-514350">
              <a:buFont typeface="+mj-lt"/>
              <a:buAutoNum type="arabicPeriod"/>
            </a:pPr>
            <a:r>
              <a:rPr lang="en-US" sz="2400" dirty="0" smtClean="0"/>
              <a:t>What does this standard look like in practice?</a:t>
            </a:r>
          </a:p>
          <a:p>
            <a:pPr marL="514350" indent="-514350">
              <a:buFont typeface="+mj-lt"/>
              <a:buAutoNum type="arabicPeriod"/>
            </a:pPr>
            <a:r>
              <a:rPr lang="en-US" sz="2400" dirty="0" smtClean="0"/>
              <a:t>What do the experts tell us?</a:t>
            </a:r>
          </a:p>
          <a:p>
            <a:pPr marL="514350" indent="-514350">
              <a:buFont typeface="+mj-lt"/>
              <a:buAutoNum type="arabicPeriod"/>
            </a:pPr>
            <a:r>
              <a:rPr lang="en-US" sz="2400" dirty="0" smtClean="0"/>
              <a:t>What actions may be taken by the leadership team to achieve this standard?</a:t>
            </a:r>
          </a:p>
          <a:p>
            <a:pPr marL="514350" indent="-514350">
              <a:buFont typeface="+mj-lt"/>
              <a:buAutoNum type="arabicPeriod"/>
            </a:pPr>
            <a:r>
              <a:rPr lang="en-US" sz="2400" dirty="0" smtClean="0"/>
              <a:t>What are the look-fors that indicate effective implementation?</a:t>
            </a:r>
          </a:p>
          <a:p>
            <a:pPr marL="514350" indent="-514350">
              <a:buFont typeface="+mj-lt"/>
              <a:buAutoNum type="arabicPeriod"/>
            </a:pPr>
            <a:r>
              <a:rPr lang="en-US" sz="2400" dirty="0" smtClean="0"/>
              <a:t>What evidence will tell us we are successful?</a:t>
            </a:r>
          </a:p>
          <a:p>
            <a:pPr marL="514350" indent="-514350">
              <a:buFont typeface="+mj-lt"/>
              <a:buAutoNum type="arabicPeriod"/>
            </a:pPr>
            <a:r>
              <a:rPr lang="en-US" sz="2400" dirty="0" smtClean="0"/>
              <a:t>Georgia Department of Education Resources (Alignment)</a:t>
            </a:r>
          </a:p>
          <a:p>
            <a:pPr marL="514350" indent="-514350">
              <a:buFont typeface="+mj-lt"/>
              <a:buAutoNum type="arabicPeriod"/>
            </a:pPr>
            <a:r>
              <a:rPr lang="en-US" sz="2400" dirty="0" smtClean="0"/>
              <a:t>External Professional Resources</a:t>
            </a:r>
          </a:p>
          <a:p>
            <a:pPr>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pPr/>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27</a:t>
            </a:fld>
            <a:endParaRPr lang="en-US" dirty="0"/>
          </a:p>
        </p:txBody>
      </p:sp>
    </p:spTree>
    <p:extLst>
      <p:ext uri="{BB962C8B-B14F-4D97-AF65-F5344CB8AC3E}">
        <p14:creationId xmlns:p14="http://schemas.microsoft.com/office/powerpoint/2010/main" val="26937974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for Feedback Template</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28</a:t>
            </a:fld>
            <a:endParaRPr lang="en-US" dirty="0"/>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378317416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9030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for Feedback Template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35860252"/>
              </p:ext>
            </p:extLst>
          </p:nvPr>
        </p:nvGraphicFramePr>
        <p:xfrm>
          <a:off x="870304" y="1825625"/>
          <a:ext cx="7403392" cy="4351337"/>
        </p:xfrm>
        <a:graphic>
          <a:graphicData uri="http://schemas.openxmlformats.org/drawingml/2006/table">
            <a:tbl>
              <a:tblPr firstRow="1" firstCol="1" bandRow="1">
                <a:tableStyleId>{5C22544A-7EE6-4342-B048-85BDC9FD1C3A}</a:tableStyleId>
              </a:tblPr>
              <a:tblGrid>
                <a:gridCol w="1281356"/>
                <a:gridCol w="1186441"/>
                <a:gridCol w="1328814"/>
                <a:gridCol w="1850848"/>
                <a:gridCol w="1755933"/>
              </a:tblGrid>
              <a:tr h="835254">
                <a:tc>
                  <a:txBody>
                    <a:bodyPr/>
                    <a:lstStyle/>
                    <a:p>
                      <a:pPr marL="0" marR="0" algn="ctr">
                        <a:spcBef>
                          <a:spcPts val="0"/>
                        </a:spcBef>
                        <a:spcAft>
                          <a:spcPts val="0"/>
                        </a:spcAft>
                      </a:pPr>
                      <a:r>
                        <a:rPr lang="en-US" sz="900" baseline="0" dirty="0">
                          <a:solidFill>
                            <a:schemeClr val="tx1"/>
                          </a:solidFill>
                          <a:effectLst/>
                        </a:rPr>
                        <a:t>Identify a school or district standard that is currently considered either emerging or not evident within your school or district.</a:t>
                      </a:r>
                      <a:endParaRPr lang="en-US" sz="1000" baseline="0" dirty="0">
                        <a:solidFill>
                          <a:schemeClr val="tx1"/>
                        </a:solidFill>
                        <a:effectLst/>
                        <a:latin typeface="Times New Roman"/>
                        <a:ea typeface="Calibri"/>
                      </a:endParaRPr>
                    </a:p>
                  </a:txBody>
                  <a:tcPr marL="56949" marR="56949" marT="0" marB="0" anchor="ctr">
                    <a:solidFill>
                      <a:schemeClr val="accent6">
                        <a:lumMod val="60000"/>
                        <a:lumOff val="40000"/>
                      </a:schemeClr>
                    </a:solidFill>
                  </a:tcPr>
                </a:tc>
                <a:tc>
                  <a:txBody>
                    <a:bodyPr/>
                    <a:lstStyle/>
                    <a:p>
                      <a:pPr marL="0" marR="0" algn="ctr">
                        <a:spcBef>
                          <a:spcPts val="0"/>
                        </a:spcBef>
                        <a:spcAft>
                          <a:spcPts val="0"/>
                        </a:spcAft>
                      </a:pPr>
                      <a:r>
                        <a:rPr lang="en-US" sz="900" baseline="0" dirty="0">
                          <a:solidFill>
                            <a:schemeClr val="tx1"/>
                          </a:solidFill>
                          <a:effectLst/>
                        </a:rPr>
                        <a:t>Examine the standard to determine what IS working within your school or district.</a:t>
                      </a:r>
                      <a:endParaRPr lang="en-US" sz="1000" baseline="0" dirty="0">
                        <a:solidFill>
                          <a:schemeClr val="tx1"/>
                        </a:solidFill>
                        <a:effectLst/>
                        <a:latin typeface="Times New Roman"/>
                        <a:ea typeface="Calibri"/>
                      </a:endParaRPr>
                    </a:p>
                  </a:txBody>
                  <a:tcPr marL="56949" marR="56949" marT="0" marB="0" anchor="ctr">
                    <a:solidFill>
                      <a:schemeClr val="accent6">
                        <a:lumMod val="60000"/>
                        <a:lumOff val="40000"/>
                      </a:schemeClr>
                    </a:solidFill>
                  </a:tcPr>
                </a:tc>
                <a:tc>
                  <a:txBody>
                    <a:bodyPr/>
                    <a:lstStyle/>
                    <a:p>
                      <a:pPr marL="0" marR="0" algn="ctr">
                        <a:spcBef>
                          <a:spcPts val="0"/>
                        </a:spcBef>
                        <a:spcAft>
                          <a:spcPts val="0"/>
                        </a:spcAft>
                      </a:pPr>
                      <a:r>
                        <a:rPr lang="en-US" sz="900" baseline="0" dirty="0">
                          <a:solidFill>
                            <a:schemeClr val="tx1"/>
                          </a:solidFill>
                          <a:effectLst/>
                        </a:rPr>
                        <a:t>Determine what is NOT working within your school or district.</a:t>
                      </a:r>
                      <a:endParaRPr lang="en-US" sz="1000" baseline="0" dirty="0">
                        <a:solidFill>
                          <a:schemeClr val="tx1"/>
                        </a:solidFill>
                        <a:effectLst/>
                        <a:latin typeface="Times New Roman"/>
                        <a:ea typeface="Calibri"/>
                      </a:endParaRPr>
                    </a:p>
                  </a:txBody>
                  <a:tcPr marL="56949" marR="56949" marT="0" marB="0" anchor="ctr">
                    <a:solidFill>
                      <a:schemeClr val="accent6">
                        <a:lumMod val="60000"/>
                        <a:lumOff val="40000"/>
                      </a:schemeClr>
                    </a:solidFill>
                  </a:tcPr>
                </a:tc>
                <a:tc>
                  <a:txBody>
                    <a:bodyPr/>
                    <a:lstStyle/>
                    <a:p>
                      <a:pPr marL="0" marR="0" algn="ctr">
                        <a:spcBef>
                          <a:spcPts val="0"/>
                        </a:spcBef>
                        <a:spcAft>
                          <a:spcPts val="0"/>
                        </a:spcAft>
                      </a:pPr>
                      <a:r>
                        <a:rPr lang="en-US" sz="900" baseline="0" dirty="0">
                          <a:solidFill>
                            <a:schemeClr val="tx1"/>
                          </a:solidFill>
                          <a:effectLst/>
                        </a:rPr>
                        <a:t>Decide what actions need to be implemented differently within your school or district.</a:t>
                      </a:r>
                      <a:endParaRPr lang="en-US" sz="1000" baseline="0" dirty="0">
                        <a:solidFill>
                          <a:schemeClr val="tx1"/>
                        </a:solidFill>
                        <a:effectLst/>
                        <a:latin typeface="Times New Roman"/>
                        <a:ea typeface="Calibri"/>
                      </a:endParaRPr>
                    </a:p>
                  </a:txBody>
                  <a:tcPr marL="56949" marR="56949" marT="0" marB="0" anchor="ctr">
                    <a:solidFill>
                      <a:schemeClr val="accent6">
                        <a:lumMod val="60000"/>
                        <a:lumOff val="40000"/>
                      </a:schemeClr>
                    </a:solidFill>
                  </a:tcPr>
                </a:tc>
                <a:tc>
                  <a:txBody>
                    <a:bodyPr/>
                    <a:lstStyle/>
                    <a:p>
                      <a:pPr marL="0" marR="0" algn="ctr">
                        <a:spcBef>
                          <a:spcPts val="0"/>
                        </a:spcBef>
                        <a:spcAft>
                          <a:spcPts val="0"/>
                        </a:spcAft>
                      </a:pPr>
                      <a:r>
                        <a:rPr lang="en-US" sz="900" baseline="0" dirty="0">
                          <a:solidFill>
                            <a:schemeClr val="tx1"/>
                          </a:solidFill>
                          <a:effectLst/>
                        </a:rPr>
                        <a:t>Define a process of monitoring to ensure implementation of the standard.</a:t>
                      </a:r>
                      <a:endParaRPr lang="en-US" sz="1000" baseline="0" dirty="0">
                        <a:solidFill>
                          <a:schemeClr val="tx1"/>
                        </a:solidFill>
                        <a:effectLst/>
                        <a:latin typeface="Times New Roman"/>
                        <a:ea typeface="Calibri"/>
                      </a:endParaRPr>
                    </a:p>
                  </a:txBody>
                  <a:tcPr marL="56949" marR="56949" marT="0" marB="0" anchor="ctr">
                    <a:solidFill>
                      <a:schemeClr val="accent6">
                        <a:lumMod val="60000"/>
                        <a:lumOff val="40000"/>
                      </a:schemeClr>
                    </a:solidFill>
                  </a:tcPr>
                </a:tc>
              </a:tr>
              <a:tr h="3516083">
                <a:tc>
                  <a:txBody>
                    <a:bodyPr/>
                    <a:lstStyle/>
                    <a:p>
                      <a:pPr marL="0" marR="0">
                        <a:spcBef>
                          <a:spcPts val="720"/>
                        </a:spcBef>
                        <a:spcAft>
                          <a:spcPts val="720"/>
                        </a:spcAft>
                      </a:pPr>
                      <a:r>
                        <a:rPr lang="en-US" sz="900" baseline="0" dirty="0">
                          <a:solidFill>
                            <a:schemeClr val="accent6">
                              <a:lumMod val="60000"/>
                              <a:lumOff val="40000"/>
                            </a:schemeClr>
                          </a:solidFill>
                          <a:effectLst/>
                        </a:rPr>
                        <a:t> </a:t>
                      </a:r>
                      <a:endParaRPr lang="en-US" sz="1000" baseline="0" dirty="0">
                        <a:solidFill>
                          <a:schemeClr val="accent6">
                            <a:lumMod val="60000"/>
                            <a:lumOff val="40000"/>
                          </a:schemeClr>
                        </a:solidFill>
                        <a:effectLst/>
                        <a:latin typeface="Times New Roman"/>
                        <a:ea typeface="Calibri"/>
                      </a:endParaRPr>
                    </a:p>
                  </a:txBody>
                  <a:tcPr marL="56949" marR="56949" marT="0" marB="0">
                    <a:solidFill>
                      <a:schemeClr val="accent6">
                        <a:lumMod val="60000"/>
                        <a:lumOff val="40000"/>
                      </a:schemeClr>
                    </a:solidFill>
                  </a:tcPr>
                </a:tc>
                <a:tc>
                  <a:txBody>
                    <a:bodyPr/>
                    <a:lstStyle/>
                    <a:p>
                      <a:pPr marL="160020" marR="0">
                        <a:spcBef>
                          <a:spcPts val="720"/>
                        </a:spcBef>
                        <a:spcAft>
                          <a:spcPts val="720"/>
                        </a:spcAft>
                      </a:pPr>
                      <a:r>
                        <a:rPr lang="en-US" sz="900" baseline="0" dirty="0">
                          <a:solidFill>
                            <a:schemeClr val="accent6">
                              <a:lumMod val="60000"/>
                              <a:lumOff val="40000"/>
                            </a:schemeClr>
                          </a:solidFill>
                          <a:effectLst/>
                        </a:rPr>
                        <a:t> </a:t>
                      </a:r>
                      <a:endParaRPr lang="en-US" sz="1000" baseline="0" dirty="0">
                        <a:solidFill>
                          <a:schemeClr val="accent6">
                            <a:lumMod val="60000"/>
                            <a:lumOff val="40000"/>
                          </a:schemeClr>
                        </a:solidFill>
                        <a:effectLst/>
                        <a:latin typeface="Times New Roman"/>
                        <a:ea typeface="Calibri"/>
                      </a:endParaRPr>
                    </a:p>
                  </a:txBody>
                  <a:tcPr marL="56949" marR="56949" marT="0" marB="0">
                    <a:solidFill>
                      <a:schemeClr val="accent6">
                        <a:lumMod val="60000"/>
                        <a:lumOff val="40000"/>
                      </a:schemeClr>
                    </a:solidFill>
                  </a:tcPr>
                </a:tc>
                <a:tc>
                  <a:txBody>
                    <a:bodyPr/>
                    <a:lstStyle/>
                    <a:p>
                      <a:pPr marL="228600" marR="0">
                        <a:spcBef>
                          <a:spcPts val="720"/>
                        </a:spcBef>
                        <a:spcAft>
                          <a:spcPts val="720"/>
                        </a:spcAft>
                      </a:pPr>
                      <a:r>
                        <a:rPr lang="en-US" sz="900" baseline="0" dirty="0">
                          <a:solidFill>
                            <a:schemeClr val="accent6">
                              <a:lumMod val="60000"/>
                              <a:lumOff val="40000"/>
                            </a:schemeClr>
                          </a:solidFill>
                          <a:effectLst/>
                        </a:rPr>
                        <a:t> </a:t>
                      </a:r>
                      <a:endParaRPr lang="en-US" sz="1000" baseline="0" dirty="0">
                        <a:solidFill>
                          <a:schemeClr val="accent6">
                            <a:lumMod val="60000"/>
                            <a:lumOff val="40000"/>
                          </a:schemeClr>
                        </a:solidFill>
                        <a:effectLst/>
                        <a:latin typeface="Times New Roman"/>
                        <a:ea typeface="Calibri"/>
                      </a:endParaRPr>
                    </a:p>
                  </a:txBody>
                  <a:tcPr marL="56949" marR="56949" marT="0" marB="0">
                    <a:solidFill>
                      <a:schemeClr val="accent6">
                        <a:lumMod val="60000"/>
                        <a:lumOff val="40000"/>
                      </a:schemeClr>
                    </a:solidFill>
                  </a:tcPr>
                </a:tc>
                <a:tc>
                  <a:txBody>
                    <a:bodyPr/>
                    <a:lstStyle/>
                    <a:p>
                      <a:pPr marL="228600" marR="0">
                        <a:spcBef>
                          <a:spcPts val="720"/>
                        </a:spcBef>
                        <a:spcAft>
                          <a:spcPts val="720"/>
                        </a:spcAft>
                      </a:pPr>
                      <a:r>
                        <a:rPr lang="en-US" sz="900" baseline="0" dirty="0">
                          <a:solidFill>
                            <a:schemeClr val="accent6">
                              <a:lumMod val="60000"/>
                              <a:lumOff val="40000"/>
                            </a:schemeClr>
                          </a:solidFill>
                          <a:effectLst/>
                        </a:rPr>
                        <a:t> </a:t>
                      </a:r>
                      <a:endParaRPr lang="en-US" sz="1000" baseline="0" dirty="0">
                        <a:solidFill>
                          <a:schemeClr val="accent6">
                            <a:lumMod val="60000"/>
                            <a:lumOff val="40000"/>
                          </a:schemeClr>
                        </a:solidFill>
                        <a:effectLst/>
                        <a:latin typeface="Times New Roman"/>
                        <a:ea typeface="Calibri"/>
                      </a:endParaRPr>
                    </a:p>
                  </a:txBody>
                  <a:tcPr marL="56949" marR="56949" marT="0" marB="0">
                    <a:solidFill>
                      <a:schemeClr val="accent6">
                        <a:lumMod val="60000"/>
                        <a:lumOff val="40000"/>
                      </a:schemeClr>
                    </a:solidFill>
                  </a:tcPr>
                </a:tc>
                <a:tc>
                  <a:txBody>
                    <a:bodyPr/>
                    <a:lstStyle/>
                    <a:p>
                      <a:pPr marL="228600" marR="0">
                        <a:spcBef>
                          <a:spcPts val="720"/>
                        </a:spcBef>
                        <a:spcAft>
                          <a:spcPts val="720"/>
                        </a:spcAft>
                      </a:pPr>
                      <a:r>
                        <a:rPr lang="en-US" sz="900" baseline="0" dirty="0">
                          <a:solidFill>
                            <a:schemeClr val="accent6">
                              <a:lumMod val="60000"/>
                              <a:lumOff val="40000"/>
                            </a:schemeClr>
                          </a:solidFill>
                          <a:effectLst/>
                        </a:rPr>
                        <a:t> </a:t>
                      </a:r>
                      <a:endParaRPr lang="en-US" sz="1000" baseline="0" dirty="0">
                        <a:solidFill>
                          <a:schemeClr val="accent6">
                            <a:lumMod val="60000"/>
                            <a:lumOff val="40000"/>
                          </a:schemeClr>
                        </a:solidFill>
                        <a:effectLst/>
                        <a:latin typeface="Times New Roman"/>
                        <a:ea typeface="Calibri"/>
                      </a:endParaRPr>
                    </a:p>
                  </a:txBody>
                  <a:tcPr marL="56949" marR="56949" marT="0" marB="0">
                    <a:solidFill>
                      <a:schemeClr val="accent6">
                        <a:lumMod val="60000"/>
                        <a:lumOff val="40000"/>
                      </a:schemeClr>
                    </a:solidFill>
                  </a:tcPr>
                </a:tc>
              </a:tr>
            </a:tbl>
          </a:graphicData>
        </a:graphic>
      </p:graphicFrame>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29</a:t>
            </a:fld>
            <a:endParaRPr lang="en-US" dirty="0"/>
          </a:p>
        </p:txBody>
      </p:sp>
      <p:sp>
        <p:nvSpPr>
          <p:cNvPr id="8" name="Rectangle 1"/>
          <p:cNvSpPr>
            <a:spLocks noChangeArrowheads="1"/>
          </p:cNvSpPr>
          <p:nvPr/>
        </p:nvSpPr>
        <p:spPr bwMode="auto">
          <a:xfrm>
            <a:off x="869950" y="1825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4695825" algn="l"/>
              </a:tabLst>
              <a:defRPr>
                <a:solidFill>
                  <a:schemeClr val="tx1"/>
                </a:solidFill>
                <a:latin typeface="Arial" pitchFamily="34" charset="0"/>
                <a:cs typeface="Arial" pitchFamily="34" charset="0"/>
              </a:defRPr>
            </a:lvl1pPr>
            <a:lvl2pPr fontAlgn="base">
              <a:spcBef>
                <a:spcPct val="0"/>
              </a:spcBef>
              <a:spcAft>
                <a:spcPct val="0"/>
              </a:spcAft>
              <a:tabLst>
                <a:tab pos="4695825" algn="l"/>
              </a:tabLst>
              <a:defRPr>
                <a:solidFill>
                  <a:schemeClr val="tx1"/>
                </a:solidFill>
                <a:latin typeface="Arial" pitchFamily="34" charset="0"/>
                <a:cs typeface="Arial" pitchFamily="34" charset="0"/>
              </a:defRPr>
            </a:lvl2pPr>
            <a:lvl3pPr fontAlgn="base">
              <a:spcBef>
                <a:spcPct val="0"/>
              </a:spcBef>
              <a:spcAft>
                <a:spcPct val="0"/>
              </a:spcAft>
              <a:tabLst>
                <a:tab pos="4695825" algn="l"/>
              </a:tabLst>
              <a:defRPr>
                <a:solidFill>
                  <a:schemeClr val="tx1"/>
                </a:solidFill>
                <a:latin typeface="Arial" pitchFamily="34" charset="0"/>
                <a:cs typeface="Arial" pitchFamily="34" charset="0"/>
              </a:defRPr>
            </a:lvl3pPr>
            <a:lvl4pPr fontAlgn="base">
              <a:spcBef>
                <a:spcPct val="0"/>
              </a:spcBef>
              <a:spcAft>
                <a:spcPct val="0"/>
              </a:spcAft>
              <a:tabLst>
                <a:tab pos="4695825" algn="l"/>
              </a:tabLst>
              <a:defRPr>
                <a:solidFill>
                  <a:schemeClr val="tx1"/>
                </a:solidFill>
                <a:latin typeface="Arial" pitchFamily="34" charset="0"/>
                <a:cs typeface="Arial" pitchFamily="34" charset="0"/>
              </a:defRPr>
            </a:lvl4pPr>
            <a:lvl5pPr fontAlgn="base">
              <a:spcBef>
                <a:spcPct val="0"/>
              </a:spcBef>
              <a:spcAft>
                <a:spcPct val="0"/>
              </a:spcAft>
              <a:tabLst>
                <a:tab pos="4695825" algn="l"/>
              </a:tabLst>
              <a:defRPr>
                <a:solidFill>
                  <a:schemeClr val="tx1"/>
                </a:solidFill>
                <a:latin typeface="Arial" pitchFamily="34" charset="0"/>
                <a:cs typeface="Arial" pitchFamily="34" charset="0"/>
              </a:defRPr>
            </a:lvl5pPr>
            <a:lvl6pPr fontAlgn="base">
              <a:spcBef>
                <a:spcPct val="0"/>
              </a:spcBef>
              <a:spcAft>
                <a:spcPct val="0"/>
              </a:spcAft>
              <a:tabLst>
                <a:tab pos="4695825" algn="l"/>
              </a:tabLst>
              <a:defRPr>
                <a:solidFill>
                  <a:schemeClr val="tx1"/>
                </a:solidFill>
                <a:latin typeface="Arial" pitchFamily="34" charset="0"/>
                <a:cs typeface="Arial" pitchFamily="34" charset="0"/>
              </a:defRPr>
            </a:lvl6pPr>
            <a:lvl7pPr fontAlgn="base">
              <a:spcBef>
                <a:spcPct val="0"/>
              </a:spcBef>
              <a:spcAft>
                <a:spcPct val="0"/>
              </a:spcAft>
              <a:tabLst>
                <a:tab pos="4695825" algn="l"/>
              </a:tabLst>
              <a:defRPr>
                <a:solidFill>
                  <a:schemeClr val="tx1"/>
                </a:solidFill>
                <a:latin typeface="Arial" pitchFamily="34" charset="0"/>
                <a:cs typeface="Arial" pitchFamily="34" charset="0"/>
              </a:defRPr>
            </a:lvl7pPr>
            <a:lvl8pPr fontAlgn="base">
              <a:spcBef>
                <a:spcPct val="0"/>
              </a:spcBef>
              <a:spcAft>
                <a:spcPct val="0"/>
              </a:spcAft>
              <a:tabLst>
                <a:tab pos="4695825" algn="l"/>
              </a:tabLst>
              <a:defRPr>
                <a:solidFill>
                  <a:schemeClr val="tx1"/>
                </a:solidFill>
                <a:latin typeface="Arial" pitchFamily="34" charset="0"/>
                <a:cs typeface="Arial" pitchFamily="34" charset="0"/>
              </a:defRPr>
            </a:lvl8pPr>
            <a:lvl9pPr fontAlgn="base">
              <a:spcBef>
                <a:spcPct val="0"/>
              </a:spcBef>
              <a:spcAft>
                <a:spcPct val="0"/>
              </a:spcAft>
              <a:tabLst>
                <a:tab pos="4695825"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695825" algn="l"/>
              </a:tabLst>
            </a:pPr>
            <a:r>
              <a:rPr kumimoji="0" lang="en-US" altLang="en-US" sz="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95770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Targets:</a:t>
            </a:r>
            <a:endParaRPr lang="en-US" dirty="0"/>
          </a:p>
        </p:txBody>
      </p:sp>
      <p:sp>
        <p:nvSpPr>
          <p:cNvPr id="3" name="Content Placeholder 2"/>
          <p:cNvSpPr>
            <a:spLocks noGrp="1"/>
          </p:cNvSpPr>
          <p:nvPr>
            <p:ph idx="1"/>
          </p:nvPr>
        </p:nvSpPr>
        <p:spPr/>
        <p:txBody>
          <a:bodyPr>
            <a:normAutofit/>
          </a:bodyPr>
          <a:lstStyle/>
          <a:p>
            <a:r>
              <a:rPr lang="en-US" dirty="0" smtClean="0"/>
              <a:t>Understand revised professional learning rule</a:t>
            </a:r>
          </a:p>
          <a:p>
            <a:r>
              <a:rPr lang="en-US" dirty="0" smtClean="0"/>
              <a:t>Know implications of HB 164</a:t>
            </a:r>
          </a:p>
          <a:p>
            <a:r>
              <a:rPr lang="en-US" dirty="0" smtClean="0"/>
              <a:t>Be able to navigate Professional Learning webpage</a:t>
            </a:r>
          </a:p>
          <a:p>
            <a:r>
              <a:rPr lang="en-US" dirty="0" smtClean="0"/>
              <a:t>Recognize available resources </a:t>
            </a:r>
          </a:p>
          <a:p>
            <a:r>
              <a:rPr lang="en-US" dirty="0" smtClean="0"/>
              <a:t>Identify GA School and District Performance Standards</a:t>
            </a:r>
          </a:p>
          <a:p>
            <a:r>
              <a:rPr lang="en-US" dirty="0" smtClean="0"/>
              <a:t>Be familiar with the Leadership Guide</a:t>
            </a:r>
          </a:p>
          <a:p>
            <a:r>
              <a:rPr lang="en-US" dirty="0" smtClean="0"/>
              <a:t>Utilize monitoring for feedback template</a:t>
            </a:r>
          </a:p>
          <a:p>
            <a:endParaRPr lang="en-US" dirty="0" smtClean="0"/>
          </a:p>
          <a:p>
            <a:endParaRPr lang="en-US" dirty="0" smtClean="0"/>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a:t>
            </a:fld>
            <a:endParaRPr lang="en-US" dirty="0"/>
          </a:p>
        </p:txBody>
      </p:sp>
    </p:spTree>
    <p:extLst>
      <p:ext uri="{BB962C8B-B14F-4D97-AF65-F5344CB8AC3E}">
        <p14:creationId xmlns:p14="http://schemas.microsoft.com/office/powerpoint/2010/main" val="4029643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for Feedback Example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39222458"/>
              </p:ext>
            </p:extLst>
          </p:nvPr>
        </p:nvGraphicFramePr>
        <p:xfrm>
          <a:off x="584199" y="1608667"/>
          <a:ext cx="7569201" cy="4512733"/>
        </p:xfrm>
        <a:graphic>
          <a:graphicData uri="http://schemas.openxmlformats.org/drawingml/2006/table">
            <a:tbl>
              <a:tblPr firstRow="1" firstCol="1" bandRow="1">
                <a:tableStyleId>{5C22544A-7EE6-4342-B048-85BDC9FD1C3A}</a:tableStyleId>
              </a:tblPr>
              <a:tblGrid>
                <a:gridCol w="1310054"/>
                <a:gridCol w="1213013"/>
                <a:gridCol w="1358574"/>
                <a:gridCol w="1892301"/>
                <a:gridCol w="1795259"/>
              </a:tblGrid>
              <a:tr h="846943">
                <a:tc>
                  <a:txBody>
                    <a:bodyPr/>
                    <a:lstStyle/>
                    <a:p>
                      <a:pPr marL="0" marR="0" algn="ctr">
                        <a:spcBef>
                          <a:spcPts val="0"/>
                        </a:spcBef>
                        <a:spcAft>
                          <a:spcPts val="0"/>
                        </a:spcAft>
                      </a:pPr>
                      <a:r>
                        <a:rPr lang="en-US" sz="900" dirty="0">
                          <a:solidFill>
                            <a:schemeClr val="tx1"/>
                          </a:solidFill>
                          <a:effectLst/>
                        </a:rPr>
                        <a:t>Identify a school or district standard that is currently considered either emerging or not evident within your school or district.</a:t>
                      </a:r>
                      <a:endParaRPr lang="en-US" sz="1000" dirty="0">
                        <a:solidFill>
                          <a:schemeClr val="tx1"/>
                        </a:solidFill>
                        <a:effectLst/>
                        <a:latin typeface="Times New Roman"/>
                        <a:ea typeface="Calibri"/>
                      </a:endParaRPr>
                    </a:p>
                  </a:txBody>
                  <a:tcPr marL="57577" marR="57577" marT="0" marB="0" anchor="ctr">
                    <a:solidFill>
                      <a:schemeClr val="accent6">
                        <a:lumMod val="60000"/>
                        <a:lumOff val="40000"/>
                      </a:schemeClr>
                    </a:solidFill>
                  </a:tcPr>
                </a:tc>
                <a:tc>
                  <a:txBody>
                    <a:bodyPr/>
                    <a:lstStyle/>
                    <a:p>
                      <a:pPr marL="0" marR="0" algn="ctr">
                        <a:spcBef>
                          <a:spcPts val="0"/>
                        </a:spcBef>
                        <a:spcAft>
                          <a:spcPts val="0"/>
                        </a:spcAft>
                      </a:pPr>
                      <a:r>
                        <a:rPr lang="en-US" sz="900" dirty="0">
                          <a:solidFill>
                            <a:schemeClr val="tx1"/>
                          </a:solidFill>
                          <a:effectLst/>
                        </a:rPr>
                        <a:t>Examine the standard to determine what IS working within your school or district.</a:t>
                      </a:r>
                      <a:endParaRPr lang="en-US" sz="1000" dirty="0">
                        <a:solidFill>
                          <a:schemeClr val="tx1"/>
                        </a:solidFill>
                        <a:effectLst/>
                        <a:latin typeface="Times New Roman"/>
                        <a:ea typeface="Calibri"/>
                      </a:endParaRPr>
                    </a:p>
                  </a:txBody>
                  <a:tcPr marL="57577" marR="57577" marT="0" marB="0" anchor="ctr">
                    <a:solidFill>
                      <a:schemeClr val="accent6">
                        <a:lumMod val="60000"/>
                        <a:lumOff val="40000"/>
                      </a:schemeClr>
                    </a:solidFill>
                  </a:tcPr>
                </a:tc>
                <a:tc>
                  <a:txBody>
                    <a:bodyPr/>
                    <a:lstStyle/>
                    <a:p>
                      <a:pPr marL="0" marR="0" algn="ctr">
                        <a:spcBef>
                          <a:spcPts val="0"/>
                        </a:spcBef>
                        <a:spcAft>
                          <a:spcPts val="0"/>
                        </a:spcAft>
                      </a:pPr>
                      <a:r>
                        <a:rPr lang="en-US" sz="900" dirty="0">
                          <a:solidFill>
                            <a:schemeClr val="tx1"/>
                          </a:solidFill>
                          <a:effectLst/>
                        </a:rPr>
                        <a:t>Determine what is NOT working within your school or district.</a:t>
                      </a:r>
                      <a:endParaRPr lang="en-US" sz="1000" dirty="0">
                        <a:solidFill>
                          <a:schemeClr val="tx1"/>
                        </a:solidFill>
                        <a:effectLst/>
                        <a:latin typeface="Times New Roman"/>
                        <a:ea typeface="Calibri"/>
                      </a:endParaRPr>
                    </a:p>
                  </a:txBody>
                  <a:tcPr marL="57577" marR="57577" marT="0" marB="0" anchor="ctr">
                    <a:solidFill>
                      <a:schemeClr val="accent6">
                        <a:lumMod val="60000"/>
                        <a:lumOff val="40000"/>
                      </a:schemeClr>
                    </a:solidFill>
                  </a:tcPr>
                </a:tc>
                <a:tc>
                  <a:txBody>
                    <a:bodyPr/>
                    <a:lstStyle/>
                    <a:p>
                      <a:pPr marL="0" marR="0" algn="ctr">
                        <a:spcBef>
                          <a:spcPts val="0"/>
                        </a:spcBef>
                        <a:spcAft>
                          <a:spcPts val="0"/>
                        </a:spcAft>
                      </a:pPr>
                      <a:r>
                        <a:rPr lang="en-US" sz="900" dirty="0">
                          <a:solidFill>
                            <a:schemeClr val="tx1"/>
                          </a:solidFill>
                          <a:effectLst/>
                        </a:rPr>
                        <a:t>Decide what actions need to be implemented differently within your school or district.</a:t>
                      </a:r>
                      <a:endParaRPr lang="en-US" sz="1000" dirty="0">
                        <a:solidFill>
                          <a:schemeClr val="tx1"/>
                        </a:solidFill>
                        <a:effectLst/>
                        <a:latin typeface="Times New Roman"/>
                        <a:ea typeface="Calibri"/>
                      </a:endParaRPr>
                    </a:p>
                  </a:txBody>
                  <a:tcPr marL="57577" marR="57577" marT="0" marB="0" anchor="ctr">
                    <a:solidFill>
                      <a:schemeClr val="accent6">
                        <a:lumMod val="60000"/>
                        <a:lumOff val="40000"/>
                      </a:schemeClr>
                    </a:solidFill>
                  </a:tcPr>
                </a:tc>
                <a:tc>
                  <a:txBody>
                    <a:bodyPr/>
                    <a:lstStyle/>
                    <a:p>
                      <a:pPr marL="0" marR="0" algn="ctr">
                        <a:spcBef>
                          <a:spcPts val="0"/>
                        </a:spcBef>
                        <a:spcAft>
                          <a:spcPts val="0"/>
                        </a:spcAft>
                      </a:pPr>
                      <a:r>
                        <a:rPr lang="en-US" sz="900" dirty="0">
                          <a:solidFill>
                            <a:schemeClr val="tx1"/>
                          </a:solidFill>
                          <a:effectLst/>
                        </a:rPr>
                        <a:t>Define a process of monitoring to ensure implementation of the standard.</a:t>
                      </a:r>
                      <a:endParaRPr lang="en-US" sz="1000" dirty="0">
                        <a:solidFill>
                          <a:schemeClr val="tx1"/>
                        </a:solidFill>
                        <a:effectLst/>
                        <a:latin typeface="Times New Roman"/>
                        <a:ea typeface="Calibri"/>
                      </a:endParaRPr>
                    </a:p>
                  </a:txBody>
                  <a:tcPr marL="57577" marR="57577" marT="0" marB="0" anchor="ctr">
                    <a:solidFill>
                      <a:schemeClr val="accent6">
                        <a:lumMod val="60000"/>
                        <a:lumOff val="40000"/>
                      </a:schemeClr>
                    </a:solidFill>
                  </a:tcPr>
                </a:tc>
              </a:tr>
              <a:tr h="3665790">
                <a:tc>
                  <a:txBody>
                    <a:bodyPr/>
                    <a:lstStyle/>
                    <a:p>
                      <a:pPr marL="0" marR="0">
                        <a:spcBef>
                          <a:spcPts val="0"/>
                        </a:spcBef>
                        <a:spcAft>
                          <a:spcPts val="0"/>
                        </a:spcAft>
                      </a:pPr>
                      <a:r>
                        <a:rPr lang="en-US" sz="900" dirty="0">
                          <a:effectLst/>
                        </a:rPr>
                        <a:t> </a:t>
                      </a:r>
                      <a:endParaRPr lang="en-US" sz="1000" dirty="0">
                        <a:effectLst/>
                      </a:endParaRPr>
                    </a:p>
                    <a:p>
                      <a:pPr marL="0" marR="0">
                        <a:spcBef>
                          <a:spcPts val="0"/>
                        </a:spcBef>
                        <a:spcAft>
                          <a:spcPts val="0"/>
                        </a:spcAft>
                      </a:pPr>
                      <a:r>
                        <a:rPr lang="en-US" sz="900" dirty="0">
                          <a:solidFill>
                            <a:schemeClr val="tx1"/>
                          </a:solidFill>
                          <a:effectLst/>
                        </a:rPr>
                        <a:t>Assessment Standard 1:  Uses a balanced system of assessment including diagnostic, formative, and summative to monitor learning and inform instruction.</a:t>
                      </a:r>
                      <a:endParaRPr lang="en-US" sz="1000" dirty="0">
                        <a:solidFill>
                          <a:schemeClr val="tx1"/>
                        </a:solidFill>
                        <a:effectLst/>
                      </a:endParaRPr>
                    </a:p>
                    <a:p>
                      <a:pPr marL="0" marR="0" algn="ctr">
                        <a:spcBef>
                          <a:spcPts val="0"/>
                        </a:spcBef>
                        <a:spcAft>
                          <a:spcPts val="0"/>
                        </a:spcAft>
                      </a:pPr>
                      <a:r>
                        <a:rPr lang="en-US" sz="900" dirty="0">
                          <a:solidFill>
                            <a:schemeClr val="tx1"/>
                          </a:solidFill>
                          <a:effectLst/>
                        </a:rPr>
                        <a:t> </a:t>
                      </a:r>
                      <a:endParaRPr lang="en-US" sz="1000" dirty="0">
                        <a:solidFill>
                          <a:schemeClr val="tx1"/>
                        </a:solidFill>
                        <a:effectLst/>
                      </a:endParaRPr>
                    </a:p>
                    <a:p>
                      <a:pPr marL="0" marR="0">
                        <a:spcBef>
                          <a:spcPts val="0"/>
                        </a:spcBef>
                        <a:spcAft>
                          <a:spcPts val="0"/>
                        </a:spcAft>
                      </a:pPr>
                      <a:r>
                        <a:rPr lang="en-US" sz="900" dirty="0">
                          <a:solidFill>
                            <a:schemeClr val="tx1"/>
                          </a:solidFill>
                          <a:effectLst/>
                        </a:rPr>
                        <a:t>Operational:  Teachers throughout the school use a balanced system of assessment including diagnostic, formative, and summative assessments to monitor learning and to inform instruction.  </a:t>
                      </a:r>
                      <a:endParaRPr lang="en-US" sz="1000" dirty="0">
                        <a:solidFill>
                          <a:schemeClr val="tx1"/>
                        </a:solidFill>
                        <a:effectLst/>
                      </a:endParaRPr>
                    </a:p>
                    <a:p>
                      <a:pPr marL="0" marR="0">
                        <a:spcBef>
                          <a:spcPts val="0"/>
                        </a:spcBef>
                        <a:spcAft>
                          <a:spcPts val="0"/>
                        </a:spcAft>
                      </a:pPr>
                      <a:r>
                        <a:rPr lang="en-US" sz="900" dirty="0">
                          <a:solidFill>
                            <a:schemeClr val="tx1"/>
                          </a:solidFill>
                          <a:effectLst/>
                        </a:rPr>
                        <a:t> </a:t>
                      </a:r>
                      <a:endParaRPr lang="en-US" sz="1000" dirty="0">
                        <a:solidFill>
                          <a:schemeClr val="tx1"/>
                        </a:solidFill>
                        <a:effectLst/>
                        <a:latin typeface="Times New Roman"/>
                        <a:ea typeface="Calibri"/>
                      </a:endParaRPr>
                    </a:p>
                  </a:txBody>
                  <a:tcPr marL="57577" marR="57577" marT="0" marB="0">
                    <a:solidFill>
                      <a:schemeClr val="accent6">
                        <a:lumMod val="60000"/>
                        <a:lumOff val="40000"/>
                      </a:schemeClr>
                    </a:solidFill>
                  </a:tcPr>
                </a:tc>
                <a:tc>
                  <a:txBody>
                    <a:bodyPr/>
                    <a:lstStyle/>
                    <a:p>
                      <a:pPr marL="228600" marR="0">
                        <a:spcBef>
                          <a:spcPts val="0"/>
                        </a:spcBef>
                        <a:spcAft>
                          <a:spcPts val="0"/>
                        </a:spcAft>
                      </a:pPr>
                      <a:r>
                        <a:rPr lang="en-US" sz="900" dirty="0">
                          <a:effectLst/>
                        </a:rPr>
                        <a:t> </a:t>
                      </a:r>
                      <a:endParaRPr lang="en-US" sz="1000" dirty="0">
                        <a:effectLst/>
                      </a:endParaRPr>
                    </a:p>
                    <a:p>
                      <a:pPr marL="342900" marR="0" lvl="0" indent="-342900">
                        <a:spcBef>
                          <a:spcPts val="0"/>
                        </a:spcBef>
                        <a:spcAft>
                          <a:spcPts val="0"/>
                        </a:spcAft>
                        <a:buFont typeface="Symbol"/>
                        <a:buChar char=""/>
                      </a:pPr>
                      <a:r>
                        <a:rPr lang="en-US" sz="900" dirty="0">
                          <a:effectLst/>
                        </a:rPr>
                        <a:t>Some classroom instruction shows evidence of formative assessment. </a:t>
                      </a:r>
                      <a:endParaRPr lang="en-US" sz="1000" dirty="0">
                        <a:effectLst/>
                      </a:endParaRPr>
                    </a:p>
                    <a:p>
                      <a:pPr marL="228600" marR="0">
                        <a:spcBef>
                          <a:spcPts val="0"/>
                        </a:spcBef>
                        <a:spcAft>
                          <a:spcPts val="0"/>
                        </a:spcAft>
                      </a:pPr>
                      <a:r>
                        <a:rPr lang="en-US" sz="900" dirty="0">
                          <a:effectLst/>
                        </a:rPr>
                        <a:t> </a:t>
                      </a:r>
                      <a:endParaRPr lang="en-US" sz="1000" dirty="0">
                        <a:effectLst/>
                      </a:endParaRPr>
                    </a:p>
                    <a:p>
                      <a:pPr marL="342900" marR="0" lvl="0" indent="-342900">
                        <a:spcBef>
                          <a:spcPts val="0"/>
                        </a:spcBef>
                        <a:spcAft>
                          <a:spcPts val="0"/>
                        </a:spcAft>
                        <a:buFont typeface="Symbol"/>
                        <a:buChar char=""/>
                      </a:pPr>
                      <a:r>
                        <a:rPr lang="en-US" sz="900" dirty="0">
                          <a:effectLst/>
                        </a:rPr>
                        <a:t>The district requires benchmark assessments which are being implemented at each grade level.</a:t>
                      </a:r>
                      <a:endParaRPr lang="en-US" sz="1000" dirty="0">
                        <a:effectLst/>
                      </a:endParaRPr>
                    </a:p>
                    <a:p>
                      <a:pPr marL="342900" marR="0" lvl="0" indent="-342900">
                        <a:spcBef>
                          <a:spcPts val="720"/>
                        </a:spcBef>
                        <a:spcAft>
                          <a:spcPts val="720"/>
                        </a:spcAft>
                        <a:buFont typeface="Symbol"/>
                        <a:buChar char=""/>
                      </a:pPr>
                      <a:r>
                        <a:rPr lang="en-US" sz="900" dirty="0">
                          <a:effectLst/>
                        </a:rPr>
                        <a:t>Teachers create pre and post common assessments.  </a:t>
                      </a:r>
                      <a:endParaRPr lang="en-US" sz="1000" dirty="0">
                        <a:effectLst/>
                      </a:endParaRPr>
                    </a:p>
                    <a:p>
                      <a:pPr marL="228600" marR="0">
                        <a:spcBef>
                          <a:spcPts val="720"/>
                        </a:spcBef>
                        <a:spcAft>
                          <a:spcPts val="720"/>
                        </a:spcAft>
                      </a:pPr>
                      <a:r>
                        <a:rPr lang="en-US" sz="900" dirty="0">
                          <a:effectLst/>
                        </a:rPr>
                        <a:t> </a:t>
                      </a:r>
                      <a:endParaRPr lang="en-US" sz="1000" dirty="0">
                        <a:effectLst/>
                        <a:latin typeface="Times New Roman"/>
                        <a:ea typeface="Calibri"/>
                      </a:endParaRPr>
                    </a:p>
                  </a:txBody>
                  <a:tcPr marL="57577" marR="57577" marT="0" marB="0">
                    <a:solidFill>
                      <a:schemeClr val="accent6">
                        <a:lumMod val="60000"/>
                        <a:lumOff val="40000"/>
                      </a:schemeClr>
                    </a:solidFill>
                  </a:tcPr>
                </a:tc>
                <a:tc>
                  <a:txBody>
                    <a:bodyPr/>
                    <a:lstStyle/>
                    <a:p>
                      <a:pPr marL="228600" marR="0">
                        <a:spcBef>
                          <a:spcPts val="0"/>
                        </a:spcBef>
                        <a:spcAft>
                          <a:spcPts val="0"/>
                        </a:spcAft>
                      </a:pPr>
                      <a:r>
                        <a:rPr lang="en-US" sz="900" dirty="0">
                          <a:effectLst/>
                        </a:rPr>
                        <a:t> </a:t>
                      </a:r>
                      <a:endParaRPr lang="en-US" sz="1000" dirty="0">
                        <a:effectLst/>
                      </a:endParaRPr>
                    </a:p>
                    <a:p>
                      <a:pPr marL="342900" marR="0" lvl="0" indent="-342900">
                        <a:spcBef>
                          <a:spcPts val="0"/>
                        </a:spcBef>
                        <a:spcAft>
                          <a:spcPts val="0"/>
                        </a:spcAft>
                        <a:buFont typeface="Symbol"/>
                        <a:buChar char=""/>
                      </a:pPr>
                      <a:r>
                        <a:rPr lang="en-US" sz="900" dirty="0">
                          <a:effectLst/>
                        </a:rPr>
                        <a:t>Student performance data is showing some patterns of </a:t>
                      </a:r>
                      <a:r>
                        <a:rPr lang="en-US" sz="900" dirty="0" smtClean="0">
                          <a:effectLst/>
                        </a:rPr>
                        <a:t>underachievement</a:t>
                      </a:r>
                      <a:endParaRPr lang="en-US" sz="1000" dirty="0">
                        <a:effectLst/>
                      </a:endParaRPr>
                    </a:p>
                    <a:p>
                      <a:pPr marL="228600" marR="0">
                        <a:spcBef>
                          <a:spcPts val="0"/>
                        </a:spcBef>
                        <a:spcAft>
                          <a:spcPts val="0"/>
                        </a:spcAft>
                      </a:pPr>
                      <a:r>
                        <a:rPr lang="en-US" sz="900" dirty="0">
                          <a:effectLst/>
                        </a:rPr>
                        <a:t> </a:t>
                      </a:r>
                      <a:endParaRPr lang="en-US" sz="1000" dirty="0">
                        <a:effectLst/>
                      </a:endParaRPr>
                    </a:p>
                    <a:p>
                      <a:pPr marL="342900" marR="0" lvl="0" indent="-342900">
                        <a:spcBef>
                          <a:spcPts val="0"/>
                        </a:spcBef>
                        <a:spcAft>
                          <a:spcPts val="0"/>
                        </a:spcAft>
                        <a:buFont typeface="Symbol"/>
                        <a:buChar char=""/>
                      </a:pPr>
                      <a:r>
                        <a:rPr lang="en-US" sz="900" dirty="0">
                          <a:effectLst/>
                        </a:rPr>
                        <a:t>School-wide focus walks show little to no evidence of assessment of the standards within the closing.</a:t>
                      </a:r>
                      <a:endParaRPr lang="en-US" sz="1000" dirty="0">
                        <a:effectLst/>
                      </a:endParaRPr>
                    </a:p>
                    <a:p>
                      <a:pPr marL="0" marR="0">
                        <a:spcBef>
                          <a:spcPts val="0"/>
                        </a:spcBef>
                        <a:spcAft>
                          <a:spcPts val="0"/>
                        </a:spcAft>
                      </a:pPr>
                      <a:r>
                        <a:rPr lang="en-US" sz="900" dirty="0">
                          <a:effectLst/>
                        </a:rPr>
                        <a:t> </a:t>
                      </a:r>
                      <a:endParaRPr lang="en-US" sz="1000" dirty="0">
                        <a:effectLst/>
                      </a:endParaRPr>
                    </a:p>
                    <a:p>
                      <a:pPr marL="342900" marR="0" lvl="0" indent="-342900">
                        <a:spcBef>
                          <a:spcPts val="0"/>
                        </a:spcBef>
                        <a:spcAft>
                          <a:spcPts val="0"/>
                        </a:spcAft>
                        <a:buFont typeface="Symbol"/>
                        <a:buChar char=""/>
                      </a:pPr>
                      <a:r>
                        <a:rPr lang="en-US" sz="900" dirty="0">
                          <a:effectLst/>
                        </a:rPr>
                        <a:t>The instructional framework has been implemented, however explicit professional learning on how to engage students at a higher level has not occurred.  </a:t>
                      </a:r>
                      <a:endParaRPr lang="en-US" sz="1000" dirty="0">
                        <a:effectLst/>
                      </a:endParaRPr>
                    </a:p>
                    <a:p>
                      <a:pPr marL="131445" marR="0">
                        <a:spcBef>
                          <a:spcPts val="720"/>
                        </a:spcBef>
                        <a:spcAft>
                          <a:spcPts val="720"/>
                        </a:spcAft>
                      </a:pPr>
                      <a:r>
                        <a:rPr lang="en-US" sz="900" dirty="0">
                          <a:effectLst/>
                        </a:rPr>
                        <a:t> </a:t>
                      </a:r>
                      <a:endParaRPr lang="en-US" sz="1000" dirty="0">
                        <a:effectLst/>
                        <a:latin typeface="Times New Roman"/>
                        <a:ea typeface="Calibri"/>
                      </a:endParaRPr>
                    </a:p>
                  </a:txBody>
                  <a:tcPr marL="57577" marR="57577" marT="0" marB="0">
                    <a:solidFill>
                      <a:schemeClr val="accent6">
                        <a:lumMod val="60000"/>
                        <a:lumOff val="40000"/>
                      </a:schemeClr>
                    </a:solidFill>
                  </a:tcPr>
                </a:tc>
                <a:tc>
                  <a:txBody>
                    <a:bodyPr/>
                    <a:lstStyle/>
                    <a:p>
                      <a:pPr marL="0" marR="0">
                        <a:spcBef>
                          <a:spcPts val="0"/>
                        </a:spcBef>
                        <a:spcAft>
                          <a:spcPts val="0"/>
                        </a:spcAft>
                      </a:pPr>
                      <a:r>
                        <a:rPr lang="en-US" sz="900" dirty="0">
                          <a:effectLst/>
                        </a:rPr>
                        <a:t> </a:t>
                      </a:r>
                      <a:endParaRPr lang="en-US" sz="1000" dirty="0">
                        <a:effectLst/>
                      </a:endParaRPr>
                    </a:p>
                    <a:p>
                      <a:pPr marL="342900" marR="0" lvl="0" indent="-342900">
                        <a:spcBef>
                          <a:spcPts val="0"/>
                        </a:spcBef>
                        <a:spcAft>
                          <a:spcPts val="0"/>
                        </a:spcAft>
                        <a:buFont typeface="Symbol"/>
                        <a:buChar char=""/>
                      </a:pPr>
                      <a:r>
                        <a:rPr lang="en-US" sz="900" dirty="0">
                          <a:effectLst/>
                        </a:rPr>
                        <a:t>Administration will provide professional learning to support teachers in a shared understanding of summarization assessment strategies of the standards being taught.</a:t>
                      </a:r>
                      <a:endParaRPr lang="en-US" sz="1000" dirty="0">
                        <a:effectLst/>
                      </a:endParaRPr>
                    </a:p>
                    <a:p>
                      <a:pPr marL="228600" marR="0">
                        <a:spcBef>
                          <a:spcPts val="0"/>
                        </a:spcBef>
                        <a:spcAft>
                          <a:spcPts val="0"/>
                        </a:spcAft>
                      </a:pPr>
                      <a:r>
                        <a:rPr lang="en-US" sz="900" dirty="0">
                          <a:effectLst/>
                        </a:rPr>
                        <a:t> </a:t>
                      </a:r>
                      <a:endParaRPr lang="en-US" sz="1000" dirty="0">
                        <a:effectLst/>
                      </a:endParaRPr>
                    </a:p>
                    <a:p>
                      <a:pPr marL="342900" marR="0" lvl="0" indent="-342900">
                        <a:spcBef>
                          <a:spcPts val="0"/>
                        </a:spcBef>
                        <a:spcAft>
                          <a:spcPts val="0"/>
                        </a:spcAft>
                        <a:buFont typeface="Symbol"/>
                        <a:buChar char=""/>
                      </a:pPr>
                      <a:r>
                        <a:rPr lang="en-US" sz="900" dirty="0">
                          <a:effectLst/>
                        </a:rPr>
                        <a:t>Leadership Team will establish school-wide expectations for closure to each lesson utilizing the language of the standards and higher order thinking assessment strategies.  </a:t>
                      </a:r>
                      <a:endParaRPr lang="en-US" sz="1000" dirty="0">
                        <a:effectLst/>
                      </a:endParaRPr>
                    </a:p>
                    <a:p>
                      <a:pPr marL="228600" marR="0">
                        <a:spcBef>
                          <a:spcPts val="0"/>
                        </a:spcBef>
                        <a:spcAft>
                          <a:spcPts val="0"/>
                        </a:spcAft>
                      </a:pPr>
                      <a:r>
                        <a:rPr lang="en-US" sz="900" dirty="0">
                          <a:effectLst/>
                        </a:rPr>
                        <a:t> </a:t>
                      </a:r>
                      <a:endParaRPr lang="en-US" sz="1000" dirty="0">
                        <a:effectLst/>
                      </a:endParaRPr>
                    </a:p>
                    <a:p>
                      <a:pPr marL="342900" marR="0" lvl="0" indent="-342900">
                        <a:spcBef>
                          <a:spcPts val="0"/>
                        </a:spcBef>
                        <a:spcAft>
                          <a:spcPts val="0"/>
                        </a:spcAft>
                        <a:buFont typeface="Symbol"/>
                        <a:buChar char=""/>
                      </a:pPr>
                      <a:r>
                        <a:rPr lang="en-US" sz="900" dirty="0">
                          <a:effectLst/>
                        </a:rPr>
                        <a:t>During instructional planning, teachers will collaboratively plan summary assessment strategies and use the student response data to inform instruction for the next day.  </a:t>
                      </a:r>
                      <a:endParaRPr lang="en-US" sz="1000" dirty="0">
                        <a:effectLst/>
                      </a:endParaRPr>
                    </a:p>
                    <a:p>
                      <a:pPr marL="228600" marR="0">
                        <a:spcBef>
                          <a:spcPts val="0"/>
                        </a:spcBef>
                        <a:spcAft>
                          <a:spcPts val="0"/>
                        </a:spcAft>
                      </a:pPr>
                      <a:r>
                        <a:rPr lang="en-US" sz="900" dirty="0">
                          <a:effectLst/>
                        </a:rPr>
                        <a:t> </a:t>
                      </a:r>
                      <a:endParaRPr lang="en-US" sz="1000" dirty="0">
                        <a:effectLst/>
                        <a:latin typeface="Times New Roman"/>
                        <a:ea typeface="Calibri"/>
                      </a:endParaRPr>
                    </a:p>
                  </a:txBody>
                  <a:tcPr marL="57577" marR="57577" marT="0" marB="0">
                    <a:solidFill>
                      <a:schemeClr val="accent6">
                        <a:lumMod val="60000"/>
                        <a:lumOff val="40000"/>
                      </a:schemeClr>
                    </a:solidFill>
                  </a:tcPr>
                </a:tc>
                <a:tc>
                  <a:txBody>
                    <a:bodyPr/>
                    <a:lstStyle/>
                    <a:p>
                      <a:pPr marL="228600" marR="0">
                        <a:spcBef>
                          <a:spcPts val="0"/>
                        </a:spcBef>
                        <a:spcAft>
                          <a:spcPts val="0"/>
                        </a:spcAft>
                      </a:pPr>
                      <a:r>
                        <a:rPr lang="en-US" sz="900" dirty="0">
                          <a:effectLst/>
                        </a:rPr>
                        <a:t> </a:t>
                      </a:r>
                      <a:endParaRPr lang="en-US" sz="1000" dirty="0">
                        <a:effectLst/>
                      </a:endParaRPr>
                    </a:p>
                    <a:p>
                      <a:pPr marL="342900" marR="0" lvl="0" indent="-342900">
                        <a:spcBef>
                          <a:spcPts val="0"/>
                        </a:spcBef>
                        <a:spcAft>
                          <a:spcPts val="0"/>
                        </a:spcAft>
                        <a:buFont typeface="Symbol"/>
                        <a:buChar char=""/>
                      </a:pPr>
                      <a:r>
                        <a:rPr lang="en-US" sz="900" dirty="0">
                          <a:effectLst/>
                        </a:rPr>
                        <a:t>Administration and Instructional LT implement focus walks to identify implementation of assessment strategies of understanding within the lesson summary.  </a:t>
                      </a:r>
                      <a:endParaRPr lang="en-US" sz="1000" dirty="0">
                        <a:effectLst/>
                      </a:endParaRPr>
                    </a:p>
                    <a:p>
                      <a:pPr marL="228600" marR="0">
                        <a:spcBef>
                          <a:spcPts val="0"/>
                        </a:spcBef>
                        <a:spcAft>
                          <a:spcPts val="0"/>
                        </a:spcAft>
                      </a:pPr>
                      <a:r>
                        <a:rPr lang="en-US" sz="900" dirty="0">
                          <a:effectLst/>
                        </a:rPr>
                        <a:t> </a:t>
                      </a:r>
                      <a:endParaRPr lang="en-US" sz="1000" dirty="0">
                        <a:effectLst/>
                      </a:endParaRPr>
                    </a:p>
                    <a:p>
                      <a:pPr marL="342900" marR="0" lvl="0" indent="-342900">
                        <a:spcBef>
                          <a:spcPts val="0"/>
                        </a:spcBef>
                        <a:spcAft>
                          <a:spcPts val="0"/>
                        </a:spcAft>
                        <a:buFont typeface="Symbol"/>
                        <a:buChar char=""/>
                      </a:pPr>
                      <a:r>
                        <a:rPr lang="en-US" sz="900" dirty="0">
                          <a:effectLst/>
                        </a:rPr>
                        <a:t>Administration and Instructional LT meet with content teachers to review implementation of summary strategies and higher order thinking for students.  </a:t>
                      </a:r>
                      <a:endParaRPr lang="en-US" sz="1000" dirty="0">
                        <a:effectLst/>
                      </a:endParaRPr>
                    </a:p>
                    <a:p>
                      <a:pPr marL="342900" marR="0" lvl="0" indent="-342900">
                        <a:spcBef>
                          <a:spcPts val="720"/>
                        </a:spcBef>
                        <a:spcAft>
                          <a:spcPts val="720"/>
                        </a:spcAft>
                        <a:buFont typeface="Symbol"/>
                        <a:buChar char=""/>
                      </a:pPr>
                      <a:r>
                        <a:rPr lang="en-US" sz="900" dirty="0">
                          <a:effectLst/>
                        </a:rPr>
                        <a:t>Peer walk-throughs to provide specific feedback to teachers on formative assessment strategies (e.g., ticket out the door; 3,2,1 share-out, gallery walk, turn and talk, jigsaw etc.).</a:t>
                      </a:r>
                      <a:endParaRPr lang="en-US" sz="1000" dirty="0">
                        <a:effectLst/>
                      </a:endParaRPr>
                    </a:p>
                    <a:p>
                      <a:pPr marL="0" marR="0">
                        <a:spcBef>
                          <a:spcPts val="720"/>
                        </a:spcBef>
                        <a:spcAft>
                          <a:spcPts val="720"/>
                        </a:spcAft>
                      </a:pPr>
                      <a:r>
                        <a:rPr lang="en-US" sz="900" dirty="0">
                          <a:effectLst/>
                        </a:rPr>
                        <a:t> </a:t>
                      </a:r>
                      <a:endParaRPr lang="en-US" sz="1000" dirty="0">
                        <a:effectLst/>
                        <a:latin typeface="Times New Roman"/>
                        <a:ea typeface="Calibri"/>
                      </a:endParaRPr>
                    </a:p>
                  </a:txBody>
                  <a:tcPr marL="57577" marR="57577" marT="0" marB="0">
                    <a:solidFill>
                      <a:schemeClr val="accent6">
                        <a:lumMod val="60000"/>
                        <a:lumOff val="40000"/>
                      </a:schemeClr>
                    </a:solidFill>
                  </a:tcPr>
                </a:tc>
              </a:tr>
            </a:tbl>
          </a:graphicData>
        </a:graphic>
      </p:graphicFrame>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30</a:t>
            </a:fld>
            <a:endParaRPr lang="en-US" dirty="0"/>
          </a:p>
        </p:txBody>
      </p:sp>
    </p:spTree>
    <p:extLst>
      <p:ext uri="{BB962C8B-B14F-4D97-AF65-F5344CB8AC3E}">
        <p14:creationId xmlns:p14="http://schemas.microsoft.com/office/powerpoint/2010/main" val="41908302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Activity</a:t>
            </a:r>
            <a:endParaRPr lang="en-US" dirty="0"/>
          </a:p>
        </p:txBody>
      </p:sp>
      <p:sp>
        <p:nvSpPr>
          <p:cNvPr id="3" name="Content Placeholder 2"/>
          <p:cNvSpPr>
            <a:spLocks noGrp="1"/>
          </p:cNvSpPr>
          <p:nvPr>
            <p:ph idx="1"/>
          </p:nvPr>
        </p:nvSpPr>
        <p:spPr/>
        <p:txBody>
          <a:bodyPr/>
          <a:lstStyle/>
          <a:p>
            <a:r>
              <a:rPr lang="en-US" dirty="0" smtClean="0"/>
              <a:t>Review the Instruction strand of the Georgia School Performance Standards</a:t>
            </a:r>
          </a:p>
          <a:p>
            <a:r>
              <a:rPr lang="en-US" dirty="0" smtClean="0"/>
              <a:t>Identify one Instruction standard that is either emerging or not evident within your district/school</a:t>
            </a:r>
          </a:p>
          <a:p>
            <a:r>
              <a:rPr lang="en-US" dirty="0" smtClean="0"/>
              <a:t>Complete the Monitoring for Feedback template with your group</a:t>
            </a:r>
          </a:p>
          <a:p>
            <a:r>
              <a:rPr lang="en-US" dirty="0" smtClean="0"/>
              <a:t>Identify one individual to report the results from your work</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31</a:t>
            </a:fld>
            <a:endParaRPr lang="en-US" dirty="0"/>
          </a:p>
        </p:txBody>
      </p:sp>
    </p:spTree>
    <p:extLst>
      <p:ext uri="{BB962C8B-B14F-4D97-AF65-F5344CB8AC3E}">
        <p14:creationId xmlns:p14="http://schemas.microsoft.com/office/powerpoint/2010/main" val="37545541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Each group member makes </a:t>
            </a:r>
            <a:r>
              <a:rPr lang="en-US" dirty="0"/>
              <a:t>one final statement of next action step to implement the framework process.</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32</a:t>
            </a:fld>
            <a:endParaRPr lang="en-US" dirty="0"/>
          </a:p>
        </p:txBody>
      </p:sp>
    </p:spTree>
    <p:extLst>
      <p:ext uri="{BB962C8B-B14F-4D97-AF65-F5344CB8AC3E}">
        <p14:creationId xmlns:p14="http://schemas.microsoft.com/office/powerpoint/2010/main" val="40611064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a:p>
            <a:pPr marL="0" indent="0" algn="ctr">
              <a:buNone/>
            </a:pPr>
            <a:r>
              <a:rPr lang="en-US" sz="6000" b="1" dirty="0" smtClean="0"/>
              <a:t>Questions</a:t>
            </a:r>
            <a:endParaRPr lang="en-US" sz="6000" b="1"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33</a:t>
            </a:fld>
            <a:endParaRPr lang="en-US" dirty="0"/>
          </a:p>
        </p:txBody>
      </p:sp>
    </p:spTree>
    <p:extLst>
      <p:ext uri="{BB962C8B-B14F-4D97-AF65-F5344CB8AC3E}">
        <p14:creationId xmlns:p14="http://schemas.microsoft.com/office/powerpoint/2010/main" val="29543474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3493"/>
            <a:ext cx="7772400" cy="3129566"/>
          </a:xfrm>
        </p:spPr>
        <p:txBody>
          <a:bodyPr>
            <a:noAutofit/>
          </a:bodyPr>
          <a:lstStyle/>
          <a:p>
            <a:r>
              <a:rPr lang="en-US" sz="2800" dirty="0" smtClean="0"/>
              <a:t/>
            </a:r>
            <a:br>
              <a:rPr lang="en-US" sz="2800" dirty="0" smtClean="0"/>
            </a:br>
            <a:r>
              <a:rPr lang="en-US" sz="2800" dirty="0" smtClean="0"/>
              <a:t>Professional </a:t>
            </a:r>
            <a:r>
              <a:rPr lang="en-US" sz="2800" dirty="0" smtClean="0"/>
              <a:t>Learning </a:t>
            </a:r>
            <a:r>
              <a:rPr lang="en-US" sz="2800" dirty="0" smtClean="0"/>
              <a:t>Updates</a:t>
            </a:r>
            <a:br>
              <a:rPr lang="en-US" sz="2800" dirty="0" smtClean="0"/>
            </a:br>
            <a:r>
              <a:rPr lang="en-US" sz="2800" dirty="0" smtClean="0"/>
              <a:t/>
            </a:r>
            <a:br>
              <a:rPr lang="en-US" sz="2800" dirty="0" smtClean="0"/>
            </a:br>
            <a:r>
              <a:rPr lang="en-US" sz="2800" dirty="0"/>
              <a:t/>
            </a:r>
            <a:br>
              <a:rPr lang="en-US" sz="2800" dirty="0"/>
            </a:br>
            <a:r>
              <a:rPr lang="en-US" sz="2800" dirty="0" smtClean="0"/>
              <a:t>13</a:t>
            </a:r>
            <a:r>
              <a:rPr lang="en-US" sz="2800" baseline="30000" dirty="0" smtClean="0"/>
              <a:t>th</a:t>
            </a:r>
            <a:r>
              <a:rPr lang="en-US" sz="2800" dirty="0" smtClean="0"/>
              <a:t> Annual Title Programs Summer Conference</a:t>
            </a:r>
            <a:br>
              <a:rPr lang="en-US" sz="2800" dirty="0" smtClean="0"/>
            </a:br>
            <a:r>
              <a:rPr lang="en-US" sz="2800" dirty="0" smtClean="0"/>
              <a:t>June 2015</a:t>
            </a:r>
            <a:br>
              <a:rPr lang="en-US" sz="2800" dirty="0" smtClean="0"/>
            </a:br>
            <a:endParaRPr lang="en-US" sz="2800" dirty="0"/>
          </a:p>
        </p:txBody>
      </p:sp>
      <p:sp>
        <p:nvSpPr>
          <p:cNvPr id="3" name="Subtitle 2"/>
          <p:cNvSpPr>
            <a:spLocks noGrp="1"/>
          </p:cNvSpPr>
          <p:nvPr>
            <p:ph type="subTitle" idx="1"/>
          </p:nvPr>
        </p:nvSpPr>
        <p:spPr>
          <a:xfrm>
            <a:off x="1143000" y="3889420"/>
            <a:ext cx="6858000" cy="1828800"/>
          </a:xfrm>
        </p:spPr>
        <p:txBody>
          <a:bodyPr>
            <a:normAutofit fontScale="92500" lnSpcReduction="20000"/>
          </a:bodyPr>
          <a:lstStyle/>
          <a:p>
            <a:endParaRPr lang="en-US" dirty="0" smtClean="0"/>
          </a:p>
          <a:p>
            <a:r>
              <a:rPr lang="en-US" dirty="0" smtClean="0"/>
              <a:t>Christy Jones</a:t>
            </a:r>
          </a:p>
          <a:p>
            <a:r>
              <a:rPr lang="en-US" dirty="0" smtClean="0"/>
              <a:t>Professional Learning Program </a:t>
            </a:r>
            <a:r>
              <a:rPr lang="en-US" dirty="0" smtClean="0"/>
              <a:t>Specialist</a:t>
            </a:r>
          </a:p>
          <a:p>
            <a:r>
              <a:rPr lang="en-US" dirty="0" smtClean="0"/>
              <a:t>Division of School and District Effectiveness</a:t>
            </a:r>
            <a:endParaRPr lang="en-US" dirty="0" smtClean="0"/>
          </a:p>
          <a:p>
            <a:r>
              <a:rPr lang="en-US" dirty="0" smtClean="0">
                <a:hlinkClick r:id="rId2"/>
              </a:rPr>
              <a:t>chjones@doe.k12.ga.us</a:t>
            </a:r>
            <a:endParaRPr lang="en-US" dirty="0" smtClean="0"/>
          </a:p>
          <a:p>
            <a:endParaRPr lang="en-US" dirty="0"/>
          </a:p>
        </p:txBody>
      </p:sp>
      <p:sp>
        <p:nvSpPr>
          <p:cNvPr id="6" name="Date Placeholder 5"/>
          <p:cNvSpPr>
            <a:spLocks noGrp="1"/>
          </p:cNvSpPr>
          <p:nvPr>
            <p:ph type="dt" sz="half" idx="2"/>
          </p:nvPr>
        </p:nvSpPr>
        <p:spPr/>
        <p:txBody>
          <a:bodyPr/>
          <a:lstStyle/>
          <a:p>
            <a:fld id="{494CCCB8-5C83-404E-A3A7-8BF440FEC32E}" type="datetime1">
              <a:rPr lang="en-US" smtClean="0"/>
              <a:t>5/22/2015</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34</a:t>
            </a:fld>
            <a:endParaRPr lang="en-US" dirty="0"/>
          </a:p>
        </p:txBody>
      </p:sp>
    </p:spTree>
    <p:extLst>
      <p:ext uri="{BB962C8B-B14F-4D97-AF65-F5344CB8AC3E}">
        <p14:creationId xmlns:p14="http://schemas.microsoft.com/office/powerpoint/2010/main" val="3945045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for Revision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a:t>
            </a:r>
            <a:r>
              <a:rPr lang="en-US" dirty="0"/>
              <a:t>House Study Committee on Professional Learning was formed to study the state of professional learning in Georgia and its relationship to certificate renewal, and to make recommendations for improvements with the goal of improving schools and teaching, leading to improved student </a:t>
            </a:r>
            <a:r>
              <a:rPr lang="en-US" dirty="0" smtClean="0"/>
              <a:t>learning</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2982720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r>
              <a:rPr lang="en-US" dirty="0" smtClean="0"/>
              <a:t>PL Rule Revision Task Force forms to combine two rules into one</a:t>
            </a:r>
          </a:p>
          <a:p>
            <a:r>
              <a:rPr lang="en-US" dirty="0"/>
              <a:t>Adopt a rule that supports SB 184 and reflects the recommendations of the House Committee </a:t>
            </a:r>
            <a:r>
              <a:rPr lang="en-US" dirty="0" smtClean="0"/>
              <a:t> </a:t>
            </a:r>
            <a:endParaRPr lang="en-US" dirty="0"/>
          </a:p>
          <a:p>
            <a:r>
              <a:rPr lang="en-US" dirty="0"/>
              <a:t>School and district responsibility to provide adequate time for professional learning for teachers and to align with PSC Rule on certification</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Tree>
    <p:extLst>
      <p:ext uri="{BB962C8B-B14F-4D97-AF65-F5344CB8AC3E}">
        <p14:creationId xmlns:p14="http://schemas.microsoft.com/office/powerpoint/2010/main" val="1948104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Learning Rule</a:t>
            </a:r>
            <a:endParaRPr lang="en-US" dirty="0"/>
          </a:p>
        </p:txBody>
      </p:sp>
      <p:sp>
        <p:nvSpPr>
          <p:cNvPr id="3" name="Content Placeholder 2"/>
          <p:cNvSpPr>
            <a:spLocks noGrp="1"/>
          </p:cNvSpPr>
          <p:nvPr>
            <p:ph idx="1"/>
          </p:nvPr>
        </p:nvSpPr>
        <p:spPr/>
        <p:txBody>
          <a:bodyPr/>
          <a:lstStyle/>
          <a:p>
            <a:endParaRPr lang="en-US" dirty="0" smtClean="0"/>
          </a:p>
          <a:p>
            <a:r>
              <a:rPr lang="en-US" dirty="0" smtClean="0"/>
              <a:t>160-3-3-</a:t>
            </a:r>
            <a:r>
              <a:rPr lang="en-US" dirty="0"/>
              <a:t>.04 PROFESSIONAL LEARNING.</a:t>
            </a:r>
          </a:p>
          <a:p>
            <a:r>
              <a:rPr lang="en-US" dirty="0" smtClean="0"/>
              <a:t>Effective July 1, 2015</a:t>
            </a:r>
          </a:p>
          <a:p>
            <a:r>
              <a:rPr lang="en-US" dirty="0" smtClean="0"/>
              <a:t>Two Main Parts</a:t>
            </a:r>
          </a:p>
          <a:p>
            <a:pPr lvl="1"/>
            <a:r>
              <a:rPr lang="en-US" dirty="0" smtClean="0"/>
              <a:t>Definitions</a:t>
            </a:r>
          </a:p>
          <a:p>
            <a:pPr lvl="1"/>
            <a:r>
              <a:rPr lang="en-US" dirty="0" smtClean="0"/>
              <a:t>Professional Learning Plan</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807971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Comprehensive Improvement Plans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a:t>A multi-year plan from each Local Education Agency required by the Georgia Department of Education that includes major components of data, identified needs, goals, objectives, implementation steps, evaluation, and </a:t>
            </a:r>
            <a:r>
              <a:rPr lang="en-US" dirty="0" smtClean="0"/>
              <a:t>budget</a:t>
            </a:r>
            <a:endParaRPr lang="en-US" dirty="0"/>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Tree>
    <p:extLst>
      <p:ext uri="{BB962C8B-B14F-4D97-AF65-F5344CB8AC3E}">
        <p14:creationId xmlns:p14="http://schemas.microsoft.com/office/powerpoint/2010/main" val="4075512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Learning Plan</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smtClean="0"/>
          </a:p>
          <a:p>
            <a:pPr marL="0" indent="0">
              <a:buNone/>
            </a:pPr>
            <a:r>
              <a:rPr lang="en-US" sz="4000" dirty="0"/>
              <a:t>A component of the LEA Comprehensive Improvement Plan</a:t>
            </a:r>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Tree>
    <p:extLst>
      <p:ext uri="{BB962C8B-B14F-4D97-AF65-F5344CB8AC3E}">
        <p14:creationId xmlns:p14="http://schemas.microsoft.com/office/powerpoint/2010/main" val="807851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PLP Requirements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1</a:t>
            </a:r>
            <a:r>
              <a:rPr lang="en-US" dirty="0"/>
              <a:t>. It is the responsibility of the school principal, Local Education Agency (LEA) leaders and state leaders to ensure that teachers and other LEA personnel engage in on-going professional learning as part of the LEA’s comprehensive improvement plan. </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Tree>
    <p:extLst>
      <p:ext uri="{BB962C8B-B14F-4D97-AF65-F5344CB8AC3E}">
        <p14:creationId xmlns:p14="http://schemas.microsoft.com/office/powerpoint/2010/main" val="1038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66569ed78ef03d9940b56cdcaa4b98c3">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e0a227e79e5b6307bbf1572d7d772b37"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F1C595-BB68-46D5-B8C2-4504E7424A26}"/>
</file>

<file path=customXml/itemProps2.xml><?xml version="1.0" encoding="utf-8"?>
<ds:datastoreItem xmlns:ds="http://schemas.openxmlformats.org/officeDocument/2006/customXml" ds:itemID="{4F1205F4-6187-4BE5-BBEF-53B2899172F0}"/>
</file>

<file path=customXml/itemProps3.xml><?xml version="1.0" encoding="utf-8"?>
<ds:datastoreItem xmlns:ds="http://schemas.openxmlformats.org/officeDocument/2006/customXml" ds:itemID="{1E9C67A0-1FE7-4B63-B9BF-07B9DE82980F}"/>
</file>

<file path=docProps/app.xml><?xml version="1.0" encoding="utf-8"?>
<Properties xmlns="http://schemas.openxmlformats.org/officeDocument/2006/extended-properties" xmlns:vt="http://schemas.openxmlformats.org/officeDocument/2006/docPropsVTypes">
  <Template>GaDOE-PowerPoint-WhiteTemplate</Template>
  <TotalTime>377</TotalTime>
  <Words>1400</Words>
  <Application>Microsoft Office PowerPoint</Application>
  <PresentationFormat>On-screen Show (4:3)</PresentationFormat>
  <Paragraphs>284</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Arial Rounded MT Bold</vt:lpstr>
      <vt:lpstr>Calibri</vt:lpstr>
      <vt:lpstr>Symbol</vt:lpstr>
      <vt:lpstr>Times New Roman</vt:lpstr>
      <vt:lpstr>GaDOE-PowerPoint-Template</vt:lpstr>
      <vt:lpstr> Professional Learning Updates   13th Annual Title Programs Summer Conference June 2015 </vt:lpstr>
      <vt:lpstr>Our collective work</vt:lpstr>
      <vt:lpstr>Learning Targets:</vt:lpstr>
      <vt:lpstr>Purpose for Revision</vt:lpstr>
      <vt:lpstr>History</vt:lpstr>
      <vt:lpstr>Professional Learning Rule</vt:lpstr>
      <vt:lpstr>Comprehensive Improvement Plans</vt:lpstr>
      <vt:lpstr>Professional Learning Plan</vt:lpstr>
      <vt:lpstr>PLP Requirements</vt:lpstr>
      <vt:lpstr>PLP Requirements</vt:lpstr>
      <vt:lpstr>PLP Requirements</vt:lpstr>
      <vt:lpstr>Local PL Planning</vt:lpstr>
      <vt:lpstr>Local PL Planning</vt:lpstr>
      <vt:lpstr>Expenditures of Funds</vt:lpstr>
      <vt:lpstr>Expenditures of Funds</vt:lpstr>
      <vt:lpstr>Annual Report</vt:lpstr>
      <vt:lpstr>Professional Learning Units</vt:lpstr>
      <vt:lpstr>Professional Learning Webpage</vt:lpstr>
      <vt:lpstr>What’s Available?</vt:lpstr>
      <vt:lpstr>Ga School Performance Standards</vt:lpstr>
      <vt:lpstr>Ga School Performance Standards</vt:lpstr>
      <vt:lpstr>Ga District Performance Standards</vt:lpstr>
      <vt:lpstr>Ga District Performance Standards</vt:lpstr>
      <vt:lpstr>Leadership Guide</vt:lpstr>
      <vt:lpstr>Leadership Guide Purpose</vt:lpstr>
      <vt:lpstr>PowerPoint Presentation</vt:lpstr>
      <vt:lpstr>Structure of the  Leadership Guide </vt:lpstr>
      <vt:lpstr>Monitoring for Feedback Template</vt:lpstr>
      <vt:lpstr>Monitoring for Feedback Template</vt:lpstr>
      <vt:lpstr>Monitoring for Feedback Example</vt:lpstr>
      <vt:lpstr>Group Activity</vt:lpstr>
      <vt:lpstr>Reflection</vt:lpstr>
      <vt:lpstr>PowerPoint Presentation</vt:lpstr>
      <vt:lpstr> Professional Learning Updates   13th Annual Title Programs Summer Conference June 2015 </vt:lpstr>
    </vt:vector>
  </TitlesOfParts>
  <Company>Georgia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 Popp</dc:creator>
  <cp:lastModifiedBy>Joann Hooper</cp:lastModifiedBy>
  <cp:revision>30</cp:revision>
  <dcterms:created xsi:type="dcterms:W3CDTF">2015-03-09T11:21:29Z</dcterms:created>
  <dcterms:modified xsi:type="dcterms:W3CDTF">2015-05-22T16:26:35Z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TemplateUrl">
    <vt:lpwstr/>
  </property>
  <property fmtid="{D5CDD505-2E9C-101B-9397-08002B2CF9AE}" pid="4" name="Order">
    <vt:r8>138700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Page">
    <vt:lpwstr/>
  </property>
  <property fmtid="{D5CDD505-2E9C-101B-9397-08002B2CF9AE}" pid="10" name="Page SubHeader">
    <vt:lpwstr/>
  </property>
</Properties>
</file>