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5"/>
  </p:notesMasterIdLst>
  <p:handoutMasterIdLst>
    <p:handoutMasterId r:id="rId46"/>
  </p:handoutMasterIdLst>
  <p:sldIdLst>
    <p:sldId id="256" r:id="rId5"/>
    <p:sldId id="258" r:id="rId6"/>
    <p:sldId id="333" r:id="rId7"/>
    <p:sldId id="343" r:id="rId8"/>
    <p:sldId id="334" r:id="rId9"/>
    <p:sldId id="335" r:id="rId10"/>
    <p:sldId id="336" r:id="rId11"/>
    <p:sldId id="338" r:id="rId12"/>
    <p:sldId id="339" r:id="rId13"/>
    <p:sldId id="340" r:id="rId14"/>
    <p:sldId id="341" r:id="rId15"/>
    <p:sldId id="342" r:id="rId16"/>
    <p:sldId id="345" r:id="rId17"/>
    <p:sldId id="346" r:id="rId18"/>
    <p:sldId id="348" r:id="rId19"/>
    <p:sldId id="349" r:id="rId20"/>
    <p:sldId id="350" r:id="rId21"/>
    <p:sldId id="351" r:id="rId22"/>
    <p:sldId id="352" r:id="rId23"/>
    <p:sldId id="353" r:id="rId24"/>
    <p:sldId id="354" r:id="rId25"/>
    <p:sldId id="355" r:id="rId26"/>
    <p:sldId id="356" r:id="rId27"/>
    <p:sldId id="357" r:id="rId28"/>
    <p:sldId id="358" r:id="rId29"/>
    <p:sldId id="344" r:id="rId30"/>
    <p:sldId id="359" r:id="rId31"/>
    <p:sldId id="360" r:id="rId32"/>
    <p:sldId id="361" r:id="rId33"/>
    <p:sldId id="362" r:id="rId34"/>
    <p:sldId id="363" r:id="rId35"/>
    <p:sldId id="364" r:id="rId36"/>
    <p:sldId id="367" r:id="rId37"/>
    <p:sldId id="366" r:id="rId38"/>
    <p:sldId id="365" r:id="rId39"/>
    <p:sldId id="369" r:id="rId40"/>
    <p:sldId id="368" r:id="rId41"/>
    <p:sldId id="371" r:id="rId42"/>
    <p:sldId id="331" r:id="rId43"/>
    <p:sldId id="332"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6" d="100"/>
          <a:sy n="66" d="100"/>
        </p:scale>
        <p:origin x="912"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38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5645EF-A95C-4BDC-81F4-3B9EE762B91B}" type="datetimeFigureOut">
              <a:rPr lang="en-US" smtClean="0"/>
              <a:t>5/26/2015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9B75EF-E938-4BD7-B2CA-D2091B24FD3F}" type="slidenum">
              <a:rPr lang="en-US" smtClean="0"/>
              <a:t>‹#›</a:t>
            </a:fld>
            <a:endParaRPr lang="en-US"/>
          </a:p>
        </p:txBody>
      </p:sp>
    </p:spTree>
    <p:extLst>
      <p:ext uri="{BB962C8B-B14F-4D97-AF65-F5344CB8AC3E}">
        <p14:creationId xmlns:p14="http://schemas.microsoft.com/office/powerpoint/2010/main" val="7141709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B1433-BF8B-45C5-81D6-089F21EECCF9}" type="datetimeFigureOut">
              <a:rPr lang="en-US" smtClean="0"/>
              <a:t>5/26/2015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530340-F5C0-43BA-9CC1-D63E860F355B}" type="slidenum">
              <a:rPr lang="en-US" smtClean="0"/>
              <a:t>‹#›</a:t>
            </a:fld>
            <a:endParaRPr lang="en-US" dirty="0"/>
          </a:p>
        </p:txBody>
      </p:sp>
    </p:spTree>
    <p:extLst>
      <p:ext uri="{BB962C8B-B14F-4D97-AF65-F5344CB8AC3E}">
        <p14:creationId xmlns:p14="http://schemas.microsoft.com/office/powerpoint/2010/main" val="1912236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www.gadoe.org/" TargetMode="Externa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www.gadoe.or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4E1784F-24CF-40F5-8E66-5A671CE0558F}" type="datetime1">
              <a:rPr lang="en-US" smtClean="0"/>
              <a:t>5/26/2015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5"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6" name="Rectangle 15"/>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4381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smtClean="0"/>
              <a:t>Click to edit Master title style</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4DAE6870-AD18-448A-9B2A-0EFE6DC7B06B}" type="datetime1">
              <a:rPr lang="en-US" smtClean="0"/>
              <a:t>5/26/2015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7" name="Date Placeholder 3"/>
          <p:cNvSpPr txBox="1">
            <a:spLocks/>
          </p:cNvSpPr>
          <p:nvPr userDrawn="1"/>
        </p:nvSpPr>
        <p:spPr>
          <a:xfrm>
            <a:off x="7206143" y="1019660"/>
            <a:ext cx="1927035"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3"/>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111204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7" name="Rectangle 6"/>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16A82E43-F334-4B83-9151-C0C24AE8A2BC}" type="datetime1">
              <a:rPr lang="en-US" smtClean="0"/>
              <a:t>5/26/2015</a:t>
            </a:fld>
            <a:endParaRPr lang="en-US" dirty="0"/>
          </a:p>
        </p:txBody>
      </p:sp>
      <p:sp>
        <p:nvSpPr>
          <p:cNvPr id="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1" name="Rectangle 10"/>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6"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58891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Rectangle 5"/>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F0D42744-81F0-410B-A1C2-96529C47C04D}" type="datetime1">
              <a:rPr lang="en-US" smtClean="0"/>
              <a:t>5/26/2015</a:t>
            </a:fld>
            <a:endParaRPr lang="en-US" dirty="0"/>
          </a:p>
        </p:txBody>
      </p:sp>
      <p:sp>
        <p:nvSpPr>
          <p:cNvPr id="8"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0" name="Rectangle 9"/>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0"/>
            <a:ext cx="9144000" cy="1025869"/>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2"/>
            <a:ext cx="1978056" cy="1052325"/>
          </a:xfrm>
          <a:prstGeom prst="rect">
            <a:avLst/>
          </a:prstGeom>
        </p:spPr>
      </p:pic>
      <p:sp>
        <p:nvSpPr>
          <p:cNvPr id="13" name="Date Placeholder 3"/>
          <p:cNvSpPr txBox="1">
            <a:spLocks/>
          </p:cNvSpPr>
          <p:nvPr userDrawn="1"/>
        </p:nvSpPr>
        <p:spPr>
          <a:xfrm>
            <a:off x="3157025" y="213626"/>
            <a:ext cx="58786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400" b="1" dirty="0" smtClean="0">
                <a:solidFill>
                  <a:schemeClr val="bg1"/>
                </a:solidFill>
              </a:rPr>
              <a:t>Richard</a:t>
            </a:r>
            <a:r>
              <a:rPr lang="en-US" sz="1400" b="1" baseline="0" dirty="0" smtClean="0">
                <a:solidFill>
                  <a:schemeClr val="bg1"/>
                </a:solidFill>
              </a:rPr>
              <a:t> Woods, Georgia’s School Superintendent</a:t>
            </a:r>
          </a:p>
          <a:p>
            <a:pPr algn="r"/>
            <a:r>
              <a:rPr lang="en-US" sz="1200" b="1" i="1" u="none" baseline="0" dirty="0" smtClean="0">
                <a:solidFill>
                  <a:schemeClr val="bg1"/>
                </a:solidFill>
              </a:rPr>
              <a:t>“Educating Georgia’s Future”</a:t>
            </a:r>
          </a:p>
          <a:p>
            <a:pPr algn="r"/>
            <a:r>
              <a:rPr lang="en-US" sz="1200" b="1" baseline="0" dirty="0" smtClean="0">
                <a:solidFill>
                  <a:schemeClr val="bg1"/>
                </a:solidFill>
                <a:hlinkClick r:id="rId3"/>
              </a:rPr>
              <a:t>gadoe.org</a:t>
            </a:r>
            <a:endParaRPr lang="en-US" sz="1200" b="1" dirty="0">
              <a:solidFill>
                <a:schemeClr val="bg1"/>
              </a:solidFill>
            </a:endParaRPr>
          </a:p>
        </p:txBody>
      </p:sp>
      <p:sp>
        <p:nvSpPr>
          <p:cNvPr id="14" name="Rectangle 13"/>
          <p:cNvSpPr/>
          <p:nvPr userDrawn="1"/>
        </p:nvSpPr>
        <p:spPr>
          <a:xfrm flipV="1">
            <a:off x="1" y="1042277"/>
            <a:ext cx="9144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1068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1664163"/>
            <a:ext cx="4629150" cy="41968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55BC54F9-6F4B-41F9-912C-6E88152A8FF5}" type="datetime1">
              <a:rPr lang="en-US" smtClean="0"/>
              <a:t>5/26/2015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63530" y="1019660"/>
            <a:ext cx="2069648"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776714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stretch>
            <a:fillRect/>
          </a:stretch>
        </p:blipFill>
        <p:spPr>
          <a:xfrm>
            <a:off x="119105" y="1434648"/>
            <a:ext cx="8856454" cy="4537566"/>
          </a:xfrm>
          <a:prstGeom prst="rect">
            <a:avLst/>
          </a:prstGeom>
        </p:spPr>
      </p:pic>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Rectangle 8"/>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383A17E0-28EC-493A-A2BA-E1070EBF6E76}" type="datetime1">
              <a:rPr lang="en-US" smtClean="0"/>
              <a:t>5/26/2015</a:t>
            </a:fld>
            <a:endParaRPr lang="en-US" dirty="0"/>
          </a:p>
        </p:txBody>
      </p:sp>
      <p:sp>
        <p:nvSpPr>
          <p:cNvPr id="11"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2"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3" name="Rectangle 12"/>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p:cNvPicPr>
            <a:picLocks noChangeAspect="1"/>
          </p:cNvPicPr>
          <p:nvPr userDrawn="1"/>
        </p:nvPicPr>
        <p:blipFill rotWithShape="1">
          <a:blip r:embed="rId3"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8" name="Date Placeholder 3"/>
          <p:cNvSpPr txBox="1">
            <a:spLocks/>
          </p:cNvSpPr>
          <p:nvPr userDrawn="1"/>
        </p:nvSpPr>
        <p:spPr>
          <a:xfrm>
            <a:off x="7080308" y="1019660"/>
            <a:ext cx="2052870"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4"/>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426738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0FD5ACBA-BC96-4E48-BAD5-E7E116EC4687}" type="datetime1">
              <a:rPr lang="en-US" smtClean="0"/>
              <a:t>5/26/2015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5" name="Date Placeholder 3"/>
          <p:cNvSpPr txBox="1">
            <a:spLocks/>
          </p:cNvSpPr>
          <p:nvPr userDrawn="1"/>
        </p:nvSpPr>
        <p:spPr>
          <a:xfrm>
            <a:off x="7055141" y="1019660"/>
            <a:ext cx="207803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3"/>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306360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98194362-26A2-411B-A63E-F202E3AFF173}" type="datetime1">
              <a:rPr lang="en-US" smtClean="0"/>
              <a:t>5/26/2015</a:t>
            </a:fld>
            <a:endParaRPr lang="en-US" dirty="0"/>
          </a:p>
        </p:txBody>
      </p:sp>
      <p:sp>
        <p:nvSpPr>
          <p:cNvPr id="10"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11"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12" name="Rectangle 11"/>
          <p:cNvSpPr/>
          <p:nvPr userDrawn="1"/>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5126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EA4EC96-8A49-462C-AC93-4F48E14D4C0C}" type="datetime1">
              <a:rPr lang="en-US"/>
              <a:pPr>
                <a:defRPr/>
              </a:pPr>
              <a:t>5/26/2015</a:t>
            </a:fld>
            <a:endParaRPr lang="en-US" dirty="0"/>
          </a:p>
        </p:txBody>
      </p:sp>
      <p:sp>
        <p:nvSpPr>
          <p:cNvPr id="5" name="Slide Number Placeholder 5"/>
          <p:cNvSpPr>
            <a:spLocks noGrp="1"/>
          </p:cNvSpPr>
          <p:nvPr>
            <p:ph type="sldNum" sz="quarter" idx="11"/>
          </p:nvPr>
        </p:nvSpPr>
        <p:spPr/>
        <p:txBody>
          <a:bodyPr/>
          <a:lstStyle>
            <a:lvl1pPr>
              <a:defRPr/>
            </a:lvl1pPr>
          </a:lstStyle>
          <a:p>
            <a:pPr>
              <a:defRPr/>
            </a:pPr>
            <a:fld id="{F7F8D641-2DB0-4107-99BD-062287349150}" type="slidenum">
              <a:rPr lang="en-US"/>
              <a:pPr>
                <a:defRPr/>
              </a:pPr>
              <a:t>‹#›</a:t>
            </a:fld>
            <a:endParaRPr lang="en-US" dirty="0"/>
          </a:p>
        </p:txBody>
      </p:sp>
    </p:spTree>
    <p:extLst>
      <p:ext uri="{BB962C8B-B14F-4D97-AF65-F5344CB8AC3E}">
        <p14:creationId xmlns:p14="http://schemas.microsoft.com/office/powerpoint/2010/main" val="3664607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s://www.gadoe.or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314359"/>
            <a:ext cx="9144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3983" y="334016"/>
            <a:ext cx="631663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defRPr>
            </a:lvl1pPr>
          </a:lstStyle>
          <a:p>
            <a:fld id="{BF81D28A-6477-4EA0-9A4C-03300D2262AB}" type="datetime1">
              <a:rPr lang="en-US" smtClean="0"/>
              <a:t>5/26/2015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bg1"/>
                </a:solidFill>
              </a:defRPr>
            </a:lvl1pPr>
          </a:lstStyle>
          <a:p>
            <a:fld id="{B63E4CEF-BB1E-48C7-AE93-F39F6AA99AD7}" type="slidenum">
              <a:rPr lang="en-US" smtClean="0"/>
              <a:pPr/>
              <a:t>‹#›</a:t>
            </a:fld>
            <a:endParaRPr lang="en-US" dirty="0"/>
          </a:p>
        </p:txBody>
      </p:sp>
      <p:sp>
        <p:nvSpPr>
          <p:cNvPr id="9" name="Rectangle 8"/>
          <p:cNvSpPr/>
          <p:nvPr/>
        </p:nvSpPr>
        <p:spPr>
          <a:xfrm flipV="1">
            <a:off x="-16415" y="6236140"/>
            <a:ext cx="9160416"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11" cstate="print">
            <a:extLst>
              <a:ext uri="{28A0092B-C50C-407E-A947-70E740481C1C}">
                <a14:useLocalDpi xmlns:a14="http://schemas.microsoft.com/office/drawing/2010/main" val="0"/>
              </a:ext>
            </a:extLst>
          </a:blip>
          <a:srcRect b="19613"/>
          <a:stretch/>
        </p:blipFill>
        <p:spPr>
          <a:xfrm>
            <a:off x="6920613" y="50571"/>
            <a:ext cx="2212566" cy="946227"/>
          </a:xfrm>
          <a:prstGeom prst="rect">
            <a:avLst/>
          </a:prstGeom>
        </p:spPr>
      </p:pic>
      <p:sp>
        <p:nvSpPr>
          <p:cNvPr id="13" name="Date Placeholder 3"/>
          <p:cNvSpPr txBox="1">
            <a:spLocks/>
          </p:cNvSpPr>
          <p:nvPr/>
        </p:nvSpPr>
        <p:spPr>
          <a:xfrm>
            <a:off x="7172587" y="1019660"/>
            <a:ext cx="1960591"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smtClean="0">
                <a:solidFill>
                  <a:schemeClr val="tx1">
                    <a:lumMod val="65000"/>
                    <a:lumOff val="35000"/>
                  </a:schemeClr>
                </a:solidFill>
              </a:rPr>
              <a:t>Richard</a:t>
            </a:r>
            <a:r>
              <a:rPr lang="en-US" sz="1000" b="1" baseline="0" dirty="0" smtClean="0">
                <a:solidFill>
                  <a:schemeClr val="tx1">
                    <a:lumMod val="65000"/>
                    <a:lumOff val="35000"/>
                  </a:schemeClr>
                </a:solidFill>
              </a:rPr>
              <a:t> Woods, </a:t>
            </a:r>
          </a:p>
          <a:p>
            <a:pPr algn="r"/>
            <a:r>
              <a:rPr lang="en-US" sz="1000" b="1" baseline="0" dirty="0" smtClean="0">
                <a:solidFill>
                  <a:schemeClr val="tx1">
                    <a:lumMod val="65000"/>
                    <a:lumOff val="35000"/>
                  </a:schemeClr>
                </a:solidFill>
              </a:rPr>
              <a:t>Georgia’s School Superintendent</a:t>
            </a:r>
          </a:p>
          <a:p>
            <a:pPr algn="r"/>
            <a:r>
              <a:rPr lang="en-US" sz="1000" b="1" i="1" u="none" baseline="0" dirty="0" smtClean="0">
                <a:solidFill>
                  <a:schemeClr val="tx1">
                    <a:lumMod val="65000"/>
                    <a:lumOff val="35000"/>
                  </a:schemeClr>
                </a:solidFill>
              </a:rPr>
              <a:t>“Educating Georgia’s Future”</a:t>
            </a:r>
          </a:p>
          <a:p>
            <a:pPr algn="r"/>
            <a:r>
              <a:rPr lang="en-US" sz="1000" b="1" baseline="0" dirty="0" smtClean="0">
                <a:solidFill>
                  <a:schemeClr val="tx1">
                    <a:lumMod val="65000"/>
                    <a:lumOff val="35000"/>
                  </a:schemeClr>
                </a:solidFill>
                <a:hlinkClick r:id="rId12"/>
              </a:rPr>
              <a:t>gadoe.org</a:t>
            </a:r>
            <a:endParaRPr lang="en-US" sz="1000" b="1" dirty="0">
              <a:solidFill>
                <a:schemeClr val="tx1">
                  <a:lumMod val="65000"/>
                  <a:lumOff val="35000"/>
                </a:schemeClr>
              </a:solidFill>
            </a:endParaRPr>
          </a:p>
        </p:txBody>
      </p:sp>
    </p:spTree>
    <p:extLst>
      <p:ext uri="{BB962C8B-B14F-4D97-AF65-F5344CB8AC3E}">
        <p14:creationId xmlns:p14="http://schemas.microsoft.com/office/powerpoint/2010/main" val="214998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8" r:id="rId5"/>
    <p:sldLayoutId id="2147483669" r:id="rId6"/>
    <p:sldLayoutId id="2147483670" r:id="rId7"/>
    <p:sldLayoutId id="2147483671" r:id="rId8"/>
    <p:sldLayoutId id="2147483673" r:id="rId9"/>
  </p:sldLayoutIdLst>
  <p:hf hdr="0" ftr="0"/>
  <p:txStyles>
    <p:titleStyle>
      <a:lvl1pPr algn="ctr" defTabSz="914400" rtl="0" eaLnBrk="1" latinLnBrk="0" hangingPunct="1">
        <a:lnSpc>
          <a:spcPct val="90000"/>
        </a:lnSpc>
        <a:spcBef>
          <a:spcPct val="0"/>
        </a:spcBef>
        <a:buNone/>
        <a:defRPr sz="3200" b="1" kern="1200" baseline="0">
          <a:solidFill>
            <a:schemeClr val="tx1"/>
          </a:solidFill>
          <a:latin typeface="Arial Rounded MT Bold" panose="020F07040305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hyperlink" Target="mailto:mdelaune@doe.k12.ga.us" TargetMode="External"/><Relationship Id="rId2" Type="http://schemas.openxmlformats.org/officeDocument/2006/relationships/hyperlink" Target="mailto:jedavenp@doe.k12.ga.us" TargetMode="Externa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3" Type="http://schemas.openxmlformats.org/officeDocument/2006/relationships/hyperlink" Target="mailto:mdelaune@doe.k12.ga.us" TargetMode="External"/><Relationship Id="rId2" Type="http://schemas.openxmlformats.org/officeDocument/2006/relationships/hyperlink" Target="mailto:jedavenp@doe.k12.ga.us"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1786409"/>
            <a:ext cx="7772400" cy="2387600"/>
          </a:xfrm>
        </p:spPr>
        <p:txBody>
          <a:bodyPr/>
          <a:lstStyle/>
          <a:p>
            <a:r>
              <a:rPr lang="en-US" altLang="en-US" dirty="0" smtClean="0"/>
              <a:t>The </a:t>
            </a:r>
            <a:r>
              <a:rPr lang="en-US" altLang="en-US" dirty="0"/>
              <a:t>New EDGAR</a:t>
            </a:r>
            <a:endParaRPr lang="en-US" dirty="0"/>
          </a:p>
        </p:txBody>
      </p:sp>
      <p:sp>
        <p:nvSpPr>
          <p:cNvPr id="3" name="Subtitle 2"/>
          <p:cNvSpPr>
            <a:spLocks noGrp="1"/>
          </p:cNvSpPr>
          <p:nvPr>
            <p:ph type="subTitle" idx="4294967295"/>
          </p:nvPr>
        </p:nvSpPr>
        <p:spPr>
          <a:xfrm>
            <a:off x="1143000" y="4494690"/>
            <a:ext cx="6858000" cy="1655762"/>
          </a:xfrm>
          <a:prstGeom prst="rect">
            <a:avLst/>
          </a:prstGeom>
        </p:spPr>
        <p:txBody>
          <a:bodyPr/>
          <a:lstStyle/>
          <a:p>
            <a:pPr algn="ctr">
              <a:buNone/>
              <a:defRPr/>
            </a:pPr>
            <a:r>
              <a:rPr lang="en-US" sz="1800" dirty="0" smtClean="0"/>
              <a:t>13</a:t>
            </a:r>
            <a:r>
              <a:rPr lang="en-US" sz="1800" baseline="30000" dirty="0" smtClean="0"/>
              <a:t>th</a:t>
            </a:r>
            <a:r>
              <a:rPr lang="en-US" sz="1800" dirty="0" smtClean="0"/>
              <a:t> </a:t>
            </a:r>
            <a:r>
              <a:rPr lang="en-US" sz="1800" dirty="0"/>
              <a:t>Annual Title Programs Conference</a:t>
            </a:r>
          </a:p>
          <a:p>
            <a:pPr algn="ctr">
              <a:buNone/>
              <a:defRPr/>
            </a:pPr>
            <a:r>
              <a:rPr lang="en-US" sz="1800" dirty="0"/>
              <a:t>June </a:t>
            </a:r>
            <a:r>
              <a:rPr lang="en-US" sz="1800" dirty="0" smtClean="0"/>
              <a:t>17-18, 2015</a:t>
            </a:r>
            <a:endParaRPr lang="en-US" sz="1800" dirty="0"/>
          </a:p>
          <a:p>
            <a:pPr algn="ctr">
              <a:buNone/>
              <a:defRPr/>
            </a:pPr>
            <a:r>
              <a:rPr lang="en-US" sz="1800" dirty="0"/>
              <a:t>Atlanta Airport Marriott Gateway</a:t>
            </a:r>
          </a:p>
          <a:p>
            <a:pPr algn="ctr">
              <a:buNone/>
              <a:defRPr/>
            </a:pPr>
            <a:r>
              <a:rPr lang="en-US" sz="1800" dirty="0"/>
              <a:t>2020 Convention Center Concourse, Atlanta, GA 30337</a:t>
            </a:r>
          </a:p>
          <a:p>
            <a:endParaRPr lang="en-US" dirty="0"/>
          </a:p>
        </p:txBody>
      </p:sp>
      <p:sp>
        <p:nvSpPr>
          <p:cNvPr id="6" name="Date Placeholder 5"/>
          <p:cNvSpPr>
            <a:spLocks noGrp="1"/>
          </p:cNvSpPr>
          <p:nvPr>
            <p:ph type="dt" sz="half" idx="2"/>
          </p:nvPr>
        </p:nvSpPr>
        <p:spPr/>
        <p:txBody>
          <a:bodyPr/>
          <a:lstStyle/>
          <a:p>
            <a:fld id="{494CCCB8-5C83-404E-A3A7-8BF440FEC32E}" type="datetime1">
              <a:rPr lang="en-US" smtClean="0"/>
              <a:t>5/26/2015</a:t>
            </a:fld>
            <a:endParaRPr lang="en-US" dirty="0"/>
          </a:p>
        </p:txBody>
      </p:sp>
      <p:sp>
        <p:nvSpPr>
          <p:cNvPr id="7" name="Slide Number Placeholder 6"/>
          <p:cNvSpPr>
            <a:spLocks noGrp="1"/>
          </p:cNvSpPr>
          <p:nvPr>
            <p:ph type="sldNum" sz="quarter" idx="4"/>
          </p:nvPr>
        </p:nvSpPr>
        <p:spPr/>
        <p:txBody>
          <a:bodyPr/>
          <a:lstStyle/>
          <a:p>
            <a:fld id="{B63E4CEF-BB1E-48C7-AE93-F39F6AA99AD7}" type="slidenum">
              <a:rPr lang="en-US" smtClean="0"/>
              <a:pPr/>
              <a:t>1</a:t>
            </a:fld>
            <a:endParaRPr lang="en-US" dirty="0"/>
          </a:p>
        </p:txBody>
      </p:sp>
    </p:spTree>
    <p:extLst>
      <p:ext uri="{BB962C8B-B14F-4D97-AF65-F5344CB8AC3E}">
        <p14:creationId xmlns:p14="http://schemas.microsoft.com/office/powerpoint/2010/main" val="281144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Grantee Failure </a:t>
            </a:r>
            <a:br>
              <a:rPr lang="en-US" altLang="en-US" dirty="0"/>
            </a:br>
            <a:r>
              <a:rPr lang="en-US" altLang="en-US" dirty="0"/>
              <a:t>to Comply with Applicable </a:t>
            </a:r>
            <a:r>
              <a:rPr lang="en-US" altLang="en-US" dirty="0" smtClean="0"/>
              <a:t/>
            </a:r>
            <a:br>
              <a:rPr lang="en-US" altLang="en-US" dirty="0" smtClean="0"/>
            </a:br>
            <a:r>
              <a:rPr lang="en-US" altLang="en-US" dirty="0" smtClean="0"/>
              <a:t>Federal </a:t>
            </a:r>
            <a:r>
              <a:rPr lang="en-US" altLang="en-US" dirty="0"/>
              <a:t>Requirements</a:t>
            </a:r>
          </a:p>
        </p:txBody>
      </p:sp>
      <p:sp>
        <p:nvSpPr>
          <p:cNvPr id="3" name="Content Placeholder 2"/>
          <p:cNvSpPr>
            <a:spLocks noGrp="1"/>
          </p:cNvSpPr>
          <p:nvPr>
            <p:ph idx="1"/>
          </p:nvPr>
        </p:nvSpPr>
        <p:spPr>
          <a:xfrm>
            <a:off x="457200" y="1665516"/>
            <a:ext cx="8229600" cy="4525963"/>
          </a:xfrm>
        </p:spPr>
        <p:txBody>
          <a:bodyPr/>
          <a:lstStyle/>
          <a:p>
            <a:r>
              <a:rPr lang="en-US" altLang="en-US" dirty="0"/>
              <a:t>Citing </a:t>
            </a:r>
            <a:r>
              <a:rPr lang="en-US" altLang="en-US" u="sng" dirty="0" smtClean="0"/>
              <a:t>Pennhurst</a:t>
            </a:r>
            <a:r>
              <a:rPr lang="en-US" altLang="en-US" dirty="0" smtClean="0"/>
              <a:t>:  the grantee </a:t>
            </a:r>
            <a:r>
              <a:rPr lang="en-US" altLang="en-US" dirty="0"/>
              <a:t>chose to participate in the program, and as a condition of receiving the grant, gave an assurance that it would abide by the conditions of the grant.</a:t>
            </a:r>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10</a:t>
            </a:fld>
            <a:endParaRPr lang="en-US" dirty="0"/>
          </a:p>
        </p:txBody>
      </p:sp>
    </p:spTree>
    <p:extLst>
      <p:ext uri="{BB962C8B-B14F-4D97-AF65-F5344CB8AC3E}">
        <p14:creationId xmlns:p14="http://schemas.microsoft.com/office/powerpoint/2010/main" val="1158489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Conditions </a:t>
            </a:r>
            <a:r>
              <a:rPr lang="en-US" altLang="en-US" dirty="0"/>
              <a:t>of the </a:t>
            </a:r>
            <a:r>
              <a:rPr lang="en-US" altLang="en-US" dirty="0" smtClean="0"/>
              <a:t>Grant </a:t>
            </a:r>
            <a:endParaRPr lang="en-US" altLang="en-US" dirty="0"/>
          </a:p>
        </p:txBody>
      </p:sp>
      <p:sp>
        <p:nvSpPr>
          <p:cNvPr id="3" name="Content Placeholder 2"/>
          <p:cNvSpPr>
            <a:spLocks noGrp="1"/>
          </p:cNvSpPr>
          <p:nvPr>
            <p:ph idx="1"/>
          </p:nvPr>
        </p:nvSpPr>
        <p:spPr/>
        <p:txBody>
          <a:bodyPr/>
          <a:lstStyle/>
          <a:p>
            <a:r>
              <a:rPr lang="en-US" altLang="en-US" dirty="0"/>
              <a:t>Many of the conditions of the grant are included in GEPA and EDGAR.</a:t>
            </a:r>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11</a:t>
            </a:fld>
            <a:endParaRPr lang="en-US" dirty="0"/>
          </a:p>
        </p:txBody>
      </p:sp>
    </p:spTree>
    <p:extLst>
      <p:ext uri="{BB962C8B-B14F-4D97-AF65-F5344CB8AC3E}">
        <p14:creationId xmlns:p14="http://schemas.microsoft.com/office/powerpoint/2010/main" val="15592452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Conditions </a:t>
            </a:r>
            <a:r>
              <a:rPr lang="en-US" altLang="en-US" dirty="0"/>
              <a:t>of the </a:t>
            </a:r>
            <a:r>
              <a:rPr lang="en-US" altLang="en-US" dirty="0" smtClean="0"/>
              <a:t>Grant </a:t>
            </a:r>
            <a:endParaRPr lang="en-US" altLang="en-US" dirty="0"/>
          </a:p>
        </p:txBody>
      </p:sp>
      <p:sp>
        <p:nvSpPr>
          <p:cNvPr id="3" name="Content Placeholder 2"/>
          <p:cNvSpPr>
            <a:spLocks noGrp="1"/>
          </p:cNvSpPr>
          <p:nvPr>
            <p:ph idx="1"/>
          </p:nvPr>
        </p:nvSpPr>
        <p:spPr/>
        <p:txBody>
          <a:bodyPr/>
          <a:lstStyle/>
          <a:p>
            <a:r>
              <a:rPr lang="en-US" altLang="en-US" dirty="0"/>
              <a:t>Many of the conditions of the grant are included in GEPA and EDGAR.</a:t>
            </a:r>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12</a:t>
            </a:fld>
            <a:endParaRPr lang="en-US" dirty="0"/>
          </a:p>
        </p:txBody>
      </p:sp>
    </p:spTree>
    <p:extLst>
      <p:ext uri="{BB962C8B-B14F-4D97-AF65-F5344CB8AC3E}">
        <p14:creationId xmlns:p14="http://schemas.microsoft.com/office/powerpoint/2010/main" val="4986000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Historical Timeline </a:t>
            </a:r>
            <a:r>
              <a:rPr lang="en-US" altLang="en-US" dirty="0"/>
              <a:t/>
            </a:r>
            <a:br>
              <a:rPr lang="en-US" altLang="en-US" dirty="0"/>
            </a:br>
            <a:r>
              <a:rPr lang="en-US" altLang="en-US" dirty="0" smtClean="0"/>
              <a:t>Rules </a:t>
            </a:r>
            <a:endParaRPr lang="en-US" altLang="en-US" dirty="0"/>
          </a:p>
        </p:txBody>
      </p:sp>
      <p:sp>
        <p:nvSpPr>
          <p:cNvPr id="3" name="Content Placeholder 2"/>
          <p:cNvSpPr>
            <a:spLocks noGrp="1"/>
          </p:cNvSpPr>
          <p:nvPr>
            <p:ph idx="1"/>
          </p:nvPr>
        </p:nvSpPr>
        <p:spPr/>
        <p:txBody>
          <a:bodyPr/>
          <a:lstStyle/>
          <a:p>
            <a:pPr>
              <a:defRPr/>
            </a:pPr>
            <a:r>
              <a:rPr lang="en-US" altLang="en-US" sz="2400" dirty="0"/>
              <a:t>Prior to 1970 (HEW) (USOE)--Administrative, Cost and Audit rules were included as part of program </a:t>
            </a:r>
            <a:r>
              <a:rPr lang="en-US" altLang="en-US" sz="2400" dirty="0" smtClean="0"/>
              <a:t>regulations.</a:t>
            </a:r>
          </a:p>
          <a:p>
            <a:pPr>
              <a:defRPr/>
            </a:pPr>
            <a:r>
              <a:rPr lang="en-US" altLang="en-US" sz="2400" dirty="0"/>
              <a:t>The Education Amendments of 1970 (Pub Law 91-230) (Section 401) brought general provisions of prior laws into single title: “The General Education Provisions Act (GEPA</a:t>
            </a:r>
            <a:r>
              <a:rPr lang="en-US" altLang="en-US" sz="2400" dirty="0" smtClean="0"/>
              <a:t>)”.</a:t>
            </a:r>
          </a:p>
          <a:p>
            <a:pPr>
              <a:defRPr/>
            </a:pPr>
            <a:r>
              <a:rPr lang="en-US" altLang="en-US" sz="2400" dirty="0"/>
              <a:t>Between </a:t>
            </a:r>
            <a:r>
              <a:rPr lang="en-US" altLang="en-US" sz="2400" dirty="0" smtClean="0"/>
              <a:t>1965 and 1972 USOE </a:t>
            </a:r>
            <a:r>
              <a:rPr lang="en-US" altLang="en-US" sz="2400" dirty="0"/>
              <a:t>very broadly interpreted federal statues</a:t>
            </a:r>
            <a:r>
              <a:rPr lang="en-US" altLang="en-US" sz="2400" dirty="0" smtClean="0"/>
              <a:t>.  </a:t>
            </a:r>
            <a:r>
              <a:rPr lang="en-US" altLang="en-US" sz="2400" dirty="0"/>
              <a:t>Congress questioned legal authority of some of the federal </a:t>
            </a:r>
            <a:r>
              <a:rPr lang="en-US" altLang="en-US" sz="2400" dirty="0" smtClean="0"/>
              <a:t>regulations</a:t>
            </a:r>
          </a:p>
          <a:p>
            <a:pPr>
              <a:defRPr/>
            </a:pPr>
            <a:r>
              <a:rPr lang="en-US" altLang="en-US" sz="2400" dirty="0"/>
              <a:t>Education Amendments of 1972 – “Section 503 Study”</a:t>
            </a: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13</a:t>
            </a:fld>
            <a:endParaRPr lang="en-US" dirty="0"/>
          </a:p>
        </p:txBody>
      </p:sp>
    </p:spTree>
    <p:extLst>
      <p:ext uri="{BB962C8B-B14F-4D97-AF65-F5344CB8AC3E}">
        <p14:creationId xmlns:p14="http://schemas.microsoft.com/office/powerpoint/2010/main" val="2042969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Historical Timeline </a:t>
            </a:r>
            <a:r>
              <a:rPr lang="en-US" altLang="en-US" dirty="0"/>
              <a:t/>
            </a:r>
            <a:br>
              <a:rPr lang="en-US" altLang="en-US" dirty="0"/>
            </a:br>
            <a:r>
              <a:rPr lang="en-US" altLang="en-US" dirty="0" smtClean="0"/>
              <a:t>Rules </a:t>
            </a:r>
            <a:endParaRPr lang="en-US" altLang="en-US" dirty="0"/>
          </a:p>
        </p:txBody>
      </p:sp>
      <p:sp>
        <p:nvSpPr>
          <p:cNvPr id="3" name="Content Placeholder 2"/>
          <p:cNvSpPr>
            <a:spLocks noGrp="1"/>
          </p:cNvSpPr>
          <p:nvPr>
            <p:ph idx="1"/>
          </p:nvPr>
        </p:nvSpPr>
        <p:spPr/>
        <p:txBody>
          <a:bodyPr/>
          <a:lstStyle/>
          <a:p>
            <a:pPr marL="182880" indent="-182880">
              <a:defRPr/>
            </a:pPr>
            <a:r>
              <a:rPr lang="en-US" sz="2400" dirty="0">
                <a:solidFill>
                  <a:schemeClr val="tx1">
                    <a:lumMod val="65000"/>
                    <a:lumOff val="35000"/>
                  </a:schemeClr>
                </a:solidFill>
              </a:rPr>
              <a:t>Lead to the “General Provisions for Office of Education </a:t>
            </a:r>
            <a:r>
              <a:rPr lang="en-US" sz="2400" dirty="0" smtClean="0">
                <a:solidFill>
                  <a:schemeClr val="tx1">
                    <a:lumMod val="65000"/>
                    <a:lumOff val="35000"/>
                  </a:schemeClr>
                </a:solidFill>
              </a:rPr>
              <a:t>Programs”  November </a:t>
            </a:r>
            <a:r>
              <a:rPr lang="en-US" sz="2400" dirty="0">
                <a:solidFill>
                  <a:schemeClr val="tx1">
                    <a:lumMod val="65000"/>
                    <a:lumOff val="35000"/>
                  </a:schemeClr>
                </a:solidFill>
              </a:rPr>
              <a:t>6, </a:t>
            </a:r>
            <a:r>
              <a:rPr lang="en-US" sz="2400" dirty="0" smtClean="0">
                <a:solidFill>
                  <a:schemeClr val="tx1">
                    <a:lumMod val="65000"/>
                    <a:lumOff val="35000"/>
                  </a:schemeClr>
                </a:solidFill>
              </a:rPr>
              <a:t>1973, 45 </a:t>
            </a:r>
            <a:r>
              <a:rPr lang="en-US" sz="2400" dirty="0">
                <a:solidFill>
                  <a:schemeClr val="tx1">
                    <a:lumMod val="65000"/>
                    <a:lumOff val="35000"/>
                  </a:schemeClr>
                </a:solidFill>
              </a:rPr>
              <a:t>C.F.R. Part </a:t>
            </a:r>
            <a:r>
              <a:rPr lang="en-US" sz="2400" dirty="0" smtClean="0">
                <a:solidFill>
                  <a:schemeClr val="tx1">
                    <a:lumMod val="65000"/>
                    <a:lumOff val="35000"/>
                  </a:schemeClr>
                </a:solidFill>
              </a:rPr>
              <a:t>100</a:t>
            </a:r>
          </a:p>
          <a:p>
            <a:pPr marL="182880" indent="-182880">
              <a:defRPr/>
            </a:pPr>
            <a:r>
              <a:rPr lang="en-US" sz="2400" dirty="0" smtClean="0">
                <a:solidFill>
                  <a:schemeClr val="tx1">
                    <a:lumMod val="65000"/>
                    <a:lumOff val="35000"/>
                  </a:schemeClr>
                </a:solidFill>
              </a:rPr>
              <a:t>This lead to the first EDGAR</a:t>
            </a:r>
          </a:p>
          <a:p>
            <a:pPr marL="182880" indent="-182880">
              <a:defRPr/>
            </a:pPr>
            <a:r>
              <a:rPr lang="en-US" altLang="en-US" sz="2400" dirty="0"/>
              <a:t>EDGAR incorporated by reference “OMB Circulars”</a:t>
            </a:r>
          </a:p>
          <a:p>
            <a:pPr marL="182880" indent="-182880">
              <a:defRPr/>
            </a:pPr>
            <a:endParaRPr lang="en-US" sz="24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14</a:t>
            </a:fld>
            <a:endParaRPr lang="en-US" dirty="0"/>
          </a:p>
        </p:txBody>
      </p:sp>
    </p:spTree>
    <p:extLst>
      <p:ext uri="{BB962C8B-B14F-4D97-AF65-F5344CB8AC3E}">
        <p14:creationId xmlns:p14="http://schemas.microsoft.com/office/powerpoint/2010/main" val="1034588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Historical Timeline</a:t>
            </a:r>
            <a:br>
              <a:rPr lang="en-US" altLang="en-US" dirty="0" smtClean="0"/>
            </a:br>
            <a:r>
              <a:rPr lang="en-US" altLang="en-US" dirty="0" smtClean="0"/>
              <a:t>Circulars</a:t>
            </a:r>
            <a:endParaRPr lang="en-US" altLang="en-US" dirty="0"/>
          </a:p>
        </p:txBody>
      </p:sp>
      <p:sp>
        <p:nvSpPr>
          <p:cNvPr id="3" name="Content Placeholder 2"/>
          <p:cNvSpPr>
            <a:spLocks noGrp="1"/>
          </p:cNvSpPr>
          <p:nvPr>
            <p:ph idx="1"/>
          </p:nvPr>
        </p:nvSpPr>
        <p:spPr/>
        <p:txBody>
          <a:bodyPr/>
          <a:lstStyle/>
          <a:p>
            <a:r>
              <a:rPr lang="en-US" altLang="en-US" dirty="0"/>
              <a:t>Circular A-1 (August 7, 1952), Bureau of the </a:t>
            </a:r>
            <a:r>
              <a:rPr lang="en-US" altLang="en-US" dirty="0" smtClean="0"/>
              <a:t>Budget</a:t>
            </a:r>
          </a:p>
          <a:p>
            <a:pPr lvl="1">
              <a:buFont typeface="Courier New" panose="02070309020205020404" pitchFamily="49" charset="0"/>
              <a:buChar char="o"/>
            </a:pPr>
            <a:r>
              <a:rPr lang="en-US" dirty="0" smtClean="0"/>
              <a:t>Describes </a:t>
            </a:r>
            <a:r>
              <a:rPr lang="en-US" dirty="0"/>
              <a:t>the Bureau's system of Circulars and Bulletins which are employed to communicate various instructions and information to the executive departments and establishments. The Circular series is used when the nature of the subject matter is of continuing effect.</a:t>
            </a:r>
            <a:endParaRPr lang="en-US" sz="24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15</a:t>
            </a:fld>
            <a:endParaRPr lang="en-US" dirty="0"/>
          </a:p>
        </p:txBody>
      </p:sp>
    </p:spTree>
    <p:extLst>
      <p:ext uri="{BB962C8B-B14F-4D97-AF65-F5344CB8AC3E}">
        <p14:creationId xmlns:p14="http://schemas.microsoft.com/office/powerpoint/2010/main" val="3202755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Historical Timeline</a:t>
            </a:r>
            <a:br>
              <a:rPr lang="en-US" altLang="en-US" dirty="0" smtClean="0"/>
            </a:br>
            <a:r>
              <a:rPr lang="en-US" altLang="en-US" dirty="0" smtClean="0"/>
              <a:t>Circulars</a:t>
            </a:r>
            <a:endParaRPr lang="en-US" altLang="en-US" dirty="0"/>
          </a:p>
        </p:txBody>
      </p:sp>
      <p:sp>
        <p:nvSpPr>
          <p:cNvPr id="3" name="Content Placeholder 2"/>
          <p:cNvSpPr>
            <a:spLocks noGrp="1"/>
          </p:cNvSpPr>
          <p:nvPr>
            <p:ph idx="1"/>
          </p:nvPr>
        </p:nvSpPr>
        <p:spPr/>
        <p:txBody>
          <a:bodyPr/>
          <a:lstStyle/>
          <a:p>
            <a:pPr>
              <a:defRPr/>
            </a:pPr>
            <a:r>
              <a:rPr lang="en-US" dirty="0">
                <a:solidFill>
                  <a:schemeClr val="tx1">
                    <a:lumMod val="65000"/>
                    <a:lumOff val="35000"/>
                  </a:schemeClr>
                </a:solidFill>
              </a:rPr>
              <a:t>Circular A-87 – Cost </a:t>
            </a:r>
            <a:r>
              <a:rPr lang="en-US" dirty="0" smtClean="0">
                <a:solidFill>
                  <a:schemeClr val="tx1">
                    <a:lumMod val="65000"/>
                    <a:lumOff val="35000"/>
                  </a:schemeClr>
                </a:solidFill>
              </a:rPr>
              <a:t>Principles</a:t>
            </a:r>
          </a:p>
          <a:p>
            <a:pPr lvl="1">
              <a:buFont typeface="Courier New" panose="02070309020205020404" pitchFamily="49" charset="0"/>
              <a:buChar char="o"/>
              <a:defRPr/>
            </a:pPr>
            <a:r>
              <a:rPr lang="en-US" dirty="0" smtClean="0">
                <a:solidFill>
                  <a:schemeClr val="tx1">
                    <a:lumMod val="65000"/>
                    <a:lumOff val="35000"/>
                  </a:schemeClr>
                </a:solidFill>
              </a:rPr>
              <a:t>First issued in 1968</a:t>
            </a:r>
          </a:p>
          <a:p>
            <a:pPr lvl="1">
              <a:buFont typeface="Courier New" panose="02070309020205020404" pitchFamily="49" charset="0"/>
              <a:buChar char="o"/>
              <a:defRPr/>
            </a:pPr>
            <a:r>
              <a:rPr lang="en-US" dirty="0" smtClean="0">
                <a:solidFill>
                  <a:schemeClr val="tx1">
                    <a:lumMod val="65000"/>
                    <a:lumOff val="35000"/>
                  </a:schemeClr>
                </a:solidFill>
              </a:rPr>
              <a:t>Revised in 1995</a:t>
            </a:r>
          </a:p>
          <a:p>
            <a:pPr lvl="1">
              <a:buFont typeface="Courier New" panose="02070309020205020404" pitchFamily="49" charset="0"/>
              <a:buChar char="o"/>
              <a:defRPr/>
            </a:pPr>
            <a:r>
              <a:rPr lang="en-US" dirty="0" smtClean="0">
                <a:solidFill>
                  <a:schemeClr val="tx1">
                    <a:lumMod val="65000"/>
                    <a:lumOff val="35000"/>
                  </a:schemeClr>
                </a:solidFill>
              </a:rPr>
              <a:t>Repealed in 2014</a:t>
            </a:r>
          </a:p>
          <a:p>
            <a:pPr lvl="1">
              <a:buFont typeface="Courier New" panose="02070309020205020404" pitchFamily="49" charset="0"/>
              <a:buChar char="o"/>
              <a:defRPr/>
            </a:pPr>
            <a:r>
              <a:rPr lang="en-US" altLang="en-US" dirty="0" smtClean="0">
                <a:solidFill>
                  <a:schemeClr val="tx1">
                    <a:lumMod val="65000"/>
                    <a:lumOff val="35000"/>
                  </a:schemeClr>
                </a:solidFill>
              </a:rPr>
              <a:t>Now </a:t>
            </a:r>
            <a:r>
              <a:rPr lang="en-US" altLang="en-US" dirty="0">
                <a:solidFill>
                  <a:schemeClr val="tx1">
                    <a:lumMod val="65000"/>
                    <a:lumOff val="35000"/>
                  </a:schemeClr>
                </a:solidFill>
              </a:rPr>
              <a:t>in 2 C.F.R. Part 200, Subpart </a:t>
            </a:r>
            <a:r>
              <a:rPr lang="en-US" altLang="en-US" dirty="0" smtClean="0">
                <a:solidFill>
                  <a:schemeClr val="tx1">
                    <a:lumMod val="65000"/>
                    <a:lumOff val="35000"/>
                  </a:schemeClr>
                </a:solidFill>
              </a:rPr>
              <a:t>E</a:t>
            </a:r>
            <a:endParaRPr lang="en-US" altLang="en-US" dirty="0">
              <a:solidFill>
                <a:schemeClr val="tx1">
                  <a:lumMod val="65000"/>
                  <a:lumOff val="35000"/>
                </a:schemeClr>
              </a:solidFill>
            </a:endParaRPr>
          </a:p>
          <a:p>
            <a:pPr lvl="1">
              <a:buFont typeface="Courier New" panose="02070309020205020404" pitchFamily="49" charset="0"/>
              <a:buChar char="o"/>
              <a:defRPr/>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16</a:t>
            </a:fld>
            <a:endParaRPr lang="en-US" dirty="0"/>
          </a:p>
        </p:txBody>
      </p:sp>
    </p:spTree>
    <p:extLst>
      <p:ext uri="{BB962C8B-B14F-4D97-AF65-F5344CB8AC3E}">
        <p14:creationId xmlns:p14="http://schemas.microsoft.com/office/powerpoint/2010/main" val="1114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Historical Timeline</a:t>
            </a:r>
            <a:br>
              <a:rPr lang="en-US" altLang="en-US" dirty="0" smtClean="0"/>
            </a:br>
            <a:r>
              <a:rPr lang="en-US" altLang="en-US" dirty="0" smtClean="0"/>
              <a:t>Circulars</a:t>
            </a:r>
            <a:endParaRPr lang="en-US" altLang="en-US" dirty="0"/>
          </a:p>
        </p:txBody>
      </p:sp>
      <p:sp>
        <p:nvSpPr>
          <p:cNvPr id="3" name="Content Placeholder 2"/>
          <p:cNvSpPr>
            <a:spLocks noGrp="1"/>
          </p:cNvSpPr>
          <p:nvPr>
            <p:ph idx="1"/>
          </p:nvPr>
        </p:nvSpPr>
        <p:spPr/>
        <p:txBody>
          <a:bodyPr/>
          <a:lstStyle/>
          <a:p>
            <a:r>
              <a:rPr lang="en-US" altLang="en-US" dirty="0"/>
              <a:t>Circular A-1 (August 7, 1952), Bureau of the </a:t>
            </a:r>
            <a:r>
              <a:rPr lang="en-US" altLang="en-US" dirty="0" smtClean="0"/>
              <a:t>Budget</a:t>
            </a:r>
          </a:p>
          <a:p>
            <a:pPr lvl="1">
              <a:buFont typeface="Courier New" panose="02070309020205020404" pitchFamily="49" charset="0"/>
              <a:buChar char="o"/>
            </a:pPr>
            <a:r>
              <a:rPr lang="en-US" dirty="0" smtClean="0"/>
              <a:t>Describes </a:t>
            </a:r>
            <a:r>
              <a:rPr lang="en-US" dirty="0"/>
              <a:t>the Bureau's system of Circulars and Bulletins which are employed to communicate various instructions and information to the executive departments and establishments. The Circular series is used when the nature of the subject matter is of continuing effect</a:t>
            </a:r>
            <a:r>
              <a:rPr lang="en-US" dirty="0" smtClean="0"/>
              <a:t>.</a:t>
            </a:r>
          </a:p>
          <a:p>
            <a:r>
              <a:rPr lang="en-US" altLang="en-US" dirty="0" smtClean="0"/>
              <a:t>The Bureau </a:t>
            </a:r>
            <a:r>
              <a:rPr lang="en-US" altLang="en-US" dirty="0"/>
              <a:t>of </a:t>
            </a:r>
            <a:r>
              <a:rPr lang="en-US" altLang="en-US" dirty="0" smtClean="0"/>
              <a:t>Budget </a:t>
            </a:r>
          </a:p>
          <a:p>
            <a:pPr lvl="1">
              <a:buFont typeface="Courier New" panose="02070309020205020404" pitchFamily="49" charset="0"/>
              <a:buChar char="o"/>
            </a:pPr>
            <a:r>
              <a:rPr lang="en-US" altLang="en-US" dirty="0" smtClean="0"/>
              <a:t>Established by </a:t>
            </a:r>
            <a:r>
              <a:rPr lang="en-US" dirty="0"/>
              <a:t>President </a:t>
            </a:r>
            <a:r>
              <a:rPr lang="en-US" dirty="0" smtClean="0"/>
              <a:t>Warren G. Harding in 1921 </a:t>
            </a:r>
          </a:p>
          <a:p>
            <a:pPr lvl="1"/>
            <a:r>
              <a:rPr lang="en-US" dirty="0" smtClean="0"/>
              <a:t>Became </a:t>
            </a:r>
            <a:r>
              <a:rPr lang="en-US" dirty="0"/>
              <a:t>the Office of Management and </a:t>
            </a:r>
            <a:r>
              <a:rPr lang="en-US" dirty="0" smtClean="0"/>
              <a:t>Budget (</a:t>
            </a:r>
            <a:r>
              <a:rPr lang="en-US" altLang="en-US" dirty="0" smtClean="0"/>
              <a:t>OMB) in </a:t>
            </a:r>
            <a:r>
              <a:rPr lang="en-US" altLang="en-US" dirty="0"/>
              <a:t>1970 </a:t>
            </a:r>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17</a:t>
            </a:fld>
            <a:endParaRPr lang="en-US" dirty="0"/>
          </a:p>
        </p:txBody>
      </p:sp>
    </p:spTree>
    <p:extLst>
      <p:ext uri="{BB962C8B-B14F-4D97-AF65-F5344CB8AC3E}">
        <p14:creationId xmlns:p14="http://schemas.microsoft.com/office/powerpoint/2010/main" val="3305409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Historical Timeline</a:t>
            </a:r>
            <a:br>
              <a:rPr lang="en-US" altLang="en-US" dirty="0" smtClean="0"/>
            </a:br>
            <a:r>
              <a:rPr lang="en-US" altLang="en-US" dirty="0" smtClean="0"/>
              <a:t>Audit Principles</a:t>
            </a:r>
            <a:endParaRPr lang="en-US" altLang="en-US" dirty="0"/>
          </a:p>
        </p:txBody>
      </p:sp>
      <p:sp>
        <p:nvSpPr>
          <p:cNvPr id="3" name="Content Placeholder 2"/>
          <p:cNvSpPr>
            <a:spLocks noGrp="1"/>
          </p:cNvSpPr>
          <p:nvPr>
            <p:ph idx="1"/>
          </p:nvPr>
        </p:nvSpPr>
        <p:spPr/>
        <p:txBody>
          <a:bodyPr/>
          <a:lstStyle/>
          <a:p>
            <a:r>
              <a:rPr lang="en-US" altLang="en-US" dirty="0"/>
              <a:t>1978 - Congress enacts Inspector General Act</a:t>
            </a:r>
          </a:p>
          <a:p>
            <a:r>
              <a:rPr lang="en-US" altLang="en-US" dirty="0"/>
              <a:t>Prior to 1979, each federal agency developed own audit rules and policies</a:t>
            </a:r>
          </a:p>
          <a:p>
            <a:r>
              <a:rPr lang="en-US" altLang="en-US" dirty="0"/>
              <a:t>In 1979, OMB issued Attachment P to OMB </a:t>
            </a:r>
            <a:r>
              <a:rPr lang="en-US" altLang="en-US" dirty="0" smtClean="0"/>
              <a:t>Circular</a:t>
            </a:r>
            <a:br>
              <a:rPr lang="en-US" altLang="en-US" dirty="0" smtClean="0"/>
            </a:br>
            <a:r>
              <a:rPr lang="en-US" altLang="en-US" dirty="0" smtClean="0"/>
              <a:t>A-102 </a:t>
            </a:r>
            <a:r>
              <a:rPr lang="en-US" altLang="en-US" dirty="0"/>
              <a:t>(Administrative Rules</a:t>
            </a:r>
            <a:r>
              <a:rPr lang="en-US" altLang="en-US" dirty="0" smtClean="0"/>
              <a:t>)</a:t>
            </a:r>
          </a:p>
          <a:p>
            <a:r>
              <a:rPr lang="en-US" altLang="en-US" dirty="0"/>
              <a:t>Program statutes often imposed federal audit requirements (e.g. The VEA Amendments of 1976).</a:t>
            </a:r>
          </a:p>
          <a:p>
            <a:r>
              <a:rPr lang="en-US" altLang="en-US" dirty="0"/>
              <a:t>1979 – Congress enacts Department of Education Organization Act</a:t>
            </a:r>
          </a:p>
          <a:p>
            <a:r>
              <a:rPr lang="en-US" altLang="en-US" dirty="0"/>
              <a:t>1980 – </a:t>
            </a:r>
            <a:r>
              <a:rPr lang="en-US" altLang="en-US" dirty="0" smtClean="0"/>
              <a:t>US  ED opened </a:t>
            </a:r>
            <a:r>
              <a:rPr lang="en-US" altLang="en-US" dirty="0"/>
              <a:t>for business</a:t>
            </a:r>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18</a:t>
            </a:fld>
            <a:endParaRPr lang="en-US" dirty="0"/>
          </a:p>
        </p:txBody>
      </p:sp>
    </p:spTree>
    <p:extLst>
      <p:ext uri="{BB962C8B-B14F-4D97-AF65-F5344CB8AC3E}">
        <p14:creationId xmlns:p14="http://schemas.microsoft.com/office/powerpoint/2010/main" val="1963864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Historical Timeline</a:t>
            </a:r>
            <a:r>
              <a:rPr lang="en-US" altLang="en-US" dirty="0" smtClean="0"/>
              <a:t/>
            </a:r>
            <a:br>
              <a:rPr lang="en-US" altLang="en-US" dirty="0" smtClean="0"/>
            </a:br>
            <a:r>
              <a:rPr lang="en-US" altLang="en-US" dirty="0" smtClean="0"/>
              <a:t>US Department of Education</a:t>
            </a:r>
            <a:endParaRPr lang="en-US" altLang="en-US" dirty="0"/>
          </a:p>
        </p:txBody>
      </p:sp>
      <p:sp>
        <p:nvSpPr>
          <p:cNvPr id="3" name="Content Placeholder 2"/>
          <p:cNvSpPr>
            <a:spLocks noGrp="1"/>
          </p:cNvSpPr>
          <p:nvPr>
            <p:ph idx="1"/>
          </p:nvPr>
        </p:nvSpPr>
        <p:spPr/>
        <p:txBody>
          <a:bodyPr/>
          <a:lstStyle/>
          <a:p>
            <a:r>
              <a:rPr lang="en-US" altLang="en-US" dirty="0" smtClean="0"/>
              <a:t>1979 </a:t>
            </a:r>
            <a:r>
              <a:rPr lang="en-US" altLang="en-US" dirty="0"/>
              <a:t>– Congress enacts Department of Education Organization Act</a:t>
            </a:r>
          </a:p>
          <a:p>
            <a:r>
              <a:rPr lang="en-US" altLang="en-US" dirty="0"/>
              <a:t>1980 – </a:t>
            </a:r>
            <a:r>
              <a:rPr lang="en-US" altLang="en-US" dirty="0" smtClean="0"/>
              <a:t>US  ED opened </a:t>
            </a:r>
            <a:r>
              <a:rPr lang="en-US" altLang="en-US" dirty="0"/>
              <a:t>for business</a:t>
            </a:r>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19</a:t>
            </a:fld>
            <a:endParaRPr lang="en-US" dirty="0"/>
          </a:p>
        </p:txBody>
      </p:sp>
    </p:spTree>
    <p:extLst>
      <p:ext uri="{BB962C8B-B14F-4D97-AF65-F5344CB8AC3E}">
        <p14:creationId xmlns:p14="http://schemas.microsoft.com/office/powerpoint/2010/main" val="2370764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6"/>
          <p:cNvSpPr>
            <a:spLocks noGrp="1"/>
          </p:cNvSpPr>
          <p:nvPr>
            <p:ph type="title"/>
          </p:nvPr>
        </p:nvSpPr>
        <p:spPr>
          <a:xfrm>
            <a:off x="1442205" y="334016"/>
            <a:ext cx="6316630" cy="1325563"/>
          </a:xfrm>
        </p:spPr>
        <p:txBody>
          <a:bodyPr>
            <a:normAutofit/>
          </a:bodyPr>
          <a:lstStyle/>
          <a:p>
            <a:pPr algn="ctr"/>
            <a:r>
              <a:rPr lang="en-US" altLang="en-US" sz="3200" dirty="0"/>
              <a:t>Presenters</a:t>
            </a:r>
          </a:p>
        </p:txBody>
      </p:sp>
      <p:sp>
        <p:nvSpPr>
          <p:cNvPr id="8" name="Content Placeholder 7"/>
          <p:cNvSpPr>
            <a:spLocks noGrp="1"/>
          </p:cNvSpPr>
          <p:nvPr>
            <p:ph idx="1"/>
          </p:nvPr>
        </p:nvSpPr>
        <p:spPr/>
        <p:txBody>
          <a:bodyPr/>
          <a:lstStyle/>
          <a:p>
            <a:pPr algn="ctr" defTabSz="913972" fontAlgn="auto">
              <a:lnSpc>
                <a:spcPct val="100000"/>
              </a:lnSpc>
              <a:spcBef>
                <a:spcPts val="0"/>
              </a:spcBef>
              <a:spcAft>
                <a:spcPts val="0"/>
              </a:spcAft>
              <a:buFont typeface="Arial" charset="0"/>
              <a:buNone/>
              <a:defRPr/>
            </a:pPr>
            <a:endParaRPr lang="en-US" sz="2000" dirty="0" smtClean="0"/>
          </a:p>
          <a:p>
            <a:pPr algn="ctr" defTabSz="913972" fontAlgn="auto">
              <a:lnSpc>
                <a:spcPct val="100000"/>
              </a:lnSpc>
              <a:spcBef>
                <a:spcPts val="0"/>
              </a:spcBef>
              <a:spcAft>
                <a:spcPts val="0"/>
              </a:spcAft>
              <a:buFont typeface="Arial" charset="0"/>
              <a:buNone/>
              <a:defRPr/>
            </a:pPr>
            <a:r>
              <a:rPr lang="en-US" sz="2000" dirty="0" smtClean="0"/>
              <a:t>Jennifer L. Davenport, </a:t>
            </a:r>
            <a:r>
              <a:rPr lang="en-US" sz="2000" dirty="0" err="1" smtClean="0"/>
              <a:t>Ed.D</a:t>
            </a:r>
            <a:r>
              <a:rPr lang="en-US" sz="2000" dirty="0" smtClean="0"/>
              <a:t>.</a:t>
            </a:r>
          </a:p>
          <a:p>
            <a:pPr algn="ctr" defTabSz="913972" fontAlgn="auto">
              <a:lnSpc>
                <a:spcPct val="100000"/>
              </a:lnSpc>
              <a:spcBef>
                <a:spcPts val="0"/>
              </a:spcBef>
              <a:spcAft>
                <a:spcPts val="0"/>
              </a:spcAft>
              <a:buFont typeface="Arial" charset="0"/>
              <a:buNone/>
              <a:defRPr/>
            </a:pPr>
            <a:r>
              <a:rPr lang="en-US" sz="2000" dirty="0" smtClean="0"/>
              <a:t>Title I, Part A Program Manager</a:t>
            </a:r>
          </a:p>
          <a:p>
            <a:pPr algn="ctr" defTabSz="913972" fontAlgn="auto">
              <a:lnSpc>
                <a:spcPct val="100000"/>
              </a:lnSpc>
              <a:spcBef>
                <a:spcPts val="0"/>
              </a:spcBef>
              <a:spcAft>
                <a:spcPts val="0"/>
              </a:spcAft>
              <a:buFont typeface="Arial" charset="0"/>
              <a:buNone/>
              <a:defRPr/>
            </a:pPr>
            <a:r>
              <a:rPr lang="en-US" sz="2000" dirty="0" smtClean="0">
                <a:solidFill>
                  <a:prstClr val="black"/>
                </a:solidFill>
              </a:rPr>
              <a:t>Georgia Department of Education</a:t>
            </a:r>
          </a:p>
          <a:p>
            <a:pPr algn="ctr" defTabSz="913972" fontAlgn="auto">
              <a:lnSpc>
                <a:spcPct val="100000"/>
              </a:lnSpc>
              <a:spcBef>
                <a:spcPts val="0"/>
              </a:spcBef>
              <a:spcAft>
                <a:spcPts val="0"/>
              </a:spcAft>
              <a:buFont typeface="Arial" charset="0"/>
              <a:buNone/>
              <a:defRPr/>
            </a:pPr>
            <a:r>
              <a:rPr lang="en-US" sz="2000" dirty="0" smtClean="0">
                <a:solidFill>
                  <a:schemeClr val="tx1">
                    <a:tint val="75000"/>
                  </a:schemeClr>
                </a:solidFill>
                <a:hlinkClick r:id="rId2"/>
              </a:rPr>
              <a:t>jedavenp@doe.k12.ga.us</a:t>
            </a:r>
            <a:endParaRPr lang="en-US" sz="2000" dirty="0" smtClean="0">
              <a:solidFill>
                <a:schemeClr val="tx1">
                  <a:tint val="75000"/>
                </a:schemeClr>
              </a:solidFill>
            </a:endParaRPr>
          </a:p>
          <a:p>
            <a:pPr algn="ctr" defTabSz="913972" fontAlgn="auto">
              <a:lnSpc>
                <a:spcPct val="100000"/>
              </a:lnSpc>
              <a:spcBef>
                <a:spcPts val="0"/>
              </a:spcBef>
              <a:spcAft>
                <a:spcPts val="0"/>
              </a:spcAft>
              <a:buFont typeface="Arial" charset="0"/>
              <a:buNone/>
              <a:defRPr/>
            </a:pPr>
            <a:r>
              <a:rPr lang="en-US" sz="2000" dirty="0" smtClean="0"/>
              <a:t>(404) 463-1955</a:t>
            </a:r>
          </a:p>
          <a:p>
            <a:pPr algn="ctr" defTabSz="913972" fontAlgn="auto">
              <a:spcAft>
                <a:spcPts val="0"/>
              </a:spcAft>
              <a:buFont typeface="Arial" charset="0"/>
              <a:buNone/>
              <a:defRPr/>
            </a:pPr>
            <a:endParaRPr lang="en-US" sz="2000" dirty="0"/>
          </a:p>
          <a:p>
            <a:pPr lvl="0" algn="ctr" defTabSz="913972">
              <a:lnSpc>
                <a:spcPct val="100000"/>
              </a:lnSpc>
              <a:spcBef>
                <a:spcPts val="0"/>
              </a:spcBef>
              <a:buNone/>
              <a:defRPr/>
            </a:pPr>
            <a:r>
              <a:rPr lang="en-US" sz="2000" dirty="0" smtClean="0"/>
              <a:t>Margo K. DeLaune</a:t>
            </a:r>
            <a:endParaRPr lang="en-US" sz="2000" dirty="0"/>
          </a:p>
          <a:p>
            <a:pPr lvl="0" algn="ctr" defTabSz="913972">
              <a:lnSpc>
                <a:spcPct val="100000"/>
              </a:lnSpc>
              <a:spcBef>
                <a:spcPts val="0"/>
              </a:spcBef>
              <a:buNone/>
              <a:defRPr/>
            </a:pPr>
            <a:r>
              <a:rPr lang="en-US" sz="2000" dirty="0"/>
              <a:t>Title </a:t>
            </a:r>
            <a:r>
              <a:rPr lang="en-US" sz="2000" smtClean="0"/>
              <a:t>Programs Director</a:t>
            </a:r>
            <a:endParaRPr lang="en-US" sz="2000" dirty="0"/>
          </a:p>
          <a:p>
            <a:pPr lvl="0" algn="ctr" defTabSz="913972">
              <a:lnSpc>
                <a:spcPct val="100000"/>
              </a:lnSpc>
              <a:spcBef>
                <a:spcPts val="0"/>
              </a:spcBef>
              <a:buNone/>
              <a:defRPr/>
            </a:pPr>
            <a:r>
              <a:rPr lang="en-US" sz="2000" dirty="0"/>
              <a:t>Georgia Department of Education</a:t>
            </a:r>
          </a:p>
          <a:p>
            <a:pPr lvl="0" algn="ctr" defTabSz="913972">
              <a:lnSpc>
                <a:spcPct val="100000"/>
              </a:lnSpc>
              <a:spcBef>
                <a:spcPts val="0"/>
              </a:spcBef>
              <a:buNone/>
              <a:defRPr/>
            </a:pPr>
            <a:r>
              <a:rPr lang="en-US" sz="2000" dirty="0" smtClean="0">
                <a:hlinkClick r:id="rId3"/>
              </a:rPr>
              <a:t>mdelaune@doe.k12.ga.us</a:t>
            </a:r>
            <a:endParaRPr lang="en-US" sz="2000" dirty="0"/>
          </a:p>
          <a:p>
            <a:pPr lvl="0" algn="ctr" defTabSz="913972">
              <a:lnSpc>
                <a:spcPct val="100000"/>
              </a:lnSpc>
              <a:spcBef>
                <a:spcPts val="0"/>
              </a:spcBef>
              <a:buNone/>
              <a:defRPr/>
            </a:pPr>
            <a:r>
              <a:rPr lang="en-US" sz="2000" dirty="0" smtClean="0"/>
              <a:t>(404) </a:t>
            </a:r>
            <a:r>
              <a:rPr lang="en-US" sz="2000" dirty="0"/>
              <a:t>657-1796</a:t>
            </a:r>
          </a:p>
          <a:p>
            <a:pPr>
              <a:defRPr/>
            </a:pPr>
            <a:endParaRPr lang="en-US" dirty="0"/>
          </a:p>
        </p:txBody>
      </p:sp>
      <p:sp>
        <p:nvSpPr>
          <p:cNvPr id="2053" name="Slide Number Placeholder 4"/>
          <p:cNvSpPr>
            <a:spLocks noGrp="1"/>
          </p:cNvSpPr>
          <p:nvPr>
            <p:ph type="sldNum"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3B45AC-6FD2-4467-B012-F02D8B35B02D}" type="slidenum">
              <a:rPr lang="en-US" smtClean="0"/>
              <a:pPr fontAlgn="base">
                <a:spcBef>
                  <a:spcPct val="0"/>
                </a:spcBef>
                <a:spcAft>
                  <a:spcPct val="0"/>
                </a:spcAft>
                <a:defRPr/>
              </a:pPr>
              <a:t>2</a:t>
            </a:fld>
            <a:endParaRPr lang="en-US" dirty="0" smtClean="0"/>
          </a:p>
        </p:txBody>
      </p:sp>
      <p:sp>
        <p:nvSpPr>
          <p:cNvPr id="14" name="Slide Number Placeholder 4"/>
          <p:cNvSpPr txBox="1">
            <a:spLocks/>
          </p:cNvSpPr>
          <p:nvPr/>
        </p:nvSpPr>
        <p:spPr>
          <a:xfrm>
            <a:off x="8077200" y="6356350"/>
            <a:ext cx="609600" cy="365125"/>
          </a:xfrm>
          <a:prstGeom prst="rect">
            <a:avLst/>
          </a:prstGeom>
        </p:spPr>
        <p:txBody>
          <a:bodyPr anchor="ctr"/>
          <a:lstStyle/>
          <a:p>
            <a:pPr algn="r" fontAlgn="auto">
              <a:spcBef>
                <a:spcPts val="0"/>
              </a:spcBef>
              <a:spcAft>
                <a:spcPts val="0"/>
              </a:spcAft>
              <a:defRPr/>
            </a:pPr>
            <a:fld id="{5D357972-04AE-4446-B388-5F323C1099D9}" type="slidenum">
              <a:rPr lang="en-US" sz="1200">
                <a:latin typeface="+mn-lt"/>
              </a:rPr>
              <a:pPr algn="r" fontAlgn="auto">
                <a:spcBef>
                  <a:spcPts val="0"/>
                </a:spcBef>
                <a:spcAft>
                  <a:spcPts val="0"/>
                </a:spcAft>
                <a:defRPr/>
              </a:pPr>
              <a:t>2</a:t>
            </a:fld>
            <a:endParaRPr lang="en-US" sz="1200" dirty="0">
              <a:latin typeface="+mn-lt"/>
            </a:endParaRPr>
          </a:p>
        </p:txBody>
      </p:sp>
      <p:sp>
        <p:nvSpPr>
          <p:cNvPr id="7" name="Date Placeholder 1"/>
          <p:cNvSpPr>
            <a:spLocks noGrp="1"/>
          </p:cNvSpPr>
          <p:nvPr>
            <p:ph type="dt" sz="quarter" idx="10"/>
          </p:nvPr>
        </p:nvSpPr>
        <p:spPr/>
        <p:txBody>
          <a:bodyPr/>
          <a:lstStyle/>
          <a:p>
            <a:pPr>
              <a:defRPr/>
            </a:pPr>
            <a:fld id="{95CF09FC-F334-4734-B338-F91B153879C8}" type="datetime1">
              <a:rPr lang="en-US" smtClean="0"/>
              <a:pPr>
                <a:defRPr/>
              </a:pPr>
              <a:t>5/26/2015</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Historical </a:t>
            </a:r>
            <a:r>
              <a:rPr lang="en-US" altLang="en-US" dirty="0" smtClean="0"/>
              <a:t>Timeline</a:t>
            </a:r>
            <a:br>
              <a:rPr lang="en-US" altLang="en-US" dirty="0" smtClean="0"/>
            </a:br>
            <a:r>
              <a:rPr lang="en-US" altLang="en-US" dirty="0" smtClean="0"/>
              <a:t>Audit Principles</a:t>
            </a:r>
            <a:endParaRPr lang="en-US" altLang="en-US" dirty="0"/>
          </a:p>
        </p:txBody>
      </p:sp>
      <p:sp>
        <p:nvSpPr>
          <p:cNvPr id="3" name="Content Placeholder 2"/>
          <p:cNvSpPr>
            <a:spLocks noGrp="1"/>
          </p:cNvSpPr>
          <p:nvPr>
            <p:ph idx="1"/>
          </p:nvPr>
        </p:nvSpPr>
        <p:spPr/>
        <p:txBody>
          <a:bodyPr/>
          <a:lstStyle/>
          <a:p>
            <a:r>
              <a:rPr lang="en-US" altLang="en-US" dirty="0"/>
              <a:t>1980 EDGAR Parts 74, 75, 76, 80 moved to </a:t>
            </a:r>
            <a:r>
              <a:rPr lang="en-US" altLang="en-US" dirty="0" smtClean="0"/>
              <a:t/>
            </a:r>
            <a:br>
              <a:rPr lang="en-US" altLang="en-US" dirty="0" smtClean="0"/>
            </a:br>
            <a:r>
              <a:rPr lang="en-US" altLang="en-US" dirty="0" smtClean="0"/>
              <a:t>Title </a:t>
            </a:r>
            <a:r>
              <a:rPr lang="en-US" altLang="en-US" dirty="0"/>
              <a:t>34 of the C.F.R</a:t>
            </a:r>
            <a:r>
              <a:rPr lang="en-US" altLang="en-US" dirty="0" smtClean="0"/>
              <a:t>.</a:t>
            </a:r>
          </a:p>
          <a:p>
            <a:r>
              <a:rPr lang="en-US" altLang="en-US" dirty="0"/>
              <a:t>1984 – Single Audit Act</a:t>
            </a:r>
          </a:p>
          <a:p>
            <a:pPr lvl="1">
              <a:buFont typeface="Courier New" panose="02070309020205020404" pitchFamily="49" charset="0"/>
              <a:buChar char="o"/>
            </a:pPr>
            <a:r>
              <a:rPr lang="en-US" altLang="en-US" dirty="0"/>
              <a:t>OMB issues Circular A-133 to cover </a:t>
            </a:r>
            <a:r>
              <a:rPr lang="en-US" altLang="en-US" dirty="0" smtClean="0"/>
              <a:t>state/local </a:t>
            </a:r>
            <a:r>
              <a:rPr lang="en-US" altLang="en-US" dirty="0"/>
              <a:t>grantees expending over $</a:t>
            </a:r>
            <a:r>
              <a:rPr lang="en-US" altLang="en-US" dirty="0" smtClean="0"/>
              <a:t>25,000</a:t>
            </a:r>
          </a:p>
          <a:p>
            <a:r>
              <a:rPr lang="en-US" altLang="en-US" dirty="0"/>
              <a:t>1996 – Single Audit Amendment to cover IHEs, Non-profits</a:t>
            </a:r>
          </a:p>
          <a:p>
            <a:pPr lvl="1">
              <a:buFont typeface="Courier New" panose="02070309020205020404" pitchFamily="49" charset="0"/>
              <a:buChar char="o"/>
            </a:pPr>
            <a:r>
              <a:rPr lang="en-US" altLang="en-US" dirty="0" smtClean="0"/>
              <a:t>Audit threshold </a:t>
            </a:r>
            <a:r>
              <a:rPr lang="en-US" altLang="en-US" dirty="0"/>
              <a:t>increased to $</a:t>
            </a:r>
            <a:r>
              <a:rPr lang="en-US" altLang="en-US" dirty="0" smtClean="0"/>
              <a:t>300,0000</a:t>
            </a:r>
          </a:p>
          <a:p>
            <a:pPr marL="228600" lvl="1">
              <a:spcBef>
                <a:spcPts val="1000"/>
              </a:spcBef>
            </a:pPr>
            <a:r>
              <a:rPr lang="en-US" altLang="en-US" sz="2800" dirty="0"/>
              <a:t>1996 – First OMB Compliance Supplement Issued</a:t>
            </a:r>
          </a:p>
          <a:p>
            <a:pPr marL="457200" lvl="1" indent="0">
              <a:buNone/>
            </a:pPr>
            <a:endParaRPr lang="en-US" altLang="en-US" dirty="0"/>
          </a:p>
          <a:p>
            <a:pPr lvl="1">
              <a:buFont typeface="Courier New" panose="02070309020205020404" pitchFamily="49" charset="0"/>
              <a:buChar char="o"/>
            </a:pPr>
            <a:endParaRPr lang="en-US" altLang="en-US" dirty="0"/>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20</a:t>
            </a:fld>
            <a:endParaRPr lang="en-US" dirty="0"/>
          </a:p>
        </p:txBody>
      </p:sp>
    </p:spTree>
    <p:extLst>
      <p:ext uri="{BB962C8B-B14F-4D97-AF65-F5344CB8AC3E}">
        <p14:creationId xmlns:p14="http://schemas.microsoft.com/office/powerpoint/2010/main" val="13041131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The New EDGAR</a:t>
            </a:r>
            <a:endParaRPr lang="en-US" altLang="en-US" dirty="0"/>
          </a:p>
        </p:txBody>
      </p:sp>
      <p:sp>
        <p:nvSpPr>
          <p:cNvPr id="3" name="Content Placeholder 2"/>
          <p:cNvSpPr>
            <a:spLocks noGrp="1"/>
          </p:cNvSpPr>
          <p:nvPr>
            <p:ph idx="1"/>
          </p:nvPr>
        </p:nvSpPr>
        <p:spPr/>
        <p:txBody>
          <a:bodyPr/>
          <a:lstStyle/>
          <a:p>
            <a:r>
              <a:rPr lang="en-US" altLang="en-US" dirty="0"/>
              <a:t>Repeals </a:t>
            </a:r>
            <a:r>
              <a:rPr lang="en-US" altLang="en-US" dirty="0" smtClean="0"/>
              <a:t>OMB Circulars A-133</a:t>
            </a:r>
            <a:r>
              <a:rPr lang="en-US" altLang="en-US" dirty="0"/>
              <a:t>, A-21, A-87, A-102, </a:t>
            </a:r>
            <a:br>
              <a:rPr lang="en-US" altLang="en-US" dirty="0"/>
            </a:br>
            <a:r>
              <a:rPr lang="en-US" altLang="en-US" dirty="0" smtClean="0"/>
              <a:t>A-110</a:t>
            </a:r>
            <a:r>
              <a:rPr lang="en-US" altLang="en-US" dirty="0"/>
              <a:t>, </a:t>
            </a:r>
            <a:r>
              <a:rPr lang="en-US" altLang="en-US" dirty="0" smtClean="0"/>
              <a:t>and A-122</a:t>
            </a:r>
            <a:endParaRPr lang="en-US" altLang="en-US" dirty="0"/>
          </a:p>
          <a:p>
            <a:pPr marL="457200" lvl="1" indent="0">
              <a:buNone/>
            </a:pPr>
            <a:endParaRPr lang="en-US" altLang="en-US" dirty="0"/>
          </a:p>
          <a:p>
            <a:pPr lvl="1">
              <a:buFont typeface="Courier New" panose="02070309020205020404" pitchFamily="49" charset="0"/>
              <a:buChar char="o"/>
            </a:pPr>
            <a:endParaRPr lang="en-US" altLang="en-US" dirty="0"/>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21</a:t>
            </a:fld>
            <a:endParaRPr lang="en-US" dirty="0"/>
          </a:p>
        </p:txBody>
      </p:sp>
    </p:spTree>
    <p:extLst>
      <p:ext uri="{BB962C8B-B14F-4D97-AF65-F5344CB8AC3E}">
        <p14:creationId xmlns:p14="http://schemas.microsoft.com/office/powerpoint/2010/main" val="2959787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Key Parts of the New EDGAR</a:t>
            </a:r>
            <a:endParaRPr lang="en-US" altLang="en-US" dirty="0"/>
          </a:p>
        </p:txBody>
      </p:sp>
      <p:sp>
        <p:nvSpPr>
          <p:cNvPr id="3" name="Content Placeholder 2"/>
          <p:cNvSpPr>
            <a:spLocks noGrp="1"/>
          </p:cNvSpPr>
          <p:nvPr>
            <p:ph idx="1"/>
          </p:nvPr>
        </p:nvSpPr>
        <p:spPr/>
        <p:txBody>
          <a:bodyPr/>
          <a:lstStyle/>
          <a:p>
            <a:r>
              <a:rPr lang="en-US" altLang="en-US" sz="2400" b="1" dirty="0"/>
              <a:t>Title 34</a:t>
            </a:r>
          </a:p>
          <a:p>
            <a:pPr lvl="1">
              <a:buFont typeface="Courier New" panose="02070309020205020404" pitchFamily="49" charset="0"/>
              <a:buChar char="o"/>
            </a:pPr>
            <a:r>
              <a:rPr lang="en-US" altLang="en-US" dirty="0"/>
              <a:t>Part 75 – Direct Grant Programs</a:t>
            </a:r>
          </a:p>
          <a:p>
            <a:pPr lvl="1">
              <a:buFont typeface="Courier New" panose="02070309020205020404" pitchFamily="49" charset="0"/>
              <a:buChar char="o"/>
            </a:pPr>
            <a:r>
              <a:rPr lang="en-US" altLang="en-US" dirty="0"/>
              <a:t>Part 76 – State-Administered Programs</a:t>
            </a:r>
          </a:p>
          <a:p>
            <a:pPr lvl="1">
              <a:buFont typeface="Courier New" panose="02070309020205020404" pitchFamily="49" charset="0"/>
              <a:buChar char="o"/>
            </a:pPr>
            <a:r>
              <a:rPr lang="en-US" altLang="en-US" dirty="0"/>
              <a:t>Part 77 – Definitions</a:t>
            </a:r>
          </a:p>
          <a:p>
            <a:pPr lvl="1">
              <a:buFont typeface="Courier New" panose="02070309020205020404" pitchFamily="49" charset="0"/>
              <a:buChar char="o"/>
            </a:pPr>
            <a:r>
              <a:rPr lang="en-US" altLang="en-US" dirty="0"/>
              <a:t>Part 81 – Enforcement </a:t>
            </a:r>
          </a:p>
          <a:p>
            <a:r>
              <a:rPr lang="en-US" altLang="en-US" sz="2400" b="1" dirty="0"/>
              <a:t>Title 2</a:t>
            </a:r>
          </a:p>
          <a:p>
            <a:pPr lvl="1">
              <a:buFont typeface="Courier New" panose="02070309020205020404" pitchFamily="49" charset="0"/>
              <a:buChar char="o"/>
            </a:pPr>
            <a:r>
              <a:rPr lang="en-US" altLang="en-US" dirty="0"/>
              <a:t>Part 200 – Cost/Administrative/Audit Rules</a:t>
            </a:r>
          </a:p>
          <a:p>
            <a:pPr lvl="1">
              <a:buFont typeface="Courier New" panose="02070309020205020404" pitchFamily="49" charset="0"/>
              <a:buChar char="o"/>
            </a:pPr>
            <a:endParaRPr lang="en-US" altLang="en-US" dirty="0"/>
          </a:p>
          <a:p>
            <a:pPr lvl="1">
              <a:buFont typeface="Courier New" panose="02070309020205020404" pitchFamily="49" charset="0"/>
              <a:buChar char="o"/>
            </a:pPr>
            <a:endParaRPr lang="en-US" altLang="en-US" dirty="0"/>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22</a:t>
            </a:fld>
            <a:endParaRPr lang="en-US" dirty="0"/>
          </a:p>
        </p:txBody>
      </p:sp>
    </p:spTree>
    <p:extLst>
      <p:ext uri="{BB962C8B-B14F-4D97-AF65-F5344CB8AC3E}">
        <p14:creationId xmlns:p14="http://schemas.microsoft.com/office/powerpoint/2010/main" val="1582220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Effective </a:t>
            </a:r>
            <a:r>
              <a:rPr lang="en-US" dirty="0" smtClean="0"/>
              <a:t>Dates </a:t>
            </a:r>
            <a:br>
              <a:rPr lang="en-US" dirty="0" smtClean="0"/>
            </a:br>
            <a:r>
              <a:rPr lang="en-US" dirty="0" smtClean="0"/>
              <a:t>for </a:t>
            </a:r>
            <a:r>
              <a:rPr lang="en-US" dirty="0"/>
              <a:t>2 C.F.R. Part 200	</a:t>
            </a:r>
            <a:endParaRPr lang="en-US" altLang="en-US" dirty="0"/>
          </a:p>
        </p:txBody>
      </p:sp>
      <p:sp>
        <p:nvSpPr>
          <p:cNvPr id="3" name="Content Placeholder 2"/>
          <p:cNvSpPr>
            <a:spLocks noGrp="1"/>
          </p:cNvSpPr>
          <p:nvPr>
            <p:ph idx="1"/>
          </p:nvPr>
        </p:nvSpPr>
        <p:spPr/>
        <p:txBody>
          <a:bodyPr/>
          <a:lstStyle/>
          <a:p>
            <a:r>
              <a:rPr lang="en-US" altLang="en-US" sz="2400" dirty="0"/>
              <a:t>December 26, 2014 – Direct Grants from ED</a:t>
            </a:r>
          </a:p>
          <a:p>
            <a:r>
              <a:rPr lang="en-US" altLang="en-US" sz="2400" b="1" dirty="0">
                <a:solidFill>
                  <a:srgbClr val="FF0000"/>
                </a:solidFill>
              </a:rPr>
              <a:t>July 1, 2015 – State Administered Programs</a:t>
            </a:r>
          </a:p>
          <a:p>
            <a:r>
              <a:rPr lang="en-US" altLang="en-US" sz="2400" dirty="0"/>
              <a:t>July 1, 2016 – Procurement Rules – One Year Grace Period</a:t>
            </a:r>
          </a:p>
          <a:p>
            <a:r>
              <a:rPr lang="en-US" altLang="en-US" sz="2400" dirty="0"/>
              <a:t>Indirect Cost Rates When Due For Renegotiation</a:t>
            </a:r>
          </a:p>
          <a:p>
            <a:pPr marL="457200" lvl="1" indent="0">
              <a:buNone/>
            </a:pPr>
            <a:endParaRPr lang="en-US" altLang="en-US" dirty="0"/>
          </a:p>
          <a:p>
            <a:pPr lvl="1">
              <a:buFont typeface="Courier New" panose="02070309020205020404" pitchFamily="49" charset="0"/>
              <a:buChar char="o"/>
            </a:pPr>
            <a:endParaRPr lang="en-US" altLang="en-US" dirty="0"/>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23</a:t>
            </a:fld>
            <a:endParaRPr lang="en-US" dirty="0"/>
          </a:p>
        </p:txBody>
      </p:sp>
    </p:spTree>
    <p:extLst>
      <p:ext uri="{BB962C8B-B14F-4D97-AF65-F5344CB8AC3E}">
        <p14:creationId xmlns:p14="http://schemas.microsoft.com/office/powerpoint/2010/main" val="2605060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Effective </a:t>
            </a:r>
            <a:r>
              <a:rPr lang="en-US" dirty="0" smtClean="0"/>
              <a:t>Dates </a:t>
            </a:r>
            <a:br>
              <a:rPr lang="en-US" dirty="0" smtClean="0"/>
            </a:br>
            <a:r>
              <a:rPr lang="en-US" dirty="0" smtClean="0"/>
              <a:t>for </a:t>
            </a:r>
            <a:r>
              <a:rPr lang="en-US" dirty="0"/>
              <a:t>2 C.F.R. Part 200	</a:t>
            </a:r>
            <a:endParaRPr lang="en-US" altLang="en-US" dirty="0"/>
          </a:p>
        </p:txBody>
      </p:sp>
      <p:sp>
        <p:nvSpPr>
          <p:cNvPr id="3" name="Content Placeholder 2"/>
          <p:cNvSpPr>
            <a:spLocks noGrp="1"/>
          </p:cNvSpPr>
          <p:nvPr>
            <p:ph idx="1"/>
          </p:nvPr>
        </p:nvSpPr>
        <p:spPr/>
        <p:txBody>
          <a:bodyPr/>
          <a:lstStyle/>
          <a:p>
            <a:r>
              <a:rPr lang="en-US" altLang="en-US" sz="2400" dirty="0"/>
              <a:t>December 26, 2014 – Direct Grants from ED</a:t>
            </a:r>
          </a:p>
          <a:p>
            <a:r>
              <a:rPr lang="en-US" altLang="en-US" sz="2400" b="1" dirty="0">
                <a:solidFill>
                  <a:srgbClr val="FF0000"/>
                </a:solidFill>
              </a:rPr>
              <a:t>July 1, 2015 – State Administered Programs</a:t>
            </a:r>
          </a:p>
          <a:p>
            <a:r>
              <a:rPr lang="en-US" altLang="en-US" sz="2400" dirty="0"/>
              <a:t>July 1, 2016 – Procurement Rules – One Year Grace Period</a:t>
            </a:r>
          </a:p>
          <a:p>
            <a:r>
              <a:rPr lang="en-US" altLang="en-US" sz="2400" dirty="0"/>
              <a:t>Indirect Cost Rates When Due For </a:t>
            </a:r>
            <a:r>
              <a:rPr lang="en-US" altLang="en-US" sz="2400" dirty="0" smtClean="0"/>
              <a:t>Renegotiation</a:t>
            </a:r>
          </a:p>
          <a:p>
            <a:pPr marL="0" indent="0">
              <a:buNone/>
            </a:pPr>
            <a:endParaRPr lang="en-US" altLang="en-US" dirty="0"/>
          </a:p>
          <a:p>
            <a:endParaRPr lang="en-US" altLang="en-US" sz="2400" dirty="0"/>
          </a:p>
          <a:p>
            <a:pPr marL="457200" lvl="1" indent="0">
              <a:buNone/>
            </a:pPr>
            <a:endParaRPr lang="en-US" altLang="en-US" dirty="0"/>
          </a:p>
          <a:p>
            <a:pPr lvl="1">
              <a:buFont typeface="Courier New" panose="02070309020205020404" pitchFamily="49" charset="0"/>
              <a:buChar char="o"/>
            </a:pPr>
            <a:endParaRPr lang="en-US" altLang="en-US" dirty="0"/>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24</a:t>
            </a:fld>
            <a:endParaRPr lang="en-US" dirty="0"/>
          </a:p>
        </p:txBody>
      </p:sp>
    </p:spTree>
    <p:extLst>
      <p:ext uri="{BB962C8B-B14F-4D97-AF65-F5344CB8AC3E}">
        <p14:creationId xmlns:p14="http://schemas.microsoft.com/office/powerpoint/2010/main" val="3753304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smtClean="0"/>
              <a:t>US </a:t>
            </a:r>
            <a:r>
              <a:rPr lang="en-US" altLang="en-US" dirty="0"/>
              <a:t>ED </a:t>
            </a:r>
            <a:r>
              <a:rPr lang="en-US" altLang="en-US" dirty="0" smtClean="0"/>
              <a:t/>
            </a:r>
            <a:br>
              <a:rPr lang="en-US" altLang="en-US" dirty="0" smtClean="0"/>
            </a:br>
            <a:r>
              <a:rPr lang="en-US" altLang="en-US" dirty="0" smtClean="0"/>
              <a:t>Adopts OMB Guidance</a:t>
            </a:r>
            <a:r>
              <a:rPr lang="en-US" dirty="0"/>
              <a:t>	</a:t>
            </a:r>
            <a:endParaRPr lang="en-US" altLang="en-US" dirty="0"/>
          </a:p>
        </p:txBody>
      </p:sp>
      <p:sp>
        <p:nvSpPr>
          <p:cNvPr id="3" name="Content Placeholder 2"/>
          <p:cNvSpPr>
            <a:spLocks noGrp="1"/>
          </p:cNvSpPr>
          <p:nvPr>
            <p:ph idx="1"/>
          </p:nvPr>
        </p:nvSpPr>
        <p:spPr/>
        <p:txBody>
          <a:bodyPr/>
          <a:lstStyle/>
          <a:p>
            <a:pPr marL="0" indent="0">
              <a:buNone/>
            </a:pPr>
            <a:r>
              <a:rPr lang="en-US" altLang="en-US" dirty="0" smtClean="0"/>
              <a:t>US ED </a:t>
            </a:r>
            <a:r>
              <a:rPr lang="en-US" altLang="en-US" dirty="0"/>
              <a:t>Adopts OMB </a:t>
            </a:r>
            <a:r>
              <a:rPr lang="en-US" altLang="en-US" dirty="0" smtClean="0"/>
              <a:t>Guidance </a:t>
            </a:r>
            <a:r>
              <a:rPr lang="en-US" altLang="en-US" dirty="0"/>
              <a:t>in 2 C.F.R. Part 200 except for:</a:t>
            </a:r>
          </a:p>
          <a:p>
            <a:pPr marL="666750" lvl="1" indent="-342900"/>
            <a:r>
              <a:rPr lang="en-US" altLang="en-US" dirty="0" smtClean="0"/>
              <a:t>2 C.F.R. § 200.102(a)</a:t>
            </a:r>
          </a:p>
          <a:p>
            <a:pPr lvl="2">
              <a:buFont typeface="Courier New" panose="02070309020205020404" pitchFamily="49" charset="0"/>
              <a:buChar char="o"/>
            </a:pPr>
            <a:r>
              <a:rPr lang="en-US" altLang="en-US" dirty="0" smtClean="0"/>
              <a:t>Authority for granting exceptions to regulations vested in OMB.</a:t>
            </a:r>
          </a:p>
          <a:p>
            <a:pPr lvl="2">
              <a:buFont typeface="Courier New" panose="02070309020205020404" pitchFamily="49" charset="0"/>
              <a:buChar char="o"/>
            </a:pPr>
            <a:r>
              <a:rPr lang="en-US" altLang="en-US" dirty="0" smtClean="0"/>
              <a:t>But Department </a:t>
            </a:r>
            <a:r>
              <a:rPr lang="en-US" altLang="en-US" dirty="0"/>
              <a:t>of Education </a:t>
            </a:r>
            <a:r>
              <a:rPr lang="en-US" altLang="en-US" dirty="0" smtClean="0"/>
              <a:t>Organization Act </a:t>
            </a:r>
            <a:r>
              <a:rPr lang="en-US" altLang="en-US" dirty="0"/>
              <a:t>20 U.S.C. § 3472 does not permit Secretary to delegate </a:t>
            </a:r>
            <a:r>
              <a:rPr lang="en-US" altLang="en-US" dirty="0" smtClean="0"/>
              <a:t>exceptions </a:t>
            </a:r>
            <a:r>
              <a:rPr lang="en-US" altLang="en-US" dirty="0"/>
              <a:t>to </a:t>
            </a:r>
            <a:r>
              <a:rPr lang="en-US" altLang="en-US" dirty="0" smtClean="0"/>
              <a:t>OMB.</a:t>
            </a:r>
          </a:p>
          <a:p>
            <a:pPr lvl="2">
              <a:buFont typeface="Courier New" panose="02070309020205020404" pitchFamily="49" charset="0"/>
              <a:buChar char="o"/>
            </a:pPr>
            <a:r>
              <a:rPr lang="en-US" altLang="en-US" dirty="0" smtClean="0"/>
              <a:t>Secretary </a:t>
            </a:r>
            <a:r>
              <a:rPr lang="en-US" altLang="en-US" dirty="0"/>
              <a:t>will consult within OMB.</a:t>
            </a:r>
          </a:p>
          <a:p>
            <a:pPr marL="666750" lvl="1" indent="-342900"/>
            <a:endParaRPr lang="en-US" altLang="en-US" sz="1200" dirty="0" smtClean="0"/>
          </a:p>
          <a:p>
            <a:pPr marL="666750" lvl="1" indent="-342900"/>
            <a:r>
              <a:rPr lang="en-US" altLang="en-US" dirty="0" smtClean="0"/>
              <a:t>2 </a:t>
            </a:r>
            <a:r>
              <a:rPr lang="en-US" altLang="en-US" dirty="0"/>
              <a:t>C.F.R. § 200.207(a</a:t>
            </a:r>
            <a:r>
              <a:rPr lang="en-US" altLang="en-US" dirty="0" smtClean="0"/>
              <a:t>)</a:t>
            </a:r>
          </a:p>
          <a:p>
            <a:pPr marL="1123950" lvl="2" indent="-342900">
              <a:buFont typeface="Courier New" panose="02070309020205020404" pitchFamily="49" charset="0"/>
              <a:buChar char="o"/>
            </a:pPr>
            <a:r>
              <a:rPr lang="en-US" altLang="en-US" dirty="0"/>
              <a:t>The Secretary retains the authority under sections 74.14 and 80.12 to impose high risk conditions on individual grants and individual grantees at time award is made or after an award is made.</a:t>
            </a:r>
          </a:p>
          <a:p>
            <a:pPr marL="1123950" lvl="2" indent="-342900"/>
            <a:endParaRPr lang="en-US" altLang="en-US" dirty="0"/>
          </a:p>
          <a:p>
            <a:endParaRPr lang="en-US" altLang="en-US" sz="2400" dirty="0"/>
          </a:p>
          <a:p>
            <a:pPr marL="457200" lvl="1" indent="0">
              <a:buNone/>
            </a:pPr>
            <a:endParaRPr lang="en-US" altLang="en-US" dirty="0"/>
          </a:p>
          <a:p>
            <a:pPr lvl="1">
              <a:buFont typeface="Courier New" panose="02070309020205020404" pitchFamily="49" charset="0"/>
              <a:buChar char="o"/>
            </a:pPr>
            <a:endParaRPr lang="en-US" altLang="en-US" dirty="0"/>
          </a:p>
          <a:p>
            <a:endParaRPr lang="en-US" altLang="en-US" dirty="0"/>
          </a:p>
          <a:p>
            <a:pPr>
              <a:buFont typeface="Courier New" panose="02070309020205020404" pitchFamily="49" charset="0"/>
              <a:buChar char="o"/>
            </a:pPr>
            <a:endParaRPr lang="en-US" sz="2800" dirty="0">
              <a:solidFill>
                <a:schemeClr val="tx1">
                  <a:lumMod val="65000"/>
                  <a:lumOff val="35000"/>
                </a:schemeClr>
              </a:solidFill>
            </a:endParaRPr>
          </a:p>
          <a:p>
            <a:pPr>
              <a:defRPr/>
            </a:pPr>
            <a:endParaRPr lang="en-US" altLang="en-US" sz="2400" dirty="0"/>
          </a:p>
          <a:p>
            <a:pPr lvl="1">
              <a:buFont typeface="Courier New" panose="02070309020205020404" pitchFamily="49" charset="0"/>
              <a:buChar char="o"/>
              <a:defRPr/>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25</a:t>
            </a:fld>
            <a:endParaRPr lang="en-US" dirty="0"/>
          </a:p>
        </p:txBody>
      </p:sp>
    </p:spTree>
    <p:extLst>
      <p:ext uri="{BB962C8B-B14F-4D97-AF65-F5344CB8AC3E}">
        <p14:creationId xmlns:p14="http://schemas.microsoft.com/office/powerpoint/2010/main" val="7357990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Programs to </a:t>
            </a:r>
            <a:r>
              <a:rPr lang="en-US" dirty="0" smtClean="0"/>
              <a:t/>
            </a:r>
            <a:br>
              <a:rPr lang="en-US" dirty="0" smtClean="0"/>
            </a:br>
            <a:r>
              <a:rPr lang="en-US" dirty="0" smtClean="0"/>
              <a:t>Which </a:t>
            </a:r>
            <a:r>
              <a:rPr lang="en-US" dirty="0"/>
              <a:t>Part 76 Applies</a:t>
            </a:r>
            <a:endParaRPr lang="en-US" altLang="en-US" dirty="0"/>
          </a:p>
        </p:txBody>
      </p:sp>
      <p:sp>
        <p:nvSpPr>
          <p:cNvPr id="3" name="Content Placeholder 2"/>
          <p:cNvSpPr>
            <a:spLocks noGrp="1"/>
          </p:cNvSpPr>
          <p:nvPr>
            <p:ph idx="1"/>
          </p:nvPr>
        </p:nvSpPr>
        <p:spPr/>
        <p:txBody>
          <a:bodyPr/>
          <a:lstStyle/>
          <a:p>
            <a:r>
              <a:rPr lang="en-US" altLang="en-US" dirty="0" smtClean="0"/>
              <a:t>Parts 76.1; 76.50; 76.51</a:t>
            </a:r>
            <a:endParaRPr lang="en-US" altLang="en-US" dirty="0"/>
          </a:p>
          <a:p>
            <a:r>
              <a:rPr lang="en-US" altLang="en-US" dirty="0"/>
              <a:t>Program statute authorizes fund allocation to States by </a:t>
            </a:r>
            <a:r>
              <a:rPr lang="en-US" altLang="en-US" dirty="0" smtClean="0"/>
              <a:t>formulas</a:t>
            </a:r>
          </a:p>
          <a:p>
            <a:r>
              <a:rPr lang="en-US" altLang="en-US" dirty="0"/>
              <a:t>State allocates funds by formula (Title I, IDEA-B, Perkins) or Competitively (AEFLA, 21st Century</a:t>
            </a:r>
            <a:r>
              <a:rPr lang="en-US" altLang="en-US" dirty="0" smtClean="0"/>
              <a:t>)</a:t>
            </a:r>
            <a:endParaRPr lang="en-US" altLang="en-US" dirty="0"/>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26</a:t>
            </a:fld>
            <a:endParaRPr lang="en-US" dirty="0"/>
          </a:p>
        </p:txBody>
      </p:sp>
    </p:spTree>
    <p:extLst>
      <p:ext uri="{BB962C8B-B14F-4D97-AF65-F5344CB8AC3E}">
        <p14:creationId xmlns:p14="http://schemas.microsoft.com/office/powerpoint/2010/main" val="957516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a:t>
            </a:r>
            <a:r>
              <a:rPr lang="en-US" dirty="0"/>
              <a:t>76 </a:t>
            </a:r>
            <a:endParaRPr lang="en-US" altLang="en-US" dirty="0"/>
          </a:p>
        </p:txBody>
      </p:sp>
      <p:sp>
        <p:nvSpPr>
          <p:cNvPr id="3" name="Content Placeholder 2"/>
          <p:cNvSpPr>
            <a:spLocks noGrp="1"/>
          </p:cNvSpPr>
          <p:nvPr>
            <p:ph idx="1"/>
          </p:nvPr>
        </p:nvSpPr>
        <p:spPr/>
        <p:txBody>
          <a:bodyPr/>
          <a:lstStyle/>
          <a:p>
            <a:pPr marL="0" indent="0">
              <a:buNone/>
            </a:pPr>
            <a:r>
              <a:rPr lang="en-US" dirty="0"/>
              <a:t>The General State </a:t>
            </a:r>
            <a:r>
              <a:rPr lang="en-US" dirty="0" smtClean="0"/>
              <a:t>Application</a:t>
            </a:r>
          </a:p>
          <a:p>
            <a:pPr marL="666750" lvl="1" indent="-342900">
              <a:defRPr/>
            </a:pPr>
            <a:r>
              <a:rPr lang="en-US" altLang="en-US" dirty="0"/>
              <a:t>76.101</a:t>
            </a:r>
          </a:p>
          <a:p>
            <a:pPr lvl="2">
              <a:buFont typeface="Courier New" panose="02070309020205020404" pitchFamily="49" charset="0"/>
              <a:buChar char="o"/>
              <a:defRPr/>
            </a:pPr>
            <a:r>
              <a:rPr lang="en-US" altLang="en-US" dirty="0"/>
              <a:t>Meets requirements of Section 441 of GEPA. </a:t>
            </a:r>
            <a:endParaRPr lang="en-US" altLang="en-US" dirty="0" smtClean="0"/>
          </a:p>
          <a:p>
            <a:pPr marL="0" indent="0">
              <a:buNone/>
              <a:defRPr/>
            </a:pPr>
            <a:r>
              <a:rPr lang="en-US" dirty="0"/>
              <a:t>The LEA Local </a:t>
            </a:r>
            <a:r>
              <a:rPr lang="en-US" dirty="0" smtClean="0"/>
              <a:t>Application</a:t>
            </a:r>
          </a:p>
          <a:p>
            <a:pPr marL="666750" lvl="1" indent="-342900">
              <a:defRPr/>
            </a:pPr>
            <a:r>
              <a:rPr lang="en-US" altLang="en-US" dirty="0"/>
              <a:t>76.301</a:t>
            </a:r>
          </a:p>
          <a:p>
            <a:pPr lvl="2">
              <a:buFont typeface="Courier New" panose="02070309020205020404" pitchFamily="49" charset="0"/>
              <a:buChar char="o"/>
              <a:defRPr/>
            </a:pPr>
            <a:r>
              <a:rPr lang="en-US" altLang="en-US" dirty="0"/>
              <a:t>Meets requirements of Section 442 of GEPA. </a:t>
            </a:r>
            <a:endParaRPr lang="en-US" altLang="en-US" dirty="0" smtClean="0"/>
          </a:p>
          <a:p>
            <a:pPr marL="0" lvl="2" indent="0">
              <a:spcBef>
                <a:spcPts val="1000"/>
              </a:spcBef>
              <a:buNone/>
              <a:defRPr/>
            </a:pPr>
            <a:r>
              <a:rPr lang="en-US" sz="2800" dirty="0"/>
              <a:t>Disapproval of an </a:t>
            </a:r>
            <a:r>
              <a:rPr lang="en-US" sz="2800" dirty="0" smtClean="0"/>
              <a:t>Application</a:t>
            </a:r>
          </a:p>
          <a:p>
            <a:pPr marL="666750" lvl="1" indent="-342900">
              <a:defRPr/>
            </a:pPr>
            <a:r>
              <a:rPr lang="en-US" altLang="en-US" dirty="0"/>
              <a:t>76.401</a:t>
            </a:r>
          </a:p>
          <a:p>
            <a:pPr lvl="2">
              <a:buFont typeface="Courier New" panose="02070309020205020404" pitchFamily="49" charset="0"/>
              <a:buChar char="o"/>
              <a:defRPr/>
            </a:pPr>
            <a:r>
              <a:rPr lang="en-US" altLang="en-US" dirty="0"/>
              <a:t>Due Process and State Agency Hearing</a:t>
            </a:r>
          </a:p>
          <a:p>
            <a:pPr marL="0" lvl="2" indent="0">
              <a:spcBef>
                <a:spcPts val="1000"/>
              </a:spcBef>
              <a:buNone/>
              <a:defRPr/>
            </a:pPr>
            <a:endParaRPr lang="en-US" altLang="en-US" sz="2800" dirty="0"/>
          </a:p>
          <a:p>
            <a:pPr lvl="2">
              <a:buFont typeface="Courier New" panose="02070309020205020404" pitchFamily="49" charset="0"/>
              <a:buChar char="o"/>
              <a:defRPr/>
            </a:pPr>
            <a:endParaRPr lang="en-US" altLang="en-US" dirty="0"/>
          </a:p>
          <a:p>
            <a:pPr marL="323850" lvl="1" indent="0">
              <a:buNone/>
              <a:defRPr/>
            </a:pPr>
            <a:endParaRPr lang="en-US" altLang="en-US" sz="3000" dirty="0">
              <a:solidFill>
                <a:schemeClr val="tx1">
                  <a:lumMod val="65000"/>
                  <a:lumOff val="35000"/>
                </a:schemeClr>
              </a:solidFill>
            </a:endParaRPr>
          </a:p>
          <a:p>
            <a:pPr marL="0" indent="0">
              <a:buNone/>
            </a:pPr>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27</a:t>
            </a:fld>
            <a:endParaRPr lang="en-US" dirty="0"/>
          </a:p>
        </p:txBody>
      </p:sp>
    </p:spTree>
    <p:extLst>
      <p:ext uri="{BB962C8B-B14F-4D97-AF65-F5344CB8AC3E}">
        <p14:creationId xmlns:p14="http://schemas.microsoft.com/office/powerpoint/2010/main" val="41630147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a:t>
            </a:r>
            <a:r>
              <a:rPr lang="en-US" dirty="0"/>
              <a:t>76 </a:t>
            </a:r>
            <a:endParaRPr lang="en-US" altLang="en-US" dirty="0"/>
          </a:p>
        </p:txBody>
      </p:sp>
      <p:sp>
        <p:nvSpPr>
          <p:cNvPr id="3" name="Content Placeholder 2"/>
          <p:cNvSpPr>
            <a:spLocks noGrp="1"/>
          </p:cNvSpPr>
          <p:nvPr>
            <p:ph idx="1"/>
          </p:nvPr>
        </p:nvSpPr>
        <p:spPr/>
        <p:txBody>
          <a:bodyPr/>
          <a:lstStyle/>
          <a:p>
            <a:pPr marL="0" lvl="2" indent="0">
              <a:spcBef>
                <a:spcPts val="1000"/>
              </a:spcBef>
              <a:buNone/>
              <a:defRPr/>
            </a:pPr>
            <a:r>
              <a:rPr lang="en-US" sz="2800" dirty="0" smtClean="0"/>
              <a:t>Allowable Costs</a:t>
            </a:r>
            <a:endParaRPr lang="en-US" altLang="en-US" dirty="0"/>
          </a:p>
          <a:p>
            <a:pPr marL="666750" lvl="1" indent="-342900">
              <a:defRPr/>
            </a:pPr>
            <a:r>
              <a:rPr lang="en-US" altLang="en-US" dirty="0"/>
              <a:t>76.530</a:t>
            </a:r>
          </a:p>
          <a:p>
            <a:pPr lvl="2">
              <a:buFont typeface="Courier New" panose="02070309020205020404" pitchFamily="49" charset="0"/>
              <a:buChar char="o"/>
              <a:defRPr/>
            </a:pPr>
            <a:r>
              <a:rPr lang="en-US" altLang="en-US" dirty="0"/>
              <a:t>The general principles to be used in determining costs applicable to grants is in 2 C.F.R. Part 200, Subpart </a:t>
            </a:r>
            <a:r>
              <a:rPr lang="en-US" altLang="en-US" dirty="0" smtClean="0"/>
              <a:t>E.</a:t>
            </a:r>
          </a:p>
          <a:p>
            <a:pPr marL="0" lvl="2" indent="0">
              <a:spcBef>
                <a:spcPts val="1000"/>
              </a:spcBef>
              <a:buNone/>
              <a:defRPr/>
            </a:pPr>
            <a:r>
              <a:rPr lang="en-US" sz="2800" dirty="0" smtClean="0"/>
              <a:t>Indirect </a:t>
            </a:r>
            <a:r>
              <a:rPr lang="en-US" sz="2800" dirty="0"/>
              <a:t>Cost </a:t>
            </a:r>
            <a:r>
              <a:rPr lang="en-US" sz="2800" dirty="0" smtClean="0"/>
              <a:t>Rates</a:t>
            </a:r>
          </a:p>
          <a:p>
            <a:pPr marL="666750" lvl="1" indent="-342900">
              <a:defRPr/>
            </a:pPr>
            <a:r>
              <a:rPr lang="en-US" altLang="en-US" dirty="0"/>
              <a:t>76.560 through 76.569</a:t>
            </a:r>
          </a:p>
          <a:p>
            <a:pPr lvl="2">
              <a:buFont typeface="Courier New" panose="02070309020205020404" pitchFamily="49" charset="0"/>
              <a:buChar char="o"/>
              <a:defRPr/>
            </a:pPr>
            <a:r>
              <a:rPr lang="en-US" altLang="en-US" dirty="0"/>
              <a:t>Incorporates language from 2 C.F.R. Part 200, 79 FR </a:t>
            </a:r>
            <a:r>
              <a:rPr lang="en-US" altLang="en-US" dirty="0" smtClean="0"/>
              <a:t>76094</a:t>
            </a:r>
          </a:p>
          <a:p>
            <a:pPr marL="0" lvl="2" indent="0">
              <a:spcBef>
                <a:spcPts val="1000"/>
              </a:spcBef>
              <a:buNone/>
              <a:defRPr/>
            </a:pPr>
            <a:r>
              <a:rPr lang="en-US" sz="2800" dirty="0" smtClean="0"/>
              <a:t>General Administrative Responsibilities</a:t>
            </a:r>
          </a:p>
          <a:p>
            <a:pPr marL="666750" lvl="1" indent="-342900">
              <a:defRPr/>
            </a:pPr>
            <a:r>
              <a:rPr lang="en-US" altLang="en-US" dirty="0" smtClean="0"/>
              <a:t>76.700 through 76.702 </a:t>
            </a:r>
            <a:endParaRPr lang="en-US" altLang="en-US" dirty="0"/>
          </a:p>
          <a:p>
            <a:pPr lvl="2">
              <a:buFont typeface="Courier New" panose="02070309020205020404" pitchFamily="49" charset="0"/>
              <a:buChar char="o"/>
              <a:defRPr/>
            </a:pPr>
            <a:r>
              <a:rPr lang="en-US" altLang="en-US" dirty="0"/>
              <a:t>Incorporates 2 C.F.R. Part 200, Subpart D.</a:t>
            </a:r>
          </a:p>
          <a:p>
            <a:pPr marL="0" lvl="2" indent="0">
              <a:spcBef>
                <a:spcPts val="1000"/>
              </a:spcBef>
              <a:buNone/>
              <a:defRPr/>
            </a:pPr>
            <a:endParaRPr lang="en-US" altLang="en-US" sz="2800" b="1"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28</a:t>
            </a:fld>
            <a:endParaRPr lang="en-US" dirty="0"/>
          </a:p>
        </p:txBody>
      </p:sp>
    </p:spTree>
    <p:extLst>
      <p:ext uri="{BB962C8B-B14F-4D97-AF65-F5344CB8AC3E}">
        <p14:creationId xmlns:p14="http://schemas.microsoft.com/office/powerpoint/2010/main" val="8530837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a:t>
            </a:r>
            <a:r>
              <a:rPr lang="en-US" dirty="0"/>
              <a:t>76 </a:t>
            </a:r>
            <a:endParaRPr lang="en-US" altLang="en-US" dirty="0"/>
          </a:p>
        </p:txBody>
      </p:sp>
      <p:sp>
        <p:nvSpPr>
          <p:cNvPr id="3" name="Content Placeholder 2"/>
          <p:cNvSpPr>
            <a:spLocks noGrp="1"/>
          </p:cNvSpPr>
          <p:nvPr>
            <p:ph idx="1"/>
          </p:nvPr>
        </p:nvSpPr>
        <p:spPr/>
        <p:txBody>
          <a:bodyPr/>
          <a:lstStyle/>
          <a:p>
            <a:pPr marL="0" lvl="2" indent="0">
              <a:spcBef>
                <a:spcPts val="1000"/>
              </a:spcBef>
              <a:buNone/>
              <a:defRPr/>
            </a:pPr>
            <a:r>
              <a:rPr lang="en-US" sz="2800" dirty="0" smtClean="0"/>
              <a:t>Obligation of </a:t>
            </a:r>
            <a:r>
              <a:rPr lang="en-US" sz="2800" dirty="0"/>
              <a:t>Funds</a:t>
            </a:r>
            <a:r>
              <a:rPr lang="en-US" sz="2800" dirty="0" smtClean="0"/>
              <a:t> </a:t>
            </a:r>
            <a:endParaRPr lang="en-US" altLang="en-US" dirty="0" smtClean="0"/>
          </a:p>
          <a:p>
            <a:pPr marL="666750" lvl="1" indent="-342900">
              <a:defRPr/>
            </a:pPr>
            <a:r>
              <a:rPr lang="en-US" altLang="en-US" dirty="0" smtClean="0"/>
              <a:t>76.703</a:t>
            </a:r>
          </a:p>
          <a:p>
            <a:pPr lvl="2">
              <a:buFont typeface="Courier New" panose="02070309020205020404" pitchFamily="49" charset="0"/>
              <a:buChar char="o"/>
              <a:defRPr/>
            </a:pPr>
            <a:r>
              <a:rPr lang="en-US" altLang="en-US" dirty="0"/>
              <a:t>If plan submitted in “Substantially Approvable Form” funds available for obligation on date funds available to Secretary for obligation.</a:t>
            </a:r>
          </a:p>
          <a:p>
            <a:pPr marL="0" lvl="2" indent="0">
              <a:spcBef>
                <a:spcPts val="1000"/>
              </a:spcBef>
              <a:buNone/>
              <a:defRPr/>
            </a:pPr>
            <a:r>
              <a:rPr lang="en-US" sz="2800" dirty="0"/>
              <a:t>When Obligations are </a:t>
            </a:r>
            <a:r>
              <a:rPr lang="en-US" sz="2800" dirty="0" smtClean="0"/>
              <a:t>Made</a:t>
            </a:r>
          </a:p>
          <a:p>
            <a:pPr marL="666750" lvl="1" indent="-342900">
              <a:defRPr/>
            </a:pPr>
            <a:r>
              <a:rPr lang="en-US" altLang="en-US" dirty="0"/>
              <a:t>76.707</a:t>
            </a:r>
          </a:p>
          <a:p>
            <a:pPr lvl="2">
              <a:buFont typeface="Courier New" panose="02070309020205020404" pitchFamily="49" charset="0"/>
              <a:buChar char="o"/>
              <a:defRPr/>
            </a:pPr>
            <a:r>
              <a:rPr lang="en-US" altLang="en-US" dirty="0"/>
              <a:t>Note differences on obligation </a:t>
            </a:r>
            <a:r>
              <a:rPr lang="en-US" altLang="en-US" dirty="0" smtClean="0"/>
              <a:t>dates</a:t>
            </a:r>
          </a:p>
          <a:p>
            <a:pPr lvl="2">
              <a:buFont typeface="Courier New" panose="02070309020205020404" pitchFamily="49" charset="0"/>
              <a:buChar char="o"/>
              <a:defRPr/>
            </a:pPr>
            <a:r>
              <a:rPr lang="en-US" altLang="en-US" dirty="0"/>
              <a:t>Adds new </a:t>
            </a:r>
            <a:r>
              <a:rPr lang="en-US" altLang="en-US" dirty="0" smtClean="0"/>
              <a:t>category: </a:t>
            </a:r>
            <a:r>
              <a:rPr lang="en-US" altLang="en-US" dirty="0"/>
              <a:t>pre-agreement costs approved by Secretary are obligated on 1</a:t>
            </a:r>
            <a:r>
              <a:rPr lang="en-US" altLang="en-US" baseline="30000" dirty="0"/>
              <a:t>st</a:t>
            </a:r>
            <a:r>
              <a:rPr lang="en-US" altLang="en-US" dirty="0"/>
              <a:t> day of grant performance period</a:t>
            </a:r>
            <a:r>
              <a:rPr lang="en-US" altLang="en-US" dirty="0" smtClean="0"/>
              <a:t>.</a:t>
            </a:r>
            <a:endParaRPr lang="en-US" altLang="en-US" dirty="0"/>
          </a:p>
          <a:p>
            <a:pPr marL="0" lvl="2" indent="0">
              <a:spcBef>
                <a:spcPts val="1000"/>
              </a:spcBef>
              <a:buNone/>
              <a:defRPr/>
            </a:pPr>
            <a:endParaRPr lang="en-US" altLang="en-US" sz="2800" b="1"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29</a:t>
            </a:fld>
            <a:endParaRPr lang="en-US" dirty="0"/>
          </a:p>
        </p:txBody>
      </p:sp>
    </p:spTree>
    <p:extLst>
      <p:ext uri="{BB962C8B-B14F-4D97-AF65-F5344CB8AC3E}">
        <p14:creationId xmlns:p14="http://schemas.microsoft.com/office/powerpoint/2010/main" val="407968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The New </a:t>
            </a:r>
            <a:r>
              <a:rPr lang="en-US" altLang="en-US" dirty="0"/>
              <a:t>EDGAR</a:t>
            </a:r>
            <a:endParaRPr lang="en-US"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a:t>
            </a:fld>
            <a:endParaRPr lang="en-US" dirty="0"/>
          </a:p>
        </p:txBody>
      </p:sp>
      <p:sp>
        <p:nvSpPr>
          <p:cNvPr id="8" name="TextBox 7"/>
          <p:cNvSpPr txBox="1">
            <a:spLocks noChangeArrowheads="1"/>
          </p:cNvSpPr>
          <p:nvPr/>
        </p:nvSpPr>
        <p:spPr bwMode="auto">
          <a:xfrm>
            <a:off x="390525" y="1764388"/>
            <a:ext cx="82581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dirty="0"/>
              <a:t>SCHOOL IMPROVEMENT &amp; DISTRICT EFFECTIVENESS</a:t>
            </a:r>
          </a:p>
        </p:txBody>
      </p:sp>
      <p:pic>
        <p:nvPicPr>
          <p:cNvPr id="9"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51100" y="2183041"/>
            <a:ext cx="4241800" cy="4013200"/>
          </a:xfrm>
        </p:spPr>
      </p:pic>
    </p:spTree>
    <p:extLst>
      <p:ext uri="{BB962C8B-B14F-4D97-AF65-F5344CB8AC3E}">
        <p14:creationId xmlns:p14="http://schemas.microsoft.com/office/powerpoint/2010/main" val="41569592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a:t>
            </a:r>
            <a:r>
              <a:rPr lang="en-US" dirty="0"/>
              <a:t>76 </a:t>
            </a:r>
            <a:endParaRPr lang="en-US" altLang="en-US" dirty="0"/>
          </a:p>
        </p:txBody>
      </p:sp>
      <p:sp>
        <p:nvSpPr>
          <p:cNvPr id="3" name="Content Placeholder 2"/>
          <p:cNvSpPr>
            <a:spLocks noGrp="1"/>
          </p:cNvSpPr>
          <p:nvPr>
            <p:ph idx="1"/>
          </p:nvPr>
        </p:nvSpPr>
        <p:spPr/>
        <p:txBody>
          <a:bodyPr/>
          <a:lstStyle/>
          <a:p>
            <a:pPr marL="0" lvl="2" indent="0">
              <a:spcBef>
                <a:spcPts val="1000"/>
              </a:spcBef>
              <a:buNone/>
              <a:defRPr/>
            </a:pPr>
            <a:r>
              <a:rPr lang="en-US" sz="2800" dirty="0"/>
              <a:t>Obligation </a:t>
            </a:r>
            <a:r>
              <a:rPr lang="en-US" sz="2800" dirty="0" smtClean="0"/>
              <a:t>Period</a:t>
            </a:r>
            <a:endParaRPr lang="en-US" altLang="en-US" dirty="0" smtClean="0"/>
          </a:p>
          <a:p>
            <a:pPr marL="666750" lvl="1" indent="-342900">
              <a:defRPr/>
            </a:pPr>
            <a:r>
              <a:rPr lang="en-US" altLang="en-US" dirty="0" smtClean="0"/>
              <a:t>76.708 through76.710</a:t>
            </a:r>
            <a:endParaRPr lang="en-US" altLang="en-US" dirty="0"/>
          </a:p>
          <a:p>
            <a:pPr lvl="2">
              <a:buFont typeface="Courier New" panose="02070309020205020404" pitchFamily="49" charset="0"/>
              <a:buChar char="o"/>
              <a:defRPr/>
            </a:pPr>
            <a:r>
              <a:rPr lang="en-US" altLang="en-US" dirty="0"/>
              <a:t>708(c) references 2 C.F.R. Part 200 on Pre-Agreement </a:t>
            </a:r>
            <a:r>
              <a:rPr lang="en-US" altLang="en-US" dirty="0" smtClean="0"/>
              <a:t>Costs.</a:t>
            </a:r>
          </a:p>
          <a:p>
            <a:pPr marL="0" lvl="2" indent="0">
              <a:spcBef>
                <a:spcPts val="1000"/>
              </a:spcBef>
              <a:buNone/>
              <a:defRPr/>
            </a:pPr>
            <a:r>
              <a:rPr lang="en-US" sz="2800" dirty="0"/>
              <a:t>Reports and </a:t>
            </a:r>
            <a:r>
              <a:rPr lang="en-US" sz="2800" dirty="0" smtClean="0"/>
              <a:t>Records</a:t>
            </a:r>
          </a:p>
          <a:p>
            <a:pPr marL="666750" lvl="1" indent="-342900">
              <a:defRPr/>
            </a:pPr>
            <a:r>
              <a:rPr lang="en-US" altLang="en-US" dirty="0"/>
              <a:t>76.720 </a:t>
            </a:r>
            <a:r>
              <a:rPr lang="en-US" altLang="en-US" dirty="0" smtClean="0"/>
              <a:t>through 76.731</a:t>
            </a:r>
            <a:endParaRPr lang="en-US" altLang="en-US" dirty="0"/>
          </a:p>
          <a:p>
            <a:pPr lvl="2">
              <a:buFont typeface="Courier New" panose="02070309020205020404" pitchFamily="49" charset="0"/>
              <a:buChar char="o"/>
              <a:defRPr/>
            </a:pPr>
            <a:r>
              <a:rPr lang="en-US" altLang="en-US" dirty="0"/>
              <a:t>References new reporting requirements on financial management in 2 C.F.R. § 200.302 (performance reporting)</a:t>
            </a:r>
          </a:p>
          <a:p>
            <a:pPr marL="0" lvl="2" indent="0">
              <a:spcBef>
                <a:spcPts val="1000"/>
              </a:spcBef>
              <a:buNone/>
              <a:defRPr/>
            </a:pPr>
            <a:r>
              <a:rPr lang="en-US" sz="2800" dirty="0"/>
              <a:t>Funds under </a:t>
            </a:r>
            <a:r>
              <a:rPr lang="en-US" sz="2800" dirty="0" smtClean="0"/>
              <a:t>More </a:t>
            </a:r>
            <a:r>
              <a:rPr lang="en-US" sz="2800" dirty="0"/>
              <a:t>than </a:t>
            </a:r>
            <a:r>
              <a:rPr lang="en-US" sz="2800" dirty="0" smtClean="0"/>
              <a:t>One </a:t>
            </a:r>
            <a:r>
              <a:rPr lang="en-US" sz="2800" dirty="0"/>
              <a:t>Program to </a:t>
            </a:r>
            <a:r>
              <a:rPr lang="en-US" sz="2800" dirty="0" smtClean="0"/>
              <a:t>Assist </a:t>
            </a:r>
            <a:r>
              <a:rPr lang="en-US" sz="2800" dirty="0"/>
              <a:t>a Single </a:t>
            </a:r>
            <a:r>
              <a:rPr lang="en-US" sz="2800" dirty="0" smtClean="0"/>
              <a:t>Activity</a:t>
            </a:r>
          </a:p>
          <a:p>
            <a:pPr marL="666750" lvl="1" indent="-342900">
              <a:defRPr/>
            </a:pPr>
            <a:r>
              <a:rPr lang="en-US" altLang="en-US" dirty="0"/>
              <a:t>76.760 </a:t>
            </a:r>
          </a:p>
          <a:p>
            <a:pPr lvl="2">
              <a:buFont typeface="Courier New" panose="02070309020205020404" pitchFamily="49" charset="0"/>
              <a:buChar char="o"/>
              <a:defRPr/>
            </a:pPr>
            <a:r>
              <a:rPr lang="en-US" altLang="en-US" dirty="0"/>
              <a:t>Must comply with req. of each program</a:t>
            </a:r>
          </a:p>
          <a:p>
            <a:pPr lvl="2">
              <a:buFont typeface="Courier New" panose="02070309020205020404" pitchFamily="49" charset="0"/>
              <a:buChar char="o"/>
              <a:defRPr/>
            </a:pPr>
            <a:r>
              <a:rPr lang="en-US" altLang="en-US" dirty="0"/>
              <a:t>Proper accounting</a:t>
            </a:r>
          </a:p>
          <a:p>
            <a:pPr marL="0" lvl="2" indent="0">
              <a:spcBef>
                <a:spcPts val="1000"/>
              </a:spcBef>
              <a:buNone/>
              <a:defRPr/>
            </a:pPr>
            <a:endParaRPr lang="en-US" altLang="en-US" sz="2800" b="1"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30</a:t>
            </a:fld>
            <a:endParaRPr lang="en-US" dirty="0"/>
          </a:p>
        </p:txBody>
      </p:sp>
    </p:spTree>
    <p:extLst>
      <p:ext uri="{BB962C8B-B14F-4D97-AF65-F5344CB8AC3E}">
        <p14:creationId xmlns:p14="http://schemas.microsoft.com/office/powerpoint/2010/main" val="3504591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a:t>
            </a:r>
            <a:r>
              <a:rPr lang="en-US" dirty="0"/>
              <a:t>76 </a:t>
            </a:r>
            <a:endParaRPr lang="en-US" altLang="en-US" dirty="0"/>
          </a:p>
        </p:txBody>
      </p:sp>
      <p:sp>
        <p:nvSpPr>
          <p:cNvPr id="3" name="Content Placeholder 2"/>
          <p:cNvSpPr>
            <a:spLocks noGrp="1"/>
          </p:cNvSpPr>
          <p:nvPr>
            <p:ph idx="1"/>
          </p:nvPr>
        </p:nvSpPr>
        <p:spPr/>
        <p:txBody>
          <a:bodyPr/>
          <a:lstStyle/>
          <a:p>
            <a:pPr marL="0" lvl="2" indent="0">
              <a:spcBef>
                <a:spcPts val="1000"/>
              </a:spcBef>
              <a:buNone/>
              <a:defRPr/>
            </a:pPr>
            <a:r>
              <a:rPr lang="en-US" sz="2800" dirty="0"/>
              <a:t>Procedures to Ensure </a:t>
            </a:r>
            <a:r>
              <a:rPr lang="en-US" sz="2800" dirty="0" smtClean="0"/>
              <a:t>Compliance</a:t>
            </a:r>
          </a:p>
          <a:p>
            <a:pPr marL="666750" lvl="1" indent="-342900">
              <a:defRPr/>
            </a:pPr>
            <a:r>
              <a:rPr lang="en-US" altLang="en-US" dirty="0"/>
              <a:t>76.770 </a:t>
            </a:r>
            <a:r>
              <a:rPr lang="en-US" altLang="en-US" dirty="0" smtClean="0"/>
              <a:t>through 76.783</a:t>
            </a:r>
            <a:endParaRPr lang="en-US" altLang="en-US" dirty="0"/>
          </a:p>
          <a:p>
            <a:pPr lvl="2">
              <a:buFont typeface="Courier New" panose="02070309020205020404" pitchFamily="49" charset="0"/>
              <a:buChar char="o"/>
              <a:defRPr/>
            </a:pPr>
            <a:r>
              <a:rPr lang="en-US" altLang="en-US" dirty="0"/>
              <a:t>Goes beyond requirements of 2 C.F.R. Part 200, Subpart </a:t>
            </a:r>
            <a:r>
              <a:rPr lang="en-US" altLang="en-US" dirty="0" smtClean="0"/>
              <a:t>D</a:t>
            </a:r>
          </a:p>
          <a:p>
            <a:pPr marL="0" indent="0">
              <a:buNone/>
              <a:defRPr/>
            </a:pPr>
            <a:r>
              <a:rPr lang="en-US" dirty="0"/>
              <a:t>Federal Procedures to Assure </a:t>
            </a:r>
            <a:r>
              <a:rPr lang="en-US" dirty="0" smtClean="0"/>
              <a:t>Compliance</a:t>
            </a:r>
          </a:p>
          <a:p>
            <a:pPr marL="666750" lvl="1" indent="-342900">
              <a:defRPr/>
            </a:pPr>
            <a:r>
              <a:rPr lang="en-US" altLang="en-US" dirty="0"/>
              <a:t>76.900		</a:t>
            </a:r>
          </a:p>
          <a:p>
            <a:pPr lvl="2">
              <a:buFont typeface="Courier New" panose="02070309020205020404" pitchFamily="49" charset="0"/>
              <a:buChar char="o"/>
              <a:defRPr/>
            </a:pPr>
            <a:r>
              <a:rPr lang="en-US" altLang="en-US" dirty="0"/>
              <a:t>No waivers, unless specifically </a:t>
            </a:r>
            <a:r>
              <a:rPr lang="en-US" altLang="en-US" dirty="0" smtClean="0"/>
              <a:t>authorized</a:t>
            </a:r>
          </a:p>
          <a:p>
            <a:pPr lvl="1" indent="-338138">
              <a:defRPr/>
            </a:pPr>
            <a:r>
              <a:rPr lang="en-US" altLang="en-US" dirty="0" smtClean="0"/>
              <a:t>76.901</a:t>
            </a:r>
            <a:endParaRPr lang="en-US" altLang="en-US" dirty="0"/>
          </a:p>
          <a:p>
            <a:pPr lvl="2">
              <a:buFont typeface="Courier New" panose="02070309020205020404" pitchFamily="49" charset="0"/>
              <a:buChar char="o"/>
              <a:defRPr/>
            </a:pPr>
            <a:r>
              <a:rPr lang="en-US" altLang="en-US" dirty="0" smtClean="0"/>
              <a:t>OALJ</a:t>
            </a:r>
            <a:endParaRPr lang="en-US" altLang="en-US" dirty="0"/>
          </a:p>
          <a:p>
            <a:pPr marL="666750" lvl="1" indent="-342900">
              <a:defRPr/>
            </a:pPr>
            <a:r>
              <a:rPr lang="en-US" altLang="en-US" dirty="0" smtClean="0"/>
              <a:t>76.902 </a:t>
            </a:r>
            <a:endParaRPr lang="en-US" altLang="en-US" dirty="0"/>
          </a:p>
          <a:p>
            <a:pPr lvl="2">
              <a:buFont typeface="Courier New" panose="02070309020205020404" pitchFamily="49" charset="0"/>
              <a:buChar char="o"/>
              <a:defRPr/>
            </a:pPr>
            <a:r>
              <a:rPr lang="en-US" altLang="en-US" dirty="0"/>
              <a:t>Judicial Review </a:t>
            </a:r>
            <a:endParaRPr lang="en-US" altLang="en-US" sz="2800" b="1" dirty="0"/>
          </a:p>
          <a:p>
            <a:pPr marL="666750" lvl="1" indent="-342900">
              <a:defRPr/>
            </a:pPr>
            <a:r>
              <a:rPr lang="en-US" altLang="en-US" dirty="0" smtClean="0"/>
              <a:t>76.910 </a:t>
            </a:r>
            <a:endParaRPr lang="en-US" altLang="en-US" dirty="0"/>
          </a:p>
          <a:p>
            <a:pPr lvl="2">
              <a:buFont typeface="Courier New" panose="02070309020205020404" pitchFamily="49" charset="0"/>
              <a:buChar char="o"/>
              <a:defRPr/>
            </a:pPr>
            <a:r>
              <a:rPr lang="en-US" altLang="en-US" dirty="0"/>
              <a:t>Cooperation with Audits</a:t>
            </a:r>
          </a:p>
          <a:p>
            <a:pPr lvl="2">
              <a:buFont typeface="Courier New" panose="02070309020205020404" pitchFamily="49" charset="0"/>
              <a:buChar char="o"/>
              <a:defRPr/>
            </a:pPr>
            <a:r>
              <a:rPr lang="en-US" altLang="en-US" dirty="0" smtClean="0"/>
              <a:t> </a:t>
            </a:r>
            <a:endParaRPr lang="en-US" altLang="en-US" dirty="0"/>
          </a:p>
          <a:p>
            <a:pPr lvl="1">
              <a:defRPr/>
            </a:pPr>
            <a:endParaRPr lang="en-US" altLang="en-US" dirty="0" smtClean="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31</a:t>
            </a:fld>
            <a:endParaRPr lang="en-US" dirty="0"/>
          </a:p>
        </p:txBody>
      </p:sp>
    </p:spTree>
    <p:extLst>
      <p:ext uri="{BB962C8B-B14F-4D97-AF65-F5344CB8AC3E}">
        <p14:creationId xmlns:p14="http://schemas.microsoft.com/office/powerpoint/2010/main" val="33652206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u="sng" dirty="0"/>
              <a:t>New</a:t>
            </a:r>
            <a:r>
              <a:rPr lang="en-US" dirty="0"/>
              <a:t> 2 C.F.R. Part 200</a:t>
            </a:r>
            <a:endParaRPr lang="en-US" altLang="en-US" dirty="0"/>
          </a:p>
        </p:txBody>
      </p:sp>
      <p:sp>
        <p:nvSpPr>
          <p:cNvPr id="3" name="Content Placeholder 2"/>
          <p:cNvSpPr>
            <a:spLocks noGrp="1"/>
          </p:cNvSpPr>
          <p:nvPr>
            <p:ph idx="1"/>
          </p:nvPr>
        </p:nvSpPr>
        <p:spPr/>
        <p:txBody>
          <a:bodyPr/>
          <a:lstStyle/>
          <a:p>
            <a:pPr marL="457200" lvl="1" indent="-457200">
              <a:defRPr/>
            </a:pPr>
            <a:r>
              <a:rPr lang="en-US" altLang="en-US" sz="2800" dirty="0" smtClean="0"/>
              <a:t>Stronger emphasis on internal controls</a:t>
            </a:r>
          </a:p>
          <a:p>
            <a:pPr marL="457200" lvl="1" indent="-457200">
              <a:defRPr/>
            </a:pPr>
            <a:r>
              <a:rPr lang="en-US" altLang="en-US" sz="2800" dirty="0" smtClean="0"/>
              <a:t>Enhanced monitoring/performance metrics </a:t>
            </a:r>
          </a:p>
          <a:p>
            <a:pPr marL="914400" lvl="2" indent="-457200">
              <a:buFont typeface="Courier New" panose="02070309020205020404" pitchFamily="49" charset="0"/>
              <a:buChar char="o"/>
              <a:defRPr/>
            </a:pPr>
            <a:r>
              <a:rPr lang="en-US" altLang="en-US" sz="2400" dirty="0" smtClean="0"/>
              <a:t>Monitoring--200.331(d)</a:t>
            </a:r>
          </a:p>
          <a:p>
            <a:pPr marL="1371600" lvl="3" indent="-457200">
              <a:buFont typeface="Wingdings" panose="05000000000000000000" pitchFamily="2" charset="2"/>
              <a:buChar char="ü"/>
              <a:defRPr/>
            </a:pPr>
            <a:r>
              <a:rPr lang="en-US" sz="2000" dirty="0" smtClean="0"/>
              <a:t>States </a:t>
            </a:r>
            <a:r>
              <a:rPr lang="en-US" sz="2000" dirty="0"/>
              <a:t>must monitor its subrecipients to assure compliance and performance goals are </a:t>
            </a:r>
            <a:r>
              <a:rPr lang="en-US" sz="2000" dirty="0" smtClean="0"/>
              <a:t>achieved</a:t>
            </a:r>
          </a:p>
          <a:p>
            <a:pPr marL="1371600" lvl="3" indent="-457200">
              <a:buFont typeface="Wingdings" panose="05000000000000000000" pitchFamily="2" charset="2"/>
              <a:buChar char="ü"/>
              <a:defRPr/>
            </a:pPr>
            <a:r>
              <a:rPr lang="en-US" altLang="en-US" sz="2000" dirty="0"/>
              <a:t>Monitoring must include: </a:t>
            </a:r>
            <a:r>
              <a:rPr lang="en-US" altLang="en-US" sz="2000" dirty="0" smtClean="0"/>
              <a:t>Review </a:t>
            </a:r>
            <a:r>
              <a:rPr lang="en-US" altLang="en-US" sz="2000" dirty="0"/>
              <a:t>of financial and programmatic </a:t>
            </a:r>
            <a:r>
              <a:rPr lang="en-US" altLang="en-US" sz="2000" dirty="0" smtClean="0"/>
              <a:t>reports; Ensuring </a:t>
            </a:r>
            <a:r>
              <a:rPr lang="en-US" altLang="en-US" sz="2000" dirty="0"/>
              <a:t>corrective action; Issue a “management decision” on audit </a:t>
            </a:r>
            <a:r>
              <a:rPr lang="en-US" altLang="en-US" sz="2000" dirty="0" smtClean="0"/>
              <a:t>findings</a:t>
            </a:r>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32</a:t>
            </a:fld>
            <a:endParaRPr lang="en-US" dirty="0"/>
          </a:p>
        </p:txBody>
      </p:sp>
    </p:spTree>
    <p:extLst>
      <p:ext uri="{BB962C8B-B14F-4D97-AF65-F5344CB8AC3E}">
        <p14:creationId xmlns:p14="http://schemas.microsoft.com/office/powerpoint/2010/main" val="20763377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u="sng" dirty="0"/>
              <a:t>New</a:t>
            </a:r>
            <a:r>
              <a:rPr lang="en-US" dirty="0"/>
              <a:t> 2 C.F.R. Part 200</a:t>
            </a:r>
            <a:endParaRPr lang="en-US" altLang="en-US" dirty="0"/>
          </a:p>
        </p:txBody>
      </p:sp>
      <p:sp>
        <p:nvSpPr>
          <p:cNvPr id="3" name="Content Placeholder 2"/>
          <p:cNvSpPr>
            <a:spLocks noGrp="1"/>
          </p:cNvSpPr>
          <p:nvPr>
            <p:ph idx="1"/>
          </p:nvPr>
        </p:nvSpPr>
        <p:spPr/>
        <p:txBody>
          <a:bodyPr/>
          <a:lstStyle/>
          <a:p>
            <a:pPr marL="914400" lvl="2" indent="-457200">
              <a:buFont typeface="Courier New" panose="02070309020205020404" pitchFamily="49" charset="0"/>
              <a:buChar char="o"/>
              <a:defRPr/>
            </a:pPr>
            <a:r>
              <a:rPr lang="en-US" sz="2400" dirty="0"/>
              <a:t>Performance </a:t>
            </a:r>
            <a:r>
              <a:rPr lang="en-US" sz="2400" dirty="0" smtClean="0"/>
              <a:t>Metrics--200.328(b</a:t>
            </a:r>
            <a:r>
              <a:rPr lang="en-US" sz="2400" dirty="0"/>
              <a:t>)(2)</a:t>
            </a:r>
          </a:p>
          <a:p>
            <a:pPr marL="1371600" lvl="3" indent="-457200">
              <a:buFont typeface="Wingdings" panose="05000000000000000000" pitchFamily="2" charset="2"/>
              <a:buChar char="ü"/>
              <a:defRPr/>
            </a:pPr>
            <a:r>
              <a:rPr lang="en-US" sz="2000" dirty="0" smtClean="0"/>
              <a:t>The performance reports must include:  Comparing  actual accomplishments to the objectives established  by the federal award</a:t>
            </a:r>
            <a:r>
              <a:rPr lang="en-US" dirty="0"/>
              <a:t>; </a:t>
            </a:r>
            <a:r>
              <a:rPr lang="en-US" sz="2000" dirty="0"/>
              <a:t>Where the accomplishments of the federal award can </a:t>
            </a:r>
            <a:r>
              <a:rPr lang="en-US" sz="2000" dirty="0" smtClean="0"/>
              <a:t>be quantified, a </a:t>
            </a:r>
            <a:r>
              <a:rPr lang="en-US" sz="2000" dirty="0"/>
              <a:t>computation of the cost (for example, related to units of accomplishment) may be required if that information  will be </a:t>
            </a:r>
            <a:r>
              <a:rPr lang="en-US" sz="2000" dirty="0" smtClean="0"/>
              <a:t>useful; </a:t>
            </a:r>
            <a:r>
              <a:rPr lang="en-US" sz="2000" dirty="0"/>
              <a:t>If performance trend data is useful, federal awarding agency should include this as a performance reporting </a:t>
            </a:r>
            <a:r>
              <a:rPr lang="en-US" sz="2000" dirty="0" smtClean="0"/>
              <a:t>requirement.</a:t>
            </a:r>
          </a:p>
          <a:p>
            <a:pPr marL="1371600" lvl="3" indent="-457200">
              <a:buFont typeface="Wingdings" panose="05000000000000000000" pitchFamily="2" charset="2"/>
              <a:buChar char="ü"/>
              <a:defRPr/>
            </a:pPr>
            <a:r>
              <a:rPr lang="en-US" sz="2000" dirty="0"/>
              <a:t>The reasons why established  goals were not met, if </a:t>
            </a:r>
            <a:r>
              <a:rPr lang="en-US" sz="2000" dirty="0" smtClean="0"/>
              <a:t>appropriate.</a:t>
            </a:r>
          </a:p>
          <a:p>
            <a:pPr marL="1371600" lvl="3" indent="-457200">
              <a:buFont typeface="Wingdings" panose="05000000000000000000" pitchFamily="2" charset="2"/>
              <a:buChar char="ü"/>
              <a:defRPr/>
            </a:pPr>
            <a:r>
              <a:rPr lang="en-US" sz="2000" dirty="0"/>
              <a:t>Additional pertinent information  including, when appropriate, analysis and explanation  of cost overruns or high unit </a:t>
            </a:r>
            <a:r>
              <a:rPr lang="en-US" sz="2000" dirty="0" smtClean="0"/>
              <a:t>costs.</a:t>
            </a:r>
          </a:p>
          <a:p>
            <a:pPr marL="1371600" lvl="3" indent="-457200">
              <a:buFont typeface="Wingdings" panose="05000000000000000000" pitchFamily="2" charset="2"/>
              <a:buChar char="ü"/>
              <a:defRPr/>
            </a:pPr>
            <a:r>
              <a:rPr lang="en-US" sz="2000" dirty="0"/>
              <a:t>Significant developments, problems, delays, </a:t>
            </a:r>
            <a:r>
              <a:rPr lang="en-US" sz="2000" dirty="0" smtClean="0"/>
              <a:t>adverse conditions.</a:t>
            </a:r>
            <a:endParaRPr lang="en-US" sz="2000" dirty="0"/>
          </a:p>
          <a:p>
            <a:pPr marL="1371600" lvl="3" indent="-457200">
              <a:buFont typeface="Wingdings" panose="05000000000000000000" pitchFamily="2" charset="2"/>
              <a:buChar char="ü"/>
              <a:defRPr/>
            </a:pPr>
            <a:r>
              <a:rPr lang="en-US" sz="2000" dirty="0"/>
              <a:t>Favorable  </a:t>
            </a:r>
            <a:r>
              <a:rPr lang="en-US" sz="2000" dirty="0" smtClean="0"/>
              <a:t>developments.</a:t>
            </a:r>
            <a:endParaRPr lang="en-US" altLang="en-US" sz="2000" dirty="0" smtClean="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33</a:t>
            </a:fld>
            <a:endParaRPr lang="en-US" dirty="0"/>
          </a:p>
        </p:txBody>
      </p:sp>
    </p:spTree>
    <p:extLst>
      <p:ext uri="{BB962C8B-B14F-4D97-AF65-F5344CB8AC3E}">
        <p14:creationId xmlns:p14="http://schemas.microsoft.com/office/powerpoint/2010/main" val="3280112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t>
            </a:r>
            <a:r>
              <a:rPr lang="en-US" u="sng" dirty="0"/>
              <a:t>New</a:t>
            </a:r>
            <a:r>
              <a:rPr lang="en-US" dirty="0"/>
              <a:t> 2 C.F.R. Part 200</a:t>
            </a:r>
            <a:endParaRPr lang="en-US" altLang="en-US" dirty="0"/>
          </a:p>
        </p:txBody>
      </p:sp>
      <p:sp>
        <p:nvSpPr>
          <p:cNvPr id="3" name="Content Placeholder 2"/>
          <p:cNvSpPr>
            <a:spLocks noGrp="1"/>
          </p:cNvSpPr>
          <p:nvPr>
            <p:ph idx="1"/>
          </p:nvPr>
        </p:nvSpPr>
        <p:spPr/>
        <p:txBody>
          <a:bodyPr/>
          <a:lstStyle/>
          <a:p>
            <a:pPr marL="666750" lvl="1" indent="-342900">
              <a:defRPr/>
            </a:pPr>
            <a:r>
              <a:rPr lang="en-US" altLang="en-US" dirty="0"/>
              <a:t>Subpart A – Definitions</a:t>
            </a:r>
          </a:p>
          <a:p>
            <a:pPr marL="666750" lvl="1" indent="-342900">
              <a:defRPr/>
            </a:pPr>
            <a:r>
              <a:rPr lang="en-US" altLang="en-US" dirty="0"/>
              <a:t>Subpart B – General Provisions</a:t>
            </a:r>
          </a:p>
          <a:p>
            <a:pPr marL="666750" lvl="1" indent="-342900">
              <a:defRPr/>
            </a:pPr>
            <a:r>
              <a:rPr lang="en-US" altLang="en-US" dirty="0"/>
              <a:t>Subpart C – Pre Award Requirements</a:t>
            </a:r>
          </a:p>
          <a:p>
            <a:pPr marL="666750" lvl="1" indent="-342900">
              <a:defRPr/>
            </a:pPr>
            <a:r>
              <a:rPr lang="en-US" altLang="en-US" dirty="0"/>
              <a:t>Subpart D – Post Award Requirements</a:t>
            </a:r>
          </a:p>
          <a:p>
            <a:pPr marL="666750" lvl="1" indent="-342900">
              <a:defRPr/>
            </a:pPr>
            <a:r>
              <a:rPr lang="en-US" altLang="en-US" dirty="0"/>
              <a:t>Subpart E – Cost Principles</a:t>
            </a:r>
          </a:p>
          <a:p>
            <a:pPr marL="666750" lvl="1" indent="-342900">
              <a:defRPr/>
            </a:pPr>
            <a:r>
              <a:rPr lang="en-US" altLang="en-US" dirty="0"/>
              <a:t>Subpart F – Audit Requirements </a:t>
            </a:r>
          </a:p>
          <a:p>
            <a:pPr lvl="1">
              <a:defRPr/>
            </a:pPr>
            <a:endParaRPr lang="en-US" altLang="en-US" dirty="0" smtClean="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34</a:t>
            </a:fld>
            <a:endParaRPr lang="en-US" dirty="0"/>
          </a:p>
        </p:txBody>
      </p:sp>
    </p:spTree>
    <p:extLst>
      <p:ext uri="{BB962C8B-B14F-4D97-AF65-F5344CB8AC3E}">
        <p14:creationId xmlns:p14="http://schemas.microsoft.com/office/powerpoint/2010/main" val="3436024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983" y="334016"/>
            <a:ext cx="6316630" cy="1325563"/>
          </a:xfrm>
        </p:spPr>
        <p:txBody>
          <a:bodyPr>
            <a:noAutofit/>
          </a:bodyPr>
          <a:lstStyle/>
          <a:p>
            <a:r>
              <a:rPr lang="en-US" dirty="0" smtClean="0"/>
              <a:t>Written Policies and Procedures Required </a:t>
            </a:r>
            <a:br>
              <a:rPr lang="en-US" dirty="0" smtClean="0"/>
            </a:br>
            <a:r>
              <a:rPr lang="en-US" dirty="0" smtClean="0"/>
              <a:t>under 2 </a:t>
            </a:r>
            <a:r>
              <a:rPr lang="en-US" dirty="0"/>
              <a:t>C.F.R. Part 200</a:t>
            </a:r>
            <a:endParaRPr lang="en-US" altLang="en-US" dirty="0"/>
          </a:p>
        </p:txBody>
      </p:sp>
      <p:sp>
        <p:nvSpPr>
          <p:cNvPr id="3" name="Content Placeholder 2"/>
          <p:cNvSpPr>
            <a:spLocks noGrp="1"/>
          </p:cNvSpPr>
          <p:nvPr>
            <p:ph idx="1"/>
          </p:nvPr>
        </p:nvSpPr>
        <p:spPr>
          <a:xfrm>
            <a:off x="457200" y="1665516"/>
            <a:ext cx="8229600" cy="4525963"/>
          </a:xfrm>
        </p:spPr>
        <p:txBody>
          <a:bodyPr/>
          <a:lstStyle/>
          <a:p>
            <a:r>
              <a:rPr lang="en-US" altLang="en-US" sz="2400" dirty="0"/>
              <a:t>Written policies and procedures are required!</a:t>
            </a:r>
          </a:p>
          <a:p>
            <a:pPr lvl="1">
              <a:buFont typeface="Courier New" panose="02070309020205020404" pitchFamily="49" charset="0"/>
              <a:buChar char="o"/>
            </a:pPr>
            <a:r>
              <a:rPr lang="en-US" altLang="en-US" sz="2000" dirty="0"/>
              <a:t>Written Cash Management Procedure - </a:t>
            </a:r>
            <a:r>
              <a:rPr lang="en-US" altLang="en-US" sz="2000" dirty="0">
                <a:latin typeface="Calibri" pitchFamily="34" charset="0"/>
              </a:rPr>
              <a:t>§ </a:t>
            </a:r>
            <a:r>
              <a:rPr lang="en-US" altLang="en-US" sz="2000" dirty="0"/>
              <a:t>200.302(b)(6) &amp; </a:t>
            </a:r>
            <a:r>
              <a:rPr lang="en-US" altLang="en-US" sz="2000" dirty="0">
                <a:latin typeface="Calibri" pitchFamily="34" charset="0"/>
              </a:rPr>
              <a:t>§ </a:t>
            </a:r>
            <a:r>
              <a:rPr lang="en-US" altLang="en-US" sz="2000" dirty="0"/>
              <a:t>200.305</a:t>
            </a:r>
          </a:p>
          <a:p>
            <a:pPr lvl="1">
              <a:buFont typeface="Courier New" panose="02070309020205020404" pitchFamily="49" charset="0"/>
              <a:buChar char="o"/>
            </a:pPr>
            <a:r>
              <a:rPr lang="en-US" altLang="en-US" sz="2000" dirty="0"/>
              <a:t>Written Allowability Procedures - </a:t>
            </a:r>
            <a:r>
              <a:rPr lang="en-US" altLang="en-US" sz="2000" dirty="0">
                <a:latin typeface="Calibri" pitchFamily="34" charset="0"/>
              </a:rPr>
              <a:t>§ </a:t>
            </a:r>
            <a:r>
              <a:rPr lang="en-US" altLang="en-US" sz="2000" dirty="0"/>
              <a:t>200.302(b)(7)</a:t>
            </a:r>
          </a:p>
          <a:p>
            <a:pPr lvl="1">
              <a:buFont typeface="Courier New" panose="02070309020205020404" pitchFamily="49" charset="0"/>
              <a:buChar char="o"/>
            </a:pPr>
            <a:r>
              <a:rPr lang="en-US" altLang="en-US" sz="2000" dirty="0"/>
              <a:t>Written Conflicts of Interest Policy - </a:t>
            </a:r>
            <a:r>
              <a:rPr lang="en-US" altLang="en-US" sz="2000" dirty="0">
                <a:latin typeface="Calibri" pitchFamily="34" charset="0"/>
              </a:rPr>
              <a:t>§ </a:t>
            </a:r>
            <a:r>
              <a:rPr lang="en-US" altLang="en-US" sz="2000" dirty="0"/>
              <a:t>200.318(c)</a:t>
            </a:r>
          </a:p>
          <a:p>
            <a:pPr lvl="1">
              <a:buFont typeface="Courier New" panose="02070309020205020404" pitchFamily="49" charset="0"/>
              <a:buChar char="o"/>
            </a:pPr>
            <a:r>
              <a:rPr lang="en-US" altLang="en-US" sz="2000" dirty="0"/>
              <a:t>Written Procurement Procedures - </a:t>
            </a:r>
            <a:r>
              <a:rPr lang="en-US" altLang="en-US" sz="2000" dirty="0">
                <a:latin typeface="Calibri" pitchFamily="34" charset="0"/>
              </a:rPr>
              <a:t>§ </a:t>
            </a:r>
            <a:r>
              <a:rPr lang="en-US" altLang="en-US" sz="2000" dirty="0"/>
              <a:t>200.319(c)</a:t>
            </a:r>
          </a:p>
          <a:p>
            <a:pPr lvl="1">
              <a:buFont typeface="Courier New" panose="02070309020205020404" pitchFamily="49" charset="0"/>
              <a:buChar char="o"/>
            </a:pPr>
            <a:r>
              <a:rPr lang="en-US" altLang="en-US" sz="2000" dirty="0"/>
              <a:t>Written Method for Conducting Technical Evaluations of Proposals and Selecting Recipients - </a:t>
            </a:r>
            <a:r>
              <a:rPr lang="en-US" altLang="en-US" sz="2000" dirty="0">
                <a:latin typeface="Calibri" pitchFamily="34" charset="0"/>
              </a:rPr>
              <a:t>§ </a:t>
            </a:r>
            <a:r>
              <a:rPr lang="en-US" altLang="en-US" sz="2000" dirty="0"/>
              <a:t>200.320(d)(3)</a:t>
            </a:r>
          </a:p>
          <a:p>
            <a:pPr lvl="1">
              <a:buFont typeface="Courier New" panose="02070309020205020404" pitchFamily="49" charset="0"/>
              <a:buChar char="o"/>
            </a:pPr>
            <a:r>
              <a:rPr lang="en-US" altLang="en-US" sz="2000" dirty="0"/>
              <a:t>Written Travel Policy - § 200.474(b</a:t>
            </a:r>
            <a:r>
              <a:rPr lang="en-US" altLang="en-US" sz="2200" dirty="0"/>
              <a:t>)</a:t>
            </a:r>
          </a:p>
          <a:p>
            <a:pPr lvl="1">
              <a:defRPr/>
            </a:pPr>
            <a:endParaRPr lang="en-US" altLang="en-US" dirty="0" smtClean="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35</a:t>
            </a:fld>
            <a:endParaRPr lang="en-US" dirty="0"/>
          </a:p>
        </p:txBody>
      </p:sp>
    </p:spTree>
    <p:extLst>
      <p:ext uri="{BB962C8B-B14F-4D97-AF65-F5344CB8AC3E}">
        <p14:creationId xmlns:p14="http://schemas.microsoft.com/office/powerpoint/2010/main" val="41316929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sz="3600" dirty="0" smtClean="0"/>
              <a:t>Required Certification </a:t>
            </a:r>
            <a:br>
              <a:rPr lang="en-US" sz="3600" dirty="0" smtClean="0"/>
            </a:br>
            <a:r>
              <a:rPr lang="en-US" sz="3600" dirty="0" smtClean="0"/>
              <a:t>under 2 </a:t>
            </a:r>
            <a:r>
              <a:rPr lang="en-US" sz="3600" dirty="0"/>
              <a:t>C.F.R. Part 200.415</a:t>
            </a:r>
            <a:r>
              <a:rPr lang="en-US" altLang="en-US" sz="3600" dirty="0"/>
              <a:t/>
            </a:r>
            <a:br>
              <a:rPr lang="en-US" altLang="en-US" sz="3600" dirty="0"/>
            </a:br>
            <a:r>
              <a:rPr lang="en-US" dirty="0" smtClean="0"/>
              <a:t/>
            </a:r>
            <a:br>
              <a:rPr lang="en-US" dirty="0" smtClean="0"/>
            </a:br>
            <a:endParaRPr lang="en-US" altLang="en-US" dirty="0"/>
          </a:p>
        </p:txBody>
      </p:sp>
      <p:sp>
        <p:nvSpPr>
          <p:cNvPr id="3" name="Content Placeholder 2"/>
          <p:cNvSpPr>
            <a:spLocks noGrp="1"/>
          </p:cNvSpPr>
          <p:nvPr>
            <p:ph idx="1"/>
          </p:nvPr>
        </p:nvSpPr>
        <p:spPr/>
        <p:txBody>
          <a:bodyPr/>
          <a:lstStyle/>
          <a:p>
            <a:pPr marL="0" indent="0">
              <a:buNone/>
            </a:pPr>
            <a:r>
              <a:rPr lang="en-US" dirty="0"/>
              <a:t>To assure that expenditures are proper and in accordance with the terms and conditions of the Federal award and approved project budgets, the annual and final fiscal reports or vouchers requesting payment under the agreements must include a certification, signed by an official who is authorized to legally bind the </a:t>
            </a:r>
            <a:r>
              <a:rPr lang="en-US" dirty="0" smtClean="0"/>
              <a:t>non-federal </a:t>
            </a:r>
            <a:r>
              <a:rPr lang="en-US" dirty="0"/>
              <a:t>entity, which reads as follows</a:t>
            </a:r>
            <a:r>
              <a:rPr lang="en-US" dirty="0" smtClean="0"/>
              <a:t>:</a:t>
            </a:r>
            <a:endParaRPr lang="en-US" altLang="en-US" dirty="0" smtClean="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36</a:t>
            </a:fld>
            <a:endParaRPr lang="en-US" dirty="0"/>
          </a:p>
        </p:txBody>
      </p:sp>
    </p:spTree>
    <p:extLst>
      <p:ext uri="{BB962C8B-B14F-4D97-AF65-F5344CB8AC3E}">
        <p14:creationId xmlns:p14="http://schemas.microsoft.com/office/powerpoint/2010/main" val="19089210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r>
              <a:rPr lang="en-US" dirty="0" smtClean="0"/>
              <a:t/>
            </a:r>
            <a:br>
              <a:rPr lang="en-US" dirty="0" smtClean="0"/>
            </a:br>
            <a:r>
              <a:rPr lang="en-US" dirty="0" smtClean="0"/>
              <a:t/>
            </a:r>
            <a:br>
              <a:rPr lang="en-US" dirty="0" smtClean="0"/>
            </a:br>
            <a:r>
              <a:rPr lang="en-US" sz="3600" dirty="0" smtClean="0"/>
              <a:t>Required Certification </a:t>
            </a:r>
            <a:br>
              <a:rPr lang="en-US" sz="3600" dirty="0" smtClean="0"/>
            </a:br>
            <a:r>
              <a:rPr lang="en-US" sz="3600" dirty="0" smtClean="0"/>
              <a:t>under 2 </a:t>
            </a:r>
            <a:r>
              <a:rPr lang="en-US" sz="3600" dirty="0"/>
              <a:t>C.F.R. Part 200.415</a:t>
            </a:r>
            <a:r>
              <a:rPr lang="en-US" altLang="en-US" dirty="0"/>
              <a:t/>
            </a:r>
            <a:br>
              <a:rPr lang="en-US" altLang="en-US" dirty="0"/>
            </a:br>
            <a:r>
              <a:rPr lang="en-US" dirty="0"/>
              <a:t/>
            </a:r>
            <a:br>
              <a:rPr lang="en-US" dirty="0"/>
            </a:br>
            <a:endParaRPr lang="en-US" altLang="en-US" dirty="0"/>
          </a:p>
        </p:txBody>
      </p:sp>
      <p:sp>
        <p:nvSpPr>
          <p:cNvPr id="3" name="Content Placeholder 2"/>
          <p:cNvSpPr>
            <a:spLocks noGrp="1"/>
          </p:cNvSpPr>
          <p:nvPr>
            <p:ph idx="1"/>
          </p:nvPr>
        </p:nvSpPr>
        <p:spPr/>
        <p:txBody>
          <a:bodyPr/>
          <a:lstStyle/>
          <a:p>
            <a:pPr marL="0" indent="0">
              <a:buNone/>
            </a:pPr>
            <a:r>
              <a:rPr lang="en-US" sz="2400" dirty="0" smtClean="0"/>
              <a:t>“</a:t>
            </a:r>
            <a:r>
              <a:rPr lang="en-US" sz="2400" dirty="0"/>
              <a:t>By signing this report, I certify to the best of my knowledge and belief that the report is true, complete, and accurate, and the expenditures, disbursements and cash receipts are for the purposes and objectives set forth in the terms and conditions of the Federal award. I am aware that any false, fictitious, or fraudulent information, or the omission of any material fact, may subject me to criminal, civil or administrative penalties for fraud, false statements, false claims or otherwise. (U.S. Code Title 18, Section 1001 and Title 31, Sections 3729-3730 and 3801-3812</a:t>
            </a:r>
            <a:r>
              <a:rPr lang="en-US" sz="2400" dirty="0" smtClean="0"/>
              <a:t>).”</a:t>
            </a:r>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37</a:t>
            </a:fld>
            <a:endParaRPr lang="en-US" dirty="0"/>
          </a:p>
        </p:txBody>
      </p:sp>
    </p:spTree>
    <p:extLst>
      <p:ext uri="{BB962C8B-B14F-4D97-AF65-F5344CB8AC3E}">
        <p14:creationId xmlns:p14="http://schemas.microsoft.com/office/powerpoint/2010/main" val="27886152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auto">
              <a:spcAft>
                <a:spcPts val="0"/>
              </a:spcAft>
              <a:defRPr/>
            </a:pPr>
            <a:r>
              <a:rPr lang="en-US" dirty="0">
                <a:solidFill>
                  <a:schemeClr val="tx1">
                    <a:lumMod val="75000"/>
                    <a:lumOff val="25000"/>
                  </a:schemeClr>
                </a:solidFill>
              </a:rPr>
              <a:t>Questions??</a:t>
            </a:r>
            <a:br>
              <a:rPr lang="en-US" dirty="0">
                <a:solidFill>
                  <a:schemeClr val="tx1">
                    <a:lumMod val="75000"/>
                    <a:lumOff val="25000"/>
                  </a:schemeClr>
                </a:solidFill>
              </a:rPr>
            </a:br>
            <a:endParaRPr lang="en-US" dirty="0">
              <a:solidFill>
                <a:schemeClr val="tx1">
                  <a:lumMod val="75000"/>
                  <a:lumOff val="25000"/>
                </a:schemeClr>
              </a:solidFill>
            </a:endParaRPr>
          </a:p>
        </p:txBody>
      </p:sp>
      <p:sp>
        <p:nvSpPr>
          <p:cNvPr id="4" name="Footer Placeholder 3"/>
          <p:cNvSpPr>
            <a:spLocks noGrp="1"/>
          </p:cNvSpPr>
          <p:nvPr>
            <p:ph type="ftr" sz="quarter" idx="11"/>
          </p:nvPr>
        </p:nvSpPr>
        <p:spPr/>
        <p:txBody>
          <a:bodyPr/>
          <a:lstStyle/>
          <a:p>
            <a:pPr>
              <a:defRPr/>
            </a:pPr>
            <a:r>
              <a:rPr lang="en-US"/>
              <a:t>Brustein &amp; Manasevit, PLLC</a:t>
            </a:r>
            <a:endParaRPr lang="en-US" dirty="0"/>
          </a:p>
        </p:txBody>
      </p:sp>
      <p:sp>
        <p:nvSpPr>
          <p:cNvPr id="6" name="Slide Number Placeholder 5"/>
          <p:cNvSpPr>
            <a:spLocks noGrp="1"/>
          </p:cNvSpPr>
          <p:nvPr>
            <p:ph type="sldNum" sz="quarter" idx="4294967295"/>
          </p:nvPr>
        </p:nvSpPr>
        <p:spPr>
          <a:xfrm>
            <a:off x="7424738" y="6459538"/>
            <a:ext cx="984250" cy="365125"/>
          </a:xfrm>
          <a:prstGeom prst="rect">
            <a:avLst/>
          </a:prstGeo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28CDC8FE-4D8F-41AF-A3CE-4E799CA5AB74}" type="slidenum">
              <a:rPr lang="en-US" altLang="en-US">
                <a:solidFill>
                  <a:srgbClr val="FFFFFF"/>
                </a:solidFill>
              </a:rPr>
              <a:pPr/>
              <a:t>38</a:t>
            </a:fld>
            <a:endParaRPr lang="en-US" altLang="en-US">
              <a:solidFill>
                <a:srgbClr val="FFFFFF"/>
              </a:solidFill>
            </a:endParaRPr>
          </a:p>
        </p:txBody>
      </p:sp>
      <p:pic>
        <p:nvPicPr>
          <p:cNvPr id="50181"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665538" y="1858963"/>
            <a:ext cx="1857375" cy="3997325"/>
          </a:xfrm>
        </p:spPr>
      </p:pic>
    </p:spTree>
    <p:extLst>
      <p:ext uri="{BB962C8B-B14F-4D97-AF65-F5344CB8AC3E}">
        <p14:creationId xmlns:p14="http://schemas.microsoft.com/office/powerpoint/2010/main" val="5157152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4"/>
          <p:cNvSpPr>
            <a:spLocks noGrp="1" noChangeArrowheads="1"/>
          </p:cNvSpPr>
          <p:nvPr>
            <p:ph type="title"/>
          </p:nvPr>
        </p:nvSpPr>
        <p:spPr/>
        <p:txBody>
          <a:bodyPr>
            <a:noAutofit/>
          </a:bodyPr>
          <a:lstStyle/>
          <a:p>
            <a:r>
              <a:rPr lang="en-US" altLang="en-US" dirty="0"/>
              <a:t>Title I Education Program Specialists </a:t>
            </a:r>
            <a:br>
              <a:rPr lang="en-US" altLang="en-US" dirty="0"/>
            </a:br>
            <a:r>
              <a:rPr lang="en-US" altLang="en-US" dirty="0"/>
              <a:t>Contact Information</a:t>
            </a:r>
          </a:p>
        </p:txBody>
      </p:sp>
      <p:graphicFrame>
        <p:nvGraphicFramePr>
          <p:cNvPr id="6" name="Table 5"/>
          <p:cNvGraphicFramePr>
            <a:graphicFrameLocks noGrp="1"/>
          </p:cNvGraphicFramePr>
          <p:nvPr>
            <p:extLst>
              <p:ext uri="{D42A27DB-BD31-4B8C-83A1-F6EECF244321}">
                <p14:modId xmlns:p14="http://schemas.microsoft.com/office/powerpoint/2010/main" val="3073637311"/>
              </p:ext>
            </p:extLst>
          </p:nvPr>
        </p:nvGraphicFramePr>
        <p:xfrm>
          <a:off x="504821" y="1885784"/>
          <a:ext cx="8162928" cy="4206240"/>
        </p:xfrm>
        <a:graphic>
          <a:graphicData uri="http://schemas.openxmlformats.org/drawingml/2006/table">
            <a:tbl>
              <a:tblPr firstRow="1" firstCol="1" bandRow="1">
                <a:tableStyleId>{22838BEF-8BB2-4498-84A7-C5851F593DF1}</a:tableStyleId>
              </a:tblPr>
              <a:tblGrid>
                <a:gridCol w="693849"/>
                <a:gridCol w="2489693"/>
                <a:gridCol w="2489693"/>
                <a:gridCol w="2489693"/>
              </a:tblGrid>
              <a:tr h="272426">
                <a:tc>
                  <a:txBody>
                    <a:bodyPr/>
                    <a:lstStyle/>
                    <a:p>
                      <a:pPr marL="0" marR="0" fontAlgn="ctr">
                        <a:lnSpc>
                          <a:spcPct val="115000"/>
                        </a:lnSpc>
                        <a:spcBef>
                          <a:spcPts val="0"/>
                        </a:spcBef>
                        <a:spcAft>
                          <a:spcPts val="0"/>
                        </a:spcAft>
                      </a:pPr>
                      <a:r>
                        <a:rPr lang="en-US" sz="1600" kern="1200" dirty="0">
                          <a:effectLst/>
                        </a:rPr>
                        <a:t>Area</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Name</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Phone Number</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Email</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Robyn Planchard</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(404) 985-3808</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rplanchard@doe.k12.ga.us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2</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Randy Phillips</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(770) 334-8390</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rphillips@doe.k12.ga.us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3</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Anthony Threat</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(706) 615-0367</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athreat@doe.k12.ga.us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4</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Evelyn Maddox</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(404) 656-2045</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emaddox@doe.k12.ga.us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5</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Judy Alger</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(229) 838-6037</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julager@doe.k12.ga.us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6</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Grace McElveen</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(912) 334-0802</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gmcelveen@doe.k12.ga.us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7</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Jimmy Everson</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(229) 723-2664</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jeverson@doe.k12.ga.us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8</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Marijo Pitts-Sheffield</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(912) 269-1216</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mpitts@doe.k12.ga.us</a:t>
                      </a:r>
                      <a:endParaRPr lang="en-US" sz="160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9</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Kathy Pruett</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(706) 540-8959</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kpruett@doe.k12.ga.us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10</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Elaine Dawsey</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(478) 971-0114</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edawsey@doe.k12.ga.us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11</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Olufunke Osunkoya</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(678) 704-3557</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oosunkoya@doe.k12.ga.us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12</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Bobby </a:t>
                      </a:r>
                      <a:r>
                        <a:rPr lang="en-US" sz="1600" kern="1200" dirty="0" smtClean="0">
                          <a:effectLst/>
                        </a:rPr>
                        <a:t>Trawick</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(229) 246-1976</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btrawick@doe.k12.ga.us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13</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Ken Banter</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(478</a:t>
                      </a:r>
                      <a:r>
                        <a:rPr lang="en-US" sz="1600" kern="1200" dirty="0" smtClean="0">
                          <a:effectLst/>
                        </a:rPr>
                        <a:t>) 960-2255</a:t>
                      </a:r>
                      <a:endParaRPr lang="en-US" sz="1600" dirty="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kbanter@doe.k12.ga.us</a:t>
                      </a:r>
                      <a:endParaRPr lang="en-US" sz="1600" dirty="0">
                        <a:effectLst/>
                        <a:latin typeface="Calibri"/>
                        <a:ea typeface="Calibri"/>
                        <a:cs typeface="Times New Roman"/>
                      </a:endParaRPr>
                    </a:p>
                  </a:txBody>
                  <a:tcPr marL="68580" marR="68580" marT="0" marB="0"/>
                </a:tc>
              </a:tr>
              <a:tr h="272426">
                <a:tc>
                  <a:txBody>
                    <a:bodyPr/>
                    <a:lstStyle/>
                    <a:p>
                      <a:pPr marL="0" marR="0" fontAlgn="ctr">
                        <a:lnSpc>
                          <a:spcPct val="115000"/>
                        </a:lnSpc>
                        <a:spcBef>
                          <a:spcPts val="0"/>
                        </a:spcBef>
                        <a:spcAft>
                          <a:spcPts val="0"/>
                        </a:spcAft>
                      </a:pPr>
                      <a:r>
                        <a:rPr lang="en-US" sz="1600" kern="1200">
                          <a:effectLst/>
                        </a:rPr>
                        <a:t>14</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Tammy Wilkes</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a:effectLst/>
                        </a:rPr>
                        <a:t>(478) 237-2873</a:t>
                      </a:r>
                      <a:endParaRPr lang="en-US" sz="1600">
                        <a:effectLst/>
                        <a:latin typeface="Calibri"/>
                        <a:ea typeface="Calibri"/>
                        <a:cs typeface="Times New Roman"/>
                      </a:endParaRPr>
                    </a:p>
                  </a:txBody>
                  <a:tcPr marL="68580" marR="68580" marT="0" marB="0"/>
                </a:tc>
                <a:tc>
                  <a:txBody>
                    <a:bodyPr/>
                    <a:lstStyle/>
                    <a:p>
                      <a:pPr marL="0" marR="0" fontAlgn="ctr">
                        <a:lnSpc>
                          <a:spcPct val="115000"/>
                        </a:lnSpc>
                        <a:spcBef>
                          <a:spcPts val="0"/>
                        </a:spcBef>
                        <a:spcAft>
                          <a:spcPts val="0"/>
                        </a:spcAft>
                      </a:pPr>
                      <a:r>
                        <a:rPr lang="en-US" sz="1600" kern="1200" dirty="0">
                          <a:effectLst/>
                        </a:rPr>
                        <a:t>twilkes@doe.k12.ga.us</a:t>
                      </a:r>
                      <a:endParaRPr lang="en-US"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822172898"/>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Regulations</a:t>
            </a:r>
            <a:br>
              <a:rPr lang="en-US" dirty="0" smtClean="0"/>
            </a:br>
            <a:r>
              <a:rPr lang="en-US" dirty="0" smtClean="0"/>
              <a:t>Applicable to Grants</a:t>
            </a:r>
            <a:endParaRPr lang="en-US" dirty="0"/>
          </a:p>
        </p:txBody>
      </p:sp>
      <p:sp>
        <p:nvSpPr>
          <p:cNvPr id="3" name="Content Placeholder 2"/>
          <p:cNvSpPr>
            <a:spLocks noGrp="1"/>
          </p:cNvSpPr>
          <p:nvPr>
            <p:ph idx="1"/>
          </p:nvPr>
        </p:nvSpPr>
        <p:spPr/>
        <p:txBody>
          <a:bodyPr/>
          <a:lstStyle/>
          <a:p>
            <a:pPr>
              <a:defRPr/>
            </a:pPr>
            <a:r>
              <a:rPr lang="en-US" sz="2400" dirty="0"/>
              <a:t>34 </a:t>
            </a:r>
            <a:r>
              <a:rPr lang="en-US" sz="2400" dirty="0" smtClean="0"/>
              <a:t>C.F.R. </a:t>
            </a:r>
            <a:r>
              <a:rPr lang="en-US" sz="2400" dirty="0"/>
              <a:t>Part 75 (Direct Grant Program)</a:t>
            </a:r>
          </a:p>
          <a:p>
            <a:pPr>
              <a:defRPr/>
            </a:pPr>
            <a:r>
              <a:rPr lang="en-US" sz="2400" dirty="0"/>
              <a:t>34 </a:t>
            </a:r>
            <a:r>
              <a:rPr lang="en-US" sz="2400" dirty="0" smtClean="0"/>
              <a:t>C.F.R. </a:t>
            </a:r>
            <a:r>
              <a:rPr lang="en-US" sz="2400" dirty="0"/>
              <a:t>Part 76 (State-Administered Programs)</a:t>
            </a:r>
          </a:p>
          <a:p>
            <a:pPr>
              <a:defRPr/>
            </a:pPr>
            <a:r>
              <a:rPr lang="en-US" sz="2400" dirty="0"/>
              <a:t>34 </a:t>
            </a:r>
            <a:r>
              <a:rPr lang="en-US" sz="2400" dirty="0" smtClean="0"/>
              <a:t>C.F.R. </a:t>
            </a:r>
            <a:r>
              <a:rPr lang="en-US" sz="2400" dirty="0"/>
              <a:t>Part 77 (Definitions that Apply to Department Regulations)</a:t>
            </a:r>
          </a:p>
          <a:p>
            <a:pPr>
              <a:defRPr/>
            </a:pPr>
            <a:r>
              <a:rPr lang="en-US" sz="2400" dirty="0"/>
              <a:t>34 </a:t>
            </a:r>
            <a:r>
              <a:rPr lang="en-US" sz="2400" dirty="0" smtClean="0"/>
              <a:t>C.F.R. </a:t>
            </a:r>
            <a:r>
              <a:rPr lang="en-US" sz="2400" dirty="0"/>
              <a:t>Part 79 (Intergovernmental Review of Department of Education Programs and Activities)</a:t>
            </a:r>
          </a:p>
          <a:p>
            <a:pPr>
              <a:defRPr/>
            </a:pPr>
            <a:r>
              <a:rPr lang="en-US" sz="2400" dirty="0"/>
              <a:t>34 </a:t>
            </a:r>
            <a:r>
              <a:rPr lang="en-US" sz="2400" dirty="0" smtClean="0"/>
              <a:t>C.F.R. </a:t>
            </a:r>
            <a:r>
              <a:rPr lang="en-US" sz="2400" dirty="0"/>
              <a:t>Part 81 (General Education Provisions Act – Enforcement)</a:t>
            </a:r>
          </a:p>
          <a:p>
            <a:pPr>
              <a:defRPr/>
            </a:pPr>
            <a:r>
              <a:rPr lang="en-US" sz="2400" dirty="0"/>
              <a:t>34 </a:t>
            </a:r>
            <a:r>
              <a:rPr lang="en-US" sz="2400" dirty="0" smtClean="0"/>
              <a:t>C.F.R. </a:t>
            </a:r>
            <a:r>
              <a:rPr lang="en-US" sz="2400" dirty="0"/>
              <a:t>Part 82 (New Restrictions on Lobbying)</a:t>
            </a:r>
          </a:p>
          <a:p>
            <a:pPr>
              <a:defRPr/>
            </a:pPr>
            <a:r>
              <a:rPr lang="en-US" sz="2400" dirty="0"/>
              <a:t>34 </a:t>
            </a:r>
            <a:r>
              <a:rPr lang="en-US" sz="2400" dirty="0" smtClean="0"/>
              <a:t>C.F.R. </a:t>
            </a:r>
            <a:r>
              <a:rPr lang="en-US" sz="2400" dirty="0"/>
              <a:t>Part 84 (</a:t>
            </a:r>
            <a:r>
              <a:rPr lang="en-US" sz="2400" dirty="0" err="1"/>
              <a:t>Governmentwide</a:t>
            </a:r>
            <a:r>
              <a:rPr lang="en-US" sz="2400" dirty="0"/>
              <a:t> Requirements for Drug-Free Workplace (Financial Assistance))</a:t>
            </a: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4</a:t>
            </a:fld>
            <a:endParaRPr lang="en-US" dirty="0"/>
          </a:p>
        </p:txBody>
      </p:sp>
    </p:spTree>
    <p:extLst>
      <p:ext uri="{BB962C8B-B14F-4D97-AF65-F5344CB8AC3E}">
        <p14:creationId xmlns:p14="http://schemas.microsoft.com/office/powerpoint/2010/main" val="2822705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6"/>
          <p:cNvSpPr>
            <a:spLocks noGrp="1"/>
          </p:cNvSpPr>
          <p:nvPr>
            <p:ph type="title"/>
          </p:nvPr>
        </p:nvSpPr>
        <p:spPr>
          <a:xfrm>
            <a:off x="1442205" y="334016"/>
            <a:ext cx="6316630" cy="1325563"/>
          </a:xfrm>
        </p:spPr>
        <p:txBody>
          <a:bodyPr>
            <a:normAutofit/>
          </a:bodyPr>
          <a:lstStyle/>
          <a:p>
            <a:pPr algn="ctr"/>
            <a:r>
              <a:rPr lang="en-US" altLang="en-US" sz="3200" dirty="0"/>
              <a:t>Presenters</a:t>
            </a:r>
          </a:p>
        </p:txBody>
      </p:sp>
      <p:sp>
        <p:nvSpPr>
          <p:cNvPr id="8" name="Content Placeholder 7"/>
          <p:cNvSpPr>
            <a:spLocks noGrp="1"/>
          </p:cNvSpPr>
          <p:nvPr>
            <p:ph idx="1"/>
          </p:nvPr>
        </p:nvSpPr>
        <p:spPr/>
        <p:txBody>
          <a:bodyPr/>
          <a:lstStyle/>
          <a:p>
            <a:pPr algn="ctr" defTabSz="913972" fontAlgn="auto">
              <a:lnSpc>
                <a:spcPct val="100000"/>
              </a:lnSpc>
              <a:spcBef>
                <a:spcPts val="0"/>
              </a:spcBef>
              <a:spcAft>
                <a:spcPts val="0"/>
              </a:spcAft>
              <a:buFont typeface="Arial" charset="0"/>
              <a:buNone/>
              <a:defRPr/>
            </a:pPr>
            <a:endParaRPr lang="en-US" sz="2000" dirty="0" smtClean="0"/>
          </a:p>
          <a:p>
            <a:pPr algn="ctr" defTabSz="913972" fontAlgn="auto">
              <a:lnSpc>
                <a:spcPct val="100000"/>
              </a:lnSpc>
              <a:spcBef>
                <a:spcPts val="0"/>
              </a:spcBef>
              <a:spcAft>
                <a:spcPts val="0"/>
              </a:spcAft>
              <a:buFont typeface="Arial" charset="0"/>
              <a:buNone/>
              <a:defRPr/>
            </a:pPr>
            <a:r>
              <a:rPr lang="en-US" sz="2000" dirty="0" smtClean="0"/>
              <a:t>Jennifer L. Davenport, </a:t>
            </a:r>
            <a:r>
              <a:rPr lang="en-US" sz="2000" dirty="0" err="1" smtClean="0"/>
              <a:t>Ed.D</a:t>
            </a:r>
            <a:r>
              <a:rPr lang="en-US" sz="2000" dirty="0" smtClean="0"/>
              <a:t>.</a:t>
            </a:r>
          </a:p>
          <a:p>
            <a:pPr algn="ctr" defTabSz="913972" fontAlgn="auto">
              <a:lnSpc>
                <a:spcPct val="100000"/>
              </a:lnSpc>
              <a:spcBef>
                <a:spcPts val="0"/>
              </a:spcBef>
              <a:spcAft>
                <a:spcPts val="0"/>
              </a:spcAft>
              <a:buFont typeface="Arial" charset="0"/>
              <a:buNone/>
              <a:defRPr/>
            </a:pPr>
            <a:r>
              <a:rPr lang="en-US" sz="2000" dirty="0" smtClean="0"/>
              <a:t>Title I, Part A Program Manager</a:t>
            </a:r>
          </a:p>
          <a:p>
            <a:pPr algn="ctr" defTabSz="913972" fontAlgn="auto">
              <a:lnSpc>
                <a:spcPct val="100000"/>
              </a:lnSpc>
              <a:spcBef>
                <a:spcPts val="0"/>
              </a:spcBef>
              <a:spcAft>
                <a:spcPts val="0"/>
              </a:spcAft>
              <a:buFont typeface="Arial" charset="0"/>
              <a:buNone/>
              <a:defRPr/>
            </a:pPr>
            <a:r>
              <a:rPr lang="en-US" sz="2000" dirty="0" smtClean="0">
                <a:solidFill>
                  <a:prstClr val="black"/>
                </a:solidFill>
              </a:rPr>
              <a:t>Georgia Department of Education</a:t>
            </a:r>
          </a:p>
          <a:p>
            <a:pPr algn="ctr" defTabSz="913972" fontAlgn="auto">
              <a:lnSpc>
                <a:spcPct val="100000"/>
              </a:lnSpc>
              <a:spcBef>
                <a:spcPts val="0"/>
              </a:spcBef>
              <a:spcAft>
                <a:spcPts val="0"/>
              </a:spcAft>
              <a:buFont typeface="Arial" charset="0"/>
              <a:buNone/>
              <a:defRPr/>
            </a:pPr>
            <a:r>
              <a:rPr lang="en-US" sz="2000" dirty="0" smtClean="0">
                <a:solidFill>
                  <a:schemeClr val="tx1">
                    <a:tint val="75000"/>
                  </a:schemeClr>
                </a:solidFill>
                <a:hlinkClick r:id="rId2"/>
              </a:rPr>
              <a:t>jedavenp@doe.k12.ga.us</a:t>
            </a:r>
            <a:endParaRPr lang="en-US" sz="2000" dirty="0" smtClean="0">
              <a:solidFill>
                <a:schemeClr val="tx1">
                  <a:tint val="75000"/>
                </a:schemeClr>
              </a:solidFill>
            </a:endParaRPr>
          </a:p>
          <a:p>
            <a:pPr algn="ctr" defTabSz="913972" fontAlgn="auto">
              <a:lnSpc>
                <a:spcPct val="100000"/>
              </a:lnSpc>
              <a:spcBef>
                <a:spcPts val="0"/>
              </a:spcBef>
              <a:spcAft>
                <a:spcPts val="0"/>
              </a:spcAft>
              <a:buFont typeface="Arial" charset="0"/>
              <a:buNone/>
              <a:defRPr/>
            </a:pPr>
            <a:r>
              <a:rPr lang="en-US" sz="2000" dirty="0" smtClean="0"/>
              <a:t>(404) 463-1955</a:t>
            </a:r>
          </a:p>
          <a:p>
            <a:pPr algn="ctr" defTabSz="913972" fontAlgn="auto">
              <a:spcAft>
                <a:spcPts val="0"/>
              </a:spcAft>
              <a:buFont typeface="Arial" charset="0"/>
              <a:buNone/>
              <a:defRPr/>
            </a:pPr>
            <a:endParaRPr lang="en-US" sz="2000" dirty="0"/>
          </a:p>
          <a:p>
            <a:pPr lvl="0" algn="ctr" defTabSz="913972">
              <a:lnSpc>
                <a:spcPct val="100000"/>
              </a:lnSpc>
              <a:spcBef>
                <a:spcPts val="0"/>
              </a:spcBef>
              <a:buNone/>
              <a:defRPr/>
            </a:pPr>
            <a:r>
              <a:rPr lang="en-US" sz="2000" dirty="0" smtClean="0"/>
              <a:t>Margo K. DeLaune</a:t>
            </a:r>
            <a:endParaRPr lang="en-US" sz="2000" dirty="0"/>
          </a:p>
          <a:p>
            <a:pPr lvl="0" algn="ctr" defTabSz="913972">
              <a:lnSpc>
                <a:spcPct val="100000"/>
              </a:lnSpc>
              <a:spcBef>
                <a:spcPts val="0"/>
              </a:spcBef>
              <a:buNone/>
              <a:defRPr/>
            </a:pPr>
            <a:r>
              <a:rPr lang="en-US" sz="2000" dirty="0"/>
              <a:t>Title </a:t>
            </a:r>
            <a:r>
              <a:rPr lang="en-US" sz="2000" dirty="0" smtClean="0"/>
              <a:t>Programs Director</a:t>
            </a:r>
          </a:p>
          <a:p>
            <a:pPr lvl="0" algn="ctr" defTabSz="913972">
              <a:lnSpc>
                <a:spcPct val="100000"/>
              </a:lnSpc>
              <a:spcBef>
                <a:spcPts val="0"/>
              </a:spcBef>
              <a:buNone/>
              <a:defRPr/>
            </a:pPr>
            <a:r>
              <a:rPr lang="en-US" sz="2000" dirty="0" smtClean="0"/>
              <a:t>Georgia </a:t>
            </a:r>
            <a:r>
              <a:rPr lang="en-US" sz="2000" dirty="0"/>
              <a:t>Department of Education</a:t>
            </a:r>
          </a:p>
          <a:p>
            <a:pPr lvl="0" algn="ctr" defTabSz="913972">
              <a:lnSpc>
                <a:spcPct val="100000"/>
              </a:lnSpc>
              <a:spcBef>
                <a:spcPts val="0"/>
              </a:spcBef>
              <a:buNone/>
              <a:defRPr/>
            </a:pPr>
            <a:r>
              <a:rPr lang="en-US" sz="2000" dirty="0" smtClean="0">
                <a:hlinkClick r:id="rId3"/>
              </a:rPr>
              <a:t>mdelaune@doe.k12.ga.us</a:t>
            </a:r>
            <a:endParaRPr lang="en-US" sz="2000" dirty="0"/>
          </a:p>
          <a:p>
            <a:pPr lvl="0" algn="ctr" defTabSz="913972">
              <a:lnSpc>
                <a:spcPct val="100000"/>
              </a:lnSpc>
              <a:spcBef>
                <a:spcPts val="0"/>
              </a:spcBef>
              <a:buNone/>
              <a:defRPr/>
            </a:pPr>
            <a:r>
              <a:rPr lang="en-US" sz="2000" dirty="0" smtClean="0"/>
              <a:t>(404) </a:t>
            </a:r>
            <a:r>
              <a:rPr lang="en-US" sz="2000" dirty="0"/>
              <a:t>657-1796</a:t>
            </a:r>
          </a:p>
          <a:p>
            <a:pPr>
              <a:defRPr/>
            </a:pPr>
            <a:endParaRPr lang="en-US" dirty="0"/>
          </a:p>
        </p:txBody>
      </p:sp>
      <p:sp>
        <p:nvSpPr>
          <p:cNvPr id="2053" name="Slide Number Placeholder 4"/>
          <p:cNvSpPr>
            <a:spLocks noGrp="1"/>
          </p:cNvSpPr>
          <p:nvPr>
            <p:ph type="sldNum"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3B45AC-6FD2-4467-B012-F02D8B35B02D}" type="slidenum">
              <a:rPr lang="en-US" smtClean="0"/>
              <a:pPr fontAlgn="base">
                <a:spcBef>
                  <a:spcPct val="0"/>
                </a:spcBef>
                <a:spcAft>
                  <a:spcPct val="0"/>
                </a:spcAft>
                <a:defRPr/>
              </a:pPr>
              <a:t>40</a:t>
            </a:fld>
            <a:endParaRPr lang="en-US" dirty="0" smtClean="0"/>
          </a:p>
        </p:txBody>
      </p:sp>
      <p:sp>
        <p:nvSpPr>
          <p:cNvPr id="14" name="Slide Number Placeholder 4"/>
          <p:cNvSpPr txBox="1">
            <a:spLocks/>
          </p:cNvSpPr>
          <p:nvPr/>
        </p:nvSpPr>
        <p:spPr>
          <a:xfrm>
            <a:off x="8077200" y="6356350"/>
            <a:ext cx="609600" cy="365125"/>
          </a:xfrm>
          <a:prstGeom prst="rect">
            <a:avLst/>
          </a:prstGeom>
        </p:spPr>
        <p:txBody>
          <a:bodyPr anchor="ctr"/>
          <a:lstStyle/>
          <a:p>
            <a:pPr algn="r" fontAlgn="auto">
              <a:spcBef>
                <a:spcPts val="0"/>
              </a:spcBef>
              <a:spcAft>
                <a:spcPts val="0"/>
              </a:spcAft>
              <a:defRPr/>
            </a:pPr>
            <a:fld id="{5D357972-04AE-4446-B388-5F323C1099D9}" type="slidenum">
              <a:rPr lang="en-US" sz="1200">
                <a:latin typeface="+mn-lt"/>
              </a:rPr>
              <a:pPr algn="r" fontAlgn="auto">
                <a:spcBef>
                  <a:spcPts val="0"/>
                </a:spcBef>
                <a:spcAft>
                  <a:spcPts val="0"/>
                </a:spcAft>
                <a:defRPr/>
              </a:pPr>
              <a:t>40</a:t>
            </a:fld>
            <a:endParaRPr lang="en-US" sz="1200" dirty="0">
              <a:latin typeface="+mn-lt"/>
            </a:endParaRPr>
          </a:p>
        </p:txBody>
      </p:sp>
      <p:sp>
        <p:nvSpPr>
          <p:cNvPr id="7" name="Date Placeholder 1"/>
          <p:cNvSpPr>
            <a:spLocks noGrp="1"/>
          </p:cNvSpPr>
          <p:nvPr>
            <p:ph type="dt" sz="quarter" idx="10"/>
          </p:nvPr>
        </p:nvSpPr>
        <p:spPr/>
        <p:txBody>
          <a:bodyPr/>
          <a:lstStyle/>
          <a:p>
            <a:pPr>
              <a:defRPr/>
            </a:pPr>
            <a:fld id="{95CF09FC-F334-4734-B338-F91B153879C8}" type="datetime1">
              <a:rPr lang="en-US" smtClean="0"/>
              <a:pPr>
                <a:defRPr/>
              </a:pPr>
              <a:t>5/26/2015</a:t>
            </a:fld>
            <a:endParaRPr lang="en-US" dirty="0"/>
          </a:p>
        </p:txBody>
      </p:sp>
    </p:spTree>
    <p:extLst>
      <p:ext uri="{BB962C8B-B14F-4D97-AF65-F5344CB8AC3E}">
        <p14:creationId xmlns:p14="http://schemas.microsoft.com/office/powerpoint/2010/main" val="3276097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Regulations</a:t>
            </a:r>
            <a:br>
              <a:rPr lang="en-US" dirty="0" smtClean="0"/>
            </a:br>
            <a:r>
              <a:rPr lang="en-US" dirty="0" smtClean="0"/>
              <a:t>Applicable to Grants</a:t>
            </a:r>
            <a:endParaRPr lang="en-US" dirty="0"/>
          </a:p>
        </p:txBody>
      </p:sp>
      <p:sp>
        <p:nvSpPr>
          <p:cNvPr id="3" name="Content Placeholder 2"/>
          <p:cNvSpPr>
            <a:spLocks noGrp="1"/>
          </p:cNvSpPr>
          <p:nvPr>
            <p:ph idx="1"/>
          </p:nvPr>
        </p:nvSpPr>
        <p:spPr/>
        <p:txBody>
          <a:bodyPr/>
          <a:lstStyle/>
          <a:p>
            <a:pPr>
              <a:defRPr/>
            </a:pPr>
            <a:r>
              <a:rPr lang="en-US" sz="2400" dirty="0"/>
              <a:t>34 </a:t>
            </a:r>
            <a:r>
              <a:rPr lang="en-US" sz="2400" dirty="0" smtClean="0"/>
              <a:t>C.F.R. </a:t>
            </a:r>
            <a:r>
              <a:rPr lang="en-US" sz="2400" dirty="0"/>
              <a:t>Part 86 (Drug and Alcohol Abuse Prevention)</a:t>
            </a:r>
          </a:p>
          <a:p>
            <a:pPr>
              <a:defRPr/>
            </a:pPr>
            <a:r>
              <a:rPr lang="en-US" sz="2400" dirty="0"/>
              <a:t>34 </a:t>
            </a:r>
            <a:r>
              <a:rPr lang="en-US" sz="2400" dirty="0" smtClean="0"/>
              <a:t>C.F.R. </a:t>
            </a:r>
            <a:r>
              <a:rPr lang="en-US" sz="2400" dirty="0"/>
              <a:t>Part 97 (Protection of Human Subjects)</a:t>
            </a:r>
          </a:p>
          <a:p>
            <a:pPr>
              <a:defRPr/>
            </a:pPr>
            <a:r>
              <a:rPr lang="en-US" sz="2400" dirty="0"/>
              <a:t>34 </a:t>
            </a:r>
            <a:r>
              <a:rPr lang="en-US" sz="2400" dirty="0" smtClean="0"/>
              <a:t>C.F.R. </a:t>
            </a:r>
            <a:r>
              <a:rPr lang="en-US" sz="2400" dirty="0"/>
              <a:t>Part 98 (Student Rights in Research, Experimental Programs, and Testing)</a:t>
            </a:r>
          </a:p>
          <a:p>
            <a:pPr>
              <a:defRPr/>
            </a:pPr>
            <a:r>
              <a:rPr lang="en-US" sz="2400" dirty="0"/>
              <a:t>34 </a:t>
            </a:r>
            <a:r>
              <a:rPr lang="en-US" sz="2400" dirty="0" smtClean="0"/>
              <a:t>C.F.R. </a:t>
            </a:r>
            <a:r>
              <a:rPr lang="en-US" sz="2400" dirty="0"/>
              <a:t>Part 99 (Family Educational Rights and Privacy)</a:t>
            </a:r>
          </a:p>
          <a:p>
            <a:pPr>
              <a:defRPr/>
            </a:pPr>
            <a:r>
              <a:rPr lang="en-US" sz="2400" dirty="0"/>
              <a:t>2 </a:t>
            </a:r>
            <a:r>
              <a:rPr lang="en-US" sz="2400" dirty="0" smtClean="0"/>
              <a:t>C.F.R. </a:t>
            </a:r>
            <a:r>
              <a:rPr lang="en-US" sz="2400" dirty="0"/>
              <a:t>Part 180 (OMB Guidelines to Agencies on </a:t>
            </a:r>
            <a:r>
              <a:rPr lang="en-US" sz="2400" dirty="0" err="1"/>
              <a:t>Governmentwide</a:t>
            </a:r>
            <a:r>
              <a:rPr lang="en-US" sz="2400" dirty="0"/>
              <a:t> Debarment and Suspension (</a:t>
            </a:r>
            <a:r>
              <a:rPr lang="en-US" sz="2400" dirty="0" err="1"/>
              <a:t>Nonprocurement</a:t>
            </a:r>
            <a:r>
              <a:rPr lang="en-US" sz="2400" dirty="0"/>
              <a:t>)), as adopted at 2 </a:t>
            </a:r>
            <a:r>
              <a:rPr lang="en-US" sz="2400" dirty="0" smtClean="0"/>
              <a:t>C.F.R. </a:t>
            </a:r>
            <a:r>
              <a:rPr lang="en-US" sz="2400" dirty="0"/>
              <a:t>Part 3485</a:t>
            </a:r>
          </a:p>
          <a:p>
            <a:pPr>
              <a:defRPr/>
            </a:pPr>
            <a:r>
              <a:rPr lang="en-US" sz="2400" dirty="0"/>
              <a:t>2 </a:t>
            </a:r>
            <a:r>
              <a:rPr lang="en-US" sz="2400" dirty="0" smtClean="0"/>
              <a:t>C.F.R. </a:t>
            </a:r>
            <a:r>
              <a:rPr lang="en-US" sz="2400" dirty="0"/>
              <a:t>Part 200 (Uniform Administrative Requirements, Cost Principles, and Audit Requirements for Federal Awards), as adopted at 2 </a:t>
            </a:r>
            <a:r>
              <a:rPr lang="en-US" sz="2400" dirty="0" smtClean="0"/>
              <a:t>C.F.R. </a:t>
            </a:r>
            <a:r>
              <a:rPr lang="en-US" sz="2400" dirty="0"/>
              <a:t>Part 3474</a:t>
            </a: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5</a:t>
            </a:fld>
            <a:endParaRPr lang="en-US" dirty="0"/>
          </a:p>
        </p:txBody>
      </p:sp>
    </p:spTree>
    <p:extLst>
      <p:ext uri="{BB962C8B-B14F-4D97-AF65-F5344CB8AC3E}">
        <p14:creationId xmlns:p14="http://schemas.microsoft.com/office/powerpoint/2010/main" val="36579641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Agreement</a:t>
            </a:r>
            <a:endParaRPr lang="en-US" dirty="0"/>
          </a:p>
        </p:txBody>
      </p:sp>
      <p:sp>
        <p:nvSpPr>
          <p:cNvPr id="3" name="Content Placeholder 2"/>
          <p:cNvSpPr>
            <a:spLocks noGrp="1"/>
          </p:cNvSpPr>
          <p:nvPr>
            <p:ph idx="1"/>
          </p:nvPr>
        </p:nvSpPr>
        <p:spPr/>
        <p:txBody>
          <a:bodyPr/>
          <a:lstStyle/>
          <a:p>
            <a:pPr marL="0" indent="0">
              <a:buNone/>
              <a:defRPr/>
            </a:pPr>
            <a:r>
              <a:rPr lang="en-US" u="sng" dirty="0"/>
              <a:t>A grant agreement </a:t>
            </a:r>
            <a:r>
              <a:rPr lang="en-US" dirty="0"/>
              <a:t>(legal instrument of financial assistance) to enter into a relationship the principal purpose of which is to </a:t>
            </a:r>
            <a:r>
              <a:rPr lang="en-US" u="sng" dirty="0"/>
              <a:t>transfer</a:t>
            </a:r>
            <a:r>
              <a:rPr lang="en-US" dirty="0"/>
              <a:t> anything of value from the federal awarding agency to the non-federal entity to carry out a </a:t>
            </a:r>
            <a:r>
              <a:rPr lang="en-US" u="sng" dirty="0"/>
              <a:t>public</a:t>
            </a:r>
            <a:r>
              <a:rPr lang="en-US" dirty="0"/>
              <a:t> </a:t>
            </a:r>
            <a:r>
              <a:rPr lang="en-US" u="sng" dirty="0"/>
              <a:t>purpose</a:t>
            </a:r>
            <a:r>
              <a:rPr lang="en-US" dirty="0"/>
              <a:t> authorized by law.</a:t>
            </a:r>
          </a:p>
          <a:p>
            <a:pPr marL="0" indent="0">
              <a:buNone/>
              <a:defRPr/>
            </a:pPr>
            <a:r>
              <a:rPr lang="en-US" dirty="0"/>
              <a:t>				2 C.F.R. § </a:t>
            </a:r>
            <a:r>
              <a:rPr lang="en-US" dirty="0" smtClean="0"/>
              <a:t>200.51</a:t>
            </a:r>
          </a:p>
          <a:p>
            <a:pPr marL="0" indent="0">
              <a:buNone/>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6</a:t>
            </a:fld>
            <a:endParaRPr lang="en-US" dirty="0"/>
          </a:p>
        </p:txBody>
      </p:sp>
    </p:spTree>
    <p:extLst>
      <p:ext uri="{BB962C8B-B14F-4D97-AF65-F5344CB8AC3E}">
        <p14:creationId xmlns:p14="http://schemas.microsoft.com/office/powerpoint/2010/main" val="735544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vs. Contract</a:t>
            </a:r>
            <a:endParaRPr lang="en-US" dirty="0"/>
          </a:p>
        </p:txBody>
      </p:sp>
      <p:sp>
        <p:nvSpPr>
          <p:cNvPr id="3" name="Content Placeholder 2"/>
          <p:cNvSpPr>
            <a:spLocks noGrp="1"/>
          </p:cNvSpPr>
          <p:nvPr>
            <p:ph idx="1"/>
          </p:nvPr>
        </p:nvSpPr>
        <p:spPr/>
        <p:txBody>
          <a:bodyPr/>
          <a:lstStyle/>
          <a:p>
            <a:r>
              <a:rPr lang="en-US" altLang="en-US" dirty="0" smtClean="0"/>
              <a:t>The distinction </a:t>
            </a:r>
            <a:r>
              <a:rPr lang="en-US" altLang="en-US" dirty="0"/>
              <a:t>between a </a:t>
            </a:r>
            <a:r>
              <a:rPr lang="en-US" altLang="en-US" dirty="0" smtClean="0"/>
              <a:t>grant </a:t>
            </a:r>
            <a:r>
              <a:rPr lang="en-US" altLang="en-US" dirty="0"/>
              <a:t>and a </a:t>
            </a:r>
            <a:r>
              <a:rPr lang="en-US" altLang="en-US" dirty="0" smtClean="0"/>
              <a:t>contract is found in  2 </a:t>
            </a:r>
            <a:r>
              <a:rPr lang="en-US" altLang="en-US" dirty="0"/>
              <a:t>C.F.R. § 200.330</a:t>
            </a:r>
          </a:p>
          <a:p>
            <a:r>
              <a:rPr lang="en-US" altLang="en-US" dirty="0" smtClean="0"/>
              <a:t>Grants </a:t>
            </a:r>
            <a:r>
              <a:rPr lang="en-US" altLang="en-US" dirty="0"/>
              <a:t>are subject to applicable federal requirements.</a:t>
            </a:r>
          </a:p>
          <a:p>
            <a:r>
              <a:rPr lang="en-US" altLang="en-US" dirty="0" smtClean="0"/>
              <a:t>Contracts </a:t>
            </a:r>
            <a:r>
              <a:rPr lang="en-US" altLang="en-US" dirty="0"/>
              <a:t>are not subject to federal compliance.</a:t>
            </a:r>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7</a:t>
            </a:fld>
            <a:endParaRPr lang="en-US" dirty="0"/>
          </a:p>
        </p:txBody>
      </p:sp>
    </p:spTree>
    <p:extLst>
      <p:ext uri="{BB962C8B-B14F-4D97-AF65-F5344CB8AC3E}">
        <p14:creationId xmlns:p14="http://schemas.microsoft.com/office/powerpoint/2010/main" val="1116720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G</a:t>
            </a:r>
            <a:r>
              <a:rPr lang="en-US" altLang="en-US" dirty="0" smtClean="0"/>
              <a:t>rantee Failure </a:t>
            </a:r>
            <a:br>
              <a:rPr lang="en-US" altLang="en-US" dirty="0" smtClean="0"/>
            </a:br>
            <a:r>
              <a:rPr lang="en-US" altLang="en-US" dirty="0" smtClean="0"/>
              <a:t>to Comply with Applicable Federal </a:t>
            </a:r>
            <a:r>
              <a:rPr lang="en-US" altLang="en-US" dirty="0"/>
              <a:t>R</a:t>
            </a:r>
            <a:r>
              <a:rPr lang="en-US" altLang="en-US" dirty="0" smtClean="0"/>
              <a:t>equirements</a:t>
            </a:r>
            <a:endParaRPr lang="en-US" altLang="en-US" dirty="0"/>
          </a:p>
        </p:txBody>
      </p:sp>
      <p:sp>
        <p:nvSpPr>
          <p:cNvPr id="3" name="Content Placeholder 2"/>
          <p:cNvSpPr>
            <a:spLocks noGrp="1"/>
          </p:cNvSpPr>
          <p:nvPr>
            <p:ph idx="1"/>
          </p:nvPr>
        </p:nvSpPr>
        <p:spPr>
          <a:xfrm>
            <a:off x="457200" y="1654630"/>
            <a:ext cx="8229600" cy="4525963"/>
          </a:xfrm>
        </p:spPr>
        <p:txBody>
          <a:bodyPr/>
          <a:lstStyle/>
          <a:p>
            <a:r>
              <a:rPr lang="en-US" altLang="en-US" dirty="0"/>
              <a:t>Congress may fix the terms on which it disburses grants.</a:t>
            </a:r>
          </a:p>
          <a:p>
            <a:r>
              <a:rPr lang="en-US" altLang="en-US" dirty="0"/>
              <a:t>A federal grant </a:t>
            </a:r>
            <a:r>
              <a:rPr lang="en-US" altLang="en-US" b="1" i="1" dirty="0" smtClean="0"/>
              <a:t>is </a:t>
            </a:r>
            <a:r>
              <a:rPr lang="en-US" altLang="en-US" b="1" i="1" dirty="0"/>
              <a:t>much in the nature of a  </a:t>
            </a:r>
            <a:r>
              <a:rPr lang="en-US" altLang="en-US" b="1" i="1" dirty="0" smtClean="0"/>
              <a:t>contract, </a:t>
            </a:r>
            <a:r>
              <a:rPr lang="en-US" altLang="en-US" dirty="0" smtClean="0"/>
              <a:t>in </a:t>
            </a:r>
            <a:r>
              <a:rPr lang="en-US" altLang="en-US" dirty="0"/>
              <a:t>return for the federal funds the grantee agrees to comply with the federally imposed conditions.</a:t>
            </a:r>
          </a:p>
          <a:p>
            <a:pPr marL="501650" lvl="1" indent="0">
              <a:buNone/>
            </a:pPr>
            <a:r>
              <a:rPr lang="en-US" altLang="en-US" u="sng" dirty="0"/>
              <a:t>Pennhurst vs. </a:t>
            </a:r>
            <a:r>
              <a:rPr lang="en-US" altLang="en-US" u="sng" dirty="0" err="1"/>
              <a:t>Halderman</a:t>
            </a:r>
            <a:r>
              <a:rPr lang="en-US" altLang="en-US" dirty="0"/>
              <a:t>, 451 U.S. 1 (1981) </a:t>
            </a:r>
            <a:endParaRPr lang="en-US" altLang="en-US" dirty="0" smtClean="0"/>
          </a:p>
          <a:p>
            <a:r>
              <a:rPr lang="en-US" altLang="en-US" dirty="0"/>
              <a:t>But New Jersey and Pennsylvania argued to the Supreme Court that </a:t>
            </a:r>
            <a:r>
              <a:rPr lang="en-US" altLang="en-US" dirty="0" smtClean="0"/>
              <a:t>US ED </a:t>
            </a:r>
            <a:r>
              <a:rPr lang="en-US" altLang="en-US" dirty="0"/>
              <a:t>cannot recover misspent grant funds</a:t>
            </a:r>
          </a:p>
          <a:p>
            <a:pPr marL="501650" lvl="1" indent="0">
              <a:buNone/>
            </a:pPr>
            <a:r>
              <a:rPr lang="en-US" altLang="en-US" u="sng" dirty="0" smtClean="0"/>
              <a:t>Bell </a:t>
            </a:r>
            <a:r>
              <a:rPr lang="en-US" altLang="en-US" u="sng" dirty="0"/>
              <a:t>v. New Jersey and </a:t>
            </a:r>
            <a:r>
              <a:rPr lang="en-US" altLang="en-US" u="sng" dirty="0" smtClean="0"/>
              <a:t>Pennsylvania</a:t>
            </a:r>
            <a:r>
              <a:rPr lang="en-US" altLang="en-US" dirty="0" smtClean="0"/>
              <a:t>, 461 </a:t>
            </a:r>
            <a:r>
              <a:rPr lang="en-US" altLang="en-US" dirty="0"/>
              <a:t>U.S. 773 (1983)</a:t>
            </a:r>
          </a:p>
          <a:p>
            <a:pPr marL="501650" lvl="1" indent="0">
              <a:buNone/>
            </a:pPr>
            <a:endParaRPr lang="en-US" altLang="en-US" dirty="0"/>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8</a:t>
            </a:fld>
            <a:endParaRPr lang="en-US" dirty="0"/>
          </a:p>
        </p:txBody>
      </p:sp>
    </p:spTree>
    <p:extLst>
      <p:ext uri="{BB962C8B-B14F-4D97-AF65-F5344CB8AC3E}">
        <p14:creationId xmlns:p14="http://schemas.microsoft.com/office/powerpoint/2010/main" val="3244699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dirty="0"/>
              <a:t>Grantee Failure </a:t>
            </a:r>
            <a:r>
              <a:rPr lang="en-US" altLang="en-US" dirty="0" smtClean="0"/>
              <a:t/>
            </a:r>
            <a:br>
              <a:rPr lang="en-US" altLang="en-US" dirty="0" smtClean="0"/>
            </a:br>
            <a:r>
              <a:rPr lang="en-US" altLang="en-US" dirty="0" smtClean="0"/>
              <a:t>to Comply with Applicable</a:t>
            </a:r>
            <a:br>
              <a:rPr lang="en-US" altLang="en-US" dirty="0" smtClean="0"/>
            </a:br>
            <a:r>
              <a:rPr lang="en-US" altLang="en-US" dirty="0" smtClean="0"/>
              <a:t>Federal </a:t>
            </a:r>
            <a:r>
              <a:rPr lang="en-US" altLang="en-US" dirty="0"/>
              <a:t>Requirements</a:t>
            </a:r>
          </a:p>
        </p:txBody>
      </p:sp>
      <p:sp>
        <p:nvSpPr>
          <p:cNvPr id="3" name="Content Placeholder 2"/>
          <p:cNvSpPr>
            <a:spLocks noGrp="1"/>
          </p:cNvSpPr>
          <p:nvPr>
            <p:ph idx="1"/>
          </p:nvPr>
        </p:nvSpPr>
        <p:spPr>
          <a:xfrm>
            <a:off x="457200" y="1654630"/>
            <a:ext cx="8229600" cy="4525963"/>
          </a:xfrm>
        </p:spPr>
        <p:txBody>
          <a:bodyPr/>
          <a:lstStyle/>
          <a:p>
            <a:r>
              <a:rPr lang="en-US" altLang="en-US" dirty="0"/>
              <a:t>Federal auditors determined both states misspent Title I </a:t>
            </a:r>
            <a:r>
              <a:rPr lang="en-US" altLang="en-US" dirty="0" smtClean="0"/>
              <a:t>funds.</a:t>
            </a:r>
          </a:p>
          <a:p>
            <a:r>
              <a:rPr lang="en-US" altLang="en-US" dirty="0" smtClean="0"/>
              <a:t>Supreme Court held that grantees </a:t>
            </a:r>
            <a:r>
              <a:rPr lang="en-US" altLang="en-US" dirty="0"/>
              <a:t>misusing federal funds incur a debt to the Federal Government (citing Section 415 of </a:t>
            </a:r>
            <a:r>
              <a:rPr lang="en-US" altLang="en-US" dirty="0" smtClean="0"/>
              <a:t>GEPA)which states that grants </a:t>
            </a:r>
            <a:r>
              <a:rPr lang="en-US" altLang="en-US" dirty="0"/>
              <a:t>must be adjusted on account of overpayments</a:t>
            </a:r>
          </a:p>
          <a:p>
            <a:pPr marL="0" indent="0">
              <a:buNone/>
              <a:defRPr/>
            </a:pPr>
            <a:endParaRPr lang="en-US" dirty="0">
              <a:solidFill>
                <a:schemeClr val="tx1">
                  <a:lumMod val="65000"/>
                  <a:lumOff val="35000"/>
                </a:schemeClr>
              </a:solidFill>
            </a:endParaRPr>
          </a:p>
          <a:p>
            <a:endParaRPr lang="en-US" sz="2400" dirty="0"/>
          </a:p>
        </p:txBody>
      </p:sp>
      <p:sp>
        <p:nvSpPr>
          <p:cNvPr id="4" name="Date Placeholder 3"/>
          <p:cNvSpPr>
            <a:spLocks noGrp="1"/>
          </p:cNvSpPr>
          <p:nvPr>
            <p:ph type="dt" sz="half" idx="10"/>
          </p:nvPr>
        </p:nvSpPr>
        <p:spPr/>
        <p:txBody>
          <a:bodyPr/>
          <a:lstStyle/>
          <a:p>
            <a:pPr>
              <a:defRPr/>
            </a:pPr>
            <a:fld id="{0EA4EC96-8A49-462C-AC93-4F48E14D4C0C}" type="datetime1">
              <a:rPr lang="en-US" smtClean="0"/>
              <a:pPr>
                <a:defRPr/>
              </a:pPr>
              <a:t>5/26/2015</a:t>
            </a:fld>
            <a:endParaRPr lang="en-US" dirty="0"/>
          </a:p>
        </p:txBody>
      </p:sp>
      <p:sp>
        <p:nvSpPr>
          <p:cNvPr id="5" name="Slide Number Placeholder 4"/>
          <p:cNvSpPr>
            <a:spLocks noGrp="1"/>
          </p:cNvSpPr>
          <p:nvPr>
            <p:ph type="sldNum" sz="quarter" idx="11"/>
          </p:nvPr>
        </p:nvSpPr>
        <p:spPr/>
        <p:txBody>
          <a:bodyPr/>
          <a:lstStyle/>
          <a:p>
            <a:pPr>
              <a:defRPr/>
            </a:pPr>
            <a:fld id="{F7F8D641-2DB0-4107-99BD-062287349150}" type="slidenum">
              <a:rPr lang="en-US" smtClean="0"/>
              <a:pPr>
                <a:defRPr/>
              </a:pPr>
              <a:t>9</a:t>
            </a:fld>
            <a:endParaRPr lang="en-US" dirty="0"/>
          </a:p>
        </p:txBody>
      </p:sp>
    </p:spTree>
    <p:extLst>
      <p:ext uri="{BB962C8B-B14F-4D97-AF65-F5344CB8AC3E}">
        <p14:creationId xmlns:p14="http://schemas.microsoft.com/office/powerpoint/2010/main" val="433832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aDOE-PowerPoint-Template.potx" id="{62B88FFC-193B-4D2F-8C77-FCD33F3FAD37}" vid="{5805FC4A-A09D-48E8-AA8A-E114396F06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66569ed78ef03d9940b56cdcaa4b98c3">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e0a227e79e5b6307bbf1572d7d772b37"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703873D-3831-4E21-AFD8-55A5C93F270B}"/>
</file>

<file path=customXml/itemProps2.xml><?xml version="1.0" encoding="utf-8"?>
<ds:datastoreItem xmlns:ds="http://schemas.openxmlformats.org/officeDocument/2006/customXml" ds:itemID="{C737FCC7-4AFD-4AB5-B734-F060551A5597}"/>
</file>

<file path=customXml/itemProps3.xml><?xml version="1.0" encoding="utf-8"?>
<ds:datastoreItem xmlns:ds="http://schemas.openxmlformats.org/officeDocument/2006/customXml" ds:itemID="{758C9C62-5E8C-4ADB-9AFF-7D5B97D4887B}"/>
</file>

<file path=docProps/app.xml><?xml version="1.0" encoding="utf-8"?>
<Properties xmlns="http://schemas.openxmlformats.org/officeDocument/2006/extended-properties" xmlns:vt="http://schemas.openxmlformats.org/officeDocument/2006/docPropsVTypes">
  <Template>GaDOE-PowerPoint-Template</Template>
  <TotalTime>678</TotalTime>
  <Words>2137</Words>
  <Application>Microsoft Office PowerPoint</Application>
  <PresentationFormat>On-screen Show (4:3)</PresentationFormat>
  <Paragraphs>436</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Arial Rounded MT Bold</vt:lpstr>
      <vt:lpstr>Calibri</vt:lpstr>
      <vt:lpstr>Courier New</vt:lpstr>
      <vt:lpstr>Times New Roman</vt:lpstr>
      <vt:lpstr>Wingdings</vt:lpstr>
      <vt:lpstr>GaDOE-PowerPoint-Template</vt:lpstr>
      <vt:lpstr>The New EDGAR</vt:lpstr>
      <vt:lpstr>Presenters</vt:lpstr>
      <vt:lpstr>The New EDGAR</vt:lpstr>
      <vt:lpstr>Government  Regulations Applicable to Grants</vt:lpstr>
      <vt:lpstr>Government  Regulations Applicable to Grants</vt:lpstr>
      <vt:lpstr>Grant Agreement</vt:lpstr>
      <vt:lpstr>Grant vs. Contract</vt:lpstr>
      <vt:lpstr>Grantee Failure  to Comply with Applicable Federal Requirements</vt:lpstr>
      <vt:lpstr>Grantee Failure  to Comply with Applicable Federal Requirements</vt:lpstr>
      <vt:lpstr>Grantee Failure  to Comply with Applicable  Federal Requirements</vt:lpstr>
      <vt:lpstr>Conditions of the Grant </vt:lpstr>
      <vt:lpstr>Conditions of the Grant </vt:lpstr>
      <vt:lpstr>Historical Timeline  Rules </vt:lpstr>
      <vt:lpstr>Historical Timeline  Rules </vt:lpstr>
      <vt:lpstr>Historical Timeline Circulars</vt:lpstr>
      <vt:lpstr>Historical Timeline Circulars</vt:lpstr>
      <vt:lpstr>Historical Timeline Circulars</vt:lpstr>
      <vt:lpstr>Historical Timeline Audit Principles</vt:lpstr>
      <vt:lpstr>Historical Timeline US Department of Education</vt:lpstr>
      <vt:lpstr>Historical Timeline Audit Principles</vt:lpstr>
      <vt:lpstr>The New EDGAR</vt:lpstr>
      <vt:lpstr>Key Parts of the New EDGAR</vt:lpstr>
      <vt:lpstr>Effective Dates  for 2 C.F.R. Part 200 </vt:lpstr>
      <vt:lpstr>Effective Dates  for 2 C.F.R. Part 200 </vt:lpstr>
      <vt:lpstr>US ED  Adopts OMB Guidance </vt:lpstr>
      <vt:lpstr>Programs to  Which Part 76 Applies</vt:lpstr>
      <vt:lpstr>Part 76 </vt:lpstr>
      <vt:lpstr>Part 76 </vt:lpstr>
      <vt:lpstr>Part 76 </vt:lpstr>
      <vt:lpstr>Part 76 </vt:lpstr>
      <vt:lpstr>Part 76 </vt:lpstr>
      <vt:lpstr>The New 2 C.F.R. Part 200</vt:lpstr>
      <vt:lpstr>The New 2 C.F.R. Part 200</vt:lpstr>
      <vt:lpstr>The New 2 C.F.R. Part 200</vt:lpstr>
      <vt:lpstr>Written Policies and Procedures Required  under 2 C.F.R. Part 200</vt:lpstr>
      <vt:lpstr>  Required Certification  under 2 C.F.R. Part 200.415  </vt:lpstr>
      <vt:lpstr>  Required Certification  under 2 C.F.R. Part 200.415  </vt:lpstr>
      <vt:lpstr>Questions?? </vt:lpstr>
      <vt:lpstr>Title I Education Program Specialists  Contact Information</vt:lpstr>
      <vt:lpstr>Presenters</vt:lpstr>
    </vt:vector>
  </TitlesOfParts>
  <Company>GADOE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Lunsford</dc:creator>
  <cp:lastModifiedBy>Margo DeLaune</cp:lastModifiedBy>
  <cp:revision>48</cp:revision>
  <dcterms:created xsi:type="dcterms:W3CDTF">2015-02-02T18:32:24Z</dcterms:created>
  <dcterms:modified xsi:type="dcterms:W3CDTF">2015-05-26T13:37:06Z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TemplateUrl">
    <vt:lpwstr/>
  </property>
  <property fmtid="{D5CDD505-2E9C-101B-9397-08002B2CF9AE}" pid="4" name="Order">
    <vt:r8>138800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Page">
    <vt:lpwstr/>
  </property>
  <property fmtid="{D5CDD505-2E9C-101B-9397-08002B2CF9AE}" pid="10" name="Page SubHeader">
    <vt:lpwstr/>
  </property>
</Properties>
</file>