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6.xml" ContentType="application/vnd.openxmlformats-officedocument.presentationml.slide+xml"/>
  <Override PartName="/ppt/slides/slide50.xml" ContentType="application/vnd.openxmlformats-officedocument.presentationml.slide+xml"/>
  <Override PartName="/ppt/slides/slide5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5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handoutMasterIdLst>
    <p:handoutMasterId r:id="rId59"/>
  </p:handoutMasterIdLst>
  <p:sldIdLst>
    <p:sldId id="340" r:id="rId2"/>
    <p:sldId id="343" r:id="rId3"/>
    <p:sldId id="260" r:id="rId4"/>
    <p:sldId id="261" r:id="rId5"/>
    <p:sldId id="262" r:id="rId6"/>
    <p:sldId id="263" r:id="rId7"/>
    <p:sldId id="264" r:id="rId8"/>
    <p:sldId id="265" r:id="rId9"/>
    <p:sldId id="266" r:id="rId10"/>
    <p:sldId id="272" r:id="rId11"/>
    <p:sldId id="273" r:id="rId12"/>
    <p:sldId id="274" r:id="rId13"/>
    <p:sldId id="275" r:id="rId14"/>
    <p:sldId id="276" r:id="rId15"/>
    <p:sldId id="277" r:id="rId16"/>
    <p:sldId id="278" r:id="rId17"/>
    <p:sldId id="279" r:id="rId18"/>
    <p:sldId id="341" r:id="rId19"/>
    <p:sldId id="280" r:id="rId20"/>
    <p:sldId id="281" r:id="rId21"/>
    <p:sldId id="342" r:id="rId22"/>
    <p:sldId id="282" r:id="rId23"/>
    <p:sldId id="283" r:id="rId24"/>
    <p:sldId id="284" r:id="rId25"/>
    <p:sldId id="285" r:id="rId26"/>
    <p:sldId id="286" r:id="rId27"/>
    <p:sldId id="287" r:id="rId28"/>
    <p:sldId id="288"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 id="321"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 id="339" r:id="rId55"/>
    <p:sldId id="336" r:id="rId56"/>
    <p:sldId id="344" r:id="rId57"/>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33" autoAdjust="0"/>
    <p:restoredTop sz="94660"/>
  </p:normalViewPr>
  <p:slideViewPr>
    <p:cSldViewPr snapToGrid="0">
      <p:cViewPr varScale="1">
        <p:scale>
          <a:sx n="88" d="100"/>
          <a:sy n="88" d="100"/>
        </p:scale>
        <p:origin x="-154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66"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65"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fld id="{11CE9D98-989F-468F-810D-B2D769273C01}" type="datetimeFigureOut">
              <a:rPr lang="en-US" smtClean="0"/>
              <a:t>5/25/2015</a:t>
            </a:fld>
            <a:endParaRPr lang="en-US" dirty="0"/>
          </a:p>
        </p:txBody>
      </p:sp>
      <p:sp>
        <p:nvSpPr>
          <p:cNvPr id="4" name="Footer Placeholder 3"/>
          <p:cNvSpPr>
            <a:spLocks noGrp="1"/>
          </p:cNvSpPr>
          <p:nvPr>
            <p:ph type="ftr" sz="quarter" idx="2"/>
          </p:nvPr>
        </p:nvSpPr>
        <p:spPr>
          <a:xfrm>
            <a:off x="0" y="8899525"/>
            <a:ext cx="3067050" cy="46831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438" y="8899525"/>
            <a:ext cx="3067050" cy="468313"/>
          </a:xfrm>
          <a:prstGeom prst="rect">
            <a:avLst/>
          </a:prstGeom>
        </p:spPr>
        <p:txBody>
          <a:bodyPr vert="horz" lIns="91440" tIns="45720" rIns="91440" bIns="45720" rtlCol="0" anchor="b"/>
          <a:lstStyle>
            <a:lvl1pPr algn="r">
              <a:defRPr sz="1200"/>
            </a:lvl1pPr>
          </a:lstStyle>
          <a:p>
            <a:fld id="{783F088F-02E0-4706-8545-1257054C0A3D}" type="slidenum">
              <a:rPr lang="en-US" smtClean="0"/>
              <a:t>‹#›</a:t>
            </a:fld>
            <a:endParaRPr lang="en-US" dirty="0"/>
          </a:p>
        </p:txBody>
      </p:sp>
    </p:spTree>
    <p:extLst>
      <p:ext uri="{BB962C8B-B14F-4D97-AF65-F5344CB8AC3E}">
        <p14:creationId xmlns:p14="http://schemas.microsoft.com/office/powerpoint/2010/main" val="1991645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4" tIns="46987" rIns="93974" bIns="46987" rtlCol="0"/>
          <a:lstStyle>
            <a:lvl1pPr algn="l">
              <a:defRPr sz="1300"/>
            </a:lvl1pPr>
          </a:lstStyle>
          <a:p>
            <a:endParaRPr lang="en-US" dirty="0"/>
          </a:p>
        </p:txBody>
      </p:sp>
      <p:sp>
        <p:nvSpPr>
          <p:cNvPr id="3" name="Date Placeholder 2"/>
          <p:cNvSpPr>
            <a:spLocks noGrp="1"/>
          </p:cNvSpPr>
          <p:nvPr>
            <p:ph type="dt" idx="1"/>
          </p:nvPr>
        </p:nvSpPr>
        <p:spPr>
          <a:xfrm>
            <a:off x="4008704" y="0"/>
            <a:ext cx="3066733" cy="468471"/>
          </a:xfrm>
          <a:prstGeom prst="rect">
            <a:avLst/>
          </a:prstGeom>
        </p:spPr>
        <p:txBody>
          <a:bodyPr vert="horz" lIns="93974" tIns="46987" rIns="93974" bIns="46987" rtlCol="0"/>
          <a:lstStyle>
            <a:lvl1pPr algn="r">
              <a:defRPr sz="1300"/>
            </a:lvl1pPr>
          </a:lstStyle>
          <a:p>
            <a:fld id="{D8AB1433-BF8B-45C5-81D6-089F21EECCF9}" type="datetimeFigureOut">
              <a:rPr lang="en-US" smtClean="0"/>
              <a:t>5/25/2015</a:t>
            </a:fld>
            <a:endParaRPr lang="en-US" dirty="0"/>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4" tIns="46987" rIns="93974" bIns="46987" rtlCol="0" anchor="ctr"/>
          <a:lstStyle/>
          <a:p>
            <a:endParaRPr lang="en-US" dirty="0"/>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74" tIns="46987" rIns="93974" bIns="469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66733" cy="468471"/>
          </a:xfrm>
          <a:prstGeom prst="rect">
            <a:avLst/>
          </a:prstGeom>
        </p:spPr>
        <p:txBody>
          <a:bodyPr vert="horz" lIns="93974" tIns="46987" rIns="93974" bIns="4698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08704" y="8899328"/>
            <a:ext cx="3066733" cy="468471"/>
          </a:xfrm>
          <a:prstGeom prst="rect">
            <a:avLst/>
          </a:prstGeom>
        </p:spPr>
        <p:txBody>
          <a:bodyPr vert="horz" lIns="93974" tIns="46987" rIns="93974" bIns="46987" rtlCol="0" anchor="b"/>
          <a:lstStyle>
            <a:lvl1pPr algn="r">
              <a:defRPr sz="13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8655F72F-2C5C-4B58-878E-698BB491CFE4}" type="slidenum">
              <a:rPr lang="en-US" smtClean="0"/>
              <a:pPr>
                <a:defRPr/>
              </a:pPr>
              <a:t>7</a:t>
            </a:fld>
            <a:endParaRPr lang="en-US" dirty="0"/>
          </a:p>
        </p:txBody>
      </p:sp>
      <p:sp>
        <p:nvSpPr>
          <p:cNvPr id="5" name="Date Placeholder 4"/>
          <p:cNvSpPr>
            <a:spLocks noGrp="1"/>
          </p:cNvSpPr>
          <p:nvPr>
            <p:ph type="dt" sz="quarter" idx="1"/>
          </p:nvPr>
        </p:nvSpPr>
        <p:spPr/>
        <p:txBody>
          <a:bodyPr/>
          <a:lstStyle/>
          <a:p>
            <a:pPr>
              <a:defRPr/>
            </a:pPr>
            <a:fld id="{48EF2264-D16F-4432-A838-84B81A213BD3}" type="datetime1">
              <a:rPr lang="en-US" smtClean="0"/>
              <a:pPr>
                <a:defRPr/>
              </a:pPr>
              <a:t>5/25/2015</a:t>
            </a:fld>
            <a:endParaRPr lang="en-US" dirty="0"/>
          </a:p>
        </p:txBody>
      </p:sp>
      <p:sp>
        <p:nvSpPr>
          <p:cNvPr id="6" name="Footer Placeholder 5"/>
          <p:cNvSpPr>
            <a:spLocks noGrp="1"/>
          </p:cNvSpPr>
          <p:nvPr>
            <p:ph type="ftr" sz="quarter" idx="4"/>
          </p:nvPr>
        </p:nvSpPr>
        <p:spPr/>
        <p:txBody>
          <a:bodyPr/>
          <a:lstStyle/>
          <a:p>
            <a:pPr>
              <a:defRPr/>
            </a:pPr>
            <a:r>
              <a:rPr lang="en-US" dirty="0"/>
              <a:t>Dr. John D. Barge, State School Superintendent June, 2011</a:t>
            </a:r>
          </a:p>
        </p:txBody>
      </p:sp>
    </p:spTree>
    <p:extLst>
      <p:ext uri="{BB962C8B-B14F-4D97-AF65-F5344CB8AC3E}">
        <p14:creationId xmlns:p14="http://schemas.microsoft.com/office/powerpoint/2010/main" val="2643947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Date Placeholder 3"/>
          <p:cNvSpPr>
            <a:spLocks noGrp="1"/>
          </p:cNvSpPr>
          <p:nvPr>
            <p:ph type="dt" sz="quarter" idx="1"/>
          </p:nvPr>
        </p:nvSpPr>
        <p:spPr/>
        <p:txBody>
          <a:bodyPr/>
          <a:lstStyle/>
          <a:p>
            <a:pPr>
              <a:defRPr/>
            </a:pPr>
            <a:fld id="{FC5F8062-F6DE-420A-9EEB-40441CC0A067}" type="datetime1">
              <a:rPr lang="en-US" smtClean="0"/>
              <a:pPr>
                <a:defRPr/>
              </a:pPr>
              <a:t>5/25/2015</a:t>
            </a:fld>
            <a:endParaRPr lang="en-US" dirty="0"/>
          </a:p>
        </p:txBody>
      </p:sp>
      <p:sp>
        <p:nvSpPr>
          <p:cNvPr id="5" name="Footer Placeholder 4"/>
          <p:cNvSpPr>
            <a:spLocks noGrp="1"/>
          </p:cNvSpPr>
          <p:nvPr>
            <p:ph type="ftr" sz="quarter" idx="4"/>
          </p:nvPr>
        </p:nvSpPr>
        <p:spPr/>
        <p:txBody>
          <a:bodyPr/>
          <a:lstStyle/>
          <a:p>
            <a:pPr>
              <a:defRPr/>
            </a:pPr>
            <a:r>
              <a:rPr lang="en-US" dirty="0" smtClean="0"/>
              <a:t>Dr. John D. Barge, State School Superintendent June, 2011</a:t>
            </a:r>
            <a:endParaRPr lang="en-US" dirty="0"/>
          </a:p>
        </p:txBody>
      </p:sp>
      <p:sp>
        <p:nvSpPr>
          <p:cNvPr id="6" name="Slide Number Placeholder 5"/>
          <p:cNvSpPr>
            <a:spLocks noGrp="1"/>
          </p:cNvSpPr>
          <p:nvPr>
            <p:ph type="sldNum" sz="quarter" idx="5"/>
          </p:nvPr>
        </p:nvSpPr>
        <p:spPr/>
        <p:txBody>
          <a:bodyPr/>
          <a:lstStyle/>
          <a:p>
            <a:pPr>
              <a:defRPr/>
            </a:pPr>
            <a:fld id="{68CDB991-1429-4A9C-8B43-9832079EAC83}" type="slidenum">
              <a:rPr lang="en-US" smtClean="0"/>
              <a:pPr>
                <a:defRPr/>
              </a:pPr>
              <a:t>45</a:t>
            </a:fld>
            <a:endParaRPr lang="en-US" dirty="0"/>
          </a:p>
        </p:txBody>
      </p:sp>
    </p:spTree>
    <p:extLst>
      <p:ext uri="{BB962C8B-B14F-4D97-AF65-F5344CB8AC3E}">
        <p14:creationId xmlns:p14="http://schemas.microsoft.com/office/powerpoint/2010/main" val="21924962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5/25/2015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5/25/2015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5/25/2015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5/25/2015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5/25/2015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5/25/2015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5/25/2015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mpitts@doe.k12.ga.us" TargetMode="External"/><Relationship Id="rId2" Type="http://schemas.openxmlformats.org/officeDocument/2006/relationships/hyperlink" Target="mailto:edawsey@doe.k12.ga.us"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mailto:jeverson@doe.k12.ga.us" TargetMode="External"/><Relationship Id="rId13" Type="http://schemas.openxmlformats.org/officeDocument/2006/relationships/hyperlink" Target="mailto:btrawick@doe.k12.ga.us" TargetMode="External"/><Relationship Id="rId3" Type="http://schemas.openxmlformats.org/officeDocument/2006/relationships/hyperlink" Target="mailto:rphillips@doe.k12.ga.us" TargetMode="External"/><Relationship Id="rId7" Type="http://schemas.openxmlformats.org/officeDocument/2006/relationships/hyperlink" Target="mailto:gmcelveen@doe.k12.ga.us" TargetMode="External"/><Relationship Id="rId12" Type="http://schemas.openxmlformats.org/officeDocument/2006/relationships/hyperlink" Target="mailto:oosunkoya@doe.k12.ga.us" TargetMode="External"/><Relationship Id="rId2" Type="http://schemas.openxmlformats.org/officeDocument/2006/relationships/hyperlink" Target="mailto:rplanchard@doe.k12.ga.us" TargetMode="External"/><Relationship Id="rId1" Type="http://schemas.openxmlformats.org/officeDocument/2006/relationships/slideLayout" Target="../slideLayouts/slideLayout7.xml"/><Relationship Id="rId6" Type="http://schemas.openxmlformats.org/officeDocument/2006/relationships/hyperlink" Target="mailto:julager@doe.k12.ga.us" TargetMode="External"/><Relationship Id="rId11" Type="http://schemas.openxmlformats.org/officeDocument/2006/relationships/hyperlink" Target="mailto:edawsey@doe.k12.ga.us" TargetMode="External"/><Relationship Id="rId5" Type="http://schemas.openxmlformats.org/officeDocument/2006/relationships/hyperlink" Target="mailto:emaddox@doe.k12.ga.us" TargetMode="External"/><Relationship Id="rId10" Type="http://schemas.openxmlformats.org/officeDocument/2006/relationships/hyperlink" Target="mailto:kpruett@doe.k12.ga.us" TargetMode="External"/><Relationship Id="rId4" Type="http://schemas.openxmlformats.org/officeDocument/2006/relationships/hyperlink" Target="mailto:Anthony.threat@doe.k12.ga.us" TargetMode="External"/><Relationship Id="rId9" Type="http://schemas.openxmlformats.org/officeDocument/2006/relationships/hyperlink" Target="mailto:mpitts@doe.k12.ga.us" TargetMode="External"/><Relationship Id="rId14" Type="http://schemas.openxmlformats.org/officeDocument/2006/relationships/hyperlink" Target="mailto:twilkes@doe.k12.ga.us"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mailto:mpitts@doe.k12.ga.us" TargetMode="External"/><Relationship Id="rId2" Type="http://schemas.openxmlformats.org/officeDocument/2006/relationships/hyperlink" Target="mailto:edawsey@doe.k12.ga.us" TargetMode="Externa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24840" y="1361440"/>
            <a:ext cx="7777480" cy="2590800"/>
          </a:xfrm>
        </p:spPr>
        <p:txBody>
          <a:bodyPr>
            <a:normAutofit fontScale="90000"/>
          </a:bodyPr>
          <a:lstStyle/>
          <a:p>
            <a:r>
              <a:rPr lang="en-US" sz="4400" dirty="0" smtClean="0">
                <a:latin typeface="+mn-lt"/>
              </a:rPr>
              <a:t/>
            </a:r>
            <a:br>
              <a:rPr lang="en-US" sz="4400" dirty="0" smtClean="0">
                <a:latin typeface="+mn-lt"/>
              </a:rPr>
            </a:br>
            <a:r>
              <a:rPr lang="en-US" sz="4400" dirty="0">
                <a:latin typeface="+mn-lt"/>
              </a:rPr>
              <a:t/>
            </a:r>
            <a:br>
              <a:rPr lang="en-US" sz="4400" dirty="0">
                <a:latin typeface="+mn-lt"/>
              </a:rPr>
            </a:br>
            <a:r>
              <a:rPr lang="en-US" sz="4400" dirty="0" smtClean="0">
                <a:latin typeface="+mn-lt"/>
              </a:rPr>
              <a:t/>
            </a:r>
            <a:br>
              <a:rPr lang="en-US" sz="4400" dirty="0" smtClean="0">
                <a:latin typeface="+mn-lt"/>
              </a:rPr>
            </a:br>
            <a:r>
              <a:rPr lang="en-US" sz="4400" dirty="0" smtClean="0">
                <a:latin typeface="+mn-lt"/>
              </a:rPr>
              <a:t/>
            </a:r>
            <a:br>
              <a:rPr lang="en-US" sz="4400" dirty="0" smtClean="0">
                <a:latin typeface="+mn-lt"/>
              </a:rPr>
            </a:br>
            <a:r>
              <a:rPr lang="en-US" sz="4400" dirty="0">
                <a:latin typeface="+mn-lt"/>
              </a:rPr>
              <a:t/>
            </a:r>
            <a:br>
              <a:rPr lang="en-US" sz="4400" dirty="0">
                <a:latin typeface="+mn-lt"/>
              </a:rPr>
            </a:br>
            <a:r>
              <a:rPr lang="en-US" sz="4400" dirty="0" smtClean="0">
                <a:latin typeface="+mn-lt"/>
              </a:rPr>
              <a:t/>
            </a:r>
            <a:br>
              <a:rPr lang="en-US" sz="4400" dirty="0" smtClean="0">
                <a:latin typeface="+mn-lt"/>
              </a:rPr>
            </a:br>
            <a:r>
              <a:rPr lang="en-US" sz="4400" dirty="0">
                <a:latin typeface="+mn-lt"/>
              </a:rPr>
              <a:t/>
            </a:r>
            <a:br>
              <a:rPr lang="en-US" sz="4400" dirty="0">
                <a:latin typeface="+mn-lt"/>
              </a:rPr>
            </a:br>
            <a:r>
              <a:rPr lang="en-US" sz="4400" dirty="0" smtClean="0">
                <a:latin typeface="+mn-lt"/>
              </a:rPr>
              <a:t/>
            </a:r>
            <a:br>
              <a:rPr lang="en-US" sz="4400" dirty="0" smtClean="0">
                <a:latin typeface="+mn-lt"/>
              </a:rPr>
            </a:br>
            <a:r>
              <a:rPr lang="en-US" sz="4900" dirty="0" smtClean="0">
                <a:latin typeface="+mn-lt"/>
              </a:rPr>
              <a:t>Private</a:t>
            </a:r>
            <a:r>
              <a:rPr lang="en-US" sz="4400" dirty="0" smtClean="0"/>
              <a:t> Schools—Part 2 </a:t>
            </a:r>
            <a:r>
              <a:rPr lang="en-US" sz="4400" dirty="0">
                <a:latin typeface="+mn-lt"/>
              </a:rPr>
              <a:t/>
            </a:r>
            <a:br>
              <a:rPr lang="en-US" sz="4400" dirty="0">
                <a:latin typeface="+mn-lt"/>
              </a:rPr>
            </a:br>
            <a:r>
              <a:rPr lang="en-US" sz="4900" dirty="0" smtClean="0">
                <a:latin typeface="+mn-lt"/>
              </a:rPr>
              <a:t>Timeline for Private School Consultation</a:t>
            </a:r>
            <a:br>
              <a:rPr lang="en-US" sz="4900" dirty="0" smtClean="0">
                <a:latin typeface="+mn-lt"/>
              </a:rPr>
            </a:br>
            <a:r>
              <a:rPr lang="en-US" sz="3100" i="1" dirty="0" smtClean="0">
                <a:latin typeface="+mn-lt"/>
              </a:rPr>
              <a:t>Providing Equitable Services to Eligible Private School Children</a:t>
            </a:r>
            <a:endParaRPr lang="en-US" sz="3100" dirty="0">
              <a:latin typeface="+mn-lt"/>
            </a:endParaRPr>
          </a:p>
        </p:txBody>
      </p:sp>
      <p:sp>
        <p:nvSpPr>
          <p:cNvPr id="7" name="Subtitle 6"/>
          <p:cNvSpPr>
            <a:spLocks noGrp="1"/>
          </p:cNvSpPr>
          <p:nvPr>
            <p:ph type="subTitle" idx="1"/>
          </p:nvPr>
        </p:nvSpPr>
        <p:spPr>
          <a:xfrm>
            <a:off x="1163320" y="4465638"/>
            <a:ext cx="6858000" cy="1655762"/>
          </a:xfrm>
        </p:spPr>
        <p:txBody>
          <a:bodyPr>
            <a:normAutofit lnSpcReduction="10000"/>
          </a:bodyPr>
          <a:lstStyle/>
          <a:p>
            <a:endParaRPr lang="en-US" dirty="0" smtClean="0"/>
          </a:p>
          <a:p>
            <a:r>
              <a:rPr lang="en-US" dirty="0" smtClean="0"/>
              <a:t>Georgia Department of Education</a:t>
            </a:r>
          </a:p>
          <a:p>
            <a:r>
              <a:rPr lang="en-US" dirty="0" smtClean="0"/>
              <a:t>13</a:t>
            </a:r>
            <a:r>
              <a:rPr lang="en-US" baseline="30000" dirty="0" smtClean="0"/>
              <a:t>th</a:t>
            </a:r>
            <a:r>
              <a:rPr lang="en-US" dirty="0" smtClean="0"/>
              <a:t> Annual Title Programs Conference</a:t>
            </a:r>
          </a:p>
          <a:p>
            <a:r>
              <a:rPr lang="en-US" dirty="0" smtClean="0"/>
              <a:t>June 15-19, 2015</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2337852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US" dirty="0" smtClean="0">
                <a:latin typeface="+mn-lt"/>
                <a:cs typeface="Arial" charset="0"/>
              </a:rPr>
              <a:t>Guidance</a:t>
            </a:r>
          </a:p>
        </p:txBody>
      </p:sp>
      <p:sp>
        <p:nvSpPr>
          <p:cNvPr id="11268" name="Subtitle 2"/>
          <p:cNvSpPr>
            <a:spLocks noGrp="1"/>
          </p:cNvSpPr>
          <p:nvPr>
            <p:ph idx="1"/>
          </p:nvPr>
        </p:nvSpPr>
        <p:spPr/>
        <p:txBody>
          <a:bodyPr/>
          <a:lstStyle/>
          <a:p>
            <a:pPr marL="0" indent="0" eaLnBrk="1" hangingPunct="1">
              <a:buFontTx/>
              <a:buNone/>
              <a:defRPr/>
            </a:pPr>
            <a:r>
              <a:rPr lang="en-US" sz="2800" dirty="0" smtClean="0">
                <a:cs typeface="Arial" charset="0"/>
              </a:rPr>
              <a:t>Who is responsible for planning and designing services for eligible private school students?</a:t>
            </a:r>
          </a:p>
          <a:p>
            <a:pPr algn="ctr" eaLnBrk="1" hangingPunct="1">
              <a:buFontTx/>
              <a:buNone/>
              <a:defRPr/>
            </a:pPr>
            <a:endParaRPr lang="en-US" sz="1000" dirty="0" smtClean="0">
              <a:cs typeface="Arial" charset="0"/>
            </a:endParaRPr>
          </a:p>
          <a:p>
            <a:pPr lvl="1" eaLnBrk="1" hangingPunct="1">
              <a:buFont typeface="Arial" charset="0"/>
              <a:buChar char="•"/>
              <a:defRPr/>
            </a:pPr>
            <a:r>
              <a:rPr lang="en-US" sz="2400" dirty="0" smtClean="0">
                <a:cs typeface="Arial" charset="0"/>
              </a:rPr>
              <a:t>Through the consultation process, the district must design a program that meets the needs of the private school and its students</a:t>
            </a:r>
          </a:p>
          <a:p>
            <a:pPr lvl="1" eaLnBrk="1" hangingPunct="1">
              <a:buFont typeface="Arial" charset="0"/>
              <a:buChar char="•"/>
              <a:defRPr/>
            </a:pPr>
            <a:r>
              <a:rPr lang="en-US" sz="2400" dirty="0" smtClean="0">
                <a:cs typeface="Arial" charset="0"/>
              </a:rPr>
              <a:t>The </a:t>
            </a:r>
            <a:r>
              <a:rPr lang="en-US" dirty="0" smtClean="0">
                <a:cs typeface="Arial" charset="0"/>
              </a:rPr>
              <a:t>LEA</a:t>
            </a:r>
            <a:r>
              <a:rPr lang="en-US" sz="2400" dirty="0" smtClean="0">
                <a:cs typeface="Arial" charset="0"/>
              </a:rPr>
              <a:t> is responsible for planning, designing and implementing the Title I program and </a:t>
            </a:r>
            <a:r>
              <a:rPr lang="en-US" sz="2400" b="1" dirty="0" smtClean="0">
                <a:cs typeface="Arial" charset="0"/>
              </a:rPr>
              <a:t>shall not </a:t>
            </a:r>
            <a:r>
              <a:rPr lang="en-US" sz="2400" dirty="0" smtClean="0">
                <a:cs typeface="Arial" charset="0"/>
              </a:rPr>
              <a:t>delegate that responsibility to the private school</a:t>
            </a:r>
          </a:p>
          <a:p>
            <a:pPr>
              <a:defRPr/>
            </a:pPr>
            <a:endParaRPr lang="en-US" sz="2400" dirty="0" smtClean="0">
              <a:cs typeface="Arial" charset="0"/>
            </a:endParaRP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B51FA006-56BB-4458-AA42-73421D35589B}" type="slidenum">
              <a:rPr lang="en-SG" smtClean="0"/>
              <a:pPr>
                <a:defRPr/>
              </a:pPr>
              <a:t>10</a:t>
            </a:fld>
            <a:endParaRPr lang="en-SG" dirty="0"/>
          </a:p>
        </p:txBody>
      </p:sp>
    </p:spTree>
    <p:extLst>
      <p:ext uri="{BB962C8B-B14F-4D97-AF65-F5344CB8AC3E}">
        <p14:creationId xmlns:p14="http://schemas.microsoft.com/office/powerpoint/2010/main" val="330628297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US" dirty="0" smtClean="0">
                <a:latin typeface="+mn-lt"/>
                <a:cs typeface="Arial" charset="0"/>
              </a:rPr>
              <a:t>Roles and Responsibilities</a:t>
            </a:r>
          </a:p>
        </p:txBody>
      </p:sp>
      <p:sp>
        <p:nvSpPr>
          <p:cNvPr id="11267" name="Subtitle 2"/>
          <p:cNvSpPr>
            <a:spLocks noGrp="1"/>
          </p:cNvSpPr>
          <p:nvPr>
            <p:ph idx="1"/>
          </p:nvPr>
        </p:nvSpPr>
        <p:spPr/>
        <p:txBody>
          <a:bodyPr/>
          <a:lstStyle/>
          <a:p>
            <a:pPr>
              <a:buFont typeface="Arial" charset="0"/>
              <a:buNone/>
            </a:pPr>
            <a:r>
              <a:rPr lang="en-US" sz="2800" dirty="0" smtClean="0">
                <a:cs typeface="Arial" charset="0"/>
              </a:rPr>
              <a:t>District officials will:</a:t>
            </a:r>
          </a:p>
          <a:p>
            <a:pPr lvl="1">
              <a:buFont typeface="Arial" charset="0"/>
              <a:buChar char="•"/>
            </a:pPr>
            <a:r>
              <a:rPr lang="en-US" dirty="0" smtClean="0">
                <a:cs typeface="Arial" charset="0"/>
              </a:rPr>
              <a:t>Provide educational services or other benefits </a:t>
            </a:r>
            <a:br>
              <a:rPr lang="en-US" dirty="0" smtClean="0">
                <a:cs typeface="Arial" charset="0"/>
              </a:rPr>
            </a:br>
            <a:r>
              <a:rPr lang="en-US" dirty="0" smtClean="0">
                <a:cs typeface="Arial" charset="0"/>
              </a:rPr>
              <a:t>on an equitable basis, and in a timely manner </a:t>
            </a:r>
            <a:br>
              <a:rPr lang="en-US" dirty="0" smtClean="0">
                <a:cs typeface="Arial" charset="0"/>
              </a:rPr>
            </a:br>
            <a:r>
              <a:rPr lang="en-US" dirty="0" smtClean="0">
                <a:cs typeface="Arial" charset="0"/>
              </a:rPr>
              <a:t>to eligible children who are enrolled in private elementary and secondary schools</a:t>
            </a:r>
          </a:p>
          <a:p>
            <a:pPr lvl="1">
              <a:buFont typeface="Arial" charset="0"/>
              <a:buChar char="•"/>
            </a:pPr>
            <a:r>
              <a:rPr lang="en-US" dirty="0" smtClean="0">
                <a:cs typeface="Arial" charset="0"/>
              </a:rPr>
              <a:t>Ensure that teachers and families of participating </a:t>
            </a:r>
            <a:br>
              <a:rPr lang="en-US" dirty="0" smtClean="0">
                <a:cs typeface="Arial" charset="0"/>
              </a:rPr>
            </a:br>
            <a:r>
              <a:rPr lang="en-US" dirty="0" smtClean="0">
                <a:cs typeface="Arial" charset="0"/>
              </a:rPr>
              <a:t>private school children participate on a basis </a:t>
            </a:r>
            <a:br>
              <a:rPr lang="en-US" dirty="0" smtClean="0">
                <a:cs typeface="Arial" charset="0"/>
              </a:rPr>
            </a:br>
            <a:r>
              <a:rPr lang="en-US" dirty="0" smtClean="0">
                <a:cs typeface="Arial" charset="0"/>
              </a:rPr>
              <a:t>equitable to the participation of teachers and families </a:t>
            </a:r>
            <a:br>
              <a:rPr lang="en-US" dirty="0" smtClean="0">
                <a:cs typeface="Arial" charset="0"/>
              </a:rPr>
            </a:br>
            <a:r>
              <a:rPr lang="en-US" dirty="0" smtClean="0">
                <a:cs typeface="Arial" charset="0"/>
              </a:rPr>
              <a:t>of public school children receiving these services</a:t>
            </a:r>
          </a:p>
          <a:p>
            <a:pPr lvl="1">
              <a:buFont typeface="Arial" charset="0"/>
              <a:buChar char="•"/>
            </a:pPr>
            <a:r>
              <a:rPr lang="en-US" dirty="0" smtClean="0">
                <a:cs typeface="Arial" charset="0"/>
              </a:rPr>
              <a:t>Consult with appropriate officials of private schools during the design and development of the LEA’s program for eligible private school children</a:t>
            </a:r>
          </a:p>
          <a:p>
            <a:pPr lvl="1">
              <a:buFont typeface="Arial" charset="0"/>
              <a:buChar char="•"/>
            </a:pPr>
            <a:endParaRPr lang="en-US" sz="2400" dirty="0" smtClean="0">
              <a:latin typeface="Arial" charset="0"/>
              <a:cs typeface="Arial" charset="0"/>
            </a:endParaRPr>
          </a:p>
          <a:p>
            <a:endParaRPr lang="en-US" sz="2000" dirty="0" smtClean="0">
              <a:latin typeface="Arial" charset="0"/>
              <a:cs typeface="Arial" charset="0"/>
            </a:endParaRP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CE81F8D2-3327-4A41-B0BB-1FF522BAA5CF}" type="slidenum">
              <a:rPr lang="en-SG" smtClean="0"/>
              <a:pPr>
                <a:defRPr/>
              </a:pPr>
              <a:t>11</a:t>
            </a:fld>
            <a:endParaRPr lang="en-SG" dirty="0"/>
          </a:p>
        </p:txBody>
      </p:sp>
    </p:spTree>
    <p:extLst>
      <p:ext uri="{BB962C8B-B14F-4D97-AF65-F5344CB8AC3E}">
        <p14:creationId xmlns:p14="http://schemas.microsoft.com/office/powerpoint/2010/main" val="44779145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r>
              <a:rPr lang="en-US" dirty="0" smtClean="0">
                <a:latin typeface="+mn-lt"/>
                <a:cs typeface="Arial" charset="0"/>
              </a:rPr>
              <a:t>Roles and Responsibilities</a:t>
            </a:r>
          </a:p>
        </p:txBody>
      </p:sp>
      <p:sp>
        <p:nvSpPr>
          <p:cNvPr id="12291" name="Subtitle 2"/>
          <p:cNvSpPr>
            <a:spLocks noGrp="1"/>
          </p:cNvSpPr>
          <p:nvPr>
            <p:ph idx="1"/>
          </p:nvPr>
        </p:nvSpPr>
        <p:spPr/>
        <p:txBody>
          <a:bodyPr/>
          <a:lstStyle/>
          <a:p>
            <a:pPr>
              <a:buFont typeface="Arial" charset="0"/>
              <a:buNone/>
            </a:pPr>
            <a:r>
              <a:rPr lang="en-US" sz="2800" dirty="0" smtClean="0">
                <a:cs typeface="Arial" charset="0"/>
              </a:rPr>
              <a:t>Private school officials will:</a:t>
            </a:r>
          </a:p>
          <a:p>
            <a:pPr lvl="1">
              <a:buFont typeface="Arial" charset="0"/>
              <a:buChar char="•"/>
            </a:pPr>
            <a:r>
              <a:rPr lang="en-US" sz="2400" dirty="0" smtClean="0">
                <a:cs typeface="Arial" charset="0"/>
              </a:rPr>
              <a:t>Participate in consultation sessions</a:t>
            </a:r>
          </a:p>
          <a:p>
            <a:pPr lvl="1">
              <a:buFont typeface="Arial" charset="0"/>
              <a:buChar char="•"/>
            </a:pPr>
            <a:endParaRPr lang="en-US" sz="800" dirty="0" smtClean="0">
              <a:cs typeface="Arial" charset="0"/>
            </a:endParaRPr>
          </a:p>
          <a:p>
            <a:pPr lvl="1">
              <a:buFont typeface="Arial" charset="0"/>
              <a:buChar char="•"/>
            </a:pPr>
            <a:r>
              <a:rPr lang="en-US" sz="2400" dirty="0" smtClean="0">
                <a:cs typeface="Arial" charset="0"/>
              </a:rPr>
              <a:t>Provide list of addresses and grade levels of low-income families</a:t>
            </a:r>
          </a:p>
          <a:p>
            <a:pPr lvl="1">
              <a:buFont typeface="Arial" charset="0"/>
              <a:buChar char="•"/>
            </a:pPr>
            <a:endParaRPr lang="en-US" sz="800" dirty="0" smtClean="0">
              <a:cs typeface="Arial" charset="0"/>
            </a:endParaRPr>
          </a:p>
          <a:p>
            <a:pPr lvl="1">
              <a:buFont typeface="Arial" charset="0"/>
              <a:buChar char="•"/>
            </a:pPr>
            <a:r>
              <a:rPr lang="en-US" sz="2400" dirty="0" smtClean="0">
                <a:cs typeface="Arial" charset="0"/>
              </a:rPr>
              <a:t>Provide list of names, addresses, and grade levels</a:t>
            </a:r>
            <a:br>
              <a:rPr lang="en-US" sz="2400" dirty="0" smtClean="0">
                <a:cs typeface="Arial" charset="0"/>
              </a:rPr>
            </a:br>
            <a:r>
              <a:rPr lang="en-US" sz="2400" dirty="0" smtClean="0">
                <a:cs typeface="Arial" charset="0"/>
              </a:rPr>
              <a:t>of children who meet the multiple, educationally-related, objective criteria for participation eligibility</a:t>
            </a:r>
          </a:p>
          <a:p>
            <a:pPr lvl="1">
              <a:buFont typeface="Arial" charset="0"/>
              <a:buChar char="•"/>
            </a:pPr>
            <a:endParaRPr lang="en-US" sz="800" dirty="0" smtClean="0">
              <a:cs typeface="Arial" charset="0"/>
            </a:endParaRPr>
          </a:p>
          <a:p>
            <a:pPr lvl="1">
              <a:buFont typeface="Arial" charset="0"/>
              <a:buChar char="•"/>
            </a:pPr>
            <a:r>
              <a:rPr lang="en-US" sz="2400" dirty="0" smtClean="0">
                <a:cs typeface="Arial" charset="0"/>
              </a:rPr>
              <a:t>Ensure that poverty is </a:t>
            </a:r>
            <a:r>
              <a:rPr lang="en-US" sz="2400" b="1" i="1" dirty="0" smtClean="0">
                <a:cs typeface="Arial" charset="0"/>
              </a:rPr>
              <a:t>not</a:t>
            </a:r>
            <a:r>
              <a:rPr lang="en-US" sz="2400" dirty="0" smtClean="0">
                <a:cs typeface="Arial" charset="0"/>
              </a:rPr>
              <a:t> be used for identification or services. Poverty is used only to determine funding  allocation</a:t>
            </a:r>
            <a:endParaRPr lang="en-US" sz="2400" dirty="0" smtClean="0">
              <a:latin typeface="Arial" charset="0"/>
              <a:cs typeface="Arial" charset="0"/>
            </a:endParaRPr>
          </a:p>
          <a:p>
            <a:pPr>
              <a:buFont typeface="Arial" charset="0"/>
              <a:buNone/>
            </a:pPr>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77FF4E8B-2E4C-4A6A-8F1B-41BC3A11855F}" type="slidenum">
              <a:rPr lang="en-SG" smtClean="0"/>
              <a:pPr>
                <a:defRPr/>
              </a:pPr>
              <a:t>12</a:t>
            </a:fld>
            <a:endParaRPr lang="en-SG" dirty="0"/>
          </a:p>
        </p:txBody>
      </p:sp>
    </p:spTree>
    <p:extLst>
      <p:ext uri="{BB962C8B-B14F-4D97-AF65-F5344CB8AC3E}">
        <p14:creationId xmlns:p14="http://schemas.microsoft.com/office/powerpoint/2010/main" val="266643775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dirty="0">
                <a:latin typeface="+mn-lt"/>
                <a:cs typeface="Arial" charset="0"/>
              </a:rPr>
              <a:t>Roles and Responsibilities</a:t>
            </a:r>
          </a:p>
        </p:txBody>
      </p:sp>
      <p:sp>
        <p:nvSpPr>
          <p:cNvPr id="13315" name="Subtitle 2"/>
          <p:cNvSpPr>
            <a:spLocks noGrp="1"/>
          </p:cNvSpPr>
          <p:nvPr>
            <p:ph idx="1"/>
          </p:nvPr>
        </p:nvSpPr>
        <p:spPr/>
        <p:txBody>
          <a:bodyPr/>
          <a:lstStyle/>
          <a:p>
            <a:pPr>
              <a:buFont typeface="Arial" charset="0"/>
              <a:buNone/>
            </a:pPr>
            <a:r>
              <a:rPr lang="en-US" dirty="0" smtClean="0">
                <a:cs typeface="Arial" charset="0"/>
              </a:rPr>
              <a:t>Private school officials will:</a:t>
            </a:r>
          </a:p>
          <a:p>
            <a:pPr>
              <a:buFont typeface="Arial" charset="0"/>
              <a:buNone/>
            </a:pPr>
            <a:endParaRPr lang="en-US" dirty="0" smtClean="0">
              <a:cs typeface="Arial" charset="0"/>
            </a:endParaRPr>
          </a:p>
          <a:p>
            <a:pPr lvl="1">
              <a:buFont typeface="Arial" charset="0"/>
              <a:buChar char="•"/>
            </a:pPr>
            <a:r>
              <a:rPr lang="en-US" dirty="0" smtClean="0">
                <a:cs typeface="Arial" charset="0"/>
              </a:rPr>
              <a:t>Suggest ideas, program designs, and modifications that meet the needs of their eligible children, their teachers, and their families</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Provide a dedicated space, if appropriate</a:t>
            </a:r>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21983D4C-DA23-4179-AA0B-5F9FFF837ACD}" type="slidenum">
              <a:rPr lang="en-SG" smtClean="0"/>
              <a:pPr>
                <a:defRPr/>
              </a:pPr>
              <a:t>13</a:t>
            </a:fld>
            <a:endParaRPr lang="en-SG" dirty="0"/>
          </a:p>
        </p:txBody>
      </p:sp>
    </p:spTree>
    <p:extLst>
      <p:ext uri="{BB962C8B-B14F-4D97-AF65-F5344CB8AC3E}">
        <p14:creationId xmlns:p14="http://schemas.microsoft.com/office/powerpoint/2010/main" val="250877689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5"/>
          <p:cNvSpPr>
            <a:spLocks noGrp="1"/>
          </p:cNvSpPr>
          <p:nvPr>
            <p:ph type="ctrTitle"/>
          </p:nvPr>
        </p:nvSpPr>
        <p:spPr>
          <a:xfrm>
            <a:off x="685800" y="2187575"/>
            <a:ext cx="7772400" cy="1470025"/>
          </a:xfrm>
        </p:spPr>
        <p:txBody>
          <a:bodyPr/>
          <a:lstStyle/>
          <a:p>
            <a:r>
              <a:rPr lang="en-US" dirty="0" smtClean="0">
                <a:latin typeface="+mn-lt"/>
                <a:cs typeface="Arial" charset="0"/>
              </a:rPr>
              <a:t>Consultation</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41CE1B2D-2473-4E92-89BA-9628995D69FA}" type="slidenum">
              <a:rPr lang="en-SG" smtClean="0"/>
              <a:pPr>
                <a:defRPr/>
              </a:pPr>
              <a:t>14</a:t>
            </a:fld>
            <a:endParaRPr lang="en-SG" dirty="0"/>
          </a:p>
        </p:txBody>
      </p:sp>
    </p:spTree>
    <p:extLst>
      <p:ext uri="{BB962C8B-B14F-4D97-AF65-F5344CB8AC3E}">
        <p14:creationId xmlns:p14="http://schemas.microsoft.com/office/powerpoint/2010/main" val="30010241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dirty="0" smtClean="0">
                <a:latin typeface="+mn-lt"/>
                <a:cs typeface="Arial" charset="0"/>
              </a:rPr>
              <a:t>Consultation</a:t>
            </a:r>
          </a:p>
        </p:txBody>
      </p:sp>
      <p:sp>
        <p:nvSpPr>
          <p:cNvPr id="15363" name="Subtitle 2"/>
          <p:cNvSpPr>
            <a:spLocks noGrp="1"/>
          </p:cNvSpPr>
          <p:nvPr>
            <p:ph idx="1"/>
          </p:nvPr>
        </p:nvSpPr>
        <p:spPr/>
        <p:txBody>
          <a:bodyPr/>
          <a:lstStyle/>
          <a:p>
            <a:pPr eaLnBrk="1" hangingPunct="1">
              <a:buFontTx/>
              <a:buNone/>
            </a:pPr>
            <a:r>
              <a:rPr lang="en-US" sz="2800" dirty="0" smtClean="0">
                <a:cs typeface="Arial" charset="0"/>
              </a:rPr>
              <a:t>What is Consultation?</a:t>
            </a:r>
          </a:p>
          <a:p>
            <a:pPr algn="ctr" eaLnBrk="1" hangingPunct="1">
              <a:buFontTx/>
              <a:buNone/>
            </a:pPr>
            <a:endParaRPr lang="en-US" sz="1200" dirty="0" smtClean="0">
              <a:cs typeface="Arial" charset="0"/>
            </a:endParaRPr>
          </a:p>
          <a:p>
            <a:pPr eaLnBrk="1" hangingPunct="1"/>
            <a:r>
              <a:rPr lang="en-US" sz="2400" dirty="0" smtClean="0">
                <a:cs typeface="Arial" charset="0"/>
              </a:rPr>
              <a:t>It is planning discussions between public and private school officials</a:t>
            </a:r>
          </a:p>
          <a:p>
            <a:pPr eaLnBrk="1" hangingPunct="1"/>
            <a:endParaRPr lang="en-US" sz="1000" dirty="0" smtClean="0">
              <a:cs typeface="Arial" charset="0"/>
            </a:endParaRPr>
          </a:p>
          <a:p>
            <a:pPr eaLnBrk="1" hangingPunct="1"/>
            <a:r>
              <a:rPr lang="en-US" sz="2400" dirty="0" smtClean="0">
                <a:cs typeface="Arial" charset="0"/>
              </a:rPr>
              <a:t>It provides a genuine opportunity for all parties to express their views and to have those views considered</a:t>
            </a:r>
          </a:p>
          <a:p>
            <a:pPr eaLnBrk="1" hangingPunct="1"/>
            <a:endParaRPr lang="en-US" sz="1000" dirty="0" smtClean="0">
              <a:cs typeface="Arial" charset="0"/>
            </a:endParaRPr>
          </a:p>
          <a:p>
            <a:pPr eaLnBrk="1" hangingPunct="1"/>
            <a:r>
              <a:rPr lang="en-US" sz="2400" dirty="0" smtClean="0">
                <a:cs typeface="Arial" charset="0"/>
              </a:rPr>
              <a:t>Successful consultation establishes positive and productive working relationships</a:t>
            </a:r>
            <a:endParaRPr lang="en-US" sz="2400" dirty="0" smtClean="0">
              <a:latin typeface="Arial" charset="0"/>
              <a:cs typeface="Arial" charset="0"/>
            </a:endParaRPr>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41DBB04F-F092-4BFD-8343-F7D4AF683EB5}" type="slidenum">
              <a:rPr lang="en-SG" smtClean="0"/>
              <a:pPr>
                <a:defRPr/>
              </a:pPr>
              <a:t>15</a:t>
            </a:fld>
            <a:endParaRPr lang="en-SG" dirty="0"/>
          </a:p>
        </p:txBody>
      </p:sp>
    </p:spTree>
    <p:extLst>
      <p:ext uri="{BB962C8B-B14F-4D97-AF65-F5344CB8AC3E}">
        <p14:creationId xmlns:p14="http://schemas.microsoft.com/office/powerpoint/2010/main" val="159810164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US" dirty="0">
                <a:latin typeface="+mn-lt"/>
                <a:cs typeface="Arial" charset="0"/>
              </a:rPr>
              <a:t>Consultation</a:t>
            </a:r>
          </a:p>
        </p:txBody>
      </p:sp>
      <p:sp>
        <p:nvSpPr>
          <p:cNvPr id="16387" name="Subtitle 2"/>
          <p:cNvSpPr>
            <a:spLocks noGrp="1"/>
          </p:cNvSpPr>
          <p:nvPr>
            <p:ph idx="1"/>
          </p:nvPr>
        </p:nvSpPr>
        <p:spPr/>
        <p:txBody>
          <a:bodyPr/>
          <a:lstStyle/>
          <a:p>
            <a:pPr eaLnBrk="1" hangingPunct="1">
              <a:buFontTx/>
              <a:buNone/>
              <a:defRPr/>
            </a:pPr>
            <a:r>
              <a:rPr lang="en-US" sz="2800" dirty="0" smtClean="0">
                <a:cs typeface="Arial" charset="0"/>
              </a:rPr>
              <a:t>Timely and Meaningful Consultation:</a:t>
            </a:r>
          </a:p>
          <a:p>
            <a:pPr algn="ctr" eaLnBrk="1" hangingPunct="1">
              <a:buFontTx/>
              <a:buNone/>
              <a:defRPr/>
            </a:pPr>
            <a:endParaRPr lang="en-US" sz="1600" dirty="0" smtClean="0">
              <a:latin typeface="Arial" charset="0"/>
              <a:cs typeface="Arial" charset="0"/>
            </a:endParaRPr>
          </a:p>
          <a:p>
            <a:pPr marL="400050" lvl="1" indent="-400050" eaLnBrk="1" hangingPunct="1">
              <a:buFont typeface="Arial" charset="0"/>
              <a:buChar char="•"/>
              <a:defRPr/>
            </a:pPr>
            <a:r>
              <a:rPr lang="en-US" dirty="0" smtClean="0">
                <a:cs typeface="Arial" charset="0"/>
              </a:rPr>
              <a:t>To ensure timely and meaningful consultation, the district must consult with private school officials prior to the LEA making any decision that affects the opportunities of any private school children to participate in programs</a:t>
            </a:r>
          </a:p>
          <a:p>
            <a:pPr eaLnBrk="1" hangingPunct="1">
              <a:buFontTx/>
              <a:buNone/>
              <a:defRPr/>
            </a:pPr>
            <a:endParaRPr lang="en-US" sz="2400" dirty="0" smtClean="0">
              <a:cs typeface="Arial" charset="0"/>
            </a:endParaRPr>
          </a:p>
          <a:p>
            <a:pPr algn="r" eaLnBrk="1" hangingPunct="1">
              <a:buFontTx/>
              <a:buNone/>
              <a:defRPr/>
            </a:pPr>
            <a:r>
              <a:rPr lang="en-US" sz="1800" dirty="0" smtClean="0">
                <a:cs typeface="Arial" charset="0"/>
              </a:rPr>
              <a:t>	</a:t>
            </a:r>
            <a:r>
              <a:rPr lang="en-US" sz="2000" dirty="0" smtClean="0">
                <a:cs typeface="Arial" charset="0"/>
              </a:rPr>
              <a:t>[Requirements in ESEA Section 1120(b) and 200.63 regulations]</a:t>
            </a:r>
          </a:p>
          <a:p>
            <a:pPr>
              <a:defRPr/>
            </a:pPr>
            <a:endParaRPr lang="en-US" sz="20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A80C3435-4A9D-404A-B2CB-77924D55F330}" type="slidenum">
              <a:rPr lang="en-SG" smtClean="0"/>
              <a:pPr>
                <a:defRPr/>
              </a:pPr>
              <a:t>16</a:t>
            </a:fld>
            <a:endParaRPr lang="en-SG" dirty="0"/>
          </a:p>
        </p:txBody>
      </p:sp>
    </p:spTree>
    <p:extLst>
      <p:ext uri="{BB962C8B-B14F-4D97-AF65-F5344CB8AC3E}">
        <p14:creationId xmlns:p14="http://schemas.microsoft.com/office/powerpoint/2010/main" val="245059035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r>
              <a:rPr lang="en-US" dirty="0" smtClean="0">
                <a:latin typeface="+mn-lt"/>
                <a:cs typeface="Arial" charset="0"/>
              </a:rPr>
              <a:t>Consultation</a:t>
            </a:r>
          </a:p>
        </p:txBody>
      </p:sp>
      <p:sp>
        <p:nvSpPr>
          <p:cNvPr id="17411" name="Subtitle 2"/>
          <p:cNvSpPr>
            <a:spLocks noGrp="1"/>
          </p:cNvSpPr>
          <p:nvPr>
            <p:ph idx="1"/>
          </p:nvPr>
        </p:nvSpPr>
        <p:spPr>
          <a:xfrm>
            <a:off x="648970" y="1703705"/>
            <a:ext cx="7886700" cy="4351338"/>
          </a:xfrm>
        </p:spPr>
        <p:txBody>
          <a:bodyPr>
            <a:normAutofit fontScale="92500" lnSpcReduction="20000"/>
          </a:bodyPr>
          <a:lstStyle/>
          <a:p>
            <a:pPr eaLnBrk="1" hangingPunct="1">
              <a:lnSpc>
                <a:spcPct val="80000"/>
              </a:lnSpc>
              <a:buFontTx/>
              <a:buNone/>
            </a:pPr>
            <a:r>
              <a:rPr lang="en-US" sz="3000" dirty="0" smtClean="0">
                <a:cs typeface="Arial" charset="0"/>
              </a:rPr>
              <a:t>Regulatory requirements for consultation include Eight topics that must be included: </a:t>
            </a:r>
          </a:p>
          <a:p>
            <a:pPr eaLnBrk="1" hangingPunct="1">
              <a:lnSpc>
                <a:spcPct val="80000"/>
              </a:lnSpc>
              <a:buFontTx/>
              <a:buNone/>
            </a:pPr>
            <a:endParaRPr lang="en-US" sz="2800" dirty="0" smtClean="0">
              <a:cs typeface="Arial" charset="0"/>
            </a:endParaRPr>
          </a:p>
          <a:p>
            <a:pPr eaLnBrk="1" hangingPunct="1">
              <a:lnSpc>
                <a:spcPct val="80000"/>
              </a:lnSpc>
              <a:spcAft>
                <a:spcPts val="600"/>
              </a:spcAft>
            </a:pPr>
            <a:r>
              <a:rPr lang="en-US" sz="2600" dirty="0" smtClean="0">
                <a:solidFill>
                  <a:srgbClr val="000000"/>
                </a:solidFill>
                <a:cs typeface="Arial" charset="0"/>
              </a:rPr>
              <a:t>How the LEA will identify the needs of eligible private school children. </a:t>
            </a:r>
            <a:r>
              <a:rPr lang="en-US" sz="2200" i="1" dirty="0" smtClean="0">
                <a:solidFill>
                  <a:srgbClr val="FF0000"/>
                </a:solidFill>
                <a:cs typeface="Arial" charset="0"/>
              </a:rPr>
              <a:t>Will the LEA use test scores?  If so, from which tests?  Will teacher recommendations be acceptable?</a:t>
            </a:r>
          </a:p>
          <a:p>
            <a:pPr eaLnBrk="1" hangingPunct="1">
              <a:lnSpc>
                <a:spcPct val="80000"/>
              </a:lnSpc>
              <a:spcAft>
                <a:spcPts val="600"/>
              </a:spcAft>
            </a:pPr>
            <a:r>
              <a:rPr lang="en-US" sz="2600" dirty="0" smtClean="0">
                <a:solidFill>
                  <a:srgbClr val="000000"/>
                </a:solidFill>
                <a:cs typeface="Arial" charset="0"/>
              </a:rPr>
              <a:t>What services the LEA will offer to eligible private school children.  </a:t>
            </a:r>
            <a:r>
              <a:rPr lang="en-US" sz="2200" i="1" dirty="0" smtClean="0">
                <a:solidFill>
                  <a:srgbClr val="FF0000"/>
                </a:solidFill>
                <a:cs typeface="Arial" charset="0"/>
              </a:rPr>
              <a:t>Will the LEA pay for tutoring?  Before-school or afterschool services? Supplemental instruction during the school day?</a:t>
            </a:r>
          </a:p>
          <a:p>
            <a:pPr eaLnBrk="1" hangingPunct="1">
              <a:lnSpc>
                <a:spcPct val="80000"/>
              </a:lnSpc>
              <a:spcAft>
                <a:spcPts val="600"/>
              </a:spcAft>
            </a:pPr>
            <a:r>
              <a:rPr lang="en-US" sz="2600" dirty="0" smtClean="0">
                <a:solidFill>
                  <a:srgbClr val="000000"/>
                </a:solidFill>
                <a:cs typeface="Arial" charset="0"/>
              </a:rPr>
              <a:t>How and when the LEA will make decisions about the delivery of services.  </a:t>
            </a:r>
            <a:r>
              <a:rPr lang="en-US" sz="2200" i="1" dirty="0" smtClean="0">
                <a:solidFill>
                  <a:srgbClr val="FF0000"/>
                </a:solidFill>
                <a:cs typeface="Arial" charset="0"/>
              </a:rPr>
              <a:t>What is the LEA’s decision-making process?  Is there a contracting process, and if so, what’s the timeline? When will the private schools know what to expect?</a:t>
            </a:r>
          </a:p>
          <a:p>
            <a:pPr algn="r" eaLnBrk="1" hangingPunct="1">
              <a:lnSpc>
                <a:spcPct val="80000"/>
              </a:lnSpc>
              <a:buFont typeface="Arial" charset="0"/>
              <a:buNone/>
            </a:pPr>
            <a:r>
              <a:rPr lang="en-US" sz="1900" dirty="0" smtClean="0">
                <a:solidFill>
                  <a:srgbClr val="000000"/>
                </a:solidFill>
                <a:cs typeface="Arial" charset="0"/>
              </a:rPr>
              <a:t>[Section 1120(b)(1) ESEA]</a:t>
            </a:r>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EB2E9853-8E29-4AFF-A604-106525F558D1}" type="slidenum">
              <a:rPr lang="en-SG" smtClean="0"/>
              <a:pPr>
                <a:defRPr/>
              </a:pPr>
              <a:t>17</a:t>
            </a:fld>
            <a:endParaRPr lang="en-SG" dirty="0"/>
          </a:p>
        </p:txBody>
      </p:sp>
    </p:spTree>
    <p:extLst>
      <p:ext uri="{BB962C8B-B14F-4D97-AF65-F5344CB8AC3E}">
        <p14:creationId xmlns:p14="http://schemas.microsoft.com/office/powerpoint/2010/main" val="2722095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r>
              <a:rPr lang="en-US" dirty="0" smtClean="0">
                <a:latin typeface="+mn-lt"/>
                <a:cs typeface="Arial" charset="0"/>
              </a:rPr>
              <a:t>Consultation</a:t>
            </a:r>
          </a:p>
        </p:txBody>
      </p:sp>
      <p:sp>
        <p:nvSpPr>
          <p:cNvPr id="17411" name="Subtitle 2"/>
          <p:cNvSpPr>
            <a:spLocks noGrp="1"/>
          </p:cNvSpPr>
          <p:nvPr>
            <p:ph idx="1"/>
          </p:nvPr>
        </p:nvSpPr>
        <p:spPr/>
        <p:txBody>
          <a:bodyPr>
            <a:normAutofit fontScale="92500" lnSpcReduction="10000"/>
          </a:bodyPr>
          <a:lstStyle/>
          <a:p>
            <a:pPr eaLnBrk="1" hangingPunct="1">
              <a:lnSpc>
                <a:spcPct val="80000"/>
              </a:lnSpc>
              <a:buFontTx/>
              <a:buNone/>
            </a:pPr>
            <a:r>
              <a:rPr lang="en-US" sz="2800" dirty="0" smtClean="0">
                <a:cs typeface="Arial" charset="0"/>
              </a:rPr>
              <a:t>Regulatory requirements for consultation include: </a:t>
            </a:r>
          </a:p>
          <a:p>
            <a:pPr algn="ctr" eaLnBrk="1" hangingPunct="1">
              <a:lnSpc>
                <a:spcPct val="80000"/>
              </a:lnSpc>
              <a:buFontTx/>
              <a:buNone/>
            </a:pPr>
            <a:endParaRPr lang="en-US" sz="1200" dirty="0" smtClean="0">
              <a:solidFill>
                <a:srgbClr val="000000"/>
              </a:solidFill>
              <a:cs typeface="Arial" charset="0"/>
            </a:endParaRPr>
          </a:p>
          <a:p>
            <a:pPr eaLnBrk="1" hangingPunct="1">
              <a:lnSpc>
                <a:spcPct val="80000"/>
              </a:lnSpc>
              <a:spcAft>
                <a:spcPts val="600"/>
              </a:spcAft>
            </a:pPr>
            <a:r>
              <a:rPr lang="en-US" sz="2400" dirty="0" smtClean="0">
                <a:solidFill>
                  <a:srgbClr val="000000"/>
                </a:solidFill>
                <a:cs typeface="Arial" charset="0"/>
              </a:rPr>
              <a:t>How, where and by whom the LEA will provide services to eligible private school children. </a:t>
            </a:r>
            <a:r>
              <a:rPr lang="en-US" sz="2000" i="1" dirty="0" smtClean="0">
                <a:solidFill>
                  <a:srgbClr val="FF0000"/>
                </a:solidFill>
                <a:cs typeface="Arial" charset="0"/>
              </a:rPr>
              <a:t>Will the LEA pay for a highly qualified teacher to provide services?  Or is the LEA likely to rely on third-party contractors?  Will services be provided on the schools’ campus? Is so, where? Will students receive services in person or via computer? Individually or in groups? What will services look like?</a:t>
            </a:r>
          </a:p>
          <a:p>
            <a:pPr eaLnBrk="1" hangingPunct="1">
              <a:lnSpc>
                <a:spcPct val="80000"/>
              </a:lnSpc>
              <a:spcAft>
                <a:spcPts val="600"/>
              </a:spcAft>
            </a:pPr>
            <a:r>
              <a:rPr lang="en-US" sz="2600" dirty="0" smtClean="0">
                <a:solidFill>
                  <a:srgbClr val="000000"/>
                </a:solidFill>
                <a:cs typeface="Arial" charset="0"/>
              </a:rPr>
              <a:t>How the LEA will </a:t>
            </a:r>
            <a:r>
              <a:rPr lang="en-US" sz="2600" u="sng" dirty="0" smtClean="0">
                <a:solidFill>
                  <a:srgbClr val="000000"/>
                </a:solidFill>
                <a:cs typeface="Arial" charset="0"/>
              </a:rPr>
              <a:t>assess academically the services provided</a:t>
            </a:r>
            <a:r>
              <a:rPr lang="en-US" sz="2600" dirty="0" smtClean="0">
                <a:solidFill>
                  <a:srgbClr val="000000"/>
                </a:solidFill>
                <a:cs typeface="Arial" charset="0"/>
              </a:rPr>
              <a:t> and how the district will use the results of that assessment to improve services.  </a:t>
            </a:r>
            <a:r>
              <a:rPr lang="en-US" sz="2200" i="1" dirty="0" smtClean="0">
                <a:solidFill>
                  <a:srgbClr val="FF0000"/>
                </a:solidFill>
                <a:cs typeface="Arial" charset="0"/>
              </a:rPr>
              <a:t>How will the LEA determine whether the services improved student achievement? Based on that information, what is the LEA’s decision-making process? For example, what will be the achievement goals, and if those goals aren’t reached, what are the options to change the services?	</a:t>
            </a:r>
          </a:p>
          <a:p>
            <a:pPr marL="0" indent="0" eaLnBrk="1" hangingPunct="1">
              <a:lnSpc>
                <a:spcPct val="80000"/>
              </a:lnSpc>
              <a:spcAft>
                <a:spcPts val="600"/>
              </a:spcAft>
              <a:buNone/>
            </a:pPr>
            <a:r>
              <a:rPr lang="en-US" sz="2200" i="1" dirty="0" smtClean="0">
                <a:solidFill>
                  <a:schemeClr val="accent1"/>
                </a:solidFill>
                <a:cs typeface="Arial" charset="0"/>
              </a:rPr>
              <a:t>                                                                                   </a:t>
            </a:r>
            <a:r>
              <a:rPr lang="en-US" sz="1900" dirty="0" smtClean="0">
                <a:solidFill>
                  <a:srgbClr val="000000"/>
                </a:solidFill>
                <a:cs typeface="Arial" charset="0"/>
              </a:rPr>
              <a:t>[Section 1120(b)(1) ESEA]</a:t>
            </a:r>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EB2E9853-8E29-4AFF-A604-106525F558D1}" type="slidenum">
              <a:rPr lang="en-SG" smtClean="0"/>
              <a:pPr>
                <a:defRPr/>
              </a:pPr>
              <a:t>18</a:t>
            </a:fld>
            <a:endParaRPr lang="en-SG" dirty="0"/>
          </a:p>
        </p:txBody>
      </p:sp>
    </p:spTree>
    <p:extLst>
      <p:ext uri="{BB962C8B-B14F-4D97-AF65-F5344CB8AC3E}">
        <p14:creationId xmlns:p14="http://schemas.microsoft.com/office/powerpoint/2010/main" val="356112021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dirty="0" smtClean="0">
                <a:latin typeface="+mn-lt"/>
                <a:cs typeface="Arial" charset="0"/>
              </a:rPr>
              <a:t>Consultation</a:t>
            </a:r>
          </a:p>
        </p:txBody>
      </p:sp>
      <p:sp>
        <p:nvSpPr>
          <p:cNvPr id="18435" name="Subtitle 2"/>
          <p:cNvSpPr>
            <a:spLocks noGrp="1"/>
          </p:cNvSpPr>
          <p:nvPr>
            <p:ph idx="1"/>
          </p:nvPr>
        </p:nvSpPr>
        <p:spPr>
          <a:xfrm>
            <a:off x="557530" y="1612264"/>
            <a:ext cx="7886700" cy="4656455"/>
          </a:xfrm>
        </p:spPr>
        <p:txBody>
          <a:bodyPr>
            <a:normAutofit fontScale="47500" lnSpcReduction="20000"/>
          </a:bodyPr>
          <a:lstStyle/>
          <a:p>
            <a:pPr eaLnBrk="1" hangingPunct="1">
              <a:lnSpc>
                <a:spcPct val="80000"/>
              </a:lnSpc>
              <a:buFontTx/>
              <a:buNone/>
              <a:defRPr/>
            </a:pPr>
            <a:r>
              <a:rPr lang="en-US" sz="5100" dirty="0" smtClean="0">
                <a:cs typeface="Arial" charset="0"/>
              </a:rPr>
              <a:t>Regulatory requirements for consultation include:</a:t>
            </a:r>
          </a:p>
          <a:p>
            <a:pPr algn="ctr" eaLnBrk="1" hangingPunct="1">
              <a:lnSpc>
                <a:spcPct val="80000"/>
              </a:lnSpc>
              <a:buFontTx/>
              <a:buNone/>
              <a:defRPr/>
            </a:pPr>
            <a:endParaRPr lang="en-US" sz="5100" dirty="0" smtClean="0">
              <a:solidFill>
                <a:srgbClr val="000000"/>
              </a:solidFill>
              <a:cs typeface="Arial" charset="0"/>
            </a:endParaRPr>
          </a:p>
          <a:p>
            <a:pPr eaLnBrk="1" hangingPunct="1">
              <a:lnSpc>
                <a:spcPct val="80000"/>
              </a:lnSpc>
              <a:spcAft>
                <a:spcPts val="600"/>
              </a:spcAft>
              <a:defRPr/>
            </a:pPr>
            <a:r>
              <a:rPr lang="en-US" sz="4400" dirty="0" smtClean="0">
                <a:solidFill>
                  <a:srgbClr val="000000"/>
                </a:solidFill>
                <a:cs typeface="Arial" charset="0"/>
              </a:rPr>
              <a:t>The </a:t>
            </a:r>
            <a:r>
              <a:rPr lang="en-US" sz="4400" u="sng" dirty="0" smtClean="0">
                <a:solidFill>
                  <a:srgbClr val="000000"/>
                </a:solidFill>
                <a:cs typeface="Arial" charset="0"/>
              </a:rPr>
              <a:t>size and scope</a:t>
            </a:r>
            <a:r>
              <a:rPr lang="en-US" sz="4400" dirty="0" smtClean="0">
                <a:solidFill>
                  <a:srgbClr val="000000"/>
                </a:solidFill>
                <a:cs typeface="Arial" charset="0"/>
              </a:rPr>
              <a:t> of the equitable services that the LEA will provide to eligible private school children and the proportion of its Title I funds that the LEA a</a:t>
            </a:r>
            <a:r>
              <a:rPr lang="en-US" sz="4400" u="sng" dirty="0" smtClean="0">
                <a:solidFill>
                  <a:srgbClr val="000000"/>
                </a:solidFill>
                <a:cs typeface="Arial" charset="0"/>
              </a:rPr>
              <a:t>llocate and reserve. </a:t>
            </a:r>
            <a:r>
              <a:rPr lang="en-US" sz="4400" dirty="0" smtClean="0">
                <a:solidFill>
                  <a:srgbClr val="000000"/>
                </a:solidFill>
                <a:cs typeface="Arial" charset="0"/>
              </a:rPr>
              <a:t> </a:t>
            </a:r>
            <a:r>
              <a:rPr lang="en-US" sz="4400" dirty="0" smtClean="0">
                <a:solidFill>
                  <a:srgbClr val="FF0000"/>
                </a:solidFill>
                <a:cs typeface="Arial" charset="0"/>
              </a:rPr>
              <a:t>W</a:t>
            </a:r>
            <a:r>
              <a:rPr lang="en-US" sz="4200" i="1" dirty="0" smtClean="0">
                <a:solidFill>
                  <a:srgbClr val="FF0000"/>
                </a:solidFill>
                <a:cs typeface="Arial" charset="0"/>
              </a:rPr>
              <a:t>hat can the available funds purchase in terms of services? Will students receive an hour of instruction a week, or an hour a year?</a:t>
            </a:r>
          </a:p>
          <a:p>
            <a:pPr marL="0" indent="0" eaLnBrk="1" hangingPunct="1">
              <a:lnSpc>
                <a:spcPct val="80000"/>
              </a:lnSpc>
              <a:spcAft>
                <a:spcPts val="600"/>
              </a:spcAft>
              <a:buFont typeface="Arial" charset="0"/>
              <a:buNone/>
              <a:defRPr/>
            </a:pPr>
            <a:endParaRPr lang="en-US" sz="4200" dirty="0" smtClean="0">
              <a:cs typeface="Arial" charset="0"/>
            </a:endParaRPr>
          </a:p>
          <a:p>
            <a:pPr eaLnBrk="1" hangingPunct="1">
              <a:lnSpc>
                <a:spcPct val="80000"/>
              </a:lnSpc>
              <a:spcAft>
                <a:spcPts val="600"/>
              </a:spcAft>
              <a:defRPr/>
            </a:pPr>
            <a:r>
              <a:rPr lang="en-US" sz="4400" dirty="0" smtClean="0">
                <a:solidFill>
                  <a:srgbClr val="000000"/>
                </a:solidFill>
                <a:cs typeface="Arial" charset="0"/>
              </a:rPr>
              <a:t>The method, or sources of data, the LEA will use to </a:t>
            </a:r>
            <a:r>
              <a:rPr lang="en-US" sz="4400" u="sng" dirty="0" smtClean="0">
                <a:solidFill>
                  <a:srgbClr val="000000"/>
                </a:solidFill>
                <a:cs typeface="Arial" charset="0"/>
              </a:rPr>
              <a:t>determine private school children from low-income families</a:t>
            </a:r>
            <a:r>
              <a:rPr lang="en-US" sz="4400" dirty="0" smtClean="0">
                <a:solidFill>
                  <a:srgbClr val="000000"/>
                </a:solidFill>
                <a:cs typeface="Arial" charset="0"/>
              </a:rPr>
              <a:t> residing in participating public school attendance areas. </a:t>
            </a:r>
            <a:r>
              <a:rPr lang="en-US" sz="4200" i="1" dirty="0" smtClean="0">
                <a:solidFill>
                  <a:srgbClr val="FF0000"/>
                </a:solidFill>
                <a:cs typeface="Arial" charset="0"/>
              </a:rPr>
              <a:t>Do the private schools collect poverty data? If not, would they be willing to have families fill out a school lunch application? What exactly will be done to determine if there are eligible students in each school?</a:t>
            </a:r>
          </a:p>
          <a:p>
            <a:pPr algn="r" eaLnBrk="1" hangingPunct="1">
              <a:lnSpc>
                <a:spcPct val="80000"/>
              </a:lnSpc>
              <a:buFont typeface="Arial" charset="0"/>
              <a:buNone/>
              <a:defRPr/>
            </a:pPr>
            <a:endParaRPr lang="en-US" sz="2200" dirty="0" smtClean="0">
              <a:solidFill>
                <a:srgbClr val="000000"/>
              </a:solidFill>
              <a:latin typeface="Arial" charset="0"/>
              <a:cs typeface="Arial" charset="0"/>
            </a:endParaRPr>
          </a:p>
          <a:p>
            <a:pPr marL="3200400" lvl="7" indent="0">
              <a:buNone/>
              <a:defRPr/>
            </a:pPr>
            <a:r>
              <a:rPr lang="en-US" sz="3800" dirty="0" smtClean="0">
                <a:solidFill>
                  <a:srgbClr val="000000"/>
                </a:solidFill>
                <a:cs typeface="Arial" charset="0"/>
              </a:rPr>
              <a:t>                                                                                                          </a:t>
            </a:r>
          </a:p>
          <a:p>
            <a:pPr marL="3200400" lvl="7" indent="0">
              <a:buNone/>
              <a:defRPr/>
            </a:pPr>
            <a:endParaRPr lang="en-US" sz="3800" dirty="0">
              <a:solidFill>
                <a:srgbClr val="000000"/>
              </a:solidFill>
              <a:cs typeface="Arial" charset="0"/>
            </a:endParaRPr>
          </a:p>
          <a:p>
            <a:pPr marL="3200400" lvl="7" indent="0">
              <a:buNone/>
              <a:defRPr/>
            </a:pPr>
            <a:r>
              <a:rPr lang="en-US" sz="3800" dirty="0" smtClean="0">
                <a:solidFill>
                  <a:srgbClr val="000000"/>
                </a:solidFill>
                <a:cs typeface="Arial" charset="0"/>
              </a:rPr>
              <a:t>                               [</a:t>
            </a:r>
            <a:r>
              <a:rPr lang="en-US" sz="3800" dirty="0">
                <a:solidFill>
                  <a:srgbClr val="000000"/>
                </a:solidFill>
                <a:cs typeface="Arial" charset="0"/>
              </a:rPr>
              <a:t>Section 1120(b)(1) ESEA]</a:t>
            </a:r>
          </a:p>
          <a:p>
            <a:pPr lvl="7">
              <a:defRPr/>
            </a:pPr>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6D726933-CB4F-4B25-9B9A-C9506CB436C5}" type="slidenum">
              <a:rPr lang="en-SG" smtClean="0"/>
              <a:pPr>
                <a:defRPr/>
              </a:pPr>
              <a:t>19</a:t>
            </a:fld>
            <a:endParaRPr lang="en-SG" dirty="0"/>
          </a:p>
        </p:txBody>
      </p:sp>
    </p:spTree>
    <p:extLst>
      <p:ext uri="{BB962C8B-B14F-4D97-AF65-F5344CB8AC3E}">
        <p14:creationId xmlns:p14="http://schemas.microsoft.com/office/powerpoint/2010/main" val="207443692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4294967295"/>
          </p:nvPr>
        </p:nvSpPr>
        <p:spPr>
          <a:xfrm>
            <a:off x="628650" y="6356350"/>
            <a:ext cx="2057400" cy="365125"/>
          </a:xfrm>
          <a:prstGeom prst="rect">
            <a:avLst/>
          </a:prstGeom>
        </p:spPr>
        <p:txBody>
          <a:bodyPr/>
          <a:lstStyle/>
          <a:p>
            <a:pPr>
              <a:defRPr/>
            </a:pPr>
            <a:fld id="{56B1C275-BF81-4F86-B564-3E297F8933C5}" type="datetime1">
              <a:rPr lang="en-US" smtClean="0"/>
              <a:pPr>
                <a:defRPr/>
              </a:pPr>
              <a:t>5/25/2015</a:t>
            </a:fld>
            <a:endParaRPr lang="en-US" dirty="0"/>
          </a:p>
        </p:txBody>
      </p:sp>
      <p:sp>
        <p:nvSpPr>
          <p:cNvPr id="14339" name="Slide Number Placeholder 2"/>
          <p:cNvSpPr>
            <a:spLocks noGrp="1"/>
          </p:cNvSpPr>
          <p:nvPr>
            <p:ph type="sldNum" sz="quarter" idx="4294967295"/>
          </p:nvPr>
        </p:nvSpPr>
        <p:spPr bwMode="auto">
          <a:xfrm>
            <a:off x="6457950" y="6356350"/>
            <a:ext cx="2057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025D0A-93BE-4466-90C2-8BE0D2086ED4}" type="slidenum">
              <a:rPr lang="en-US" altLang="en-US" smtClean="0">
                <a:solidFill>
                  <a:schemeClr val="bg1"/>
                </a:solidFill>
                <a:latin typeface="Calibri" pitchFamily="34" charset="0"/>
              </a:rPr>
              <a:pPr/>
              <a:t>2</a:t>
            </a:fld>
            <a:endParaRPr lang="en-US" altLang="en-US" dirty="0" smtClean="0">
              <a:solidFill>
                <a:schemeClr val="bg1"/>
              </a:solidFill>
              <a:latin typeface="Calibri" pitchFamily="34" charset="0"/>
            </a:endParaRPr>
          </a:p>
        </p:txBody>
      </p:sp>
      <p:pic>
        <p:nvPicPr>
          <p:cNvPr id="1434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54250" y="1907503"/>
            <a:ext cx="4443413" cy="411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5"/>
          <p:cNvSpPr txBox="1">
            <a:spLocks noChangeArrowheads="1"/>
          </p:cNvSpPr>
          <p:nvPr/>
        </p:nvSpPr>
        <p:spPr bwMode="auto">
          <a:xfrm>
            <a:off x="564356" y="1181083"/>
            <a:ext cx="81991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b="1" dirty="0">
                <a:latin typeface="+mn-lt"/>
              </a:rPr>
              <a:t>SCHOOL IMPROVEMENT &amp; DISTRICT EFFECTIVENESS</a:t>
            </a:r>
          </a:p>
        </p:txBody>
      </p:sp>
    </p:spTree>
    <p:extLst>
      <p:ext uri="{BB962C8B-B14F-4D97-AF65-F5344CB8AC3E}">
        <p14:creationId xmlns:p14="http://schemas.microsoft.com/office/powerpoint/2010/main" val="2457236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r>
              <a:rPr lang="en-US" dirty="0">
                <a:latin typeface="+mn-lt"/>
                <a:cs typeface="Arial" charset="0"/>
              </a:rPr>
              <a:t>Consultation</a:t>
            </a:r>
          </a:p>
        </p:txBody>
      </p:sp>
      <p:sp>
        <p:nvSpPr>
          <p:cNvPr id="19459" name="Subtitle 2"/>
          <p:cNvSpPr>
            <a:spLocks noGrp="1"/>
          </p:cNvSpPr>
          <p:nvPr>
            <p:ph idx="1"/>
          </p:nvPr>
        </p:nvSpPr>
        <p:spPr/>
        <p:txBody>
          <a:bodyPr>
            <a:normAutofit/>
          </a:bodyPr>
          <a:lstStyle/>
          <a:p>
            <a:pPr eaLnBrk="1" hangingPunct="1">
              <a:lnSpc>
                <a:spcPct val="80000"/>
              </a:lnSpc>
              <a:buFontTx/>
              <a:buNone/>
            </a:pPr>
            <a:r>
              <a:rPr lang="en-US" dirty="0" smtClean="0">
                <a:cs typeface="Arial" charset="0"/>
              </a:rPr>
              <a:t>Regulatory requirements for consultation include:</a:t>
            </a:r>
            <a:r>
              <a:rPr lang="en-US" sz="3000" dirty="0" smtClean="0">
                <a:cs typeface="Arial" charset="0"/>
              </a:rPr>
              <a:t>  </a:t>
            </a:r>
          </a:p>
          <a:p>
            <a:pPr algn="ctr" eaLnBrk="1" hangingPunct="1">
              <a:lnSpc>
                <a:spcPct val="80000"/>
              </a:lnSpc>
              <a:buFontTx/>
              <a:buNone/>
            </a:pPr>
            <a:endParaRPr lang="en-US" sz="1400" dirty="0" smtClean="0">
              <a:solidFill>
                <a:srgbClr val="000000"/>
              </a:solidFill>
              <a:cs typeface="Arial" charset="0"/>
            </a:endParaRPr>
          </a:p>
          <a:p>
            <a:pPr>
              <a:lnSpc>
                <a:spcPct val="80000"/>
              </a:lnSpc>
              <a:spcAft>
                <a:spcPts val="600"/>
              </a:spcAft>
              <a:defRPr/>
            </a:pPr>
            <a:r>
              <a:rPr lang="en-US" sz="2400" dirty="0">
                <a:solidFill>
                  <a:srgbClr val="000000"/>
                </a:solidFill>
                <a:cs typeface="Arial" charset="0"/>
              </a:rPr>
              <a:t>The services the LEA will provide to teachers and families of participating private school children. </a:t>
            </a:r>
            <a:r>
              <a:rPr lang="en-US" sz="2000" i="1" dirty="0">
                <a:solidFill>
                  <a:srgbClr val="FF0000"/>
                </a:solidFill>
                <a:cs typeface="Arial" charset="0"/>
              </a:rPr>
              <a:t>What will the </a:t>
            </a:r>
            <a:r>
              <a:rPr lang="en-US" sz="2000" i="1" dirty="0" smtClean="0">
                <a:solidFill>
                  <a:srgbClr val="FF0000"/>
                </a:solidFill>
                <a:cs typeface="Arial" charset="0"/>
              </a:rPr>
              <a:t>LEA </a:t>
            </a:r>
            <a:r>
              <a:rPr lang="en-US" sz="2000" i="1" dirty="0">
                <a:solidFill>
                  <a:srgbClr val="FF0000"/>
                </a:solidFill>
                <a:cs typeface="Arial" charset="0"/>
              </a:rPr>
              <a:t>be offering to the teachers of served students? What family involvement strategies will be used?</a:t>
            </a:r>
            <a:r>
              <a:rPr lang="en-US" sz="2000" dirty="0">
                <a:solidFill>
                  <a:srgbClr val="FF0000"/>
                </a:solidFill>
                <a:cs typeface="Arial" charset="0"/>
              </a:rPr>
              <a:t>	</a:t>
            </a:r>
          </a:p>
          <a:p>
            <a:pPr>
              <a:spcAft>
                <a:spcPts val="600"/>
              </a:spcAft>
            </a:pPr>
            <a:endParaRPr lang="en-US" sz="2400" dirty="0" smtClean="0">
              <a:latin typeface="Arial" charset="0"/>
              <a:cs typeface="Arial" charset="0"/>
            </a:endParaRPr>
          </a:p>
          <a:p>
            <a:pPr eaLnBrk="1" hangingPunct="1">
              <a:lnSpc>
                <a:spcPct val="80000"/>
              </a:lnSpc>
              <a:spcAft>
                <a:spcPts val="600"/>
              </a:spcAft>
              <a:buFont typeface="Arial" charset="0"/>
              <a:buNone/>
            </a:pPr>
            <a:r>
              <a:rPr lang="en-US" sz="2400" dirty="0" smtClean="0">
                <a:solidFill>
                  <a:srgbClr val="000000"/>
                </a:solidFill>
                <a:latin typeface="Arial" charset="0"/>
                <a:cs typeface="Arial" charset="0"/>
              </a:rPr>
              <a:t>	</a:t>
            </a:r>
            <a:endParaRPr lang="en-US" sz="2200" dirty="0">
              <a:solidFill>
                <a:srgbClr val="000000"/>
              </a:solidFill>
              <a:latin typeface="Arial" charset="0"/>
              <a:cs typeface="Arial" charset="0"/>
            </a:endParaRPr>
          </a:p>
          <a:p>
            <a:pPr eaLnBrk="1" hangingPunct="1">
              <a:lnSpc>
                <a:spcPct val="80000"/>
              </a:lnSpc>
              <a:spcAft>
                <a:spcPts val="600"/>
              </a:spcAft>
              <a:buFont typeface="Arial" charset="0"/>
              <a:buNone/>
            </a:pPr>
            <a:endParaRPr lang="en-US" sz="2200" dirty="0" smtClean="0">
              <a:solidFill>
                <a:srgbClr val="000000"/>
              </a:solidFill>
              <a:latin typeface="Arial" charset="0"/>
              <a:cs typeface="Arial" charset="0"/>
            </a:endParaRPr>
          </a:p>
          <a:p>
            <a:pPr eaLnBrk="1" hangingPunct="1">
              <a:lnSpc>
                <a:spcPct val="80000"/>
              </a:lnSpc>
              <a:spcAft>
                <a:spcPts val="600"/>
              </a:spcAft>
              <a:buFont typeface="Arial" charset="0"/>
              <a:buNone/>
            </a:pPr>
            <a:r>
              <a:rPr lang="en-US" sz="2200" dirty="0">
                <a:solidFill>
                  <a:srgbClr val="000000"/>
                </a:solidFill>
                <a:latin typeface="Arial" charset="0"/>
                <a:cs typeface="Arial" charset="0"/>
              </a:rPr>
              <a:t> </a:t>
            </a:r>
            <a:r>
              <a:rPr lang="en-US" sz="2200" dirty="0" smtClean="0">
                <a:solidFill>
                  <a:srgbClr val="000000"/>
                </a:solidFill>
                <a:latin typeface="Arial" charset="0"/>
                <a:cs typeface="Arial" charset="0"/>
              </a:rPr>
              <a:t>                                                            </a:t>
            </a:r>
            <a:endParaRPr lang="en-US" sz="2400" dirty="0" smtClean="0">
              <a:solidFill>
                <a:srgbClr val="000000"/>
              </a:solidFill>
              <a:latin typeface="Arial" charset="0"/>
              <a:cs typeface="Arial" charset="0"/>
            </a:endParaRP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DA6FE311-A510-4736-83A0-DC083D1BCDE5}" type="slidenum">
              <a:rPr lang="en-SG" smtClean="0"/>
              <a:pPr>
                <a:defRPr/>
              </a:pPr>
              <a:t>20</a:t>
            </a:fld>
            <a:endParaRPr lang="en-SG" dirty="0"/>
          </a:p>
        </p:txBody>
      </p:sp>
      <p:sp>
        <p:nvSpPr>
          <p:cNvPr id="2" name="Rectangle 1"/>
          <p:cNvSpPr/>
          <p:nvPr/>
        </p:nvSpPr>
        <p:spPr>
          <a:xfrm>
            <a:off x="5490920" y="5558034"/>
            <a:ext cx="2571601" cy="313932"/>
          </a:xfrm>
          <a:prstGeom prst="rect">
            <a:avLst/>
          </a:prstGeom>
        </p:spPr>
        <p:txBody>
          <a:bodyPr wrap="none">
            <a:spAutoFit/>
          </a:bodyPr>
          <a:lstStyle/>
          <a:p>
            <a:pPr algn="r">
              <a:lnSpc>
                <a:spcPct val="80000"/>
              </a:lnSpc>
            </a:pPr>
            <a:r>
              <a:rPr lang="en-US" dirty="0">
                <a:solidFill>
                  <a:srgbClr val="000000"/>
                </a:solidFill>
                <a:cs typeface="Arial" charset="0"/>
              </a:rPr>
              <a:t>[Section 1120(b)(1) ESEA]</a:t>
            </a:r>
          </a:p>
        </p:txBody>
      </p:sp>
    </p:spTree>
    <p:extLst>
      <p:ext uri="{BB962C8B-B14F-4D97-AF65-F5344CB8AC3E}">
        <p14:creationId xmlns:p14="http://schemas.microsoft.com/office/powerpoint/2010/main" val="290214531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r>
              <a:rPr lang="en-US" dirty="0">
                <a:latin typeface="+mn-lt"/>
                <a:cs typeface="Arial" charset="0"/>
              </a:rPr>
              <a:t>Consultation</a:t>
            </a:r>
          </a:p>
        </p:txBody>
      </p:sp>
      <p:sp>
        <p:nvSpPr>
          <p:cNvPr id="19459" name="Subtitle 2"/>
          <p:cNvSpPr>
            <a:spLocks noGrp="1"/>
          </p:cNvSpPr>
          <p:nvPr>
            <p:ph idx="1"/>
          </p:nvPr>
        </p:nvSpPr>
        <p:spPr/>
        <p:txBody>
          <a:bodyPr>
            <a:normAutofit fontScale="70000" lnSpcReduction="20000"/>
          </a:bodyPr>
          <a:lstStyle/>
          <a:p>
            <a:pPr eaLnBrk="1" hangingPunct="1">
              <a:lnSpc>
                <a:spcPct val="80000"/>
              </a:lnSpc>
              <a:buFontTx/>
              <a:buNone/>
            </a:pPr>
            <a:r>
              <a:rPr lang="en-US" sz="4000" dirty="0" smtClean="0">
                <a:cs typeface="Arial" charset="0"/>
              </a:rPr>
              <a:t>Regulatory requirements for consultation include:  </a:t>
            </a:r>
          </a:p>
          <a:p>
            <a:pPr algn="ctr" eaLnBrk="1" hangingPunct="1">
              <a:lnSpc>
                <a:spcPct val="80000"/>
              </a:lnSpc>
              <a:buFontTx/>
              <a:buNone/>
            </a:pPr>
            <a:endParaRPr lang="en-US" sz="5900" dirty="0" smtClean="0">
              <a:solidFill>
                <a:srgbClr val="000000"/>
              </a:solidFill>
              <a:cs typeface="Arial" charset="0"/>
            </a:endParaRPr>
          </a:p>
          <a:p>
            <a:pPr>
              <a:spcAft>
                <a:spcPts val="600"/>
              </a:spcAft>
              <a:buFont typeface="Arial" charset="0"/>
              <a:buNone/>
            </a:pPr>
            <a:r>
              <a:rPr lang="en-US" sz="4000" dirty="0" smtClean="0">
                <a:cs typeface="Arial" charset="0"/>
              </a:rPr>
              <a:t>NOTE:  </a:t>
            </a:r>
          </a:p>
          <a:p>
            <a:pPr>
              <a:spcAft>
                <a:spcPts val="600"/>
              </a:spcAft>
            </a:pPr>
            <a:r>
              <a:rPr lang="en-US" sz="3400" dirty="0" smtClean="0">
                <a:cs typeface="Arial" charset="0"/>
              </a:rPr>
              <a:t>If the district disagrees with the views of the private school official on the provision of services through a contract, the district officials will provide a written explanation and an analysis to the private school officials of the reasons why the district has chosen not to use a contractor</a:t>
            </a:r>
            <a:endParaRPr lang="en-US" sz="3400" dirty="0" smtClean="0">
              <a:latin typeface="Arial" charset="0"/>
              <a:cs typeface="Arial" charset="0"/>
            </a:endParaRPr>
          </a:p>
          <a:p>
            <a:pPr>
              <a:spcAft>
                <a:spcPts val="600"/>
              </a:spcAft>
            </a:pPr>
            <a:endParaRPr lang="en-US" sz="2400" dirty="0" smtClean="0">
              <a:latin typeface="Arial" charset="0"/>
              <a:cs typeface="Arial" charset="0"/>
            </a:endParaRPr>
          </a:p>
          <a:p>
            <a:pPr eaLnBrk="1" hangingPunct="1">
              <a:lnSpc>
                <a:spcPct val="80000"/>
              </a:lnSpc>
              <a:spcAft>
                <a:spcPts val="600"/>
              </a:spcAft>
              <a:buFont typeface="Arial" charset="0"/>
              <a:buNone/>
            </a:pPr>
            <a:r>
              <a:rPr lang="en-US" sz="2400" dirty="0" smtClean="0">
                <a:solidFill>
                  <a:srgbClr val="000000"/>
                </a:solidFill>
                <a:latin typeface="Arial" charset="0"/>
                <a:cs typeface="Arial" charset="0"/>
              </a:rPr>
              <a:t>	</a:t>
            </a:r>
          </a:p>
          <a:p>
            <a:pPr algn="r" eaLnBrk="1" hangingPunct="1">
              <a:lnSpc>
                <a:spcPct val="80000"/>
              </a:lnSpc>
              <a:buFont typeface="Arial" charset="0"/>
              <a:buNone/>
            </a:pPr>
            <a:endParaRPr lang="en-US" sz="2200" dirty="0" smtClean="0">
              <a:solidFill>
                <a:srgbClr val="000000"/>
              </a:solidFill>
              <a:latin typeface="Arial" charset="0"/>
              <a:cs typeface="Arial" charset="0"/>
            </a:endParaRPr>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DA6FE311-A510-4736-83A0-DC083D1BCDE5}" type="slidenum">
              <a:rPr lang="en-SG" smtClean="0"/>
              <a:pPr>
                <a:defRPr/>
              </a:pPr>
              <a:t>21</a:t>
            </a:fld>
            <a:endParaRPr lang="en-SG" dirty="0"/>
          </a:p>
        </p:txBody>
      </p:sp>
    </p:spTree>
    <p:extLst>
      <p:ext uri="{BB962C8B-B14F-4D97-AF65-F5344CB8AC3E}">
        <p14:creationId xmlns:p14="http://schemas.microsoft.com/office/powerpoint/2010/main" val="143653801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US" dirty="0" smtClean="0">
                <a:latin typeface="+mn-lt"/>
                <a:cs typeface="Arial" charset="0"/>
              </a:rPr>
              <a:t>Consultation</a:t>
            </a:r>
          </a:p>
        </p:txBody>
      </p:sp>
      <p:sp>
        <p:nvSpPr>
          <p:cNvPr id="20483" name="Subtitle 2"/>
          <p:cNvSpPr>
            <a:spLocks noGrp="1"/>
          </p:cNvSpPr>
          <p:nvPr>
            <p:ph idx="1"/>
          </p:nvPr>
        </p:nvSpPr>
        <p:spPr/>
        <p:txBody>
          <a:bodyPr/>
          <a:lstStyle/>
          <a:p>
            <a:pPr eaLnBrk="1" hangingPunct="1">
              <a:buFontTx/>
              <a:buNone/>
              <a:defRPr/>
            </a:pPr>
            <a:r>
              <a:rPr lang="en-US" sz="2800" dirty="0" smtClean="0">
                <a:cs typeface="Arial" charset="0"/>
              </a:rPr>
              <a:t>Consultation Steps:</a:t>
            </a:r>
          </a:p>
          <a:p>
            <a:pPr eaLnBrk="1" hangingPunct="1">
              <a:defRPr/>
            </a:pPr>
            <a:endParaRPr lang="en-US" sz="800" dirty="0" smtClean="0">
              <a:cs typeface="Arial" charset="0"/>
            </a:endParaRPr>
          </a:p>
          <a:p>
            <a:pPr marL="342900" lvl="2" indent="-342900" eaLnBrk="1" hangingPunct="1">
              <a:defRPr/>
            </a:pPr>
            <a:r>
              <a:rPr lang="en-US" sz="2400" dirty="0" smtClean="0">
                <a:cs typeface="Arial" charset="0"/>
              </a:rPr>
              <a:t>In OCTOBER, the LEA must use the US postal service to contact private school officials with children who reside in the LEA boundaries regardless of private school location and have a written returned receipt verifying that contact was made. The invitation </a:t>
            </a:r>
            <a:r>
              <a:rPr lang="en-US" sz="2400" dirty="0">
                <a:cs typeface="Arial" charset="0"/>
              </a:rPr>
              <a:t>must include the date, time, and place of consultation </a:t>
            </a:r>
            <a:r>
              <a:rPr lang="en-US" sz="2400" dirty="0" smtClean="0">
                <a:cs typeface="Arial" charset="0"/>
              </a:rPr>
              <a:t>meeting (mail invitation at least three </a:t>
            </a:r>
            <a:r>
              <a:rPr lang="en-US" sz="2400" dirty="0">
                <a:cs typeface="Arial" charset="0"/>
              </a:rPr>
              <a:t>weeks </a:t>
            </a:r>
            <a:r>
              <a:rPr lang="en-US" sz="2400" dirty="0" smtClean="0">
                <a:cs typeface="Arial" charset="0"/>
              </a:rPr>
              <a:t>prior to proposed meeting date)</a:t>
            </a:r>
          </a:p>
          <a:p>
            <a:pPr marL="0" lvl="2" indent="0" eaLnBrk="1" hangingPunct="1">
              <a:buFont typeface="Arial" charset="0"/>
              <a:buNone/>
              <a:defRPr/>
            </a:pPr>
            <a:endParaRPr lang="en-US" sz="2400" dirty="0" smtClean="0">
              <a:cs typeface="Arial" charset="0"/>
            </a:endParaRPr>
          </a:p>
          <a:p>
            <a:pPr eaLnBrk="1" hangingPunct="1">
              <a:defRPr/>
            </a:pPr>
            <a:r>
              <a:rPr lang="en-US" sz="2400" dirty="0" smtClean="0">
                <a:cs typeface="Arial" charset="0"/>
              </a:rPr>
              <a:t>LEA provide the Intent to Participate form to the private school who must complete and return the form</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01BE675F-FFB8-4501-92AF-B2320B9CF023}" type="slidenum">
              <a:rPr lang="en-SG" smtClean="0"/>
              <a:pPr>
                <a:defRPr/>
              </a:pPr>
              <a:t>22</a:t>
            </a:fld>
            <a:endParaRPr lang="en-SG" dirty="0"/>
          </a:p>
        </p:txBody>
      </p:sp>
    </p:spTree>
    <p:extLst>
      <p:ext uri="{BB962C8B-B14F-4D97-AF65-F5344CB8AC3E}">
        <p14:creationId xmlns:p14="http://schemas.microsoft.com/office/powerpoint/2010/main" val="145459736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r>
              <a:rPr lang="en-US" dirty="0" smtClean="0">
                <a:latin typeface="+mn-lt"/>
                <a:cs typeface="Arial" charset="0"/>
              </a:rPr>
              <a:t>Consultation</a:t>
            </a:r>
          </a:p>
        </p:txBody>
      </p:sp>
      <p:sp>
        <p:nvSpPr>
          <p:cNvPr id="20483" name="Subtitle 2"/>
          <p:cNvSpPr>
            <a:spLocks noGrp="1"/>
          </p:cNvSpPr>
          <p:nvPr>
            <p:ph idx="1"/>
          </p:nvPr>
        </p:nvSpPr>
        <p:spPr/>
        <p:txBody>
          <a:bodyPr>
            <a:normAutofit lnSpcReduction="10000"/>
          </a:bodyPr>
          <a:lstStyle/>
          <a:p>
            <a:pPr eaLnBrk="1" hangingPunct="1">
              <a:buFontTx/>
              <a:buNone/>
              <a:defRPr/>
            </a:pPr>
            <a:r>
              <a:rPr lang="en-US" sz="2800" dirty="0" smtClean="0">
                <a:cs typeface="Arial" charset="0"/>
              </a:rPr>
              <a:t>Consultation Steps(continued):</a:t>
            </a:r>
          </a:p>
          <a:p>
            <a:pPr eaLnBrk="1" hangingPunct="1">
              <a:defRPr/>
            </a:pPr>
            <a:endParaRPr lang="en-US" sz="800" dirty="0" smtClean="0">
              <a:cs typeface="Arial" charset="0"/>
            </a:endParaRPr>
          </a:p>
          <a:p>
            <a:pPr eaLnBrk="1" hangingPunct="1">
              <a:defRPr/>
            </a:pPr>
            <a:r>
              <a:rPr lang="en-US" sz="2400" dirty="0" smtClean="0">
                <a:cs typeface="Arial" charset="0"/>
              </a:rPr>
              <a:t>LEA must convene a meeting to discuss needs and service options </a:t>
            </a:r>
          </a:p>
          <a:p>
            <a:pPr lvl="1" eaLnBrk="1" hangingPunct="1">
              <a:defRPr/>
            </a:pPr>
            <a:r>
              <a:rPr lang="en-US" sz="2400" dirty="0" smtClean="0">
                <a:cs typeface="Arial" charset="0"/>
              </a:rPr>
              <a:t>Phone conversations and letters are not adequate  </a:t>
            </a:r>
          </a:p>
          <a:p>
            <a:pPr marL="457200" lvl="1" indent="0" eaLnBrk="1" hangingPunct="1">
              <a:buFont typeface="Arial" charset="0"/>
              <a:buNone/>
              <a:defRPr/>
            </a:pPr>
            <a:endParaRPr lang="en-US" sz="1200" dirty="0" smtClean="0">
              <a:cs typeface="Arial" charset="0"/>
            </a:endParaRPr>
          </a:p>
          <a:p>
            <a:pPr eaLnBrk="1" hangingPunct="1">
              <a:defRPr/>
            </a:pPr>
            <a:r>
              <a:rPr lang="en-US" sz="2400" dirty="0" smtClean="0">
                <a:cs typeface="Arial" charset="0"/>
              </a:rPr>
              <a:t>LEA must obtain a written affirmation from private school officials stating that timely and meaningful consultation occurred</a:t>
            </a:r>
          </a:p>
          <a:p>
            <a:pPr marL="0" indent="0" eaLnBrk="1" hangingPunct="1">
              <a:buFont typeface="Arial" charset="0"/>
              <a:buNone/>
              <a:defRPr/>
            </a:pPr>
            <a:endParaRPr lang="en-US" sz="1200" dirty="0" smtClean="0">
              <a:cs typeface="Arial" charset="0"/>
            </a:endParaRPr>
          </a:p>
          <a:p>
            <a:pPr eaLnBrk="1" hangingPunct="1">
              <a:defRPr/>
            </a:pPr>
            <a:r>
              <a:rPr lang="en-US" sz="2400" dirty="0" smtClean="0">
                <a:cs typeface="Arial" charset="0"/>
              </a:rPr>
              <a:t>LEA must maintain documentation on file for review during cross functional </a:t>
            </a:r>
            <a:r>
              <a:rPr lang="en-US" sz="2400" dirty="0">
                <a:cs typeface="Arial" charset="0"/>
              </a:rPr>
              <a:t>monitoring </a:t>
            </a:r>
            <a:r>
              <a:rPr lang="en-US" sz="2400" dirty="0" smtClean="0">
                <a:cs typeface="Arial" charset="0"/>
              </a:rPr>
              <a:t>(dated agendas </a:t>
            </a:r>
            <a:r>
              <a:rPr lang="en-US" sz="2400" dirty="0">
                <a:cs typeface="Arial" charset="0"/>
              </a:rPr>
              <a:t>and sign-in sheets</a:t>
            </a:r>
            <a:r>
              <a:rPr lang="en-US" sz="2400" dirty="0" smtClean="0">
                <a:cs typeface="Arial" charset="0"/>
              </a:rPr>
              <a:t>)</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7269DC1B-C036-4F8E-AFF4-94B8B1A7B91A}" type="slidenum">
              <a:rPr lang="en-SG" smtClean="0"/>
              <a:pPr>
                <a:defRPr/>
              </a:pPr>
              <a:t>23</a:t>
            </a:fld>
            <a:endParaRPr lang="en-SG" dirty="0"/>
          </a:p>
        </p:txBody>
      </p:sp>
    </p:spTree>
    <p:extLst>
      <p:ext uri="{BB962C8B-B14F-4D97-AF65-F5344CB8AC3E}">
        <p14:creationId xmlns:p14="http://schemas.microsoft.com/office/powerpoint/2010/main" val="89339554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r>
              <a:rPr lang="en-US" dirty="0" smtClean="0">
                <a:latin typeface="+mn-lt"/>
                <a:cs typeface="Arial" charset="0"/>
              </a:rPr>
              <a:t>Consultation</a:t>
            </a:r>
          </a:p>
        </p:txBody>
      </p:sp>
      <p:sp>
        <p:nvSpPr>
          <p:cNvPr id="22531" name="Subtitle 2"/>
          <p:cNvSpPr>
            <a:spLocks noGrp="1"/>
          </p:cNvSpPr>
          <p:nvPr>
            <p:ph idx="1"/>
          </p:nvPr>
        </p:nvSpPr>
        <p:spPr/>
        <p:txBody>
          <a:bodyPr/>
          <a:lstStyle/>
          <a:p>
            <a:pPr>
              <a:buFontTx/>
              <a:buNone/>
            </a:pPr>
            <a:r>
              <a:rPr lang="en-US" sz="2800" dirty="0" smtClean="0">
                <a:cs typeface="Arial" charset="0"/>
              </a:rPr>
              <a:t>Retain documentation that shows the </a:t>
            </a:r>
            <a:r>
              <a:rPr lang="en-US" dirty="0" smtClean="0">
                <a:cs typeface="Arial" charset="0"/>
              </a:rPr>
              <a:t>LEA</a:t>
            </a:r>
            <a:r>
              <a:rPr lang="en-US" sz="2800" dirty="0" smtClean="0">
                <a:cs typeface="Arial" charset="0"/>
              </a:rPr>
              <a:t>: </a:t>
            </a:r>
          </a:p>
          <a:p>
            <a:pPr>
              <a:buFontTx/>
              <a:buNone/>
            </a:pPr>
            <a:endParaRPr lang="en-US" sz="1100" dirty="0" smtClean="0">
              <a:cs typeface="Arial" charset="0"/>
            </a:endParaRPr>
          </a:p>
          <a:p>
            <a:pPr lvl="1">
              <a:buFont typeface="Arial" charset="0"/>
              <a:buChar char="•"/>
            </a:pPr>
            <a:r>
              <a:rPr lang="en-US" sz="2400" dirty="0" smtClean="0">
                <a:cs typeface="Arial" charset="0"/>
              </a:rPr>
              <a:t>Informed private school officials of available federal programs</a:t>
            </a:r>
          </a:p>
          <a:p>
            <a:pPr lvl="1">
              <a:buFont typeface="Arial" charset="0"/>
              <a:buChar char="•"/>
            </a:pPr>
            <a:r>
              <a:rPr lang="en-US" sz="2400" dirty="0" smtClean="0">
                <a:cs typeface="Arial" charset="0"/>
              </a:rPr>
              <a:t>Engaged in timely and meaningful consultation</a:t>
            </a:r>
          </a:p>
          <a:p>
            <a:pPr lvl="1">
              <a:buFont typeface="Arial" charset="0"/>
              <a:buChar char="•"/>
            </a:pPr>
            <a:r>
              <a:rPr lang="en-US" sz="2400" dirty="0" smtClean="0">
                <a:cs typeface="Arial" charset="0"/>
              </a:rPr>
              <a:t>Identified private schools’ needs</a:t>
            </a:r>
          </a:p>
          <a:p>
            <a:pPr lvl="1">
              <a:buFont typeface="Arial" charset="0"/>
              <a:buChar char="•"/>
            </a:pPr>
            <a:r>
              <a:rPr lang="en-US" sz="2400" dirty="0" smtClean="0">
                <a:cs typeface="Arial" charset="0"/>
              </a:rPr>
              <a:t>Allocated sufficient funds for private schools</a:t>
            </a:r>
          </a:p>
          <a:p>
            <a:pPr lvl="1">
              <a:buFont typeface="Arial" charset="0"/>
              <a:buChar char="•"/>
            </a:pPr>
            <a:r>
              <a:rPr lang="en-US" sz="2400" dirty="0" smtClean="0">
                <a:cs typeface="Arial" charset="0"/>
              </a:rPr>
              <a:t>Provided equitable services and benefits</a:t>
            </a:r>
          </a:p>
          <a:p>
            <a:pPr lvl="1">
              <a:buFont typeface="Arial" charset="0"/>
              <a:buChar char="•"/>
            </a:pPr>
            <a:r>
              <a:rPr lang="en-US" sz="2400" dirty="0" smtClean="0">
                <a:cs typeface="Arial" charset="0"/>
              </a:rPr>
              <a:t>Evaluated programs and services for effectiveness</a:t>
            </a:r>
          </a:p>
          <a:p>
            <a:pPr lvl="1">
              <a:buFont typeface="Arial" charset="0"/>
              <a:buChar char="•"/>
            </a:pPr>
            <a:r>
              <a:rPr lang="en-US" sz="2400" dirty="0" smtClean="0">
                <a:cs typeface="Arial" charset="0"/>
              </a:rPr>
              <a:t>Adequately addressed problems and complaints</a:t>
            </a:r>
          </a:p>
          <a:p>
            <a:pPr lvl="1">
              <a:buFont typeface="Arial" charset="0"/>
              <a:buChar char="•"/>
            </a:pPr>
            <a:endParaRPr lang="en-US" sz="2000" dirty="0" smtClean="0">
              <a:cs typeface="Arial" charset="0"/>
            </a:endParaRP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04CDAE28-5E84-4BDE-8F5D-00B363915694}" type="slidenum">
              <a:rPr lang="en-SG" smtClean="0"/>
              <a:pPr>
                <a:defRPr/>
              </a:pPr>
              <a:t>24</a:t>
            </a:fld>
            <a:endParaRPr lang="en-SG" dirty="0"/>
          </a:p>
        </p:txBody>
      </p:sp>
    </p:spTree>
    <p:extLst>
      <p:ext uri="{BB962C8B-B14F-4D97-AF65-F5344CB8AC3E}">
        <p14:creationId xmlns:p14="http://schemas.microsoft.com/office/powerpoint/2010/main" val="21597272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r>
              <a:rPr lang="en-US" dirty="0" smtClean="0">
                <a:latin typeface="+mn-lt"/>
                <a:cs typeface="Arial" charset="0"/>
              </a:rPr>
              <a:t>Consultation</a:t>
            </a:r>
          </a:p>
        </p:txBody>
      </p:sp>
      <p:sp>
        <p:nvSpPr>
          <p:cNvPr id="23555" name="Subtitle 2"/>
          <p:cNvSpPr>
            <a:spLocks noGrp="1"/>
          </p:cNvSpPr>
          <p:nvPr>
            <p:ph idx="1"/>
          </p:nvPr>
        </p:nvSpPr>
        <p:spPr/>
        <p:txBody>
          <a:bodyPr/>
          <a:lstStyle/>
          <a:p>
            <a:pPr>
              <a:buFontTx/>
              <a:buNone/>
            </a:pPr>
            <a:r>
              <a:rPr lang="en-US" sz="2800" dirty="0" smtClean="0">
                <a:cs typeface="Arial" charset="0"/>
              </a:rPr>
              <a:t>Sample Documentation: </a:t>
            </a:r>
          </a:p>
          <a:p>
            <a:pPr lvl="1">
              <a:buFont typeface="Arial" charset="0"/>
              <a:buChar char="•"/>
            </a:pPr>
            <a:r>
              <a:rPr lang="en-US" dirty="0" smtClean="0">
                <a:cs typeface="Arial" charset="0"/>
              </a:rPr>
              <a:t>Initial consultation</a:t>
            </a:r>
          </a:p>
          <a:p>
            <a:pPr lvl="2"/>
            <a:r>
              <a:rPr lang="en-US" sz="2400" dirty="0" smtClean="0">
                <a:cs typeface="Arial" charset="0"/>
              </a:rPr>
              <a:t>Agendas</a:t>
            </a:r>
          </a:p>
          <a:p>
            <a:pPr lvl="2"/>
            <a:r>
              <a:rPr lang="en-US" sz="2400" dirty="0" smtClean="0">
                <a:cs typeface="Arial" charset="0"/>
              </a:rPr>
              <a:t>Sign-in sheets</a:t>
            </a:r>
          </a:p>
          <a:p>
            <a:pPr lvl="2"/>
            <a:r>
              <a:rPr lang="en-US" sz="2400" dirty="0" smtClean="0">
                <a:cs typeface="Arial" charset="0"/>
              </a:rPr>
              <a:t>Supporting documentation (DE 1111 Forms, letters mailed with return receipts, responses from private schools)</a:t>
            </a:r>
          </a:p>
          <a:p>
            <a:pPr lvl="1">
              <a:buFont typeface="Arial" charset="0"/>
              <a:buChar char="•"/>
            </a:pPr>
            <a:r>
              <a:rPr lang="en-US" dirty="0" smtClean="0">
                <a:cs typeface="Arial" charset="0"/>
              </a:rPr>
              <a:t>On-going meaningful and timely consultations</a:t>
            </a:r>
          </a:p>
          <a:p>
            <a:pPr lvl="2"/>
            <a:r>
              <a:rPr lang="en-US" sz="2400" dirty="0" smtClean="0">
                <a:cs typeface="Arial" charset="0"/>
              </a:rPr>
              <a:t>Agendas</a:t>
            </a:r>
          </a:p>
          <a:p>
            <a:pPr lvl="2"/>
            <a:r>
              <a:rPr lang="en-US" sz="2400" dirty="0" smtClean="0">
                <a:cs typeface="Arial" charset="0"/>
              </a:rPr>
              <a:t>Sign-in sheets</a:t>
            </a:r>
          </a:p>
          <a:p>
            <a:pPr lvl="2"/>
            <a:r>
              <a:rPr lang="en-US" sz="2400" dirty="0" smtClean="0">
                <a:cs typeface="Arial" charset="0"/>
              </a:rPr>
              <a:t>Minutes</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483C1F77-94F1-45E1-8AFE-82F1C84B8FB7}" type="slidenum">
              <a:rPr lang="en-SG" smtClean="0"/>
              <a:pPr>
                <a:defRPr/>
              </a:pPr>
              <a:t>25</a:t>
            </a:fld>
            <a:endParaRPr lang="en-SG" dirty="0"/>
          </a:p>
        </p:txBody>
      </p:sp>
    </p:spTree>
    <p:extLst>
      <p:ext uri="{BB962C8B-B14F-4D97-AF65-F5344CB8AC3E}">
        <p14:creationId xmlns:p14="http://schemas.microsoft.com/office/powerpoint/2010/main" val="66826396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US" dirty="0" smtClean="0">
                <a:latin typeface="+mn-lt"/>
                <a:cs typeface="Arial" charset="0"/>
              </a:rPr>
              <a:t>Consultation</a:t>
            </a:r>
          </a:p>
        </p:txBody>
      </p:sp>
      <p:sp>
        <p:nvSpPr>
          <p:cNvPr id="24579" name="Subtitle 2"/>
          <p:cNvSpPr>
            <a:spLocks noGrp="1"/>
          </p:cNvSpPr>
          <p:nvPr>
            <p:ph idx="1"/>
          </p:nvPr>
        </p:nvSpPr>
        <p:spPr/>
        <p:txBody>
          <a:bodyPr/>
          <a:lstStyle/>
          <a:p>
            <a:pPr>
              <a:buFontTx/>
              <a:buNone/>
            </a:pPr>
            <a:r>
              <a:rPr lang="en-US" sz="2800" dirty="0" smtClean="0">
                <a:cs typeface="Arial" charset="0"/>
              </a:rPr>
              <a:t>Sample Documentation: </a:t>
            </a:r>
          </a:p>
          <a:p>
            <a:pPr lvl="1">
              <a:buFont typeface="Arial" charset="0"/>
              <a:buChar char="•"/>
            </a:pPr>
            <a:r>
              <a:rPr lang="en-US" sz="2400" dirty="0" smtClean="0">
                <a:cs typeface="Arial" charset="0"/>
              </a:rPr>
              <a:t>Complaints and/or problems documents  </a:t>
            </a:r>
          </a:p>
          <a:p>
            <a:pPr lvl="1">
              <a:buFont typeface="Arial" charset="0"/>
              <a:buChar char="•"/>
            </a:pPr>
            <a:r>
              <a:rPr lang="en-US" sz="2400" dirty="0" smtClean="0">
                <a:cs typeface="Arial" charset="0"/>
              </a:rPr>
              <a:t>Consultation affirmation form, signed</a:t>
            </a:r>
          </a:p>
          <a:p>
            <a:pPr lvl="1">
              <a:buFont typeface="Arial" charset="0"/>
              <a:buChar char="•"/>
            </a:pPr>
            <a:r>
              <a:rPr lang="en-US" sz="2400" dirty="0" smtClean="0">
                <a:cs typeface="Arial" charset="0"/>
              </a:rPr>
              <a:t>Equitable services affirmation form, signed</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2009AF53-E7E6-4D9E-81B5-0EC0404EADE0}" type="slidenum">
              <a:rPr lang="en-SG" smtClean="0"/>
              <a:pPr>
                <a:defRPr/>
              </a:pPr>
              <a:t>26</a:t>
            </a:fld>
            <a:endParaRPr lang="en-SG" dirty="0"/>
          </a:p>
        </p:txBody>
      </p:sp>
    </p:spTree>
    <p:extLst>
      <p:ext uri="{BB962C8B-B14F-4D97-AF65-F5344CB8AC3E}">
        <p14:creationId xmlns:p14="http://schemas.microsoft.com/office/powerpoint/2010/main" val="402768262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a:bodyPr>
          <a:lstStyle/>
          <a:p>
            <a:r>
              <a:rPr lang="en-US" dirty="0" smtClean="0">
                <a:latin typeface="+mn-lt"/>
                <a:cs typeface="Arial" charset="0"/>
              </a:rPr>
              <a:t>Consultation</a:t>
            </a:r>
          </a:p>
        </p:txBody>
      </p:sp>
      <p:sp>
        <p:nvSpPr>
          <p:cNvPr id="25604" name="Subtitle 2"/>
          <p:cNvSpPr>
            <a:spLocks noGrp="1"/>
          </p:cNvSpPr>
          <p:nvPr>
            <p:ph idx="1"/>
          </p:nvPr>
        </p:nvSpPr>
        <p:spPr/>
        <p:txBody>
          <a:bodyPr>
            <a:normAutofit lnSpcReduction="10000"/>
          </a:bodyPr>
          <a:lstStyle/>
          <a:p>
            <a:pPr marL="0" indent="0">
              <a:buFontTx/>
              <a:buNone/>
              <a:defRPr/>
            </a:pPr>
            <a:r>
              <a:rPr lang="en-US" sz="2800" dirty="0" smtClean="0">
                <a:cs typeface="Arial" charset="0"/>
              </a:rPr>
              <a:t>Disagreements and Complaints:</a:t>
            </a:r>
          </a:p>
          <a:p>
            <a:pPr>
              <a:buFontTx/>
              <a:buNone/>
              <a:defRPr/>
            </a:pPr>
            <a:endParaRPr lang="en-US" sz="1200" dirty="0" smtClean="0">
              <a:cs typeface="Arial" charset="0"/>
            </a:endParaRPr>
          </a:p>
          <a:p>
            <a:pPr lvl="1">
              <a:buFont typeface="Arial" charset="0"/>
              <a:buChar char="•"/>
              <a:defRPr/>
            </a:pPr>
            <a:r>
              <a:rPr lang="en-US" dirty="0" smtClean="0">
                <a:cs typeface="Arial" charset="0"/>
              </a:rPr>
              <a:t>Consultation does not guarantee that private school officials will agree with the LEA’s decisions regarding Title I services</a:t>
            </a:r>
          </a:p>
          <a:p>
            <a:pPr lvl="1">
              <a:buFont typeface="Arial" charset="0"/>
              <a:buChar char="•"/>
              <a:defRPr/>
            </a:pPr>
            <a:endParaRPr lang="en-US" dirty="0" smtClean="0">
              <a:cs typeface="Arial" charset="0"/>
            </a:endParaRPr>
          </a:p>
          <a:p>
            <a:pPr lvl="1">
              <a:buFont typeface="Arial" charset="0"/>
              <a:buChar char="•"/>
              <a:defRPr/>
            </a:pPr>
            <a:r>
              <a:rPr lang="en-US" dirty="0" smtClean="0">
                <a:cs typeface="Arial" charset="0"/>
              </a:rPr>
              <a:t>Private school officials may not be satisfied that their views were adequately considered during the process of initia</a:t>
            </a:r>
            <a:r>
              <a:rPr lang="en-US" dirty="0" smtClean="0"/>
              <a:t>l </a:t>
            </a:r>
            <a:r>
              <a:rPr lang="en-US" dirty="0" smtClean="0">
                <a:cs typeface="Arial" pitchFamily="34" charset="0"/>
              </a:rPr>
              <a:t>consultation.</a:t>
            </a:r>
          </a:p>
          <a:p>
            <a:pPr lvl="1">
              <a:buFont typeface="Arial" charset="0"/>
              <a:buChar char="•"/>
              <a:defRPr/>
            </a:pPr>
            <a:endParaRPr lang="en-US" dirty="0" smtClean="0">
              <a:cs typeface="Arial" pitchFamily="34" charset="0"/>
            </a:endParaRPr>
          </a:p>
          <a:p>
            <a:pPr lvl="1">
              <a:buFont typeface="Arial" charset="0"/>
              <a:buChar char="•"/>
              <a:defRPr/>
            </a:pPr>
            <a:r>
              <a:rPr lang="en-US" dirty="0" smtClean="0">
                <a:cs typeface="Arial" pitchFamily="34" charset="0"/>
              </a:rPr>
              <a:t>LEA must develop procedures that will address any private school complaints.</a:t>
            </a:r>
          </a:p>
          <a:p>
            <a:pPr>
              <a:defRPr/>
            </a:pPr>
            <a:endParaRPr lang="en-US" sz="24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AF57129D-3F6A-42BE-997D-03CEF7D17160}" type="slidenum">
              <a:rPr lang="en-SG" smtClean="0"/>
              <a:pPr>
                <a:defRPr/>
              </a:pPr>
              <a:t>27</a:t>
            </a:fld>
            <a:endParaRPr lang="en-SG" dirty="0"/>
          </a:p>
        </p:txBody>
      </p:sp>
    </p:spTree>
    <p:extLst>
      <p:ext uri="{BB962C8B-B14F-4D97-AF65-F5344CB8AC3E}">
        <p14:creationId xmlns:p14="http://schemas.microsoft.com/office/powerpoint/2010/main" val="396460634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n-US" dirty="0" smtClean="0">
                <a:latin typeface="+mn-lt"/>
                <a:cs typeface="Arial" charset="0"/>
              </a:rPr>
              <a:t>Consultation</a:t>
            </a:r>
          </a:p>
        </p:txBody>
      </p:sp>
      <p:sp>
        <p:nvSpPr>
          <p:cNvPr id="25604" name="Subtitle 2"/>
          <p:cNvSpPr>
            <a:spLocks noGrp="1"/>
          </p:cNvSpPr>
          <p:nvPr>
            <p:ph idx="1"/>
          </p:nvPr>
        </p:nvSpPr>
        <p:spPr/>
        <p:txBody>
          <a:bodyPr/>
          <a:lstStyle/>
          <a:p>
            <a:pPr marL="0" indent="0">
              <a:buFontTx/>
              <a:buNone/>
              <a:defRPr/>
            </a:pPr>
            <a:r>
              <a:rPr lang="en-US" sz="2800" dirty="0" smtClean="0">
                <a:cs typeface="Arial" charset="0"/>
              </a:rPr>
              <a:t>Disagreements and Complaints:</a:t>
            </a:r>
          </a:p>
          <a:p>
            <a:pPr marL="0" indent="0">
              <a:buFontTx/>
              <a:buNone/>
              <a:defRPr/>
            </a:pPr>
            <a:endParaRPr lang="en-US" sz="1000" dirty="0" smtClean="0">
              <a:cs typeface="Arial" charset="0"/>
            </a:endParaRPr>
          </a:p>
          <a:p>
            <a:pPr lvl="1">
              <a:buFont typeface="Arial" charset="0"/>
              <a:buChar char="•"/>
              <a:defRPr/>
            </a:pPr>
            <a:r>
              <a:rPr lang="en-US" sz="2400" dirty="0" smtClean="0">
                <a:cs typeface="Arial" charset="0"/>
              </a:rPr>
              <a:t>It is the </a:t>
            </a:r>
            <a:r>
              <a:rPr lang="en-US" dirty="0" smtClean="0">
                <a:cs typeface="Arial" charset="0"/>
              </a:rPr>
              <a:t>LEA</a:t>
            </a:r>
            <a:r>
              <a:rPr lang="en-US" sz="2400" dirty="0" smtClean="0">
                <a:cs typeface="Arial" charset="0"/>
              </a:rPr>
              <a:t>’s responsibility to inform private </a:t>
            </a:r>
            <a:br>
              <a:rPr lang="en-US" sz="2400" dirty="0" smtClean="0">
                <a:cs typeface="Arial" charset="0"/>
              </a:rPr>
            </a:br>
            <a:r>
              <a:rPr lang="en-US" sz="2400" dirty="0" smtClean="0">
                <a:cs typeface="Arial" charset="0"/>
              </a:rPr>
              <a:t>school officials of their right to complain and the procedure to follow in filing a complaint.</a:t>
            </a:r>
          </a:p>
          <a:p>
            <a:pPr lvl="1">
              <a:buFont typeface="Arial" charset="0"/>
              <a:buChar char="•"/>
              <a:defRPr/>
            </a:pPr>
            <a:endParaRPr lang="en-US" sz="1200" dirty="0" smtClean="0">
              <a:cs typeface="Arial" charset="0"/>
            </a:endParaRPr>
          </a:p>
          <a:p>
            <a:pPr lvl="1">
              <a:buFont typeface="Arial" charset="0"/>
              <a:buChar char="•"/>
              <a:defRPr/>
            </a:pPr>
            <a:r>
              <a:rPr lang="en-US" sz="2400" dirty="0" smtClean="0">
                <a:cs typeface="Arial" charset="0"/>
              </a:rPr>
              <a:t>If private schools believe that the </a:t>
            </a:r>
            <a:r>
              <a:rPr lang="en-US" dirty="0" smtClean="0">
                <a:cs typeface="Arial" charset="0"/>
              </a:rPr>
              <a:t>LEA</a:t>
            </a:r>
            <a:r>
              <a:rPr lang="en-US" sz="2400" dirty="0" smtClean="0">
                <a:cs typeface="Arial" charset="0"/>
              </a:rPr>
              <a:t> did not engage in a timely and meaningful consultation process or did not consider their views, a complaint may be filed.</a:t>
            </a:r>
          </a:p>
          <a:p>
            <a:pPr lvl="1">
              <a:buFont typeface="Arial" charset="0"/>
              <a:buChar char="•"/>
              <a:defRPr/>
            </a:pPr>
            <a:endParaRPr lang="en-US" sz="1200" dirty="0" smtClean="0">
              <a:cs typeface="Arial" charset="0"/>
            </a:endParaRPr>
          </a:p>
          <a:p>
            <a:pPr lvl="1">
              <a:buFont typeface="Arial" charset="0"/>
              <a:buChar char="•"/>
              <a:defRPr/>
            </a:pPr>
            <a:r>
              <a:rPr lang="en-US" sz="2400" dirty="0" smtClean="0">
                <a:cs typeface="Arial" charset="0"/>
              </a:rPr>
              <a:t>The complaint goes to the state educational agency (SEA) and the </a:t>
            </a:r>
            <a:r>
              <a:rPr lang="en-US" dirty="0" smtClean="0">
                <a:cs typeface="Arial" charset="0"/>
              </a:rPr>
              <a:t>LEA</a:t>
            </a:r>
            <a:r>
              <a:rPr lang="en-US" sz="2400" dirty="0" smtClean="0">
                <a:cs typeface="Arial" charset="0"/>
              </a:rPr>
              <a:t> must forward any relevant documentation about the dispute to the SEA.</a:t>
            </a:r>
          </a:p>
          <a:p>
            <a:pPr>
              <a:defRPr/>
            </a:pPr>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9170770C-1C27-4F86-B9B1-AF21AA501D6C}" type="slidenum">
              <a:rPr lang="en-SG" smtClean="0"/>
              <a:pPr>
                <a:defRPr/>
              </a:pPr>
              <a:t>28</a:t>
            </a:fld>
            <a:endParaRPr lang="en-SG" dirty="0"/>
          </a:p>
        </p:txBody>
      </p:sp>
    </p:spTree>
    <p:extLst>
      <p:ext uri="{BB962C8B-B14F-4D97-AF65-F5344CB8AC3E}">
        <p14:creationId xmlns:p14="http://schemas.microsoft.com/office/powerpoint/2010/main" val="306493338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normAutofit/>
          </a:bodyPr>
          <a:lstStyle/>
          <a:p>
            <a:r>
              <a:rPr lang="en-US" dirty="0" smtClean="0">
                <a:latin typeface="+mn-lt"/>
                <a:cs typeface="Arial" charset="0"/>
              </a:rPr>
              <a:t>Private School Worksheets</a:t>
            </a:r>
          </a:p>
        </p:txBody>
      </p:sp>
      <p:sp>
        <p:nvSpPr>
          <p:cNvPr id="66564" name="Subtitle 2"/>
          <p:cNvSpPr>
            <a:spLocks noGrp="1"/>
          </p:cNvSpPr>
          <p:nvPr>
            <p:ph idx="1"/>
          </p:nvPr>
        </p:nvSpPr>
        <p:spPr/>
        <p:txBody>
          <a:bodyPr/>
          <a:lstStyle/>
          <a:p>
            <a:pPr marL="0" indent="0">
              <a:defRPr/>
            </a:pPr>
            <a:r>
              <a:rPr lang="en-US" sz="2800" dirty="0" smtClean="0">
                <a:cs typeface="Arial" pitchFamily="34" charset="0"/>
              </a:rPr>
              <a:t>  Private School Per Pupil Allocation (PPA) </a:t>
            </a:r>
            <a:r>
              <a:rPr lang="en-US" dirty="0">
                <a:cs typeface="Arial" pitchFamily="34" charset="0"/>
              </a:rPr>
              <a:t> </a:t>
            </a:r>
            <a:r>
              <a:rPr lang="en-US" dirty="0" smtClean="0">
                <a:cs typeface="Arial" pitchFamily="34" charset="0"/>
              </a:rPr>
              <a:t>  </a:t>
            </a:r>
          </a:p>
          <a:p>
            <a:pPr marL="0" indent="0">
              <a:buNone/>
              <a:defRPr/>
            </a:pPr>
            <a:r>
              <a:rPr lang="en-US" sz="2800" dirty="0">
                <a:cs typeface="Arial" pitchFamily="34" charset="0"/>
              </a:rPr>
              <a:t> </a:t>
            </a:r>
            <a:r>
              <a:rPr lang="en-US" sz="2800" dirty="0" smtClean="0">
                <a:cs typeface="Arial" pitchFamily="34" charset="0"/>
              </a:rPr>
              <a:t>  Worksheet</a:t>
            </a:r>
          </a:p>
          <a:p>
            <a:pPr lvl="1" eaLnBrk="1" hangingPunct="1">
              <a:lnSpc>
                <a:spcPct val="90000"/>
              </a:lnSpc>
              <a:buFontTx/>
              <a:buChar char="-"/>
              <a:defRPr/>
            </a:pPr>
            <a:r>
              <a:rPr lang="en-US" dirty="0" smtClean="0">
                <a:cs typeface="Arial" pitchFamily="34" charset="0"/>
              </a:rPr>
              <a:t>Embedded in Consolidated Application</a:t>
            </a:r>
          </a:p>
          <a:p>
            <a:pPr>
              <a:buFont typeface="Arial" pitchFamily="34" charset="0"/>
              <a:buNone/>
              <a:defRPr/>
            </a:pPr>
            <a:endParaRPr lang="en-US" sz="2400" dirty="0" smtClean="0"/>
          </a:p>
          <a:p>
            <a:pPr marL="0" indent="0">
              <a:defRPr/>
            </a:pPr>
            <a:r>
              <a:rPr lang="en-US" sz="2800" dirty="0" smtClean="0">
                <a:cs typeface="Arial" pitchFamily="34" charset="0"/>
              </a:rPr>
              <a:t>  School Equitable Participation Worksheet</a:t>
            </a:r>
          </a:p>
          <a:p>
            <a:pPr marL="0" lvl="1" indent="0">
              <a:spcBef>
                <a:spcPts val="1000"/>
              </a:spcBef>
              <a:buNone/>
              <a:defRPr/>
            </a:pPr>
            <a:r>
              <a:rPr lang="en-US" sz="2800" dirty="0" smtClean="0">
                <a:cs typeface="Arial" pitchFamily="34" charset="0"/>
              </a:rPr>
              <a:t>       </a:t>
            </a:r>
            <a:r>
              <a:rPr lang="en-US" dirty="0" smtClean="0">
                <a:cs typeface="Arial" pitchFamily="34" charset="0"/>
              </a:rPr>
              <a:t>-  Embedded </a:t>
            </a:r>
            <a:r>
              <a:rPr lang="en-US" dirty="0">
                <a:cs typeface="Arial" pitchFamily="34" charset="0"/>
              </a:rPr>
              <a:t>in Consolidated Application</a:t>
            </a:r>
          </a:p>
          <a:p>
            <a:pPr marL="0" indent="0">
              <a:buFont typeface="Arial" charset="0"/>
              <a:buNone/>
              <a:defRPr/>
            </a:pPr>
            <a:endParaRPr lang="en-US" sz="2800" dirty="0" smtClean="0">
              <a:cs typeface="Arial" pitchFamily="34" charset="0"/>
            </a:endParaRP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24832771-AB01-44DB-99B0-A6C594A9E914}" type="slidenum">
              <a:rPr lang="en-SG" smtClean="0"/>
              <a:pPr>
                <a:defRPr/>
              </a:pPr>
              <a:t>29</a:t>
            </a:fld>
            <a:endParaRPr lang="en-SG" dirty="0"/>
          </a:p>
        </p:txBody>
      </p:sp>
    </p:spTree>
    <p:extLst>
      <p:ext uri="{BB962C8B-B14F-4D97-AF65-F5344CB8AC3E}">
        <p14:creationId xmlns:p14="http://schemas.microsoft.com/office/powerpoint/2010/main" val="184892286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914400" y="342331"/>
            <a:ext cx="7315200" cy="1676400"/>
          </a:xfrm>
        </p:spPr>
        <p:txBody>
          <a:bodyPr>
            <a:normAutofit/>
          </a:bodyPr>
          <a:lstStyle/>
          <a:p>
            <a:pPr eaLnBrk="1" hangingPunct="1"/>
            <a:r>
              <a:rPr lang="en-US" sz="4400" dirty="0" smtClean="0">
                <a:latin typeface="+mn-lt"/>
                <a:cs typeface="Arial" charset="0"/>
              </a:rPr>
              <a:t>Presenters</a:t>
            </a:r>
          </a:p>
        </p:txBody>
      </p:sp>
      <p:sp>
        <p:nvSpPr>
          <p:cNvPr id="3" name="Subtitle 2"/>
          <p:cNvSpPr>
            <a:spLocks noGrp="1"/>
          </p:cNvSpPr>
          <p:nvPr>
            <p:ph type="subTitle" idx="1"/>
          </p:nvPr>
        </p:nvSpPr>
        <p:spPr>
          <a:xfrm>
            <a:off x="914400" y="2133600"/>
            <a:ext cx="7315200" cy="3926006"/>
          </a:xfrm>
        </p:spPr>
        <p:txBody>
          <a:bodyPr rtlCol="0">
            <a:normAutofit fontScale="25000" lnSpcReduction="20000"/>
          </a:bodyPr>
          <a:lstStyle/>
          <a:p>
            <a:pPr marL="1489075" indent="-1489075">
              <a:defRPr/>
            </a:pPr>
            <a:r>
              <a:rPr lang="en-US" sz="9600" b="1" dirty="0">
                <a:solidFill>
                  <a:schemeClr val="tx1"/>
                </a:solidFill>
                <a:cs typeface="Calibri" pitchFamily="34" charset="0"/>
              </a:rPr>
              <a:t>Elaine Dawsey	</a:t>
            </a:r>
          </a:p>
          <a:p>
            <a:pPr>
              <a:tabLst>
                <a:tab pos="574675" algn="l"/>
              </a:tabLst>
              <a:defRPr/>
            </a:pPr>
            <a:r>
              <a:rPr lang="en-US" sz="9600" b="1" dirty="0">
                <a:solidFill>
                  <a:schemeClr val="tx1"/>
                </a:solidFill>
                <a:cs typeface="Calibri" pitchFamily="34" charset="0"/>
              </a:rPr>
              <a:t>Georgia Department of Education</a:t>
            </a:r>
          </a:p>
          <a:p>
            <a:pPr>
              <a:tabLst>
                <a:tab pos="574675" algn="l"/>
              </a:tabLst>
              <a:defRPr/>
            </a:pPr>
            <a:r>
              <a:rPr lang="en-US" sz="9600" b="1" dirty="0">
                <a:solidFill>
                  <a:schemeClr val="tx1"/>
                </a:solidFill>
                <a:cs typeface="Calibri" pitchFamily="34" charset="0"/>
              </a:rPr>
              <a:t>Title I Education Program Specialist</a:t>
            </a:r>
          </a:p>
          <a:p>
            <a:pPr>
              <a:tabLst>
                <a:tab pos="574675" algn="l"/>
              </a:tabLst>
              <a:defRPr/>
            </a:pPr>
            <a:r>
              <a:rPr lang="en-US" sz="9600" b="1" dirty="0">
                <a:solidFill>
                  <a:srgbClr val="FF0000"/>
                </a:solidFill>
                <a:cs typeface="Calibri" pitchFamily="34" charset="0"/>
              </a:rPr>
              <a:t> </a:t>
            </a:r>
            <a:r>
              <a:rPr lang="en-US" sz="9600" b="1" dirty="0">
                <a:solidFill>
                  <a:srgbClr val="FF0000"/>
                </a:solidFill>
                <a:cs typeface="Calibri" pitchFamily="34" charset="0"/>
                <a:hlinkClick r:id="rId2"/>
              </a:rPr>
              <a:t>edawsey@doe.k12.ga.us  </a:t>
            </a:r>
          </a:p>
          <a:p>
            <a:pPr>
              <a:defRPr/>
            </a:pPr>
            <a:r>
              <a:rPr lang="en-US" sz="9600" b="1" dirty="0">
                <a:solidFill>
                  <a:schemeClr val="tx1"/>
                </a:solidFill>
                <a:cs typeface="Calibri" pitchFamily="34" charset="0"/>
              </a:rPr>
              <a:t>(478) 971-0114</a:t>
            </a:r>
          </a:p>
          <a:p>
            <a:pPr>
              <a:defRPr/>
            </a:pPr>
            <a:endParaRPr lang="en-US" sz="9600" b="1" dirty="0">
              <a:solidFill>
                <a:prstClr val="black"/>
              </a:solidFill>
              <a:cs typeface="Calibri" pitchFamily="34" charset="0"/>
            </a:endParaRPr>
          </a:p>
          <a:p>
            <a:pPr>
              <a:defRPr/>
            </a:pPr>
            <a:r>
              <a:rPr lang="en-US" sz="9600" b="1" dirty="0">
                <a:solidFill>
                  <a:prstClr val="black"/>
                </a:solidFill>
                <a:cs typeface="Calibri" pitchFamily="34" charset="0"/>
              </a:rPr>
              <a:t>Marijo Pitts-Sheffield</a:t>
            </a:r>
          </a:p>
          <a:p>
            <a:pPr>
              <a:defRPr/>
            </a:pPr>
            <a:r>
              <a:rPr lang="en-US" sz="9600" b="1" dirty="0">
                <a:solidFill>
                  <a:prstClr val="black"/>
                </a:solidFill>
                <a:cs typeface="Calibri" pitchFamily="34" charset="0"/>
              </a:rPr>
              <a:t>Georgia Department of Education</a:t>
            </a:r>
          </a:p>
          <a:p>
            <a:pPr>
              <a:defRPr/>
            </a:pPr>
            <a:r>
              <a:rPr lang="en-US" sz="9600" b="1" dirty="0">
                <a:solidFill>
                  <a:schemeClr val="tx1"/>
                </a:solidFill>
                <a:cs typeface="Calibri" pitchFamily="34" charset="0"/>
              </a:rPr>
              <a:t>Title I Education Program Specialist</a:t>
            </a:r>
          </a:p>
          <a:p>
            <a:pPr>
              <a:defRPr/>
            </a:pPr>
            <a:r>
              <a:rPr lang="en-US" sz="9600" b="1" dirty="0">
                <a:cs typeface="Calibri" pitchFamily="34" charset="0"/>
                <a:hlinkClick r:id="rId3"/>
              </a:rPr>
              <a:t>mpitts@doe.k12.ga.us</a:t>
            </a:r>
            <a:endParaRPr lang="en-US" sz="9600" b="1" dirty="0">
              <a:cs typeface="Calibri" pitchFamily="34" charset="0"/>
            </a:endParaRPr>
          </a:p>
          <a:p>
            <a:pPr>
              <a:defRPr/>
            </a:pPr>
            <a:r>
              <a:rPr lang="en-US" sz="9600" b="1" dirty="0">
                <a:solidFill>
                  <a:schemeClr val="tx1"/>
                </a:solidFill>
                <a:cs typeface="Calibri" pitchFamily="34" charset="0"/>
              </a:rPr>
              <a:t>(912) </a:t>
            </a:r>
            <a:r>
              <a:rPr lang="en-US" sz="9600" b="1" dirty="0" smtClean="0">
                <a:solidFill>
                  <a:schemeClr val="tx1"/>
                </a:solidFill>
                <a:cs typeface="Calibri" pitchFamily="34" charset="0"/>
              </a:rPr>
              <a:t>269-1216</a:t>
            </a:r>
            <a:endParaRPr lang="en-US" sz="9600" dirty="0" smtClean="0">
              <a:solidFill>
                <a:schemeClr val="tx1"/>
              </a:solidFill>
              <a:cs typeface="Arial" pitchFamily="34" charset="0"/>
            </a:endParaRPr>
          </a:p>
          <a:p>
            <a:pPr>
              <a:defRPr/>
            </a:pPr>
            <a:endParaRPr lang="en-US" dirty="0" smtClean="0">
              <a:latin typeface="Arial" pitchFamily="34" charset="0"/>
              <a:cs typeface="Arial" pitchFamily="34" charset="0"/>
            </a:endParaRPr>
          </a:p>
          <a:p>
            <a:pPr eaLnBrk="1" fontAlgn="auto" hangingPunct="1">
              <a:spcAft>
                <a:spcPts val="0"/>
              </a:spcAft>
              <a:buFont typeface="Arial" pitchFamily="34" charset="0"/>
              <a:buNone/>
              <a:defRPr/>
            </a:pPr>
            <a:endParaRPr lang="en-US" dirty="0"/>
          </a:p>
        </p:txBody>
      </p:sp>
      <p:sp>
        <p:nvSpPr>
          <p:cNvPr id="2053" name="Slide Number Placeholder 4"/>
          <p:cNvSpPr>
            <a:spLocks noGrp="1"/>
          </p:cNvSpPr>
          <p:nvPr>
            <p:ph type="sldNum" sz="quarter" idx="4294967295"/>
          </p:nvPr>
        </p:nvSpPr>
        <p:spPr bwMode="auto">
          <a:xfrm>
            <a:off x="8077200" y="6356350"/>
            <a:ext cx="609600" cy="365125"/>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fld id="{7A4910DC-D9E9-4D81-A298-F0CFC30779FB}" type="slidenum">
              <a:rPr lang="en-US" smtClean="0"/>
              <a:pPr fontAlgn="base">
                <a:spcBef>
                  <a:spcPct val="0"/>
                </a:spcBef>
                <a:spcAft>
                  <a:spcPct val="0"/>
                </a:spcAft>
                <a:defRPr/>
              </a:pPr>
              <a:t>3</a:t>
            </a:fld>
            <a:endParaRPr lang="en-US" dirty="0" smtClean="0"/>
          </a:p>
        </p:txBody>
      </p:sp>
    </p:spTree>
    <p:extLst>
      <p:ext uri="{BB962C8B-B14F-4D97-AF65-F5344CB8AC3E}">
        <p14:creationId xmlns:p14="http://schemas.microsoft.com/office/powerpoint/2010/main" val="2104344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5"/>
          <p:cNvSpPr>
            <a:spLocks noGrp="1"/>
          </p:cNvSpPr>
          <p:nvPr>
            <p:ph type="ctrTitle"/>
          </p:nvPr>
        </p:nvSpPr>
        <p:spPr>
          <a:xfrm>
            <a:off x="0" y="1645920"/>
            <a:ext cx="9144000" cy="3256280"/>
          </a:xfrm>
        </p:spPr>
        <p:txBody>
          <a:bodyPr>
            <a:noAutofit/>
          </a:bodyPr>
          <a:lstStyle/>
          <a:p>
            <a:r>
              <a:rPr lang="en-US" sz="4400" dirty="0" smtClean="0">
                <a:latin typeface="+mn-lt"/>
                <a:cs typeface="Arial" charset="0"/>
              </a:rPr>
              <a:t>EXAMPLE OF A TIMELINE </a:t>
            </a:r>
            <a:br>
              <a:rPr lang="en-US" sz="4400" dirty="0" smtClean="0">
                <a:latin typeface="+mn-lt"/>
                <a:cs typeface="Arial" charset="0"/>
              </a:rPr>
            </a:br>
            <a:r>
              <a:rPr lang="en-US" sz="4400" dirty="0" smtClean="0">
                <a:latin typeface="+mn-lt"/>
                <a:cs typeface="Arial" charset="0"/>
              </a:rPr>
              <a:t>FOR DISTRICT CONSULTATION WITH </a:t>
            </a:r>
            <a:br>
              <a:rPr lang="en-US" sz="4400" dirty="0" smtClean="0">
                <a:latin typeface="+mn-lt"/>
                <a:cs typeface="Arial" charset="0"/>
              </a:rPr>
            </a:br>
            <a:r>
              <a:rPr lang="en-US" sz="4400" dirty="0" smtClean="0">
                <a:latin typeface="+mn-lt"/>
                <a:cs typeface="Arial" charset="0"/>
              </a:rPr>
              <a:t>PRIVATE SCHOOL OFFICIALS</a:t>
            </a:r>
            <a:br>
              <a:rPr lang="en-US" sz="4400" dirty="0" smtClean="0">
                <a:latin typeface="+mn-lt"/>
                <a:cs typeface="Arial" charset="0"/>
              </a:rPr>
            </a:br>
            <a:r>
              <a:rPr lang="en-US" sz="4400" dirty="0" smtClean="0">
                <a:latin typeface="+mn-lt"/>
                <a:cs typeface="Arial" charset="0"/>
              </a:rPr>
              <a:t/>
            </a:r>
            <a:br>
              <a:rPr lang="en-US" sz="4400" dirty="0" smtClean="0">
                <a:latin typeface="+mn-lt"/>
                <a:cs typeface="Arial" charset="0"/>
              </a:rPr>
            </a:br>
            <a:r>
              <a:rPr lang="en-US" sz="4400" dirty="0" smtClean="0">
                <a:latin typeface="+mn-lt"/>
                <a:cs typeface="Arial" charset="0"/>
              </a:rPr>
              <a:t>(20 month cycle)</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C2155C10-8FF4-40FD-90EB-D717316532B9}" type="slidenum">
              <a:rPr lang="en-SG" smtClean="0"/>
              <a:pPr>
                <a:defRPr/>
              </a:pPr>
              <a:t>30</a:t>
            </a:fld>
            <a:endParaRPr lang="en-SG" dirty="0"/>
          </a:p>
        </p:txBody>
      </p:sp>
    </p:spTree>
    <p:extLst>
      <p:ext uri="{BB962C8B-B14F-4D97-AF65-F5344CB8AC3E}">
        <p14:creationId xmlns:p14="http://schemas.microsoft.com/office/powerpoint/2010/main" val="408555652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50179" name="Subtitle 2"/>
          <p:cNvSpPr>
            <a:spLocks noGrp="1"/>
          </p:cNvSpPr>
          <p:nvPr>
            <p:ph idx="1"/>
          </p:nvPr>
        </p:nvSpPr>
        <p:spPr>
          <a:xfrm>
            <a:off x="638810" y="1947545"/>
            <a:ext cx="7886700" cy="4351338"/>
          </a:xfrm>
        </p:spPr>
        <p:txBody>
          <a:bodyPr/>
          <a:lstStyle/>
          <a:p>
            <a:pPr>
              <a:buFont typeface="Arial" charset="0"/>
              <a:buNone/>
            </a:pPr>
            <a:r>
              <a:rPr lang="en-US" sz="2800" dirty="0" smtClean="0">
                <a:cs typeface="Arial" charset="0"/>
              </a:rPr>
              <a:t>October (month 1)</a:t>
            </a:r>
          </a:p>
          <a:p>
            <a:pPr lvl="1">
              <a:spcAft>
                <a:spcPts val="600"/>
              </a:spcAft>
            </a:pPr>
            <a:r>
              <a:rPr lang="en-US" dirty="0" smtClean="0">
                <a:cs typeface="Arial" charset="0"/>
              </a:rPr>
              <a:t>Start planning for the next year’s consultation cycle</a:t>
            </a:r>
          </a:p>
          <a:p>
            <a:pPr lvl="2">
              <a:spcAft>
                <a:spcPts val="600"/>
              </a:spcAft>
            </a:pPr>
            <a:r>
              <a:rPr lang="en-US" sz="2400" dirty="0" smtClean="0">
                <a:cs typeface="Arial" charset="0"/>
              </a:rPr>
              <a:t>Obtain complete list of all private schools with students who are residents of the LEA, regardless of the private school’s location </a:t>
            </a:r>
          </a:p>
          <a:p>
            <a:pPr lvl="2">
              <a:spcAft>
                <a:spcPts val="600"/>
              </a:spcAft>
            </a:pPr>
            <a:r>
              <a:rPr lang="en-US" sz="2400" dirty="0" smtClean="0">
                <a:cs typeface="Arial" charset="0"/>
              </a:rPr>
              <a:t>DE1111 forms submitted to LEA by Private Schools </a:t>
            </a:r>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5DF4D173-04EB-4A3B-A729-19861B438C4C}" type="slidenum">
              <a:rPr lang="en-SG" smtClean="0"/>
              <a:pPr>
                <a:defRPr/>
              </a:pPr>
              <a:t>31</a:t>
            </a:fld>
            <a:endParaRPr lang="en-SG" dirty="0"/>
          </a:p>
        </p:txBody>
      </p:sp>
    </p:spTree>
    <p:extLst>
      <p:ext uri="{BB962C8B-B14F-4D97-AF65-F5344CB8AC3E}">
        <p14:creationId xmlns:p14="http://schemas.microsoft.com/office/powerpoint/2010/main" val="304800288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51203" name="Subtitle 2"/>
          <p:cNvSpPr>
            <a:spLocks noGrp="1"/>
          </p:cNvSpPr>
          <p:nvPr>
            <p:ph idx="1"/>
          </p:nvPr>
        </p:nvSpPr>
        <p:spPr/>
        <p:txBody>
          <a:bodyPr>
            <a:normAutofit lnSpcReduction="10000"/>
          </a:bodyPr>
          <a:lstStyle/>
          <a:p>
            <a:pPr>
              <a:buFont typeface="Arial" charset="0"/>
              <a:buNone/>
            </a:pPr>
            <a:r>
              <a:rPr lang="en-US" dirty="0" smtClean="0">
                <a:cs typeface="Arial" charset="0"/>
              </a:rPr>
              <a:t>October (month 1) </a:t>
            </a:r>
            <a:r>
              <a:rPr lang="en-US" i="1" dirty="0" smtClean="0">
                <a:cs typeface="Arial" charset="0"/>
              </a:rPr>
              <a:t>continue</a:t>
            </a:r>
          </a:p>
          <a:p>
            <a:pPr>
              <a:spcAft>
                <a:spcPts val="600"/>
              </a:spcAft>
            </a:pPr>
            <a:r>
              <a:rPr lang="en-US" sz="2400" dirty="0" smtClean="0">
                <a:cs typeface="Arial" charset="0"/>
              </a:rPr>
              <a:t>Start planning for the next year’s consultation cycle</a:t>
            </a:r>
          </a:p>
          <a:p>
            <a:pPr lvl="1">
              <a:spcAft>
                <a:spcPts val="600"/>
              </a:spcAft>
            </a:pPr>
            <a:r>
              <a:rPr lang="en-US" dirty="0" smtClean="0">
                <a:cs typeface="Arial" charset="0"/>
              </a:rPr>
              <a:t>The LEA must send an letter to all private schools with students who are residents of the LEA inviting them to participate in the Title I program</a:t>
            </a:r>
          </a:p>
          <a:p>
            <a:pPr lvl="1">
              <a:spcAft>
                <a:spcPts val="600"/>
              </a:spcAft>
            </a:pPr>
            <a:r>
              <a:rPr lang="en-US" sz="2400" dirty="0" smtClean="0">
                <a:cs typeface="Arial" charset="0"/>
              </a:rPr>
              <a:t>Invitation must be postmarked </a:t>
            </a:r>
            <a:r>
              <a:rPr lang="en-US" sz="2400" b="1" dirty="0" smtClean="0">
                <a:cs typeface="Arial" charset="0"/>
              </a:rPr>
              <a:t>three weeks prior </a:t>
            </a:r>
            <a:r>
              <a:rPr lang="en-US" sz="2400" dirty="0" smtClean="0">
                <a:cs typeface="Arial" charset="0"/>
              </a:rPr>
              <a:t>to consultation meeting and must include the date, time, and location of the meeting</a:t>
            </a:r>
          </a:p>
          <a:p>
            <a:pPr lvl="1">
              <a:spcAft>
                <a:spcPts val="600"/>
              </a:spcAft>
            </a:pPr>
            <a:r>
              <a:rPr lang="en-US" sz="2400" dirty="0" smtClean="0">
                <a:cs typeface="Arial" charset="0"/>
              </a:rPr>
              <a:t> An agenda and sign in sheet must be created and kept on file, even if no private school administrator attends the meeting</a:t>
            </a:r>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6B152A8B-CEB0-4F5F-9BC1-8A3AE08C97CC}" type="slidenum">
              <a:rPr lang="en-SG" smtClean="0"/>
              <a:pPr>
                <a:defRPr/>
              </a:pPr>
              <a:t>32</a:t>
            </a:fld>
            <a:endParaRPr lang="en-SG" dirty="0"/>
          </a:p>
        </p:txBody>
      </p:sp>
    </p:spTree>
    <p:extLst>
      <p:ext uri="{BB962C8B-B14F-4D97-AF65-F5344CB8AC3E}">
        <p14:creationId xmlns:p14="http://schemas.microsoft.com/office/powerpoint/2010/main" val="108093190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28676" name="Subtitle 2"/>
          <p:cNvSpPr>
            <a:spLocks noGrp="1"/>
          </p:cNvSpPr>
          <p:nvPr>
            <p:ph idx="1"/>
          </p:nvPr>
        </p:nvSpPr>
        <p:spPr/>
        <p:txBody>
          <a:bodyPr>
            <a:normAutofit fontScale="92500" lnSpcReduction="20000"/>
          </a:bodyPr>
          <a:lstStyle/>
          <a:p>
            <a:pPr>
              <a:buFont typeface="Arial"/>
              <a:buNone/>
              <a:defRPr/>
            </a:pPr>
            <a:r>
              <a:rPr lang="en-US" sz="3000" dirty="0" smtClean="0">
                <a:cs typeface="Arial" pitchFamily="34" charset="0"/>
              </a:rPr>
              <a:t>November/December (month 2/3)</a:t>
            </a:r>
          </a:p>
          <a:p>
            <a:pPr>
              <a:buFont typeface="Arial"/>
              <a:buNone/>
              <a:defRPr/>
            </a:pPr>
            <a:endParaRPr lang="en-US" sz="1000" dirty="0" smtClean="0">
              <a:cs typeface="Arial" pitchFamily="34" charset="0"/>
            </a:endParaRPr>
          </a:p>
          <a:p>
            <a:pPr>
              <a:buFont typeface="Arial" pitchFamily="34" charset="0"/>
              <a:buChar char="•"/>
              <a:defRPr/>
            </a:pPr>
            <a:r>
              <a:rPr lang="en-US" sz="2600" dirty="0" smtClean="0">
                <a:cs typeface="Arial" pitchFamily="34" charset="0"/>
              </a:rPr>
              <a:t>Meet with private school officials to review timeline and consultation process (Initial meeting )</a:t>
            </a:r>
          </a:p>
          <a:p>
            <a:pPr>
              <a:buFont typeface="Arial" pitchFamily="34" charset="0"/>
              <a:buChar char="•"/>
              <a:defRPr/>
            </a:pPr>
            <a:endParaRPr lang="en-US" sz="2600" dirty="0" smtClean="0">
              <a:cs typeface="Arial" pitchFamily="34" charset="0"/>
            </a:endParaRPr>
          </a:p>
          <a:p>
            <a:pPr>
              <a:buFont typeface="Arial" pitchFamily="34" charset="0"/>
              <a:buChar char="•"/>
              <a:defRPr/>
            </a:pPr>
            <a:r>
              <a:rPr lang="en-US" sz="2600" dirty="0" smtClean="0">
                <a:cs typeface="Arial" pitchFamily="34" charset="0"/>
              </a:rPr>
              <a:t>Establish a consultation calendar and procedures </a:t>
            </a:r>
            <a:br>
              <a:rPr lang="en-US" sz="2600" dirty="0" smtClean="0">
                <a:cs typeface="Arial" pitchFamily="34" charset="0"/>
              </a:rPr>
            </a:br>
            <a:r>
              <a:rPr lang="en-US" sz="2600" dirty="0" smtClean="0">
                <a:cs typeface="Arial" pitchFamily="34" charset="0"/>
              </a:rPr>
              <a:t>for collecting poverty data (i.e., data on low-income families)</a:t>
            </a:r>
          </a:p>
          <a:p>
            <a:pPr>
              <a:buFont typeface="Arial" pitchFamily="34" charset="0"/>
              <a:buChar char="•"/>
              <a:defRPr/>
            </a:pPr>
            <a:endParaRPr lang="en-US" sz="2600" dirty="0" smtClean="0">
              <a:cs typeface="Arial" pitchFamily="34" charset="0"/>
            </a:endParaRPr>
          </a:p>
          <a:p>
            <a:pPr marL="448056" indent="-384048" eaLnBrk="1" fontAlgn="auto" hangingPunct="1">
              <a:lnSpc>
                <a:spcPct val="90000"/>
              </a:lnSpc>
              <a:spcAft>
                <a:spcPts val="0"/>
              </a:spcAft>
              <a:defRPr/>
            </a:pPr>
            <a:r>
              <a:rPr lang="en-US" sz="2600" dirty="0">
                <a:cs typeface="Arial" pitchFamily="34" charset="0"/>
              </a:rPr>
              <a:t>Use the same measure of poverty.  If available, an LEA should use the same measure of poverty used to count public school children, e.g., free and reduced price lunch data, directly certified data such as in TANF and SNAP used for Community </a:t>
            </a:r>
            <a:r>
              <a:rPr lang="en-US" sz="2600" dirty="0" smtClean="0">
                <a:cs typeface="Arial" pitchFamily="34" charset="0"/>
              </a:rPr>
              <a:t>Eligibility Provision(CEP</a:t>
            </a:r>
            <a:r>
              <a:rPr lang="en-US" sz="2600" dirty="0" smtClean="0"/>
              <a:t>)</a:t>
            </a:r>
            <a:endParaRPr lang="en-US" sz="2600" dirty="0"/>
          </a:p>
          <a:p>
            <a:pPr>
              <a:buFont typeface="Arial" pitchFamily="34" charset="0"/>
              <a:buChar char="•"/>
              <a:defRPr/>
            </a:pPr>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40DCEFE7-49D1-4731-856C-62539985E557}" type="slidenum">
              <a:rPr lang="en-SG" smtClean="0"/>
              <a:pPr>
                <a:defRPr/>
              </a:pPr>
              <a:t>33</a:t>
            </a:fld>
            <a:endParaRPr lang="en-SG" dirty="0"/>
          </a:p>
        </p:txBody>
      </p:sp>
    </p:spTree>
    <p:extLst>
      <p:ext uri="{BB962C8B-B14F-4D97-AF65-F5344CB8AC3E}">
        <p14:creationId xmlns:p14="http://schemas.microsoft.com/office/powerpoint/2010/main" val="379954339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53251" name="Subtitle 2"/>
          <p:cNvSpPr>
            <a:spLocks noGrp="1"/>
          </p:cNvSpPr>
          <p:nvPr>
            <p:ph idx="1"/>
          </p:nvPr>
        </p:nvSpPr>
        <p:spPr/>
        <p:txBody>
          <a:bodyPr>
            <a:normAutofit fontScale="85000" lnSpcReduction="10000"/>
          </a:bodyPr>
          <a:lstStyle/>
          <a:p>
            <a:pPr>
              <a:buFont typeface="Arial" charset="0"/>
              <a:buNone/>
            </a:pPr>
            <a:r>
              <a:rPr lang="en-US" sz="3000" dirty="0" smtClean="0">
                <a:cs typeface="Arial" charset="0"/>
              </a:rPr>
              <a:t>November/December (month 2/3) </a:t>
            </a:r>
            <a:r>
              <a:rPr lang="en-US" sz="3000" i="1" dirty="0" smtClean="0">
                <a:solidFill>
                  <a:srgbClr val="000000"/>
                </a:solidFill>
                <a:cs typeface="Arial" charset="0"/>
              </a:rPr>
              <a:t>continued</a:t>
            </a:r>
          </a:p>
          <a:p>
            <a:pPr>
              <a:buFont typeface="Arial" charset="0"/>
              <a:buNone/>
            </a:pPr>
            <a:endParaRPr lang="en-US" sz="1000" dirty="0" smtClean="0"/>
          </a:p>
          <a:p>
            <a:pPr>
              <a:buFont typeface="Arial" charset="0"/>
              <a:buNone/>
            </a:pPr>
            <a:r>
              <a:rPr lang="en-US" sz="2600" dirty="0" smtClean="0">
                <a:cs typeface="Arial" charset="0"/>
              </a:rPr>
              <a:t>Procedures for Collection of Poverty Data:</a:t>
            </a:r>
          </a:p>
          <a:p>
            <a:pPr lvl="1">
              <a:buFont typeface="Arial" charset="0"/>
              <a:buChar char="•"/>
            </a:pPr>
            <a:r>
              <a:rPr lang="en-US" sz="2600" dirty="0" smtClean="0">
                <a:cs typeface="Arial" charset="0"/>
              </a:rPr>
              <a:t>Collected by:</a:t>
            </a:r>
          </a:p>
          <a:p>
            <a:pPr lvl="2">
              <a:buFont typeface="Arial" charset="0"/>
              <a:buChar char="–"/>
            </a:pPr>
            <a:r>
              <a:rPr lang="en-US" sz="2600" dirty="0" smtClean="0">
                <a:cs typeface="Arial" charset="0"/>
              </a:rPr>
              <a:t>Principal of private schools, or</a:t>
            </a:r>
          </a:p>
          <a:p>
            <a:pPr lvl="2">
              <a:buFont typeface="Arial" charset="0"/>
              <a:buChar char="–"/>
            </a:pPr>
            <a:r>
              <a:rPr lang="en-US" sz="2600" dirty="0" smtClean="0">
                <a:cs typeface="Arial" charset="0"/>
              </a:rPr>
              <a:t>Central office official representing a group of private schools</a:t>
            </a:r>
          </a:p>
          <a:p>
            <a:pPr lvl="1">
              <a:buFont typeface="Arial" charset="0"/>
              <a:buChar char="•"/>
            </a:pPr>
            <a:r>
              <a:rPr lang="en-US" sz="2600" dirty="0" smtClean="0">
                <a:cs typeface="Arial" charset="0"/>
              </a:rPr>
              <a:t>Collection of Poverty Data</a:t>
            </a:r>
          </a:p>
          <a:p>
            <a:pPr lvl="2">
              <a:buFont typeface="Arial" charset="0"/>
              <a:buChar char="–"/>
            </a:pPr>
            <a:r>
              <a:rPr lang="en-US" sz="2600" dirty="0" smtClean="0">
                <a:cs typeface="Arial" charset="0"/>
              </a:rPr>
              <a:t>Conduct a survey of private school parents, asking </a:t>
            </a:r>
            <a:br>
              <a:rPr lang="en-US" sz="2600" dirty="0" smtClean="0">
                <a:cs typeface="Arial" charset="0"/>
              </a:rPr>
            </a:br>
            <a:r>
              <a:rPr lang="en-US" sz="2600" dirty="0" smtClean="0">
                <a:cs typeface="Arial" charset="0"/>
              </a:rPr>
              <a:t>for income data, addresses, grade levels of children, etc.</a:t>
            </a:r>
          </a:p>
          <a:p>
            <a:pPr lvl="2">
              <a:buFont typeface="Arial" charset="0"/>
              <a:buChar char="–"/>
            </a:pPr>
            <a:r>
              <a:rPr lang="en-US" sz="2600" dirty="0" smtClean="0">
                <a:cs typeface="Arial" charset="0"/>
              </a:rPr>
              <a:t>Utilize alternative poverty data, i.e. scholarships, Temporary Aid to Needy Families (TANF), Medicaid, etc.</a:t>
            </a:r>
          </a:p>
          <a:p>
            <a:pPr lvl="2">
              <a:buFont typeface="Arial" charset="0"/>
              <a:buChar char="–"/>
            </a:pPr>
            <a:r>
              <a:rPr lang="en-US" sz="2600" dirty="0" smtClean="0">
                <a:cs typeface="Arial" charset="0"/>
              </a:rPr>
              <a:t>Or, decide, through consultation, to use proportionality</a:t>
            </a:r>
          </a:p>
          <a:p>
            <a:endParaRPr lang="en-US" sz="2000" dirty="0" smtClean="0"/>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3AEF7319-DA8B-4109-9ECF-ED09E0D0BBDC}" type="slidenum">
              <a:rPr lang="en-SG" smtClean="0"/>
              <a:pPr>
                <a:defRPr/>
              </a:pPr>
              <a:t>34</a:t>
            </a:fld>
            <a:endParaRPr lang="en-SG" dirty="0"/>
          </a:p>
        </p:txBody>
      </p:sp>
    </p:spTree>
    <p:extLst>
      <p:ext uri="{BB962C8B-B14F-4D97-AF65-F5344CB8AC3E}">
        <p14:creationId xmlns:p14="http://schemas.microsoft.com/office/powerpoint/2010/main" val="1678161064"/>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54275" name="Content Placeholder 2"/>
          <p:cNvSpPr>
            <a:spLocks noGrp="1"/>
          </p:cNvSpPr>
          <p:nvPr>
            <p:ph idx="1"/>
          </p:nvPr>
        </p:nvSpPr>
        <p:spPr/>
        <p:txBody>
          <a:bodyPr/>
          <a:lstStyle/>
          <a:p>
            <a:pPr marL="0" indent="0">
              <a:buFont typeface="Arial" charset="0"/>
              <a:buNone/>
            </a:pPr>
            <a:r>
              <a:rPr lang="en-US" sz="2400" dirty="0" smtClean="0">
                <a:cs typeface="Arial" charset="0"/>
              </a:rPr>
              <a:t>The following </a:t>
            </a:r>
            <a:r>
              <a:rPr lang="en-US" sz="2400" b="1" i="1" dirty="0" smtClean="0">
                <a:cs typeface="Arial" charset="0"/>
              </a:rPr>
              <a:t>individualized</a:t>
            </a:r>
            <a:r>
              <a:rPr lang="en-US" sz="2400" dirty="0" smtClean="0">
                <a:cs typeface="Arial" charset="0"/>
              </a:rPr>
              <a:t> consultation meetings will result in the development of the LEA’s written plan to serve eligible students, their teachers and their parents in each participating private school</a:t>
            </a:r>
          </a:p>
          <a:p>
            <a:pPr marL="0" indent="0">
              <a:buFont typeface="Arial" charset="0"/>
              <a:buNone/>
            </a:pPr>
            <a:endParaRPr lang="en-US" sz="1200" dirty="0" smtClean="0">
              <a:cs typeface="Arial" charset="0"/>
            </a:endParaRPr>
          </a:p>
          <a:p>
            <a:pPr marL="0" lvl="1" indent="0">
              <a:buFont typeface="Arial" charset="0"/>
              <a:buNone/>
            </a:pPr>
            <a:r>
              <a:rPr lang="en-US" sz="2400" dirty="0" smtClean="0">
                <a:cs typeface="Arial" charset="0"/>
              </a:rPr>
              <a:t>Each individual participating private school plan must include all the components of a targeted assistance program. Use the targeted assistance program checklist as a guide for planning.   A sample targeted assistance program checklist  may be found on the Title I Web site</a:t>
            </a:r>
          </a:p>
          <a:p>
            <a:pPr marL="0" indent="0">
              <a:buFont typeface="Arial" charset="0"/>
              <a:buNone/>
            </a:pPr>
            <a:endParaRPr lang="en-US" sz="2400" dirty="0" smtClean="0">
              <a:latin typeface="Arial" charset="0"/>
              <a:cs typeface="Arial" charset="0"/>
            </a:endParaRP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09B24105-9C16-49A2-868F-22A6D662B796}" type="slidenum">
              <a:rPr lang="en-US" smtClean="0"/>
              <a:pPr>
                <a:defRPr/>
              </a:pPr>
              <a:t>35</a:t>
            </a:fld>
            <a:endParaRPr lang="en-US" dirty="0"/>
          </a:p>
        </p:txBody>
      </p:sp>
    </p:spTree>
    <p:extLst>
      <p:ext uri="{BB962C8B-B14F-4D97-AF65-F5344CB8AC3E}">
        <p14:creationId xmlns:p14="http://schemas.microsoft.com/office/powerpoint/2010/main" val="29746850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55299" name="Subtitle 2"/>
          <p:cNvSpPr>
            <a:spLocks noGrp="1"/>
          </p:cNvSpPr>
          <p:nvPr>
            <p:ph idx="1"/>
          </p:nvPr>
        </p:nvSpPr>
        <p:spPr/>
        <p:txBody>
          <a:bodyPr>
            <a:normAutofit lnSpcReduction="10000"/>
          </a:bodyPr>
          <a:lstStyle/>
          <a:p>
            <a:pPr>
              <a:buFont typeface="Arial" charset="0"/>
              <a:buNone/>
            </a:pPr>
            <a:r>
              <a:rPr lang="en-US" sz="2800" dirty="0" smtClean="0">
                <a:cs typeface="Arial" charset="0"/>
              </a:rPr>
              <a:t>January/February (month 4/5) </a:t>
            </a:r>
          </a:p>
          <a:p>
            <a:pPr lvl="1">
              <a:buFont typeface="Arial" charset="0"/>
              <a:buChar char="•"/>
            </a:pPr>
            <a:r>
              <a:rPr lang="en-US" dirty="0" smtClean="0">
                <a:cs typeface="Arial" charset="0"/>
              </a:rPr>
              <a:t>Review poverty data collected</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Review amount of funds available for services</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Discuss pooling option</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Determine the multiple, objective, educationally related criteria to be used to select eligible students </a:t>
            </a:r>
            <a:r>
              <a:rPr lang="en-US" u="sng" dirty="0" smtClean="0">
                <a:cs typeface="Arial" charset="0"/>
              </a:rPr>
              <a:t>(educationally at-risk students who reside in Title I attendance areas) </a:t>
            </a:r>
            <a:r>
              <a:rPr lang="en-US" dirty="0" smtClean="0">
                <a:cs typeface="Arial" charset="0"/>
              </a:rPr>
              <a:t>in consultation with private school officials</a:t>
            </a:r>
          </a:p>
          <a:p>
            <a:endParaRPr lang="en-US" sz="2000" dirty="0" smtClean="0"/>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14F489D2-10FC-4C89-9E6A-DAA960FF9C55}" type="slidenum">
              <a:rPr lang="en-SG" smtClean="0"/>
              <a:pPr>
                <a:defRPr/>
              </a:pPr>
              <a:t>36</a:t>
            </a:fld>
            <a:endParaRPr lang="en-SG" dirty="0"/>
          </a:p>
        </p:txBody>
      </p:sp>
    </p:spTree>
    <p:extLst>
      <p:ext uri="{BB962C8B-B14F-4D97-AF65-F5344CB8AC3E}">
        <p14:creationId xmlns:p14="http://schemas.microsoft.com/office/powerpoint/2010/main" val="16178415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47107" name="Subtitle 2"/>
          <p:cNvSpPr>
            <a:spLocks noGrp="1"/>
          </p:cNvSpPr>
          <p:nvPr>
            <p:ph idx="1"/>
          </p:nvPr>
        </p:nvSpPr>
        <p:spPr/>
        <p:txBody>
          <a:bodyPr/>
          <a:lstStyle/>
          <a:p>
            <a:pPr>
              <a:buFont typeface="Arial" charset="0"/>
              <a:buNone/>
              <a:defRPr/>
            </a:pPr>
            <a:r>
              <a:rPr lang="en-US" dirty="0" smtClean="0">
                <a:cs typeface="Arial" charset="0"/>
              </a:rPr>
              <a:t>January/February (month 4/5) </a:t>
            </a:r>
            <a:r>
              <a:rPr lang="en-US" i="1" dirty="0" smtClean="0">
                <a:solidFill>
                  <a:srgbClr val="000000"/>
                </a:solidFill>
                <a:cs typeface="Arial" charset="0"/>
              </a:rPr>
              <a:t>continued</a:t>
            </a:r>
          </a:p>
          <a:p>
            <a:pPr lvl="1">
              <a:buFont typeface="Arial" charset="0"/>
              <a:buChar char="•"/>
              <a:defRPr/>
            </a:pPr>
            <a:r>
              <a:rPr lang="en-US" dirty="0" smtClean="0">
                <a:cs typeface="Arial" charset="0"/>
              </a:rPr>
              <a:t>Review of options for services to be provided:</a:t>
            </a:r>
          </a:p>
          <a:p>
            <a:pPr lvl="2">
              <a:defRPr/>
            </a:pPr>
            <a:r>
              <a:rPr lang="en-US" sz="2400" dirty="0" smtClean="0">
                <a:cs typeface="Arial" charset="0"/>
              </a:rPr>
              <a:t>Additional teachers</a:t>
            </a:r>
          </a:p>
          <a:p>
            <a:pPr lvl="2">
              <a:defRPr/>
            </a:pPr>
            <a:r>
              <a:rPr lang="en-US" sz="2400" dirty="0" smtClean="0">
                <a:cs typeface="Arial" charset="0"/>
              </a:rPr>
              <a:t>Tutors</a:t>
            </a:r>
          </a:p>
          <a:p>
            <a:pPr lvl="2">
              <a:defRPr/>
            </a:pPr>
            <a:r>
              <a:rPr lang="en-US" sz="2400" dirty="0" smtClean="0">
                <a:cs typeface="Arial" charset="0"/>
              </a:rPr>
              <a:t>Summer school</a:t>
            </a:r>
          </a:p>
          <a:p>
            <a:pPr lvl="2">
              <a:defRPr/>
            </a:pPr>
            <a:r>
              <a:rPr lang="en-US" sz="2400" dirty="0" smtClean="0">
                <a:cs typeface="Arial" charset="0"/>
              </a:rPr>
              <a:t>3rd party vendors  (If vendor is chosen, begin the district’s procurement process)</a:t>
            </a:r>
          </a:p>
          <a:p>
            <a:pPr marL="914400" lvl="2" indent="0">
              <a:buFont typeface="Arial" charset="0"/>
              <a:buNone/>
              <a:defRPr/>
            </a:pPr>
            <a:endParaRPr lang="en-US" sz="2400" dirty="0" smtClean="0">
              <a:cs typeface="Arial" charset="0"/>
            </a:endParaRPr>
          </a:p>
          <a:p>
            <a:pPr lvl="1">
              <a:buFont typeface="Arial" charset="0"/>
              <a:buChar char="•"/>
              <a:defRPr/>
            </a:pPr>
            <a:r>
              <a:rPr lang="en-US" dirty="0" smtClean="0">
                <a:cs typeface="Arial" charset="0"/>
              </a:rPr>
              <a:t>Verify or decide on dates for future meetings</a:t>
            </a:r>
          </a:p>
          <a:p>
            <a:pPr>
              <a:defRPr/>
            </a:pPr>
            <a:endParaRPr lang="en-US" sz="2400" dirty="0" smtClean="0"/>
          </a:p>
          <a:p>
            <a:pPr>
              <a:defRPr/>
            </a:pPr>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61EEA895-A178-49E6-AE41-129C9AE562AE}" type="slidenum">
              <a:rPr lang="en-SG" smtClean="0"/>
              <a:pPr>
                <a:defRPr/>
              </a:pPr>
              <a:t>37</a:t>
            </a:fld>
            <a:endParaRPr lang="en-SG" dirty="0"/>
          </a:p>
        </p:txBody>
      </p:sp>
    </p:spTree>
    <p:extLst>
      <p:ext uri="{BB962C8B-B14F-4D97-AF65-F5344CB8AC3E}">
        <p14:creationId xmlns:p14="http://schemas.microsoft.com/office/powerpoint/2010/main" val="206329437"/>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57347" name="Subtitle 2"/>
          <p:cNvSpPr>
            <a:spLocks noGrp="1"/>
          </p:cNvSpPr>
          <p:nvPr>
            <p:ph idx="1"/>
          </p:nvPr>
        </p:nvSpPr>
        <p:spPr/>
        <p:txBody>
          <a:bodyPr/>
          <a:lstStyle/>
          <a:p>
            <a:pPr>
              <a:buFont typeface="Arial" charset="0"/>
              <a:buNone/>
            </a:pPr>
            <a:r>
              <a:rPr lang="en-US" sz="2800" dirty="0" smtClean="0">
                <a:cs typeface="Arial" charset="0"/>
              </a:rPr>
              <a:t>March/April (month 6/7)</a:t>
            </a:r>
          </a:p>
          <a:p>
            <a:pPr lvl="1">
              <a:buFont typeface="Arial" charset="0"/>
              <a:buChar char="•"/>
            </a:pPr>
            <a:r>
              <a:rPr lang="en-US" dirty="0" smtClean="0">
                <a:cs typeface="Arial" charset="0"/>
              </a:rPr>
              <a:t>Obtain from private school officials lists of names, addresses, and grades of private school students who meet the criteria for Title I service</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Rank the students by greatest need for service</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From these lists, select for Title I services those students most at-risk of failing, as decided in consultation</a:t>
            </a:r>
          </a:p>
          <a:p>
            <a:endParaRPr lang="en-US" sz="2000" dirty="0" smtClean="0"/>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BD8ABBF9-3F6D-4A5B-8D6E-3EAE5D644140}" type="slidenum">
              <a:rPr lang="en-SG" smtClean="0"/>
              <a:pPr>
                <a:defRPr/>
              </a:pPr>
              <a:t>38</a:t>
            </a:fld>
            <a:endParaRPr lang="en-SG" dirty="0"/>
          </a:p>
        </p:txBody>
      </p:sp>
    </p:spTree>
    <p:extLst>
      <p:ext uri="{BB962C8B-B14F-4D97-AF65-F5344CB8AC3E}">
        <p14:creationId xmlns:p14="http://schemas.microsoft.com/office/powerpoint/2010/main" val="958445696"/>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58371" name="Subtitle 2"/>
          <p:cNvSpPr>
            <a:spLocks noGrp="1"/>
          </p:cNvSpPr>
          <p:nvPr>
            <p:ph idx="1"/>
          </p:nvPr>
        </p:nvSpPr>
        <p:spPr/>
        <p:txBody>
          <a:bodyPr>
            <a:normAutofit lnSpcReduction="10000"/>
          </a:bodyPr>
          <a:lstStyle/>
          <a:p>
            <a:pPr>
              <a:buFont typeface="Arial" charset="0"/>
              <a:buNone/>
            </a:pPr>
            <a:r>
              <a:rPr lang="en-US" dirty="0" smtClean="0">
                <a:cs typeface="Arial" charset="0"/>
              </a:rPr>
              <a:t>March/April (month 6/7) </a:t>
            </a:r>
            <a:r>
              <a:rPr lang="en-US" i="1" dirty="0" smtClean="0">
                <a:solidFill>
                  <a:srgbClr val="000000"/>
                </a:solidFill>
                <a:cs typeface="Arial" charset="0"/>
              </a:rPr>
              <a:t>continued</a:t>
            </a:r>
          </a:p>
          <a:p>
            <a:pPr lvl="1">
              <a:buFont typeface="Arial" charset="0"/>
              <a:buChar char="•"/>
            </a:pPr>
            <a:r>
              <a:rPr lang="en-US" dirty="0" smtClean="0">
                <a:cs typeface="Arial" charset="0"/>
              </a:rPr>
              <a:t>Discuss how the Title I program will be evaluated.</a:t>
            </a:r>
          </a:p>
          <a:p>
            <a:pPr lvl="2">
              <a:buFont typeface="Arial" charset="0"/>
              <a:buChar char="–"/>
            </a:pPr>
            <a:r>
              <a:rPr lang="en-US" sz="2400" dirty="0" smtClean="0">
                <a:cs typeface="Arial" charset="0"/>
              </a:rPr>
              <a:t>Discuss how standards and assessment will be used (pre and post assessments).</a:t>
            </a:r>
          </a:p>
          <a:p>
            <a:pPr lvl="2">
              <a:buFont typeface="Arial" charset="0"/>
              <a:buChar char="–"/>
            </a:pPr>
            <a:r>
              <a:rPr lang="en-US" sz="2400" dirty="0" smtClean="0">
                <a:cs typeface="Arial" charset="0"/>
              </a:rPr>
              <a:t>Discuss the  goals, assessments  and criteria to be used to measure the effectiveness of :</a:t>
            </a:r>
          </a:p>
          <a:p>
            <a:pPr lvl="3"/>
            <a:r>
              <a:rPr lang="en-US" sz="2400" dirty="0" smtClean="0">
                <a:cs typeface="Arial" charset="0"/>
              </a:rPr>
              <a:t>Instructional Programs</a:t>
            </a:r>
          </a:p>
          <a:p>
            <a:pPr lvl="3"/>
            <a:r>
              <a:rPr lang="en-US" sz="2400" dirty="0" smtClean="0">
                <a:cs typeface="Arial" charset="0"/>
              </a:rPr>
              <a:t>Parental Involvement</a:t>
            </a:r>
          </a:p>
          <a:p>
            <a:pPr lvl="3"/>
            <a:r>
              <a:rPr lang="en-US" sz="2400" dirty="0" smtClean="0">
                <a:cs typeface="Arial" charset="0"/>
              </a:rPr>
              <a:t>Professional Learning</a:t>
            </a:r>
          </a:p>
          <a:p>
            <a:pPr lvl="3"/>
            <a:endParaRPr lang="en-US" sz="2400" dirty="0" smtClean="0">
              <a:cs typeface="Arial" charset="0"/>
            </a:endParaRPr>
          </a:p>
          <a:p>
            <a:pPr lvl="1">
              <a:buFont typeface="Arial" charset="0"/>
              <a:buChar char="•"/>
            </a:pPr>
            <a:r>
              <a:rPr lang="en-US" dirty="0" smtClean="0">
                <a:cs typeface="Arial" charset="0"/>
              </a:rPr>
              <a:t>A sample evaluation plan may be found on the Title I Web site</a:t>
            </a:r>
          </a:p>
          <a:p>
            <a:pPr lvl="3">
              <a:buFont typeface="Arial" charset="0"/>
              <a:buNone/>
            </a:pPr>
            <a:endParaRPr lang="en-US" dirty="0" smtClean="0">
              <a:latin typeface="Arial" charset="0"/>
              <a:cs typeface="Arial" charset="0"/>
            </a:endParaRPr>
          </a:p>
          <a:p>
            <a:pPr lvl="1"/>
            <a:endParaRPr lang="en-US" dirty="0" smtClean="0">
              <a:latin typeface="Arial" charset="0"/>
              <a:cs typeface="Arial" charset="0"/>
            </a:endParaRPr>
          </a:p>
          <a:p>
            <a:endParaRPr lang="en-US" sz="2000" dirty="0" smtClean="0"/>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46CEF0E3-7B29-43CE-A7AB-C9C4CB8614EC}" type="slidenum">
              <a:rPr lang="en-SG" smtClean="0"/>
              <a:pPr>
                <a:defRPr/>
              </a:pPr>
              <a:t>39</a:t>
            </a:fld>
            <a:endParaRPr lang="en-SG" dirty="0"/>
          </a:p>
        </p:txBody>
      </p:sp>
    </p:spTree>
    <p:extLst>
      <p:ext uri="{BB962C8B-B14F-4D97-AF65-F5344CB8AC3E}">
        <p14:creationId xmlns:p14="http://schemas.microsoft.com/office/powerpoint/2010/main" val="304925979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a:xfrm>
            <a:off x="603983" y="293376"/>
            <a:ext cx="6316630" cy="1325563"/>
          </a:xfrm>
        </p:spPr>
        <p:txBody>
          <a:bodyPr>
            <a:normAutofit/>
          </a:bodyPr>
          <a:lstStyle/>
          <a:p>
            <a:r>
              <a:rPr lang="en-US" dirty="0" smtClean="0">
                <a:latin typeface="+mn-lt"/>
                <a:cs typeface="Arial" charset="0"/>
              </a:rPr>
              <a:t>Workshop Purpose</a:t>
            </a:r>
          </a:p>
        </p:txBody>
      </p:sp>
      <p:sp>
        <p:nvSpPr>
          <p:cNvPr id="4099" name="Subtitle 4"/>
          <p:cNvSpPr>
            <a:spLocks noGrp="1"/>
          </p:cNvSpPr>
          <p:nvPr>
            <p:ph idx="1"/>
          </p:nvPr>
        </p:nvSpPr>
        <p:spPr>
          <a:xfrm>
            <a:off x="628650" y="1825624"/>
            <a:ext cx="7886700" cy="4483735"/>
          </a:xfrm>
        </p:spPr>
        <p:txBody>
          <a:bodyPr>
            <a:noAutofit/>
          </a:bodyPr>
          <a:lstStyle/>
          <a:p>
            <a:pPr eaLnBrk="1" hangingPunct="1">
              <a:defRPr/>
            </a:pPr>
            <a:r>
              <a:rPr lang="en-US" dirty="0" smtClean="0">
                <a:cs typeface="Arial" charset="0"/>
              </a:rPr>
              <a:t>To ensure uniformity in the implementation of the Title I Private School Provisions in ESEA:</a:t>
            </a:r>
          </a:p>
          <a:p>
            <a:pPr eaLnBrk="1" hangingPunct="1">
              <a:defRPr/>
            </a:pPr>
            <a:endParaRPr lang="en-US" dirty="0" smtClean="0">
              <a:cs typeface="Arial" charset="0"/>
            </a:endParaRPr>
          </a:p>
          <a:p>
            <a:pPr lvl="2" eaLnBrk="1" hangingPunct="1">
              <a:defRPr/>
            </a:pPr>
            <a:r>
              <a:rPr lang="en-US" sz="2400" dirty="0" smtClean="0">
                <a:cs typeface="Arial" charset="0"/>
              </a:rPr>
              <a:t>Overview of regulatory guidance relative to private school consultation</a:t>
            </a:r>
          </a:p>
          <a:p>
            <a:pPr lvl="2" eaLnBrk="1" hangingPunct="1">
              <a:defRPr/>
            </a:pPr>
            <a:r>
              <a:rPr lang="en-US" sz="2400" dirty="0" smtClean="0">
                <a:cs typeface="Arial" charset="0"/>
              </a:rPr>
              <a:t>Roles and responsibilities of district and participating private schools</a:t>
            </a:r>
          </a:p>
          <a:p>
            <a:pPr lvl="2" eaLnBrk="1" hangingPunct="1">
              <a:defRPr/>
            </a:pPr>
            <a:r>
              <a:rPr lang="en-US" sz="2400" dirty="0" smtClean="0">
                <a:cs typeface="Arial" charset="0"/>
              </a:rPr>
              <a:t>Consultation process with private school staff</a:t>
            </a:r>
          </a:p>
          <a:p>
            <a:pPr lvl="2" eaLnBrk="1" hangingPunct="1">
              <a:defRPr/>
            </a:pPr>
            <a:r>
              <a:rPr lang="en-US" sz="2400" dirty="0" smtClean="0">
                <a:cs typeface="Arial" charset="0"/>
              </a:rPr>
              <a:t>Review of a timeline for private school consultation</a:t>
            </a:r>
          </a:p>
        </p:txBody>
      </p:sp>
      <p:sp>
        <p:nvSpPr>
          <p:cNvPr id="4" name="Slide Number Placeholder 3"/>
          <p:cNvSpPr>
            <a:spLocks noGrp="1"/>
          </p:cNvSpPr>
          <p:nvPr>
            <p:ph type="sldNum" sz="quarter" idx="4294967295"/>
          </p:nvPr>
        </p:nvSpPr>
        <p:spPr bwMode="auto">
          <a:xfrm>
            <a:off x="8077200" y="6356350"/>
            <a:ext cx="609600" cy="365125"/>
          </a:xfrm>
          <a:prstGeom prst="rect">
            <a:avLst/>
          </a:prstGeom>
          <a:ln>
            <a:miter lim="800000"/>
            <a:headEnd/>
            <a:tailEnd/>
          </a:ln>
        </p:spPr>
        <p:txBody>
          <a:bodyPr wrap="square" numCol="1" anchor="t" anchorCtr="0" compatLnSpc="1">
            <a:prstTxWarp prst="textNoShape">
              <a:avLst/>
            </a:prstTxWarp>
          </a:bodyPr>
          <a:lstStyle/>
          <a:p>
            <a:pPr>
              <a:defRPr/>
            </a:pPr>
            <a:fld id="{E3973F2D-A8D9-4855-BDEF-FEA09A53A4FD}" type="slidenum">
              <a:rPr lang="en-US" smtClean="0"/>
              <a:pPr>
                <a:defRPr/>
              </a:pPr>
              <a:t>4</a:t>
            </a:fld>
            <a:endParaRPr lang="en-US" dirty="0" smtClean="0"/>
          </a:p>
        </p:txBody>
      </p:sp>
    </p:spTree>
    <p:extLst>
      <p:ext uri="{BB962C8B-B14F-4D97-AF65-F5344CB8AC3E}">
        <p14:creationId xmlns:p14="http://schemas.microsoft.com/office/powerpoint/2010/main" val="378732229"/>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59395" name="Subtitle 2"/>
          <p:cNvSpPr>
            <a:spLocks noGrp="1"/>
          </p:cNvSpPr>
          <p:nvPr>
            <p:ph idx="1"/>
          </p:nvPr>
        </p:nvSpPr>
        <p:spPr/>
        <p:txBody>
          <a:bodyPr>
            <a:normAutofit fontScale="92500"/>
          </a:bodyPr>
          <a:lstStyle/>
          <a:p>
            <a:pPr>
              <a:buFont typeface="Arial" charset="0"/>
              <a:buNone/>
            </a:pPr>
            <a:r>
              <a:rPr lang="en-US" sz="2800" dirty="0" smtClean="0">
                <a:cs typeface="Arial" charset="0"/>
              </a:rPr>
              <a:t>May/June (months 8/9)</a:t>
            </a:r>
          </a:p>
          <a:p>
            <a:pPr lvl="1">
              <a:buFont typeface="Arial" charset="0"/>
              <a:buChar char="•"/>
            </a:pPr>
            <a:r>
              <a:rPr lang="en-US" dirty="0" smtClean="0">
                <a:cs typeface="Arial" charset="0"/>
              </a:rPr>
              <a:t>Finalize the designs of the Title I programs for upcoming year</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Ensure materials have been ordered, if required</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Ensure LEA personnel who are providing Title I services are in place and service start date is firm</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Finalize professional development programs and activities for private school teachers</a:t>
            </a:r>
          </a:p>
          <a:p>
            <a:pPr lvl="2">
              <a:buFont typeface="Arial" charset="0"/>
              <a:buChar char="–"/>
            </a:pPr>
            <a:r>
              <a:rPr lang="en-US" sz="2400" dirty="0" smtClean="0">
                <a:cs typeface="Arial" charset="0"/>
              </a:rPr>
              <a:t>Establish a calendar for next year’s professional learning activities</a:t>
            </a:r>
          </a:p>
          <a:p>
            <a:endParaRPr lang="en-US" sz="2000" dirty="0" smtClean="0"/>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86753799-3C59-4151-8834-CCF3E555762F}" type="slidenum">
              <a:rPr lang="en-SG" smtClean="0"/>
              <a:pPr>
                <a:defRPr/>
              </a:pPr>
              <a:t>40</a:t>
            </a:fld>
            <a:endParaRPr lang="en-SG" dirty="0"/>
          </a:p>
        </p:txBody>
      </p:sp>
    </p:spTree>
    <p:extLst>
      <p:ext uri="{BB962C8B-B14F-4D97-AF65-F5344CB8AC3E}">
        <p14:creationId xmlns:p14="http://schemas.microsoft.com/office/powerpoint/2010/main" val="814035975"/>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51203" name="Subtitle 2"/>
          <p:cNvSpPr>
            <a:spLocks noGrp="1"/>
          </p:cNvSpPr>
          <p:nvPr>
            <p:ph idx="1"/>
          </p:nvPr>
        </p:nvSpPr>
        <p:spPr/>
        <p:txBody>
          <a:bodyPr>
            <a:normAutofit lnSpcReduction="10000"/>
          </a:bodyPr>
          <a:lstStyle/>
          <a:p>
            <a:pPr>
              <a:buFont typeface="Arial" charset="0"/>
              <a:buNone/>
              <a:defRPr/>
            </a:pPr>
            <a:r>
              <a:rPr lang="en-US" dirty="0" smtClean="0">
                <a:cs typeface="Arial" charset="0"/>
              </a:rPr>
              <a:t>May/June (months 8/9) </a:t>
            </a:r>
            <a:r>
              <a:rPr lang="en-US" i="1" dirty="0" smtClean="0">
                <a:solidFill>
                  <a:srgbClr val="000000"/>
                </a:solidFill>
                <a:cs typeface="Arial" charset="0"/>
              </a:rPr>
              <a:t>continued</a:t>
            </a:r>
            <a:endParaRPr lang="en-US" dirty="0" smtClean="0">
              <a:cs typeface="Arial" charset="0"/>
            </a:endParaRPr>
          </a:p>
          <a:p>
            <a:pPr lvl="1">
              <a:buFont typeface="Arial" charset="0"/>
              <a:buChar char="•"/>
              <a:defRPr/>
            </a:pPr>
            <a:r>
              <a:rPr lang="en-US" dirty="0" smtClean="0">
                <a:cs typeface="Arial" charset="0"/>
              </a:rPr>
              <a:t>Finalize parental involvement programs and activities for parents of participants.</a:t>
            </a:r>
          </a:p>
          <a:p>
            <a:pPr lvl="2">
              <a:buFont typeface="Arial" charset="0"/>
              <a:buChar char="–"/>
              <a:defRPr/>
            </a:pPr>
            <a:r>
              <a:rPr lang="en-US" sz="2400" dirty="0" smtClean="0">
                <a:cs typeface="Arial" charset="0"/>
              </a:rPr>
              <a:t>Establish a calendar for next year’s parental involvement activities.</a:t>
            </a:r>
          </a:p>
          <a:p>
            <a:pPr lvl="1">
              <a:buFont typeface="Arial" charset="0"/>
              <a:buChar char="•"/>
              <a:defRPr/>
            </a:pPr>
            <a:r>
              <a:rPr lang="en-US" dirty="0" smtClean="0">
                <a:cs typeface="Arial" charset="0"/>
              </a:rPr>
              <a:t>Provide consultation affirmation form for signatures.</a:t>
            </a:r>
          </a:p>
          <a:p>
            <a:pPr lvl="1">
              <a:buFont typeface="Arial" charset="0"/>
              <a:buChar char="•"/>
              <a:defRPr/>
            </a:pPr>
            <a:r>
              <a:rPr lang="en-US" dirty="0" smtClean="0">
                <a:cs typeface="Arial" charset="0"/>
              </a:rPr>
              <a:t>Provide equitable services affirmation form for signatures</a:t>
            </a:r>
          </a:p>
          <a:p>
            <a:pPr marL="457200" lvl="1" indent="0">
              <a:buFont typeface="Arial" charset="0"/>
              <a:buNone/>
              <a:defRPr/>
            </a:pPr>
            <a:endParaRPr lang="en-US" sz="1200" dirty="0" smtClean="0">
              <a:cs typeface="Arial" charset="0"/>
            </a:endParaRPr>
          </a:p>
          <a:p>
            <a:pPr>
              <a:buFont typeface="Arial" charset="0"/>
              <a:buNone/>
              <a:defRPr/>
            </a:pPr>
            <a:r>
              <a:rPr lang="en-US" sz="2800" dirty="0" smtClean="0">
                <a:cs typeface="Arial" charset="0"/>
              </a:rPr>
              <a:t>July (month 10)</a:t>
            </a:r>
          </a:p>
          <a:p>
            <a:pPr lvl="1">
              <a:buFont typeface="Arial" charset="0"/>
              <a:buChar char="•"/>
              <a:defRPr/>
            </a:pPr>
            <a:r>
              <a:rPr lang="en-US" sz="2400" dirty="0" smtClean="0">
                <a:cs typeface="Arial" charset="0"/>
              </a:rPr>
              <a:t>Ensure private school materials have arrived and are delivered to the appropriate location</a:t>
            </a:r>
          </a:p>
          <a:p>
            <a:pPr>
              <a:defRPr/>
            </a:pPr>
            <a:endParaRPr lang="en-US" sz="2000" dirty="0" smtClean="0"/>
          </a:p>
          <a:p>
            <a:pPr>
              <a:defRPr/>
            </a:pPr>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47A6E392-AAAA-4D09-A689-F74AB5EEB97E}" type="slidenum">
              <a:rPr lang="en-SG" smtClean="0"/>
              <a:pPr>
                <a:defRPr/>
              </a:pPr>
              <a:t>41</a:t>
            </a:fld>
            <a:endParaRPr lang="en-SG" dirty="0"/>
          </a:p>
        </p:txBody>
      </p:sp>
    </p:spTree>
    <p:extLst>
      <p:ext uri="{BB962C8B-B14F-4D97-AF65-F5344CB8AC3E}">
        <p14:creationId xmlns:p14="http://schemas.microsoft.com/office/powerpoint/2010/main" val="17772974"/>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61443" name="Subtitle 2"/>
          <p:cNvSpPr>
            <a:spLocks noGrp="1"/>
          </p:cNvSpPr>
          <p:nvPr>
            <p:ph idx="1"/>
          </p:nvPr>
        </p:nvSpPr>
        <p:spPr/>
        <p:txBody>
          <a:bodyPr>
            <a:normAutofit lnSpcReduction="10000"/>
          </a:bodyPr>
          <a:lstStyle/>
          <a:p>
            <a:pPr>
              <a:buFont typeface="Arial" charset="0"/>
              <a:buNone/>
            </a:pPr>
            <a:r>
              <a:rPr lang="en-US" dirty="0" smtClean="0">
                <a:cs typeface="Arial" charset="0"/>
              </a:rPr>
              <a:t>August/September  (months 11/12) </a:t>
            </a:r>
          </a:p>
          <a:p>
            <a:pPr lvl="1">
              <a:buFont typeface="Arial" charset="0"/>
              <a:buChar char="•"/>
            </a:pPr>
            <a:r>
              <a:rPr lang="en-US" dirty="0" smtClean="0">
                <a:cs typeface="Arial" charset="0"/>
              </a:rPr>
              <a:t>Inform private school officials of the readiness of Title I program services for private school participants</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Begin Title I services for students identified the previous spring as participants and provide private school officials with student names, services to be provided, and name(s) of Title I teachers</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Obtain a list of newly enrolled students who meet eligibility criteria.  Consult with private school officials on how new students might be accommodated in the program</a:t>
            </a:r>
          </a:p>
          <a:p>
            <a:endParaRPr lang="en-US" sz="2000" dirty="0" smtClean="0"/>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0CF86313-55AE-4049-91F8-5AB9B2065757}" type="slidenum">
              <a:rPr lang="en-SG" smtClean="0"/>
              <a:pPr>
                <a:defRPr/>
              </a:pPr>
              <a:t>42</a:t>
            </a:fld>
            <a:endParaRPr lang="en-SG" dirty="0"/>
          </a:p>
        </p:txBody>
      </p:sp>
    </p:spTree>
    <p:extLst>
      <p:ext uri="{BB962C8B-B14F-4D97-AF65-F5344CB8AC3E}">
        <p14:creationId xmlns:p14="http://schemas.microsoft.com/office/powerpoint/2010/main" val="1166833817"/>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62467" name="Subtitle 2"/>
          <p:cNvSpPr>
            <a:spLocks noGrp="1"/>
          </p:cNvSpPr>
          <p:nvPr>
            <p:ph idx="1"/>
          </p:nvPr>
        </p:nvSpPr>
        <p:spPr/>
        <p:txBody>
          <a:bodyPr/>
          <a:lstStyle/>
          <a:p>
            <a:pPr>
              <a:buFont typeface="Arial" charset="0"/>
              <a:buNone/>
            </a:pPr>
            <a:r>
              <a:rPr lang="en-US" dirty="0" smtClean="0">
                <a:cs typeface="Arial" charset="0"/>
              </a:rPr>
              <a:t>August/September  (months 11/12) </a:t>
            </a:r>
            <a:r>
              <a:rPr lang="en-US" i="1" dirty="0" smtClean="0">
                <a:solidFill>
                  <a:srgbClr val="000000"/>
                </a:solidFill>
                <a:cs typeface="Arial" charset="0"/>
              </a:rPr>
              <a:t>continued</a:t>
            </a:r>
          </a:p>
          <a:p>
            <a:pPr lvl="1">
              <a:buFont typeface="Arial" charset="0"/>
              <a:buChar char="•"/>
            </a:pPr>
            <a:r>
              <a:rPr lang="en-US" dirty="0" smtClean="0">
                <a:cs typeface="Arial" charset="0"/>
              </a:rPr>
              <a:t>Initiate professional development and parental involvement activities based on previous spring’s consultation</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Review criteria to be used for evaluation of the effectiveness of the Title I program including the following areas: academic, parental involvement, and professional development</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Conduct academic pre-assessments</a:t>
            </a:r>
          </a:p>
          <a:p>
            <a:pPr lvl="1">
              <a:buFont typeface="Arial" charset="0"/>
              <a:buChar char="•"/>
            </a:pPr>
            <a:endParaRPr lang="en-US" sz="500" dirty="0" smtClean="0">
              <a:cs typeface="Arial" charset="0"/>
            </a:endParaRPr>
          </a:p>
          <a:p>
            <a:endParaRPr lang="en-US" sz="2000" dirty="0" smtClean="0"/>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4699323B-2820-4133-B50C-B58C8702F658}" type="slidenum">
              <a:rPr lang="en-SG" smtClean="0"/>
              <a:pPr>
                <a:defRPr/>
              </a:pPr>
              <a:t>43</a:t>
            </a:fld>
            <a:endParaRPr lang="en-SG" dirty="0"/>
          </a:p>
        </p:txBody>
      </p:sp>
    </p:spTree>
    <p:extLst>
      <p:ext uri="{BB962C8B-B14F-4D97-AF65-F5344CB8AC3E}">
        <p14:creationId xmlns:p14="http://schemas.microsoft.com/office/powerpoint/2010/main" val="2267173632"/>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63491" name="Subtitle 2"/>
          <p:cNvSpPr>
            <a:spLocks noGrp="1"/>
          </p:cNvSpPr>
          <p:nvPr>
            <p:ph idx="1"/>
          </p:nvPr>
        </p:nvSpPr>
        <p:spPr/>
        <p:txBody>
          <a:bodyPr/>
          <a:lstStyle/>
          <a:p>
            <a:pPr>
              <a:buFont typeface="Arial" charset="0"/>
              <a:buNone/>
            </a:pPr>
            <a:r>
              <a:rPr lang="en-US" dirty="0" smtClean="0">
                <a:cs typeface="Arial" charset="0"/>
              </a:rPr>
              <a:t>August/September  (months 11/12) </a:t>
            </a:r>
            <a:r>
              <a:rPr lang="en-US" i="1" dirty="0" smtClean="0">
                <a:solidFill>
                  <a:srgbClr val="000000"/>
                </a:solidFill>
                <a:cs typeface="Arial" charset="0"/>
              </a:rPr>
              <a:t>continued</a:t>
            </a:r>
          </a:p>
          <a:p>
            <a:pPr lvl="1">
              <a:buFont typeface="Arial" charset="0"/>
              <a:buChar char="•"/>
            </a:pPr>
            <a:r>
              <a:rPr lang="en-US" dirty="0" smtClean="0">
                <a:cs typeface="Arial" charset="0"/>
              </a:rPr>
              <a:t>Host Title I parent information meeting for participating parents</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Complete a Parent Compact</a:t>
            </a:r>
          </a:p>
          <a:p>
            <a:endParaRPr lang="en-US" sz="2400" dirty="0" smtClean="0"/>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875D6AE1-3E72-4BBF-92B7-5A51411D283A}" type="slidenum">
              <a:rPr lang="en-SG" smtClean="0"/>
              <a:pPr>
                <a:defRPr/>
              </a:pPr>
              <a:t>44</a:t>
            </a:fld>
            <a:endParaRPr lang="en-SG" dirty="0"/>
          </a:p>
        </p:txBody>
      </p:sp>
    </p:spTree>
    <p:extLst>
      <p:ext uri="{BB962C8B-B14F-4D97-AF65-F5344CB8AC3E}">
        <p14:creationId xmlns:p14="http://schemas.microsoft.com/office/powerpoint/2010/main" val="3367008261"/>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64515" name="Content Placeholder 2"/>
          <p:cNvSpPr>
            <a:spLocks noGrp="1"/>
          </p:cNvSpPr>
          <p:nvPr>
            <p:ph idx="1"/>
          </p:nvPr>
        </p:nvSpPr>
        <p:spPr/>
        <p:txBody>
          <a:bodyPr/>
          <a:lstStyle/>
          <a:p>
            <a:r>
              <a:rPr lang="en-US" sz="2800" dirty="0" smtClean="0">
                <a:cs typeface="Arial" charset="0"/>
              </a:rPr>
              <a:t>October (Month 1)</a:t>
            </a:r>
          </a:p>
          <a:p>
            <a:pPr marL="0" indent="0">
              <a:buNone/>
            </a:pPr>
            <a:endParaRPr lang="en-US" sz="2800" dirty="0" smtClean="0">
              <a:cs typeface="Arial" charset="0"/>
            </a:endParaRPr>
          </a:p>
          <a:p>
            <a:pPr lvl="1"/>
            <a:r>
              <a:rPr lang="en-US" sz="2400" dirty="0" smtClean="0">
                <a:cs typeface="Arial" charset="0"/>
              </a:rPr>
              <a:t>Begin the new initial consultation cycle for the next fiscal year</a:t>
            </a:r>
            <a:endParaRPr lang="en-US" sz="2400" dirty="0" smtClean="0">
              <a:latin typeface="Arial" charset="0"/>
              <a:cs typeface="Arial" charset="0"/>
            </a:endParaRP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7F87111F-8223-453E-8017-6C223C4A6A94}" type="slidenum">
              <a:rPr lang="en-US" smtClean="0"/>
              <a:pPr>
                <a:defRPr/>
              </a:pPr>
              <a:t>45</a:t>
            </a:fld>
            <a:endParaRPr lang="en-US" dirty="0"/>
          </a:p>
        </p:txBody>
      </p:sp>
    </p:spTree>
    <p:extLst>
      <p:ext uri="{BB962C8B-B14F-4D97-AF65-F5344CB8AC3E}">
        <p14:creationId xmlns:p14="http://schemas.microsoft.com/office/powerpoint/2010/main" val="27078519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28676" name="Subtitle 2"/>
          <p:cNvSpPr>
            <a:spLocks noGrp="1"/>
          </p:cNvSpPr>
          <p:nvPr>
            <p:ph idx="1"/>
          </p:nvPr>
        </p:nvSpPr>
        <p:spPr/>
        <p:txBody>
          <a:bodyPr/>
          <a:lstStyle/>
          <a:p>
            <a:pPr marL="0" indent="0">
              <a:buFont typeface="Arial" pitchFamily="34" charset="0"/>
              <a:buNone/>
              <a:defRPr/>
            </a:pPr>
            <a:r>
              <a:rPr lang="en-US" sz="2800" dirty="0" smtClean="0">
                <a:cs typeface="Arial" pitchFamily="34" charset="0"/>
              </a:rPr>
              <a:t>October/November/December/January/February/</a:t>
            </a:r>
            <a:br>
              <a:rPr lang="en-US" sz="2800" dirty="0" smtClean="0">
                <a:cs typeface="Arial" pitchFamily="34" charset="0"/>
              </a:rPr>
            </a:br>
            <a:r>
              <a:rPr lang="en-US" sz="2800" dirty="0" smtClean="0">
                <a:cs typeface="Arial" pitchFamily="34" charset="0"/>
              </a:rPr>
              <a:t>March (months 13/14/15/16/17/18)</a:t>
            </a:r>
          </a:p>
          <a:p>
            <a:pPr lvl="1">
              <a:buFont typeface="Arial" pitchFamily="34" charset="0"/>
              <a:buChar char="•"/>
              <a:defRPr/>
            </a:pPr>
            <a:r>
              <a:rPr lang="en-US" dirty="0" smtClean="0">
                <a:cs typeface="Arial" pitchFamily="34" charset="0"/>
              </a:rPr>
              <a:t>Meet with private school officials periodically </a:t>
            </a:r>
            <a:br>
              <a:rPr lang="en-US" dirty="0" smtClean="0">
                <a:cs typeface="Arial" pitchFamily="34" charset="0"/>
              </a:rPr>
            </a:br>
            <a:r>
              <a:rPr lang="en-US" dirty="0" smtClean="0">
                <a:cs typeface="Arial" pitchFamily="34" charset="0"/>
              </a:rPr>
              <a:t>to determine if program is operating smoothly and effectively</a:t>
            </a:r>
          </a:p>
          <a:p>
            <a:pPr lvl="1">
              <a:buFont typeface="Arial" pitchFamily="34" charset="0"/>
              <a:buChar char="•"/>
              <a:defRPr/>
            </a:pPr>
            <a:endParaRPr lang="en-US" dirty="0" smtClean="0">
              <a:cs typeface="Arial" pitchFamily="34" charset="0"/>
            </a:endParaRPr>
          </a:p>
          <a:p>
            <a:pPr lvl="1">
              <a:buFont typeface="Arial" pitchFamily="34" charset="0"/>
              <a:buChar char="•"/>
              <a:defRPr/>
            </a:pPr>
            <a:r>
              <a:rPr lang="en-US" dirty="0" smtClean="0">
                <a:cs typeface="Arial" pitchFamily="34" charset="0"/>
              </a:rPr>
              <a:t>Meet with Title I teacher periodically to determine if program is operating smoothly and effectively</a:t>
            </a:r>
          </a:p>
          <a:p>
            <a:pPr lvl="1">
              <a:buFont typeface="Arial" pitchFamily="34" charset="0"/>
              <a:buChar char="•"/>
              <a:defRPr/>
            </a:pPr>
            <a:endParaRPr lang="en-US" dirty="0" smtClean="0">
              <a:cs typeface="Arial" pitchFamily="34" charset="0"/>
            </a:endParaRPr>
          </a:p>
          <a:p>
            <a:pPr>
              <a:buFont typeface="Arial" pitchFamily="34" charset="0"/>
              <a:buChar char="•"/>
              <a:defRPr/>
            </a:pPr>
            <a:endParaRPr lang="en-US" sz="2400" dirty="0" smtClean="0"/>
          </a:p>
          <a:p>
            <a:pPr>
              <a:buFont typeface="Arial" pitchFamily="34" charset="0"/>
              <a:buChar char="•"/>
              <a:defRPr/>
            </a:pPr>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7615AF8A-77B0-48F8-9A4B-37ED78A0D58C}" type="slidenum">
              <a:rPr lang="en-SG" smtClean="0"/>
              <a:pPr>
                <a:defRPr/>
              </a:pPr>
              <a:t>46</a:t>
            </a:fld>
            <a:endParaRPr lang="en-SG" dirty="0"/>
          </a:p>
        </p:txBody>
      </p:sp>
    </p:spTree>
    <p:extLst>
      <p:ext uri="{BB962C8B-B14F-4D97-AF65-F5344CB8AC3E}">
        <p14:creationId xmlns:p14="http://schemas.microsoft.com/office/powerpoint/2010/main" val="3355050188"/>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28676" name="Subtitle 2"/>
          <p:cNvSpPr>
            <a:spLocks noGrp="1"/>
          </p:cNvSpPr>
          <p:nvPr>
            <p:ph idx="1"/>
          </p:nvPr>
        </p:nvSpPr>
        <p:spPr/>
        <p:txBody>
          <a:bodyPr/>
          <a:lstStyle/>
          <a:p>
            <a:pPr marL="0" indent="0">
              <a:buFont typeface="Arial" pitchFamily="34" charset="0"/>
              <a:buNone/>
              <a:defRPr/>
            </a:pPr>
            <a:r>
              <a:rPr lang="en-US" dirty="0" smtClean="0">
                <a:cs typeface="Arial" pitchFamily="34" charset="0"/>
              </a:rPr>
              <a:t>October/November/December/January/February/</a:t>
            </a:r>
            <a:br>
              <a:rPr lang="en-US" dirty="0" smtClean="0">
                <a:cs typeface="Arial" pitchFamily="34" charset="0"/>
              </a:rPr>
            </a:br>
            <a:r>
              <a:rPr lang="en-US" dirty="0" smtClean="0">
                <a:cs typeface="Arial" pitchFamily="34" charset="0"/>
              </a:rPr>
              <a:t>March (months 13/14/15/16/17/18)</a:t>
            </a:r>
            <a:r>
              <a:rPr lang="en-US" i="1" dirty="0">
                <a:solidFill>
                  <a:prstClr val="black"/>
                </a:solidFill>
                <a:cs typeface="Arial" pitchFamily="34" charset="0"/>
              </a:rPr>
              <a:t> continued</a:t>
            </a:r>
            <a:endParaRPr lang="en-US" dirty="0" smtClean="0">
              <a:cs typeface="Arial" pitchFamily="34" charset="0"/>
            </a:endParaRPr>
          </a:p>
          <a:p>
            <a:pPr lvl="1">
              <a:buFont typeface="Arial" pitchFamily="34" charset="0"/>
              <a:buChar char="•"/>
              <a:defRPr/>
            </a:pPr>
            <a:r>
              <a:rPr lang="en-US" dirty="0" smtClean="0">
                <a:cs typeface="Arial" pitchFamily="34" charset="0"/>
              </a:rPr>
              <a:t>Make on-going adjustments to ensure student needs are being met</a:t>
            </a:r>
          </a:p>
          <a:p>
            <a:pPr lvl="1">
              <a:buFont typeface="Arial" pitchFamily="34" charset="0"/>
              <a:buChar char="•"/>
              <a:defRPr/>
            </a:pPr>
            <a:endParaRPr lang="en-US" dirty="0" smtClean="0">
              <a:cs typeface="Arial" pitchFamily="34" charset="0"/>
            </a:endParaRPr>
          </a:p>
          <a:p>
            <a:pPr lvl="1">
              <a:buFont typeface="Arial" pitchFamily="34" charset="0"/>
              <a:buChar char="•"/>
              <a:defRPr/>
            </a:pPr>
            <a:r>
              <a:rPr lang="en-US" dirty="0" smtClean="0">
                <a:cs typeface="Arial" pitchFamily="34" charset="0"/>
              </a:rPr>
              <a:t>Monitor implementation of the parental involvement component of the program</a:t>
            </a:r>
          </a:p>
          <a:p>
            <a:pPr>
              <a:buFont typeface="Arial" pitchFamily="34" charset="0"/>
              <a:buChar char="•"/>
              <a:defRPr/>
            </a:pPr>
            <a:endParaRPr lang="en-US" sz="2000" dirty="0" smtClean="0"/>
          </a:p>
          <a:p>
            <a:pPr>
              <a:buFont typeface="Arial" pitchFamily="34" charset="0"/>
              <a:buChar char="•"/>
              <a:defRPr/>
            </a:pPr>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B55D9317-C92F-4429-8760-5EF7EE25E3E4}" type="slidenum">
              <a:rPr lang="en-SG" smtClean="0"/>
              <a:pPr>
                <a:defRPr/>
              </a:pPr>
              <a:t>47</a:t>
            </a:fld>
            <a:endParaRPr lang="en-SG" dirty="0"/>
          </a:p>
        </p:txBody>
      </p:sp>
    </p:spTree>
    <p:extLst>
      <p:ext uri="{BB962C8B-B14F-4D97-AF65-F5344CB8AC3E}">
        <p14:creationId xmlns:p14="http://schemas.microsoft.com/office/powerpoint/2010/main" val="4109051195"/>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28676" name="Subtitle 2"/>
          <p:cNvSpPr>
            <a:spLocks noGrp="1"/>
          </p:cNvSpPr>
          <p:nvPr>
            <p:ph idx="1"/>
          </p:nvPr>
        </p:nvSpPr>
        <p:spPr/>
        <p:txBody>
          <a:bodyPr/>
          <a:lstStyle/>
          <a:p>
            <a:pPr marL="0" indent="0">
              <a:buFont typeface="Arial" pitchFamily="34" charset="0"/>
              <a:buNone/>
              <a:defRPr/>
            </a:pPr>
            <a:r>
              <a:rPr lang="en-US" dirty="0" smtClean="0">
                <a:cs typeface="Arial" pitchFamily="34" charset="0"/>
              </a:rPr>
              <a:t>October/November/December/January/February/</a:t>
            </a:r>
            <a:br>
              <a:rPr lang="en-US" dirty="0" smtClean="0">
                <a:cs typeface="Arial" pitchFamily="34" charset="0"/>
              </a:rPr>
            </a:br>
            <a:r>
              <a:rPr lang="en-US" dirty="0" smtClean="0">
                <a:cs typeface="Arial" pitchFamily="34" charset="0"/>
              </a:rPr>
              <a:t>March  (months13/14/15/16/17/18) </a:t>
            </a:r>
            <a:r>
              <a:rPr lang="en-US" i="1" dirty="0" smtClean="0">
                <a:solidFill>
                  <a:prstClr val="black"/>
                </a:solidFill>
                <a:cs typeface="Arial" pitchFamily="34" charset="0"/>
              </a:rPr>
              <a:t>continued </a:t>
            </a:r>
          </a:p>
          <a:p>
            <a:pPr lvl="1">
              <a:buFont typeface="Arial" pitchFamily="34" charset="0"/>
              <a:buChar char="•"/>
              <a:defRPr/>
            </a:pPr>
            <a:r>
              <a:rPr lang="en-US" dirty="0" smtClean="0">
                <a:cs typeface="Arial" pitchFamily="34" charset="0"/>
              </a:rPr>
              <a:t>Monitor implementation of the professional development component of the program</a:t>
            </a:r>
          </a:p>
          <a:p>
            <a:pPr lvl="1">
              <a:buFont typeface="Arial" pitchFamily="34" charset="0"/>
              <a:buChar char="•"/>
              <a:defRPr/>
            </a:pPr>
            <a:endParaRPr lang="en-US" dirty="0" smtClean="0">
              <a:cs typeface="Arial" pitchFamily="34" charset="0"/>
            </a:endParaRPr>
          </a:p>
          <a:p>
            <a:pPr lvl="1">
              <a:buFont typeface="Arial" pitchFamily="34" charset="0"/>
              <a:buChar char="•"/>
              <a:defRPr/>
            </a:pPr>
            <a:r>
              <a:rPr lang="en-US" dirty="0" smtClean="0">
                <a:cs typeface="Arial" pitchFamily="34" charset="0"/>
              </a:rPr>
              <a:t>Ensure conferences are occurring between the Title I teacher and the private school teacher(s) of participating students</a:t>
            </a:r>
          </a:p>
          <a:p>
            <a:pPr lvl="1">
              <a:buFont typeface="Arial" pitchFamily="34" charset="0"/>
              <a:buChar char="•"/>
              <a:defRPr/>
            </a:pPr>
            <a:endParaRPr lang="en-US" dirty="0" smtClean="0">
              <a:cs typeface="Arial" pitchFamily="34" charset="0"/>
            </a:endParaRPr>
          </a:p>
          <a:p>
            <a:pPr lvl="1">
              <a:buFont typeface="Arial" pitchFamily="34" charset="0"/>
              <a:buChar char="•"/>
              <a:defRPr/>
            </a:pPr>
            <a:r>
              <a:rPr lang="en-US" dirty="0" smtClean="0">
                <a:cs typeface="Arial" pitchFamily="34" charset="0"/>
              </a:rPr>
              <a:t>Ensure conferences are occurring between the Title I teacher and the parents of the participating students</a:t>
            </a:r>
          </a:p>
          <a:p>
            <a:pPr>
              <a:buFont typeface="Arial" pitchFamily="34" charset="0"/>
              <a:buChar char="•"/>
              <a:defRPr/>
            </a:pPr>
            <a:endParaRPr lang="en-US" sz="2000" dirty="0" smtClean="0"/>
          </a:p>
          <a:p>
            <a:pPr>
              <a:buFont typeface="Arial" pitchFamily="34" charset="0"/>
              <a:buChar char="•"/>
              <a:defRPr/>
            </a:pPr>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C3D52F65-5B65-4CFB-8745-DC94C29C80E5}" type="slidenum">
              <a:rPr lang="en-SG" smtClean="0"/>
              <a:pPr>
                <a:defRPr/>
              </a:pPr>
              <a:t>48</a:t>
            </a:fld>
            <a:endParaRPr lang="en-SG" dirty="0"/>
          </a:p>
        </p:txBody>
      </p:sp>
    </p:spTree>
    <p:extLst>
      <p:ext uri="{BB962C8B-B14F-4D97-AF65-F5344CB8AC3E}">
        <p14:creationId xmlns:p14="http://schemas.microsoft.com/office/powerpoint/2010/main" val="140050532"/>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28676" name="Subtitle 2"/>
          <p:cNvSpPr>
            <a:spLocks noGrp="1"/>
          </p:cNvSpPr>
          <p:nvPr>
            <p:ph idx="1"/>
          </p:nvPr>
        </p:nvSpPr>
        <p:spPr/>
        <p:txBody>
          <a:bodyPr/>
          <a:lstStyle/>
          <a:p>
            <a:pPr marL="0" indent="0">
              <a:buFont typeface="Arial" pitchFamily="34" charset="0"/>
              <a:buNone/>
              <a:defRPr/>
            </a:pPr>
            <a:r>
              <a:rPr lang="en-US" sz="2800" dirty="0" smtClean="0">
                <a:cs typeface="Arial" pitchFamily="34" charset="0"/>
              </a:rPr>
              <a:t>October/November/December/January/February/</a:t>
            </a:r>
          </a:p>
          <a:p>
            <a:pPr marL="0" indent="0">
              <a:buFont typeface="Arial" pitchFamily="34" charset="0"/>
              <a:buNone/>
              <a:defRPr/>
            </a:pPr>
            <a:r>
              <a:rPr lang="en-US" sz="2800" dirty="0" smtClean="0">
                <a:cs typeface="Arial" pitchFamily="34" charset="0"/>
              </a:rPr>
              <a:t>March (months 13/14/15/16/17/18) </a:t>
            </a:r>
            <a:r>
              <a:rPr lang="en-US" sz="2000" i="1" dirty="0" smtClean="0">
                <a:solidFill>
                  <a:prstClr val="black"/>
                </a:solidFill>
                <a:cs typeface="Arial" pitchFamily="34" charset="0"/>
              </a:rPr>
              <a:t>continued </a:t>
            </a:r>
          </a:p>
          <a:p>
            <a:pPr lvl="1">
              <a:buFont typeface="Arial" pitchFamily="34" charset="0"/>
              <a:buChar char="•"/>
              <a:defRPr/>
            </a:pPr>
            <a:r>
              <a:rPr lang="en-US" dirty="0" smtClean="0">
                <a:cs typeface="Arial" pitchFamily="34" charset="0"/>
              </a:rPr>
              <a:t>Conduct Title I teacher observations periodically to verify effectiveness of teaching skills and instruction</a:t>
            </a:r>
          </a:p>
          <a:p>
            <a:pPr lvl="1">
              <a:buFont typeface="Arial" pitchFamily="34" charset="0"/>
              <a:buChar char="•"/>
              <a:defRPr/>
            </a:pPr>
            <a:endParaRPr lang="en-US" dirty="0" smtClean="0">
              <a:cs typeface="Arial" pitchFamily="34" charset="0"/>
            </a:endParaRPr>
          </a:p>
          <a:p>
            <a:pPr lvl="1">
              <a:buFont typeface="Arial" pitchFamily="34" charset="0"/>
              <a:buChar char="•"/>
              <a:defRPr/>
            </a:pPr>
            <a:r>
              <a:rPr lang="en-US" dirty="0" smtClean="0">
                <a:cs typeface="Arial" pitchFamily="34" charset="0"/>
              </a:rPr>
              <a:t>Conduct on-site visits for periodic physical inventories of equipment</a:t>
            </a:r>
          </a:p>
          <a:p>
            <a:pPr>
              <a:buFont typeface="Arial" pitchFamily="34" charset="0"/>
              <a:buChar char="•"/>
              <a:defRPr/>
            </a:pPr>
            <a:endParaRPr lang="en-US" sz="2000" dirty="0" smtClean="0"/>
          </a:p>
          <a:p>
            <a:pPr>
              <a:buFont typeface="Arial" pitchFamily="34" charset="0"/>
              <a:buChar char="•"/>
              <a:defRPr/>
            </a:pPr>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AFC1A18B-A336-4294-BF76-5F43140B5C01}" type="slidenum">
              <a:rPr lang="en-SG" smtClean="0"/>
              <a:pPr>
                <a:defRPr/>
              </a:pPr>
              <a:t>49</a:t>
            </a:fld>
            <a:endParaRPr lang="en-SG" dirty="0"/>
          </a:p>
        </p:txBody>
      </p:sp>
    </p:spTree>
    <p:extLst>
      <p:ext uri="{BB962C8B-B14F-4D97-AF65-F5344CB8AC3E}">
        <p14:creationId xmlns:p14="http://schemas.microsoft.com/office/powerpoint/2010/main" val="402096685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ctrTitle"/>
          </p:nvPr>
        </p:nvSpPr>
        <p:spPr>
          <a:xfrm>
            <a:off x="685800" y="2187575"/>
            <a:ext cx="7772400" cy="1470025"/>
          </a:xfrm>
        </p:spPr>
        <p:txBody>
          <a:bodyPr/>
          <a:lstStyle/>
          <a:p>
            <a:r>
              <a:rPr lang="en-US" dirty="0" smtClean="0">
                <a:latin typeface="+mn-lt"/>
                <a:cs typeface="Arial" charset="0"/>
              </a:rPr>
              <a:t>Guidance</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F86C0BB0-F052-4106-9BAF-50AD11E59036}" type="slidenum">
              <a:rPr lang="en-SG" smtClean="0"/>
              <a:pPr>
                <a:defRPr/>
              </a:pPr>
              <a:t>5</a:t>
            </a:fld>
            <a:endParaRPr lang="en-SG" dirty="0"/>
          </a:p>
        </p:txBody>
      </p:sp>
    </p:spTree>
    <p:extLst>
      <p:ext uri="{BB962C8B-B14F-4D97-AF65-F5344CB8AC3E}">
        <p14:creationId xmlns:p14="http://schemas.microsoft.com/office/powerpoint/2010/main" val="2697516334"/>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69635" name="Subtitle 2"/>
          <p:cNvSpPr>
            <a:spLocks noGrp="1"/>
          </p:cNvSpPr>
          <p:nvPr>
            <p:ph idx="1"/>
          </p:nvPr>
        </p:nvSpPr>
        <p:spPr/>
        <p:txBody>
          <a:bodyPr>
            <a:normAutofit fontScale="92500" lnSpcReduction="10000"/>
          </a:bodyPr>
          <a:lstStyle/>
          <a:p>
            <a:pPr>
              <a:buFont typeface="Arial" charset="0"/>
              <a:buNone/>
            </a:pPr>
            <a:r>
              <a:rPr lang="en-US" sz="2800" dirty="0" smtClean="0">
                <a:cs typeface="Arial" charset="0"/>
              </a:rPr>
              <a:t>April/May (month 19/20) </a:t>
            </a:r>
          </a:p>
          <a:p>
            <a:pPr lvl="1">
              <a:buFont typeface="Arial" charset="0"/>
              <a:buChar char="•"/>
            </a:pPr>
            <a:r>
              <a:rPr lang="en-US" dirty="0" smtClean="0">
                <a:cs typeface="Arial" charset="0"/>
              </a:rPr>
              <a:t>Complete parent survey</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Gather documentation to evaluate the effectiveness </a:t>
            </a:r>
            <a:br>
              <a:rPr lang="en-US" dirty="0" smtClean="0">
                <a:cs typeface="Arial" charset="0"/>
              </a:rPr>
            </a:br>
            <a:r>
              <a:rPr lang="en-US" dirty="0" smtClean="0">
                <a:cs typeface="Arial" charset="0"/>
              </a:rPr>
              <a:t>of the Title I program based on the criteria established at the beginning of the school year in the areas of academic, parental involvement, and professional learning</a:t>
            </a:r>
          </a:p>
          <a:p>
            <a:pPr lvl="1">
              <a:buFont typeface="Arial" charset="0"/>
              <a:buChar char="•"/>
            </a:pPr>
            <a:endParaRPr lang="en-US" dirty="0" smtClean="0">
              <a:cs typeface="Arial" charset="0"/>
            </a:endParaRPr>
          </a:p>
          <a:p>
            <a:pPr lvl="1">
              <a:buFont typeface="Arial" charset="0"/>
              <a:buChar char="•"/>
            </a:pPr>
            <a:r>
              <a:rPr lang="en-US" dirty="0" smtClean="0">
                <a:cs typeface="Arial" charset="0"/>
              </a:rPr>
              <a:t>Evaluate the effectiveness of the Title I program, conduct any post assessments</a:t>
            </a:r>
          </a:p>
          <a:p>
            <a:pPr lvl="1">
              <a:buFont typeface="Arial" charset="0"/>
              <a:buChar char="•"/>
            </a:pPr>
            <a:endParaRPr lang="en-US" sz="500" dirty="0" smtClean="0">
              <a:cs typeface="Arial" charset="0"/>
            </a:endParaRPr>
          </a:p>
          <a:p>
            <a:pPr marL="742950" lvl="2" indent="-342900"/>
            <a:r>
              <a:rPr lang="en-US" sz="2600" dirty="0" smtClean="0">
                <a:cs typeface="Arial" charset="0"/>
              </a:rPr>
              <a:t>Based on the evaluation of the Title I program, determine adjustments and program changes to improve the Title I program</a:t>
            </a:r>
          </a:p>
          <a:p>
            <a:endParaRPr lang="en-US" sz="2000" dirty="0" smtClean="0"/>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A939BF0E-9EEE-4DE9-979E-A61BACF29280}" type="slidenum">
              <a:rPr lang="en-SG" smtClean="0"/>
              <a:pPr>
                <a:defRPr/>
              </a:pPr>
              <a:t>50</a:t>
            </a:fld>
            <a:endParaRPr lang="en-SG" dirty="0"/>
          </a:p>
        </p:txBody>
      </p:sp>
    </p:spTree>
    <p:extLst>
      <p:ext uri="{BB962C8B-B14F-4D97-AF65-F5344CB8AC3E}">
        <p14:creationId xmlns:p14="http://schemas.microsoft.com/office/powerpoint/2010/main" val="3394500364"/>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normAutofit/>
          </a:bodyPr>
          <a:lstStyle/>
          <a:p>
            <a:r>
              <a:rPr lang="en-US" dirty="0">
                <a:latin typeface="+mn-lt"/>
                <a:cs typeface="Arial" charset="0"/>
              </a:rPr>
              <a:t>Timeline for Consultation</a:t>
            </a:r>
          </a:p>
        </p:txBody>
      </p:sp>
      <p:sp>
        <p:nvSpPr>
          <p:cNvPr id="70659" name="Subtitle 2"/>
          <p:cNvSpPr>
            <a:spLocks noGrp="1"/>
          </p:cNvSpPr>
          <p:nvPr>
            <p:ph idx="1"/>
          </p:nvPr>
        </p:nvSpPr>
        <p:spPr/>
        <p:txBody>
          <a:bodyPr/>
          <a:lstStyle/>
          <a:p>
            <a:pPr>
              <a:buFont typeface="Arial" charset="0"/>
              <a:buNone/>
            </a:pPr>
            <a:r>
              <a:rPr lang="en-US" sz="2800" dirty="0" smtClean="0">
                <a:cs typeface="Arial" charset="0"/>
              </a:rPr>
              <a:t>April/May (month 19/20) </a:t>
            </a:r>
            <a:r>
              <a:rPr lang="en-US" sz="2000" i="1" dirty="0" smtClean="0">
                <a:solidFill>
                  <a:srgbClr val="000000"/>
                </a:solidFill>
                <a:cs typeface="Arial" charset="0"/>
              </a:rPr>
              <a:t>continued</a:t>
            </a:r>
            <a:r>
              <a:rPr lang="en-US" sz="2800" dirty="0" smtClean="0">
                <a:cs typeface="Arial" charset="0"/>
              </a:rPr>
              <a:t> </a:t>
            </a:r>
          </a:p>
          <a:p>
            <a:pPr lvl="1">
              <a:buFont typeface="Arial" charset="0"/>
              <a:buChar char="•"/>
            </a:pPr>
            <a:r>
              <a:rPr lang="en-US" sz="2400" dirty="0" smtClean="0">
                <a:cs typeface="Arial" charset="0"/>
              </a:rPr>
              <a:t>Attach the following private school documentation to the Consolidated Application no later than August 30</a:t>
            </a:r>
            <a:r>
              <a:rPr lang="en-US" sz="2400" baseline="30000" dirty="0" smtClean="0">
                <a:cs typeface="Arial" charset="0"/>
              </a:rPr>
              <a:t>th</a:t>
            </a:r>
            <a:r>
              <a:rPr lang="en-US" sz="2400" dirty="0" smtClean="0">
                <a:cs typeface="Arial" charset="0"/>
              </a:rPr>
              <a:t> </a:t>
            </a:r>
          </a:p>
          <a:p>
            <a:pPr lvl="1">
              <a:buFont typeface="Arial" charset="0"/>
              <a:buChar char="•"/>
            </a:pPr>
            <a:endParaRPr lang="en-US" sz="1000" u="sng" dirty="0" smtClean="0">
              <a:cs typeface="Arial" charset="0"/>
            </a:endParaRPr>
          </a:p>
          <a:p>
            <a:pPr marL="1371600" lvl="2" indent="-457200">
              <a:buFont typeface="Calibri" pitchFamily="34" charset="0"/>
              <a:buAutoNum type="arabicPeriod"/>
            </a:pPr>
            <a:r>
              <a:rPr lang="en-US" sz="2000" b="1" dirty="0" smtClean="0">
                <a:cs typeface="Arial" charset="0"/>
              </a:rPr>
              <a:t>Affirmation of Consultation </a:t>
            </a:r>
            <a:r>
              <a:rPr lang="en-US" sz="2000" dirty="0" smtClean="0">
                <a:cs typeface="Arial" charset="0"/>
              </a:rPr>
              <a:t>signed by private school official for each private school served</a:t>
            </a:r>
          </a:p>
          <a:p>
            <a:pPr marL="1371600" lvl="2" indent="-457200">
              <a:buFont typeface="Calibri" pitchFamily="34" charset="0"/>
              <a:buAutoNum type="arabicPeriod"/>
            </a:pPr>
            <a:r>
              <a:rPr lang="en-US" sz="2000" b="1" dirty="0" smtClean="0">
                <a:cs typeface="Arial" charset="0"/>
              </a:rPr>
              <a:t>Affirmation of Equitable Services </a:t>
            </a:r>
            <a:r>
              <a:rPr lang="en-US" sz="2000" dirty="0" smtClean="0">
                <a:cs typeface="Arial" charset="0"/>
              </a:rPr>
              <a:t>signed by private school official for each private school served</a:t>
            </a:r>
          </a:p>
          <a:p>
            <a:pPr marL="1371600" lvl="2" indent="-457200">
              <a:buFont typeface="Calibri" pitchFamily="34" charset="0"/>
              <a:buAutoNum type="arabicPeriod" startAt="3"/>
            </a:pPr>
            <a:r>
              <a:rPr lang="en-US" sz="2000" b="1" dirty="0" smtClean="0">
                <a:cs typeface="Arial" charset="0"/>
              </a:rPr>
              <a:t>Evaluation of the Title I Private School Program</a:t>
            </a:r>
          </a:p>
          <a:p>
            <a:pPr lvl="3" eaLnBrk="1" hangingPunct="1">
              <a:buFont typeface="Arial" charset="0"/>
              <a:buChar char="•"/>
            </a:pPr>
            <a:r>
              <a:rPr lang="en-US" sz="2000" dirty="0" smtClean="0">
                <a:cs typeface="Arial" charset="0"/>
              </a:rPr>
              <a:t>The LEA may create their own evaluation instrument (a sample format is provided on the Title I Web site but the format is not required)</a:t>
            </a:r>
          </a:p>
          <a:p>
            <a:pPr marL="1371600" lvl="2" indent="-457200">
              <a:buFont typeface="Calibri" pitchFamily="34" charset="0"/>
              <a:buAutoNum type="arabicPeriod"/>
            </a:pPr>
            <a:endParaRPr lang="en-US" sz="2000" dirty="0" smtClean="0">
              <a:cs typeface="Arial" charset="0"/>
            </a:endParaRPr>
          </a:p>
          <a:p>
            <a:pPr marL="1371600" lvl="2" indent="-457200">
              <a:buFont typeface="Calibri" pitchFamily="34" charset="0"/>
              <a:buAutoNum type="arabicPeriod"/>
            </a:pPr>
            <a:endParaRPr lang="en-US" dirty="0" smtClean="0">
              <a:latin typeface="Arial" charset="0"/>
              <a:cs typeface="Arial" charset="0"/>
            </a:endParaRPr>
          </a:p>
          <a:p>
            <a:pPr lvl="1">
              <a:buFont typeface="Arial" charset="0"/>
              <a:buChar char="•"/>
            </a:pPr>
            <a:endParaRPr lang="en-US" sz="2400" dirty="0" smtClean="0">
              <a:latin typeface="Arial" charset="0"/>
              <a:cs typeface="Arial" charset="0"/>
            </a:endParaRPr>
          </a:p>
          <a:p>
            <a:endParaRPr lang="en-US" sz="2000" dirty="0" smtClean="0"/>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3F3DBD5E-8162-4DE7-B279-7E8913BF28F1}" type="slidenum">
              <a:rPr lang="en-SG" smtClean="0"/>
              <a:pPr>
                <a:defRPr/>
              </a:pPr>
              <a:t>51</a:t>
            </a:fld>
            <a:endParaRPr lang="en-SG" dirty="0"/>
          </a:p>
        </p:txBody>
      </p:sp>
    </p:spTree>
    <p:extLst>
      <p:ext uri="{BB962C8B-B14F-4D97-AF65-F5344CB8AC3E}">
        <p14:creationId xmlns:p14="http://schemas.microsoft.com/office/powerpoint/2010/main" val="3276735229"/>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28676" name="Subtitle 2"/>
          <p:cNvSpPr>
            <a:spLocks noGrp="1"/>
          </p:cNvSpPr>
          <p:nvPr>
            <p:ph idx="1"/>
          </p:nvPr>
        </p:nvSpPr>
        <p:spPr/>
        <p:txBody>
          <a:bodyPr>
            <a:normAutofit fontScale="92500" lnSpcReduction="20000"/>
          </a:bodyPr>
          <a:lstStyle/>
          <a:p>
            <a:pPr>
              <a:buFont typeface="Arial" pitchFamily="34" charset="0"/>
              <a:buNone/>
              <a:defRPr/>
            </a:pPr>
            <a:r>
              <a:rPr lang="en-US" dirty="0" smtClean="0">
                <a:cs typeface="Arial" pitchFamily="34" charset="0"/>
              </a:rPr>
              <a:t>April/May (month 19/20) </a:t>
            </a:r>
            <a:r>
              <a:rPr lang="en-US" i="1" dirty="0" smtClean="0">
                <a:solidFill>
                  <a:prstClr val="black"/>
                </a:solidFill>
                <a:cs typeface="Arial" pitchFamily="34" charset="0"/>
              </a:rPr>
              <a:t>continued</a:t>
            </a:r>
            <a:r>
              <a:rPr lang="en-US" dirty="0" smtClean="0">
                <a:cs typeface="Arial" pitchFamily="34" charset="0"/>
              </a:rPr>
              <a:t> </a:t>
            </a:r>
          </a:p>
          <a:p>
            <a:pPr marL="914400" lvl="2" indent="0">
              <a:buFont typeface="Arial" charset="0"/>
              <a:buNone/>
              <a:defRPr/>
            </a:pPr>
            <a:r>
              <a:rPr lang="en-US" sz="2400" dirty="0" smtClean="0">
                <a:cs typeface="Arial" pitchFamily="34" charset="0"/>
              </a:rPr>
              <a:t>Evaluation of the Title I Private School Program </a:t>
            </a:r>
            <a:r>
              <a:rPr lang="en-US" sz="2400" dirty="0" smtClean="0">
                <a:solidFill>
                  <a:prstClr val="black"/>
                </a:solidFill>
                <a:cs typeface="Arial" pitchFamily="34" charset="0"/>
              </a:rPr>
              <a:t>continues</a:t>
            </a:r>
            <a:r>
              <a:rPr lang="en-US" sz="2400" dirty="0" smtClean="0">
                <a:cs typeface="Arial" pitchFamily="34" charset="0"/>
              </a:rPr>
              <a:t> </a:t>
            </a:r>
          </a:p>
          <a:p>
            <a:pPr lvl="2">
              <a:defRPr/>
            </a:pPr>
            <a:r>
              <a:rPr lang="en-US" sz="2400" dirty="0" smtClean="0">
                <a:cs typeface="Arial" charset="0"/>
              </a:rPr>
              <a:t>The annual evaluation of the private school program should include goals written in measurable terms, summary evaluation </a:t>
            </a:r>
            <a:br>
              <a:rPr lang="en-US" sz="2400" dirty="0" smtClean="0">
                <a:cs typeface="Arial" charset="0"/>
              </a:rPr>
            </a:br>
            <a:r>
              <a:rPr lang="en-US" sz="2400" dirty="0" smtClean="0">
                <a:cs typeface="Arial" charset="0"/>
              </a:rPr>
              <a:t>of each goal, and an overall narrative summarizing the progress made and identifying adjustments or changes to the private school program that will be made for the upcoming year</a:t>
            </a:r>
          </a:p>
          <a:p>
            <a:pPr lvl="4" eaLnBrk="1" hangingPunct="1">
              <a:buFont typeface="Arial" pitchFamily="34" charset="0"/>
              <a:buChar char="–"/>
              <a:defRPr/>
            </a:pPr>
            <a:r>
              <a:rPr lang="en-US" sz="2400" dirty="0" smtClean="0">
                <a:cs typeface="Arial" charset="0"/>
              </a:rPr>
              <a:t>Areas to be included in evaluation</a:t>
            </a:r>
          </a:p>
          <a:p>
            <a:pPr marL="2511425" lvl="4" indent="-395288" eaLnBrk="1" hangingPunct="1">
              <a:buFont typeface="Courier New" pitchFamily="49" charset="0"/>
              <a:buChar char="o"/>
              <a:defRPr/>
            </a:pPr>
            <a:r>
              <a:rPr lang="en-US" sz="2400" dirty="0" smtClean="0">
                <a:cs typeface="Arial" charset="0"/>
              </a:rPr>
              <a:t>Student academic achievement</a:t>
            </a:r>
          </a:p>
          <a:p>
            <a:pPr marL="2511425" lvl="4" indent="-395288" eaLnBrk="1" hangingPunct="1">
              <a:buFont typeface="Courier New" pitchFamily="49" charset="0"/>
              <a:buChar char="o"/>
              <a:defRPr/>
            </a:pPr>
            <a:r>
              <a:rPr lang="en-US" sz="2400" dirty="0" smtClean="0">
                <a:cs typeface="Arial" charset="0"/>
              </a:rPr>
              <a:t>Parental involvement</a:t>
            </a:r>
          </a:p>
          <a:p>
            <a:pPr marL="2511425" lvl="4" indent="-395288" eaLnBrk="1" hangingPunct="1">
              <a:buFont typeface="Courier New" pitchFamily="49" charset="0"/>
              <a:buChar char="o"/>
              <a:defRPr/>
            </a:pPr>
            <a:r>
              <a:rPr lang="en-US" sz="2400" dirty="0" smtClean="0">
                <a:cs typeface="Arial" charset="0"/>
              </a:rPr>
              <a:t>Professional development</a:t>
            </a:r>
          </a:p>
          <a:p>
            <a:pPr marL="2511425" lvl="4" indent="-395288" eaLnBrk="1" hangingPunct="1">
              <a:buFont typeface="Courier New" pitchFamily="49" charset="0"/>
              <a:buChar char="o"/>
              <a:defRPr/>
            </a:pPr>
            <a:r>
              <a:rPr lang="en-US" sz="2400" dirty="0" smtClean="0">
                <a:cs typeface="Arial" charset="0"/>
              </a:rPr>
              <a:t>Additional goals based on the Title I program </a:t>
            </a:r>
            <a:br>
              <a:rPr lang="en-US" sz="2400" dirty="0" smtClean="0">
                <a:cs typeface="Arial" charset="0"/>
              </a:rPr>
            </a:br>
            <a:r>
              <a:rPr lang="en-US" sz="2400" dirty="0" smtClean="0">
                <a:cs typeface="Arial" charset="0"/>
              </a:rPr>
              <a:t>design</a:t>
            </a:r>
          </a:p>
          <a:p>
            <a:pPr marL="1371600" lvl="2" indent="-457200">
              <a:buFont typeface="+mj-lt"/>
              <a:buAutoNum type="arabicPeriod" startAt="3"/>
              <a:defRPr/>
            </a:pPr>
            <a:endParaRPr lang="en-US" sz="2400" dirty="0" smtClean="0">
              <a:latin typeface="Arial" pitchFamily="34" charset="0"/>
              <a:cs typeface="Arial" pitchFamily="34" charset="0"/>
            </a:endParaRPr>
          </a:p>
          <a:p>
            <a:pPr marL="1371600" lvl="2" indent="-457200">
              <a:buFont typeface="+mj-lt"/>
              <a:buAutoNum type="arabicPeriod" startAt="3"/>
              <a:defRPr/>
            </a:pPr>
            <a:endParaRPr lang="en-US" dirty="0" smtClean="0">
              <a:latin typeface="Arial" pitchFamily="34" charset="0"/>
              <a:cs typeface="Arial" pitchFamily="34" charset="0"/>
            </a:endParaRPr>
          </a:p>
          <a:p>
            <a:pPr lvl="1">
              <a:buFont typeface="Arial" pitchFamily="34" charset="0"/>
              <a:buChar char="•"/>
              <a:defRPr/>
            </a:pPr>
            <a:endParaRPr lang="en-US" sz="2400" dirty="0" smtClean="0">
              <a:latin typeface="Arial" pitchFamily="34" charset="0"/>
              <a:cs typeface="Arial" pitchFamily="34" charset="0"/>
            </a:endParaRPr>
          </a:p>
          <a:p>
            <a:pPr>
              <a:buFont typeface="Arial" pitchFamily="34" charset="0"/>
              <a:buChar char="•"/>
              <a:defRPr/>
            </a:pPr>
            <a:endParaRPr lang="en-US" sz="2000" dirty="0" smtClean="0"/>
          </a:p>
          <a:p>
            <a:pPr>
              <a:buFont typeface="Arial" pitchFamily="34" charset="0"/>
              <a:buChar char="•"/>
              <a:defRPr/>
            </a:pPr>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7FD01AB6-0565-46DA-971C-6A6511F57687}" type="slidenum">
              <a:rPr lang="en-SG" smtClean="0"/>
              <a:pPr>
                <a:defRPr/>
              </a:pPr>
              <a:t>52</a:t>
            </a:fld>
            <a:endParaRPr lang="en-SG" dirty="0"/>
          </a:p>
        </p:txBody>
      </p:sp>
    </p:spTree>
    <p:extLst>
      <p:ext uri="{BB962C8B-B14F-4D97-AF65-F5344CB8AC3E}">
        <p14:creationId xmlns:p14="http://schemas.microsoft.com/office/powerpoint/2010/main" val="2409376081"/>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normAutofit/>
          </a:bodyPr>
          <a:lstStyle/>
          <a:p>
            <a:r>
              <a:rPr lang="en-US" dirty="0" smtClean="0">
                <a:latin typeface="+mn-lt"/>
                <a:cs typeface="Arial" charset="0"/>
              </a:rPr>
              <a:t>Timeline for Consultation</a:t>
            </a:r>
          </a:p>
        </p:txBody>
      </p:sp>
      <p:sp>
        <p:nvSpPr>
          <p:cNvPr id="72707" name="Subtitle 2"/>
          <p:cNvSpPr>
            <a:spLocks noGrp="1"/>
          </p:cNvSpPr>
          <p:nvPr>
            <p:ph idx="1"/>
          </p:nvPr>
        </p:nvSpPr>
        <p:spPr/>
        <p:txBody>
          <a:bodyPr/>
          <a:lstStyle/>
          <a:p>
            <a:pPr>
              <a:buFont typeface="Arial" charset="0"/>
              <a:buNone/>
            </a:pPr>
            <a:r>
              <a:rPr lang="en-US" sz="2800" dirty="0" smtClean="0">
                <a:cs typeface="Arial" charset="0"/>
              </a:rPr>
              <a:t>April/May (month 19/20) </a:t>
            </a:r>
            <a:r>
              <a:rPr lang="en-US" sz="2000" i="1" dirty="0" smtClean="0">
                <a:solidFill>
                  <a:srgbClr val="000000"/>
                </a:solidFill>
                <a:cs typeface="Arial" charset="0"/>
              </a:rPr>
              <a:t>continued</a:t>
            </a:r>
            <a:r>
              <a:rPr lang="en-US" sz="2800" dirty="0" smtClean="0">
                <a:cs typeface="Arial" charset="0"/>
              </a:rPr>
              <a:t> </a:t>
            </a:r>
            <a:r>
              <a:rPr lang="en-US" sz="1800" dirty="0" smtClean="0">
                <a:cs typeface="Arial" charset="0"/>
              </a:rPr>
              <a:t> </a:t>
            </a:r>
          </a:p>
          <a:p>
            <a:pPr lvl="3" eaLnBrk="1" hangingPunct="1">
              <a:buFont typeface="Arial" charset="0"/>
              <a:buChar char="•"/>
            </a:pPr>
            <a:r>
              <a:rPr lang="en-US" sz="2400" dirty="0" smtClean="0">
                <a:cs typeface="Arial" charset="0"/>
              </a:rPr>
              <a:t>In addition to the required areas of evaluation, the final evaluation must include </a:t>
            </a:r>
          </a:p>
          <a:p>
            <a:pPr lvl="4" eaLnBrk="1" hangingPunct="1">
              <a:buFont typeface="Arial" charset="0"/>
              <a:buChar char="–"/>
            </a:pPr>
            <a:r>
              <a:rPr lang="en-US" sz="2400" dirty="0" smtClean="0">
                <a:cs typeface="Arial" charset="0"/>
              </a:rPr>
              <a:t>the dates of the consultation meetings.</a:t>
            </a:r>
          </a:p>
          <a:p>
            <a:pPr lvl="4" eaLnBrk="1" hangingPunct="1">
              <a:buFont typeface="Arial" charset="0"/>
              <a:buChar char="–"/>
            </a:pPr>
            <a:r>
              <a:rPr lang="en-US" sz="2400" dirty="0" smtClean="0">
                <a:cs typeface="Arial" charset="0"/>
              </a:rPr>
              <a:t>a dated final narrative that reviews the effectiveness </a:t>
            </a:r>
            <a:br>
              <a:rPr lang="en-US" sz="2400" dirty="0" smtClean="0">
                <a:cs typeface="Arial" charset="0"/>
              </a:rPr>
            </a:br>
            <a:r>
              <a:rPr lang="en-US" sz="2400" dirty="0" smtClean="0">
                <a:cs typeface="Arial" charset="0"/>
              </a:rPr>
              <a:t>of the program and identifies modifications for the upcoming school year with signatures of the Title I Director and the private school administrator.</a:t>
            </a:r>
          </a:p>
          <a:p>
            <a:pPr marL="1371600" lvl="2" indent="-457200">
              <a:buFont typeface="Calibri" pitchFamily="34" charset="0"/>
              <a:buAutoNum type="arabicPeriod" startAt="3"/>
            </a:pPr>
            <a:endParaRPr lang="en-US" sz="2000" dirty="0" smtClean="0">
              <a:cs typeface="Arial" charset="0"/>
            </a:endParaRPr>
          </a:p>
          <a:p>
            <a:pPr marL="1371600" lvl="2" indent="-457200">
              <a:buFont typeface="Calibri" pitchFamily="34" charset="0"/>
              <a:buAutoNum type="arabicPeriod" startAt="3"/>
            </a:pPr>
            <a:endParaRPr lang="en-US" dirty="0" smtClean="0">
              <a:latin typeface="Arial" charset="0"/>
              <a:cs typeface="Arial" charset="0"/>
            </a:endParaRPr>
          </a:p>
          <a:p>
            <a:pPr lvl="1">
              <a:buFont typeface="Arial" charset="0"/>
              <a:buChar char="•"/>
            </a:pPr>
            <a:endParaRPr lang="en-US" sz="2400" dirty="0" smtClean="0">
              <a:latin typeface="Arial" charset="0"/>
              <a:cs typeface="Arial" charset="0"/>
            </a:endParaRPr>
          </a:p>
          <a:p>
            <a:endParaRPr lang="en-US" sz="2000" dirty="0" smtClean="0"/>
          </a:p>
          <a:p>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92B562B6-1234-4B33-B131-9208C1431D92}" type="slidenum">
              <a:rPr lang="en-SG" smtClean="0"/>
              <a:pPr>
                <a:defRPr/>
              </a:pPr>
              <a:t>53</a:t>
            </a:fld>
            <a:endParaRPr lang="en-SG" dirty="0"/>
          </a:p>
        </p:txBody>
      </p:sp>
    </p:spTree>
    <p:extLst>
      <p:ext uri="{BB962C8B-B14F-4D97-AF65-F5344CB8AC3E}">
        <p14:creationId xmlns:p14="http://schemas.microsoft.com/office/powerpoint/2010/main" val="859485637"/>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F0D42744-81F0-410B-A1C2-96529C47C04D}" type="datetime1">
              <a:rPr lang="en-US" smtClean="0"/>
              <a:t>5/25/2015</a:t>
            </a:fld>
            <a:endParaRPr lang="en-US" dirty="0"/>
          </a:p>
        </p:txBody>
      </p:sp>
      <p:sp>
        <p:nvSpPr>
          <p:cNvPr id="3" name="Slide Number Placeholder 2"/>
          <p:cNvSpPr>
            <a:spLocks noGrp="1"/>
          </p:cNvSpPr>
          <p:nvPr>
            <p:ph type="sldNum" sz="quarter" idx="4"/>
          </p:nvPr>
        </p:nvSpPr>
        <p:spPr/>
        <p:txBody>
          <a:bodyPr/>
          <a:lstStyle/>
          <a:p>
            <a:fld id="{B63E4CEF-BB1E-48C7-AE93-F39F6AA99AD7}" type="slidenum">
              <a:rPr lang="en-US" smtClean="0"/>
              <a:pPr/>
              <a:t>54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61853531"/>
              </p:ext>
            </p:extLst>
          </p:nvPr>
        </p:nvGraphicFramePr>
        <p:xfrm>
          <a:off x="457196" y="1115643"/>
          <a:ext cx="8522680" cy="5246634"/>
        </p:xfrm>
        <a:graphic>
          <a:graphicData uri="http://schemas.openxmlformats.org/drawingml/2006/table">
            <a:tbl>
              <a:tblPr firstRow="1" bandRow="1">
                <a:tableStyleId>{21E4AEA4-8DFA-4A89-87EB-49C32662AFE0}</a:tableStyleId>
              </a:tblPr>
              <a:tblGrid>
                <a:gridCol w="879235"/>
                <a:gridCol w="2145323"/>
                <a:gridCol w="2074984"/>
                <a:gridCol w="3423138"/>
              </a:tblGrid>
              <a:tr h="302849">
                <a:tc>
                  <a:txBody>
                    <a:bodyPr/>
                    <a:lstStyle/>
                    <a:p>
                      <a:pPr algn="ctr"/>
                      <a:r>
                        <a:rPr lang="en-US" sz="1400" dirty="0" smtClean="0"/>
                        <a:t>Area</a:t>
                      </a:r>
                    </a:p>
                  </a:txBody>
                  <a:tcPr/>
                </a:tc>
                <a:tc>
                  <a:txBody>
                    <a:bodyPr/>
                    <a:lstStyle/>
                    <a:p>
                      <a:pPr algn="ctr"/>
                      <a:r>
                        <a:rPr lang="en-US" sz="1400" dirty="0" smtClean="0"/>
                        <a:t>Name</a:t>
                      </a:r>
                      <a:endParaRPr lang="en-US" sz="1400" dirty="0"/>
                    </a:p>
                  </a:txBody>
                  <a:tcPr/>
                </a:tc>
                <a:tc>
                  <a:txBody>
                    <a:bodyPr/>
                    <a:lstStyle/>
                    <a:p>
                      <a:pPr algn="ctr"/>
                      <a:r>
                        <a:rPr lang="en-US" sz="1400" dirty="0" smtClean="0"/>
                        <a:t>Office Telephone</a:t>
                      </a:r>
                      <a:endParaRPr lang="en-US" sz="1400" dirty="0"/>
                    </a:p>
                  </a:txBody>
                  <a:tcPr/>
                </a:tc>
                <a:tc>
                  <a:txBody>
                    <a:bodyPr/>
                    <a:lstStyle/>
                    <a:p>
                      <a:pPr algn="ctr"/>
                      <a:r>
                        <a:rPr lang="en-US" sz="1400" b="1" dirty="0" smtClean="0"/>
                        <a:t>Email</a:t>
                      </a:r>
                      <a:endParaRPr lang="en-US" sz="1400" b="1" dirty="0"/>
                    </a:p>
                  </a:txBody>
                  <a:tcPr/>
                </a:tc>
              </a:tr>
              <a:tr h="278181">
                <a:tc>
                  <a:txBody>
                    <a:bodyPr/>
                    <a:lstStyle/>
                    <a:p>
                      <a:pPr algn="ctr"/>
                      <a:r>
                        <a:rPr lang="en-US" sz="1400" dirty="0" smtClean="0"/>
                        <a:t>1</a:t>
                      </a:r>
                      <a:endParaRPr lang="en-US" sz="1400" dirty="0"/>
                    </a:p>
                  </a:txBody>
                  <a:tcPr/>
                </a:tc>
                <a:tc>
                  <a:txBody>
                    <a:bodyPr/>
                    <a:lstStyle/>
                    <a:p>
                      <a:pPr algn="ctr"/>
                      <a:r>
                        <a:rPr lang="en-US" sz="1400" dirty="0" smtClean="0"/>
                        <a:t>Robyn Planchard</a:t>
                      </a:r>
                      <a:endParaRPr lang="en-US" sz="1400" dirty="0"/>
                    </a:p>
                  </a:txBody>
                  <a:tcPr/>
                </a:tc>
                <a:tc>
                  <a:txBody>
                    <a:bodyPr/>
                    <a:lstStyle/>
                    <a:p>
                      <a:pPr algn="ctr" fontAlgn="t"/>
                      <a:r>
                        <a:rPr lang="en-US" sz="1400" b="0" i="0" u="none" strike="noStrike" dirty="0" smtClean="0">
                          <a:solidFill>
                            <a:srgbClr val="000000"/>
                          </a:solidFill>
                          <a:effectLst/>
                          <a:latin typeface="+mn-lt"/>
                        </a:rPr>
                        <a:t>(404) 985-3808</a:t>
                      </a:r>
                      <a:endParaRPr lang="en-US" sz="1400" b="0" i="0" u="none" strike="noStrike" dirty="0">
                        <a:solidFill>
                          <a:srgbClr val="000000"/>
                        </a:solidFill>
                        <a:effectLst/>
                        <a:latin typeface="+mn-lt"/>
                      </a:endParaRPr>
                    </a:p>
                  </a:txBody>
                  <a:tcPr marL="9525" marR="9525" marT="9525" marB="0"/>
                </a:tc>
                <a:tc>
                  <a:txBody>
                    <a:bodyPr/>
                    <a:lstStyle/>
                    <a:p>
                      <a:pPr marL="0" marR="0" algn="ctr" defTabSz="914400" rtl="0" eaLnBrk="1" latinLnBrk="0" hangingPunct="1">
                        <a:lnSpc>
                          <a:spcPct val="115000"/>
                        </a:lnSpc>
                        <a:spcBef>
                          <a:spcPts val="0"/>
                        </a:spcBef>
                        <a:spcAft>
                          <a:spcPts val="1000"/>
                        </a:spcAft>
                      </a:pPr>
                      <a:r>
                        <a:rPr lang="en-US" sz="1300" b="1" kern="1200" dirty="0" smtClean="0">
                          <a:solidFill>
                            <a:schemeClr val="tx1"/>
                          </a:solidFill>
                          <a:latin typeface="Calibri"/>
                          <a:ea typeface="Calibri"/>
                          <a:cs typeface="Times New Roman"/>
                          <a:hlinkClick r:id="rId2"/>
                        </a:rPr>
                        <a:t>rplanchard@doe.k12.ga.us</a:t>
                      </a:r>
                      <a:endParaRPr lang="en-US" sz="1300" b="1" kern="1200" dirty="0" smtClean="0">
                        <a:solidFill>
                          <a:schemeClr val="tx1"/>
                        </a:solidFill>
                        <a:latin typeface="Calibri"/>
                        <a:ea typeface="Calibri"/>
                        <a:cs typeface="Times New Roman"/>
                      </a:endParaRPr>
                    </a:p>
                  </a:txBody>
                  <a:tcPr marL="120305" marR="120305" marT="62343" marB="62343"/>
                </a:tc>
              </a:tr>
              <a:tr h="280246">
                <a:tc>
                  <a:txBody>
                    <a:bodyPr/>
                    <a:lstStyle/>
                    <a:p>
                      <a:pPr algn="ctr"/>
                      <a:r>
                        <a:rPr lang="en-US" sz="1400" dirty="0" smtClean="0"/>
                        <a:t>2</a:t>
                      </a:r>
                      <a:endParaRPr lang="en-US" sz="1400" dirty="0"/>
                    </a:p>
                  </a:txBody>
                  <a:tcPr/>
                </a:tc>
                <a:tc>
                  <a:txBody>
                    <a:bodyPr/>
                    <a:lstStyle/>
                    <a:p>
                      <a:pPr algn="ctr"/>
                      <a:r>
                        <a:rPr lang="en-US" sz="1400" dirty="0" smtClean="0"/>
                        <a:t>Randy Phillips</a:t>
                      </a:r>
                      <a:endParaRPr lang="en-US" sz="1400" dirty="0"/>
                    </a:p>
                  </a:txBody>
                  <a:tcPr/>
                </a:tc>
                <a:tc>
                  <a:txBody>
                    <a:bodyPr/>
                    <a:lstStyle/>
                    <a:p>
                      <a:pPr marL="0" marR="0" algn="ctr">
                        <a:lnSpc>
                          <a:spcPct val="115000"/>
                        </a:lnSpc>
                        <a:spcBef>
                          <a:spcPts val="0"/>
                        </a:spcBef>
                        <a:spcAft>
                          <a:spcPts val="1000"/>
                        </a:spcAft>
                      </a:pPr>
                      <a:r>
                        <a:rPr lang="en-US" sz="1300" dirty="0">
                          <a:solidFill>
                            <a:schemeClr val="tx1"/>
                          </a:solidFill>
                          <a:latin typeface="Calibri"/>
                          <a:ea typeface="Calibri"/>
                          <a:cs typeface="Times New Roman"/>
                        </a:rPr>
                        <a:t>(770) 334-8390</a:t>
                      </a:r>
                    </a:p>
                  </a:txBody>
                  <a:tcPr marL="120305" marR="120305" marT="62343" marB="62343"/>
                </a:tc>
                <a:tc>
                  <a:txBody>
                    <a:bodyPr/>
                    <a:lstStyle/>
                    <a:p>
                      <a:pPr marL="0" marR="0" algn="ctr">
                        <a:lnSpc>
                          <a:spcPct val="115000"/>
                        </a:lnSpc>
                        <a:spcBef>
                          <a:spcPts val="0"/>
                        </a:spcBef>
                        <a:spcAft>
                          <a:spcPts val="1000"/>
                        </a:spcAft>
                      </a:pPr>
                      <a:r>
                        <a:rPr lang="en-US" sz="1300" b="1" dirty="0">
                          <a:solidFill>
                            <a:schemeClr val="tx1"/>
                          </a:solidFill>
                          <a:latin typeface="Calibri"/>
                          <a:ea typeface="Calibri"/>
                          <a:cs typeface="Times New Roman"/>
                          <a:hlinkClick r:id="rId3"/>
                        </a:rPr>
                        <a:t>rphillips@doe.k12.ga.us</a:t>
                      </a:r>
                      <a:endParaRPr lang="en-US" sz="1300" b="1" dirty="0">
                        <a:solidFill>
                          <a:schemeClr val="tx1"/>
                        </a:solidFill>
                        <a:latin typeface="Calibri"/>
                        <a:ea typeface="Calibri"/>
                        <a:cs typeface="Times New Roman"/>
                      </a:endParaRPr>
                    </a:p>
                  </a:txBody>
                  <a:tcPr marL="120305" marR="120305" marT="62343" marB="62343"/>
                </a:tc>
              </a:tr>
              <a:tr h="319261">
                <a:tc>
                  <a:txBody>
                    <a:bodyPr/>
                    <a:lstStyle/>
                    <a:p>
                      <a:pPr algn="ctr"/>
                      <a:r>
                        <a:rPr lang="en-US" sz="1400" dirty="0" smtClean="0"/>
                        <a:t>3</a:t>
                      </a:r>
                      <a:endParaRPr lang="en-US" sz="1400" dirty="0"/>
                    </a:p>
                  </a:txBody>
                  <a:tcPr/>
                </a:tc>
                <a:tc>
                  <a:txBody>
                    <a:bodyPr/>
                    <a:lstStyle/>
                    <a:p>
                      <a:pPr algn="ctr"/>
                      <a:r>
                        <a:rPr lang="en-US" sz="1400" dirty="0" smtClean="0"/>
                        <a:t>Anthony Threat</a:t>
                      </a:r>
                      <a:endParaRPr lang="en-US" sz="1400" dirty="0"/>
                    </a:p>
                  </a:txBody>
                  <a:tcPr/>
                </a:tc>
                <a:tc>
                  <a:txBody>
                    <a:bodyPr/>
                    <a:lstStyle/>
                    <a:p>
                      <a:pPr marL="0" marR="0" algn="ctr" defTabSz="914400" rtl="0" eaLnBrk="1" latinLnBrk="0" hangingPunct="1">
                        <a:lnSpc>
                          <a:spcPct val="115000"/>
                        </a:lnSpc>
                        <a:spcBef>
                          <a:spcPts val="0"/>
                        </a:spcBef>
                        <a:spcAft>
                          <a:spcPts val="1000"/>
                        </a:spcAft>
                      </a:pPr>
                      <a:r>
                        <a:rPr lang="en-US" sz="1300" kern="1200" dirty="0" smtClean="0">
                          <a:solidFill>
                            <a:schemeClr val="tx1"/>
                          </a:solidFill>
                          <a:latin typeface="Calibri"/>
                          <a:ea typeface="Calibri"/>
                          <a:cs typeface="Times New Roman"/>
                        </a:rPr>
                        <a:t>(706) 615-0367</a:t>
                      </a:r>
                      <a:endParaRPr lang="en-US" sz="1300" kern="1200" dirty="0">
                        <a:solidFill>
                          <a:schemeClr val="tx1"/>
                        </a:solidFill>
                        <a:latin typeface="Calibri"/>
                        <a:ea typeface="Calibri"/>
                        <a:cs typeface="Times New Roman"/>
                      </a:endParaRPr>
                    </a:p>
                  </a:txBody>
                  <a:tcPr marL="120305" marR="120305" marT="62343" marB="62343"/>
                </a:tc>
                <a:tc>
                  <a:txBody>
                    <a:bodyPr/>
                    <a:lstStyle/>
                    <a:p>
                      <a:pPr marL="0" marR="0" algn="ctr">
                        <a:lnSpc>
                          <a:spcPct val="115000"/>
                        </a:lnSpc>
                        <a:spcBef>
                          <a:spcPts val="0"/>
                        </a:spcBef>
                        <a:spcAft>
                          <a:spcPts val="1000"/>
                        </a:spcAft>
                      </a:pPr>
                      <a:r>
                        <a:rPr lang="en-US" sz="1300" b="1" dirty="0" smtClean="0">
                          <a:solidFill>
                            <a:srgbClr val="FF0000"/>
                          </a:solidFill>
                          <a:latin typeface="Calibri"/>
                          <a:ea typeface="Calibri"/>
                          <a:cs typeface="Times New Roman"/>
                          <a:hlinkClick r:id="rId4"/>
                        </a:rPr>
                        <a:t>anthony.threat@doe.k12.ga.us</a:t>
                      </a:r>
                      <a:endParaRPr lang="en-US" sz="1300" b="1" dirty="0">
                        <a:solidFill>
                          <a:srgbClr val="FF0000"/>
                        </a:solidFill>
                        <a:latin typeface="Calibri"/>
                        <a:ea typeface="Calibri"/>
                        <a:cs typeface="Times New Roman"/>
                      </a:endParaRPr>
                    </a:p>
                  </a:txBody>
                  <a:tcPr marL="120305" marR="120305" marT="62343" marB="62343"/>
                </a:tc>
              </a:tr>
              <a:tr h="241495">
                <a:tc>
                  <a:txBody>
                    <a:bodyPr/>
                    <a:lstStyle/>
                    <a:p>
                      <a:pPr algn="ctr"/>
                      <a:r>
                        <a:rPr lang="en-US" sz="1400" dirty="0" smtClean="0"/>
                        <a:t>4</a:t>
                      </a:r>
                      <a:endParaRPr lang="en-US" sz="1400" dirty="0"/>
                    </a:p>
                  </a:txBody>
                  <a:tcPr/>
                </a:tc>
                <a:tc>
                  <a:txBody>
                    <a:bodyPr/>
                    <a:lstStyle/>
                    <a:p>
                      <a:pPr algn="ctr"/>
                      <a:r>
                        <a:rPr lang="en-US" sz="1400" dirty="0" smtClean="0"/>
                        <a:t>Evelyn Maddox</a:t>
                      </a:r>
                      <a:endParaRPr lang="en-US" sz="1400" dirty="0"/>
                    </a:p>
                  </a:txBody>
                  <a:tcPr/>
                </a:tc>
                <a:tc>
                  <a:txBody>
                    <a:bodyPr/>
                    <a:lstStyle/>
                    <a:p>
                      <a:pPr marL="0" marR="0" algn="ctr">
                        <a:lnSpc>
                          <a:spcPct val="115000"/>
                        </a:lnSpc>
                        <a:spcBef>
                          <a:spcPts val="0"/>
                        </a:spcBef>
                        <a:spcAft>
                          <a:spcPts val="1000"/>
                        </a:spcAft>
                      </a:pPr>
                      <a:r>
                        <a:rPr lang="en-US" sz="1300" dirty="0">
                          <a:solidFill>
                            <a:schemeClr val="tx1"/>
                          </a:solidFill>
                          <a:latin typeface="Calibri"/>
                          <a:ea typeface="Calibri"/>
                          <a:cs typeface="Times New Roman"/>
                        </a:rPr>
                        <a:t>(404) </a:t>
                      </a:r>
                      <a:r>
                        <a:rPr lang="en-US" sz="1300" dirty="0" smtClean="0">
                          <a:solidFill>
                            <a:schemeClr val="tx1"/>
                          </a:solidFill>
                          <a:latin typeface="Calibri"/>
                          <a:ea typeface="Calibri"/>
                          <a:cs typeface="Times New Roman"/>
                        </a:rPr>
                        <a:t>975-3145</a:t>
                      </a:r>
                      <a:endParaRPr lang="en-US" sz="1300" dirty="0">
                        <a:solidFill>
                          <a:schemeClr val="tx1"/>
                        </a:solidFill>
                        <a:latin typeface="Calibri"/>
                        <a:ea typeface="Calibri"/>
                        <a:cs typeface="Times New Roman"/>
                      </a:endParaRPr>
                    </a:p>
                  </a:txBody>
                  <a:tcPr marL="120305" marR="120305" marT="62343" marB="62343"/>
                </a:tc>
                <a:tc>
                  <a:txBody>
                    <a:bodyPr/>
                    <a:lstStyle/>
                    <a:p>
                      <a:pPr marL="0" marR="0" algn="ctr">
                        <a:lnSpc>
                          <a:spcPct val="115000"/>
                        </a:lnSpc>
                        <a:spcBef>
                          <a:spcPts val="0"/>
                        </a:spcBef>
                        <a:spcAft>
                          <a:spcPts val="1000"/>
                        </a:spcAft>
                      </a:pPr>
                      <a:r>
                        <a:rPr lang="en-US" sz="1300" b="1" dirty="0">
                          <a:solidFill>
                            <a:schemeClr val="tx1"/>
                          </a:solidFill>
                          <a:latin typeface="Calibri"/>
                          <a:ea typeface="Calibri"/>
                          <a:cs typeface="Times New Roman"/>
                          <a:hlinkClick r:id="rId5"/>
                        </a:rPr>
                        <a:t>emaddox@doe.k12.ga.us</a:t>
                      </a:r>
                      <a:endParaRPr lang="en-US" sz="1300" b="1" dirty="0">
                        <a:solidFill>
                          <a:schemeClr val="tx1"/>
                        </a:solidFill>
                        <a:latin typeface="Calibri"/>
                        <a:ea typeface="Calibri"/>
                        <a:cs typeface="Times New Roman"/>
                      </a:endParaRPr>
                    </a:p>
                  </a:txBody>
                  <a:tcPr marL="120305" marR="120305" marT="62343" marB="62343"/>
                </a:tc>
              </a:tr>
              <a:tr h="340265">
                <a:tc>
                  <a:txBody>
                    <a:bodyPr/>
                    <a:lstStyle/>
                    <a:p>
                      <a:pPr algn="ctr"/>
                      <a:r>
                        <a:rPr lang="en-US" sz="1400" dirty="0" smtClean="0"/>
                        <a:t>5</a:t>
                      </a:r>
                      <a:endParaRPr lang="en-US" sz="1400" dirty="0"/>
                    </a:p>
                  </a:txBody>
                  <a:tcPr/>
                </a:tc>
                <a:tc>
                  <a:txBody>
                    <a:bodyPr/>
                    <a:lstStyle/>
                    <a:p>
                      <a:pPr algn="ctr"/>
                      <a:r>
                        <a:rPr lang="en-US" sz="1400" dirty="0" smtClean="0"/>
                        <a:t>Judy</a:t>
                      </a:r>
                      <a:r>
                        <a:rPr lang="en-US" sz="1400" baseline="0" dirty="0" smtClean="0"/>
                        <a:t> Alger</a:t>
                      </a:r>
                      <a:endParaRPr lang="en-US" sz="1400" dirty="0"/>
                    </a:p>
                  </a:txBody>
                  <a:tcPr/>
                </a:tc>
                <a:tc>
                  <a:txBody>
                    <a:bodyPr/>
                    <a:lstStyle/>
                    <a:p>
                      <a:pPr marL="0" marR="0" algn="ctr">
                        <a:lnSpc>
                          <a:spcPct val="115000"/>
                        </a:lnSpc>
                        <a:spcBef>
                          <a:spcPts val="0"/>
                        </a:spcBef>
                        <a:spcAft>
                          <a:spcPts val="1000"/>
                        </a:spcAft>
                      </a:pPr>
                      <a:r>
                        <a:rPr lang="en-US" sz="1300" dirty="0">
                          <a:solidFill>
                            <a:schemeClr val="tx1"/>
                          </a:solidFill>
                          <a:latin typeface="Calibri"/>
                          <a:ea typeface="Calibri"/>
                          <a:cs typeface="Times New Roman"/>
                        </a:rPr>
                        <a:t>(</a:t>
                      </a:r>
                      <a:r>
                        <a:rPr lang="en-US" sz="1300" dirty="0" smtClean="0">
                          <a:solidFill>
                            <a:schemeClr val="tx1"/>
                          </a:solidFill>
                          <a:latin typeface="Calibri"/>
                          <a:ea typeface="Calibri"/>
                          <a:cs typeface="Times New Roman"/>
                        </a:rPr>
                        <a:t>229) 321-9305</a:t>
                      </a:r>
                      <a:endParaRPr lang="en-US" sz="1300" dirty="0">
                        <a:solidFill>
                          <a:schemeClr val="tx1"/>
                        </a:solidFill>
                        <a:latin typeface="Calibri"/>
                        <a:ea typeface="Calibri"/>
                        <a:cs typeface="Times New Roman"/>
                      </a:endParaRPr>
                    </a:p>
                  </a:txBody>
                  <a:tcPr marL="120305" marR="120305" marT="62343" marB="62343"/>
                </a:tc>
                <a:tc>
                  <a:txBody>
                    <a:bodyPr/>
                    <a:lstStyle/>
                    <a:p>
                      <a:pPr marL="0" marR="0" algn="ctr">
                        <a:lnSpc>
                          <a:spcPct val="115000"/>
                        </a:lnSpc>
                        <a:spcBef>
                          <a:spcPts val="0"/>
                        </a:spcBef>
                        <a:spcAft>
                          <a:spcPts val="1000"/>
                        </a:spcAft>
                      </a:pPr>
                      <a:r>
                        <a:rPr lang="en-US" sz="1300" b="1" dirty="0">
                          <a:solidFill>
                            <a:schemeClr val="tx1"/>
                          </a:solidFill>
                          <a:latin typeface="Calibri"/>
                          <a:ea typeface="Calibri"/>
                          <a:cs typeface="Times New Roman"/>
                          <a:hlinkClick r:id="rId6"/>
                        </a:rPr>
                        <a:t>julager@doe.k12.ga.us</a:t>
                      </a:r>
                      <a:endParaRPr lang="en-US" sz="1300" b="1" dirty="0">
                        <a:solidFill>
                          <a:schemeClr val="tx1"/>
                        </a:solidFill>
                        <a:latin typeface="Calibri"/>
                        <a:ea typeface="Calibri"/>
                        <a:cs typeface="Times New Roman"/>
                      </a:endParaRPr>
                    </a:p>
                  </a:txBody>
                  <a:tcPr marL="120305" marR="120305" marT="62343" marB="62343"/>
                </a:tc>
              </a:tr>
              <a:tr h="287698">
                <a:tc>
                  <a:txBody>
                    <a:bodyPr/>
                    <a:lstStyle/>
                    <a:p>
                      <a:pPr algn="ctr"/>
                      <a:r>
                        <a:rPr lang="en-US" sz="1400" dirty="0" smtClean="0"/>
                        <a:t>6</a:t>
                      </a:r>
                      <a:endParaRPr lang="en-US" sz="1400" dirty="0"/>
                    </a:p>
                  </a:txBody>
                  <a:tcPr/>
                </a:tc>
                <a:tc>
                  <a:txBody>
                    <a:bodyPr/>
                    <a:lstStyle/>
                    <a:p>
                      <a:pPr algn="ctr"/>
                      <a:r>
                        <a:rPr lang="en-US" sz="1400" dirty="0" smtClean="0"/>
                        <a:t>Grace McElveen</a:t>
                      </a:r>
                      <a:endParaRPr lang="en-US" sz="1400" dirty="0"/>
                    </a:p>
                  </a:txBody>
                  <a:tcPr/>
                </a:tc>
                <a:tc>
                  <a:txBody>
                    <a:bodyPr/>
                    <a:lstStyle/>
                    <a:p>
                      <a:pPr marL="0" marR="0" algn="ctr" defTabSz="914400" rtl="0" eaLnBrk="1" latinLnBrk="0" hangingPunct="1">
                        <a:lnSpc>
                          <a:spcPct val="115000"/>
                        </a:lnSpc>
                        <a:spcBef>
                          <a:spcPts val="0"/>
                        </a:spcBef>
                        <a:spcAft>
                          <a:spcPts val="1000"/>
                        </a:spcAft>
                      </a:pPr>
                      <a:r>
                        <a:rPr lang="en-US" sz="1300" kern="1200" dirty="0" smtClean="0">
                          <a:solidFill>
                            <a:schemeClr val="tx1"/>
                          </a:solidFill>
                          <a:latin typeface="Calibri"/>
                          <a:ea typeface="Calibri"/>
                          <a:cs typeface="Times New Roman"/>
                        </a:rPr>
                        <a:t>(912) 334-0802</a:t>
                      </a:r>
                      <a:endParaRPr lang="en-US" sz="1300" kern="1200" dirty="0">
                        <a:solidFill>
                          <a:schemeClr val="tx1"/>
                        </a:solidFill>
                        <a:latin typeface="Calibri"/>
                        <a:ea typeface="Calibri"/>
                        <a:cs typeface="Times New Roman"/>
                      </a:endParaRPr>
                    </a:p>
                  </a:txBody>
                  <a:tcPr marL="120305" marR="120305" marT="62343" marB="62343"/>
                </a:tc>
                <a:tc>
                  <a:txBody>
                    <a:bodyPr/>
                    <a:lstStyle/>
                    <a:p>
                      <a:pPr marL="0" marR="0" algn="ctr">
                        <a:lnSpc>
                          <a:spcPct val="115000"/>
                        </a:lnSpc>
                        <a:spcBef>
                          <a:spcPts val="0"/>
                        </a:spcBef>
                        <a:spcAft>
                          <a:spcPts val="1000"/>
                        </a:spcAft>
                      </a:pPr>
                      <a:r>
                        <a:rPr lang="en-US" sz="1300" b="1" dirty="0">
                          <a:solidFill>
                            <a:srgbClr val="FF0000"/>
                          </a:solidFill>
                          <a:latin typeface="Calibri"/>
                          <a:ea typeface="Calibri"/>
                          <a:cs typeface="Times New Roman"/>
                          <a:hlinkClick r:id="rId7"/>
                        </a:rPr>
                        <a:t>gmcelveen@doe.k12.ga.us</a:t>
                      </a:r>
                      <a:endParaRPr lang="en-US" sz="1300" b="1" dirty="0">
                        <a:solidFill>
                          <a:srgbClr val="FF0000"/>
                        </a:solidFill>
                        <a:latin typeface="Calibri"/>
                        <a:ea typeface="Calibri"/>
                        <a:cs typeface="Times New Roman"/>
                      </a:endParaRPr>
                    </a:p>
                  </a:txBody>
                  <a:tcPr marL="120305" marR="120305" marT="62343" marB="62343"/>
                </a:tc>
              </a:tr>
              <a:tr h="359022">
                <a:tc>
                  <a:txBody>
                    <a:bodyPr/>
                    <a:lstStyle/>
                    <a:p>
                      <a:pPr algn="ctr"/>
                      <a:r>
                        <a:rPr lang="en-US" sz="1400" dirty="0" smtClean="0"/>
                        <a:t>7</a:t>
                      </a:r>
                      <a:endParaRPr lang="en-US" sz="1400" dirty="0"/>
                    </a:p>
                  </a:txBody>
                  <a:tcPr/>
                </a:tc>
                <a:tc>
                  <a:txBody>
                    <a:bodyPr/>
                    <a:lstStyle/>
                    <a:p>
                      <a:pPr algn="ctr"/>
                      <a:r>
                        <a:rPr lang="en-US" sz="1400" dirty="0" smtClean="0"/>
                        <a:t>Jimmy Everson</a:t>
                      </a:r>
                      <a:endParaRPr lang="en-US" sz="1400" dirty="0"/>
                    </a:p>
                  </a:txBody>
                  <a:tcPr/>
                </a:tc>
                <a:tc>
                  <a:txBody>
                    <a:bodyPr/>
                    <a:lstStyle/>
                    <a:p>
                      <a:pPr marL="0" marR="0" algn="ctr">
                        <a:lnSpc>
                          <a:spcPct val="115000"/>
                        </a:lnSpc>
                        <a:spcBef>
                          <a:spcPts val="0"/>
                        </a:spcBef>
                        <a:spcAft>
                          <a:spcPts val="1000"/>
                        </a:spcAft>
                      </a:pPr>
                      <a:r>
                        <a:rPr lang="en-US" sz="1300" dirty="0">
                          <a:solidFill>
                            <a:schemeClr val="tx1"/>
                          </a:solidFill>
                          <a:latin typeface="Calibri"/>
                          <a:ea typeface="Calibri"/>
                          <a:cs typeface="Times New Roman"/>
                        </a:rPr>
                        <a:t>(229) 723-2664</a:t>
                      </a:r>
                    </a:p>
                  </a:txBody>
                  <a:tcPr marL="120305" marR="120305" marT="62343" marB="62343"/>
                </a:tc>
                <a:tc>
                  <a:txBody>
                    <a:bodyPr/>
                    <a:lstStyle/>
                    <a:p>
                      <a:pPr marL="0" marR="0" algn="ctr">
                        <a:lnSpc>
                          <a:spcPct val="115000"/>
                        </a:lnSpc>
                        <a:spcBef>
                          <a:spcPts val="0"/>
                        </a:spcBef>
                        <a:spcAft>
                          <a:spcPts val="1000"/>
                        </a:spcAft>
                      </a:pPr>
                      <a:r>
                        <a:rPr lang="en-US" sz="1300" b="1" dirty="0">
                          <a:solidFill>
                            <a:schemeClr val="tx1"/>
                          </a:solidFill>
                          <a:latin typeface="Calibri"/>
                          <a:ea typeface="Calibri"/>
                          <a:cs typeface="Times New Roman"/>
                          <a:hlinkClick r:id="rId8"/>
                        </a:rPr>
                        <a:t>jeverson@doe.k12.ga.us</a:t>
                      </a:r>
                      <a:endParaRPr lang="en-US" sz="1300" b="1" dirty="0">
                        <a:solidFill>
                          <a:schemeClr val="tx1"/>
                        </a:solidFill>
                        <a:latin typeface="Calibri"/>
                        <a:ea typeface="Calibri"/>
                        <a:cs typeface="Times New Roman"/>
                      </a:endParaRPr>
                    </a:p>
                  </a:txBody>
                  <a:tcPr marL="120305" marR="120305" marT="62343" marB="62343"/>
                </a:tc>
              </a:tr>
              <a:tr h="282418">
                <a:tc>
                  <a:txBody>
                    <a:bodyPr/>
                    <a:lstStyle/>
                    <a:p>
                      <a:pPr algn="ctr"/>
                      <a:r>
                        <a:rPr lang="en-US" sz="1400" dirty="0" smtClean="0"/>
                        <a:t>8</a:t>
                      </a:r>
                      <a:endParaRPr lang="en-US" sz="1400" dirty="0"/>
                    </a:p>
                  </a:txBody>
                  <a:tcPr/>
                </a:tc>
                <a:tc>
                  <a:txBody>
                    <a:bodyPr/>
                    <a:lstStyle/>
                    <a:p>
                      <a:pPr algn="ctr"/>
                      <a:r>
                        <a:rPr lang="en-US" sz="1400" dirty="0" smtClean="0"/>
                        <a:t>Marijo Pitts-Sheffield</a:t>
                      </a:r>
                      <a:endParaRPr lang="en-US" sz="1400" dirty="0"/>
                    </a:p>
                  </a:txBody>
                  <a:tcPr/>
                </a:tc>
                <a:tc>
                  <a:txBody>
                    <a:bodyPr/>
                    <a:lstStyle/>
                    <a:p>
                      <a:pPr marL="0" marR="0" algn="ctr">
                        <a:lnSpc>
                          <a:spcPct val="115000"/>
                        </a:lnSpc>
                        <a:spcBef>
                          <a:spcPts val="0"/>
                        </a:spcBef>
                        <a:spcAft>
                          <a:spcPts val="1000"/>
                        </a:spcAft>
                      </a:pPr>
                      <a:r>
                        <a:rPr lang="en-US" sz="1300" dirty="0">
                          <a:solidFill>
                            <a:schemeClr val="tx1"/>
                          </a:solidFill>
                          <a:latin typeface="Calibri"/>
                          <a:ea typeface="Calibri"/>
                          <a:cs typeface="Times New Roman"/>
                        </a:rPr>
                        <a:t>(912) 269-1216</a:t>
                      </a:r>
                    </a:p>
                  </a:txBody>
                  <a:tcPr marL="120305" marR="120305" marT="62343" marB="62343"/>
                </a:tc>
                <a:tc>
                  <a:txBody>
                    <a:bodyPr/>
                    <a:lstStyle/>
                    <a:p>
                      <a:pPr marL="0" marR="0" algn="ctr">
                        <a:lnSpc>
                          <a:spcPct val="115000"/>
                        </a:lnSpc>
                        <a:spcBef>
                          <a:spcPts val="0"/>
                        </a:spcBef>
                        <a:spcAft>
                          <a:spcPts val="1000"/>
                        </a:spcAft>
                      </a:pPr>
                      <a:r>
                        <a:rPr lang="en-US" sz="1300" b="1" dirty="0">
                          <a:solidFill>
                            <a:schemeClr val="tx1"/>
                          </a:solidFill>
                          <a:latin typeface="Calibri"/>
                          <a:ea typeface="Calibri"/>
                          <a:cs typeface="Times New Roman"/>
                          <a:hlinkClick r:id="rId9"/>
                        </a:rPr>
                        <a:t>mpitts@doe.k12.ga.us</a:t>
                      </a:r>
                      <a:endParaRPr lang="en-US" sz="1300" b="1" dirty="0">
                        <a:solidFill>
                          <a:schemeClr val="tx1"/>
                        </a:solidFill>
                        <a:latin typeface="Calibri"/>
                        <a:ea typeface="Calibri"/>
                        <a:cs typeface="Times New Roman"/>
                      </a:endParaRPr>
                    </a:p>
                  </a:txBody>
                  <a:tcPr marL="120305" marR="120305" marT="62343" marB="62343"/>
                </a:tc>
              </a:tr>
              <a:tr h="327655">
                <a:tc>
                  <a:txBody>
                    <a:bodyPr/>
                    <a:lstStyle/>
                    <a:p>
                      <a:pPr algn="ctr"/>
                      <a:r>
                        <a:rPr lang="en-US" sz="1400" dirty="0" smtClean="0"/>
                        <a:t>9</a:t>
                      </a:r>
                      <a:endParaRPr lang="en-US" sz="1400" dirty="0"/>
                    </a:p>
                  </a:txBody>
                  <a:tcPr/>
                </a:tc>
                <a:tc>
                  <a:txBody>
                    <a:bodyPr/>
                    <a:lstStyle/>
                    <a:p>
                      <a:pPr algn="ctr"/>
                      <a:r>
                        <a:rPr lang="en-US" sz="1400" dirty="0" smtClean="0"/>
                        <a:t>Kathy Pruett</a:t>
                      </a:r>
                      <a:endParaRPr lang="en-US" sz="1400" dirty="0"/>
                    </a:p>
                  </a:txBody>
                  <a:tcPr/>
                </a:tc>
                <a:tc>
                  <a:txBody>
                    <a:bodyPr/>
                    <a:lstStyle/>
                    <a:p>
                      <a:pPr marL="0" marR="0" algn="ctr">
                        <a:lnSpc>
                          <a:spcPct val="115000"/>
                        </a:lnSpc>
                        <a:spcBef>
                          <a:spcPts val="0"/>
                        </a:spcBef>
                        <a:spcAft>
                          <a:spcPts val="1000"/>
                        </a:spcAft>
                      </a:pPr>
                      <a:r>
                        <a:rPr lang="en-US" sz="1300" dirty="0">
                          <a:solidFill>
                            <a:schemeClr val="tx1"/>
                          </a:solidFill>
                          <a:latin typeface="Calibri"/>
                          <a:ea typeface="Calibri"/>
                          <a:cs typeface="Times New Roman"/>
                        </a:rPr>
                        <a:t>(706) 540-8959</a:t>
                      </a:r>
                    </a:p>
                  </a:txBody>
                  <a:tcPr marL="120305" marR="120305" marT="62343" marB="62343"/>
                </a:tc>
                <a:tc>
                  <a:txBody>
                    <a:bodyPr/>
                    <a:lstStyle/>
                    <a:p>
                      <a:pPr marL="0" marR="0" algn="ctr">
                        <a:lnSpc>
                          <a:spcPct val="115000"/>
                        </a:lnSpc>
                        <a:spcBef>
                          <a:spcPts val="0"/>
                        </a:spcBef>
                        <a:spcAft>
                          <a:spcPts val="1000"/>
                        </a:spcAft>
                      </a:pPr>
                      <a:r>
                        <a:rPr lang="en-US" sz="1300" b="1" dirty="0">
                          <a:solidFill>
                            <a:schemeClr val="tx1"/>
                          </a:solidFill>
                          <a:latin typeface="Calibri"/>
                          <a:ea typeface="Calibri"/>
                          <a:cs typeface="Times New Roman"/>
                          <a:hlinkClick r:id="rId10"/>
                        </a:rPr>
                        <a:t>kpruett@doe.k12.ga.us</a:t>
                      </a:r>
                      <a:endParaRPr lang="en-US" sz="1300" b="1" dirty="0">
                        <a:solidFill>
                          <a:schemeClr val="tx1"/>
                        </a:solidFill>
                        <a:latin typeface="Calibri"/>
                        <a:ea typeface="Calibri"/>
                        <a:cs typeface="Times New Roman"/>
                      </a:endParaRPr>
                    </a:p>
                  </a:txBody>
                  <a:tcPr marL="120305" marR="120305" marT="62343" marB="62343"/>
                </a:tc>
              </a:tr>
              <a:tr h="277886">
                <a:tc>
                  <a:txBody>
                    <a:bodyPr/>
                    <a:lstStyle/>
                    <a:p>
                      <a:pPr algn="ctr"/>
                      <a:r>
                        <a:rPr lang="en-US" sz="1400" dirty="0" smtClean="0"/>
                        <a:t>10</a:t>
                      </a:r>
                      <a:endParaRPr lang="en-US" sz="1400" dirty="0"/>
                    </a:p>
                  </a:txBody>
                  <a:tcPr/>
                </a:tc>
                <a:tc>
                  <a:txBody>
                    <a:bodyPr/>
                    <a:lstStyle/>
                    <a:p>
                      <a:pPr algn="ctr"/>
                      <a:r>
                        <a:rPr lang="en-US" sz="1400" dirty="0" smtClean="0"/>
                        <a:t>Elaine Dawsey</a:t>
                      </a:r>
                      <a:endParaRPr lang="en-US" sz="1400" dirty="0"/>
                    </a:p>
                  </a:txBody>
                  <a:tcPr/>
                </a:tc>
                <a:tc>
                  <a:txBody>
                    <a:bodyPr/>
                    <a:lstStyle/>
                    <a:p>
                      <a:pPr marL="0" marR="0" algn="ctr">
                        <a:lnSpc>
                          <a:spcPct val="115000"/>
                        </a:lnSpc>
                        <a:spcBef>
                          <a:spcPts val="0"/>
                        </a:spcBef>
                        <a:spcAft>
                          <a:spcPts val="1000"/>
                        </a:spcAft>
                      </a:pPr>
                      <a:r>
                        <a:rPr lang="en-US" sz="1300" dirty="0">
                          <a:solidFill>
                            <a:schemeClr val="tx1"/>
                          </a:solidFill>
                          <a:latin typeface="Calibri"/>
                          <a:ea typeface="Calibri"/>
                          <a:cs typeface="Times New Roman"/>
                        </a:rPr>
                        <a:t>(478) 971-0114</a:t>
                      </a:r>
                    </a:p>
                  </a:txBody>
                  <a:tcPr marL="120305" marR="120305" marT="62343" marB="62343"/>
                </a:tc>
                <a:tc>
                  <a:txBody>
                    <a:bodyPr/>
                    <a:lstStyle/>
                    <a:p>
                      <a:pPr marL="0" marR="0" algn="ctr">
                        <a:lnSpc>
                          <a:spcPct val="115000"/>
                        </a:lnSpc>
                        <a:spcBef>
                          <a:spcPts val="0"/>
                        </a:spcBef>
                        <a:spcAft>
                          <a:spcPts val="1000"/>
                        </a:spcAft>
                      </a:pPr>
                      <a:r>
                        <a:rPr lang="en-US" sz="1300" b="1" dirty="0">
                          <a:solidFill>
                            <a:schemeClr val="tx1"/>
                          </a:solidFill>
                          <a:latin typeface="Calibri"/>
                          <a:ea typeface="Calibri"/>
                          <a:cs typeface="Times New Roman"/>
                          <a:hlinkClick r:id="rId11"/>
                        </a:rPr>
                        <a:t>edawsey@doe.k12.ga.us</a:t>
                      </a:r>
                      <a:endParaRPr lang="en-US" sz="1300" b="1" dirty="0">
                        <a:solidFill>
                          <a:schemeClr val="tx1"/>
                        </a:solidFill>
                        <a:latin typeface="Calibri"/>
                        <a:ea typeface="Calibri"/>
                        <a:cs typeface="Times New Roman"/>
                      </a:endParaRPr>
                    </a:p>
                  </a:txBody>
                  <a:tcPr marL="120305" marR="120305" marT="62343" marB="62343"/>
                </a:tc>
              </a:tr>
              <a:tr h="349879">
                <a:tc>
                  <a:txBody>
                    <a:bodyPr/>
                    <a:lstStyle/>
                    <a:p>
                      <a:pPr algn="ctr"/>
                      <a:r>
                        <a:rPr lang="en-US" sz="1400" dirty="0" smtClean="0"/>
                        <a:t>11</a:t>
                      </a:r>
                      <a:endParaRPr lang="en-US" sz="1400" dirty="0"/>
                    </a:p>
                  </a:txBody>
                  <a:tcPr/>
                </a:tc>
                <a:tc>
                  <a:txBody>
                    <a:bodyPr/>
                    <a:lstStyle/>
                    <a:p>
                      <a:pPr algn="ctr"/>
                      <a:r>
                        <a:rPr lang="en-US" sz="1400" dirty="0" smtClean="0"/>
                        <a:t>Olufunke Osunkoya</a:t>
                      </a:r>
                      <a:endParaRPr lang="en-US" sz="1400" dirty="0"/>
                    </a:p>
                  </a:txBody>
                  <a:tcPr/>
                </a:tc>
                <a:tc>
                  <a:txBody>
                    <a:bodyPr/>
                    <a:lstStyle/>
                    <a:p>
                      <a:pPr marL="0" marR="0" algn="ctr">
                        <a:lnSpc>
                          <a:spcPct val="115000"/>
                        </a:lnSpc>
                        <a:spcBef>
                          <a:spcPts val="0"/>
                        </a:spcBef>
                        <a:spcAft>
                          <a:spcPts val="1000"/>
                        </a:spcAft>
                      </a:pPr>
                      <a:r>
                        <a:rPr lang="en-US" sz="1300" dirty="0" smtClean="0">
                          <a:solidFill>
                            <a:schemeClr val="tx1"/>
                          </a:solidFill>
                          <a:latin typeface="Calibri"/>
                          <a:ea typeface="Calibri"/>
                          <a:cs typeface="Times New Roman"/>
                        </a:rPr>
                        <a:t>(678) 704-3557</a:t>
                      </a:r>
                      <a:endParaRPr lang="en-US" sz="1300" dirty="0">
                        <a:solidFill>
                          <a:schemeClr val="tx1"/>
                        </a:solidFill>
                        <a:latin typeface="Calibri"/>
                        <a:ea typeface="Calibri"/>
                        <a:cs typeface="Times New Roman"/>
                      </a:endParaRPr>
                    </a:p>
                  </a:txBody>
                  <a:tcPr marL="120305" marR="120305" marT="62343" marB="62343"/>
                </a:tc>
                <a:tc>
                  <a:txBody>
                    <a:bodyPr/>
                    <a:lstStyle/>
                    <a:p>
                      <a:pPr marL="0" marR="0" algn="ctr">
                        <a:lnSpc>
                          <a:spcPct val="115000"/>
                        </a:lnSpc>
                        <a:spcBef>
                          <a:spcPts val="0"/>
                        </a:spcBef>
                        <a:spcAft>
                          <a:spcPts val="1000"/>
                        </a:spcAft>
                      </a:pPr>
                      <a:r>
                        <a:rPr lang="en-US" sz="1300" b="1" dirty="0" smtClean="0">
                          <a:solidFill>
                            <a:schemeClr val="tx1"/>
                          </a:solidFill>
                          <a:latin typeface="Calibri"/>
                          <a:ea typeface="Calibri"/>
                          <a:cs typeface="Times New Roman"/>
                          <a:hlinkClick r:id="rId12"/>
                        </a:rPr>
                        <a:t>oosunkoya@doe.k12.ga.us</a:t>
                      </a:r>
                      <a:endParaRPr lang="en-US" sz="1300" b="1" dirty="0">
                        <a:solidFill>
                          <a:schemeClr val="tx1"/>
                        </a:solidFill>
                        <a:latin typeface="Calibri"/>
                        <a:ea typeface="Calibri"/>
                        <a:cs typeface="Times New Roman"/>
                      </a:endParaRPr>
                    </a:p>
                  </a:txBody>
                  <a:tcPr marL="120305" marR="120305" marT="62343" marB="62343"/>
                </a:tc>
              </a:tr>
              <a:tr h="293077">
                <a:tc>
                  <a:txBody>
                    <a:bodyPr/>
                    <a:lstStyle/>
                    <a:p>
                      <a:pPr algn="ctr"/>
                      <a:r>
                        <a:rPr lang="en-US" sz="1400" dirty="0" smtClean="0"/>
                        <a:t>12</a:t>
                      </a:r>
                      <a:endParaRPr lang="en-US" sz="1400" dirty="0"/>
                    </a:p>
                  </a:txBody>
                  <a:tcPr/>
                </a:tc>
                <a:tc>
                  <a:txBody>
                    <a:bodyPr/>
                    <a:lstStyle/>
                    <a:p>
                      <a:pPr algn="ctr"/>
                      <a:r>
                        <a:rPr lang="en-US" sz="1400" dirty="0" smtClean="0"/>
                        <a:t>Bobby Trawick</a:t>
                      </a:r>
                      <a:endParaRPr lang="en-US" sz="1400" dirty="0"/>
                    </a:p>
                  </a:txBody>
                  <a:tcPr/>
                </a:tc>
                <a:tc>
                  <a:txBody>
                    <a:bodyPr/>
                    <a:lstStyle/>
                    <a:p>
                      <a:pPr marL="0" marR="0" algn="ctr">
                        <a:lnSpc>
                          <a:spcPct val="115000"/>
                        </a:lnSpc>
                        <a:spcBef>
                          <a:spcPts val="0"/>
                        </a:spcBef>
                        <a:spcAft>
                          <a:spcPts val="1000"/>
                        </a:spcAft>
                      </a:pPr>
                      <a:r>
                        <a:rPr lang="en-US" sz="1300" dirty="0">
                          <a:solidFill>
                            <a:schemeClr val="tx1"/>
                          </a:solidFill>
                          <a:latin typeface="Calibri"/>
                          <a:ea typeface="Calibri"/>
                          <a:cs typeface="Times New Roman"/>
                        </a:rPr>
                        <a:t>(229) </a:t>
                      </a:r>
                      <a:r>
                        <a:rPr lang="en-US" sz="1300" dirty="0" smtClean="0">
                          <a:solidFill>
                            <a:schemeClr val="tx1"/>
                          </a:solidFill>
                          <a:latin typeface="Calibri"/>
                          <a:ea typeface="Calibri"/>
                          <a:cs typeface="Times New Roman"/>
                        </a:rPr>
                        <a:t>246-1976</a:t>
                      </a:r>
                      <a:endParaRPr lang="en-US" sz="1300" dirty="0">
                        <a:solidFill>
                          <a:schemeClr val="tx1"/>
                        </a:solidFill>
                        <a:latin typeface="Calibri"/>
                        <a:ea typeface="Calibri"/>
                        <a:cs typeface="Times New Roman"/>
                      </a:endParaRPr>
                    </a:p>
                  </a:txBody>
                  <a:tcPr marL="120305" marR="120305" marT="62343" marB="62343"/>
                </a:tc>
                <a:tc>
                  <a:txBody>
                    <a:bodyPr/>
                    <a:lstStyle/>
                    <a:p>
                      <a:pPr marL="0" marR="0" algn="ctr">
                        <a:lnSpc>
                          <a:spcPct val="115000"/>
                        </a:lnSpc>
                        <a:spcBef>
                          <a:spcPts val="0"/>
                        </a:spcBef>
                        <a:spcAft>
                          <a:spcPts val="1000"/>
                        </a:spcAft>
                      </a:pPr>
                      <a:r>
                        <a:rPr lang="en-US" sz="1300" b="1" dirty="0" smtClean="0">
                          <a:solidFill>
                            <a:schemeClr val="tx1"/>
                          </a:solidFill>
                          <a:latin typeface="Calibri"/>
                          <a:ea typeface="Calibri"/>
                          <a:cs typeface="Times New Roman"/>
                          <a:hlinkClick r:id="rId13"/>
                        </a:rPr>
                        <a:t>btrawick@doe.k12.ga.us</a:t>
                      </a:r>
                      <a:endParaRPr lang="en-US" sz="1300" b="1" dirty="0">
                        <a:solidFill>
                          <a:schemeClr val="tx1"/>
                        </a:solidFill>
                        <a:latin typeface="Calibri"/>
                        <a:ea typeface="Calibri"/>
                        <a:cs typeface="Times New Roman"/>
                      </a:endParaRPr>
                    </a:p>
                  </a:txBody>
                  <a:tcPr marL="120305" marR="120305" marT="62343" marB="62343"/>
                </a:tc>
              </a:tr>
              <a:tr h="298695">
                <a:tc>
                  <a:txBody>
                    <a:bodyPr/>
                    <a:lstStyle/>
                    <a:p>
                      <a:pPr algn="ctr"/>
                      <a:r>
                        <a:rPr lang="en-US" sz="1400" dirty="0" smtClean="0"/>
                        <a:t>13</a:t>
                      </a:r>
                      <a:endParaRPr lang="en-US" sz="1400" dirty="0"/>
                    </a:p>
                  </a:txBody>
                  <a:tcPr/>
                </a:tc>
                <a:tc>
                  <a:txBody>
                    <a:bodyPr/>
                    <a:lstStyle/>
                    <a:p>
                      <a:pPr algn="ctr"/>
                      <a:r>
                        <a:rPr lang="en-US" sz="1400" dirty="0" smtClean="0"/>
                        <a:t>Ken Banter</a:t>
                      </a:r>
                      <a:endParaRPr lang="en-US" sz="1400" dirty="0"/>
                    </a:p>
                  </a:txBody>
                  <a:tcPr/>
                </a:tc>
                <a:tc>
                  <a:txBody>
                    <a:bodyPr/>
                    <a:lstStyle/>
                    <a:p>
                      <a:pPr marL="0" marR="0" algn="ctr">
                        <a:lnSpc>
                          <a:spcPct val="115000"/>
                        </a:lnSpc>
                        <a:spcBef>
                          <a:spcPts val="0"/>
                        </a:spcBef>
                        <a:spcAft>
                          <a:spcPts val="1000"/>
                        </a:spcAft>
                      </a:pPr>
                      <a:r>
                        <a:rPr lang="en-US" sz="1300" dirty="0" smtClean="0">
                          <a:solidFill>
                            <a:schemeClr val="tx1"/>
                          </a:solidFill>
                          <a:latin typeface="Calibri"/>
                          <a:ea typeface="Calibri"/>
                          <a:cs typeface="Times New Roman"/>
                        </a:rPr>
                        <a:t>(478)</a:t>
                      </a:r>
                      <a:r>
                        <a:rPr lang="en-US" sz="1300" baseline="0" dirty="0" smtClean="0">
                          <a:solidFill>
                            <a:schemeClr val="tx1"/>
                          </a:solidFill>
                          <a:latin typeface="Calibri"/>
                          <a:ea typeface="Calibri"/>
                          <a:cs typeface="Times New Roman"/>
                        </a:rPr>
                        <a:t> 960-2255</a:t>
                      </a:r>
                      <a:endParaRPr lang="en-US" sz="1300" dirty="0">
                        <a:solidFill>
                          <a:schemeClr val="tx1"/>
                        </a:solidFill>
                        <a:latin typeface="Calibri"/>
                        <a:ea typeface="Calibri"/>
                        <a:cs typeface="Times New Roman"/>
                      </a:endParaRPr>
                    </a:p>
                  </a:txBody>
                  <a:tcPr marL="120305" marR="120305" marT="62343" marB="62343"/>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300" b="1" dirty="0" smtClean="0">
                          <a:solidFill>
                            <a:schemeClr val="tx1"/>
                          </a:solidFill>
                          <a:latin typeface="+mn-lt"/>
                          <a:ea typeface="Calibri"/>
                          <a:cs typeface="Times New Roman"/>
                          <a:hlinkClick r:id="rId13"/>
                        </a:rPr>
                        <a:t>kbanter@doe.k12.ga.us</a:t>
                      </a:r>
                      <a:endParaRPr lang="en-US" sz="1300" b="1" dirty="0" smtClean="0">
                        <a:solidFill>
                          <a:schemeClr val="tx1"/>
                        </a:solidFill>
                        <a:latin typeface="+mn-lt"/>
                        <a:ea typeface="Calibri"/>
                        <a:cs typeface="Times New Roman"/>
                      </a:endParaRPr>
                    </a:p>
                  </a:txBody>
                  <a:tcPr marL="120305" marR="120305" marT="62343" marB="62343"/>
                </a:tc>
              </a:tr>
              <a:tr h="298695">
                <a:tc>
                  <a:txBody>
                    <a:bodyPr/>
                    <a:lstStyle/>
                    <a:p>
                      <a:pPr algn="ctr"/>
                      <a:r>
                        <a:rPr lang="en-US" sz="1400" dirty="0" smtClean="0"/>
                        <a:t>14</a:t>
                      </a:r>
                      <a:endParaRPr lang="en-US" sz="1400" dirty="0"/>
                    </a:p>
                  </a:txBody>
                  <a:tcPr/>
                </a:tc>
                <a:tc>
                  <a:txBody>
                    <a:bodyPr/>
                    <a:lstStyle/>
                    <a:p>
                      <a:pPr algn="ctr"/>
                      <a:r>
                        <a:rPr lang="en-US" sz="1400" dirty="0" smtClean="0"/>
                        <a:t>Tammy Wilkes</a:t>
                      </a:r>
                      <a:endParaRPr lang="en-US" sz="1400" dirty="0"/>
                    </a:p>
                  </a:txBody>
                  <a:tcPr/>
                </a:tc>
                <a:tc>
                  <a:txBody>
                    <a:bodyPr/>
                    <a:lstStyle/>
                    <a:p>
                      <a:pPr marL="0" marR="0" algn="ctr">
                        <a:lnSpc>
                          <a:spcPct val="115000"/>
                        </a:lnSpc>
                        <a:spcBef>
                          <a:spcPts val="0"/>
                        </a:spcBef>
                        <a:spcAft>
                          <a:spcPts val="1000"/>
                        </a:spcAft>
                      </a:pPr>
                      <a:r>
                        <a:rPr lang="en-US" sz="1300" kern="1200" dirty="0" smtClean="0">
                          <a:solidFill>
                            <a:schemeClr val="tx1"/>
                          </a:solidFill>
                          <a:latin typeface="Calibri"/>
                          <a:ea typeface="Calibri"/>
                          <a:cs typeface="Times New Roman"/>
                        </a:rPr>
                        <a:t>(478) 237-2873 </a:t>
                      </a:r>
                      <a:endParaRPr lang="en-US" sz="1300" kern="1200" dirty="0">
                        <a:solidFill>
                          <a:schemeClr val="tx1"/>
                        </a:solidFill>
                        <a:latin typeface="Calibri"/>
                        <a:ea typeface="Calibri"/>
                        <a:cs typeface="Times New Roman"/>
                      </a:endParaRPr>
                    </a:p>
                  </a:txBody>
                  <a:tcPr marL="120305" marR="120305" marT="62343" marB="62343"/>
                </a:tc>
                <a:tc>
                  <a:txBody>
                    <a:bodyPr/>
                    <a:lstStyle/>
                    <a:p>
                      <a:pPr marL="0" marR="0" algn="ctr">
                        <a:lnSpc>
                          <a:spcPct val="115000"/>
                        </a:lnSpc>
                        <a:spcBef>
                          <a:spcPts val="0"/>
                        </a:spcBef>
                        <a:spcAft>
                          <a:spcPts val="1000"/>
                        </a:spcAft>
                      </a:pPr>
                      <a:r>
                        <a:rPr lang="en-US" sz="1300" b="1" u="sng" dirty="0" smtClean="0">
                          <a:solidFill>
                            <a:schemeClr val="tx1"/>
                          </a:solidFill>
                          <a:latin typeface="Calibri"/>
                          <a:ea typeface="Calibri"/>
                          <a:cs typeface="Times New Roman"/>
                          <a:hlinkClick r:id="rId14"/>
                        </a:rPr>
                        <a:t>twilkes@doe.k12.ga.us</a:t>
                      </a:r>
                      <a:endParaRPr lang="en-US" sz="1300" b="1" u="sng" dirty="0" smtClean="0">
                        <a:solidFill>
                          <a:schemeClr val="tx1"/>
                        </a:solidFill>
                        <a:latin typeface="Calibri"/>
                        <a:ea typeface="Calibri"/>
                        <a:cs typeface="Times New Roman"/>
                      </a:endParaRPr>
                    </a:p>
                  </a:txBody>
                  <a:tcPr marL="120305" marR="120305" marT="62343" marB="62343"/>
                </a:tc>
              </a:tr>
            </a:tbl>
          </a:graphicData>
        </a:graphic>
      </p:graphicFrame>
    </p:spTree>
    <p:extLst>
      <p:ext uri="{BB962C8B-B14F-4D97-AF65-F5344CB8AC3E}">
        <p14:creationId xmlns:p14="http://schemas.microsoft.com/office/powerpoint/2010/main" val="40112827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ctrTitle"/>
          </p:nvPr>
        </p:nvSpPr>
        <p:spPr>
          <a:xfrm>
            <a:off x="914400" y="934720"/>
            <a:ext cx="7315200" cy="1041400"/>
          </a:xfrm>
        </p:spPr>
        <p:txBody>
          <a:bodyPr/>
          <a:lstStyle/>
          <a:p>
            <a:pPr eaLnBrk="1" hangingPunct="1"/>
            <a:r>
              <a:rPr lang="en-US" sz="4400" dirty="0" smtClean="0">
                <a:latin typeface="+mn-lt"/>
                <a:cs typeface="Arial" charset="0"/>
              </a:rPr>
              <a:t>Presenters</a:t>
            </a:r>
          </a:p>
        </p:txBody>
      </p:sp>
      <p:sp>
        <p:nvSpPr>
          <p:cNvPr id="3" name="Subtitle 2"/>
          <p:cNvSpPr>
            <a:spLocks noGrp="1"/>
          </p:cNvSpPr>
          <p:nvPr>
            <p:ph type="subTitle" idx="1"/>
          </p:nvPr>
        </p:nvSpPr>
        <p:spPr>
          <a:xfrm>
            <a:off x="894080" y="2052320"/>
            <a:ext cx="7315200" cy="4074160"/>
          </a:xfrm>
        </p:spPr>
        <p:txBody>
          <a:bodyPr rtlCol="0">
            <a:normAutofit fontScale="25000" lnSpcReduction="20000"/>
          </a:bodyPr>
          <a:lstStyle/>
          <a:p>
            <a:pPr marL="1489075" indent="-1489075">
              <a:defRPr/>
            </a:pPr>
            <a:r>
              <a:rPr lang="en-US" sz="9600" b="1" dirty="0">
                <a:solidFill>
                  <a:schemeClr val="tx1"/>
                </a:solidFill>
                <a:cs typeface="Calibri" pitchFamily="34" charset="0"/>
              </a:rPr>
              <a:t>Elaine Dawsey	</a:t>
            </a:r>
          </a:p>
          <a:p>
            <a:pPr>
              <a:tabLst>
                <a:tab pos="574675" algn="l"/>
              </a:tabLst>
              <a:defRPr/>
            </a:pPr>
            <a:r>
              <a:rPr lang="en-US" sz="9600" b="1" dirty="0">
                <a:solidFill>
                  <a:schemeClr val="tx1"/>
                </a:solidFill>
                <a:cs typeface="Calibri" pitchFamily="34" charset="0"/>
              </a:rPr>
              <a:t>Georgia Department of Education</a:t>
            </a:r>
          </a:p>
          <a:p>
            <a:pPr>
              <a:tabLst>
                <a:tab pos="574675" algn="l"/>
              </a:tabLst>
              <a:defRPr/>
            </a:pPr>
            <a:r>
              <a:rPr lang="en-US" sz="9600" b="1" dirty="0">
                <a:solidFill>
                  <a:schemeClr val="tx1"/>
                </a:solidFill>
                <a:cs typeface="Calibri" pitchFamily="34" charset="0"/>
              </a:rPr>
              <a:t>Title I Education Program Specialist</a:t>
            </a:r>
          </a:p>
          <a:p>
            <a:pPr>
              <a:tabLst>
                <a:tab pos="574675" algn="l"/>
              </a:tabLst>
              <a:defRPr/>
            </a:pPr>
            <a:r>
              <a:rPr lang="en-US" sz="9600" b="1" dirty="0">
                <a:solidFill>
                  <a:srgbClr val="FF0000"/>
                </a:solidFill>
                <a:cs typeface="Calibri" pitchFamily="34" charset="0"/>
              </a:rPr>
              <a:t> </a:t>
            </a:r>
            <a:r>
              <a:rPr lang="en-US" sz="9600" b="1" dirty="0">
                <a:solidFill>
                  <a:srgbClr val="FF0000"/>
                </a:solidFill>
                <a:cs typeface="Calibri" pitchFamily="34" charset="0"/>
                <a:hlinkClick r:id="rId2"/>
              </a:rPr>
              <a:t>edawsey@doe.k12.ga.us  </a:t>
            </a:r>
          </a:p>
          <a:p>
            <a:pPr>
              <a:defRPr/>
            </a:pPr>
            <a:r>
              <a:rPr lang="en-US" sz="9600" b="1" dirty="0">
                <a:solidFill>
                  <a:schemeClr val="tx1"/>
                </a:solidFill>
                <a:cs typeface="Calibri" pitchFamily="34" charset="0"/>
              </a:rPr>
              <a:t>(478) 971-0114</a:t>
            </a:r>
          </a:p>
          <a:p>
            <a:pPr>
              <a:defRPr/>
            </a:pPr>
            <a:endParaRPr lang="en-US" sz="9600" b="1" dirty="0">
              <a:solidFill>
                <a:prstClr val="black"/>
              </a:solidFill>
              <a:cs typeface="Calibri" pitchFamily="34" charset="0"/>
            </a:endParaRPr>
          </a:p>
          <a:p>
            <a:pPr>
              <a:defRPr/>
            </a:pPr>
            <a:r>
              <a:rPr lang="en-US" sz="9600" b="1" dirty="0">
                <a:solidFill>
                  <a:prstClr val="black"/>
                </a:solidFill>
                <a:cs typeface="Calibri" pitchFamily="34" charset="0"/>
              </a:rPr>
              <a:t>Marijo Pitts-Sheffield</a:t>
            </a:r>
          </a:p>
          <a:p>
            <a:pPr>
              <a:defRPr/>
            </a:pPr>
            <a:r>
              <a:rPr lang="en-US" sz="9600" b="1" dirty="0">
                <a:solidFill>
                  <a:prstClr val="black"/>
                </a:solidFill>
                <a:cs typeface="Calibri" pitchFamily="34" charset="0"/>
              </a:rPr>
              <a:t>Georgia Department of Education</a:t>
            </a:r>
          </a:p>
          <a:p>
            <a:pPr>
              <a:defRPr/>
            </a:pPr>
            <a:r>
              <a:rPr lang="en-US" sz="9600" b="1" dirty="0">
                <a:solidFill>
                  <a:schemeClr val="tx1"/>
                </a:solidFill>
                <a:cs typeface="Calibri" pitchFamily="34" charset="0"/>
              </a:rPr>
              <a:t>Title I Education Program Specialist</a:t>
            </a:r>
          </a:p>
          <a:p>
            <a:pPr>
              <a:defRPr/>
            </a:pPr>
            <a:r>
              <a:rPr lang="en-US" sz="9600" b="1" dirty="0">
                <a:cs typeface="Calibri" pitchFamily="34" charset="0"/>
                <a:hlinkClick r:id="rId3"/>
              </a:rPr>
              <a:t>mpitts@doe.k12.ga.us</a:t>
            </a:r>
            <a:endParaRPr lang="en-US" sz="9600" b="1" dirty="0">
              <a:cs typeface="Calibri" pitchFamily="34" charset="0"/>
            </a:endParaRPr>
          </a:p>
          <a:p>
            <a:pPr>
              <a:defRPr/>
            </a:pPr>
            <a:r>
              <a:rPr lang="en-US" sz="9600" b="1" dirty="0">
                <a:solidFill>
                  <a:schemeClr val="tx1"/>
                </a:solidFill>
                <a:cs typeface="Calibri" pitchFamily="34" charset="0"/>
              </a:rPr>
              <a:t>(912) </a:t>
            </a:r>
            <a:r>
              <a:rPr lang="en-US" sz="9600" b="1" dirty="0" smtClean="0">
                <a:solidFill>
                  <a:schemeClr val="tx1"/>
                </a:solidFill>
                <a:cs typeface="Calibri" pitchFamily="34" charset="0"/>
              </a:rPr>
              <a:t>269-1216</a:t>
            </a:r>
            <a:endParaRPr lang="en-US" sz="9600" dirty="0" smtClean="0">
              <a:solidFill>
                <a:schemeClr val="tx1"/>
              </a:solidFill>
              <a:cs typeface="Arial" pitchFamily="34" charset="0"/>
            </a:endParaRPr>
          </a:p>
          <a:p>
            <a:pPr>
              <a:defRPr/>
            </a:pPr>
            <a:endParaRPr lang="en-US" dirty="0" smtClean="0">
              <a:cs typeface="Arial" pitchFamily="34" charset="0"/>
            </a:endParaRPr>
          </a:p>
          <a:p>
            <a:pPr eaLnBrk="1" fontAlgn="auto" hangingPunct="1">
              <a:spcAft>
                <a:spcPts val="0"/>
              </a:spcAft>
              <a:buFont typeface="Arial" pitchFamily="34" charset="0"/>
              <a:buNone/>
              <a:defRPr/>
            </a:pPr>
            <a:endParaRPr lang="en-US" dirty="0"/>
          </a:p>
        </p:txBody>
      </p:sp>
      <p:sp>
        <p:nvSpPr>
          <p:cNvPr id="2053" name="Slide Number Placeholder 4"/>
          <p:cNvSpPr>
            <a:spLocks noGrp="1"/>
          </p:cNvSpPr>
          <p:nvPr>
            <p:ph type="sldNum" sz="quarter" idx="4294967295"/>
          </p:nvPr>
        </p:nvSpPr>
        <p:spPr bwMode="auto">
          <a:xfrm>
            <a:off x="8077200" y="6356350"/>
            <a:ext cx="609600" cy="365125"/>
          </a:xfrm>
          <a:prstGeom prst="rect">
            <a:avLst/>
          </a:prstGeom>
          <a:ln>
            <a:miter lim="800000"/>
            <a:headEnd/>
            <a:tailEnd/>
          </a:ln>
        </p:spPr>
        <p:txBody>
          <a:bodyPr wrap="square" numCol="1" anchorCtr="0" compatLnSpc="1">
            <a:prstTxWarp prst="textNoShape">
              <a:avLst/>
            </a:prstTxWarp>
          </a:bodyPr>
          <a:lstStyle/>
          <a:p>
            <a:pPr fontAlgn="base">
              <a:spcBef>
                <a:spcPct val="0"/>
              </a:spcBef>
              <a:spcAft>
                <a:spcPct val="0"/>
              </a:spcAft>
              <a:defRPr/>
            </a:pPr>
            <a:fld id="{FB896852-E9F5-480D-A784-F13AC3FD2264}" type="slidenum">
              <a:rPr lang="en-US" smtClean="0"/>
              <a:pPr fontAlgn="base">
                <a:spcBef>
                  <a:spcPct val="0"/>
                </a:spcBef>
                <a:spcAft>
                  <a:spcPct val="0"/>
                </a:spcAft>
                <a:defRPr/>
              </a:pPr>
              <a:t>55</a:t>
            </a:fld>
            <a:endParaRPr lang="en-US" dirty="0" smtClean="0"/>
          </a:p>
        </p:txBody>
      </p:sp>
    </p:spTree>
    <p:extLst>
      <p:ext uri="{BB962C8B-B14F-4D97-AF65-F5344CB8AC3E}">
        <p14:creationId xmlns:p14="http://schemas.microsoft.com/office/powerpoint/2010/main" val="2006587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24840" y="1361440"/>
            <a:ext cx="7777480" cy="2042160"/>
          </a:xfrm>
        </p:spPr>
        <p:txBody>
          <a:bodyPr>
            <a:normAutofit fontScale="90000"/>
          </a:bodyPr>
          <a:lstStyle/>
          <a:p>
            <a:r>
              <a:rPr lang="en-US" sz="4400" dirty="0" smtClean="0">
                <a:latin typeface="+mn-lt"/>
              </a:rPr>
              <a:t/>
            </a:r>
            <a:br>
              <a:rPr lang="en-US" sz="4400" dirty="0" smtClean="0">
                <a:latin typeface="+mn-lt"/>
              </a:rPr>
            </a:br>
            <a:r>
              <a:rPr lang="en-US" sz="4400" dirty="0">
                <a:latin typeface="+mn-lt"/>
              </a:rPr>
              <a:t/>
            </a:r>
            <a:br>
              <a:rPr lang="en-US" sz="4400" dirty="0">
                <a:latin typeface="+mn-lt"/>
              </a:rPr>
            </a:br>
            <a:r>
              <a:rPr lang="en-US" sz="4900" dirty="0" smtClean="0">
                <a:latin typeface="+mn-lt"/>
              </a:rPr>
              <a:t>Timeline for Private School Consultation</a:t>
            </a:r>
            <a:br>
              <a:rPr lang="en-US" sz="4900" dirty="0" smtClean="0">
                <a:latin typeface="+mn-lt"/>
              </a:rPr>
            </a:br>
            <a:r>
              <a:rPr lang="en-US" sz="3100" i="1" dirty="0" smtClean="0">
                <a:latin typeface="+mn-lt"/>
              </a:rPr>
              <a:t>Providing Equitable Services to Eligible Private School Children</a:t>
            </a:r>
            <a:endParaRPr lang="en-US" sz="3100" dirty="0">
              <a:latin typeface="+mn-lt"/>
            </a:endParaRPr>
          </a:p>
        </p:txBody>
      </p:sp>
      <p:sp>
        <p:nvSpPr>
          <p:cNvPr id="7" name="Subtitle 6"/>
          <p:cNvSpPr>
            <a:spLocks noGrp="1"/>
          </p:cNvSpPr>
          <p:nvPr>
            <p:ph type="subTitle" idx="1"/>
          </p:nvPr>
        </p:nvSpPr>
        <p:spPr>
          <a:xfrm>
            <a:off x="1163320" y="4465638"/>
            <a:ext cx="6858000" cy="1655762"/>
          </a:xfrm>
        </p:spPr>
        <p:txBody>
          <a:bodyPr/>
          <a:lstStyle/>
          <a:p>
            <a:r>
              <a:rPr lang="en-US" dirty="0" smtClean="0"/>
              <a:t>Georgia Department of Education</a:t>
            </a:r>
          </a:p>
          <a:p>
            <a:r>
              <a:rPr lang="en-US" dirty="0" smtClean="0"/>
              <a:t>13</a:t>
            </a:r>
            <a:r>
              <a:rPr lang="en-US" baseline="30000" dirty="0" smtClean="0"/>
              <a:t>th</a:t>
            </a:r>
            <a:r>
              <a:rPr lang="en-US" dirty="0" smtClean="0"/>
              <a:t> Annual </a:t>
            </a:r>
            <a:r>
              <a:rPr lang="en-US" smtClean="0"/>
              <a:t>Title Programs Conference</a:t>
            </a:r>
            <a:endParaRPr lang="en-US" dirty="0" smtClean="0"/>
          </a:p>
          <a:p>
            <a:r>
              <a:rPr lang="en-US" dirty="0" smtClean="0"/>
              <a:t>June 15-19, 2015</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5/25/2015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56</a:t>
            </a:fld>
            <a:endParaRPr lang="en-US" dirty="0"/>
          </a:p>
        </p:txBody>
      </p:sp>
    </p:spTree>
    <p:extLst>
      <p:ext uri="{BB962C8B-B14F-4D97-AF65-F5344CB8AC3E}">
        <p14:creationId xmlns:p14="http://schemas.microsoft.com/office/powerpoint/2010/main" val="1935100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r>
              <a:rPr lang="en-US" dirty="0" smtClean="0">
                <a:latin typeface="+mn-lt"/>
                <a:cs typeface="Arial" charset="0"/>
              </a:rPr>
              <a:t>Guidance</a:t>
            </a:r>
          </a:p>
        </p:txBody>
      </p:sp>
      <p:sp>
        <p:nvSpPr>
          <p:cNvPr id="7172" name="Subtitle 2"/>
          <p:cNvSpPr>
            <a:spLocks noGrp="1"/>
          </p:cNvSpPr>
          <p:nvPr>
            <p:ph idx="1"/>
          </p:nvPr>
        </p:nvSpPr>
        <p:spPr/>
        <p:txBody>
          <a:bodyPr>
            <a:normAutofit/>
          </a:bodyPr>
          <a:lstStyle/>
          <a:p>
            <a:pPr marL="0" indent="0">
              <a:buFont typeface="Arial" pitchFamily="34" charset="0"/>
              <a:buNone/>
              <a:defRPr/>
            </a:pPr>
            <a:r>
              <a:rPr lang="en-US" dirty="0" smtClean="0">
                <a:cs typeface="Arial" pitchFamily="34" charset="0"/>
              </a:rPr>
              <a:t>The Elementary and Secondary Education Act of 1965 (ESEA) provides benefits to private school students, teachers and other education personnel, including those in religiously affiliated schools.</a:t>
            </a:r>
          </a:p>
          <a:p>
            <a:pPr>
              <a:buFont typeface="Arial" pitchFamily="34" charset="0"/>
              <a:buChar char="•"/>
              <a:defRPr/>
            </a:pPr>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E37AA9AD-413B-4516-B777-BD4B68DF9753}" type="slidenum">
              <a:rPr lang="en-SG" smtClean="0"/>
              <a:pPr>
                <a:defRPr/>
              </a:pPr>
              <a:t>6</a:t>
            </a:fld>
            <a:endParaRPr lang="en-SG" dirty="0"/>
          </a:p>
        </p:txBody>
      </p:sp>
    </p:spTree>
    <p:extLst>
      <p:ext uri="{BB962C8B-B14F-4D97-AF65-F5344CB8AC3E}">
        <p14:creationId xmlns:p14="http://schemas.microsoft.com/office/powerpoint/2010/main" val="225459045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r>
              <a:rPr lang="en-US" dirty="0" smtClean="0">
                <a:latin typeface="+mn-lt"/>
                <a:cs typeface="Arial" charset="0"/>
              </a:rPr>
              <a:t>Guidance</a:t>
            </a:r>
          </a:p>
        </p:txBody>
      </p:sp>
      <p:sp>
        <p:nvSpPr>
          <p:cNvPr id="3" name="Subtitle 2"/>
          <p:cNvSpPr>
            <a:spLocks noGrp="1"/>
          </p:cNvSpPr>
          <p:nvPr>
            <p:ph idx="1"/>
          </p:nvPr>
        </p:nvSpPr>
        <p:spPr/>
        <p:txBody>
          <a:bodyPr>
            <a:normAutofit/>
          </a:bodyPr>
          <a:lstStyle/>
          <a:p>
            <a:pPr marL="3175" indent="-6350" eaLnBrk="1" hangingPunct="1">
              <a:spcBef>
                <a:spcPts val="0"/>
              </a:spcBef>
              <a:buFont typeface="Arial" pitchFamily="34" charset="0"/>
              <a:buNone/>
              <a:defRPr/>
            </a:pPr>
            <a:r>
              <a:rPr lang="en-US" dirty="0" smtClean="0">
                <a:cs typeface="Arial" pitchFamily="34" charset="0"/>
              </a:rPr>
              <a:t>Section 1120 of the Title I Part A guidelines requires a participating district to provide eligible children attending private elementary and secondary schools, their teachers, and their families with Title I services or other benefits that are equitable to those provided to eligible public school children, their teachers, and their families.</a:t>
            </a:r>
          </a:p>
          <a:p>
            <a:pPr>
              <a:defRPr/>
            </a:pPr>
            <a:endParaRPr lang="en-US" dirty="0">
              <a:latin typeface="Arial" pitchFamily="34" charset="0"/>
              <a:cs typeface="Arial" pitchFamily="34" charset="0"/>
            </a:endParaRP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8DC156E0-580C-4CFB-88CB-6E71E1E651EA}" type="slidenum">
              <a:rPr lang="en-SG" smtClean="0"/>
              <a:pPr>
                <a:defRPr/>
              </a:pPr>
              <a:t>7</a:t>
            </a:fld>
            <a:endParaRPr lang="en-SG" dirty="0"/>
          </a:p>
        </p:txBody>
      </p:sp>
    </p:spTree>
    <p:extLst>
      <p:ext uri="{BB962C8B-B14F-4D97-AF65-F5344CB8AC3E}">
        <p14:creationId xmlns:p14="http://schemas.microsoft.com/office/powerpoint/2010/main" val="408032108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eaLnBrk="1" hangingPunct="1"/>
            <a:r>
              <a:rPr lang="en-US" dirty="0" smtClean="0">
                <a:latin typeface="+mn-lt"/>
                <a:cs typeface="Arial" charset="0"/>
              </a:rPr>
              <a:t>Guidance</a:t>
            </a:r>
          </a:p>
        </p:txBody>
      </p:sp>
      <p:sp>
        <p:nvSpPr>
          <p:cNvPr id="9220" name="Subtitle 2"/>
          <p:cNvSpPr>
            <a:spLocks noGrp="1"/>
          </p:cNvSpPr>
          <p:nvPr>
            <p:ph idx="1"/>
          </p:nvPr>
        </p:nvSpPr>
        <p:spPr/>
        <p:txBody>
          <a:bodyPr/>
          <a:lstStyle/>
          <a:p>
            <a:pPr marL="0" indent="0" eaLnBrk="1" hangingPunct="1">
              <a:buFont typeface="Arial" pitchFamily="34" charset="0"/>
              <a:buNone/>
              <a:defRPr/>
            </a:pPr>
            <a:r>
              <a:rPr lang="en-US" dirty="0" smtClean="0">
                <a:cs typeface="Arial" pitchFamily="34" charset="0"/>
              </a:rPr>
              <a:t>Title I, Part A funds are aimed at children who are at-risk of failing to meet the state’s student academic achievement  standards or other more appropriate standards for private school Title l students as determined in consultation</a:t>
            </a:r>
            <a:r>
              <a:rPr lang="en-US" i="1" dirty="0" smtClean="0">
                <a:cs typeface="Arial" pitchFamily="34" charset="0"/>
              </a:rPr>
              <a:t>. </a:t>
            </a:r>
          </a:p>
          <a:p>
            <a:pPr>
              <a:buFont typeface="Arial" pitchFamily="34" charset="0"/>
              <a:buNone/>
              <a:defRPr/>
            </a:pPr>
            <a:endParaRPr lang="en-US" dirty="0" smtClean="0">
              <a:latin typeface="Arial" pitchFamily="34" charset="0"/>
              <a:cs typeface="Arial" pitchFamily="34" charset="0"/>
            </a:endParaRP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46BBAA09-AD81-49F5-A133-4A210ADB280F}" type="slidenum">
              <a:rPr lang="en-SG" smtClean="0"/>
              <a:pPr>
                <a:defRPr/>
              </a:pPr>
              <a:t>8</a:t>
            </a:fld>
            <a:endParaRPr lang="en-SG" dirty="0"/>
          </a:p>
        </p:txBody>
      </p:sp>
    </p:spTree>
    <p:extLst>
      <p:ext uri="{BB962C8B-B14F-4D97-AF65-F5344CB8AC3E}">
        <p14:creationId xmlns:p14="http://schemas.microsoft.com/office/powerpoint/2010/main" val="79681371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US" dirty="0" smtClean="0">
                <a:latin typeface="+mn-lt"/>
                <a:cs typeface="Arial" charset="0"/>
              </a:rPr>
              <a:t>Guidance</a:t>
            </a:r>
          </a:p>
        </p:txBody>
      </p:sp>
      <p:sp>
        <p:nvSpPr>
          <p:cNvPr id="10244" name="Subtitle 2"/>
          <p:cNvSpPr>
            <a:spLocks noGrp="1"/>
          </p:cNvSpPr>
          <p:nvPr>
            <p:ph idx="1"/>
          </p:nvPr>
        </p:nvSpPr>
        <p:spPr/>
        <p:txBody>
          <a:bodyPr>
            <a:normAutofit fontScale="92500" lnSpcReduction="20000"/>
          </a:bodyPr>
          <a:lstStyle/>
          <a:p>
            <a:pPr marL="0" indent="0">
              <a:buFontTx/>
              <a:buNone/>
              <a:defRPr/>
            </a:pPr>
            <a:r>
              <a:rPr lang="en-US" sz="3300" dirty="0" smtClean="0">
                <a:cs typeface="Arial" pitchFamily="34" charset="0"/>
              </a:rPr>
              <a:t>Federal programs with equitable participation requirements:</a:t>
            </a:r>
          </a:p>
          <a:p>
            <a:pPr lvl="1">
              <a:buFont typeface="Arial" pitchFamily="34" charset="0"/>
              <a:buChar char="•"/>
              <a:defRPr/>
            </a:pPr>
            <a:r>
              <a:rPr lang="en-US" sz="2800" dirty="0" smtClean="0">
                <a:cs typeface="Arial" pitchFamily="34" charset="0"/>
              </a:rPr>
              <a:t>Title I, Part A – Improving The Academic Achievement of the Disadvantaged</a:t>
            </a:r>
          </a:p>
          <a:p>
            <a:pPr lvl="1">
              <a:buFont typeface="Arial" pitchFamily="34" charset="0"/>
              <a:buChar char="•"/>
              <a:defRPr/>
            </a:pPr>
            <a:r>
              <a:rPr lang="en-US" sz="2800" dirty="0" smtClean="0">
                <a:cs typeface="Arial" pitchFamily="34" charset="0"/>
              </a:rPr>
              <a:t>Title I, Part C – Education of Migratory Children</a:t>
            </a:r>
          </a:p>
          <a:p>
            <a:pPr lvl="1">
              <a:buFont typeface="Arial" pitchFamily="34" charset="0"/>
              <a:buChar char="•"/>
              <a:defRPr/>
            </a:pPr>
            <a:r>
              <a:rPr lang="en-US" sz="2800" dirty="0" smtClean="0">
                <a:cs typeface="Arial" pitchFamily="34" charset="0"/>
              </a:rPr>
              <a:t>Title II, Part A – Teacher and Principal Quality</a:t>
            </a:r>
          </a:p>
          <a:p>
            <a:pPr lvl="1">
              <a:buFont typeface="Arial" pitchFamily="34" charset="0"/>
              <a:buChar char="•"/>
              <a:defRPr/>
            </a:pPr>
            <a:r>
              <a:rPr lang="en-US" sz="2800" dirty="0" smtClean="0">
                <a:cs typeface="Arial" pitchFamily="34" charset="0"/>
              </a:rPr>
              <a:t>Title II, Part B – Mathematics and Science Partnership</a:t>
            </a:r>
          </a:p>
          <a:p>
            <a:pPr lvl="1">
              <a:buFont typeface="Arial" pitchFamily="34" charset="0"/>
              <a:buChar char="•"/>
              <a:defRPr/>
            </a:pPr>
            <a:r>
              <a:rPr lang="en-US" sz="2800" dirty="0" smtClean="0">
                <a:cs typeface="Arial" pitchFamily="34" charset="0"/>
              </a:rPr>
              <a:t>Title III, Part A – Language Instruction for Limited English Proficient and Immigrant Students (ESOL)</a:t>
            </a:r>
          </a:p>
          <a:p>
            <a:pPr lvl="1">
              <a:buFont typeface="Arial" pitchFamily="34" charset="0"/>
              <a:buChar char="•"/>
              <a:defRPr/>
            </a:pPr>
            <a:r>
              <a:rPr lang="en-US" sz="2800" dirty="0" smtClean="0">
                <a:cs typeface="Arial" pitchFamily="34" charset="0"/>
              </a:rPr>
              <a:t>Title IV, Part B – 21</a:t>
            </a:r>
            <a:r>
              <a:rPr lang="en-US" sz="2800" baseline="30000" dirty="0" smtClean="0">
                <a:cs typeface="Arial" pitchFamily="34" charset="0"/>
              </a:rPr>
              <a:t>st</a:t>
            </a:r>
            <a:r>
              <a:rPr lang="en-US" sz="2800" dirty="0" smtClean="0">
                <a:cs typeface="Arial" pitchFamily="34" charset="0"/>
              </a:rPr>
              <a:t> Century Community Learning Centers</a:t>
            </a:r>
            <a:endParaRPr lang="en-US" sz="2000" dirty="0" smtClean="0">
              <a:cs typeface="Arial" pitchFamily="34" charset="0"/>
            </a:endParaRPr>
          </a:p>
          <a:p>
            <a:pPr>
              <a:buFont typeface="Arial" charset="0"/>
              <a:buNone/>
              <a:defRPr/>
            </a:pPr>
            <a:endParaRPr lang="en-US" sz="20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4C18B6D4-93C7-47E7-BE27-4C7DCF47F1FC}" type="slidenum">
              <a:rPr lang="en-SG" smtClean="0"/>
              <a:pPr>
                <a:defRPr/>
              </a:pPr>
              <a:t>9</a:t>
            </a:fld>
            <a:endParaRPr lang="en-SG" dirty="0"/>
          </a:p>
        </p:txBody>
      </p:sp>
    </p:spTree>
    <p:extLst>
      <p:ext uri="{BB962C8B-B14F-4D97-AF65-F5344CB8AC3E}">
        <p14:creationId xmlns:p14="http://schemas.microsoft.com/office/powerpoint/2010/main" val="24541802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66569ed78ef03d9940b56cdcaa4b98c3">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e0a227e79e5b6307bbf1572d7d772b37"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BD0FE77-31C2-4E6A-BBB7-8828E5A0F637}"/>
</file>

<file path=customXml/itemProps2.xml><?xml version="1.0" encoding="utf-8"?>
<ds:datastoreItem xmlns:ds="http://schemas.openxmlformats.org/officeDocument/2006/customXml" ds:itemID="{F021A9E6-4D88-49F5-9DD9-D46CD7B159F0}"/>
</file>

<file path=customXml/itemProps3.xml><?xml version="1.0" encoding="utf-8"?>
<ds:datastoreItem xmlns:ds="http://schemas.openxmlformats.org/officeDocument/2006/customXml" ds:itemID="{65E6729A-7C75-4C7F-AE4B-D56A712D1D3B}"/>
</file>

<file path=docProps/app.xml><?xml version="1.0" encoding="utf-8"?>
<Properties xmlns="http://schemas.openxmlformats.org/officeDocument/2006/extended-properties" xmlns:vt="http://schemas.openxmlformats.org/officeDocument/2006/docPropsVTypes">
  <Template>GaDOE-PowerPoint-WhiteTemplate</Template>
  <TotalTime>3397</TotalTime>
  <Words>2679</Words>
  <Application>Microsoft Office PowerPoint</Application>
  <PresentationFormat>On-screen Show (4:3)</PresentationFormat>
  <Paragraphs>503</Paragraphs>
  <Slides>56</Slides>
  <Notes>2</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GaDOE-PowerPoint-WhiteTemplate</vt:lpstr>
      <vt:lpstr>        Private Schools—Part 2  Timeline for Private School Consultation Providing Equitable Services to Eligible Private School Children</vt:lpstr>
      <vt:lpstr>PowerPoint Presentation</vt:lpstr>
      <vt:lpstr>Presenters</vt:lpstr>
      <vt:lpstr>Workshop Purpose</vt:lpstr>
      <vt:lpstr>Guidance</vt:lpstr>
      <vt:lpstr>Guidance</vt:lpstr>
      <vt:lpstr>Guidance</vt:lpstr>
      <vt:lpstr>Guidance</vt:lpstr>
      <vt:lpstr>Guidance</vt:lpstr>
      <vt:lpstr>Guidance</vt:lpstr>
      <vt:lpstr>Roles and Responsibilities</vt:lpstr>
      <vt:lpstr>Roles and Responsibilities</vt:lpstr>
      <vt:lpstr>Roles and Responsibilities</vt:lpstr>
      <vt:lpstr>Consultation</vt:lpstr>
      <vt:lpstr>Consultation</vt:lpstr>
      <vt:lpstr>Consultation</vt:lpstr>
      <vt:lpstr>Consultation</vt:lpstr>
      <vt:lpstr>Consultation</vt:lpstr>
      <vt:lpstr>Consultation</vt:lpstr>
      <vt:lpstr>Consultation</vt:lpstr>
      <vt:lpstr>Consultation</vt:lpstr>
      <vt:lpstr>Consultation</vt:lpstr>
      <vt:lpstr>Consultation</vt:lpstr>
      <vt:lpstr>Consultation</vt:lpstr>
      <vt:lpstr>Consultation</vt:lpstr>
      <vt:lpstr>Consultation</vt:lpstr>
      <vt:lpstr>Consultation</vt:lpstr>
      <vt:lpstr>Consultation</vt:lpstr>
      <vt:lpstr>Private School Worksheets</vt:lpstr>
      <vt:lpstr>EXAMPLE OF A TIMELINE  FOR DISTRICT CONSULTATION WITH  PRIVATE SCHOOL OFFICIALS  (20 month cycle)</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Timeline for Consultation</vt:lpstr>
      <vt:lpstr>PowerPoint Presentation</vt:lpstr>
      <vt:lpstr>Presenters</vt:lpstr>
      <vt:lpstr>  Timeline for Private School Consultation Providing Equitable Services to Eligible Private School Children</vt:lpstr>
    </vt:vector>
  </TitlesOfParts>
  <Company>GADOE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Dawsey</dc:creator>
  <cp:lastModifiedBy>LENOVO USER</cp:lastModifiedBy>
  <cp:revision>46</cp:revision>
  <cp:lastPrinted>2015-05-07T23:09:58Z</cp:lastPrinted>
  <dcterms:created xsi:type="dcterms:W3CDTF">2015-02-03T13:22:16Z</dcterms:created>
  <dcterms:modified xsi:type="dcterms:W3CDTF">2015-05-25T18:08:39Z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139500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