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47.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6" r:id="rId2"/>
    <p:sldId id="257" r:id="rId3"/>
    <p:sldId id="287" r:id="rId4"/>
    <p:sldId id="28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98" r:id="rId26"/>
    <p:sldId id="290" r:id="rId27"/>
    <p:sldId id="289" r:id="rId28"/>
    <p:sldId id="291" r:id="rId29"/>
    <p:sldId id="292" r:id="rId30"/>
    <p:sldId id="293" r:id="rId31"/>
    <p:sldId id="295" r:id="rId32"/>
    <p:sldId id="294" r:id="rId33"/>
    <p:sldId id="300" r:id="rId34"/>
    <p:sldId id="296" r:id="rId35"/>
    <p:sldId id="302" r:id="rId36"/>
    <p:sldId id="303" r:id="rId37"/>
    <p:sldId id="304" r:id="rId38"/>
    <p:sldId id="305" r:id="rId39"/>
    <p:sldId id="310" r:id="rId40"/>
    <p:sldId id="306" r:id="rId41"/>
    <p:sldId id="307" r:id="rId42"/>
    <p:sldId id="309" r:id="rId43"/>
    <p:sldId id="301" r:id="rId44"/>
    <p:sldId id="281" r:id="rId45"/>
    <p:sldId id="284" r:id="rId46"/>
    <p:sldId id="285" r:id="rId47"/>
    <p:sldId id="286" r:id="rId48"/>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9" autoAdjust="0"/>
  </p:normalViewPr>
  <p:slideViewPr>
    <p:cSldViewPr snapToGrid="0">
      <p:cViewPr varScale="1">
        <p:scale>
          <a:sx n="61" d="100"/>
          <a:sy n="61" d="100"/>
        </p:scale>
        <p:origin x="112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786"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698172" y="0"/>
            <a:ext cx="3287485" cy="463550"/>
          </a:xfrm>
          <a:prstGeom prst="rect">
            <a:avLst/>
          </a:prstGeom>
        </p:spPr>
        <p:txBody>
          <a:bodyPr vert="horz" lIns="91440" tIns="45720" rIns="91440" bIns="45720" rtlCol="0"/>
          <a:lstStyle>
            <a:lvl1pPr algn="l">
              <a:defRPr sz="1200"/>
            </a:lvl1pPr>
          </a:lstStyle>
          <a:p>
            <a:pPr algn="ctr"/>
            <a:r>
              <a:rPr lang="en-US" dirty="0" smtClean="0"/>
              <a:t>Georgia Department of Education</a:t>
            </a:r>
          </a:p>
          <a:p>
            <a:pPr algn="ctr"/>
            <a:r>
              <a:rPr lang="en-US" dirty="0" smtClean="0"/>
              <a:t>Determining Comparability</a:t>
            </a:r>
            <a:endParaRPr lang="en-US" dirty="0"/>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05863"/>
            <a:ext cx="6770914"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F51B6A33-20F9-4967-954B-C2EFA5C22D88}" type="slidenum">
              <a:rPr lang="en-US" smtClean="0"/>
              <a:t>‹#›</a:t>
            </a:fld>
            <a:endParaRPr lang="en-US" dirty="0"/>
          </a:p>
        </p:txBody>
      </p:sp>
    </p:spTree>
    <p:extLst>
      <p:ext uri="{BB962C8B-B14F-4D97-AF65-F5344CB8AC3E}">
        <p14:creationId xmlns:p14="http://schemas.microsoft.com/office/powerpoint/2010/main" val="2751365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D8AB1433-BF8B-45C5-81D6-089F21EECCF9}" type="datetimeFigureOut">
              <a:rPr lang="en-US" smtClean="0"/>
              <a:t>5/21/2015</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a:t>
            </a:fld>
            <a:endParaRPr lang="en-US" dirty="0"/>
          </a:p>
        </p:txBody>
      </p:sp>
    </p:spTree>
    <p:extLst>
      <p:ext uri="{BB962C8B-B14F-4D97-AF65-F5344CB8AC3E}">
        <p14:creationId xmlns:p14="http://schemas.microsoft.com/office/powerpoint/2010/main" val="1718995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7284E61-CE9C-40BE-B6BE-6CF91BD8E6A5}" type="datetime1">
              <a:rPr lang="en-US" smtClean="0"/>
              <a:t>5/21/2015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A09944-7405-4E0D-B183-A534BE9EFE83}" type="datetime1">
              <a:rPr lang="en-US" smtClean="0"/>
              <a:t>5/21/2015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53DBDB7-7890-44CD-B242-EF903DA4CE53}" type="datetime1">
              <a:rPr lang="en-US" smtClean="0"/>
              <a:t>5/21/2015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4A1D2DD-7803-489D-90E4-553FE60D50F3}" type="datetime1">
              <a:rPr lang="en-US" smtClean="0"/>
              <a:t>5/21/2015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9EF9694-4438-4FCF-B6E9-99FCB4156AFF}" type="datetime1">
              <a:rPr lang="en-US" smtClean="0"/>
              <a:t>5/21/2015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1D86A7A-0AA2-4CEA-A0BF-1A28660A41F8}" type="datetime1">
              <a:rPr lang="en-US" smtClean="0"/>
              <a:t>5/21/2015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B66EACB-A66A-4D22-9A5F-E46D8062E2DA}" type="datetime1">
              <a:rPr lang="en-US" smtClean="0"/>
              <a:t>5/21/2015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7D443A2-11A9-4DF7-817C-54E84E36B6C6}" type="datetime1">
              <a:rPr lang="en-US" smtClean="0"/>
              <a:t>5/21/2015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D5E2B73-CC73-43B0-8465-797ED4D2ECD8}" type="datetime1">
              <a:rPr lang="en-US" smtClean="0"/>
              <a:t>5/21/2015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AA71296-16CE-4917-8337-0366C8DD0D78}" type="datetime1">
              <a:rPr lang="en-US" smtClean="0"/>
              <a:t>5/21/2015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207AB4A-A105-47C0-AC99-4F18E2FCD20E}" type="datetime1">
              <a:rPr lang="en-US" smtClean="0"/>
              <a:t>5/21/2015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AD2CF05-CE92-4BBF-922F-50A91266C6DE}" type="datetime1">
              <a:rPr lang="en-US" smtClean="0"/>
              <a:t>5/21/2015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everson@doe.k12.ga.us" TargetMode="External"/><Relationship Id="rId2" Type="http://schemas.openxmlformats.org/officeDocument/2006/relationships/hyperlink" Target="mailto:kpruett@doe.k12.ga.us"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btrawick@doe.k12.ga.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Determining Comparability</a:t>
            </a:r>
          </a:p>
        </p:txBody>
      </p:sp>
      <p:sp>
        <p:nvSpPr>
          <p:cNvPr id="3" name="Subtitle 2"/>
          <p:cNvSpPr>
            <a:spLocks noGrp="1"/>
          </p:cNvSpPr>
          <p:nvPr>
            <p:ph type="subTitle" idx="1"/>
          </p:nvPr>
        </p:nvSpPr>
        <p:spPr/>
        <p:txBody>
          <a:bodyPr>
            <a:normAutofit/>
          </a:bodyPr>
          <a:lstStyle/>
          <a:p>
            <a:r>
              <a:rPr lang="en-US" altLang="en-US" b="1" dirty="0"/>
              <a:t>Georgia Department of Education </a:t>
            </a:r>
          </a:p>
          <a:p>
            <a:r>
              <a:rPr lang="en-US" b="1" i="1" dirty="0" smtClean="0"/>
              <a:t>13</a:t>
            </a:r>
            <a:r>
              <a:rPr lang="en-US" b="1" i="1" baseline="30000" dirty="0" smtClean="0"/>
              <a:t>th</a:t>
            </a:r>
            <a:r>
              <a:rPr lang="en-US" b="1" i="1" dirty="0" smtClean="0"/>
              <a:t> Annual Title </a:t>
            </a:r>
            <a:r>
              <a:rPr lang="en-US" b="1" i="1" dirty="0"/>
              <a:t>Programs Conference</a:t>
            </a:r>
          </a:p>
          <a:p>
            <a:r>
              <a:rPr lang="en-US" altLang="en-US" b="1" i="1" dirty="0"/>
              <a:t>June 17-18, 2015</a:t>
            </a:r>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334016"/>
            <a:ext cx="6731876" cy="1535605"/>
          </a:xfrm>
        </p:spPr>
        <p:txBody>
          <a:bodyPr>
            <a:noAutofit/>
          </a:bodyPr>
          <a:lstStyle/>
          <a:p>
            <a:r>
              <a:rPr lang="en-US" sz="3600" dirty="0" smtClean="0"/>
              <a:t>What are the Consequences for Failure to Meet Comparability?</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When </a:t>
            </a:r>
            <a:r>
              <a:rPr lang="en-US" dirty="0"/>
              <a:t>an LEA fails to demonstrate comparability </a:t>
            </a:r>
            <a:br>
              <a:rPr lang="en-US" dirty="0"/>
            </a:br>
            <a:r>
              <a:rPr lang="en-US" dirty="0"/>
              <a:t>the consequences are situation specific.  However, it is important to understand what the wide range of consequences might be:</a:t>
            </a:r>
          </a:p>
          <a:p>
            <a:pPr marL="914400" lvl="1" indent="-457200">
              <a:buFont typeface="+mj-lt"/>
              <a:buAutoNum type="arabicPeriod"/>
            </a:pPr>
            <a:r>
              <a:rPr lang="en-US" dirty="0"/>
              <a:t>The LEA might have to move teachers and/or paraprofessionals from one school to another school </a:t>
            </a:r>
            <a:br>
              <a:rPr lang="en-US" dirty="0"/>
            </a:br>
            <a:r>
              <a:rPr lang="en-US" dirty="0"/>
              <a:t>to achieve comparability.</a:t>
            </a:r>
          </a:p>
          <a:p>
            <a:pPr marL="457200" lvl="1" indent="0">
              <a:buNone/>
            </a:pPr>
            <a:endParaRPr lang="en-US" dirty="0"/>
          </a:p>
        </p:txBody>
      </p:sp>
    </p:spTree>
    <p:extLst>
      <p:ext uri="{BB962C8B-B14F-4D97-AF65-F5344CB8AC3E}">
        <p14:creationId xmlns:p14="http://schemas.microsoft.com/office/powerpoint/2010/main" val="3050514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3" y="334016"/>
            <a:ext cx="6684580" cy="1535605"/>
          </a:xfrm>
        </p:spPr>
        <p:txBody>
          <a:bodyPr>
            <a:noAutofit/>
          </a:bodyPr>
          <a:lstStyle/>
          <a:p>
            <a:r>
              <a:rPr lang="en-US" sz="3600" dirty="0" smtClean="0"/>
              <a:t>What are the Consequences for Failure to Meet Comparability?</a:t>
            </a:r>
            <a:endParaRPr lang="en-US" sz="3600" dirty="0"/>
          </a:p>
        </p:txBody>
      </p:sp>
      <p:sp>
        <p:nvSpPr>
          <p:cNvPr id="3" name="Content Placeholder 2"/>
          <p:cNvSpPr>
            <a:spLocks noGrp="1"/>
          </p:cNvSpPr>
          <p:nvPr>
            <p:ph idx="1"/>
          </p:nvPr>
        </p:nvSpPr>
        <p:spPr/>
        <p:txBody>
          <a:bodyPr/>
          <a:lstStyle/>
          <a:p>
            <a:pPr marL="914400" lvl="1" indent="-457200">
              <a:buFont typeface="+mj-lt"/>
              <a:buAutoNum type="arabicPeriod" startAt="2"/>
            </a:pPr>
            <a:endParaRPr lang="en-US" dirty="0" smtClean="0"/>
          </a:p>
          <a:p>
            <a:pPr marL="914400" lvl="1" indent="-457200">
              <a:buFont typeface="+mj-lt"/>
              <a:buAutoNum type="arabicPeriod" startAt="2"/>
            </a:pPr>
            <a:r>
              <a:rPr lang="en-US" dirty="0" smtClean="0"/>
              <a:t>The </a:t>
            </a:r>
            <a:r>
              <a:rPr lang="en-US" dirty="0"/>
              <a:t>LEA might have to hire teachers and/or paraprofessionals to achieve comparability</a:t>
            </a:r>
            <a:r>
              <a:rPr lang="en-US" dirty="0" smtClean="0"/>
              <a:t>.</a:t>
            </a:r>
          </a:p>
          <a:p>
            <a:pPr marL="914400" lvl="1" indent="-457200">
              <a:buFont typeface="+mj-lt"/>
              <a:buAutoNum type="arabicPeriod" startAt="2"/>
            </a:pPr>
            <a:r>
              <a:rPr lang="en-US" dirty="0" smtClean="0"/>
              <a:t>The </a:t>
            </a:r>
            <a:r>
              <a:rPr lang="en-US" dirty="0"/>
              <a:t>LEA might have repay funds to GaDOE’s Title I, Part A program.   The repayment of funds must be made with a non-federal fund source.</a:t>
            </a:r>
          </a:p>
          <a:p>
            <a:pPr marL="0" indent="0">
              <a:buFont typeface="Arial" charset="0"/>
              <a:buNone/>
            </a:pPr>
            <a:endParaRPr lang="en-US" dirty="0"/>
          </a:p>
          <a:p>
            <a:pPr marL="914400" lvl="1" indent="-457200">
              <a:buFont typeface="+mj-lt"/>
              <a:buAutoNum type="arabicPeriod" startAt="3"/>
            </a:pPr>
            <a:endParaRPr lang="en-US" dirty="0"/>
          </a:p>
        </p:txBody>
      </p:sp>
    </p:spTree>
    <p:extLst>
      <p:ext uri="{BB962C8B-B14F-4D97-AF65-F5344CB8AC3E}">
        <p14:creationId xmlns:p14="http://schemas.microsoft.com/office/powerpoint/2010/main" val="3426670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Important Note</a:t>
            </a:r>
            <a:endParaRPr lang="en-US" sz="3600"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a:t>Because demonstrating comparability is a prerequisite for receiving Title I, Part A funds, there is </a:t>
            </a:r>
            <a:r>
              <a:rPr lang="en-US" sz="2800" b="1" dirty="0"/>
              <a:t>no waiver </a:t>
            </a:r>
            <a:r>
              <a:rPr lang="en-US" sz="2800" dirty="0"/>
              <a:t>for the comparability requirement.</a:t>
            </a:r>
          </a:p>
          <a:p>
            <a:pPr marL="0" indent="0">
              <a:buNone/>
            </a:pPr>
            <a:endParaRPr lang="en-US" dirty="0"/>
          </a:p>
        </p:txBody>
      </p:sp>
    </p:spTree>
    <p:extLst>
      <p:ext uri="{BB962C8B-B14F-4D97-AF65-F5344CB8AC3E}">
        <p14:creationId xmlns:p14="http://schemas.microsoft.com/office/powerpoint/2010/main" val="2474154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200109"/>
          </a:xfrm>
        </p:spPr>
        <p:txBody>
          <a:bodyPr>
            <a:noAutofit/>
          </a:bodyPr>
          <a:lstStyle/>
          <a:p>
            <a:pPr algn="ctr"/>
            <a:r>
              <a:rPr lang="en-US" sz="4400" dirty="0"/>
              <a:t>Data Elements used </a:t>
            </a:r>
            <a:br>
              <a:rPr lang="en-US" sz="4400" dirty="0"/>
            </a:br>
            <a:r>
              <a:rPr lang="en-US" sz="4400" dirty="0"/>
              <a:t>by the On-line Comparability Application</a:t>
            </a:r>
          </a:p>
        </p:txBody>
      </p:sp>
      <p:sp>
        <p:nvSpPr>
          <p:cNvPr id="3" name="Text Placeholder 2"/>
          <p:cNvSpPr>
            <a:spLocks noGrp="1"/>
          </p:cNvSpPr>
          <p:nvPr>
            <p:ph type="body" idx="1"/>
          </p:nvPr>
        </p:nvSpPr>
        <p:spPr>
          <a:xfrm>
            <a:off x="623888" y="5119007"/>
            <a:ext cx="7886700" cy="970644"/>
          </a:xfrm>
        </p:spPr>
        <p:txBody>
          <a:bodyPr/>
          <a:lstStyle/>
          <a:p>
            <a:endParaRPr lang="en-US" dirty="0"/>
          </a:p>
        </p:txBody>
      </p:sp>
    </p:spTree>
    <p:extLst>
      <p:ext uri="{BB962C8B-B14F-4D97-AF65-F5344CB8AC3E}">
        <p14:creationId xmlns:p14="http://schemas.microsoft.com/office/powerpoint/2010/main" val="2445100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Required </a:t>
            </a:r>
            <a:r>
              <a:rPr lang="en-US" sz="3600" dirty="0" smtClean="0"/>
              <a:t>Data </a:t>
            </a:r>
            <a:r>
              <a:rPr lang="en-US" sz="3600" dirty="0"/>
              <a:t>Elements for Comparability</a:t>
            </a:r>
          </a:p>
        </p:txBody>
      </p:sp>
      <p:sp>
        <p:nvSpPr>
          <p:cNvPr id="3" name="Content Placeholder 2"/>
          <p:cNvSpPr>
            <a:spLocks noGrp="1"/>
          </p:cNvSpPr>
          <p:nvPr>
            <p:ph idx="1"/>
          </p:nvPr>
        </p:nvSpPr>
        <p:spPr/>
        <p:txBody>
          <a:bodyPr/>
          <a:lstStyle/>
          <a:p>
            <a:r>
              <a:rPr lang="en-US" dirty="0"/>
              <a:t>Certified/Classified Personnel Information (CPI) codes for staff at each school in the LEA</a:t>
            </a:r>
          </a:p>
          <a:p>
            <a:pPr lvl="1">
              <a:buFont typeface="Courier New" pitchFamily="49" charset="0"/>
              <a:buChar char="o"/>
            </a:pPr>
            <a:r>
              <a:rPr lang="en-US" dirty="0"/>
              <a:t>Staff at each school (including charter schools and residential treatment facilities that are designated as schools) in the LEA must be coded with the correct job code and fund code</a:t>
            </a:r>
          </a:p>
          <a:p>
            <a:pPr lvl="1">
              <a:buFont typeface="Courier New" pitchFamily="49" charset="0"/>
              <a:buChar char="o"/>
            </a:pPr>
            <a:r>
              <a:rPr lang="en-US" dirty="0"/>
              <a:t>Correct data entry around these codes is vital to comparability since both the job code and the fund code determine how staff are counted for comparability purposes</a:t>
            </a:r>
          </a:p>
          <a:p>
            <a:endParaRPr lang="en-US" dirty="0"/>
          </a:p>
        </p:txBody>
      </p:sp>
    </p:spTree>
    <p:extLst>
      <p:ext uri="{BB962C8B-B14F-4D97-AF65-F5344CB8AC3E}">
        <p14:creationId xmlns:p14="http://schemas.microsoft.com/office/powerpoint/2010/main" val="1702667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Required </a:t>
            </a:r>
            <a:r>
              <a:rPr lang="en-US" sz="3600" dirty="0" smtClean="0"/>
              <a:t>Data </a:t>
            </a:r>
            <a:r>
              <a:rPr lang="en-US" sz="3600" dirty="0"/>
              <a:t>Elements for Comparability</a:t>
            </a:r>
          </a:p>
        </p:txBody>
      </p:sp>
      <p:sp>
        <p:nvSpPr>
          <p:cNvPr id="3" name="Content Placeholder 2"/>
          <p:cNvSpPr>
            <a:spLocks noGrp="1"/>
          </p:cNvSpPr>
          <p:nvPr>
            <p:ph idx="1"/>
          </p:nvPr>
        </p:nvSpPr>
        <p:spPr/>
        <p:txBody>
          <a:bodyPr/>
          <a:lstStyle/>
          <a:p>
            <a:pPr>
              <a:defRPr/>
            </a:pPr>
            <a:r>
              <a:rPr lang="en-US" dirty="0"/>
              <a:t>Full-Time Equivalent (FTE) data for each student at each school in the LEA</a:t>
            </a:r>
          </a:p>
          <a:p>
            <a:pPr lvl="1">
              <a:buFont typeface="Courier New" pitchFamily="49" charset="0"/>
              <a:buChar char="o"/>
              <a:defRPr/>
            </a:pPr>
            <a:r>
              <a:rPr lang="en-US" dirty="0"/>
              <a:t>Data related to each student at each school (including charter schools and residential treatment facilities that are designated as schools) in the LEA must be coded correctly.  Data elements include but are not limited to:</a:t>
            </a:r>
          </a:p>
          <a:p>
            <a:pPr lvl="2">
              <a:buFont typeface="Wingdings" pitchFamily="2" charset="2"/>
              <a:buChar char="§"/>
              <a:defRPr/>
            </a:pPr>
            <a:r>
              <a:rPr lang="en-US" sz="2400" dirty="0"/>
              <a:t>Grade level</a:t>
            </a:r>
          </a:p>
          <a:p>
            <a:pPr lvl="2">
              <a:buFont typeface="Wingdings" pitchFamily="2" charset="2"/>
              <a:buChar char="§"/>
              <a:defRPr/>
            </a:pPr>
            <a:r>
              <a:rPr lang="en-US" sz="2400" dirty="0"/>
              <a:t>FTE instructional segments</a:t>
            </a:r>
          </a:p>
          <a:p>
            <a:pPr marL="0" indent="0">
              <a:buNone/>
            </a:pPr>
            <a:endParaRPr lang="en-US" dirty="0"/>
          </a:p>
        </p:txBody>
      </p:sp>
    </p:spTree>
    <p:extLst>
      <p:ext uri="{BB962C8B-B14F-4D97-AF65-F5344CB8AC3E}">
        <p14:creationId xmlns:p14="http://schemas.microsoft.com/office/powerpoint/2010/main" val="592498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6326130" cy="1004207"/>
          </a:xfrm>
        </p:spPr>
        <p:txBody>
          <a:bodyPr>
            <a:normAutofit/>
          </a:bodyPr>
          <a:lstStyle/>
          <a:p>
            <a:r>
              <a:rPr lang="en-US" sz="3600" dirty="0" smtClean="0"/>
              <a:t>Garbage In – Garbage Out</a:t>
            </a:r>
            <a:endParaRPr lang="en-US" sz="36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a:bodyPr>
          <a:lstStyle/>
          <a:p>
            <a:r>
              <a:rPr lang="en-US" sz="2800" dirty="0" smtClean="0"/>
              <a:t>Having an  on-line comparability application will not eliminate errors in comparability caused by inaccurate data sources</a:t>
            </a:r>
            <a:endParaRPr lang="en-US" sz="2800" dirty="0"/>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02528" y="1812471"/>
            <a:ext cx="4678135" cy="4218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666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Data Accuracy</a:t>
            </a:r>
          </a:p>
        </p:txBody>
      </p:sp>
      <p:sp>
        <p:nvSpPr>
          <p:cNvPr id="3" name="Content Placeholder 2"/>
          <p:cNvSpPr>
            <a:spLocks noGrp="1"/>
          </p:cNvSpPr>
          <p:nvPr>
            <p:ph idx="1"/>
          </p:nvPr>
        </p:nvSpPr>
        <p:spPr/>
        <p:txBody>
          <a:bodyPr/>
          <a:lstStyle/>
          <a:p>
            <a:pPr marL="339725" lvl="1" indent="-339725">
              <a:buFont typeface="Arial" charset="0"/>
              <a:buChar char="•"/>
              <a:defRPr/>
            </a:pPr>
            <a:r>
              <a:rPr lang="en-US" sz="2800" dirty="0"/>
              <a:t>It is critical that a method for verifying the accuracy of the data entered be established to ensure that the  LEA meets compliance for comparability</a:t>
            </a:r>
          </a:p>
          <a:p>
            <a:pPr marL="339725" lvl="1" indent="-339725">
              <a:buFont typeface="Arial" charset="0"/>
              <a:buChar char="•"/>
              <a:defRPr/>
            </a:pPr>
            <a:r>
              <a:rPr lang="en-US" sz="2800" dirty="0"/>
              <a:t>Remember, if inaccurate data is entered into  any of the applications from which the on-line comparability application pulls data, the resulting comparability report will also be inaccurate</a:t>
            </a:r>
          </a:p>
          <a:p>
            <a:pPr marL="0" indent="0">
              <a:buNone/>
            </a:pPr>
            <a:endParaRPr lang="en-US" dirty="0"/>
          </a:p>
        </p:txBody>
      </p:sp>
    </p:spTree>
    <p:extLst>
      <p:ext uri="{BB962C8B-B14F-4D97-AF65-F5344CB8AC3E}">
        <p14:creationId xmlns:p14="http://schemas.microsoft.com/office/powerpoint/2010/main" val="1055969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Data Accuracy</a:t>
            </a:r>
          </a:p>
        </p:txBody>
      </p:sp>
      <p:sp>
        <p:nvSpPr>
          <p:cNvPr id="3" name="Content Placeholder 2"/>
          <p:cNvSpPr>
            <a:spLocks noGrp="1"/>
          </p:cNvSpPr>
          <p:nvPr>
            <p:ph idx="1"/>
          </p:nvPr>
        </p:nvSpPr>
        <p:spPr/>
        <p:txBody>
          <a:bodyPr/>
          <a:lstStyle/>
          <a:p>
            <a:pPr marL="228600" lvl="1">
              <a:spcBef>
                <a:spcPts val="1000"/>
              </a:spcBef>
            </a:pPr>
            <a:r>
              <a:rPr lang="en-US" sz="2800" dirty="0"/>
              <a:t>Comparability reporting presents an opportunity for the Title I Director and CPI Coordinator to work together in assuring the accuracy of staff coding</a:t>
            </a:r>
          </a:p>
          <a:p>
            <a:pPr marL="339725" lvl="1" indent="-339725">
              <a:buFont typeface="Arial" charset="0"/>
              <a:buChar char="•"/>
              <a:defRPr/>
            </a:pPr>
            <a:r>
              <a:rPr lang="en-US" sz="2800" dirty="0"/>
              <a:t>The most advantageous time to answer any questions about where staff members should be funded is before the CPI report is submitted</a:t>
            </a:r>
          </a:p>
          <a:p>
            <a:pPr marL="339725" lvl="1" indent="-339725">
              <a:buFont typeface="Arial" charset="0"/>
              <a:buChar char="•"/>
              <a:defRPr/>
            </a:pPr>
            <a:r>
              <a:rPr lang="en-US" sz="2800" dirty="0"/>
              <a:t>Ensure that all staff members are included on the CPI</a:t>
            </a:r>
          </a:p>
          <a:p>
            <a:pPr marL="339725" lvl="1" indent="-339725">
              <a:buFont typeface="Arial" charset="0"/>
              <a:buChar char="•"/>
              <a:defRPr/>
            </a:pPr>
            <a:r>
              <a:rPr lang="en-US" sz="2800" dirty="0"/>
              <a:t>Some instances occurred where paraprofessionals were not counted</a:t>
            </a:r>
          </a:p>
          <a:p>
            <a:pPr marL="0" indent="0">
              <a:buNone/>
            </a:pPr>
            <a:endParaRPr lang="en-US" dirty="0"/>
          </a:p>
        </p:txBody>
      </p:sp>
    </p:spTree>
    <p:extLst>
      <p:ext uri="{BB962C8B-B14F-4D97-AF65-F5344CB8AC3E}">
        <p14:creationId xmlns:p14="http://schemas.microsoft.com/office/powerpoint/2010/main" val="1312932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Data Accuracy</a:t>
            </a:r>
          </a:p>
        </p:txBody>
      </p:sp>
      <p:sp>
        <p:nvSpPr>
          <p:cNvPr id="3" name="Content Placeholder 2"/>
          <p:cNvSpPr>
            <a:spLocks noGrp="1"/>
          </p:cNvSpPr>
          <p:nvPr>
            <p:ph idx="1"/>
          </p:nvPr>
        </p:nvSpPr>
        <p:spPr/>
        <p:txBody>
          <a:bodyPr/>
          <a:lstStyle/>
          <a:p>
            <a:pPr marL="339725" lvl="1" indent="-339725">
              <a:buFont typeface="Arial" charset="0"/>
              <a:buChar char="•"/>
              <a:defRPr/>
            </a:pPr>
            <a:r>
              <a:rPr lang="en-US" sz="2800" dirty="0"/>
              <a:t>Ensure that staff serving more than one school are counted appropriately at each school</a:t>
            </a:r>
          </a:p>
          <a:p>
            <a:pPr marL="339725" lvl="1" indent="-339725">
              <a:buFont typeface="Arial" charset="0"/>
              <a:buChar char="•"/>
              <a:defRPr/>
            </a:pPr>
            <a:r>
              <a:rPr lang="en-US" sz="2800" dirty="0"/>
              <a:t>Check the funding codes of </a:t>
            </a:r>
            <a:r>
              <a:rPr lang="en-US" sz="2800" dirty="0" smtClean="0"/>
              <a:t>federally </a:t>
            </a:r>
            <a:r>
              <a:rPr lang="en-US" sz="2800" dirty="0"/>
              <a:t>paid staff to ensure the correct codes are used</a:t>
            </a:r>
          </a:p>
          <a:p>
            <a:pPr marL="339725" lvl="1" indent="-339725">
              <a:buFont typeface="Arial" charset="0"/>
              <a:buChar char="•"/>
              <a:defRPr/>
            </a:pPr>
            <a:r>
              <a:rPr lang="en-US" sz="2800" dirty="0"/>
              <a:t>Review the previous year’s comparability report for problem areas or near-problem areas</a:t>
            </a:r>
          </a:p>
          <a:p>
            <a:pPr marL="339725" lvl="1" indent="-339725">
              <a:buFont typeface="Arial" charset="0"/>
              <a:buChar char="•"/>
              <a:defRPr/>
            </a:pPr>
            <a:r>
              <a:rPr lang="en-US" sz="2800" dirty="0"/>
              <a:t>Consider a “trial run” early in the school year using the old Excel spreadsheets to identify possible problem areas</a:t>
            </a:r>
          </a:p>
          <a:p>
            <a:pPr marL="0" indent="0">
              <a:buNone/>
            </a:pPr>
            <a:endParaRPr lang="en-US" dirty="0"/>
          </a:p>
        </p:txBody>
      </p:sp>
    </p:spTree>
    <p:extLst>
      <p:ext uri="{BB962C8B-B14F-4D97-AF65-F5344CB8AC3E}">
        <p14:creationId xmlns:p14="http://schemas.microsoft.com/office/powerpoint/2010/main" val="423382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8409"/>
            <a:ext cx="6316630" cy="1325563"/>
          </a:xfrm>
        </p:spPr>
        <p:txBody>
          <a:bodyPr>
            <a:normAutofit/>
          </a:bodyPr>
          <a:lstStyle/>
          <a:p>
            <a:pPr algn="ctr"/>
            <a:r>
              <a:rPr lang="en-US" sz="3600" dirty="0" smtClean="0"/>
              <a:t>Presenters</a:t>
            </a:r>
            <a:endParaRPr lang="en-US" sz="3600" dirty="0"/>
          </a:p>
        </p:txBody>
      </p:sp>
      <p:sp>
        <p:nvSpPr>
          <p:cNvPr id="3" name="Content Placeholder 2"/>
          <p:cNvSpPr>
            <a:spLocks noGrp="1"/>
          </p:cNvSpPr>
          <p:nvPr>
            <p:ph sz="half" idx="1"/>
          </p:nvPr>
        </p:nvSpPr>
        <p:spPr/>
        <p:txBody>
          <a:bodyPr/>
          <a:lstStyle/>
          <a:p>
            <a:pPr marL="0" indent="0">
              <a:buNone/>
            </a:pPr>
            <a:r>
              <a:rPr lang="en-US" sz="2400" dirty="0" smtClean="0"/>
              <a:t>Kathy Pruett</a:t>
            </a:r>
          </a:p>
          <a:p>
            <a:pPr marL="0" indent="0">
              <a:buNone/>
            </a:pPr>
            <a:r>
              <a:rPr lang="en-US" sz="2400" dirty="0" smtClean="0"/>
              <a:t>Title I </a:t>
            </a:r>
            <a:r>
              <a:rPr lang="en-US" sz="2400" dirty="0" smtClean="0"/>
              <a:t>Education Program </a:t>
            </a:r>
            <a:r>
              <a:rPr lang="en-US" sz="2400" dirty="0" smtClean="0"/>
              <a:t>Specialist</a:t>
            </a:r>
          </a:p>
          <a:p>
            <a:pPr marL="0" indent="0">
              <a:buNone/>
            </a:pPr>
            <a:r>
              <a:rPr lang="en-US" sz="2400" dirty="0" smtClean="0"/>
              <a:t>Georgia Department of Education</a:t>
            </a:r>
          </a:p>
          <a:p>
            <a:pPr marL="0" indent="0">
              <a:buNone/>
            </a:pPr>
            <a:r>
              <a:rPr lang="en-US" sz="2400" dirty="0" smtClean="0">
                <a:hlinkClick r:id="rId2"/>
              </a:rPr>
              <a:t>kpruett@doe.k12.ga.us</a:t>
            </a:r>
            <a:endParaRPr lang="en-US" sz="2400" dirty="0" smtClean="0"/>
          </a:p>
          <a:p>
            <a:pPr marL="0" indent="0">
              <a:buNone/>
            </a:pPr>
            <a:r>
              <a:rPr lang="en-US" sz="2400" dirty="0" smtClean="0"/>
              <a:t>(706) 540-8959</a:t>
            </a:r>
          </a:p>
          <a:p>
            <a:endParaRPr lang="en-US" dirty="0"/>
          </a:p>
        </p:txBody>
      </p:sp>
      <p:sp>
        <p:nvSpPr>
          <p:cNvPr id="4" name="Content Placeholder 3"/>
          <p:cNvSpPr>
            <a:spLocks noGrp="1"/>
          </p:cNvSpPr>
          <p:nvPr>
            <p:ph sz="half" idx="2"/>
          </p:nvPr>
        </p:nvSpPr>
        <p:spPr/>
        <p:txBody>
          <a:bodyPr>
            <a:normAutofit/>
          </a:bodyPr>
          <a:lstStyle/>
          <a:p>
            <a:pPr marL="0" indent="0">
              <a:buNone/>
            </a:pPr>
            <a:r>
              <a:rPr lang="en-US" sz="2400" dirty="0" smtClean="0"/>
              <a:t>James Everson, Jr., Ed.D.</a:t>
            </a:r>
          </a:p>
          <a:p>
            <a:pPr marL="0" indent="0">
              <a:buNone/>
            </a:pPr>
            <a:r>
              <a:rPr lang="en-US" sz="2400" dirty="0"/>
              <a:t>Title I </a:t>
            </a:r>
            <a:r>
              <a:rPr lang="en-US" sz="2400" dirty="0" smtClean="0"/>
              <a:t>Education Program </a:t>
            </a:r>
            <a:r>
              <a:rPr lang="en-US" sz="2400" dirty="0"/>
              <a:t>Specialist</a:t>
            </a:r>
          </a:p>
          <a:p>
            <a:pPr marL="0" indent="0">
              <a:buNone/>
            </a:pPr>
            <a:r>
              <a:rPr lang="en-US" sz="2400" dirty="0"/>
              <a:t>Georgia Department of Education</a:t>
            </a:r>
          </a:p>
          <a:p>
            <a:pPr marL="0" indent="0">
              <a:buNone/>
            </a:pPr>
            <a:r>
              <a:rPr lang="en-US" sz="2400" dirty="0" smtClean="0">
                <a:hlinkClick r:id="rId3"/>
              </a:rPr>
              <a:t>jeverson@doe.k12.ga.us</a:t>
            </a:r>
            <a:endParaRPr lang="en-US" sz="2400" dirty="0" smtClean="0"/>
          </a:p>
          <a:p>
            <a:pPr marL="0" indent="0">
              <a:buNone/>
            </a:pPr>
            <a:r>
              <a:rPr lang="en-US" sz="2400" dirty="0" smtClean="0"/>
              <a:t>(229) 723-2664</a:t>
            </a:r>
            <a:endParaRPr lang="en-US" sz="2400" dirty="0"/>
          </a:p>
        </p:txBody>
      </p:sp>
    </p:spTree>
    <p:extLst>
      <p:ext uri="{BB962C8B-B14F-4D97-AF65-F5344CB8AC3E}">
        <p14:creationId xmlns:p14="http://schemas.microsoft.com/office/powerpoint/2010/main" val="211204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Staff Members to be Included in Comparability Calculations</a:t>
            </a:r>
          </a:p>
        </p:txBody>
      </p:sp>
      <p:sp>
        <p:nvSpPr>
          <p:cNvPr id="3" name="Content Placeholder 2"/>
          <p:cNvSpPr>
            <a:spLocks noGrp="1"/>
          </p:cNvSpPr>
          <p:nvPr>
            <p:ph idx="1"/>
          </p:nvPr>
        </p:nvSpPr>
        <p:spPr/>
        <p:txBody>
          <a:bodyPr/>
          <a:lstStyle/>
          <a:p>
            <a:r>
              <a:rPr lang="en-US" dirty="0"/>
              <a:t>Core Subject Teachers</a:t>
            </a:r>
          </a:p>
          <a:p>
            <a:r>
              <a:rPr lang="en-US" dirty="0"/>
              <a:t>Music Teachers</a:t>
            </a:r>
          </a:p>
          <a:p>
            <a:r>
              <a:rPr lang="en-US" dirty="0"/>
              <a:t>Art Teachers</a:t>
            </a:r>
          </a:p>
          <a:p>
            <a:r>
              <a:rPr lang="en-US" dirty="0"/>
              <a:t>Physical Education Teachers</a:t>
            </a:r>
          </a:p>
          <a:p>
            <a:r>
              <a:rPr lang="en-US" dirty="0"/>
              <a:t>Instructional Paraprofessionals</a:t>
            </a:r>
          </a:p>
          <a:p>
            <a:pPr marL="0" indent="0">
              <a:buNone/>
            </a:pPr>
            <a:endParaRPr lang="en-US" dirty="0"/>
          </a:p>
        </p:txBody>
      </p:sp>
    </p:spTree>
    <p:extLst>
      <p:ext uri="{BB962C8B-B14F-4D97-AF65-F5344CB8AC3E}">
        <p14:creationId xmlns:p14="http://schemas.microsoft.com/office/powerpoint/2010/main" val="1792751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Staff Members to be Included in Comparability Calculations</a:t>
            </a:r>
          </a:p>
        </p:txBody>
      </p:sp>
      <p:sp>
        <p:nvSpPr>
          <p:cNvPr id="3" name="Content Placeholder 2"/>
          <p:cNvSpPr>
            <a:spLocks noGrp="1"/>
          </p:cNvSpPr>
          <p:nvPr>
            <p:ph idx="1"/>
          </p:nvPr>
        </p:nvSpPr>
        <p:spPr/>
        <p:txBody>
          <a:bodyPr/>
          <a:lstStyle/>
          <a:p>
            <a:r>
              <a:rPr lang="en-US" dirty="0"/>
              <a:t>Guidance Counselors</a:t>
            </a:r>
          </a:p>
          <a:p>
            <a:r>
              <a:rPr lang="en-US" dirty="0"/>
              <a:t>Speech Therapists</a:t>
            </a:r>
          </a:p>
          <a:p>
            <a:r>
              <a:rPr lang="en-US" dirty="0"/>
              <a:t>Media Specialists</a:t>
            </a:r>
          </a:p>
          <a:p>
            <a:r>
              <a:rPr lang="en-US" dirty="0"/>
              <a:t>School Social Workers</a:t>
            </a:r>
          </a:p>
          <a:p>
            <a:r>
              <a:rPr lang="en-US" dirty="0"/>
              <a:t>Psychologists</a:t>
            </a:r>
          </a:p>
          <a:p>
            <a:pPr marL="0" indent="0">
              <a:buNone/>
            </a:pPr>
            <a:endParaRPr lang="en-US" dirty="0"/>
          </a:p>
        </p:txBody>
      </p:sp>
    </p:spTree>
    <p:extLst>
      <p:ext uri="{BB962C8B-B14F-4D97-AF65-F5344CB8AC3E}">
        <p14:creationId xmlns:p14="http://schemas.microsoft.com/office/powerpoint/2010/main" val="700336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Staff Members to be </a:t>
            </a:r>
            <a:r>
              <a:rPr lang="en-US" sz="3600" dirty="0" smtClean="0">
                <a:solidFill>
                  <a:srgbClr val="FF0000"/>
                </a:solidFill>
              </a:rPr>
              <a:t>Excluded</a:t>
            </a:r>
            <a:r>
              <a:rPr lang="en-US" sz="3600" dirty="0" smtClean="0"/>
              <a:t> </a:t>
            </a:r>
            <a:r>
              <a:rPr lang="en-US" sz="3600" dirty="0"/>
              <a:t>in Comparability Calculations</a:t>
            </a:r>
          </a:p>
        </p:txBody>
      </p:sp>
      <p:sp>
        <p:nvSpPr>
          <p:cNvPr id="3" name="Content Placeholder 2"/>
          <p:cNvSpPr>
            <a:spLocks noGrp="1"/>
          </p:cNvSpPr>
          <p:nvPr>
            <p:ph idx="1"/>
          </p:nvPr>
        </p:nvSpPr>
        <p:spPr/>
        <p:txBody>
          <a:bodyPr/>
          <a:lstStyle/>
          <a:p>
            <a:r>
              <a:rPr lang="en-US" dirty="0">
                <a:solidFill>
                  <a:srgbClr val="FF0000"/>
                </a:solidFill>
              </a:rPr>
              <a:t>Staff Paid With Private or Federal Funds</a:t>
            </a:r>
          </a:p>
          <a:p>
            <a:r>
              <a:rPr lang="en-US" dirty="0">
                <a:solidFill>
                  <a:srgbClr val="FF0000"/>
                </a:solidFill>
              </a:rPr>
              <a:t>Principals</a:t>
            </a:r>
          </a:p>
          <a:p>
            <a:r>
              <a:rPr lang="en-US" dirty="0">
                <a:solidFill>
                  <a:srgbClr val="FF0000"/>
                </a:solidFill>
              </a:rPr>
              <a:t>Assistant Principals</a:t>
            </a:r>
          </a:p>
          <a:p>
            <a:r>
              <a:rPr lang="en-US" dirty="0">
                <a:solidFill>
                  <a:srgbClr val="FF0000"/>
                </a:solidFill>
              </a:rPr>
              <a:t>Custodians</a:t>
            </a:r>
          </a:p>
          <a:p>
            <a:r>
              <a:rPr lang="en-US" dirty="0">
                <a:solidFill>
                  <a:srgbClr val="FF0000"/>
                </a:solidFill>
              </a:rPr>
              <a:t>Cafeteria Personnel</a:t>
            </a:r>
          </a:p>
          <a:p>
            <a:r>
              <a:rPr lang="en-US" dirty="0">
                <a:solidFill>
                  <a:srgbClr val="FF0000"/>
                </a:solidFill>
              </a:rPr>
              <a:t>School Nurses</a:t>
            </a:r>
          </a:p>
          <a:p>
            <a:r>
              <a:rPr lang="en-US" dirty="0">
                <a:solidFill>
                  <a:srgbClr val="FF0000"/>
                </a:solidFill>
              </a:rPr>
              <a:t>Security Personnel</a:t>
            </a:r>
          </a:p>
          <a:p>
            <a:endParaRPr lang="en-US" dirty="0"/>
          </a:p>
        </p:txBody>
      </p:sp>
    </p:spTree>
    <p:extLst>
      <p:ext uri="{BB962C8B-B14F-4D97-AF65-F5344CB8AC3E}">
        <p14:creationId xmlns:p14="http://schemas.microsoft.com/office/powerpoint/2010/main" val="1076171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Staff Members to be </a:t>
            </a:r>
            <a:r>
              <a:rPr lang="en-US" sz="3200" dirty="0" smtClean="0">
                <a:solidFill>
                  <a:srgbClr val="FF0000"/>
                </a:solidFill>
              </a:rPr>
              <a:t>Excluded</a:t>
            </a:r>
            <a:r>
              <a:rPr lang="en-US" sz="3200" dirty="0" smtClean="0"/>
              <a:t> </a:t>
            </a:r>
            <a:r>
              <a:rPr lang="en-US" sz="3200" dirty="0"/>
              <a:t>in Comparability Calculations</a:t>
            </a:r>
          </a:p>
        </p:txBody>
      </p:sp>
      <p:sp>
        <p:nvSpPr>
          <p:cNvPr id="3" name="Content Placeholder 2"/>
          <p:cNvSpPr>
            <a:spLocks noGrp="1"/>
          </p:cNvSpPr>
          <p:nvPr>
            <p:ph idx="1"/>
          </p:nvPr>
        </p:nvSpPr>
        <p:spPr/>
        <p:txBody>
          <a:bodyPr/>
          <a:lstStyle/>
          <a:p>
            <a:r>
              <a:rPr lang="en-US" dirty="0">
                <a:solidFill>
                  <a:srgbClr val="FF0000"/>
                </a:solidFill>
              </a:rPr>
              <a:t>Prekindergarten Teachers</a:t>
            </a:r>
          </a:p>
          <a:p>
            <a:r>
              <a:rPr lang="en-US" dirty="0">
                <a:solidFill>
                  <a:srgbClr val="FF0000"/>
                </a:solidFill>
              </a:rPr>
              <a:t>Prekindergarten Paraprofessionals</a:t>
            </a:r>
          </a:p>
          <a:p>
            <a:r>
              <a:rPr lang="en-US" dirty="0">
                <a:solidFill>
                  <a:srgbClr val="FF0000"/>
                </a:solidFill>
              </a:rPr>
              <a:t>Secretaries</a:t>
            </a:r>
          </a:p>
          <a:p>
            <a:r>
              <a:rPr lang="en-US" dirty="0">
                <a:solidFill>
                  <a:srgbClr val="FF0000"/>
                </a:solidFill>
              </a:rPr>
              <a:t>Non-instructional Paraprofessionals</a:t>
            </a:r>
          </a:p>
          <a:p>
            <a:pPr marL="0" indent="0">
              <a:buNone/>
            </a:pPr>
            <a:endParaRPr lang="en-US" dirty="0"/>
          </a:p>
        </p:txBody>
      </p:sp>
    </p:spTree>
    <p:extLst>
      <p:ext uri="{BB962C8B-B14F-4D97-AF65-F5344CB8AC3E}">
        <p14:creationId xmlns:p14="http://schemas.microsoft.com/office/powerpoint/2010/main" val="2723555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CPI Codes Included</a:t>
            </a:r>
          </a:p>
        </p:txBody>
      </p:sp>
      <p:sp>
        <p:nvSpPr>
          <p:cNvPr id="3" name="Content Placeholder 2"/>
          <p:cNvSpPr>
            <a:spLocks noGrp="1"/>
          </p:cNvSpPr>
          <p:nvPr>
            <p:ph sz="half" idx="1"/>
          </p:nvPr>
        </p:nvSpPr>
        <p:spPr/>
        <p:txBody>
          <a:bodyPr>
            <a:normAutofit fontScale="92500" lnSpcReduction="20000"/>
          </a:bodyPr>
          <a:lstStyle/>
          <a:p>
            <a:r>
              <a:rPr lang="en-US" sz="3000" dirty="0"/>
              <a:t>085</a:t>
            </a:r>
          </a:p>
          <a:p>
            <a:r>
              <a:rPr lang="en-US" sz="3000" dirty="0"/>
              <a:t>100 – 115</a:t>
            </a:r>
          </a:p>
          <a:p>
            <a:r>
              <a:rPr lang="en-US" sz="3000" dirty="0"/>
              <a:t>118</a:t>
            </a:r>
          </a:p>
          <a:p>
            <a:r>
              <a:rPr lang="en-US" sz="3000" dirty="0"/>
              <a:t>120 – 121</a:t>
            </a:r>
          </a:p>
          <a:p>
            <a:r>
              <a:rPr lang="en-US" sz="3000" dirty="0"/>
              <a:t>123 – 124</a:t>
            </a:r>
          </a:p>
          <a:p>
            <a:r>
              <a:rPr lang="en-US" sz="3000" dirty="0"/>
              <a:t>130 – 133</a:t>
            </a:r>
          </a:p>
          <a:p>
            <a:r>
              <a:rPr lang="en-US" sz="3000" dirty="0"/>
              <a:t>135</a:t>
            </a:r>
          </a:p>
          <a:p>
            <a:r>
              <a:rPr lang="en-US" sz="3000" dirty="0"/>
              <a:t>142</a:t>
            </a:r>
          </a:p>
          <a:p>
            <a:r>
              <a:rPr lang="en-US" sz="3000" dirty="0"/>
              <a:t>144</a:t>
            </a:r>
          </a:p>
          <a:p>
            <a:r>
              <a:rPr lang="en-US" sz="3000" dirty="0"/>
              <a:t>146 – 150</a:t>
            </a:r>
          </a:p>
          <a:p>
            <a:pPr marL="0" indent="0">
              <a:buNone/>
            </a:pPr>
            <a:endParaRPr lang="en-US" dirty="0"/>
          </a:p>
        </p:txBody>
      </p:sp>
      <p:sp>
        <p:nvSpPr>
          <p:cNvPr id="4" name="Content Placeholder 3"/>
          <p:cNvSpPr>
            <a:spLocks noGrp="1"/>
          </p:cNvSpPr>
          <p:nvPr>
            <p:ph sz="half" idx="2"/>
          </p:nvPr>
        </p:nvSpPr>
        <p:spPr/>
        <p:txBody>
          <a:bodyPr>
            <a:normAutofit fontScale="92500" lnSpcReduction="20000"/>
          </a:bodyPr>
          <a:lstStyle/>
          <a:p>
            <a:r>
              <a:rPr lang="en-US" sz="3000" dirty="0"/>
              <a:t>156 – 171</a:t>
            </a:r>
          </a:p>
          <a:p>
            <a:r>
              <a:rPr lang="en-US" sz="3000" dirty="0"/>
              <a:t>300 – 301</a:t>
            </a:r>
          </a:p>
          <a:p>
            <a:r>
              <a:rPr lang="en-US" sz="3000" dirty="0"/>
              <a:t>397</a:t>
            </a:r>
          </a:p>
          <a:p>
            <a:r>
              <a:rPr lang="en-US" sz="3000" dirty="0"/>
              <a:t>400 – 402</a:t>
            </a:r>
          </a:p>
          <a:p>
            <a:r>
              <a:rPr lang="en-US" sz="3000" dirty="0"/>
              <a:t>405 – 408</a:t>
            </a:r>
          </a:p>
          <a:p>
            <a:r>
              <a:rPr lang="en-US" sz="3000" dirty="0"/>
              <a:t>413 – 414</a:t>
            </a:r>
          </a:p>
          <a:p>
            <a:r>
              <a:rPr lang="en-US" sz="3000" dirty="0"/>
              <a:t>435 -437</a:t>
            </a:r>
          </a:p>
          <a:p>
            <a:r>
              <a:rPr lang="en-US" sz="3000" dirty="0"/>
              <a:t>439 – 441</a:t>
            </a:r>
          </a:p>
          <a:p>
            <a:r>
              <a:rPr lang="en-US" sz="3000" dirty="0"/>
              <a:t>445</a:t>
            </a:r>
          </a:p>
          <a:p>
            <a:r>
              <a:rPr lang="en-US" sz="3000" dirty="0"/>
              <a:t>480 - 481</a:t>
            </a:r>
          </a:p>
          <a:p>
            <a:pPr marL="0" indent="0">
              <a:buNone/>
            </a:pPr>
            <a:endParaRPr lang="en-US" dirty="0"/>
          </a:p>
        </p:txBody>
      </p:sp>
    </p:spTree>
    <p:extLst>
      <p:ext uri="{BB962C8B-B14F-4D97-AF65-F5344CB8AC3E}">
        <p14:creationId xmlns:p14="http://schemas.microsoft.com/office/powerpoint/2010/main" val="3997449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319" y="1546159"/>
            <a:ext cx="8714343" cy="2800767"/>
          </a:xfrm>
          <a:prstGeom prst="rect">
            <a:avLst/>
          </a:prstGeom>
        </p:spPr>
        <p:txBody>
          <a:bodyPr wrap="square">
            <a:spAutoFit/>
          </a:bodyPr>
          <a:lstStyle/>
          <a:p>
            <a:pPr algn="ctr"/>
            <a:r>
              <a:rPr lang="en-US" sz="4400" b="1" dirty="0">
                <a:latin typeface="Arial Rounded MT Bold" pitchFamily="34" charset="0"/>
              </a:rPr>
              <a:t>Examples  of School Staffing That Requires Adjustments to Meet The Comparability Requirement</a:t>
            </a:r>
          </a:p>
        </p:txBody>
      </p:sp>
    </p:spTree>
    <p:extLst>
      <p:ext uri="{BB962C8B-B14F-4D97-AF65-F5344CB8AC3E}">
        <p14:creationId xmlns:p14="http://schemas.microsoft.com/office/powerpoint/2010/main" val="3264325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Examples of Staff Adjustments to Meet Comparability</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These adjustments a school’s staff should be made during the “trial run”:</a:t>
            </a:r>
          </a:p>
          <a:p>
            <a:r>
              <a:rPr lang="en-US" dirty="0" smtClean="0"/>
              <a:t>before the start of the school year;</a:t>
            </a:r>
          </a:p>
          <a:p>
            <a:r>
              <a:rPr lang="en-US" dirty="0"/>
              <a:t>b</a:t>
            </a:r>
            <a:r>
              <a:rPr lang="en-US" dirty="0" smtClean="0"/>
              <a:t>efore CPI data is finalized and submitted;</a:t>
            </a:r>
          </a:p>
          <a:p>
            <a:r>
              <a:rPr lang="en-US" dirty="0" smtClean="0"/>
              <a:t>Before the on-line comparability report is run</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361215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Examples of Staff Adjustments to Meet Comparability</a:t>
            </a:r>
            <a:endParaRPr lang="en-US" sz="3600" dirty="0"/>
          </a:p>
        </p:txBody>
      </p:sp>
      <p:sp>
        <p:nvSpPr>
          <p:cNvPr id="3" name="Content Placeholder 2"/>
          <p:cNvSpPr>
            <a:spLocks noGrp="1"/>
          </p:cNvSpPr>
          <p:nvPr>
            <p:ph idx="1"/>
          </p:nvPr>
        </p:nvSpPr>
        <p:spPr/>
        <p:txBody>
          <a:bodyPr>
            <a:normAutofit/>
          </a:bodyPr>
          <a:lstStyle/>
          <a:p>
            <a:r>
              <a:rPr lang="en-US" dirty="0" smtClean="0"/>
              <a:t>Any adjustments made after the comparability report is run will require that evidence showing </a:t>
            </a:r>
            <a:r>
              <a:rPr lang="en-US" dirty="0"/>
              <a:t>that changes have been made</a:t>
            </a:r>
            <a:r>
              <a:rPr lang="en-US" dirty="0" smtClean="0"/>
              <a:t> be provided to an Area Specialist.  Upon acceptance of evidence, the Area Specialist will revise the data on the Comparability Reporting site.</a:t>
            </a:r>
          </a:p>
          <a:p>
            <a:r>
              <a:rPr lang="en-US" dirty="0" smtClean="0"/>
              <a:t>This is referred to on the reporting site as Self-Reported Data</a:t>
            </a:r>
          </a:p>
          <a:p>
            <a:endParaRPr lang="en-US" dirty="0"/>
          </a:p>
          <a:p>
            <a:pPr marL="0" indent="0">
              <a:buNone/>
            </a:pPr>
            <a:endParaRPr lang="en-US" dirty="0"/>
          </a:p>
        </p:txBody>
      </p:sp>
    </p:spTree>
    <p:extLst>
      <p:ext uri="{BB962C8B-B14F-4D97-AF65-F5344CB8AC3E}">
        <p14:creationId xmlns:p14="http://schemas.microsoft.com/office/powerpoint/2010/main" val="2740034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Scenario No. 1 – All Title I</a:t>
            </a:r>
            <a:endParaRPr lang="en-US" sz="3600" dirty="0"/>
          </a:p>
        </p:txBody>
      </p:sp>
      <p:sp>
        <p:nvSpPr>
          <p:cNvPr id="3" name="Content Placeholder 2"/>
          <p:cNvSpPr>
            <a:spLocks noGrp="1"/>
          </p:cNvSpPr>
          <p:nvPr>
            <p:ph idx="1"/>
          </p:nvPr>
        </p:nvSpPr>
        <p:spPr>
          <a:xfrm>
            <a:off x="396815" y="1578634"/>
            <a:ext cx="8333117" cy="4598329"/>
          </a:xfrm>
        </p:spPr>
        <p:txBody>
          <a:bodyPr>
            <a:normAutofit/>
          </a:bodyPr>
          <a:lstStyle/>
          <a:p>
            <a:r>
              <a:rPr lang="en-US" dirty="0" smtClean="0"/>
              <a:t>Each Title I school’s ratio must fall between 90 and </a:t>
            </a:r>
            <a:r>
              <a:rPr lang="en-US" dirty="0" smtClean="0"/>
              <a:t>110-percent </a:t>
            </a:r>
            <a:r>
              <a:rPr lang="en-US" dirty="0" smtClean="0"/>
              <a:t>of the average ratio for all schools</a:t>
            </a:r>
          </a:p>
          <a:p>
            <a:r>
              <a:rPr lang="en-US" dirty="0" smtClean="0"/>
              <a:t>In this example the range is 8.3 to 10.1</a:t>
            </a:r>
          </a:p>
          <a:p>
            <a:r>
              <a:rPr lang="en-US" dirty="0" smtClean="0"/>
              <a:t>Notice School F has 386 students and 43.5 instructional staff</a:t>
            </a:r>
          </a:p>
          <a:p>
            <a:r>
              <a:rPr lang="en-US" dirty="0" smtClean="0"/>
              <a:t>School G has 387 students and 37.5 instructional staff</a:t>
            </a:r>
          </a:p>
          <a:p>
            <a:r>
              <a:rPr lang="en-US" dirty="0" smtClean="0"/>
              <a:t>Notice also that School A is barely within the low end of the range</a:t>
            </a:r>
          </a:p>
          <a:p>
            <a:r>
              <a:rPr lang="en-US" dirty="0" smtClean="0"/>
              <a:t>Could move one teacher from School A to School G to meet comparability requirements</a:t>
            </a:r>
          </a:p>
          <a:p>
            <a:endParaRPr lang="en-US" dirty="0"/>
          </a:p>
          <a:p>
            <a:pPr marL="0" indent="0">
              <a:buNone/>
            </a:pPr>
            <a:endParaRPr lang="en-US" dirty="0"/>
          </a:p>
        </p:txBody>
      </p:sp>
    </p:spTree>
    <p:extLst>
      <p:ext uri="{BB962C8B-B14F-4D97-AF65-F5344CB8AC3E}">
        <p14:creationId xmlns:p14="http://schemas.microsoft.com/office/powerpoint/2010/main" val="3633602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Scenario No. 2 – All Title I</a:t>
            </a:r>
            <a:endParaRPr lang="en-US" sz="3600" dirty="0"/>
          </a:p>
        </p:txBody>
      </p:sp>
      <p:sp>
        <p:nvSpPr>
          <p:cNvPr id="3" name="Content Placeholder 2"/>
          <p:cNvSpPr>
            <a:spLocks noGrp="1"/>
          </p:cNvSpPr>
          <p:nvPr>
            <p:ph idx="1"/>
          </p:nvPr>
        </p:nvSpPr>
        <p:spPr/>
        <p:txBody>
          <a:bodyPr>
            <a:normAutofit fontScale="92500" lnSpcReduction="20000"/>
          </a:bodyPr>
          <a:lstStyle/>
          <a:p>
            <a:r>
              <a:rPr lang="en-US" sz="3000" dirty="0" smtClean="0"/>
              <a:t>Each Title I school’s ratio must fall between 90 and </a:t>
            </a:r>
            <a:r>
              <a:rPr lang="en-US" sz="3000" dirty="0" smtClean="0"/>
              <a:t>110-percent </a:t>
            </a:r>
            <a:r>
              <a:rPr lang="en-US" sz="3000" dirty="0" smtClean="0"/>
              <a:t>of the average ratio for all schools (10.2 - 12.4)</a:t>
            </a:r>
          </a:p>
          <a:p>
            <a:r>
              <a:rPr lang="en-US" sz="3000" dirty="0" smtClean="0"/>
              <a:t>Caution – When working with all Title I schools, when the number of staff at one school is changed, the high and low ratios of the range change</a:t>
            </a:r>
          </a:p>
          <a:p>
            <a:r>
              <a:rPr lang="en-US" sz="3000" dirty="0" smtClean="0"/>
              <a:t>Change the number of staff a one school and review the results before making changes at other schools</a:t>
            </a:r>
          </a:p>
          <a:p>
            <a:r>
              <a:rPr lang="en-US" sz="3000" dirty="0" smtClean="0"/>
              <a:t>Hire two staff at WMS and that also corrects ZMS</a:t>
            </a:r>
          </a:p>
          <a:p>
            <a:r>
              <a:rPr lang="en-US" sz="3000" dirty="0" smtClean="0"/>
              <a:t>Notice the change in high and low ratios (10.1 – 12.3)</a:t>
            </a:r>
          </a:p>
          <a:p>
            <a:endParaRPr lang="en-US" dirty="0"/>
          </a:p>
          <a:p>
            <a:pPr marL="0" indent="0">
              <a:buNone/>
            </a:pPr>
            <a:endParaRPr lang="en-US" dirty="0"/>
          </a:p>
        </p:txBody>
      </p:sp>
    </p:spTree>
    <p:extLst>
      <p:ext uri="{BB962C8B-B14F-4D97-AF65-F5344CB8AC3E}">
        <p14:creationId xmlns:p14="http://schemas.microsoft.com/office/powerpoint/2010/main" val="1878725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Presenters</a:t>
            </a:r>
          </a:p>
        </p:txBody>
      </p:sp>
      <p:sp>
        <p:nvSpPr>
          <p:cNvPr id="3" name="Content Placeholder 2"/>
          <p:cNvSpPr>
            <a:spLocks noGrp="1"/>
          </p:cNvSpPr>
          <p:nvPr>
            <p:ph idx="1"/>
          </p:nvPr>
        </p:nvSpPr>
        <p:spPr/>
        <p:txBody>
          <a:bodyPr/>
          <a:lstStyle/>
          <a:p>
            <a:pPr marL="0" indent="0" algn="ctr">
              <a:buNone/>
            </a:pPr>
            <a:r>
              <a:rPr lang="en-US" sz="2400" dirty="0" smtClean="0"/>
              <a:t>Ken Banter, Ed.D.</a:t>
            </a:r>
            <a:endParaRPr lang="en-US" sz="2400" dirty="0"/>
          </a:p>
          <a:p>
            <a:pPr marL="0" indent="0" algn="ctr">
              <a:buNone/>
            </a:pPr>
            <a:r>
              <a:rPr lang="en-US" sz="2400" dirty="0"/>
              <a:t>Title </a:t>
            </a:r>
            <a:r>
              <a:rPr lang="en-US" sz="2400" dirty="0" smtClean="0"/>
              <a:t>I Education </a:t>
            </a:r>
            <a:r>
              <a:rPr lang="en-US" sz="2400" dirty="0"/>
              <a:t>Program Specialist</a:t>
            </a:r>
          </a:p>
          <a:p>
            <a:pPr marL="0" indent="0" algn="ctr">
              <a:buNone/>
            </a:pPr>
            <a:r>
              <a:rPr lang="en-US" sz="2400" dirty="0"/>
              <a:t>Georgia Department of Education</a:t>
            </a:r>
          </a:p>
          <a:p>
            <a:pPr marL="0" indent="0" algn="ctr">
              <a:buNone/>
            </a:pPr>
            <a:r>
              <a:rPr lang="en-US" sz="2400" dirty="0" smtClean="0">
                <a:hlinkClick r:id="rId2"/>
              </a:rPr>
              <a:t>kbanter@doe.k12.ga.us</a:t>
            </a:r>
            <a:endParaRPr lang="en-US" sz="2400" dirty="0"/>
          </a:p>
          <a:p>
            <a:pPr marL="0" indent="0" algn="ctr">
              <a:buNone/>
            </a:pPr>
            <a:r>
              <a:rPr lang="en-US" sz="2400" dirty="0" smtClean="0"/>
              <a:t>(478) 960-2255</a:t>
            </a:r>
            <a:endParaRPr lang="en-US" sz="2400" dirty="0"/>
          </a:p>
          <a:p>
            <a:endParaRPr lang="en-US" dirty="0"/>
          </a:p>
          <a:p>
            <a:pPr marL="0" indent="0" algn="ctr">
              <a:buNone/>
            </a:pPr>
            <a:endParaRPr lang="en-US" dirty="0"/>
          </a:p>
        </p:txBody>
      </p:sp>
    </p:spTree>
    <p:extLst>
      <p:ext uri="{BB962C8B-B14F-4D97-AF65-F5344CB8AC3E}">
        <p14:creationId xmlns:p14="http://schemas.microsoft.com/office/powerpoint/2010/main" val="18927357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Scenario No. 3 – Title I </a:t>
            </a:r>
            <a:r>
              <a:rPr lang="en-US" sz="3600" dirty="0" smtClean="0"/>
              <a:t>versus </a:t>
            </a:r>
            <a:r>
              <a:rPr lang="en-US" sz="3600" dirty="0" smtClean="0"/>
              <a:t>Non-Title I</a:t>
            </a:r>
            <a:endParaRPr lang="en-US" sz="3600" dirty="0"/>
          </a:p>
        </p:txBody>
      </p:sp>
      <p:sp>
        <p:nvSpPr>
          <p:cNvPr id="3" name="Content Placeholder 2"/>
          <p:cNvSpPr>
            <a:spLocks noGrp="1"/>
          </p:cNvSpPr>
          <p:nvPr>
            <p:ph idx="1"/>
          </p:nvPr>
        </p:nvSpPr>
        <p:spPr/>
        <p:txBody>
          <a:bodyPr>
            <a:normAutofit/>
          </a:bodyPr>
          <a:lstStyle/>
          <a:p>
            <a:r>
              <a:rPr lang="en-US" dirty="0" smtClean="0"/>
              <a:t>Each Title I school must not exceed </a:t>
            </a:r>
            <a:r>
              <a:rPr lang="en-US" dirty="0" smtClean="0"/>
              <a:t>110-percent </a:t>
            </a:r>
            <a:r>
              <a:rPr lang="en-US" dirty="0" smtClean="0"/>
              <a:t>of the average student/instructional staff ratio of Non-Title I schools</a:t>
            </a:r>
          </a:p>
          <a:p>
            <a:r>
              <a:rPr lang="en-US" dirty="0" smtClean="0"/>
              <a:t>Non-Title I ratio is 12.6; </a:t>
            </a:r>
            <a:r>
              <a:rPr lang="en-US" dirty="0" smtClean="0"/>
              <a:t>110-percent </a:t>
            </a:r>
            <a:r>
              <a:rPr lang="en-US" dirty="0" smtClean="0"/>
              <a:t>is 13.9</a:t>
            </a:r>
          </a:p>
          <a:p>
            <a:r>
              <a:rPr lang="en-US" dirty="0" smtClean="0"/>
              <a:t>Note - changes to instructional staff in Title I schools does not affect the target number of 13.9 </a:t>
            </a:r>
          </a:p>
          <a:p>
            <a:r>
              <a:rPr lang="en-US" dirty="0" smtClean="0"/>
              <a:t>Notice that schools with small student/instructional staff ratios are acceptable in this method </a:t>
            </a:r>
          </a:p>
          <a:p>
            <a:endParaRPr lang="en-US" dirty="0"/>
          </a:p>
          <a:p>
            <a:pPr marL="0" indent="0">
              <a:buNone/>
            </a:pPr>
            <a:endParaRPr lang="en-US" dirty="0"/>
          </a:p>
        </p:txBody>
      </p:sp>
    </p:spTree>
    <p:extLst>
      <p:ext uri="{BB962C8B-B14F-4D97-AF65-F5344CB8AC3E}">
        <p14:creationId xmlns:p14="http://schemas.microsoft.com/office/powerpoint/2010/main" val="123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334016"/>
            <a:ext cx="6794938" cy="1325563"/>
          </a:xfrm>
        </p:spPr>
        <p:txBody>
          <a:bodyPr>
            <a:noAutofit/>
          </a:bodyPr>
          <a:lstStyle/>
          <a:p>
            <a:r>
              <a:rPr lang="en-US" sz="3600" dirty="0" smtClean="0"/>
              <a:t>Scenario No. 3 – Title I </a:t>
            </a:r>
            <a:r>
              <a:rPr lang="en-US" sz="3600" dirty="0" smtClean="0"/>
              <a:t>versus </a:t>
            </a:r>
            <a:r>
              <a:rPr lang="en-US" sz="3600" dirty="0" smtClean="0"/>
              <a:t>Non-Title I (</a:t>
            </a:r>
            <a:r>
              <a:rPr lang="en-US" sz="3600" i="1" dirty="0" smtClean="0"/>
              <a:t>continued</a:t>
            </a:r>
            <a:r>
              <a:rPr lang="en-US" sz="3600" dirty="0" smtClean="0"/>
              <a:t>)</a:t>
            </a:r>
            <a:endParaRPr lang="en-US" sz="3600" dirty="0"/>
          </a:p>
        </p:txBody>
      </p:sp>
      <p:sp>
        <p:nvSpPr>
          <p:cNvPr id="3" name="Content Placeholder 2"/>
          <p:cNvSpPr>
            <a:spLocks noGrp="1"/>
          </p:cNvSpPr>
          <p:nvPr>
            <p:ph idx="1"/>
          </p:nvPr>
        </p:nvSpPr>
        <p:spPr/>
        <p:txBody>
          <a:bodyPr>
            <a:normAutofit/>
          </a:bodyPr>
          <a:lstStyle/>
          <a:p>
            <a:r>
              <a:rPr lang="en-US" dirty="0" smtClean="0"/>
              <a:t>To determine the number of staff to meet comparability for Westside ES, we can divide enrollment of 655 by the </a:t>
            </a:r>
            <a:r>
              <a:rPr lang="en-US" dirty="0" smtClean="0"/>
              <a:t>110-percent </a:t>
            </a:r>
            <a:r>
              <a:rPr lang="en-US" dirty="0" smtClean="0"/>
              <a:t>limit of 13.9 and get 47.1 staff needed</a:t>
            </a:r>
          </a:p>
          <a:p>
            <a:r>
              <a:rPr lang="en-US" dirty="0" smtClean="0"/>
              <a:t>For Northwest ES, dividing 723 by 13.9 yields 52</a:t>
            </a:r>
          </a:p>
          <a:p>
            <a:r>
              <a:rPr lang="en-US" dirty="0" smtClean="0"/>
              <a:t>Notice Southside ES with an enrollment of 655 with 53 instructional staff</a:t>
            </a:r>
          </a:p>
          <a:p>
            <a:r>
              <a:rPr lang="en-US" dirty="0" smtClean="0"/>
              <a:t>Compare this to Northwest with an enrollment of 723 with 49 instructional staff</a:t>
            </a:r>
          </a:p>
        </p:txBody>
      </p:sp>
    </p:spTree>
    <p:extLst>
      <p:ext uri="{BB962C8B-B14F-4D97-AF65-F5344CB8AC3E}">
        <p14:creationId xmlns:p14="http://schemas.microsoft.com/office/powerpoint/2010/main" val="30282347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Scenario No. 4 – A School Serving as a Special Education Center</a:t>
            </a:r>
            <a:endParaRPr lang="en-US" sz="3600" dirty="0"/>
          </a:p>
        </p:txBody>
      </p:sp>
      <p:sp>
        <p:nvSpPr>
          <p:cNvPr id="3" name="Content Placeholder 2"/>
          <p:cNvSpPr>
            <a:spLocks noGrp="1"/>
          </p:cNvSpPr>
          <p:nvPr>
            <p:ph idx="1"/>
          </p:nvPr>
        </p:nvSpPr>
        <p:spPr>
          <a:xfrm>
            <a:off x="620023" y="1765240"/>
            <a:ext cx="7886700" cy="4351338"/>
          </a:xfrm>
        </p:spPr>
        <p:txBody>
          <a:bodyPr>
            <a:normAutofit fontScale="92500" lnSpcReduction="20000"/>
          </a:bodyPr>
          <a:lstStyle/>
          <a:p>
            <a:r>
              <a:rPr lang="en-US" sz="3000" dirty="0" smtClean="0"/>
              <a:t>Springhill Elementary School houses a special education center for children with autism</a:t>
            </a:r>
          </a:p>
          <a:p>
            <a:r>
              <a:rPr lang="en-US" sz="3000" dirty="0" smtClean="0"/>
              <a:t>No other school in the district provides services for autistic children, they all come to Springhill</a:t>
            </a:r>
          </a:p>
          <a:p>
            <a:r>
              <a:rPr lang="en-US" sz="3000" dirty="0" smtClean="0"/>
              <a:t>There are four Special Education teachers providing services to these children</a:t>
            </a:r>
          </a:p>
          <a:p>
            <a:r>
              <a:rPr lang="en-US" sz="3000" dirty="0" smtClean="0"/>
              <a:t>For comparability purposes, the number of children receiving services for autism would be subtracted from the enrollment at Springhill Elementary</a:t>
            </a:r>
          </a:p>
          <a:p>
            <a:r>
              <a:rPr lang="en-US" sz="3000" dirty="0" smtClean="0"/>
              <a:t>The four teachers providing services for these special needs children would be subtracted from the number of instructional staff at </a:t>
            </a:r>
            <a:r>
              <a:rPr lang="en-US" sz="3000" dirty="0"/>
              <a:t>S</a:t>
            </a:r>
            <a:r>
              <a:rPr lang="en-US" sz="3000" dirty="0" smtClean="0"/>
              <a:t>pringhill</a:t>
            </a:r>
          </a:p>
          <a:p>
            <a:endParaRPr lang="en-US" dirty="0"/>
          </a:p>
          <a:p>
            <a:pPr marL="0" indent="0">
              <a:buNone/>
            </a:pPr>
            <a:endParaRPr lang="en-US" dirty="0"/>
          </a:p>
        </p:txBody>
      </p:sp>
    </p:spTree>
    <p:extLst>
      <p:ext uri="{BB962C8B-B14F-4D97-AF65-F5344CB8AC3E}">
        <p14:creationId xmlns:p14="http://schemas.microsoft.com/office/powerpoint/2010/main" val="5634982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319" y="2163103"/>
            <a:ext cx="8714343" cy="1446550"/>
          </a:xfrm>
          <a:prstGeom prst="rect">
            <a:avLst/>
          </a:prstGeom>
        </p:spPr>
        <p:txBody>
          <a:bodyPr wrap="square">
            <a:spAutoFit/>
          </a:bodyPr>
          <a:lstStyle/>
          <a:p>
            <a:pPr algn="ctr"/>
            <a:r>
              <a:rPr lang="en-US" sz="4400" b="1" dirty="0" smtClean="0">
                <a:latin typeface="Arial Rounded MT Bold" pitchFamily="34" charset="0"/>
              </a:rPr>
              <a:t>The LEA Comparability Reporting On-Line Application</a:t>
            </a:r>
            <a:endParaRPr lang="en-US" sz="4400" b="1" dirty="0">
              <a:latin typeface="Arial Rounded MT Bold" pitchFamily="34" charset="0"/>
            </a:endParaRPr>
          </a:p>
        </p:txBody>
      </p:sp>
    </p:spTree>
    <p:extLst>
      <p:ext uri="{BB962C8B-B14F-4D97-AF65-F5344CB8AC3E}">
        <p14:creationId xmlns:p14="http://schemas.microsoft.com/office/powerpoint/2010/main" val="2617258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Admin Configuration</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Title I Area Specialists:</a:t>
            </a:r>
          </a:p>
          <a:p>
            <a:r>
              <a:rPr lang="en-US" dirty="0" smtClean="0"/>
              <a:t>Assign each Districts schools to the proper grade span</a:t>
            </a:r>
          </a:p>
          <a:p>
            <a:r>
              <a:rPr lang="en-US" dirty="0" smtClean="0"/>
              <a:t>Load All schools to districts where all schools are Title I</a:t>
            </a:r>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30802132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Admin Configuration</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High/Low Poverty:</a:t>
            </a:r>
          </a:p>
          <a:p>
            <a:r>
              <a:rPr lang="en-US" dirty="0" smtClean="0"/>
              <a:t>High poverty equals </a:t>
            </a:r>
            <a:r>
              <a:rPr lang="en-US" dirty="0" smtClean="0"/>
              <a:t>60-percent </a:t>
            </a:r>
            <a:r>
              <a:rPr lang="en-US" dirty="0" smtClean="0"/>
              <a:t>and above</a:t>
            </a:r>
          </a:p>
          <a:p>
            <a:r>
              <a:rPr lang="en-US" dirty="0" smtClean="0"/>
              <a:t>Low Poverty equals 59.9 and below</a:t>
            </a:r>
          </a:p>
          <a:p>
            <a:pPr marL="0" indent="0">
              <a:buNone/>
            </a:pPr>
            <a:endParaRPr lang="en-US" dirty="0" smtClean="0"/>
          </a:p>
          <a:p>
            <a:pPr marL="0" indent="0">
              <a:buNone/>
            </a:pPr>
            <a:r>
              <a:rPr lang="en-US" dirty="0" smtClean="0"/>
              <a:t>Enrollment Size:</a:t>
            </a:r>
          </a:p>
          <a:p>
            <a:r>
              <a:rPr lang="en-US" dirty="0" smtClean="0"/>
              <a:t>The enrollment of the largest school in a district’s grade span must be at least twice as large as the enrollment of the smallest school in that grade span</a:t>
            </a:r>
          </a:p>
          <a:p>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5410047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Comparability Reporting Tab</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Steps for the LEA to Run Comparability:</a:t>
            </a:r>
          </a:p>
          <a:p>
            <a:r>
              <a:rPr lang="en-US" dirty="0" smtClean="0"/>
              <a:t>Login to the GaDOE Portal</a:t>
            </a:r>
          </a:p>
          <a:p>
            <a:r>
              <a:rPr lang="en-US" dirty="0" smtClean="0"/>
              <a:t>Select the Title I Comparability fly-out from the Site Navigation menu</a:t>
            </a:r>
          </a:p>
          <a:p>
            <a:r>
              <a:rPr lang="en-US" dirty="0" smtClean="0"/>
              <a:t>Select LEA Comparability Reporting</a:t>
            </a:r>
          </a:p>
          <a:p>
            <a:r>
              <a:rPr lang="en-US" dirty="0" smtClean="0"/>
              <a:t>On the Contact Info tab, complete all required fields indicated by an *</a:t>
            </a:r>
          </a:p>
          <a:p>
            <a:pPr marL="0" indent="0">
              <a:buNone/>
            </a:pPr>
            <a:r>
              <a:rPr lang="en-US" dirty="0" smtClean="0"/>
              <a:t>Note: after entering information on any page, make sure you click the Save button</a:t>
            </a:r>
          </a:p>
          <a:p>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6589406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Comparability Reporting Tab</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Steps for the LEA to Run Comparability:</a:t>
            </a:r>
          </a:p>
          <a:p>
            <a:r>
              <a:rPr lang="en-US" dirty="0" smtClean="0"/>
              <a:t>On the Enrollment Size tab, if your district has large and small schools in a grade span according to the large/small definition, check the box</a:t>
            </a:r>
          </a:p>
          <a:p>
            <a:pPr marL="0" indent="0">
              <a:buNone/>
            </a:pPr>
            <a:r>
              <a:rPr lang="en-US" dirty="0" smtClean="0"/>
              <a:t>Note: after entering information on any page, make sure you click the Save button</a:t>
            </a:r>
          </a:p>
          <a:p>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655504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Comparability Reporting Tab</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Steps for the LEA to Run Comparability:</a:t>
            </a:r>
          </a:p>
          <a:p>
            <a:r>
              <a:rPr lang="en-US" dirty="0" smtClean="0"/>
              <a:t>On the Comparability Reporting tab, click the Run Comparability button</a:t>
            </a:r>
          </a:p>
          <a:p>
            <a:r>
              <a:rPr lang="en-US" dirty="0" smtClean="0"/>
              <a:t>Click the Submit button</a:t>
            </a:r>
          </a:p>
          <a:p>
            <a:r>
              <a:rPr lang="en-US" dirty="0" smtClean="0"/>
              <a:t>The Superintendent will receive an email that the comparability report is ready for review</a:t>
            </a:r>
          </a:p>
          <a:p>
            <a:r>
              <a:rPr lang="en-US" dirty="0" smtClean="0"/>
              <a:t>The Superintendent should login in to the portal, go to the comparability application and click Submit</a:t>
            </a:r>
          </a:p>
          <a:p>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0511904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Comparability Reporting Tab</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Comparability Methods for All Title I </a:t>
            </a:r>
            <a:r>
              <a:rPr lang="en-US" u="sng" dirty="0" smtClean="0"/>
              <a:t>Or</a:t>
            </a:r>
            <a:r>
              <a:rPr lang="en-US" dirty="0" smtClean="0"/>
              <a:t> Title I compared to Non-Title I:</a:t>
            </a:r>
          </a:p>
          <a:p>
            <a:r>
              <a:rPr lang="en-US" dirty="0" smtClean="0"/>
              <a:t>District as a whole</a:t>
            </a:r>
          </a:p>
          <a:p>
            <a:r>
              <a:rPr lang="en-US" dirty="0" smtClean="0"/>
              <a:t>Grade Span</a:t>
            </a:r>
          </a:p>
          <a:p>
            <a:r>
              <a:rPr lang="en-US" dirty="0" smtClean="0"/>
              <a:t>Enrollment Size</a:t>
            </a:r>
          </a:p>
          <a:p>
            <a:r>
              <a:rPr lang="en-US" dirty="0" smtClean="0"/>
              <a:t>High Poverty/Low </a:t>
            </a:r>
            <a:r>
              <a:rPr lang="en-US" dirty="0"/>
              <a:t>P</a:t>
            </a:r>
            <a:r>
              <a:rPr lang="en-US" dirty="0" smtClean="0"/>
              <a:t>overty</a:t>
            </a:r>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1216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4294967295"/>
          </p:nvPr>
        </p:nvSpPr>
        <p:spPr>
          <a:xfrm>
            <a:off x="628650" y="6356350"/>
            <a:ext cx="2057400" cy="365125"/>
          </a:xfrm>
          <a:prstGeom prst="rect">
            <a:avLst/>
          </a:prstGeom>
        </p:spPr>
        <p:txBody>
          <a:bodyPr/>
          <a:lstStyle/>
          <a:p>
            <a:pPr>
              <a:defRPr/>
            </a:pPr>
            <a:fld id="{56B1C275-BF81-4F86-B564-3E297F8933C5}" type="datetime1">
              <a:rPr lang="en-US" smtClean="0"/>
              <a:pPr>
                <a:defRPr/>
              </a:pPr>
              <a:t>5/21/2015</a:t>
            </a:fld>
            <a:endParaRPr lang="en-US" dirty="0"/>
          </a:p>
        </p:txBody>
      </p:sp>
      <p:sp>
        <p:nvSpPr>
          <p:cNvPr id="15363" name="Slide Number Placeholder 2"/>
          <p:cNvSpPr>
            <a:spLocks noGrp="1"/>
          </p:cNvSpPr>
          <p:nvPr>
            <p:ph type="sldNum" sz="quarter" idx="4294967295"/>
          </p:nvPr>
        </p:nvSpPr>
        <p:spPr bwMode="auto">
          <a:xfrm>
            <a:off x="6457950" y="6356350"/>
            <a:ext cx="2057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1C39871-A688-44B3-9771-39BE97F856D8}" type="slidenum">
              <a:rPr lang="en-US" altLang="en-US">
                <a:solidFill>
                  <a:schemeClr val="bg1"/>
                </a:solidFill>
                <a:latin typeface="Calibri" pitchFamily="34" charset="0"/>
              </a:rPr>
              <a:pPr/>
              <a:t>4</a:t>
            </a:fld>
            <a:endParaRPr lang="en-US" altLang="en-US" dirty="0">
              <a:solidFill>
                <a:schemeClr val="bg1"/>
              </a:solidFill>
              <a:latin typeface="Calibri" pitchFamily="34" charset="0"/>
            </a:endParaRPr>
          </a:p>
        </p:txBody>
      </p:sp>
      <p:pic>
        <p:nvPicPr>
          <p:cNvPr id="3" name="Picture 2"/>
          <p:cNvPicPr>
            <a:picLocks noChangeAspect="1"/>
          </p:cNvPicPr>
          <p:nvPr/>
        </p:nvPicPr>
        <p:blipFill>
          <a:blip r:embed="rId2"/>
          <a:stretch>
            <a:fillRect/>
          </a:stretch>
        </p:blipFill>
        <p:spPr>
          <a:xfrm>
            <a:off x="2454529" y="2004201"/>
            <a:ext cx="4242053" cy="3766782"/>
          </a:xfrm>
          <a:prstGeom prst="rect">
            <a:avLst/>
          </a:prstGeom>
        </p:spPr>
      </p:pic>
      <p:sp>
        <p:nvSpPr>
          <p:cNvPr id="4" name="TextBox 3"/>
          <p:cNvSpPr txBox="1"/>
          <p:nvPr/>
        </p:nvSpPr>
        <p:spPr>
          <a:xfrm>
            <a:off x="1091046" y="1320994"/>
            <a:ext cx="7164222" cy="400110"/>
          </a:xfrm>
          <a:prstGeom prst="rect">
            <a:avLst/>
          </a:prstGeom>
          <a:noFill/>
        </p:spPr>
        <p:txBody>
          <a:bodyPr wrap="square" rtlCol="0">
            <a:spAutoFit/>
          </a:bodyPr>
          <a:lstStyle/>
          <a:p>
            <a:pPr>
              <a:spcBef>
                <a:spcPct val="0"/>
              </a:spcBef>
            </a:pPr>
            <a:r>
              <a:rPr lang="en-US" altLang="en-US" sz="2000" b="1" dirty="0">
                <a:latin typeface="Arial" panose="020B0604020202020204" pitchFamily="34" charset="0"/>
              </a:rPr>
              <a:t>SCHOOL IMPROVEMENT &amp; DISTRICT EFFECTIVENESS</a:t>
            </a:r>
          </a:p>
        </p:txBody>
      </p:sp>
    </p:spTree>
    <p:extLst>
      <p:ext uri="{BB962C8B-B14F-4D97-AF65-F5344CB8AC3E}">
        <p14:creationId xmlns:p14="http://schemas.microsoft.com/office/powerpoint/2010/main" val="1408903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Comparability Reporting Tab</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When an LEA is exempt for meeting the comparability</a:t>
            </a:r>
            <a:r>
              <a:rPr lang="en-US" dirty="0"/>
              <a:t> </a:t>
            </a:r>
            <a:r>
              <a:rPr lang="en-US" dirty="0" smtClean="0"/>
              <a:t>requirement, an exemption must be completed after completing the contact information</a:t>
            </a:r>
          </a:p>
          <a:p>
            <a:r>
              <a:rPr lang="en-US" dirty="0" smtClean="0"/>
              <a:t>The Submitter/Coordinator must complete the form by checking the Coordinator box and then checking the box beside the reason the district is exempt (Hint: the reason will be “The </a:t>
            </a:r>
            <a:r>
              <a:rPr lang="en-US" dirty="0"/>
              <a:t>LEA has only one School per Grade </a:t>
            </a:r>
            <a:r>
              <a:rPr lang="en-US" dirty="0" smtClean="0"/>
              <a:t>Span”)</a:t>
            </a:r>
          </a:p>
          <a:p>
            <a:r>
              <a:rPr lang="en-US" dirty="0" smtClean="0"/>
              <a:t>The Superintendent must click the box beside Superintendent and click Submit on this form </a:t>
            </a:r>
          </a:p>
          <a:p>
            <a:pPr marL="0" indent="0">
              <a:buNone/>
            </a:pPr>
            <a:endParaRPr lang="en-US" dirty="0" smtClean="0"/>
          </a:p>
          <a:p>
            <a:pPr marL="0" indent="0">
              <a:buNone/>
            </a:pPr>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4358911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Districts Not Meeting Comparability</a:t>
            </a:r>
            <a:endParaRPr lang="en-US" sz="3600" dirty="0"/>
          </a:p>
        </p:txBody>
      </p:sp>
      <p:sp>
        <p:nvSpPr>
          <p:cNvPr id="3" name="Content Placeholder 2"/>
          <p:cNvSpPr>
            <a:spLocks noGrp="1"/>
          </p:cNvSpPr>
          <p:nvPr>
            <p:ph idx="1"/>
          </p:nvPr>
        </p:nvSpPr>
        <p:spPr/>
        <p:txBody>
          <a:bodyPr>
            <a:normAutofit/>
          </a:bodyPr>
          <a:lstStyle/>
          <a:p>
            <a:r>
              <a:rPr lang="en-US" dirty="0" smtClean="0"/>
              <a:t>When a district does not meet the comparability requirement for all schools in the district, corrections to staffing must be made immediately</a:t>
            </a:r>
          </a:p>
          <a:p>
            <a:r>
              <a:rPr lang="en-US" dirty="0" smtClean="0"/>
              <a:t>The district should consult with their Title I </a:t>
            </a:r>
            <a:r>
              <a:rPr lang="en-US" dirty="0" smtClean="0"/>
              <a:t>Education Program </a:t>
            </a:r>
            <a:r>
              <a:rPr lang="en-US" dirty="0" smtClean="0"/>
              <a:t>Specialist </a:t>
            </a:r>
            <a:r>
              <a:rPr lang="en-US" dirty="0" smtClean="0"/>
              <a:t>to agree on proper staffing adjustments</a:t>
            </a:r>
          </a:p>
          <a:p>
            <a:r>
              <a:rPr lang="en-US" dirty="0"/>
              <a:t>There may be instances where certain, staff like those in Scenario No. 4, may be excluded if approved by the Title I </a:t>
            </a:r>
            <a:r>
              <a:rPr lang="en-US" dirty="0" smtClean="0"/>
              <a:t>Education </a:t>
            </a:r>
            <a:r>
              <a:rPr lang="en-US" dirty="0" err="1" smtClean="0"/>
              <a:t>Program</a:t>
            </a:r>
            <a:r>
              <a:rPr lang="en-US" dirty="0" err="1" smtClean="0"/>
              <a:t>Specialist</a:t>
            </a:r>
            <a:endParaRPr lang="en-US" dirty="0" smtClean="0"/>
          </a:p>
          <a:p>
            <a:pPr marL="0" indent="0">
              <a:buNone/>
            </a:pPr>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1965581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Districts Not Meeting Comparability</a:t>
            </a:r>
            <a:endParaRPr lang="en-US" sz="3600" dirty="0"/>
          </a:p>
        </p:txBody>
      </p:sp>
      <p:sp>
        <p:nvSpPr>
          <p:cNvPr id="3" name="Content Placeholder 2"/>
          <p:cNvSpPr>
            <a:spLocks noGrp="1"/>
          </p:cNvSpPr>
          <p:nvPr>
            <p:ph idx="1"/>
          </p:nvPr>
        </p:nvSpPr>
        <p:spPr/>
        <p:txBody>
          <a:bodyPr>
            <a:normAutofit/>
          </a:bodyPr>
          <a:lstStyle/>
          <a:p>
            <a:r>
              <a:rPr lang="en-US" dirty="0"/>
              <a:t>Once the adjustments have been implemented, documentation supporting the changes must be uploaded to the Comparability Reporting </a:t>
            </a:r>
            <a:r>
              <a:rPr lang="en-US" dirty="0" smtClean="0"/>
              <a:t>Web site</a:t>
            </a:r>
            <a:endParaRPr lang="en-US" dirty="0" smtClean="0"/>
          </a:p>
          <a:p>
            <a:r>
              <a:rPr lang="en-US" dirty="0"/>
              <a:t>After it is determined that the </a:t>
            </a:r>
            <a:r>
              <a:rPr lang="en-US" dirty="0" smtClean="0"/>
              <a:t>changes are </a:t>
            </a:r>
            <a:r>
              <a:rPr lang="en-US" dirty="0"/>
              <a:t>acceptable, </a:t>
            </a:r>
            <a:r>
              <a:rPr lang="en-US" dirty="0" smtClean="0"/>
              <a:t>and documentation has been uploaded, the </a:t>
            </a:r>
            <a:r>
              <a:rPr lang="en-US" dirty="0" smtClean="0"/>
              <a:t>Title I Education Program Specialist</a:t>
            </a:r>
            <a:r>
              <a:rPr lang="en-US" dirty="0" smtClean="0"/>
              <a:t> </a:t>
            </a:r>
            <a:r>
              <a:rPr lang="en-US" dirty="0"/>
              <a:t>makes manual changes using the Self-Reported Data </a:t>
            </a:r>
            <a:r>
              <a:rPr lang="en-US" dirty="0" smtClean="0"/>
              <a:t>option</a:t>
            </a:r>
          </a:p>
          <a:p>
            <a:pPr marL="0" indent="0">
              <a:buNone/>
            </a:pPr>
            <a:r>
              <a:rPr lang="en-US" sz="2400" b="1" dirty="0"/>
              <a:t>Caution: Do not make changes to staff without keeping the Title I Area Specialist informed each step of the way</a:t>
            </a:r>
          </a:p>
          <a:p>
            <a:pPr marL="0" indent="0">
              <a:buNone/>
            </a:pPr>
            <a:endParaRPr lang="en-US" dirty="0"/>
          </a:p>
          <a:p>
            <a:endParaRPr lang="en-US" dirty="0"/>
          </a:p>
          <a:p>
            <a:endParaRPr lang="en-US" dirty="0"/>
          </a:p>
          <a:p>
            <a:endParaRPr lang="en-US" dirty="0" smtClean="0"/>
          </a:p>
          <a:p>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7383672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Final Reminder</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dirty="0"/>
              <a:t>A</a:t>
            </a:r>
            <a:r>
              <a:rPr lang="en-US" dirty="0" smtClean="0"/>
              <a:t>djustments a school’s staff should be made:</a:t>
            </a:r>
          </a:p>
          <a:p>
            <a:r>
              <a:rPr lang="en-US" dirty="0" smtClean="0"/>
              <a:t>before the start of the school year;</a:t>
            </a:r>
          </a:p>
          <a:p>
            <a:r>
              <a:rPr lang="en-US" dirty="0"/>
              <a:t>b</a:t>
            </a:r>
            <a:r>
              <a:rPr lang="en-US" dirty="0" smtClean="0"/>
              <a:t>efore CPI data is finalized and submitted;</a:t>
            </a:r>
          </a:p>
          <a:p>
            <a:r>
              <a:rPr lang="en-US" dirty="0" smtClean="0"/>
              <a:t>Before the on-line comparability report is run</a:t>
            </a:r>
          </a:p>
          <a:p>
            <a:pPr marL="0" indent="0">
              <a:buNone/>
            </a:pPr>
            <a:r>
              <a:rPr lang="en-US" dirty="0" smtClean="0"/>
              <a:t>Districts should ensure that all schools are comparable July 1 of each school year</a:t>
            </a:r>
          </a:p>
          <a:p>
            <a:pPr marL="0" indent="0">
              <a:buNone/>
            </a:pPr>
            <a:r>
              <a:rPr lang="en-US" dirty="0" smtClean="0"/>
              <a:t>Never wait until the December reporting date to review the staffing status of schools</a:t>
            </a:r>
          </a:p>
          <a:p>
            <a:pPr marL="0" indent="0">
              <a:buNone/>
            </a:pPr>
            <a:r>
              <a:rPr lang="en-US" dirty="0" smtClean="0"/>
              <a:t>It is preferable to move/add staff in July, not December</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7384805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727144"/>
          </a:xfrm>
        </p:spPr>
        <p:txBody>
          <a:bodyPr/>
          <a:lstStyle/>
          <a:p>
            <a:pPr algn="ctr"/>
            <a:r>
              <a:rPr lang="en-US" dirty="0" smtClean="0"/>
              <a:t>Questions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32715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Title I, Part A Program Specialists’ Contact Information</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58801710"/>
              </p:ext>
            </p:extLst>
          </p:nvPr>
        </p:nvGraphicFramePr>
        <p:xfrm>
          <a:off x="302078" y="1850117"/>
          <a:ext cx="8384722" cy="3248886"/>
        </p:xfrm>
        <a:graphic>
          <a:graphicData uri="http://schemas.openxmlformats.org/drawingml/2006/table">
            <a:tbl>
              <a:tblPr firstRow="1" bandRow="1">
                <a:tableStyleId>{5C22544A-7EE6-4342-B048-85BDC9FD1C3A}</a:tableStyleId>
              </a:tblPr>
              <a:tblGrid>
                <a:gridCol w="783771"/>
                <a:gridCol w="2000250"/>
                <a:gridCol w="2049236"/>
                <a:gridCol w="3551465"/>
              </a:tblGrid>
              <a:tr h="370840">
                <a:tc>
                  <a:txBody>
                    <a:bodyPr/>
                    <a:lstStyle/>
                    <a:p>
                      <a:pPr marL="0" marR="0" algn="ctr">
                        <a:lnSpc>
                          <a:spcPct val="115000"/>
                        </a:lnSpc>
                        <a:spcBef>
                          <a:spcPts val="0"/>
                        </a:spcBef>
                        <a:spcAft>
                          <a:spcPts val="1000"/>
                        </a:spcAft>
                      </a:pPr>
                      <a:r>
                        <a:rPr lang="en-US" sz="2000" b="1" dirty="0">
                          <a:solidFill>
                            <a:schemeClr val="tx1"/>
                          </a:solidFill>
                          <a:latin typeface="Calibri"/>
                          <a:ea typeface="Calibri"/>
                          <a:cs typeface="Times New Roman"/>
                        </a:rPr>
                        <a:t>Area</a:t>
                      </a:r>
                      <a:endParaRPr lang="en-US" sz="20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2000" b="1" dirty="0">
                          <a:solidFill>
                            <a:schemeClr val="tx1"/>
                          </a:solidFill>
                          <a:latin typeface="Calibri"/>
                          <a:ea typeface="Calibri"/>
                          <a:cs typeface="Times New Roman"/>
                        </a:rPr>
                        <a:t>Name</a:t>
                      </a:r>
                      <a:endParaRPr lang="en-US" sz="20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2000" b="1" dirty="0" smtClean="0">
                          <a:solidFill>
                            <a:schemeClr val="tx1"/>
                          </a:solidFill>
                          <a:latin typeface="Calibri"/>
                          <a:ea typeface="Calibri"/>
                          <a:cs typeface="Times New Roman"/>
                        </a:rPr>
                        <a:t>Office</a:t>
                      </a:r>
                      <a:r>
                        <a:rPr lang="en-US" sz="2000" b="1" baseline="0" dirty="0" smtClean="0">
                          <a:solidFill>
                            <a:schemeClr val="tx1"/>
                          </a:solidFill>
                          <a:latin typeface="Calibri"/>
                          <a:ea typeface="Calibri"/>
                          <a:cs typeface="Times New Roman"/>
                        </a:rPr>
                        <a:t> Telephone</a:t>
                      </a:r>
                      <a:endParaRPr lang="en-US" sz="20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2000" b="1" dirty="0">
                          <a:solidFill>
                            <a:schemeClr val="tx1"/>
                          </a:solidFill>
                          <a:latin typeface="Calibri"/>
                          <a:ea typeface="Calibri"/>
                          <a:cs typeface="Times New Roman"/>
                        </a:rPr>
                        <a:t>Email</a:t>
                      </a:r>
                      <a:endParaRPr lang="en-US" sz="2000" dirty="0">
                        <a:solidFill>
                          <a:schemeClr val="tx1"/>
                        </a:solidFill>
                        <a:latin typeface="Calibri"/>
                        <a:ea typeface="Calibri"/>
                        <a:cs typeface="Times New Roman"/>
                      </a:endParaRPr>
                    </a:p>
                  </a:txBody>
                  <a:tcPr marL="120305" marR="120305" marT="62343" marB="62343"/>
                </a:tc>
              </a:tr>
              <a:tr h="370840">
                <a:tc>
                  <a:txBody>
                    <a:bodyPr/>
                    <a:lstStyle/>
                    <a:p>
                      <a:pPr algn="ctr"/>
                      <a:r>
                        <a:rPr lang="en-US" sz="2000" dirty="0" smtClean="0"/>
                        <a:t>1</a:t>
                      </a:r>
                      <a:endParaRPr lang="en-US" sz="2000" dirty="0"/>
                    </a:p>
                  </a:txBody>
                  <a:tcPr/>
                </a:tc>
                <a:tc>
                  <a:txBody>
                    <a:bodyPr/>
                    <a:lstStyle/>
                    <a:p>
                      <a:r>
                        <a:rPr lang="en-US" sz="2000" dirty="0" smtClean="0"/>
                        <a:t>Robyn Planchard</a:t>
                      </a:r>
                      <a:endParaRPr lang="en-US" sz="2000" dirty="0"/>
                    </a:p>
                  </a:txBody>
                  <a:tcPr/>
                </a:tc>
                <a:tc>
                  <a:txBody>
                    <a:bodyPr/>
                    <a:lstStyle/>
                    <a:p>
                      <a:r>
                        <a:rPr lang="en-US" sz="2000" dirty="0" smtClean="0"/>
                        <a:t>(404) 985-3808</a:t>
                      </a:r>
                      <a:endParaRPr lang="en-US" sz="2000" dirty="0"/>
                    </a:p>
                  </a:txBody>
                  <a:tcPr/>
                </a:tc>
                <a:tc>
                  <a:txBody>
                    <a:bodyPr/>
                    <a:lstStyle/>
                    <a:p>
                      <a:r>
                        <a:rPr lang="en-US" sz="2000" dirty="0" smtClean="0"/>
                        <a:t>rplanchard@doe.k12.ga.us</a:t>
                      </a:r>
                      <a:endParaRPr lang="en-US" sz="2000" dirty="0"/>
                    </a:p>
                  </a:txBody>
                  <a:tcPr/>
                </a:tc>
              </a:tr>
              <a:tr h="370840">
                <a:tc>
                  <a:txBody>
                    <a:bodyPr/>
                    <a:lstStyle/>
                    <a:p>
                      <a:pPr algn="ctr"/>
                      <a:r>
                        <a:rPr lang="en-US" sz="2000" dirty="0" smtClean="0"/>
                        <a:t>2</a:t>
                      </a:r>
                      <a:endParaRPr lang="en-US" sz="2000" dirty="0"/>
                    </a:p>
                  </a:txBody>
                  <a:tcPr/>
                </a:tc>
                <a:tc>
                  <a:txBody>
                    <a:bodyPr/>
                    <a:lstStyle/>
                    <a:p>
                      <a:r>
                        <a:rPr lang="en-US" sz="2000" dirty="0" smtClean="0"/>
                        <a:t>Randy Phillips</a:t>
                      </a:r>
                      <a:endParaRPr lang="en-US" sz="2000" dirty="0"/>
                    </a:p>
                  </a:txBody>
                  <a:tcPr/>
                </a:tc>
                <a:tc>
                  <a:txBody>
                    <a:bodyPr/>
                    <a:lstStyle/>
                    <a:p>
                      <a:r>
                        <a:rPr lang="en-US" sz="2000" dirty="0" smtClean="0"/>
                        <a:t>(770) 221-5232</a:t>
                      </a:r>
                      <a:endParaRPr lang="en-US" sz="2000" dirty="0"/>
                    </a:p>
                  </a:txBody>
                  <a:tcPr/>
                </a:tc>
                <a:tc>
                  <a:txBody>
                    <a:bodyPr/>
                    <a:lstStyle/>
                    <a:p>
                      <a:r>
                        <a:rPr lang="en-US" sz="2000" dirty="0" smtClean="0"/>
                        <a:t>rphillips@doe.k12.ga.us</a:t>
                      </a:r>
                      <a:endParaRPr lang="en-US" sz="2000" dirty="0"/>
                    </a:p>
                  </a:txBody>
                  <a:tcPr/>
                </a:tc>
              </a:tr>
              <a:tr h="370840">
                <a:tc>
                  <a:txBody>
                    <a:bodyPr/>
                    <a:lstStyle/>
                    <a:p>
                      <a:pPr algn="ctr"/>
                      <a:r>
                        <a:rPr lang="en-US" sz="2000" dirty="0" smtClean="0"/>
                        <a:t>3</a:t>
                      </a:r>
                      <a:endParaRPr lang="en-US" sz="2000" dirty="0"/>
                    </a:p>
                  </a:txBody>
                  <a:tcPr/>
                </a:tc>
                <a:tc>
                  <a:txBody>
                    <a:bodyPr/>
                    <a:lstStyle/>
                    <a:p>
                      <a:r>
                        <a:rPr lang="en-US" sz="2000" dirty="0" smtClean="0"/>
                        <a:t>Anthony Threat</a:t>
                      </a:r>
                      <a:endParaRPr lang="en-US" sz="2000" dirty="0"/>
                    </a:p>
                  </a:txBody>
                  <a:tcPr/>
                </a:tc>
                <a:tc>
                  <a:txBody>
                    <a:bodyPr/>
                    <a:lstStyle/>
                    <a:p>
                      <a:r>
                        <a:rPr lang="en-US" sz="2000" dirty="0" smtClean="0"/>
                        <a:t>(706) 615-0367</a:t>
                      </a:r>
                      <a:endParaRPr lang="en-US" sz="2000" dirty="0"/>
                    </a:p>
                  </a:txBody>
                  <a:tcPr/>
                </a:tc>
                <a:tc>
                  <a:txBody>
                    <a:bodyPr/>
                    <a:lstStyle/>
                    <a:p>
                      <a:r>
                        <a:rPr lang="en-US" sz="2000" dirty="0" smtClean="0"/>
                        <a:t>anthony.threat@doe.k12.ga.us</a:t>
                      </a:r>
                      <a:endParaRPr lang="en-US" sz="2000" dirty="0"/>
                    </a:p>
                  </a:txBody>
                  <a:tcPr/>
                </a:tc>
              </a:tr>
              <a:tr h="370840">
                <a:tc>
                  <a:txBody>
                    <a:bodyPr/>
                    <a:lstStyle/>
                    <a:p>
                      <a:pPr algn="ctr"/>
                      <a:r>
                        <a:rPr lang="en-US" sz="2000" dirty="0" smtClean="0"/>
                        <a:t>4</a:t>
                      </a:r>
                      <a:endParaRPr lang="en-US" sz="2000" dirty="0"/>
                    </a:p>
                  </a:txBody>
                  <a:tcPr/>
                </a:tc>
                <a:tc>
                  <a:txBody>
                    <a:bodyPr/>
                    <a:lstStyle/>
                    <a:p>
                      <a:r>
                        <a:rPr lang="en-US" sz="2000" dirty="0" smtClean="0"/>
                        <a:t>Evelyn Maddox</a:t>
                      </a:r>
                      <a:endParaRPr lang="en-US" sz="2000" dirty="0"/>
                    </a:p>
                  </a:txBody>
                  <a:tcPr/>
                </a:tc>
                <a:tc>
                  <a:txBody>
                    <a:bodyPr/>
                    <a:lstStyle/>
                    <a:p>
                      <a:r>
                        <a:rPr lang="en-US" sz="2000" dirty="0" smtClean="0"/>
                        <a:t>(404) 975-3145</a:t>
                      </a:r>
                      <a:endParaRPr lang="en-US" sz="2000" dirty="0"/>
                    </a:p>
                  </a:txBody>
                  <a:tcPr/>
                </a:tc>
                <a:tc>
                  <a:txBody>
                    <a:bodyPr/>
                    <a:lstStyle/>
                    <a:p>
                      <a:r>
                        <a:rPr lang="en-US" sz="2000" dirty="0" smtClean="0"/>
                        <a:t>emaddox@doe.k12.ga.us</a:t>
                      </a:r>
                      <a:endParaRPr lang="en-US" sz="2000" dirty="0"/>
                    </a:p>
                  </a:txBody>
                  <a:tcPr/>
                </a:tc>
              </a:tr>
              <a:tr h="370840">
                <a:tc>
                  <a:txBody>
                    <a:bodyPr/>
                    <a:lstStyle/>
                    <a:p>
                      <a:pPr algn="ctr"/>
                      <a:r>
                        <a:rPr lang="en-US" sz="2000" dirty="0" smtClean="0"/>
                        <a:t>5</a:t>
                      </a:r>
                      <a:endParaRPr lang="en-US" sz="2000" dirty="0"/>
                    </a:p>
                  </a:txBody>
                  <a:tcPr/>
                </a:tc>
                <a:tc>
                  <a:txBody>
                    <a:bodyPr/>
                    <a:lstStyle/>
                    <a:p>
                      <a:r>
                        <a:rPr lang="en-US" sz="2000" dirty="0" smtClean="0"/>
                        <a:t>Judy Alger</a:t>
                      </a:r>
                      <a:endParaRPr lang="en-US" sz="2000" dirty="0"/>
                    </a:p>
                  </a:txBody>
                  <a:tcPr/>
                </a:tc>
                <a:tc>
                  <a:txBody>
                    <a:bodyPr/>
                    <a:lstStyle/>
                    <a:p>
                      <a:r>
                        <a:rPr lang="en-US" sz="2000" dirty="0" smtClean="0"/>
                        <a:t>(229) 321-9305</a:t>
                      </a:r>
                      <a:endParaRPr lang="en-US" sz="2000" dirty="0"/>
                    </a:p>
                  </a:txBody>
                  <a:tcPr/>
                </a:tc>
                <a:tc>
                  <a:txBody>
                    <a:bodyPr/>
                    <a:lstStyle/>
                    <a:p>
                      <a:r>
                        <a:rPr lang="en-US" sz="2000" dirty="0" smtClean="0"/>
                        <a:t>jualger@doe.k12.ga.us</a:t>
                      </a:r>
                      <a:endParaRPr lang="en-US" sz="2000" dirty="0"/>
                    </a:p>
                  </a:txBody>
                  <a:tcPr/>
                </a:tc>
              </a:tr>
              <a:tr h="370840">
                <a:tc>
                  <a:txBody>
                    <a:bodyPr/>
                    <a:lstStyle/>
                    <a:p>
                      <a:pPr algn="ctr"/>
                      <a:r>
                        <a:rPr lang="en-US" sz="2000" dirty="0" smtClean="0"/>
                        <a:t>6</a:t>
                      </a:r>
                      <a:endParaRPr lang="en-US" sz="2000" dirty="0"/>
                    </a:p>
                  </a:txBody>
                  <a:tcPr/>
                </a:tc>
                <a:tc>
                  <a:txBody>
                    <a:bodyPr/>
                    <a:lstStyle/>
                    <a:p>
                      <a:r>
                        <a:rPr lang="en-US" sz="2000" dirty="0" smtClean="0"/>
                        <a:t>Grace McElveen</a:t>
                      </a:r>
                      <a:endParaRPr lang="en-US" sz="2000" dirty="0"/>
                    </a:p>
                  </a:txBody>
                  <a:tcPr/>
                </a:tc>
                <a:tc>
                  <a:txBody>
                    <a:bodyPr/>
                    <a:lstStyle/>
                    <a:p>
                      <a:r>
                        <a:rPr lang="en-US" sz="2000" dirty="0" smtClean="0"/>
                        <a:t>(912) 334-0802</a:t>
                      </a:r>
                      <a:endParaRPr lang="en-US" sz="2000" dirty="0"/>
                    </a:p>
                  </a:txBody>
                  <a:tcPr/>
                </a:tc>
                <a:tc>
                  <a:txBody>
                    <a:bodyPr/>
                    <a:lstStyle/>
                    <a:p>
                      <a:r>
                        <a:rPr lang="en-US" sz="2000" dirty="0" smtClean="0"/>
                        <a:t>gmcelveen@doe.k12.ga.us</a:t>
                      </a:r>
                      <a:endParaRPr lang="en-US" sz="2000" dirty="0"/>
                    </a:p>
                  </a:txBody>
                  <a:tcPr/>
                </a:tc>
              </a:tr>
              <a:tr h="370840">
                <a:tc>
                  <a:txBody>
                    <a:bodyPr/>
                    <a:lstStyle/>
                    <a:p>
                      <a:pPr algn="ctr"/>
                      <a:r>
                        <a:rPr lang="en-US" sz="2000" dirty="0" smtClean="0"/>
                        <a:t>7</a:t>
                      </a:r>
                      <a:endParaRPr lang="en-US" sz="2000" dirty="0"/>
                    </a:p>
                  </a:txBody>
                  <a:tcPr/>
                </a:tc>
                <a:tc>
                  <a:txBody>
                    <a:bodyPr/>
                    <a:lstStyle/>
                    <a:p>
                      <a:r>
                        <a:rPr lang="en-US" sz="2000" dirty="0" smtClean="0"/>
                        <a:t>Jimmy</a:t>
                      </a:r>
                      <a:r>
                        <a:rPr lang="en-US" sz="2000" baseline="0" dirty="0" smtClean="0"/>
                        <a:t> Everson </a:t>
                      </a:r>
                      <a:endParaRPr lang="en-US" sz="2000" dirty="0"/>
                    </a:p>
                  </a:txBody>
                  <a:tcPr/>
                </a:tc>
                <a:tc>
                  <a:txBody>
                    <a:bodyPr/>
                    <a:lstStyle/>
                    <a:p>
                      <a:r>
                        <a:rPr lang="en-US" sz="2000" dirty="0" smtClean="0"/>
                        <a:t>(229) 723-2664</a:t>
                      </a:r>
                      <a:endParaRPr lang="en-US" sz="2000" dirty="0"/>
                    </a:p>
                  </a:txBody>
                  <a:tcPr/>
                </a:tc>
                <a:tc>
                  <a:txBody>
                    <a:bodyPr/>
                    <a:lstStyle/>
                    <a:p>
                      <a:r>
                        <a:rPr lang="en-US" sz="2000" dirty="0" smtClean="0"/>
                        <a:t>jeverson@doe.k12.ga.us</a:t>
                      </a:r>
                      <a:endParaRPr lang="en-US" sz="2000" dirty="0"/>
                    </a:p>
                  </a:txBody>
                  <a:tcPr/>
                </a:tc>
              </a:tr>
            </a:tbl>
          </a:graphicData>
        </a:graphic>
      </p:graphicFrame>
    </p:spTree>
    <p:extLst>
      <p:ext uri="{BB962C8B-B14F-4D97-AF65-F5344CB8AC3E}">
        <p14:creationId xmlns:p14="http://schemas.microsoft.com/office/powerpoint/2010/main" val="11083290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Title I, Part A Program Specialists’ Contact Information</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81705033"/>
              </p:ext>
            </p:extLst>
          </p:nvPr>
        </p:nvGraphicFramePr>
        <p:xfrm>
          <a:off x="302078" y="1850117"/>
          <a:ext cx="8384722" cy="3858486"/>
        </p:xfrm>
        <a:graphic>
          <a:graphicData uri="http://schemas.openxmlformats.org/drawingml/2006/table">
            <a:tbl>
              <a:tblPr firstRow="1" bandRow="1">
                <a:tableStyleId>{5C22544A-7EE6-4342-B048-85BDC9FD1C3A}</a:tableStyleId>
              </a:tblPr>
              <a:tblGrid>
                <a:gridCol w="783771"/>
                <a:gridCol w="2000250"/>
                <a:gridCol w="2049236"/>
                <a:gridCol w="3551465"/>
              </a:tblGrid>
              <a:tr h="370840">
                <a:tc>
                  <a:txBody>
                    <a:bodyPr/>
                    <a:lstStyle/>
                    <a:p>
                      <a:pPr marL="0" marR="0" algn="ctr">
                        <a:lnSpc>
                          <a:spcPct val="115000"/>
                        </a:lnSpc>
                        <a:spcBef>
                          <a:spcPts val="0"/>
                        </a:spcBef>
                        <a:spcAft>
                          <a:spcPts val="1000"/>
                        </a:spcAft>
                      </a:pPr>
                      <a:r>
                        <a:rPr lang="en-US" sz="2000" b="1" dirty="0">
                          <a:solidFill>
                            <a:schemeClr val="tx1"/>
                          </a:solidFill>
                          <a:latin typeface="Calibri"/>
                          <a:ea typeface="Calibri"/>
                          <a:cs typeface="Times New Roman"/>
                        </a:rPr>
                        <a:t>Area</a:t>
                      </a:r>
                      <a:endParaRPr lang="en-US" sz="20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2000" b="1" dirty="0">
                          <a:solidFill>
                            <a:schemeClr val="tx1"/>
                          </a:solidFill>
                          <a:latin typeface="Calibri"/>
                          <a:ea typeface="Calibri"/>
                          <a:cs typeface="Times New Roman"/>
                        </a:rPr>
                        <a:t>Name</a:t>
                      </a:r>
                      <a:endParaRPr lang="en-US" sz="20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2000" b="1" dirty="0" smtClean="0">
                          <a:solidFill>
                            <a:schemeClr val="tx1"/>
                          </a:solidFill>
                          <a:latin typeface="Calibri"/>
                          <a:ea typeface="Calibri"/>
                          <a:cs typeface="Times New Roman"/>
                        </a:rPr>
                        <a:t>Office</a:t>
                      </a:r>
                      <a:r>
                        <a:rPr lang="en-US" sz="2000" b="1" baseline="0" dirty="0" smtClean="0">
                          <a:solidFill>
                            <a:schemeClr val="tx1"/>
                          </a:solidFill>
                          <a:latin typeface="Calibri"/>
                          <a:ea typeface="Calibri"/>
                          <a:cs typeface="Times New Roman"/>
                        </a:rPr>
                        <a:t> Telephone</a:t>
                      </a:r>
                      <a:endParaRPr lang="en-US" sz="20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2000" b="1" dirty="0">
                          <a:solidFill>
                            <a:schemeClr val="tx1"/>
                          </a:solidFill>
                          <a:latin typeface="Calibri"/>
                          <a:ea typeface="Calibri"/>
                          <a:cs typeface="Times New Roman"/>
                        </a:rPr>
                        <a:t>Email</a:t>
                      </a:r>
                      <a:endParaRPr lang="en-US" sz="2000" dirty="0">
                        <a:solidFill>
                          <a:schemeClr val="tx1"/>
                        </a:solidFill>
                        <a:latin typeface="Calibri"/>
                        <a:ea typeface="Calibri"/>
                        <a:cs typeface="Times New Roman"/>
                      </a:endParaRPr>
                    </a:p>
                  </a:txBody>
                  <a:tcPr marL="120305" marR="120305" marT="62343" marB="62343"/>
                </a:tc>
              </a:tr>
              <a:tr h="370840">
                <a:tc>
                  <a:txBody>
                    <a:bodyPr/>
                    <a:lstStyle/>
                    <a:p>
                      <a:pPr algn="ctr"/>
                      <a:r>
                        <a:rPr lang="en-US" sz="2000" dirty="0" smtClean="0"/>
                        <a:t>8</a:t>
                      </a:r>
                      <a:endParaRPr lang="en-US" sz="2000" dirty="0"/>
                    </a:p>
                  </a:txBody>
                  <a:tcPr/>
                </a:tc>
                <a:tc>
                  <a:txBody>
                    <a:bodyPr/>
                    <a:lstStyle/>
                    <a:p>
                      <a:r>
                        <a:rPr lang="en-US" sz="2000" dirty="0" smtClean="0"/>
                        <a:t>Marijo Pitts-Sheffield</a:t>
                      </a:r>
                      <a:endParaRPr lang="en-US" sz="2000" dirty="0"/>
                    </a:p>
                  </a:txBody>
                  <a:tcPr/>
                </a:tc>
                <a:tc>
                  <a:txBody>
                    <a:bodyPr/>
                    <a:lstStyle/>
                    <a:p>
                      <a:r>
                        <a:rPr lang="en-US" sz="2000" dirty="0" smtClean="0"/>
                        <a:t>(912) 269-1216</a:t>
                      </a:r>
                      <a:endParaRPr lang="en-US" sz="2000" dirty="0"/>
                    </a:p>
                  </a:txBody>
                  <a:tcPr/>
                </a:tc>
                <a:tc>
                  <a:txBody>
                    <a:bodyPr/>
                    <a:lstStyle/>
                    <a:p>
                      <a:r>
                        <a:rPr lang="en-US" sz="2000" dirty="0" smtClean="0"/>
                        <a:t>mpitts@doe.k12.ga.us</a:t>
                      </a:r>
                      <a:endParaRPr lang="en-US" sz="2000" dirty="0"/>
                    </a:p>
                  </a:txBody>
                  <a:tcPr/>
                </a:tc>
              </a:tr>
              <a:tr h="370840">
                <a:tc>
                  <a:txBody>
                    <a:bodyPr/>
                    <a:lstStyle/>
                    <a:p>
                      <a:pPr algn="ctr"/>
                      <a:r>
                        <a:rPr lang="en-US" sz="2000" dirty="0" smtClean="0"/>
                        <a:t>9</a:t>
                      </a:r>
                      <a:endParaRPr lang="en-US" sz="2000" dirty="0"/>
                    </a:p>
                  </a:txBody>
                  <a:tcPr/>
                </a:tc>
                <a:tc>
                  <a:txBody>
                    <a:bodyPr/>
                    <a:lstStyle/>
                    <a:p>
                      <a:r>
                        <a:rPr lang="en-US" sz="2000" dirty="0" smtClean="0"/>
                        <a:t>Kathy Pruett</a:t>
                      </a:r>
                      <a:endParaRPr lang="en-US" sz="2000" dirty="0"/>
                    </a:p>
                  </a:txBody>
                  <a:tcPr/>
                </a:tc>
                <a:tc>
                  <a:txBody>
                    <a:bodyPr/>
                    <a:lstStyle/>
                    <a:p>
                      <a:r>
                        <a:rPr lang="en-US" sz="2000" dirty="0" smtClean="0"/>
                        <a:t>(706) 540-8959</a:t>
                      </a:r>
                      <a:endParaRPr lang="en-US" sz="2000" dirty="0"/>
                    </a:p>
                  </a:txBody>
                  <a:tcPr/>
                </a:tc>
                <a:tc>
                  <a:txBody>
                    <a:bodyPr/>
                    <a:lstStyle/>
                    <a:p>
                      <a:r>
                        <a:rPr lang="en-US" sz="2000" dirty="0" smtClean="0"/>
                        <a:t>kpruett@doe.k12.ga.us</a:t>
                      </a:r>
                      <a:endParaRPr lang="en-US" sz="2000" dirty="0"/>
                    </a:p>
                  </a:txBody>
                  <a:tcPr/>
                </a:tc>
              </a:tr>
              <a:tr h="370840">
                <a:tc>
                  <a:txBody>
                    <a:bodyPr/>
                    <a:lstStyle/>
                    <a:p>
                      <a:pPr algn="ctr"/>
                      <a:r>
                        <a:rPr lang="en-US" sz="2000" dirty="0" smtClean="0"/>
                        <a:t>10</a:t>
                      </a:r>
                      <a:endParaRPr lang="en-US" sz="2000" dirty="0"/>
                    </a:p>
                  </a:txBody>
                  <a:tcPr/>
                </a:tc>
                <a:tc>
                  <a:txBody>
                    <a:bodyPr/>
                    <a:lstStyle/>
                    <a:p>
                      <a:r>
                        <a:rPr lang="en-US" sz="2000" dirty="0" smtClean="0"/>
                        <a:t>Elaine Dawsey</a:t>
                      </a:r>
                      <a:endParaRPr lang="en-US" sz="2000" dirty="0"/>
                    </a:p>
                  </a:txBody>
                  <a:tcPr/>
                </a:tc>
                <a:tc>
                  <a:txBody>
                    <a:bodyPr/>
                    <a:lstStyle/>
                    <a:p>
                      <a:r>
                        <a:rPr lang="en-US" sz="2000" dirty="0" smtClean="0"/>
                        <a:t>(478) 971-0114</a:t>
                      </a:r>
                      <a:endParaRPr lang="en-US" sz="2000" dirty="0"/>
                    </a:p>
                  </a:txBody>
                  <a:tcPr/>
                </a:tc>
                <a:tc>
                  <a:txBody>
                    <a:bodyPr/>
                    <a:lstStyle/>
                    <a:p>
                      <a:r>
                        <a:rPr lang="en-US" sz="2000" dirty="0" smtClean="0"/>
                        <a:t>edawsey@doe.k12.ga.us</a:t>
                      </a:r>
                      <a:endParaRPr lang="en-US" sz="2000" dirty="0"/>
                    </a:p>
                  </a:txBody>
                  <a:tcPr/>
                </a:tc>
              </a:tr>
              <a:tr h="370840">
                <a:tc>
                  <a:txBody>
                    <a:bodyPr/>
                    <a:lstStyle/>
                    <a:p>
                      <a:pPr algn="ctr"/>
                      <a:r>
                        <a:rPr lang="en-US" sz="2000" dirty="0" smtClean="0"/>
                        <a:t>11</a:t>
                      </a:r>
                      <a:endParaRPr lang="en-US" sz="2000" dirty="0"/>
                    </a:p>
                  </a:txBody>
                  <a:tcPr/>
                </a:tc>
                <a:tc>
                  <a:txBody>
                    <a:bodyPr/>
                    <a:lstStyle/>
                    <a:p>
                      <a:r>
                        <a:rPr lang="en-US" sz="2000" dirty="0" smtClean="0"/>
                        <a:t>Olufunke Osunkoya</a:t>
                      </a:r>
                      <a:endParaRPr lang="en-US" sz="2000" dirty="0"/>
                    </a:p>
                  </a:txBody>
                  <a:tcPr/>
                </a:tc>
                <a:tc>
                  <a:txBody>
                    <a:bodyPr/>
                    <a:lstStyle/>
                    <a:p>
                      <a:r>
                        <a:rPr lang="en-US" sz="2000" dirty="0" smtClean="0"/>
                        <a:t>(678) 704-3557</a:t>
                      </a:r>
                      <a:endParaRPr lang="en-US" sz="2000" dirty="0"/>
                    </a:p>
                  </a:txBody>
                  <a:tcPr/>
                </a:tc>
                <a:tc>
                  <a:txBody>
                    <a:bodyPr/>
                    <a:lstStyle/>
                    <a:p>
                      <a:r>
                        <a:rPr lang="en-US" sz="2000" dirty="0" smtClean="0"/>
                        <a:t>oosunkoya@doe.k12.ga.us</a:t>
                      </a:r>
                      <a:endParaRPr lang="en-US" sz="2000" dirty="0"/>
                    </a:p>
                  </a:txBody>
                  <a:tcPr/>
                </a:tc>
              </a:tr>
              <a:tr h="370840">
                <a:tc>
                  <a:txBody>
                    <a:bodyPr/>
                    <a:lstStyle/>
                    <a:p>
                      <a:pPr algn="ctr"/>
                      <a:r>
                        <a:rPr lang="en-US" sz="2000" dirty="0" smtClean="0"/>
                        <a:t>12</a:t>
                      </a:r>
                      <a:endParaRPr lang="en-US" sz="2000" dirty="0"/>
                    </a:p>
                  </a:txBody>
                  <a:tcPr/>
                </a:tc>
                <a:tc>
                  <a:txBody>
                    <a:bodyPr/>
                    <a:lstStyle/>
                    <a:p>
                      <a:r>
                        <a:rPr lang="en-US" sz="2000" dirty="0" smtClean="0"/>
                        <a:t>Bobby Trawick</a:t>
                      </a:r>
                      <a:endParaRPr lang="en-US" sz="2000" dirty="0"/>
                    </a:p>
                  </a:txBody>
                  <a:tcPr/>
                </a:tc>
                <a:tc>
                  <a:txBody>
                    <a:bodyPr/>
                    <a:lstStyle/>
                    <a:p>
                      <a:r>
                        <a:rPr lang="en-US" sz="2000" dirty="0" smtClean="0"/>
                        <a:t>(229) 246-1976</a:t>
                      </a:r>
                      <a:endParaRPr lang="en-US" sz="2000" dirty="0"/>
                    </a:p>
                  </a:txBody>
                  <a:tcPr/>
                </a:tc>
                <a:tc>
                  <a:txBody>
                    <a:bodyPr/>
                    <a:lstStyle/>
                    <a:p>
                      <a:r>
                        <a:rPr lang="en-US" sz="2000" dirty="0" smtClean="0"/>
                        <a:t>btrawick@doe.k12.ga.us</a:t>
                      </a:r>
                      <a:endParaRPr lang="en-US" sz="2000" dirty="0"/>
                    </a:p>
                  </a:txBody>
                  <a:tcPr/>
                </a:tc>
              </a:tr>
              <a:tr h="370840">
                <a:tc>
                  <a:txBody>
                    <a:bodyPr/>
                    <a:lstStyle/>
                    <a:p>
                      <a:pPr algn="ctr"/>
                      <a:r>
                        <a:rPr lang="en-US" sz="2000" dirty="0" smtClean="0"/>
                        <a:t>13</a:t>
                      </a:r>
                      <a:endParaRPr lang="en-US" sz="2000" dirty="0"/>
                    </a:p>
                  </a:txBody>
                  <a:tcPr/>
                </a:tc>
                <a:tc>
                  <a:txBody>
                    <a:bodyPr/>
                    <a:lstStyle/>
                    <a:p>
                      <a:r>
                        <a:rPr lang="en-US" sz="2000" dirty="0" smtClean="0"/>
                        <a:t>Ken Banter</a:t>
                      </a:r>
                      <a:endParaRPr lang="en-US" sz="2000" dirty="0"/>
                    </a:p>
                  </a:txBody>
                  <a:tcPr/>
                </a:tc>
                <a:tc>
                  <a:txBody>
                    <a:bodyPr/>
                    <a:lstStyle/>
                    <a:p>
                      <a:r>
                        <a:rPr lang="en-US" sz="2000" dirty="0" smtClean="0"/>
                        <a:t>(478) 960-2255</a:t>
                      </a:r>
                      <a:endParaRPr lang="en-US" sz="2000" dirty="0"/>
                    </a:p>
                  </a:txBody>
                  <a:tcPr/>
                </a:tc>
                <a:tc>
                  <a:txBody>
                    <a:bodyPr/>
                    <a:lstStyle/>
                    <a:p>
                      <a:r>
                        <a:rPr lang="en-US" sz="2000" dirty="0" smtClean="0"/>
                        <a:t>kbanter@doe.k12.ga.us</a:t>
                      </a:r>
                      <a:endParaRPr lang="en-US" sz="2000" dirty="0"/>
                    </a:p>
                  </a:txBody>
                  <a:tcPr/>
                </a:tc>
              </a:tr>
              <a:tr h="370840">
                <a:tc>
                  <a:txBody>
                    <a:bodyPr/>
                    <a:lstStyle/>
                    <a:p>
                      <a:pPr algn="ctr"/>
                      <a:r>
                        <a:rPr lang="en-US" sz="2000" dirty="0" smtClean="0"/>
                        <a:t>14</a:t>
                      </a:r>
                      <a:endParaRPr lang="en-US" sz="2000" dirty="0"/>
                    </a:p>
                  </a:txBody>
                  <a:tcPr/>
                </a:tc>
                <a:tc>
                  <a:txBody>
                    <a:bodyPr/>
                    <a:lstStyle/>
                    <a:p>
                      <a:r>
                        <a:rPr lang="en-US" sz="2000" dirty="0" smtClean="0"/>
                        <a:t>Tammy</a:t>
                      </a:r>
                      <a:r>
                        <a:rPr lang="en-US" sz="2000" baseline="0" dirty="0" smtClean="0"/>
                        <a:t> Wilkes</a:t>
                      </a:r>
                      <a:endParaRPr lang="en-US" sz="2000" dirty="0"/>
                    </a:p>
                  </a:txBody>
                  <a:tcPr/>
                </a:tc>
                <a:tc>
                  <a:txBody>
                    <a:bodyPr/>
                    <a:lstStyle/>
                    <a:p>
                      <a:r>
                        <a:rPr lang="en-US" sz="2000" dirty="0" smtClean="0"/>
                        <a:t>(478) 237-2873</a:t>
                      </a:r>
                      <a:endParaRPr lang="en-US" sz="2000" dirty="0"/>
                    </a:p>
                  </a:txBody>
                  <a:tcPr/>
                </a:tc>
                <a:tc>
                  <a:txBody>
                    <a:bodyPr/>
                    <a:lstStyle/>
                    <a:p>
                      <a:r>
                        <a:rPr lang="en-US" sz="2000" dirty="0" smtClean="0"/>
                        <a:t>twilkes@doe.k12.ga.us</a:t>
                      </a:r>
                      <a:endParaRPr lang="en-US" sz="2000" dirty="0"/>
                    </a:p>
                  </a:txBody>
                  <a:tcPr/>
                </a:tc>
              </a:tr>
            </a:tbl>
          </a:graphicData>
        </a:graphic>
      </p:graphicFrame>
    </p:spTree>
    <p:extLst>
      <p:ext uri="{BB962C8B-B14F-4D97-AF65-F5344CB8AC3E}">
        <p14:creationId xmlns:p14="http://schemas.microsoft.com/office/powerpoint/2010/main" val="34611668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Determining Comparability</a:t>
            </a:r>
          </a:p>
        </p:txBody>
      </p:sp>
      <p:sp>
        <p:nvSpPr>
          <p:cNvPr id="3" name="Subtitle 2"/>
          <p:cNvSpPr>
            <a:spLocks noGrp="1"/>
          </p:cNvSpPr>
          <p:nvPr>
            <p:ph type="subTitle" idx="1"/>
          </p:nvPr>
        </p:nvSpPr>
        <p:spPr/>
        <p:txBody>
          <a:bodyPr>
            <a:normAutofit/>
          </a:bodyPr>
          <a:lstStyle/>
          <a:p>
            <a:r>
              <a:rPr lang="en-US" altLang="en-US" b="1" dirty="0"/>
              <a:t>Georgia Department of Education </a:t>
            </a:r>
          </a:p>
          <a:p>
            <a:r>
              <a:rPr lang="en-US" b="1" i="1" smtClean="0"/>
              <a:t>13</a:t>
            </a:r>
            <a:r>
              <a:rPr lang="en-US" b="1" i="1" baseline="30000" smtClean="0"/>
              <a:t>th</a:t>
            </a:r>
            <a:r>
              <a:rPr lang="en-US" b="1" i="1" smtClean="0"/>
              <a:t> Annual Title </a:t>
            </a:r>
            <a:r>
              <a:rPr lang="en-US" b="1" i="1" dirty="0"/>
              <a:t>Programs Conference</a:t>
            </a:r>
          </a:p>
          <a:p>
            <a:r>
              <a:rPr lang="en-US" altLang="en-US" b="1" i="1" dirty="0"/>
              <a:t>June 17-18, 2015</a:t>
            </a:r>
            <a:endParaRPr lang="en-US" dirty="0"/>
          </a:p>
        </p:txBody>
      </p:sp>
    </p:spTree>
    <p:extLst>
      <p:ext uri="{BB962C8B-B14F-4D97-AF65-F5344CB8AC3E}">
        <p14:creationId xmlns:p14="http://schemas.microsoft.com/office/powerpoint/2010/main" val="745648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Purpose</a:t>
            </a:r>
            <a:endParaRPr lang="en-US" sz="3600" dirty="0"/>
          </a:p>
        </p:txBody>
      </p:sp>
      <p:sp>
        <p:nvSpPr>
          <p:cNvPr id="3" name="Content Placeholder 2"/>
          <p:cNvSpPr>
            <a:spLocks noGrp="1"/>
          </p:cNvSpPr>
          <p:nvPr>
            <p:ph idx="1"/>
          </p:nvPr>
        </p:nvSpPr>
        <p:spPr/>
        <p:txBody>
          <a:bodyPr/>
          <a:lstStyle/>
          <a:p>
            <a:r>
              <a:rPr lang="en-US" dirty="0"/>
              <a:t>This session will provide an overview of the requirements for comparability under the Elementary and Secondary Education Act of 1965 (ESEA) and the  Title I, Part A data requirements for the comparability application.  </a:t>
            </a:r>
          </a:p>
          <a:p>
            <a:pPr marL="0" indent="0">
              <a:buNone/>
            </a:pPr>
            <a:endParaRPr lang="en-US" dirty="0"/>
          </a:p>
        </p:txBody>
      </p:sp>
    </p:spTree>
    <p:extLst>
      <p:ext uri="{BB962C8B-B14F-4D97-AF65-F5344CB8AC3E}">
        <p14:creationId xmlns:p14="http://schemas.microsoft.com/office/powerpoint/2010/main" val="1825675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Comparability Overview</a:t>
            </a:r>
            <a:r>
              <a:rPr lang="en-US" dirty="0"/>
              <a:t/>
            </a:r>
            <a:br>
              <a:rPr lang="en-US" dirty="0"/>
            </a:b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720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678" y="334016"/>
            <a:ext cx="6498771" cy="1325563"/>
          </a:xfrm>
        </p:spPr>
        <p:txBody>
          <a:bodyPr>
            <a:normAutofit/>
          </a:bodyPr>
          <a:lstStyle/>
          <a:p>
            <a:r>
              <a:rPr lang="en-US" sz="3600" dirty="0" smtClean="0"/>
              <a:t>What is Comparability?</a:t>
            </a:r>
            <a:endParaRPr lang="en-US" sz="3600" dirty="0"/>
          </a:p>
        </p:txBody>
      </p:sp>
      <p:sp>
        <p:nvSpPr>
          <p:cNvPr id="3" name="Content Placeholder 2"/>
          <p:cNvSpPr>
            <a:spLocks noGrp="1"/>
          </p:cNvSpPr>
          <p:nvPr>
            <p:ph idx="1"/>
          </p:nvPr>
        </p:nvSpPr>
        <p:spPr/>
        <p:txBody>
          <a:bodyPr/>
          <a:lstStyle/>
          <a:p>
            <a:r>
              <a:rPr lang="en-US" dirty="0"/>
              <a:t>Comparability is one indication that an LEA is using Title I funds to supplement and not supplant other funding sources.  Meeting comparability means that the LEA provides services in the Title I schools that are at least comparable to services the LEA provides in the non-Title schools.</a:t>
            </a:r>
          </a:p>
          <a:p>
            <a:pPr marL="0" indent="0">
              <a:buNone/>
            </a:pPr>
            <a:endParaRPr lang="en-US" dirty="0"/>
          </a:p>
        </p:txBody>
      </p:sp>
    </p:spTree>
    <p:extLst>
      <p:ext uri="{BB962C8B-B14F-4D97-AF65-F5344CB8AC3E}">
        <p14:creationId xmlns:p14="http://schemas.microsoft.com/office/powerpoint/2010/main" val="4041771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41" y="334016"/>
            <a:ext cx="6573772" cy="1325563"/>
          </a:xfrm>
        </p:spPr>
        <p:txBody>
          <a:bodyPr>
            <a:noAutofit/>
          </a:bodyPr>
          <a:lstStyle/>
          <a:p>
            <a:r>
              <a:rPr lang="en-US" sz="3600" dirty="0" smtClean="0"/>
              <a:t>Why Must an LEA    </a:t>
            </a:r>
            <a:r>
              <a:rPr lang="en-US" sz="3600" dirty="0" smtClean="0"/>
              <a:t>Demonstrate Comparability</a:t>
            </a:r>
            <a:r>
              <a:rPr lang="en-US" sz="3600" dirty="0" smtClean="0"/>
              <a:t>?</a:t>
            </a:r>
            <a:endParaRPr lang="en-US" sz="3600" dirty="0"/>
          </a:p>
        </p:txBody>
      </p:sp>
      <p:sp>
        <p:nvSpPr>
          <p:cNvPr id="3" name="Content Placeholder 2"/>
          <p:cNvSpPr>
            <a:spLocks noGrp="1"/>
          </p:cNvSpPr>
          <p:nvPr>
            <p:ph idx="1"/>
          </p:nvPr>
        </p:nvSpPr>
        <p:spPr/>
        <p:txBody>
          <a:bodyPr/>
          <a:lstStyle/>
          <a:p>
            <a:pPr>
              <a:defRPr/>
            </a:pPr>
            <a:r>
              <a:rPr lang="en-US" sz="2400" dirty="0"/>
              <a:t>Comparability is a requirement under section 1120A(c) of the ESEA.  Section 1120A(c) provides that an LEA may receive Title I, Part A funds only if it uses </a:t>
            </a:r>
            <a:r>
              <a:rPr lang="en-US" sz="2400" dirty="0" smtClean="0"/>
              <a:t>state </a:t>
            </a:r>
            <a:r>
              <a:rPr lang="en-US" sz="2400" dirty="0"/>
              <a:t>and local funds to provide services in Title I schools that, taken as a whole, are at least comparable to the services provided in schools that are not receiving Title I funds.  If the LEA serves all of its schools with Title I funds, the LEA must use </a:t>
            </a:r>
            <a:r>
              <a:rPr lang="en-US" sz="2400" dirty="0" smtClean="0"/>
              <a:t>state </a:t>
            </a:r>
            <a:r>
              <a:rPr lang="en-US" sz="2400" dirty="0"/>
              <a:t>and local funds to provide services that, taken as a whole, are substantially comparable in each Title I school. [Section 1120A(c)] </a:t>
            </a:r>
          </a:p>
          <a:p>
            <a:pPr marL="0" indent="0">
              <a:buFont typeface="Arial" charset="0"/>
              <a:buNone/>
              <a:defRPr/>
            </a:pPr>
            <a:endParaRPr lang="en-US" sz="3200" dirty="0"/>
          </a:p>
          <a:p>
            <a:pPr marL="0" indent="0">
              <a:buNone/>
            </a:pPr>
            <a:endParaRPr lang="en-US" dirty="0"/>
          </a:p>
        </p:txBody>
      </p:sp>
    </p:spTree>
    <p:extLst>
      <p:ext uri="{BB962C8B-B14F-4D97-AF65-F5344CB8AC3E}">
        <p14:creationId xmlns:p14="http://schemas.microsoft.com/office/powerpoint/2010/main" val="3280114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86" y="334016"/>
            <a:ext cx="6727371" cy="1325563"/>
          </a:xfrm>
        </p:spPr>
        <p:txBody>
          <a:bodyPr>
            <a:normAutofit fontScale="90000"/>
          </a:bodyPr>
          <a:lstStyle/>
          <a:p>
            <a:r>
              <a:rPr lang="en-US" sz="4000" dirty="0" smtClean="0"/>
              <a:t>How Often Must an LEA Demonstrate Comparability</a:t>
            </a:r>
            <a:r>
              <a:rPr lang="en-US" sz="3600" dirty="0" smtClean="0"/>
              <a:t>?</a:t>
            </a:r>
            <a:endParaRPr lang="en-US" sz="3600" dirty="0"/>
          </a:p>
        </p:txBody>
      </p:sp>
      <p:sp>
        <p:nvSpPr>
          <p:cNvPr id="3" name="Content Placeholder 2"/>
          <p:cNvSpPr>
            <a:spLocks noGrp="1"/>
          </p:cNvSpPr>
          <p:nvPr>
            <p:ph idx="1"/>
          </p:nvPr>
        </p:nvSpPr>
        <p:spPr/>
        <p:txBody>
          <a:bodyPr/>
          <a:lstStyle/>
          <a:p>
            <a:r>
              <a:rPr lang="en-US" dirty="0"/>
              <a:t>Demonstrating comparability is a prerequisite for receiving Title I, Part A funds.  Because Part A allocations are made annually, comparability is an </a:t>
            </a:r>
            <a:r>
              <a:rPr lang="en-US" b="1" dirty="0"/>
              <a:t>annual</a:t>
            </a:r>
            <a:r>
              <a:rPr lang="en-US" dirty="0"/>
              <a:t> requirement.</a:t>
            </a:r>
          </a:p>
          <a:p>
            <a:pPr marL="0" indent="0">
              <a:buNone/>
            </a:pPr>
            <a:endParaRPr lang="en-US" dirty="0"/>
          </a:p>
        </p:txBody>
      </p:sp>
    </p:spTree>
    <p:extLst>
      <p:ext uri="{BB962C8B-B14F-4D97-AF65-F5344CB8AC3E}">
        <p14:creationId xmlns:p14="http://schemas.microsoft.com/office/powerpoint/2010/main" val="1767060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F4DACE-0C14-491F-8A17-BD03C094B972}"/>
</file>

<file path=customXml/itemProps2.xml><?xml version="1.0" encoding="utf-8"?>
<ds:datastoreItem xmlns:ds="http://schemas.openxmlformats.org/officeDocument/2006/customXml" ds:itemID="{77CFB0CE-A5F8-476F-A318-09C0E70C63D3}"/>
</file>

<file path=customXml/itemProps3.xml><?xml version="1.0" encoding="utf-8"?>
<ds:datastoreItem xmlns:ds="http://schemas.openxmlformats.org/officeDocument/2006/customXml" ds:itemID="{202A312D-C998-4081-BF9A-4EAEBFBC734B}"/>
</file>

<file path=docProps/app.xml><?xml version="1.0" encoding="utf-8"?>
<Properties xmlns="http://schemas.openxmlformats.org/officeDocument/2006/extended-properties" xmlns:vt="http://schemas.openxmlformats.org/officeDocument/2006/docPropsVTypes">
  <Template>GaDOE-PowerPoint-WhiteTemplate</Template>
  <TotalTime>397</TotalTime>
  <Words>2181</Words>
  <Application>Microsoft Office PowerPoint</Application>
  <PresentationFormat>On-screen Show (4:3)</PresentationFormat>
  <Paragraphs>325</Paragraphs>
  <Slides>47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Arial Rounded MT Bold</vt:lpstr>
      <vt:lpstr>Calibri</vt:lpstr>
      <vt:lpstr>Courier New</vt:lpstr>
      <vt:lpstr>Times New Roman</vt:lpstr>
      <vt:lpstr>Wingdings</vt:lpstr>
      <vt:lpstr>GaDOE-PowerPoint-WhiteTemplate</vt:lpstr>
      <vt:lpstr>Determining Comparability</vt:lpstr>
      <vt:lpstr>Presenters</vt:lpstr>
      <vt:lpstr>Presenters</vt:lpstr>
      <vt:lpstr>PowerPoint Presentation</vt:lpstr>
      <vt:lpstr>Purpose</vt:lpstr>
      <vt:lpstr>Comparability Overview </vt:lpstr>
      <vt:lpstr>What is Comparability?</vt:lpstr>
      <vt:lpstr>Why Must an LEA    Demonstrate Comparability?</vt:lpstr>
      <vt:lpstr>How Often Must an LEA Demonstrate Comparability?</vt:lpstr>
      <vt:lpstr>What are the Consequences for Failure to Meet Comparability?</vt:lpstr>
      <vt:lpstr>What are the Consequences for Failure to Meet Comparability?</vt:lpstr>
      <vt:lpstr>Important Note</vt:lpstr>
      <vt:lpstr>Data Elements used  by the On-line Comparability Application</vt:lpstr>
      <vt:lpstr>Required Data Elements for Comparability</vt:lpstr>
      <vt:lpstr>Required Data Elements for Comparability</vt:lpstr>
      <vt:lpstr>Garbage In – Garbage Out</vt:lpstr>
      <vt:lpstr>Data Accuracy</vt:lpstr>
      <vt:lpstr>Data Accuracy</vt:lpstr>
      <vt:lpstr>Data Accuracy</vt:lpstr>
      <vt:lpstr>Staff Members to be Included in Comparability Calculations</vt:lpstr>
      <vt:lpstr>Staff Members to be Included in Comparability Calculations</vt:lpstr>
      <vt:lpstr>Staff Members to be Excluded in Comparability Calculations</vt:lpstr>
      <vt:lpstr>Staff Members to be Excluded in Comparability Calculations</vt:lpstr>
      <vt:lpstr>CPI Codes Included</vt:lpstr>
      <vt:lpstr>PowerPoint Presentation</vt:lpstr>
      <vt:lpstr>Examples of Staff Adjustments to Meet Comparability</vt:lpstr>
      <vt:lpstr>Examples of Staff Adjustments to Meet Comparability</vt:lpstr>
      <vt:lpstr>Scenario No. 1 – All Title I</vt:lpstr>
      <vt:lpstr>Scenario No. 2 – All Title I</vt:lpstr>
      <vt:lpstr>Scenario No. 3 – Title I versus Non-Title I</vt:lpstr>
      <vt:lpstr>Scenario No. 3 – Title I versus Non-Title I (continued)</vt:lpstr>
      <vt:lpstr>Scenario No. 4 – A School Serving as a Special Education Center</vt:lpstr>
      <vt:lpstr>PowerPoint Presentation</vt:lpstr>
      <vt:lpstr>Admin Configuration</vt:lpstr>
      <vt:lpstr>Admin Configuration</vt:lpstr>
      <vt:lpstr>Comparability Reporting Tab</vt:lpstr>
      <vt:lpstr>Comparability Reporting Tab</vt:lpstr>
      <vt:lpstr>Comparability Reporting Tab</vt:lpstr>
      <vt:lpstr>Comparability Reporting Tab</vt:lpstr>
      <vt:lpstr>Comparability Reporting Tab</vt:lpstr>
      <vt:lpstr>Districts Not Meeting Comparability</vt:lpstr>
      <vt:lpstr>Districts Not Meeting Comparability</vt:lpstr>
      <vt:lpstr>Final Reminder</vt:lpstr>
      <vt:lpstr>Questions</vt:lpstr>
      <vt:lpstr>Title I, Part A Program Specialists’ Contact Information</vt:lpstr>
      <vt:lpstr>Title I, Part A Program Specialists’ Contact Information</vt:lpstr>
      <vt:lpstr>Determining Comparability</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Everson</dc:creator>
  <cp:lastModifiedBy>Margo DeLaune</cp:lastModifiedBy>
  <cp:revision>43</cp:revision>
  <cp:lastPrinted>2015-02-03T19:38:52Z</cp:lastPrinted>
  <dcterms:created xsi:type="dcterms:W3CDTF">2015-02-02T18:56:50Z</dcterms:created>
  <dcterms:modified xsi:type="dcterms:W3CDTF">2015-05-21T18:49:32Z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139600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