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1"/>
  </p:notesMasterIdLst>
  <p:handoutMasterIdLst>
    <p:handoutMasterId r:id="rId42"/>
  </p:handoutMasterIdLst>
  <p:sldIdLst>
    <p:sldId id="257" r:id="rId5"/>
    <p:sldId id="259" r:id="rId6"/>
    <p:sldId id="290" r:id="rId7"/>
    <p:sldId id="300" r:id="rId8"/>
    <p:sldId id="261" r:id="rId9"/>
    <p:sldId id="294" r:id="rId10"/>
    <p:sldId id="264" r:id="rId11"/>
    <p:sldId id="293" r:id="rId12"/>
    <p:sldId id="265" r:id="rId13"/>
    <p:sldId id="266" r:id="rId14"/>
    <p:sldId id="267" r:id="rId15"/>
    <p:sldId id="295" r:id="rId16"/>
    <p:sldId id="296" r:id="rId17"/>
    <p:sldId id="297" r:id="rId18"/>
    <p:sldId id="298" r:id="rId19"/>
    <p:sldId id="299" r:id="rId20"/>
    <p:sldId id="292" r:id="rId21"/>
    <p:sldId id="270" r:id="rId22"/>
    <p:sldId id="271" r:id="rId23"/>
    <p:sldId id="272" r:id="rId24"/>
    <p:sldId id="273" r:id="rId25"/>
    <p:sldId id="274" r:id="rId26"/>
    <p:sldId id="275" r:id="rId27"/>
    <p:sldId id="286" r:id="rId28"/>
    <p:sldId id="276" r:id="rId29"/>
    <p:sldId id="277" r:id="rId30"/>
    <p:sldId id="278" r:id="rId31"/>
    <p:sldId id="279" r:id="rId32"/>
    <p:sldId id="280" r:id="rId33"/>
    <p:sldId id="281" r:id="rId34"/>
    <p:sldId id="287" r:id="rId35"/>
    <p:sldId id="282" r:id="rId36"/>
    <p:sldId id="288" r:id="rId37"/>
    <p:sldId id="289" r:id="rId38"/>
    <p:sldId id="284" r:id="rId39"/>
    <p:sldId id="285" r:id="rId40"/>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14" autoAdjust="0"/>
    <p:restoredTop sz="94630" autoAdjust="0"/>
  </p:normalViewPr>
  <p:slideViewPr>
    <p:cSldViewPr snapToGrid="0">
      <p:cViewPr varScale="1">
        <p:scale>
          <a:sx n="70" d="100"/>
          <a:sy n="70" d="100"/>
        </p:scale>
        <p:origin x="1422" y="72"/>
      </p:cViewPr>
      <p:guideLst>
        <p:guide orient="horz" pos="2160"/>
        <p:guide pos="2880"/>
      </p:guideLst>
    </p:cSldViewPr>
  </p:slideViewPr>
  <p:outlineViewPr>
    <p:cViewPr>
      <p:scale>
        <a:sx n="33" d="100"/>
        <a:sy n="33" d="100"/>
      </p:scale>
      <p:origin x="48" y="10944"/>
    </p:cViewPr>
  </p:outlineViewPr>
  <p:notesTextViewPr>
    <p:cViewPr>
      <p:scale>
        <a:sx n="1" d="1"/>
        <a:sy n="1" d="1"/>
      </p:scale>
      <p:origin x="0" y="0"/>
    </p:cViewPr>
  </p:notesTextViewPr>
  <p:sorterViewPr>
    <p:cViewPr>
      <p:scale>
        <a:sx n="100" d="100"/>
        <a:sy n="100" d="100"/>
      </p:scale>
      <p:origin x="0" y="1302"/>
    </p:cViewPr>
  </p:sorterViewPr>
  <p:notesViewPr>
    <p:cSldViewPr snapToGrid="0">
      <p:cViewPr varScale="1">
        <p:scale>
          <a:sx n="88" d="100"/>
          <a:sy n="88" d="100"/>
        </p:scale>
        <p:origin x="-3870" y="-102"/>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907389" cy="463550"/>
          </a:xfrm>
          <a:prstGeom prst="rect">
            <a:avLst/>
          </a:prstGeom>
        </p:spPr>
        <p:txBody>
          <a:bodyPr vert="horz" lIns="92885" tIns="46442" rIns="92885" bIns="46442" rtlCol="0"/>
          <a:lstStyle>
            <a:lvl1pPr algn="l">
              <a:defRPr sz="1200"/>
            </a:lvl1pPr>
          </a:lstStyle>
          <a:p>
            <a:pPr algn="ctr"/>
            <a:r>
              <a:rPr lang="en-US" b="1" dirty="0" smtClean="0"/>
              <a:t>Georgia Department of Education</a:t>
            </a:r>
          </a:p>
          <a:p>
            <a:pPr algn="ctr"/>
            <a:r>
              <a:rPr lang="en-US" b="1" dirty="0" smtClean="0"/>
              <a:t>Class Size Reduction</a:t>
            </a:r>
            <a:endParaRPr lang="en-US" b="1" dirty="0"/>
          </a:p>
        </p:txBody>
      </p:sp>
      <p:sp>
        <p:nvSpPr>
          <p:cNvPr id="3" name="Date Placeholder 2"/>
          <p:cNvSpPr>
            <a:spLocks noGrp="1"/>
          </p:cNvSpPr>
          <p:nvPr>
            <p:ph type="dt" sz="quarter" idx="1"/>
          </p:nvPr>
        </p:nvSpPr>
        <p:spPr>
          <a:xfrm>
            <a:off x="3956550" y="0"/>
            <a:ext cx="3026833" cy="463550"/>
          </a:xfrm>
          <a:prstGeom prst="rect">
            <a:avLst/>
          </a:prstGeom>
        </p:spPr>
        <p:txBody>
          <a:bodyPr vert="horz" lIns="92885" tIns="46442" rIns="92885" bIns="46442" rtlCol="0"/>
          <a:lstStyle>
            <a:lvl1pPr algn="r">
              <a:defRPr sz="1200"/>
            </a:lvl1pPr>
          </a:lstStyle>
          <a:p>
            <a:endParaRPr lang="en-US" dirty="0"/>
          </a:p>
        </p:txBody>
      </p:sp>
      <p:sp>
        <p:nvSpPr>
          <p:cNvPr id="4" name="Footer Placeholder 3"/>
          <p:cNvSpPr>
            <a:spLocks noGrp="1"/>
          </p:cNvSpPr>
          <p:nvPr>
            <p:ph type="ftr" sz="quarter" idx="2"/>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05841"/>
            <a:ext cx="3026833" cy="463550"/>
          </a:xfrm>
          <a:prstGeom prst="rect">
            <a:avLst/>
          </a:prstGeom>
        </p:spPr>
        <p:txBody>
          <a:bodyPr vert="horz" lIns="92885" tIns="46442" rIns="92885" bIns="46442" rtlCol="0" anchor="b"/>
          <a:lstStyle>
            <a:lvl1pPr algn="r">
              <a:defRPr sz="1200"/>
            </a:lvl1pPr>
          </a:lstStyle>
          <a:p>
            <a:fld id="{2E7E2034-EB5C-4086-A84F-B02127BBA66C}" type="slidenum">
              <a:rPr lang="en-US" smtClean="0"/>
              <a:t>‹#›</a:t>
            </a:fld>
            <a:endParaRPr lang="en-US" dirty="0"/>
          </a:p>
        </p:txBody>
      </p:sp>
    </p:spTree>
    <p:extLst>
      <p:ext uri="{BB962C8B-B14F-4D97-AF65-F5344CB8AC3E}">
        <p14:creationId xmlns:p14="http://schemas.microsoft.com/office/powerpoint/2010/main" val="844070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idx="1"/>
          </p:nvPr>
        </p:nvSpPr>
        <p:spPr>
          <a:xfrm>
            <a:off x="3956550" y="0"/>
            <a:ext cx="3026833" cy="463550"/>
          </a:xfrm>
          <a:prstGeom prst="rect">
            <a:avLst/>
          </a:prstGeom>
        </p:spPr>
        <p:txBody>
          <a:bodyPr vert="horz" lIns="92885" tIns="46442" rIns="92885" bIns="46442" rtlCol="0"/>
          <a:lstStyle>
            <a:lvl1pPr algn="r">
              <a:defRPr sz="1200"/>
            </a:lvl1pPr>
          </a:lstStyle>
          <a:p>
            <a:fld id="{D8AB1433-BF8B-45C5-81D6-089F21EECCF9}" type="datetimeFigureOut">
              <a:rPr lang="en-US" smtClean="0"/>
              <a:t>5/18/2015</a:t>
            </a:fld>
            <a:endParaRPr lang="en-US" dirty="0"/>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2885" tIns="46442" rIns="92885" bIns="46442" rtlCol="0" anchor="ctr"/>
          <a:lstStyle/>
          <a:p>
            <a:endParaRPr lang="en-US" dirty="0"/>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2885" tIns="46442" rIns="92885" bIns="464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05841"/>
            <a:ext cx="3026833" cy="463550"/>
          </a:xfrm>
          <a:prstGeom prst="rect">
            <a:avLst/>
          </a:prstGeom>
        </p:spPr>
        <p:txBody>
          <a:bodyPr vert="horz" lIns="92885" tIns="46442" rIns="92885" bIns="46442" rtlCol="0" anchor="b"/>
          <a:lstStyle>
            <a:lvl1pPr algn="r">
              <a:defRPr sz="1200"/>
            </a:lvl1pPr>
          </a:lstStyle>
          <a:p>
            <a:fld id="{E6530340-F5C0-43BA-9CC1-D63E860F355B}" type="slidenum">
              <a:rPr lang="en-US" smtClean="0"/>
              <a:t>‹#›</a:t>
            </a:fld>
            <a:endParaRPr lang="en-US" dirty="0"/>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74750" y="695325"/>
            <a:ext cx="4635500" cy="3476625"/>
          </a:xfrm>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0E40DB9C-45FD-4D6A-A55D-89C45C66EF35}" type="slidenum">
              <a:rPr lang="en-US" smtClean="0"/>
              <a:pPr>
                <a:defRPr/>
              </a:pPr>
              <a:t>1</a:t>
            </a:fld>
            <a:endParaRPr lang="en-US" dirty="0"/>
          </a:p>
        </p:txBody>
      </p:sp>
      <p:sp>
        <p:nvSpPr>
          <p:cNvPr id="2" name="Date Placeholder 1"/>
          <p:cNvSpPr>
            <a:spLocks noGrp="1"/>
          </p:cNvSpPr>
          <p:nvPr>
            <p:ph type="dt" sz="quarter" idx="1"/>
          </p:nvPr>
        </p:nvSpPr>
        <p:spPr/>
        <p:txBody>
          <a:bodyPr/>
          <a:lstStyle/>
          <a:p>
            <a:pPr>
              <a:defRPr/>
            </a:pPr>
            <a:r>
              <a:rPr lang="en-US" dirty="0"/>
              <a:t>June 2014</a:t>
            </a:r>
          </a:p>
        </p:txBody>
      </p:sp>
    </p:spTree>
    <p:extLst>
      <p:ext uri="{BB962C8B-B14F-4D97-AF65-F5344CB8AC3E}">
        <p14:creationId xmlns:p14="http://schemas.microsoft.com/office/powerpoint/2010/main" val="4160515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1174750" y="695325"/>
            <a:ext cx="4635500" cy="3476625"/>
          </a:xfrm>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Example: </a:t>
            </a:r>
          </a:p>
          <a:p>
            <a:r>
              <a:rPr lang="en-US" altLang="en-US" dirty="0" smtClean="0"/>
              <a:t>4</a:t>
            </a:r>
            <a:r>
              <a:rPr lang="en-US" altLang="en-US" baseline="30000" dirty="0" smtClean="0"/>
              <a:t>th</a:t>
            </a:r>
            <a:r>
              <a:rPr lang="en-US" altLang="en-US" dirty="0" smtClean="0"/>
              <a:t> grade – 157 students will be enrolled in self-contained regular education classes.  </a:t>
            </a:r>
          </a:p>
          <a:p>
            <a:r>
              <a:rPr lang="en-US" altLang="en-US" dirty="0" smtClean="0"/>
              <a:t>Within the count of 157 are:</a:t>
            </a:r>
          </a:p>
          <a:p>
            <a:pPr lvl="1"/>
            <a:r>
              <a:rPr lang="en-US" altLang="en-US" dirty="0" smtClean="0"/>
              <a:t>8 students who will receive sped services in the regular class by an inclusion special ed teacher</a:t>
            </a:r>
          </a:p>
          <a:p>
            <a:pPr lvl="1"/>
            <a:r>
              <a:rPr lang="en-US" altLang="en-US" dirty="0" smtClean="0"/>
              <a:t>15 students who will receive EIP services through an inclusion EIP teacher for 2 segments a day</a:t>
            </a:r>
          </a:p>
          <a:p>
            <a:pPr lvl="1"/>
            <a:r>
              <a:rPr lang="en-US" altLang="en-US" dirty="0" smtClean="0"/>
              <a:t>5 students will receive gifted ed services through a collaborative model.</a:t>
            </a:r>
          </a:p>
          <a:p>
            <a:r>
              <a:rPr lang="en-US" altLang="en-US" dirty="0" smtClean="0"/>
              <a:t>State max class size is 28</a:t>
            </a:r>
          </a:p>
          <a:p>
            <a:r>
              <a:rPr lang="en-US" altLang="en-US" dirty="0" smtClean="0"/>
              <a:t>Local Board Resolution allows adding up to 5 students per class</a:t>
            </a:r>
          </a:p>
          <a:p>
            <a:r>
              <a:rPr lang="en-US" altLang="en-US" dirty="0" smtClean="0"/>
              <a:t>Max class size (including local board resolution) – 33</a:t>
            </a:r>
          </a:p>
          <a:p>
            <a:r>
              <a:rPr lang="en-US" altLang="en-US" dirty="0" smtClean="0"/>
              <a:t>157/33 = 4.758    Therefore, the LEA must hire 5 teachers with state/local funds to meet the max class size of 33.</a:t>
            </a:r>
          </a:p>
          <a:p>
            <a:r>
              <a:rPr lang="en-US" altLang="en-US" dirty="0" smtClean="0"/>
              <a:t>If the LEA wishes to reduce the class sizes in 4</a:t>
            </a:r>
            <a:r>
              <a:rPr lang="en-US" altLang="en-US" baseline="30000" dirty="0" smtClean="0"/>
              <a:t>th</a:t>
            </a:r>
            <a:r>
              <a:rPr lang="en-US" altLang="en-US" dirty="0" smtClean="0"/>
              <a:t> grade, it may use federal funds to hire one or more teachers above the 5 required. </a:t>
            </a:r>
          </a:p>
          <a:p>
            <a:r>
              <a:rPr lang="en-US" altLang="en-US" dirty="0" smtClean="0"/>
              <a:t>While the special ed inclusion teacher and the EIP inclusion teacher are essentially reducing class size in the classes in which they are assigned, the LEA may not use federal funds to pay either the special ed inclusion teacher or  the EIP inclusion teacher.  Sped students and EIP students are earning additional FTE funds for the sped and EIP students, respectively, in the fourth grade regular ed classes.  </a:t>
            </a:r>
          </a:p>
        </p:txBody>
      </p:sp>
      <p:sp>
        <p:nvSpPr>
          <p:cNvPr id="4" name="Slide Number Placeholder 3"/>
          <p:cNvSpPr>
            <a:spLocks noGrp="1"/>
          </p:cNvSpPr>
          <p:nvPr>
            <p:ph type="sldNum" sz="quarter" idx="5"/>
          </p:nvPr>
        </p:nvSpPr>
        <p:spPr/>
        <p:txBody>
          <a:bodyPr/>
          <a:lstStyle/>
          <a:p>
            <a:pPr>
              <a:defRPr/>
            </a:pPr>
            <a:fld id="{F902DB69-3EC1-450F-B94B-4A872184B97E}" type="slidenum">
              <a:rPr lang="en-US" smtClean="0"/>
              <a:pPr>
                <a:defRPr/>
              </a:pPr>
              <a:t>13</a:t>
            </a:fld>
            <a:endParaRPr lang="en-US" dirty="0"/>
          </a:p>
        </p:txBody>
      </p:sp>
      <p:sp>
        <p:nvSpPr>
          <p:cNvPr id="2" name="Date Placeholder 1"/>
          <p:cNvSpPr>
            <a:spLocks noGrp="1"/>
          </p:cNvSpPr>
          <p:nvPr>
            <p:ph type="dt" sz="quarter" idx="1"/>
          </p:nvPr>
        </p:nvSpPr>
        <p:spPr/>
        <p:txBody>
          <a:bodyPr/>
          <a:lstStyle/>
          <a:p>
            <a:pPr>
              <a:defRPr/>
            </a:pPr>
            <a:r>
              <a:rPr lang="en-US" dirty="0"/>
              <a:t>June 2014</a:t>
            </a:r>
          </a:p>
        </p:txBody>
      </p:sp>
    </p:spTree>
    <p:extLst>
      <p:ext uri="{BB962C8B-B14F-4D97-AF65-F5344CB8AC3E}">
        <p14:creationId xmlns:p14="http://schemas.microsoft.com/office/powerpoint/2010/main" val="17435814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1174750" y="695325"/>
            <a:ext cx="4635500" cy="3476625"/>
          </a:xfrm>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Example: </a:t>
            </a:r>
          </a:p>
          <a:p>
            <a:r>
              <a:rPr lang="en-US" altLang="en-US" dirty="0" smtClean="0"/>
              <a:t>4</a:t>
            </a:r>
            <a:r>
              <a:rPr lang="en-US" altLang="en-US" baseline="30000" dirty="0" smtClean="0"/>
              <a:t>th</a:t>
            </a:r>
            <a:r>
              <a:rPr lang="en-US" altLang="en-US" dirty="0" smtClean="0"/>
              <a:t> grade – 157 students will be enrolled in self-contained regular education classes.  </a:t>
            </a:r>
          </a:p>
          <a:p>
            <a:r>
              <a:rPr lang="en-US" altLang="en-US" dirty="0" smtClean="0"/>
              <a:t>Within the count of 157 are:</a:t>
            </a:r>
          </a:p>
          <a:p>
            <a:pPr lvl="1"/>
            <a:r>
              <a:rPr lang="en-US" altLang="en-US" dirty="0" smtClean="0"/>
              <a:t>8 students who will receive sped services in the regular class by an inclusion special ed teacher</a:t>
            </a:r>
          </a:p>
          <a:p>
            <a:pPr lvl="1"/>
            <a:r>
              <a:rPr lang="en-US" altLang="en-US" dirty="0" smtClean="0"/>
              <a:t>15 students who will receive EIP services through an inclusion EIP teacher for 2 segments a day</a:t>
            </a:r>
          </a:p>
          <a:p>
            <a:pPr lvl="1"/>
            <a:r>
              <a:rPr lang="en-US" altLang="en-US" dirty="0" smtClean="0"/>
              <a:t>5 students will receive gifted ed services through a collaborative model.</a:t>
            </a:r>
          </a:p>
          <a:p>
            <a:r>
              <a:rPr lang="en-US" altLang="en-US" dirty="0" smtClean="0"/>
              <a:t>State max class size is 28</a:t>
            </a:r>
          </a:p>
          <a:p>
            <a:r>
              <a:rPr lang="en-US" altLang="en-US" dirty="0" smtClean="0"/>
              <a:t>Local Board Resolution allows adding up to 5 students per class</a:t>
            </a:r>
          </a:p>
          <a:p>
            <a:r>
              <a:rPr lang="en-US" altLang="en-US" dirty="0" smtClean="0"/>
              <a:t>Max class size (including local board resolution) – 33</a:t>
            </a:r>
          </a:p>
          <a:p>
            <a:r>
              <a:rPr lang="en-US" altLang="en-US" dirty="0" smtClean="0"/>
              <a:t>157/33 = 4.758    Therefore, the LEA must hire 5 teachers with state/local funds to meet the max class size of 33.</a:t>
            </a:r>
          </a:p>
          <a:p>
            <a:r>
              <a:rPr lang="en-US" altLang="en-US" dirty="0" smtClean="0"/>
              <a:t>If the LEA wishes to reduce the class sizes in 4</a:t>
            </a:r>
            <a:r>
              <a:rPr lang="en-US" altLang="en-US" baseline="30000" dirty="0" smtClean="0"/>
              <a:t>th</a:t>
            </a:r>
            <a:r>
              <a:rPr lang="en-US" altLang="en-US" dirty="0" smtClean="0"/>
              <a:t> grade, it may use federal funds to hire one or more teachers above the 5 required. </a:t>
            </a:r>
          </a:p>
          <a:p>
            <a:r>
              <a:rPr lang="en-US" altLang="en-US" dirty="0" smtClean="0"/>
              <a:t>While the special ed inclusion teacher and the EIP inclusion teacher are essentially reducing class size in the classes in which they are assigned, the LEA may not use federal funds to pay either the special ed inclusion teacher or  the EIP inclusion teacher.  Sped students and EIP students are earning additional FTE funds for the sped and EIP students, respectively, in the fourth grade regular ed classes.  </a:t>
            </a:r>
          </a:p>
        </p:txBody>
      </p:sp>
      <p:sp>
        <p:nvSpPr>
          <p:cNvPr id="4" name="Slide Number Placeholder 3"/>
          <p:cNvSpPr>
            <a:spLocks noGrp="1"/>
          </p:cNvSpPr>
          <p:nvPr>
            <p:ph type="sldNum" sz="quarter" idx="5"/>
          </p:nvPr>
        </p:nvSpPr>
        <p:spPr/>
        <p:txBody>
          <a:bodyPr/>
          <a:lstStyle/>
          <a:p>
            <a:pPr>
              <a:defRPr/>
            </a:pPr>
            <a:fld id="{F902DB69-3EC1-450F-B94B-4A872184B97E}" type="slidenum">
              <a:rPr lang="en-US" smtClean="0"/>
              <a:pPr>
                <a:defRPr/>
              </a:pPr>
              <a:t>14</a:t>
            </a:fld>
            <a:endParaRPr lang="en-US" dirty="0"/>
          </a:p>
        </p:txBody>
      </p:sp>
      <p:sp>
        <p:nvSpPr>
          <p:cNvPr id="2" name="Date Placeholder 1"/>
          <p:cNvSpPr>
            <a:spLocks noGrp="1"/>
          </p:cNvSpPr>
          <p:nvPr>
            <p:ph type="dt" sz="quarter" idx="1"/>
          </p:nvPr>
        </p:nvSpPr>
        <p:spPr/>
        <p:txBody>
          <a:bodyPr/>
          <a:lstStyle/>
          <a:p>
            <a:pPr>
              <a:defRPr/>
            </a:pPr>
            <a:r>
              <a:rPr lang="en-US" dirty="0"/>
              <a:t>June 2014</a:t>
            </a:r>
          </a:p>
        </p:txBody>
      </p:sp>
    </p:spTree>
    <p:extLst>
      <p:ext uri="{BB962C8B-B14F-4D97-AF65-F5344CB8AC3E}">
        <p14:creationId xmlns:p14="http://schemas.microsoft.com/office/powerpoint/2010/main" val="511220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1174750" y="695325"/>
            <a:ext cx="4635500" cy="3476625"/>
          </a:xfrm>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Example: </a:t>
            </a:r>
          </a:p>
          <a:p>
            <a:r>
              <a:rPr lang="en-US" altLang="en-US" dirty="0" smtClean="0"/>
              <a:t>4</a:t>
            </a:r>
            <a:r>
              <a:rPr lang="en-US" altLang="en-US" baseline="30000" dirty="0" smtClean="0"/>
              <a:t>th</a:t>
            </a:r>
            <a:r>
              <a:rPr lang="en-US" altLang="en-US" dirty="0" smtClean="0"/>
              <a:t> grade – 157 students will be enrolled in self-contained regular education classes.  </a:t>
            </a:r>
          </a:p>
          <a:p>
            <a:r>
              <a:rPr lang="en-US" altLang="en-US" dirty="0" smtClean="0"/>
              <a:t>Within the count of 157 are:</a:t>
            </a:r>
          </a:p>
          <a:p>
            <a:pPr lvl="1"/>
            <a:r>
              <a:rPr lang="en-US" altLang="en-US" dirty="0" smtClean="0"/>
              <a:t>8 students who will receive sped services in the regular class by an inclusion special ed teacher</a:t>
            </a:r>
          </a:p>
          <a:p>
            <a:pPr lvl="1"/>
            <a:r>
              <a:rPr lang="en-US" altLang="en-US" dirty="0" smtClean="0"/>
              <a:t>15 students who will receive EIP services through an inclusion EIP teacher for 2 segments a day</a:t>
            </a:r>
          </a:p>
          <a:p>
            <a:pPr lvl="1"/>
            <a:r>
              <a:rPr lang="en-US" altLang="en-US" dirty="0" smtClean="0"/>
              <a:t>5 students will receive gifted ed services through a collaborative model.</a:t>
            </a:r>
          </a:p>
          <a:p>
            <a:r>
              <a:rPr lang="en-US" altLang="en-US" dirty="0" smtClean="0"/>
              <a:t>State max class size is 28</a:t>
            </a:r>
          </a:p>
          <a:p>
            <a:r>
              <a:rPr lang="en-US" altLang="en-US" dirty="0" smtClean="0"/>
              <a:t>Local Board Resolution allows adding up to 5 students per class</a:t>
            </a:r>
          </a:p>
          <a:p>
            <a:r>
              <a:rPr lang="en-US" altLang="en-US" dirty="0" smtClean="0"/>
              <a:t>Max class size (including local board resolution) – 33</a:t>
            </a:r>
          </a:p>
          <a:p>
            <a:r>
              <a:rPr lang="en-US" altLang="en-US" dirty="0" smtClean="0"/>
              <a:t>157/33 = 4.758    Therefore, the LEA must hire 5 teachers with state/local funds to meet the max class size of 33.</a:t>
            </a:r>
          </a:p>
          <a:p>
            <a:r>
              <a:rPr lang="en-US" altLang="en-US" dirty="0" smtClean="0"/>
              <a:t>If the LEA wishes to reduce the class sizes in 4</a:t>
            </a:r>
            <a:r>
              <a:rPr lang="en-US" altLang="en-US" baseline="30000" dirty="0" smtClean="0"/>
              <a:t>th</a:t>
            </a:r>
            <a:r>
              <a:rPr lang="en-US" altLang="en-US" dirty="0" smtClean="0"/>
              <a:t> grade, it may use federal funds to hire one or more teachers above the 5 required. </a:t>
            </a:r>
          </a:p>
          <a:p>
            <a:r>
              <a:rPr lang="en-US" altLang="en-US" dirty="0" smtClean="0"/>
              <a:t>While the special ed inclusion teacher and the EIP inclusion teacher are essentially reducing class size in the classes in which they are assigned, the LEA may not use federal funds to pay either the special ed inclusion teacher or  the EIP inclusion teacher.  Sped students and EIP students are earning additional FTE funds for the sped and EIP students, respectively, in the fourth grade regular ed classes.  </a:t>
            </a:r>
          </a:p>
        </p:txBody>
      </p:sp>
      <p:sp>
        <p:nvSpPr>
          <p:cNvPr id="4" name="Slide Number Placeholder 3"/>
          <p:cNvSpPr>
            <a:spLocks noGrp="1"/>
          </p:cNvSpPr>
          <p:nvPr>
            <p:ph type="sldNum" sz="quarter" idx="5"/>
          </p:nvPr>
        </p:nvSpPr>
        <p:spPr/>
        <p:txBody>
          <a:bodyPr/>
          <a:lstStyle/>
          <a:p>
            <a:pPr>
              <a:defRPr/>
            </a:pPr>
            <a:fld id="{F902DB69-3EC1-450F-B94B-4A872184B97E}" type="slidenum">
              <a:rPr lang="en-US" smtClean="0"/>
              <a:pPr>
                <a:defRPr/>
              </a:pPr>
              <a:t>15</a:t>
            </a:fld>
            <a:endParaRPr lang="en-US" dirty="0"/>
          </a:p>
        </p:txBody>
      </p:sp>
      <p:sp>
        <p:nvSpPr>
          <p:cNvPr id="2" name="Date Placeholder 1"/>
          <p:cNvSpPr>
            <a:spLocks noGrp="1"/>
          </p:cNvSpPr>
          <p:nvPr>
            <p:ph type="dt" sz="quarter" idx="1"/>
          </p:nvPr>
        </p:nvSpPr>
        <p:spPr/>
        <p:txBody>
          <a:bodyPr/>
          <a:lstStyle/>
          <a:p>
            <a:pPr>
              <a:defRPr/>
            </a:pPr>
            <a:r>
              <a:rPr lang="en-US" dirty="0"/>
              <a:t>June 2014</a:t>
            </a:r>
          </a:p>
        </p:txBody>
      </p:sp>
    </p:spTree>
    <p:extLst>
      <p:ext uri="{BB962C8B-B14F-4D97-AF65-F5344CB8AC3E}">
        <p14:creationId xmlns:p14="http://schemas.microsoft.com/office/powerpoint/2010/main" val="1243397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1174750" y="695325"/>
            <a:ext cx="4635500" cy="3476625"/>
          </a:xfrm>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Example: </a:t>
            </a:r>
          </a:p>
          <a:p>
            <a:r>
              <a:rPr lang="en-US" altLang="en-US" dirty="0" smtClean="0"/>
              <a:t>4</a:t>
            </a:r>
            <a:r>
              <a:rPr lang="en-US" altLang="en-US" baseline="30000" dirty="0" smtClean="0"/>
              <a:t>th</a:t>
            </a:r>
            <a:r>
              <a:rPr lang="en-US" altLang="en-US" dirty="0" smtClean="0"/>
              <a:t> grade – 157 students will be enrolled in self-contained regular education classes.  </a:t>
            </a:r>
          </a:p>
          <a:p>
            <a:r>
              <a:rPr lang="en-US" altLang="en-US" dirty="0" smtClean="0"/>
              <a:t>Within the count of 157 are:</a:t>
            </a:r>
          </a:p>
          <a:p>
            <a:pPr lvl="1"/>
            <a:r>
              <a:rPr lang="en-US" altLang="en-US" dirty="0" smtClean="0"/>
              <a:t>8 students who will receive sped services in the regular class by an inclusion special ed teacher</a:t>
            </a:r>
          </a:p>
          <a:p>
            <a:pPr lvl="1"/>
            <a:r>
              <a:rPr lang="en-US" altLang="en-US" dirty="0" smtClean="0"/>
              <a:t>15 students who will receive EIP services through an inclusion EIP teacher for 2 segments a day</a:t>
            </a:r>
          </a:p>
          <a:p>
            <a:pPr lvl="1"/>
            <a:r>
              <a:rPr lang="en-US" altLang="en-US" dirty="0" smtClean="0"/>
              <a:t>5 students will receive gifted ed services through a collaborative model.</a:t>
            </a:r>
          </a:p>
          <a:p>
            <a:r>
              <a:rPr lang="en-US" altLang="en-US" dirty="0" smtClean="0"/>
              <a:t>State max class size is 28</a:t>
            </a:r>
          </a:p>
          <a:p>
            <a:r>
              <a:rPr lang="en-US" altLang="en-US" dirty="0" smtClean="0"/>
              <a:t>Local Board Resolution allows adding up to 5 students per class</a:t>
            </a:r>
          </a:p>
          <a:p>
            <a:r>
              <a:rPr lang="en-US" altLang="en-US" dirty="0" smtClean="0"/>
              <a:t>Max class size (including local board resolution) – 33</a:t>
            </a:r>
          </a:p>
          <a:p>
            <a:r>
              <a:rPr lang="en-US" altLang="en-US" dirty="0" smtClean="0"/>
              <a:t>157/33 = 4.758    Therefore, the LEA must hire 5 teachers with state/local funds to meet the max class size of 33.</a:t>
            </a:r>
          </a:p>
          <a:p>
            <a:r>
              <a:rPr lang="en-US" altLang="en-US" dirty="0" smtClean="0"/>
              <a:t>If the LEA wishes to reduce the class sizes in 4</a:t>
            </a:r>
            <a:r>
              <a:rPr lang="en-US" altLang="en-US" baseline="30000" dirty="0" smtClean="0"/>
              <a:t>th</a:t>
            </a:r>
            <a:r>
              <a:rPr lang="en-US" altLang="en-US" dirty="0" smtClean="0"/>
              <a:t> grade, it may use federal funds to hire one or more teachers above the 5 required. </a:t>
            </a:r>
          </a:p>
          <a:p>
            <a:r>
              <a:rPr lang="en-US" altLang="en-US" dirty="0" smtClean="0"/>
              <a:t>While the special ed inclusion teacher and the EIP inclusion teacher are essentially reducing class size in the classes in which they are assigned, the LEA may not use federal funds to pay either the special ed inclusion teacher or  the EIP inclusion teacher.  Sped students and EIP students are earning additional FTE funds for the sped and EIP students, respectively, in the fourth grade regular ed classes.  </a:t>
            </a:r>
          </a:p>
        </p:txBody>
      </p:sp>
      <p:sp>
        <p:nvSpPr>
          <p:cNvPr id="4" name="Slide Number Placeholder 3"/>
          <p:cNvSpPr>
            <a:spLocks noGrp="1"/>
          </p:cNvSpPr>
          <p:nvPr>
            <p:ph type="sldNum" sz="quarter" idx="5"/>
          </p:nvPr>
        </p:nvSpPr>
        <p:spPr/>
        <p:txBody>
          <a:bodyPr/>
          <a:lstStyle/>
          <a:p>
            <a:pPr>
              <a:defRPr/>
            </a:pPr>
            <a:fld id="{F902DB69-3EC1-450F-B94B-4A872184B97E}" type="slidenum">
              <a:rPr lang="en-US" smtClean="0"/>
              <a:pPr>
                <a:defRPr/>
              </a:pPr>
              <a:t>17</a:t>
            </a:fld>
            <a:endParaRPr lang="en-US" dirty="0"/>
          </a:p>
        </p:txBody>
      </p:sp>
      <p:sp>
        <p:nvSpPr>
          <p:cNvPr id="2" name="Date Placeholder 1"/>
          <p:cNvSpPr>
            <a:spLocks noGrp="1"/>
          </p:cNvSpPr>
          <p:nvPr>
            <p:ph type="dt" sz="quarter" idx="1"/>
          </p:nvPr>
        </p:nvSpPr>
        <p:spPr/>
        <p:txBody>
          <a:bodyPr/>
          <a:lstStyle/>
          <a:p>
            <a:pPr>
              <a:defRPr/>
            </a:pPr>
            <a:r>
              <a:rPr lang="en-US" dirty="0"/>
              <a:t>June 2014</a:t>
            </a:r>
          </a:p>
        </p:txBody>
      </p:sp>
    </p:spTree>
    <p:extLst>
      <p:ext uri="{BB962C8B-B14F-4D97-AF65-F5344CB8AC3E}">
        <p14:creationId xmlns:p14="http://schemas.microsoft.com/office/powerpoint/2010/main" val="23718467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74750" y="695325"/>
            <a:ext cx="4635500" cy="3476625"/>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4580" name="Slide Number Placeholder 3"/>
          <p:cNvSpPr>
            <a:spLocks noGrp="1"/>
          </p:cNvSpPr>
          <p:nvPr>
            <p:ph type="sldNum" sz="quarter" idx="5"/>
          </p:nvPr>
        </p:nvSpPr>
        <p:spPr>
          <a:extLst/>
        </p:spPr>
        <p:txBody>
          <a:bodyPr/>
          <a:lstStyle>
            <a:lvl1pPr defTabSz="927302" eaLnBrk="0" hangingPunct="0">
              <a:defRPr sz="1200">
                <a:solidFill>
                  <a:srgbClr val="5F5F5F"/>
                </a:solidFill>
                <a:latin typeface="Arial" charset="0"/>
              </a:defRPr>
            </a:lvl1pPr>
            <a:lvl2pPr defTabSz="927302" eaLnBrk="0" hangingPunct="0">
              <a:defRPr sz="1200">
                <a:solidFill>
                  <a:srgbClr val="5F5F5F"/>
                </a:solidFill>
                <a:latin typeface="Arial" charset="0"/>
              </a:defRPr>
            </a:lvl2pPr>
            <a:lvl3pPr defTabSz="927302" eaLnBrk="0" hangingPunct="0">
              <a:defRPr sz="1200">
                <a:solidFill>
                  <a:srgbClr val="5F5F5F"/>
                </a:solidFill>
                <a:latin typeface="Arial" charset="0"/>
              </a:defRPr>
            </a:lvl3pPr>
            <a:lvl4pPr defTabSz="927302" eaLnBrk="0" hangingPunct="0">
              <a:defRPr sz="1200">
                <a:solidFill>
                  <a:srgbClr val="5F5F5F"/>
                </a:solidFill>
                <a:latin typeface="Arial" charset="0"/>
              </a:defRPr>
            </a:lvl4pPr>
            <a:lvl5pPr defTabSz="927302" eaLnBrk="0" hangingPunct="0">
              <a:defRPr sz="1200">
                <a:solidFill>
                  <a:srgbClr val="5F5F5F"/>
                </a:solidFill>
                <a:latin typeface="Arial" charset="0"/>
              </a:defRPr>
            </a:lvl5pPr>
            <a:lvl6pPr marL="2277113" indent="1583" defTabSz="927302" eaLnBrk="0" fontAlgn="base" hangingPunct="0">
              <a:spcBef>
                <a:spcPct val="0"/>
              </a:spcBef>
              <a:spcAft>
                <a:spcPct val="0"/>
              </a:spcAft>
              <a:defRPr sz="1200">
                <a:solidFill>
                  <a:srgbClr val="5F5F5F"/>
                </a:solidFill>
                <a:latin typeface="Arial" charset="0"/>
              </a:defRPr>
            </a:lvl6pPr>
            <a:lvl7pPr marL="2732852" indent="1583" defTabSz="927302" eaLnBrk="0" fontAlgn="base" hangingPunct="0">
              <a:spcBef>
                <a:spcPct val="0"/>
              </a:spcBef>
              <a:spcAft>
                <a:spcPct val="0"/>
              </a:spcAft>
              <a:defRPr sz="1200">
                <a:solidFill>
                  <a:srgbClr val="5F5F5F"/>
                </a:solidFill>
                <a:latin typeface="Arial" charset="0"/>
              </a:defRPr>
            </a:lvl7pPr>
            <a:lvl8pPr marL="3188591" indent="1583" defTabSz="927302" eaLnBrk="0" fontAlgn="base" hangingPunct="0">
              <a:spcBef>
                <a:spcPct val="0"/>
              </a:spcBef>
              <a:spcAft>
                <a:spcPct val="0"/>
              </a:spcAft>
              <a:defRPr sz="1200">
                <a:solidFill>
                  <a:srgbClr val="5F5F5F"/>
                </a:solidFill>
                <a:latin typeface="Arial" charset="0"/>
              </a:defRPr>
            </a:lvl8pPr>
            <a:lvl9pPr marL="3644331" indent="1583" defTabSz="927302" eaLnBrk="0" fontAlgn="base" hangingPunct="0">
              <a:spcBef>
                <a:spcPct val="0"/>
              </a:spcBef>
              <a:spcAft>
                <a:spcPct val="0"/>
              </a:spcAft>
              <a:defRPr sz="1200">
                <a:solidFill>
                  <a:srgbClr val="5F5F5F"/>
                </a:solidFill>
                <a:latin typeface="Arial" charset="0"/>
              </a:defRPr>
            </a:lvl9pPr>
          </a:lstStyle>
          <a:p>
            <a:pPr>
              <a:defRPr/>
            </a:pPr>
            <a:fld id="{6642EF66-EA42-441B-A767-3E340B85F5B2}" type="slidenum">
              <a:rPr lang="en-US" altLang="en-US" sz="1300">
                <a:solidFill>
                  <a:schemeClr val="tx1"/>
                </a:solidFill>
                <a:latin typeface="Times" pitchFamily="18" charset="0"/>
              </a:rPr>
              <a:pPr>
                <a:defRPr/>
              </a:pPr>
              <a:t>21</a:t>
            </a:fld>
            <a:endParaRPr lang="en-US" altLang="en-US" sz="1300" dirty="0">
              <a:solidFill>
                <a:schemeClr val="tx1"/>
              </a:solidFill>
              <a:latin typeface="Times" pitchFamily="18" charset="0"/>
            </a:endParaRPr>
          </a:p>
        </p:txBody>
      </p:sp>
      <p:sp>
        <p:nvSpPr>
          <p:cNvPr id="2" name="Date Placeholder 1"/>
          <p:cNvSpPr>
            <a:spLocks noGrp="1"/>
          </p:cNvSpPr>
          <p:nvPr>
            <p:ph type="dt" sz="quarter" idx="1"/>
          </p:nvPr>
        </p:nvSpPr>
        <p:spPr/>
        <p:txBody>
          <a:bodyPr/>
          <a:lstStyle/>
          <a:p>
            <a:pPr>
              <a:defRPr/>
            </a:pPr>
            <a:r>
              <a:rPr lang="en-US" dirty="0"/>
              <a:t>June 2014</a:t>
            </a:r>
          </a:p>
        </p:txBody>
      </p:sp>
    </p:spTree>
    <p:extLst>
      <p:ext uri="{BB962C8B-B14F-4D97-AF65-F5344CB8AC3E}">
        <p14:creationId xmlns:p14="http://schemas.microsoft.com/office/powerpoint/2010/main" val="3960159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74750" y="695325"/>
            <a:ext cx="4635500" cy="3476625"/>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4580" name="Slide Number Placeholder 3"/>
          <p:cNvSpPr>
            <a:spLocks noGrp="1"/>
          </p:cNvSpPr>
          <p:nvPr>
            <p:ph type="sldNum" sz="quarter" idx="5"/>
          </p:nvPr>
        </p:nvSpPr>
        <p:spPr>
          <a:extLst/>
        </p:spPr>
        <p:txBody>
          <a:bodyPr/>
          <a:lstStyle>
            <a:lvl1pPr defTabSz="927302" eaLnBrk="0" hangingPunct="0">
              <a:defRPr sz="1200">
                <a:solidFill>
                  <a:srgbClr val="5F5F5F"/>
                </a:solidFill>
                <a:latin typeface="Arial" charset="0"/>
              </a:defRPr>
            </a:lvl1pPr>
            <a:lvl2pPr defTabSz="927302" eaLnBrk="0" hangingPunct="0">
              <a:defRPr sz="1200">
                <a:solidFill>
                  <a:srgbClr val="5F5F5F"/>
                </a:solidFill>
                <a:latin typeface="Arial" charset="0"/>
              </a:defRPr>
            </a:lvl2pPr>
            <a:lvl3pPr defTabSz="927302" eaLnBrk="0" hangingPunct="0">
              <a:defRPr sz="1200">
                <a:solidFill>
                  <a:srgbClr val="5F5F5F"/>
                </a:solidFill>
                <a:latin typeface="Arial" charset="0"/>
              </a:defRPr>
            </a:lvl3pPr>
            <a:lvl4pPr defTabSz="927302" eaLnBrk="0" hangingPunct="0">
              <a:defRPr sz="1200">
                <a:solidFill>
                  <a:srgbClr val="5F5F5F"/>
                </a:solidFill>
                <a:latin typeface="Arial" charset="0"/>
              </a:defRPr>
            </a:lvl4pPr>
            <a:lvl5pPr defTabSz="927302" eaLnBrk="0" hangingPunct="0">
              <a:defRPr sz="1200">
                <a:solidFill>
                  <a:srgbClr val="5F5F5F"/>
                </a:solidFill>
                <a:latin typeface="Arial" charset="0"/>
              </a:defRPr>
            </a:lvl5pPr>
            <a:lvl6pPr marL="2277113" indent="1583" defTabSz="927302" eaLnBrk="0" fontAlgn="base" hangingPunct="0">
              <a:spcBef>
                <a:spcPct val="0"/>
              </a:spcBef>
              <a:spcAft>
                <a:spcPct val="0"/>
              </a:spcAft>
              <a:defRPr sz="1200">
                <a:solidFill>
                  <a:srgbClr val="5F5F5F"/>
                </a:solidFill>
                <a:latin typeface="Arial" charset="0"/>
              </a:defRPr>
            </a:lvl6pPr>
            <a:lvl7pPr marL="2732852" indent="1583" defTabSz="927302" eaLnBrk="0" fontAlgn="base" hangingPunct="0">
              <a:spcBef>
                <a:spcPct val="0"/>
              </a:spcBef>
              <a:spcAft>
                <a:spcPct val="0"/>
              </a:spcAft>
              <a:defRPr sz="1200">
                <a:solidFill>
                  <a:srgbClr val="5F5F5F"/>
                </a:solidFill>
                <a:latin typeface="Arial" charset="0"/>
              </a:defRPr>
            </a:lvl7pPr>
            <a:lvl8pPr marL="3188591" indent="1583" defTabSz="927302" eaLnBrk="0" fontAlgn="base" hangingPunct="0">
              <a:spcBef>
                <a:spcPct val="0"/>
              </a:spcBef>
              <a:spcAft>
                <a:spcPct val="0"/>
              </a:spcAft>
              <a:defRPr sz="1200">
                <a:solidFill>
                  <a:srgbClr val="5F5F5F"/>
                </a:solidFill>
                <a:latin typeface="Arial" charset="0"/>
              </a:defRPr>
            </a:lvl8pPr>
            <a:lvl9pPr marL="3644331" indent="1583" defTabSz="927302" eaLnBrk="0" fontAlgn="base" hangingPunct="0">
              <a:spcBef>
                <a:spcPct val="0"/>
              </a:spcBef>
              <a:spcAft>
                <a:spcPct val="0"/>
              </a:spcAft>
              <a:defRPr sz="1200">
                <a:solidFill>
                  <a:srgbClr val="5F5F5F"/>
                </a:solidFill>
                <a:latin typeface="Arial" charset="0"/>
              </a:defRPr>
            </a:lvl9pPr>
          </a:lstStyle>
          <a:p>
            <a:pPr>
              <a:defRPr/>
            </a:pPr>
            <a:fld id="{87493A42-C2DC-44F9-B376-990036CF8E8D}" type="slidenum">
              <a:rPr lang="en-US" altLang="en-US" sz="1300">
                <a:solidFill>
                  <a:schemeClr val="tx1"/>
                </a:solidFill>
                <a:latin typeface="Times" pitchFamily="18" charset="0"/>
              </a:rPr>
              <a:pPr>
                <a:defRPr/>
              </a:pPr>
              <a:t>22</a:t>
            </a:fld>
            <a:endParaRPr lang="en-US" altLang="en-US" sz="1300" dirty="0">
              <a:solidFill>
                <a:schemeClr val="tx1"/>
              </a:solidFill>
              <a:latin typeface="Times" pitchFamily="18" charset="0"/>
            </a:endParaRPr>
          </a:p>
        </p:txBody>
      </p:sp>
      <p:sp>
        <p:nvSpPr>
          <p:cNvPr id="2" name="Date Placeholder 1"/>
          <p:cNvSpPr>
            <a:spLocks noGrp="1"/>
          </p:cNvSpPr>
          <p:nvPr>
            <p:ph type="dt" sz="quarter" idx="1"/>
          </p:nvPr>
        </p:nvSpPr>
        <p:spPr/>
        <p:txBody>
          <a:bodyPr/>
          <a:lstStyle/>
          <a:p>
            <a:pPr>
              <a:defRPr/>
            </a:pPr>
            <a:r>
              <a:rPr lang="en-US" dirty="0"/>
              <a:t>June 2014</a:t>
            </a:r>
          </a:p>
        </p:txBody>
      </p:sp>
    </p:spTree>
    <p:extLst>
      <p:ext uri="{BB962C8B-B14F-4D97-AF65-F5344CB8AC3E}">
        <p14:creationId xmlns:p14="http://schemas.microsoft.com/office/powerpoint/2010/main" val="2550231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1174750" y="695325"/>
            <a:ext cx="4635500" cy="3476625"/>
          </a:xfrm>
          <a:ln/>
        </p:spPr>
      </p:sp>
      <p:sp>
        <p:nvSpPr>
          <p:cNvPr id="33795" name="Notes Placeholder 2"/>
          <p:cNvSpPr>
            <a:spLocks noGrp="1"/>
          </p:cNvSpPr>
          <p:nvPr>
            <p:ph type="body" idx="1"/>
          </p:nvPr>
        </p:nvSpPr>
        <p:spPr>
          <a:xfrm>
            <a:off x="697552" y="4402777"/>
            <a:ext cx="6129273" cy="470990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z="1800" dirty="0">
              <a:latin typeface="Arial" charset="0"/>
            </a:endParaRPr>
          </a:p>
        </p:txBody>
      </p:sp>
      <p:sp>
        <p:nvSpPr>
          <p:cNvPr id="22532" name="Slide Number Placeholder 3"/>
          <p:cNvSpPr>
            <a:spLocks noGrp="1"/>
          </p:cNvSpPr>
          <p:nvPr>
            <p:ph type="sldNum" sz="quarter" idx="5"/>
          </p:nvPr>
        </p:nvSpPr>
        <p:spPr>
          <a:extLst/>
        </p:spPr>
        <p:txBody>
          <a:bodyPr/>
          <a:lstStyle>
            <a:lvl1pPr defTabSz="927302" eaLnBrk="0" hangingPunct="0">
              <a:spcBef>
                <a:spcPct val="30000"/>
              </a:spcBef>
              <a:defRPr kumimoji="1" sz="1200">
                <a:solidFill>
                  <a:schemeClr val="tx1"/>
                </a:solidFill>
                <a:latin typeface="Times New Roman" pitchFamily="18" charset="0"/>
              </a:defRPr>
            </a:lvl1pPr>
            <a:lvl2pPr marL="740576" indent="-284836" defTabSz="927302" eaLnBrk="0" hangingPunct="0">
              <a:spcBef>
                <a:spcPct val="30000"/>
              </a:spcBef>
              <a:defRPr kumimoji="1" sz="1200">
                <a:solidFill>
                  <a:schemeClr val="tx1"/>
                </a:solidFill>
                <a:latin typeface="Times New Roman" pitchFamily="18" charset="0"/>
              </a:defRPr>
            </a:lvl2pPr>
            <a:lvl3pPr marL="1139348" indent="-227869" defTabSz="927302" eaLnBrk="0" hangingPunct="0">
              <a:spcBef>
                <a:spcPct val="30000"/>
              </a:spcBef>
              <a:defRPr kumimoji="1" sz="1200">
                <a:solidFill>
                  <a:schemeClr val="tx1"/>
                </a:solidFill>
                <a:latin typeface="Times New Roman" pitchFamily="18" charset="0"/>
              </a:defRPr>
            </a:lvl3pPr>
            <a:lvl4pPr marL="1595086" indent="-227869" defTabSz="927302" eaLnBrk="0" hangingPunct="0">
              <a:spcBef>
                <a:spcPct val="30000"/>
              </a:spcBef>
              <a:defRPr kumimoji="1" sz="1200">
                <a:solidFill>
                  <a:schemeClr val="tx1"/>
                </a:solidFill>
                <a:latin typeface="Times New Roman" pitchFamily="18" charset="0"/>
              </a:defRPr>
            </a:lvl4pPr>
            <a:lvl5pPr marL="2050826" indent="-227869" defTabSz="927302" eaLnBrk="0" hangingPunct="0">
              <a:spcBef>
                <a:spcPct val="30000"/>
              </a:spcBef>
              <a:defRPr kumimoji="1" sz="1200">
                <a:solidFill>
                  <a:schemeClr val="tx1"/>
                </a:solidFill>
                <a:latin typeface="Times New Roman" pitchFamily="18" charset="0"/>
              </a:defRPr>
            </a:lvl5pPr>
            <a:lvl6pPr marL="2506565" indent="-227869" defTabSz="927302" eaLnBrk="0" fontAlgn="base" hangingPunct="0">
              <a:spcBef>
                <a:spcPct val="30000"/>
              </a:spcBef>
              <a:spcAft>
                <a:spcPct val="0"/>
              </a:spcAft>
              <a:defRPr kumimoji="1" sz="1200">
                <a:solidFill>
                  <a:schemeClr val="tx1"/>
                </a:solidFill>
                <a:latin typeface="Times New Roman" pitchFamily="18" charset="0"/>
              </a:defRPr>
            </a:lvl6pPr>
            <a:lvl7pPr marL="2962303" indent="-227869" defTabSz="927302" eaLnBrk="0" fontAlgn="base" hangingPunct="0">
              <a:spcBef>
                <a:spcPct val="30000"/>
              </a:spcBef>
              <a:spcAft>
                <a:spcPct val="0"/>
              </a:spcAft>
              <a:defRPr kumimoji="1" sz="1200">
                <a:solidFill>
                  <a:schemeClr val="tx1"/>
                </a:solidFill>
                <a:latin typeface="Times New Roman" pitchFamily="18" charset="0"/>
              </a:defRPr>
            </a:lvl7pPr>
            <a:lvl8pPr marL="3418043" indent="-227869" defTabSz="927302" eaLnBrk="0" fontAlgn="base" hangingPunct="0">
              <a:spcBef>
                <a:spcPct val="30000"/>
              </a:spcBef>
              <a:spcAft>
                <a:spcPct val="0"/>
              </a:spcAft>
              <a:defRPr kumimoji="1" sz="1200">
                <a:solidFill>
                  <a:schemeClr val="tx1"/>
                </a:solidFill>
                <a:latin typeface="Times New Roman" pitchFamily="18" charset="0"/>
              </a:defRPr>
            </a:lvl8pPr>
            <a:lvl9pPr marL="3873782" indent="-227869" defTabSz="927302"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3334DE4C-7BFA-4375-ADA4-40B9451C1C95}" type="slidenum">
              <a:rPr kumimoji="0" lang="en-US" altLang="en-US" sz="1300">
                <a:latin typeface="Times" pitchFamily="18" charset="0"/>
              </a:rPr>
              <a:pPr>
                <a:spcBef>
                  <a:spcPct val="0"/>
                </a:spcBef>
                <a:defRPr/>
              </a:pPr>
              <a:t>2</a:t>
            </a:fld>
            <a:endParaRPr kumimoji="0" lang="en-US" altLang="en-US" sz="1300" dirty="0">
              <a:latin typeface="Times" pitchFamily="18" charset="0"/>
            </a:endParaRPr>
          </a:p>
        </p:txBody>
      </p:sp>
      <p:sp>
        <p:nvSpPr>
          <p:cNvPr id="2" name="Date Placeholder 1"/>
          <p:cNvSpPr>
            <a:spLocks noGrp="1"/>
          </p:cNvSpPr>
          <p:nvPr>
            <p:ph type="dt" sz="quarter" idx="1"/>
          </p:nvPr>
        </p:nvSpPr>
        <p:spPr/>
        <p:txBody>
          <a:bodyPr/>
          <a:lstStyle/>
          <a:p>
            <a:pPr>
              <a:defRPr/>
            </a:pPr>
            <a:r>
              <a:rPr lang="en-US" dirty="0"/>
              <a:t>June 2014</a:t>
            </a:r>
          </a:p>
        </p:txBody>
      </p:sp>
    </p:spTree>
    <p:extLst>
      <p:ext uri="{BB962C8B-B14F-4D97-AF65-F5344CB8AC3E}">
        <p14:creationId xmlns:p14="http://schemas.microsoft.com/office/powerpoint/2010/main" val="231378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1174750" y="695325"/>
            <a:ext cx="4635500" cy="3476625"/>
          </a:xfrm>
          <a:ln/>
        </p:spPr>
      </p:sp>
      <p:sp>
        <p:nvSpPr>
          <p:cNvPr id="33795" name="Notes Placeholder 2"/>
          <p:cNvSpPr>
            <a:spLocks noGrp="1"/>
          </p:cNvSpPr>
          <p:nvPr>
            <p:ph type="body" idx="1"/>
          </p:nvPr>
        </p:nvSpPr>
        <p:spPr>
          <a:xfrm>
            <a:off x="697552" y="4402777"/>
            <a:ext cx="6129273" cy="470990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z="1800" dirty="0">
              <a:latin typeface="Arial" charset="0"/>
            </a:endParaRPr>
          </a:p>
        </p:txBody>
      </p:sp>
      <p:sp>
        <p:nvSpPr>
          <p:cNvPr id="22532" name="Slide Number Placeholder 3"/>
          <p:cNvSpPr>
            <a:spLocks noGrp="1"/>
          </p:cNvSpPr>
          <p:nvPr>
            <p:ph type="sldNum" sz="quarter" idx="5"/>
          </p:nvPr>
        </p:nvSpPr>
        <p:spPr>
          <a:extLst/>
        </p:spPr>
        <p:txBody>
          <a:bodyPr/>
          <a:lstStyle>
            <a:lvl1pPr defTabSz="927302" eaLnBrk="0" hangingPunct="0">
              <a:spcBef>
                <a:spcPct val="30000"/>
              </a:spcBef>
              <a:defRPr kumimoji="1" sz="1200">
                <a:solidFill>
                  <a:schemeClr val="tx1"/>
                </a:solidFill>
                <a:latin typeface="Times New Roman" pitchFamily="18" charset="0"/>
              </a:defRPr>
            </a:lvl1pPr>
            <a:lvl2pPr marL="740576" indent="-284836" defTabSz="927302" eaLnBrk="0" hangingPunct="0">
              <a:spcBef>
                <a:spcPct val="30000"/>
              </a:spcBef>
              <a:defRPr kumimoji="1" sz="1200">
                <a:solidFill>
                  <a:schemeClr val="tx1"/>
                </a:solidFill>
                <a:latin typeface="Times New Roman" pitchFamily="18" charset="0"/>
              </a:defRPr>
            </a:lvl2pPr>
            <a:lvl3pPr marL="1139348" indent="-227869" defTabSz="927302" eaLnBrk="0" hangingPunct="0">
              <a:spcBef>
                <a:spcPct val="30000"/>
              </a:spcBef>
              <a:defRPr kumimoji="1" sz="1200">
                <a:solidFill>
                  <a:schemeClr val="tx1"/>
                </a:solidFill>
                <a:latin typeface="Times New Roman" pitchFamily="18" charset="0"/>
              </a:defRPr>
            </a:lvl3pPr>
            <a:lvl4pPr marL="1595086" indent="-227869" defTabSz="927302" eaLnBrk="0" hangingPunct="0">
              <a:spcBef>
                <a:spcPct val="30000"/>
              </a:spcBef>
              <a:defRPr kumimoji="1" sz="1200">
                <a:solidFill>
                  <a:schemeClr val="tx1"/>
                </a:solidFill>
                <a:latin typeface="Times New Roman" pitchFamily="18" charset="0"/>
              </a:defRPr>
            </a:lvl4pPr>
            <a:lvl5pPr marL="2050826" indent="-227869" defTabSz="927302" eaLnBrk="0" hangingPunct="0">
              <a:spcBef>
                <a:spcPct val="30000"/>
              </a:spcBef>
              <a:defRPr kumimoji="1" sz="1200">
                <a:solidFill>
                  <a:schemeClr val="tx1"/>
                </a:solidFill>
                <a:latin typeface="Times New Roman" pitchFamily="18" charset="0"/>
              </a:defRPr>
            </a:lvl5pPr>
            <a:lvl6pPr marL="2506565" indent="-227869" defTabSz="927302" eaLnBrk="0" fontAlgn="base" hangingPunct="0">
              <a:spcBef>
                <a:spcPct val="30000"/>
              </a:spcBef>
              <a:spcAft>
                <a:spcPct val="0"/>
              </a:spcAft>
              <a:defRPr kumimoji="1" sz="1200">
                <a:solidFill>
                  <a:schemeClr val="tx1"/>
                </a:solidFill>
                <a:latin typeface="Times New Roman" pitchFamily="18" charset="0"/>
              </a:defRPr>
            </a:lvl6pPr>
            <a:lvl7pPr marL="2962303" indent="-227869" defTabSz="927302" eaLnBrk="0" fontAlgn="base" hangingPunct="0">
              <a:spcBef>
                <a:spcPct val="30000"/>
              </a:spcBef>
              <a:spcAft>
                <a:spcPct val="0"/>
              </a:spcAft>
              <a:defRPr kumimoji="1" sz="1200">
                <a:solidFill>
                  <a:schemeClr val="tx1"/>
                </a:solidFill>
                <a:latin typeface="Times New Roman" pitchFamily="18" charset="0"/>
              </a:defRPr>
            </a:lvl7pPr>
            <a:lvl8pPr marL="3418043" indent="-227869" defTabSz="927302" eaLnBrk="0" fontAlgn="base" hangingPunct="0">
              <a:spcBef>
                <a:spcPct val="30000"/>
              </a:spcBef>
              <a:spcAft>
                <a:spcPct val="0"/>
              </a:spcAft>
              <a:defRPr kumimoji="1" sz="1200">
                <a:solidFill>
                  <a:schemeClr val="tx1"/>
                </a:solidFill>
                <a:latin typeface="Times New Roman" pitchFamily="18" charset="0"/>
              </a:defRPr>
            </a:lvl8pPr>
            <a:lvl9pPr marL="3873782" indent="-227869" defTabSz="927302"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3334DE4C-7BFA-4375-ADA4-40B9451C1C95}" type="slidenum">
              <a:rPr kumimoji="0" lang="en-US" altLang="en-US" sz="1300">
                <a:latin typeface="Times" pitchFamily="18" charset="0"/>
              </a:rPr>
              <a:pPr>
                <a:spcBef>
                  <a:spcPct val="0"/>
                </a:spcBef>
                <a:defRPr/>
              </a:pPr>
              <a:t>3</a:t>
            </a:fld>
            <a:endParaRPr kumimoji="0" lang="en-US" altLang="en-US" sz="1300" dirty="0">
              <a:latin typeface="Times" pitchFamily="18" charset="0"/>
            </a:endParaRPr>
          </a:p>
        </p:txBody>
      </p:sp>
      <p:sp>
        <p:nvSpPr>
          <p:cNvPr id="2" name="Date Placeholder 1"/>
          <p:cNvSpPr>
            <a:spLocks noGrp="1"/>
          </p:cNvSpPr>
          <p:nvPr>
            <p:ph type="dt" sz="quarter" idx="1"/>
          </p:nvPr>
        </p:nvSpPr>
        <p:spPr/>
        <p:txBody>
          <a:bodyPr/>
          <a:lstStyle/>
          <a:p>
            <a:pPr>
              <a:defRPr/>
            </a:pPr>
            <a:r>
              <a:rPr lang="en-US" dirty="0"/>
              <a:t>June 2014</a:t>
            </a:r>
          </a:p>
        </p:txBody>
      </p:sp>
    </p:spTree>
    <p:extLst>
      <p:ext uri="{BB962C8B-B14F-4D97-AF65-F5344CB8AC3E}">
        <p14:creationId xmlns:p14="http://schemas.microsoft.com/office/powerpoint/2010/main" val="4035028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extLst/>
        </p:spPr>
        <p:txBody>
          <a:bodyPr/>
          <a:lstStyle>
            <a:lvl1pPr defTabSz="927302" eaLnBrk="0" hangingPunct="0">
              <a:spcBef>
                <a:spcPct val="30000"/>
              </a:spcBef>
              <a:defRPr kumimoji="1" sz="1200">
                <a:solidFill>
                  <a:schemeClr val="tx1"/>
                </a:solidFill>
                <a:latin typeface="Times New Roman" pitchFamily="18" charset="0"/>
              </a:defRPr>
            </a:lvl1pPr>
            <a:lvl2pPr marL="740576" indent="-284836" defTabSz="927302" eaLnBrk="0" hangingPunct="0">
              <a:spcBef>
                <a:spcPct val="30000"/>
              </a:spcBef>
              <a:defRPr kumimoji="1" sz="1200">
                <a:solidFill>
                  <a:schemeClr val="tx1"/>
                </a:solidFill>
                <a:latin typeface="Times New Roman" pitchFamily="18" charset="0"/>
              </a:defRPr>
            </a:lvl2pPr>
            <a:lvl3pPr marL="1139348" indent="-227869" defTabSz="927302" eaLnBrk="0" hangingPunct="0">
              <a:spcBef>
                <a:spcPct val="30000"/>
              </a:spcBef>
              <a:defRPr kumimoji="1" sz="1200">
                <a:solidFill>
                  <a:schemeClr val="tx1"/>
                </a:solidFill>
                <a:latin typeface="Times New Roman" pitchFamily="18" charset="0"/>
              </a:defRPr>
            </a:lvl3pPr>
            <a:lvl4pPr marL="1595086" indent="-227869" defTabSz="927302" eaLnBrk="0" hangingPunct="0">
              <a:spcBef>
                <a:spcPct val="30000"/>
              </a:spcBef>
              <a:defRPr kumimoji="1" sz="1200">
                <a:solidFill>
                  <a:schemeClr val="tx1"/>
                </a:solidFill>
                <a:latin typeface="Times New Roman" pitchFamily="18" charset="0"/>
              </a:defRPr>
            </a:lvl4pPr>
            <a:lvl5pPr marL="2050826" indent="-227869" defTabSz="927302" eaLnBrk="0" hangingPunct="0">
              <a:spcBef>
                <a:spcPct val="30000"/>
              </a:spcBef>
              <a:defRPr kumimoji="1" sz="1200">
                <a:solidFill>
                  <a:schemeClr val="tx1"/>
                </a:solidFill>
                <a:latin typeface="Times New Roman" pitchFamily="18" charset="0"/>
              </a:defRPr>
            </a:lvl5pPr>
            <a:lvl6pPr marL="2506565" indent="-227869" defTabSz="927302" eaLnBrk="0" fontAlgn="base" hangingPunct="0">
              <a:spcBef>
                <a:spcPct val="30000"/>
              </a:spcBef>
              <a:spcAft>
                <a:spcPct val="0"/>
              </a:spcAft>
              <a:defRPr kumimoji="1" sz="1200">
                <a:solidFill>
                  <a:schemeClr val="tx1"/>
                </a:solidFill>
                <a:latin typeface="Times New Roman" pitchFamily="18" charset="0"/>
              </a:defRPr>
            </a:lvl6pPr>
            <a:lvl7pPr marL="2962303" indent="-227869" defTabSz="927302" eaLnBrk="0" fontAlgn="base" hangingPunct="0">
              <a:spcBef>
                <a:spcPct val="30000"/>
              </a:spcBef>
              <a:spcAft>
                <a:spcPct val="0"/>
              </a:spcAft>
              <a:defRPr kumimoji="1" sz="1200">
                <a:solidFill>
                  <a:schemeClr val="tx1"/>
                </a:solidFill>
                <a:latin typeface="Times New Roman" pitchFamily="18" charset="0"/>
              </a:defRPr>
            </a:lvl7pPr>
            <a:lvl8pPr marL="3418043" indent="-227869" defTabSz="927302" eaLnBrk="0" fontAlgn="base" hangingPunct="0">
              <a:spcBef>
                <a:spcPct val="30000"/>
              </a:spcBef>
              <a:spcAft>
                <a:spcPct val="0"/>
              </a:spcAft>
              <a:defRPr kumimoji="1" sz="1200">
                <a:solidFill>
                  <a:schemeClr val="tx1"/>
                </a:solidFill>
                <a:latin typeface="Times New Roman" pitchFamily="18" charset="0"/>
              </a:defRPr>
            </a:lvl8pPr>
            <a:lvl9pPr marL="3873782" indent="-227869" defTabSz="927302"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r>
              <a:rPr kumimoji="0" lang="en-US" altLang="en-US" sz="1300" dirty="0">
                <a:latin typeface="Times" pitchFamily="18" charset="0"/>
              </a:rPr>
              <a:t>Georgia Department of Education</a:t>
            </a:r>
          </a:p>
        </p:txBody>
      </p:sp>
      <p:sp>
        <p:nvSpPr>
          <p:cNvPr id="34819" name="Rectangle 6"/>
          <p:cNvSpPr>
            <a:spLocks noGrp="1" noChangeArrowheads="1"/>
          </p:cNvSpPr>
          <p:nvPr>
            <p:ph type="ftr" sz="quarter" idx="4294967295"/>
          </p:nvPr>
        </p:nvSpPr>
        <p:spPr bwMode="auto">
          <a:xfrm>
            <a:off x="1" y="8808717"/>
            <a:ext cx="3027466" cy="4622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5F5F5F"/>
                </a:solidFill>
                <a:latin typeface="Arial" charset="0"/>
                <a:cs typeface="Arial" charset="0"/>
              </a:defRPr>
            </a:lvl1pPr>
            <a:lvl2pPr marL="740576" indent="-284836" eaLnBrk="0" hangingPunct="0">
              <a:defRPr sz="1200">
                <a:solidFill>
                  <a:srgbClr val="5F5F5F"/>
                </a:solidFill>
                <a:latin typeface="Arial" charset="0"/>
                <a:cs typeface="Arial" charset="0"/>
              </a:defRPr>
            </a:lvl2pPr>
            <a:lvl3pPr marL="1139348" indent="-227869" eaLnBrk="0" hangingPunct="0">
              <a:defRPr sz="1200">
                <a:solidFill>
                  <a:srgbClr val="5F5F5F"/>
                </a:solidFill>
                <a:latin typeface="Arial" charset="0"/>
                <a:cs typeface="Arial" charset="0"/>
              </a:defRPr>
            </a:lvl3pPr>
            <a:lvl4pPr marL="1595086" indent="-227869" eaLnBrk="0" hangingPunct="0">
              <a:defRPr sz="1200">
                <a:solidFill>
                  <a:srgbClr val="5F5F5F"/>
                </a:solidFill>
                <a:latin typeface="Arial" charset="0"/>
                <a:cs typeface="Arial" charset="0"/>
              </a:defRPr>
            </a:lvl4pPr>
            <a:lvl5pPr marL="2050826" indent="-227869" eaLnBrk="0" hangingPunct="0">
              <a:defRPr sz="1200">
                <a:solidFill>
                  <a:srgbClr val="5F5F5F"/>
                </a:solidFill>
                <a:latin typeface="Arial" charset="0"/>
                <a:cs typeface="Arial" charset="0"/>
              </a:defRPr>
            </a:lvl5pPr>
            <a:lvl6pPr marL="2506565" indent="-227869" eaLnBrk="0" fontAlgn="base" hangingPunct="0">
              <a:spcBef>
                <a:spcPct val="0"/>
              </a:spcBef>
              <a:spcAft>
                <a:spcPct val="0"/>
              </a:spcAft>
              <a:defRPr sz="1200">
                <a:solidFill>
                  <a:srgbClr val="5F5F5F"/>
                </a:solidFill>
                <a:latin typeface="Arial" charset="0"/>
                <a:cs typeface="Arial" charset="0"/>
              </a:defRPr>
            </a:lvl6pPr>
            <a:lvl7pPr marL="2962303" indent="-227869" eaLnBrk="0" fontAlgn="base" hangingPunct="0">
              <a:spcBef>
                <a:spcPct val="0"/>
              </a:spcBef>
              <a:spcAft>
                <a:spcPct val="0"/>
              </a:spcAft>
              <a:defRPr sz="1200">
                <a:solidFill>
                  <a:srgbClr val="5F5F5F"/>
                </a:solidFill>
                <a:latin typeface="Arial" charset="0"/>
                <a:cs typeface="Arial" charset="0"/>
              </a:defRPr>
            </a:lvl7pPr>
            <a:lvl8pPr marL="3418043" indent="-227869" eaLnBrk="0" fontAlgn="base" hangingPunct="0">
              <a:spcBef>
                <a:spcPct val="0"/>
              </a:spcBef>
              <a:spcAft>
                <a:spcPct val="0"/>
              </a:spcAft>
              <a:defRPr sz="1200">
                <a:solidFill>
                  <a:srgbClr val="5F5F5F"/>
                </a:solidFill>
                <a:latin typeface="Arial" charset="0"/>
                <a:cs typeface="Arial" charset="0"/>
              </a:defRPr>
            </a:lvl8pPr>
            <a:lvl9pPr marL="3873782" indent="-227869" eaLnBrk="0" fontAlgn="base" hangingPunct="0">
              <a:spcBef>
                <a:spcPct val="0"/>
              </a:spcBef>
              <a:spcAft>
                <a:spcPct val="0"/>
              </a:spcAft>
              <a:defRPr sz="1200">
                <a:solidFill>
                  <a:srgbClr val="5F5F5F"/>
                </a:solidFill>
                <a:latin typeface="Arial" charset="0"/>
                <a:cs typeface="Arial" charset="0"/>
              </a:defRPr>
            </a:lvl9pPr>
          </a:lstStyle>
          <a:p>
            <a:pPr eaLnBrk="1" hangingPunct="1"/>
            <a:r>
              <a:rPr lang="en-US" altLang="en-US" dirty="0"/>
              <a:t>Kathy Cox, State Superintendent of Schools</a:t>
            </a:r>
          </a:p>
        </p:txBody>
      </p:sp>
      <p:sp>
        <p:nvSpPr>
          <p:cNvPr id="23556" name="Rectangle 7"/>
          <p:cNvSpPr>
            <a:spLocks noGrp="1" noChangeArrowheads="1"/>
          </p:cNvSpPr>
          <p:nvPr>
            <p:ph type="sldNum" sz="quarter" idx="5"/>
          </p:nvPr>
        </p:nvSpPr>
        <p:spPr>
          <a:extLst/>
        </p:spPr>
        <p:txBody>
          <a:bodyPr/>
          <a:lstStyle>
            <a:lvl1pPr defTabSz="927302" eaLnBrk="0" hangingPunct="0">
              <a:spcBef>
                <a:spcPct val="30000"/>
              </a:spcBef>
              <a:defRPr kumimoji="1" sz="1200">
                <a:solidFill>
                  <a:schemeClr val="tx1"/>
                </a:solidFill>
                <a:latin typeface="Times New Roman" pitchFamily="18" charset="0"/>
              </a:defRPr>
            </a:lvl1pPr>
            <a:lvl2pPr marL="740576" indent="-284836" defTabSz="927302" eaLnBrk="0" hangingPunct="0">
              <a:spcBef>
                <a:spcPct val="30000"/>
              </a:spcBef>
              <a:defRPr kumimoji="1" sz="1200">
                <a:solidFill>
                  <a:schemeClr val="tx1"/>
                </a:solidFill>
                <a:latin typeface="Times New Roman" pitchFamily="18" charset="0"/>
              </a:defRPr>
            </a:lvl2pPr>
            <a:lvl3pPr marL="1139348" indent="-227869" defTabSz="927302" eaLnBrk="0" hangingPunct="0">
              <a:spcBef>
                <a:spcPct val="30000"/>
              </a:spcBef>
              <a:defRPr kumimoji="1" sz="1200">
                <a:solidFill>
                  <a:schemeClr val="tx1"/>
                </a:solidFill>
                <a:latin typeface="Times New Roman" pitchFamily="18" charset="0"/>
              </a:defRPr>
            </a:lvl3pPr>
            <a:lvl4pPr marL="1595086" indent="-227869" defTabSz="927302" eaLnBrk="0" hangingPunct="0">
              <a:spcBef>
                <a:spcPct val="30000"/>
              </a:spcBef>
              <a:defRPr kumimoji="1" sz="1200">
                <a:solidFill>
                  <a:schemeClr val="tx1"/>
                </a:solidFill>
                <a:latin typeface="Times New Roman" pitchFamily="18" charset="0"/>
              </a:defRPr>
            </a:lvl4pPr>
            <a:lvl5pPr marL="2050826" indent="-227869" defTabSz="927302" eaLnBrk="0" hangingPunct="0">
              <a:spcBef>
                <a:spcPct val="30000"/>
              </a:spcBef>
              <a:defRPr kumimoji="1" sz="1200">
                <a:solidFill>
                  <a:schemeClr val="tx1"/>
                </a:solidFill>
                <a:latin typeface="Times New Roman" pitchFamily="18" charset="0"/>
              </a:defRPr>
            </a:lvl5pPr>
            <a:lvl6pPr marL="2506565" indent="-227869" defTabSz="927302" eaLnBrk="0" fontAlgn="base" hangingPunct="0">
              <a:spcBef>
                <a:spcPct val="30000"/>
              </a:spcBef>
              <a:spcAft>
                <a:spcPct val="0"/>
              </a:spcAft>
              <a:defRPr kumimoji="1" sz="1200">
                <a:solidFill>
                  <a:schemeClr val="tx1"/>
                </a:solidFill>
                <a:latin typeface="Times New Roman" pitchFamily="18" charset="0"/>
              </a:defRPr>
            </a:lvl6pPr>
            <a:lvl7pPr marL="2962303" indent="-227869" defTabSz="927302" eaLnBrk="0" fontAlgn="base" hangingPunct="0">
              <a:spcBef>
                <a:spcPct val="30000"/>
              </a:spcBef>
              <a:spcAft>
                <a:spcPct val="0"/>
              </a:spcAft>
              <a:defRPr kumimoji="1" sz="1200">
                <a:solidFill>
                  <a:schemeClr val="tx1"/>
                </a:solidFill>
                <a:latin typeface="Times New Roman" pitchFamily="18" charset="0"/>
              </a:defRPr>
            </a:lvl7pPr>
            <a:lvl8pPr marL="3418043" indent="-227869" defTabSz="927302" eaLnBrk="0" fontAlgn="base" hangingPunct="0">
              <a:spcBef>
                <a:spcPct val="30000"/>
              </a:spcBef>
              <a:spcAft>
                <a:spcPct val="0"/>
              </a:spcAft>
              <a:defRPr kumimoji="1" sz="1200">
                <a:solidFill>
                  <a:schemeClr val="tx1"/>
                </a:solidFill>
                <a:latin typeface="Times New Roman" pitchFamily="18" charset="0"/>
              </a:defRPr>
            </a:lvl8pPr>
            <a:lvl9pPr marL="3873782" indent="-227869" defTabSz="927302"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159D9015-8CD4-4EDB-9306-D883037DE17C}" type="slidenum">
              <a:rPr kumimoji="0" lang="en-US" altLang="en-US" sz="1300">
                <a:latin typeface="Times" pitchFamily="18" charset="0"/>
              </a:rPr>
              <a:pPr>
                <a:spcBef>
                  <a:spcPct val="0"/>
                </a:spcBef>
                <a:defRPr/>
              </a:pPr>
              <a:t>5</a:t>
            </a:fld>
            <a:endParaRPr kumimoji="0" lang="en-US" altLang="en-US" sz="1300" dirty="0">
              <a:latin typeface="Times" pitchFamily="18" charset="0"/>
            </a:endParaRPr>
          </a:p>
        </p:txBody>
      </p:sp>
      <p:sp>
        <p:nvSpPr>
          <p:cNvPr id="34821" name="Rectangle 2"/>
          <p:cNvSpPr>
            <a:spLocks noGrp="1" noRot="1" noChangeAspect="1" noChangeArrowheads="1" noTextEdit="1"/>
          </p:cNvSpPr>
          <p:nvPr>
            <p:ph type="sldImg"/>
          </p:nvPr>
        </p:nvSpPr>
        <p:spPr>
          <a:xfrm>
            <a:off x="1174750" y="695325"/>
            <a:ext cx="4635500" cy="3476625"/>
          </a:xfrm>
          <a:ln/>
        </p:spPr>
      </p:sp>
      <p:sp>
        <p:nvSpPr>
          <p:cNvPr id="3482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service delivery later dubbed as TA evolved early in the history of Title I to accommodate audit and accounting concerns.  After early abuses came to light, Congress tightened  fiscal requirements relating to supplanting.  Auditors were directed to track each Title I dollar to ensure it was used exclusively for the Title I program and Title I students and did not supplant.  This encouraged the segregation of Title I students, teachers and equipment from the regular program in order to create a clear audit trail  demonstrating fiscal compliance.</a:t>
            </a:r>
          </a:p>
          <a:p>
            <a:r>
              <a:rPr lang="en-US" altLang="en-US" dirty="0" smtClean="0"/>
              <a:t>This was the sole delivery model until limited schoolwide authorized in 1978 by Congress.  The term “TA” only appeared in 1994 when there was a vast expansion of schoolwide and necessity for distinguishing between the two.</a:t>
            </a:r>
          </a:p>
        </p:txBody>
      </p:sp>
      <p:sp>
        <p:nvSpPr>
          <p:cNvPr id="2" name="Date Placeholder 1"/>
          <p:cNvSpPr>
            <a:spLocks noGrp="1"/>
          </p:cNvSpPr>
          <p:nvPr>
            <p:ph type="dt" sz="quarter" idx="1"/>
          </p:nvPr>
        </p:nvSpPr>
        <p:spPr/>
        <p:txBody>
          <a:bodyPr/>
          <a:lstStyle/>
          <a:p>
            <a:pPr>
              <a:defRPr/>
            </a:pPr>
            <a:r>
              <a:rPr lang="en-US" dirty="0"/>
              <a:t>June 2014</a:t>
            </a:r>
          </a:p>
        </p:txBody>
      </p:sp>
    </p:spTree>
    <p:extLst>
      <p:ext uri="{BB962C8B-B14F-4D97-AF65-F5344CB8AC3E}">
        <p14:creationId xmlns:p14="http://schemas.microsoft.com/office/powerpoint/2010/main" val="2544940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extLst/>
        </p:spPr>
        <p:txBody>
          <a:bodyPr/>
          <a:lstStyle>
            <a:lvl1pPr defTabSz="927302" eaLnBrk="0" hangingPunct="0">
              <a:spcBef>
                <a:spcPct val="30000"/>
              </a:spcBef>
              <a:defRPr kumimoji="1" sz="1200">
                <a:solidFill>
                  <a:schemeClr val="tx1"/>
                </a:solidFill>
                <a:latin typeface="Times New Roman" pitchFamily="18" charset="0"/>
              </a:defRPr>
            </a:lvl1pPr>
            <a:lvl2pPr marL="740576" indent="-284836" defTabSz="927302" eaLnBrk="0" hangingPunct="0">
              <a:spcBef>
                <a:spcPct val="30000"/>
              </a:spcBef>
              <a:defRPr kumimoji="1" sz="1200">
                <a:solidFill>
                  <a:schemeClr val="tx1"/>
                </a:solidFill>
                <a:latin typeface="Times New Roman" pitchFamily="18" charset="0"/>
              </a:defRPr>
            </a:lvl2pPr>
            <a:lvl3pPr marL="1139348" indent="-227869" defTabSz="927302" eaLnBrk="0" hangingPunct="0">
              <a:spcBef>
                <a:spcPct val="30000"/>
              </a:spcBef>
              <a:defRPr kumimoji="1" sz="1200">
                <a:solidFill>
                  <a:schemeClr val="tx1"/>
                </a:solidFill>
                <a:latin typeface="Times New Roman" pitchFamily="18" charset="0"/>
              </a:defRPr>
            </a:lvl3pPr>
            <a:lvl4pPr marL="1595086" indent="-227869" defTabSz="927302" eaLnBrk="0" hangingPunct="0">
              <a:spcBef>
                <a:spcPct val="30000"/>
              </a:spcBef>
              <a:defRPr kumimoji="1" sz="1200">
                <a:solidFill>
                  <a:schemeClr val="tx1"/>
                </a:solidFill>
                <a:latin typeface="Times New Roman" pitchFamily="18" charset="0"/>
              </a:defRPr>
            </a:lvl4pPr>
            <a:lvl5pPr marL="2050826" indent="-227869" defTabSz="927302" eaLnBrk="0" hangingPunct="0">
              <a:spcBef>
                <a:spcPct val="30000"/>
              </a:spcBef>
              <a:defRPr kumimoji="1" sz="1200">
                <a:solidFill>
                  <a:schemeClr val="tx1"/>
                </a:solidFill>
                <a:latin typeface="Times New Roman" pitchFamily="18" charset="0"/>
              </a:defRPr>
            </a:lvl5pPr>
            <a:lvl6pPr marL="2506565" indent="-227869" defTabSz="927302" eaLnBrk="0" fontAlgn="base" hangingPunct="0">
              <a:spcBef>
                <a:spcPct val="30000"/>
              </a:spcBef>
              <a:spcAft>
                <a:spcPct val="0"/>
              </a:spcAft>
              <a:defRPr kumimoji="1" sz="1200">
                <a:solidFill>
                  <a:schemeClr val="tx1"/>
                </a:solidFill>
                <a:latin typeface="Times New Roman" pitchFamily="18" charset="0"/>
              </a:defRPr>
            </a:lvl6pPr>
            <a:lvl7pPr marL="2962303" indent="-227869" defTabSz="927302" eaLnBrk="0" fontAlgn="base" hangingPunct="0">
              <a:spcBef>
                <a:spcPct val="30000"/>
              </a:spcBef>
              <a:spcAft>
                <a:spcPct val="0"/>
              </a:spcAft>
              <a:defRPr kumimoji="1" sz="1200">
                <a:solidFill>
                  <a:schemeClr val="tx1"/>
                </a:solidFill>
                <a:latin typeface="Times New Roman" pitchFamily="18" charset="0"/>
              </a:defRPr>
            </a:lvl7pPr>
            <a:lvl8pPr marL="3418043" indent="-227869" defTabSz="927302" eaLnBrk="0" fontAlgn="base" hangingPunct="0">
              <a:spcBef>
                <a:spcPct val="30000"/>
              </a:spcBef>
              <a:spcAft>
                <a:spcPct val="0"/>
              </a:spcAft>
              <a:defRPr kumimoji="1" sz="1200">
                <a:solidFill>
                  <a:schemeClr val="tx1"/>
                </a:solidFill>
                <a:latin typeface="Times New Roman" pitchFamily="18" charset="0"/>
              </a:defRPr>
            </a:lvl8pPr>
            <a:lvl9pPr marL="3873782" indent="-227869" defTabSz="927302"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r>
              <a:rPr kumimoji="0" lang="en-US" altLang="en-US" sz="1300" dirty="0">
                <a:latin typeface="Times" pitchFamily="18" charset="0"/>
              </a:rPr>
              <a:t>Georgia Department of Education</a:t>
            </a:r>
          </a:p>
        </p:txBody>
      </p:sp>
      <p:sp>
        <p:nvSpPr>
          <p:cNvPr id="34819" name="Rectangle 6"/>
          <p:cNvSpPr>
            <a:spLocks noGrp="1" noChangeArrowheads="1"/>
          </p:cNvSpPr>
          <p:nvPr>
            <p:ph type="ftr" sz="quarter" idx="4294967295"/>
          </p:nvPr>
        </p:nvSpPr>
        <p:spPr bwMode="auto">
          <a:xfrm>
            <a:off x="1" y="8808717"/>
            <a:ext cx="3027466" cy="4622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5F5F5F"/>
                </a:solidFill>
                <a:latin typeface="Arial" charset="0"/>
                <a:cs typeface="Arial" charset="0"/>
              </a:defRPr>
            </a:lvl1pPr>
            <a:lvl2pPr marL="740576" indent="-284836" eaLnBrk="0" hangingPunct="0">
              <a:defRPr sz="1200">
                <a:solidFill>
                  <a:srgbClr val="5F5F5F"/>
                </a:solidFill>
                <a:latin typeface="Arial" charset="0"/>
                <a:cs typeface="Arial" charset="0"/>
              </a:defRPr>
            </a:lvl2pPr>
            <a:lvl3pPr marL="1139348" indent="-227869" eaLnBrk="0" hangingPunct="0">
              <a:defRPr sz="1200">
                <a:solidFill>
                  <a:srgbClr val="5F5F5F"/>
                </a:solidFill>
                <a:latin typeface="Arial" charset="0"/>
                <a:cs typeface="Arial" charset="0"/>
              </a:defRPr>
            </a:lvl3pPr>
            <a:lvl4pPr marL="1595086" indent="-227869" eaLnBrk="0" hangingPunct="0">
              <a:defRPr sz="1200">
                <a:solidFill>
                  <a:srgbClr val="5F5F5F"/>
                </a:solidFill>
                <a:latin typeface="Arial" charset="0"/>
                <a:cs typeface="Arial" charset="0"/>
              </a:defRPr>
            </a:lvl4pPr>
            <a:lvl5pPr marL="2050826" indent="-227869" eaLnBrk="0" hangingPunct="0">
              <a:defRPr sz="1200">
                <a:solidFill>
                  <a:srgbClr val="5F5F5F"/>
                </a:solidFill>
                <a:latin typeface="Arial" charset="0"/>
                <a:cs typeface="Arial" charset="0"/>
              </a:defRPr>
            </a:lvl5pPr>
            <a:lvl6pPr marL="2506565" indent="-227869" eaLnBrk="0" fontAlgn="base" hangingPunct="0">
              <a:spcBef>
                <a:spcPct val="0"/>
              </a:spcBef>
              <a:spcAft>
                <a:spcPct val="0"/>
              </a:spcAft>
              <a:defRPr sz="1200">
                <a:solidFill>
                  <a:srgbClr val="5F5F5F"/>
                </a:solidFill>
                <a:latin typeface="Arial" charset="0"/>
                <a:cs typeface="Arial" charset="0"/>
              </a:defRPr>
            </a:lvl6pPr>
            <a:lvl7pPr marL="2962303" indent="-227869" eaLnBrk="0" fontAlgn="base" hangingPunct="0">
              <a:spcBef>
                <a:spcPct val="0"/>
              </a:spcBef>
              <a:spcAft>
                <a:spcPct val="0"/>
              </a:spcAft>
              <a:defRPr sz="1200">
                <a:solidFill>
                  <a:srgbClr val="5F5F5F"/>
                </a:solidFill>
                <a:latin typeface="Arial" charset="0"/>
                <a:cs typeface="Arial" charset="0"/>
              </a:defRPr>
            </a:lvl7pPr>
            <a:lvl8pPr marL="3418043" indent="-227869" eaLnBrk="0" fontAlgn="base" hangingPunct="0">
              <a:spcBef>
                <a:spcPct val="0"/>
              </a:spcBef>
              <a:spcAft>
                <a:spcPct val="0"/>
              </a:spcAft>
              <a:defRPr sz="1200">
                <a:solidFill>
                  <a:srgbClr val="5F5F5F"/>
                </a:solidFill>
                <a:latin typeface="Arial" charset="0"/>
                <a:cs typeface="Arial" charset="0"/>
              </a:defRPr>
            </a:lvl8pPr>
            <a:lvl9pPr marL="3873782" indent="-227869" eaLnBrk="0" fontAlgn="base" hangingPunct="0">
              <a:spcBef>
                <a:spcPct val="0"/>
              </a:spcBef>
              <a:spcAft>
                <a:spcPct val="0"/>
              </a:spcAft>
              <a:defRPr sz="1200">
                <a:solidFill>
                  <a:srgbClr val="5F5F5F"/>
                </a:solidFill>
                <a:latin typeface="Arial" charset="0"/>
                <a:cs typeface="Arial" charset="0"/>
              </a:defRPr>
            </a:lvl9pPr>
          </a:lstStyle>
          <a:p>
            <a:pPr eaLnBrk="1" hangingPunct="1"/>
            <a:r>
              <a:rPr lang="en-US" altLang="en-US" dirty="0"/>
              <a:t>Kathy Cox, State Superintendent of Schools</a:t>
            </a:r>
          </a:p>
        </p:txBody>
      </p:sp>
      <p:sp>
        <p:nvSpPr>
          <p:cNvPr id="23556" name="Rectangle 7"/>
          <p:cNvSpPr>
            <a:spLocks noGrp="1" noChangeArrowheads="1"/>
          </p:cNvSpPr>
          <p:nvPr>
            <p:ph type="sldNum" sz="quarter" idx="5"/>
          </p:nvPr>
        </p:nvSpPr>
        <p:spPr>
          <a:extLst/>
        </p:spPr>
        <p:txBody>
          <a:bodyPr/>
          <a:lstStyle>
            <a:lvl1pPr defTabSz="927302" eaLnBrk="0" hangingPunct="0">
              <a:spcBef>
                <a:spcPct val="30000"/>
              </a:spcBef>
              <a:defRPr kumimoji="1" sz="1200">
                <a:solidFill>
                  <a:schemeClr val="tx1"/>
                </a:solidFill>
                <a:latin typeface="Times New Roman" pitchFamily="18" charset="0"/>
              </a:defRPr>
            </a:lvl1pPr>
            <a:lvl2pPr marL="740576" indent="-284836" defTabSz="927302" eaLnBrk="0" hangingPunct="0">
              <a:spcBef>
                <a:spcPct val="30000"/>
              </a:spcBef>
              <a:defRPr kumimoji="1" sz="1200">
                <a:solidFill>
                  <a:schemeClr val="tx1"/>
                </a:solidFill>
                <a:latin typeface="Times New Roman" pitchFamily="18" charset="0"/>
              </a:defRPr>
            </a:lvl2pPr>
            <a:lvl3pPr marL="1139348" indent="-227869" defTabSz="927302" eaLnBrk="0" hangingPunct="0">
              <a:spcBef>
                <a:spcPct val="30000"/>
              </a:spcBef>
              <a:defRPr kumimoji="1" sz="1200">
                <a:solidFill>
                  <a:schemeClr val="tx1"/>
                </a:solidFill>
                <a:latin typeface="Times New Roman" pitchFamily="18" charset="0"/>
              </a:defRPr>
            </a:lvl3pPr>
            <a:lvl4pPr marL="1595086" indent="-227869" defTabSz="927302" eaLnBrk="0" hangingPunct="0">
              <a:spcBef>
                <a:spcPct val="30000"/>
              </a:spcBef>
              <a:defRPr kumimoji="1" sz="1200">
                <a:solidFill>
                  <a:schemeClr val="tx1"/>
                </a:solidFill>
                <a:latin typeface="Times New Roman" pitchFamily="18" charset="0"/>
              </a:defRPr>
            </a:lvl4pPr>
            <a:lvl5pPr marL="2050826" indent="-227869" defTabSz="927302" eaLnBrk="0" hangingPunct="0">
              <a:spcBef>
                <a:spcPct val="30000"/>
              </a:spcBef>
              <a:defRPr kumimoji="1" sz="1200">
                <a:solidFill>
                  <a:schemeClr val="tx1"/>
                </a:solidFill>
                <a:latin typeface="Times New Roman" pitchFamily="18" charset="0"/>
              </a:defRPr>
            </a:lvl5pPr>
            <a:lvl6pPr marL="2506565" indent="-227869" defTabSz="927302" eaLnBrk="0" fontAlgn="base" hangingPunct="0">
              <a:spcBef>
                <a:spcPct val="30000"/>
              </a:spcBef>
              <a:spcAft>
                <a:spcPct val="0"/>
              </a:spcAft>
              <a:defRPr kumimoji="1" sz="1200">
                <a:solidFill>
                  <a:schemeClr val="tx1"/>
                </a:solidFill>
                <a:latin typeface="Times New Roman" pitchFamily="18" charset="0"/>
              </a:defRPr>
            </a:lvl6pPr>
            <a:lvl7pPr marL="2962303" indent="-227869" defTabSz="927302" eaLnBrk="0" fontAlgn="base" hangingPunct="0">
              <a:spcBef>
                <a:spcPct val="30000"/>
              </a:spcBef>
              <a:spcAft>
                <a:spcPct val="0"/>
              </a:spcAft>
              <a:defRPr kumimoji="1" sz="1200">
                <a:solidFill>
                  <a:schemeClr val="tx1"/>
                </a:solidFill>
                <a:latin typeface="Times New Roman" pitchFamily="18" charset="0"/>
              </a:defRPr>
            </a:lvl7pPr>
            <a:lvl8pPr marL="3418043" indent="-227869" defTabSz="927302" eaLnBrk="0" fontAlgn="base" hangingPunct="0">
              <a:spcBef>
                <a:spcPct val="30000"/>
              </a:spcBef>
              <a:spcAft>
                <a:spcPct val="0"/>
              </a:spcAft>
              <a:defRPr kumimoji="1" sz="1200">
                <a:solidFill>
                  <a:schemeClr val="tx1"/>
                </a:solidFill>
                <a:latin typeface="Times New Roman" pitchFamily="18" charset="0"/>
              </a:defRPr>
            </a:lvl8pPr>
            <a:lvl9pPr marL="3873782" indent="-227869" defTabSz="927302"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defRPr/>
            </a:pPr>
            <a:fld id="{159D9015-8CD4-4EDB-9306-D883037DE17C}" type="slidenum">
              <a:rPr kumimoji="0" lang="en-US" altLang="en-US" sz="1300">
                <a:latin typeface="Times" pitchFamily="18" charset="0"/>
              </a:rPr>
              <a:pPr>
                <a:spcBef>
                  <a:spcPct val="0"/>
                </a:spcBef>
                <a:defRPr/>
              </a:pPr>
              <a:t>6</a:t>
            </a:fld>
            <a:endParaRPr kumimoji="0" lang="en-US" altLang="en-US" sz="1300" dirty="0">
              <a:latin typeface="Times" pitchFamily="18" charset="0"/>
            </a:endParaRPr>
          </a:p>
        </p:txBody>
      </p:sp>
      <p:sp>
        <p:nvSpPr>
          <p:cNvPr id="34821" name="Rectangle 2"/>
          <p:cNvSpPr>
            <a:spLocks noGrp="1" noRot="1" noChangeAspect="1" noChangeArrowheads="1" noTextEdit="1"/>
          </p:cNvSpPr>
          <p:nvPr>
            <p:ph type="sldImg"/>
          </p:nvPr>
        </p:nvSpPr>
        <p:spPr>
          <a:xfrm>
            <a:off x="1174750" y="695325"/>
            <a:ext cx="4635500" cy="3476625"/>
          </a:xfrm>
          <a:ln/>
        </p:spPr>
      </p:sp>
      <p:sp>
        <p:nvSpPr>
          <p:cNvPr id="3482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service delivery later dubbed as TA evolved early in the history of Title I to accommodate audit and accounting concerns.  After early abuses came to light, Congress tightened  fiscal requirements relating to supplanting.  Auditors were directed to track each Title I dollar to ensure it was used exclusively for the Title I program and Title I students and did not supplant.  This encouraged the segregation of Title I students, teachers and equipment from the regular program in order to create a clear audit trail  demonstrating fiscal compliance.</a:t>
            </a:r>
          </a:p>
          <a:p>
            <a:r>
              <a:rPr lang="en-US" altLang="en-US" dirty="0" smtClean="0"/>
              <a:t>This was the sole delivery model until limited schoolwide authorized in 1978 by Congress.  The term “TA” only appeared in 1994 when there was a vast expansion of schoolwide and necessity for distinguishing between the two.</a:t>
            </a:r>
          </a:p>
        </p:txBody>
      </p:sp>
      <p:sp>
        <p:nvSpPr>
          <p:cNvPr id="2" name="Date Placeholder 1"/>
          <p:cNvSpPr>
            <a:spLocks noGrp="1"/>
          </p:cNvSpPr>
          <p:nvPr>
            <p:ph type="dt" sz="quarter" idx="1"/>
          </p:nvPr>
        </p:nvSpPr>
        <p:spPr/>
        <p:txBody>
          <a:bodyPr/>
          <a:lstStyle/>
          <a:p>
            <a:pPr>
              <a:defRPr/>
            </a:pPr>
            <a:r>
              <a:rPr lang="en-US" dirty="0"/>
              <a:t>June 2014</a:t>
            </a:r>
          </a:p>
        </p:txBody>
      </p:sp>
    </p:spTree>
    <p:extLst>
      <p:ext uri="{BB962C8B-B14F-4D97-AF65-F5344CB8AC3E}">
        <p14:creationId xmlns:p14="http://schemas.microsoft.com/office/powerpoint/2010/main" val="3292378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74750" y="695325"/>
            <a:ext cx="4635500" cy="3476625"/>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41A010F3-0355-4090-85C2-DA00960E5B93}" type="slidenum">
              <a:rPr lang="en-US" smtClean="0"/>
              <a:pPr>
                <a:defRPr/>
              </a:pPr>
              <a:t>9</a:t>
            </a:fld>
            <a:endParaRPr lang="en-US" dirty="0"/>
          </a:p>
        </p:txBody>
      </p:sp>
      <p:sp>
        <p:nvSpPr>
          <p:cNvPr id="5" name="Date Placeholder 4"/>
          <p:cNvSpPr>
            <a:spLocks noGrp="1"/>
          </p:cNvSpPr>
          <p:nvPr>
            <p:ph type="dt" sz="quarter" idx="1"/>
          </p:nvPr>
        </p:nvSpPr>
        <p:spPr/>
        <p:txBody>
          <a:bodyPr/>
          <a:lstStyle/>
          <a:p>
            <a:pPr>
              <a:defRPr/>
            </a:pPr>
            <a:r>
              <a:rPr lang="en-US" dirty="0"/>
              <a:t>June 2014</a:t>
            </a:r>
          </a:p>
        </p:txBody>
      </p:sp>
    </p:spTree>
    <p:extLst>
      <p:ext uri="{BB962C8B-B14F-4D97-AF65-F5344CB8AC3E}">
        <p14:creationId xmlns:p14="http://schemas.microsoft.com/office/powerpoint/2010/main" val="1252194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74750" y="695325"/>
            <a:ext cx="4635500" cy="3476625"/>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Example: </a:t>
            </a:r>
          </a:p>
          <a:p>
            <a:r>
              <a:rPr lang="en-US" altLang="en-US" dirty="0" smtClean="0"/>
              <a:t>4</a:t>
            </a:r>
            <a:r>
              <a:rPr lang="en-US" altLang="en-US" baseline="30000" dirty="0" smtClean="0"/>
              <a:t>th</a:t>
            </a:r>
            <a:r>
              <a:rPr lang="en-US" altLang="en-US" dirty="0" smtClean="0"/>
              <a:t> grade – 157 students will be enrolled in self-contained regular education classes.  </a:t>
            </a:r>
          </a:p>
          <a:p>
            <a:r>
              <a:rPr lang="en-US" altLang="en-US" dirty="0" smtClean="0"/>
              <a:t>Within the count of 157 are:</a:t>
            </a:r>
          </a:p>
          <a:p>
            <a:pPr lvl="1"/>
            <a:r>
              <a:rPr lang="en-US" altLang="en-US" dirty="0" smtClean="0"/>
              <a:t>8 students who will receive sped services in the regular class by an inclusion special ed teacher</a:t>
            </a:r>
          </a:p>
          <a:p>
            <a:pPr lvl="1"/>
            <a:r>
              <a:rPr lang="en-US" altLang="en-US" dirty="0" smtClean="0"/>
              <a:t>15 students who will receive EIP services through an inclusion EIP teacher for 2 segments a day</a:t>
            </a:r>
          </a:p>
          <a:p>
            <a:pPr lvl="1"/>
            <a:r>
              <a:rPr lang="en-US" altLang="en-US" dirty="0" smtClean="0"/>
              <a:t>5 students will receive gifted ed services through a collaborative model.</a:t>
            </a:r>
          </a:p>
          <a:p>
            <a:r>
              <a:rPr lang="en-US" altLang="en-US" dirty="0" smtClean="0"/>
              <a:t>State max class size is 28</a:t>
            </a:r>
          </a:p>
          <a:p>
            <a:r>
              <a:rPr lang="en-US" altLang="en-US" dirty="0" smtClean="0"/>
              <a:t>Local Board Resolution allows adding up to 5 students per class</a:t>
            </a:r>
          </a:p>
          <a:p>
            <a:r>
              <a:rPr lang="en-US" altLang="en-US" dirty="0" smtClean="0"/>
              <a:t>Max class size (including local board resolution) – 33</a:t>
            </a:r>
          </a:p>
          <a:p>
            <a:r>
              <a:rPr lang="en-US" altLang="en-US" dirty="0" smtClean="0"/>
              <a:t>157/33 = 4.758    Therefore, the LEA must hire 5 teachers with state/local funds to meet the max class size of 33.</a:t>
            </a:r>
          </a:p>
          <a:p>
            <a:r>
              <a:rPr lang="en-US" altLang="en-US" dirty="0" smtClean="0"/>
              <a:t>If the LEA wishes to reduce the class sizes in 4</a:t>
            </a:r>
            <a:r>
              <a:rPr lang="en-US" altLang="en-US" baseline="30000" dirty="0" smtClean="0"/>
              <a:t>th</a:t>
            </a:r>
            <a:r>
              <a:rPr lang="en-US" altLang="en-US" dirty="0" smtClean="0"/>
              <a:t> grade, it may use federal funds to hire one or more teachers above the 5 required. </a:t>
            </a:r>
          </a:p>
          <a:p>
            <a:r>
              <a:rPr lang="en-US" altLang="en-US" dirty="0" smtClean="0"/>
              <a:t>While the special ed inclusion teacher and the EIP inclusion teacher are essentially reducing class size in the classes in which they are assigned, the LEA may not use federal funds to pay either the special ed inclusion teacher or  the EIP inclusion teacher.  Sped students and EIP students are earning additional FTE funds for the sped and EIP students, respectively, in the fourth grade regular ed classes.  </a:t>
            </a:r>
          </a:p>
        </p:txBody>
      </p:sp>
      <p:sp>
        <p:nvSpPr>
          <p:cNvPr id="4" name="Slide Number Placeholder 3"/>
          <p:cNvSpPr>
            <a:spLocks noGrp="1"/>
          </p:cNvSpPr>
          <p:nvPr>
            <p:ph type="sldNum" sz="quarter" idx="5"/>
          </p:nvPr>
        </p:nvSpPr>
        <p:spPr/>
        <p:txBody>
          <a:bodyPr/>
          <a:lstStyle/>
          <a:p>
            <a:pPr>
              <a:defRPr/>
            </a:pPr>
            <a:fld id="{5EA71362-8A79-409C-AB30-A85A1E83FE8A}" type="slidenum">
              <a:rPr lang="en-US" smtClean="0"/>
              <a:pPr>
                <a:defRPr/>
              </a:pPr>
              <a:t>10</a:t>
            </a:fld>
            <a:endParaRPr lang="en-US" dirty="0"/>
          </a:p>
        </p:txBody>
      </p:sp>
      <p:sp>
        <p:nvSpPr>
          <p:cNvPr id="2" name="Date Placeholder 1"/>
          <p:cNvSpPr>
            <a:spLocks noGrp="1"/>
          </p:cNvSpPr>
          <p:nvPr>
            <p:ph type="dt" sz="quarter" idx="1"/>
          </p:nvPr>
        </p:nvSpPr>
        <p:spPr/>
        <p:txBody>
          <a:bodyPr/>
          <a:lstStyle/>
          <a:p>
            <a:pPr>
              <a:defRPr/>
            </a:pPr>
            <a:r>
              <a:rPr lang="en-US" dirty="0"/>
              <a:t>June 2014</a:t>
            </a:r>
          </a:p>
        </p:txBody>
      </p:sp>
    </p:spTree>
    <p:extLst>
      <p:ext uri="{BB962C8B-B14F-4D97-AF65-F5344CB8AC3E}">
        <p14:creationId xmlns:p14="http://schemas.microsoft.com/office/powerpoint/2010/main" val="3592392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1174750" y="695325"/>
            <a:ext cx="4635500" cy="3476625"/>
          </a:xfrm>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Example: </a:t>
            </a:r>
          </a:p>
          <a:p>
            <a:r>
              <a:rPr lang="en-US" altLang="en-US" dirty="0" smtClean="0"/>
              <a:t>4</a:t>
            </a:r>
            <a:r>
              <a:rPr lang="en-US" altLang="en-US" baseline="30000" dirty="0" smtClean="0"/>
              <a:t>th</a:t>
            </a:r>
            <a:r>
              <a:rPr lang="en-US" altLang="en-US" dirty="0" smtClean="0"/>
              <a:t> grade – 157 students will be enrolled in self-contained regular education classes.  </a:t>
            </a:r>
          </a:p>
          <a:p>
            <a:r>
              <a:rPr lang="en-US" altLang="en-US" dirty="0" smtClean="0"/>
              <a:t>Within the count of 157 are:</a:t>
            </a:r>
          </a:p>
          <a:p>
            <a:pPr lvl="1"/>
            <a:r>
              <a:rPr lang="en-US" altLang="en-US" dirty="0" smtClean="0"/>
              <a:t>8 students who will receive sped services in the regular class by an inclusion special ed teacher</a:t>
            </a:r>
          </a:p>
          <a:p>
            <a:pPr lvl="1"/>
            <a:r>
              <a:rPr lang="en-US" altLang="en-US" dirty="0" smtClean="0"/>
              <a:t>15 students who will receive EIP services through an inclusion EIP teacher for 2 segments a day</a:t>
            </a:r>
          </a:p>
          <a:p>
            <a:pPr lvl="1"/>
            <a:r>
              <a:rPr lang="en-US" altLang="en-US" dirty="0" smtClean="0"/>
              <a:t>5 students will receive gifted ed services through a collaborative model.</a:t>
            </a:r>
          </a:p>
          <a:p>
            <a:r>
              <a:rPr lang="en-US" altLang="en-US" dirty="0" smtClean="0"/>
              <a:t>State max class size is 28</a:t>
            </a:r>
          </a:p>
          <a:p>
            <a:r>
              <a:rPr lang="en-US" altLang="en-US" dirty="0" smtClean="0"/>
              <a:t>Local Board Resolution allows adding up to 5 students per class</a:t>
            </a:r>
          </a:p>
          <a:p>
            <a:r>
              <a:rPr lang="en-US" altLang="en-US" dirty="0" smtClean="0"/>
              <a:t>Max class size (including local board resolution) – 33</a:t>
            </a:r>
          </a:p>
          <a:p>
            <a:r>
              <a:rPr lang="en-US" altLang="en-US" dirty="0" smtClean="0"/>
              <a:t>157/33 = 4.758    Therefore, the LEA must hire 5 teachers with state/local funds to meet the max class size of 33.</a:t>
            </a:r>
          </a:p>
          <a:p>
            <a:r>
              <a:rPr lang="en-US" altLang="en-US" dirty="0" smtClean="0"/>
              <a:t>If the LEA wishes to reduce the class sizes in 4</a:t>
            </a:r>
            <a:r>
              <a:rPr lang="en-US" altLang="en-US" baseline="30000" dirty="0" smtClean="0"/>
              <a:t>th</a:t>
            </a:r>
            <a:r>
              <a:rPr lang="en-US" altLang="en-US" dirty="0" smtClean="0"/>
              <a:t> grade, it may use federal funds to hire one or more teachers above the 5 required. </a:t>
            </a:r>
          </a:p>
          <a:p>
            <a:r>
              <a:rPr lang="en-US" altLang="en-US" dirty="0" smtClean="0"/>
              <a:t>While the special ed inclusion teacher and the EIP inclusion teacher are essentially reducing class size in the classes in which they are assigned, the LEA may not use federal funds to pay either the special ed inclusion teacher or  the EIP inclusion teacher.  Sped students and EIP students are earning additional FTE funds for the sped and EIP students, respectively, in the fourth grade regular ed classes.  </a:t>
            </a:r>
          </a:p>
        </p:txBody>
      </p:sp>
      <p:sp>
        <p:nvSpPr>
          <p:cNvPr id="4" name="Slide Number Placeholder 3"/>
          <p:cNvSpPr>
            <a:spLocks noGrp="1"/>
          </p:cNvSpPr>
          <p:nvPr>
            <p:ph type="sldNum" sz="quarter" idx="5"/>
          </p:nvPr>
        </p:nvSpPr>
        <p:spPr/>
        <p:txBody>
          <a:bodyPr/>
          <a:lstStyle/>
          <a:p>
            <a:pPr>
              <a:defRPr/>
            </a:pPr>
            <a:fld id="{F902DB69-3EC1-450F-B94B-4A872184B97E}" type="slidenum">
              <a:rPr lang="en-US" smtClean="0"/>
              <a:pPr>
                <a:defRPr/>
              </a:pPr>
              <a:t>11</a:t>
            </a:fld>
            <a:endParaRPr lang="en-US" dirty="0"/>
          </a:p>
        </p:txBody>
      </p:sp>
      <p:sp>
        <p:nvSpPr>
          <p:cNvPr id="2" name="Date Placeholder 1"/>
          <p:cNvSpPr>
            <a:spLocks noGrp="1"/>
          </p:cNvSpPr>
          <p:nvPr>
            <p:ph type="dt" sz="quarter" idx="1"/>
          </p:nvPr>
        </p:nvSpPr>
        <p:spPr/>
        <p:txBody>
          <a:bodyPr/>
          <a:lstStyle/>
          <a:p>
            <a:pPr>
              <a:defRPr/>
            </a:pPr>
            <a:r>
              <a:rPr lang="en-US" dirty="0"/>
              <a:t>June 2014</a:t>
            </a:r>
          </a:p>
        </p:txBody>
      </p:sp>
    </p:spTree>
    <p:extLst>
      <p:ext uri="{BB962C8B-B14F-4D97-AF65-F5344CB8AC3E}">
        <p14:creationId xmlns:p14="http://schemas.microsoft.com/office/powerpoint/2010/main" val="2859146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1174750" y="695325"/>
            <a:ext cx="4635500" cy="3476625"/>
          </a:xfrm>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Example: </a:t>
            </a:r>
          </a:p>
          <a:p>
            <a:r>
              <a:rPr lang="en-US" altLang="en-US" dirty="0" smtClean="0"/>
              <a:t>4</a:t>
            </a:r>
            <a:r>
              <a:rPr lang="en-US" altLang="en-US" baseline="30000" dirty="0" smtClean="0"/>
              <a:t>th</a:t>
            </a:r>
            <a:r>
              <a:rPr lang="en-US" altLang="en-US" dirty="0" smtClean="0"/>
              <a:t> grade – 157 students will be enrolled in self-contained regular education classes.  </a:t>
            </a:r>
          </a:p>
          <a:p>
            <a:r>
              <a:rPr lang="en-US" altLang="en-US" dirty="0" smtClean="0"/>
              <a:t>Within the count of 157 are:</a:t>
            </a:r>
          </a:p>
          <a:p>
            <a:pPr lvl="1"/>
            <a:r>
              <a:rPr lang="en-US" altLang="en-US" dirty="0" smtClean="0"/>
              <a:t>8 students who will receive sped services in the regular class by an inclusion special ed teacher</a:t>
            </a:r>
          </a:p>
          <a:p>
            <a:pPr lvl="1"/>
            <a:r>
              <a:rPr lang="en-US" altLang="en-US" dirty="0" smtClean="0"/>
              <a:t>15 students who will receive EIP services through an inclusion EIP teacher for 2 segments a day</a:t>
            </a:r>
          </a:p>
          <a:p>
            <a:pPr lvl="1"/>
            <a:r>
              <a:rPr lang="en-US" altLang="en-US" dirty="0" smtClean="0"/>
              <a:t>5 students will receive gifted ed services through a collaborative model.</a:t>
            </a:r>
          </a:p>
          <a:p>
            <a:r>
              <a:rPr lang="en-US" altLang="en-US" dirty="0" smtClean="0"/>
              <a:t>State max class size is 28</a:t>
            </a:r>
          </a:p>
          <a:p>
            <a:r>
              <a:rPr lang="en-US" altLang="en-US" dirty="0" smtClean="0"/>
              <a:t>Local Board Resolution allows adding up to 5 students per class</a:t>
            </a:r>
          </a:p>
          <a:p>
            <a:r>
              <a:rPr lang="en-US" altLang="en-US" dirty="0" smtClean="0"/>
              <a:t>Max class size (including local board resolution) – 33</a:t>
            </a:r>
          </a:p>
          <a:p>
            <a:r>
              <a:rPr lang="en-US" altLang="en-US" dirty="0" smtClean="0"/>
              <a:t>157/33 = 4.758    Therefore, the LEA must hire 5 teachers with state/local funds to meet the max class size of 33.</a:t>
            </a:r>
          </a:p>
          <a:p>
            <a:r>
              <a:rPr lang="en-US" altLang="en-US" dirty="0" smtClean="0"/>
              <a:t>If the LEA wishes to reduce the class sizes in 4</a:t>
            </a:r>
            <a:r>
              <a:rPr lang="en-US" altLang="en-US" baseline="30000" dirty="0" smtClean="0"/>
              <a:t>th</a:t>
            </a:r>
            <a:r>
              <a:rPr lang="en-US" altLang="en-US" dirty="0" smtClean="0"/>
              <a:t> grade, it may use federal funds to hire one or more teachers above the 5 required. </a:t>
            </a:r>
          </a:p>
          <a:p>
            <a:r>
              <a:rPr lang="en-US" altLang="en-US" dirty="0" smtClean="0"/>
              <a:t>While the special ed inclusion teacher and the EIP inclusion teacher are essentially reducing class size in the classes in which they are assigned, the LEA may not use federal funds to pay either the special ed inclusion teacher or  the EIP inclusion teacher.  Sped students and EIP students are earning additional FTE funds for the sped and EIP students, respectively, in the fourth grade regular ed classes.  </a:t>
            </a:r>
          </a:p>
        </p:txBody>
      </p:sp>
      <p:sp>
        <p:nvSpPr>
          <p:cNvPr id="4" name="Slide Number Placeholder 3"/>
          <p:cNvSpPr>
            <a:spLocks noGrp="1"/>
          </p:cNvSpPr>
          <p:nvPr>
            <p:ph type="sldNum" sz="quarter" idx="5"/>
          </p:nvPr>
        </p:nvSpPr>
        <p:spPr/>
        <p:txBody>
          <a:bodyPr/>
          <a:lstStyle/>
          <a:p>
            <a:pPr>
              <a:defRPr/>
            </a:pPr>
            <a:fld id="{F902DB69-3EC1-450F-B94B-4A872184B97E}" type="slidenum">
              <a:rPr lang="en-US" smtClean="0"/>
              <a:pPr>
                <a:defRPr/>
              </a:pPr>
              <a:t>12</a:t>
            </a:fld>
            <a:endParaRPr lang="en-US" dirty="0"/>
          </a:p>
        </p:txBody>
      </p:sp>
      <p:sp>
        <p:nvSpPr>
          <p:cNvPr id="2" name="Date Placeholder 1"/>
          <p:cNvSpPr>
            <a:spLocks noGrp="1"/>
          </p:cNvSpPr>
          <p:nvPr>
            <p:ph type="dt" sz="quarter" idx="1"/>
          </p:nvPr>
        </p:nvSpPr>
        <p:spPr/>
        <p:txBody>
          <a:bodyPr/>
          <a:lstStyle/>
          <a:p>
            <a:pPr>
              <a:defRPr/>
            </a:pPr>
            <a:r>
              <a:rPr lang="en-US" dirty="0"/>
              <a:t>June 2014</a:t>
            </a:r>
          </a:p>
        </p:txBody>
      </p:sp>
    </p:spTree>
    <p:extLst>
      <p:ext uri="{BB962C8B-B14F-4D97-AF65-F5344CB8AC3E}">
        <p14:creationId xmlns:p14="http://schemas.microsoft.com/office/powerpoint/2010/main" val="36152566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5126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9_Custom Layout">
    <p:spTree>
      <p:nvGrpSpPr>
        <p:cNvPr id="1" name=""/>
        <p:cNvGrpSpPr/>
        <p:nvPr/>
      </p:nvGrpSpPr>
      <p:grpSpPr>
        <a:xfrm>
          <a:off x="0" y="0"/>
          <a:ext cx="0" cy="0"/>
          <a:chOff x="0" y="0"/>
          <a:chExt cx="0" cy="0"/>
        </a:xfrm>
      </p:grpSpPr>
      <p:sp>
        <p:nvSpPr>
          <p:cNvPr id="4" name="Title 1"/>
          <p:cNvSpPr>
            <a:spLocks noGrp="1"/>
          </p:cNvSpPr>
          <p:nvPr>
            <p:ph type="ctrTitle"/>
          </p:nvPr>
        </p:nvSpPr>
        <p:spPr>
          <a:xfrm>
            <a:off x="533400" y="762001"/>
            <a:ext cx="8001000" cy="673395"/>
          </a:xfrm>
          <a:prstGeom prst="rect">
            <a:avLst/>
          </a:prstGeom>
          <a:ln>
            <a:solidFill>
              <a:schemeClr val="bg1"/>
            </a:solidFill>
          </a:ln>
        </p:spPr>
        <p:txBody>
          <a:bodyPr/>
          <a:lstStyle>
            <a:lvl1pPr algn="ctr">
              <a:defRPr sz="3600">
                <a:solidFill>
                  <a:srgbClr val="1467B2"/>
                </a:solidFill>
                <a:latin typeface="Arial" pitchFamily="34" charset="0"/>
                <a:cs typeface="Arial" pitchFamily="34" charset="0"/>
              </a:defRPr>
            </a:lvl1pPr>
          </a:lstStyle>
          <a:p>
            <a:r>
              <a:rPr lang="en-US" smtClean="0"/>
              <a:t>Click to edit Master title style</a:t>
            </a:r>
            <a:endParaRPr lang="en-US" dirty="0"/>
          </a:p>
        </p:txBody>
      </p:sp>
      <p:sp>
        <p:nvSpPr>
          <p:cNvPr id="5" name="Subtitle 2"/>
          <p:cNvSpPr>
            <a:spLocks noGrp="1"/>
          </p:cNvSpPr>
          <p:nvPr>
            <p:ph type="subTitle" idx="1"/>
          </p:nvPr>
        </p:nvSpPr>
        <p:spPr>
          <a:xfrm>
            <a:off x="533400" y="1524000"/>
            <a:ext cx="8001000" cy="2895600"/>
          </a:xfrm>
          <a:prstGeom prst="rect">
            <a:avLst/>
          </a:prstGeom>
          <a:solidFill>
            <a:schemeClr val="bg1"/>
          </a:solidFill>
          <a:ln>
            <a:solidFill>
              <a:schemeClr val="bg1"/>
            </a:solidFill>
          </a:ln>
        </p:spPr>
        <p:txBody>
          <a:bodyPr/>
          <a:lstStyle>
            <a:lvl1pPr marL="231771" indent="-231771" algn="l">
              <a:buClr>
                <a:srgbClr val="8DB43D"/>
              </a:buClr>
              <a:buFont typeface="Arial"/>
              <a:buChar char="•"/>
              <a:defRPr sz="2400">
                <a:solidFill>
                  <a:schemeClr val="tx1">
                    <a:lumMod val="75000"/>
                    <a:lumOff val="25000"/>
                  </a:schemeClr>
                </a:solidFill>
                <a:latin typeface="Arial" pitchFamily="34" charset="0"/>
                <a:cs typeface="Arial" pitchFamily="34" charset="0"/>
              </a:defRPr>
            </a:lvl1pPr>
            <a:lvl2pPr marL="457191" indent="0" algn="ctr">
              <a:buNone/>
              <a:defRPr>
                <a:solidFill>
                  <a:schemeClr val="tx1">
                    <a:tint val="75000"/>
                  </a:schemeClr>
                </a:solidFill>
              </a:defRPr>
            </a:lvl2pPr>
            <a:lvl3pPr marL="914382" indent="0" algn="ctr">
              <a:buNone/>
              <a:defRPr>
                <a:solidFill>
                  <a:schemeClr val="tx1">
                    <a:tint val="75000"/>
                  </a:schemeClr>
                </a:solidFill>
              </a:defRPr>
            </a:lvl3pPr>
            <a:lvl4pPr marL="1371573" indent="0" algn="ctr">
              <a:buNone/>
              <a:defRPr>
                <a:solidFill>
                  <a:schemeClr val="tx1">
                    <a:tint val="75000"/>
                  </a:schemeClr>
                </a:solidFill>
              </a:defRPr>
            </a:lvl4pPr>
            <a:lvl5pPr marL="1828764" indent="0" algn="ctr">
              <a:buNone/>
              <a:defRPr>
                <a:solidFill>
                  <a:schemeClr val="tx1">
                    <a:tint val="75000"/>
                  </a:schemeClr>
                </a:solidFill>
              </a:defRPr>
            </a:lvl5pPr>
            <a:lvl6pPr marL="2285955" indent="0" algn="ctr">
              <a:buNone/>
              <a:defRPr>
                <a:solidFill>
                  <a:schemeClr val="tx1">
                    <a:tint val="75000"/>
                  </a:schemeClr>
                </a:solidFill>
              </a:defRPr>
            </a:lvl6pPr>
            <a:lvl7pPr marL="2743145" indent="0" algn="ctr">
              <a:buNone/>
              <a:defRPr>
                <a:solidFill>
                  <a:schemeClr val="tx1">
                    <a:tint val="75000"/>
                  </a:schemeClr>
                </a:solidFill>
              </a:defRPr>
            </a:lvl7pPr>
            <a:lvl8pPr marL="3200335" indent="0" algn="ctr">
              <a:buNone/>
              <a:defRPr>
                <a:solidFill>
                  <a:schemeClr val="tx1">
                    <a:tint val="75000"/>
                  </a:schemeClr>
                </a:solidFill>
              </a:defRPr>
            </a:lvl8pPr>
            <a:lvl9pPr marL="3657526"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338364561"/>
      </p:ext>
    </p:extLst>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3"/>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1" name="Picture 10"/>
          <p:cNvPicPr>
            <a:picLocks noChangeAspect="1"/>
          </p:cNvPicPr>
          <p:nvPr/>
        </p:nvPicPr>
        <p:blipFill>
          <a:blip r:embed="rId14"/>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15"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edawsey@doe.k12.ga.u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edawsey@doe.k12.ga.u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071" y="1392383"/>
            <a:ext cx="7773862" cy="1469881"/>
          </a:xfrm>
        </p:spPr>
        <p:txBody>
          <a:bodyPr/>
          <a:lstStyle/>
          <a:p>
            <a:pPr>
              <a:defRPr/>
            </a:pPr>
            <a:r>
              <a:rPr lang="en-US" sz="4800" dirty="0">
                <a:ea typeface="Cambria Math" pitchFamily="18" charset="0"/>
                <a:cs typeface="Cambria Math" pitchFamily="18" charset="0"/>
              </a:rPr>
              <a:t>Using Federal Funds to Reduce Class Size</a:t>
            </a:r>
            <a:endParaRPr lang="en-US" sz="4800" dirty="0">
              <a:solidFill>
                <a:schemeClr val="accent6">
                  <a:lumMod val="50000"/>
                </a:schemeClr>
              </a:solidFill>
              <a:cs typeface="Helvetica" pitchFamily="34" charset="0"/>
            </a:endParaRPr>
          </a:p>
        </p:txBody>
      </p:sp>
      <p:sp>
        <p:nvSpPr>
          <p:cNvPr id="5123" name="Subtitle 2"/>
          <p:cNvSpPr>
            <a:spLocks noGrp="1"/>
          </p:cNvSpPr>
          <p:nvPr>
            <p:ph type="subTitle" idx="1"/>
          </p:nvPr>
        </p:nvSpPr>
        <p:spPr>
          <a:xfrm>
            <a:off x="1372227" y="3885768"/>
            <a:ext cx="6399547" cy="1753466"/>
          </a:xfrm>
        </p:spPr>
        <p:txBody>
          <a:bodyPr>
            <a:normAutofit/>
          </a:bodyPr>
          <a:lstStyle/>
          <a:p>
            <a:r>
              <a:rPr lang="en-US" altLang="en-US" sz="2800" b="1" dirty="0"/>
              <a:t>Georgia Department of Education </a:t>
            </a:r>
          </a:p>
          <a:p>
            <a:r>
              <a:rPr lang="en-US" sz="2800" b="1" i="1" dirty="0" smtClean="0"/>
              <a:t>Title Programs Conference</a:t>
            </a:r>
          </a:p>
          <a:p>
            <a:r>
              <a:rPr lang="en-US" altLang="en-US" sz="2800" b="1" i="1" dirty="0" smtClean="0"/>
              <a:t>June 17-18, 2015</a:t>
            </a:r>
            <a:endParaRPr lang="en-US" altLang="en-US" sz="2800" b="1" i="1" dirty="0"/>
          </a:p>
        </p:txBody>
      </p:sp>
    </p:spTree>
    <p:extLst>
      <p:ext uri="{BB962C8B-B14F-4D97-AF65-F5344CB8AC3E}">
        <p14:creationId xmlns:p14="http://schemas.microsoft.com/office/powerpoint/2010/main" val="99875379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algn="ctr"/>
            <a:r>
              <a:rPr lang="en-US" altLang="en-US" sz="3600" dirty="0" smtClean="0">
                <a:cs typeface="Arial" pitchFamily="34" charset="0"/>
              </a:rPr>
              <a:t>EIP, REP, Gifted, Special Education</a:t>
            </a:r>
          </a:p>
        </p:txBody>
      </p:sp>
      <p:sp>
        <p:nvSpPr>
          <p:cNvPr id="12291" name="Content Placeholder 2"/>
          <p:cNvSpPr>
            <a:spLocks noGrp="1"/>
          </p:cNvSpPr>
          <p:nvPr>
            <p:ph idx="1"/>
          </p:nvPr>
        </p:nvSpPr>
        <p:spPr>
          <a:xfrm>
            <a:off x="457410" y="1828800"/>
            <a:ext cx="8229182" cy="3890530"/>
          </a:xfrm>
        </p:spPr>
        <p:txBody>
          <a:bodyPr>
            <a:normAutofit/>
          </a:bodyPr>
          <a:lstStyle/>
          <a:p>
            <a:r>
              <a:rPr lang="en-US" altLang="en-US" dirty="0">
                <a:cs typeface="Arial" charset="0"/>
              </a:rPr>
              <a:t>Federal funds may be used to reduce the overall class size of regular education classes where an inclusion/augmented model is used to serve students in the EIP, REP, Gifted Program, or Special Education </a:t>
            </a:r>
            <a:r>
              <a:rPr lang="en-US" altLang="en-US" dirty="0" smtClean="0">
                <a:cs typeface="Arial" charset="0"/>
              </a:rPr>
              <a:t>Program</a:t>
            </a:r>
          </a:p>
          <a:p>
            <a:r>
              <a:rPr lang="en-US" altLang="en-US" dirty="0">
                <a:cs typeface="Arial" charset="0"/>
              </a:rPr>
              <a:t>Augmented or inclusion models for special populations or programs require additional teaching staff, who will be paid by </a:t>
            </a:r>
            <a:r>
              <a:rPr lang="en-US" altLang="en-US" dirty="0" smtClean="0">
                <a:cs typeface="Arial" charset="0"/>
              </a:rPr>
              <a:t>with </a:t>
            </a:r>
            <a:r>
              <a:rPr lang="en-US" altLang="en-US" dirty="0">
                <a:cs typeface="Arial" charset="0"/>
              </a:rPr>
              <a:t>funds generated by the higher FTE weight assigned to the special </a:t>
            </a:r>
            <a:r>
              <a:rPr lang="en-US" altLang="en-US" dirty="0" smtClean="0">
                <a:cs typeface="Arial" charset="0"/>
              </a:rPr>
              <a:t>population</a:t>
            </a:r>
            <a:endParaRPr lang="en-US" altLang="en-US" dirty="0">
              <a:cs typeface="Arial" charset="0"/>
            </a:endParaRPr>
          </a:p>
          <a:p>
            <a:endParaRPr lang="en-US" altLang="en-US" dirty="0">
              <a:cs typeface="Arial" charset="0"/>
            </a:endParaRPr>
          </a:p>
          <a:p>
            <a:endParaRPr lang="en-US" altLang="en-US" sz="3100" dirty="0" smtClean="0">
              <a:latin typeface="Arial" charset="0"/>
              <a:cs typeface="Arial" charset="0"/>
            </a:endParaRPr>
          </a:p>
        </p:txBody>
      </p:sp>
    </p:spTree>
    <p:extLst>
      <p:ext uri="{BB962C8B-B14F-4D97-AF65-F5344CB8AC3E}">
        <p14:creationId xmlns:p14="http://schemas.microsoft.com/office/powerpoint/2010/main" val="1120327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pPr algn="ctr"/>
            <a:r>
              <a:rPr lang="en-US" altLang="en-US" sz="3600" dirty="0" smtClean="0">
                <a:cs typeface="Arial" pitchFamily="34" charset="0"/>
              </a:rPr>
              <a:t>EIP, REP, Gifted, Special Education</a:t>
            </a:r>
          </a:p>
        </p:txBody>
      </p:sp>
      <p:sp>
        <p:nvSpPr>
          <p:cNvPr id="13315" name="Content Placeholder 2"/>
          <p:cNvSpPr>
            <a:spLocks noGrp="1"/>
          </p:cNvSpPr>
          <p:nvPr>
            <p:ph idx="1"/>
          </p:nvPr>
        </p:nvSpPr>
        <p:spPr>
          <a:xfrm>
            <a:off x="507286" y="2085196"/>
            <a:ext cx="8229182" cy="3168448"/>
          </a:xfrm>
        </p:spPr>
        <p:txBody>
          <a:bodyPr>
            <a:normAutofit/>
          </a:bodyPr>
          <a:lstStyle/>
          <a:p>
            <a:r>
              <a:rPr lang="en-US" altLang="en-US" dirty="0">
                <a:cs typeface="Arial" charset="0"/>
              </a:rPr>
              <a:t>Federal funds may NOT be used to reduce class size for the purpose of serving students in the EIP, REP, Gifted Program, or Special Education </a:t>
            </a:r>
            <a:r>
              <a:rPr lang="en-US" altLang="en-US" dirty="0" smtClean="0">
                <a:cs typeface="Arial" charset="0"/>
              </a:rPr>
              <a:t>Program</a:t>
            </a:r>
            <a:endParaRPr lang="en-US" altLang="en-US" dirty="0">
              <a:cs typeface="Arial" charset="0"/>
            </a:endParaRPr>
          </a:p>
          <a:p>
            <a:pPr marL="0" indent="0">
              <a:buNone/>
            </a:pPr>
            <a:endParaRPr lang="en-US" altLang="en-US" dirty="0" smtClean="0">
              <a:cs typeface="Arial" charset="0"/>
            </a:endParaRPr>
          </a:p>
        </p:txBody>
      </p:sp>
    </p:spTree>
    <p:extLst>
      <p:ext uri="{BB962C8B-B14F-4D97-AF65-F5344CB8AC3E}">
        <p14:creationId xmlns:p14="http://schemas.microsoft.com/office/powerpoint/2010/main" val="4253953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3983" y="334015"/>
            <a:ext cx="6316630" cy="1652439"/>
          </a:xfrm>
        </p:spPr>
        <p:txBody>
          <a:bodyPr>
            <a:normAutofit/>
          </a:bodyPr>
          <a:lstStyle/>
          <a:p>
            <a:pPr algn="ctr"/>
            <a:r>
              <a:rPr lang="en-US" altLang="en-US" sz="3600" dirty="0" smtClean="0">
                <a:cs typeface="Arial" pitchFamily="34" charset="0"/>
              </a:rPr>
              <a:t>Documentation to be Maintained and Attached to Consolidated Application</a:t>
            </a:r>
          </a:p>
        </p:txBody>
      </p:sp>
      <p:sp>
        <p:nvSpPr>
          <p:cNvPr id="13315" name="Content Placeholder 2"/>
          <p:cNvSpPr>
            <a:spLocks noGrp="1"/>
          </p:cNvSpPr>
          <p:nvPr>
            <p:ph idx="1"/>
          </p:nvPr>
        </p:nvSpPr>
        <p:spPr>
          <a:xfrm>
            <a:off x="507286" y="2085196"/>
            <a:ext cx="8229182" cy="3168448"/>
          </a:xfrm>
        </p:spPr>
        <p:txBody>
          <a:bodyPr>
            <a:normAutofit/>
          </a:bodyPr>
          <a:lstStyle/>
          <a:p>
            <a:r>
              <a:rPr lang="en-US" altLang="en-US" dirty="0" smtClean="0">
                <a:cs typeface="Arial" charset="0"/>
              </a:rPr>
              <a:t>Description of strategies that will be more effectively implemented with Class Size Reduction (CSR)</a:t>
            </a:r>
          </a:p>
          <a:p>
            <a:r>
              <a:rPr lang="en-US" altLang="en-US" dirty="0" smtClean="0">
                <a:cs typeface="Arial" charset="0"/>
              </a:rPr>
              <a:t>FY16 Class Size Reduction Worksheet</a:t>
            </a:r>
          </a:p>
          <a:p>
            <a:r>
              <a:rPr lang="en-US" altLang="en-US" dirty="0" smtClean="0">
                <a:cs typeface="Arial" charset="0"/>
              </a:rPr>
              <a:t>School master schedule in chart format for each school implementing CSR</a:t>
            </a:r>
          </a:p>
          <a:p>
            <a:endParaRPr lang="en-US" altLang="en-US" dirty="0" smtClean="0">
              <a:cs typeface="Arial" charset="0"/>
            </a:endParaRPr>
          </a:p>
        </p:txBody>
      </p:sp>
    </p:spTree>
    <p:extLst>
      <p:ext uri="{BB962C8B-B14F-4D97-AF65-F5344CB8AC3E}">
        <p14:creationId xmlns:p14="http://schemas.microsoft.com/office/powerpoint/2010/main" val="1449347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3983" y="334015"/>
            <a:ext cx="6316630" cy="1652439"/>
          </a:xfrm>
        </p:spPr>
        <p:txBody>
          <a:bodyPr>
            <a:normAutofit/>
          </a:bodyPr>
          <a:lstStyle/>
          <a:p>
            <a:pPr algn="ctr"/>
            <a:r>
              <a:rPr lang="en-US" altLang="en-US" sz="3600" dirty="0" smtClean="0">
                <a:cs typeface="Arial" pitchFamily="34" charset="0"/>
              </a:rPr>
              <a:t>Documentation to be Maintained and Attached to Consolidated Application</a:t>
            </a:r>
          </a:p>
        </p:txBody>
      </p:sp>
      <p:sp>
        <p:nvSpPr>
          <p:cNvPr id="13315" name="Content Placeholder 2"/>
          <p:cNvSpPr>
            <a:spLocks noGrp="1"/>
          </p:cNvSpPr>
          <p:nvPr>
            <p:ph idx="1"/>
          </p:nvPr>
        </p:nvSpPr>
        <p:spPr>
          <a:xfrm>
            <a:off x="507286" y="2085196"/>
            <a:ext cx="8229182" cy="3168448"/>
          </a:xfrm>
        </p:spPr>
        <p:txBody>
          <a:bodyPr>
            <a:normAutofit/>
          </a:bodyPr>
          <a:lstStyle/>
          <a:p>
            <a:r>
              <a:rPr lang="en-US" altLang="en-US" dirty="0" smtClean="0">
                <a:cs typeface="Arial" charset="0"/>
              </a:rPr>
              <a:t>Daily schedule for teachers in the grade level or content area where the CSR teacher is placed</a:t>
            </a:r>
          </a:p>
          <a:p>
            <a:r>
              <a:rPr lang="en-US" altLang="en-US" dirty="0" smtClean="0">
                <a:cs typeface="Arial" charset="0"/>
              </a:rPr>
              <a:t>Teachers’ daily schedules for each school, grouped by grade level or content area (i.e., all first grade teachers followed by all second grade teachers, or math teachers followed by science teachers, etc.)</a:t>
            </a:r>
          </a:p>
        </p:txBody>
      </p:sp>
    </p:spTree>
    <p:extLst>
      <p:ext uri="{BB962C8B-B14F-4D97-AF65-F5344CB8AC3E}">
        <p14:creationId xmlns:p14="http://schemas.microsoft.com/office/powerpoint/2010/main" val="2197954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3983" y="334015"/>
            <a:ext cx="6316630" cy="1652439"/>
          </a:xfrm>
        </p:spPr>
        <p:txBody>
          <a:bodyPr>
            <a:normAutofit/>
          </a:bodyPr>
          <a:lstStyle/>
          <a:p>
            <a:pPr algn="ctr"/>
            <a:r>
              <a:rPr lang="en-US" altLang="en-US" sz="3600" dirty="0" smtClean="0">
                <a:cs typeface="Arial" pitchFamily="34" charset="0"/>
              </a:rPr>
              <a:t>Self-Contained Classes</a:t>
            </a:r>
          </a:p>
        </p:txBody>
      </p:sp>
      <p:sp>
        <p:nvSpPr>
          <p:cNvPr id="13315" name="Content Placeholder 2"/>
          <p:cNvSpPr>
            <a:spLocks noGrp="1"/>
          </p:cNvSpPr>
          <p:nvPr>
            <p:ph idx="1"/>
          </p:nvPr>
        </p:nvSpPr>
        <p:spPr>
          <a:xfrm>
            <a:off x="507286" y="2085196"/>
            <a:ext cx="8229182" cy="3168448"/>
          </a:xfrm>
        </p:spPr>
        <p:txBody>
          <a:bodyPr>
            <a:normAutofit/>
          </a:bodyPr>
          <a:lstStyle/>
          <a:p>
            <a:r>
              <a:rPr lang="en-US" altLang="en-US" dirty="0" smtClean="0">
                <a:cs typeface="Arial" charset="0"/>
              </a:rPr>
              <a:t>Grade level</a:t>
            </a:r>
          </a:p>
          <a:p>
            <a:r>
              <a:rPr lang="en-US" altLang="en-US" dirty="0" smtClean="0">
                <a:cs typeface="Arial" charset="0"/>
              </a:rPr>
              <a:t>Total number of students in each class</a:t>
            </a:r>
          </a:p>
          <a:p>
            <a:r>
              <a:rPr lang="en-US" altLang="en-US" dirty="0" smtClean="0">
                <a:cs typeface="Arial" charset="0"/>
              </a:rPr>
              <a:t>Number of regular education students</a:t>
            </a:r>
          </a:p>
          <a:p>
            <a:r>
              <a:rPr lang="en-US" altLang="en-US" dirty="0" smtClean="0">
                <a:cs typeface="Arial" charset="0"/>
              </a:rPr>
              <a:t>Number of students served in EIP</a:t>
            </a:r>
          </a:p>
          <a:p>
            <a:r>
              <a:rPr lang="en-US" altLang="en-US" dirty="0">
                <a:cs typeface="Arial" charset="0"/>
              </a:rPr>
              <a:t>Number of students served </a:t>
            </a:r>
            <a:r>
              <a:rPr lang="en-US" altLang="en-US" dirty="0" smtClean="0">
                <a:cs typeface="Arial" charset="0"/>
              </a:rPr>
              <a:t>in REP</a:t>
            </a:r>
          </a:p>
          <a:p>
            <a:r>
              <a:rPr lang="en-US" altLang="en-US" dirty="0">
                <a:cs typeface="Arial" charset="0"/>
              </a:rPr>
              <a:t>Number of students served </a:t>
            </a:r>
            <a:r>
              <a:rPr lang="en-US" altLang="en-US" dirty="0" smtClean="0">
                <a:cs typeface="Arial" charset="0"/>
              </a:rPr>
              <a:t>in Gifted</a:t>
            </a:r>
            <a:endParaRPr lang="en-US" altLang="en-US" dirty="0">
              <a:cs typeface="Arial" charset="0"/>
            </a:endParaRPr>
          </a:p>
          <a:p>
            <a:endParaRPr lang="en-US" altLang="en-US" dirty="0">
              <a:cs typeface="Arial" charset="0"/>
            </a:endParaRPr>
          </a:p>
          <a:p>
            <a:endParaRPr lang="en-US" altLang="en-US" dirty="0" smtClean="0">
              <a:cs typeface="Arial" charset="0"/>
            </a:endParaRPr>
          </a:p>
          <a:p>
            <a:endParaRPr lang="en-US" altLang="en-US" dirty="0" smtClean="0">
              <a:cs typeface="Arial" charset="0"/>
            </a:endParaRPr>
          </a:p>
        </p:txBody>
      </p:sp>
    </p:spTree>
    <p:extLst>
      <p:ext uri="{BB962C8B-B14F-4D97-AF65-F5344CB8AC3E}">
        <p14:creationId xmlns:p14="http://schemas.microsoft.com/office/powerpoint/2010/main" val="4149477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3983" y="334015"/>
            <a:ext cx="6316630" cy="1652439"/>
          </a:xfrm>
        </p:spPr>
        <p:txBody>
          <a:bodyPr>
            <a:normAutofit/>
          </a:bodyPr>
          <a:lstStyle/>
          <a:p>
            <a:pPr algn="ctr"/>
            <a:r>
              <a:rPr lang="en-US" altLang="en-US" sz="3600" dirty="0" smtClean="0">
                <a:cs typeface="Arial" pitchFamily="34" charset="0"/>
              </a:rPr>
              <a:t>Departmentalized Classes</a:t>
            </a:r>
          </a:p>
        </p:txBody>
      </p:sp>
      <p:sp>
        <p:nvSpPr>
          <p:cNvPr id="13315" name="Content Placeholder 2"/>
          <p:cNvSpPr>
            <a:spLocks noGrp="1"/>
          </p:cNvSpPr>
          <p:nvPr>
            <p:ph idx="1"/>
          </p:nvPr>
        </p:nvSpPr>
        <p:spPr>
          <a:xfrm>
            <a:off x="507286" y="2085196"/>
            <a:ext cx="8229182" cy="3168448"/>
          </a:xfrm>
        </p:spPr>
        <p:txBody>
          <a:bodyPr>
            <a:normAutofit/>
          </a:bodyPr>
          <a:lstStyle/>
          <a:p>
            <a:r>
              <a:rPr lang="en-US" altLang="en-US" dirty="0" smtClean="0">
                <a:cs typeface="Arial" charset="0"/>
              </a:rPr>
              <a:t>Course name for each class</a:t>
            </a:r>
          </a:p>
          <a:p>
            <a:r>
              <a:rPr lang="en-US" altLang="en-US" dirty="0" smtClean="0">
                <a:cs typeface="Arial" charset="0"/>
              </a:rPr>
              <a:t>Total number of students in each class</a:t>
            </a:r>
          </a:p>
          <a:p>
            <a:r>
              <a:rPr lang="en-US" altLang="en-US" dirty="0" smtClean="0">
                <a:cs typeface="Arial" charset="0"/>
              </a:rPr>
              <a:t>Number of regular education students</a:t>
            </a:r>
          </a:p>
          <a:p>
            <a:r>
              <a:rPr lang="en-US" altLang="en-US" dirty="0" smtClean="0">
                <a:cs typeface="Arial" charset="0"/>
              </a:rPr>
              <a:t>Number of students served in EIP</a:t>
            </a:r>
          </a:p>
          <a:p>
            <a:r>
              <a:rPr lang="en-US" altLang="en-US" dirty="0">
                <a:cs typeface="Arial" charset="0"/>
              </a:rPr>
              <a:t>Number of students served </a:t>
            </a:r>
            <a:r>
              <a:rPr lang="en-US" altLang="en-US" dirty="0" smtClean="0">
                <a:cs typeface="Arial" charset="0"/>
              </a:rPr>
              <a:t>in REP</a:t>
            </a:r>
          </a:p>
          <a:p>
            <a:r>
              <a:rPr lang="en-US" altLang="en-US" dirty="0">
                <a:cs typeface="Arial" charset="0"/>
              </a:rPr>
              <a:t>Number of students served </a:t>
            </a:r>
            <a:r>
              <a:rPr lang="en-US" altLang="en-US" dirty="0" smtClean="0">
                <a:cs typeface="Arial" charset="0"/>
              </a:rPr>
              <a:t>in Gifted</a:t>
            </a:r>
            <a:endParaRPr lang="en-US" altLang="en-US" dirty="0">
              <a:cs typeface="Arial" charset="0"/>
            </a:endParaRPr>
          </a:p>
          <a:p>
            <a:endParaRPr lang="en-US" altLang="en-US" dirty="0">
              <a:cs typeface="Arial" charset="0"/>
            </a:endParaRPr>
          </a:p>
          <a:p>
            <a:endParaRPr lang="en-US" altLang="en-US" dirty="0" smtClean="0">
              <a:cs typeface="Arial" charset="0"/>
            </a:endParaRPr>
          </a:p>
          <a:p>
            <a:endParaRPr lang="en-US" altLang="en-US" dirty="0" smtClean="0">
              <a:cs typeface="Arial" charset="0"/>
            </a:endParaRPr>
          </a:p>
        </p:txBody>
      </p:sp>
    </p:spTree>
    <p:extLst>
      <p:ext uri="{BB962C8B-B14F-4D97-AF65-F5344CB8AC3E}">
        <p14:creationId xmlns:p14="http://schemas.microsoft.com/office/powerpoint/2010/main" val="30130849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Class Size Reduction Quick Guide</a:t>
            </a:r>
            <a:endParaRPr lang="en-US" sz="3600" dirty="0"/>
          </a:p>
        </p:txBody>
      </p:sp>
      <p:sp>
        <p:nvSpPr>
          <p:cNvPr id="3" name="Content Placeholder 2"/>
          <p:cNvSpPr>
            <a:spLocks noGrp="1"/>
          </p:cNvSpPr>
          <p:nvPr>
            <p:ph idx="1"/>
          </p:nvPr>
        </p:nvSpPr>
        <p:spPr/>
        <p:txBody>
          <a:bodyPr/>
          <a:lstStyle/>
          <a:p>
            <a:r>
              <a:rPr lang="en-US" dirty="0" smtClean="0"/>
              <a:t>The previous slides outlining considerations and documentation to show that federally-funded staff supplement the required state and locally-funded staff are summarized in a Title I, Part A CSR Quick Guide and similarly in a Title II, Part A CSR Quick Guide</a:t>
            </a:r>
            <a:endParaRPr lang="en-US" dirty="0"/>
          </a:p>
        </p:txBody>
      </p:sp>
    </p:spTree>
    <p:extLst>
      <p:ext uri="{BB962C8B-B14F-4D97-AF65-F5344CB8AC3E}">
        <p14:creationId xmlns:p14="http://schemas.microsoft.com/office/powerpoint/2010/main" val="14469125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pPr algn="ctr"/>
            <a:r>
              <a:rPr lang="en-US" sz="3600" cap="all" dirty="0">
                <a:cs typeface="Arial" pitchFamily="34" charset="0"/>
              </a:rPr>
              <a:t>Class size </a:t>
            </a:r>
            <a:r>
              <a:rPr lang="en-US" sz="3600" cap="all" dirty="0" smtClean="0">
                <a:cs typeface="Arial" pitchFamily="34" charset="0"/>
              </a:rPr>
              <a:t>Reduction WorkBook</a:t>
            </a:r>
            <a:endParaRPr lang="en-US" altLang="en-US" sz="3600" dirty="0" smtClean="0">
              <a:cs typeface="Arial" pitchFamily="34" charset="0"/>
            </a:endParaRPr>
          </a:p>
        </p:txBody>
      </p:sp>
      <p:sp>
        <p:nvSpPr>
          <p:cNvPr id="13315" name="Content Placeholder 2"/>
          <p:cNvSpPr>
            <a:spLocks noGrp="1"/>
          </p:cNvSpPr>
          <p:nvPr>
            <p:ph idx="1"/>
          </p:nvPr>
        </p:nvSpPr>
        <p:spPr>
          <a:xfrm>
            <a:off x="507286" y="2085196"/>
            <a:ext cx="8229182" cy="3168448"/>
          </a:xfrm>
        </p:spPr>
        <p:txBody>
          <a:bodyPr>
            <a:normAutofit fontScale="92500" lnSpcReduction="20000"/>
          </a:bodyPr>
          <a:lstStyle/>
          <a:p>
            <a:pPr marL="0" indent="0">
              <a:buNone/>
            </a:pPr>
            <a:r>
              <a:rPr lang="en-US" sz="3000" dirty="0">
                <a:cs typeface="Arial" pitchFamily="34" charset="0"/>
              </a:rPr>
              <a:t>Five Worksheets</a:t>
            </a:r>
          </a:p>
          <a:p>
            <a:pPr marL="971550" lvl="1" indent="-514350">
              <a:buFont typeface="+mj-lt"/>
              <a:buAutoNum type="arabicPeriod"/>
            </a:pPr>
            <a:r>
              <a:rPr lang="en-US" sz="2600" dirty="0"/>
              <a:t>Directions for completing the self-contained and the departmentalized worksheets</a:t>
            </a:r>
          </a:p>
          <a:p>
            <a:pPr marL="971550" lvl="1" indent="-514350">
              <a:buFont typeface="+mj-lt"/>
              <a:buAutoNum type="arabicPeriod"/>
            </a:pPr>
            <a:r>
              <a:rPr lang="en-US" sz="2600" dirty="0"/>
              <a:t>Sample - Self-Contained </a:t>
            </a:r>
          </a:p>
          <a:p>
            <a:pPr marL="971550" lvl="1" indent="-514350">
              <a:buFont typeface="+mj-lt"/>
              <a:buAutoNum type="arabicPeriod"/>
            </a:pPr>
            <a:r>
              <a:rPr lang="en-US" sz="2600" dirty="0"/>
              <a:t>Sample - Departmentalized</a:t>
            </a:r>
          </a:p>
          <a:p>
            <a:pPr marL="971550" lvl="1" indent="-514350">
              <a:buFont typeface="+mj-lt"/>
              <a:buAutoNum type="arabicPeriod"/>
            </a:pPr>
            <a:r>
              <a:rPr lang="en-US" sz="2600" dirty="0"/>
              <a:t>Self-Contained Worksheet </a:t>
            </a:r>
          </a:p>
          <a:p>
            <a:pPr marL="971550" lvl="1" indent="-514350">
              <a:buFont typeface="+mj-lt"/>
              <a:buAutoNum type="arabicPeriod"/>
            </a:pPr>
            <a:r>
              <a:rPr lang="en-US" sz="2600" dirty="0"/>
              <a:t>Departmentalized Worksheet</a:t>
            </a:r>
          </a:p>
          <a:p>
            <a:pPr marL="457200" lvl="1" indent="0">
              <a:buNone/>
            </a:pPr>
            <a:endParaRPr lang="en-US" sz="2600" dirty="0"/>
          </a:p>
          <a:p>
            <a:pPr marL="457200" lvl="1" indent="0">
              <a:buNone/>
            </a:pPr>
            <a:r>
              <a:rPr lang="en-US" sz="2600" dirty="0"/>
              <a:t>Note: When completing the worksheets, enter data on the blank worksheets, not the </a:t>
            </a:r>
            <a:r>
              <a:rPr lang="en-US" sz="2600" dirty="0" smtClean="0"/>
              <a:t>samples</a:t>
            </a:r>
            <a:endParaRPr lang="en-US" sz="2600" dirty="0"/>
          </a:p>
          <a:p>
            <a:pPr marL="0" indent="0">
              <a:buNone/>
            </a:pPr>
            <a:endParaRPr lang="en-US" altLang="en-US" dirty="0" smtClean="0">
              <a:cs typeface="Arial" charset="0"/>
            </a:endParaRPr>
          </a:p>
        </p:txBody>
      </p:sp>
    </p:spTree>
    <p:extLst>
      <p:ext uri="{BB962C8B-B14F-4D97-AF65-F5344CB8AC3E}">
        <p14:creationId xmlns:p14="http://schemas.microsoft.com/office/powerpoint/2010/main" val="10137286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a:r>
              <a:rPr lang="en-US" altLang="en-US" sz="3600" dirty="0" smtClean="0">
                <a:cs typeface="Arial" pitchFamily="34" charset="0"/>
              </a:rPr>
              <a:t>Self Contained Classes</a:t>
            </a:r>
          </a:p>
        </p:txBody>
      </p:sp>
      <p:sp>
        <p:nvSpPr>
          <p:cNvPr id="15363" name="Content Placeholder 2"/>
          <p:cNvSpPr>
            <a:spLocks noGrp="1"/>
          </p:cNvSpPr>
          <p:nvPr>
            <p:ph idx="1"/>
          </p:nvPr>
        </p:nvSpPr>
        <p:spPr>
          <a:xfrm>
            <a:off x="457410" y="1778924"/>
            <a:ext cx="8229182" cy="4169871"/>
          </a:xfrm>
        </p:spPr>
        <p:txBody>
          <a:bodyPr/>
          <a:lstStyle/>
          <a:p>
            <a:r>
              <a:rPr lang="en-US" altLang="en-US" dirty="0">
                <a:cs typeface="Arial" charset="0"/>
              </a:rPr>
              <a:t>Highlighted columns contain formulas.  </a:t>
            </a:r>
            <a:r>
              <a:rPr lang="en-US" altLang="en-US" b="1" dirty="0">
                <a:cs typeface="Arial" charset="0"/>
              </a:rPr>
              <a:t>Do not enter data in these columns</a:t>
            </a:r>
          </a:p>
          <a:p>
            <a:r>
              <a:rPr lang="en-US" altLang="en-US" dirty="0">
                <a:cs typeface="Arial" charset="0"/>
              </a:rPr>
              <a:t>Click on </a:t>
            </a:r>
            <a:r>
              <a:rPr lang="en-US" altLang="en-US" dirty="0" smtClean="0">
                <a:cs typeface="Arial" charset="0"/>
              </a:rPr>
              <a:t>Self-Contained Worksheet </a:t>
            </a:r>
            <a:r>
              <a:rPr lang="en-US" altLang="en-US" dirty="0">
                <a:cs typeface="Arial" charset="0"/>
              </a:rPr>
              <a:t>tab </a:t>
            </a:r>
            <a:r>
              <a:rPr lang="en-US" altLang="en-US" dirty="0" smtClean="0">
                <a:cs typeface="Arial" charset="0"/>
              </a:rPr>
              <a:t>in Class Size Reduction Workbook (not sample-Self Contained)</a:t>
            </a:r>
            <a:endParaRPr lang="en-US" altLang="en-US" dirty="0">
              <a:cs typeface="Arial" charset="0"/>
            </a:endParaRPr>
          </a:p>
          <a:p>
            <a:r>
              <a:rPr lang="en-US" altLang="en-US" b="1" dirty="0" smtClean="0">
                <a:cs typeface="Arial" charset="0"/>
              </a:rPr>
              <a:t>Grade </a:t>
            </a:r>
            <a:r>
              <a:rPr lang="en-US" altLang="en-US" dirty="0" smtClean="0">
                <a:cs typeface="Arial" charset="0"/>
              </a:rPr>
              <a:t>column </a:t>
            </a:r>
            <a:r>
              <a:rPr lang="en-US" altLang="en-US" dirty="0">
                <a:cs typeface="Arial" charset="0"/>
              </a:rPr>
              <a:t>- Enter the grade level</a:t>
            </a:r>
          </a:p>
          <a:p>
            <a:r>
              <a:rPr lang="en-US" altLang="en-US" b="1" dirty="0" smtClean="0">
                <a:cs typeface="Arial" charset="0"/>
              </a:rPr>
              <a:t>Course </a:t>
            </a:r>
            <a:r>
              <a:rPr lang="en-US" altLang="en-US" dirty="0" smtClean="0">
                <a:cs typeface="Arial" charset="0"/>
              </a:rPr>
              <a:t>column </a:t>
            </a:r>
            <a:r>
              <a:rPr lang="en-US" altLang="en-US" dirty="0">
                <a:cs typeface="Arial" charset="0"/>
              </a:rPr>
              <a:t>- Enter “all subjects”</a:t>
            </a:r>
          </a:p>
          <a:p>
            <a:endParaRPr lang="en-US" altLang="en-US" sz="2700" dirty="0" smtClean="0">
              <a:latin typeface="Arial" charset="0"/>
              <a:cs typeface="Arial" charset="0"/>
            </a:endParaRPr>
          </a:p>
          <a:p>
            <a:endParaRPr lang="en-US" altLang="en-US" sz="2700" dirty="0">
              <a:latin typeface="Arial" charset="0"/>
              <a:cs typeface="Arial" charset="0"/>
            </a:endParaRPr>
          </a:p>
        </p:txBody>
      </p:sp>
    </p:spTree>
    <p:extLst>
      <p:ext uri="{BB962C8B-B14F-4D97-AF65-F5344CB8AC3E}">
        <p14:creationId xmlns:p14="http://schemas.microsoft.com/office/powerpoint/2010/main" val="6264204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algn="ctr"/>
            <a:r>
              <a:rPr lang="en-US" altLang="en-US" sz="3600" dirty="0" smtClean="0"/>
              <a:t>Self-Contained Classes</a:t>
            </a:r>
          </a:p>
        </p:txBody>
      </p:sp>
      <p:sp>
        <p:nvSpPr>
          <p:cNvPr id="16387" name="Content Placeholder 2"/>
          <p:cNvSpPr>
            <a:spLocks noGrp="1"/>
          </p:cNvSpPr>
          <p:nvPr>
            <p:ph idx="1"/>
          </p:nvPr>
        </p:nvSpPr>
        <p:spPr>
          <a:xfrm>
            <a:off x="457410" y="1631852"/>
            <a:ext cx="8229182" cy="4316944"/>
          </a:xfrm>
        </p:spPr>
        <p:txBody>
          <a:bodyPr>
            <a:normAutofit/>
          </a:bodyPr>
          <a:lstStyle/>
          <a:p>
            <a:r>
              <a:rPr lang="en-US" altLang="en-US" b="1" dirty="0" smtClean="0">
                <a:cs typeface="Arial" charset="0"/>
              </a:rPr>
              <a:t>LEA Maximum </a:t>
            </a:r>
            <a:r>
              <a:rPr lang="en-US" altLang="en-US" b="1" dirty="0">
                <a:cs typeface="Arial" charset="0"/>
              </a:rPr>
              <a:t>Class </a:t>
            </a:r>
            <a:r>
              <a:rPr lang="en-US" altLang="en-US" b="1" dirty="0" smtClean="0">
                <a:cs typeface="Arial" charset="0"/>
              </a:rPr>
              <a:t>Size </a:t>
            </a:r>
            <a:r>
              <a:rPr lang="en-US" altLang="en-US" dirty="0" smtClean="0">
                <a:cs typeface="Arial" charset="0"/>
              </a:rPr>
              <a:t>column –</a:t>
            </a:r>
            <a:r>
              <a:rPr lang="en-US" altLang="en-US" b="1" dirty="0" smtClean="0">
                <a:cs typeface="Arial" charset="0"/>
              </a:rPr>
              <a:t> </a:t>
            </a:r>
            <a:r>
              <a:rPr lang="en-US" altLang="en-US" dirty="0" smtClean="0">
                <a:cs typeface="Arial" charset="0"/>
              </a:rPr>
              <a:t>Enter either</a:t>
            </a:r>
            <a:endParaRPr lang="en-US" altLang="en-US" dirty="0">
              <a:cs typeface="Arial" charset="0"/>
            </a:endParaRPr>
          </a:p>
          <a:p>
            <a:pPr lvl="1"/>
            <a:r>
              <a:rPr lang="en-US" altLang="en-US" sz="2800" dirty="0" smtClean="0">
                <a:cs typeface="Arial" charset="0"/>
              </a:rPr>
              <a:t>Per Georgia SBOE Rule 160-5-1-.08</a:t>
            </a:r>
          </a:p>
          <a:p>
            <a:pPr marL="1371600" lvl="3" indent="0">
              <a:buNone/>
            </a:pPr>
            <a:r>
              <a:rPr lang="en-US" altLang="en-US" sz="2800" b="1" dirty="0" smtClean="0">
                <a:cs typeface="Arial" charset="0"/>
              </a:rPr>
              <a:t>OR</a:t>
            </a:r>
          </a:p>
          <a:p>
            <a:pPr lvl="1"/>
            <a:r>
              <a:rPr lang="en-US" altLang="en-US" sz="2800" dirty="0" smtClean="0">
                <a:cs typeface="Arial" charset="0"/>
              </a:rPr>
              <a:t>Per Charter/IE2 LEA Local Class Size Numbers reported to the GaDOE Charter Schools Division</a:t>
            </a:r>
          </a:p>
          <a:p>
            <a:r>
              <a:rPr lang="en-US" altLang="en-US" b="1" dirty="0" smtClean="0">
                <a:cs typeface="Arial" charset="0"/>
              </a:rPr>
              <a:t>Total </a:t>
            </a:r>
            <a:r>
              <a:rPr lang="en-US" altLang="en-US" b="1" dirty="0">
                <a:cs typeface="Arial" charset="0"/>
              </a:rPr>
              <a:t>Students Enrolled in </a:t>
            </a:r>
            <a:r>
              <a:rPr lang="en-US" altLang="en-US" b="1" dirty="0" smtClean="0">
                <a:cs typeface="Arial" charset="0"/>
              </a:rPr>
              <a:t>Self-Contained Regular Education Classes </a:t>
            </a:r>
            <a:r>
              <a:rPr lang="en-US" altLang="en-US" dirty="0" smtClean="0">
                <a:cs typeface="Arial" charset="0"/>
              </a:rPr>
              <a:t>column</a:t>
            </a:r>
            <a:r>
              <a:rPr lang="en-US" altLang="en-US" b="1" dirty="0" smtClean="0">
                <a:cs typeface="Arial" charset="0"/>
              </a:rPr>
              <a:t> </a:t>
            </a:r>
            <a:r>
              <a:rPr lang="en-US" altLang="en-US" dirty="0">
                <a:cs typeface="Arial" charset="0"/>
              </a:rPr>
              <a:t>– Enter total number of students in the grade who will be taught in a regular self-contained class</a:t>
            </a:r>
          </a:p>
        </p:txBody>
      </p:sp>
    </p:spTree>
    <p:extLst>
      <p:ext uri="{BB962C8B-B14F-4D97-AF65-F5344CB8AC3E}">
        <p14:creationId xmlns:p14="http://schemas.microsoft.com/office/powerpoint/2010/main" val="2888601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687159" y="1263535"/>
            <a:ext cx="7771773" cy="748145"/>
          </a:xfrm>
        </p:spPr>
        <p:txBody>
          <a:bodyPr anchor="t">
            <a:normAutofit/>
          </a:bodyPr>
          <a:lstStyle/>
          <a:p>
            <a:pPr eaLnBrk="1" hangingPunct="1"/>
            <a:r>
              <a:rPr lang="en-US" altLang="en-US" sz="3600" dirty="0"/>
              <a:t>Presenters</a:t>
            </a:r>
            <a:endParaRPr lang="en-US" altLang="en-US" sz="3600" dirty="0">
              <a:cs typeface="Arial" charset="0"/>
            </a:endParaRPr>
          </a:p>
        </p:txBody>
      </p:sp>
      <p:sp>
        <p:nvSpPr>
          <p:cNvPr id="6" name="Subtitle 5"/>
          <p:cNvSpPr>
            <a:spLocks noGrp="1"/>
          </p:cNvSpPr>
          <p:nvPr>
            <p:ph type="subTitle" idx="1"/>
          </p:nvPr>
        </p:nvSpPr>
        <p:spPr>
          <a:xfrm>
            <a:off x="0" y="2360815"/>
            <a:ext cx="9144000" cy="2576945"/>
          </a:xfrm>
          <a:ln>
            <a:miter lim="800000"/>
            <a:headEnd/>
            <a:tailEnd/>
          </a:ln>
          <a:extLst/>
        </p:spPr>
        <p:txBody>
          <a:bodyPr numCol="2">
            <a:normAutofit fontScale="25000" lnSpcReduction="20000"/>
          </a:bodyPr>
          <a:lstStyle/>
          <a:p>
            <a:pPr rtl="0" eaLnBrk="1" latinLnBrk="0" hangingPunct="1"/>
            <a:r>
              <a:rPr lang="en-US" sz="9600" b="1" kern="1200" dirty="0" smtClean="0">
                <a:solidFill>
                  <a:schemeClr val="tx1"/>
                </a:solidFill>
                <a:effectLst/>
              </a:rPr>
              <a:t>James W. Everson, Jr</a:t>
            </a:r>
            <a:endParaRPr lang="en-US" sz="9600" dirty="0" smtClean="0">
              <a:effectLst/>
            </a:endParaRPr>
          </a:p>
          <a:p>
            <a:pPr rtl="0" eaLnBrk="1" latinLnBrk="0" hangingPunct="1"/>
            <a:r>
              <a:rPr lang="en-US" sz="9600" b="1" kern="1200" dirty="0" smtClean="0">
                <a:solidFill>
                  <a:schemeClr val="tx1"/>
                </a:solidFill>
                <a:effectLst/>
              </a:rPr>
              <a:t>Title I Education Program Specialist</a:t>
            </a:r>
            <a:endParaRPr lang="en-US" sz="9600" dirty="0" smtClean="0">
              <a:effectLst/>
            </a:endParaRPr>
          </a:p>
          <a:p>
            <a:pPr rtl="0" eaLnBrk="1" latinLnBrk="0" hangingPunct="1"/>
            <a:r>
              <a:rPr lang="en-US" sz="9600" b="1" kern="1200" dirty="0" smtClean="0">
                <a:solidFill>
                  <a:schemeClr val="tx1"/>
                </a:solidFill>
                <a:effectLst/>
              </a:rPr>
              <a:t>Georgia Department of Education</a:t>
            </a:r>
            <a:endParaRPr lang="en-US" sz="9600" dirty="0" smtClean="0">
              <a:effectLst/>
            </a:endParaRPr>
          </a:p>
          <a:p>
            <a:pPr rtl="0" eaLnBrk="1" latinLnBrk="0" hangingPunct="1"/>
            <a:r>
              <a:rPr lang="en-US" sz="9600" b="1" kern="1200" dirty="0" smtClean="0">
                <a:solidFill>
                  <a:schemeClr val="tx1"/>
                </a:solidFill>
                <a:effectLst/>
              </a:rPr>
              <a:t>jeverson@doe.k12.ga.us</a:t>
            </a:r>
            <a:endParaRPr lang="en-US" sz="9600" dirty="0" smtClean="0">
              <a:effectLst/>
            </a:endParaRPr>
          </a:p>
          <a:p>
            <a:pPr rtl="0" eaLnBrk="1" latinLnBrk="0" hangingPunct="1"/>
            <a:r>
              <a:rPr lang="en-US" sz="9600" b="1" kern="1200" dirty="0" smtClean="0">
                <a:solidFill>
                  <a:schemeClr val="tx1"/>
                </a:solidFill>
                <a:effectLst/>
              </a:rPr>
              <a:t>(229) 723-2664</a:t>
            </a:r>
            <a:endParaRPr lang="en-US" sz="9600" dirty="0" smtClean="0">
              <a:effectLst/>
            </a:endParaRPr>
          </a:p>
          <a:p>
            <a:pPr eaLnBrk="1" hangingPunct="1">
              <a:defRPr/>
            </a:pPr>
            <a:endParaRPr lang="en-US" sz="4200" dirty="0" smtClean="0">
              <a:latin typeface="Arial" pitchFamily="34" charset="0"/>
              <a:cs typeface="Arial" pitchFamily="34" charset="0"/>
            </a:endParaRPr>
          </a:p>
          <a:p>
            <a:pPr eaLnBrk="1" hangingPunct="1">
              <a:defRPr/>
            </a:pPr>
            <a:endParaRPr lang="en-US" sz="4200" dirty="0">
              <a:latin typeface="Arial" pitchFamily="34" charset="0"/>
              <a:cs typeface="Arial" pitchFamily="34" charset="0"/>
            </a:endParaRPr>
          </a:p>
          <a:p>
            <a:pPr eaLnBrk="1" hangingPunct="1">
              <a:defRPr/>
            </a:pPr>
            <a:endParaRPr lang="en-US" sz="4200" dirty="0" smtClean="0">
              <a:latin typeface="Arial" pitchFamily="34" charset="0"/>
              <a:cs typeface="Arial" pitchFamily="34" charset="0"/>
            </a:endParaRPr>
          </a:p>
          <a:p>
            <a:pPr eaLnBrk="1" hangingPunct="1">
              <a:defRPr/>
            </a:pPr>
            <a:endParaRPr lang="en-US" sz="4200" dirty="0">
              <a:latin typeface="Arial" pitchFamily="34" charset="0"/>
              <a:cs typeface="Arial" pitchFamily="34" charset="0"/>
            </a:endParaRPr>
          </a:p>
          <a:p>
            <a:pPr rtl="0" eaLnBrk="1" latinLnBrk="0" hangingPunct="1"/>
            <a:r>
              <a:rPr lang="en-US" sz="9600" b="1" kern="1200" dirty="0" smtClean="0">
                <a:solidFill>
                  <a:schemeClr val="tx1"/>
                </a:solidFill>
                <a:effectLst/>
              </a:rPr>
              <a:t>Elizabeth A. Zipperer</a:t>
            </a:r>
            <a:endParaRPr lang="en-US" sz="9600" dirty="0" smtClean="0">
              <a:effectLst/>
            </a:endParaRPr>
          </a:p>
          <a:p>
            <a:pPr rtl="0" eaLnBrk="1" latinLnBrk="0" hangingPunct="1"/>
            <a:r>
              <a:rPr lang="en-US" sz="9600" b="1" kern="1200" dirty="0" smtClean="0">
                <a:solidFill>
                  <a:schemeClr val="tx1"/>
                </a:solidFill>
                <a:effectLst/>
              </a:rPr>
              <a:t>Title II, Part A Education Specialist</a:t>
            </a:r>
            <a:endParaRPr lang="en-US" sz="9600" dirty="0" smtClean="0">
              <a:effectLst/>
            </a:endParaRPr>
          </a:p>
          <a:p>
            <a:pPr rtl="0" eaLnBrk="1" latinLnBrk="0" hangingPunct="1"/>
            <a:r>
              <a:rPr lang="en-US" sz="9600" b="1" kern="1200" dirty="0" smtClean="0">
                <a:solidFill>
                  <a:schemeClr val="tx1"/>
                </a:solidFill>
                <a:effectLst/>
              </a:rPr>
              <a:t>Georgia Department of Education</a:t>
            </a:r>
            <a:endParaRPr lang="en-US" sz="9600" dirty="0" smtClean="0">
              <a:effectLst/>
            </a:endParaRPr>
          </a:p>
          <a:p>
            <a:pPr rtl="0" eaLnBrk="1" latinLnBrk="0" hangingPunct="1"/>
            <a:r>
              <a:rPr lang="en-US" sz="9600" b="1" kern="1200" dirty="0" smtClean="0">
                <a:solidFill>
                  <a:schemeClr val="tx1"/>
                </a:solidFill>
                <a:effectLst/>
              </a:rPr>
              <a:t>ezipperer@doe.k12.ga.us</a:t>
            </a:r>
            <a:endParaRPr lang="en-US" sz="9600" dirty="0" smtClean="0">
              <a:effectLst/>
            </a:endParaRPr>
          </a:p>
          <a:p>
            <a:pPr rtl="0" eaLnBrk="1" latinLnBrk="0" hangingPunct="1"/>
            <a:r>
              <a:rPr lang="en-US" sz="9600" b="1" kern="1200" dirty="0" smtClean="0">
                <a:solidFill>
                  <a:schemeClr val="tx1"/>
                </a:solidFill>
                <a:effectLst/>
              </a:rPr>
              <a:t>(404) 290-8763</a:t>
            </a:r>
            <a:endParaRPr lang="en-US" sz="9600" dirty="0" smtClean="0">
              <a:effectLst/>
            </a:endParaRPr>
          </a:p>
          <a:p>
            <a:pPr eaLnBrk="1" hangingPunct="1">
              <a:defRPr/>
            </a:pPr>
            <a:endParaRPr lang="en-US" sz="7400" dirty="0">
              <a:latin typeface="Arial" pitchFamily="34" charset="0"/>
              <a:cs typeface="Arial" pitchFamily="34" charset="0"/>
            </a:endParaRPr>
          </a:p>
          <a:p>
            <a:pPr eaLnBrk="1" hangingPunct="1">
              <a:defRPr/>
            </a:pPr>
            <a:endParaRPr lang="en-US" sz="2000" b="1" dirty="0">
              <a:latin typeface="Arial" pitchFamily="34" charset="0"/>
              <a:cs typeface="Arial" pitchFamily="34" charset="0"/>
              <a:hlinkClick r:id="rId3"/>
            </a:endParaRPr>
          </a:p>
          <a:p>
            <a:pPr>
              <a:defRPr/>
            </a:pPr>
            <a:endParaRPr lang="en-US" sz="2000" dirty="0">
              <a:latin typeface="Arial" pitchFamily="34" charset="0"/>
              <a:cs typeface="Arial" pitchFamily="34" charset="0"/>
            </a:endParaRPr>
          </a:p>
          <a:p>
            <a:pPr eaLnBrk="1" hangingPunct="1">
              <a:buFont typeface="Wingdings" pitchFamily="2" charset="2"/>
              <a:buNone/>
              <a:defRPr/>
            </a:pPr>
            <a:endParaRPr lang="en-US" sz="2000"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9821837"/>
              </p:ext>
            </p:extLst>
          </p:nvPr>
        </p:nvGraphicFramePr>
        <p:xfrm>
          <a:off x="1524000" y="1651000"/>
          <a:ext cx="6096000" cy="365760"/>
        </p:xfrm>
        <a:graphic>
          <a:graphicData uri="http://schemas.openxmlformats.org/drawingml/2006/table">
            <a:tbl>
              <a:tblPr firstRow="1" bandRow="1">
                <a:tableStyleId>{2D5ABB26-0587-4C30-8999-92F81FD0307C}</a:tableStyleId>
              </a:tblPr>
              <a:tblGrid>
                <a:gridCol w="3048000"/>
                <a:gridCol w="3048000"/>
              </a:tblGrid>
              <a:tr h="0">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156815672"/>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pPr algn="ctr"/>
            <a:r>
              <a:rPr lang="en-US" altLang="en-US" sz="3600" dirty="0" smtClean="0"/>
              <a:t>Self-Contained Classes</a:t>
            </a:r>
          </a:p>
        </p:txBody>
      </p:sp>
      <p:sp>
        <p:nvSpPr>
          <p:cNvPr id="17411" name="Content Placeholder 2"/>
          <p:cNvSpPr>
            <a:spLocks noGrp="1"/>
          </p:cNvSpPr>
          <p:nvPr>
            <p:ph idx="1"/>
          </p:nvPr>
        </p:nvSpPr>
        <p:spPr>
          <a:xfrm>
            <a:off x="457410" y="1800664"/>
            <a:ext cx="8229182" cy="4148131"/>
          </a:xfrm>
        </p:spPr>
        <p:txBody>
          <a:bodyPr>
            <a:normAutofit/>
          </a:bodyPr>
          <a:lstStyle/>
          <a:p>
            <a:r>
              <a:rPr lang="en-US" altLang="en-US" b="1" dirty="0" smtClean="0">
                <a:cs typeface="Arial" charset="0"/>
              </a:rPr>
              <a:t>Number of </a:t>
            </a:r>
            <a:r>
              <a:rPr lang="en-US" altLang="en-US" b="1" dirty="0">
                <a:cs typeface="Arial" charset="0"/>
              </a:rPr>
              <a:t>Teachers Required to </a:t>
            </a:r>
            <a:r>
              <a:rPr lang="en-US" altLang="en-US" b="1" dirty="0" smtClean="0">
                <a:cs typeface="Arial" charset="0"/>
              </a:rPr>
              <a:t>Meet </a:t>
            </a:r>
            <a:r>
              <a:rPr lang="en-US" altLang="en-US" b="1" dirty="0">
                <a:cs typeface="Arial" charset="0"/>
              </a:rPr>
              <a:t>LEA </a:t>
            </a:r>
            <a:r>
              <a:rPr lang="en-US" altLang="en-US" b="1" dirty="0" smtClean="0">
                <a:cs typeface="Arial" charset="0"/>
              </a:rPr>
              <a:t>Maximum Class Size </a:t>
            </a:r>
            <a:r>
              <a:rPr lang="en-US" altLang="en-US" dirty="0">
                <a:cs typeface="Arial" charset="0"/>
              </a:rPr>
              <a:t>column will </a:t>
            </a:r>
            <a:r>
              <a:rPr lang="en-US" altLang="en-US" b="1" dirty="0">
                <a:cs typeface="Arial" charset="0"/>
              </a:rPr>
              <a:t>automatically divide </a:t>
            </a:r>
            <a:r>
              <a:rPr lang="en-US" altLang="en-US" dirty="0">
                <a:cs typeface="Arial" charset="0"/>
              </a:rPr>
              <a:t>the number of students by LEA maximum class size</a:t>
            </a:r>
          </a:p>
          <a:p>
            <a:r>
              <a:rPr lang="en-US" altLang="en-US" b="1" dirty="0">
                <a:cs typeface="Arial" charset="0"/>
              </a:rPr>
              <a:t>Teachers </a:t>
            </a:r>
            <a:r>
              <a:rPr lang="en-US" altLang="en-US" b="1" dirty="0" smtClean="0">
                <a:cs typeface="Arial" charset="0"/>
              </a:rPr>
              <a:t>Paid </a:t>
            </a:r>
            <a:r>
              <a:rPr lang="en-US" altLang="en-US" b="1" dirty="0">
                <a:cs typeface="Arial" charset="0"/>
              </a:rPr>
              <a:t>with State or Local Funds </a:t>
            </a:r>
            <a:r>
              <a:rPr lang="en-US" altLang="en-US" dirty="0" smtClean="0">
                <a:cs typeface="Arial" charset="0"/>
              </a:rPr>
              <a:t>column</a:t>
            </a:r>
            <a:r>
              <a:rPr lang="en-US" altLang="en-US" b="1" dirty="0" smtClean="0">
                <a:cs typeface="Arial" charset="0"/>
              </a:rPr>
              <a:t> </a:t>
            </a:r>
            <a:r>
              <a:rPr lang="en-US" altLang="en-US" dirty="0" smtClean="0">
                <a:cs typeface="Arial" charset="0"/>
              </a:rPr>
              <a:t>-</a:t>
            </a:r>
            <a:r>
              <a:rPr lang="en-US" altLang="en-US" b="1" dirty="0" smtClean="0">
                <a:cs typeface="Arial" charset="0"/>
              </a:rPr>
              <a:t> </a:t>
            </a:r>
            <a:r>
              <a:rPr lang="en-US" altLang="en-US" dirty="0" smtClean="0">
                <a:cs typeface="Arial" charset="0"/>
              </a:rPr>
              <a:t> </a:t>
            </a:r>
            <a:r>
              <a:rPr lang="en-US" altLang="en-US" dirty="0">
                <a:cs typeface="Arial" charset="0"/>
              </a:rPr>
              <a:t>Enter the number of teachers paid with State or local funds teaching a regular education self-contained class</a:t>
            </a:r>
          </a:p>
        </p:txBody>
      </p:sp>
    </p:spTree>
    <p:extLst>
      <p:ext uri="{BB962C8B-B14F-4D97-AF65-F5344CB8AC3E}">
        <p14:creationId xmlns:p14="http://schemas.microsoft.com/office/powerpoint/2010/main" val="3110320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pPr algn="ctr"/>
            <a:r>
              <a:rPr lang="en-US" altLang="en-US" sz="3600" dirty="0" smtClean="0"/>
              <a:t>Self-Contained Classes</a:t>
            </a:r>
          </a:p>
        </p:txBody>
      </p:sp>
      <p:sp>
        <p:nvSpPr>
          <p:cNvPr id="18435" name="Content Placeholder 2"/>
          <p:cNvSpPr>
            <a:spLocks noGrp="1"/>
          </p:cNvSpPr>
          <p:nvPr>
            <p:ph idx="1"/>
          </p:nvPr>
        </p:nvSpPr>
        <p:spPr>
          <a:xfrm>
            <a:off x="457410" y="1674055"/>
            <a:ext cx="8229182" cy="4274740"/>
          </a:xfrm>
        </p:spPr>
        <p:txBody>
          <a:bodyPr/>
          <a:lstStyle/>
          <a:p>
            <a:r>
              <a:rPr lang="en-US" altLang="en-US" b="1" dirty="0">
                <a:cs typeface="Arial" charset="0"/>
              </a:rPr>
              <a:t>Class Size Average before Reducing Class Size with Federal Funds </a:t>
            </a:r>
            <a:r>
              <a:rPr lang="en-US" altLang="en-US" dirty="0">
                <a:cs typeface="Arial" charset="0"/>
              </a:rPr>
              <a:t>column will </a:t>
            </a:r>
            <a:r>
              <a:rPr lang="en-US" altLang="en-US" b="1" dirty="0">
                <a:cs typeface="Arial" charset="0"/>
              </a:rPr>
              <a:t>automatically divide</a:t>
            </a:r>
            <a:r>
              <a:rPr lang="en-US" altLang="en-US" dirty="0">
                <a:cs typeface="Arial" charset="0"/>
              </a:rPr>
              <a:t> the total students by teachers paid with State or local funds to give average class size</a:t>
            </a:r>
          </a:p>
          <a:p>
            <a:pPr lvl="1"/>
            <a:r>
              <a:rPr lang="en-US" altLang="en-US" dirty="0">
                <a:cs typeface="Arial" charset="0"/>
              </a:rPr>
              <a:t>This column will show, mathematically, which grade has a greater need for class size reduction.  Along with the class size, consider the needs assessment results for final determination</a:t>
            </a:r>
          </a:p>
        </p:txBody>
      </p:sp>
    </p:spTree>
    <p:extLst>
      <p:ext uri="{BB962C8B-B14F-4D97-AF65-F5344CB8AC3E}">
        <p14:creationId xmlns:p14="http://schemas.microsoft.com/office/powerpoint/2010/main" val="29118296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algn="ctr"/>
            <a:r>
              <a:rPr lang="en-US" altLang="en-US" sz="3600" dirty="0" smtClean="0"/>
              <a:t>Self-Contained Classes</a:t>
            </a:r>
          </a:p>
        </p:txBody>
      </p:sp>
      <p:sp>
        <p:nvSpPr>
          <p:cNvPr id="19459" name="Content Placeholder 2"/>
          <p:cNvSpPr>
            <a:spLocks noGrp="1"/>
          </p:cNvSpPr>
          <p:nvPr>
            <p:ph idx="1"/>
          </p:nvPr>
        </p:nvSpPr>
        <p:spPr>
          <a:xfrm>
            <a:off x="457410" y="1814732"/>
            <a:ext cx="8229182" cy="4134064"/>
          </a:xfrm>
        </p:spPr>
        <p:txBody>
          <a:bodyPr>
            <a:normAutofit/>
          </a:bodyPr>
          <a:lstStyle/>
          <a:p>
            <a:r>
              <a:rPr lang="en-US" altLang="en-US" dirty="0">
                <a:cs typeface="Arial" charset="0"/>
              </a:rPr>
              <a:t>The </a:t>
            </a:r>
            <a:r>
              <a:rPr lang="en-US" altLang="en-US" b="1" dirty="0">
                <a:cs typeface="Arial" charset="0"/>
              </a:rPr>
              <a:t>Number of </a:t>
            </a:r>
            <a:r>
              <a:rPr lang="en-US" altLang="en-US" b="1" dirty="0" smtClean="0">
                <a:cs typeface="Arial" charset="0"/>
              </a:rPr>
              <a:t>non-Federally </a:t>
            </a:r>
            <a:r>
              <a:rPr lang="en-US" altLang="en-US" b="1" dirty="0">
                <a:cs typeface="Arial" charset="0"/>
              </a:rPr>
              <a:t>Funded Teachers Meets Requirements to Reduce Class Size Using Federal Funds </a:t>
            </a:r>
            <a:r>
              <a:rPr lang="en-US" altLang="en-US" dirty="0">
                <a:cs typeface="Arial" charset="0"/>
              </a:rPr>
              <a:t>– this column will display “Yes” if the requirement for number of </a:t>
            </a:r>
            <a:r>
              <a:rPr lang="en-US" altLang="en-US" dirty="0" smtClean="0">
                <a:cs typeface="Arial" charset="0"/>
              </a:rPr>
              <a:t>state </a:t>
            </a:r>
            <a:r>
              <a:rPr lang="en-US" altLang="en-US" dirty="0">
                <a:cs typeface="Arial" charset="0"/>
              </a:rPr>
              <a:t>or locally funded teachers has been met, or “No” if the requirement has not been </a:t>
            </a:r>
            <a:r>
              <a:rPr lang="en-US" altLang="en-US" dirty="0" smtClean="0">
                <a:cs typeface="Arial" charset="0"/>
              </a:rPr>
              <a:t>met  </a:t>
            </a:r>
            <a:r>
              <a:rPr lang="en-US" altLang="en-US" b="1" dirty="0">
                <a:cs typeface="Arial" charset="0"/>
              </a:rPr>
              <a:t>Do not enter data in this </a:t>
            </a:r>
            <a:r>
              <a:rPr lang="en-US" altLang="en-US" b="1" dirty="0" smtClean="0">
                <a:cs typeface="Arial" charset="0"/>
              </a:rPr>
              <a:t>column</a:t>
            </a:r>
            <a:endParaRPr lang="en-US" altLang="en-US" b="1" dirty="0">
              <a:cs typeface="Arial" charset="0"/>
            </a:endParaRPr>
          </a:p>
          <a:p>
            <a:r>
              <a:rPr lang="en-US" altLang="en-US" b="1" dirty="0" smtClean="0">
                <a:cs typeface="Arial" charset="0"/>
              </a:rPr>
              <a:t>Additional Teachers </a:t>
            </a:r>
            <a:r>
              <a:rPr lang="en-US" altLang="en-US" b="1" dirty="0">
                <a:cs typeface="Arial" charset="0"/>
              </a:rPr>
              <a:t>Paid With Federal </a:t>
            </a:r>
            <a:r>
              <a:rPr lang="en-US" altLang="en-US" b="1" dirty="0" smtClean="0">
                <a:cs typeface="Arial" charset="0"/>
              </a:rPr>
              <a:t>Funds </a:t>
            </a:r>
            <a:r>
              <a:rPr lang="en-US" altLang="en-US" dirty="0" smtClean="0">
                <a:cs typeface="Arial" charset="0"/>
              </a:rPr>
              <a:t>column </a:t>
            </a:r>
            <a:r>
              <a:rPr lang="en-US" altLang="en-US" dirty="0">
                <a:cs typeface="Arial" charset="0"/>
              </a:rPr>
              <a:t>– Enter the number of teachers paid with federal funds</a:t>
            </a:r>
          </a:p>
        </p:txBody>
      </p:sp>
    </p:spTree>
    <p:extLst>
      <p:ext uri="{BB962C8B-B14F-4D97-AF65-F5344CB8AC3E}">
        <p14:creationId xmlns:p14="http://schemas.microsoft.com/office/powerpoint/2010/main" val="2813068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pPr algn="ctr"/>
            <a:r>
              <a:rPr lang="en-US" altLang="en-US" sz="3600" dirty="0" smtClean="0"/>
              <a:t>Self-Contained Classes</a:t>
            </a:r>
          </a:p>
        </p:txBody>
      </p:sp>
      <p:sp>
        <p:nvSpPr>
          <p:cNvPr id="20483" name="Content Placeholder 2"/>
          <p:cNvSpPr>
            <a:spLocks noGrp="1"/>
          </p:cNvSpPr>
          <p:nvPr>
            <p:ph idx="1"/>
          </p:nvPr>
        </p:nvSpPr>
        <p:spPr>
          <a:xfrm>
            <a:off x="457410" y="2067950"/>
            <a:ext cx="8229182" cy="3880845"/>
          </a:xfrm>
        </p:spPr>
        <p:txBody>
          <a:bodyPr/>
          <a:lstStyle/>
          <a:p>
            <a:r>
              <a:rPr lang="en-US" altLang="en-US" b="1" dirty="0" smtClean="0">
                <a:cs typeface="Arial" panose="020B0604020202020204" pitchFamily="34" charset="0"/>
              </a:rPr>
              <a:t>Total Number of Teachers</a:t>
            </a:r>
            <a:r>
              <a:rPr lang="en-US" altLang="en-US" dirty="0" smtClean="0">
                <a:cs typeface="Arial" panose="020B0604020202020204" pitchFamily="34" charset="0"/>
              </a:rPr>
              <a:t> column will </a:t>
            </a:r>
            <a:r>
              <a:rPr lang="en-US" altLang="en-US" b="1" dirty="0" smtClean="0">
                <a:cs typeface="Arial" panose="020B0604020202020204" pitchFamily="34" charset="0"/>
              </a:rPr>
              <a:t>automatically add </a:t>
            </a:r>
            <a:r>
              <a:rPr lang="en-US" altLang="en-US" dirty="0" smtClean="0">
                <a:cs typeface="Arial" panose="020B0604020202020204" pitchFamily="34" charset="0"/>
              </a:rPr>
              <a:t>the number of state/local paid teachers and the number of federal paid teachers</a:t>
            </a:r>
          </a:p>
          <a:p>
            <a:r>
              <a:rPr lang="en-US" altLang="en-US" dirty="0" smtClean="0">
                <a:cs typeface="Arial" panose="020B0604020202020204" pitchFamily="34" charset="0"/>
              </a:rPr>
              <a:t>The </a:t>
            </a:r>
            <a:r>
              <a:rPr lang="en-US" altLang="en-US" b="1" dirty="0" smtClean="0">
                <a:cs typeface="Arial" panose="020B0604020202020204" pitchFamily="34" charset="0"/>
              </a:rPr>
              <a:t>Final Average Class Size </a:t>
            </a:r>
            <a:r>
              <a:rPr lang="en-US" altLang="en-US" dirty="0" smtClean="0">
                <a:cs typeface="Arial" panose="020B0604020202020204" pitchFamily="34" charset="0"/>
              </a:rPr>
              <a:t>column will </a:t>
            </a:r>
            <a:r>
              <a:rPr lang="en-US" altLang="en-US" b="1" dirty="0" smtClean="0">
                <a:cs typeface="Arial" panose="020B0604020202020204" pitchFamily="34" charset="0"/>
              </a:rPr>
              <a:t>automatically give the quotient </a:t>
            </a:r>
            <a:r>
              <a:rPr lang="en-US" altLang="en-US" dirty="0" smtClean="0">
                <a:cs typeface="Arial" panose="020B0604020202020204" pitchFamily="34" charset="0"/>
              </a:rPr>
              <a:t>when the total number of students enrolled is divided by the sum of the state and locally paid teachers plus the additional teacher paid with federal funds</a:t>
            </a:r>
          </a:p>
        </p:txBody>
      </p:sp>
    </p:spTree>
    <p:extLst>
      <p:ext uri="{BB962C8B-B14F-4D97-AF65-F5344CB8AC3E}">
        <p14:creationId xmlns:p14="http://schemas.microsoft.com/office/powerpoint/2010/main" val="4037162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pPr algn="ctr"/>
            <a:r>
              <a:rPr lang="en-US" altLang="en-US" sz="3600" dirty="0" smtClean="0"/>
              <a:t>Self-Contained Classes</a:t>
            </a:r>
          </a:p>
        </p:txBody>
      </p:sp>
      <p:sp>
        <p:nvSpPr>
          <p:cNvPr id="20483" name="Content Placeholder 2"/>
          <p:cNvSpPr>
            <a:spLocks noGrp="1"/>
          </p:cNvSpPr>
          <p:nvPr>
            <p:ph idx="1"/>
          </p:nvPr>
        </p:nvSpPr>
        <p:spPr>
          <a:xfrm>
            <a:off x="457410" y="2067950"/>
            <a:ext cx="8229182" cy="3880845"/>
          </a:xfrm>
        </p:spPr>
        <p:txBody>
          <a:bodyPr>
            <a:normAutofit/>
          </a:bodyPr>
          <a:lstStyle/>
          <a:p>
            <a:r>
              <a:rPr lang="en-US" altLang="en-US" b="1" dirty="0" smtClean="0">
                <a:cs typeface="Arial" panose="020B0604020202020204" pitchFamily="34" charset="0"/>
              </a:rPr>
              <a:t>Number of Teachers Funded By Title I </a:t>
            </a:r>
            <a:r>
              <a:rPr lang="en-US" altLang="en-US" dirty="0" smtClean="0">
                <a:cs typeface="Arial" panose="020B0604020202020204" pitchFamily="34" charset="0"/>
              </a:rPr>
              <a:t>column – Enter the number of federal paid teachers funded by Title I </a:t>
            </a:r>
          </a:p>
          <a:p>
            <a:r>
              <a:rPr lang="en-US" altLang="en-US" dirty="0" smtClean="0">
                <a:cs typeface="Arial" panose="020B0604020202020204" pitchFamily="34" charset="0"/>
              </a:rPr>
              <a:t> </a:t>
            </a:r>
            <a:r>
              <a:rPr lang="en-US" altLang="en-US" b="1" dirty="0">
                <a:cs typeface="Arial" panose="020B0604020202020204" pitchFamily="34" charset="0"/>
              </a:rPr>
              <a:t>Number of Teachers Funded By Title </a:t>
            </a:r>
            <a:r>
              <a:rPr lang="en-US" altLang="en-US" b="1" dirty="0" smtClean="0">
                <a:cs typeface="Arial" panose="020B0604020202020204" pitchFamily="34" charset="0"/>
              </a:rPr>
              <a:t>II, Part A </a:t>
            </a:r>
            <a:r>
              <a:rPr lang="en-US" altLang="en-US" dirty="0" smtClean="0">
                <a:cs typeface="Arial" panose="020B0604020202020204" pitchFamily="34" charset="0"/>
              </a:rPr>
              <a:t>column – </a:t>
            </a:r>
            <a:r>
              <a:rPr lang="en-US" altLang="en-US" dirty="0">
                <a:cs typeface="Arial" panose="020B0604020202020204" pitchFamily="34" charset="0"/>
              </a:rPr>
              <a:t>Enter the number of federal paid teachers funded by Title </a:t>
            </a:r>
            <a:r>
              <a:rPr lang="en-US" altLang="en-US" dirty="0" smtClean="0">
                <a:cs typeface="Arial" panose="020B0604020202020204" pitchFamily="34" charset="0"/>
              </a:rPr>
              <a:t>II, Part A</a:t>
            </a:r>
            <a:endParaRPr lang="en-US" altLang="en-US" dirty="0">
              <a:cs typeface="Arial" panose="020B0604020202020204" pitchFamily="34" charset="0"/>
            </a:endParaRPr>
          </a:p>
          <a:p>
            <a:endParaRPr lang="en-US" altLang="en-US" dirty="0" smtClean="0"/>
          </a:p>
        </p:txBody>
      </p:sp>
    </p:spTree>
    <p:extLst>
      <p:ext uri="{BB962C8B-B14F-4D97-AF65-F5344CB8AC3E}">
        <p14:creationId xmlns:p14="http://schemas.microsoft.com/office/powerpoint/2010/main" val="31701009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pPr algn="ctr"/>
            <a:r>
              <a:rPr lang="en-US" altLang="en-US" sz="3600" dirty="0" smtClean="0"/>
              <a:t>Departmentalized Classes</a:t>
            </a:r>
          </a:p>
        </p:txBody>
      </p:sp>
      <p:sp>
        <p:nvSpPr>
          <p:cNvPr id="21507" name="Content Placeholder 2"/>
          <p:cNvSpPr>
            <a:spLocks noGrp="1"/>
          </p:cNvSpPr>
          <p:nvPr>
            <p:ph idx="1"/>
          </p:nvPr>
        </p:nvSpPr>
        <p:spPr>
          <a:xfrm>
            <a:off x="330800" y="1647339"/>
            <a:ext cx="8229182" cy="4092280"/>
          </a:xfrm>
        </p:spPr>
        <p:txBody>
          <a:bodyPr>
            <a:normAutofit/>
          </a:bodyPr>
          <a:lstStyle/>
          <a:p>
            <a:r>
              <a:rPr lang="en-US" altLang="en-US" dirty="0">
                <a:cs typeface="Arial" charset="0"/>
              </a:rPr>
              <a:t>Highlighted columns contain formulas.  </a:t>
            </a:r>
            <a:r>
              <a:rPr lang="en-US" altLang="en-US" b="1" dirty="0">
                <a:cs typeface="Arial" charset="0"/>
              </a:rPr>
              <a:t>Do not enter data in these columns</a:t>
            </a:r>
            <a:endParaRPr lang="en-US" altLang="en-US" dirty="0">
              <a:cs typeface="Arial" charset="0"/>
            </a:endParaRPr>
          </a:p>
          <a:p>
            <a:r>
              <a:rPr lang="en-US" altLang="en-US" dirty="0">
                <a:cs typeface="Arial" charset="0"/>
              </a:rPr>
              <a:t>Click on the Departmentalized </a:t>
            </a:r>
            <a:r>
              <a:rPr lang="en-US" altLang="en-US" dirty="0" smtClean="0">
                <a:cs typeface="Arial" charset="0"/>
              </a:rPr>
              <a:t>Worksheet tab in </a:t>
            </a:r>
            <a:r>
              <a:rPr lang="en-US" altLang="en-US" dirty="0">
                <a:cs typeface="Arial" charset="0"/>
              </a:rPr>
              <a:t>the Class Size Reduction </a:t>
            </a:r>
            <a:r>
              <a:rPr lang="en-US" altLang="en-US" dirty="0" smtClean="0">
                <a:cs typeface="Arial" charset="0"/>
              </a:rPr>
              <a:t>workbook – NOT the sample-Departmentalized tab</a:t>
            </a:r>
            <a:endParaRPr lang="en-US" altLang="en-US" dirty="0">
              <a:cs typeface="Arial" charset="0"/>
            </a:endParaRPr>
          </a:p>
          <a:p>
            <a:r>
              <a:rPr lang="en-US" altLang="en-US" b="1" dirty="0" smtClean="0">
                <a:cs typeface="Arial" charset="0"/>
              </a:rPr>
              <a:t>Grade </a:t>
            </a:r>
            <a:r>
              <a:rPr lang="en-US" altLang="en-US" dirty="0" smtClean="0">
                <a:cs typeface="Arial" charset="0"/>
              </a:rPr>
              <a:t>column </a:t>
            </a:r>
            <a:r>
              <a:rPr lang="en-US" altLang="en-US" dirty="0">
                <a:cs typeface="Arial" charset="0"/>
              </a:rPr>
              <a:t>- Enter the grade </a:t>
            </a:r>
            <a:r>
              <a:rPr lang="en-US" altLang="en-US" dirty="0" smtClean="0">
                <a:cs typeface="Arial" charset="0"/>
              </a:rPr>
              <a:t>level; for High School, enter 9-12</a:t>
            </a:r>
            <a:endParaRPr lang="en-US" altLang="en-US" dirty="0">
              <a:cs typeface="Arial" charset="0"/>
            </a:endParaRPr>
          </a:p>
          <a:p>
            <a:r>
              <a:rPr lang="en-US" altLang="en-US" b="1" dirty="0" smtClean="0">
                <a:cs typeface="Arial" charset="0"/>
              </a:rPr>
              <a:t>Course</a:t>
            </a:r>
            <a:r>
              <a:rPr lang="en-US" altLang="en-US" dirty="0" smtClean="0">
                <a:cs typeface="Arial" charset="0"/>
              </a:rPr>
              <a:t> column </a:t>
            </a:r>
            <a:r>
              <a:rPr lang="en-US" altLang="en-US" dirty="0">
                <a:cs typeface="Arial" charset="0"/>
              </a:rPr>
              <a:t>- Enter the course </a:t>
            </a:r>
            <a:r>
              <a:rPr lang="en-US" altLang="en-US" dirty="0" smtClean="0">
                <a:cs typeface="Arial" charset="0"/>
              </a:rPr>
              <a:t>name</a:t>
            </a:r>
            <a:endParaRPr lang="en-US" altLang="en-US" dirty="0">
              <a:cs typeface="Arial" charset="0"/>
            </a:endParaRPr>
          </a:p>
        </p:txBody>
      </p:sp>
    </p:spTree>
    <p:extLst>
      <p:ext uri="{BB962C8B-B14F-4D97-AF65-F5344CB8AC3E}">
        <p14:creationId xmlns:p14="http://schemas.microsoft.com/office/powerpoint/2010/main" val="41265359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pPr algn="ctr"/>
            <a:r>
              <a:rPr lang="en-US" altLang="en-US" sz="3600" dirty="0" smtClean="0"/>
              <a:t>Departmentalized Classes</a:t>
            </a:r>
          </a:p>
        </p:txBody>
      </p:sp>
      <p:sp>
        <p:nvSpPr>
          <p:cNvPr id="22531" name="Content Placeholder 2"/>
          <p:cNvSpPr>
            <a:spLocks noGrp="1"/>
          </p:cNvSpPr>
          <p:nvPr>
            <p:ph idx="1"/>
          </p:nvPr>
        </p:nvSpPr>
        <p:spPr>
          <a:xfrm>
            <a:off x="457410" y="1941342"/>
            <a:ext cx="8360765" cy="4007454"/>
          </a:xfrm>
        </p:spPr>
        <p:txBody>
          <a:bodyPr>
            <a:normAutofit/>
          </a:bodyPr>
          <a:lstStyle/>
          <a:p>
            <a:r>
              <a:rPr lang="en-US" altLang="en-US" b="1" dirty="0">
                <a:cs typeface="Arial" charset="0"/>
              </a:rPr>
              <a:t>LEA Maximum Class Size </a:t>
            </a:r>
            <a:r>
              <a:rPr lang="en-US" altLang="en-US" dirty="0">
                <a:cs typeface="Arial" charset="0"/>
              </a:rPr>
              <a:t>column –</a:t>
            </a:r>
            <a:r>
              <a:rPr lang="en-US" altLang="en-US" b="1" dirty="0">
                <a:cs typeface="Arial" charset="0"/>
              </a:rPr>
              <a:t> </a:t>
            </a:r>
            <a:r>
              <a:rPr lang="en-US" altLang="en-US" dirty="0">
                <a:cs typeface="Arial" charset="0"/>
              </a:rPr>
              <a:t>Enter either</a:t>
            </a:r>
          </a:p>
          <a:p>
            <a:pPr lvl="1"/>
            <a:r>
              <a:rPr lang="en-US" altLang="en-US" sz="2800" dirty="0">
                <a:cs typeface="Arial" charset="0"/>
              </a:rPr>
              <a:t>Per Georgia SBOE Rule </a:t>
            </a:r>
            <a:r>
              <a:rPr lang="en-US" altLang="en-US" sz="2800" dirty="0" smtClean="0">
                <a:cs typeface="Arial" charset="0"/>
              </a:rPr>
              <a:t>160-5-1-.</a:t>
            </a:r>
            <a:r>
              <a:rPr lang="en-US" altLang="en-US" sz="2800" dirty="0">
                <a:cs typeface="Arial" charset="0"/>
              </a:rPr>
              <a:t>08</a:t>
            </a:r>
          </a:p>
          <a:p>
            <a:pPr marL="1371600" lvl="3" indent="0">
              <a:buNone/>
            </a:pPr>
            <a:r>
              <a:rPr lang="en-US" altLang="en-US" sz="2800" b="1" dirty="0">
                <a:cs typeface="Arial" charset="0"/>
              </a:rPr>
              <a:t>OR</a:t>
            </a:r>
          </a:p>
          <a:p>
            <a:pPr marL="685800" lvl="2">
              <a:spcBef>
                <a:spcPts val="1000"/>
              </a:spcBef>
            </a:pPr>
            <a:r>
              <a:rPr lang="en-US" altLang="en-US" sz="2800" dirty="0">
                <a:cs typeface="Arial" charset="0"/>
              </a:rPr>
              <a:t>Per Charter/IE2 LEA Local Class Size Numbers reported to the GaDOE Charter Schools </a:t>
            </a:r>
            <a:r>
              <a:rPr lang="en-US" altLang="en-US" sz="2800" dirty="0" smtClean="0">
                <a:cs typeface="Arial" charset="0"/>
              </a:rPr>
              <a:t>Divisi</a:t>
            </a:r>
            <a:r>
              <a:rPr lang="en-US" altLang="en-US" dirty="0" smtClean="0">
                <a:cs typeface="Arial" charset="0"/>
              </a:rPr>
              <a:t>on</a:t>
            </a:r>
            <a:endParaRPr lang="en-US" altLang="en-US" dirty="0">
              <a:cs typeface="Arial" charset="0"/>
            </a:endParaRPr>
          </a:p>
          <a:p>
            <a:r>
              <a:rPr lang="en-US" altLang="en-US" b="1" dirty="0" smtClean="0">
                <a:cs typeface="Arial" charset="0"/>
              </a:rPr>
              <a:t>Total Students Enrolled in Course </a:t>
            </a:r>
            <a:r>
              <a:rPr lang="en-US" altLang="en-US" dirty="0" smtClean="0">
                <a:cs typeface="Arial" charset="0"/>
              </a:rPr>
              <a:t>– Enter total number of students in the course </a:t>
            </a:r>
          </a:p>
        </p:txBody>
      </p:sp>
    </p:spTree>
    <p:extLst>
      <p:ext uri="{BB962C8B-B14F-4D97-AF65-F5344CB8AC3E}">
        <p14:creationId xmlns:p14="http://schemas.microsoft.com/office/powerpoint/2010/main" val="16644008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pPr algn="ctr"/>
            <a:r>
              <a:rPr lang="en-US" altLang="en-US" sz="3600" dirty="0" smtClean="0"/>
              <a:t>Departmentalized Classes</a:t>
            </a:r>
          </a:p>
        </p:txBody>
      </p:sp>
      <p:sp>
        <p:nvSpPr>
          <p:cNvPr id="23555" name="Content Placeholder 2"/>
          <p:cNvSpPr>
            <a:spLocks noGrp="1"/>
          </p:cNvSpPr>
          <p:nvPr>
            <p:ph idx="1"/>
          </p:nvPr>
        </p:nvSpPr>
        <p:spPr>
          <a:xfrm>
            <a:off x="499613" y="1993663"/>
            <a:ext cx="8229182" cy="3605279"/>
          </a:xfrm>
        </p:spPr>
        <p:txBody>
          <a:bodyPr/>
          <a:lstStyle/>
          <a:p>
            <a:r>
              <a:rPr lang="en-US" altLang="en-US" b="1" dirty="0" smtClean="0">
                <a:cs typeface="Arial" charset="0"/>
              </a:rPr>
              <a:t>Total Segments Required to Meet LEA Maximum Class Size </a:t>
            </a:r>
            <a:r>
              <a:rPr lang="en-US" altLang="en-US" dirty="0" smtClean="0">
                <a:cs typeface="Arial" charset="0"/>
              </a:rPr>
              <a:t>column will </a:t>
            </a:r>
            <a:r>
              <a:rPr lang="en-US" altLang="en-US" b="1" dirty="0" smtClean="0">
                <a:cs typeface="Arial" charset="0"/>
              </a:rPr>
              <a:t>automatically divide </a:t>
            </a:r>
            <a:r>
              <a:rPr lang="en-US" altLang="en-US" dirty="0" smtClean="0">
                <a:cs typeface="Arial" charset="0"/>
              </a:rPr>
              <a:t>the number of students by LEA maximum class size</a:t>
            </a:r>
          </a:p>
          <a:p>
            <a:r>
              <a:rPr lang="en-US" altLang="en-US" b="1" dirty="0" smtClean="0">
                <a:cs typeface="Arial" charset="0"/>
              </a:rPr>
              <a:t>Segments Paid with State or Local Funds </a:t>
            </a:r>
            <a:r>
              <a:rPr lang="en-US" altLang="en-US" dirty="0" smtClean="0">
                <a:cs typeface="Arial" charset="0"/>
              </a:rPr>
              <a:t>– Enter the number of segments of the course paid with state or local funds</a:t>
            </a:r>
          </a:p>
          <a:p>
            <a:endParaRPr lang="en-US" altLang="en-US" dirty="0" smtClean="0"/>
          </a:p>
        </p:txBody>
      </p:sp>
    </p:spTree>
    <p:extLst>
      <p:ext uri="{BB962C8B-B14F-4D97-AF65-F5344CB8AC3E}">
        <p14:creationId xmlns:p14="http://schemas.microsoft.com/office/powerpoint/2010/main" val="16177450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r>
              <a:rPr lang="en-US" altLang="en-US" sz="3600" dirty="0" smtClean="0"/>
              <a:t>Departmentalized Classes</a:t>
            </a:r>
          </a:p>
        </p:txBody>
      </p:sp>
      <p:sp>
        <p:nvSpPr>
          <p:cNvPr id="24579" name="Content Placeholder 2"/>
          <p:cNvSpPr>
            <a:spLocks noGrp="1"/>
          </p:cNvSpPr>
          <p:nvPr>
            <p:ph idx="1"/>
          </p:nvPr>
        </p:nvSpPr>
        <p:spPr>
          <a:xfrm>
            <a:off x="293391" y="1646239"/>
            <a:ext cx="8421336" cy="4597977"/>
          </a:xfrm>
        </p:spPr>
        <p:txBody>
          <a:bodyPr/>
          <a:lstStyle/>
          <a:p>
            <a:r>
              <a:rPr lang="en-US" altLang="en-US" b="1" dirty="0">
                <a:cs typeface="Arial" charset="0"/>
              </a:rPr>
              <a:t>Average Segment Size before Reducing Class Size with Federal Funds </a:t>
            </a:r>
            <a:r>
              <a:rPr lang="en-US" altLang="en-US" dirty="0">
                <a:cs typeface="Arial" charset="0"/>
              </a:rPr>
              <a:t>column will </a:t>
            </a:r>
            <a:r>
              <a:rPr lang="en-US" altLang="en-US" b="1" dirty="0">
                <a:cs typeface="Arial" charset="0"/>
              </a:rPr>
              <a:t>automatically divide</a:t>
            </a:r>
            <a:r>
              <a:rPr lang="en-US" altLang="en-US" dirty="0">
                <a:cs typeface="Arial" charset="0"/>
              </a:rPr>
              <a:t> the total students by segments paid with </a:t>
            </a:r>
            <a:r>
              <a:rPr lang="en-US" altLang="en-US" dirty="0" smtClean="0">
                <a:cs typeface="Arial" charset="0"/>
              </a:rPr>
              <a:t>state </a:t>
            </a:r>
            <a:r>
              <a:rPr lang="en-US" altLang="en-US" dirty="0">
                <a:cs typeface="Arial" charset="0"/>
              </a:rPr>
              <a:t>or local funds to give average segment size</a:t>
            </a:r>
          </a:p>
          <a:p>
            <a:pPr lvl="1"/>
            <a:r>
              <a:rPr lang="en-US" altLang="en-US" dirty="0">
                <a:cs typeface="Arial" charset="0"/>
              </a:rPr>
              <a:t>This column will show, mathematically, which course has a greater need for class size reduction.  Along with the segment size, consider the needs assessment results for final determination</a:t>
            </a:r>
          </a:p>
          <a:p>
            <a:endParaRPr lang="en-US" altLang="en-US" sz="2900" dirty="0"/>
          </a:p>
        </p:txBody>
      </p:sp>
    </p:spTree>
    <p:extLst>
      <p:ext uri="{BB962C8B-B14F-4D97-AF65-F5344CB8AC3E}">
        <p14:creationId xmlns:p14="http://schemas.microsoft.com/office/powerpoint/2010/main" val="37348114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a:bodyPr>
          <a:lstStyle/>
          <a:p>
            <a:pPr algn="ctr"/>
            <a:r>
              <a:rPr lang="en-US" altLang="en-US" sz="3600" dirty="0" smtClean="0"/>
              <a:t>Departmentalized Classes</a:t>
            </a:r>
          </a:p>
        </p:txBody>
      </p:sp>
      <p:sp>
        <p:nvSpPr>
          <p:cNvPr id="25603" name="Content Placeholder 2"/>
          <p:cNvSpPr>
            <a:spLocks noGrp="1"/>
          </p:cNvSpPr>
          <p:nvPr>
            <p:ph idx="1"/>
          </p:nvPr>
        </p:nvSpPr>
        <p:spPr>
          <a:xfrm>
            <a:off x="457410" y="1899138"/>
            <a:ext cx="8229182" cy="4049658"/>
          </a:xfrm>
        </p:spPr>
        <p:txBody>
          <a:bodyPr>
            <a:normAutofit/>
          </a:bodyPr>
          <a:lstStyle/>
          <a:p>
            <a:r>
              <a:rPr lang="en-US" altLang="en-US" b="1" dirty="0" smtClean="0">
                <a:cs typeface="Arial" panose="020B0604020202020204" pitchFamily="34" charset="0"/>
              </a:rPr>
              <a:t>Number </a:t>
            </a:r>
            <a:r>
              <a:rPr lang="en-US" altLang="en-US" b="1" dirty="0">
                <a:cs typeface="Arial" panose="020B0604020202020204" pitchFamily="34" charset="0"/>
              </a:rPr>
              <a:t>of non-Federally Funded </a:t>
            </a:r>
            <a:r>
              <a:rPr lang="en-US" altLang="en-US" b="1" dirty="0" smtClean="0">
                <a:cs typeface="Arial" panose="020B0604020202020204" pitchFamily="34" charset="0"/>
              </a:rPr>
              <a:t>Instructional Segments </a:t>
            </a:r>
            <a:r>
              <a:rPr lang="en-US" altLang="en-US" b="1" dirty="0">
                <a:cs typeface="Arial" panose="020B0604020202020204" pitchFamily="34" charset="0"/>
              </a:rPr>
              <a:t>Meets Requirements to Reduce Class Size Using Federal Funds </a:t>
            </a:r>
            <a:r>
              <a:rPr lang="en-US" altLang="en-US" dirty="0">
                <a:cs typeface="Arial" panose="020B0604020202020204" pitchFamily="34" charset="0"/>
              </a:rPr>
              <a:t>– this column will display “Yes” if the requirement for number of </a:t>
            </a:r>
            <a:r>
              <a:rPr lang="en-US" altLang="en-US" dirty="0" smtClean="0">
                <a:cs typeface="Arial" panose="020B0604020202020204" pitchFamily="34" charset="0"/>
              </a:rPr>
              <a:t>state </a:t>
            </a:r>
            <a:r>
              <a:rPr lang="en-US" altLang="en-US" dirty="0">
                <a:cs typeface="Arial" panose="020B0604020202020204" pitchFamily="34" charset="0"/>
              </a:rPr>
              <a:t>or locally funded segments has been met, or “No” if the requirement has not been </a:t>
            </a:r>
            <a:r>
              <a:rPr lang="en-US" altLang="en-US" dirty="0" smtClean="0">
                <a:cs typeface="Arial" panose="020B0604020202020204" pitchFamily="34" charset="0"/>
              </a:rPr>
              <a:t>met</a:t>
            </a:r>
            <a:endParaRPr lang="en-US" altLang="en-US" dirty="0">
              <a:cs typeface="Arial" panose="020B0604020202020204" pitchFamily="34" charset="0"/>
            </a:endParaRPr>
          </a:p>
          <a:p>
            <a:r>
              <a:rPr lang="en-US" altLang="en-US" b="1" dirty="0">
                <a:cs typeface="Arial" panose="020B0604020202020204" pitchFamily="34" charset="0"/>
              </a:rPr>
              <a:t>Additional </a:t>
            </a:r>
            <a:r>
              <a:rPr lang="en-US" altLang="en-US" b="1" dirty="0" smtClean="0">
                <a:cs typeface="Arial" panose="020B0604020202020204" pitchFamily="34" charset="0"/>
              </a:rPr>
              <a:t>Instructional Segments </a:t>
            </a:r>
            <a:r>
              <a:rPr lang="en-US" altLang="en-US" b="1" dirty="0">
                <a:cs typeface="Arial" panose="020B0604020202020204" pitchFamily="34" charset="0"/>
              </a:rPr>
              <a:t>Paid With Federal </a:t>
            </a:r>
            <a:r>
              <a:rPr lang="en-US" altLang="en-US" b="1" dirty="0" smtClean="0">
                <a:cs typeface="Arial" panose="020B0604020202020204" pitchFamily="34" charset="0"/>
              </a:rPr>
              <a:t>Funds </a:t>
            </a:r>
            <a:r>
              <a:rPr lang="en-US" altLang="en-US" dirty="0" smtClean="0">
                <a:cs typeface="Arial" panose="020B0604020202020204" pitchFamily="34" charset="0"/>
              </a:rPr>
              <a:t>column</a:t>
            </a:r>
            <a:r>
              <a:rPr lang="en-US" altLang="en-US" b="1" dirty="0" smtClean="0">
                <a:cs typeface="Arial" panose="020B0604020202020204" pitchFamily="34" charset="0"/>
              </a:rPr>
              <a:t> </a:t>
            </a:r>
            <a:r>
              <a:rPr lang="en-US" altLang="en-US" dirty="0">
                <a:cs typeface="Arial" panose="020B0604020202020204" pitchFamily="34" charset="0"/>
              </a:rPr>
              <a:t>– Enter the number of </a:t>
            </a:r>
            <a:r>
              <a:rPr lang="en-US" altLang="en-US" dirty="0" smtClean="0">
                <a:cs typeface="Arial" panose="020B0604020202020204" pitchFamily="34" charset="0"/>
              </a:rPr>
              <a:t>instructional segments/classes </a:t>
            </a:r>
            <a:r>
              <a:rPr lang="en-US" altLang="en-US" dirty="0">
                <a:cs typeface="Arial" panose="020B0604020202020204" pitchFamily="34" charset="0"/>
              </a:rPr>
              <a:t>paid with federal </a:t>
            </a:r>
            <a:r>
              <a:rPr lang="en-US" altLang="en-US" dirty="0" smtClean="0">
                <a:cs typeface="Arial" panose="020B0604020202020204" pitchFamily="34" charset="0"/>
              </a:rPr>
              <a:t>funds</a:t>
            </a:r>
            <a:endParaRPr lang="en-US" altLang="en-US" dirty="0">
              <a:cs typeface="Arial" panose="020B0604020202020204" pitchFamily="34" charset="0"/>
            </a:endParaRPr>
          </a:p>
        </p:txBody>
      </p:sp>
    </p:spTree>
    <p:extLst>
      <p:ext uri="{BB962C8B-B14F-4D97-AF65-F5344CB8AC3E}">
        <p14:creationId xmlns:p14="http://schemas.microsoft.com/office/powerpoint/2010/main" val="457088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687159" y="1263535"/>
            <a:ext cx="7771773" cy="748145"/>
          </a:xfrm>
        </p:spPr>
        <p:txBody>
          <a:bodyPr anchor="t">
            <a:normAutofit/>
          </a:bodyPr>
          <a:lstStyle/>
          <a:p>
            <a:pPr eaLnBrk="1" hangingPunct="1"/>
            <a:r>
              <a:rPr lang="en-US" altLang="en-US" sz="3600" dirty="0"/>
              <a:t>Presenters</a:t>
            </a:r>
            <a:endParaRPr lang="en-US" altLang="en-US" sz="3600" dirty="0">
              <a:cs typeface="Arial" charset="0"/>
            </a:endParaRPr>
          </a:p>
        </p:txBody>
      </p:sp>
      <p:sp>
        <p:nvSpPr>
          <p:cNvPr id="6" name="Subtitle 5"/>
          <p:cNvSpPr>
            <a:spLocks noGrp="1"/>
          </p:cNvSpPr>
          <p:nvPr>
            <p:ph type="subTitle" idx="1"/>
          </p:nvPr>
        </p:nvSpPr>
        <p:spPr>
          <a:xfrm>
            <a:off x="0" y="2360815"/>
            <a:ext cx="9144000" cy="2576945"/>
          </a:xfrm>
          <a:ln>
            <a:miter lim="800000"/>
            <a:headEnd/>
            <a:tailEnd/>
          </a:ln>
          <a:extLst/>
        </p:spPr>
        <p:txBody>
          <a:bodyPr numCol="2">
            <a:normAutofit fontScale="25000" lnSpcReduction="20000"/>
          </a:bodyPr>
          <a:lstStyle/>
          <a:p>
            <a:pPr rtl="0" eaLnBrk="1" latinLnBrk="0" hangingPunct="1"/>
            <a:r>
              <a:rPr lang="en-US" sz="9600" b="1" kern="1200" dirty="0" smtClean="0">
                <a:solidFill>
                  <a:schemeClr val="tx1"/>
                </a:solidFill>
                <a:effectLst/>
              </a:rPr>
              <a:t>Kathy Pruett</a:t>
            </a:r>
            <a:endParaRPr lang="en-US" sz="9600" dirty="0" smtClean="0">
              <a:effectLst/>
            </a:endParaRPr>
          </a:p>
          <a:p>
            <a:pPr rtl="0" eaLnBrk="1" latinLnBrk="0" hangingPunct="1"/>
            <a:r>
              <a:rPr lang="en-US" sz="9600" b="1" kern="1200" dirty="0" smtClean="0">
                <a:solidFill>
                  <a:schemeClr val="tx1"/>
                </a:solidFill>
                <a:effectLst/>
              </a:rPr>
              <a:t>Title I Education Program Specialist</a:t>
            </a:r>
            <a:endParaRPr lang="en-US" sz="9600" dirty="0" smtClean="0">
              <a:effectLst/>
            </a:endParaRPr>
          </a:p>
          <a:p>
            <a:pPr rtl="0" eaLnBrk="1" latinLnBrk="0" hangingPunct="1"/>
            <a:r>
              <a:rPr lang="en-US" sz="9600" b="1" kern="1200" dirty="0" smtClean="0">
                <a:solidFill>
                  <a:schemeClr val="tx1"/>
                </a:solidFill>
                <a:effectLst/>
              </a:rPr>
              <a:t>Georgia Department of Education</a:t>
            </a:r>
            <a:endParaRPr lang="en-US" sz="9600" dirty="0" smtClean="0">
              <a:effectLst/>
            </a:endParaRPr>
          </a:p>
          <a:p>
            <a:pPr rtl="0" eaLnBrk="1" latinLnBrk="0" hangingPunct="1"/>
            <a:r>
              <a:rPr lang="en-US" sz="9600" b="1" dirty="0" smtClean="0"/>
              <a:t>kpruett</a:t>
            </a:r>
            <a:r>
              <a:rPr lang="en-US" sz="9600" b="1" kern="1200" dirty="0" smtClean="0">
                <a:solidFill>
                  <a:schemeClr val="tx1"/>
                </a:solidFill>
                <a:effectLst/>
              </a:rPr>
              <a:t>@doe.k12.ga.us</a:t>
            </a:r>
            <a:endParaRPr lang="en-US" sz="9600" dirty="0" smtClean="0">
              <a:effectLst/>
            </a:endParaRPr>
          </a:p>
          <a:p>
            <a:pPr rtl="0" eaLnBrk="1" latinLnBrk="0" hangingPunct="1"/>
            <a:r>
              <a:rPr lang="en-US" sz="9600" b="1" kern="1200" dirty="0" smtClean="0">
                <a:solidFill>
                  <a:schemeClr val="tx1"/>
                </a:solidFill>
                <a:effectLst/>
              </a:rPr>
              <a:t>(</a:t>
            </a:r>
            <a:r>
              <a:rPr lang="en-US" sz="9600" b="1" dirty="0" smtClean="0"/>
              <a:t>706</a:t>
            </a:r>
            <a:r>
              <a:rPr lang="en-US" sz="9600" b="1" kern="1200" dirty="0" smtClean="0">
                <a:solidFill>
                  <a:schemeClr val="tx1"/>
                </a:solidFill>
                <a:effectLst/>
              </a:rPr>
              <a:t>) 540-8959</a:t>
            </a:r>
            <a:endParaRPr lang="en-US" sz="9600" dirty="0" smtClean="0">
              <a:effectLst/>
            </a:endParaRPr>
          </a:p>
          <a:p>
            <a:pPr eaLnBrk="1" hangingPunct="1">
              <a:defRPr/>
            </a:pPr>
            <a:endParaRPr lang="en-US" sz="7400" dirty="0" smtClean="0">
              <a:cs typeface="Arial" pitchFamily="34" charset="0"/>
            </a:endParaRPr>
          </a:p>
          <a:p>
            <a:endParaRPr lang="en-US" sz="7400" b="1" dirty="0" smtClean="0"/>
          </a:p>
          <a:p>
            <a:endParaRPr lang="en-US" sz="7400" b="1" dirty="0"/>
          </a:p>
          <a:p>
            <a:r>
              <a:rPr lang="en-US" sz="9600" b="1" dirty="0">
                <a:cs typeface="Arial" pitchFamily="34" charset="0"/>
              </a:rPr>
              <a:t>Grace McElveen</a:t>
            </a:r>
          </a:p>
          <a:p>
            <a:r>
              <a:rPr lang="en-US" sz="9600" b="1" dirty="0" smtClean="0"/>
              <a:t>Title </a:t>
            </a:r>
            <a:r>
              <a:rPr lang="en-US" sz="9600" b="1" dirty="0"/>
              <a:t>I Education Program Specialist</a:t>
            </a:r>
            <a:endParaRPr lang="en-US" sz="9600" dirty="0"/>
          </a:p>
          <a:p>
            <a:r>
              <a:rPr lang="en-US" sz="9600" b="1" dirty="0"/>
              <a:t>Georgia Department of Education</a:t>
            </a:r>
            <a:endParaRPr lang="en-US" sz="9600" dirty="0"/>
          </a:p>
          <a:p>
            <a:r>
              <a:rPr lang="en-US" sz="9600" b="1" dirty="0" smtClean="0"/>
              <a:t>gmcelveen@doe.k12.ga.us</a:t>
            </a:r>
            <a:endParaRPr lang="en-US" sz="9600" dirty="0"/>
          </a:p>
          <a:p>
            <a:pPr eaLnBrk="1" hangingPunct="1">
              <a:defRPr/>
            </a:pPr>
            <a:r>
              <a:rPr lang="en-US" sz="9600" b="1" dirty="0" smtClean="0">
                <a:cs typeface="Arial" pitchFamily="34" charset="0"/>
              </a:rPr>
              <a:t>(912) 334-0802</a:t>
            </a:r>
          </a:p>
          <a:p>
            <a:pPr eaLnBrk="1" hangingPunct="1">
              <a:defRPr/>
            </a:pPr>
            <a:endParaRPr lang="en-US" sz="7400" dirty="0">
              <a:cs typeface="Arial" pitchFamily="34" charset="0"/>
            </a:endParaRPr>
          </a:p>
          <a:p>
            <a:pPr eaLnBrk="1" hangingPunct="1">
              <a:defRPr/>
            </a:pPr>
            <a:endParaRPr lang="en-US" sz="7400" dirty="0">
              <a:cs typeface="Arial" pitchFamily="34" charset="0"/>
            </a:endParaRPr>
          </a:p>
          <a:p>
            <a:pPr eaLnBrk="1" hangingPunct="1">
              <a:defRPr/>
            </a:pPr>
            <a:endParaRPr lang="en-US" sz="7400" b="1" dirty="0">
              <a:cs typeface="Arial" pitchFamily="34" charset="0"/>
              <a:hlinkClick r:id="rId3"/>
            </a:endParaRPr>
          </a:p>
          <a:p>
            <a:pPr>
              <a:defRPr/>
            </a:pPr>
            <a:endParaRPr lang="en-US" sz="2000" dirty="0">
              <a:latin typeface="Arial" pitchFamily="34" charset="0"/>
              <a:cs typeface="Arial" pitchFamily="34" charset="0"/>
            </a:endParaRPr>
          </a:p>
          <a:p>
            <a:pPr eaLnBrk="1" hangingPunct="1">
              <a:buFont typeface="Wingdings" pitchFamily="2" charset="2"/>
              <a:buNone/>
              <a:defRPr/>
            </a:pPr>
            <a:endParaRPr lang="en-US" sz="2000"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67280983"/>
              </p:ext>
            </p:extLst>
          </p:nvPr>
        </p:nvGraphicFramePr>
        <p:xfrm>
          <a:off x="1524000" y="1651000"/>
          <a:ext cx="6096000" cy="365760"/>
        </p:xfrm>
        <a:graphic>
          <a:graphicData uri="http://schemas.openxmlformats.org/drawingml/2006/table">
            <a:tbl>
              <a:tblPr firstRow="1" bandRow="1">
                <a:tableStyleId>{2D5ABB26-0587-4C30-8999-92F81FD0307C}</a:tableStyleId>
              </a:tblPr>
              <a:tblGrid>
                <a:gridCol w="3048000"/>
                <a:gridCol w="3048000"/>
              </a:tblGrid>
              <a:tr h="0">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286764463"/>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altLang="en-US" sz="3600" dirty="0" smtClean="0"/>
              <a:t>Departmentalized Classes</a:t>
            </a:r>
          </a:p>
        </p:txBody>
      </p:sp>
      <p:sp>
        <p:nvSpPr>
          <p:cNvPr id="3" name="Content Placeholder 2"/>
          <p:cNvSpPr>
            <a:spLocks noGrp="1"/>
          </p:cNvSpPr>
          <p:nvPr>
            <p:ph idx="1"/>
          </p:nvPr>
        </p:nvSpPr>
        <p:spPr>
          <a:xfrm>
            <a:off x="499613" y="1909257"/>
            <a:ext cx="8229182" cy="3872565"/>
          </a:xfrm>
        </p:spPr>
        <p:txBody>
          <a:bodyPr>
            <a:normAutofit/>
          </a:bodyPr>
          <a:lstStyle/>
          <a:p>
            <a:pPr>
              <a:defRPr/>
            </a:pPr>
            <a:r>
              <a:rPr lang="en-US" altLang="en-US" b="1" dirty="0">
                <a:cs typeface="Arial" panose="020B0604020202020204" pitchFamily="34" charset="0"/>
              </a:rPr>
              <a:t>Total Number of </a:t>
            </a:r>
            <a:r>
              <a:rPr lang="en-US" altLang="en-US" b="1" dirty="0" smtClean="0">
                <a:cs typeface="Arial" panose="020B0604020202020204" pitchFamily="34" charset="0"/>
              </a:rPr>
              <a:t>Instructional Segments </a:t>
            </a:r>
            <a:r>
              <a:rPr lang="en-US" altLang="en-US" dirty="0" smtClean="0">
                <a:cs typeface="Arial" panose="020B0604020202020204" pitchFamily="34" charset="0"/>
              </a:rPr>
              <a:t>column </a:t>
            </a:r>
            <a:r>
              <a:rPr lang="en-US" altLang="en-US" dirty="0">
                <a:cs typeface="Arial" panose="020B0604020202020204" pitchFamily="34" charset="0"/>
              </a:rPr>
              <a:t>will </a:t>
            </a:r>
            <a:r>
              <a:rPr lang="en-US" altLang="en-US" b="1" dirty="0">
                <a:cs typeface="Arial" panose="020B0604020202020204" pitchFamily="34" charset="0"/>
              </a:rPr>
              <a:t>automatically add </a:t>
            </a:r>
            <a:r>
              <a:rPr lang="en-US" altLang="en-US" dirty="0">
                <a:cs typeface="Arial" panose="020B0604020202020204" pitchFamily="34" charset="0"/>
              </a:rPr>
              <a:t>the number of </a:t>
            </a:r>
            <a:r>
              <a:rPr lang="en-US" altLang="en-US" dirty="0" smtClean="0">
                <a:cs typeface="Arial" panose="020B0604020202020204" pitchFamily="34" charset="0"/>
              </a:rPr>
              <a:t>state/local </a:t>
            </a:r>
            <a:r>
              <a:rPr lang="en-US" altLang="en-US" dirty="0">
                <a:cs typeface="Arial" panose="020B0604020202020204" pitchFamily="34" charset="0"/>
              </a:rPr>
              <a:t>paid </a:t>
            </a:r>
            <a:r>
              <a:rPr lang="en-US" altLang="en-US" dirty="0" smtClean="0">
                <a:cs typeface="Arial" panose="020B0604020202020204" pitchFamily="34" charset="0"/>
              </a:rPr>
              <a:t>segments and </a:t>
            </a:r>
            <a:r>
              <a:rPr lang="en-US" altLang="en-US" dirty="0">
                <a:cs typeface="Arial" panose="020B0604020202020204" pitchFamily="34" charset="0"/>
              </a:rPr>
              <a:t>the number of </a:t>
            </a:r>
            <a:r>
              <a:rPr lang="en-US" altLang="en-US" dirty="0" smtClean="0">
                <a:cs typeface="Arial" panose="020B0604020202020204" pitchFamily="34" charset="0"/>
              </a:rPr>
              <a:t>federal </a:t>
            </a:r>
            <a:r>
              <a:rPr lang="en-US" altLang="en-US" dirty="0">
                <a:cs typeface="Arial" panose="020B0604020202020204" pitchFamily="34" charset="0"/>
              </a:rPr>
              <a:t>paid </a:t>
            </a:r>
            <a:r>
              <a:rPr lang="en-US" altLang="en-US" dirty="0" smtClean="0">
                <a:cs typeface="Arial" panose="020B0604020202020204" pitchFamily="34" charset="0"/>
              </a:rPr>
              <a:t>segments</a:t>
            </a:r>
            <a:endParaRPr lang="en-US" b="1" dirty="0" smtClean="0">
              <a:cs typeface="Arial" panose="020B0604020202020204" pitchFamily="34" charset="0"/>
            </a:endParaRPr>
          </a:p>
          <a:p>
            <a:pPr>
              <a:defRPr/>
            </a:pPr>
            <a:r>
              <a:rPr lang="en-US" b="1" dirty="0" smtClean="0">
                <a:cs typeface="Arial" panose="020B0604020202020204" pitchFamily="34" charset="0"/>
              </a:rPr>
              <a:t>The Final Average Segment Size </a:t>
            </a:r>
            <a:r>
              <a:rPr lang="en-US" dirty="0" smtClean="0">
                <a:cs typeface="Arial" panose="020B0604020202020204" pitchFamily="34" charset="0"/>
              </a:rPr>
              <a:t>column will </a:t>
            </a:r>
            <a:r>
              <a:rPr lang="en-US" b="1" dirty="0" smtClean="0">
                <a:cs typeface="Arial" panose="020B0604020202020204" pitchFamily="34" charset="0"/>
              </a:rPr>
              <a:t>automatically give the quotient </a:t>
            </a:r>
            <a:r>
              <a:rPr lang="en-US" dirty="0" smtClean="0">
                <a:cs typeface="Arial" panose="020B0604020202020204" pitchFamily="34" charset="0"/>
              </a:rPr>
              <a:t>when the total number of students enrolled is divided by the sum of the state and locally paid segments plus the additional segments paid with federal funds</a:t>
            </a:r>
            <a:endParaRPr lang="en-US" dirty="0" smtClean="0"/>
          </a:p>
          <a:p>
            <a:pPr marL="0" indent="0">
              <a:buNone/>
              <a:defRPr/>
            </a:pPr>
            <a:endParaRPr lang="en-US" dirty="0"/>
          </a:p>
        </p:txBody>
      </p:sp>
    </p:spTree>
    <p:extLst>
      <p:ext uri="{BB962C8B-B14F-4D97-AF65-F5344CB8AC3E}">
        <p14:creationId xmlns:p14="http://schemas.microsoft.com/office/powerpoint/2010/main" val="28799194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pPr algn="ctr"/>
            <a:r>
              <a:rPr lang="en-US" altLang="en-US" sz="3600" dirty="0" smtClean="0"/>
              <a:t>Departmentalized Classes</a:t>
            </a:r>
          </a:p>
        </p:txBody>
      </p:sp>
      <p:sp>
        <p:nvSpPr>
          <p:cNvPr id="20483" name="Content Placeholder 2"/>
          <p:cNvSpPr>
            <a:spLocks noGrp="1"/>
          </p:cNvSpPr>
          <p:nvPr>
            <p:ph idx="1"/>
          </p:nvPr>
        </p:nvSpPr>
        <p:spPr>
          <a:xfrm>
            <a:off x="457410" y="2067950"/>
            <a:ext cx="8229182" cy="3880845"/>
          </a:xfrm>
        </p:spPr>
        <p:txBody>
          <a:bodyPr>
            <a:normAutofit/>
          </a:bodyPr>
          <a:lstStyle/>
          <a:p>
            <a:r>
              <a:rPr lang="en-US" altLang="en-US" b="1" dirty="0" smtClean="0">
                <a:cs typeface="Arial" panose="020B0604020202020204" pitchFamily="34" charset="0"/>
              </a:rPr>
              <a:t>Number of Instructional Segments Funded By Title I </a:t>
            </a:r>
            <a:r>
              <a:rPr lang="en-US" altLang="en-US" dirty="0" smtClean="0">
                <a:cs typeface="Arial" panose="020B0604020202020204" pitchFamily="34" charset="0"/>
              </a:rPr>
              <a:t>column – Enter the number of federal paid teachers funded by Title I </a:t>
            </a:r>
          </a:p>
          <a:p>
            <a:r>
              <a:rPr lang="en-US" altLang="en-US" dirty="0" smtClean="0">
                <a:cs typeface="Arial" panose="020B0604020202020204" pitchFamily="34" charset="0"/>
              </a:rPr>
              <a:t> </a:t>
            </a:r>
            <a:r>
              <a:rPr lang="en-US" altLang="en-US" b="1" dirty="0">
                <a:cs typeface="Arial" panose="020B0604020202020204" pitchFamily="34" charset="0"/>
              </a:rPr>
              <a:t>Number of </a:t>
            </a:r>
            <a:r>
              <a:rPr lang="en-US" altLang="en-US" b="1" dirty="0" smtClean="0">
                <a:cs typeface="Arial" panose="020B0604020202020204" pitchFamily="34" charset="0"/>
              </a:rPr>
              <a:t>Instructional Segments </a:t>
            </a:r>
            <a:r>
              <a:rPr lang="en-US" altLang="en-US" b="1" dirty="0">
                <a:cs typeface="Arial" panose="020B0604020202020204" pitchFamily="34" charset="0"/>
              </a:rPr>
              <a:t>Funded By Title </a:t>
            </a:r>
            <a:r>
              <a:rPr lang="en-US" altLang="en-US" b="1" dirty="0" smtClean="0">
                <a:cs typeface="Arial" panose="020B0604020202020204" pitchFamily="34" charset="0"/>
              </a:rPr>
              <a:t>II, Part A </a:t>
            </a:r>
            <a:r>
              <a:rPr lang="en-US" altLang="en-US" dirty="0" smtClean="0">
                <a:cs typeface="Arial" panose="020B0604020202020204" pitchFamily="34" charset="0"/>
              </a:rPr>
              <a:t>column – </a:t>
            </a:r>
            <a:r>
              <a:rPr lang="en-US" altLang="en-US" dirty="0">
                <a:cs typeface="Arial" panose="020B0604020202020204" pitchFamily="34" charset="0"/>
              </a:rPr>
              <a:t>Enter the number of federal paid </a:t>
            </a:r>
            <a:r>
              <a:rPr lang="en-US" altLang="en-US" dirty="0" smtClean="0">
                <a:cs typeface="Arial" panose="020B0604020202020204" pitchFamily="34" charset="0"/>
              </a:rPr>
              <a:t>teachers </a:t>
            </a:r>
            <a:r>
              <a:rPr lang="en-US" altLang="en-US" dirty="0">
                <a:cs typeface="Arial" panose="020B0604020202020204" pitchFamily="34" charset="0"/>
              </a:rPr>
              <a:t>funded by Title </a:t>
            </a:r>
            <a:r>
              <a:rPr lang="en-US" altLang="en-US" dirty="0" smtClean="0">
                <a:cs typeface="Arial" panose="020B0604020202020204" pitchFamily="34" charset="0"/>
              </a:rPr>
              <a:t>II, Part A</a:t>
            </a:r>
            <a:endParaRPr lang="en-US" altLang="en-US" dirty="0">
              <a:cs typeface="Arial" panose="020B0604020202020204" pitchFamily="34" charset="0"/>
            </a:endParaRPr>
          </a:p>
          <a:p>
            <a:endParaRPr lang="en-US" altLang="en-US" dirty="0" smtClean="0"/>
          </a:p>
        </p:txBody>
      </p:sp>
    </p:spTree>
    <p:extLst>
      <p:ext uri="{BB962C8B-B14F-4D97-AF65-F5344CB8AC3E}">
        <p14:creationId xmlns:p14="http://schemas.microsoft.com/office/powerpoint/2010/main" val="21437206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ctr"/>
            <a:r>
              <a:rPr lang="en-US" altLang="en-US" dirty="0" smtClean="0"/>
              <a:t/>
            </a:r>
            <a:br>
              <a:rPr lang="en-US" altLang="en-US" dirty="0" smtClean="0"/>
            </a:br>
            <a:r>
              <a:rPr lang="en-US" altLang="en-US" sz="3600" dirty="0" smtClean="0"/>
              <a:t>Final Reminder</a:t>
            </a:r>
          </a:p>
        </p:txBody>
      </p:sp>
      <p:sp>
        <p:nvSpPr>
          <p:cNvPr id="27651" name="Content Placeholder 2"/>
          <p:cNvSpPr>
            <a:spLocks noGrp="1"/>
          </p:cNvSpPr>
          <p:nvPr>
            <p:ph idx="1"/>
          </p:nvPr>
        </p:nvSpPr>
        <p:spPr>
          <a:xfrm>
            <a:off x="457410" y="1895302"/>
            <a:ext cx="8229182" cy="4053494"/>
          </a:xfrm>
        </p:spPr>
        <p:txBody>
          <a:bodyPr>
            <a:normAutofit/>
          </a:bodyPr>
          <a:lstStyle/>
          <a:p>
            <a:pPr marL="0" lvl="1" indent="0">
              <a:spcBef>
                <a:spcPts val="1000"/>
              </a:spcBef>
              <a:buNone/>
            </a:pPr>
            <a:r>
              <a:rPr lang="en-US" altLang="en-US" sz="2800" dirty="0" smtClean="0"/>
              <a:t>After a school district has ensured all maximum class size rules have been met at an individual school, the district may then hire additional teachers with federal funds to reduce class sizes.  Any teachers hired with federal funds must be highly qualified and supplemental to those required by State rule 160-5-1-.08, o</a:t>
            </a:r>
            <a:r>
              <a:rPr lang="en-US" altLang="en-US" dirty="0" smtClean="0"/>
              <a:t>r </a:t>
            </a:r>
            <a:r>
              <a:rPr lang="en-US" altLang="en-US" sz="2800" dirty="0" smtClean="0">
                <a:cs typeface="Arial" charset="0"/>
              </a:rPr>
              <a:t>by </a:t>
            </a:r>
            <a:r>
              <a:rPr lang="en-US" altLang="en-US" sz="2800" dirty="0">
                <a:cs typeface="Arial" charset="0"/>
              </a:rPr>
              <a:t>Charter/IE2 LEA Local Class Size Numbers reported to the GaDOE Charter Schools Division</a:t>
            </a:r>
          </a:p>
          <a:p>
            <a:pPr marL="0" indent="0">
              <a:buNone/>
            </a:pPr>
            <a:endParaRPr lang="en-US" altLang="en-US" dirty="0" smtClean="0"/>
          </a:p>
        </p:txBody>
      </p:sp>
    </p:spTree>
    <p:extLst>
      <p:ext uri="{BB962C8B-B14F-4D97-AF65-F5344CB8AC3E}">
        <p14:creationId xmlns:p14="http://schemas.microsoft.com/office/powerpoint/2010/main" val="38251985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accent6">
                    <a:lumMod val="50000"/>
                  </a:schemeClr>
                </a:solidFill>
                <a:effectLst>
                  <a:outerShdw blurRad="38100" dist="38100" dir="2700000" algn="tl">
                    <a:srgbClr val="000000">
                      <a:alpha val="43137"/>
                    </a:srgbClr>
                  </a:outerShdw>
                </a:effectLst>
              </a:rPr>
              <a:t>Title I, Part A Program </a:t>
            </a:r>
            <a:r>
              <a:rPr lang="en-US" sz="3600" dirty="0" smtClean="0">
                <a:solidFill>
                  <a:schemeClr val="accent6">
                    <a:lumMod val="50000"/>
                  </a:schemeClr>
                </a:solidFill>
                <a:effectLst>
                  <a:outerShdw blurRad="38100" dist="38100" dir="2700000" algn="tl">
                    <a:srgbClr val="000000">
                      <a:alpha val="43137"/>
                    </a:srgbClr>
                  </a:outerShdw>
                </a:effectLst>
              </a:rPr>
              <a:t>Specialist</a:t>
            </a:r>
            <a:r>
              <a:rPr lang="en-US" sz="3600" dirty="0">
                <a:solidFill>
                  <a:schemeClr val="accent6">
                    <a:lumMod val="50000"/>
                  </a:schemeClr>
                </a:solidFill>
                <a:effectLst>
                  <a:outerShdw blurRad="38100" dist="38100" dir="2700000" algn="tl">
                    <a:srgbClr val="000000">
                      <a:alpha val="43137"/>
                    </a:srgbClr>
                  </a:outerShdw>
                </a:effectLst>
              </a:rPr>
              <a:t/>
            </a:r>
            <a:br>
              <a:rPr lang="en-US" sz="3600" dirty="0">
                <a:solidFill>
                  <a:schemeClr val="accent6">
                    <a:lumMod val="50000"/>
                  </a:schemeClr>
                </a:solidFill>
                <a:effectLst>
                  <a:outerShdw blurRad="38100" dist="38100" dir="2700000" algn="tl">
                    <a:srgbClr val="000000">
                      <a:alpha val="43137"/>
                    </a:srgbClr>
                  </a:outerShdw>
                </a:effectLst>
              </a:rPr>
            </a:br>
            <a:r>
              <a:rPr lang="en-US" sz="3600" dirty="0">
                <a:solidFill>
                  <a:schemeClr val="accent6">
                    <a:lumMod val="50000"/>
                  </a:schemeClr>
                </a:solidFill>
                <a:effectLst>
                  <a:outerShdw blurRad="38100" dist="38100" dir="2700000" algn="tl">
                    <a:srgbClr val="000000">
                      <a:alpha val="43137"/>
                    </a:srgbClr>
                  </a:outerShdw>
                </a:effectLst>
              </a:rPr>
              <a:t>Contact Information</a:t>
            </a:r>
            <a:endParaRPr lang="en-US" sz="36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33662314"/>
              </p:ext>
            </p:extLst>
          </p:nvPr>
        </p:nvGraphicFramePr>
        <p:xfrm>
          <a:off x="387179" y="1825625"/>
          <a:ext cx="8410832" cy="3248886"/>
        </p:xfrm>
        <a:graphic>
          <a:graphicData uri="http://schemas.openxmlformats.org/drawingml/2006/table">
            <a:tbl>
              <a:tblPr firstRow="1" bandRow="1">
                <a:tableStyleId>{F5AB1C69-6EDB-4FF4-983F-18BD219EF322}</a:tableStyleId>
              </a:tblPr>
              <a:tblGrid>
                <a:gridCol w="799070"/>
                <a:gridCol w="1919416"/>
                <a:gridCol w="2133600"/>
                <a:gridCol w="3558746"/>
              </a:tblGrid>
              <a:tr h="370840">
                <a:tc>
                  <a:txBody>
                    <a:bodyPr/>
                    <a:lstStyle/>
                    <a:p>
                      <a:pPr marL="0" marR="0" algn="ctr">
                        <a:lnSpc>
                          <a:spcPct val="115000"/>
                        </a:lnSpc>
                        <a:spcBef>
                          <a:spcPts val="0"/>
                        </a:spcBef>
                        <a:spcAft>
                          <a:spcPts val="1000"/>
                        </a:spcAft>
                      </a:pPr>
                      <a:r>
                        <a:rPr lang="en-US" sz="2000" dirty="0"/>
                        <a:t>Area</a:t>
                      </a:r>
                      <a:endParaRPr lang="en-US" sz="2000" dirty="0">
                        <a:solidFill>
                          <a:schemeClr val="bg1"/>
                        </a:solidFill>
                        <a:latin typeface="Calibri"/>
                        <a:ea typeface="Calibri"/>
                        <a:cs typeface="Times New Roman"/>
                      </a:endParaRPr>
                    </a:p>
                  </a:txBody>
                  <a:tcPr marL="120305" marR="120305" marT="62343" marB="62343">
                    <a:solidFill>
                      <a:schemeClr val="bg2">
                        <a:lumMod val="50000"/>
                      </a:schemeClr>
                    </a:solidFill>
                  </a:tcPr>
                </a:tc>
                <a:tc>
                  <a:txBody>
                    <a:bodyPr/>
                    <a:lstStyle/>
                    <a:p>
                      <a:pPr marL="0" marR="0" algn="ctr">
                        <a:lnSpc>
                          <a:spcPct val="115000"/>
                        </a:lnSpc>
                        <a:spcBef>
                          <a:spcPts val="0"/>
                        </a:spcBef>
                        <a:spcAft>
                          <a:spcPts val="1000"/>
                        </a:spcAft>
                      </a:pPr>
                      <a:r>
                        <a:rPr lang="en-US" sz="2000" dirty="0"/>
                        <a:t>Name</a:t>
                      </a:r>
                      <a:endParaRPr lang="en-US" sz="2000" dirty="0">
                        <a:solidFill>
                          <a:schemeClr val="bg1"/>
                        </a:solidFill>
                        <a:latin typeface="Calibri"/>
                        <a:ea typeface="Calibri"/>
                        <a:cs typeface="Times New Roman"/>
                      </a:endParaRPr>
                    </a:p>
                  </a:txBody>
                  <a:tcPr marL="120305" marR="120305" marT="62343" marB="62343">
                    <a:solidFill>
                      <a:schemeClr val="bg2">
                        <a:lumMod val="50000"/>
                      </a:schemeClr>
                    </a:solidFill>
                  </a:tcPr>
                </a:tc>
                <a:tc>
                  <a:txBody>
                    <a:bodyPr/>
                    <a:lstStyle/>
                    <a:p>
                      <a:pPr marL="0" marR="0" algn="ctr">
                        <a:lnSpc>
                          <a:spcPct val="115000"/>
                        </a:lnSpc>
                        <a:spcBef>
                          <a:spcPts val="0"/>
                        </a:spcBef>
                        <a:spcAft>
                          <a:spcPts val="1000"/>
                        </a:spcAft>
                      </a:pPr>
                      <a:r>
                        <a:rPr lang="en-US" sz="2000" dirty="0" smtClean="0"/>
                        <a:t>Office</a:t>
                      </a:r>
                      <a:r>
                        <a:rPr lang="en-US" sz="2000" baseline="0" dirty="0" smtClean="0"/>
                        <a:t> Telephone</a:t>
                      </a:r>
                      <a:endParaRPr lang="en-US" sz="2000" dirty="0">
                        <a:solidFill>
                          <a:schemeClr val="bg1"/>
                        </a:solidFill>
                        <a:latin typeface="Calibri"/>
                        <a:ea typeface="Calibri"/>
                        <a:cs typeface="Times New Roman"/>
                      </a:endParaRPr>
                    </a:p>
                  </a:txBody>
                  <a:tcPr marL="120305" marR="120305" marT="62343" marB="62343">
                    <a:solidFill>
                      <a:schemeClr val="bg2">
                        <a:lumMod val="50000"/>
                      </a:schemeClr>
                    </a:solidFill>
                  </a:tcPr>
                </a:tc>
                <a:tc>
                  <a:txBody>
                    <a:bodyPr/>
                    <a:lstStyle/>
                    <a:p>
                      <a:pPr marL="0" marR="0" algn="ctr">
                        <a:lnSpc>
                          <a:spcPct val="115000"/>
                        </a:lnSpc>
                        <a:spcBef>
                          <a:spcPts val="0"/>
                        </a:spcBef>
                        <a:spcAft>
                          <a:spcPts val="1000"/>
                        </a:spcAft>
                      </a:pPr>
                      <a:r>
                        <a:rPr lang="en-US" sz="2000" dirty="0"/>
                        <a:t>Email</a:t>
                      </a:r>
                      <a:endParaRPr lang="en-US" sz="2000" dirty="0">
                        <a:solidFill>
                          <a:schemeClr val="bg1"/>
                        </a:solidFill>
                        <a:latin typeface="Calibri"/>
                        <a:ea typeface="Calibri"/>
                        <a:cs typeface="Times New Roman"/>
                      </a:endParaRPr>
                    </a:p>
                  </a:txBody>
                  <a:tcPr marL="120305" marR="120305" marT="62343" marB="62343">
                    <a:solidFill>
                      <a:schemeClr val="bg2">
                        <a:lumMod val="50000"/>
                      </a:schemeClr>
                    </a:solidFill>
                  </a:tcPr>
                </a:tc>
              </a:tr>
              <a:tr h="370840">
                <a:tc>
                  <a:txBody>
                    <a:bodyPr/>
                    <a:lstStyle/>
                    <a:p>
                      <a:pPr algn="ctr"/>
                      <a:r>
                        <a:rPr lang="en-US" sz="2000" dirty="0" smtClean="0"/>
                        <a:t>1</a:t>
                      </a:r>
                      <a:endParaRPr lang="en-US" sz="2000" dirty="0"/>
                    </a:p>
                  </a:txBody>
                  <a:tcPr>
                    <a:noFill/>
                  </a:tcPr>
                </a:tc>
                <a:tc>
                  <a:txBody>
                    <a:bodyPr/>
                    <a:lstStyle/>
                    <a:p>
                      <a:r>
                        <a:rPr lang="en-US" sz="2000" dirty="0" smtClean="0"/>
                        <a:t>Robyn Planchard</a:t>
                      </a:r>
                      <a:endParaRPr lang="en-US" sz="2000" dirty="0"/>
                    </a:p>
                  </a:txBody>
                  <a:tcPr>
                    <a:noFill/>
                  </a:tcPr>
                </a:tc>
                <a:tc>
                  <a:txBody>
                    <a:bodyPr/>
                    <a:lstStyle/>
                    <a:p>
                      <a:r>
                        <a:rPr lang="en-US" sz="2000" dirty="0" smtClean="0"/>
                        <a:t>(404) 985-3808</a:t>
                      </a:r>
                      <a:endParaRPr lang="en-US" sz="2000" dirty="0"/>
                    </a:p>
                  </a:txBody>
                  <a:tcPr>
                    <a:noFill/>
                  </a:tcPr>
                </a:tc>
                <a:tc>
                  <a:txBody>
                    <a:bodyPr/>
                    <a:lstStyle/>
                    <a:p>
                      <a:r>
                        <a:rPr lang="en-US" sz="2000" dirty="0" smtClean="0"/>
                        <a:t>rplanchard@doe.k12.ga.us</a:t>
                      </a:r>
                      <a:endParaRPr lang="en-US" sz="2000" dirty="0"/>
                    </a:p>
                  </a:txBody>
                  <a:tcPr>
                    <a:noFill/>
                  </a:tcPr>
                </a:tc>
              </a:tr>
              <a:tr h="370840">
                <a:tc>
                  <a:txBody>
                    <a:bodyPr/>
                    <a:lstStyle/>
                    <a:p>
                      <a:pPr algn="ctr"/>
                      <a:r>
                        <a:rPr lang="en-US" sz="2000" dirty="0" smtClean="0"/>
                        <a:t>2</a:t>
                      </a:r>
                      <a:endParaRPr lang="en-US" sz="2000" dirty="0"/>
                    </a:p>
                  </a:txBody>
                  <a:tcPr>
                    <a:noFill/>
                  </a:tcPr>
                </a:tc>
                <a:tc>
                  <a:txBody>
                    <a:bodyPr/>
                    <a:lstStyle/>
                    <a:p>
                      <a:r>
                        <a:rPr lang="en-US" sz="2000" dirty="0" smtClean="0"/>
                        <a:t>Randy Phillips</a:t>
                      </a:r>
                      <a:endParaRPr lang="en-US" sz="2000" dirty="0"/>
                    </a:p>
                  </a:txBody>
                  <a:tcPr>
                    <a:noFill/>
                  </a:tcPr>
                </a:tc>
                <a:tc>
                  <a:txBody>
                    <a:bodyPr/>
                    <a:lstStyle/>
                    <a:p>
                      <a:r>
                        <a:rPr lang="en-US" sz="2000" dirty="0" smtClean="0"/>
                        <a:t>(770) 221-5232</a:t>
                      </a:r>
                      <a:endParaRPr lang="en-US" sz="2000" dirty="0"/>
                    </a:p>
                  </a:txBody>
                  <a:tcPr>
                    <a:noFill/>
                  </a:tcPr>
                </a:tc>
                <a:tc>
                  <a:txBody>
                    <a:bodyPr/>
                    <a:lstStyle/>
                    <a:p>
                      <a:r>
                        <a:rPr lang="en-US" sz="2000" dirty="0" smtClean="0"/>
                        <a:t>rphillips@doe.k12.ga.us</a:t>
                      </a:r>
                      <a:endParaRPr lang="en-US" sz="2000" dirty="0"/>
                    </a:p>
                  </a:txBody>
                  <a:tcPr>
                    <a:noFill/>
                  </a:tcPr>
                </a:tc>
              </a:tr>
              <a:tr h="370840">
                <a:tc>
                  <a:txBody>
                    <a:bodyPr/>
                    <a:lstStyle/>
                    <a:p>
                      <a:pPr algn="ctr"/>
                      <a:r>
                        <a:rPr lang="en-US" sz="2000" dirty="0" smtClean="0"/>
                        <a:t>3</a:t>
                      </a:r>
                      <a:endParaRPr lang="en-US" sz="2000" dirty="0"/>
                    </a:p>
                  </a:txBody>
                  <a:tcPr>
                    <a:noFill/>
                  </a:tcPr>
                </a:tc>
                <a:tc>
                  <a:txBody>
                    <a:bodyPr/>
                    <a:lstStyle/>
                    <a:p>
                      <a:r>
                        <a:rPr lang="en-US" sz="2000" dirty="0" smtClean="0"/>
                        <a:t>Anthony Threat</a:t>
                      </a:r>
                      <a:endParaRPr lang="en-US" sz="2000" dirty="0"/>
                    </a:p>
                  </a:txBody>
                  <a:tcPr>
                    <a:noFill/>
                  </a:tcPr>
                </a:tc>
                <a:tc>
                  <a:txBody>
                    <a:bodyPr/>
                    <a:lstStyle/>
                    <a:p>
                      <a:r>
                        <a:rPr lang="en-US" sz="2000" dirty="0" smtClean="0"/>
                        <a:t>(706) 615-0367</a:t>
                      </a:r>
                      <a:endParaRPr lang="en-US" sz="2000" dirty="0"/>
                    </a:p>
                  </a:txBody>
                  <a:tcPr>
                    <a:noFill/>
                  </a:tcPr>
                </a:tc>
                <a:tc>
                  <a:txBody>
                    <a:bodyPr/>
                    <a:lstStyle/>
                    <a:p>
                      <a:r>
                        <a:rPr lang="en-US" sz="2000" dirty="0" smtClean="0"/>
                        <a:t>anthony.threat@doe.k12.ga.us</a:t>
                      </a:r>
                      <a:endParaRPr lang="en-US" sz="2000" dirty="0"/>
                    </a:p>
                  </a:txBody>
                  <a:tcPr>
                    <a:noFill/>
                  </a:tcPr>
                </a:tc>
              </a:tr>
              <a:tr h="370840">
                <a:tc>
                  <a:txBody>
                    <a:bodyPr/>
                    <a:lstStyle/>
                    <a:p>
                      <a:pPr algn="ctr"/>
                      <a:r>
                        <a:rPr lang="en-US" sz="2000" dirty="0" smtClean="0"/>
                        <a:t>4</a:t>
                      </a:r>
                      <a:endParaRPr lang="en-US" sz="2000" dirty="0"/>
                    </a:p>
                  </a:txBody>
                  <a:tcPr>
                    <a:noFill/>
                  </a:tcPr>
                </a:tc>
                <a:tc>
                  <a:txBody>
                    <a:bodyPr/>
                    <a:lstStyle/>
                    <a:p>
                      <a:r>
                        <a:rPr lang="en-US" sz="2000" dirty="0" smtClean="0"/>
                        <a:t>Evelyn Maddox</a:t>
                      </a:r>
                      <a:endParaRPr lang="en-US" sz="2000" dirty="0"/>
                    </a:p>
                  </a:txBody>
                  <a:tcPr>
                    <a:noFill/>
                  </a:tcPr>
                </a:tc>
                <a:tc>
                  <a:txBody>
                    <a:bodyPr/>
                    <a:lstStyle/>
                    <a:p>
                      <a:r>
                        <a:rPr lang="en-US" sz="2000" dirty="0" smtClean="0"/>
                        <a:t>(404) 975-3145</a:t>
                      </a:r>
                      <a:endParaRPr lang="en-US" sz="2000" dirty="0"/>
                    </a:p>
                  </a:txBody>
                  <a:tcPr>
                    <a:noFill/>
                  </a:tcPr>
                </a:tc>
                <a:tc>
                  <a:txBody>
                    <a:bodyPr/>
                    <a:lstStyle/>
                    <a:p>
                      <a:r>
                        <a:rPr lang="en-US" sz="2000" dirty="0" smtClean="0"/>
                        <a:t>emaddox@doe.k12.ga.us</a:t>
                      </a:r>
                      <a:endParaRPr lang="en-US" sz="2000" dirty="0"/>
                    </a:p>
                  </a:txBody>
                  <a:tcPr>
                    <a:noFill/>
                  </a:tcPr>
                </a:tc>
              </a:tr>
              <a:tr h="370840">
                <a:tc>
                  <a:txBody>
                    <a:bodyPr/>
                    <a:lstStyle/>
                    <a:p>
                      <a:pPr algn="ctr"/>
                      <a:r>
                        <a:rPr lang="en-US" sz="2000" dirty="0" smtClean="0"/>
                        <a:t>5</a:t>
                      </a:r>
                      <a:endParaRPr lang="en-US" sz="2000" dirty="0"/>
                    </a:p>
                  </a:txBody>
                  <a:tcPr>
                    <a:noFill/>
                  </a:tcPr>
                </a:tc>
                <a:tc>
                  <a:txBody>
                    <a:bodyPr/>
                    <a:lstStyle/>
                    <a:p>
                      <a:r>
                        <a:rPr lang="en-US" sz="2000" dirty="0" smtClean="0"/>
                        <a:t>Judy Alger</a:t>
                      </a:r>
                      <a:endParaRPr lang="en-US" sz="2000" dirty="0"/>
                    </a:p>
                  </a:txBody>
                  <a:tcPr>
                    <a:noFill/>
                  </a:tcPr>
                </a:tc>
                <a:tc>
                  <a:txBody>
                    <a:bodyPr/>
                    <a:lstStyle/>
                    <a:p>
                      <a:r>
                        <a:rPr lang="en-US" sz="2000" dirty="0" smtClean="0"/>
                        <a:t>(229) 321-9305</a:t>
                      </a:r>
                      <a:endParaRPr lang="en-US" sz="2000" dirty="0"/>
                    </a:p>
                  </a:txBody>
                  <a:tcPr>
                    <a:noFill/>
                  </a:tcPr>
                </a:tc>
                <a:tc>
                  <a:txBody>
                    <a:bodyPr/>
                    <a:lstStyle/>
                    <a:p>
                      <a:r>
                        <a:rPr lang="en-US" sz="2000" dirty="0" smtClean="0"/>
                        <a:t>jualger@doe.k12.ga.us</a:t>
                      </a:r>
                      <a:endParaRPr lang="en-US" sz="2000" dirty="0"/>
                    </a:p>
                  </a:txBody>
                  <a:tcPr>
                    <a:noFill/>
                  </a:tcPr>
                </a:tc>
              </a:tr>
              <a:tr h="370840">
                <a:tc>
                  <a:txBody>
                    <a:bodyPr/>
                    <a:lstStyle/>
                    <a:p>
                      <a:pPr algn="ctr"/>
                      <a:r>
                        <a:rPr lang="en-US" sz="2000" dirty="0" smtClean="0"/>
                        <a:t>6</a:t>
                      </a:r>
                      <a:endParaRPr lang="en-US" sz="2000" dirty="0"/>
                    </a:p>
                  </a:txBody>
                  <a:tcPr>
                    <a:noFill/>
                  </a:tcPr>
                </a:tc>
                <a:tc>
                  <a:txBody>
                    <a:bodyPr/>
                    <a:lstStyle/>
                    <a:p>
                      <a:r>
                        <a:rPr lang="en-US" sz="2000" dirty="0" smtClean="0"/>
                        <a:t>Grace McElveen</a:t>
                      </a:r>
                      <a:endParaRPr lang="en-US" sz="2000" dirty="0"/>
                    </a:p>
                  </a:txBody>
                  <a:tcPr>
                    <a:noFill/>
                  </a:tcPr>
                </a:tc>
                <a:tc>
                  <a:txBody>
                    <a:bodyPr/>
                    <a:lstStyle/>
                    <a:p>
                      <a:r>
                        <a:rPr lang="en-US" sz="2000" dirty="0" smtClean="0"/>
                        <a:t>(912) 334-0802</a:t>
                      </a:r>
                      <a:endParaRPr lang="en-US" sz="2000" dirty="0"/>
                    </a:p>
                  </a:txBody>
                  <a:tcPr>
                    <a:noFill/>
                  </a:tcPr>
                </a:tc>
                <a:tc>
                  <a:txBody>
                    <a:bodyPr/>
                    <a:lstStyle/>
                    <a:p>
                      <a:r>
                        <a:rPr lang="en-US" sz="2000" dirty="0" smtClean="0"/>
                        <a:t>gmcelveen@doe.k12.ga.us</a:t>
                      </a:r>
                      <a:endParaRPr lang="en-US" sz="2000" dirty="0"/>
                    </a:p>
                  </a:txBody>
                  <a:tcPr>
                    <a:noFill/>
                  </a:tcPr>
                </a:tc>
              </a:tr>
              <a:tr h="370840">
                <a:tc>
                  <a:txBody>
                    <a:bodyPr/>
                    <a:lstStyle/>
                    <a:p>
                      <a:pPr algn="ctr"/>
                      <a:r>
                        <a:rPr lang="en-US" sz="2000" dirty="0" smtClean="0"/>
                        <a:t>7</a:t>
                      </a:r>
                      <a:endParaRPr lang="en-US" sz="2000" dirty="0"/>
                    </a:p>
                  </a:txBody>
                  <a:tcPr>
                    <a:noFill/>
                  </a:tcPr>
                </a:tc>
                <a:tc>
                  <a:txBody>
                    <a:bodyPr/>
                    <a:lstStyle/>
                    <a:p>
                      <a:r>
                        <a:rPr lang="en-US" sz="2000" dirty="0" smtClean="0"/>
                        <a:t>Jimmy</a:t>
                      </a:r>
                      <a:r>
                        <a:rPr lang="en-US" sz="2000" baseline="0" dirty="0" smtClean="0"/>
                        <a:t> Everson </a:t>
                      </a:r>
                      <a:endParaRPr lang="en-US" sz="2000" dirty="0"/>
                    </a:p>
                  </a:txBody>
                  <a:tcPr>
                    <a:noFill/>
                  </a:tcPr>
                </a:tc>
                <a:tc>
                  <a:txBody>
                    <a:bodyPr/>
                    <a:lstStyle/>
                    <a:p>
                      <a:r>
                        <a:rPr lang="en-US" sz="2000" dirty="0" smtClean="0"/>
                        <a:t>(229) 723-2664</a:t>
                      </a:r>
                      <a:endParaRPr lang="en-US" sz="2000" dirty="0"/>
                    </a:p>
                  </a:txBody>
                  <a:tcPr>
                    <a:noFill/>
                  </a:tcPr>
                </a:tc>
                <a:tc>
                  <a:txBody>
                    <a:bodyPr/>
                    <a:lstStyle/>
                    <a:p>
                      <a:r>
                        <a:rPr lang="en-US" sz="2000" dirty="0" smtClean="0"/>
                        <a:t>jeverson@doe.k12.ga.us</a:t>
                      </a:r>
                      <a:endParaRPr lang="en-US" sz="2000" dirty="0"/>
                    </a:p>
                  </a:txBody>
                  <a:tcPr>
                    <a:noFill/>
                  </a:tcPr>
                </a:tc>
              </a:tr>
            </a:tbl>
          </a:graphicData>
        </a:graphic>
      </p:graphicFrame>
    </p:spTree>
    <p:extLst>
      <p:ext uri="{BB962C8B-B14F-4D97-AF65-F5344CB8AC3E}">
        <p14:creationId xmlns:p14="http://schemas.microsoft.com/office/powerpoint/2010/main" val="38149401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accent6">
                    <a:lumMod val="50000"/>
                  </a:schemeClr>
                </a:solidFill>
                <a:effectLst>
                  <a:outerShdw blurRad="38100" dist="38100" dir="2700000" algn="tl">
                    <a:srgbClr val="000000">
                      <a:alpha val="43137"/>
                    </a:srgbClr>
                  </a:outerShdw>
                </a:effectLst>
              </a:rPr>
              <a:t>Title I, Part A Program </a:t>
            </a:r>
            <a:r>
              <a:rPr lang="en-US" sz="3600" dirty="0" smtClean="0">
                <a:solidFill>
                  <a:schemeClr val="accent6">
                    <a:lumMod val="50000"/>
                  </a:schemeClr>
                </a:solidFill>
                <a:effectLst>
                  <a:outerShdw blurRad="38100" dist="38100" dir="2700000" algn="tl">
                    <a:srgbClr val="000000">
                      <a:alpha val="43137"/>
                    </a:srgbClr>
                  </a:outerShdw>
                </a:effectLst>
              </a:rPr>
              <a:t>Specialist</a:t>
            </a:r>
            <a:r>
              <a:rPr lang="en-US" sz="3600" dirty="0">
                <a:solidFill>
                  <a:schemeClr val="accent6">
                    <a:lumMod val="50000"/>
                  </a:schemeClr>
                </a:solidFill>
                <a:effectLst>
                  <a:outerShdw blurRad="38100" dist="38100" dir="2700000" algn="tl">
                    <a:srgbClr val="000000">
                      <a:alpha val="43137"/>
                    </a:srgbClr>
                  </a:outerShdw>
                </a:effectLst>
              </a:rPr>
              <a:t/>
            </a:r>
            <a:br>
              <a:rPr lang="en-US" sz="3600" dirty="0">
                <a:solidFill>
                  <a:schemeClr val="accent6">
                    <a:lumMod val="50000"/>
                  </a:schemeClr>
                </a:solidFill>
                <a:effectLst>
                  <a:outerShdw blurRad="38100" dist="38100" dir="2700000" algn="tl">
                    <a:srgbClr val="000000">
                      <a:alpha val="43137"/>
                    </a:srgbClr>
                  </a:outerShdw>
                </a:effectLst>
              </a:rPr>
            </a:br>
            <a:r>
              <a:rPr lang="en-US" sz="3600" dirty="0">
                <a:solidFill>
                  <a:schemeClr val="accent6">
                    <a:lumMod val="50000"/>
                  </a:schemeClr>
                </a:solidFill>
                <a:effectLst>
                  <a:outerShdw blurRad="38100" dist="38100" dir="2700000" algn="tl">
                    <a:srgbClr val="000000">
                      <a:alpha val="43137"/>
                    </a:srgbClr>
                  </a:outerShdw>
                </a:effectLst>
              </a:rPr>
              <a:t>Contact Information</a:t>
            </a:r>
            <a:endParaRPr lang="en-US" sz="36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21364164"/>
              </p:ext>
            </p:extLst>
          </p:nvPr>
        </p:nvGraphicFramePr>
        <p:xfrm>
          <a:off x="387179" y="1825625"/>
          <a:ext cx="8410832" cy="3858486"/>
        </p:xfrm>
        <a:graphic>
          <a:graphicData uri="http://schemas.openxmlformats.org/drawingml/2006/table">
            <a:tbl>
              <a:tblPr firstRow="1" bandRow="1">
                <a:tableStyleId>{5C22544A-7EE6-4342-B048-85BDC9FD1C3A}</a:tableStyleId>
              </a:tblPr>
              <a:tblGrid>
                <a:gridCol w="799070"/>
                <a:gridCol w="1919416"/>
                <a:gridCol w="2133600"/>
                <a:gridCol w="3558746"/>
              </a:tblGrid>
              <a:tr h="370840">
                <a:tc>
                  <a:txBody>
                    <a:bodyPr/>
                    <a:lstStyle/>
                    <a:p>
                      <a:pPr marL="0" marR="0" algn="ctr">
                        <a:lnSpc>
                          <a:spcPct val="115000"/>
                        </a:lnSpc>
                        <a:spcBef>
                          <a:spcPts val="0"/>
                        </a:spcBef>
                        <a:spcAft>
                          <a:spcPts val="1000"/>
                        </a:spcAft>
                      </a:pPr>
                      <a:r>
                        <a:rPr lang="en-US" sz="2000" b="1" dirty="0">
                          <a:solidFill>
                            <a:schemeClr val="bg1"/>
                          </a:solidFill>
                          <a:latin typeface="Calibri"/>
                          <a:ea typeface="Calibri"/>
                          <a:cs typeface="Times New Roman"/>
                        </a:rPr>
                        <a:t>Area</a:t>
                      </a:r>
                      <a:endParaRPr lang="en-US" sz="2000" dirty="0">
                        <a:solidFill>
                          <a:schemeClr val="bg1"/>
                        </a:solidFill>
                        <a:latin typeface="Calibri"/>
                        <a:ea typeface="Calibri"/>
                        <a:cs typeface="Times New Roman"/>
                      </a:endParaRPr>
                    </a:p>
                  </a:txBody>
                  <a:tcPr marL="120305" marR="120305" marT="62343" marB="62343">
                    <a:solidFill>
                      <a:schemeClr val="bg2">
                        <a:lumMod val="50000"/>
                      </a:schemeClr>
                    </a:solidFill>
                  </a:tcPr>
                </a:tc>
                <a:tc>
                  <a:txBody>
                    <a:bodyPr/>
                    <a:lstStyle/>
                    <a:p>
                      <a:pPr marL="0" marR="0" algn="ctr">
                        <a:lnSpc>
                          <a:spcPct val="115000"/>
                        </a:lnSpc>
                        <a:spcBef>
                          <a:spcPts val="0"/>
                        </a:spcBef>
                        <a:spcAft>
                          <a:spcPts val="1000"/>
                        </a:spcAft>
                      </a:pPr>
                      <a:r>
                        <a:rPr lang="en-US" sz="2000" b="1" dirty="0">
                          <a:solidFill>
                            <a:schemeClr val="bg1"/>
                          </a:solidFill>
                          <a:latin typeface="Calibri"/>
                          <a:ea typeface="Calibri"/>
                          <a:cs typeface="Times New Roman"/>
                        </a:rPr>
                        <a:t>Name</a:t>
                      </a:r>
                      <a:endParaRPr lang="en-US" sz="2000" dirty="0">
                        <a:solidFill>
                          <a:schemeClr val="bg1"/>
                        </a:solidFill>
                        <a:latin typeface="Calibri"/>
                        <a:ea typeface="Calibri"/>
                        <a:cs typeface="Times New Roman"/>
                      </a:endParaRPr>
                    </a:p>
                  </a:txBody>
                  <a:tcPr marL="120305" marR="120305" marT="62343" marB="62343">
                    <a:solidFill>
                      <a:schemeClr val="bg2">
                        <a:lumMod val="50000"/>
                      </a:schemeClr>
                    </a:solidFill>
                  </a:tcPr>
                </a:tc>
                <a:tc>
                  <a:txBody>
                    <a:bodyPr/>
                    <a:lstStyle/>
                    <a:p>
                      <a:pPr marL="0" marR="0" algn="ctr">
                        <a:lnSpc>
                          <a:spcPct val="115000"/>
                        </a:lnSpc>
                        <a:spcBef>
                          <a:spcPts val="0"/>
                        </a:spcBef>
                        <a:spcAft>
                          <a:spcPts val="1000"/>
                        </a:spcAft>
                      </a:pPr>
                      <a:r>
                        <a:rPr lang="en-US" sz="2000" b="1" dirty="0" smtClean="0">
                          <a:solidFill>
                            <a:schemeClr val="bg1"/>
                          </a:solidFill>
                          <a:latin typeface="Calibri"/>
                          <a:ea typeface="Calibri"/>
                          <a:cs typeface="Times New Roman"/>
                        </a:rPr>
                        <a:t>Office</a:t>
                      </a:r>
                      <a:r>
                        <a:rPr lang="en-US" sz="2000" b="1" baseline="0" dirty="0" smtClean="0">
                          <a:solidFill>
                            <a:schemeClr val="bg1"/>
                          </a:solidFill>
                          <a:latin typeface="Calibri"/>
                          <a:ea typeface="Calibri"/>
                          <a:cs typeface="Times New Roman"/>
                        </a:rPr>
                        <a:t> Telephone</a:t>
                      </a:r>
                      <a:endParaRPr lang="en-US" sz="2000" dirty="0">
                        <a:solidFill>
                          <a:schemeClr val="bg1"/>
                        </a:solidFill>
                        <a:latin typeface="Calibri"/>
                        <a:ea typeface="Calibri"/>
                        <a:cs typeface="Times New Roman"/>
                      </a:endParaRPr>
                    </a:p>
                  </a:txBody>
                  <a:tcPr marL="120305" marR="120305" marT="62343" marB="62343">
                    <a:solidFill>
                      <a:schemeClr val="bg2">
                        <a:lumMod val="50000"/>
                      </a:schemeClr>
                    </a:solidFill>
                  </a:tcPr>
                </a:tc>
                <a:tc>
                  <a:txBody>
                    <a:bodyPr/>
                    <a:lstStyle/>
                    <a:p>
                      <a:pPr marL="0" marR="0" algn="ctr">
                        <a:lnSpc>
                          <a:spcPct val="115000"/>
                        </a:lnSpc>
                        <a:spcBef>
                          <a:spcPts val="0"/>
                        </a:spcBef>
                        <a:spcAft>
                          <a:spcPts val="1000"/>
                        </a:spcAft>
                      </a:pPr>
                      <a:r>
                        <a:rPr lang="en-US" sz="2000" b="1" dirty="0">
                          <a:solidFill>
                            <a:schemeClr val="bg1"/>
                          </a:solidFill>
                          <a:latin typeface="Calibri"/>
                          <a:ea typeface="Calibri"/>
                          <a:cs typeface="Times New Roman"/>
                        </a:rPr>
                        <a:t>Email</a:t>
                      </a:r>
                      <a:endParaRPr lang="en-US" sz="2000" dirty="0">
                        <a:solidFill>
                          <a:schemeClr val="bg1"/>
                        </a:solidFill>
                        <a:latin typeface="Calibri"/>
                        <a:ea typeface="Calibri"/>
                        <a:cs typeface="Times New Roman"/>
                      </a:endParaRPr>
                    </a:p>
                  </a:txBody>
                  <a:tcPr marL="120305" marR="120305" marT="62343" marB="62343">
                    <a:solidFill>
                      <a:schemeClr val="bg2">
                        <a:lumMod val="50000"/>
                      </a:schemeClr>
                    </a:solidFill>
                  </a:tcPr>
                </a:tc>
              </a:tr>
              <a:tr h="370840">
                <a:tc>
                  <a:txBody>
                    <a:bodyPr/>
                    <a:lstStyle/>
                    <a:p>
                      <a:pPr algn="ctr"/>
                      <a:r>
                        <a:rPr lang="en-US" sz="2000" dirty="0" smtClean="0"/>
                        <a:t>8</a:t>
                      </a:r>
                      <a:endParaRPr lang="en-US" sz="2000" dirty="0"/>
                    </a:p>
                  </a:txBody>
                  <a:tcPr>
                    <a:noFill/>
                  </a:tcPr>
                </a:tc>
                <a:tc>
                  <a:txBody>
                    <a:bodyPr/>
                    <a:lstStyle/>
                    <a:p>
                      <a:r>
                        <a:rPr lang="en-US" sz="2000" dirty="0" smtClean="0"/>
                        <a:t>Marijo Pitts-Sheffield</a:t>
                      </a:r>
                      <a:endParaRPr lang="en-US" sz="2000" dirty="0"/>
                    </a:p>
                  </a:txBody>
                  <a:tcPr>
                    <a:noFill/>
                  </a:tcPr>
                </a:tc>
                <a:tc>
                  <a:txBody>
                    <a:bodyPr/>
                    <a:lstStyle/>
                    <a:p>
                      <a:r>
                        <a:rPr lang="en-US" sz="2000" dirty="0" smtClean="0"/>
                        <a:t>(912) 269-1216</a:t>
                      </a:r>
                      <a:endParaRPr lang="en-US" sz="2000" dirty="0"/>
                    </a:p>
                  </a:txBody>
                  <a:tcPr>
                    <a:noFill/>
                  </a:tcPr>
                </a:tc>
                <a:tc>
                  <a:txBody>
                    <a:bodyPr/>
                    <a:lstStyle/>
                    <a:p>
                      <a:r>
                        <a:rPr lang="en-US" sz="2000" dirty="0" smtClean="0"/>
                        <a:t>mpitts@doe.k12.ga.us</a:t>
                      </a:r>
                      <a:endParaRPr lang="en-US" sz="2000" dirty="0"/>
                    </a:p>
                  </a:txBody>
                  <a:tcPr>
                    <a:noFill/>
                  </a:tcPr>
                </a:tc>
              </a:tr>
              <a:tr h="370840">
                <a:tc>
                  <a:txBody>
                    <a:bodyPr/>
                    <a:lstStyle/>
                    <a:p>
                      <a:pPr algn="ctr"/>
                      <a:r>
                        <a:rPr lang="en-US" sz="2000" dirty="0" smtClean="0"/>
                        <a:t>9</a:t>
                      </a:r>
                      <a:endParaRPr lang="en-US" sz="2000" dirty="0"/>
                    </a:p>
                  </a:txBody>
                  <a:tcPr>
                    <a:noFill/>
                  </a:tcPr>
                </a:tc>
                <a:tc>
                  <a:txBody>
                    <a:bodyPr/>
                    <a:lstStyle/>
                    <a:p>
                      <a:r>
                        <a:rPr lang="en-US" sz="2000" dirty="0" smtClean="0"/>
                        <a:t>Kathy Pruett</a:t>
                      </a:r>
                      <a:endParaRPr lang="en-US" sz="2000" dirty="0"/>
                    </a:p>
                  </a:txBody>
                  <a:tcPr>
                    <a:noFill/>
                  </a:tcPr>
                </a:tc>
                <a:tc>
                  <a:txBody>
                    <a:bodyPr/>
                    <a:lstStyle/>
                    <a:p>
                      <a:r>
                        <a:rPr lang="en-US" sz="2000" dirty="0" smtClean="0"/>
                        <a:t>(706) 540-8959</a:t>
                      </a:r>
                      <a:endParaRPr lang="en-US" sz="2000" dirty="0"/>
                    </a:p>
                  </a:txBody>
                  <a:tcPr>
                    <a:noFill/>
                  </a:tcPr>
                </a:tc>
                <a:tc>
                  <a:txBody>
                    <a:bodyPr/>
                    <a:lstStyle/>
                    <a:p>
                      <a:r>
                        <a:rPr lang="en-US" sz="2000" dirty="0" smtClean="0"/>
                        <a:t>kpruett@doe.k12.ga.us</a:t>
                      </a:r>
                      <a:endParaRPr lang="en-US" sz="2000" dirty="0"/>
                    </a:p>
                  </a:txBody>
                  <a:tcPr>
                    <a:noFill/>
                  </a:tcPr>
                </a:tc>
              </a:tr>
              <a:tr h="370840">
                <a:tc>
                  <a:txBody>
                    <a:bodyPr/>
                    <a:lstStyle/>
                    <a:p>
                      <a:pPr algn="ctr"/>
                      <a:r>
                        <a:rPr lang="en-US" sz="2000" dirty="0" smtClean="0"/>
                        <a:t>10</a:t>
                      </a:r>
                      <a:endParaRPr lang="en-US" sz="2000" dirty="0"/>
                    </a:p>
                  </a:txBody>
                  <a:tcPr>
                    <a:noFill/>
                  </a:tcPr>
                </a:tc>
                <a:tc>
                  <a:txBody>
                    <a:bodyPr/>
                    <a:lstStyle/>
                    <a:p>
                      <a:r>
                        <a:rPr lang="en-US" sz="2000" dirty="0" smtClean="0"/>
                        <a:t>Elaine Dawsey</a:t>
                      </a:r>
                      <a:endParaRPr lang="en-US" sz="2000" dirty="0"/>
                    </a:p>
                  </a:txBody>
                  <a:tcPr>
                    <a:noFill/>
                  </a:tcPr>
                </a:tc>
                <a:tc>
                  <a:txBody>
                    <a:bodyPr/>
                    <a:lstStyle/>
                    <a:p>
                      <a:r>
                        <a:rPr lang="en-US" sz="2000" dirty="0" smtClean="0"/>
                        <a:t>(478) 971-0114</a:t>
                      </a:r>
                      <a:endParaRPr lang="en-US" sz="2000" dirty="0"/>
                    </a:p>
                  </a:txBody>
                  <a:tcPr>
                    <a:noFill/>
                  </a:tcPr>
                </a:tc>
                <a:tc>
                  <a:txBody>
                    <a:bodyPr/>
                    <a:lstStyle/>
                    <a:p>
                      <a:r>
                        <a:rPr lang="en-US" sz="2000" dirty="0" smtClean="0"/>
                        <a:t>edawsey.threat@doe.k12.ga.us</a:t>
                      </a:r>
                      <a:endParaRPr lang="en-US" sz="2000" dirty="0"/>
                    </a:p>
                  </a:txBody>
                  <a:tcPr>
                    <a:noFill/>
                  </a:tcPr>
                </a:tc>
              </a:tr>
              <a:tr h="370840">
                <a:tc>
                  <a:txBody>
                    <a:bodyPr/>
                    <a:lstStyle/>
                    <a:p>
                      <a:pPr algn="ctr"/>
                      <a:r>
                        <a:rPr lang="en-US" sz="2000" dirty="0" smtClean="0"/>
                        <a:t>11</a:t>
                      </a:r>
                      <a:endParaRPr lang="en-US" sz="2000" dirty="0"/>
                    </a:p>
                  </a:txBody>
                  <a:tcPr>
                    <a:noFill/>
                  </a:tcPr>
                </a:tc>
                <a:tc>
                  <a:txBody>
                    <a:bodyPr/>
                    <a:lstStyle/>
                    <a:p>
                      <a:r>
                        <a:rPr lang="en-US" sz="2000" dirty="0" smtClean="0"/>
                        <a:t>Olufunke Osunkoya</a:t>
                      </a:r>
                      <a:endParaRPr lang="en-US" sz="2000" dirty="0"/>
                    </a:p>
                  </a:txBody>
                  <a:tcPr>
                    <a:noFill/>
                  </a:tcPr>
                </a:tc>
                <a:tc>
                  <a:txBody>
                    <a:bodyPr/>
                    <a:lstStyle/>
                    <a:p>
                      <a:r>
                        <a:rPr lang="en-US" sz="2000" dirty="0" smtClean="0"/>
                        <a:t>(678) 704-3557</a:t>
                      </a:r>
                      <a:endParaRPr lang="en-US" sz="2000" dirty="0"/>
                    </a:p>
                  </a:txBody>
                  <a:tcPr>
                    <a:noFill/>
                  </a:tcPr>
                </a:tc>
                <a:tc>
                  <a:txBody>
                    <a:bodyPr/>
                    <a:lstStyle/>
                    <a:p>
                      <a:r>
                        <a:rPr lang="en-US" sz="2000" dirty="0" smtClean="0"/>
                        <a:t>oosunkoya@doe.k12.ga.us</a:t>
                      </a:r>
                      <a:endParaRPr lang="en-US" sz="2000" dirty="0"/>
                    </a:p>
                  </a:txBody>
                  <a:tcPr>
                    <a:noFill/>
                  </a:tcPr>
                </a:tc>
              </a:tr>
              <a:tr h="370840">
                <a:tc>
                  <a:txBody>
                    <a:bodyPr/>
                    <a:lstStyle/>
                    <a:p>
                      <a:pPr algn="ctr"/>
                      <a:r>
                        <a:rPr lang="en-US" sz="2000" dirty="0" smtClean="0"/>
                        <a:t>12</a:t>
                      </a:r>
                      <a:endParaRPr lang="en-US" sz="2000" dirty="0"/>
                    </a:p>
                  </a:txBody>
                  <a:tcPr>
                    <a:noFill/>
                  </a:tcPr>
                </a:tc>
                <a:tc>
                  <a:txBody>
                    <a:bodyPr/>
                    <a:lstStyle/>
                    <a:p>
                      <a:r>
                        <a:rPr lang="en-US" sz="2000" dirty="0" smtClean="0"/>
                        <a:t>Bobby Trawick</a:t>
                      </a:r>
                      <a:endParaRPr lang="en-US" sz="2000" dirty="0"/>
                    </a:p>
                  </a:txBody>
                  <a:tcPr>
                    <a:noFill/>
                  </a:tcPr>
                </a:tc>
                <a:tc>
                  <a:txBody>
                    <a:bodyPr/>
                    <a:lstStyle/>
                    <a:p>
                      <a:r>
                        <a:rPr lang="en-US" sz="2000" dirty="0" smtClean="0"/>
                        <a:t>(229) 246-1976</a:t>
                      </a:r>
                      <a:endParaRPr lang="en-US" sz="2000" dirty="0"/>
                    </a:p>
                  </a:txBody>
                  <a:tcPr>
                    <a:noFill/>
                  </a:tcPr>
                </a:tc>
                <a:tc>
                  <a:txBody>
                    <a:bodyPr/>
                    <a:lstStyle/>
                    <a:p>
                      <a:r>
                        <a:rPr lang="en-US" sz="2000" dirty="0" smtClean="0"/>
                        <a:t>btrawick@doe.k12.ga.us</a:t>
                      </a:r>
                      <a:endParaRPr lang="en-US" sz="2000" dirty="0"/>
                    </a:p>
                  </a:txBody>
                  <a:tcPr>
                    <a:noFill/>
                  </a:tcPr>
                </a:tc>
              </a:tr>
              <a:tr h="370840">
                <a:tc>
                  <a:txBody>
                    <a:bodyPr/>
                    <a:lstStyle/>
                    <a:p>
                      <a:pPr algn="ctr"/>
                      <a:r>
                        <a:rPr lang="en-US" sz="2000" dirty="0" smtClean="0"/>
                        <a:t>13</a:t>
                      </a:r>
                      <a:endParaRPr lang="en-US" sz="2000" dirty="0"/>
                    </a:p>
                  </a:txBody>
                  <a:tcPr>
                    <a:noFill/>
                  </a:tcPr>
                </a:tc>
                <a:tc>
                  <a:txBody>
                    <a:bodyPr/>
                    <a:lstStyle/>
                    <a:p>
                      <a:r>
                        <a:rPr lang="en-US" sz="2000" dirty="0" smtClean="0"/>
                        <a:t>Ken Banter</a:t>
                      </a:r>
                      <a:endParaRPr lang="en-US" sz="2000" dirty="0"/>
                    </a:p>
                  </a:txBody>
                  <a:tcPr>
                    <a:noFill/>
                  </a:tcPr>
                </a:tc>
                <a:tc>
                  <a:txBody>
                    <a:bodyPr/>
                    <a:lstStyle/>
                    <a:p>
                      <a:r>
                        <a:rPr lang="en-US" sz="2000" dirty="0" smtClean="0"/>
                        <a:t>(478) 960-2255</a:t>
                      </a:r>
                      <a:endParaRPr lang="en-US" sz="2000" dirty="0"/>
                    </a:p>
                  </a:txBody>
                  <a:tcPr>
                    <a:noFill/>
                  </a:tcPr>
                </a:tc>
                <a:tc>
                  <a:txBody>
                    <a:bodyPr/>
                    <a:lstStyle/>
                    <a:p>
                      <a:r>
                        <a:rPr lang="en-US" sz="2000" dirty="0" smtClean="0"/>
                        <a:t>kbanter@doe.k12.ga.us</a:t>
                      </a:r>
                      <a:endParaRPr lang="en-US" sz="2000" dirty="0"/>
                    </a:p>
                  </a:txBody>
                  <a:tcPr>
                    <a:noFill/>
                  </a:tcPr>
                </a:tc>
              </a:tr>
              <a:tr h="370840">
                <a:tc>
                  <a:txBody>
                    <a:bodyPr/>
                    <a:lstStyle/>
                    <a:p>
                      <a:pPr algn="ctr"/>
                      <a:r>
                        <a:rPr lang="en-US" sz="2000" dirty="0" smtClean="0"/>
                        <a:t>14</a:t>
                      </a:r>
                      <a:endParaRPr lang="en-US" sz="2000" dirty="0"/>
                    </a:p>
                  </a:txBody>
                  <a:tcPr>
                    <a:noFill/>
                  </a:tcPr>
                </a:tc>
                <a:tc>
                  <a:txBody>
                    <a:bodyPr/>
                    <a:lstStyle/>
                    <a:p>
                      <a:r>
                        <a:rPr lang="en-US" sz="2000" dirty="0" smtClean="0"/>
                        <a:t>Tammy</a:t>
                      </a:r>
                      <a:r>
                        <a:rPr lang="en-US" sz="2000" baseline="0" dirty="0" smtClean="0"/>
                        <a:t> Wilkes</a:t>
                      </a:r>
                      <a:endParaRPr lang="en-US" sz="2000" dirty="0"/>
                    </a:p>
                  </a:txBody>
                  <a:tcPr>
                    <a:noFill/>
                  </a:tcPr>
                </a:tc>
                <a:tc>
                  <a:txBody>
                    <a:bodyPr/>
                    <a:lstStyle/>
                    <a:p>
                      <a:r>
                        <a:rPr lang="en-US" sz="2000" dirty="0" smtClean="0"/>
                        <a:t>(478) 237-2873</a:t>
                      </a:r>
                      <a:endParaRPr lang="en-US" sz="2000" dirty="0"/>
                    </a:p>
                  </a:txBody>
                  <a:tcPr>
                    <a:noFill/>
                  </a:tcPr>
                </a:tc>
                <a:tc>
                  <a:txBody>
                    <a:bodyPr/>
                    <a:lstStyle/>
                    <a:p>
                      <a:r>
                        <a:rPr lang="en-US" sz="2000" dirty="0" smtClean="0"/>
                        <a:t>twilkes@doe.k12.ga.us</a:t>
                      </a:r>
                      <a:endParaRPr lang="en-US" sz="2000" dirty="0"/>
                    </a:p>
                  </a:txBody>
                  <a:tcPr>
                    <a:noFill/>
                  </a:tcPr>
                </a:tc>
              </a:tr>
            </a:tbl>
          </a:graphicData>
        </a:graphic>
      </p:graphicFrame>
    </p:spTree>
    <p:extLst>
      <p:ext uri="{BB962C8B-B14F-4D97-AF65-F5344CB8AC3E}">
        <p14:creationId xmlns:p14="http://schemas.microsoft.com/office/powerpoint/2010/main" val="23955354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p:nvPr>
        </p:nvSpPr>
        <p:spPr>
          <a:xfrm>
            <a:off x="168813" y="112541"/>
            <a:ext cx="6627404" cy="1312605"/>
          </a:xfrm>
        </p:spPr>
        <p:txBody>
          <a:bodyPr>
            <a:noAutofit/>
          </a:bodyPr>
          <a:lstStyle/>
          <a:p>
            <a:pPr eaLnBrk="1" hangingPunct="1">
              <a:defRPr/>
            </a:pPr>
            <a:r>
              <a:rPr lang="en-US" sz="3600" dirty="0">
                <a:solidFill>
                  <a:schemeClr val="accent6">
                    <a:lumMod val="50000"/>
                  </a:schemeClr>
                </a:solidFill>
                <a:effectLst>
                  <a:outerShdw blurRad="38100" dist="38100" dir="2700000" algn="tl">
                    <a:srgbClr val="000000">
                      <a:alpha val="43137"/>
                    </a:srgbClr>
                  </a:outerShdw>
                </a:effectLst>
              </a:rPr>
              <a:t>Title II, Part A Program Specialist </a:t>
            </a:r>
            <a:br>
              <a:rPr lang="en-US" sz="3600" dirty="0">
                <a:solidFill>
                  <a:schemeClr val="accent6">
                    <a:lumMod val="50000"/>
                  </a:schemeClr>
                </a:solidFill>
                <a:effectLst>
                  <a:outerShdw blurRad="38100" dist="38100" dir="2700000" algn="tl">
                    <a:srgbClr val="000000">
                      <a:alpha val="43137"/>
                    </a:srgbClr>
                  </a:outerShdw>
                </a:effectLst>
              </a:rPr>
            </a:br>
            <a:r>
              <a:rPr lang="en-US" sz="3600" dirty="0">
                <a:solidFill>
                  <a:schemeClr val="accent6">
                    <a:lumMod val="50000"/>
                  </a:schemeClr>
                </a:solidFill>
                <a:effectLst>
                  <a:outerShdw blurRad="38100" dist="38100" dir="2700000" algn="tl">
                    <a:srgbClr val="000000">
                      <a:alpha val="43137"/>
                    </a:srgbClr>
                  </a:outerShdw>
                </a:effectLst>
              </a:rPr>
              <a:t>Contact Information</a:t>
            </a:r>
          </a:p>
        </p:txBody>
      </p:sp>
      <p:graphicFrame>
        <p:nvGraphicFramePr>
          <p:cNvPr id="2" name="Table 1"/>
          <p:cNvGraphicFramePr>
            <a:graphicFrameLocks noGrp="1"/>
          </p:cNvGraphicFramePr>
          <p:nvPr>
            <p:extLst>
              <p:ext uri="{D42A27DB-BD31-4B8C-83A1-F6EECF244321}">
                <p14:modId xmlns:p14="http://schemas.microsoft.com/office/powerpoint/2010/main" val="2581589270"/>
              </p:ext>
            </p:extLst>
          </p:nvPr>
        </p:nvGraphicFramePr>
        <p:xfrm>
          <a:off x="333228" y="1533379"/>
          <a:ext cx="7840101" cy="4691182"/>
        </p:xfrm>
        <a:graphic>
          <a:graphicData uri="http://schemas.openxmlformats.org/drawingml/2006/table">
            <a:tbl>
              <a:tblPr firstRow="1" bandRow="1">
                <a:tableStyleId>{5940675A-B579-460E-94D1-54222C63F5DA}</a:tableStyleId>
              </a:tblPr>
              <a:tblGrid>
                <a:gridCol w="1721432"/>
                <a:gridCol w="2306325"/>
                <a:gridCol w="3812344"/>
              </a:tblGrid>
              <a:tr h="379827">
                <a:tc>
                  <a:txBody>
                    <a:bodyPr/>
                    <a:lstStyle/>
                    <a:p>
                      <a:pPr marL="0" marR="0" indent="0" algn="ctr" defTabSz="684520" rtl="0" eaLnBrk="1" fontAlgn="auto" latinLnBrk="0" hangingPunct="1">
                        <a:lnSpc>
                          <a:spcPct val="100000"/>
                        </a:lnSpc>
                        <a:spcBef>
                          <a:spcPts val="0"/>
                        </a:spcBef>
                        <a:spcAft>
                          <a:spcPts val="0"/>
                        </a:spcAft>
                        <a:buClrTx/>
                        <a:buSzTx/>
                        <a:buFontTx/>
                        <a:buNone/>
                        <a:tabLst/>
                        <a:defRPr/>
                      </a:pPr>
                      <a:r>
                        <a:rPr lang="en-US" sz="1800" b="1" dirty="0" smtClean="0">
                          <a:solidFill>
                            <a:schemeClr val="bg1"/>
                          </a:solidFill>
                        </a:rPr>
                        <a:t>Specialist</a:t>
                      </a:r>
                      <a:endParaRPr lang="en-US" sz="1800" b="1" dirty="0">
                        <a:solidFill>
                          <a:schemeClr val="bg1"/>
                        </a:solidFill>
                      </a:endParaRPr>
                    </a:p>
                  </a:txBody>
                  <a:tcPr marL="91435" marR="91435"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marL="0" marR="0" indent="0" algn="ctr" defTabSz="684520" rtl="0" eaLnBrk="1" fontAlgn="auto" latinLnBrk="0" hangingPunct="1">
                        <a:lnSpc>
                          <a:spcPct val="100000"/>
                        </a:lnSpc>
                        <a:spcBef>
                          <a:spcPts val="0"/>
                        </a:spcBef>
                        <a:spcAft>
                          <a:spcPts val="0"/>
                        </a:spcAft>
                        <a:buClrTx/>
                        <a:buSzTx/>
                        <a:buFontTx/>
                        <a:buNone/>
                        <a:tabLst/>
                        <a:defRPr/>
                      </a:pPr>
                      <a:r>
                        <a:rPr lang="en-US" sz="1800" b="1" dirty="0" smtClean="0">
                          <a:solidFill>
                            <a:schemeClr val="bg1"/>
                          </a:solidFill>
                        </a:rPr>
                        <a:t>Email</a:t>
                      </a:r>
                    </a:p>
                  </a:txBody>
                  <a:tcPr marL="91435" marR="9143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bg1"/>
                          </a:solidFill>
                        </a:rPr>
                        <a:t>Area</a:t>
                      </a:r>
                      <a:endParaRPr lang="en-US" sz="1800" b="1" dirty="0">
                        <a:solidFill>
                          <a:schemeClr val="bg1"/>
                        </a:solidFill>
                      </a:endParaRPr>
                    </a:p>
                  </a:txBody>
                  <a:tcPr marL="91435" marR="91435"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r>
              <a:tr h="578257">
                <a:tc>
                  <a:txBody>
                    <a:bodyPr/>
                    <a:lstStyle/>
                    <a:p>
                      <a:pPr marL="0" marR="0" indent="0" algn="ctr" defTabSz="684520" rtl="0" eaLnBrk="1" fontAlgn="auto" latinLnBrk="0" hangingPunct="1">
                        <a:lnSpc>
                          <a:spcPct val="100000"/>
                        </a:lnSpc>
                        <a:spcBef>
                          <a:spcPts val="0"/>
                        </a:spcBef>
                        <a:spcAft>
                          <a:spcPts val="0"/>
                        </a:spcAft>
                        <a:buClrTx/>
                        <a:buSzTx/>
                        <a:buFontTx/>
                        <a:buNone/>
                        <a:tabLst/>
                        <a:defRPr/>
                      </a:pPr>
                      <a:r>
                        <a:rPr lang="en-US" altLang="en-US" sz="1500" b="1" dirty="0" smtClean="0"/>
                        <a:t>Carly Ambler</a:t>
                      </a:r>
                      <a:endParaRPr lang="en-US" sz="1500" b="1" dirty="0"/>
                    </a:p>
                  </a:txBody>
                  <a:tcPr marL="91435" marR="91435"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684520" rtl="0" eaLnBrk="1" fontAlgn="auto" latinLnBrk="0" hangingPunct="1">
                        <a:lnSpc>
                          <a:spcPct val="100000"/>
                        </a:lnSpc>
                        <a:spcBef>
                          <a:spcPts val="0"/>
                        </a:spcBef>
                        <a:spcAft>
                          <a:spcPts val="0"/>
                        </a:spcAft>
                        <a:buClrTx/>
                        <a:buSzTx/>
                        <a:buFontTx/>
                        <a:buNone/>
                        <a:tabLst/>
                        <a:defRPr/>
                      </a:pPr>
                      <a:r>
                        <a:rPr lang="en-US" altLang="en-US" sz="1500" b="1" dirty="0" smtClean="0"/>
                        <a:t>cambler@doe.k12.ga.us</a:t>
                      </a:r>
                      <a:endParaRPr lang="en-US" sz="1500" b="1" dirty="0" smtClean="0"/>
                    </a:p>
                  </a:txBody>
                  <a:tcPr marL="91435" marR="9143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baseline="0" dirty="0" smtClean="0"/>
                        <a:t>Charters, </a:t>
                      </a:r>
                      <a:r>
                        <a:rPr lang="en-US" sz="1500" b="1" dirty="0" smtClean="0"/>
                        <a:t>Middle GA  RESA, Oconee</a:t>
                      </a:r>
                      <a:r>
                        <a:rPr lang="en-US" sz="1500" b="1" baseline="0" dirty="0" smtClean="0"/>
                        <a:t> RESA,</a:t>
                      </a:r>
                      <a:br>
                        <a:rPr lang="en-US" sz="1500" b="1" baseline="0" dirty="0" smtClean="0"/>
                      </a:br>
                      <a:r>
                        <a:rPr lang="en-US" sz="1500" b="1" baseline="0" dirty="0" smtClean="0"/>
                        <a:t>State Schools, DJJ, DOC</a:t>
                      </a:r>
                      <a:endParaRPr lang="en-US" sz="1500" b="1" dirty="0"/>
                    </a:p>
                  </a:txBody>
                  <a:tcPr marL="91435" marR="91435"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520430">
                <a:tc>
                  <a:txBody>
                    <a:bodyPr/>
                    <a:lstStyle/>
                    <a:p>
                      <a:pPr algn="ctr"/>
                      <a:r>
                        <a:rPr lang="en-US" sz="1500" b="1" dirty="0" smtClean="0"/>
                        <a:t>Saralyn Barkley</a:t>
                      </a:r>
                      <a:endParaRPr lang="en-US" sz="1500" b="1" dirty="0"/>
                    </a:p>
                  </a:txBody>
                  <a:tcPr marL="91435" marR="91435"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1" dirty="0" smtClean="0"/>
                        <a:t>sbarkley@doe.k12.ga.us</a:t>
                      </a:r>
                      <a:endParaRPr lang="en-US" sz="1500" b="1" dirty="0"/>
                    </a:p>
                  </a:txBody>
                  <a:tcPr marL="91435" marR="9143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1" baseline="0" dirty="0" smtClean="0"/>
                        <a:t>Chattahoochee-Flint RESA,  Southwest GA RESA, </a:t>
                      </a:r>
                      <a:r>
                        <a:rPr lang="en-US" sz="1500" b="1" dirty="0" smtClean="0"/>
                        <a:t>Meriwether, Troup, Harris</a:t>
                      </a:r>
                      <a:endParaRPr lang="en-US" sz="1500" b="1" dirty="0"/>
                    </a:p>
                  </a:txBody>
                  <a:tcPr marL="91435" marR="91435"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508865">
                <a:tc>
                  <a:txBody>
                    <a:bodyPr/>
                    <a:lstStyle/>
                    <a:p>
                      <a:pPr algn="ctr"/>
                      <a:r>
                        <a:rPr lang="en-US" sz="1500" b="1" dirty="0" smtClean="0"/>
                        <a:t>Sharon Brown</a:t>
                      </a:r>
                      <a:endParaRPr lang="en-US" sz="1500" b="1" dirty="0"/>
                    </a:p>
                  </a:txBody>
                  <a:tcPr marL="91435" marR="91435"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1" dirty="0" smtClean="0"/>
                        <a:t>shbrown@doe.k12.ga.us</a:t>
                      </a:r>
                      <a:endParaRPr lang="en-US" sz="1500" b="1" dirty="0"/>
                    </a:p>
                  </a:txBody>
                  <a:tcPr marL="91435" marR="9143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1" dirty="0" smtClean="0"/>
                        <a:t>Metro RESA, Griffin RESA</a:t>
                      </a:r>
                      <a:endParaRPr lang="en-US" sz="1500" b="1" dirty="0"/>
                    </a:p>
                  </a:txBody>
                  <a:tcPr marL="91435" marR="91435"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534760">
                <a:tc>
                  <a:txBody>
                    <a:bodyPr/>
                    <a:lstStyle/>
                    <a:p>
                      <a:pPr algn="ctr"/>
                      <a:r>
                        <a:rPr lang="en-US" sz="1500" b="1" dirty="0" smtClean="0"/>
                        <a:t>Pam Daniels</a:t>
                      </a:r>
                      <a:endParaRPr lang="en-US" sz="1500" b="1" dirty="0"/>
                    </a:p>
                  </a:txBody>
                  <a:tcPr marL="91435" marR="91435"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1" dirty="0" smtClean="0"/>
                        <a:t>pdaniels@doe.k12.ga.us</a:t>
                      </a:r>
                      <a:endParaRPr lang="en-US" sz="1500" b="1" dirty="0"/>
                    </a:p>
                  </a:txBody>
                  <a:tcPr marL="91435" marR="9143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1" dirty="0" smtClean="0"/>
                        <a:t>Northeast GA</a:t>
                      </a:r>
                      <a:r>
                        <a:rPr lang="en-US" sz="1500" b="1" baseline="0" dirty="0" smtClean="0"/>
                        <a:t> RESA,  </a:t>
                      </a:r>
                      <a:r>
                        <a:rPr lang="en-US" sz="1500" b="1" dirty="0" smtClean="0"/>
                        <a:t>Pioneer RESA,</a:t>
                      </a:r>
                    </a:p>
                    <a:p>
                      <a:pPr algn="ctr"/>
                      <a:r>
                        <a:rPr lang="en-US" sz="1500" b="1" dirty="0" smtClean="0"/>
                        <a:t>Wilkes, Lincoln, Taliaferro, Warren</a:t>
                      </a:r>
                      <a:endParaRPr lang="en-US" sz="1500" b="1" dirty="0"/>
                    </a:p>
                  </a:txBody>
                  <a:tcPr marL="91435" marR="91435"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572473">
                <a:tc>
                  <a:txBody>
                    <a:bodyPr/>
                    <a:lstStyle/>
                    <a:p>
                      <a:pPr algn="ctr"/>
                      <a:r>
                        <a:rPr lang="en-US" sz="1500" b="1" dirty="0" smtClean="0"/>
                        <a:t>Greg Petersen</a:t>
                      </a:r>
                      <a:endParaRPr lang="en-US" sz="1500" b="1" dirty="0"/>
                    </a:p>
                  </a:txBody>
                  <a:tcPr marL="91435" marR="91435"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1" dirty="0" smtClean="0"/>
                        <a:t>gpetersen@doe.k12.ga.us</a:t>
                      </a:r>
                      <a:endParaRPr lang="en-US" sz="1500" b="1" dirty="0"/>
                    </a:p>
                  </a:txBody>
                  <a:tcPr marL="91435" marR="9143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1" dirty="0" smtClean="0"/>
                        <a:t>Northwest</a:t>
                      </a:r>
                      <a:r>
                        <a:rPr lang="en-US" sz="1500" b="1" baseline="0" dirty="0" smtClean="0"/>
                        <a:t> </a:t>
                      </a:r>
                      <a:r>
                        <a:rPr lang="en-US" sz="1500" b="1" dirty="0" smtClean="0"/>
                        <a:t>GA</a:t>
                      </a:r>
                      <a:r>
                        <a:rPr lang="en-US" sz="1500" b="1" baseline="0" dirty="0" smtClean="0"/>
                        <a:t> RESA, North GA RESA,  Coweta, </a:t>
                      </a:r>
                      <a:br>
                        <a:rPr lang="en-US" sz="1500" b="1" baseline="0" dirty="0" smtClean="0"/>
                      </a:br>
                      <a:r>
                        <a:rPr lang="en-US" sz="1500" b="1" baseline="0" dirty="0" smtClean="0"/>
                        <a:t>Heard, Carroll, Carrollton City</a:t>
                      </a:r>
                      <a:endParaRPr lang="en-US" sz="1500" b="1" dirty="0"/>
                    </a:p>
                  </a:txBody>
                  <a:tcPr marL="91435" marR="91435"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572473">
                <a:tc>
                  <a:txBody>
                    <a:bodyPr/>
                    <a:lstStyle/>
                    <a:p>
                      <a:pPr algn="ctr"/>
                      <a:r>
                        <a:rPr lang="en-US" sz="1500" b="1" dirty="0" smtClean="0"/>
                        <a:t>Terri Still</a:t>
                      </a:r>
                      <a:endParaRPr lang="en-US" sz="1500" b="1" dirty="0"/>
                    </a:p>
                  </a:txBody>
                  <a:tcPr marL="91435" marR="91435"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1" dirty="0" smtClean="0"/>
                        <a:t>tstill@doe.k12.ga.us</a:t>
                      </a:r>
                      <a:endParaRPr lang="en-US" sz="1500" b="1" dirty="0"/>
                    </a:p>
                  </a:txBody>
                  <a:tcPr marL="91435" marR="9143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1" dirty="0" smtClean="0"/>
                        <a:t>Coastal Plains RESA, Heart of</a:t>
                      </a:r>
                      <a:r>
                        <a:rPr lang="en-US" sz="1500" b="1" baseline="0" dirty="0" smtClean="0"/>
                        <a:t> Georgia RESA, </a:t>
                      </a:r>
                      <a:r>
                        <a:rPr lang="en-US" sz="1500" b="1" dirty="0" smtClean="0"/>
                        <a:t>Okefenokee  RESA</a:t>
                      </a:r>
                      <a:endParaRPr lang="en-US" sz="1500" b="1" dirty="0"/>
                    </a:p>
                  </a:txBody>
                  <a:tcPr marL="91435" marR="91435"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8393">
                <a:tc>
                  <a:txBody>
                    <a:bodyPr/>
                    <a:lstStyle/>
                    <a:p>
                      <a:pPr algn="ctr"/>
                      <a:r>
                        <a:rPr lang="en-US" sz="1500" b="1" dirty="0" smtClean="0"/>
                        <a:t>Elizabeth Zipperer</a:t>
                      </a:r>
                      <a:endParaRPr lang="en-US" sz="1500" b="1" dirty="0"/>
                    </a:p>
                  </a:txBody>
                  <a:tcPr marL="91435" marR="91435"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1" dirty="0" smtClean="0"/>
                        <a:t>ezipperer@doe.k12.ga.us</a:t>
                      </a:r>
                      <a:endParaRPr lang="en-US" sz="1500" b="1" dirty="0"/>
                    </a:p>
                  </a:txBody>
                  <a:tcPr marL="91435" marR="9143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1" kern="1200" baseline="0" dirty="0" smtClean="0">
                          <a:solidFill>
                            <a:schemeClr val="tx1"/>
                          </a:solidFill>
                          <a:latin typeface="+mn-lt"/>
                          <a:ea typeface="+mn-ea"/>
                          <a:cs typeface="+mn-cs"/>
                        </a:rPr>
                        <a:t>First District RESA, </a:t>
                      </a:r>
                      <a:r>
                        <a:rPr lang="en-US" sz="1500" b="1" baseline="0" dirty="0" smtClean="0"/>
                        <a:t>Calhoun, Dougherty, Emanuel, Jenkins, Jefferson, Burke, Richmond, Glascock, McDuffie, Columbia</a:t>
                      </a:r>
                      <a:endParaRPr lang="en-US" sz="1500" b="1" dirty="0"/>
                    </a:p>
                  </a:txBody>
                  <a:tcPr marL="91435" marR="91435"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440585552"/>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070" y="1143001"/>
            <a:ext cx="7773862" cy="1469881"/>
          </a:xfrm>
        </p:spPr>
        <p:txBody>
          <a:bodyPr/>
          <a:lstStyle/>
          <a:p>
            <a:pPr>
              <a:defRPr/>
            </a:pPr>
            <a:r>
              <a:rPr lang="en-US" sz="4800" dirty="0">
                <a:latin typeface="Arial" charset="0"/>
                <a:ea typeface="Cambria Math" pitchFamily="18" charset="0"/>
                <a:cs typeface="Cambria Math" pitchFamily="18" charset="0"/>
              </a:rPr>
              <a:t>Using Federal Funds to Reduce Class Size</a:t>
            </a:r>
            <a:endParaRPr lang="en-US" sz="4800" dirty="0">
              <a:solidFill>
                <a:schemeClr val="accent6">
                  <a:lumMod val="50000"/>
                </a:schemeClr>
              </a:solidFill>
              <a:latin typeface="Helvetica" pitchFamily="34" charset="0"/>
              <a:cs typeface="Helvetica" pitchFamily="34" charset="0"/>
            </a:endParaRPr>
          </a:p>
        </p:txBody>
      </p:sp>
      <p:sp>
        <p:nvSpPr>
          <p:cNvPr id="30723" name="Subtitle 2"/>
          <p:cNvSpPr>
            <a:spLocks noGrp="1"/>
          </p:cNvSpPr>
          <p:nvPr>
            <p:ph type="subTitle" idx="1"/>
          </p:nvPr>
        </p:nvSpPr>
        <p:spPr>
          <a:xfrm>
            <a:off x="1372227" y="3885768"/>
            <a:ext cx="6399547" cy="1753466"/>
          </a:xfrm>
        </p:spPr>
        <p:txBody>
          <a:bodyPr>
            <a:normAutofit/>
          </a:bodyPr>
          <a:lstStyle/>
          <a:p>
            <a:r>
              <a:rPr lang="en-US" altLang="en-US" sz="2800" b="1" dirty="0"/>
              <a:t>Georgia Department of Education </a:t>
            </a:r>
          </a:p>
          <a:p>
            <a:r>
              <a:rPr lang="en-US" sz="2800" b="1" i="1" dirty="0" smtClean="0"/>
              <a:t>Title Programs Conference</a:t>
            </a:r>
          </a:p>
          <a:p>
            <a:r>
              <a:rPr lang="en-US" altLang="en-US" sz="2800" b="1" i="1" dirty="0" smtClean="0"/>
              <a:t>June 17-18, 2015</a:t>
            </a:r>
            <a:endParaRPr lang="en-US" altLang="en-US" sz="2800" b="1" i="1" dirty="0"/>
          </a:p>
        </p:txBody>
      </p:sp>
    </p:spTree>
    <p:extLst>
      <p:ext uri="{BB962C8B-B14F-4D97-AF65-F5344CB8AC3E}">
        <p14:creationId xmlns:p14="http://schemas.microsoft.com/office/powerpoint/2010/main" val="14799230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983" y="1542197"/>
            <a:ext cx="7886700" cy="4544118"/>
          </a:xfrm>
        </p:spPr>
        <p:txBody>
          <a:bodyPr/>
          <a:lstStyle/>
          <a:p>
            <a:pPr marL="0" indent="0" algn="ctr">
              <a:buNone/>
            </a:pPr>
            <a:r>
              <a:rPr lang="en-US" altLang="en-US" sz="2000" b="1" dirty="0">
                <a:latin typeface="Arial" panose="020B0604020202020204" pitchFamily="34" charset="0"/>
              </a:rPr>
              <a:t>SCHOOL IMPROVEMENT &amp; </a:t>
            </a:r>
            <a:r>
              <a:rPr lang="en-US" altLang="en-US" sz="2000" b="1" dirty="0" smtClean="0">
                <a:latin typeface="Arial" panose="020B0604020202020204" pitchFamily="34" charset="0"/>
              </a:rPr>
              <a:t>DISTRICT EFFECTIVENESS</a:t>
            </a:r>
            <a:endParaRPr lang="en-US" altLang="en-US" sz="2000" b="1" dirty="0">
              <a:latin typeface="Arial" panose="020B0604020202020204" pitchFamily="34" charset="0"/>
            </a:endParaRPr>
          </a:p>
          <a:p>
            <a:endParaRPr lang="en-US" dirty="0"/>
          </a:p>
        </p:txBody>
      </p:sp>
      <p:pic>
        <p:nvPicPr>
          <p:cNvPr id="5" name="Picture 4"/>
          <p:cNvPicPr>
            <a:picLocks noChangeAspect="1"/>
          </p:cNvPicPr>
          <p:nvPr/>
        </p:nvPicPr>
        <p:blipFill>
          <a:blip r:embed="rId2"/>
          <a:stretch>
            <a:fillRect/>
          </a:stretch>
        </p:blipFill>
        <p:spPr>
          <a:xfrm>
            <a:off x="2426306" y="2072440"/>
            <a:ext cx="4242053" cy="3766782"/>
          </a:xfrm>
          <a:prstGeom prst="rect">
            <a:avLst/>
          </a:prstGeom>
        </p:spPr>
      </p:pic>
    </p:spTree>
    <p:extLst>
      <p:ext uri="{BB962C8B-B14F-4D97-AF65-F5344CB8AC3E}">
        <p14:creationId xmlns:p14="http://schemas.microsoft.com/office/powerpoint/2010/main" val="2540145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543043" y="415636"/>
            <a:ext cx="8001523" cy="831273"/>
          </a:xfrm>
          <a:ln>
            <a:noFill/>
          </a:ln>
          <a:extLst>
            <a:ext uri="{91240B29-F687-4F45-9708-019B960494DF}">
              <a14:hiddenLine xmlns:a14="http://schemas.microsoft.com/office/drawing/2010/main" w="9525">
                <a:solidFill>
                  <a:srgbClr val="000000"/>
                </a:solidFill>
                <a:miter lim="800000"/>
                <a:headEnd/>
                <a:tailEnd/>
              </a14:hiddenLine>
            </a:ext>
          </a:extLst>
        </p:spPr>
        <p:txBody>
          <a:bodyPr anchor="t">
            <a:normAutofit/>
          </a:bodyPr>
          <a:lstStyle/>
          <a:p>
            <a:r>
              <a:rPr lang="en-US" altLang="en-US" dirty="0">
                <a:solidFill>
                  <a:schemeClr val="tx1"/>
                </a:solidFill>
                <a:latin typeface="Arial Rounded MT Bold" pitchFamily="34" charset="0"/>
                <a:cs typeface="Arial" charset="0"/>
              </a:rPr>
              <a:t>Introduction</a:t>
            </a:r>
          </a:p>
        </p:txBody>
      </p:sp>
      <p:sp>
        <p:nvSpPr>
          <p:cNvPr id="7171" name="Rectangle 3"/>
          <p:cNvSpPr>
            <a:spLocks noGrp="1" noChangeArrowheads="1"/>
          </p:cNvSpPr>
          <p:nvPr>
            <p:ph type="subTitle" idx="1"/>
          </p:nvPr>
        </p:nvSpPr>
        <p:spPr>
          <a:xfrm>
            <a:off x="727009" y="1713633"/>
            <a:ext cx="7696584" cy="45828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144" indent="-231144">
              <a:buClr>
                <a:schemeClr val="tx1"/>
              </a:buClr>
              <a:buFont typeface="Arial" charset="0"/>
              <a:buChar char="•"/>
            </a:pPr>
            <a:r>
              <a:rPr lang="en-US" altLang="en-US" sz="2800" dirty="0">
                <a:solidFill>
                  <a:schemeClr val="tx1"/>
                </a:solidFill>
                <a:latin typeface="+mn-lt"/>
                <a:cs typeface="Arial" charset="0"/>
              </a:rPr>
              <a:t>Class Size Reduction (CSR) flexibility allows a local educational agency (LEA) to use federal funds to reduce class </a:t>
            </a:r>
            <a:r>
              <a:rPr lang="en-US" altLang="en-US" sz="2800" dirty="0" smtClean="0">
                <a:solidFill>
                  <a:schemeClr val="tx1"/>
                </a:solidFill>
                <a:latin typeface="+mn-lt"/>
                <a:cs typeface="Arial" charset="0"/>
              </a:rPr>
              <a:t>size</a:t>
            </a:r>
            <a:endParaRPr lang="en-US" altLang="en-US" sz="2800" dirty="0">
              <a:solidFill>
                <a:schemeClr val="tx1"/>
              </a:solidFill>
              <a:latin typeface="+mn-lt"/>
              <a:cs typeface="Arial" charset="0"/>
            </a:endParaRPr>
          </a:p>
          <a:p>
            <a:pPr marL="231144" indent="-231144">
              <a:buClr>
                <a:schemeClr val="tx1"/>
              </a:buClr>
              <a:buFont typeface="Arial" charset="0"/>
              <a:buChar char="•"/>
            </a:pPr>
            <a:r>
              <a:rPr lang="en-US" altLang="en-US" sz="2800" dirty="0">
                <a:solidFill>
                  <a:schemeClr val="tx1"/>
                </a:solidFill>
                <a:latin typeface="+mn-lt"/>
                <a:cs typeface="Arial" charset="0"/>
              </a:rPr>
              <a:t>Research has found that small classes can have a positive influence on student achievement, all other factors being </a:t>
            </a:r>
            <a:r>
              <a:rPr lang="en-US" altLang="en-US" sz="2800" dirty="0" smtClean="0">
                <a:solidFill>
                  <a:schemeClr val="tx1"/>
                </a:solidFill>
                <a:latin typeface="+mn-lt"/>
                <a:cs typeface="Arial" charset="0"/>
              </a:rPr>
              <a:t>equal </a:t>
            </a:r>
            <a:r>
              <a:rPr lang="en-US" altLang="en-US" sz="2800" i="1" dirty="0">
                <a:solidFill>
                  <a:schemeClr val="tx1"/>
                </a:solidFill>
                <a:latin typeface="+mn-lt"/>
                <a:cs typeface="Arial" charset="0"/>
              </a:rPr>
              <a:t>Finn (1998); Nye (1995)</a:t>
            </a:r>
            <a:endParaRPr lang="en-US" altLang="en-US" sz="2800" dirty="0">
              <a:solidFill>
                <a:schemeClr val="tx1"/>
              </a:solidFill>
              <a:latin typeface="+mn-lt"/>
              <a:cs typeface="Arial" charset="0"/>
            </a:endParaRPr>
          </a:p>
          <a:p>
            <a:pPr marL="231144" indent="-231144">
              <a:buClr>
                <a:schemeClr val="tx1"/>
              </a:buClr>
              <a:buFont typeface="Arial" charset="0"/>
              <a:buChar char="•"/>
            </a:pPr>
            <a:r>
              <a:rPr lang="en-US" altLang="en-US" sz="2800" dirty="0">
                <a:solidFill>
                  <a:schemeClr val="tx1"/>
                </a:solidFill>
                <a:latin typeface="+mn-lt"/>
                <a:cs typeface="Arial" charset="0"/>
              </a:rPr>
              <a:t>Class size is only one factor educators must consider when allocating resources to improve student </a:t>
            </a:r>
            <a:r>
              <a:rPr lang="en-US" altLang="en-US" sz="2800" dirty="0" smtClean="0">
                <a:solidFill>
                  <a:schemeClr val="tx1"/>
                </a:solidFill>
                <a:latin typeface="+mn-lt"/>
                <a:cs typeface="Arial" charset="0"/>
              </a:rPr>
              <a:t>achievement</a:t>
            </a:r>
          </a:p>
          <a:p>
            <a:pPr marL="0" indent="0">
              <a:buClr>
                <a:schemeClr val="tx1"/>
              </a:buClr>
              <a:buFont typeface="Arial" charset="0"/>
              <a:buNone/>
            </a:pPr>
            <a:endParaRPr lang="en-US" altLang="en-US" sz="2700" dirty="0" smtClean="0">
              <a:solidFill>
                <a:schemeClr val="tx1"/>
              </a:solidFill>
              <a:latin typeface="Arial" charset="0"/>
              <a:cs typeface="Arial" charset="0"/>
            </a:endParaRPr>
          </a:p>
        </p:txBody>
      </p:sp>
    </p:spTree>
    <p:extLst>
      <p:ext uri="{BB962C8B-B14F-4D97-AF65-F5344CB8AC3E}">
        <p14:creationId xmlns:p14="http://schemas.microsoft.com/office/powerpoint/2010/main" val="3234181697"/>
      </p:ext>
    </p:extLst>
  </p:cSld>
  <p:clrMapOvr>
    <a:masterClrMapping/>
  </p:clrMapOvr>
  <p:transition spd="med">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543043" y="415636"/>
            <a:ext cx="8001523" cy="831273"/>
          </a:xfrm>
          <a:ln>
            <a:noFill/>
          </a:ln>
          <a:extLst>
            <a:ext uri="{91240B29-F687-4F45-9708-019B960494DF}">
              <a14:hiddenLine xmlns:a14="http://schemas.microsoft.com/office/drawing/2010/main" w="9525">
                <a:solidFill>
                  <a:srgbClr val="000000"/>
                </a:solidFill>
                <a:miter lim="800000"/>
                <a:headEnd/>
                <a:tailEnd/>
              </a14:hiddenLine>
            </a:ext>
          </a:extLst>
        </p:spPr>
        <p:txBody>
          <a:bodyPr anchor="t">
            <a:normAutofit/>
          </a:bodyPr>
          <a:lstStyle/>
          <a:p>
            <a:r>
              <a:rPr lang="en-US" altLang="en-US" dirty="0">
                <a:solidFill>
                  <a:schemeClr val="tx1"/>
                </a:solidFill>
                <a:latin typeface="Arial Rounded MT Bold" pitchFamily="34" charset="0"/>
                <a:cs typeface="Arial" charset="0"/>
              </a:rPr>
              <a:t>Introduction</a:t>
            </a:r>
          </a:p>
        </p:txBody>
      </p:sp>
      <p:sp>
        <p:nvSpPr>
          <p:cNvPr id="7171" name="Rectangle 3"/>
          <p:cNvSpPr>
            <a:spLocks noGrp="1" noChangeArrowheads="1"/>
          </p:cNvSpPr>
          <p:nvPr>
            <p:ph type="subTitle" idx="1"/>
          </p:nvPr>
        </p:nvSpPr>
        <p:spPr>
          <a:xfrm>
            <a:off x="727009" y="1713633"/>
            <a:ext cx="7696584" cy="45828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144" indent="-231144">
              <a:buClr>
                <a:schemeClr val="tx1"/>
              </a:buClr>
              <a:buFont typeface="Arial" charset="0"/>
              <a:buChar char="•"/>
            </a:pPr>
            <a:r>
              <a:rPr lang="en-US" altLang="en-US" sz="2800" dirty="0" smtClean="0">
                <a:solidFill>
                  <a:schemeClr val="tx1"/>
                </a:solidFill>
                <a:latin typeface="+mn-lt"/>
                <a:cs typeface="Arial" charset="0"/>
              </a:rPr>
              <a:t>Any teachers hired with federal funds must be supplemental to those required by State rule 160-5-1-.08, or class size numbers reported by Charter Systems or IE2 Systems to the Department’s Charter Schools Division</a:t>
            </a:r>
          </a:p>
          <a:p>
            <a:pPr marL="231144" indent="-231144">
              <a:buClr>
                <a:schemeClr val="tx1"/>
              </a:buClr>
              <a:buFont typeface="Arial" charset="0"/>
              <a:buChar char="•"/>
            </a:pPr>
            <a:r>
              <a:rPr lang="en-US" altLang="en-US" sz="2800" dirty="0" smtClean="0">
                <a:solidFill>
                  <a:schemeClr val="tx1"/>
                </a:solidFill>
                <a:latin typeface="+mn-lt"/>
                <a:cs typeface="Arial" charset="0"/>
              </a:rPr>
              <a:t>Any teachers hired with federal funds must be highly qualified for each segment of their teaching assignment</a:t>
            </a:r>
            <a:endParaRPr lang="en-US" altLang="en-US" sz="2700" dirty="0" smtClean="0">
              <a:solidFill>
                <a:schemeClr val="tx1"/>
              </a:solidFill>
              <a:latin typeface="Arial" charset="0"/>
              <a:cs typeface="Arial" charset="0"/>
            </a:endParaRPr>
          </a:p>
        </p:txBody>
      </p:sp>
    </p:spTree>
    <p:extLst>
      <p:ext uri="{BB962C8B-B14F-4D97-AF65-F5344CB8AC3E}">
        <p14:creationId xmlns:p14="http://schemas.microsoft.com/office/powerpoint/2010/main" val="3844907161"/>
      </p:ext>
    </p:extLst>
  </p:cSld>
  <p:clrMapOvr>
    <a:masterClrMapping/>
  </p:clrMapOvr>
  <p:transition spd="med">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en-US" altLang="en-US" sz="3600" dirty="0" smtClean="0">
                <a:cs typeface="Arial" pitchFamily="34" charset="0"/>
              </a:rPr>
              <a:t>Considerations</a:t>
            </a:r>
          </a:p>
        </p:txBody>
      </p:sp>
      <p:sp>
        <p:nvSpPr>
          <p:cNvPr id="3" name="Content Placeholder 2"/>
          <p:cNvSpPr>
            <a:spLocks noGrp="1"/>
          </p:cNvSpPr>
          <p:nvPr>
            <p:ph idx="1"/>
          </p:nvPr>
        </p:nvSpPr>
        <p:spPr>
          <a:xfrm>
            <a:off x="428587" y="1589464"/>
            <a:ext cx="8229182" cy="4349029"/>
          </a:xfrm>
        </p:spPr>
        <p:txBody>
          <a:bodyPr/>
          <a:lstStyle/>
          <a:p>
            <a:pPr marL="0" indent="0">
              <a:buNone/>
              <a:defRPr/>
            </a:pPr>
            <a:r>
              <a:rPr lang="en-US" dirty="0">
                <a:cs typeface="Arial" panose="020B0604020202020204" pitchFamily="34" charset="0"/>
              </a:rPr>
              <a:t>Several questions must be answered in determining when federal funds may be used to reduce class size: </a:t>
            </a:r>
          </a:p>
          <a:p>
            <a:pPr>
              <a:defRPr/>
            </a:pPr>
            <a:r>
              <a:rPr lang="en-US" altLang="en-US" sz="2400" dirty="0" smtClean="0">
                <a:cs typeface="Arial" panose="020B0604020202020204" pitchFamily="34" charset="0"/>
              </a:rPr>
              <a:t>What strategies will be more effectively implemented with small classes?</a:t>
            </a:r>
          </a:p>
          <a:p>
            <a:pPr>
              <a:defRPr/>
            </a:pPr>
            <a:r>
              <a:rPr lang="en-US" altLang="en-US" sz="2400" dirty="0" smtClean="0">
                <a:cs typeface="Arial" panose="020B0604020202020204" pitchFamily="34" charset="0"/>
              </a:rPr>
              <a:t>If federal funds have been used in prior years to reduce class size, does documentation support the effectiveness of the strategies being used?</a:t>
            </a:r>
          </a:p>
          <a:p>
            <a:pPr>
              <a:defRPr/>
            </a:pPr>
            <a:r>
              <a:rPr lang="en-US" altLang="en-US" sz="2400" dirty="0" smtClean="0">
                <a:cs typeface="Arial" panose="020B0604020202020204" pitchFamily="34" charset="0"/>
              </a:rPr>
              <a:t>How </a:t>
            </a:r>
            <a:r>
              <a:rPr lang="en-US" altLang="en-US" sz="2400" dirty="0">
                <a:cs typeface="Arial" panose="020B0604020202020204" pitchFamily="34" charset="0"/>
              </a:rPr>
              <a:t>many state or locally paid teachers are required to meet maximum class size requirements</a:t>
            </a:r>
            <a:r>
              <a:rPr lang="en-US" altLang="en-US" sz="2400" dirty="0" smtClean="0">
                <a:cs typeface="Arial" panose="020B0604020202020204" pitchFamily="34" charset="0"/>
              </a:rPr>
              <a:t>?</a:t>
            </a:r>
          </a:p>
          <a:p>
            <a:pPr marL="0" indent="0">
              <a:buNone/>
              <a:defRPr/>
            </a:pPr>
            <a:endParaRPr lang="en-US" altLang="en-US" sz="2900" dirty="0">
              <a:latin typeface="Arial" panose="020B0604020202020204" pitchFamily="34" charset="0"/>
              <a:cs typeface="Arial" panose="020B0604020202020204" pitchFamily="34" charset="0"/>
            </a:endParaRPr>
          </a:p>
          <a:p>
            <a:pPr>
              <a:defRPr/>
            </a:pPr>
            <a:endParaRPr lang="en-US" altLang="en-US" dirty="0"/>
          </a:p>
          <a:p>
            <a:pPr>
              <a:defRPr/>
            </a:pPr>
            <a:endParaRPr lang="en-US" dirty="0"/>
          </a:p>
        </p:txBody>
      </p:sp>
    </p:spTree>
    <p:extLst>
      <p:ext uri="{BB962C8B-B14F-4D97-AF65-F5344CB8AC3E}">
        <p14:creationId xmlns:p14="http://schemas.microsoft.com/office/powerpoint/2010/main" val="1414385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en-US" altLang="en-US" sz="3600" dirty="0" smtClean="0">
                <a:cs typeface="Arial" pitchFamily="34" charset="0"/>
              </a:rPr>
              <a:t>Considerations</a:t>
            </a:r>
          </a:p>
        </p:txBody>
      </p:sp>
      <p:sp>
        <p:nvSpPr>
          <p:cNvPr id="3" name="Content Placeholder 2"/>
          <p:cNvSpPr>
            <a:spLocks noGrp="1"/>
          </p:cNvSpPr>
          <p:nvPr>
            <p:ph idx="1"/>
          </p:nvPr>
        </p:nvSpPr>
        <p:spPr>
          <a:xfrm>
            <a:off x="428587" y="1589464"/>
            <a:ext cx="8229182" cy="4349029"/>
          </a:xfrm>
        </p:spPr>
        <p:txBody>
          <a:bodyPr/>
          <a:lstStyle/>
          <a:p>
            <a:pPr marL="0" indent="0">
              <a:buNone/>
              <a:defRPr/>
            </a:pPr>
            <a:endParaRPr lang="en-US" dirty="0">
              <a:cs typeface="Arial" panose="020B0604020202020204" pitchFamily="34" charset="0"/>
            </a:endParaRPr>
          </a:p>
          <a:p>
            <a:pPr>
              <a:defRPr/>
            </a:pPr>
            <a:r>
              <a:rPr lang="en-US" altLang="en-US" dirty="0">
                <a:cs typeface="Arial" panose="020B0604020202020204" pitchFamily="34" charset="0"/>
              </a:rPr>
              <a:t>Are the classes core academic content</a:t>
            </a:r>
            <a:r>
              <a:rPr lang="en-US" altLang="en-US" dirty="0" smtClean="0">
                <a:cs typeface="Arial" panose="020B0604020202020204" pitchFamily="34" charset="0"/>
              </a:rPr>
              <a:t>?</a:t>
            </a:r>
          </a:p>
          <a:p>
            <a:pPr>
              <a:defRPr/>
            </a:pPr>
            <a:r>
              <a:rPr lang="en-US" altLang="en-US" dirty="0" smtClean="0">
                <a:cs typeface="Arial" panose="020B0604020202020204" pitchFamily="34" charset="0"/>
              </a:rPr>
              <a:t>Are </a:t>
            </a:r>
            <a:r>
              <a:rPr lang="en-US" altLang="en-US" dirty="0">
                <a:cs typeface="Arial" panose="020B0604020202020204" pitchFamily="34" charset="0"/>
              </a:rPr>
              <a:t>the classes self-contained?</a:t>
            </a:r>
          </a:p>
          <a:p>
            <a:pPr>
              <a:defRPr/>
            </a:pPr>
            <a:r>
              <a:rPr lang="en-US" altLang="en-US" dirty="0">
                <a:cs typeface="Arial" panose="020B0604020202020204" pitchFamily="34" charset="0"/>
              </a:rPr>
              <a:t>Are the classes departmentalized</a:t>
            </a:r>
            <a:r>
              <a:rPr lang="en-US" altLang="en-US" dirty="0" smtClean="0">
                <a:cs typeface="Arial" panose="020B0604020202020204" pitchFamily="34" charset="0"/>
              </a:rPr>
              <a:t>?</a:t>
            </a:r>
          </a:p>
          <a:p>
            <a:pPr>
              <a:defRPr/>
            </a:pPr>
            <a:r>
              <a:rPr lang="en-US" altLang="en-US" dirty="0">
                <a:cs typeface="Arial" panose="020B0604020202020204" pitchFamily="34" charset="0"/>
              </a:rPr>
              <a:t>Are the classes designed for at-risk children?</a:t>
            </a:r>
          </a:p>
          <a:p>
            <a:pPr>
              <a:defRPr/>
            </a:pPr>
            <a:endParaRPr lang="en-US" altLang="en-US" sz="2400" dirty="0">
              <a:cs typeface="Arial" panose="020B0604020202020204" pitchFamily="34" charset="0"/>
            </a:endParaRPr>
          </a:p>
          <a:p>
            <a:pPr>
              <a:defRPr/>
            </a:pPr>
            <a:endParaRPr lang="en-US" altLang="en-US" sz="2900" dirty="0">
              <a:latin typeface="Arial" panose="020B0604020202020204" pitchFamily="34" charset="0"/>
              <a:cs typeface="Arial" panose="020B0604020202020204" pitchFamily="34" charset="0"/>
            </a:endParaRPr>
          </a:p>
          <a:p>
            <a:pPr>
              <a:defRPr/>
            </a:pPr>
            <a:endParaRPr lang="en-US" altLang="en-US" dirty="0"/>
          </a:p>
          <a:p>
            <a:pPr>
              <a:defRPr/>
            </a:pPr>
            <a:endParaRPr lang="en-US" dirty="0"/>
          </a:p>
        </p:txBody>
      </p:sp>
    </p:spTree>
    <p:extLst>
      <p:ext uri="{BB962C8B-B14F-4D97-AF65-F5344CB8AC3E}">
        <p14:creationId xmlns:p14="http://schemas.microsoft.com/office/powerpoint/2010/main" val="2351712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pPr algn="ctr"/>
            <a:r>
              <a:rPr lang="en-US" altLang="en-US" sz="3600" dirty="0" smtClean="0">
                <a:cs typeface="Arial" pitchFamily="34" charset="0"/>
              </a:rPr>
              <a:t>Considerations</a:t>
            </a:r>
          </a:p>
        </p:txBody>
      </p:sp>
      <p:sp>
        <p:nvSpPr>
          <p:cNvPr id="11267" name="Content Placeholder 2"/>
          <p:cNvSpPr>
            <a:spLocks noGrp="1"/>
          </p:cNvSpPr>
          <p:nvPr>
            <p:ph idx="1"/>
          </p:nvPr>
        </p:nvSpPr>
        <p:spPr>
          <a:xfrm>
            <a:off x="457410" y="1599768"/>
            <a:ext cx="8229182" cy="4349028"/>
          </a:xfrm>
        </p:spPr>
        <p:txBody>
          <a:bodyPr/>
          <a:lstStyle/>
          <a:p>
            <a:r>
              <a:rPr lang="en-US" altLang="en-US" dirty="0" smtClean="0">
                <a:cs typeface="Arial" charset="0"/>
              </a:rPr>
              <a:t>Do the classes earn additional full time equivalent (FTE) state dollars?  </a:t>
            </a:r>
          </a:p>
          <a:p>
            <a:pPr lvl="1"/>
            <a:r>
              <a:rPr lang="en-US" altLang="en-US" dirty="0" smtClean="0">
                <a:cs typeface="Arial" charset="0"/>
              </a:rPr>
              <a:t>For which program(s)?  Early Intervention Program (EIP), Remedial Education Program (REP), Gifted Education, Special Education?</a:t>
            </a:r>
          </a:p>
          <a:p>
            <a:pPr lvl="1"/>
            <a:r>
              <a:rPr lang="en-US" altLang="en-US" dirty="0" smtClean="0">
                <a:cs typeface="Arial" charset="0"/>
              </a:rPr>
              <a:t>What delivery model is used for special programs?</a:t>
            </a:r>
          </a:p>
          <a:p>
            <a:pPr lvl="1"/>
            <a:endParaRPr lang="en-US" altLang="en-US" dirty="0" smtClean="0">
              <a:latin typeface="Arial" charset="0"/>
              <a:cs typeface="Arial" charset="0"/>
            </a:endParaRPr>
          </a:p>
          <a:p>
            <a:endParaRPr lang="en-US" altLang="en-US" dirty="0" smtClean="0"/>
          </a:p>
        </p:txBody>
      </p:sp>
    </p:spTree>
    <p:extLst>
      <p:ext uri="{BB962C8B-B14F-4D97-AF65-F5344CB8AC3E}">
        <p14:creationId xmlns:p14="http://schemas.microsoft.com/office/powerpoint/2010/main" val="3902347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A25B6E7437D643BEAAC06D495827D4" ma:contentTypeVersion="1" ma:contentTypeDescription="Create a new document." ma:contentTypeScope="" ma:versionID="3327b551467a8fb9fedd2d34fe1508e1">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feb49e78f3da19e4d02149b6c86843ad"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861535-7753-48C9-B868-0900BA82A391}"/>
</file>

<file path=customXml/itemProps2.xml><?xml version="1.0" encoding="utf-8"?>
<ds:datastoreItem xmlns:ds="http://schemas.openxmlformats.org/officeDocument/2006/customXml" ds:itemID="{759AC933-011D-45F1-B4B4-722E2E1CE80B}"/>
</file>

<file path=customXml/itemProps3.xml><?xml version="1.0" encoding="utf-8"?>
<ds:datastoreItem xmlns:ds="http://schemas.openxmlformats.org/officeDocument/2006/customXml" ds:itemID="{7EEFBA54-C2DA-413B-980C-A61B361E15DB}"/>
</file>

<file path=docProps/app.xml><?xml version="1.0" encoding="utf-8"?>
<Properties xmlns="http://schemas.openxmlformats.org/officeDocument/2006/extended-properties" xmlns:vt="http://schemas.openxmlformats.org/officeDocument/2006/docPropsVTypes">
  <Template>GaDOE-PowerPoint-Template</Template>
  <TotalTime>387</TotalTime>
  <Words>3767</Words>
  <Application>Microsoft Office PowerPoint</Application>
  <PresentationFormat>On-screen Show (4:3)</PresentationFormat>
  <Paragraphs>375</Paragraphs>
  <Slides>36</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Arial Rounded MT Bold</vt:lpstr>
      <vt:lpstr>Calibri</vt:lpstr>
      <vt:lpstr>Cambria Math</vt:lpstr>
      <vt:lpstr>Helvetica</vt:lpstr>
      <vt:lpstr>Times</vt:lpstr>
      <vt:lpstr>Times New Roman</vt:lpstr>
      <vt:lpstr>Wingdings</vt:lpstr>
      <vt:lpstr>GaDOE-PowerPoint-Template</vt:lpstr>
      <vt:lpstr>Using Federal Funds to Reduce Class Size</vt:lpstr>
      <vt:lpstr>Presenters</vt:lpstr>
      <vt:lpstr>Presenters</vt:lpstr>
      <vt:lpstr>PowerPoint Presentation</vt:lpstr>
      <vt:lpstr>Introduction</vt:lpstr>
      <vt:lpstr>Introduction</vt:lpstr>
      <vt:lpstr>Considerations</vt:lpstr>
      <vt:lpstr>Considerations</vt:lpstr>
      <vt:lpstr>Considerations</vt:lpstr>
      <vt:lpstr>EIP, REP, Gifted, Special Education</vt:lpstr>
      <vt:lpstr>EIP, REP, Gifted, Special Education</vt:lpstr>
      <vt:lpstr>Documentation to be Maintained and Attached to Consolidated Application</vt:lpstr>
      <vt:lpstr>Documentation to be Maintained and Attached to Consolidated Application</vt:lpstr>
      <vt:lpstr>Self-Contained Classes</vt:lpstr>
      <vt:lpstr>Departmentalized Classes</vt:lpstr>
      <vt:lpstr>Class Size Reduction Quick Guide</vt:lpstr>
      <vt:lpstr>Class size Reduction WorkBook</vt:lpstr>
      <vt:lpstr>Self Contained Classes</vt:lpstr>
      <vt:lpstr>Self-Contained Classes</vt:lpstr>
      <vt:lpstr>Self-Contained Classes</vt:lpstr>
      <vt:lpstr>Self-Contained Classes</vt:lpstr>
      <vt:lpstr>Self-Contained Classes</vt:lpstr>
      <vt:lpstr>Self-Contained Classes</vt:lpstr>
      <vt:lpstr>Self-Contained Classes</vt:lpstr>
      <vt:lpstr>Departmentalized Classes</vt:lpstr>
      <vt:lpstr>Departmentalized Classes</vt:lpstr>
      <vt:lpstr>Departmentalized Classes</vt:lpstr>
      <vt:lpstr>Departmentalized Classes</vt:lpstr>
      <vt:lpstr>Departmentalized Classes</vt:lpstr>
      <vt:lpstr>Departmentalized Classes</vt:lpstr>
      <vt:lpstr>Departmentalized Classes</vt:lpstr>
      <vt:lpstr> Final Reminder</vt:lpstr>
      <vt:lpstr>Title I, Part A Program Specialist Contact Information</vt:lpstr>
      <vt:lpstr>Title I, Part A Program Specialist Contact Information</vt:lpstr>
      <vt:lpstr>Title II, Part A Program Specialist  Contact Information</vt:lpstr>
      <vt:lpstr>Using Federal Funds to Reduce Class Size</vt:lpstr>
    </vt:vector>
  </TitlesOfParts>
  <Company>GADOE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Margo DeLaune</cp:lastModifiedBy>
  <cp:revision>56</cp:revision>
  <cp:lastPrinted>2015-04-19T23:23:40Z</cp:lastPrinted>
  <dcterms:created xsi:type="dcterms:W3CDTF">2015-01-19T21:02:54Z</dcterms:created>
  <dcterms:modified xsi:type="dcterms:W3CDTF">2015-05-18T12:45:02Z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0x01010026A25B6E7437D643BEAAC06D495827D4</vt:lpwstr>
  </property>
  <property fmtid="{D5CDD505-2E9C-101B-9397-08002B2CF9AE}" pid="3" name="TemplateUrl">
    <vt:lpwstr/>
  </property>
  <property fmtid="{D5CDD505-2E9C-101B-9397-08002B2CF9AE}" pid="4" name="Order">
    <vt:r8>139900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Page">
    <vt:lpwstr/>
  </property>
  <property fmtid="{D5CDD505-2E9C-101B-9397-08002B2CF9AE}" pid="10" name="Page SubHeader">
    <vt:lpwstr/>
  </property>
</Properties>
</file>