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37.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31.xml" ContentType="application/vnd.openxmlformats-officedocument.presentationml.slide+xml"/>
  <Override PartName="/ppt/slides/slide18.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57" r:id="rId2"/>
    <p:sldId id="407" r:id="rId3"/>
    <p:sldId id="358" r:id="rId4"/>
    <p:sldId id="305" r:id="rId5"/>
    <p:sldId id="406" r:id="rId6"/>
    <p:sldId id="383" r:id="rId7"/>
    <p:sldId id="384" r:id="rId8"/>
    <p:sldId id="385" r:id="rId9"/>
    <p:sldId id="386" r:id="rId10"/>
    <p:sldId id="387" r:id="rId11"/>
    <p:sldId id="388" r:id="rId12"/>
    <p:sldId id="391" r:id="rId13"/>
    <p:sldId id="380" r:id="rId14"/>
    <p:sldId id="396" r:id="rId15"/>
    <p:sldId id="395" r:id="rId16"/>
    <p:sldId id="400" r:id="rId17"/>
    <p:sldId id="381" r:id="rId18"/>
    <p:sldId id="382" r:id="rId19"/>
    <p:sldId id="365" r:id="rId20"/>
    <p:sldId id="378" r:id="rId21"/>
    <p:sldId id="366" r:id="rId22"/>
    <p:sldId id="367" r:id="rId23"/>
    <p:sldId id="369" r:id="rId24"/>
    <p:sldId id="370" r:id="rId25"/>
    <p:sldId id="371" r:id="rId26"/>
    <p:sldId id="372" r:id="rId27"/>
    <p:sldId id="373" r:id="rId28"/>
    <p:sldId id="374" r:id="rId29"/>
    <p:sldId id="375" r:id="rId30"/>
    <p:sldId id="392" r:id="rId31"/>
    <p:sldId id="393" r:id="rId32"/>
    <p:sldId id="394" r:id="rId33"/>
    <p:sldId id="401" r:id="rId34"/>
    <p:sldId id="402" r:id="rId35"/>
    <p:sldId id="403" r:id="rId36"/>
    <p:sldId id="404" r:id="rId37"/>
    <p:sldId id="405"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903" autoAdjust="0"/>
  </p:normalViewPr>
  <p:slideViewPr>
    <p:cSldViewPr>
      <p:cViewPr varScale="1">
        <p:scale>
          <a:sx n="48" d="100"/>
          <a:sy n="48" d="100"/>
        </p:scale>
        <p:origin x="2016" y="5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4B8F01C-DBE5-4486-9CD4-F66B28BE96B1}" type="datetimeFigureOut">
              <a:rPr lang="en-US" smtClean="0"/>
              <a:t>6/2/2015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A91468E-C7D6-443B-8BCA-40514C4DF553}" type="slidenum">
              <a:rPr lang="en-US" smtClean="0"/>
              <a:t>‹#›</a:t>
            </a:fld>
            <a:endParaRPr lang="en-US"/>
          </a:p>
        </p:txBody>
      </p:sp>
    </p:spTree>
    <p:extLst>
      <p:ext uri="{BB962C8B-B14F-4D97-AF65-F5344CB8AC3E}">
        <p14:creationId xmlns:p14="http://schemas.microsoft.com/office/powerpoint/2010/main" val="1717114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3C695C2-43AA-4FD6-BEA9-7548A16E7C35}" type="datetimeFigureOut">
              <a:rPr lang="en-US" smtClean="0"/>
              <a:t>6/2/2015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3387B18-B2FF-45BF-8EAC-BDF0C3B74BA2}" type="slidenum">
              <a:rPr lang="en-US" smtClean="0"/>
              <a:t>‹#›</a:t>
            </a:fld>
            <a:endParaRPr lang="en-US"/>
          </a:p>
        </p:txBody>
      </p:sp>
    </p:spTree>
    <p:extLst>
      <p:ext uri="{BB962C8B-B14F-4D97-AF65-F5344CB8AC3E}">
        <p14:creationId xmlns:p14="http://schemas.microsoft.com/office/powerpoint/2010/main" val="411626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census.gov/mobil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www.census.gov/newsroom/releases/archives/tip_sheets/mobile/economy/"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ensus.gov/mobile/"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census.gov/newsroom/releases/archives/tip_sheets/mobile/econom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37160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Link: http://factfinder2.census.gov/bkmk/table/1.0/en/PEP/2013/PEPASR6H?slice=hisp~nhisp!year~est72013</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slides</a:t>
            </a:r>
            <a:r>
              <a:rPr lang="en-US" baseline="0" dirty="0" smtClean="0"/>
              <a:t> were borrowed from recent press release links (http://www.census.gov/newsroom.html) and from slides presented on the C-SPAN By The Numbers: http://www.census.gov/newsroom/cspan.All.html</a:t>
            </a:r>
            <a:endParaRPr lang="en-US" dirty="0" smtClean="0"/>
          </a:p>
          <a:p>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16</a:t>
            </a:fld>
            <a:endParaRPr lang="en-US"/>
          </a:p>
        </p:txBody>
      </p:sp>
    </p:spTree>
    <p:extLst>
      <p:ext uri="{BB962C8B-B14F-4D97-AF65-F5344CB8AC3E}">
        <p14:creationId xmlns:p14="http://schemas.microsoft.com/office/powerpoint/2010/main" val="2739536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a:t>
            </a:r>
            <a:r>
              <a:rPr lang="en-US" baseline="0" dirty="0" smtClean="0"/>
              <a:t> Link: http://factfinder.census.gov/bkmk/table/1.0/en/PEP/2014/PEPANNRES/0400000US13.05000</a:t>
            </a:r>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17</a:t>
            </a:fld>
            <a:endParaRPr lang="en-US"/>
          </a:p>
        </p:txBody>
      </p:sp>
    </p:spTree>
    <p:extLst>
      <p:ext uri="{BB962C8B-B14F-4D97-AF65-F5344CB8AC3E}">
        <p14:creationId xmlns:p14="http://schemas.microsoft.com/office/powerpoint/2010/main" val="982960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35B7B-FBF8-42B4-BB9A-23B72F3DEB8D}" type="slidenum">
              <a:rPr lang="en-US" smtClean="0"/>
              <a:t>18</a:t>
            </a:fld>
            <a:endParaRPr lang="en-US"/>
          </a:p>
        </p:txBody>
      </p:sp>
    </p:spTree>
    <p:extLst>
      <p:ext uri="{BB962C8B-B14F-4D97-AF65-F5344CB8AC3E}">
        <p14:creationId xmlns:p14="http://schemas.microsoft.com/office/powerpoint/2010/main" val="1178575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435B7B-FBF8-42B4-BB9A-23B72F3DEB8D}" type="slidenum">
              <a:rPr lang="en-US" smtClean="0"/>
              <a:t>19</a:t>
            </a:fld>
            <a:endParaRPr lang="en-US"/>
          </a:p>
        </p:txBody>
      </p:sp>
    </p:spTree>
    <p:extLst>
      <p:ext uri="{BB962C8B-B14F-4D97-AF65-F5344CB8AC3E}">
        <p14:creationId xmlns:p14="http://schemas.microsoft.com/office/powerpoint/2010/main" val="3917940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435B7B-FBF8-42B4-BB9A-23B72F3DEB8D}" type="slidenum">
              <a:rPr lang="en-US" smtClean="0"/>
              <a:t>20</a:t>
            </a:fld>
            <a:endParaRPr lang="en-US"/>
          </a:p>
        </p:txBody>
      </p:sp>
    </p:spTree>
    <p:extLst>
      <p:ext uri="{BB962C8B-B14F-4D97-AF65-F5344CB8AC3E}">
        <p14:creationId xmlns:p14="http://schemas.microsoft.com/office/powerpoint/2010/main" val="2305146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35B7B-FBF8-42B4-BB9A-23B72F3DEB8D}" type="slidenum">
              <a:rPr lang="en-US" smtClean="0"/>
              <a:t>21</a:t>
            </a:fld>
            <a:endParaRPr lang="en-US"/>
          </a:p>
        </p:txBody>
      </p:sp>
    </p:spTree>
    <p:extLst>
      <p:ext uri="{BB962C8B-B14F-4D97-AF65-F5344CB8AC3E}">
        <p14:creationId xmlns:p14="http://schemas.microsoft.com/office/powerpoint/2010/main" val="3523921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35B7B-FBF8-42B4-BB9A-23B72F3DEB8D}" type="slidenum">
              <a:rPr lang="en-US" smtClean="0"/>
              <a:t>22</a:t>
            </a:fld>
            <a:endParaRPr lang="en-US"/>
          </a:p>
        </p:txBody>
      </p:sp>
    </p:spTree>
    <p:extLst>
      <p:ext uri="{BB962C8B-B14F-4D97-AF65-F5344CB8AC3E}">
        <p14:creationId xmlns:p14="http://schemas.microsoft.com/office/powerpoint/2010/main" val="4147491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35B7B-FBF8-42B4-BB9A-23B72F3DEB8D}" type="slidenum">
              <a:rPr lang="en-US" smtClean="0"/>
              <a:t>23</a:t>
            </a:fld>
            <a:endParaRPr lang="en-US"/>
          </a:p>
        </p:txBody>
      </p:sp>
    </p:spTree>
    <p:extLst>
      <p:ext uri="{BB962C8B-B14F-4D97-AF65-F5344CB8AC3E}">
        <p14:creationId xmlns:p14="http://schemas.microsoft.com/office/powerpoint/2010/main" val="3100683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35B7B-FBF8-42B4-BB9A-23B72F3DEB8D}" type="slidenum">
              <a:rPr lang="en-US" smtClean="0"/>
              <a:t>24</a:t>
            </a:fld>
            <a:endParaRPr lang="en-US"/>
          </a:p>
        </p:txBody>
      </p:sp>
    </p:spTree>
    <p:extLst>
      <p:ext uri="{BB962C8B-B14F-4D97-AF65-F5344CB8AC3E}">
        <p14:creationId xmlns:p14="http://schemas.microsoft.com/office/powerpoint/2010/main" val="791774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35B7B-FBF8-42B4-BB9A-23B72F3DEB8D}" type="slidenum">
              <a:rPr lang="en-US" smtClean="0"/>
              <a:t>25</a:t>
            </a:fld>
            <a:endParaRPr lang="en-US"/>
          </a:p>
        </p:txBody>
      </p:sp>
    </p:spTree>
    <p:extLst>
      <p:ext uri="{BB962C8B-B14F-4D97-AF65-F5344CB8AC3E}">
        <p14:creationId xmlns:p14="http://schemas.microsoft.com/office/powerpoint/2010/main" val="180497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Once again, I am Gerson Vasquez with the Atlanta Region of the U.S. Census Bureau, joined by </a:t>
            </a:r>
            <a:r>
              <a:rPr lang="en-US" dirty="0" err="1" smtClean="0"/>
              <a:t>Nesreen</a:t>
            </a:r>
            <a:r>
              <a:rPr lang="en-US" baseline="0" dirty="0" smtClean="0"/>
              <a:t> </a:t>
            </a:r>
            <a:r>
              <a:rPr lang="en-US" baseline="0" dirty="0" err="1" smtClean="0"/>
              <a:t>Khashan</a:t>
            </a:r>
            <a:r>
              <a:rPr lang="en-US" dirty="0" smtClean="0"/>
              <a:t>, my colleague who covers the D.C.</a:t>
            </a:r>
            <a:r>
              <a:rPr lang="en-US" baseline="0" dirty="0" smtClean="0"/>
              <a:t> area, among other assignments.</a:t>
            </a:r>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Along with our team named here, we comprise the data dissemination initiative…which is to say, that we sort of serve as your tour guide to and within our various data sets on census.gov.</a:t>
            </a:r>
            <a:endParaRPr lang="en-US" dirty="0" smtClean="0"/>
          </a:p>
          <a:p>
            <a:pPr>
              <a:spcBef>
                <a:spcPct val="0"/>
              </a:spcBef>
            </a:pPr>
            <a:endParaRPr 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09" indent="-285734" eaLnBrk="0" hangingPunct="0">
              <a:defRPr>
                <a:solidFill>
                  <a:schemeClr val="tx1"/>
                </a:solidFill>
                <a:latin typeface="Calibri" pitchFamily="34" charset="0"/>
              </a:defRPr>
            </a:lvl2pPr>
            <a:lvl3pPr marL="1142937" indent="-228587" eaLnBrk="0" hangingPunct="0">
              <a:defRPr>
                <a:solidFill>
                  <a:schemeClr val="tx1"/>
                </a:solidFill>
                <a:latin typeface="Calibri" pitchFamily="34" charset="0"/>
              </a:defRPr>
            </a:lvl3pPr>
            <a:lvl4pPr marL="1600111" indent="-228587" eaLnBrk="0" hangingPunct="0">
              <a:defRPr>
                <a:solidFill>
                  <a:schemeClr val="tx1"/>
                </a:solidFill>
                <a:latin typeface="Calibri" pitchFamily="34" charset="0"/>
              </a:defRPr>
            </a:lvl4pPr>
            <a:lvl5pPr marL="2057287" indent="-228587" eaLnBrk="0" hangingPunct="0">
              <a:defRPr>
                <a:solidFill>
                  <a:schemeClr val="tx1"/>
                </a:solidFill>
                <a:latin typeface="Calibri" pitchFamily="34" charset="0"/>
              </a:defRPr>
            </a:lvl5pPr>
            <a:lvl6pPr marL="2514461" indent="-228587" defTabSz="457174" eaLnBrk="0" fontAlgn="base" hangingPunct="0">
              <a:spcBef>
                <a:spcPct val="0"/>
              </a:spcBef>
              <a:spcAft>
                <a:spcPct val="0"/>
              </a:spcAft>
              <a:defRPr>
                <a:solidFill>
                  <a:schemeClr val="tx1"/>
                </a:solidFill>
                <a:latin typeface="Calibri" pitchFamily="34" charset="0"/>
              </a:defRPr>
            </a:lvl6pPr>
            <a:lvl7pPr marL="2971635" indent="-228587" defTabSz="457174" eaLnBrk="0" fontAlgn="base" hangingPunct="0">
              <a:spcBef>
                <a:spcPct val="0"/>
              </a:spcBef>
              <a:spcAft>
                <a:spcPct val="0"/>
              </a:spcAft>
              <a:defRPr>
                <a:solidFill>
                  <a:schemeClr val="tx1"/>
                </a:solidFill>
                <a:latin typeface="Calibri" pitchFamily="34" charset="0"/>
              </a:defRPr>
            </a:lvl7pPr>
            <a:lvl8pPr marL="3428811" indent="-228587" defTabSz="457174" eaLnBrk="0" fontAlgn="base" hangingPunct="0">
              <a:spcBef>
                <a:spcPct val="0"/>
              </a:spcBef>
              <a:spcAft>
                <a:spcPct val="0"/>
              </a:spcAft>
              <a:defRPr>
                <a:solidFill>
                  <a:schemeClr val="tx1"/>
                </a:solidFill>
                <a:latin typeface="Calibri" pitchFamily="34" charset="0"/>
              </a:defRPr>
            </a:lvl8pPr>
            <a:lvl9pPr marL="3885985" indent="-228587" defTabSz="457174"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59068366-65D5-4C6E-A6F4-147F86701C26}" type="slidenum">
              <a:rPr lang="en-US" smtClean="0">
                <a:solidFill>
                  <a:prstClr val="black"/>
                </a:solidFill>
                <a:latin typeface="Arial" panose="020B0604020202020204" pitchFamily="34" charset="0"/>
              </a:rPr>
              <a:pPr eaLnBrk="1" fontAlgn="base" hangingPunct="1">
                <a:spcBef>
                  <a:spcPct val="0"/>
                </a:spcBef>
                <a:spcAft>
                  <a:spcPct val="0"/>
                </a:spcAft>
              </a:pPr>
              <a:t>2</a:t>
            </a:fld>
            <a:endParaRPr lang="en-US" dirty="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698033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35B7B-FBF8-42B4-BB9A-23B72F3DEB8D}" type="slidenum">
              <a:rPr lang="en-US" smtClean="0"/>
              <a:t>26</a:t>
            </a:fld>
            <a:endParaRPr lang="en-US"/>
          </a:p>
        </p:txBody>
      </p:sp>
    </p:spTree>
    <p:extLst>
      <p:ext uri="{BB962C8B-B14F-4D97-AF65-F5344CB8AC3E}">
        <p14:creationId xmlns:p14="http://schemas.microsoft.com/office/powerpoint/2010/main" val="2114830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35B7B-FBF8-42B4-BB9A-23B72F3DEB8D}" type="slidenum">
              <a:rPr lang="en-US" smtClean="0"/>
              <a:t>27</a:t>
            </a:fld>
            <a:endParaRPr lang="en-US"/>
          </a:p>
        </p:txBody>
      </p:sp>
    </p:spTree>
    <p:extLst>
      <p:ext uri="{BB962C8B-B14F-4D97-AF65-F5344CB8AC3E}">
        <p14:creationId xmlns:p14="http://schemas.microsoft.com/office/powerpoint/2010/main" val="3276184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35B7B-FBF8-42B4-BB9A-23B72F3DEB8D}" type="slidenum">
              <a:rPr lang="en-US" smtClean="0"/>
              <a:t>28</a:t>
            </a:fld>
            <a:endParaRPr lang="en-US"/>
          </a:p>
        </p:txBody>
      </p:sp>
    </p:spTree>
    <p:extLst>
      <p:ext uri="{BB962C8B-B14F-4D97-AF65-F5344CB8AC3E}">
        <p14:creationId xmlns:p14="http://schemas.microsoft.com/office/powerpoint/2010/main" val="1758407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435B7B-FBF8-42B4-BB9A-23B72F3DEB8D}" type="slidenum">
              <a:rPr lang="en-US" smtClean="0"/>
              <a:t>29</a:t>
            </a:fld>
            <a:endParaRPr lang="en-US"/>
          </a:p>
        </p:txBody>
      </p:sp>
    </p:spTree>
    <p:extLst>
      <p:ext uri="{BB962C8B-B14F-4D97-AF65-F5344CB8AC3E}">
        <p14:creationId xmlns:p14="http://schemas.microsoft.com/office/powerpoint/2010/main" val="3476359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slides</a:t>
            </a:r>
            <a:r>
              <a:rPr lang="en-US" baseline="0" dirty="0" smtClean="0"/>
              <a:t> were borrowed from recent press release links (http://www.census.gov/newsroom.html) and from slides presented on the C-SPAN By The Numbers: http://www.census.gov/newsroom/cspan.All.html</a:t>
            </a:r>
            <a:endParaRPr lang="en-US" dirty="0" smtClean="0"/>
          </a:p>
          <a:p>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30</a:t>
            </a:fld>
            <a:endParaRPr lang="en-US"/>
          </a:p>
        </p:txBody>
      </p:sp>
    </p:spTree>
    <p:extLst>
      <p:ext uri="{BB962C8B-B14F-4D97-AF65-F5344CB8AC3E}">
        <p14:creationId xmlns:p14="http://schemas.microsoft.com/office/powerpoint/2010/main" val="1767558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slides</a:t>
            </a:r>
            <a:r>
              <a:rPr lang="en-US" baseline="0" dirty="0" smtClean="0"/>
              <a:t> were borrowed from recent press release links (http://www.census.gov/newsroom.html) and from slides presented on the C-SPAN By The Numbers: http://www.census.gov/newsroom/cspan.All.html</a:t>
            </a:r>
            <a:endParaRPr lang="en-US" dirty="0" smtClean="0"/>
          </a:p>
          <a:p>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31</a:t>
            </a:fld>
            <a:endParaRPr lang="en-US"/>
          </a:p>
        </p:txBody>
      </p:sp>
    </p:spTree>
    <p:extLst>
      <p:ext uri="{BB962C8B-B14F-4D97-AF65-F5344CB8AC3E}">
        <p14:creationId xmlns:p14="http://schemas.microsoft.com/office/powerpoint/2010/main" val="1891702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slides</a:t>
            </a:r>
            <a:r>
              <a:rPr lang="en-US" baseline="0" dirty="0" smtClean="0"/>
              <a:t> were borrowed from recent press release links (http://www.census.gov/newsroom.html) and from slides presented on the C-SPAN By The Numbers: http://www.census.gov/newsroom/cspan.All.html</a:t>
            </a:r>
            <a:endParaRPr lang="en-US" dirty="0" smtClean="0"/>
          </a:p>
          <a:p>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32</a:t>
            </a:fld>
            <a:endParaRPr lang="en-US"/>
          </a:p>
        </p:txBody>
      </p:sp>
    </p:spTree>
    <p:extLst>
      <p:ext uri="{BB962C8B-B14F-4D97-AF65-F5344CB8AC3E}">
        <p14:creationId xmlns:p14="http://schemas.microsoft.com/office/powerpoint/2010/main" val="3060308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33</a:t>
            </a:fld>
            <a:endParaRPr lang="en-US"/>
          </a:p>
        </p:txBody>
      </p:sp>
    </p:spTree>
    <p:extLst>
      <p:ext uri="{BB962C8B-B14F-4D97-AF65-F5344CB8AC3E}">
        <p14:creationId xmlns:p14="http://schemas.microsoft.com/office/powerpoint/2010/main" val="41505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Find Your Ideal Place with Census Bureau's Newest App</a:t>
            </a:r>
            <a:r>
              <a:rPr lang="en-US" dirty="0" smtClean="0"/>
              <a:t> — A Census Bureau mobile app named "</a:t>
            </a:r>
            <a:r>
              <a:rPr lang="en-US" dirty="0" err="1" smtClean="0"/>
              <a:t>dwellr</a:t>
            </a:r>
            <a:r>
              <a:rPr lang="en-US" dirty="0" smtClean="0"/>
              <a:t>" can help people on the go access key demographic, socio-economic and housing statistics for thousands of places across the nation. Users can also learn more about where they are by a simple tap of the screen that reveals educational levels, housing values and total population drawn from the American Community Survey. Internet address: &lt;</a:t>
            </a:r>
            <a:r>
              <a:rPr lang="en-US" dirty="0" smtClean="0">
                <a:hlinkClick r:id="rId3"/>
              </a:rPr>
              <a:t>http://www.census.gov/mobile/</a:t>
            </a:r>
            <a:r>
              <a:rPr lang="en-US" dirty="0" smtClean="0"/>
              <a:t>&gt;.</a:t>
            </a:r>
          </a:p>
          <a:p>
            <a:endParaRPr lang="en-US" dirty="0" smtClean="0"/>
          </a:p>
          <a:p>
            <a:r>
              <a:rPr lang="en-US" b="1" dirty="0" smtClean="0"/>
              <a:t>Stay Connected to the Economy with Census Bureau Mobile App</a:t>
            </a:r>
            <a:r>
              <a:rPr lang="en-US" dirty="0" smtClean="0"/>
              <a:t> — Every week, the Department of Commerce releases key Census Bureau economic indicators. Get the latest business news on-the-go as it is released through the Census Bureau's free, easy-to-use mobile app, America's Economy, available for download for both Apple and Android phones and tablets. The app provides real-time updates for 20 key economic indicators from the Census Bureau, Bureau of Labor Statistics and Bureau of Economic Analysis. Internet address: &lt;</a:t>
            </a:r>
            <a:r>
              <a:rPr lang="en-US" dirty="0" smtClean="0">
                <a:hlinkClick r:id="rId4"/>
              </a:rPr>
              <a:t>http://www.census.gov/mobile/economy/</a:t>
            </a:r>
            <a:r>
              <a:rPr lang="en-US" dirty="0" smtClean="0"/>
              <a:t>&gt;.</a:t>
            </a:r>
          </a:p>
          <a:p>
            <a:pPr marL="0" lvl="1" defTabSz="931774"/>
            <a:endParaRPr lang="en-US" baseline="0" dirty="0" smtClean="0"/>
          </a:p>
          <a:p>
            <a:r>
              <a:rPr lang="en-US" dirty="0" smtClean="0"/>
              <a:t>The Census Bureau’s Application Programming Interface (API) allows developers to design Web and mobile apps to explore or learn more about America's changing population and economy. </a:t>
            </a:r>
          </a:p>
          <a:p>
            <a:r>
              <a:rPr lang="en-US" dirty="0" smtClean="0"/>
              <a:t>The new API lets developers customize Census Bureau statistics into Web or mobile apps that provide users quick and easy access from the</a:t>
            </a:r>
            <a:r>
              <a:rPr lang="en-US" baseline="0" dirty="0" smtClean="0"/>
              <a:t> American Community Survey and 2010 census. </a:t>
            </a:r>
            <a:endParaRPr lang="en-US" dirty="0" smtClean="0"/>
          </a:p>
          <a:p>
            <a:pPr marL="0" lvl="1" defTabSz="931774"/>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34</a:t>
            </a:fld>
            <a:endParaRPr lang="en-US"/>
          </a:p>
        </p:txBody>
      </p:sp>
    </p:spTree>
    <p:extLst>
      <p:ext uri="{BB962C8B-B14F-4D97-AF65-F5344CB8AC3E}">
        <p14:creationId xmlns:p14="http://schemas.microsoft.com/office/powerpoint/2010/main" val="1805423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Find Your Ideal Place with Census Bureau's Newest App</a:t>
            </a:r>
            <a:r>
              <a:rPr lang="en-US" dirty="0" smtClean="0"/>
              <a:t> — A Census Bureau mobile app named "</a:t>
            </a:r>
            <a:r>
              <a:rPr lang="en-US" dirty="0" err="1" smtClean="0"/>
              <a:t>dwellr</a:t>
            </a:r>
            <a:r>
              <a:rPr lang="en-US" dirty="0" smtClean="0"/>
              <a:t>" can help people on the go access key demographic, socio-economic and housing statistics for thousands of places across the nation. Users can also learn more about where they are by a simple tap of the screen that reveals educational levels, housing values and total population drawn from the American Community Survey. Internet address: &lt;</a:t>
            </a:r>
            <a:r>
              <a:rPr lang="en-US" dirty="0" smtClean="0">
                <a:hlinkClick r:id="rId3"/>
              </a:rPr>
              <a:t>http://www.census.gov/mobile/</a:t>
            </a:r>
            <a:r>
              <a:rPr lang="en-US" dirty="0" smtClean="0"/>
              <a:t>&gt;.</a:t>
            </a:r>
          </a:p>
          <a:p>
            <a:endParaRPr lang="en-US" dirty="0" smtClean="0"/>
          </a:p>
          <a:p>
            <a:r>
              <a:rPr lang="en-US" b="1" dirty="0" smtClean="0"/>
              <a:t>Stay Connected to the Economy with Census Bureau Mobile App</a:t>
            </a:r>
            <a:r>
              <a:rPr lang="en-US" dirty="0" smtClean="0"/>
              <a:t> — Every week, the Department of Commerce releases key Census Bureau economic indicators. Get the latest business news on-the-go as it is released through the Census Bureau's free, easy-to-use mobile app, America's Economy, available for download for both Apple and Android phones and tablets. The app provides real-time updates for 20 key economic indicators from the Census Bureau, Bureau of Labor Statistics and Bureau of Economic Analysis. Internet address: &lt;</a:t>
            </a:r>
            <a:r>
              <a:rPr lang="en-US" dirty="0" smtClean="0">
                <a:hlinkClick r:id="rId4"/>
              </a:rPr>
              <a:t>http://www.census.gov/mobile/economy/</a:t>
            </a:r>
            <a:r>
              <a:rPr lang="en-US" dirty="0" smtClean="0"/>
              <a:t>&gt;.</a:t>
            </a:r>
          </a:p>
          <a:p>
            <a:pPr marL="0" lvl="1" defTabSz="931774"/>
            <a:endParaRPr lang="en-US" baseline="0" dirty="0" smtClean="0"/>
          </a:p>
          <a:p>
            <a:r>
              <a:rPr lang="en-US" dirty="0" smtClean="0"/>
              <a:t>The Census Bureau’s Application Programming Interface (API) allows developers to design Web and mobile apps to explore or learn more about America's changing population and economy. </a:t>
            </a:r>
          </a:p>
          <a:p>
            <a:r>
              <a:rPr lang="en-US" dirty="0" smtClean="0"/>
              <a:t>The new API lets developers customize Census Bureau statistics into Web or mobile apps that provide users quick and easy access from the</a:t>
            </a:r>
            <a:r>
              <a:rPr lang="en-US" baseline="0" dirty="0" smtClean="0"/>
              <a:t> American Community Survey and 2010 census. </a:t>
            </a:r>
            <a:endParaRPr lang="en-US" dirty="0" smtClean="0"/>
          </a:p>
          <a:p>
            <a:pPr marL="0" lvl="1" defTabSz="931774"/>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35</a:t>
            </a:fld>
            <a:endParaRPr lang="en-US"/>
          </a:p>
        </p:txBody>
      </p:sp>
    </p:spTree>
    <p:extLst>
      <p:ext uri="{BB962C8B-B14F-4D97-AF65-F5344CB8AC3E}">
        <p14:creationId xmlns:p14="http://schemas.microsoft.com/office/powerpoint/2010/main" val="186809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lot of information on the national level that provides detail at the national level that is not available at the local level.</a:t>
            </a:r>
            <a:r>
              <a:rPr lang="en-US" baseline="0" dirty="0" smtClean="0"/>
              <a:t> For example the national income and poverty rates come from the Current Population Survey, but you can also find this information for your area through other surveys. </a:t>
            </a:r>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3</a:t>
            </a:fld>
            <a:endParaRPr lang="en-US"/>
          </a:p>
        </p:txBody>
      </p:sp>
    </p:spTree>
    <p:extLst>
      <p:ext uri="{BB962C8B-B14F-4D97-AF65-F5344CB8AC3E}">
        <p14:creationId xmlns:p14="http://schemas.microsoft.com/office/powerpoint/2010/main" val="595994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AB3B1-3CD8-4667-98EF-EA116D2745EB}" type="slidenum">
              <a:rPr lang="en-US" smtClean="0"/>
              <a:pPr/>
              <a:t>36</a:t>
            </a:fld>
            <a:endParaRPr lang="en-US"/>
          </a:p>
        </p:txBody>
      </p:sp>
    </p:spTree>
    <p:extLst>
      <p:ext uri="{BB962C8B-B14F-4D97-AF65-F5344CB8AC3E}">
        <p14:creationId xmlns:p14="http://schemas.microsoft.com/office/powerpoint/2010/main" val="1487670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Please take a few</a:t>
            </a:r>
            <a:r>
              <a:rPr lang="en-US" baseline="0" dirty="0" smtClean="0"/>
              <a:t> moments to tell us what you think at http://bit.ly/censuseval, and you can also scan the QR Code to take you right to the brief evaluation form. Your feedback is essential towards continuing to improve our data dissemination outreach efforts locally, and nationally. </a:t>
            </a:r>
            <a:r>
              <a:rPr lang="en-US" baseline="0" smtClean="0"/>
              <a:t>Thank you!</a:t>
            </a:r>
            <a:endParaRPr 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E9AEC164-253A-48C0-B9DB-2203C4CEC472}" type="slidenum">
              <a:rPr lang="en-US"/>
              <a:pPr eaLnBrk="1" hangingPunct="1"/>
              <a:t>37</a:t>
            </a:fld>
            <a:endParaRPr lang="en-US"/>
          </a:p>
        </p:txBody>
      </p:sp>
    </p:spTree>
    <p:extLst>
      <p:ext uri="{BB962C8B-B14F-4D97-AF65-F5344CB8AC3E}">
        <p14:creationId xmlns:p14="http://schemas.microsoft.com/office/powerpoint/2010/main" val="193873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Census Bureau releases statistics from many different sources</a:t>
            </a:r>
            <a:r>
              <a:rPr lang="en-US" baseline="0" dirty="0" smtClean="0"/>
              <a:t> that can be localized to small areas. We will discuss each, beginning with the American Community Survey.</a:t>
            </a:r>
          </a:p>
        </p:txBody>
      </p:sp>
      <p:sp>
        <p:nvSpPr>
          <p:cNvPr id="4" name="Slide Number Placeholder 3"/>
          <p:cNvSpPr>
            <a:spLocks noGrp="1"/>
          </p:cNvSpPr>
          <p:nvPr>
            <p:ph type="sldNum" sz="quarter" idx="10"/>
          </p:nvPr>
        </p:nvSpPr>
        <p:spPr/>
        <p:txBody>
          <a:bodyPr/>
          <a:lstStyle/>
          <a:p>
            <a:fld id="{03387B18-B2FF-45BF-8EAC-BDF0C3B74BA2}" type="slidenum">
              <a:rPr lang="en-US" smtClean="0"/>
              <a:t>4</a:t>
            </a:fld>
            <a:endParaRPr lang="en-US"/>
          </a:p>
        </p:txBody>
      </p:sp>
    </p:spTree>
    <p:extLst>
      <p:ext uri="{BB962C8B-B14F-4D97-AF65-F5344CB8AC3E}">
        <p14:creationId xmlns:p14="http://schemas.microsoft.com/office/powerpoint/2010/main" val="323355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Source:</a:t>
            </a:r>
            <a:r>
              <a:rPr lang="en-US" b="1" baseline="0" dirty="0" smtClean="0"/>
              <a:t> U.S. </a:t>
            </a:r>
            <a:r>
              <a:rPr lang="en-US" b="1" baseline="0" smtClean="0"/>
              <a:t>Census Bureau</a:t>
            </a:r>
            <a:endParaRPr lang="en-US" b="1" dirty="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1F6147-4B6E-4792-A3AA-FE39EC64FBCA}" type="slidenum">
              <a:rPr lang="en-US" smtClean="0"/>
              <a:pPr fontAlgn="base">
                <a:spcBef>
                  <a:spcPct val="0"/>
                </a:spcBef>
                <a:spcAft>
                  <a:spcPct val="0"/>
                </a:spcAft>
                <a:defRPr/>
              </a:pPr>
              <a:t>11</a:t>
            </a:fld>
            <a:endParaRPr lang="en-US" smtClean="0"/>
          </a:p>
        </p:txBody>
      </p:sp>
    </p:spTree>
    <p:extLst>
      <p:ext uri="{BB962C8B-B14F-4D97-AF65-F5344CB8AC3E}">
        <p14:creationId xmlns:p14="http://schemas.microsoft.com/office/powerpoint/2010/main" val="4282043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Source:</a:t>
            </a:r>
            <a:r>
              <a:rPr lang="en-US" b="1" baseline="0" dirty="0" smtClean="0"/>
              <a:t> U.S. Census Bureau</a:t>
            </a:r>
            <a:endParaRPr lang="en-US" b="1" dirty="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1F6147-4B6E-4792-A3AA-FE39EC64FBCA}" type="slidenum">
              <a:rPr lang="en-US" smtClean="0"/>
              <a:pPr fontAlgn="base">
                <a:spcBef>
                  <a:spcPct val="0"/>
                </a:spcBef>
                <a:spcAft>
                  <a:spcPct val="0"/>
                </a:spcAft>
                <a:defRPr/>
              </a:pPr>
              <a:t>12</a:t>
            </a:fld>
            <a:endParaRPr lang="en-US" smtClean="0"/>
          </a:p>
        </p:txBody>
      </p:sp>
    </p:spTree>
    <p:extLst>
      <p:ext uri="{BB962C8B-B14F-4D97-AF65-F5344CB8AC3E}">
        <p14:creationId xmlns:p14="http://schemas.microsoft.com/office/powerpoint/2010/main" val="361979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http://www.census.gov/dataviz/visualizations/072/</a:t>
            </a:r>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13</a:t>
            </a:fld>
            <a:endParaRPr lang="en-US"/>
          </a:p>
        </p:txBody>
      </p:sp>
    </p:spTree>
    <p:extLst>
      <p:ext uri="{BB962C8B-B14F-4D97-AF65-F5344CB8AC3E}">
        <p14:creationId xmlns:p14="http://schemas.microsoft.com/office/powerpoint/2010/main" val="104634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slides</a:t>
            </a:r>
            <a:r>
              <a:rPr lang="en-US" baseline="0" dirty="0" smtClean="0"/>
              <a:t> were borrowed from recent press release links (http://www.census.gov/newsroom.html) and from slides presented on the C-SPAN By The Numbers: http://www.census.gov/newsroom/cspan.All.html</a:t>
            </a:r>
            <a:endParaRPr lang="en-US" dirty="0" smtClean="0"/>
          </a:p>
          <a:p>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14</a:t>
            </a:fld>
            <a:endParaRPr lang="en-US"/>
          </a:p>
        </p:txBody>
      </p:sp>
    </p:spTree>
    <p:extLst>
      <p:ext uri="{BB962C8B-B14F-4D97-AF65-F5344CB8AC3E}">
        <p14:creationId xmlns:p14="http://schemas.microsoft.com/office/powerpoint/2010/main" val="1343968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slides</a:t>
            </a:r>
            <a:r>
              <a:rPr lang="en-US" baseline="0" dirty="0" smtClean="0"/>
              <a:t> were borrowed from recent press release links (http://www.census.gov/newsroom.html) and from slides presented on the C-SPAN By The Numbers: http://www.census.gov/newsroom/cspan.All.html</a:t>
            </a:r>
            <a:endParaRPr lang="en-US" dirty="0" smtClean="0"/>
          </a:p>
          <a:p>
            <a:endParaRPr lang="en-US" dirty="0"/>
          </a:p>
        </p:txBody>
      </p:sp>
      <p:sp>
        <p:nvSpPr>
          <p:cNvPr id="4" name="Slide Number Placeholder 3"/>
          <p:cNvSpPr>
            <a:spLocks noGrp="1"/>
          </p:cNvSpPr>
          <p:nvPr>
            <p:ph type="sldNum" sz="quarter" idx="10"/>
          </p:nvPr>
        </p:nvSpPr>
        <p:spPr/>
        <p:txBody>
          <a:bodyPr/>
          <a:lstStyle/>
          <a:p>
            <a:fld id="{03387B18-B2FF-45BF-8EAC-BDF0C3B74BA2}" type="slidenum">
              <a:rPr lang="en-US" smtClean="0"/>
              <a:t>15</a:t>
            </a:fld>
            <a:endParaRPr lang="en-US"/>
          </a:p>
        </p:txBody>
      </p:sp>
    </p:spTree>
    <p:extLst>
      <p:ext uri="{BB962C8B-B14F-4D97-AF65-F5344CB8AC3E}">
        <p14:creationId xmlns:p14="http://schemas.microsoft.com/office/powerpoint/2010/main" val="146080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21E593-39F1-4D5F-81EC-A8991D4A790E}" type="datetime1">
              <a:rPr lang="en-US" smtClean="0">
                <a:solidFill>
                  <a:prstClr val="black">
                    <a:tint val="75000"/>
                  </a:prstClr>
                </a:solidFill>
              </a: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lgn="ct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46149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76CE21-1CF3-45E4-8F38-8FA8BD11C77B}" type="datetime1">
              <a:rPr lang="en-US" smtClean="0">
                <a:solidFill>
                  <a:prstClr val="black">
                    <a:tint val="75000"/>
                  </a:prstClr>
                </a:solidFill>
              </a: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36572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98081-A683-41EF-91C2-ADB266801C5C}" type="datetime1">
              <a:rPr lang="en-US" smtClean="0">
                <a:solidFill>
                  <a:prstClr val="black">
                    <a:tint val="75000"/>
                  </a:prstClr>
                </a:solidFill>
              </a: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1175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557C33-9AFF-437B-A4F9-D5C877D9D5F8}" type="datetime1">
              <a:rPr lang="en-US" smtClean="0">
                <a:solidFill>
                  <a:prstClr val="black">
                    <a:tint val="75000"/>
                  </a:prstClr>
                </a:solidFill>
              </a:rPr>
              <a:pPr/>
              <a:t>6/2/2015</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lgn="ct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306192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06A2FC-5626-419C-89FE-BE8F66E98F4A}" type="datetime1">
              <a:rPr lang="en-US" smtClean="0">
                <a:solidFill>
                  <a:prstClr val="black">
                    <a:tint val="75000"/>
                  </a:prstClr>
                </a:solidFill>
              </a: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lgn="ct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758853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3CE123-8B8D-49ED-BCDA-5FC8511D1B71}" type="datetime1">
              <a:rPr lang="en-US" smtClean="0">
                <a:solidFill>
                  <a:prstClr val="black">
                    <a:tint val="75000"/>
                  </a:prstClr>
                </a:solidFill>
              </a:rPr>
              <a:pPr/>
              <a:t>6/2/2015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7435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735720-7C6B-4A39-873B-EC1877EEB90A}" type="datetime1">
              <a:rPr lang="en-US" smtClean="0">
                <a:solidFill>
                  <a:prstClr val="black">
                    <a:tint val="75000"/>
                  </a:prstClr>
                </a:solidFill>
              </a:rPr>
              <a:pPr/>
              <a:t>6/2/2015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3865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833D8D-D9BA-49C8-8796-2793914DCF4D}" type="datetime1">
              <a:rPr lang="en-US" smtClean="0">
                <a:solidFill>
                  <a:prstClr val="black">
                    <a:tint val="75000"/>
                  </a:prstClr>
                </a:solidFill>
              </a:rPr>
              <a:pPr/>
              <a:t>6/2/2015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2092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FB136-8782-43A1-88CF-8A597A8D6367}" type="datetime1">
              <a:rPr lang="en-US" smtClean="0">
                <a:solidFill>
                  <a:prstClr val="black">
                    <a:tint val="75000"/>
                  </a:prstClr>
                </a:solidFill>
              </a:rPr>
              <a:pPr/>
              <a:t>6/2/2015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32977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BA6DA5-98E7-4671-B004-E94EADE603CB}" type="datetime1">
              <a:rPr lang="en-US" smtClean="0">
                <a:solidFill>
                  <a:prstClr val="black">
                    <a:tint val="75000"/>
                  </a:prstClr>
                </a:solidFill>
              </a:rPr>
              <a:pPr/>
              <a:t>6/2/2015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32848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C81EB4-CE48-4336-98B4-336C4E8D38DC}" type="datetime1">
              <a:rPr lang="en-US" smtClean="0">
                <a:solidFill>
                  <a:prstClr val="black">
                    <a:tint val="75000"/>
                  </a:prstClr>
                </a:solidFill>
              </a:rPr>
              <a:pPr/>
              <a:t>6/2/2015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4534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pPr defTabSz="457200"/>
            <a:fld id="{08C184E6-88AD-4301-90F7-26F593245B0B}" type="datetime1">
              <a:rPr lang="en-US" smtClean="0">
                <a:solidFill>
                  <a:prstClr val="black">
                    <a:tint val="75000"/>
                  </a:prstClr>
                </a:solidFill>
              </a:rPr>
              <a:pPr defTabSz="457200"/>
              <a:t>6/2/2015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pPr defTabSz="457200"/>
            <a:fld id="{C29BC2A0-9875-4B3F-8A86-0C7920C785BD}" type="slidenum">
              <a:rPr lang="en-US" smtClean="0">
                <a:solidFill>
                  <a:prstClr val="black">
                    <a:tint val="75000"/>
                  </a:prstClr>
                </a:solidFill>
              </a:rPr>
              <a:pPr defTabSz="457200"/>
              <a:t>‹#›</a:t>
            </a:fld>
            <a:endParaRPr lang="en-US" dirty="0">
              <a:solidFill>
                <a:prstClr val="black">
                  <a:tint val="75000"/>
                </a:prstClr>
              </a:solidFill>
            </a:endParaRPr>
          </a:p>
        </p:txBody>
      </p:sp>
      <p:pic>
        <p:nvPicPr>
          <p:cNvPr id="7" name="Picture 6"/>
          <p:cNvPicPr>
            <a:picLocks noChangeAspect="1"/>
          </p:cNvPicPr>
          <p:nvPr userDrawn="1"/>
        </p:nvPicPr>
        <p:blipFill rotWithShape="1">
          <a:blip r:embed="rId13">
            <a:extLst>
              <a:ext uri="{28A0092B-C50C-407E-A947-70E740481C1C}">
                <a14:useLocalDpi xmlns:a14="http://schemas.microsoft.com/office/drawing/2010/main" val="0"/>
              </a:ext>
            </a:extLst>
          </a:blip>
          <a:srcRect r="82485"/>
          <a:stretch/>
        </p:blipFill>
        <p:spPr>
          <a:xfrm>
            <a:off x="0" y="5394961"/>
            <a:ext cx="1610436" cy="1463039"/>
          </a:xfrm>
          <a:prstGeom prst="rect">
            <a:avLst/>
          </a:prstGeom>
        </p:spPr>
      </p:pic>
      <p:cxnSp>
        <p:nvCxnSpPr>
          <p:cNvPr id="10" name="Straight Connector 9"/>
          <p:cNvCxnSpPr/>
          <p:nvPr/>
        </p:nvCxnSpPr>
        <p:spPr>
          <a:xfrm>
            <a:off x="1587850" y="6257644"/>
            <a:ext cx="0" cy="444204"/>
          </a:xfrm>
          <a:prstGeom prst="line">
            <a:avLst/>
          </a:prstGeom>
          <a:ln w="158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title="Photoshop Gif"/>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20713" y="6298148"/>
            <a:ext cx="1752600" cy="376854"/>
          </a:xfrm>
          <a:prstGeom prst="rect">
            <a:avLst/>
          </a:prstGeom>
        </p:spPr>
      </p:pic>
    </p:spTree>
    <p:extLst>
      <p:ext uri="{BB962C8B-B14F-4D97-AF65-F5344CB8AC3E}">
        <p14:creationId xmlns:p14="http://schemas.microsoft.com/office/powerpoint/2010/main" val="2547830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www.census.gov/dataviz/visualizations/07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hyperlink" Target="http://www.census.gov/newsroom/cspan.All.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www.census.gov/newsroom/cspan.All.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hyperlink" Target="http://factfinder2.census.gov/bkmk/table/1.0/en/PEP/2013/PEPASR6H?slice=hisp~nhisp!year~est72013"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hyperlink" Target="http://factfinder.census.gov/bkmk/table/1.0/en/PEP/2014/PEPANNRES/0400000US13.0500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factfinder.census.gov/bkmk/table/1.0/en/PEP/2014/PEPANNRES/0400000US13.05000"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mailto:gerson.d.vasquez@census.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hyperlink" Target="http://factfinder2.census.gov/bkmk/table/1.0/en/ACS/13_5YR/DP02/0500000US13135" TargetMode="External"/><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factfinder2.census.gov/bkmk/table/1.0/en/ACS/13_5YR/DP05/0500000US13135" TargetMode="External"/><Relationship Id="rId5" Type="http://schemas.openxmlformats.org/officeDocument/2006/relationships/hyperlink" Target="http://factfinder2.census.gov/bkmk/table/1.0/en/ACS/13_5YR/DP04/0500000US13135" TargetMode="External"/><Relationship Id="rId4" Type="http://schemas.openxmlformats.org/officeDocument/2006/relationships/hyperlink" Target="http://factfinder2.census.gov/bkmk/table/1.0/en/ACS/13_5YR/DP03/0500000US1313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hyperlink" Target="http://www.census.gov/cps/" TargetMode="External"/><Relationship Id="rId7" Type="http://schemas.openxmlformats.org/officeDocument/2006/relationships/hyperlink" Target="http://www.census.gov/foreign-trad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census.gov/construction/bps/" TargetMode="External"/><Relationship Id="rId5" Type="http://schemas.openxmlformats.org/officeDocument/2006/relationships/hyperlink" Target="http://www.census.gov/programs-surveys/ahs/" TargetMode="External"/><Relationship Id="rId4" Type="http://schemas.openxmlformats.org/officeDocument/2006/relationships/hyperlink" Target="http://www.census.gov/programs-surveys/sip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www.census.gov/mobile/" TargetMode="External"/><Relationship Id="rId7"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census.gov/developers/" TargetMode="External"/><Relationship Id="rId5" Type="http://schemas.openxmlformats.org/officeDocument/2006/relationships/hyperlink" Target="http://www.census.gov/mobile/economy/" TargetMode="External"/><Relationship Id="rId4" Type="http://schemas.openxmlformats.org/officeDocument/2006/relationships/hyperlink" Target="http://www.census.gov/mobile/Dwellr/"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census.gov/mobile/censuspopquiz/"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census.gov/mobile/"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bit.ly/censuseval"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hyperlink" Target="http://www.census.gov/acs/www/" TargetMode="External"/><Relationship Id="rId7" Type="http://schemas.openxmlformats.org/officeDocument/2006/relationships/hyperlink" Target="http://www.census.gov/ec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census.gov/history/www/programs/demographic/decennial_census.html" TargetMode="External"/><Relationship Id="rId5" Type="http://schemas.openxmlformats.org/officeDocument/2006/relationships/hyperlink" Target="http://www.census.gov/econ/cbp/" TargetMode="External"/><Relationship Id="rId4" Type="http://schemas.openxmlformats.org/officeDocument/2006/relationships/hyperlink" Target="http://www.census.gov/popes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3762"/>
            <a:ext cx="7772400" cy="1470025"/>
          </a:xfrm>
        </p:spPr>
        <p:txBody>
          <a:bodyPr>
            <a:normAutofit/>
          </a:bodyPr>
          <a:lstStyle/>
          <a:p>
            <a:r>
              <a:rPr lang="en-US" b="1" dirty="0" smtClean="0">
                <a:solidFill>
                  <a:srgbClr val="C00000"/>
                </a:solidFill>
              </a:rPr>
              <a:t>Changing Face of a Nation</a:t>
            </a:r>
            <a:endParaRPr lang="en-US" b="1" dirty="0">
              <a:solidFill>
                <a:srgbClr val="C00000"/>
              </a:solidFill>
            </a:endParaRPr>
          </a:p>
        </p:txBody>
      </p:sp>
      <p:sp>
        <p:nvSpPr>
          <p:cNvPr id="3" name="Subtitle 2"/>
          <p:cNvSpPr>
            <a:spLocks noGrp="1"/>
          </p:cNvSpPr>
          <p:nvPr>
            <p:ph type="subTitle" idx="1"/>
          </p:nvPr>
        </p:nvSpPr>
        <p:spPr>
          <a:xfrm>
            <a:off x="1357952" y="2133600"/>
            <a:ext cx="6400800" cy="1752600"/>
          </a:xfrm>
        </p:spPr>
        <p:txBody>
          <a:bodyPr/>
          <a:lstStyle/>
          <a:p>
            <a:r>
              <a:rPr lang="en-US" dirty="0" smtClean="0"/>
              <a:t>June, 2015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6280"/>
            <a:ext cx="9144000" cy="3601720"/>
          </a:xfrm>
          <a:prstGeom prst="rect">
            <a:avLst/>
          </a:prstGeom>
        </p:spPr>
      </p:pic>
    </p:spTree>
    <p:extLst>
      <p:ext uri="{BB962C8B-B14F-4D97-AF65-F5344CB8AC3E}">
        <p14:creationId xmlns:p14="http://schemas.microsoft.com/office/powerpoint/2010/main" val="1229362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14" y="-2"/>
            <a:ext cx="8601791" cy="6182438"/>
          </a:xfrm>
          <a:prstGeom prst="rect">
            <a:avLst/>
          </a:prstGeom>
        </p:spPr>
      </p:pic>
    </p:spTree>
    <p:extLst>
      <p:ext uri="{BB962C8B-B14F-4D97-AF65-F5344CB8AC3E}">
        <p14:creationId xmlns:p14="http://schemas.microsoft.com/office/powerpoint/2010/main" val="406540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1138238"/>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txBody>
          <a:bodyPr rtlCol="0">
            <a:spAutoFit/>
          </a:bodyPr>
          <a:lstStyle/>
          <a:p>
            <a:pPr lvl="0" algn="ctr" defTabSz="914400">
              <a:spcBef>
                <a:spcPct val="0"/>
              </a:spcBef>
              <a:defRPr/>
            </a:pPr>
            <a:r>
              <a:rPr kumimoji="0" lang="en-US" sz="4000" b="1" i="0" u="none" strike="noStrike" kern="1200" cap="none" spc="0" normalizeH="0" baseline="0" noProof="0" dirty="0" smtClean="0">
                <a:ln w="18415" cmpd="sng">
                  <a:noFill/>
                  <a:prstDash val="solid"/>
                </a:ln>
                <a:solidFill>
                  <a:srgbClr val="FFFFFF"/>
                </a:solidFill>
                <a:effectLst>
                  <a:outerShdw blurRad="38100" dist="38100" dir="2700000" algn="tl">
                    <a:srgbClr val="000000">
                      <a:alpha val="43137"/>
                    </a:srgbClr>
                  </a:outerShdw>
                </a:effectLst>
                <a:uLnTx/>
                <a:uFillTx/>
                <a:latin typeface="Century" pitchFamily="18" charset="0"/>
                <a:ea typeface="+mn-ea"/>
                <a:cs typeface="+mn-cs"/>
              </a:rPr>
              <a:t>Census 1980</a:t>
            </a:r>
            <a:br>
              <a:rPr kumimoji="0" lang="en-US" sz="4000" b="1" i="0" u="none" strike="noStrike" kern="1200" cap="none" spc="0" normalizeH="0" baseline="0" noProof="0" dirty="0" smtClean="0">
                <a:ln w="18415" cmpd="sng">
                  <a:noFill/>
                  <a:prstDash val="solid"/>
                </a:ln>
                <a:solidFill>
                  <a:srgbClr val="FFFFFF"/>
                </a:solidFill>
                <a:effectLst>
                  <a:outerShdw blurRad="38100" dist="38100" dir="2700000" algn="tl">
                    <a:srgbClr val="000000">
                      <a:alpha val="43137"/>
                    </a:srgbClr>
                  </a:outerShdw>
                </a:effectLst>
                <a:uLnTx/>
                <a:uFillTx/>
                <a:latin typeface="Century" pitchFamily="18" charset="0"/>
                <a:ea typeface="+mn-ea"/>
                <a:cs typeface="+mn-cs"/>
              </a:rPr>
            </a:br>
            <a:r>
              <a:rPr kumimoji="0" lang="en-US" sz="2800" b="1" i="0" u="none" strike="noStrike" kern="1200" cap="none" spc="0" normalizeH="0" noProof="0" dirty="0" smtClean="0">
                <a:ln w="18415" cmpd="sng">
                  <a:noFill/>
                  <a:prstDash val="solid"/>
                </a:ln>
                <a:solidFill>
                  <a:schemeClr val="accent5">
                    <a:lumMod val="40000"/>
                    <a:lumOff val="60000"/>
                  </a:schemeClr>
                </a:solidFill>
                <a:effectLst>
                  <a:outerShdw blurRad="38100" dist="38100" dir="2700000" algn="tl">
                    <a:srgbClr val="000000">
                      <a:alpha val="43137"/>
                    </a:srgbClr>
                  </a:outerShdw>
                </a:effectLst>
                <a:uLnTx/>
                <a:uFillTx/>
                <a:latin typeface="Century" pitchFamily="18" charset="0"/>
                <a:ea typeface="+mn-ea"/>
                <a:cs typeface="+mn-cs"/>
              </a:rPr>
              <a:t>Geographic Distribution - Hispanic</a:t>
            </a:r>
            <a:r>
              <a:rPr lang="en-US" sz="2800" b="1" noProof="0" dirty="0" smtClean="0">
                <a:ln w="18415" cmpd="sng">
                  <a:noFill/>
                  <a:prstDash val="solid"/>
                </a:ln>
                <a:solidFill>
                  <a:schemeClr val="accent5">
                    <a:lumMod val="40000"/>
                    <a:lumOff val="60000"/>
                  </a:schemeClr>
                </a:solidFill>
                <a:effectLst>
                  <a:outerShdw blurRad="38100" dist="38100" dir="2700000" algn="tl">
                    <a:srgbClr val="000000">
                      <a:alpha val="43137"/>
                    </a:srgbClr>
                  </a:outerShdw>
                </a:effectLst>
                <a:latin typeface="Century" pitchFamily="18" charset="0"/>
              </a:rPr>
              <a:t> </a:t>
            </a:r>
            <a:r>
              <a:rPr lang="en-US" sz="2800" b="1" dirty="0" smtClean="0">
                <a:ln w="18415" cmpd="sng">
                  <a:noFill/>
                  <a:prstDash val="solid"/>
                </a:ln>
                <a:solidFill>
                  <a:schemeClr val="accent5">
                    <a:lumMod val="40000"/>
                    <a:lumOff val="60000"/>
                  </a:schemeClr>
                </a:solidFill>
                <a:effectLst>
                  <a:outerShdw blurRad="38100" dist="38100" dir="2700000" algn="tl">
                    <a:srgbClr val="000000">
                      <a:alpha val="43137"/>
                    </a:srgbClr>
                  </a:outerShdw>
                </a:effectLst>
                <a:latin typeface="Century" pitchFamily="18" charset="0"/>
              </a:rPr>
              <a:t>Population</a:t>
            </a:r>
            <a:endParaRPr kumimoji="0" lang="en-US" sz="2800" b="1" i="0" u="none" strike="noStrike" kern="1200" cap="none" spc="0" normalizeH="0" baseline="0" noProof="0" dirty="0" smtClean="0">
              <a:ln w="18415" cmpd="sng">
                <a:noFill/>
                <a:prstDash val="solid"/>
              </a:ln>
              <a:solidFill>
                <a:schemeClr val="accent5">
                  <a:lumMod val="40000"/>
                  <a:lumOff val="60000"/>
                </a:schemeClr>
              </a:solidFill>
              <a:effectLst>
                <a:outerShdw blurRad="38100" dist="38100" dir="2700000" algn="tl">
                  <a:srgbClr val="000000">
                    <a:alpha val="43137"/>
                  </a:srgbClr>
                </a:outerShdw>
              </a:effectLst>
              <a:uLnTx/>
              <a:uFillTx/>
              <a:latin typeface="Century" pitchFamily="18" charset="0"/>
              <a:ea typeface="+mn-ea"/>
              <a:cs typeface="+mn-cs"/>
            </a:endParaRPr>
          </a:p>
        </p:txBody>
      </p:sp>
      <p:pic>
        <p:nvPicPr>
          <p:cNvPr id="3" name="Picture 2" descr="2010_Hispanic_remix-14.jpg"/>
          <p:cNvPicPr>
            <a:picLocks noChangeAspect="1"/>
          </p:cNvPicPr>
          <p:nvPr/>
        </p:nvPicPr>
        <p:blipFill>
          <a:blip r:embed="rId3"/>
          <a:srcRect t="26370"/>
          <a:stretch>
            <a:fillRect/>
          </a:stretch>
        </p:blipFill>
        <p:spPr>
          <a:xfrm>
            <a:off x="0" y="1138238"/>
            <a:ext cx="8404413" cy="4550344"/>
          </a:xfrm>
          <a:prstGeom prst="rect">
            <a:avLst/>
          </a:prstGeom>
        </p:spPr>
      </p:pic>
    </p:spTree>
    <p:extLst>
      <p:ext uri="{BB962C8B-B14F-4D97-AF65-F5344CB8AC3E}">
        <p14:creationId xmlns:p14="http://schemas.microsoft.com/office/powerpoint/2010/main" val="1260403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1138238"/>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txBody>
          <a:bodyPr rtlCol="0">
            <a:spAutoFit/>
          </a:bodyPr>
          <a:lstStyle/>
          <a:p>
            <a:pPr lvl="0" algn="ctr" defTabSz="914400">
              <a:spcBef>
                <a:spcPct val="0"/>
              </a:spcBef>
              <a:defRPr/>
            </a:pPr>
            <a:r>
              <a:rPr kumimoji="0" lang="en-US" sz="4000" b="1" i="0" u="none" strike="noStrike" kern="1200" cap="none" spc="0" normalizeH="0" baseline="0" noProof="0" dirty="0" smtClean="0">
                <a:ln w="18415" cmpd="sng">
                  <a:noFill/>
                  <a:prstDash val="solid"/>
                </a:ln>
                <a:solidFill>
                  <a:srgbClr val="FFFFFF"/>
                </a:solidFill>
                <a:effectLst>
                  <a:outerShdw blurRad="38100" dist="38100" dir="2700000" algn="tl">
                    <a:srgbClr val="000000">
                      <a:alpha val="43137"/>
                    </a:srgbClr>
                  </a:outerShdw>
                </a:effectLst>
                <a:uLnTx/>
                <a:uFillTx/>
                <a:latin typeface="Century" pitchFamily="18" charset="0"/>
                <a:ea typeface="+mn-ea"/>
                <a:cs typeface="+mn-cs"/>
              </a:rPr>
              <a:t>2010 Census</a:t>
            </a:r>
            <a:br>
              <a:rPr kumimoji="0" lang="en-US" sz="4000" b="1" i="0" u="none" strike="noStrike" kern="1200" cap="none" spc="0" normalizeH="0" baseline="0" noProof="0" dirty="0" smtClean="0">
                <a:ln w="18415" cmpd="sng">
                  <a:noFill/>
                  <a:prstDash val="solid"/>
                </a:ln>
                <a:solidFill>
                  <a:srgbClr val="FFFFFF"/>
                </a:solidFill>
                <a:effectLst>
                  <a:outerShdw blurRad="38100" dist="38100" dir="2700000" algn="tl">
                    <a:srgbClr val="000000">
                      <a:alpha val="43137"/>
                    </a:srgbClr>
                  </a:outerShdw>
                </a:effectLst>
                <a:uLnTx/>
                <a:uFillTx/>
                <a:latin typeface="Century" pitchFamily="18" charset="0"/>
                <a:ea typeface="+mn-ea"/>
                <a:cs typeface="+mn-cs"/>
              </a:rPr>
            </a:br>
            <a:r>
              <a:rPr kumimoji="0" lang="en-US" sz="2800" b="1" i="0" u="none" strike="noStrike" kern="1200" cap="none" spc="0" normalizeH="0" noProof="0" dirty="0" smtClean="0">
                <a:ln w="18415" cmpd="sng">
                  <a:noFill/>
                  <a:prstDash val="solid"/>
                </a:ln>
                <a:solidFill>
                  <a:schemeClr val="accent5">
                    <a:lumMod val="40000"/>
                    <a:lumOff val="60000"/>
                  </a:schemeClr>
                </a:solidFill>
                <a:effectLst>
                  <a:outerShdw blurRad="38100" dist="38100" dir="2700000" algn="tl">
                    <a:srgbClr val="000000">
                      <a:alpha val="43137"/>
                    </a:srgbClr>
                  </a:outerShdw>
                </a:effectLst>
                <a:uLnTx/>
                <a:uFillTx/>
                <a:latin typeface="Century" pitchFamily="18" charset="0"/>
                <a:ea typeface="+mn-ea"/>
                <a:cs typeface="+mn-cs"/>
              </a:rPr>
              <a:t>Geographic Distribution - Hispanic</a:t>
            </a:r>
            <a:r>
              <a:rPr lang="en-US" sz="2800" b="1" noProof="0" dirty="0" smtClean="0">
                <a:ln w="18415" cmpd="sng">
                  <a:noFill/>
                  <a:prstDash val="solid"/>
                </a:ln>
                <a:solidFill>
                  <a:schemeClr val="accent5">
                    <a:lumMod val="40000"/>
                    <a:lumOff val="60000"/>
                  </a:schemeClr>
                </a:solidFill>
                <a:effectLst>
                  <a:outerShdw blurRad="38100" dist="38100" dir="2700000" algn="tl">
                    <a:srgbClr val="000000">
                      <a:alpha val="43137"/>
                    </a:srgbClr>
                  </a:outerShdw>
                </a:effectLst>
                <a:latin typeface="Century" pitchFamily="18" charset="0"/>
              </a:rPr>
              <a:t> </a:t>
            </a:r>
            <a:r>
              <a:rPr lang="en-US" sz="2800" b="1" dirty="0" smtClean="0">
                <a:ln w="18415" cmpd="sng">
                  <a:noFill/>
                  <a:prstDash val="solid"/>
                </a:ln>
                <a:solidFill>
                  <a:schemeClr val="accent5">
                    <a:lumMod val="40000"/>
                    <a:lumOff val="60000"/>
                  </a:schemeClr>
                </a:solidFill>
                <a:effectLst>
                  <a:outerShdw blurRad="38100" dist="38100" dir="2700000" algn="tl">
                    <a:srgbClr val="000000">
                      <a:alpha val="43137"/>
                    </a:srgbClr>
                  </a:outerShdw>
                </a:effectLst>
                <a:latin typeface="Century" pitchFamily="18" charset="0"/>
              </a:rPr>
              <a:t>Population</a:t>
            </a:r>
            <a:endParaRPr kumimoji="0" lang="en-US" sz="2800" b="1" i="0" u="none" strike="noStrike" kern="1200" cap="none" spc="0" normalizeH="0" baseline="0" noProof="0" dirty="0" smtClean="0">
              <a:ln w="18415" cmpd="sng">
                <a:noFill/>
                <a:prstDash val="solid"/>
              </a:ln>
              <a:solidFill>
                <a:schemeClr val="accent5">
                  <a:lumMod val="40000"/>
                  <a:lumOff val="60000"/>
                </a:schemeClr>
              </a:solidFill>
              <a:effectLst>
                <a:outerShdw blurRad="38100" dist="38100" dir="2700000" algn="tl">
                  <a:srgbClr val="000000">
                    <a:alpha val="43137"/>
                  </a:srgbClr>
                </a:outerShdw>
              </a:effectLst>
              <a:uLnTx/>
              <a:uFillTx/>
              <a:latin typeface="Century" pitchFamily="18" charset="0"/>
              <a:ea typeface="+mn-ea"/>
              <a:cs typeface="+mn-cs"/>
            </a:endParaRPr>
          </a:p>
        </p:txBody>
      </p:sp>
      <p:pic>
        <p:nvPicPr>
          <p:cNvPr id="3" name="Picture 2" descr="2010_Hispanic_remix-17.jpg"/>
          <p:cNvPicPr>
            <a:picLocks noChangeAspect="1"/>
          </p:cNvPicPr>
          <p:nvPr/>
        </p:nvPicPr>
        <p:blipFill>
          <a:blip r:embed="rId3"/>
          <a:srcRect t="25490"/>
          <a:stretch>
            <a:fillRect/>
          </a:stretch>
        </p:blipFill>
        <p:spPr>
          <a:xfrm>
            <a:off x="13447" y="1138238"/>
            <a:ext cx="8202706" cy="4649057"/>
          </a:xfrm>
          <a:prstGeom prst="rect">
            <a:avLst/>
          </a:prstGeom>
        </p:spPr>
      </p:pic>
    </p:spTree>
    <p:extLst>
      <p:ext uri="{BB962C8B-B14F-4D97-AF65-F5344CB8AC3E}">
        <p14:creationId xmlns:p14="http://schemas.microsoft.com/office/powerpoint/2010/main" val="1842453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9BC2A0-9875-4B3F-8A86-0C7920C785BD}" type="slidenum">
              <a:rPr lang="en-US" smtClean="0">
                <a:solidFill>
                  <a:prstClr val="black"/>
                </a:solidFill>
              </a:rPr>
              <a:pPr/>
              <a:t>13</a:t>
            </a:fld>
            <a:endParaRPr lang="en-US" dirty="0">
              <a:solidFill>
                <a:prstClr val="black"/>
              </a:solidFill>
            </a:endParaRPr>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52400"/>
            <a:ext cx="6964017" cy="5835768"/>
          </a:xfrm>
          <a:prstGeom prst="rect">
            <a:avLst/>
          </a:prstGeom>
        </p:spPr>
      </p:pic>
    </p:spTree>
    <p:extLst>
      <p:ext uri="{BB962C8B-B14F-4D97-AF65-F5344CB8AC3E}">
        <p14:creationId xmlns:p14="http://schemas.microsoft.com/office/powerpoint/2010/main" val="63244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9BC2A0-9875-4B3F-8A86-0C7920C785BD}" type="slidenum">
              <a:rPr lang="en-US" smtClean="0">
                <a:solidFill>
                  <a:prstClr val="black"/>
                </a:solidFill>
              </a:rPr>
              <a:pPr/>
              <a:t>14</a:t>
            </a:fld>
            <a:endParaRPr lang="en-US" dirty="0">
              <a:solidFill>
                <a:prstClr val="black"/>
              </a:solidFill>
            </a:endParaRPr>
          </a:p>
        </p:txBody>
      </p:sp>
      <p:grpSp>
        <p:nvGrpSpPr>
          <p:cNvPr id="6" name="Group 5"/>
          <p:cNvGrpSpPr/>
          <p:nvPr/>
        </p:nvGrpSpPr>
        <p:grpSpPr>
          <a:xfrm>
            <a:off x="0" y="36531"/>
            <a:ext cx="9144000" cy="6784938"/>
            <a:chOff x="0" y="36531"/>
            <a:chExt cx="9144000" cy="6784938"/>
          </a:xfrm>
        </p:grpSpPr>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31"/>
              <a:ext cx="9144000" cy="6784938"/>
            </a:xfrm>
            <a:prstGeom prst="rect">
              <a:avLst/>
            </a:prstGeom>
          </p:spPr>
        </p:pic>
        <p:sp>
          <p:nvSpPr>
            <p:cNvPr id="3" name="TextBox 2"/>
            <p:cNvSpPr txBox="1"/>
            <p:nvPr/>
          </p:nvSpPr>
          <p:spPr>
            <a:xfrm>
              <a:off x="8305800" y="6356350"/>
              <a:ext cx="381000" cy="369332"/>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562803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9BC2A0-9875-4B3F-8A86-0C7920C785BD}" type="slidenum">
              <a:rPr lang="en-US" smtClean="0">
                <a:solidFill>
                  <a:prstClr val="black"/>
                </a:solidFill>
              </a:rPr>
              <a:pPr/>
              <a:t>15</a:t>
            </a:fld>
            <a:endParaRPr lang="en-US" dirty="0">
              <a:solidFill>
                <a:prstClr val="black"/>
              </a:solidFill>
            </a:endParaRP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0"/>
            <a:ext cx="9144000" cy="6857239"/>
          </a:xfrm>
          <a:prstGeom prst="rect">
            <a:avLst/>
          </a:prstGeom>
        </p:spPr>
      </p:pic>
    </p:spTree>
    <p:extLst>
      <p:ext uri="{BB962C8B-B14F-4D97-AF65-F5344CB8AC3E}">
        <p14:creationId xmlns:p14="http://schemas.microsoft.com/office/powerpoint/2010/main" val="1205070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9BC2A0-9875-4B3F-8A86-0C7920C785BD}" type="slidenum">
              <a:rPr lang="en-US" smtClean="0">
                <a:solidFill>
                  <a:prstClr val="black"/>
                </a:solidFill>
              </a:rPr>
              <a:pPr/>
              <a:t>16</a:t>
            </a:fld>
            <a:endParaRPr lang="en-US" dirty="0">
              <a:solidFill>
                <a:prstClr val="black"/>
              </a:solidFill>
            </a:endParaRP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7053"/>
            <a:ext cx="9144000" cy="6543893"/>
          </a:xfrm>
          <a:prstGeom prst="rect">
            <a:avLst/>
          </a:prstGeom>
        </p:spPr>
      </p:pic>
      <p:sp>
        <p:nvSpPr>
          <p:cNvPr id="6" name="Rectangle 5"/>
          <p:cNvSpPr/>
          <p:nvPr/>
        </p:nvSpPr>
        <p:spPr>
          <a:xfrm>
            <a:off x="3429000" y="1600200"/>
            <a:ext cx="601447" cy="584775"/>
          </a:xfrm>
          <a:prstGeom prst="rect">
            <a:avLst/>
          </a:prstGeom>
          <a:noFill/>
        </p:spPr>
        <p:txBody>
          <a:bodyPr wrap="none" lIns="91440" tIns="45720" rIns="91440" bIns="45720">
            <a:spAutoFit/>
          </a:bodyPr>
          <a:lstStyle/>
          <a:p>
            <a:pPr algn="ctr"/>
            <a:r>
              <a:rPr lang="en-US" sz="3200" b="1" cap="none" spc="0" dirty="0" smtClean="0">
                <a:ln w="13462">
                  <a:noFill/>
                  <a:prstDash val="solid"/>
                </a:ln>
                <a:solidFill>
                  <a:schemeClr val="tx1">
                    <a:lumMod val="85000"/>
                    <a:lumOff val="15000"/>
                  </a:schemeClr>
                </a:solidFill>
                <a:effectLst>
                  <a:outerShdw dist="38100" dir="2700000" algn="bl" rotWithShape="0">
                    <a:schemeClr val="accent5"/>
                  </a:outerShdw>
                </a:effectLst>
              </a:rPr>
              <a:t>28</a:t>
            </a:r>
            <a:endParaRPr lang="en-US" sz="3200" b="1" cap="none" spc="0" dirty="0">
              <a:ln w="13462">
                <a:no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1625848" y="1600200"/>
            <a:ext cx="550151" cy="523220"/>
          </a:xfrm>
          <a:prstGeom prst="rect">
            <a:avLst/>
          </a:prstGeom>
          <a:noFill/>
        </p:spPr>
        <p:txBody>
          <a:bodyPr wrap="none" lIns="91440" tIns="45720" rIns="91440" bIns="45720">
            <a:spAutoFit/>
          </a:bodyPr>
          <a:lstStyle/>
          <a:p>
            <a:pPr algn="ctr"/>
            <a:r>
              <a:rPr lang="en-US" sz="2800" b="1" cap="none" spc="0" dirty="0" smtClean="0">
                <a:ln w="13462">
                  <a:noFill/>
                  <a:prstDash val="solid"/>
                </a:ln>
                <a:solidFill>
                  <a:schemeClr val="tx1">
                    <a:lumMod val="85000"/>
                    <a:lumOff val="15000"/>
                  </a:schemeClr>
                </a:solidFill>
                <a:effectLst>
                  <a:outerShdw dist="38100" dir="2700000" algn="bl" rotWithShape="0">
                    <a:schemeClr val="accent5"/>
                  </a:outerShdw>
                </a:effectLst>
              </a:rPr>
              <a:t>36</a:t>
            </a:r>
            <a:endParaRPr lang="en-US" sz="2800" b="1" cap="none" spc="0" dirty="0">
              <a:ln w="13462">
                <a:no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5283448" y="1600200"/>
            <a:ext cx="550151" cy="523220"/>
          </a:xfrm>
          <a:prstGeom prst="rect">
            <a:avLst/>
          </a:prstGeom>
          <a:noFill/>
        </p:spPr>
        <p:txBody>
          <a:bodyPr wrap="none" lIns="91440" tIns="45720" rIns="91440" bIns="45720">
            <a:spAutoFit/>
          </a:bodyPr>
          <a:lstStyle/>
          <a:p>
            <a:pPr algn="ctr"/>
            <a:r>
              <a:rPr lang="en-US" sz="2800" b="1" cap="none" spc="0" dirty="0" smtClean="0">
                <a:ln w="13462">
                  <a:noFill/>
                  <a:prstDash val="solid"/>
                </a:ln>
                <a:solidFill>
                  <a:schemeClr val="tx1">
                    <a:lumMod val="85000"/>
                    <a:lumOff val="15000"/>
                  </a:schemeClr>
                </a:solidFill>
                <a:effectLst>
                  <a:outerShdw dist="38100" dir="2700000" algn="bl" rotWithShape="0">
                    <a:schemeClr val="accent5"/>
                  </a:outerShdw>
                </a:effectLst>
              </a:rPr>
              <a:t>33</a:t>
            </a:r>
            <a:endParaRPr lang="en-US" sz="2800" b="1" cap="none" spc="0" dirty="0">
              <a:ln w="13462">
                <a:no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01770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9BC2A0-9875-4B3F-8A86-0C7920C785BD}" type="slidenum">
              <a:rPr lang="en-US" smtClean="0">
                <a:solidFill>
                  <a:prstClr val="black"/>
                </a:solidFill>
              </a:rPr>
              <a:pPr/>
              <a:t>17</a:t>
            </a:fld>
            <a:endParaRPr lang="en-US" dirty="0">
              <a:solidFill>
                <a:prstClr val="black"/>
              </a:solidFill>
            </a:endParaRPr>
          </a:p>
        </p:txBody>
      </p:sp>
      <p:sp>
        <p:nvSpPr>
          <p:cNvPr id="6" name="Title 1"/>
          <p:cNvSpPr>
            <a:spLocks noGrp="1"/>
          </p:cNvSpPr>
          <p:nvPr>
            <p:ph type="title"/>
          </p:nvPr>
        </p:nvSpPr>
        <p:spPr>
          <a:xfrm>
            <a:off x="457200" y="0"/>
            <a:ext cx="8229600" cy="1143000"/>
          </a:xfrm>
        </p:spPr>
        <p:txBody>
          <a:bodyPr/>
          <a:lstStyle/>
          <a:p>
            <a:r>
              <a:rPr lang="en-US" b="1" dirty="0" smtClean="0">
                <a:solidFill>
                  <a:srgbClr val="C00000"/>
                </a:solidFill>
              </a:rPr>
              <a:t>2014 Population Estimates</a:t>
            </a:r>
            <a:endParaRPr lang="en-US" b="1" dirty="0">
              <a:solidFill>
                <a:srgbClr val="C00000"/>
              </a:solidFill>
            </a:endParaRPr>
          </a:p>
        </p:txBody>
      </p:sp>
      <p:pic>
        <p:nvPicPr>
          <p:cNvPr id="2" name="Picture 1">
            <a:hlinkClick r:id="rId3"/>
          </p:cNvPr>
          <p:cNvPicPr>
            <a:picLocks noChangeAspect="1"/>
          </p:cNvPicPr>
          <p:nvPr/>
        </p:nvPicPr>
        <p:blipFill>
          <a:blip r:embed="rId4"/>
          <a:stretch>
            <a:fillRect/>
          </a:stretch>
        </p:blipFill>
        <p:spPr>
          <a:xfrm>
            <a:off x="838200" y="1116496"/>
            <a:ext cx="7467600" cy="48115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99763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0" y="1709027"/>
            <a:ext cx="9144000" cy="2406515"/>
          </a:xfrm>
          <a:custGeom>
            <a:avLst/>
            <a:gdLst>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6056415 w 9880270"/>
              <a:gd name="connsiteY4" fmla="*/ 1900052 h 2101933"/>
              <a:gd name="connsiteX5" fmla="*/ 7992093 w 9880270"/>
              <a:gd name="connsiteY5" fmla="*/ 1282535 h 2101933"/>
              <a:gd name="connsiteX6" fmla="*/ 9880270 w 9880270"/>
              <a:gd name="connsiteY6"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7992093 w 9880270"/>
              <a:gd name="connsiteY4" fmla="*/ 1282535 h 2101933"/>
              <a:gd name="connsiteX5" fmla="*/ 9880270 w 9880270"/>
              <a:gd name="connsiteY5"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5655039 w 9880270"/>
              <a:gd name="connsiteY2" fmla="*/ 1867395 h 2101933"/>
              <a:gd name="connsiteX3" fmla="*/ 9880270 w 9880270"/>
              <a:gd name="connsiteY3" fmla="*/ 0 h 2101933"/>
              <a:gd name="connsiteX0" fmla="*/ 0 w 9880270"/>
              <a:gd name="connsiteY0" fmla="*/ 2101933 h 2217717"/>
              <a:gd name="connsiteX1" fmla="*/ 5655039 w 9880270"/>
              <a:gd name="connsiteY1" fmla="*/ 1867395 h 2217717"/>
              <a:gd name="connsiteX2" fmla="*/ 9880270 w 9880270"/>
              <a:gd name="connsiteY2" fmla="*/ 0 h 2217717"/>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2947431"/>
              <a:gd name="connsiteX1" fmla="*/ 5655039 w 9880270"/>
              <a:gd name="connsiteY1" fmla="*/ 2712893 h 2947431"/>
              <a:gd name="connsiteX2" fmla="*/ 9880270 w 9880270"/>
              <a:gd name="connsiteY2" fmla="*/ 845498 h 2947431"/>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398693"/>
              <a:gd name="connsiteX1" fmla="*/ 6208220 w 9880270"/>
              <a:gd name="connsiteY1" fmla="*/ 3398693 h 3398693"/>
              <a:gd name="connsiteX2" fmla="*/ 9880270 w 9880270"/>
              <a:gd name="connsiteY2" fmla="*/ 845498 h 3398693"/>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3208687"/>
              <a:gd name="connsiteX1" fmla="*/ 5417962 w 9880270"/>
              <a:gd name="connsiteY1" fmla="*/ 2560493 h 3208687"/>
              <a:gd name="connsiteX2" fmla="*/ 9880270 w 9880270"/>
              <a:gd name="connsiteY2" fmla="*/ 845498 h 3208687"/>
            </a:gdLst>
            <a:ahLst/>
            <a:cxnLst>
              <a:cxn ang="0">
                <a:pos x="connsiteX0" y="connsiteY0"/>
              </a:cxn>
              <a:cxn ang="0">
                <a:pos x="connsiteX1" y="connsiteY1"/>
              </a:cxn>
              <a:cxn ang="0">
                <a:pos x="connsiteX2" y="connsiteY2"/>
              </a:cxn>
            </a:cxnLst>
            <a:rect l="l" t="t" r="r" b="b"/>
            <a:pathLst>
              <a:path w="9880270" h="3208687">
                <a:moveTo>
                  <a:pt x="0" y="2947431"/>
                </a:moveTo>
                <a:cubicBezTo>
                  <a:pt x="1473710" y="0"/>
                  <a:pt x="4011405" y="2061729"/>
                  <a:pt x="5417962" y="2560493"/>
                </a:cubicBezTo>
                <a:cubicBezTo>
                  <a:pt x="7056340" y="3208687"/>
                  <a:pt x="9065226" y="1703491"/>
                  <a:pt x="9880270" y="845498"/>
                </a:cubicBezTo>
              </a:path>
            </a:pathLst>
          </a:custGeom>
          <a:ln w="19050">
            <a:solidFill>
              <a:srgbClr val="9B9B9B">
                <a:alpha val="49804"/>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3" name="TextBox 2"/>
          <p:cNvSpPr txBox="1"/>
          <p:nvPr/>
        </p:nvSpPr>
        <p:spPr>
          <a:xfrm>
            <a:off x="216410" y="1537090"/>
            <a:ext cx="1176925" cy="1546577"/>
          </a:xfrm>
          <a:prstGeom prst="rect">
            <a:avLst/>
          </a:prstGeom>
          <a:noFill/>
        </p:spPr>
        <p:txBody>
          <a:bodyPr wrap="none" rtlCol="0">
            <a:spAutoFit/>
            <a:scene3d>
              <a:camera prst="obliqueBottomLeft">
                <a:rot lat="0" lon="0" rev="900000"/>
              </a:camera>
              <a:lightRig rig="threePt" dir="t"/>
            </a:scene3d>
          </a:bodyPr>
          <a:lstStyle/>
          <a:p>
            <a:pPr algn="ctr"/>
            <a:r>
              <a:rPr lang="en-US" sz="6600" dirty="0">
                <a:ln w="31750">
                  <a:solidFill>
                    <a:srgbClr val="4BACC6">
                      <a:lumMod val="75000"/>
                    </a:srgbClr>
                  </a:solidFill>
                </a:ln>
                <a:gradFill>
                  <a:gsLst>
                    <a:gs pos="0">
                      <a:prstClr val="white"/>
                    </a:gs>
                    <a:gs pos="85000">
                      <a:srgbClr val="D7E5F5"/>
                    </a:gs>
                  </a:gsLst>
                  <a:lin ang="5400000" scaled="1"/>
                </a:gradFill>
                <a:effectLst>
                  <a:glow rad="139700">
                    <a:srgbClr val="4BACC6">
                      <a:satMod val="175000"/>
                      <a:alpha val="40000"/>
                    </a:srgbClr>
                  </a:glow>
                  <a:outerShdw blurRad="101600" dist="381000" dir="8100000" algn="tr" rotWithShape="0">
                    <a:prstClr val="black">
                      <a:alpha val="18000"/>
                    </a:prstClr>
                  </a:outerShdw>
                </a:effectLst>
                <a:latin typeface="Impact" pitchFamily="34" charset="0"/>
              </a:rPr>
              <a:t>#</a:t>
            </a:r>
            <a:r>
              <a:rPr lang="en-US" sz="9450" dirty="0">
                <a:ln w="31750">
                  <a:solidFill>
                    <a:srgbClr val="4BACC6">
                      <a:lumMod val="75000"/>
                    </a:srgbClr>
                  </a:solidFill>
                </a:ln>
                <a:gradFill>
                  <a:gsLst>
                    <a:gs pos="0">
                      <a:prstClr val="white"/>
                    </a:gs>
                    <a:gs pos="85000">
                      <a:srgbClr val="D7E5F5"/>
                    </a:gs>
                  </a:gsLst>
                  <a:lin ang="5400000" scaled="1"/>
                </a:gradFill>
                <a:effectLst>
                  <a:glow rad="139700">
                    <a:srgbClr val="4BACC6">
                      <a:satMod val="175000"/>
                      <a:alpha val="40000"/>
                    </a:srgbClr>
                  </a:glow>
                  <a:outerShdw blurRad="101600" dist="381000" dir="8100000" algn="tr" rotWithShape="0">
                    <a:prstClr val="black">
                      <a:alpha val="18000"/>
                    </a:prstClr>
                  </a:outerShdw>
                </a:effectLst>
                <a:latin typeface="Impact" pitchFamily="34" charset="0"/>
              </a:rPr>
              <a:t>1</a:t>
            </a:r>
          </a:p>
        </p:txBody>
      </p:sp>
      <p:sp>
        <p:nvSpPr>
          <p:cNvPr id="6" name="TextBox 5"/>
          <p:cNvSpPr txBox="1"/>
          <p:nvPr/>
        </p:nvSpPr>
        <p:spPr>
          <a:xfrm>
            <a:off x="89453" y="609600"/>
            <a:ext cx="8955156"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chemeClr val="accent3"/>
                </a:solidFill>
              </a:rPr>
              <a:t>Gwinnett | </a:t>
            </a:r>
            <a:r>
              <a:rPr lang="en-US" sz="2700" b="1" dirty="0">
                <a:ln/>
                <a:solidFill>
                  <a:schemeClr val="accent1">
                    <a:lumMod val="50000"/>
                  </a:schemeClr>
                </a:solidFill>
              </a:rPr>
              <a:t>ranking the diversity within Georgia</a:t>
            </a:r>
          </a:p>
        </p:txBody>
      </p:sp>
      <p:sp>
        <p:nvSpPr>
          <p:cNvPr id="9" name="TextBox 8"/>
          <p:cNvSpPr txBox="1"/>
          <p:nvPr/>
        </p:nvSpPr>
        <p:spPr>
          <a:xfrm>
            <a:off x="1669105" y="1644968"/>
            <a:ext cx="6491145" cy="3046988"/>
          </a:xfrm>
          <a:prstGeom prst="rect">
            <a:avLst/>
          </a:prstGeom>
          <a:noFill/>
        </p:spPr>
        <p:txBody>
          <a:bodyPr wrap="square" rtlCol="0">
            <a:spAutoFit/>
          </a:bodyPr>
          <a:lstStyle/>
          <a:p>
            <a:pPr marL="214313" indent="-214313">
              <a:buFont typeface="Arial" panose="020B0604020202020204" pitchFamily="34" charset="0"/>
              <a:buChar char="•"/>
            </a:pPr>
            <a:r>
              <a:rPr lang="en-US" sz="3600" b="1" dirty="0">
                <a:solidFill>
                  <a:schemeClr val="tx2">
                    <a:lumMod val="50000"/>
                  </a:schemeClr>
                </a:solidFill>
                <a:effectLst>
                  <a:outerShdw blurRad="38100" dist="38100" dir="2700000" algn="tl">
                    <a:srgbClr val="000000">
                      <a:alpha val="43137"/>
                    </a:srgbClr>
                  </a:outerShdw>
                </a:effectLst>
              </a:rPr>
              <a:t>Hispanic or Latino Population</a:t>
            </a:r>
            <a:br>
              <a:rPr lang="en-US" sz="3600" b="1" dirty="0">
                <a:solidFill>
                  <a:schemeClr val="tx2">
                    <a:lumMod val="50000"/>
                  </a:schemeClr>
                </a:solidFill>
                <a:effectLst>
                  <a:outerShdw blurRad="38100" dist="38100" dir="2700000" algn="tl">
                    <a:srgbClr val="000000">
                      <a:alpha val="43137"/>
                    </a:srgbClr>
                  </a:outerShdw>
                </a:effectLst>
              </a:rPr>
            </a:br>
            <a:r>
              <a:rPr lang="en-US" sz="3600" b="1" dirty="0">
                <a:solidFill>
                  <a:schemeClr val="tx2">
                    <a:lumMod val="50000"/>
                  </a:schemeClr>
                </a:solidFill>
                <a:effectLst>
                  <a:outerShdw blurRad="38100" dist="38100" dir="2700000" algn="tl">
                    <a:srgbClr val="000000">
                      <a:alpha val="43137"/>
                    </a:srgbClr>
                  </a:outerShdw>
                </a:effectLst>
              </a:rPr>
              <a:t/>
            </a:r>
            <a:br>
              <a:rPr lang="en-US" sz="3600" b="1" dirty="0">
                <a:solidFill>
                  <a:schemeClr val="tx2">
                    <a:lumMod val="50000"/>
                  </a:schemeClr>
                </a:solidFill>
                <a:effectLst>
                  <a:outerShdw blurRad="38100" dist="38100" dir="2700000" algn="tl">
                    <a:srgbClr val="000000">
                      <a:alpha val="43137"/>
                    </a:srgbClr>
                  </a:outerShdw>
                </a:effectLst>
              </a:rPr>
            </a:br>
            <a:endParaRPr lang="en-US" sz="36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r>
              <a:rPr lang="en-US" sz="3600" b="1" dirty="0">
                <a:solidFill>
                  <a:schemeClr val="tx2">
                    <a:lumMod val="50000"/>
                  </a:schemeClr>
                </a:solidFill>
                <a:effectLst>
                  <a:outerShdw blurRad="38100" dist="38100" dir="2700000" algn="tl">
                    <a:srgbClr val="000000">
                      <a:alpha val="43137"/>
                    </a:srgbClr>
                  </a:outerShdw>
                </a:effectLst>
              </a:rPr>
              <a:t>Asian Population</a:t>
            </a:r>
            <a:r>
              <a:rPr lang="en-US" sz="2400" b="1" dirty="0">
                <a:solidFill>
                  <a:schemeClr val="tx2">
                    <a:lumMod val="50000"/>
                  </a:schemeClr>
                </a:solidFill>
                <a:effectLst>
                  <a:outerShdw blurRad="38100" dist="38100" dir="2700000" algn="tl">
                    <a:srgbClr val="000000">
                      <a:alpha val="43137"/>
                    </a:srgbClr>
                  </a:outerShdw>
                </a:effectLst>
              </a:rPr>
              <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endParaRPr lang="en-US" sz="2400" b="1" dirty="0">
              <a:solidFill>
                <a:schemeClr val="tx2">
                  <a:lumMod val="50000"/>
                </a:schemeClr>
              </a:solidFill>
              <a:effectLst>
                <a:outerShdw blurRad="38100" dist="38100" dir="2700000" algn="tl">
                  <a:srgbClr val="000000">
                    <a:alpha val="43137"/>
                  </a:srgbClr>
                </a:outerShdw>
              </a:effectLst>
            </a:endParaRPr>
          </a:p>
        </p:txBody>
      </p:sp>
      <p:sp>
        <p:nvSpPr>
          <p:cNvPr id="12" name="TextBox 11"/>
          <p:cNvSpPr txBox="1"/>
          <p:nvPr/>
        </p:nvSpPr>
        <p:spPr>
          <a:xfrm rot="1686808">
            <a:off x="419306" y="2882922"/>
            <a:ext cx="1176925" cy="1546577"/>
          </a:xfrm>
          <a:prstGeom prst="rect">
            <a:avLst/>
          </a:prstGeom>
          <a:noFill/>
        </p:spPr>
        <p:txBody>
          <a:bodyPr wrap="none" rtlCol="0">
            <a:spAutoFit/>
            <a:scene3d>
              <a:camera prst="obliqueBottomLeft">
                <a:rot lat="0" lon="0" rev="900000"/>
              </a:camera>
              <a:lightRig rig="threePt" dir="t"/>
            </a:scene3d>
          </a:bodyPr>
          <a:lstStyle/>
          <a:p>
            <a:pPr algn="ctr"/>
            <a:r>
              <a:rPr lang="en-US" sz="6600" dirty="0">
                <a:ln w="31750">
                  <a:solidFill>
                    <a:srgbClr val="4BACC6">
                      <a:lumMod val="75000"/>
                    </a:srgbClr>
                  </a:solidFill>
                </a:ln>
                <a:gradFill>
                  <a:gsLst>
                    <a:gs pos="0">
                      <a:prstClr val="white"/>
                    </a:gs>
                    <a:gs pos="85000">
                      <a:srgbClr val="D7E5F5"/>
                    </a:gs>
                  </a:gsLst>
                  <a:lin ang="5400000" scaled="1"/>
                </a:gradFill>
                <a:effectLst>
                  <a:glow rad="139700">
                    <a:srgbClr val="4BACC6">
                      <a:satMod val="175000"/>
                      <a:alpha val="40000"/>
                    </a:srgbClr>
                  </a:glow>
                  <a:outerShdw blurRad="101600" dist="381000" dir="8100000" algn="tr" rotWithShape="0">
                    <a:prstClr val="black">
                      <a:alpha val="18000"/>
                    </a:prstClr>
                  </a:outerShdw>
                </a:effectLst>
                <a:latin typeface="Impact" pitchFamily="34" charset="0"/>
              </a:rPr>
              <a:t>#</a:t>
            </a:r>
            <a:r>
              <a:rPr lang="en-US" sz="9450" dirty="0">
                <a:ln w="31750">
                  <a:solidFill>
                    <a:srgbClr val="4BACC6">
                      <a:lumMod val="75000"/>
                    </a:srgbClr>
                  </a:solidFill>
                </a:ln>
                <a:gradFill>
                  <a:gsLst>
                    <a:gs pos="0">
                      <a:prstClr val="white"/>
                    </a:gs>
                    <a:gs pos="85000">
                      <a:srgbClr val="D7E5F5"/>
                    </a:gs>
                  </a:gsLst>
                  <a:lin ang="5400000" scaled="1"/>
                </a:gradFill>
                <a:effectLst>
                  <a:glow rad="139700">
                    <a:srgbClr val="4BACC6">
                      <a:satMod val="175000"/>
                      <a:alpha val="40000"/>
                    </a:srgbClr>
                  </a:glow>
                  <a:outerShdw blurRad="101600" dist="381000" dir="8100000" algn="tr" rotWithShape="0">
                    <a:prstClr val="black">
                      <a:alpha val="18000"/>
                    </a:prstClr>
                  </a:outerShdw>
                </a:effectLst>
                <a:latin typeface="Impact" pitchFamily="34" charset="0"/>
              </a:rPr>
              <a:t>1</a:t>
            </a:r>
          </a:p>
        </p:txBody>
      </p:sp>
      <p:sp>
        <p:nvSpPr>
          <p:cNvPr id="13" name="TextBox 12"/>
          <p:cNvSpPr txBox="1"/>
          <p:nvPr/>
        </p:nvSpPr>
        <p:spPr>
          <a:xfrm rot="20609246">
            <a:off x="253202" y="4321739"/>
            <a:ext cx="1358065" cy="1546577"/>
          </a:xfrm>
          <a:prstGeom prst="rect">
            <a:avLst/>
          </a:prstGeom>
          <a:noFill/>
          <a:effectLst>
            <a:glow rad="139700">
              <a:schemeClr val="accent6">
                <a:satMod val="175000"/>
                <a:alpha val="40000"/>
              </a:schemeClr>
            </a:glow>
          </a:effectLst>
        </p:spPr>
        <p:txBody>
          <a:bodyPr wrap="none" rtlCol="0">
            <a:spAutoFit/>
            <a:scene3d>
              <a:camera prst="obliqueBottomLeft">
                <a:rot lat="0" lon="0" rev="20999999"/>
              </a:camera>
              <a:lightRig rig="threePt" dir="t"/>
            </a:scene3d>
          </a:bodyPr>
          <a:lstStyle/>
          <a:p>
            <a:pPr algn="ctr"/>
            <a:r>
              <a:rPr lang="en-US" sz="6600" dirty="0">
                <a:ln w="31750">
                  <a:solidFill>
                    <a:srgbClr val="9BBB59">
                      <a:lumMod val="75000"/>
                    </a:srgbClr>
                  </a:solidFill>
                </a:ln>
                <a:gradFill>
                  <a:gsLst>
                    <a:gs pos="0">
                      <a:prstClr val="white"/>
                    </a:gs>
                    <a:gs pos="85000">
                      <a:srgbClr val="D7E5F5"/>
                    </a:gs>
                  </a:gsLst>
                  <a:lin ang="5400000" scaled="1"/>
                </a:gradFill>
                <a:effectLst>
                  <a:glow rad="139700">
                    <a:srgbClr val="9BBB59">
                      <a:satMod val="175000"/>
                      <a:alpha val="40000"/>
                    </a:srgbClr>
                  </a:glow>
                  <a:outerShdw blurRad="101600" dist="381000" dir="8100000" algn="tr" rotWithShape="0">
                    <a:prstClr val="black">
                      <a:alpha val="18000"/>
                    </a:prstClr>
                  </a:outerShdw>
                </a:effectLst>
                <a:latin typeface="Impact" pitchFamily="34" charset="0"/>
              </a:rPr>
              <a:t>#</a:t>
            </a:r>
            <a:r>
              <a:rPr lang="en-US" sz="9450" dirty="0">
                <a:ln w="31750">
                  <a:solidFill>
                    <a:srgbClr val="9BBB59">
                      <a:lumMod val="75000"/>
                    </a:srgbClr>
                  </a:solidFill>
                </a:ln>
                <a:gradFill>
                  <a:gsLst>
                    <a:gs pos="0">
                      <a:prstClr val="white"/>
                    </a:gs>
                    <a:gs pos="85000">
                      <a:srgbClr val="D7E5F5"/>
                    </a:gs>
                  </a:gsLst>
                  <a:lin ang="5400000" scaled="1"/>
                </a:gradFill>
                <a:effectLst>
                  <a:glow rad="139700">
                    <a:srgbClr val="9BBB59">
                      <a:satMod val="175000"/>
                      <a:alpha val="40000"/>
                    </a:srgbClr>
                  </a:glow>
                  <a:outerShdw blurRad="101600" dist="381000" dir="8100000" algn="tr" rotWithShape="0">
                    <a:prstClr val="black">
                      <a:alpha val="18000"/>
                    </a:prstClr>
                  </a:outerShdw>
                </a:effectLst>
                <a:latin typeface="Impact" pitchFamily="34" charset="0"/>
              </a:rPr>
              <a:t>3</a:t>
            </a:r>
          </a:p>
        </p:txBody>
      </p:sp>
      <p:sp>
        <p:nvSpPr>
          <p:cNvPr id="14" name="TextBox 13"/>
          <p:cNvSpPr txBox="1"/>
          <p:nvPr/>
        </p:nvSpPr>
        <p:spPr>
          <a:xfrm>
            <a:off x="1667822" y="4648871"/>
            <a:ext cx="7224461" cy="1361911"/>
          </a:xfrm>
          <a:prstGeom prst="rect">
            <a:avLst/>
          </a:prstGeom>
          <a:noFill/>
        </p:spPr>
        <p:txBody>
          <a:bodyPr wrap="square" rtlCol="0">
            <a:spAutoFit/>
          </a:bodyPr>
          <a:lstStyle/>
          <a:p>
            <a:pPr marL="214313" indent="-214313">
              <a:buFont typeface="Arial" panose="020B0604020202020204" pitchFamily="34" charset="0"/>
              <a:buChar char="•"/>
            </a:pPr>
            <a:r>
              <a:rPr lang="en-US" sz="3450" b="1" dirty="0">
                <a:solidFill>
                  <a:schemeClr val="tx2">
                    <a:lumMod val="50000"/>
                  </a:schemeClr>
                </a:solidFill>
                <a:effectLst>
                  <a:outerShdw blurRad="38100" dist="38100" dir="2700000" algn="tl">
                    <a:srgbClr val="000000">
                      <a:alpha val="43137"/>
                    </a:srgbClr>
                  </a:outerShdw>
                </a:effectLst>
              </a:rPr>
              <a:t>Black or African American Population</a:t>
            </a:r>
            <a:r>
              <a:rPr lang="en-US" sz="2400" b="1" dirty="0">
                <a:solidFill>
                  <a:schemeClr val="tx2">
                    <a:lumMod val="50000"/>
                  </a:schemeClr>
                </a:solidFill>
                <a:effectLst>
                  <a:outerShdw blurRad="38100" dist="38100" dir="2700000" algn="tl">
                    <a:srgbClr val="000000">
                      <a:alpha val="43137"/>
                    </a:srgbClr>
                  </a:outerShdw>
                </a:effectLst>
              </a:rPr>
              <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endParaRPr lang="en-US" sz="2400" b="1" dirty="0">
              <a:solidFill>
                <a:schemeClr val="tx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3530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8" presetClass="emph" presetSubtype="0" autoRev="1" fill="hold" grpId="2" nodeType="withEffect">
                                  <p:stCondLst>
                                    <p:cond delay="0"/>
                                  </p:stCondLst>
                                  <p:childTnLst>
                                    <p:animRot by="1800000">
                                      <p:cBhvr>
                                        <p:cTn id="9" dur="1000" fill="hold"/>
                                        <p:tgtEl>
                                          <p:spTgt spid="3"/>
                                        </p:tgtEl>
                                        <p:attrNameLst>
                                          <p:attrName>r</p:attrName>
                                        </p:attrNameLst>
                                      </p:cBhvr>
                                    </p:animRot>
                                  </p:childTnLst>
                                </p:cTn>
                              </p:par>
                              <p:par>
                                <p:cTn id="10" presetID="0" presetClass="path" presetSubtype="0" accel="50000" decel="50000" fill="hold" grpId="0" nodeType="withEffect">
                                  <p:stCondLst>
                                    <p:cond delay="0"/>
                                  </p:stCondLst>
                                  <p:childTnLst>
                                    <p:animMotion origin="layout" path="M 0.83867 -0.19814 C 0.71497 -0.06944 0.59154 0.05787 0.50221 0.12315 C 0.41302 0.18542 0.36693 0.18403 0.30287 0.17269 C 0.2388 0.16158 0.16758 0.08889 0.11719 0.05787 C 0.06667 0.02709 0.0332 0.00764 -8.33333E-7 -0.01134 " pathEditMode="relative" rAng="0" ptsTypes="AAAAA">
                                      <p:cBhvr>
                                        <p:cTn id="11" dur="2000" fill="hold"/>
                                        <p:tgtEl>
                                          <p:spTgt spid="3"/>
                                        </p:tgtEl>
                                        <p:attrNameLst>
                                          <p:attrName>ppt_x</p:attrName>
                                          <p:attrName>ppt_y</p:attrName>
                                        </p:attrNameLst>
                                      </p:cBhvr>
                                      <p:rCtr x="-41940" y="18843"/>
                                    </p:animMotion>
                                  </p:childTnLst>
                                </p:cTn>
                              </p:par>
                              <p:par>
                                <p:cTn id="12" presetID="10" presetClass="entr" presetSubtype="0" fill="hold" grpId="1"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8" presetClass="emph" presetSubtype="0" autoRev="1" fill="hold" grpId="2" nodeType="withEffect">
                                  <p:stCondLst>
                                    <p:cond delay="0"/>
                                  </p:stCondLst>
                                  <p:childTnLst>
                                    <p:animRot by="1800000">
                                      <p:cBhvr>
                                        <p:cTn id="16" dur="1000" fill="hold"/>
                                        <p:tgtEl>
                                          <p:spTgt spid="12"/>
                                        </p:tgtEl>
                                        <p:attrNameLst>
                                          <p:attrName>r</p:attrName>
                                        </p:attrNameLst>
                                      </p:cBhvr>
                                    </p:animRot>
                                  </p:childTnLst>
                                </p:cTn>
                              </p:par>
                              <p:par>
                                <p:cTn id="17" presetID="0" presetClass="path" presetSubtype="0" accel="50000" decel="50000" fill="hold" grpId="0" nodeType="withEffect">
                                  <p:stCondLst>
                                    <p:cond delay="0"/>
                                  </p:stCondLst>
                                  <p:childTnLst>
                                    <p:animMotion origin="layout" path="M 0.83867 -0.19815 C 0.71497 -0.06921 0.59153 0.05787 0.50221 0.12315 C 0.41302 0.18542 0.36692 0.18426 0.30286 0.17292 C 0.2388 0.16181 0.16757 0.08889 0.11718 0.05787 C 0.06666 0.02709 0.0332 0.00764 3.75E-6 -0.01134 " pathEditMode="relative" rAng="0" ptsTypes="AAAAA">
                                      <p:cBhvr>
                                        <p:cTn id="18" dur="2000" fill="hold"/>
                                        <p:tgtEl>
                                          <p:spTgt spid="12"/>
                                        </p:tgtEl>
                                        <p:attrNameLst>
                                          <p:attrName>ppt_x</p:attrName>
                                          <p:attrName>ppt_y</p:attrName>
                                        </p:attrNameLst>
                                      </p:cBhvr>
                                      <p:rCtr x="-41940" y="18843"/>
                                    </p:animMotion>
                                  </p:childTnLst>
                                </p:cTn>
                              </p:par>
                              <p:par>
                                <p:cTn id="19" presetID="10" presetClass="entr" presetSubtype="0"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900"/>
                                        <p:tgtEl>
                                          <p:spTgt spid="13"/>
                                        </p:tgtEl>
                                      </p:cBhvr>
                                    </p:animEffect>
                                  </p:childTnLst>
                                </p:cTn>
                              </p:par>
                              <p:par>
                                <p:cTn id="22" presetID="8" presetClass="emph" presetSubtype="0" autoRev="1" fill="hold" grpId="1" nodeType="withEffect">
                                  <p:stCondLst>
                                    <p:cond delay="500"/>
                                  </p:stCondLst>
                                  <p:childTnLst>
                                    <p:animRot by="1800000">
                                      <p:cBhvr>
                                        <p:cTn id="23" dur="9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12" grpId="0"/>
      <p:bldP spid="12" grpId="1"/>
      <p:bldP spid="12" grpId="2"/>
      <p:bldP spid="13" grpId="0"/>
      <p:bldP spid="1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0" y="1709027"/>
            <a:ext cx="9144000" cy="2406515"/>
          </a:xfrm>
          <a:custGeom>
            <a:avLst/>
            <a:gdLst>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6056415 w 9880270"/>
              <a:gd name="connsiteY4" fmla="*/ 1900052 h 2101933"/>
              <a:gd name="connsiteX5" fmla="*/ 7992093 w 9880270"/>
              <a:gd name="connsiteY5" fmla="*/ 1282535 h 2101933"/>
              <a:gd name="connsiteX6" fmla="*/ 9880270 w 9880270"/>
              <a:gd name="connsiteY6"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7992093 w 9880270"/>
              <a:gd name="connsiteY4" fmla="*/ 1282535 h 2101933"/>
              <a:gd name="connsiteX5" fmla="*/ 9880270 w 9880270"/>
              <a:gd name="connsiteY5"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5655039 w 9880270"/>
              <a:gd name="connsiteY2" fmla="*/ 1867395 h 2101933"/>
              <a:gd name="connsiteX3" fmla="*/ 9880270 w 9880270"/>
              <a:gd name="connsiteY3" fmla="*/ 0 h 2101933"/>
              <a:gd name="connsiteX0" fmla="*/ 0 w 9880270"/>
              <a:gd name="connsiteY0" fmla="*/ 2101933 h 2217717"/>
              <a:gd name="connsiteX1" fmla="*/ 5655039 w 9880270"/>
              <a:gd name="connsiteY1" fmla="*/ 1867395 h 2217717"/>
              <a:gd name="connsiteX2" fmla="*/ 9880270 w 9880270"/>
              <a:gd name="connsiteY2" fmla="*/ 0 h 2217717"/>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2947431"/>
              <a:gd name="connsiteX1" fmla="*/ 5655039 w 9880270"/>
              <a:gd name="connsiteY1" fmla="*/ 2712893 h 2947431"/>
              <a:gd name="connsiteX2" fmla="*/ 9880270 w 9880270"/>
              <a:gd name="connsiteY2" fmla="*/ 845498 h 2947431"/>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398693"/>
              <a:gd name="connsiteX1" fmla="*/ 6208220 w 9880270"/>
              <a:gd name="connsiteY1" fmla="*/ 3398693 h 3398693"/>
              <a:gd name="connsiteX2" fmla="*/ 9880270 w 9880270"/>
              <a:gd name="connsiteY2" fmla="*/ 845498 h 3398693"/>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3208687"/>
              <a:gd name="connsiteX1" fmla="*/ 5417962 w 9880270"/>
              <a:gd name="connsiteY1" fmla="*/ 2560493 h 3208687"/>
              <a:gd name="connsiteX2" fmla="*/ 9880270 w 9880270"/>
              <a:gd name="connsiteY2" fmla="*/ 845498 h 3208687"/>
            </a:gdLst>
            <a:ahLst/>
            <a:cxnLst>
              <a:cxn ang="0">
                <a:pos x="connsiteX0" y="connsiteY0"/>
              </a:cxn>
              <a:cxn ang="0">
                <a:pos x="connsiteX1" y="connsiteY1"/>
              </a:cxn>
              <a:cxn ang="0">
                <a:pos x="connsiteX2" y="connsiteY2"/>
              </a:cxn>
            </a:cxnLst>
            <a:rect l="l" t="t" r="r" b="b"/>
            <a:pathLst>
              <a:path w="9880270" h="3208687">
                <a:moveTo>
                  <a:pt x="0" y="2947431"/>
                </a:moveTo>
                <a:cubicBezTo>
                  <a:pt x="1473710" y="0"/>
                  <a:pt x="4011405" y="2061729"/>
                  <a:pt x="5417962" y="2560493"/>
                </a:cubicBezTo>
                <a:cubicBezTo>
                  <a:pt x="7056340" y="3208687"/>
                  <a:pt x="9065226" y="1703491"/>
                  <a:pt x="9880270" y="845498"/>
                </a:cubicBezTo>
              </a:path>
            </a:pathLst>
          </a:custGeom>
          <a:ln w="19050">
            <a:solidFill>
              <a:srgbClr val="9B9B9B">
                <a:alpha val="49804"/>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6" name="TextBox 5"/>
          <p:cNvSpPr txBox="1"/>
          <p:nvPr/>
        </p:nvSpPr>
        <p:spPr>
          <a:xfrm>
            <a:off x="159027" y="956642"/>
            <a:ext cx="8806070"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chemeClr val="accent3"/>
                </a:solidFill>
              </a:rPr>
              <a:t>Gwinnett County, Georgia</a:t>
            </a:r>
          </a:p>
        </p:txBody>
      </p:sp>
      <p:sp>
        <p:nvSpPr>
          <p:cNvPr id="3" name="TextBox 2"/>
          <p:cNvSpPr txBox="1"/>
          <p:nvPr/>
        </p:nvSpPr>
        <p:spPr>
          <a:xfrm>
            <a:off x="89453" y="1811407"/>
            <a:ext cx="5473147" cy="3416320"/>
          </a:xfrm>
          <a:prstGeom prst="rect">
            <a:avLst/>
          </a:prstGeom>
          <a:noFill/>
        </p:spPr>
        <p:txBody>
          <a:bodyPr wrap="square" rtlCol="0">
            <a:spAutoFit/>
          </a:bodyPr>
          <a:lstStyle/>
          <a:p>
            <a:pPr marL="214313" indent="-214313">
              <a:buFont typeface="Arial" panose="020B0604020202020204" pitchFamily="34" charset="0"/>
              <a:buChar char="•"/>
            </a:pPr>
            <a:r>
              <a:rPr lang="en-US" sz="2400" b="1" dirty="0">
                <a:solidFill>
                  <a:schemeClr val="tx2">
                    <a:lumMod val="50000"/>
                  </a:schemeClr>
                </a:solidFill>
                <a:effectLst>
                  <a:outerShdw blurRad="38100" dist="38100" dir="2700000" algn="tl">
                    <a:srgbClr val="000000">
                      <a:alpha val="43137"/>
                    </a:srgbClr>
                  </a:outerShdw>
                </a:effectLst>
              </a:rPr>
              <a:t>2010 Census counted – 805,321</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r>
              <a:rPr lang="en-US" sz="2400" b="1" dirty="0" smtClean="0">
                <a:solidFill>
                  <a:schemeClr val="tx2">
                    <a:lumMod val="50000"/>
                  </a:schemeClr>
                </a:solidFill>
                <a:effectLst>
                  <a:outerShdw blurRad="38100" dist="38100" dir="2700000" algn="tl">
                    <a:srgbClr val="000000">
                      <a:alpha val="43137"/>
                    </a:srgbClr>
                  </a:outerShdw>
                </a:effectLst>
                <a:hlinkClick r:id="rId3"/>
              </a:rPr>
              <a:t>2014 </a:t>
            </a:r>
            <a:r>
              <a:rPr lang="en-US" sz="2400" b="1" dirty="0">
                <a:solidFill>
                  <a:schemeClr val="tx2">
                    <a:lumMod val="50000"/>
                  </a:schemeClr>
                </a:solidFill>
                <a:effectLst>
                  <a:outerShdw blurRad="38100" dist="38100" dir="2700000" algn="tl">
                    <a:srgbClr val="000000">
                      <a:alpha val="43137"/>
                    </a:srgbClr>
                  </a:outerShdw>
                </a:effectLst>
                <a:hlinkClick r:id="rId3"/>
              </a:rPr>
              <a:t>Population </a:t>
            </a:r>
            <a:r>
              <a:rPr lang="en-US" sz="2400" b="1" dirty="0" smtClean="0">
                <a:solidFill>
                  <a:schemeClr val="tx2">
                    <a:lumMod val="50000"/>
                  </a:schemeClr>
                </a:solidFill>
                <a:effectLst>
                  <a:outerShdw blurRad="38100" dist="38100" dir="2700000" algn="tl">
                    <a:srgbClr val="000000">
                      <a:alpha val="43137"/>
                    </a:srgbClr>
                  </a:outerShdw>
                </a:effectLst>
                <a:hlinkClick r:id="rId3"/>
              </a:rPr>
              <a:t>Estimate</a:t>
            </a:r>
            <a:r>
              <a:rPr lang="en-US" sz="2400" b="1" dirty="0" smtClean="0">
                <a:solidFill>
                  <a:schemeClr val="tx2">
                    <a:lumMod val="50000"/>
                  </a:schemeClr>
                </a:solidFill>
                <a:effectLst>
                  <a:outerShdw blurRad="38100" dist="38100" dir="2700000" algn="tl">
                    <a:srgbClr val="000000">
                      <a:alpha val="43137"/>
                    </a:srgbClr>
                  </a:outerShdw>
                </a:effectLst>
              </a:rPr>
              <a:t>– 877,922</a:t>
            </a:r>
            <a:r>
              <a:rPr lang="en-US" sz="2400" b="1" dirty="0">
                <a:solidFill>
                  <a:schemeClr val="tx2">
                    <a:lumMod val="50000"/>
                  </a:schemeClr>
                </a:solidFill>
                <a:effectLst>
                  <a:outerShdw blurRad="38100" dist="38100" dir="2700000" algn="tl">
                    <a:srgbClr val="000000">
                      <a:alpha val="43137"/>
                    </a:srgbClr>
                  </a:outerShdw>
                </a:effectLst>
              </a:rPr>
              <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r>
              <a:rPr lang="en-US" sz="2400" b="1" dirty="0">
                <a:solidFill>
                  <a:schemeClr val="tx2">
                    <a:lumMod val="50000"/>
                  </a:schemeClr>
                </a:solidFill>
                <a:effectLst>
                  <a:outerShdw blurRad="38100" dist="38100" dir="2700000" algn="tl">
                    <a:srgbClr val="000000">
                      <a:alpha val="43137"/>
                    </a:srgbClr>
                  </a:outerShdw>
                </a:effectLst>
              </a:rPr>
              <a:t>Land area in square miles – </a:t>
            </a:r>
            <a:r>
              <a:rPr lang="en-US" sz="2400" b="1" dirty="0" smtClean="0">
                <a:solidFill>
                  <a:schemeClr val="tx2">
                    <a:lumMod val="50000"/>
                  </a:schemeClr>
                </a:solidFill>
                <a:effectLst>
                  <a:outerShdw blurRad="38100" dist="38100" dir="2700000" algn="tl">
                    <a:srgbClr val="000000">
                      <a:alpha val="43137"/>
                    </a:srgbClr>
                  </a:outerShdw>
                </a:effectLst>
              </a:rPr>
              <a:t>430.38</a:t>
            </a:r>
            <a:r>
              <a:rPr lang="en-US" sz="2400" b="1" dirty="0">
                <a:solidFill>
                  <a:schemeClr val="tx2">
                    <a:lumMod val="50000"/>
                  </a:schemeClr>
                </a:solidFill>
                <a:effectLst>
                  <a:outerShdw blurRad="38100" dist="38100" dir="2700000" algn="tl">
                    <a:srgbClr val="000000">
                      <a:alpha val="43137"/>
                    </a:srgbClr>
                  </a:outerShdw>
                </a:effectLst>
              </a:rPr>
              <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r>
              <a:rPr lang="en-US" sz="2400" b="1" dirty="0">
                <a:solidFill>
                  <a:schemeClr val="tx2">
                    <a:lumMod val="50000"/>
                  </a:schemeClr>
                </a:solidFill>
                <a:effectLst>
                  <a:outerShdw blurRad="38100" dist="38100" dir="2700000" algn="tl">
                    <a:srgbClr val="000000">
                      <a:alpha val="43137"/>
                    </a:srgbClr>
                  </a:outerShdw>
                </a:effectLst>
              </a:rPr>
              <a:t>Persons per square mile – </a:t>
            </a:r>
            <a:r>
              <a:rPr lang="en-US" sz="2400" b="1" dirty="0" smtClean="0">
                <a:solidFill>
                  <a:schemeClr val="tx2">
                    <a:lumMod val="50000"/>
                  </a:schemeClr>
                </a:solidFill>
                <a:effectLst>
                  <a:outerShdw blurRad="38100" dist="38100" dir="2700000" algn="tl">
                    <a:srgbClr val="000000">
                      <a:alpha val="43137"/>
                    </a:srgbClr>
                  </a:outerShdw>
                </a:effectLst>
              </a:rPr>
              <a:t>approx. 2,000</a:t>
            </a:r>
            <a:r>
              <a:rPr lang="en-US" sz="2400" b="1" dirty="0">
                <a:solidFill>
                  <a:schemeClr val="tx2">
                    <a:lumMod val="50000"/>
                  </a:schemeClr>
                </a:solidFill>
                <a:effectLst>
                  <a:outerShdw blurRad="38100" dist="38100" dir="2700000" algn="tl">
                    <a:srgbClr val="000000">
                      <a:alpha val="43137"/>
                    </a:srgbClr>
                  </a:outerShdw>
                </a:effectLst>
              </a:rPr>
              <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endParaRPr lang="en-US" sz="2400" b="1" dirty="0">
              <a:solidFill>
                <a:schemeClr val="tx2">
                  <a:lumMod val="50000"/>
                </a:schemeClr>
              </a:solidFill>
              <a:effectLst>
                <a:outerShdw blurRad="38100" dist="38100" dir="2700000" algn="tl">
                  <a:srgbClr val="000000">
                    <a:alpha val="43137"/>
                  </a:srgbClr>
                </a:outerShdw>
              </a:effectLst>
            </a:endParaRPr>
          </a:p>
        </p:txBody>
      </p:sp>
      <p:pic>
        <p:nvPicPr>
          <p:cNvPr id="1026" name="Picture 2" descr="http://upload.wikimedia.org/wikipedia/commons/thumb/c/cc/Map_of_Georgia_highlighting_Gwinnett_County.svg/884px-Map_of_Georgia_highlighting_Gwinnett_County.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0503" y="911310"/>
            <a:ext cx="3554897" cy="411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067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46038"/>
            <a:ext cx="8229600" cy="1143000"/>
          </a:xfrm>
        </p:spPr>
        <p:txBody>
          <a:bodyPr>
            <a:normAutofit/>
          </a:bodyPr>
          <a:lstStyle/>
          <a:p>
            <a:r>
              <a:rPr lang="en-US" sz="4000" b="1" dirty="0" smtClean="0">
                <a:solidFill>
                  <a:srgbClr val="C00000"/>
                </a:solidFill>
              </a:rPr>
              <a:t>Speaker</a:t>
            </a:r>
            <a:endParaRPr lang="en-US" sz="4000" b="1" dirty="0">
              <a:solidFill>
                <a:srgbClr val="C00000"/>
              </a:solidFill>
            </a:endParaRPr>
          </a:p>
        </p:txBody>
      </p:sp>
      <p:sp>
        <p:nvSpPr>
          <p:cNvPr id="14339" name="Slide Number Placeholder 4"/>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3F43492-EBE8-4DA4-BF39-F18EE2AD2A1E}" type="slidenum">
              <a:rPr lang="en-US" b="0" smtClean="0">
                <a:solidFill>
                  <a:prstClr val="black"/>
                </a:solidFill>
                <a:latin typeface="Arial" charset="0"/>
                <a:cs typeface="Arial" charset="0"/>
              </a:rPr>
              <a:pPr eaLnBrk="1" fontAlgn="base" hangingPunct="1">
                <a:spcBef>
                  <a:spcPct val="0"/>
                </a:spcBef>
                <a:spcAft>
                  <a:spcPct val="0"/>
                </a:spcAft>
              </a:pPr>
              <a:t>2</a:t>
            </a:fld>
            <a:endParaRPr lang="en-US" b="0" smtClean="0">
              <a:solidFill>
                <a:prstClr val="black"/>
              </a:solidFill>
              <a:latin typeface="Arial" charset="0"/>
              <a:cs typeface="Arial" charset="0"/>
            </a:endParaRPr>
          </a:p>
        </p:txBody>
      </p:sp>
      <p:graphicFrame>
        <p:nvGraphicFramePr>
          <p:cNvPr id="7" name="Table 6"/>
          <p:cNvGraphicFramePr>
            <a:graphicFrameLocks noGrp="1"/>
          </p:cNvGraphicFramePr>
          <p:nvPr>
            <p:extLst/>
          </p:nvPr>
        </p:nvGraphicFramePr>
        <p:xfrm>
          <a:off x="4174434" y="1546846"/>
          <a:ext cx="7911549" cy="3399922"/>
        </p:xfrm>
        <a:graphic>
          <a:graphicData uri="http://schemas.openxmlformats.org/drawingml/2006/table">
            <a:tbl>
              <a:tblPr firstRow="1" bandRow="1">
                <a:tableStyleId>{5C22544A-7EE6-4342-B048-85BDC9FD1C3A}</a:tableStyleId>
              </a:tblPr>
              <a:tblGrid>
                <a:gridCol w="1133060"/>
                <a:gridCol w="6778489"/>
              </a:tblGrid>
              <a:tr h="2226747">
                <a:tc>
                  <a:txBody>
                    <a:bodyPr/>
                    <a:lstStyle/>
                    <a:p>
                      <a:pPr algn="r"/>
                      <a:endParaRPr lang="en-US" sz="2400" dirty="0">
                        <a:solidFill>
                          <a:schemeClr val="tx1"/>
                        </a:solidFill>
                        <a:latin typeface="Arial" pitchFamily="34" charset="0"/>
                        <a:cs typeface="Arial" pitchFamily="34" charset="0"/>
                      </a:endParaRPr>
                    </a:p>
                  </a:txBody>
                  <a:tcPr marT="45704" marB="4570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800" b="0" i="0" u="none" strike="noStrike" kern="1200" cap="none" spc="0" normalizeH="0" baseline="0" noProof="0" dirty="0" smtClean="0">
                          <a:ln>
                            <a:noFill/>
                          </a:ln>
                          <a:solidFill>
                            <a:schemeClr val="tx1"/>
                          </a:solidFill>
                          <a:effectLst/>
                          <a:uLnTx/>
                          <a:uFillTx/>
                          <a:latin typeface="Arial" pitchFamily="34" charset="0"/>
                          <a:cs typeface="Arial" pitchFamily="34" charset="0"/>
                        </a:rPr>
                        <a:t>Gerson D. Vasquez</a:t>
                      </a:r>
                    </a:p>
                    <a:p>
                      <a:r>
                        <a:rPr kumimoji="0" lang="en-US" sz="1800" b="0" i="0" u="none" strike="noStrike" kern="1200" cap="none" spc="0" normalizeH="0" baseline="0" noProof="0" dirty="0" smtClean="0">
                          <a:ln>
                            <a:noFill/>
                          </a:ln>
                          <a:solidFill>
                            <a:schemeClr val="tx1"/>
                          </a:solidFill>
                          <a:effectLst/>
                          <a:uLnTx/>
                          <a:uFillTx/>
                          <a:latin typeface="Arial" pitchFamily="34" charset="0"/>
                          <a:cs typeface="Arial" pitchFamily="34" charset="0"/>
                        </a:rPr>
                        <a:t>Data Dissemination Specialist </a:t>
                      </a:r>
                    </a:p>
                    <a:p>
                      <a:r>
                        <a:rPr kumimoji="0" lang="en-US" sz="1800" b="0" i="0" u="none" strike="noStrike" kern="1200" cap="none" spc="0" normalizeH="0" baseline="0" noProof="0" dirty="0" smtClean="0">
                          <a:ln>
                            <a:noFill/>
                          </a:ln>
                          <a:solidFill>
                            <a:schemeClr val="tx1"/>
                          </a:solidFill>
                          <a:effectLst/>
                          <a:uLnTx/>
                          <a:uFillTx/>
                          <a:latin typeface="Arial" pitchFamily="34" charset="0"/>
                          <a:cs typeface="Arial" pitchFamily="34" charset="0"/>
                        </a:rPr>
                        <a:t>Media Relations</a:t>
                      </a:r>
                    </a:p>
                    <a:p>
                      <a:r>
                        <a:rPr kumimoji="0" lang="en-US" sz="1800" b="0" i="0" u="none" strike="noStrike" kern="1200" cap="none" spc="0" normalizeH="0" baseline="0" noProof="0" dirty="0" smtClean="0">
                          <a:ln>
                            <a:noFill/>
                          </a:ln>
                          <a:solidFill>
                            <a:schemeClr val="tx1"/>
                          </a:solidFill>
                          <a:effectLst/>
                          <a:uLnTx/>
                          <a:uFillTx/>
                          <a:latin typeface="Arial" pitchFamily="34" charset="0"/>
                          <a:cs typeface="Arial" pitchFamily="34" charset="0"/>
                        </a:rPr>
                        <a:t>U.S. Census Bureau</a:t>
                      </a:r>
                    </a:p>
                    <a:p>
                      <a:r>
                        <a:rPr kumimoji="0" lang="en-US" sz="1800" b="0" i="0" u="none" strike="noStrike" kern="1200" cap="none" spc="0" normalizeH="0" baseline="0" noProof="0" dirty="0" smtClean="0">
                          <a:ln>
                            <a:noFill/>
                          </a:ln>
                          <a:solidFill>
                            <a:schemeClr val="tx1"/>
                          </a:solidFill>
                          <a:effectLst/>
                          <a:uLnTx/>
                          <a:uFillTx/>
                          <a:latin typeface="Arial" pitchFamily="34" charset="0"/>
                          <a:cs typeface="Arial" pitchFamily="34" charset="0"/>
                          <a:hlinkClick r:id="rId3"/>
                        </a:rPr>
                        <a:t>gerson.d.vasquez@census.gov</a:t>
                      </a:r>
                      <a:endParaRPr kumimoji="0" lang="en-US" sz="18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Arial" pitchFamily="34" charset="0"/>
                          <a:cs typeface="Arial" pitchFamily="34" charset="0"/>
                        </a:rPr>
                        <a:t>770.543.9900</a:t>
                      </a:r>
                    </a:p>
                    <a:p>
                      <a:endPar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endPar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txBody>
                  <a:tcPr marT="45704" marB="4570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95826">
                <a:tc>
                  <a:txBody>
                    <a:bodyPr/>
                    <a:lstStyle/>
                    <a:p>
                      <a:pPr algn="r"/>
                      <a:endParaRPr lang="en-US" sz="2400" dirty="0">
                        <a:latin typeface="Arial" pitchFamily="34" charset="0"/>
                        <a:cs typeface="Arial" pitchFamily="34" charset="0"/>
                      </a:endParaRPr>
                    </a:p>
                  </a:txBody>
                  <a:tcPr marT="45704" marB="4570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0" lang="en-US" sz="18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txBody>
                  <a:tcPr marT="45704" marB="4570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41120">
                <a:tc>
                  <a:txBody>
                    <a:bodyPr/>
                    <a:lstStyle/>
                    <a:p>
                      <a:pPr algn="r"/>
                      <a:endParaRPr lang="en-US" sz="2400" dirty="0">
                        <a:latin typeface="Arial" pitchFamily="34" charset="0"/>
                        <a:cs typeface="Arial" pitchFamily="34" charset="0"/>
                      </a:endParaRPr>
                    </a:p>
                  </a:txBody>
                  <a:tcPr marT="45704" marB="4570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660" y="1546847"/>
            <a:ext cx="5077618" cy="3382962"/>
          </a:xfrm>
          <a:prstGeom prst="rect">
            <a:avLst/>
          </a:prstGeom>
        </p:spPr>
      </p:pic>
    </p:spTree>
    <p:extLst>
      <p:ext uri="{BB962C8B-B14F-4D97-AF65-F5344CB8AC3E}">
        <p14:creationId xmlns:p14="http://schemas.microsoft.com/office/powerpoint/2010/main" val="3932681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0" y="1709027"/>
            <a:ext cx="9144000" cy="2406515"/>
          </a:xfrm>
          <a:custGeom>
            <a:avLst/>
            <a:gdLst>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6056415 w 9880270"/>
              <a:gd name="connsiteY4" fmla="*/ 1900052 h 2101933"/>
              <a:gd name="connsiteX5" fmla="*/ 7992093 w 9880270"/>
              <a:gd name="connsiteY5" fmla="*/ 1282535 h 2101933"/>
              <a:gd name="connsiteX6" fmla="*/ 9880270 w 9880270"/>
              <a:gd name="connsiteY6"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7992093 w 9880270"/>
              <a:gd name="connsiteY4" fmla="*/ 1282535 h 2101933"/>
              <a:gd name="connsiteX5" fmla="*/ 9880270 w 9880270"/>
              <a:gd name="connsiteY5"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5655039 w 9880270"/>
              <a:gd name="connsiteY2" fmla="*/ 1867395 h 2101933"/>
              <a:gd name="connsiteX3" fmla="*/ 9880270 w 9880270"/>
              <a:gd name="connsiteY3" fmla="*/ 0 h 2101933"/>
              <a:gd name="connsiteX0" fmla="*/ 0 w 9880270"/>
              <a:gd name="connsiteY0" fmla="*/ 2101933 h 2217717"/>
              <a:gd name="connsiteX1" fmla="*/ 5655039 w 9880270"/>
              <a:gd name="connsiteY1" fmla="*/ 1867395 h 2217717"/>
              <a:gd name="connsiteX2" fmla="*/ 9880270 w 9880270"/>
              <a:gd name="connsiteY2" fmla="*/ 0 h 2217717"/>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2947431"/>
              <a:gd name="connsiteX1" fmla="*/ 5655039 w 9880270"/>
              <a:gd name="connsiteY1" fmla="*/ 2712893 h 2947431"/>
              <a:gd name="connsiteX2" fmla="*/ 9880270 w 9880270"/>
              <a:gd name="connsiteY2" fmla="*/ 845498 h 2947431"/>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398693"/>
              <a:gd name="connsiteX1" fmla="*/ 6208220 w 9880270"/>
              <a:gd name="connsiteY1" fmla="*/ 3398693 h 3398693"/>
              <a:gd name="connsiteX2" fmla="*/ 9880270 w 9880270"/>
              <a:gd name="connsiteY2" fmla="*/ 845498 h 3398693"/>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3208687"/>
              <a:gd name="connsiteX1" fmla="*/ 5417962 w 9880270"/>
              <a:gd name="connsiteY1" fmla="*/ 2560493 h 3208687"/>
              <a:gd name="connsiteX2" fmla="*/ 9880270 w 9880270"/>
              <a:gd name="connsiteY2" fmla="*/ 845498 h 3208687"/>
            </a:gdLst>
            <a:ahLst/>
            <a:cxnLst>
              <a:cxn ang="0">
                <a:pos x="connsiteX0" y="connsiteY0"/>
              </a:cxn>
              <a:cxn ang="0">
                <a:pos x="connsiteX1" y="connsiteY1"/>
              </a:cxn>
              <a:cxn ang="0">
                <a:pos x="connsiteX2" y="connsiteY2"/>
              </a:cxn>
            </a:cxnLst>
            <a:rect l="l" t="t" r="r" b="b"/>
            <a:pathLst>
              <a:path w="9880270" h="3208687">
                <a:moveTo>
                  <a:pt x="0" y="2947431"/>
                </a:moveTo>
                <a:cubicBezTo>
                  <a:pt x="1473710" y="0"/>
                  <a:pt x="4011405" y="2061729"/>
                  <a:pt x="5417962" y="2560493"/>
                </a:cubicBezTo>
                <a:cubicBezTo>
                  <a:pt x="7056340" y="3208687"/>
                  <a:pt x="9065226" y="1703491"/>
                  <a:pt x="9880270" y="845498"/>
                </a:cubicBezTo>
              </a:path>
            </a:pathLst>
          </a:custGeom>
          <a:ln w="19050">
            <a:solidFill>
              <a:srgbClr val="9B9B9B">
                <a:alpha val="49804"/>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6" name="TextBox 5"/>
          <p:cNvSpPr txBox="1"/>
          <p:nvPr/>
        </p:nvSpPr>
        <p:spPr>
          <a:xfrm>
            <a:off x="159027" y="956642"/>
            <a:ext cx="8806070"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chemeClr val="accent3"/>
                </a:solidFill>
              </a:rPr>
              <a:t>Gwinnett County, Georgia</a:t>
            </a:r>
          </a:p>
        </p:txBody>
      </p:sp>
      <p:sp>
        <p:nvSpPr>
          <p:cNvPr id="3" name="TextBox 2"/>
          <p:cNvSpPr txBox="1"/>
          <p:nvPr/>
        </p:nvSpPr>
        <p:spPr>
          <a:xfrm>
            <a:off x="89453" y="1811407"/>
            <a:ext cx="5301135" cy="2416046"/>
          </a:xfrm>
          <a:prstGeom prst="rect">
            <a:avLst/>
          </a:prstGeom>
          <a:noFill/>
        </p:spPr>
        <p:txBody>
          <a:bodyPr wrap="square" rtlCol="0">
            <a:spAutoFit/>
          </a:bodyPr>
          <a:lstStyle/>
          <a:p>
            <a:r>
              <a:rPr lang="en-US" sz="2600" b="1" dirty="0" smtClean="0">
                <a:solidFill>
                  <a:schemeClr val="tx2">
                    <a:lumMod val="50000"/>
                  </a:schemeClr>
                </a:solidFill>
              </a:rPr>
              <a:t>American Community Survey (ACS)</a:t>
            </a:r>
          </a:p>
          <a:p>
            <a:endParaRPr lang="en-US" sz="2500" b="1" dirty="0" smtClean="0">
              <a:solidFill>
                <a:schemeClr val="tx2">
                  <a:lumMod val="50000"/>
                </a:schemeClr>
              </a:solidFill>
            </a:endParaRPr>
          </a:p>
          <a:p>
            <a:pPr marL="342900" indent="-342900">
              <a:buFont typeface="Arial" panose="020B0604020202020204" pitchFamily="34" charset="0"/>
              <a:buChar char="•"/>
            </a:pPr>
            <a:r>
              <a:rPr lang="en-US" sz="2500" b="1" dirty="0" smtClean="0">
                <a:solidFill>
                  <a:schemeClr val="tx2">
                    <a:lumMod val="50000"/>
                  </a:schemeClr>
                </a:solidFill>
                <a:hlinkClick r:id="rId3"/>
              </a:rPr>
              <a:t>Social Characteristics</a:t>
            </a:r>
            <a:r>
              <a:rPr lang="en-US" sz="2500" b="1" dirty="0" smtClean="0">
                <a:solidFill>
                  <a:schemeClr val="tx2">
                    <a:lumMod val="50000"/>
                  </a:schemeClr>
                </a:solidFill>
              </a:rPr>
              <a:t> </a:t>
            </a:r>
          </a:p>
          <a:p>
            <a:pPr marL="342900" indent="-342900">
              <a:buFont typeface="Arial" panose="020B0604020202020204" pitchFamily="34" charset="0"/>
              <a:buChar char="•"/>
            </a:pPr>
            <a:r>
              <a:rPr lang="en-US" sz="2500" b="1" dirty="0" smtClean="0">
                <a:solidFill>
                  <a:schemeClr val="tx2">
                    <a:lumMod val="50000"/>
                  </a:schemeClr>
                </a:solidFill>
                <a:hlinkClick r:id="rId4"/>
              </a:rPr>
              <a:t>Economic Characteristics</a:t>
            </a:r>
            <a:endParaRPr lang="en-US" sz="2500" b="1" dirty="0" smtClean="0">
              <a:solidFill>
                <a:schemeClr val="tx2">
                  <a:lumMod val="50000"/>
                </a:schemeClr>
              </a:solidFill>
            </a:endParaRPr>
          </a:p>
          <a:p>
            <a:pPr marL="342900" indent="-342900">
              <a:buFont typeface="Arial" panose="020B0604020202020204" pitchFamily="34" charset="0"/>
              <a:buChar char="•"/>
            </a:pPr>
            <a:r>
              <a:rPr lang="en-US" sz="2500" b="1" dirty="0" smtClean="0">
                <a:solidFill>
                  <a:schemeClr val="tx2">
                    <a:lumMod val="50000"/>
                  </a:schemeClr>
                </a:solidFill>
                <a:hlinkClick r:id="rId5"/>
              </a:rPr>
              <a:t>Housing Characteristics</a:t>
            </a:r>
            <a:endParaRPr lang="en-US" sz="2500" b="1" dirty="0" smtClean="0">
              <a:solidFill>
                <a:schemeClr val="tx2">
                  <a:lumMod val="50000"/>
                </a:schemeClr>
              </a:solidFill>
            </a:endParaRPr>
          </a:p>
          <a:p>
            <a:pPr marL="342900" indent="-342900">
              <a:buFont typeface="Arial" panose="020B0604020202020204" pitchFamily="34" charset="0"/>
              <a:buChar char="•"/>
            </a:pPr>
            <a:r>
              <a:rPr lang="en-US" sz="2500" b="1" dirty="0" smtClean="0">
                <a:solidFill>
                  <a:schemeClr val="tx2">
                    <a:lumMod val="50000"/>
                  </a:schemeClr>
                </a:solidFill>
                <a:hlinkClick r:id="rId6"/>
              </a:rPr>
              <a:t>Demographic Characteristics</a:t>
            </a:r>
            <a:r>
              <a:rPr lang="en-US" sz="2500" b="1" dirty="0" smtClean="0">
                <a:solidFill>
                  <a:schemeClr val="tx2">
                    <a:lumMod val="50000"/>
                  </a:schemeClr>
                </a:solidFill>
              </a:rPr>
              <a:t> </a:t>
            </a:r>
            <a:endParaRPr lang="en-US" sz="2500" b="1" dirty="0">
              <a:solidFill>
                <a:schemeClr val="tx2">
                  <a:lumMod val="50000"/>
                </a:schemeClr>
              </a:solidFill>
            </a:endParaRPr>
          </a:p>
        </p:txBody>
      </p:sp>
      <p:pic>
        <p:nvPicPr>
          <p:cNvPr id="7" name="Picture 2" descr="http://upload.wikimedia.org/wikipedia/commons/thumb/c/cc/Map_of_Georgia_highlighting_Gwinnett_County.svg/884px-Map_of_Georgia_highlighting_Gwinnett_County.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0503" y="911310"/>
            <a:ext cx="3554897" cy="411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8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0" y="1709027"/>
            <a:ext cx="9144000" cy="2406515"/>
          </a:xfrm>
          <a:custGeom>
            <a:avLst/>
            <a:gdLst>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6056415 w 9880270"/>
              <a:gd name="connsiteY4" fmla="*/ 1900052 h 2101933"/>
              <a:gd name="connsiteX5" fmla="*/ 7992093 w 9880270"/>
              <a:gd name="connsiteY5" fmla="*/ 1282535 h 2101933"/>
              <a:gd name="connsiteX6" fmla="*/ 9880270 w 9880270"/>
              <a:gd name="connsiteY6"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7992093 w 9880270"/>
              <a:gd name="connsiteY4" fmla="*/ 1282535 h 2101933"/>
              <a:gd name="connsiteX5" fmla="*/ 9880270 w 9880270"/>
              <a:gd name="connsiteY5"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5655039 w 9880270"/>
              <a:gd name="connsiteY2" fmla="*/ 1867395 h 2101933"/>
              <a:gd name="connsiteX3" fmla="*/ 9880270 w 9880270"/>
              <a:gd name="connsiteY3" fmla="*/ 0 h 2101933"/>
              <a:gd name="connsiteX0" fmla="*/ 0 w 9880270"/>
              <a:gd name="connsiteY0" fmla="*/ 2101933 h 2217717"/>
              <a:gd name="connsiteX1" fmla="*/ 5655039 w 9880270"/>
              <a:gd name="connsiteY1" fmla="*/ 1867395 h 2217717"/>
              <a:gd name="connsiteX2" fmla="*/ 9880270 w 9880270"/>
              <a:gd name="connsiteY2" fmla="*/ 0 h 2217717"/>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2947431"/>
              <a:gd name="connsiteX1" fmla="*/ 5655039 w 9880270"/>
              <a:gd name="connsiteY1" fmla="*/ 2712893 h 2947431"/>
              <a:gd name="connsiteX2" fmla="*/ 9880270 w 9880270"/>
              <a:gd name="connsiteY2" fmla="*/ 845498 h 2947431"/>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398693"/>
              <a:gd name="connsiteX1" fmla="*/ 6208220 w 9880270"/>
              <a:gd name="connsiteY1" fmla="*/ 3398693 h 3398693"/>
              <a:gd name="connsiteX2" fmla="*/ 9880270 w 9880270"/>
              <a:gd name="connsiteY2" fmla="*/ 845498 h 3398693"/>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3208687"/>
              <a:gd name="connsiteX1" fmla="*/ 5417962 w 9880270"/>
              <a:gd name="connsiteY1" fmla="*/ 2560493 h 3208687"/>
              <a:gd name="connsiteX2" fmla="*/ 9880270 w 9880270"/>
              <a:gd name="connsiteY2" fmla="*/ 845498 h 3208687"/>
            </a:gdLst>
            <a:ahLst/>
            <a:cxnLst>
              <a:cxn ang="0">
                <a:pos x="connsiteX0" y="connsiteY0"/>
              </a:cxn>
              <a:cxn ang="0">
                <a:pos x="connsiteX1" y="connsiteY1"/>
              </a:cxn>
              <a:cxn ang="0">
                <a:pos x="connsiteX2" y="connsiteY2"/>
              </a:cxn>
            </a:cxnLst>
            <a:rect l="l" t="t" r="r" b="b"/>
            <a:pathLst>
              <a:path w="9880270" h="3208687">
                <a:moveTo>
                  <a:pt x="0" y="2947431"/>
                </a:moveTo>
                <a:cubicBezTo>
                  <a:pt x="1473710" y="0"/>
                  <a:pt x="4011405" y="2061729"/>
                  <a:pt x="5417962" y="2560493"/>
                </a:cubicBezTo>
                <a:cubicBezTo>
                  <a:pt x="7056340" y="3208687"/>
                  <a:pt x="9065226" y="1703491"/>
                  <a:pt x="9880270" y="845498"/>
                </a:cubicBezTo>
              </a:path>
            </a:pathLst>
          </a:custGeom>
          <a:ln w="19050">
            <a:solidFill>
              <a:srgbClr val="9B9B9B">
                <a:alpha val="49804"/>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5481"/>
          <a:stretch/>
        </p:blipFill>
        <p:spPr>
          <a:xfrm>
            <a:off x="1609745" y="1709026"/>
            <a:ext cx="6739124" cy="3915374"/>
          </a:xfrm>
          <a:prstGeom prst="rect">
            <a:avLst/>
          </a:prstGeom>
          <a:ln>
            <a:noFill/>
          </a:ln>
          <a:effectLst>
            <a:outerShdw blurRad="190500" algn="tl" rotWithShape="0">
              <a:srgbClr val="000000">
                <a:alpha val="70000"/>
              </a:srgbClr>
            </a:outerShdw>
          </a:effectLst>
        </p:spPr>
      </p:pic>
      <p:sp>
        <p:nvSpPr>
          <p:cNvPr id="3" name="TextBox 2"/>
          <p:cNvSpPr txBox="1"/>
          <p:nvPr/>
        </p:nvSpPr>
        <p:spPr>
          <a:xfrm>
            <a:off x="456059" y="1991720"/>
            <a:ext cx="697628" cy="1708160"/>
          </a:xfrm>
          <a:prstGeom prst="rect">
            <a:avLst/>
          </a:prstGeom>
          <a:noFill/>
        </p:spPr>
        <p:txBody>
          <a:bodyPr wrap="none" rtlCol="0">
            <a:spAutoFit/>
            <a:scene3d>
              <a:camera prst="obliqueBottomLeft">
                <a:rot lat="0" lon="0" rev="900000"/>
              </a:camera>
              <a:lightRig rig="threePt" dir="t"/>
            </a:scene3d>
          </a:bodyPr>
          <a:lstStyle/>
          <a:p>
            <a:pPr algn="ctr"/>
            <a:r>
              <a:rPr lang="en-US" sz="10500" dirty="0">
                <a:ln w="31750">
                  <a:solidFill>
                    <a:srgbClr val="4BACC6">
                      <a:lumMod val="75000"/>
                    </a:srgbClr>
                  </a:solidFill>
                </a:ln>
                <a:gradFill>
                  <a:gsLst>
                    <a:gs pos="0">
                      <a:prstClr val="white"/>
                    </a:gs>
                    <a:gs pos="85000">
                      <a:srgbClr val="D7E5F5"/>
                    </a:gs>
                  </a:gsLst>
                  <a:lin ang="5400000" scaled="1"/>
                </a:gradFill>
                <a:effectLst>
                  <a:glow rad="139700">
                    <a:srgbClr val="4BACC6">
                      <a:satMod val="175000"/>
                      <a:alpha val="40000"/>
                    </a:srgbClr>
                  </a:glow>
                  <a:outerShdw blurRad="101600" dist="381000" dir="8100000" algn="tr" rotWithShape="0">
                    <a:prstClr val="black">
                      <a:alpha val="18000"/>
                    </a:prstClr>
                  </a:outerShdw>
                </a:effectLst>
                <a:latin typeface="Impact" pitchFamily="34" charset="0"/>
              </a:rPr>
              <a:t>1</a:t>
            </a:r>
          </a:p>
        </p:txBody>
      </p:sp>
      <p:sp>
        <p:nvSpPr>
          <p:cNvPr id="6" name="TextBox 5"/>
          <p:cNvSpPr txBox="1"/>
          <p:nvPr/>
        </p:nvSpPr>
        <p:spPr>
          <a:xfrm>
            <a:off x="89453" y="956642"/>
            <a:ext cx="8955156"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chemeClr val="accent3"/>
                </a:solidFill>
              </a:rPr>
              <a:t>Gwinnett | </a:t>
            </a:r>
            <a:r>
              <a:rPr lang="en-US" sz="2700" b="1" dirty="0">
                <a:ln/>
                <a:solidFill>
                  <a:schemeClr val="accent1">
                    <a:lumMod val="50000"/>
                  </a:schemeClr>
                </a:solidFill>
              </a:rPr>
              <a:t>one of the 11% of Majority-Minority Counties</a:t>
            </a:r>
          </a:p>
        </p:txBody>
      </p:sp>
    </p:spTree>
    <p:extLst>
      <p:ext uri="{BB962C8B-B14F-4D97-AF65-F5344CB8AC3E}">
        <p14:creationId xmlns:p14="http://schemas.microsoft.com/office/powerpoint/2010/main" val="4279238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8" presetClass="emph" presetSubtype="0" autoRev="1" fill="hold" grpId="2" nodeType="withEffect">
                                  <p:stCondLst>
                                    <p:cond delay="0"/>
                                  </p:stCondLst>
                                  <p:childTnLst>
                                    <p:animRot by="1800000">
                                      <p:cBhvr>
                                        <p:cTn id="9" dur="1000" fill="hold"/>
                                        <p:tgtEl>
                                          <p:spTgt spid="3"/>
                                        </p:tgtEl>
                                        <p:attrNameLst>
                                          <p:attrName>r</p:attrName>
                                        </p:attrNameLst>
                                      </p:cBhvr>
                                    </p:animRot>
                                  </p:childTnLst>
                                </p:cTn>
                              </p:par>
                              <p:par>
                                <p:cTn id="10" presetID="0" presetClass="path" presetSubtype="0" accel="50000" decel="50000" fill="hold" grpId="0" nodeType="withEffect">
                                  <p:stCondLst>
                                    <p:cond delay="0"/>
                                  </p:stCondLst>
                                  <p:childTnLst>
                                    <p:animMotion origin="layout" path="M 0.83867 -0.19815 C 0.71497 -0.06875 0.59154 0.06088 0.50221 0.12315 C 0.41302 0.18542 0.36693 0.18426 0.30287 0.17315 C 0.2388 0.16227 0.16758 0.08889 0.11719 0.05787 C 0.06667 0.02708 0.0332 0.00764 -8.33333E-7 -0.01134 " pathEditMode="relative" rAng="0" ptsTypes="AAAAA">
                                      <p:cBhvr>
                                        <p:cTn id="11" dur="2000" fill="hold"/>
                                        <p:tgtEl>
                                          <p:spTgt spid="3"/>
                                        </p:tgtEl>
                                        <p:attrNameLst>
                                          <p:attrName>ppt_x</p:attrName>
                                          <p:attrName>ppt_y</p:attrName>
                                        </p:attrNameLst>
                                      </p:cBhvr>
                                      <p:rCtr x="-41940" y="1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453" y="609600"/>
            <a:ext cx="8955156"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chemeClr val="accent3"/>
                </a:solidFill>
              </a:rPr>
              <a:t>Gwinnett | </a:t>
            </a:r>
            <a:r>
              <a:rPr lang="en-US" sz="2700" b="1" dirty="0">
                <a:ln/>
                <a:solidFill>
                  <a:schemeClr val="accent1">
                    <a:lumMod val="50000"/>
                  </a:schemeClr>
                </a:solidFill>
              </a:rPr>
              <a:t>42% are White Non-Hispanic</a:t>
            </a:r>
          </a:p>
        </p:txBody>
      </p:sp>
      <p:sp>
        <p:nvSpPr>
          <p:cNvPr id="8" name="TextBox 7"/>
          <p:cNvSpPr txBox="1"/>
          <p:nvPr/>
        </p:nvSpPr>
        <p:spPr>
          <a:xfrm>
            <a:off x="485454" y="1897509"/>
            <a:ext cx="8559155" cy="2354491"/>
          </a:xfrm>
          <a:prstGeom prst="rect">
            <a:avLst/>
          </a:prstGeom>
          <a:noFill/>
        </p:spPr>
        <p:txBody>
          <a:bodyPr wrap="square" rtlCol="0">
            <a:spAutoFit/>
          </a:bodyPr>
          <a:lstStyle/>
          <a:p>
            <a:pPr marL="214313" indent="-214313">
              <a:buFont typeface="Arial" panose="020B0604020202020204" pitchFamily="34" charset="0"/>
              <a:buChar char="•"/>
            </a:pPr>
            <a:r>
              <a:rPr lang="en-US" sz="3300" b="1" dirty="0" smtClean="0">
                <a:solidFill>
                  <a:srgbClr val="C00000"/>
                </a:solidFill>
                <a:effectLst>
                  <a:outerShdw blurRad="38100" dist="38100" dir="2700000" algn="tl">
                    <a:srgbClr val="000000">
                      <a:alpha val="43137"/>
                    </a:srgbClr>
                  </a:outerShdw>
                </a:effectLst>
              </a:rPr>
              <a:t>25%</a:t>
            </a:r>
            <a:r>
              <a:rPr lang="en-US" sz="3300" b="1" dirty="0" smtClean="0">
                <a:solidFill>
                  <a:schemeClr val="tx2">
                    <a:lumMod val="50000"/>
                  </a:schemeClr>
                </a:solidFill>
                <a:effectLst>
                  <a:outerShdw blurRad="38100" dist="38100" dir="2700000" algn="tl">
                    <a:srgbClr val="000000">
                      <a:alpha val="43137"/>
                    </a:srgbClr>
                  </a:outerShdw>
                </a:effectLst>
              </a:rPr>
              <a:t> </a:t>
            </a:r>
            <a:r>
              <a:rPr lang="en-US" sz="2400" b="1" dirty="0">
                <a:solidFill>
                  <a:schemeClr val="tx2">
                    <a:lumMod val="50000"/>
                  </a:schemeClr>
                </a:solidFill>
                <a:effectLst>
                  <a:outerShdw blurRad="38100" dist="38100" dir="2700000" algn="tl">
                    <a:srgbClr val="000000">
                      <a:alpha val="43137"/>
                    </a:srgbClr>
                  </a:outerShdw>
                </a:effectLst>
              </a:rPr>
              <a:t>Black or African American</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r>
              <a:rPr lang="en-US" sz="3300" b="1" dirty="0">
                <a:solidFill>
                  <a:srgbClr val="C00000"/>
                </a:solidFill>
                <a:effectLst>
                  <a:outerShdw blurRad="38100" dist="38100" dir="2700000" algn="tl">
                    <a:srgbClr val="000000">
                      <a:alpha val="43137"/>
                    </a:srgbClr>
                  </a:outerShdw>
                </a:effectLst>
              </a:rPr>
              <a:t>11%</a:t>
            </a:r>
            <a:r>
              <a:rPr lang="en-US" sz="3300" b="1" dirty="0">
                <a:solidFill>
                  <a:schemeClr val="tx2">
                    <a:lumMod val="50000"/>
                  </a:schemeClr>
                </a:solidFill>
                <a:effectLst>
                  <a:outerShdw blurRad="38100" dist="38100" dir="2700000" algn="tl">
                    <a:srgbClr val="000000">
                      <a:alpha val="43137"/>
                    </a:srgbClr>
                  </a:outerShdw>
                </a:effectLst>
              </a:rPr>
              <a:t> </a:t>
            </a:r>
            <a:r>
              <a:rPr lang="en-US" sz="2400" b="1" dirty="0">
                <a:solidFill>
                  <a:schemeClr val="tx2">
                    <a:lumMod val="50000"/>
                  </a:schemeClr>
                </a:solidFill>
                <a:effectLst>
                  <a:outerShdw blurRad="38100" dist="38100" dir="2700000" algn="tl">
                    <a:srgbClr val="000000">
                      <a:alpha val="43137"/>
                    </a:srgbClr>
                  </a:outerShdw>
                </a:effectLst>
              </a:rPr>
              <a:t>Asian or Native Hawaiian &amp; Other Pacific Islander</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r>
              <a:rPr lang="en-US" sz="3300" b="1" dirty="0" smtClean="0">
                <a:solidFill>
                  <a:srgbClr val="C00000"/>
                </a:solidFill>
                <a:effectLst>
                  <a:outerShdw blurRad="38100" dist="38100" dir="2700000" algn="tl">
                    <a:srgbClr val="000000">
                      <a:alpha val="43137"/>
                    </a:srgbClr>
                  </a:outerShdw>
                </a:effectLst>
              </a:rPr>
              <a:t>20%</a:t>
            </a:r>
            <a:r>
              <a:rPr lang="en-US" sz="3300" b="1" dirty="0" smtClean="0">
                <a:solidFill>
                  <a:schemeClr val="tx2">
                    <a:lumMod val="50000"/>
                  </a:schemeClr>
                </a:solidFill>
                <a:effectLst>
                  <a:outerShdw blurRad="38100" dist="38100" dir="2700000" algn="tl">
                    <a:srgbClr val="000000">
                      <a:alpha val="43137"/>
                    </a:srgbClr>
                  </a:outerShdw>
                </a:effectLst>
              </a:rPr>
              <a:t> </a:t>
            </a:r>
            <a:r>
              <a:rPr lang="en-US" sz="2400" b="1" dirty="0">
                <a:solidFill>
                  <a:schemeClr val="tx2">
                    <a:lumMod val="50000"/>
                  </a:schemeClr>
                </a:solidFill>
                <a:effectLst>
                  <a:outerShdw blurRad="38100" dist="38100" dir="2700000" algn="tl">
                    <a:srgbClr val="000000">
                      <a:alpha val="43137"/>
                    </a:srgbClr>
                  </a:outerShdw>
                </a:effectLst>
              </a:rPr>
              <a:t>Hispanic or Latino (of any race)</a:t>
            </a:r>
          </a:p>
        </p:txBody>
      </p:sp>
    </p:spTree>
    <p:extLst>
      <p:ext uri="{BB962C8B-B14F-4D97-AF65-F5344CB8AC3E}">
        <p14:creationId xmlns:p14="http://schemas.microsoft.com/office/powerpoint/2010/main" val="369081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0" y="1709027"/>
            <a:ext cx="9144000" cy="2406515"/>
          </a:xfrm>
          <a:custGeom>
            <a:avLst/>
            <a:gdLst>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6056415 w 9880270"/>
              <a:gd name="connsiteY4" fmla="*/ 1900052 h 2101933"/>
              <a:gd name="connsiteX5" fmla="*/ 7992093 w 9880270"/>
              <a:gd name="connsiteY5" fmla="*/ 1282535 h 2101933"/>
              <a:gd name="connsiteX6" fmla="*/ 9880270 w 9880270"/>
              <a:gd name="connsiteY6"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7992093 w 9880270"/>
              <a:gd name="connsiteY4" fmla="*/ 1282535 h 2101933"/>
              <a:gd name="connsiteX5" fmla="*/ 9880270 w 9880270"/>
              <a:gd name="connsiteY5"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5655039 w 9880270"/>
              <a:gd name="connsiteY2" fmla="*/ 1867395 h 2101933"/>
              <a:gd name="connsiteX3" fmla="*/ 9880270 w 9880270"/>
              <a:gd name="connsiteY3" fmla="*/ 0 h 2101933"/>
              <a:gd name="connsiteX0" fmla="*/ 0 w 9880270"/>
              <a:gd name="connsiteY0" fmla="*/ 2101933 h 2217717"/>
              <a:gd name="connsiteX1" fmla="*/ 5655039 w 9880270"/>
              <a:gd name="connsiteY1" fmla="*/ 1867395 h 2217717"/>
              <a:gd name="connsiteX2" fmla="*/ 9880270 w 9880270"/>
              <a:gd name="connsiteY2" fmla="*/ 0 h 2217717"/>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2947431"/>
              <a:gd name="connsiteX1" fmla="*/ 5655039 w 9880270"/>
              <a:gd name="connsiteY1" fmla="*/ 2712893 h 2947431"/>
              <a:gd name="connsiteX2" fmla="*/ 9880270 w 9880270"/>
              <a:gd name="connsiteY2" fmla="*/ 845498 h 2947431"/>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398693"/>
              <a:gd name="connsiteX1" fmla="*/ 6208220 w 9880270"/>
              <a:gd name="connsiteY1" fmla="*/ 3398693 h 3398693"/>
              <a:gd name="connsiteX2" fmla="*/ 9880270 w 9880270"/>
              <a:gd name="connsiteY2" fmla="*/ 845498 h 3398693"/>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3208687"/>
              <a:gd name="connsiteX1" fmla="*/ 5417962 w 9880270"/>
              <a:gd name="connsiteY1" fmla="*/ 2560493 h 3208687"/>
              <a:gd name="connsiteX2" fmla="*/ 9880270 w 9880270"/>
              <a:gd name="connsiteY2" fmla="*/ 845498 h 3208687"/>
            </a:gdLst>
            <a:ahLst/>
            <a:cxnLst>
              <a:cxn ang="0">
                <a:pos x="connsiteX0" y="connsiteY0"/>
              </a:cxn>
              <a:cxn ang="0">
                <a:pos x="connsiteX1" y="connsiteY1"/>
              </a:cxn>
              <a:cxn ang="0">
                <a:pos x="connsiteX2" y="connsiteY2"/>
              </a:cxn>
            </a:cxnLst>
            <a:rect l="l" t="t" r="r" b="b"/>
            <a:pathLst>
              <a:path w="9880270" h="3208687">
                <a:moveTo>
                  <a:pt x="0" y="2947431"/>
                </a:moveTo>
                <a:cubicBezTo>
                  <a:pt x="1473710" y="0"/>
                  <a:pt x="4011405" y="2061729"/>
                  <a:pt x="5417962" y="2560493"/>
                </a:cubicBezTo>
                <a:cubicBezTo>
                  <a:pt x="7056340" y="3208687"/>
                  <a:pt x="9065226" y="1703491"/>
                  <a:pt x="9880270" y="845498"/>
                </a:cubicBezTo>
              </a:path>
            </a:pathLst>
          </a:custGeom>
          <a:ln w="19050">
            <a:solidFill>
              <a:srgbClr val="9B9B9B">
                <a:alpha val="49804"/>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742" y="2118752"/>
            <a:ext cx="3028949" cy="24003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89453" y="609600"/>
            <a:ext cx="8955156"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chemeClr val="accent3"/>
                </a:solidFill>
              </a:rPr>
              <a:t>Gwinnett | </a:t>
            </a:r>
            <a:r>
              <a:rPr lang="en-US" sz="2700" b="1" dirty="0">
                <a:ln/>
                <a:solidFill>
                  <a:schemeClr val="accent1">
                    <a:lumMod val="50000"/>
                  </a:schemeClr>
                </a:solidFill>
              </a:rPr>
              <a:t>2</a:t>
            </a:r>
            <a:r>
              <a:rPr lang="en-US" sz="2700" b="1" baseline="30000" dirty="0">
                <a:ln/>
                <a:solidFill>
                  <a:schemeClr val="accent1">
                    <a:lumMod val="50000"/>
                  </a:schemeClr>
                </a:solidFill>
              </a:rPr>
              <a:t>nd</a:t>
            </a:r>
            <a:r>
              <a:rPr lang="en-US" sz="2700" b="1" dirty="0">
                <a:ln/>
                <a:solidFill>
                  <a:schemeClr val="accent1">
                    <a:lumMod val="50000"/>
                  </a:schemeClr>
                </a:solidFill>
              </a:rPr>
              <a:t> most populated county within Georgia</a:t>
            </a:r>
          </a:p>
        </p:txBody>
      </p:sp>
      <p:sp>
        <p:nvSpPr>
          <p:cNvPr id="10" name="Freeform 9"/>
          <p:cNvSpPr/>
          <p:nvPr/>
        </p:nvSpPr>
        <p:spPr>
          <a:xfrm>
            <a:off x="0" y="1709027"/>
            <a:ext cx="9144000" cy="2406515"/>
          </a:xfrm>
          <a:custGeom>
            <a:avLst/>
            <a:gdLst>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6056415 w 9880270"/>
              <a:gd name="connsiteY4" fmla="*/ 1900052 h 2101933"/>
              <a:gd name="connsiteX5" fmla="*/ 7992093 w 9880270"/>
              <a:gd name="connsiteY5" fmla="*/ 1282535 h 2101933"/>
              <a:gd name="connsiteX6" fmla="*/ 9880270 w 9880270"/>
              <a:gd name="connsiteY6"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7992093 w 9880270"/>
              <a:gd name="connsiteY4" fmla="*/ 1282535 h 2101933"/>
              <a:gd name="connsiteX5" fmla="*/ 9880270 w 9880270"/>
              <a:gd name="connsiteY5"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5655039 w 9880270"/>
              <a:gd name="connsiteY2" fmla="*/ 1867395 h 2101933"/>
              <a:gd name="connsiteX3" fmla="*/ 9880270 w 9880270"/>
              <a:gd name="connsiteY3" fmla="*/ 0 h 2101933"/>
              <a:gd name="connsiteX0" fmla="*/ 0 w 9880270"/>
              <a:gd name="connsiteY0" fmla="*/ 2101933 h 2217717"/>
              <a:gd name="connsiteX1" fmla="*/ 5655039 w 9880270"/>
              <a:gd name="connsiteY1" fmla="*/ 1867395 h 2217717"/>
              <a:gd name="connsiteX2" fmla="*/ 9880270 w 9880270"/>
              <a:gd name="connsiteY2" fmla="*/ 0 h 2217717"/>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2947431"/>
              <a:gd name="connsiteX1" fmla="*/ 5655039 w 9880270"/>
              <a:gd name="connsiteY1" fmla="*/ 2712893 h 2947431"/>
              <a:gd name="connsiteX2" fmla="*/ 9880270 w 9880270"/>
              <a:gd name="connsiteY2" fmla="*/ 845498 h 2947431"/>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398693"/>
              <a:gd name="connsiteX1" fmla="*/ 6208220 w 9880270"/>
              <a:gd name="connsiteY1" fmla="*/ 3398693 h 3398693"/>
              <a:gd name="connsiteX2" fmla="*/ 9880270 w 9880270"/>
              <a:gd name="connsiteY2" fmla="*/ 845498 h 3398693"/>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3208687"/>
              <a:gd name="connsiteX1" fmla="*/ 5417962 w 9880270"/>
              <a:gd name="connsiteY1" fmla="*/ 2560493 h 3208687"/>
              <a:gd name="connsiteX2" fmla="*/ 9880270 w 9880270"/>
              <a:gd name="connsiteY2" fmla="*/ 845498 h 3208687"/>
            </a:gdLst>
            <a:ahLst/>
            <a:cxnLst>
              <a:cxn ang="0">
                <a:pos x="connsiteX0" y="connsiteY0"/>
              </a:cxn>
              <a:cxn ang="0">
                <a:pos x="connsiteX1" y="connsiteY1"/>
              </a:cxn>
              <a:cxn ang="0">
                <a:pos x="connsiteX2" y="connsiteY2"/>
              </a:cxn>
            </a:cxnLst>
            <a:rect l="l" t="t" r="r" b="b"/>
            <a:pathLst>
              <a:path w="9880270" h="3208687">
                <a:moveTo>
                  <a:pt x="0" y="2947431"/>
                </a:moveTo>
                <a:cubicBezTo>
                  <a:pt x="1473710" y="0"/>
                  <a:pt x="4011405" y="2061729"/>
                  <a:pt x="5417962" y="2560493"/>
                </a:cubicBezTo>
                <a:cubicBezTo>
                  <a:pt x="7056340" y="3208687"/>
                  <a:pt x="9065226" y="1703491"/>
                  <a:pt x="9880270" y="845498"/>
                </a:cubicBezTo>
              </a:path>
            </a:pathLst>
          </a:custGeom>
          <a:ln w="19050">
            <a:solidFill>
              <a:srgbClr val="9B9B9B">
                <a:alpha val="49804"/>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11" name="TextBox 10"/>
          <p:cNvSpPr txBox="1"/>
          <p:nvPr/>
        </p:nvSpPr>
        <p:spPr>
          <a:xfrm>
            <a:off x="477018" y="2217008"/>
            <a:ext cx="861134" cy="1708160"/>
          </a:xfrm>
          <a:prstGeom prst="rect">
            <a:avLst/>
          </a:prstGeom>
          <a:noFill/>
          <a:effectLst>
            <a:glow rad="139700">
              <a:schemeClr val="accent6">
                <a:satMod val="175000"/>
                <a:alpha val="40000"/>
              </a:schemeClr>
            </a:glow>
          </a:effectLst>
        </p:spPr>
        <p:txBody>
          <a:bodyPr wrap="none" rtlCol="0">
            <a:spAutoFit/>
            <a:scene3d>
              <a:camera prst="obliqueBottomLeft">
                <a:rot lat="0" lon="0" rev="20999999"/>
              </a:camera>
              <a:lightRig rig="threePt" dir="t"/>
            </a:scene3d>
          </a:bodyPr>
          <a:lstStyle/>
          <a:p>
            <a:pPr algn="ctr"/>
            <a:r>
              <a:rPr lang="en-US" sz="10500" dirty="0">
                <a:ln w="31750">
                  <a:solidFill>
                    <a:srgbClr val="F79646">
                      <a:lumMod val="75000"/>
                    </a:srgbClr>
                  </a:solidFill>
                </a:ln>
                <a:gradFill>
                  <a:gsLst>
                    <a:gs pos="0">
                      <a:prstClr val="white"/>
                    </a:gs>
                    <a:gs pos="85000">
                      <a:srgbClr val="D7E5F5"/>
                    </a:gs>
                  </a:gsLst>
                  <a:lin ang="5400000" scaled="1"/>
                </a:gradFill>
                <a:effectLst>
                  <a:glow rad="139700">
                    <a:srgbClr val="F79646">
                      <a:satMod val="175000"/>
                      <a:alpha val="40000"/>
                    </a:srgbClr>
                  </a:glow>
                  <a:outerShdw blurRad="101600" dist="381000" dir="8100000" algn="tr" rotWithShape="0">
                    <a:prstClr val="black">
                      <a:alpha val="18000"/>
                    </a:prstClr>
                  </a:outerShdw>
                </a:effectLst>
                <a:latin typeface="Impact" pitchFamily="34" charset="0"/>
              </a:rPr>
              <a:t>2</a:t>
            </a:r>
          </a:p>
        </p:txBody>
      </p:sp>
    </p:spTree>
    <p:extLst>
      <p:ext uri="{BB962C8B-B14F-4D97-AF65-F5344CB8AC3E}">
        <p14:creationId xmlns:p14="http://schemas.microsoft.com/office/powerpoint/2010/main" val="3255887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900"/>
                                        <p:tgtEl>
                                          <p:spTgt spid="11"/>
                                        </p:tgtEl>
                                      </p:cBhvr>
                                    </p:animEffect>
                                  </p:childTnLst>
                                </p:cTn>
                              </p:par>
                              <p:par>
                                <p:cTn id="8" presetID="8" presetClass="emph" presetSubtype="0" autoRev="1" fill="hold" grpId="2" nodeType="withEffect">
                                  <p:stCondLst>
                                    <p:cond delay="500"/>
                                  </p:stCondLst>
                                  <p:childTnLst>
                                    <p:animRot by="1800000">
                                      <p:cBhvr>
                                        <p:cTn id="9" dur="900" fill="hold"/>
                                        <p:tgtEl>
                                          <p:spTgt spid="11"/>
                                        </p:tgtEl>
                                        <p:attrNameLst>
                                          <p:attrName>r</p:attrName>
                                        </p:attrNameLst>
                                      </p:cBhvr>
                                    </p:animRot>
                                  </p:childTnLst>
                                </p:cTn>
                              </p:par>
                              <p:par>
                                <p:cTn id="10" presetID="0" presetClass="path" presetSubtype="0" accel="50000" decel="50000" fill="hold" grpId="0" nodeType="withEffect">
                                  <p:stCondLst>
                                    <p:cond delay="500"/>
                                  </p:stCondLst>
                                  <p:childTnLst>
                                    <p:animMotion origin="layout" path="M 0.71549 -0.25324 C 0.64466 -0.19722 0.40976 0.04584 0.29049 0.0838 C 0.17122 0.12176 0.06054 -0.00347 3.54167E-6 -0.02662 " pathEditMode="relative" rAng="0" ptsTypes="AAA">
                                      <p:cBhvr>
                                        <p:cTn id="11" dur="1800" fill="hold"/>
                                        <p:tgtEl>
                                          <p:spTgt spid="11"/>
                                        </p:tgtEl>
                                        <p:attrNameLst>
                                          <p:attrName>ppt_x</p:attrName>
                                          <p:attrName>ppt_y</p:attrName>
                                        </p:attrNameLst>
                                      </p:cBhvr>
                                      <p:rCtr x="-35781" y="17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453" y="609600"/>
            <a:ext cx="8955156"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chemeClr val="accent3"/>
                </a:solidFill>
              </a:rPr>
              <a:t>Gwinnett | </a:t>
            </a:r>
            <a:r>
              <a:rPr lang="en-US" sz="2700" b="1" dirty="0">
                <a:ln/>
                <a:solidFill>
                  <a:schemeClr val="accent1">
                    <a:lumMod val="50000"/>
                  </a:schemeClr>
                </a:solidFill>
              </a:rPr>
              <a:t>even more diversity figures</a:t>
            </a:r>
          </a:p>
        </p:txBody>
      </p:sp>
      <p:sp>
        <p:nvSpPr>
          <p:cNvPr id="8" name="TextBox 7"/>
          <p:cNvSpPr txBox="1"/>
          <p:nvPr/>
        </p:nvSpPr>
        <p:spPr>
          <a:xfrm>
            <a:off x="485454" y="1797337"/>
            <a:ext cx="8559155" cy="4108817"/>
          </a:xfrm>
          <a:prstGeom prst="rect">
            <a:avLst/>
          </a:prstGeom>
          <a:noFill/>
        </p:spPr>
        <p:txBody>
          <a:bodyPr wrap="square" rtlCol="0">
            <a:spAutoFit/>
          </a:bodyPr>
          <a:lstStyle/>
          <a:p>
            <a:pPr marL="214313" indent="-214313">
              <a:buFont typeface="Arial" panose="020B0604020202020204" pitchFamily="34" charset="0"/>
              <a:buChar char="•"/>
            </a:pPr>
            <a:r>
              <a:rPr lang="en-US" sz="3300" b="1" dirty="0">
                <a:solidFill>
                  <a:srgbClr val="C00000"/>
                </a:solidFill>
                <a:effectLst>
                  <a:outerShdw blurRad="38100" dist="38100" dir="2700000" algn="tl">
                    <a:srgbClr val="000000">
                      <a:alpha val="43137"/>
                    </a:srgbClr>
                  </a:outerShdw>
                </a:effectLst>
              </a:rPr>
              <a:t>26%</a:t>
            </a:r>
            <a:r>
              <a:rPr lang="en-US" sz="3300" b="1" dirty="0">
                <a:solidFill>
                  <a:schemeClr val="tx2">
                    <a:lumMod val="50000"/>
                  </a:schemeClr>
                </a:solidFill>
                <a:effectLst>
                  <a:outerShdw blurRad="38100" dist="38100" dir="2700000" algn="tl">
                    <a:srgbClr val="000000">
                      <a:alpha val="43137"/>
                    </a:srgbClr>
                  </a:outerShdw>
                </a:effectLst>
              </a:rPr>
              <a:t> </a:t>
            </a:r>
            <a:r>
              <a:rPr lang="en-US" sz="2400" b="1" dirty="0">
                <a:solidFill>
                  <a:schemeClr val="tx2">
                    <a:lumMod val="50000"/>
                  </a:schemeClr>
                </a:solidFill>
                <a:effectLst>
                  <a:outerShdw blurRad="38100" dist="38100" dir="2700000" algn="tl">
                    <a:srgbClr val="000000">
                      <a:alpha val="43137"/>
                    </a:srgbClr>
                  </a:outerShdw>
                </a:effectLst>
              </a:rPr>
              <a:t>Foreign born persons</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r>
              <a:rPr lang="en-US" sz="3300" b="1" dirty="0">
                <a:solidFill>
                  <a:srgbClr val="C00000"/>
                </a:solidFill>
                <a:effectLst>
                  <a:outerShdw blurRad="38100" dist="38100" dir="2700000" algn="tl">
                    <a:srgbClr val="000000">
                      <a:alpha val="43137"/>
                    </a:srgbClr>
                  </a:outerShdw>
                </a:effectLst>
              </a:rPr>
              <a:t>33%</a:t>
            </a:r>
            <a:r>
              <a:rPr lang="en-US" sz="3300" b="1" dirty="0">
                <a:solidFill>
                  <a:schemeClr val="tx2">
                    <a:lumMod val="50000"/>
                  </a:schemeClr>
                </a:solidFill>
                <a:effectLst>
                  <a:outerShdw blurRad="38100" dist="38100" dir="2700000" algn="tl">
                    <a:srgbClr val="000000">
                      <a:alpha val="43137"/>
                    </a:srgbClr>
                  </a:outerShdw>
                </a:effectLst>
              </a:rPr>
              <a:t> </a:t>
            </a:r>
            <a:r>
              <a:rPr lang="en-US" sz="2400" b="1" dirty="0">
                <a:solidFill>
                  <a:schemeClr val="tx2">
                    <a:lumMod val="50000"/>
                  </a:schemeClr>
                </a:solidFill>
                <a:effectLst>
                  <a:outerShdw blurRad="38100" dist="38100" dir="2700000" algn="tl">
                    <a:srgbClr val="000000">
                      <a:alpha val="43137"/>
                    </a:srgbClr>
                  </a:outerShdw>
                </a:effectLst>
              </a:rPr>
              <a:t>Speak language other than English at home</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r>
              <a:rPr lang="en-US" sz="3300" b="1" dirty="0">
                <a:solidFill>
                  <a:srgbClr val="C00000"/>
                </a:solidFill>
                <a:effectLst>
                  <a:outerShdw blurRad="38100" dist="38100" dir="2700000" algn="tl">
                    <a:srgbClr val="000000">
                      <a:alpha val="43137"/>
                    </a:srgbClr>
                  </a:outerShdw>
                </a:effectLst>
              </a:rPr>
              <a:t>28%</a:t>
            </a:r>
            <a:r>
              <a:rPr lang="en-US" sz="3300" b="1" dirty="0">
                <a:solidFill>
                  <a:schemeClr val="tx2">
                    <a:lumMod val="50000"/>
                  </a:schemeClr>
                </a:solidFill>
                <a:effectLst>
                  <a:outerShdw blurRad="38100" dist="38100" dir="2700000" algn="tl">
                    <a:srgbClr val="000000">
                      <a:alpha val="43137"/>
                    </a:srgbClr>
                  </a:outerShdw>
                </a:effectLst>
              </a:rPr>
              <a:t> </a:t>
            </a:r>
            <a:r>
              <a:rPr lang="en-US" sz="2400" b="1" dirty="0">
                <a:solidFill>
                  <a:schemeClr val="tx2">
                    <a:lumMod val="50000"/>
                  </a:schemeClr>
                </a:solidFill>
                <a:effectLst>
                  <a:outerShdw blurRad="38100" dist="38100" dir="2700000" algn="tl">
                    <a:srgbClr val="000000">
                      <a:alpha val="43137"/>
                    </a:srgbClr>
                  </a:outerShdw>
                </a:effectLst>
              </a:rPr>
              <a:t>Persons under 18 years</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r>
              <a:rPr lang="en-US" sz="3300" b="1" dirty="0">
                <a:solidFill>
                  <a:srgbClr val="C00000"/>
                </a:solidFill>
                <a:effectLst>
                  <a:outerShdw blurRad="38100" dist="38100" dir="2700000" algn="tl">
                    <a:srgbClr val="000000">
                      <a:alpha val="43137"/>
                    </a:srgbClr>
                  </a:outerShdw>
                </a:effectLst>
              </a:rPr>
              <a:t>8%</a:t>
            </a:r>
            <a:r>
              <a:rPr lang="en-US" sz="3300" b="1" dirty="0">
                <a:solidFill>
                  <a:schemeClr val="tx2">
                    <a:lumMod val="50000"/>
                  </a:schemeClr>
                </a:solidFill>
                <a:effectLst>
                  <a:outerShdw blurRad="38100" dist="38100" dir="2700000" algn="tl">
                    <a:srgbClr val="000000">
                      <a:alpha val="43137"/>
                    </a:srgbClr>
                  </a:outerShdw>
                </a:effectLst>
              </a:rPr>
              <a:t> </a:t>
            </a:r>
            <a:r>
              <a:rPr lang="en-US" sz="2400" b="1" dirty="0">
                <a:solidFill>
                  <a:schemeClr val="tx2">
                    <a:lumMod val="50000"/>
                  </a:schemeClr>
                </a:solidFill>
                <a:effectLst>
                  <a:outerShdw blurRad="38100" dist="38100" dir="2700000" algn="tl">
                    <a:srgbClr val="000000">
                      <a:alpha val="43137"/>
                    </a:srgbClr>
                  </a:outerShdw>
                </a:effectLst>
              </a:rPr>
              <a:t>Persons 65 years and over</a:t>
            </a:r>
            <a:br>
              <a:rPr lang="en-US" sz="2400" b="1" dirty="0">
                <a:solidFill>
                  <a:schemeClr val="tx2">
                    <a:lumMod val="50000"/>
                  </a:schemeClr>
                </a:solidFill>
                <a:effectLst>
                  <a:outerShdw blurRad="38100" dist="38100" dir="2700000" algn="tl">
                    <a:srgbClr val="000000">
                      <a:alpha val="43137"/>
                    </a:srgbClr>
                  </a:outerShdw>
                </a:effectLst>
              </a:rPr>
            </a:br>
            <a:endParaRPr lang="en-US" sz="2400" b="1" dirty="0">
              <a:solidFill>
                <a:schemeClr val="tx2">
                  <a:lumMod val="50000"/>
                </a:schemeClr>
              </a:solidFill>
              <a:effectLst>
                <a:outerShdw blurRad="38100" dist="38100" dir="2700000" algn="tl">
                  <a:srgbClr val="000000">
                    <a:alpha val="43137"/>
                  </a:srgbClr>
                </a:outerShdw>
              </a:effectLst>
            </a:endParaRPr>
          </a:p>
          <a:p>
            <a:pPr marL="214313" indent="-214313">
              <a:buFont typeface="Arial" panose="020B0604020202020204" pitchFamily="34" charset="0"/>
              <a:buChar char="•"/>
            </a:pPr>
            <a:r>
              <a:rPr lang="en-US" sz="3300" b="1" dirty="0">
                <a:solidFill>
                  <a:srgbClr val="C00000"/>
                </a:solidFill>
                <a:effectLst>
                  <a:outerShdw blurRad="38100" dist="38100" dir="2700000" algn="tl">
                    <a:srgbClr val="000000">
                      <a:alpha val="43137"/>
                    </a:srgbClr>
                  </a:outerShdw>
                </a:effectLst>
              </a:rPr>
              <a:t>51%</a:t>
            </a:r>
            <a:r>
              <a:rPr lang="en-US" sz="3300" b="1" dirty="0">
                <a:solidFill>
                  <a:schemeClr val="tx2">
                    <a:lumMod val="50000"/>
                  </a:schemeClr>
                </a:solidFill>
                <a:effectLst>
                  <a:outerShdw blurRad="38100" dist="38100" dir="2700000" algn="tl">
                    <a:srgbClr val="000000">
                      <a:alpha val="43137"/>
                    </a:srgbClr>
                  </a:outerShdw>
                </a:effectLst>
              </a:rPr>
              <a:t> </a:t>
            </a:r>
            <a:r>
              <a:rPr lang="en-US" sz="2400" b="1" dirty="0">
                <a:solidFill>
                  <a:schemeClr val="tx2">
                    <a:lumMod val="50000"/>
                  </a:schemeClr>
                </a:solidFill>
                <a:effectLst>
                  <a:outerShdw blurRad="38100" dist="38100" dir="2700000" algn="tl">
                    <a:srgbClr val="000000">
                      <a:alpha val="43137"/>
                    </a:srgbClr>
                  </a:outerShdw>
                </a:effectLst>
              </a:rPr>
              <a:t>Female persons</a:t>
            </a:r>
          </a:p>
        </p:txBody>
      </p:sp>
    </p:spTree>
    <p:extLst>
      <p:ext uri="{BB962C8B-B14F-4D97-AF65-F5344CB8AC3E}">
        <p14:creationId xmlns:p14="http://schemas.microsoft.com/office/powerpoint/2010/main" val="129767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453" y="609600"/>
            <a:ext cx="8955156"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chemeClr val="accent3"/>
                </a:solidFill>
              </a:rPr>
              <a:t>Gwinnett | </a:t>
            </a:r>
            <a:r>
              <a:rPr lang="en-US" sz="2700" b="1" dirty="0">
                <a:ln/>
                <a:solidFill>
                  <a:schemeClr val="accent1">
                    <a:lumMod val="50000"/>
                  </a:schemeClr>
                </a:solidFill>
              </a:rPr>
              <a:t>over 100 ancestries reported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230" y="940574"/>
            <a:ext cx="6374984" cy="4604155"/>
          </a:xfrm>
          <a:prstGeom prst="rect">
            <a:avLst/>
          </a:prstGeom>
        </p:spPr>
      </p:pic>
      <p:sp>
        <p:nvSpPr>
          <p:cNvPr id="7" name="Freeform 6"/>
          <p:cNvSpPr/>
          <p:nvPr/>
        </p:nvSpPr>
        <p:spPr>
          <a:xfrm>
            <a:off x="0" y="1709027"/>
            <a:ext cx="9144000" cy="2406515"/>
          </a:xfrm>
          <a:custGeom>
            <a:avLst/>
            <a:gdLst>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6056415 w 9880270"/>
              <a:gd name="connsiteY4" fmla="*/ 1900052 h 2101933"/>
              <a:gd name="connsiteX5" fmla="*/ 7992093 w 9880270"/>
              <a:gd name="connsiteY5" fmla="*/ 1282535 h 2101933"/>
              <a:gd name="connsiteX6" fmla="*/ 9880270 w 9880270"/>
              <a:gd name="connsiteY6"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7992093 w 9880270"/>
              <a:gd name="connsiteY4" fmla="*/ 1282535 h 2101933"/>
              <a:gd name="connsiteX5" fmla="*/ 9880270 w 9880270"/>
              <a:gd name="connsiteY5"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5655039 w 9880270"/>
              <a:gd name="connsiteY2" fmla="*/ 1867395 h 2101933"/>
              <a:gd name="connsiteX3" fmla="*/ 9880270 w 9880270"/>
              <a:gd name="connsiteY3" fmla="*/ 0 h 2101933"/>
              <a:gd name="connsiteX0" fmla="*/ 0 w 9880270"/>
              <a:gd name="connsiteY0" fmla="*/ 2101933 h 2217717"/>
              <a:gd name="connsiteX1" fmla="*/ 5655039 w 9880270"/>
              <a:gd name="connsiteY1" fmla="*/ 1867395 h 2217717"/>
              <a:gd name="connsiteX2" fmla="*/ 9880270 w 9880270"/>
              <a:gd name="connsiteY2" fmla="*/ 0 h 2217717"/>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2947431"/>
              <a:gd name="connsiteX1" fmla="*/ 5655039 w 9880270"/>
              <a:gd name="connsiteY1" fmla="*/ 2712893 h 2947431"/>
              <a:gd name="connsiteX2" fmla="*/ 9880270 w 9880270"/>
              <a:gd name="connsiteY2" fmla="*/ 845498 h 2947431"/>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398693"/>
              <a:gd name="connsiteX1" fmla="*/ 6208220 w 9880270"/>
              <a:gd name="connsiteY1" fmla="*/ 3398693 h 3398693"/>
              <a:gd name="connsiteX2" fmla="*/ 9880270 w 9880270"/>
              <a:gd name="connsiteY2" fmla="*/ 845498 h 3398693"/>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3208687"/>
              <a:gd name="connsiteX1" fmla="*/ 5417962 w 9880270"/>
              <a:gd name="connsiteY1" fmla="*/ 2560493 h 3208687"/>
              <a:gd name="connsiteX2" fmla="*/ 9880270 w 9880270"/>
              <a:gd name="connsiteY2" fmla="*/ 845498 h 3208687"/>
            </a:gdLst>
            <a:ahLst/>
            <a:cxnLst>
              <a:cxn ang="0">
                <a:pos x="connsiteX0" y="connsiteY0"/>
              </a:cxn>
              <a:cxn ang="0">
                <a:pos x="connsiteX1" y="connsiteY1"/>
              </a:cxn>
              <a:cxn ang="0">
                <a:pos x="connsiteX2" y="connsiteY2"/>
              </a:cxn>
            </a:cxnLst>
            <a:rect l="l" t="t" r="r" b="b"/>
            <a:pathLst>
              <a:path w="9880270" h="3208687">
                <a:moveTo>
                  <a:pt x="0" y="2947431"/>
                </a:moveTo>
                <a:cubicBezTo>
                  <a:pt x="1473710" y="0"/>
                  <a:pt x="4011405" y="2061729"/>
                  <a:pt x="5417962" y="2560493"/>
                </a:cubicBezTo>
                <a:cubicBezTo>
                  <a:pt x="7056340" y="3208687"/>
                  <a:pt x="9065226" y="1703491"/>
                  <a:pt x="9880270" y="845498"/>
                </a:cubicBezTo>
              </a:path>
            </a:pathLst>
          </a:custGeom>
          <a:ln w="19050">
            <a:solidFill>
              <a:srgbClr val="9B9B9B">
                <a:alpha val="49804"/>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10" name="TextBox 9"/>
          <p:cNvSpPr txBox="1"/>
          <p:nvPr/>
        </p:nvSpPr>
        <p:spPr>
          <a:xfrm>
            <a:off x="379407" y="2300578"/>
            <a:ext cx="1584088" cy="1246495"/>
          </a:xfrm>
          <a:prstGeom prst="rect">
            <a:avLst/>
          </a:prstGeom>
          <a:noFill/>
        </p:spPr>
        <p:txBody>
          <a:bodyPr wrap="none" rtlCol="0">
            <a:spAutoFit/>
            <a:scene3d>
              <a:camera prst="obliqueBottomLeft">
                <a:rot lat="0" lon="0" rev="900000"/>
              </a:camera>
              <a:lightRig rig="threePt" dir="t"/>
            </a:scene3d>
          </a:bodyPr>
          <a:lstStyle/>
          <a:p>
            <a:pPr algn="ctr"/>
            <a:r>
              <a:rPr lang="en-US" sz="7500" dirty="0">
                <a:ln w="31750">
                  <a:solidFill>
                    <a:srgbClr val="4BACC6">
                      <a:lumMod val="75000"/>
                    </a:srgbClr>
                  </a:solidFill>
                </a:ln>
                <a:gradFill>
                  <a:gsLst>
                    <a:gs pos="0">
                      <a:prstClr val="white"/>
                    </a:gs>
                    <a:gs pos="85000">
                      <a:srgbClr val="D7E5F5"/>
                    </a:gs>
                  </a:gsLst>
                  <a:lin ang="5400000" scaled="1"/>
                </a:gradFill>
                <a:effectLst>
                  <a:glow rad="228600">
                    <a:schemeClr val="accent4">
                      <a:satMod val="175000"/>
                      <a:alpha val="40000"/>
                    </a:schemeClr>
                  </a:glow>
                  <a:outerShdw blurRad="101600" dist="381000" dir="8100000" algn="tr" rotWithShape="0">
                    <a:prstClr val="black">
                      <a:alpha val="18000"/>
                    </a:prstClr>
                  </a:outerShdw>
                </a:effectLst>
                <a:latin typeface="Impact" pitchFamily="34" charset="0"/>
              </a:rPr>
              <a:t>100</a:t>
            </a:r>
          </a:p>
        </p:txBody>
      </p:sp>
    </p:spTree>
    <p:extLst>
      <p:ext uri="{BB962C8B-B14F-4D97-AF65-F5344CB8AC3E}">
        <p14:creationId xmlns:p14="http://schemas.microsoft.com/office/powerpoint/2010/main" val="108862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8" presetClass="emph" presetSubtype="0" autoRev="1" fill="hold" grpId="2" nodeType="withEffect">
                                  <p:stCondLst>
                                    <p:cond delay="0"/>
                                  </p:stCondLst>
                                  <p:childTnLst>
                                    <p:animRot by="1800000">
                                      <p:cBhvr>
                                        <p:cTn id="9" dur="1000" fill="hold"/>
                                        <p:tgtEl>
                                          <p:spTgt spid="10"/>
                                        </p:tgtEl>
                                        <p:attrNameLst>
                                          <p:attrName>r</p:attrName>
                                        </p:attrNameLst>
                                      </p:cBhvr>
                                    </p:animRot>
                                  </p:childTnLst>
                                </p:cTn>
                              </p:par>
                              <p:par>
                                <p:cTn id="10" presetID="0" presetClass="path" presetSubtype="0" accel="50000" decel="50000" fill="hold" grpId="0" nodeType="withEffect">
                                  <p:stCondLst>
                                    <p:cond delay="0"/>
                                  </p:stCondLst>
                                  <p:childTnLst>
                                    <p:animMotion origin="layout" path="M 0.83867 -0.19815 C 0.71497 -0.06875 0.59154 0.06088 0.50221 0.12315 C 0.41302 0.18542 0.36693 0.18426 0.30287 0.17315 C 0.2388 0.16227 0.16758 0.08889 0.11719 0.05787 C 0.06667 0.02708 0.0332 0.00764 -8.33333E-7 -0.01134 " pathEditMode="relative" rAng="0" ptsTypes="AAAAA">
                                      <p:cBhvr>
                                        <p:cTn id="11" dur="2000" fill="hold"/>
                                        <p:tgtEl>
                                          <p:spTgt spid="10"/>
                                        </p:tgtEl>
                                        <p:attrNameLst>
                                          <p:attrName>ppt_x</p:attrName>
                                          <p:attrName>ppt_y</p:attrName>
                                        </p:attrNameLst>
                                      </p:cBhvr>
                                      <p:rCtr x="-41940" y="1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359" y="1650106"/>
            <a:ext cx="5940563" cy="4226405"/>
          </a:xfrm>
          <a:prstGeom prst="rect">
            <a:avLst/>
          </a:prstGeom>
        </p:spPr>
      </p:pic>
      <p:sp>
        <p:nvSpPr>
          <p:cNvPr id="2" name="Freeform 1"/>
          <p:cNvSpPr/>
          <p:nvPr/>
        </p:nvSpPr>
        <p:spPr>
          <a:xfrm>
            <a:off x="0" y="1709027"/>
            <a:ext cx="9144000" cy="2406515"/>
          </a:xfrm>
          <a:custGeom>
            <a:avLst/>
            <a:gdLst>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6056415 w 9880270"/>
              <a:gd name="connsiteY4" fmla="*/ 1900052 h 2101933"/>
              <a:gd name="connsiteX5" fmla="*/ 7992093 w 9880270"/>
              <a:gd name="connsiteY5" fmla="*/ 1282535 h 2101933"/>
              <a:gd name="connsiteX6" fmla="*/ 9880270 w 9880270"/>
              <a:gd name="connsiteY6"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7992093 w 9880270"/>
              <a:gd name="connsiteY4" fmla="*/ 1282535 h 2101933"/>
              <a:gd name="connsiteX5" fmla="*/ 9880270 w 9880270"/>
              <a:gd name="connsiteY5"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5655039 w 9880270"/>
              <a:gd name="connsiteY2" fmla="*/ 1867395 h 2101933"/>
              <a:gd name="connsiteX3" fmla="*/ 9880270 w 9880270"/>
              <a:gd name="connsiteY3" fmla="*/ 0 h 2101933"/>
              <a:gd name="connsiteX0" fmla="*/ 0 w 9880270"/>
              <a:gd name="connsiteY0" fmla="*/ 2101933 h 2217717"/>
              <a:gd name="connsiteX1" fmla="*/ 5655039 w 9880270"/>
              <a:gd name="connsiteY1" fmla="*/ 1867395 h 2217717"/>
              <a:gd name="connsiteX2" fmla="*/ 9880270 w 9880270"/>
              <a:gd name="connsiteY2" fmla="*/ 0 h 2217717"/>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2947431"/>
              <a:gd name="connsiteX1" fmla="*/ 5655039 w 9880270"/>
              <a:gd name="connsiteY1" fmla="*/ 2712893 h 2947431"/>
              <a:gd name="connsiteX2" fmla="*/ 9880270 w 9880270"/>
              <a:gd name="connsiteY2" fmla="*/ 845498 h 2947431"/>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398693"/>
              <a:gd name="connsiteX1" fmla="*/ 6208220 w 9880270"/>
              <a:gd name="connsiteY1" fmla="*/ 3398693 h 3398693"/>
              <a:gd name="connsiteX2" fmla="*/ 9880270 w 9880270"/>
              <a:gd name="connsiteY2" fmla="*/ 845498 h 3398693"/>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3208687"/>
              <a:gd name="connsiteX1" fmla="*/ 5417962 w 9880270"/>
              <a:gd name="connsiteY1" fmla="*/ 2560493 h 3208687"/>
              <a:gd name="connsiteX2" fmla="*/ 9880270 w 9880270"/>
              <a:gd name="connsiteY2" fmla="*/ 845498 h 3208687"/>
            </a:gdLst>
            <a:ahLst/>
            <a:cxnLst>
              <a:cxn ang="0">
                <a:pos x="connsiteX0" y="connsiteY0"/>
              </a:cxn>
              <a:cxn ang="0">
                <a:pos x="connsiteX1" y="connsiteY1"/>
              </a:cxn>
              <a:cxn ang="0">
                <a:pos x="connsiteX2" y="connsiteY2"/>
              </a:cxn>
            </a:cxnLst>
            <a:rect l="l" t="t" r="r" b="b"/>
            <a:pathLst>
              <a:path w="9880270" h="3208687">
                <a:moveTo>
                  <a:pt x="0" y="2947431"/>
                </a:moveTo>
                <a:cubicBezTo>
                  <a:pt x="1473710" y="0"/>
                  <a:pt x="4011405" y="2061729"/>
                  <a:pt x="5417962" y="2560493"/>
                </a:cubicBezTo>
                <a:cubicBezTo>
                  <a:pt x="7056340" y="3208687"/>
                  <a:pt x="9065226" y="1703491"/>
                  <a:pt x="9880270" y="845498"/>
                </a:cubicBezTo>
              </a:path>
            </a:pathLst>
          </a:custGeom>
          <a:ln w="19050">
            <a:solidFill>
              <a:srgbClr val="9B9B9B">
                <a:alpha val="49804"/>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4" name="TextBox 3"/>
          <p:cNvSpPr txBox="1"/>
          <p:nvPr/>
        </p:nvSpPr>
        <p:spPr>
          <a:xfrm>
            <a:off x="584282" y="2452332"/>
            <a:ext cx="898003" cy="1708160"/>
          </a:xfrm>
          <a:prstGeom prst="rect">
            <a:avLst/>
          </a:prstGeom>
          <a:noFill/>
          <a:effectLst>
            <a:glow rad="139700">
              <a:schemeClr val="accent6">
                <a:satMod val="175000"/>
                <a:alpha val="40000"/>
              </a:schemeClr>
            </a:glow>
          </a:effectLst>
        </p:spPr>
        <p:txBody>
          <a:bodyPr wrap="none" rtlCol="0">
            <a:spAutoFit/>
            <a:scene3d>
              <a:camera prst="obliqueBottomLeft">
                <a:rot lat="0" lon="0" rev="20999999"/>
              </a:camera>
              <a:lightRig rig="threePt" dir="t"/>
            </a:scene3d>
          </a:bodyPr>
          <a:lstStyle/>
          <a:p>
            <a:pPr algn="ctr"/>
            <a:r>
              <a:rPr lang="en-US" sz="10500" dirty="0">
                <a:ln w="31750">
                  <a:solidFill>
                    <a:srgbClr val="9BBB59">
                      <a:lumMod val="75000"/>
                    </a:srgbClr>
                  </a:solidFill>
                </a:ln>
                <a:gradFill>
                  <a:gsLst>
                    <a:gs pos="0">
                      <a:prstClr val="white"/>
                    </a:gs>
                    <a:gs pos="85000">
                      <a:srgbClr val="D7E5F5"/>
                    </a:gs>
                  </a:gsLst>
                  <a:lin ang="5400000" scaled="1"/>
                </a:gradFill>
                <a:effectLst>
                  <a:glow rad="139700">
                    <a:srgbClr val="9BBB59">
                      <a:satMod val="175000"/>
                      <a:alpha val="40000"/>
                    </a:srgbClr>
                  </a:glow>
                  <a:outerShdw blurRad="101600" dist="381000" dir="8100000" algn="tr" rotWithShape="0">
                    <a:prstClr val="black">
                      <a:alpha val="18000"/>
                    </a:prstClr>
                  </a:outerShdw>
                </a:effectLst>
                <a:latin typeface="Impact" pitchFamily="34" charset="0"/>
              </a:rPr>
              <a:t>3</a:t>
            </a:r>
          </a:p>
        </p:txBody>
      </p:sp>
      <p:sp>
        <p:nvSpPr>
          <p:cNvPr id="6" name="TextBox 5"/>
          <p:cNvSpPr txBox="1"/>
          <p:nvPr/>
        </p:nvSpPr>
        <p:spPr>
          <a:xfrm>
            <a:off x="159027" y="609600"/>
            <a:ext cx="8806070"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a:ln/>
                <a:solidFill>
                  <a:schemeClr val="accent3"/>
                </a:solidFill>
              </a:rPr>
              <a:t>Gwinnett | </a:t>
            </a:r>
            <a:r>
              <a:rPr lang="en-US" sz="2700" b="1" dirty="0">
                <a:ln/>
                <a:solidFill>
                  <a:schemeClr val="accent1">
                    <a:lumMod val="50000"/>
                  </a:schemeClr>
                </a:solidFill>
              </a:rPr>
              <a:t>3 population groups highlight local diversity</a:t>
            </a:r>
            <a:endParaRPr lang="en-US" sz="2700" b="1" dirty="0">
              <a:ln/>
              <a:solidFill>
                <a:schemeClr val="accent3"/>
              </a:solidFill>
            </a:endParaRPr>
          </a:p>
        </p:txBody>
      </p:sp>
    </p:spTree>
    <p:extLst>
      <p:ext uri="{BB962C8B-B14F-4D97-AF65-F5344CB8AC3E}">
        <p14:creationId xmlns:p14="http://schemas.microsoft.com/office/powerpoint/2010/main" val="2831682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900"/>
                                        <p:tgtEl>
                                          <p:spTgt spid="4"/>
                                        </p:tgtEl>
                                      </p:cBhvr>
                                    </p:animEffect>
                                  </p:childTnLst>
                                </p:cTn>
                              </p:par>
                              <p:par>
                                <p:cTn id="8" presetID="8" presetClass="emph" presetSubtype="0" autoRev="1" fill="hold" grpId="2" nodeType="withEffect">
                                  <p:stCondLst>
                                    <p:cond delay="500"/>
                                  </p:stCondLst>
                                  <p:childTnLst>
                                    <p:animRot by="1800000">
                                      <p:cBhvr>
                                        <p:cTn id="9" dur="900" fill="hold"/>
                                        <p:tgtEl>
                                          <p:spTgt spid="4"/>
                                        </p:tgtEl>
                                        <p:attrNameLst>
                                          <p:attrName>r</p:attrName>
                                        </p:attrNameLst>
                                      </p:cBhvr>
                                    </p:animRot>
                                  </p:childTnLst>
                                </p:cTn>
                              </p:par>
                              <p:par>
                                <p:cTn id="10" presetID="0" presetClass="path" presetSubtype="0" accel="50000" decel="50000" fill="hold" grpId="0" nodeType="withEffect">
                                  <p:stCondLst>
                                    <p:cond delay="500"/>
                                  </p:stCondLst>
                                  <p:childTnLst>
                                    <p:animMotion origin="layout" path="M 0.84128 -0.3125 C 0.75794 -0.23981 0.48164 0.07732 0.34141 0.12709 C 0.20117 0.17662 0.07109 0.0132 -8.33333E-7 -0.01713 " pathEditMode="relative" rAng="0" ptsTypes="AAA">
                                      <p:cBhvr>
                                        <p:cTn id="11" dur="1800" fill="hold"/>
                                        <p:tgtEl>
                                          <p:spTgt spid="4"/>
                                        </p:tgtEl>
                                        <p:attrNameLst>
                                          <p:attrName>ppt_x</p:attrName>
                                          <p:attrName>ppt_y</p:attrName>
                                        </p:attrNameLst>
                                      </p:cBhvr>
                                      <p:rCtr x="-42070" y="2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7" y="609600"/>
            <a:ext cx="8806070" cy="60016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300" b="1" dirty="0">
                <a:ln/>
                <a:solidFill>
                  <a:schemeClr val="accent3"/>
                </a:solidFill>
              </a:rPr>
              <a:t>Gwinnett | </a:t>
            </a:r>
            <a:r>
              <a:rPr lang="en-US" sz="2400" b="1" dirty="0">
                <a:ln/>
                <a:solidFill>
                  <a:schemeClr val="accent1">
                    <a:lumMod val="50000"/>
                  </a:schemeClr>
                </a:solidFill>
              </a:rPr>
              <a:t>nine Zip Codes of 10,000+ Black or African American</a:t>
            </a:r>
            <a:endParaRPr lang="en-US" sz="2400" b="1" dirty="0">
              <a:ln/>
              <a:solidFill>
                <a:schemeClr val="accent3"/>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366" y="1774345"/>
            <a:ext cx="5940559" cy="4226405"/>
          </a:xfrm>
          <a:prstGeom prst="rect">
            <a:avLst/>
          </a:prstGeom>
        </p:spPr>
      </p:pic>
      <p:sp>
        <p:nvSpPr>
          <p:cNvPr id="9" name="TextBox 8"/>
          <p:cNvSpPr txBox="1"/>
          <p:nvPr/>
        </p:nvSpPr>
        <p:spPr>
          <a:xfrm>
            <a:off x="576267" y="2452332"/>
            <a:ext cx="914033" cy="1708160"/>
          </a:xfrm>
          <a:prstGeom prst="rect">
            <a:avLst/>
          </a:prstGeom>
          <a:noFill/>
          <a:effectLst>
            <a:glow rad="139700">
              <a:schemeClr val="accent6">
                <a:satMod val="175000"/>
                <a:alpha val="40000"/>
              </a:schemeClr>
            </a:glow>
          </a:effectLst>
        </p:spPr>
        <p:txBody>
          <a:bodyPr wrap="none" rtlCol="0">
            <a:spAutoFit/>
            <a:scene3d>
              <a:camera prst="obliqueBottomLeft">
                <a:rot lat="0" lon="0" rev="20999999"/>
              </a:camera>
              <a:lightRig rig="threePt" dir="t"/>
            </a:scene3d>
          </a:bodyPr>
          <a:lstStyle/>
          <a:p>
            <a:pPr algn="ctr"/>
            <a:r>
              <a:rPr lang="en-US" sz="10500" dirty="0">
                <a:ln w="31750">
                  <a:solidFill>
                    <a:schemeClr val="tx1"/>
                  </a:solidFill>
                </a:ln>
                <a:gradFill>
                  <a:gsLst>
                    <a:gs pos="0">
                      <a:prstClr val="white"/>
                    </a:gs>
                    <a:gs pos="85000">
                      <a:srgbClr val="D7E5F5"/>
                    </a:gs>
                  </a:gsLst>
                  <a:lin ang="5400000" scaled="1"/>
                </a:gradFill>
                <a:effectLst>
                  <a:glow rad="139700">
                    <a:srgbClr val="B755BF">
                      <a:alpha val="40000"/>
                    </a:srgbClr>
                  </a:glow>
                  <a:outerShdw blurRad="101600" dist="381000" dir="8100000" algn="tr" rotWithShape="0">
                    <a:prstClr val="black">
                      <a:alpha val="18000"/>
                    </a:prstClr>
                  </a:outerShdw>
                </a:effectLst>
                <a:latin typeface="Impact" pitchFamily="34" charset="0"/>
              </a:rPr>
              <a:t>9</a:t>
            </a:r>
          </a:p>
        </p:txBody>
      </p:sp>
    </p:spTree>
    <p:extLst>
      <p:ext uri="{BB962C8B-B14F-4D97-AF65-F5344CB8AC3E}">
        <p14:creationId xmlns:p14="http://schemas.microsoft.com/office/powerpoint/2010/main" val="86831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00"/>
                                        <p:tgtEl>
                                          <p:spTgt spid="9"/>
                                        </p:tgtEl>
                                      </p:cBhvr>
                                    </p:animEffect>
                                  </p:childTnLst>
                                </p:cTn>
                              </p:par>
                              <p:par>
                                <p:cTn id="8" presetID="8" presetClass="emph" presetSubtype="0" autoRev="1" fill="hold" grpId="2" nodeType="withEffect">
                                  <p:stCondLst>
                                    <p:cond delay="500"/>
                                  </p:stCondLst>
                                  <p:childTnLst>
                                    <p:animRot by="1800000">
                                      <p:cBhvr>
                                        <p:cTn id="9" dur="900" fill="hold"/>
                                        <p:tgtEl>
                                          <p:spTgt spid="9"/>
                                        </p:tgtEl>
                                        <p:attrNameLst>
                                          <p:attrName>r</p:attrName>
                                        </p:attrNameLst>
                                      </p:cBhvr>
                                    </p:animRot>
                                  </p:childTnLst>
                                </p:cTn>
                              </p:par>
                              <p:par>
                                <p:cTn id="10" presetID="0" presetClass="path" presetSubtype="0" accel="50000" decel="50000" fill="hold" grpId="0" nodeType="withEffect">
                                  <p:stCondLst>
                                    <p:cond delay="500"/>
                                  </p:stCondLst>
                                  <p:childTnLst>
                                    <p:animMotion origin="layout" path="M 0.84128 -0.3125 C 0.75794 -0.23981 0.48164 0.07732 0.34141 0.12709 C 0.20117 0.17662 0.07109 0.0132 -8.33333E-7 -0.01713 " pathEditMode="relative" rAng="0" ptsTypes="AAA">
                                      <p:cBhvr>
                                        <p:cTn id="11" dur="1800" fill="hold"/>
                                        <p:tgtEl>
                                          <p:spTgt spid="9"/>
                                        </p:tgtEl>
                                        <p:attrNameLst>
                                          <p:attrName>ppt_x</p:attrName>
                                          <p:attrName>ppt_y</p:attrName>
                                        </p:attrNameLst>
                                      </p:cBhvr>
                                      <p:rCtr x="-42070" y="2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7" y="609600"/>
            <a:ext cx="8806070" cy="60016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300" b="1" dirty="0">
                <a:ln/>
                <a:solidFill>
                  <a:schemeClr val="accent3"/>
                </a:solidFill>
              </a:rPr>
              <a:t>Gwinnett | </a:t>
            </a:r>
            <a:r>
              <a:rPr lang="en-US" sz="2400" b="1" dirty="0">
                <a:ln/>
                <a:solidFill>
                  <a:schemeClr val="accent1">
                    <a:lumMod val="50000"/>
                  </a:schemeClr>
                </a:solidFill>
              </a:rPr>
              <a:t>six Zip Codes of 5,000+ Asian</a:t>
            </a:r>
            <a:endParaRPr lang="en-US" sz="2400" b="1" dirty="0">
              <a:ln/>
              <a:solidFill>
                <a:schemeClr val="accent3"/>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6" y="1774346"/>
            <a:ext cx="5940559" cy="4226404"/>
          </a:xfrm>
          <a:prstGeom prst="rect">
            <a:avLst/>
          </a:prstGeom>
        </p:spPr>
      </p:pic>
      <p:sp>
        <p:nvSpPr>
          <p:cNvPr id="9" name="TextBox 8"/>
          <p:cNvSpPr txBox="1"/>
          <p:nvPr/>
        </p:nvSpPr>
        <p:spPr>
          <a:xfrm>
            <a:off x="576267" y="2452332"/>
            <a:ext cx="914033" cy="1708160"/>
          </a:xfrm>
          <a:prstGeom prst="rect">
            <a:avLst/>
          </a:prstGeom>
          <a:noFill/>
          <a:effectLst>
            <a:glow rad="139700">
              <a:schemeClr val="accent6">
                <a:satMod val="175000"/>
                <a:alpha val="40000"/>
              </a:schemeClr>
            </a:glow>
          </a:effectLst>
        </p:spPr>
        <p:txBody>
          <a:bodyPr wrap="none" rtlCol="0">
            <a:spAutoFit/>
            <a:scene3d>
              <a:camera prst="obliqueBottomLeft">
                <a:rot lat="0" lon="0" rev="20999999"/>
              </a:camera>
              <a:lightRig rig="threePt" dir="t"/>
            </a:scene3d>
          </a:bodyPr>
          <a:lstStyle/>
          <a:p>
            <a:pPr algn="ctr"/>
            <a:r>
              <a:rPr lang="en-US" sz="10500" dirty="0">
                <a:ln w="31750">
                  <a:solidFill>
                    <a:schemeClr val="tx1"/>
                  </a:solidFill>
                </a:ln>
                <a:gradFill>
                  <a:gsLst>
                    <a:gs pos="0">
                      <a:prstClr val="white"/>
                    </a:gs>
                    <a:gs pos="85000">
                      <a:srgbClr val="D7E5F5"/>
                    </a:gs>
                  </a:gsLst>
                  <a:lin ang="5400000" scaled="1"/>
                </a:gradFill>
                <a:effectLst>
                  <a:glow rad="139700">
                    <a:srgbClr val="FB3919"/>
                  </a:glow>
                  <a:outerShdw blurRad="101600" dist="381000" dir="8100000" algn="tr" rotWithShape="0">
                    <a:prstClr val="black">
                      <a:alpha val="18000"/>
                    </a:prstClr>
                  </a:outerShdw>
                </a:effectLst>
                <a:latin typeface="Impact" pitchFamily="34" charset="0"/>
              </a:rPr>
              <a:t>6</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807935" y="2091186"/>
            <a:ext cx="4311324" cy="2258830"/>
          </a:xfrm>
          <a:prstGeom prst="rect">
            <a:avLst/>
          </a:prstGeom>
        </p:spPr>
      </p:pic>
    </p:spTree>
    <p:extLst>
      <p:ext uri="{BB962C8B-B14F-4D97-AF65-F5344CB8AC3E}">
        <p14:creationId xmlns:p14="http://schemas.microsoft.com/office/powerpoint/2010/main" val="80728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00"/>
                                        <p:tgtEl>
                                          <p:spTgt spid="9"/>
                                        </p:tgtEl>
                                      </p:cBhvr>
                                    </p:animEffect>
                                  </p:childTnLst>
                                </p:cTn>
                              </p:par>
                              <p:par>
                                <p:cTn id="8" presetID="8" presetClass="emph" presetSubtype="0" autoRev="1" fill="hold" grpId="2" nodeType="withEffect">
                                  <p:stCondLst>
                                    <p:cond delay="500"/>
                                  </p:stCondLst>
                                  <p:childTnLst>
                                    <p:animRot by="1800000">
                                      <p:cBhvr>
                                        <p:cTn id="9" dur="900" fill="hold"/>
                                        <p:tgtEl>
                                          <p:spTgt spid="9"/>
                                        </p:tgtEl>
                                        <p:attrNameLst>
                                          <p:attrName>r</p:attrName>
                                        </p:attrNameLst>
                                      </p:cBhvr>
                                    </p:animRot>
                                  </p:childTnLst>
                                </p:cTn>
                              </p:par>
                              <p:par>
                                <p:cTn id="10" presetID="0" presetClass="path" presetSubtype="0" accel="50000" decel="50000" fill="hold" grpId="0" nodeType="withEffect">
                                  <p:stCondLst>
                                    <p:cond delay="500"/>
                                  </p:stCondLst>
                                  <p:childTnLst>
                                    <p:animMotion origin="layout" path="M 0.84128 -0.3125 C 0.75794 -0.23981 0.48164 0.07732 0.34141 0.12709 C 0.20117 0.17662 0.07109 0.0132 -8.33333E-7 -0.01713 " pathEditMode="relative" rAng="0" ptsTypes="AAA">
                                      <p:cBhvr>
                                        <p:cTn id="11" dur="1800" fill="hold"/>
                                        <p:tgtEl>
                                          <p:spTgt spid="9"/>
                                        </p:tgtEl>
                                        <p:attrNameLst>
                                          <p:attrName>ppt_x</p:attrName>
                                          <p:attrName>ppt_y</p:attrName>
                                        </p:attrNameLst>
                                      </p:cBhvr>
                                      <p:rCtr x="-42070" y="2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0" y="1709027"/>
            <a:ext cx="9144000" cy="2406515"/>
          </a:xfrm>
          <a:custGeom>
            <a:avLst/>
            <a:gdLst>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6056415 w 9880270"/>
              <a:gd name="connsiteY4" fmla="*/ 1900052 h 2101933"/>
              <a:gd name="connsiteX5" fmla="*/ 7992093 w 9880270"/>
              <a:gd name="connsiteY5" fmla="*/ 1282535 h 2101933"/>
              <a:gd name="connsiteX6" fmla="*/ 9880270 w 9880270"/>
              <a:gd name="connsiteY6"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7992093 w 9880270"/>
              <a:gd name="connsiteY4" fmla="*/ 1282535 h 2101933"/>
              <a:gd name="connsiteX5" fmla="*/ 9880270 w 9880270"/>
              <a:gd name="connsiteY5"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4785756 w 9880270"/>
              <a:gd name="connsiteY3" fmla="*/ 16387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3135085 w 9880270"/>
              <a:gd name="connsiteY2" fmla="*/ 570016 h 2101933"/>
              <a:gd name="connsiteX3" fmla="*/ 5655039 w 9880270"/>
              <a:gd name="connsiteY3" fmla="*/ 1867395 h 2101933"/>
              <a:gd name="connsiteX4" fmla="*/ 9880270 w 9880270"/>
              <a:gd name="connsiteY4" fmla="*/ 0 h 2101933"/>
              <a:gd name="connsiteX0" fmla="*/ 0 w 9880270"/>
              <a:gd name="connsiteY0" fmla="*/ 2101933 h 2101933"/>
              <a:gd name="connsiteX1" fmla="*/ 1270660 w 9880270"/>
              <a:gd name="connsiteY1" fmla="*/ 771896 h 2101933"/>
              <a:gd name="connsiteX2" fmla="*/ 5655039 w 9880270"/>
              <a:gd name="connsiteY2" fmla="*/ 1867395 h 2101933"/>
              <a:gd name="connsiteX3" fmla="*/ 9880270 w 9880270"/>
              <a:gd name="connsiteY3" fmla="*/ 0 h 2101933"/>
              <a:gd name="connsiteX0" fmla="*/ 0 w 9880270"/>
              <a:gd name="connsiteY0" fmla="*/ 2101933 h 2217717"/>
              <a:gd name="connsiteX1" fmla="*/ 5655039 w 9880270"/>
              <a:gd name="connsiteY1" fmla="*/ 1867395 h 2217717"/>
              <a:gd name="connsiteX2" fmla="*/ 9880270 w 9880270"/>
              <a:gd name="connsiteY2" fmla="*/ 0 h 2217717"/>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3063215"/>
              <a:gd name="connsiteX1" fmla="*/ 5655039 w 9880270"/>
              <a:gd name="connsiteY1" fmla="*/ 2712893 h 3063215"/>
              <a:gd name="connsiteX2" fmla="*/ 9880270 w 9880270"/>
              <a:gd name="connsiteY2" fmla="*/ 845498 h 3063215"/>
              <a:gd name="connsiteX0" fmla="*/ 0 w 9880270"/>
              <a:gd name="connsiteY0" fmla="*/ 2947431 h 2947431"/>
              <a:gd name="connsiteX1" fmla="*/ 5655039 w 9880270"/>
              <a:gd name="connsiteY1" fmla="*/ 2712893 h 2947431"/>
              <a:gd name="connsiteX2" fmla="*/ 9880270 w 9880270"/>
              <a:gd name="connsiteY2" fmla="*/ 845498 h 2947431"/>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017693"/>
              <a:gd name="connsiteX1" fmla="*/ 5655039 w 9880270"/>
              <a:gd name="connsiteY1" fmla="*/ 3017693 h 3017693"/>
              <a:gd name="connsiteX2" fmla="*/ 9880270 w 9880270"/>
              <a:gd name="connsiteY2" fmla="*/ 845498 h 3017693"/>
              <a:gd name="connsiteX0" fmla="*/ 0 w 9880270"/>
              <a:gd name="connsiteY0" fmla="*/ 2947431 h 3398693"/>
              <a:gd name="connsiteX1" fmla="*/ 6208220 w 9880270"/>
              <a:gd name="connsiteY1" fmla="*/ 3398693 h 3398693"/>
              <a:gd name="connsiteX2" fmla="*/ 9880270 w 9880270"/>
              <a:gd name="connsiteY2" fmla="*/ 845498 h 3398693"/>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2947431"/>
              <a:gd name="connsiteX1" fmla="*/ 5417962 w 9880270"/>
              <a:gd name="connsiteY1" fmla="*/ 2560493 h 2947431"/>
              <a:gd name="connsiteX2" fmla="*/ 9880270 w 9880270"/>
              <a:gd name="connsiteY2" fmla="*/ 845498 h 2947431"/>
              <a:gd name="connsiteX0" fmla="*/ 0 w 9880270"/>
              <a:gd name="connsiteY0" fmla="*/ 2947431 h 3208687"/>
              <a:gd name="connsiteX1" fmla="*/ 5417962 w 9880270"/>
              <a:gd name="connsiteY1" fmla="*/ 2560493 h 3208687"/>
              <a:gd name="connsiteX2" fmla="*/ 9880270 w 9880270"/>
              <a:gd name="connsiteY2" fmla="*/ 845498 h 3208687"/>
            </a:gdLst>
            <a:ahLst/>
            <a:cxnLst>
              <a:cxn ang="0">
                <a:pos x="connsiteX0" y="connsiteY0"/>
              </a:cxn>
              <a:cxn ang="0">
                <a:pos x="connsiteX1" y="connsiteY1"/>
              </a:cxn>
              <a:cxn ang="0">
                <a:pos x="connsiteX2" y="connsiteY2"/>
              </a:cxn>
            </a:cxnLst>
            <a:rect l="l" t="t" r="r" b="b"/>
            <a:pathLst>
              <a:path w="9880270" h="3208687">
                <a:moveTo>
                  <a:pt x="0" y="2947431"/>
                </a:moveTo>
                <a:cubicBezTo>
                  <a:pt x="1473710" y="0"/>
                  <a:pt x="4011405" y="2061729"/>
                  <a:pt x="5417962" y="2560493"/>
                </a:cubicBezTo>
                <a:cubicBezTo>
                  <a:pt x="7056340" y="3208687"/>
                  <a:pt x="9065226" y="1703491"/>
                  <a:pt x="9880270" y="845498"/>
                </a:cubicBezTo>
              </a:path>
            </a:pathLst>
          </a:custGeom>
          <a:ln w="19050">
            <a:solidFill>
              <a:srgbClr val="9B9B9B">
                <a:alpha val="49804"/>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6" name="TextBox 5"/>
          <p:cNvSpPr txBox="1"/>
          <p:nvPr/>
        </p:nvSpPr>
        <p:spPr>
          <a:xfrm>
            <a:off x="159027" y="609600"/>
            <a:ext cx="8806070" cy="60016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300" b="1" dirty="0">
                <a:ln/>
                <a:solidFill>
                  <a:schemeClr val="accent3"/>
                </a:solidFill>
              </a:rPr>
              <a:t>Gwinnett | </a:t>
            </a:r>
            <a:r>
              <a:rPr lang="en-US" sz="2400" b="1" dirty="0">
                <a:ln/>
                <a:solidFill>
                  <a:schemeClr val="accent1">
                    <a:lumMod val="50000"/>
                  </a:schemeClr>
                </a:solidFill>
              </a:rPr>
              <a:t>eight Zip Codes of 5,000+ Hispanic or Latino</a:t>
            </a:r>
            <a:endParaRPr lang="en-US" sz="2400" b="1" dirty="0">
              <a:ln/>
              <a:solidFill>
                <a:schemeClr val="accent3"/>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6" y="1774346"/>
            <a:ext cx="5940558" cy="4226404"/>
          </a:xfrm>
          <a:prstGeom prst="rect">
            <a:avLst/>
          </a:prstGeom>
        </p:spPr>
      </p:pic>
      <p:sp>
        <p:nvSpPr>
          <p:cNvPr id="9" name="TextBox 8"/>
          <p:cNvSpPr txBox="1"/>
          <p:nvPr/>
        </p:nvSpPr>
        <p:spPr>
          <a:xfrm>
            <a:off x="581077" y="2452332"/>
            <a:ext cx="904415" cy="1708160"/>
          </a:xfrm>
          <a:prstGeom prst="rect">
            <a:avLst/>
          </a:prstGeom>
          <a:noFill/>
          <a:effectLst>
            <a:glow rad="139700">
              <a:schemeClr val="accent6">
                <a:satMod val="175000"/>
                <a:alpha val="40000"/>
              </a:schemeClr>
            </a:glow>
          </a:effectLst>
        </p:spPr>
        <p:txBody>
          <a:bodyPr wrap="none" rtlCol="0">
            <a:spAutoFit/>
            <a:scene3d>
              <a:camera prst="obliqueBottomLeft">
                <a:rot lat="0" lon="0" rev="20999999"/>
              </a:camera>
              <a:lightRig rig="threePt" dir="t"/>
            </a:scene3d>
          </a:bodyPr>
          <a:lstStyle/>
          <a:p>
            <a:pPr algn="ctr"/>
            <a:r>
              <a:rPr lang="en-US" sz="10500" dirty="0">
                <a:ln w="31750">
                  <a:solidFill>
                    <a:schemeClr val="tx1"/>
                  </a:solidFill>
                </a:ln>
                <a:gradFill>
                  <a:gsLst>
                    <a:gs pos="0">
                      <a:prstClr val="white"/>
                    </a:gs>
                    <a:gs pos="85000">
                      <a:srgbClr val="D7E5F5"/>
                    </a:gs>
                  </a:gsLst>
                  <a:lin ang="5400000" scaled="1"/>
                </a:gradFill>
                <a:effectLst>
                  <a:glow rad="139700">
                    <a:srgbClr val="C18925"/>
                  </a:glow>
                  <a:outerShdw blurRad="101600" dist="381000" dir="8100000" algn="tr" rotWithShape="0">
                    <a:prstClr val="black">
                      <a:alpha val="18000"/>
                    </a:prstClr>
                  </a:outerShdw>
                </a:effectLst>
                <a:latin typeface="Impact" pitchFamily="34" charset="0"/>
              </a:rPr>
              <a:t>8</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682827" y="1919195"/>
            <a:ext cx="3371609" cy="2769906"/>
          </a:xfrm>
          <a:prstGeom prst="rect">
            <a:avLst/>
          </a:prstGeom>
        </p:spPr>
      </p:pic>
    </p:spTree>
    <p:extLst>
      <p:ext uri="{BB962C8B-B14F-4D97-AF65-F5344CB8AC3E}">
        <p14:creationId xmlns:p14="http://schemas.microsoft.com/office/powerpoint/2010/main" val="2649311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00"/>
                                        <p:tgtEl>
                                          <p:spTgt spid="9"/>
                                        </p:tgtEl>
                                      </p:cBhvr>
                                    </p:animEffect>
                                  </p:childTnLst>
                                </p:cTn>
                              </p:par>
                              <p:par>
                                <p:cTn id="8" presetID="8" presetClass="emph" presetSubtype="0" autoRev="1" fill="hold" grpId="2" nodeType="withEffect">
                                  <p:stCondLst>
                                    <p:cond delay="500"/>
                                  </p:stCondLst>
                                  <p:childTnLst>
                                    <p:animRot by="1800000">
                                      <p:cBhvr>
                                        <p:cTn id="9" dur="900" fill="hold"/>
                                        <p:tgtEl>
                                          <p:spTgt spid="9"/>
                                        </p:tgtEl>
                                        <p:attrNameLst>
                                          <p:attrName>r</p:attrName>
                                        </p:attrNameLst>
                                      </p:cBhvr>
                                    </p:animRot>
                                  </p:childTnLst>
                                </p:cTn>
                              </p:par>
                              <p:par>
                                <p:cTn id="10" presetID="0" presetClass="path" presetSubtype="0" accel="50000" decel="50000" fill="hold" grpId="0" nodeType="withEffect">
                                  <p:stCondLst>
                                    <p:cond delay="500"/>
                                  </p:stCondLst>
                                  <p:childTnLst>
                                    <p:animMotion origin="layout" path="M 0.84128 -0.3125 C 0.75794 -0.23981 0.48164 0.07732 0.34141 0.12709 C 0.20117 0.17662 0.07109 0.0132 -8.33333E-7 -0.01713 " pathEditMode="relative" rAng="0" ptsTypes="AAA">
                                      <p:cBhvr>
                                        <p:cTn id="11" dur="1800" fill="hold"/>
                                        <p:tgtEl>
                                          <p:spTgt spid="9"/>
                                        </p:tgtEl>
                                        <p:attrNameLst>
                                          <p:attrName>ppt_x</p:attrName>
                                          <p:attrName>ppt_y</p:attrName>
                                        </p:attrNameLst>
                                      </p:cBhvr>
                                      <p:rCtr x="-42070" y="2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National Level Stats</a:t>
            </a:r>
            <a:endParaRPr lang="en-US" b="1" dirty="0">
              <a:solidFill>
                <a:srgbClr val="C00000"/>
              </a:solidFill>
            </a:endParaRPr>
          </a:p>
        </p:txBody>
      </p:sp>
      <p:sp>
        <p:nvSpPr>
          <p:cNvPr id="3" name="Content Placeholder 2"/>
          <p:cNvSpPr>
            <a:spLocks noGrp="1"/>
          </p:cNvSpPr>
          <p:nvPr>
            <p:ph idx="1"/>
          </p:nvPr>
        </p:nvSpPr>
        <p:spPr/>
        <p:txBody>
          <a:bodyPr/>
          <a:lstStyle/>
          <a:p>
            <a:r>
              <a:rPr lang="en-US" dirty="0" smtClean="0">
                <a:hlinkClick r:id="rId3"/>
              </a:rPr>
              <a:t>Current Population Survey</a:t>
            </a:r>
            <a:endParaRPr lang="en-US" dirty="0" smtClean="0"/>
          </a:p>
          <a:p>
            <a:r>
              <a:rPr lang="en-US" dirty="0" smtClean="0">
                <a:hlinkClick r:id="rId4"/>
              </a:rPr>
              <a:t>Survey of Income and Program Participation</a:t>
            </a:r>
            <a:r>
              <a:rPr lang="en-US" dirty="0" smtClean="0"/>
              <a:t> </a:t>
            </a:r>
          </a:p>
          <a:p>
            <a:r>
              <a:rPr lang="en-US" dirty="0" smtClean="0">
                <a:hlinkClick r:id="rId5"/>
              </a:rPr>
              <a:t>American Housing Survey</a:t>
            </a:r>
            <a:endParaRPr lang="en-US" dirty="0" smtClean="0"/>
          </a:p>
          <a:p>
            <a:r>
              <a:rPr lang="en-US" dirty="0" smtClean="0">
                <a:hlinkClick r:id="rId6"/>
              </a:rPr>
              <a:t>Building Permits Survey</a:t>
            </a:r>
            <a:endParaRPr lang="en-US" dirty="0" smtClean="0"/>
          </a:p>
          <a:p>
            <a:r>
              <a:rPr lang="en-US" dirty="0" smtClean="0">
                <a:hlinkClick r:id="rId7"/>
              </a:rPr>
              <a:t>Foreign Trade Statistics</a:t>
            </a:r>
            <a:endParaRPr lang="en-US" dirty="0"/>
          </a:p>
        </p:txBody>
      </p:sp>
      <p:sp>
        <p:nvSpPr>
          <p:cNvPr id="4" name="Slide Number Placeholder 3"/>
          <p:cNvSpPr>
            <a:spLocks noGrp="1"/>
          </p:cNvSpPr>
          <p:nvPr>
            <p:ph type="sldNum" sz="quarter" idx="12"/>
          </p:nvPr>
        </p:nvSpPr>
        <p:spPr/>
        <p:txBody>
          <a:bodyPr/>
          <a:lstStyle/>
          <a:p>
            <a:fld id="{C29BC2A0-9875-4B3F-8A86-0C7920C785BD}"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5416993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0559"/>
          <a:stretch/>
        </p:blipFill>
        <p:spPr>
          <a:xfrm>
            <a:off x="0" y="7620"/>
            <a:ext cx="9144000" cy="6120225"/>
          </a:xfrm>
          <a:prstGeom prst="rect">
            <a:avLst/>
          </a:prstGeom>
        </p:spPr>
      </p:pic>
    </p:spTree>
    <p:extLst>
      <p:ext uri="{BB962C8B-B14F-4D97-AF65-F5344CB8AC3E}">
        <p14:creationId xmlns:p14="http://schemas.microsoft.com/office/powerpoint/2010/main" val="4065507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309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991" y="0"/>
            <a:ext cx="7574508" cy="5997192"/>
          </a:xfrm>
          <a:prstGeom prst="rect">
            <a:avLst/>
          </a:prstGeom>
        </p:spPr>
      </p:pic>
    </p:spTree>
    <p:extLst>
      <p:ext uri="{BB962C8B-B14F-4D97-AF65-F5344CB8AC3E}">
        <p14:creationId xmlns:p14="http://schemas.microsoft.com/office/powerpoint/2010/main" val="3475833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solidFill>
                  <a:srgbClr val="C00000"/>
                </a:solidFill>
              </a:rPr>
              <a:t>Taking it Mobile</a:t>
            </a:r>
            <a:endParaRPr lang="en-US" dirty="0"/>
          </a:p>
        </p:txBody>
      </p:sp>
    </p:spTree>
    <p:extLst>
      <p:ext uri="{BB962C8B-B14F-4D97-AF65-F5344CB8AC3E}">
        <p14:creationId xmlns:p14="http://schemas.microsoft.com/office/powerpoint/2010/main" val="919388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12074"/>
          </a:xfrm>
        </p:spPr>
        <p:txBody>
          <a:bodyPr/>
          <a:lstStyle/>
          <a:p>
            <a:r>
              <a:rPr lang="en-US" b="1" dirty="0" smtClean="0">
                <a:solidFill>
                  <a:srgbClr val="C00000"/>
                </a:solidFill>
              </a:rPr>
              <a:t>Additional Tools - </a:t>
            </a:r>
            <a:r>
              <a:rPr lang="en-US" b="1" dirty="0" smtClean="0">
                <a:solidFill>
                  <a:srgbClr val="C00000"/>
                </a:solidFill>
                <a:hlinkClick r:id="rId3"/>
              </a:rPr>
              <a:t>apps</a:t>
            </a:r>
            <a:endParaRPr lang="en-US" b="1" dirty="0">
              <a:solidFill>
                <a:srgbClr val="C00000"/>
              </a:solidFill>
            </a:endParaRPr>
          </a:p>
        </p:txBody>
      </p:sp>
      <p:sp>
        <p:nvSpPr>
          <p:cNvPr id="3" name="Content Placeholder 2"/>
          <p:cNvSpPr>
            <a:spLocks noGrp="1"/>
          </p:cNvSpPr>
          <p:nvPr>
            <p:ph idx="1"/>
          </p:nvPr>
        </p:nvSpPr>
        <p:spPr>
          <a:xfrm>
            <a:off x="2955235" y="1440338"/>
            <a:ext cx="6036365" cy="4525963"/>
          </a:xfrm>
        </p:spPr>
        <p:txBody>
          <a:bodyPr>
            <a:normAutofit/>
          </a:bodyPr>
          <a:lstStyle/>
          <a:p>
            <a:r>
              <a:rPr lang="en-US" dirty="0" err="1"/>
              <a:t>d</a:t>
            </a:r>
            <a:r>
              <a:rPr lang="en-US" dirty="0" err="1" smtClean="0"/>
              <a:t>wellr</a:t>
            </a:r>
            <a:endParaRPr lang="en-US" dirty="0" smtClean="0"/>
          </a:p>
          <a:p>
            <a:pPr lvl="1"/>
            <a:r>
              <a:rPr lang="en-US" sz="2400" dirty="0">
                <a:hlinkClick r:id="rId4"/>
              </a:rPr>
              <a:t>http://www.census.gov/mobile/Dwellr</a:t>
            </a:r>
            <a:r>
              <a:rPr lang="en-US" sz="2400" dirty="0" smtClean="0">
                <a:hlinkClick r:id="rId4"/>
              </a:rPr>
              <a:t>/</a:t>
            </a:r>
            <a:endParaRPr lang="en-US" sz="2400" dirty="0" smtClean="0"/>
          </a:p>
          <a:p>
            <a:r>
              <a:rPr lang="en-US" dirty="0" smtClean="0"/>
              <a:t>America’s Economy</a:t>
            </a:r>
          </a:p>
          <a:p>
            <a:pPr lvl="1"/>
            <a:r>
              <a:rPr lang="en-US" sz="2400" dirty="0" smtClean="0">
                <a:hlinkClick r:id="rId5"/>
              </a:rPr>
              <a:t>www.census.gov/mobile/economy</a:t>
            </a:r>
            <a:endParaRPr lang="en-US" sz="2400" dirty="0" smtClean="0"/>
          </a:p>
          <a:p>
            <a:r>
              <a:rPr lang="en-US" dirty="0" smtClean="0"/>
              <a:t>Application Programming Interface (API)</a:t>
            </a:r>
          </a:p>
          <a:p>
            <a:pPr lvl="1"/>
            <a:r>
              <a:rPr lang="en-US" sz="2400" dirty="0" smtClean="0">
                <a:hlinkClick r:id="rId6"/>
              </a:rPr>
              <a:t>www.census.gov/developers</a:t>
            </a:r>
            <a:endParaRPr lang="en-US" sz="2400" dirty="0"/>
          </a:p>
        </p:txBody>
      </p:sp>
      <p:pic>
        <p:nvPicPr>
          <p:cNvPr id="7" name="Picture 6">
            <a:hlinkClick r:id="rId5"/>
          </p:cNvPr>
          <p:cNvPicPr>
            <a:picLocks noChangeAspect="1"/>
          </p:cNvPicPr>
          <p:nvPr/>
        </p:nvPicPr>
        <p:blipFill rotWithShape="1">
          <a:blip r:embed="rId7">
            <a:extLst>
              <a:ext uri="{28A0092B-C50C-407E-A947-70E740481C1C}">
                <a14:useLocalDpi xmlns:a14="http://schemas.microsoft.com/office/drawing/2010/main" val="0"/>
              </a:ext>
            </a:extLst>
          </a:blip>
          <a:srcRect r="52500" b="5000"/>
          <a:stretch/>
        </p:blipFill>
        <p:spPr>
          <a:xfrm>
            <a:off x="361124" y="3703320"/>
            <a:ext cx="2316480" cy="2316480"/>
          </a:xfrm>
          <a:prstGeom prst="rect">
            <a:avLst/>
          </a:prstGeom>
          <a:ln>
            <a:noFill/>
          </a:ln>
          <a:effectLst>
            <a:outerShdw blurRad="190500" algn="tl" rotWithShape="0">
              <a:srgbClr val="000000">
                <a:alpha val="70000"/>
              </a:srgbClr>
            </a:outerShdw>
          </a:effectLst>
        </p:spPr>
      </p:pic>
      <p:pic>
        <p:nvPicPr>
          <p:cNvPr id="8" name="Picture 7">
            <a:hlinkClick r:id="rId4"/>
          </p:cNvPr>
          <p:cNvPicPr>
            <a:picLocks noChangeAspect="1"/>
          </p:cNvPicPr>
          <p:nvPr/>
        </p:nvPicPr>
        <p:blipFill rotWithShape="1">
          <a:blip r:embed="rId7">
            <a:extLst>
              <a:ext uri="{28A0092B-C50C-407E-A947-70E740481C1C}">
                <a14:useLocalDpi xmlns:a14="http://schemas.microsoft.com/office/drawing/2010/main" val="0"/>
              </a:ext>
            </a:extLst>
          </a:blip>
          <a:srcRect l="50000"/>
          <a:stretch/>
        </p:blipFill>
        <p:spPr>
          <a:xfrm>
            <a:off x="337661" y="1215281"/>
            <a:ext cx="2313432" cy="23134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46150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p:cNvPr>
          <p:cNvPicPr>
            <a:picLocks noChangeAspect="1"/>
          </p:cNvPicPr>
          <p:nvPr/>
        </p:nvPicPr>
        <p:blipFill>
          <a:blip r:embed="rId4"/>
          <a:stretch>
            <a:fillRect/>
          </a:stretch>
        </p:blipFill>
        <p:spPr>
          <a:xfrm>
            <a:off x="6869181" y="1354198"/>
            <a:ext cx="2049532" cy="2049532"/>
          </a:xfrm>
          <a:prstGeom prst="rect">
            <a:avLst/>
          </a:prstGeom>
        </p:spPr>
      </p:pic>
      <p:sp>
        <p:nvSpPr>
          <p:cNvPr id="3" name="Content Placeholder 2"/>
          <p:cNvSpPr>
            <a:spLocks noGrp="1"/>
          </p:cNvSpPr>
          <p:nvPr>
            <p:ph idx="1"/>
          </p:nvPr>
        </p:nvSpPr>
        <p:spPr>
          <a:xfrm>
            <a:off x="3352800" y="1440338"/>
            <a:ext cx="3896139" cy="4525963"/>
          </a:xfrm>
        </p:spPr>
        <p:txBody>
          <a:bodyPr>
            <a:normAutofit lnSpcReduction="10000"/>
          </a:bodyPr>
          <a:lstStyle/>
          <a:p>
            <a:r>
              <a:rPr lang="en-US" b="1" dirty="0" smtClean="0">
                <a:latin typeface="+mj-lt"/>
              </a:rPr>
              <a:t>Pop Quiz</a:t>
            </a:r>
            <a:r>
              <a:rPr lang="en-US" dirty="0" smtClean="0"/>
              <a:t/>
            </a:r>
            <a:br>
              <a:rPr lang="en-US" dirty="0" smtClean="0"/>
            </a:br>
            <a:r>
              <a:rPr lang="en-US" dirty="0" smtClean="0">
                <a:latin typeface="+mn-lt"/>
              </a:rPr>
              <a:t>Test </a:t>
            </a:r>
            <a:r>
              <a:rPr lang="en-US" dirty="0">
                <a:latin typeface="+mn-lt"/>
              </a:rPr>
              <a:t>your knowledge with </a:t>
            </a:r>
            <a:r>
              <a:rPr lang="en-US" i="1" dirty="0">
                <a:latin typeface="+mn-lt"/>
              </a:rPr>
              <a:t>Census </a:t>
            </a:r>
            <a:r>
              <a:rPr lang="en-US" i="1" dirty="0" smtClean="0">
                <a:latin typeface="+mn-lt"/>
              </a:rPr>
              <a:t>Pop Quiz</a:t>
            </a:r>
            <a:r>
              <a:rPr lang="en-US" dirty="0" smtClean="0">
                <a:latin typeface="+mn-lt"/>
              </a:rPr>
              <a:t>,</a:t>
            </a:r>
            <a:br>
              <a:rPr lang="en-US" dirty="0" smtClean="0">
                <a:latin typeface="+mn-lt"/>
              </a:rPr>
            </a:br>
            <a:r>
              <a:rPr lang="en-US" dirty="0" smtClean="0">
                <a:latin typeface="+mn-lt"/>
              </a:rPr>
              <a:t>a </a:t>
            </a:r>
            <a:r>
              <a:rPr lang="en-US" dirty="0">
                <a:latin typeface="+mn-lt"/>
              </a:rPr>
              <a:t>new population challenge about the 50 states and the District of Columbia from the U.S. Census Bureau.</a:t>
            </a:r>
          </a:p>
          <a:p>
            <a:endParaRPr lang="en-US" dirty="0" smtClean="0"/>
          </a:p>
        </p:txBody>
      </p:sp>
      <p:pic>
        <p:nvPicPr>
          <p:cNvPr id="4" name="Picture 3">
            <a:hlinkClick r:id="rId3"/>
          </p:cNvPr>
          <p:cNvPicPr>
            <a:picLocks noChangeAspect="1"/>
          </p:cNvPicPr>
          <p:nvPr/>
        </p:nvPicPr>
        <p:blipFill>
          <a:blip r:embed="rId5"/>
          <a:stretch>
            <a:fillRect/>
          </a:stretch>
        </p:blipFill>
        <p:spPr>
          <a:xfrm>
            <a:off x="294653" y="1360826"/>
            <a:ext cx="2978633" cy="4545978"/>
          </a:xfrm>
          <a:prstGeom prst="rect">
            <a:avLst/>
          </a:prstGeom>
          <a:ln>
            <a:noFill/>
          </a:ln>
          <a:effectLst>
            <a:outerShdw blurRad="190500" algn="tl" rotWithShape="0">
              <a:srgbClr val="000000">
                <a:alpha val="70000"/>
              </a:srgbClr>
            </a:outerShdw>
          </a:effectLst>
        </p:spPr>
      </p:pic>
      <p:sp>
        <p:nvSpPr>
          <p:cNvPr id="9" name="Title 1"/>
          <p:cNvSpPr>
            <a:spLocks noGrp="1"/>
          </p:cNvSpPr>
          <p:nvPr>
            <p:ph type="title"/>
          </p:nvPr>
        </p:nvSpPr>
        <p:spPr>
          <a:xfrm>
            <a:off x="457200" y="228600"/>
            <a:ext cx="8229600" cy="812074"/>
          </a:xfrm>
        </p:spPr>
        <p:txBody>
          <a:bodyPr/>
          <a:lstStyle/>
          <a:p>
            <a:r>
              <a:rPr lang="en-US" b="1" dirty="0" smtClean="0">
                <a:solidFill>
                  <a:srgbClr val="C00000"/>
                </a:solidFill>
              </a:rPr>
              <a:t>Additional Tools - </a:t>
            </a:r>
            <a:r>
              <a:rPr lang="en-US" b="1" dirty="0" smtClean="0">
                <a:solidFill>
                  <a:srgbClr val="C00000"/>
                </a:solidFill>
                <a:hlinkClick r:id="rId6"/>
              </a:rPr>
              <a:t>apps</a:t>
            </a:r>
            <a:endParaRPr lang="en-US" b="1" dirty="0">
              <a:solidFill>
                <a:srgbClr val="C00000"/>
              </a:solidFill>
            </a:endParaRPr>
          </a:p>
        </p:txBody>
      </p:sp>
    </p:spTree>
    <p:extLst>
      <p:ext uri="{BB962C8B-B14F-4D97-AF65-F5344CB8AC3E}">
        <p14:creationId xmlns:p14="http://schemas.microsoft.com/office/powerpoint/2010/main" val="1692835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lstStyle/>
          <a:p>
            <a:r>
              <a:rPr lang="en-US" b="1" dirty="0" smtClean="0">
                <a:solidFill>
                  <a:srgbClr val="C00000"/>
                </a:solidFill>
              </a:rPr>
              <a:t>Questions?</a:t>
            </a:r>
            <a:endParaRPr lang="en-US" b="1" dirty="0">
              <a:solidFill>
                <a:srgbClr val="C00000"/>
              </a:solidFill>
            </a:endParaRPr>
          </a:p>
        </p:txBody>
      </p:sp>
    </p:spTree>
    <p:extLst>
      <p:ext uri="{BB962C8B-B14F-4D97-AF65-F5344CB8AC3E}">
        <p14:creationId xmlns:p14="http://schemas.microsoft.com/office/powerpoint/2010/main" val="3504572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9415"/>
            <a:ext cx="9144000" cy="1470025"/>
          </a:xfrm>
        </p:spPr>
        <p:txBody>
          <a:bodyPr rtlCol="0">
            <a:normAutofit/>
          </a:bodyPr>
          <a:lstStyle/>
          <a:p>
            <a:pPr eaLnBrk="1" fontAlgn="auto" hangingPunct="1">
              <a:spcAft>
                <a:spcPts val="0"/>
              </a:spcAft>
              <a:defRPr/>
            </a:pPr>
            <a:r>
              <a:rPr lang="en-US" dirty="0" smtClean="0"/>
              <a:t>Please take a minute</a:t>
            </a:r>
            <a:br>
              <a:rPr lang="en-US" dirty="0" smtClean="0"/>
            </a:br>
            <a:r>
              <a:rPr lang="en-US" dirty="0" smtClean="0"/>
              <a:t>to tell us what you think.</a:t>
            </a:r>
            <a:endParaRPr lang="en-US" dirty="0"/>
          </a:p>
        </p:txBody>
      </p:sp>
      <p:sp>
        <p:nvSpPr>
          <p:cNvPr id="13315" name="Rectangle 3"/>
          <p:cNvSpPr>
            <a:spLocks noChangeArrowheads="1"/>
          </p:cNvSpPr>
          <p:nvPr/>
        </p:nvSpPr>
        <p:spPr bwMode="auto">
          <a:xfrm>
            <a:off x="0" y="4638277"/>
            <a:ext cx="91440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ts val="2600"/>
              </a:lnSpc>
              <a:spcBef>
                <a:spcPct val="0"/>
              </a:spcBef>
              <a:buFontTx/>
              <a:buNone/>
            </a:pPr>
            <a:r>
              <a:rPr lang="en-US" altLang="en-US" sz="2400" dirty="0" smtClean="0"/>
              <a:t>Gerson D. Vasquez</a:t>
            </a:r>
            <a:endParaRPr lang="en-US" altLang="en-US" sz="2400" dirty="0"/>
          </a:p>
          <a:p>
            <a:pPr algn="ctr" eaLnBrk="1" hangingPunct="1">
              <a:lnSpc>
                <a:spcPts val="2600"/>
              </a:lnSpc>
              <a:spcBef>
                <a:spcPct val="0"/>
              </a:spcBef>
              <a:buFontTx/>
              <a:buNone/>
            </a:pPr>
            <a:r>
              <a:rPr lang="en-US" altLang="en-US" sz="2400" dirty="0" smtClean="0"/>
              <a:t>Data Dissemination Specialist</a:t>
            </a:r>
            <a:endParaRPr lang="en-US" altLang="en-US" sz="2400" dirty="0"/>
          </a:p>
          <a:p>
            <a:pPr algn="ctr" eaLnBrk="1" hangingPunct="1">
              <a:lnSpc>
                <a:spcPts val="2600"/>
              </a:lnSpc>
              <a:spcBef>
                <a:spcPct val="0"/>
              </a:spcBef>
              <a:buFontTx/>
              <a:buNone/>
            </a:pPr>
            <a:r>
              <a:rPr lang="en-US" altLang="en-US" sz="2400" dirty="0" smtClean="0"/>
              <a:t>Partnership &amp; Data Services</a:t>
            </a:r>
            <a:endParaRPr lang="en-US" altLang="en-US" sz="2400" dirty="0"/>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8339" y="1671062"/>
            <a:ext cx="2103120" cy="2103120"/>
          </a:xfrm>
          <a:prstGeom prst="rect">
            <a:avLst/>
          </a:prstGeom>
        </p:spPr>
      </p:pic>
      <p:sp>
        <p:nvSpPr>
          <p:cNvPr id="4" name="TextBox 3">
            <a:hlinkClick r:id="rId3"/>
          </p:cNvPr>
          <p:cNvSpPr txBox="1"/>
          <p:nvPr/>
        </p:nvSpPr>
        <p:spPr>
          <a:xfrm>
            <a:off x="0" y="3828774"/>
            <a:ext cx="9144000" cy="492443"/>
          </a:xfrm>
          <a:prstGeom prst="rect">
            <a:avLst/>
          </a:prstGeom>
          <a:solidFill>
            <a:schemeClr val="tx2">
              <a:lumMod val="50000"/>
            </a:schemeClr>
          </a:solidFill>
        </p:spPr>
        <p:txBody>
          <a:bodyPr wrap="square" rtlCol="0">
            <a:spAutoFit/>
          </a:bodyPr>
          <a:lstStyle/>
          <a:p>
            <a:pPr algn="ctr"/>
            <a:r>
              <a:rPr lang="en-US" sz="2600" b="1" dirty="0" smtClean="0">
                <a:solidFill>
                  <a:schemeClr val="bg1"/>
                </a:solidFill>
                <a:latin typeface="Arial" panose="020B0604020202020204" pitchFamily="34" charset="0"/>
                <a:cs typeface="Arial" panose="020B0604020202020204" pitchFamily="34" charset="0"/>
              </a:rPr>
              <a:t>http://bit.ly/censuseval</a:t>
            </a:r>
            <a:endParaRPr lang="en-US" sz="2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863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C00000"/>
                </a:solidFill>
              </a:rPr>
              <a:t>Local Area Stats</a:t>
            </a:r>
            <a:endParaRPr lang="en-US" b="1" dirty="0">
              <a:solidFill>
                <a:srgbClr val="C00000"/>
              </a:solidFill>
            </a:endParaRPr>
          </a:p>
        </p:txBody>
      </p:sp>
      <p:sp>
        <p:nvSpPr>
          <p:cNvPr id="3" name="Content Placeholder 2"/>
          <p:cNvSpPr>
            <a:spLocks noGrp="1"/>
          </p:cNvSpPr>
          <p:nvPr>
            <p:ph idx="1"/>
          </p:nvPr>
        </p:nvSpPr>
        <p:spPr/>
        <p:txBody>
          <a:bodyPr/>
          <a:lstStyle/>
          <a:p>
            <a:r>
              <a:rPr lang="en-US" dirty="0" smtClean="0">
                <a:hlinkClick r:id="rId3"/>
              </a:rPr>
              <a:t>American Community Survey</a:t>
            </a:r>
            <a:endParaRPr lang="en-US" dirty="0" smtClean="0"/>
          </a:p>
          <a:p>
            <a:r>
              <a:rPr lang="en-US" dirty="0" smtClean="0">
                <a:hlinkClick r:id="rId4"/>
              </a:rPr>
              <a:t>Population Estimates</a:t>
            </a:r>
            <a:r>
              <a:rPr lang="en-US" dirty="0" smtClean="0"/>
              <a:t>  </a:t>
            </a:r>
          </a:p>
          <a:p>
            <a:r>
              <a:rPr lang="en-US" dirty="0" smtClean="0">
                <a:hlinkClick r:id="rId5"/>
              </a:rPr>
              <a:t>County Business Patterns</a:t>
            </a:r>
            <a:endParaRPr lang="en-US" dirty="0" smtClean="0"/>
          </a:p>
          <a:p>
            <a:r>
              <a:rPr lang="en-US" dirty="0" smtClean="0"/>
              <a:t>Census (</a:t>
            </a:r>
            <a:r>
              <a:rPr lang="en-US" dirty="0" smtClean="0">
                <a:hlinkClick r:id="rId6"/>
              </a:rPr>
              <a:t>decennial census history</a:t>
            </a:r>
            <a:r>
              <a:rPr lang="en-US" dirty="0" smtClean="0"/>
              <a:t>)</a:t>
            </a:r>
          </a:p>
          <a:p>
            <a:r>
              <a:rPr lang="en-US" dirty="0" smtClean="0">
                <a:hlinkClick r:id="rId7"/>
              </a:rPr>
              <a:t>Economic Census</a:t>
            </a:r>
            <a:endParaRPr lang="en-US" dirty="0" smtClean="0"/>
          </a:p>
        </p:txBody>
      </p:sp>
      <p:sp>
        <p:nvSpPr>
          <p:cNvPr id="4" name="Slide Number Placeholder 3"/>
          <p:cNvSpPr>
            <a:spLocks noGrp="1"/>
          </p:cNvSpPr>
          <p:nvPr>
            <p:ph type="sldNum" sz="quarter" idx="12"/>
          </p:nvPr>
        </p:nvSpPr>
        <p:spPr/>
        <p:txBody>
          <a:bodyPr/>
          <a:lstStyle/>
          <a:p>
            <a:fld id="{C29BC2A0-9875-4B3F-8A86-0C7920C785B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798185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9BC2A0-9875-4B3F-8A86-0C7920C785BD}" type="slidenum">
              <a:rPr lang="en-US" smtClean="0">
                <a:solidFill>
                  <a:prstClr val="black"/>
                </a:solidFill>
              </a:rPr>
              <a:pPr/>
              <a:t>5</a:t>
            </a:fld>
            <a:endParaRPr lang="en-US" dirty="0">
              <a:solidFill>
                <a:prstClr val="black"/>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6822"/>
            <a:ext cx="83693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74638"/>
            <a:ext cx="8229600" cy="1143000"/>
          </a:xfrm>
        </p:spPr>
        <p:txBody>
          <a:bodyPr>
            <a:normAutofit/>
          </a:bodyPr>
          <a:lstStyle/>
          <a:p>
            <a:r>
              <a:rPr lang="en-US" b="1" dirty="0" smtClean="0"/>
              <a:t>The National Count</a:t>
            </a:r>
            <a:endParaRPr lang="en-US" b="1" dirty="0"/>
          </a:p>
        </p:txBody>
      </p:sp>
      <p:sp>
        <p:nvSpPr>
          <p:cNvPr id="7" name="Curved Right Arrow 6"/>
          <p:cNvSpPr/>
          <p:nvPr/>
        </p:nvSpPr>
        <p:spPr>
          <a:xfrm>
            <a:off x="698500" y="3670300"/>
            <a:ext cx="1193800" cy="156210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1689099" y="4427835"/>
            <a:ext cx="5765800" cy="1107996"/>
          </a:xfrm>
          <a:prstGeom prst="rect">
            <a:avLst/>
          </a:prstGeom>
          <a:noFill/>
        </p:spPr>
        <p:txBody>
          <a:bodyPr wrap="square" lIns="91440" tIns="45720" rIns="91440" bIns="45720">
            <a:spAutoFit/>
          </a:bodyPr>
          <a:lstStyle/>
          <a:p>
            <a:pPr algn="ctr"/>
            <a:r>
              <a:rPr lang="en-US" sz="6600" b="1" spc="-30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318,857,056</a:t>
            </a:r>
            <a:endParaRPr lang="en-US" sz="6600" b="1" spc="-30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17187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14"/>
          <a:stretch/>
        </p:blipFill>
        <p:spPr>
          <a:xfrm>
            <a:off x="0" y="54592"/>
            <a:ext cx="9144000" cy="5791342"/>
          </a:xfrm>
          <a:prstGeom prst="rect">
            <a:avLst/>
          </a:prstGeom>
        </p:spPr>
      </p:pic>
    </p:spTree>
    <p:extLst>
      <p:ext uri="{BB962C8B-B14F-4D97-AF65-F5344CB8AC3E}">
        <p14:creationId xmlns:p14="http://schemas.microsoft.com/office/powerpoint/2010/main" val="1889165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84"/>
            <a:ext cx="9144000" cy="6074557"/>
          </a:xfrm>
          <a:prstGeom prst="rect">
            <a:avLst/>
          </a:prstGeom>
        </p:spPr>
      </p:pic>
    </p:spTree>
    <p:extLst>
      <p:ext uri="{BB962C8B-B14F-4D97-AF65-F5344CB8AC3E}">
        <p14:creationId xmlns:p14="http://schemas.microsoft.com/office/powerpoint/2010/main" val="2816630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433" b="3014"/>
          <a:stretch/>
        </p:blipFill>
        <p:spPr>
          <a:xfrm>
            <a:off x="0" y="1"/>
            <a:ext cx="9144000" cy="6182436"/>
          </a:xfrm>
          <a:prstGeom prst="rect">
            <a:avLst/>
          </a:prstGeom>
        </p:spPr>
      </p:pic>
    </p:spTree>
    <p:extLst>
      <p:ext uri="{BB962C8B-B14F-4D97-AF65-F5344CB8AC3E}">
        <p14:creationId xmlns:p14="http://schemas.microsoft.com/office/powerpoint/2010/main" val="4254802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4" y="1"/>
            <a:ext cx="9066371" cy="6182436"/>
          </a:xfrm>
          <a:prstGeom prst="rect">
            <a:avLst/>
          </a:prstGeom>
        </p:spPr>
      </p:pic>
    </p:spTree>
    <p:extLst>
      <p:ext uri="{BB962C8B-B14F-4D97-AF65-F5344CB8AC3E}">
        <p14:creationId xmlns:p14="http://schemas.microsoft.com/office/powerpoint/2010/main" val="2127469572"/>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A25B6E7437D643BEAAC06D495827D4" ma:contentTypeVersion="1" ma:contentTypeDescription="Create a new document." ma:contentTypeScope="" ma:versionID="3327b551467a8fb9fedd2d34fe1508e1">
  <xsd:schema xmlns:xsd="http://www.w3.org/2001/XMLSchema" xmlns:xs="http://www.w3.org/2001/XMLSchema" xmlns:p="http://schemas.microsoft.com/office/2006/metadata/properties" xmlns:ns1="http://schemas.microsoft.com/sharepoint/v3" xmlns:ns2="1d496aed-39d0-4758-b3cf-4e4773287716" targetNamespace="http://schemas.microsoft.com/office/2006/metadata/properties" ma:root="true" ma:fieldsID="feb49e78f3da19e4d02149b6c86843ad" ns1:_="" ns2:_="">
    <xsd:import namespace="http://schemas.microsoft.com/sharepoint/v3"/>
    <xsd:import namespace="1d496aed-39d0-4758-b3cf-4e4773287716"/>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 ma:internalName="PublishingStartDate">
      <xsd:simpleType>
        <xsd:restriction base="dms:Unknown"/>
      </xsd:simpleType>
    </xsd:element>
    <xsd:element name="PublishingExpirationDate" ma:index="11"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d496aed-39d0-4758-b3cf-4e4773287716"/>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631B23F-B9FC-4999-92FF-81809EB8E438}"/>
</file>

<file path=customXml/itemProps2.xml><?xml version="1.0" encoding="utf-8"?>
<ds:datastoreItem xmlns:ds="http://schemas.openxmlformats.org/officeDocument/2006/customXml" ds:itemID="{E2A85C1C-DB52-4D3D-B0DD-1E8D79179762}"/>
</file>

<file path=customXml/itemProps3.xml><?xml version="1.0" encoding="utf-8"?>
<ds:datastoreItem xmlns:ds="http://schemas.openxmlformats.org/officeDocument/2006/customXml" ds:itemID="{773FBB63-76D4-4FE3-B6E1-06F15D1D2B44}"/>
</file>

<file path=docProps/app.xml><?xml version="1.0" encoding="utf-8"?>
<Properties xmlns="http://schemas.openxmlformats.org/officeDocument/2006/extended-properties" xmlns:vt="http://schemas.openxmlformats.org/officeDocument/2006/docPropsVTypes">
  <TotalTime>4551</TotalTime>
  <Words>1185</Words>
  <Application>Microsoft Office PowerPoint</Application>
  <PresentationFormat>On-screen Show (4:3)</PresentationFormat>
  <Paragraphs>158</Paragraphs>
  <Slides>37</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Black</vt:lpstr>
      <vt:lpstr>Calibri</vt:lpstr>
      <vt:lpstr>Century</vt:lpstr>
      <vt:lpstr>Impact</vt:lpstr>
      <vt:lpstr>1_Custom Design</vt:lpstr>
      <vt:lpstr>Changing Face of a Nation</vt:lpstr>
      <vt:lpstr>Speaker</vt:lpstr>
      <vt:lpstr>National Level Stats</vt:lpstr>
      <vt:lpstr>Local Area Stats</vt:lpstr>
      <vt:lpstr>The National 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2014 Population Estimates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Taking it Mobile</vt:lpstr>
      <vt:lpstr>Additional Tools - apps</vt:lpstr>
      <vt:lpstr>Additional Tools - apps</vt:lpstr>
      <vt:lpstr>Questions?</vt:lpstr>
      <vt:lpstr>Please take a minute to tell us what you think.</vt:lpstr>
    </vt:vector>
  </TitlesOfParts>
  <Company>U.S. Department of Commerce - U.S. Census Bureau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Deciphering the Numbers - Census Data at the Local Level</dc:title>
  <dc:subject>Accessing U.S. Census Bureau Data</dc:subject>
  <dc:creator>Gerson David Vasquez;Virginia Hyer</dc:creator>
  <cp:lastModifiedBy>Gerson Vasquez</cp:lastModifiedBy>
  <cp:revision>86</cp:revision>
  <cp:lastPrinted>2014-01-23T16:42:03Z</cp:lastPrinted>
  <dcterms:created xsi:type="dcterms:W3CDTF">2014-01-03T15:31:06Z</dcterms:created>
  <dcterms:modified xsi:type="dcterms:W3CDTF">2015-06-02T14:33:36Z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0x01010026A25B6E7437D643BEAAC06D495827D4</vt:lpwstr>
  </property>
  <property fmtid="{D5CDD505-2E9C-101B-9397-08002B2CF9AE}" pid="3" name="TemplateUrl">
    <vt:lpwstr/>
  </property>
  <property fmtid="{D5CDD505-2E9C-101B-9397-08002B2CF9AE}" pid="4" name="Order">
    <vt:r8>140000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Page">
    <vt:lpwstr/>
  </property>
  <property fmtid="{D5CDD505-2E9C-101B-9397-08002B2CF9AE}" pid="10" name="Page SubHeader">
    <vt:lpwstr/>
  </property>
</Properties>
</file>