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25" r:id="rId3"/>
    <p:sldId id="274" r:id="rId4"/>
    <p:sldId id="259" r:id="rId5"/>
    <p:sldId id="275" r:id="rId6"/>
    <p:sldId id="276" r:id="rId7"/>
    <p:sldId id="264" r:id="rId8"/>
    <p:sldId id="316" r:id="rId9"/>
    <p:sldId id="317" r:id="rId10"/>
    <p:sldId id="302" r:id="rId11"/>
    <p:sldId id="303" r:id="rId12"/>
    <p:sldId id="297" r:id="rId13"/>
    <p:sldId id="298" r:id="rId14"/>
    <p:sldId id="320" r:id="rId15"/>
    <p:sldId id="313" r:id="rId16"/>
    <p:sldId id="300" r:id="rId17"/>
    <p:sldId id="301" r:id="rId18"/>
    <p:sldId id="273" r:id="rId19"/>
    <p:sldId id="263" r:id="rId20"/>
    <p:sldId id="318" r:id="rId21"/>
    <p:sldId id="309" r:id="rId22"/>
    <p:sldId id="310" r:id="rId23"/>
    <p:sldId id="312" r:id="rId24"/>
    <p:sldId id="314" r:id="rId25"/>
    <p:sldId id="315" r:id="rId26"/>
    <p:sldId id="304" r:id="rId27"/>
    <p:sldId id="305" r:id="rId28"/>
    <p:sldId id="306" r:id="rId29"/>
    <p:sldId id="307" r:id="rId30"/>
    <p:sldId id="308" r:id="rId31"/>
    <p:sldId id="285" r:id="rId32"/>
    <p:sldId id="324" r:id="rId33"/>
    <p:sldId id="32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75" y="695325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434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212514"/>
            <a:ext cx="7772400" cy="2445085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School </a:t>
            </a:r>
            <a:r>
              <a:rPr lang="en-US" sz="4000" dirty="0" smtClean="0"/>
              <a:t>Improvement Planning that increases CCRPI Scores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Annual Title Programs Summer Conference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5025"/>
            <a:ext cx="6858000" cy="190607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Paula Herrema </a:t>
            </a:r>
          </a:p>
          <a:p>
            <a:r>
              <a:rPr lang="en-US" dirty="0" smtClean="0"/>
              <a:t>School Effectiveness </a:t>
            </a:r>
            <a:r>
              <a:rPr lang="en-US" dirty="0" smtClean="0"/>
              <a:t>Specialist</a:t>
            </a:r>
          </a:p>
          <a:p>
            <a:r>
              <a:rPr lang="en-US" dirty="0" smtClean="0"/>
              <a:t>Division of  School and District Effectiveness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Georgia </a:t>
            </a:r>
            <a:r>
              <a:rPr lang="en-US" dirty="0" smtClean="0"/>
              <a:t>Department of Education</a:t>
            </a:r>
          </a:p>
          <a:p>
            <a:r>
              <a:rPr lang="en-US" b="1" dirty="0" smtClean="0"/>
              <a:t>Antonette Campbell</a:t>
            </a:r>
          </a:p>
          <a:p>
            <a:r>
              <a:rPr lang="en-US" dirty="0" smtClean="0"/>
              <a:t>Principal, </a:t>
            </a:r>
            <a:r>
              <a:rPr lang="en-US" dirty="0"/>
              <a:t> </a:t>
            </a:r>
            <a:r>
              <a:rPr lang="en-US" dirty="0" smtClean="0"/>
              <a:t>Indian Creek Elementary School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5920"/>
            <a:ext cx="7886700" cy="377014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 algn="ctr">
              <a:buNone/>
            </a:pPr>
            <a:r>
              <a:rPr lang="en-US" sz="4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With </a:t>
            </a:r>
            <a:r>
              <a:rPr lang="en-US" sz="4800" dirty="0">
                <a:latin typeface="Arial Rounded MT Bold" panose="020F0704030504030204" pitchFamily="34" charset="0"/>
                <a:cs typeface="Arial" panose="020B0604020202020204" pitchFamily="34" charset="0"/>
              </a:rPr>
              <a:t>time, commitment,  and team work to become </a:t>
            </a:r>
            <a:r>
              <a:rPr lang="en-US" sz="48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 </a:t>
            </a:r>
            <a:r>
              <a:rPr lang="en-US" sz="4800" dirty="0">
                <a:latin typeface="Arial Rounded MT Bold" panose="020F0704030504030204" pitchFamily="34" charset="0"/>
                <a:cs typeface="Arial" panose="020B0604020202020204" pitchFamily="34" charset="0"/>
              </a:rPr>
              <a:t>Title l Reward School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9311"/>
            <a:ext cx="7811965" cy="4656406"/>
          </a:xfrm>
          <a:solidFill>
            <a:schemeClr val="accent6"/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MISSION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300" dirty="0">
                <a:latin typeface="Arial Rounded MT Bold" panose="020F0704030504030204" pitchFamily="34" charset="0"/>
                <a:cs typeface="Arial" panose="020B0604020202020204" pitchFamily="34" charset="0"/>
              </a:rPr>
              <a:t>to provide a safe, supportive environment where students achieve academic excellence, develop social responsibility, and acquire skills to become lifelong learners</a:t>
            </a:r>
            <a:endParaRPr lang="en-US" sz="43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0" descr="C:\Documents and Settings\e19937801\Local Settings\Temporary Internet Files\Content.IE5\Z1RZQQNB\MP9004393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93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b="1" dirty="0" smtClean="0"/>
              <a:t>We are striving for excellence</a:t>
            </a:r>
            <a:r>
              <a:rPr lang="en-US" sz="4900" b="1" dirty="0"/>
              <a:t>!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 rtlCol="0">
            <a:normAutofit/>
          </a:bodyPr>
          <a:lstStyle/>
          <a:p>
            <a:pPr marL="11430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CC33"/>
              </a:buClr>
              <a:buFont typeface="Arial" charset="0"/>
              <a:buNone/>
              <a:defRPr/>
            </a:pPr>
            <a:r>
              <a:rPr lang="en-US" sz="3600" b="1" dirty="0" smtClean="0"/>
              <a:t>The students deserve our </a:t>
            </a:r>
          </a:p>
          <a:p>
            <a:pPr marL="11430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CC33"/>
              </a:buClr>
              <a:buFont typeface="Arial" charset="0"/>
              <a:buNone/>
              <a:defRPr/>
            </a:pPr>
            <a:r>
              <a:rPr lang="en-US" sz="3600" b="1" dirty="0" smtClean="0"/>
              <a:t>very best every day!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CC33"/>
              </a:buClr>
              <a:buFont typeface="Arial" charset="0"/>
              <a:buNone/>
              <a:defRPr/>
            </a:pPr>
            <a:endParaRPr lang="en-US" sz="3000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CC33"/>
              </a:buClr>
              <a:buFont typeface="Arial" charset="0"/>
              <a:buNone/>
              <a:defRPr/>
            </a:pPr>
            <a:endParaRPr lang="en-US" sz="3000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33CC33"/>
              </a:buClr>
              <a:buFont typeface="Arial" charset="0"/>
              <a:buNone/>
              <a:defRPr/>
            </a:pPr>
            <a:endParaRPr lang="en-US" sz="3000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4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301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6DABB96-4EEA-4D34-9C91-204F0B9156ED}" type="slidenum">
              <a:rPr lang="en-US" altLang="en-US" sz="1200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4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2162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Digging deep into the DATA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clear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nstructional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xpectations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a new Culture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Digging deep into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2254006"/>
          </a:xfrm>
          <a:solidFill>
            <a:schemeClr val="accent6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Mathematics</a:t>
            </a:r>
          </a:p>
          <a:p>
            <a:r>
              <a:rPr lang="en-US" dirty="0"/>
              <a:t>Number sense</a:t>
            </a:r>
          </a:p>
          <a:p>
            <a:r>
              <a:rPr lang="en-US" dirty="0" smtClean="0"/>
              <a:t>Operations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2254006"/>
          </a:xfrm>
          <a:solidFill>
            <a:schemeClr val="accent6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Reading</a:t>
            </a:r>
            <a:endParaRPr lang="en-US" sz="3600" b="1" dirty="0"/>
          </a:p>
          <a:p>
            <a:r>
              <a:rPr lang="en-US" dirty="0"/>
              <a:t>Phonics</a:t>
            </a:r>
          </a:p>
          <a:p>
            <a:r>
              <a:rPr lang="en-US" dirty="0"/>
              <a:t>Vocabulary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0378-FFD4-4CBB-858D-32EE1C82268A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7453" y="4360985"/>
            <a:ext cx="7821636" cy="150810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Regular checks with common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Making strategic decisions of teacher’s placements</a:t>
            </a:r>
          </a:p>
        </p:txBody>
      </p:sp>
    </p:spTree>
    <p:extLst>
      <p:ext uri="{BB962C8B-B14F-4D97-AF65-F5344CB8AC3E}">
        <p14:creationId xmlns:p14="http://schemas.microsoft.com/office/powerpoint/2010/main" val="36402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b="1" dirty="0"/>
              <a:t>Increased Learning Time- </a:t>
            </a:r>
            <a:r>
              <a:rPr lang="en-US" dirty="0"/>
              <a:t>30 additional minutes of math instruction at the end of the day from 2:00-2:30 p.m.</a:t>
            </a:r>
          </a:p>
          <a:p>
            <a:pPr lvl="0" fontAlgn="base"/>
            <a:r>
              <a:rPr lang="en-US" b="1" dirty="0"/>
              <a:t>Morning Tutorial-30 </a:t>
            </a:r>
            <a:r>
              <a:rPr lang="en-US" dirty="0"/>
              <a:t>minutes of phonics and vocabulary instruction at the beginning of the day 7:45-8:15 </a:t>
            </a:r>
          </a:p>
          <a:p>
            <a:pPr lvl="0" fontAlgn="base"/>
            <a:r>
              <a:rPr lang="en-US" b="1" dirty="0"/>
              <a:t>After-School Tutorial</a:t>
            </a:r>
            <a:r>
              <a:rPr lang="en-US" dirty="0"/>
              <a:t>-focus on math and reading</a:t>
            </a:r>
          </a:p>
          <a:p>
            <a:pPr lvl="0" fontAlgn="base"/>
            <a:r>
              <a:rPr lang="en-US" dirty="0"/>
              <a:t>The </a:t>
            </a:r>
            <a:r>
              <a:rPr lang="en-US" b="1" dirty="0"/>
              <a:t>Flexible Learning Program </a:t>
            </a:r>
            <a:r>
              <a:rPr lang="en-US" dirty="0"/>
              <a:t>(FLP) provides students with supplemental math instruction using the ALEKS program on Mondays (10 per semester) and Saturdays (5 per semester).</a:t>
            </a:r>
          </a:p>
          <a:p>
            <a:pPr lvl="0" fontAlgn="base"/>
            <a:r>
              <a:rPr lang="en-US" b="1" dirty="0"/>
              <a:t>Re-teach</a:t>
            </a:r>
            <a:r>
              <a:rPr lang="en-US" dirty="0"/>
              <a:t> or provide additional support to students who have not mastered the standards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2" y="334016"/>
            <a:ext cx="668146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Clear Instructional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5009"/>
          </a:xfrm>
          <a:solidFill>
            <a:schemeClr val="accent6"/>
          </a:solidFill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Bell </a:t>
            </a:r>
            <a:r>
              <a:rPr lang="en-US" b="1" dirty="0"/>
              <a:t>to Bell </a:t>
            </a:r>
            <a:r>
              <a:rPr lang="en-US" b="1" dirty="0" smtClean="0"/>
              <a:t>instruction</a:t>
            </a:r>
          </a:p>
          <a:p>
            <a:pPr lvl="2"/>
            <a:r>
              <a:rPr lang="en-US" dirty="0" smtClean="0"/>
              <a:t>Daily deliberate</a:t>
            </a:r>
            <a:r>
              <a:rPr lang="en-US" dirty="0"/>
              <a:t> </a:t>
            </a:r>
            <a:r>
              <a:rPr lang="en-US" dirty="0" smtClean="0"/>
              <a:t>and intensive instruction</a:t>
            </a:r>
          </a:p>
          <a:p>
            <a:pPr lvl="2"/>
            <a:r>
              <a:rPr lang="en-US" dirty="0" smtClean="0"/>
              <a:t>Time on task for content mastery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Collaborative Planning</a:t>
            </a:r>
          </a:p>
          <a:p>
            <a:pPr lvl="2"/>
            <a:r>
              <a:rPr lang="en-US" dirty="0" smtClean="0"/>
              <a:t>Grade level content planning</a:t>
            </a:r>
          </a:p>
          <a:p>
            <a:pPr lvl="2"/>
            <a:r>
              <a:rPr lang="en-US" dirty="0" smtClean="0"/>
              <a:t>Instructional coaches supporting teacher development</a:t>
            </a:r>
          </a:p>
          <a:p>
            <a:pPr lvl="2"/>
            <a:r>
              <a:rPr lang="en-US" dirty="0" smtClean="0"/>
              <a:t>Focused Study Groups and PLC’s throughout the year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Focus Walks</a:t>
            </a:r>
          </a:p>
          <a:p>
            <a:pPr lvl="2"/>
            <a:r>
              <a:rPr lang="en-US" dirty="0" smtClean="0"/>
              <a:t>Monitoring of content, time on task and collaboration</a:t>
            </a:r>
          </a:p>
          <a:p>
            <a:pPr lvl="2"/>
            <a:r>
              <a:rPr lang="en-US" dirty="0" smtClean="0"/>
              <a:t>Timely feedback provided to entire staff</a:t>
            </a:r>
          </a:p>
          <a:p>
            <a:pPr lvl="2"/>
            <a:r>
              <a:rPr lang="en-US" dirty="0" smtClean="0"/>
              <a:t>Leadership Team decisions based on this data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New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15" y="2177317"/>
            <a:ext cx="7886700" cy="337942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No more, “</a:t>
            </a:r>
            <a:r>
              <a:rPr lang="en-US" sz="3600" dirty="0"/>
              <a:t>b</a:t>
            </a:r>
            <a:r>
              <a:rPr lang="en-US" sz="3600" dirty="0" smtClean="0"/>
              <a:t>less </a:t>
            </a:r>
            <a:r>
              <a:rPr lang="en-US" sz="3600" dirty="0"/>
              <a:t>their </a:t>
            </a:r>
            <a:r>
              <a:rPr lang="en-US" sz="3600" dirty="0" smtClean="0"/>
              <a:t>hearts”, creating a new belief system</a:t>
            </a:r>
            <a:endParaRPr lang="en-US" sz="3600" dirty="0"/>
          </a:p>
          <a:p>
            <a:pPr lvl="1"/>
            <a:r>
              <a:rPr lang="en-US" sz="3600" dirty="0"/>
              <a:t>Vision </a:t>
            </a:r>
            <a:r>
              <a:rPr lang="en-US" sz="3600" dirty="0" smtClean="0"/>
              <a:t>for </a:t>
            </a:r>
            <a:r>
              <a:rPr lang="en-US" sz="3600" dirty="0"/>
              <a:t>ALL students meeting the </a:t>
            </a:r>
            <a:r>
              <a:rPr lang="en-US" sz="3600" dirty="0" smtClean="0"/>
              <a:t>standards</a:t>
            </a:r>
          </a:p>
          <a:p>
            <a:pPr lvl="1"/>
            <a:r>
              <a:rPr lang="en-US" sz="3600" dirty="0" smtClean="0"/>
              <a:t>Develop teachers, eliminate excuses and provide choices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0" dirty="0" smtClean="0"/>
              <a:t>What you FOCUS on will IMPROVE!</a:t>
            </a:r>
            <a:endParaRPr lang="en-US" sz="6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5B3B41-2E1F-40FB-8308-AA0E18F0B9DC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Creek Elementary School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950117"/>
              </p:ext>
            </p:extLst>
          </p:nvPr>
        </p:nvGraphicFramePr>
        <p:xfrm>
          <a:off x="575015" y="1871006"/>
          <a:ext cx="8006276" cy="404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569"/>
                <a:gridCol w="2001569"/>
                <a:gridCol w="2001569"/>
                <a:gridCol w="2001569"/>
              </a:tblGrid>
              <a:tr h="801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2012</a:t>
                      </a:r>
                      <a:endParaRPr lang="en-US" sz="4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2013</a:t>
                      </a:r>
                      <a:endParaRPr lang="en-US" sz="4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>
                          <a:effectLst/>
                        </a:rPr>
                        <a:t>2014</a:t>
                      </a:r>
                      <a:endParaRPr lang="en-US" sz="4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801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CCRPI Score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48.1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46.7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70.2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Achievement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28.6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26.5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35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Progress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14.2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20.2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1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GAP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Collective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81" y="2090057"/>
            <a:ext cx="4821381" cy="33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Creek Elementary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4" y="1782327"/>
            <a:ext cx="8201798" cy="42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8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0" dirty="0" smtClean="0"/>
              <a:t>Continuous Improvement Process</a:t>
            </a:r>
            <a:endParaRPr lang="en-US" sz="6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5B3B41-2E1F-40FB-8308-AA0E18F0B9DC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dirty="0" smtClean="0"/>
              <a:t>Assess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 Collect </a:t>
            </a:r>
            <a:r>
              <a:rPr lang="en-US" sz="4000" b="1" dirty="0"/>
              <a:t>and analyze relevant data</a:t>
            </a:r>
          </a:p>
          <a:p>
            <a:r>
              <a:rPr lang="en-US" sz="4000" b="1" dirty="0"/>
              <a:t> Prioritize needs</a:t>
            </a:r>
          </a:p>
          <a:p>
            <a:r>
              <a:rPr lang="en-US" sz="4000" b="1" dirty="0"/>
              <a:t> Determine root causes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314" name="Picture 2" descr="C:\Users\Paula.Herrema\Desktop\Indian Creek - Title 1 Conference\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14" y="3818646"/>
            <a:ext cx="4048858" cy="21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dirty="0" smtClean="0"/>
              <a:t>Plan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3600" b="1" dirty="0" smtClean="0"/>
              <a:t>Establish </a:t>
            </a:r>
            <a:r>
              <a:rPr lang="en-US" sz="3600" b="1" dirty="0"/>
              <a:t>SMART goals</a:t>
            </a:r>
          </a:p>
          <a:p>
            <a:r>
              <a:rPr lang="en-US" sz="3600" b="1" dirty="0" smtClean="0"/>
              <a:t> Identify </a:t>
            </a:r>
            <a:r>
              <a:rPr lang="en-US" sz="3600" b="1" dirty="0"/>
              <a:t>actions</a:t>
            </a:r>
            <a:r>
              <a:rPr lang="en-US" sz="3600" b="1" dirty="0" smtClean="0"/>
              <a:t>, strategies</a:t>
            </a:r>
            <a:r>
              <a:rPr lang="en-US" sz="3600" b="1" dirty="0"/>
              <a:t>, </a:t>
            </a:r>
            <a:r>
              <a:rPr lang="en-US" sz="3600" b="1" dirty="0" smtClean="0"/>
              <a:t>and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interventions</a:t>
            </a:r>
            <a:endParaRPr lang="en-US" sz="3600" b="1" dirty="0"/>
          </a:p>
          <a:p>
            <a:r>
              <a:rPr lang="en-US" sz="3600" b="1" dirty="0" smtClean="0"/>
              <a:t> Determine </a:t>
            </a:r>
            <a:r>
              <a:rPr lang="en-US" sz="3600" b="1" dirty="0"/>
              <a:t>artifacts and evidence</a:t>
            </a:r>
          </a:p>
          <a:p>
            <a:r>
              <a:rPr lang="en-US" sz="3600" b="1" dirty="0" smtClean="0"/>
              <a:t> Establish </a:t>
            </a:r>
            <a:r>
              <a:rPr lang="en-US" sz="3600" b="1" dirty="0"/>
              <a:t>a system for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implementation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6" y="4221545"/>
            <a:ext cx="3488788" cy="19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7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168812"/>
            <a:ext cx="6316630" cy="1336431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Implement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Communicate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expectations</a:t>
            </a:r>
            <a:endParaRPr lang="en-US" sz="3600" b="1" dirty="0"/>
          </a:p>
          <a:p>
            <a:r>
              <a:rPr lang="en-US" sz="3600" b="1" dirty="0"/>
              <a:t> Follow incremental </a:t>
            </a:r>
            <a:r>
              <a:rPr lang="en-US" sz="3600" b="1" dirty="0" smtClean="0"/>
              <a:t>steps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Provide </a:t>
            </a:r>
            <a:r>
              <a:rPr lang="en-US" sz="3600" b="1" dirty="0"/>
              <a:t>needed supports </a:t>
            </a:r>
          </a:p>
          <a:p>
            <a:r>
              <a:rPr lang="en-US" sz="3600" b="1" dirty="0" smtClean="0"/>
              <a:t> Identify professional learning to</a:t>
            </a:r>
          </a:p>
          <a:p>
            <a:pPr marL="0" indent="0">
              <a:buNone/>
            </a:pPr>
            <a:r>
              <a:rPr lang="en-US" sz="3600" b="1" dirty="0" smtClean="0"/>
              <a:t>   support implementation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290" name="Picture 2" descr="C:\Users\Paula.Herrema\Desktop\Indian Creek - Title 1 Conference\impl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71" y="1364271"/>
            <a:ext cx="3256706" cy="17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168812"/>
            <a:ext cx="6316630" cy="1336431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Monitor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 Determine </a:t>
            </a:r>
            <a:r>
              <a:rPr lang="en-US" sz="3600" b="1" dirty="0"/>
              <a:t>what is working</a:t>
            </a:r>
          </a:p>
          <a:p>
            <a:r>
              <a:rPr lang="en-US" sz="3600" b="1" dirty="0"/>
              <a:t> Identify needed adjustments</a:t>
            </a:r>
          </a:p>
          <a:p>
            <a:r>
              <a:rPr lang="en-US" sz="3600" b="1" dirty="0"/>
              <a:t> Revise incremental steps</a:t>
            </a:r>
          </a:p>
          <a:p>
            <a:r>
              <a:rPr lang="en-US" sz="3600" b="1" dirty="0" smtClean="0"/>
              <a:t> Evaluate </a:t>
            </a:r>
            <a:r>
              <a:rPr lang="en-US" sz="3600" b="1" dirty="0"/>
              <a:t>impact on student learning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4338" name="Picture 2" descr="C:\Users\Paula.Herrema\Desktop\Indian Creek - Title 1 Conference\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05" y="783906"/>
            <a:ext cx="2740638" cy="22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598"/>
            <a:ext cx="7772400" cy="2757268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FOCUS-WALKS WITH FEEDBACK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E1784F-24CF-40F5-8E66-5A671CE0558F}" type="datetime1">
              <a:rPr lang="en-US" smtClean="0">
                <a:solidFill>
                  <a:prstClr val="white"/>
                </a:solidFill>
              </a:rPr>
              <a:pPr/>
              <a:t>5/22/2015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 It UP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28650" y="1491175"/>
            <a:ext cx="7886700" cy="4389120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Standards posted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Lesson plans current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Rooms arranged to support cooperative learning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Behavior management system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Anchor charts were posted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Rubrics used for student activities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Learning Stations evident technology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Great use of Technology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Students know routine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Use of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Grade level consistency and collaboration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Students actively engaged and participating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Positive learning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Print rich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Instructional boards with commentary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4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Things to BUILD Upon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28650" y="1434905"/>
            <a:ext cx="7886700" cy="4742058"/>
          </a:xfrm>
          <a:solidFill>
            <a:schemeClr val="accent6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Functional word walls with visuals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Move from weekly lesson plans to unit plans to accommodate student learning needs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Follow district pacing/CC standards not textbook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Make sure current standards are posted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Higher order thinking questions (DOK)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Instructional bulletin Boards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Coaching (model)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Rubrics with teacher commentary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Student reflection and goal setting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Adding all components of the instructional boards (standards, tasks, student work, rubrics, commentary)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Depth of Knowledge (Rigor)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Instructional flow of the class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7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Is this BEST For Kids?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28650" y="1378634"/>
            <a:ext cx="7886700" cy="4798329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mtClean="0"/>
              <a:t>Students </a:t>
            </a:r>
            <a:r>
              <a:rPr lang="en-US" altLang="en-US" dirty="0" smtClean="0"/>
              <a:t>not doing anything during instructional time</a:t>
            </a:r>
          </a:p>
          <a:p>
            <a:pPr eaLnBrk="1" hangingPunct="1"/>
            <a:r>
              <a:rPr lang="en-US" altLang="en-US" dirty="0" smtClean="0"/>
              <a:t>Instruction not related to the standards</a:t>
            </a:r>
          </a:p>
          <a:p>
            <a:pPr eaLnBrk="1" hangingPunct="1"/>
            <a:r>
              <a:rPr lang="en-US" altLang="en-US" dirty="0" smtClean="0"/>
              <a:t>Using content rich vocabulary during instruction</a:t>
            </a:r>
          </a:p>
          <a:p>
            <a:pPr eaLnBrk="1" hangingPunct="1"/>
            <a:r>
              <a:rPr lang="en-US" altLang="en-US" dirty="0" smtClean="0"/>
              <a:t>Students reading comic books during instruction</a:t>
            </a:r>
          </a:p>
          <a:p>
            <a:pPr eaLnBrk="1" hangingPunct="1"/>
            <a:r>
              <a:rPr lang="en-US" altLang="en-US" dirty="0" smtClean="0"/>
              <a:t>Questions geared toward management (“What are you supposed to do?”)</a:t>
            </a:r>
          </a:p>
          <a:p>
            <a:pPr eaLnBrk="1" hangingPunct="1"/>
            <a:r>
              <a:rPr lang="en-US" altLang="en-US" dirty="0" smtClean="0"/>
              <a:t>Centers/Learning Stations that are specific to current standards (not general)</a:t>
            </a:r>
          </a:p>
          <a:p>
            <a:pPr eaLnBrk="1" hangingPunct="1"/>
            <a:r>
              <a:rPr lang="en-US" altLang="en-US" dirty="0" smtClean="0"/>
              <a:t>Working in whole group vs small group</a:t>
            </a:r>
          </a:p>
          <a:p>
            <a:pPr eaLnBrk="1" hangingPunct="1"/>
            <a:r>
              <a:rPr lang="en-US" altLang="en-US" dirty="0" smtClean="0"/>
              <a:t>Posting essential questions and referencing it throughout the lesson</a:t>
            </a:r>
          </a:p>
          <a:p>
            <a:pPr eaLnBrk="1" hangingPunct="1"/>
            <a:r>
              <a:rPr lang="en-US" altLang="en-US" dirty="0" smtClean="0"/>
              <a:t>Work on DOK questions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3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dirty="0" smtClean="0"/>
              <a:t>Assess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 Collect </a:t>
            </a:r>
            <a:r>
              <a:rPr lang="en-US" sz="4000" b="1" dirty="0"/>
              <a:t>and analyze relevant data</a:t>
            </a:r>
          </a:p>
          <a:p>
            <a:r>
              <a:rPr lang="en-US" sz="4000" b="1" dirty="0"/>
              <a:t> Prioritize needs</a:t>
            </a:r>
          </a:p>
          <a:p>
            <a:r>
              <a:rPr lang="en-US" sz="4000" b="1" dirty="0"/>
              <a:t> Determine root causes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314" name="Picture 2" descr="C:\Users\Paula.Herrema\Desktop\Indian Creek - Title 1 Conference\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14" y="3818646"/>
            <a:ext cx="4048858" cy="21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8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solidFill>
            <a:schemeClr val="accent6"/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Collaboration</a:t>
            </a:r>
          </a:p>
          <a:p>
            <a:pPr eaLnBrk="1" hangingPunct="1"/>
            <a:r>
              <a:rPr lang="en-US" altLang="en-US" dirty="0" smtClean="0"/>
              <a:t>PL</a:t>
            </a:r>
          </a:p>
          <a:p>
            <a:pPr eaLnBrk="1" hangingPunct="1"/>
            <a:r>
              <a:rPr lang="en-US" altLang="en-US" dirty="0" smtClean="0"/>
              <a:t>Teacher Support Specialist</a:t>
            </a:r>
          </a:p>
          <a:p>
            <a:pPr eaLnBrk="1" hangingPunct="1"/>
            <a:r>
              <a:rPr lang="en-US" altLang="en-US" dirty="0" smtClean="0"/>
              <a:t>Coaching/Modeling</a:t>
            </a:r>
          </a:p>
          <a:p>
            <a:pPr eaLnBrk="1" hangingPunct="1"/>
            <a:r>
              <a:rPr lang="en-US" altLang="en-US" dirty="0" smtClean="0"/>
              <a:t>Peer Coaching</a:t>
            </a:r>
          </a:p>
          <a:p>
            <a:pPr eaLnBrk="1" hangingPunct="1"/>
            <a:r>
              <a:rPr lang="en-US" altLang="en-US" dirty="0" smtClean="0"/>
              <a:t>Planning and Preparedness</a:t>
            </a:r>
          </a:p>
          <a:p>
            <a:pPr eaLnBrk="1" hangingPunct="1"/>
            <a:r>
              <a:rPr lang="en-US" altLang="en-US" dirty="0" smtClean="0"/>
              <a:t>Peer Observations (model classroom elements)</a:t>
            </a:r>
          </a:p>
          <a:p>
            <a:pPr eaLnBrk="1" hangingPunct="1"/>
            <a:r>
              <a:rPr lang="en-US" altLang="en-US" dirty="0" smtClean="0"/>
              <a:t> Teacher Trainings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63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Improvement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1" y="1825625"/>
            <a:ext cx="722985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8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212514"/>
            <a:ext cx="7772400" cy="2445085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School </a:t>
            </a:r>
            <a:r>
              <a:rPr lang="en-US" sz="4000" dirty="0" smtClean="0"/>
              <a:t>Improvement Planning that increases CCRPI Scores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Annual Title Programs Summer Conference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5025"/>
            <a:ext cx="6858000" cy="190607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Paula Herrema </a:t>
            </a:r>
          </a:p>
          <a:p>
            <a:r>
              <a:rPr lang="en-US" dirty="0" smtClean="0"/>
              <a:t>School Effectiveness </a:t>
            </a:r>
            <a:r>
              <a:rPr lang="en-US" dirty="0" smtClean="0"/>
              <a:t>Specialist</a:t>
            </a:r>
          </a:p>
          <a:p>
            <a:r>
              <a:rPr lang="en-US" dirty="0" smtClean="0"/>
              <a:t>Division of  School and District Effectiveness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Georgia </a:t>
            </a:r>
            <a:r>
              <a:rPr lang="en-US" dirty="0" smtClean="0"/>
              <a:t>Department of Education</a:t>
            </a:r>
          </a:p>
          <a:p>
            <a:r>
              <a:rPr lang="en-US" b="1" dirty="0" smtClean="0"/>
              <a:t>Antonette Campbell</a:t>
            </a:r>
          </a:p>
          <a:p>
            <a:r>
              <a:rPr lang="en-US" dirty="0" smtClean="0"/>
              <a:t>Principal, </a:t>
            </a:r>
            <a:r>
              <a:rPr lang="en-US" dirty="0"/>
              <a:t> </a:t>
            </a:r>
            <a:r>
              <a:rPr lang="en-US" dirty="0" smtClean="0"/>
              <a:t>Indian Creek Elementary School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86598"/>
            <a:ext cx="6858000" cy="3629464"/>
          </a:xfrm>
        </p:spPr>
        <p:txBody>
          <a:bodyPr>
            <a:normAutofit/>
          </a:bodyPr>
          <a:lstStyle/>
          <a:p>
            <a:r>
              <a:rPr lang="en-US" b="1" dirty="0" smtClean="0"/>
              <a:t>Paula Herrema </a:t>
            </a:r>
          </a:p>
          <a:p>
            <a:r>
              <a:rPr lang="en-US" dirty="0" smtClean="0"/>
              <a:t>School Effectiveness Specialist, Georgia Department of Education</a:t>
            </a:r>
          </a:p>
          <a:p>
            <a:r>
              <a:rPr lang="en-US" sz="2000" dirty="0" smtClean="0"/>
              <a:t>pherrema@doe.k12.ga.us</a:t>
            </a:r>
          </a:p>
          <a:p>
            <a:endParaRPr lang="en-US" b="1" dirty="0" smtClean="0"/>
          </a:p>
          <a:p>
            <a:r>
              <a:rPr lang="en-US" b="1" dirty="0" smtClean="0"/>
              <a:t>Antonette Campbell</a:t>
            </a:r>
          </a:p>
          <a:p>
            <a:r>
              <a:rPr lang="en-US" dirty="0" smtClean="0"/>
              <a:t>Principal, </a:t>
            </a:r>
            <a:r>
              <a:rPr lang="en-US" dirty="0"/>
              <a:t> </a:t>
            </a:r>
            <a:r>
              <a:rPr lang="en-US" dirty="0" smtClean="0"/>
              <a:t>Indian Creek Elementary School</a:t>
            </a:r>
          </a:p>
          <a:p>
            <a:r>
              <a:rPr lang="en-US" sz="2000" dirty="0"/>
              <a:t>antonette_E_campbell@fc.dekalb.k12.ga.us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CCCB8-5C83-404E-A3A7-8BF440FEC32E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0" dirty="0" smtClean="0"/>
              <a:t>Plan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 </a:t>
            </a:r>
            <a:r>
              <a:rPr lang="en-US" sz="3600" b="1" dirty="0" smtClean="0"/>
              <a:t>Establish </a:t>
            </a:r>
            <a:r>
              <a:rPr lang="en-US" sz="3600" b="1" dirty="0"/>
              <a:t>SMART goals</a:t>
            </a:r>
          </a:p>
          <a:p>
            <a:r>
              <a:rPr lang="en-US" sz="3600" b="1" dirty="0" smtClean="0"/>
              <a:t> Identify </a:t>
            </a:r>
            <a:r>
              <a:rPr lang="en-US" sz="3600" b="1" dirty="0"/>
              <a:t>actions</a:t>
            </a:r>
            <a:r>
              <a:rPr lang="en-US" sz="3600" b="1" dirty="0" smtClean="0"/>
              <a:t>, strategies</a:t>
            </a:r>
            <a:r>
              <a:rPr lang="en-US" sz="3600" b="1" dirty="0"/>
              <a:t>, </a:t>
            </a:r>
            <a:r>
              <a:rPr lang="en-US" sz="3600" b="1" dirty="0" smtClean="0"/>
              <a:t>and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interventions</a:t>
            </a:r>
            <a:endParaRPr lang="en-US" sz="3600" b="1" dirty="0"/>
          </a:p>
          <a:p>
            <a:r>
              <a:rPr lang="en-US" sz="3600" b="1" dirty="0" smtClean="0"/>
              <a:t> Determine </a:t>
            </a:r>
            <a:r>
              <a:rPr lang="en-US" sz="3600" b="1" dirty="0"/>
              <a:t>artifacts and evidence</a:t>
            </a:r>
          </a:p>
          <a:p>
            <a:r>
              <a:rPr lang="en-US" sz="3600" b="1" dirty="0" smtClean="0"/>
              <a:t> Establish </a:t>
            </a:r>
            <a:r>
              <a:rPr lang="en-US" sz="3600" b="1" dirty="0"/>
              <a:t>a system for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implementation</a:t>
            </a:r>
            <a:endParaRPr lang="en-US" sz="36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6" y="4221545"/>
            <a:ext cx="3488788" cy="19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168812"/>
            <a:ext cx="6316630" cy="1336431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Implement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Communicate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expectations</a:t>
            </a:r>
            <a:endParaRPr lang="en-US" sz="3600" b="1" dirty="0"/>
          </a:p>
          <a:p>
            <a:r>
              <a:rPr lang="en-US" sz="3600" b="1" dirty="0"/>
              <a:t> Follow incremental </a:t>
            </a:r>
            <a:r>
              <a:rPr lang="en-US" sz="3600" b="1" dirty="0" smtClean="0"/>
              <a:t>steps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Provide </a:t>
            </a:r>
            <a:r>
              <a:rPr lang="en-US" sz="3600" b="1" dirty="0"/>
              <a:t>needed supports </a:t>
            </a:r>
          </a:p>
          <a:p>
            <a:r>
              <a:rPr lang="en-US" sz="3600" b="1" dirty="0" smtClean="0"/>
              <a:t> Identify professional learning to</a:t>
            </a:r>
          </a:p>
          <a:p>
            <a:pPr marL="0" indent="0">
              <a:buNone/>
            </a:pPr>
            <a:r>
              <a:rPr lang="en-US" sz="3600" b="1" dirty="0" smtClean="0"/>
              <a:t>   support implementation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290" name="Picture 2" descr="C:\Users\Paula.Herrema\Desktop\Indian Creek - Title 1 Conference\impl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71" y="1364271"/>
            <a:ext cx="3256706" cy="17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83" y="168812"/>
            <a:ext cx="6316630" cy="1336431"/>
          </a:xfrm>
        </p:spPr>
        <p:txBody>
          <a:bodyPr>
            <a:normAutofit/>
          </a:bodyPr>
          <a:lstStyle/>
          <a:p>
            <a:r>
              <a:rPr lang="en-US" sz="7200" b="0" dirty="0" smtClean="0"/>
              <a:t>Monitor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 Determine </a:t>
            </a:r>
            <a:r>
              <a:rPr lang="en-US" sz="3600" b="1" dirty="0"/>
              <a:t>what is working</a:t>
            </a:r>
          </a:p>
          <a:p>
            <a:r>
              <a:rPr lang="en-US" sz="3600" b="1" dirty="0"/>
              <a:t> Identify needed adjustments</a:t>
            </a:r>
          </a:p>
          <a:p>
            <a:r>
              <a:rPr lang="en-US" sz="3600" b="1" dirty="0"/>
              <a:t> Revise incremental steps</a:t>
            </a:r>
          </a:p>
          <a:p>
            <a:r>
              <a:rPr lang="en-US" sz="3600" b="1" dirty="0" smtClean="0"/>
              <a:t> Evaluate </a:t>
            </a:r>
            <a:r>
              <a:rPr lang="en-US" sz="3600" b="1" dirty="0"/>
              <a:t>impact on student learning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338" name="Picture 2" descr="C:\Users\Paula.Herrema\Desktop\Indian Creek - Title 1 Conference\mon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05" y="783906"/>
            <a:ext cx="2740638" cy="22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Creek Elementary School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86217"/>
              </p:ext>
            </p:extLst>
          </p:nvPr>
        </p:nvGraphicFramePr>
        <p:xfrm>
          <a:off x="1461282" y="2124222"/>
          <a:ext cx="6332220" cy="330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740"/>
                <a:gridCol w="2110740"/>
                <a:gridCol w="2110740"/>
              </a:tblGrid>
              <a:tr h="376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2012</a:t>
                      </a:r>
                      <a:endParaRPr lang="en-US" sz="4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2013</a:t>
                      </a:r>
                      <a:endParaRPr lang="en-US" sz="4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649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CCRPI Score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48.1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46.7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9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Achievement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28.6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26.5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9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Progress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15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14.2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97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GAP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Creek Elementary School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2" y="2099177"/>
            <a:ext cx="7699915" cy="38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2013-2014 </a:t>
            </a:r>
            <a:br>
              <a:rPr lang="en-US" dirty="0"/>
            </a:br>
            <a:r>
              <a:rPr lang="en-US" dirty="0"/>
              <a:t>Instructional Blueprint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5/22/2015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5" y="1825625"/>
            <a:ext cx="712419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A25B6E7437D643BEAAC06D495827D4" ma:contentTypeVersion="1" ma:contentTypeDescription="Create a new document." ma:contentTypeScope="" ma:versionID="66569ed78ef03d9940b56cdcaa4b98c3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targetNamespace="http://schemas.microsoft.com/office/2006/metadata/properties" ma:root="true" ma:fieldsID="e0a227e79e5b6307bbf1572d7d772b37" ns1:_="" ns2:_="">
    <xsd:import namespace="http://schemas.microsoft.com/sharepoint/v3"/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B93596-DB49-4366-9825-CDCFE08D4007}"/>
</file>

<file path=customXml/itemProps2.xml><?xml version="1.0" encoding="utf-8"?>
<ds:datastoreItem xmlns:ds="http://schemas.openxmlformats.org/officeDocument/2006/customXml" ds:itemID="{7241951F-2630-453C-9645-B0E1406A5447}"/>
</file>

<file path=customXml/itemProps3.xml><?xml version="1.0" encoding="utf-8"?>
<ds:datastoreItem xmlns:ds="http://schemas.openxmlformats.org/officeDocument/2006/customXml" ds:itemID="{A7F51714-452B-4857-906F-C6940F14F46C}"/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731</TotalTime>
  <Words>874</Words>
  <Application>Microsoft Office PowerPoint</Application>
  <PresentationFormat>On-screen Show (4:3)</PresentationFormat>
  <Paragraphs>270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Rounded MT Bold</vt:lpstr>
      <vt:lpstr>Calibri</vt:lpstr>
      <vt:lpstr>Times New Roman</vt:lpstr>
      <vt:lpstr>GaDOE-PowerPoint-WhiteTemplate</vt:lpstr>
      <vt:lpstr> School Improvement Planning that increases CCRPI Scores!  13th Annual Title Programs Summer Conference</vt:lpstr>
      <vt:lpstr>Our Collective Work</vt:lpstr>
      <vt:lpstr>Assess</vt:lpstr>
      <vt:lpstr>Plan</vt:lpstr>
      <vt:lpstr>Implement</vt:lpstr>
      <vt:lpstr>Monitor</vt:lpstr>
      <vt:lpstr>Indian Creek Elementary School</vt:lpstr>
      <vt:lpstr>Indian Creek Elementary School</vt:lpstr>
      <vt:lpstr>2013-2014  Instructional Blueprint</vt:lpstr>
      <vt:lpstr>PowerPoint Presentation</vt:lpstr>
      <vt:lpstr>PowerPoint Presentation</vt:lpstr>
      <vt:lpstr> We are striving for excellence! </vt:lpstr>
      <vt:lpstr>Goals for 2013-2014</vt:lpstr>
      <vt:lpstr>Digging deep into the Data</vt:lpstr>
      <vt:lpstr>Responses to Data</vt:lpstr>
      <vt:lpstr>Creating Clear Instructional Expectations</vt:lpstr>
      <vt:lpstr>Establishing a New Culture</vt:lpstr>
      <vt:lpstr>What you FOCUS on will IMPROVE!</vt:lpstr>
      <vt:lpstr>Indian Creek Elementary School</vt:lpstr>
      <vt:lpstr>Indian Creek Elementary School</vt:lpstr>
      <vt:lpstr>Continuous Improvement Process</vt:lpstr>
      <vt:lpstr>Assess</vt:lpstr>
      <vt:lpstr>Plan</vt:lpstr>
      <vt:lpstr>Implement</vt:lpstr>
      <vt:lpstr>Monitor</vt:lpstr>
      <vt:lpstr> FOCUS-WALKS WITH FEEDBACK </vt:lpstr>
      <vt:lpstr>Keep It UP</vt:lpstr>
      <vt:lpstr>Things to BUILD Upon</vt:lpstr>
      <vt:lpstr>Is this BEST For Kids?</vt:lpstr>
      <vt:lpstr>How do we GET there?</vt:lpstr>
      <vt:lpstr>School Improvement Process</vt:lpstr>
      <vt:lpstr> School Improvement Planning that increases CCRPI Scores!  13th Annual Title Programs Summer Conference</vt:lpstr>
      <vt:lpstr>PowerPoint Presentation</vt:lpstr>
    </vt:vector>
  </TitlesOfParts>
  <Company>Georgia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GaDOE</dc:creator>
  <cp:lastModifiedBy>Joann Hooper</cp:lastModifiedBy>
  <cp:revision>36</cp:revision>
  <dcterms:created xsi:type="dcterms:W3CDTF">2015-02-04T20:44:45Z</dcterms:created>
  <dcterms:modified xsi:type="dcterms:W3CDTF">2015-05-22T17:04:34Z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0x01010026A25B6E7437D643BEAAC06D495827D4</vt:lpwstr>
  </property>
  <property fmtid="{D5CDD505-2E9C-101B-9397-08002B2CF9AE}" pid="3" name="TemplateUrl">
    <vt:lpwstr/>
  </property>
  <property fmtid="{D5CDD505-2E9C-101B-9397-08002B2CF9AE}" pid="4" name="Order">
    <vt:r8>140700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Page">
    <vt:lpwstr/>
  </property>
  <property fmtid="{D5CDD505-2E9C-101B-9397-08002B2CF9AE}" pid="10" name="Page SubHeader">
    <vt:lpwstr/>
  </property>
</Properties>
</file>