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4.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6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theme/theme1.xml" ContentType="application/vnd.openxmlformats-officedocument.theme+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7" r:id="rId2"/>
    <p:sldId id="258" r:id="rId3"/>
    <p:sldId id="321" r:id="rId4"/>
    <p:sldId id="300" r:id="rId5"/>
    <p:sldId id="296" r:id="rId6"/>
    <p:sldId id="297" r:id="rId7"/>
    <p:sldId id="298" r:id="rId8"/>
    <p:sldId id="299" r:id="rId9"/>
    <p:sldId id="301" r:id="rId10"/>
    <p:sldId id="302" r:id="rId11"/>
    <p:sldId id="303" r:id="rId12"/>
    <p:sldId id="304" r:id="rId13"/>
    <p:sldId id="305" r:id="rId14"/>
    <p:sldId id="306" r:id="rId15"/>
    <p:sldId id="307" r:id="rId16"/>
    <p:sldId id="328" r:id="rId17"/>
    <p:sldId id="259" r:id="rId18"/>
    <p:sldId id="308" r:id="rId19"/>
    <p:sldId id="309" r:id="rId20"/>
    <p:sldId id="310" r:id="rId21"/>
    <p:sldId id="311" r:id="rId22"/>
    <p:sldId id="322" r:id="rId23"/>
    <p:sldId id="323" r:id="rId24"/>
    <p:sldId id="312" r:id="rId25"/>
    <p:sldId id="313" r:id="rId26"/>
    <p:sldId id="314" r:id="rId27"/>
    <p:sldId id="315" r:id="rId28"/>
    <p:sldId id="316" r:id="rId29"/>
    <p:sldId id="317" r:id="rId30"/>
    <p:sldId id="318" r:id="rId31"/>
    <p:sldId id="319" r:id="rId32"/>
    <p:sldId id="261" r:id="rId33"/>
    <p:sldId id="262" r:id="rId34"/>
    <p:sldId id="324" r:id="rId35"/>
    <p:sldId id="264" r:id="rId36"/>
    <p:sldId id="265" r:id="rId37"/>
    <p:sldId id="325" r:id="rId38"/>
    <p:sldId id="267" r:id="rId39"/>
    <p:sldId id="268" r:id="rId40"/>
    <p:sldId id="270" r:id="rId41"/>
    <p:sldId id="326" r:id="rId42"/>
    <p:sldId id="271" r:id="rId43"/>
    <p:sldId id="272" r:id="rId44"/>
    <p:sldId id="273" r:id="rId45"/>
    <p:sldId id="274" r:id="rId46"/>
    <p:sldId id="275" r:id="rId47"/>
    <p:sldId id="276" r:id="rId48"/>
    <p:sldId id="277" r:id="rId49"/>
    <p:sldId id="278" r:id="rId50"/>
    <p:sldId id="279" r:id="rId51"/>
    <p:sldId id="280" r:id="rId52"/>
    <p:sldId id="281" r:id="rId53"/>
    <p:sldId id="282" r:id="rId54"/>
    <p:sldId id="283" r:id="rId55"/>
    <p:sldId id="284" r:id="rId56"/>
    <p:sldId id="286" r:id="rId57"/>
    <p:sldId id="287" r:id="rId58"/>
    <p:sldId id="288" r:id="rId59"/>
    <p:sldId id="289" r:id="rId60"/>
    <p:sldId id="290" r:id="rId61"/>
    <p:sldId id="291" r:id="rId62"/>
    <p:sldId id="292" r:id="rId63"/>
    <p:sldId id="293" r:id="rId64"/>
    <p:sldId id="327" r:id="rId65"/>
    <p:sldId id="294" r:id="rId66"/>
    <p:sldId id="29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1374"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75"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BF0053-504E-46F6-942A-F19BB12AE4CE}"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n-US"/>
        </a:p>
      </dgm:t>
    </dgm:pt>
    <dgm:pt modelId="{21FB1255-DB0E-4F5A-87EB-1A86D24A3148}">
      <dgm:prSet phldrT="[Text]"/>
      <dgm:spPr/>
      <dgm:t>
        <a:bodyPr/>
        <a:lstStyle/>
        <a:p>
          <a:r>
            <a:rPr lang="en-US" dirty="0" smtClean="0"/>
            <a:t>Title I, Part A – Including Homeless and N&amp;D</a:t>
          </a:r>
          <a:endParaRPr lang="en-US" dirty="0"/>
        </a:p>
      </dgm:t>
    </dgm:pt>
    <dgm:pt modelId="{14715EAE-1F7C-401D-9617-65E36C2487E0}" type="parTrans" cxnId="{E67D7E80-55B5-4A04-A652-5C2E5B3A0187}">
      <dgm:prSet/>
      <dgm:spPr/>
      <dgm:t>
        <a:bodyPr/>
        <a:lstStyle/>
        <a:p>
          <a:endParaRPr lang="en-US"/>
        </a:p>
      </dgm:t>
    </dgm:pt>
    <dgm:pt modelId="{B83F3B7C-42E1-4A5B-9010-BD2885A77D97}" type="sibTrans" cxnId="{E67D7E80-55B5-4A04-A652-5C2E5B3A0187}">
      <dgm:prSet/>
      <dgm:spPr/>
      <dgm:t>
        <a:bodyPr/>
        <a:lstStyle/>
        <a:p>
          <a:endParaRPr lang="en-US"/>
        </a:p>
      </dgm:t>
    </dgm:pt>
    <dgm:pt modelId="{E00983B9-E88D-4002-B3B7-E542518CAF74}">
      <dgm:prSet phldrT="[Text]"/>
      <dgm:spPr/>
      <dgm:t>
        <a:bodyPr/>
        <a:lstStyle/>
        <a:p>
          <a:r>
            <a:rPr lang="en-US" dirty="0" smtClean="0"/>
            <a:t>Title I, Part C - Migrant</a:t>
          </a:r>
          <a:endParaRPr lang="en-US" dirty="0"/>
        </a:p>
      </dgm:t>
    </dgm:pt>
    <dgm:pt modelId="{DAE734AA-1E82-4263-86A2-A20C5757BFBC}" type="parTrans" cxnId="{3CBF394C-8C26-46E6-8AFC-4449F14941E4}">
      <dgm:prSet/>
      <dgm:spPr/>
      <dgm:t>
        <a:bodyPr/>
        <a:lstStyle/>
        <a:p>
          <a:endParaRPr lang="en-US"/>
        </a:p>
      </dgm:t>
    </dgm:pt>
    <dgm:pt modelId="{E879A02C-DEC4-4CD8-9DEB-2C66BE556263}" type="sibTrans" cxnId="{3CBF394C-8C26-46E6-8AFC-4449F14941E4}">
      <dgm:prSet/>
      <dgm:spPr/>
      <dgm:t>
        <a:bodyPr/>
        <a:lstStyle/>
        <a:p>
          <a:endParaRPr lang="en-US"/>
        </a:p>
      </dgm:t>
    </dgm:pt>
    <dgm:pt modelId="{C4323A0E-0D53-4DEE-B47C-C620497DB0DD}">
      <dgm:prSet phldrT="[Text]"/>
      <dgm:spPr/>
      <dgm:t>
        <a:bodyPr/>
        <a:lstStyle/>
        <a:p>
          <a:r>
            <a:rPr lang="en-US" dirty="0" smtClean="0"/>
            <a:t>1003(g) SIG</a:t>
          </a:r>
          <a:endParaRPr lang="en-US" dirty="0"/>
        </a:p>
      </dgm:t>
    </dgm:pt>
    <dgm:pt modelId="{5595439E-089F-4881-AC4D-1130C99D9B72}" type="parTrans" cxnId="{09E59DBD-1299-45FA-A5B4-B4B7B547AA36}">
      <dgm:prSet/>
      <dgm:spPr/>
      <dgm:t>
        <a:bodyPr/>
        <a:lstStyle/>
        <a:p>
          <a:endParaRPr lang="en-US"/>
        </a:p>
      </dgm:t>
    </dgm:pt>
    <dgm:pt modelId="{889155FA-A892-42C0-A4D4-A6B72A11965F}" type="sibTrans" cxnId="{09E59DBD-1299-45FA-A5B4-B4B7B547AA36}">
      <dgm:prSet/>
      <dgm:spPr/>
      <dgm:t>
        <a:bodyPr/>
        <a:lstStyle/>
        <a:p>
          <a:endParaRPr lang="en-US"/>
        </a:p>
      </dgm:t>
    </dgm:pt>
    <dgm:pt modelId="{506D48E1-DD90-48E3-9448-2A5F368BDD6B}">
      <dgm:prSet phldrT="[Text]"/>
      <dgm:spPr/>
      <dgm:t>
        <a:bodyPr/>
        <a:lstStyle/>
        <a:p>
          <a:r>
            <a:rPr lang="en-US" dirty="0" smtClean="0"/>
            <a:t>IDEA – Special Education</a:t>
          </a:r>
          <a:endParaRPr lang="en-US" dirty="0"/>
        </a:p>
      </dgm:t>
    </dgm:pt>
    <dgm:pt modelId="{77F6C7CE-6E50-4F5D-8A95-FDD23D97842B}" type="parTrans" cxnId="{94F8F285-23DC-40A9-A439-0DC571582D18}">
      <dgm:prSet/>
      <dgm:spPr/>
      <dgm:t>
        <a:bodyPr/>
        <a:lstStyle/>
        <a:p>
          <a:endParaRPr lang="en-US"/>
        </a:p>
      </dgm:t>
    </dgm:pt>
    <dgm:pt modelId="{87BDB65F-FE4B-4C35-92C3-BB0D8E476937}" type="sibTrans" cxnId="{94F8F285-23DC-40A9-A439-0DC571582D18}">
      <dgm:prSet/>
      <dgm:spPr/>
      <dgm:t>
        <a:bodyPr/>
        <a:lstStyle/>
        <a:p>
          <a:endParaRPr lang="en-US"/>
        </a:p>
      </dgm:t>
    </dgm:pt>
    <dgm:pt modelId="{1B667616-1EF9-44D9-9F5F-C9E5BA7484C1}">
      <dgm:prSet phldrT="[Text]"/>
      <dgm:spPr/>
      <dgm:t>
        <a:bodyPr/>
        <a:lstStyle/>
        <a:p>
          <a:r>
            <a:rPr lang="en-US" dirty="0" smtClean="0"/>
            <a:t>Title II, Part A – Teacher Quality</a:t>
          </a:r>
          <a:endParaRPr lang="en-US" dirty="0"/>
        </a:p>
      </dgm:t>
    </dgm:pt>
    <dgm:pt modelId="{6FE37938-27F3-4685-80E7-C652C3C5F8FD}" type="parTrans" cxnId="{FF3EC0DD-C567-4A38-AD44-E6E5B67A8EC0}">
      <dgm:prSet/>
      <dgm:spPr/>
      <dgm:t>
        <a:bodyPr/>
        <a:lstStyle/>
        <a:p>
          <a:endParaRPr lang="en-US"/>
        </a:p>
      </dgm:t>
    </dgm:pt>
    <dgm:pt modelId="{6ED735EC-4706-42AE-8C40-C97FAA45E328}" type="sibTrans" cxnId="{FF3EC0DD-C567-4A38-AD44-E6E5B67A8EC0}">
      <dgm:prSet/>
      <dgm:spPr/>
      <dgm:t>
        <a:bodyPr/>
        <a:lstStyle/>
        <a:p>
          <a:endParaRPr lang="en-US"/>
        </a:p>
      </dgm:t>
    </dgm:pt>
    <dgm:pt modelId="{43B04AD8-645A-4267-9F68-2CDF904FCEDE}">
      <dgm:prSet phldrT="[Text]"/>
      <dgm:spPr/>
      <dgm:t>
        <a:bodyPr/>
        <a:lstStyle/>
        <a:p>
          <a:r>
            <a:rPr lang="en-US" dirty="0" smtClean="0"/>
            <a:t>Pre-K – Early Learning</a:t>
          </a:r>
          <a:endParaRPr lang="en-US" dirty="0"/>
        </a:p>
      </dgm:t>
    </dgm:pt>
    <dgm:pt modelId="{B633D3A0-BB95-4666-A713-E8ED0999A557}" type="parTrans" cxnId="{8686B3DA-CECF-40A9-8479-06B289C63C64}">
      <dgm:prSet/>
      <dgm:spPr/>
      <dgm:t>
        <a:bodyPr/>
        <a:lstStyle/>
        <a:p>
          <a:endParaRPr lang="en-US"/>
        </a:p>
      </dgm:t>
    </dgm:pt>
    <dgm:pt modelId="{00E01A71-72F4-47D0-92E9-722F40796236}" type="sibTrans" cxnId="{8686B3DA-CECF-40A9-8479-06B289C63C64}">
      <dgm:prSet/>
      <dgm:spPr/>
      <dgm:t>
        <a:bodyPr/>
        <a:lstStyle/>
        <a:p>
          <a:endParaRPr lang="en-US"/>
        </a:p>
      </dgm:t>
    </dgm:pt>
    <dgm:pt modelId="{2EEB5B22-67FC-4B9A-8EEB-7DC23B67ADE6}">
      <dgm:prSet phldrT="[Text]"/>
      <dgm:spPr/>
      <dgm:t>
        <a:bodyPr/>
        <a:lstStyle/>
        <a:p>
          <a:r>
            <a:rPr lang="en-US" dirty="0" smtClean="0"/>
            <a:t>Title III, Part C – ELL</a:t>
          </a:r>
          <a:endParaRPr lang="en-US" dirty="0"/>
        </a:p>
      </dgm:t>
    </dgm:pt>
    <dgm:pt modelId="{375F0401-F0CE-4985-BDB2-A53BA12AE363}" type="parTrans" cxnId="{47736B90-A125-4835-B4C6-6CC1A888D7C7}">
      <dgm:prSet/>
      <dgm:spPr/>
      <dgm:t>
        <a:bodyPr/>
        <a:lstStyle/>
        <a:p>
          <a:endParaRPr lang="en-US"/>
        </a:p>
      </dgm:t>
    </dgm:pt>
    <dgm:pt modelId="{250CBA1C-C0BE-41CC-B9CD-32C32687B809}" type="sibTrans" cxnId="{47736B90-A125-4835-B4C6-6CC1A888D7C7}">
      <dgm:prSet/>
      <dgm:spPr/>
      <dgm:t>
        <a:bodyPr/>
        <a:lstStyle/>
        <a:p>
          <a:endParaRPr lang="en-US"/>
        </a:p>
      </dgm:t>
    </dgm:pt>
    <dgm:pt modelId="{BA0272C5-E8D1-4072-A165-E075FEDE9B60}">
      <dgm:prSet phldrT="[Text]"/>
      <dgm:spPr/>
      <dgm:t>
        <a:bodyPr/>
        <a:lstStyle/>
        <a:p>
          <a:r>
            <a:rPr lang="en-US" dirty="0" smtClean="0"/>
            <a:t>Curriculum Specialists</a:t>
          </a:r>
          <a:endParaRPr lang="en-US" dirty="0"/>
        </a:p>
      </dgm:t>
    </dgm:pt>
    <dgm:pt modelId="{62CF80A9-2E4F-42C7-8CBC-46B14EA08A61}" type="parTrans" cxnId="{E6E68010-9D62-4EF7-99D8-93C22081F55C}">
      <dgm:prSet/>
      <dgm:spPr/>
      <dgm:t>
        <a:bodyPr/>
        <a:lstStyle/>
        <a:p>
          <a:endParaRPr lang="en-US"/>
        </a:p>
      </dgm:t>
    </dgm:pt>
    <dgm:pt modelId="{2307637B-1FC2-40FF-B11E-68DEB7741206}" type="sibTrans" cxnId="{E6E68010-9D62-4EF7-99D8-93C22081F55C}">
      <dgm:prSet/>
      <dgm:spPr/>
      <dgm:t>
        <a:bodyPr/>
        <a:lstStyle/>
        <a:p>
          <a:endParaRPr lang="en-US"/>
        </a:p>
      </dgm:t>
    </dgm:pt>
    <dgm:pt modelId="{00D3B438-CC42-46D4-BA53-5E4798D53D3B}">
      <dgm:prSet phldrT="[Text]"/>
      <dgm:spPr/>
      <dgm:t>
        <a:bodyPr/>
        <a:lstStyle/>
        <a:p>
          <a:r>
            <a:rPr lang="en-US" dirty="0" smtClean="0"/>
            <a:t>1003(a) -  School Improvement</a:t>
          </a:r>
          <a:endParaRPr lang="en-US" dirty="0"/>
        </a:p>
      </dgm:t>
    </dgm:pt>
    <dgm:pt modelId="{2D4B5F79-D11B-4B74-B142-E1EF0F6BEE0A}" type="parTrans" cxnId="{D0AEB560-6450-4A0C-84E0-BF2E8FC54B3C}">
      <dgm:prSet/>
      <dgm:spPr/>
      <dgm:t>
        <a:bodyPr/>
        <a:lstStyle/>
        <a:p>
          <a:endParaRPr lang="en-US"/>
        </a:p>
      </dgm:t>
    </dgm:pt>
    <dgm:pt modelId="{1B5E123A-8748-4AF4-AEB9-AA12E9317D12}" type="sibTrans" cxnId="{D0AEB560-6450-4A0C-84E0-BF2E8FC54B3C}">
      <dgm:prSet/>
      <dgm:spPr/>
      <dgm:t>
        <a:bodyPr/>
        <a:lstStyle/>
        <a:p>
          <a:endParaRPr lang="en-US"/>
        </a:p>
      </dgm:t>
    </dgm:pt>
    <dgm:pt modelId="{9B9E66C2-C922-48CD-AB91-02A551F22695}">
      <dgm:prSet phldrT="[Text]"/>
      <dgm:spPr/>
      <dgm:t>
        <a:bodyPr/>
        <a:lstStyle/>
        <a:p>
          <a:r>
            <a:rPr lang="en-US" dirty="0" smtClean="0"/>
            <a:t>Finance &amp; Budget</a:t>
          </a:r>
          <a:endParaRPr lang="en-US" dirty="0"/>
        </a:p>
      </dgm:t>
    </dgm:pt>
    <dgm:pt modelId="{4C798D99-2786-46DB-897B-22B061201F01}" type="parTrans" cxnId="{FC6A6429-F3CC-45DA-A4B1-7CDAA34B38E5}">
      <dgm:prSet/>
      <dgm:spPr/>
      <dgm:t>
        <a:bodyPr/>
        <a:lstStyle/>
        <a:p>
          <a:endParaRPr lang="en-US"/>
        </a:p>
      </dgm:t>
    </dgm:pt>
    <dgm:pt modelId="{E7A0C260-742C-493D-A1CC-37F0A5DC95FE}" type="sibTrans" cxnId="{FC6A6429-F3CC-45DA-A4B1-7CDAA34B38E5}">
      <dgm:prSet/>
      <dgm:spPr/>
      <dgm:t>
        <a:bodyPr/>
        <a:lstStyle/>
        <a:p>
          <a:endParaRPr lang="en-US"/>
        </a:p>
      </dgm:t>
    </dgm:pt>
    <dgm:pt modelId="{A7CFCD61-13AF-4EFA-ADAA-83C10E570C63}" type="pres">
      <dgm:prSet presAssocID="{91BF0053-504E-46F6-942A-F19BB12AE4CE}" presName="cycle" presStyleCnt="0">
        <dgm:presLayoutVars>
          <dgm:dir/>
          <dgm:resizeHandles val="exact"/>
        </dgm:presLayoutVars>
      </dgm:prSet>
      <dgm:spPr/>
      <dgm:t>
        <a:bodyPr/>
        <a:lstStyle/>
        <a:p>
          <a:endParaRPr lang="en-US"/>
        </a:p>
      </dgm:t>
    </dgm:pt>
    <dgm:pt modelId="{55DB3E8F-BA65-4258-8F6B-66D8EBFC76A7}" type="pres">
      <dgm:prSet presAssocID="{21FB1255-DB0E-4F5A-87EB-1A86D24A3148}" presName="node" presStyleLbl="node1" presStyleIdx="0" presStyleCnt="10">
        <dgm:presLayoutVars>
          <dgm:bulletEnabled val="1"/>
        </dgm:presLayoutVars>
      </dgm:prSet>
      <dgm:spPr/>
      <dgm:t>
        <a:bodyPr/>
        <a:lstStyle/>
        <a:p>
          <a:endParaRPr lang="en-US"/>
        </a:p>
      </dgm:t>
    </dgm:pt>
    <dgm:pt modelId="{3EC9CF09-C8BC-467C-8B3E-782FF7417D1A}" type="pres">
      <dgm:prSet presAssocID="{B83F3B7C-42E1-4A5B-9010-BD2885A77D97}" presName="sibTrans" presStyleLbl="sibTrans2D1" presStyleIdx="0" presStyleCnt="10"/>
      <dgm:spPr/>
      <dgm:t>
        <a:bodyPr/>
        <a:lstStyle/>
        <a:p>
          <a:endParaRPr lang="en-US"/>
        </a:p>
      </dgm:t>
    </dgm:pt>
    <dgm:pt modelId="{785179E4-CF69-41EF-846D-129BFE3E1F60}" type="pres">
      <dgm:prSet presAssocID="{B83F3B7C-42E1-4A5B-9010-BD2885A77D97}" presName="connectorText" presStyleLbl="sibTrans2D1" presStyleIdx="0" presStyleCnt="10"/>
      <dgm:spPr/>
      <dgm:t>
        <a:bodyPr/>
        <a:lstStyle/>
        <a:p>
          <a:endParaRPr lang="en-US"/>
        </a:p>
      </dgm:t>
    </dgm:pt>
    <dgm:pt modelId="{3CEAD2A2-247D-4148-A0E2-A262613609FE}" type="pres">
      <dgm:prSet presAssocID="{E00983B9-E88D-4002-B3B7-E542518CAF74}" presName="node" presStyleLbl="node1" presStyleIdx="1" presStyleCnt="10">
        <dgm:presLayoutVars>
          <dgm:bulletEnabled val="1"/>
        </dgm:presLayoutVars>
      </dgm:prSet>
      <dgm:spPr/>
      <dgm:t>
        <a:bodyPr/>
        <a:lstStyle/>
        <a:p>
          <a:endParaRPr lang="en-US"/>
        </a:p>
      </dgm:t>
    </dgm:pt>
    <dgm:pt modelId="{CB002A27-53AD-4718-AAF9-CEEACA640C1C}" type="pres">
      <dgm:prSet presAssocID="{E879A02C-DEC4-4CD8-9DEB-2C66BE556263}" presName="sibTrans" presStyleLbl="sibTrans2D1" presStyleIdx="1" presStyleCnt="10"/>
      <dgm:spPr/>
      <dgm:t>
        <a:bodyPr/>
        <a:lstStyle/>
        <a:p>
          <a:endParaRPr lang="en-US"/>
        </a:p>
      </dgm:t>
    </dgm:pt>
    <dgm:pt modelId="{791DF6A6-D580-40FB-A400-F1AD253F1F86}" type="pres">
      <dgm:prSet presAssocID="{E879A02C-DEC4-4CD8-9DEB-2C66BE556263}" presName="connectorText" presStyleLbl="sibTrans2D1" presStyleIdx="1" presStyleCnt="10"/>
      <dgm:spPr/>
      <dgm:t>
        <a:bodyPr/>
        <a:lstStyle/>
        <a:p>
          <a:endParaRPr lang="en-US"/>
        </a:p>
      </dgm:t>
    </dgm:pt>
    <dgm:pt modelId="{E8F64E4C-FE4A-4EF0-99DF-B81EDD1312A4}" type="pres">
      <dgm:prSet presAssocID="{C4323A0E-0D53-4DEE-B47C-C620497DB0DD}" presName="node" presStyleLbl="node1" presStyleIdx="2" presStyleCnt="10">
        <dgm:presLayoutVars>
          <dgm:bulletEnabled val="1"/>
        </dgm:presLayoutVars>
      </dgm:prSet>
      <dgm:spPr/>
      <dgm:t>
        <a:bodyPr/>
        <a:lstStyle/>
        <a:p>
          <a:endParaRPr lang="en-US"/>
        </a:p>
      </dgm:t>
    </dgm:pt>
    <dgm:pt modelId="{C19F219E-FA72-4A93-BDB0-FFA98B9371AB}" type="pres">
      <dgm:prSet presAssocID="{889155FA-A892-42C0-A4D4-A6B72A11965F}" presName="sibTrans" presStyleLbl="sibTrans2D1" presStyleIdx="2" presStyleCnt="10"/>
      <dgm:spPr/>
      <dgm:t>
        <a:bodyPr/>
        <a:lstStyle/>
        <a:p>
          <a:endParaRPr lang="en-US"/>
        </a:p>
      </dgm:t>
    </dgm:pt>
    <dgm:pt modelId="{A1D7F0DA-CDB0-455A-A766-AE595103F6AA}" type="pres">
      <dgm:prSet presAssocID="{889155FA-A892-42C0-A4D4-A6B72A11965F}" presName="connectorText" presStyleLbl="sibTrans2D1" presStyleIdx="2" presStyleCnt="10"/>
      <dgm:spPr/>
      <dgm:t>
        <a:bodyPr/>
        <a:lstStyle/>
        <a:p>
          <a:endParaRPr lang="en-US"/>
        </a:p>
      </dgm:t>
    </dgm:pt>
    <dgm:pt modelId="{A588581A-B13E-44B8-83E8-EDD1E134B9E6}" type="pres">
      <dgm:prSet presAssocID="{506D48E1-DD90-48E3-9448-2A5F368BDD6B}" presName="node" presStyleLbl="node1" presStyleIdx="3" presStyleCnt="10">
        <dgm:presLayoutVars>
          <dgm:bulletEnabled val="1"/>
        </dgm:presLayoutVars>
      </dgm:prSet>
      <dgm:spPr/>
      <dgm:t>
        <a:bodyPr/>
        <a:lstStyle/>
        <a:p>
          <a:endParaRPr lang="en-US"/>
        </a:p>
      </dgm:t>
    </dgm:pt>
    <dgm:pt modelId="{6484310D-909D-49B6-ABEC-C56C6A3D1D14}" type="pres">
      <dgm:prSet presAssocID="{87BDB65F-FE4B-4C35-92C3-BB0D8E476937}" presName="sibTrans" presStyleLbl="sibTrans2D1" presStyleIdx="3" presStyleCnt="10"/>
      <dgm:spPr/>
      <dgm:t>
        <a:bodyPr/>
        <a:lstStyle/>
        <a:p>
          <a:endParaRPr lang="en-US"/>
        </a:p>
      </dgm:t>
    </dgm:pt>
    <dgm:pt modelId="{BB24FEDD-9C5F-4100-B0A6-D435F847BB85}" type="pres">
      <dgm:prSet presAssocID="{87BDB65F-FE4B-4C35-92C3-BB0D8E476937}" presName="connectorText" presStyleLbl="sibTrans2D1" presStyleIdx="3" presStyleCnt="10"/>
      <dgm:spPr/>
      <dgm:t>
        <a:bodyPr/>
        <a:lstStyle/>
        <a:p>
          <a:endParaRPr lang="en-US"/>
        </a:p>
      </dgm:t>
    </dgm:pt>
    <dgm:pt modelId="{ECA7B6F0-82B8-4D4F-9C6F-AE34D8BBDACF}" type="pres">
      <dgm:prSet presAssocID="{1B667616-1EF9-44D9-9F5F-C9E5BA7484C1}" presName="node" presStyleLbl="node1" presStyleIdx="4" presStyleCnt="10">
        <dgm:presLayoutVars>
          <dgm:bulletEnabled val="1"/>
        </dgm:presLayoutVars>
      </dgm:prSet>
      <dgm:spPr/>
      <dgm:t>
        <a:bodyPr/>
        <a:lstStyle/>
        <a:p>
          <a:endParaRPr lang="en-US"/>
        </a:p>
      </dgm:t>
    </dgm:pt>
    <dgm:pt modelId="{8B89B88A-7349-49D5-B004-B6B77A11D6F1}" type="pres">
      <dgm:prSet presAssocID="{6ED735EC-4706-42AE-8C40-C97FAA45E328}" presName="sibTrans" presStyleLbl="sibTrans2D1" presStyleIdx="4" presStyleCnt="10"/>
      <dgm:spPr/>
      <dgm:t>
        <a:bodyPr/>
        <a:lstStyle/>
        <a:p>
          <a:endParaRPr lang="en-US"/>
        </a:p>
      </dgm:t>
    </dgm:pt>
    <dgm:pt modelId="{8E429B26-6CD5-4E3A-821C-4D3D4AAE24F5}" type="pres">
      <dgm:prSet presAssocID="{6ED735EC-4706-42AE-8C40-C97FAA45E328}" presName="connectorText" presStyleLbl="sibTrans2D1" presStyleIdx="4" presStyleCnt="10"/>
      <dgm:spPr/>
      <dgm:t>
        <a:bodyPr/>
        <a:lstStyle/>
        <a:p>
          <a:endParaRPr lang="en-US"/>
        </a:p>
      </dgm:t>
    </dgm:pt>
    <dgm:pt modelId="{B07D211A-1FA0-4487-8E8E-70D36E3CA626}" type="pres">
      <dgm:prSet presAssocID="{43B04AD8-645A-4267-9F68-2CDF904FCEDE}" presName="node" presStyleLbl="node1" presStyleIdx="5" presStyleCnt="10">
        <dgm:presLayoutVars>
          <dgm:bulletEnabled val="1"/>
        </dgm:presLayoutVars>
      </dgm:prSet>
      <dgm:spPr/>
      <dgm:t>
        <a:bodyPr/>
        <a:lstStyle/>
        <a:p>
          <a:endParaRPr lang="en-US"/>
        </a:p>
      </dgm:t>
    </dgm:pt>
    <dgm:pt modelId="{1204F445-ECFA-4ABC-A5E3-BBBF493A25E9}" type="pres">
      <dgm:prSet presAssocID="{00E01A71-72F4-47D0-92E9-722F40796236}" presName="sibTrans" presStyleLbl="sibTrans2D1" presStyleIdx="5" presStyleCnt="10"/>
      <dgm:spPr/>
      <dgm:t>
        <a:bodyPr/>
        <a:lstStyle/>
        <a:p>
          <a:endParaRPr lang="en-US"/>
        </a:p>
      </dgm:t>
    </dgm:pt>
    <dgm:pt modelId="{BA065FCF-3B23-4F7D-A9CE-2ED0A7988952}" type="pres">
      <dgm:prSet presAssocID="{00E01A71-72F4-47D0-92E9-722F40796236}" presName="connectorText" presStyleLbl="sibTrans2D1" presStyleIdx="5" presStyleCnt="10"/>
      <dgm:spPr/>
      <dgm:t>
        <a:bodyPr/>
        <a:lstStyle/>
        <a:p>
          <a:endParaRPr lang="en-US"/>
        </a:p>
      </dgm:t>
    </dgm:pt>
    <dgm:pt modelId="{C3780244-7B81-4C4A-BDED-DBAB769CDB78}" type="pres">
      <dgm:prSet presAssocID="{2EEB5B22-67FC-4B9A-8EEB-7DC23B67ADE6}" presName="node" presStyleLbl="node1" presStyleIdx="6" presStyleCnt="10">
        <dgm:presLayoutVars>
          <dgm:bulletEnabled val="1"/>
        </dgm:presLayoutVars>
      </dgm:prSet>
      <dgm:spPr/>
      <dgm:t>
        <a:bodyPr/>
        <a:lstStyle/>
        <a:p>
          <a:endParaRPr lang="en-US"/>
        </a:p>
      </dgm:t>
    </dgm:pt>
    <dgm:pt modelId="{EB29FA71-A8C6-469E-81EE-5CF8BD5C62C9}" type="pres">
      <dgm:prSet presAssocID="{250CBA1C-C0BE-41CC-B9CD-32C32687B809}" presName="sibTrans" presStyleLbl="sibTrans2D1" presStyleIdx="6" presStyleCnt="10"/>
      <dgm:spPr/>
      <dgm:t>
        <a:bodyPr/>
        <a:lstStyle/>
        <a:p>
          <a:endParaRPr lang="en-US"/>
        </a:p>
      </dgm:t>
    </dgm:pt>
    <dgm:pt modelId="{73301E60-A569-41D3-9B11-5BEEE93FB442}" type="pres">
      <dgm:prSet presAssocID="{250CBA1C-C0BE-41CC-B9CD-32C32687B809}" presName="connectorText" presStyleLbl="sibTrans2D1" presStyleIdx="6" presStyleCnt="10"/>
      <dgm:spPr/>
      <dgm:t>
        <a:bodyPr/>
        <a:lstStyle/>
        <a:p>
          <a:endParaRPr lang="en-US"/>
        </a:p>
      </dgm:t>
    </dgm:pt>
    <dgm:pt modelId="{03B277D4-2E9D-405E-A967-00E18D33E71F}" type="pres">
      <dgm:prSet presAssocID="{BA0272C5-E8D1-4072-A165-E075FEDE9B60}" presName="node" presStyleLbl="node1" presStyleIdx="7" presStyleCnt="10">
        <dgm:presLayoutVars>
          <dgm:bulletEnabled val="1"/>
        </dgm:presLayoutVars>
      </dgm:prSet>
      <dgm:spPr/>
      <dgm:t>
        <a:bodyPr/>
        <a:lstStyle/>
        <a:p>
          <a:endParaRPr lang="en-US"/>
        </a:p>
      </dgm:t>
    </dgm:pt>
    <dgm:pt modelId="{000936D4-C6F1-420D-A816-EFA4E46F047E}" type="pres">
      <dgm:prSet presAssocID="{2307637B-1FC2-40FF-B11E-68DEB7741206}" presName="sibTrans" presStyleLbl="sibTrans2D1" presStyleIdx="7" presStyleCnt="10"/>
      <dgm:spPr/>
      <dgm:t>
        <a:bodyPr/>
        <a:lstStyle/>
        <a:p>
          <a:endParaRPr lang="en-US"/>
        </a:p>
      </dgm:t>
    </dgm:pt>
    <dgm:pt modelId="{4B2B8821-0A84-4563-929B-9CE7BA94F410}" type="pres">
      <dgm:prSet presAssocID="{2307637B-1FC2-40FF-B11E-68DEB7741206}" presName="connectorText" presStyleLbl="sibTrans2D1" presStyleIdx="7" presStyleCnt="10"/>
      <dgm:spPr/>
      <dgm:t>
        <a:bodyPr/>
        <a:lstStyle/>
        <a:p>
          <a:endParaRPr lang="en-US"/>
        </a:p>
      </dgm:t>
    </dgm:pt>
    <dgm:pt modelId="{DF0FA407-D3C1-4CF2-B983-1451D96C23BE}" type="pres">
      <dgm:prSet presAssocID="{00D3B438-CC42-46D4-BA53-5E4798D53D3B}" presName="node" presStyleLbl="node1" presStyleIdx="8" presStyleCnt="10">
        <dgm:presLayoutVars>
          <dgm:bulletEnabled val="1"/>
        </dgm:presLayoutVars>
      </dgm:prSet>
      <dgm:spPr/>
      <dgm:t>
        <a:bodyPr/>
        <a:lstStyle/>
        <a:p>
          <a:endParaRPr lang="en-US"/>
        </a:p>
      </dgm:t>
    </dgm:pt>
    <dgm:pt modelId="{0289EC3B-9A2F-4B86-A1FD-32206EAC7CAF}" type="pres">
      <dgm:prSet presAssocID="{1B5E123A-8748-4AF4-AEB9-AA12E9317D12}" presName="sibTrans" presStyleLbl="sibTrans2D1" presStyleIdx="8" presStyleCnt="10"/>
      <dgm:spPr/>
      <dgm:t>
        <a:bodyPr/>
        <a:lstStyle/>
        <a:p>
          <a:endParaRPr lang="en-US"/>
        </a:p>
      </dgm:t>
    </dgm:pt>
    <dgm:pt modelId="{2F445DB6-FB17-4AFC-BD85-85E752C3D9B7}" type="pres">
      <dgm:prSet presAssocID="{1B5E123A-8748-4AF4-AEB9-AA12E9317D12}" presName="connectorText" presStyleLbl="sibTrans2D1" presStyleIdx="8" presStyleCnt="10"/>
      <dgm:spPr/>
      <dgm:t>
        <a:bodyPr/>
        <a:lstStyle/>
        <a:p>
          <a:endParaRPr lang="en-US"/>
        </a:p>
      </dgm:t>
    </dgm:pt>
    <dgm:pt modelId="{EEAF7EC0-A0EA-48FD-B012-823E954BF447}" type="pres">
      <dgm:prSet presAssocID="{9B9E66C2-C922-48CD-AB91-02A551F22695}" presName="node" presStyleLbl="node1" presStyleIdx="9" presStyleCnt="10">
        <dgm:presLayoutVars>
          <dgm:bulletEnabled val="1"/>
        </dgm:presLayoutVars>
      </dgm:prSet>
      <dgm:spPr/>
      <dgm:t>
        <a:bodyPr/>
        <a:lstStyle/>
        <a:p>
          <a:endParaRPr lang="en-US"/>
        </a:p>
      </dgm:t>
    </dgm:pt>
    <dgm:pt modelId="{5FCE7F9C-D2EE-438C-92E4-7EFC16FFCCC8}" type="pres">
      <dgm:prSet presAssocID="{E7A0C260-742C-493D-A1CC-37F0A5DC95FE}" presName="sibTrans" presStyleLbl="sibTrans2D1" presStyleIdx="9" presStyleCnt="10"/>
      <dgm:spPr/>
      <dgm:t>
        <a:bodyPr/>
        <a:lstStyle/>
        <a:p>
          <a:endParaRPr lang="en-US"/>
        </a:p>
      </dgm:t>
    </dgm:pt>
    <dgm:pt modelId="{A847BD32-B1ED-49D8-BA64-0184FDCA54A2}" type="pres">
      <dgm:prSet presAssocID="{E7A0C260-742C-493D-A1CC-37F0A5DC95FE}" presName="connectorText" presStyleLbl="sibTrans2D1" presStyleIdx="9" presStyleCnt="10"/>
      <dgm:spPr/>
      <dgm:t>
        <a:bodyPr/>
        <a:lstStyle/>
        <a:p>
          <a:endParaRPr lang="en-US"/>
        </a:p>
      </dgm:t>
    </dgm:pt>
  </dgm:ptLst>
  <dgm:cxnLst>
    <dgm:cxn modelId="{C4854EE7-5C66-4875-A180-24434DDFA439}" type="presOf" srcId="{250CBA1C-C0BE-41CC-B9CD-32C32687B809}" destId="{73301E60-A569-41D3-9B11-5BEEE93FB442}" srcOrd="1" destOrd="0" presId="urn:microsoft.com/office/officeart/2005/8/layout/cycle2"/>
    <dgm:cxn modelId="{D0AEB560-6450-4A0C-84E0-BF2E8FC54B3C}" srcId="{91BF0053-504E-46F6-942A-F19BB12AE4CE}" destId="{00D3B438-CC42-46D4-BA53-5E4798D53D3B}" srcOrd="8" destOrd="0" parTransId="{2D4B5F79-D11B-4B74-B142-E1EF0F6BEE0A}" sibTransId="{1B5E123A-8748-4AF4-AEB9-AA12E9317D12}"/>
    <dgm:cxn modelId="{6D6313B3-A23F-491D-B7BA-A231049F3015}" type="presOf" srcId="{BA0272C5-E8D1-4072-A165-E075FEDE9B60}" destId="{03B277D4-2E9D-405E-A967-00E18D33E71F}" srcOrd="0" destOrd="0" presId="urn:microsoft.com/office/officeart/2005/8/layout/cycle2"/>
    <dgm:cxn modelId="{E3756D0F-6D66-48D3-86CE-BF321A0C3EAC}" type="presOf" srcId="{E00983B9-E88D-4002-B3B7-E542518CAF74}" destId="{3CEAD2A2-247D-4148-A0E2-A262613609FE}" srcOrd="0" destOrd="0" presId="urn:microsoft.com/office/officeart/2005/8/layout/cycle2"/>
    <dgm:cxn modelId="{F5B88C6D-97D2-45A9-A21A-246984EEF315}" type="presOf" srcId="{B83F3B7C-42E1-4A5B-9010-BD2885A77D97}" destId="{3EC9CF09-C8BC-467C-8B3E-782FF7417D1A}" srcOrd="0" destOrd="0" presId="urn:microsoft.com/office/officeart/2005/8/layout/cycle2"/>
    <dgm:cxn modelId="{E9FFE462-869B-4C05-994C-FC3C7782E908}" type="presOf" srcId="{6ED735EC-4706-42AE-8C40-C97FAA45E328}" destId="{8B89B88A-7349-49D5-B004-B6B77A11D6F1}" srcOrd="0" destOrd="0" presId="urn:microsoft.com/office/officeart/2005/8/layout/cycle2"/>
    <dgm:cxn modelId="{A1F29199-4247-4690-931F-C54FB1B90B53}" type="presOf" srcId="{2EEB5B22-67FC-4B9A-8EEB-7DC23B67ADE6}" destId="{C3780244-7B81-4C4A-BDED-DBAB769CDB78}" srcOrd="0" destOrd="0" presId="urn:microsoft.com/office/officeart/2005/8/layout/cycle2"/>
    <dgm:cxn modelId="{E384CBD9-20E4-4FF0-B08B-F42AC86AE06C}" type="presOf" srcId="{889155FA-A892-42C0-A4D4-A6B72A11965F}" destId="{A1D7F0DA-CDB0-455A-A766-AE595103F6AA}" srcOrd="1" destOrd="0" presId="urn:microsoft.com/office/officeart/2005/8/layout/cycle2"/>
    <dgm:cxn modelId="{4FE23BBE-4E61-4AA1-B6E1-A90C518D20D1}" type="presOf" srcId="{1B5E123A-8748-4AF4-AEB9-AA12E9317D12}" destId="{0289EC3B-9A2F-4B86-A1FD-32206EAC7CAF}" srcOrd="0" destOrd="0" presId="urn:microsoft.com/office/officeart/2005/8/layout/cycle2"/>
    <dgm:cxn modelId="{B2F5F7DB-8C2E-4245-B0A3-665ED886C2CF}" type="presOf" srcId="{2307637B-1FC2-40FF-B11E-68DEB7741206}" destId="{000936D4-C6F1-420D-A816-EFA4E46F047E}" srcOrd="0" destOrd="0" presId="urn:microsoft.com/office/officeart/2005/8/layout/cycle2"/>
    <dgm:cxn modelId="{2CC36983-F756-4218-933E-B67564DA2B50}" type="presOf" srcId="{21FB1255-DB0E-4F5A-87EB-1A86D24A3148}" destId="{55DB3E8F-BA65-4258-8F6B-66D8EBFC76A7}" srcOrd="0" destOrd="0" presId="urn:microsoft.com/office/officeart/2005/8/layout/cycle2"/>
    <dgm:cxn modelId="{E92870E3-7928-492C-8666-1E8748E6D7D1}" type="presOf" srcId="{250CBA1C-C0BE-41CC-B9CD-32C32687B809}" destId="{EB29FA71-A8C6-469E-81EE-5CF8BD5C62C9}" srcOrd="0" destOrd="0" presId="urn:microsoft.com/office/officeart/2005/8/layout/cycle2"/>
    <dgm:cxn modelId="{E4326B1E-B16D-4E8E-A877-930098451039}" type="presOf" srcId="{00D3B438-CC42-46D4-BA53-5E4798D53D3B}" destId="{DF0FA407-D3C1-4CF2-B983-1451D96C23BE}" srcOrd="0" destOrd="0" presId="urn:microsoft.com/office/officeart/2005/8/layout/cycle2"/>
    <dgm:cxn modelId="{5FE203F2-4669-4CB5-A860-983A0B61A815}" type="presOf" srcId="{B83F3B7C-42E1-4A5B-9010-BD2885A77D97}" destId="{785179E4-CF69-41EF-846D-129BFE3E1F60}" srcOrd="1" destOrd="0" presId="urn:microsoft.com/office/officeart/2005/8/layout/cycle2"/>
    <dgm:cxn modelId="{14D3F52F-8771-4C53-B87D-86CAFA955C8B}" type="presOf" srcId="{00E01A71-72F4-47D0-92E9-722F40796236}" destId="{1204F445-ECFA-4ABC-A5E3-BBBF493A25E9}" srcOrd="0" destOrd="0" presId="urn:microsoft.com/office/officeart/2005/8/layout/cycle2"/>
    <dgm:cxn modelId="{09E59DBD-1299-45FA-A5B4-B4B7B547AA36}" srcId="{91BF0053-504E-46F6-942A-F19BB12AE4CE}" destId="{C4323A0E-0D53-4DEE-B47C-C620497DB0DD}" srcOrd="2" destOrd="0" parTransId="{5595439E-089F-4881-AC4D-1130C99D9B72}" sibTransId="{889155FA-A892-42C0-A4D4-A6B72A11965F}"/>
    <dgm:cxn modelId="{C09AF458-81B2-4016-A48A-05C842B4C406}" type="presOf" srcId="{1B5E123A-8748-4AF4-AEB9-AA12E9317D12}" destId="{2F445DB6-FB17-4AFC-BD85-85E752C3D9B7}" srcOrd="1" destOrd="0" presId="urn:microsoft.com/office/officeart/2005/8/layout/cycle2"/>
    <dgm:cxn modelId="{FF3EC0DD-C567-4A38-AD44-E6E5B67A8EC0}" srcId="{91BF0053-504E-46F6-942A-F19BB12AE4CE}" destId="{1B667616-1EF9-44D9-9F5F-C9E5BA7484C1}" srcOrd="4" destOrd="0" parTransId="{6FE37938-27F3-4685-80E7-C652C3C5F8FD}" sibTransId="{6ED735EC-4706-42AE-8C40-C97FAA45E328}"/>
    <dgm:cxn modelId="{47736B90-A125-4835-B4C6-6CC1A888D7C7}" srcId="{91BF0053-504E-46F6-942A-F19BB12AE4CE}" destId="{2EEB5B22-67FC-4B9A-8EEB-7DC23B67ADE6}" srcOrd="6" destOrd="0" parTransId="{375F0401-F0CE-4985-BDB2-A53BA12AE363}" sibTransId="{250CBA1C-C0BE-41CC-B9CD-32C32687B809}"/>
    <dgm:cxn modelId="{42827C31-ADCD-4B4F-A380-675DCC195A5D}" type="presOf" srcId="{87BDB65F-FE4B-4C35-92C3-BB0D8E476937}" destId="{6484310D-909D-49B6-ABEC-C56C6A3D1D14}" srcOrd="0" destOrd="0" presId="urn:microsoft.com/office/officeart/2005/8/layout/cycle2"/>
    <dgm:cxn modelId="{76620D86-52D9-4A69-A260-6A9804801712}" type="presOf" srcId="{91BF0053-504E-46F6-942A-F19BB12AE4CE}" destId="{A7CFCD61-13AF-4EFA-ADAA-83C10E570C63}" srcOrd="0" destOrd="0" presId="urn:microsoft.com/office/officeart/2005/8/layout/cycle2"/>
    <dgm:cxn modelId="{BD7C7EDE-D16E-4DF0-849A-BCA1304494A6}" type="presOf" srcId="{E879A02C-DEC4-4CD8-9DEB-2C66BE556263}" destId="{791DF6A6-D580-40FB-A400-F1AD253F1F86}" srcOrd="1" destOrd="0" presId="urn:microsoft.com/office/officeart/2005/8/layout/cycle2"/>
    <dgm:cxn modelId="{BE0105CF-0425-4266-955C-E4671803DBF0}" type="presOf" srcId="{6ED735EC-4706-42AE-8C40-C97FAA45E328}" destId="{8E429B26-6CD5-4E3A-821C-4D3D4AAE24F5}" srcOrd="1" destOrd="0" presId="urn:microsoft.com/office/officeart/2005/8/layout/cycle2"/>
    <dgm:cxn modelId="{8686B3DA-CECF-40A9-8479-06B289C63C64}" srcId="{91BF0053-504E-46F6-942A-F19BB12AE4CE}" destId="{43B04AD8-645A-4267-9F68-2CDF904FCEDE}" srcOrd="5" destOrd="0" parTransId="{B633D3A0-BB95-4666-A713-E8ED0999A557}" sibTransId="{00E01A71-72F4-47D0-92E9-722F40796236}"/>
    <dgm:cxn modelId="{23B71713-7613-4B9A-8ACB-CAF2716DB4B7}" type="presOf" srcId="{9B9E66C2-C922-48CD-AB91-02A551F22695}" destId="{EEAF7EC0-A0EA-48FD-B012-823E954BF447}" srcOrd="0" destOrd="0" presId="urn:microsoft.com/office/officeart/2005/8/layout/cycle2"/>
    <dgm:cxn modelId="{1479B964-A0B5-48A8-B087-A7173C83E34C}" type="presOf" srcId="{E7A0C260-742C-493D-A1CC-37F0A5DC95FE}" destId="{5FCE7F9C-D2EE-438C-92E4-7EFC16FFCCC8}" srcOrd="0" destOrd="0" presId="urn:microsoft.com/office/officeart/2005/8/layout/cycle2"/>
    <dgm:cxn modelId="{3CBF394C-8C26-46E6-8AFC-4449F14941E4}" srcId="{91BF0053-504E-46F6-942A-F19BB12AE4CE}" destId="{E00983B9-E88D-4002-B3B7-E542518CAF74}" srcOrd="1" destOrd="0" parTransId="{DAE734AA-1E82-4263-86A2-A20C5757BFBC}" sibTransId="{E879A02C-DEC4-4CD8-9DEB-2C66BE556263}"/>
    <dgm:cxn modelId="{267FF148-1A51-470F-AEFC-8712F6F84610}" type="presOf" srcId="{C4323A0E-0D53-4DEE-B47C-C620497DB0DD}" destId="{E8F64E4C-FE4A-4EF0-99DF-B81EDD1312A4}" srcOrd="0" destOrd="0" presId="urn:microsoft.com/office/officeart/2005/8/layout/cycle2"/>
    <dgm:cxn modelId="{94F8F285-23DC-40A9-A439-0DC571582D18}" srcId="{91BF0053-504E-46F6-942A-F19BB12AE4CE}" destId="{506D48E1-DD90-48E3-9448-2A5F368BDD6B}" srcOrd="3" destOrd="0" parTransId="{77F6C7CE-6E50-4F5D-8A95-FDD23D97842B}" sibTransId="{87BDB65F-FE4B-4C35-92C3-BB0D8E476937}"/>
    <dgm:cxn modelId="{8706B6BF-457C-4CB3-84C5-8F1FE372864A}" type="presOf" srcId="{E879A02C-DEC4-4CD8-9DEB-2C66BE556263}" destId="{CB002A27-53AD-4718-AAF9-CEEACA640C1C}" srcOrd="0" destOrd="0" presId="urn:microsoft.com/office/officeart/2005/8/layout/cycle2"/>
    <dgm:cxn modelId="{3C513E1F-1B0A-4E9D-B079-1E2D83F7A91E}" type="presOf" srcId="{43B04AD8-645A-4267-9F68-2CDF904FCEDE}" destId="{B07D211A-1FA0-4487-8E8E-70D36E3CA626}" srcOrd="0" destOrd="0" presId="urn:microsoft.com/office/officeart/2005/8/layout/cycle2"/>
    <dgm:cxn modelId="{757CA7BD-57CF-4303-B7EC-D3C1B5BCE1D1}" type="presOf" srcId="{87BDB65F-FE4B-4C35-92C3-BB0D8E476937}" destId="{BB24FEDD-9C5F-4100-B0A6-D435F847BB85}" srcOrd="1" destOrd="0" presId="urn:microsoft.com/office/officeart/2005/8/layout/cycle2"/>
    <dgm:cxn modelId="{E6E68010-9D62-4EF7-99D8-93C22081F55C}" srcId="{91BF0053-504E-46F6-942A-F19BB12AE4CE}" destId="{BA0272C5-E8D1-4072-A165-E075FEDE9B60}" srcOrd="7" destOrd="0" parTransId="{62CF80A9-2E4F-42C7-8CBC-46B14EA08A61}" sibTransId="{2307637B-1FC2-40FF-B11E-68DEB7741206}"/>
    <dgm:cxn modelId="{DDF2A460-FA32-4343-8069-D102A3F5EC7A}" type="presOf" srcId="{1B667616-1EF9-44D9-9F5F-C9E5BA7484C1}" destId="{ECA7B6F0-82B8-4D4F-9C6F-AE34D8BBDACF}" srcOrd="0" destOrd="0" presId="urn:microsoft.com/office/officeart/2005/8/layout/cycle2"/>
    <dgm:cxn modelId="{FC6A6429-F3CC-45DA-A4B1-7CDAA34B38E5}" srcId="{91BF0053-504E-46F6-942A-F19BB12AE4CE}" destId="{9B9E66C2-C922-48CD-AB91-02A551F22695}" srcOrd="9" destOrd="0" parTransId="{4C798D99-2786-46DB-897B-22B061201F01}" sibTransId="{E7A0C260-742C-493D-A1CC-37F0A5DC95FE}"/>
    <dgm:cxn modelId="{94F8DC0D-70E6-4D0F-8A19-8F6D5AC502B1}" type="presOf" srcId="{506D48E1-DD90-48E3-9448-2A5F368BDD6B}" destId="{A588581A-B13E-44B8-83E8-EDD1E134B9E6}" srcOrd="0" destOrd="0" presId="urn:microsoft.com/office/officeart/2005/8/layout/cycle2"/>
    <dgm:cxn modelId="{5BD25F7A-0E25-409F-886C-04CF69490D1C}" type="presOf" srcId="{2307637B-1FC2-40FF-B11E-68DEB7741206}" destId="{4B2B8821-0A84-4563-929B-9CE7BA94F410}" srcOrd="1" destOrd="0" presId="urn:microsoft.com/office/officeart/2005/8/layout/cycle2"/>
    <dgm:cxn modelId="{B0630386-27FB-44D3-9B15-165F46517850}" type="presOf" srcId="{889155FA-A892-42C0-A4D4-A6B72A11965F}" destId="{C19F219E-FA72-4A93-BDB0-FFA98B9371AB}" srcOrd="0" destOrd="0" presId="urn:microsoft.com/office/officeart/2005/8/layout/cycle2"/>
    <dgm:cxn modelId="{2D264271-7AE5-412F-8729-FBB3F579C4ED}" type="presOf" srcId="{E7A0C260-742C-493D-A1CC-37F0A5DC95FE}" destId="{A847BD32-B1ED-49D8-BA64-0184FDCA54A2}" srcOrd="1" destOrd="0" presId="urn:microsoft.com/office/officeart/2005/8/layout/cycle2"/>
    <dgm:cxn modelId="{3B84B88D-E3BE-473A-8060-A03CFFDE7FBA}" type="presOf" srcId="{00E01A71-72F4-47D0-92E9-722F40796236}" destId="{BA065FCF-3B23-4F7D-A9CE-2ED0A7988952}" srcOrd="1" destOrd="0" presId="urn:microsoft.com/office/officeart/2005/8/layout/cycle2"/>
    <dgm:cxn modelId="{E67D7E80-55B5-4A04-A652-5C2E5B3A0187}" srcId="{91BF0053-504E-46F6-942A-F19BB12AE4CE}" destId="{21FB1255-DB0E-4F5A-87EB-1A86D24A3148}" srcOrd="0" destOrd="0" parTransId="{14715EAE-1F7C-401D-9617-65E36C2487E0}" sibTransId="{B83F3B7C-42E1-4A5B-9010-BD2885A77D97}"/>
    <dgm:cxn modelId="{58A213E3-1D0A-4B5E-82B6-0DE68B688FCB}" type="presParOf" srcId="{A7CFCD61-13AF-4EFA-ADAA-83C10E570C63}" destId="{55DB3E8F-BA65-4258-8F6B-66D8EBFC76A7}" srcOrd="0" destOrd="0" presId="urn:microsoft.com/office/officeart/2005/8/layout/cycle2"/>
    <dgm:cxn modelId="{D18DF2FE-2179-4DED-A20A-19D5A8EC3645}" type="presParOf" srcId="{A7CFCD61-13AF-4EFA-ADAA-83C10E570C63}" destId="{3EC9CF09-C8BC-467C-8B3E-782FF7417D1A}" srcOrd="1" destOrd="0" presId="urn:microsoft.com/office/officeart/2005/8/layout/cycle2"/>
    <dgm:cxn modelId="{06586EE8-CA31-4D6D-9248-24A47926EDAB}" type="presParOf" srcId="{3EC9CF09-C8BC-467C-8B3E-782FF7417D1A}" destId="{785179E4-CF69-41EF-846D-129BFE3E1F60}" srcOrd="0" destOrd="0" presId="urn:microsoft.com/office/officeart/2005/8/layout/cycle2"/>
    <dgm:cxn modelId="{E74DFC6B-255C-42B8-9161-3EF23A6C98EA}" type="presParOf" srcId="{A7CFCD61-13AF-4EFA-ADAA-83C10E570C63}" destId="{3CEAD2A2-247D-4148-A0E2-A262613609FE}" srcOrd="2" destOrd="0" presId="urn:microsoft.com/office/officeart/2005/8/layout/cycle2"/>
    <dgm:cxn modelId="{5850421E-5EB5-4A1E-8414-0865EA1B7466}" type="presParOf" srcId="{A7CFCD61-13AF-4EFA-ADAA-83C10E570C63}" destId="{CB002A27-53AD-4718-AAF9-CEEACA640C1C}" srcOrd="3" destOrd="0" presId="urn:microsoft.com/office/officeart/2005/8/layout/cycle2"/>
    <dgm:cxn modelId="{7113D366-E3EA-4641-9402-5C8D882DF2B5}" type="presParOf" srcId="{CB002A27-53AD-4718-AAF9-CEEACA640C1C}" destId="{791DF6A6-D580-40FB-A400-F1AD253F1F86}" srcOrd="0" destOrd="0" presId="urn:microsoft.com/office/officeart/2005/8/layout/cycle2"/>
    <dgm:cxn modelId="{806AB428-12CA-44FD-A54E-A35F65ABA7FE}" type="presParOf" srcId="{A7CFCD61-13AF-4EFA-ADAA-83C10E570C63}" destId="{E8F64E4C-FE4A-4EF0-99DF-B81EDD1312A4}" srcOrd="4" destOrd="0" presId="urn:microsoft.com/office/officeart/2005/8/layout/cycle2"/>
    <dgm:cxn modelId="{8A4B482D-426D-4968-9E50-CA99677419D1}" type="presParOf" srcId="{A7CFCD61-13AF-4EFA-ADAA-83C10E570C63}" destId="{C19F219E-FA72-4A93-BDB0-FFA98B9371AB}" srcOrd="5" destOrd="0" presId="urn:microsoft.com/office/officeart/2005/8/layout/cycle2"/>
    <dgm:cxn modelId="{936F7969-3D94-4A7E-A6F0-2AA539FB442F}" type="presParOf" srcId="{C19F219E-FA72-4A93-BDB0-FFA98B9371AB}" destId="{A1D7F0DA-CDB0-455A-A766-AE595103F6AA}" srcOrd="0" destOrd="0" presId="urn:microsoft.com/office/officeart/2005/8/layout/cycle2"/>
    <dgm:cxn modelId="{ED42D282-C202-4A89-BA8C-5D2D37181C5A}" type="presParOf" srcId="{A7CFCD61-13AF-4EFA-ADAA-83C10E570C63}" destId="{A588581A-B13E-44B8-83E8-EDD1E134B9E6}" srcOrd="6" destOrd="0" presId="urn:microsoft.com/office/officeart/2005/8/layout/cycle2"/>
    <dgm:cxn modelId="{0EEA8191-E09D-4231-A5A5-42B13E7CB6B6}" type="presParOf" srcId="{A7CFCD61-13AF-4EFA-ADAA-83C10E570C63}" destId="{6484310D-909D-49B6-ABEC-C56C6A3D1D14}" srcOrd="7" destOrd="0" presId="urn:microsoft.com/office/officeart/2005/8/layout/cycle2"/>
    <dgm:cxn modelId="{43DCF75B-0A27-4AA2-A3AB-A0A9BCE8989B}" type="presParOf" srcId="{6484310D-909D-49B6-ABEC-C56C6A3D1D14}" destId="{BB24FEDD-9C5F-4100-B0A6-D435F847BB85}" srcOrd="0" destOrd="0" presId="urn:microsoft.com/office/officeart/2005/8/layout/cycle2"/>
    <dgm:cxn modelId="{C1034EBF-971F-4790-83C5-9A1F3D09C2C8}" type="presParOf" srcId="{A7CFCD61-13AF-4EFA-ADAA-83C10E570C63}" destId="{ECA7B6F0-82B8-4D4F-9C6F-AE34D8BBDACF}" srcOrd="8" destOrd="0" presId="urn:microsoft.com/office/officeart/2005/8/layout/cycle2"/>
    <dgm:cxn modelId="{D6912C6D-14D1-47EF-BB50-6B109CA19064}" type="presParOf" srcId="{A7CFCD61-13AF-4EFA-ADAA-83C10E570C63}" destId="{8B89B88A-7349-49D5-B004-B6B77A11D6F1}" srcOrd="9" destOrd="0" presId="urn:microsoft.com/office/officeart/2005/8/layout/cycle2"/>
    <dgm:cxn modelId="{1998516C-6F91-4101-83A0-7EE1CC3DA10B}" type="presParOf" srcId="{8B89B88A-7349-49D5-B004-B6B77A11D6F1}" destId="{8E429B26-6CD5-4E3A-821C-4D3D4AAE24F5}" srcOrd="0" destOrd="0" presId="urn:microsoft.com/office/officeart/2005/8/layout/cycle2"/>
    <dgm:cxn modelId="{35ACE44E-B7D9-4172-BCDA-03EF35934EE8}" type="presParOf" srcId="{A7CFCD61-13AF-4EFA-ADAA-83C10E570C63}" destId="{B07D211A-1FA0-4487-8E8E-70D36E3CA626}" srcOrd="10" destOrd="0" presId="urn:microsoft.com/office/officeart/2005/8/layout/cycle2"/>
    <dgm:cxn modelId="{7FC49A84-04FA-4523-BD53-576817C1DE03}" type="presParOf" srcId="{A7CFCD61-13AF-4EFA-ADAA-83C10E570C63}" destId="{1204F445-ECFA-4ABC-A5E3-BBBF493A25E9}" srcOrd="11" destOrd="0" presId="urn:microsoft.com/office/officeart/2005/8/layout/cycle2"/>
    <dgm:cxn modelId="{4E5DEB83-E067-4B4C-9F0F-E40B3E197F26}" type="presParOf" srcId="{1204F445-ECFA-4ABC-A5E3-BBBF493A25E9}" destId="{BA065FCF-3B23-4F7D-A9CE-2ED0A7988952}" srcOrd="0" destOrd="0" presId="urn:microsoft.com/office/officeart/2005/8/layout/cycle2"/>
    <dgm:cxn modelId="{3046A797-74A7-472D-8A71-CD7D6979F4FE}" type="presParOf" srcId="{A7CFCD61-13AF-4EFA-ADAA-83C10E570C63}" destId="{C3780244-7B81-4C4A-BDED-DBAB769CDB78}" srcOrd="12" destOrd="0" presId="urn:microsoft.com/office/officeart/2005/8/layout/cycle2"/>
    <dgm:cxn modelId="{5E419F73-BA9B-4FC5-826C-3B31EFFD1D25}" type="presParOf" srcId="{A7CFCD61-13AF-4EFA-ADAA-83C10E570C63}" destId="{EB29FA71-A8C6-469E-81EE-5CF8BD5C62C9}" srcOrd="13" destOrd="0" presId="urn:microsoft.com/office/officeart/2005/8/layout/cycle2"/>
    <dgm:cxn modelId="{E9164BFF-5B53-4450-BEB9-2BC658F41EBB}" type="presParOf" srcId="{EB29FA71-A8C6-469E-81EE-5CF8BD5C62C9}" destId="{73301E60-A569-41D3-9B11-5BEEE93FB442}" srcOrd="0" destOrd="0" presId="urn:microsoft.com/office/officeart/2005/8/layout/cycle2"/>
    <dgm:cxn modelId="{EAF92F1D-5D44-457A-B43E-58F6E751C950}" type="presParOf" srcId="{A7CFCD61-13AF-4EFA-ADAA-83C10E570C63}" destId="{03B277D4-2E9D-405E-A967-00E18D33E71F}" srcOrd="14" destOrd="0" presId="urn:microsoft.com/office/officeart/2005/8/layout/cycle2"/>
    <dgm:cxn modelId="{C68C0E9B-D5EA-41DF-B10A-B13247C3D6AF}" type="presParOf" srcId="{A7CFCD61-13AF-4EFA-ADAA-83C10E570C63}" destId="{000936D4-C6F1-420D-A816-EFA4E46F047E}" srcOrd="15" destOrd="0" presId="urn:microsoft.com/office/officeart/2005/8/layout/cycle2"/>
    <dgm:cxn modelId="{67D2AD22-83BA-4D3A-8F6E-595F1527FC6C}" type="presParOf" srcId="{000936D4-C6F1-420D-A816-EFA4E46F047E}" destId="{4B2B8821-0A84-4563-929B-9CE7BA94F410}" srcOrd="0" destOrd="0" presId="urn:microsoft.com/office/officeart/2005/8/layout/cycle2"/>
    <dgm:cxn modelId="{8A02A6FE-F701-418B-A17E-C23CCB503DD1}" type="presParOf" srcId="{A7CFCD61-13AF-4EFA-ADAA-83C10E570C63}" destId="{DF0FA407-D3C1-4CF2-B983-1451D96C23BE}" srcOrd="16" destOrd="0" presId="urn:microsoft.com/office/officeart/2005/8/layout/cycle2"/>
    <dgm:cxn modelId="{88391E2E-BE7C-4BB3-A1DB-C12C76B5854E}" type="presParOf" srcId="{A7CFCD61-13AF-4EFA-ADAA-83C10E570C63}" destId="{0289EC3B-9A2F-4B86-A1FD-32206EAC7CAF}" srcOrd="17" destOrd="0" presId="urn:microsoft.com/office/officeart/2005/8/layout/cycle2"/>
    <dgm:cxn modelId="{D2B15C3E-776D-4C99-B6A2-C08D153BD5CB}" type="presParOf" srcId="{0289EC3B-9A2F-4B86-A1FD-32206EAC7CAF}" destId="{2F445DB6-FB17-4AFC-BD85-85E752C3D9B7}" srcOrd="0" destOrd="0" presId="urn:microsoft.com/office/officeart/2005/8/layout/cycle2"/>
    <dgm:cxn modelId="{1A86807A-B08F-48FF-9BD7-77B429A97EE1}" type="presParOf" srcId="{A7CFCD61-13AF-4EFA-ADAA-83C10E570C63}" destId="{EEAF7EC0-A0EA-48FD-B012-823E954BF447}" srcOrd="18" destOrd="0" presId="urn:microsoft.com/office/officeart/2005/8/layout/cycle2"/>
    <dgm:cxn modelId="{6253D666-6FA4-4DB5-9CAC-34B0B1C504B4}" type="presParOf" srcId="{A7CFCD61-13AF-4EFA-ADAA-83C10E570C63}" destId="{5FCE7F9C-D2EE-438C-92E4-7EFC16FFCCC8}" srcOrd="19" destOrd="0" presId="urn:microsoft.com/office/officeart/2005/8/layout/cycle2"/>
    <dgm:cxn modelId="{E863CAFD-74C0-4123-821F-457899E68D7D}" type="presParOf" srcId="{5FCE7F9C-D2EE-438C-92E4-7EFC16FFCCC8}" destId="{A847BD32-B1ED-49D8-BA64-0184FDCA54A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7FCFF1-BE0A-4D0D-A001-1534AB6D5559}" type="doc">
      <dgm:prSet loTypeId="urn:microsoft.com/office/officeart/2005/8/layout/venn2" loCatId="relationship" qsTypeId="urn:microsoft.com/office/officeart/2005/8/quickstyle/3d1" qsCatId="3D" csTypeId="urn:microsoft.com/office/officeart/2005/8/colors/colorful2" csCatId="colorful" phldr="1"/>
      <dgm:spPr/>
      <dgm:t>
        <a:bodyPr/>
        <a:lstStyle/>
        <a:p>
          <a:endParaRPr lang="en-US"/>
        </a:p>
      </dgm:t>
    </dgm:pt>
    <dgm:pt modelId="{3B672AE7-56EA-4082-9DAE-E3AF6EBF4C1F}">
      <dgm:prSet phldrT="[Text]"/>
      <dgm:spPr/>
      <dgm:t>
        <a:bodyPr/>
        <a:lstStyle/>
        <a:p>
          <a:r>
            <a:rPr lang="en-US" dirty="0" smtClean="0"/>
            <a:t>Culture</a:t>
          </a:r>
          <a:endParaRPr lang="en-US" dirty="0"/>
        </a:p>
      </dgm:t>
    </dgm:pt>
    <dgm:pt modelId="{C90DEFD0-F41A-474C-90E1-DE23B564E3C8}" type="parTrans" cxnId="{E75663BB-EC4B-487B-8D94-A72530306583}">
      <dgm:prSet/>
      <dgm:spPr/>
      <dgm:t>
        <a:bodyPr/>
        <a:lstStyle/>
        <a:p>
          <a:endParaRPr lang="en-US"/>
        </a:p>
      </dgm:t>
    </dgm:pt>
    <dgm:pt modelId="{C3FAB8B5-3021-4949-A15C-8C761314CADB}" type="sibTrans" cxnId="{E75663BB-EC4B-487B-8D94-A72530306583}">
      <dgm:prSet/>
      <dgm:spPr/>
      <dgm:t>
        <a:bodyPr/>
        <a:lstStyle/>
        <a:p>
          <a:endParaRPr lang="en-US"/>
        </a:p>
      </dgm:t>
    </dgm:pt>
    <dgm:pt modelId="{62741E88-F3DD-4F10-BA4A-7C44D57C0C1F}">
      <dgm:prSet phldrT="[Text]"/>
      <dgm:spPr/>
      <dgm:t>
        <a:bodyPr/>
        <a:lstStyle/>
        <a:p>
          <a:r>
            <a:rPr lang="en-US" dirty="0" smtClean="0"/>
            <a:t>District, Schools, Community</a:t>
          </a:r>
          <a:endParaRPr lang="en-US" dirty="0"/>
        </a:p>
      </dgm:t>
    </dgm:pt>
    <dgm:pt modelId="{84BAFBD1-5A18-4D70-A798-296D2DDECE02}" type="parTrans" cxnId="{07BB6EC1-390A-4D49-B533-AABE6CA8BE45}">
      <dgm:prSet/>
      <dgm:spPr/>
      <dgm:t>
        <a:bodyPr/>
        <a:lstStyle/>
        <a:p>
          <a:endParaRPr lang="en-US"/>
        </a:p>
      </dgm:t>
    </dgm:pt>
    <dgm:pt modelId="{0BC0DC9D-8B25-457B-853A-963A16FF5CD1}" type="sibTrans" cxnId="{07BB6EC1-390A-4D49-B533-AABE6CA8BE45}">
      <dgm:prSet/>
      <dgm:spPr/>
      <dgm:t>
        <a:bodyPr/>
        <a:lstStyle/>
        <a:p>
          <a:endParaRPr lang="en-US"/>
        </a:p>
      </dgm:t>
    </dgm:pt>
    <dgm:pt modelId="{4EFCCE42-261B-48A0-B18D-41062E8E79B6}">
      <dgm:prSet phldrT="[Text]"/>
      <dgm:spPr/>
      <dgm:t>
        <a:bodyPr/>
        <a:lstStyle/>
        <a:p>
          <a:r>
            <a:rPr lang="en-US" dirty="0" smtClean="0"/>
            <a:t>Programs</a:t>
          </a:r>
          <a:endParaRPr lang="en-US" dirty="0"/>
        </a:p>
      </dgm:t>
    </dgm:pt>
    <dgm:pt modelId="{2C8865C8-81A0-469D-9633-50CA432E2779}" type="parTrans" cxnId="{C417C7FA-A773-4E2A-8217-20272CC2D461}">
      <dgm:prSet/>
      <dgm:spPr/>
      <dgm:t>
        <a:bodyPr/>
        <a:lstStyle/>
        <a:p>
          <a:endParaRPr lang="en-US"/>
        </a:p>
      </dgm:t>
    </dgm:pt>
    <dgm:pt modelId="{5F009D55-98A6-435F-B635-F6351F97598F}" type="sibTrans" cxnId="{C417C7FA-A773-4E2A-8217-20272CC2D461}">
      <dgm:prSet/>
      <dgm:spPr/>
      <dgm:t>
        <a:bodyPr/>
        <a:lstStyle/>
        <a:p>
          <a:endParaRPr lang="en-US"/>
        </a:p>
      </dgm:t>
    </dgm:pt>
    <dgm:pt modelId="{876DE9B1-BC62-47BC-A7C2-E33895E227BD}">
      <dgm:prSet phldrT="[Text]"/>
      <dgm:spPr/>
      <dgm:t>
        <a:bodyPr/>
        <a:lstStyle/>
        <a:p>
          <a:r>
            <a:rPr lang="en-US" dirty="0" smtClean="0"/>
            <a:t>Instruction</a:t>
          </a:r>
          <a:endParaRPr lang="en-US" dirty="0"/>
        </a:p>
      </dgm:t>
    </dgm:pt>
    <dgm:pt modelId="{4AE18D7A-AB7B-439F-BB7F-69BF9D802446}" type="parTrans" cxnId="{5BEA3C24-42C0-4D8E-801D-80CFF907B6FC}">
      <dgm:prSet/>
      <dgm:spPr/>
      <dgm:t>
        <a:bodyPr/>
        <a:lstStyle/>
        <a:p>
          <a:endParaRPr lang="en-US"/>
        </a:p>
      </dgm:t>
    </dgm:pt>
    <dgm:pt modelId="{FB772C79-A8EF-4D66-8BA9-80EFC6899643}" type="sibTrans" cxnId="{5BEA3C24-42C0-4D8E-801D-80CFF907B6FC}">
      <dgm:prSet/>
      <dgm:spPr/>
      <dgm:t>
        <a:bodyPr/>
        <a:lstStyle/>
        <a:p>
          <a:endParaRPr lang="en-US"/>
        </a:p>
      </dgm:t>
    </dgm:pt>
    <dgm:pt modelId="{CBFBB712-08A4-4BEE-B3DD-58196E8350C5}" type="pres">
      <dgm:prSet presAssocID="{8B7FCFF1-BE0A-4D0D-A001-1534AB6D5559}" presName="Name0" presStyleCnt="0">
        <dgm:presLayoutVars>
          <dgm:chMax val="7"/>
          <dgm:resizeHandles val="exact"/>
        </dgm:presLayoutVars>
      </dgm:prSet>
      <dgm:spPr/>
      <dgm:t>
        <a:bodyPr/>
        <a:lstStyle/>
        <a:p>
          <a:endParaRPr lang="en-US"/>
        </a:p>
      </dgm:t>
    </dgm:pt>
    <dgm:pt modelId="{AB573485-EABD-4C4C-90A0-3A2BE3841911}" type="pres">
      <dgm:prSet presAssocID="{8B7FCFF1-BE0A-4D0D-A001-1534AB6D5559}" presName="comp1" presStyleCnt="0"/>
      <dgm:spPr/>
    </dgm:pt>
    <dgm:pt modelId="{A248399D-3330-40F7-AB62-C779DE9F10CA}" type="pres">
      <dgm:prSet presAssocID="{8B7FCFF1-BE0A-4D0D-A001-1534AB6D5559}" presName="circle1" presStyleLbl="node1" presStyleIdx="0" presStyleCnt="4"/>
      <dgm:spPr/>
      <dgm:t>
        <a:bodyPr/>
        <a:lstStyle/>
        <a:p>
          <a:endParaRPr lang="en-US"/>
        </a:p>
      </dgm:t>
    </dgm:pt>
    <dgm:pt modelId="{04676D34-4623-42D8-82DA-FB6CE4568E54}" type="pres">
      <dgm:prSet presAssocID="{8B7FCFF1-BE0A-4D0D-A001-1534AB6D5559}" presName="c1text" presStyleLbl="node1" presStyleIdx="0" presStyleCnt="4">
        <dgm:presLayoutVars>
          <dgm:bulletEnabled val="1"/>
        </dgm:presLayoutVars>
      </dgm:prSet>
      <dgm:spPr/>
      <dgm:t>
        <a:bodyPr/>
        <a:lstStyle/>
        <a:p>
          <a:endParaRPr lang="en-US"/>
        </a:p>
      </dgm:t>
    </dgm:pt>
    <dgm:pt modelId="{E2A62AB5-7FB6-42E7-BCEE-F40320312828}" type="pres">
      <dgm:prSet presAssocID="{8B7FCFF1-BE0A-4D0D-A001-1534AB6D5559}" presName="comp2" presStyleCnt="0"/>
      <dgm:spPr/>
    </dgm:pt>
    <dgm:pt modelId="{017CE9D6-003C-4243-9449-E36650EEFB53}" type="pres">
      <dgm:prSet presAssocID="{8B7FCFF1-BE0A-4D0D-A001-1534AB6D5559}" presName="circle2" presStyleLbl="node1" presStyleIdx="1" presStyleCnt="4"/>
      <dgm:spPr/>
      <dgm:t>
        <a:bodyPr/>
        <a:lstStyle/>
        <a:p>
          <a:endParaRPr lang="en-US"/>
        </a:p>
      </dgm:t>
    </dgm:pt>
    <dgm:pt modelId="{449A5E50-B2C8-4F38-A952-85677517A7A2}" type="pres">
      <dgm:prSet presAssocID="{8B7FCFF1-BE0A-4D0D-A001-1534AB6D5559}" presName="c2text" presStyleLbl="node1" presStyleIdx="1" presStyleCnt="4">
        <dgm:presLayoutVars>
          <dgm:bulletEnabled val="1"/>
        </dgm:presLayoutVars>
      </dgm:prSet>
      <dgm:spPr/>
      <dgm:t>
        <a:bodyPr/>
        <a:lstStyle/>
        <a:p>
          <a:endParaRPr lang="en-US"/>
        </a:p>
      </dgm:t>
    </dgm:pt>
    <dgm:pt modelId="{19D51E7B-9680-4EDB-B69B-1E5C9820EFC4}" type="pres">
      <dgm:prSet presAssocID="{8B7FCFF1-BE0A-4D0D-A001-1534AB6D5559}" presName="comp3" presStyleCnt="0"/>
      <dgm:spPr/>
    </dgm:pt>
    <dgm:pt modelId="{8D472EAB-832F-4D35-8B48-8D56DD0D7DA0}" type="pres">
      <dgm:prSet presAssocID="{8B7FCFF1-BE0A-4D0D-A001-1534AB6D5559}" presName="circle3" presStyleLbl="node1" presStyleIdx="2" presStyleCnt="4"/>
      <dgm:spPr/>
      <dgm:t>
        <a:bodyPr/>
        <a:lstStyle/>
        <a:p>
          <a:endParaRPr lang="en-US"/>
        </a:p>
      </dgm:t>
    </dgm:pt>
    <dgm:pt modelId="{4949333E-2260-4B70-95F3-57C45F366A98}" type="pres">
      <dgm:prSet presAssocID="{8B7FCFF1-BE0A-4D0D-A001-1534AB6D5559}" presName="c3text" presStyleLbl="node1" presStyleIdx="2" presStyleCnt="4">
        <dgm:presLayoutVars>
          <dgm:bulletEnabled val="1"/>
        </dgm:presLayoutVars>
      </dgm:prSet>
      <dgm:spPr/>
      <dgm:t>
        <a:bodyPr/>
        <a:lstStyle/>
        <a:p>
          <a:endParaRPr lang="en-US"/>
        </a:p>
      </dgm:t>
    </dgm:pt>
    <dgm:pt modelId="{32FA45CE-405B-42D9-BC48-B010968A0035}" type="pres">
      <dgm:prSet presAssocID="{8B7FCFF1-BE0A-4D0D-A001-1534AB6D5559}" presName="comp4" presStyleCnt="0"/>
      <dgm:spPr/>
    </dgm:pt>
    <dgm:pt modelId="{72C5D747-EEFD-4CDF-B1DB-643E6815E11C}" type="pres">
      <dgm:prSet presAssocID="{8B7FCFF1-BE0A-4D0D-A001-1534AB6D5559}" presName="circle4" presStyleLbl="node1" presStyleIdx="3" presStyleCnt="4"/>
      <dgm:spPr/>
      <dgm:t>
        <a:bodyPr/>
        <a:lstStyle/>
        <a:p>
          <a:endParaRPr lang="en-US"/>
        </a:p>
      </dgm:t>
    </dgm:pt>
    <dgm:pt modelId="{4F74EF0B-04FB-4644-8AA4-CCE017934F2E}" type="pres">
      <dgm:prSet presAssocID="{8B7FCFF1-BE0A-4D0D-A001-1534AB6D5559}" presName="c4text" presStyleLbl="node1" presStyleIdx="3" presStyleCnt="4">
        <dgm:presLayoutVars>
          <dgm:bulletEnabled val="1"/>
        </dgm:presLayoutVars>
      </dgm:prSet>
      <dgm:spPr/>
      <dgm:t>
        <a:bodyPr/>
        <a:lstStyle/>
        <a:p>
          <a:endParaRPr lang="en-US"/>
        </a:p>
      </dgm:t>
    </dgm:pt>
  </dgm:ptLst>
  <dgm:cxnLst>
    <dgm:cxn modelId="{325BB8EE-8ADF-4EFE-BE95-B8B6667E48A9}" type="presOf" srcId="{876DE9B1-BC62-47BC-A7C2-E33895E227BD}" destId="{4F74EF0B-04FB-4644-8AA4-CCE017934F2E}" srcOrd="1" destOrd="0" presId="urn:microsoft.com/office/officeart/2005/8/layout/venn2"/>
    <dgm:cxn modelId="{FF6498E7-40F4-4FD1-B4AA-BB2E167E1EC6}" type="presOf" srcId="{876DE9B1-BC62-47BC-A7C2-E33895E227BD}" destId="{72C5D747-EEFD-4CDF-B1DB-643E6815E11C}" srcOrd="0" destOrd="0" presId="urn:microsoft.com/office/officeart/2005/8/layout/venn2"/>
    <dgm:cxn modelId="{D9E98686-24C8-431E-B0BF-1CECCEE9D55A}" type="presOf" srcId="{3B672AE7-56EA-4082-9DAE-E3AF6EBF4C1F}" destId="{A248399D-3330-40F7-AB62-C779DE9F10CA}" srcOrd="0" destOrd="0" presId="urn:microsoft.com/office/officeart/2005/8/layout/venn2"/>
    <dgm:cxn modelId="{C417C7FA-A773-4E2A-8217-20272CC2D461}" srcId="{8B7FCFF1-BE0A-4D0D-A001-1534AB6D5559}" destId="{4EFCCE42-261B-48A0-B18D-41062E8E79B6}" srcOrd="2" destOrd="0" parTransId="{2C8865C8-81A0-469D-9633-50CA432E2779}" sibTransId="{5F009D55-98A6-435F-B635-F6351F97598F}"/>
    <dgm:cxn modelId="{F8873C9C-3D89-498B-A362-46FF9F8E99F7}" type="presOf" srcId="{4EFCCE42-261B-48A0-B18D-41062E8E79B6}" destId="{8D472EAB-832F-4D35-8B48-8D56DD0D7DA0}" srcOrd="0" destOrd="0" presId="urn:microsoft.com/office/officeart/2005/8/layout/venn2"/>
    <dgm:cxn modelId="{10713389-65CD-45BB-A89B-FF6412D7E0A8}" type="presOf" srcId="{4EFCCE42-261B-48A0-B18D-41062E8E79B6}" destId="{4949333E-2260-4B70-95F3-57C45F366A98}" srcOrd="1" destOrd="0" presId="urn:microsoft.com/office/officeart/2005/8/layout/venn2"/>
    <dgm:cxn modelId="{07BB6EC1-390A-4D49-B533-AABE6CA8BE45}" srcId="{8B7FCFF1-BE0A-4D0D-A001-1534AB6D5559}" destId="{62741E88-F3DD-4F10-BA4A-7C44D57C0C1F}" srcOrd="1" destOrd="0" parTransId="{84BAFBD1-5A18-4D70-A798-296D2DDECE02}" sibTransId="{0BC0DC9D-8B25-457B-853A-963A16FF5CD1}"/>
    <dgm:cxn modelId="{6B054D41-93B8-4413-BF67-625B18DC9AB7}" type="presOf" srcId="{3B672AE7-56EA-4082-9DAE-E3AF6EBF4C1F}" destId="{04676D34-4623-42D8-82DA-FB6CE4568E54}" srcOrd="1" destOrd="0" presId="urn:microsoft.com/office/officeart/2005/8/layout/venn2"/>
    <dgm:cxn modelId="{256293BC-4AE1-41DB-BE69-B1692C917970}" type="presOf" srcId="{62741E88-F3DD-4F10-BA4A-7C44D57C0C1F}" destId="{449A5E50-B2C8-4F38-A952-85677517A7A2}" srcOrd="1" destOrd="0" presId="urn:microsoft.com/office/officeart/2005/8/layout/venn2"/>
    <dgm:cxn modelId="{E75663BB-EC4B-487B-8D94-A72530306583}" srcId="{8B7FCFF1-BE0A-4D0D-A001-1534AB6D5559}" destId="{3B672AE7-56EA-4082-9DAE-E3AF6EBF4C1F}" srcOrd="0" destOrd="0" parTransId="{C90DEFD0-F41A-474C-90E1-DE23B564E3C8}" sibTransId="{C3FAB8B5-3021-4949-A15C-8C761314CADB}"/>
    <dgm:cxn modelId="{5BEA3C24-42C0-4D8E-801D-80CFF907B6FC}" srcId="{8B7FCFF1-BE0A-4D0D-A001-1534AB6D5559}" destId="{876DE9B1-BC62-47BC-A7C2-E33895E227BD}" srcOrd="3" destOrd="0" parTransId="{4AE18D7A-AB7B-439F-BB7F-69BF9D802446}" sibTransId="{FB772C79-A8EF-4D66-8BA9-80EFC6899643}"/>
    <dgm:cxn modelId="{6E609F25-B172-4258-BF57-8E98A0E38347}" type="presOf" srcId="{8B7FCFF1-BE0A-4D0D-A001-1534AB6D5559}" destId="{CBFBB712-08A4-4BEE-B3DD-58196E8350C5}" srcOrd="0" destOrd="0" presId="urn:microsoft.com/office/officeart/2005/8/layout/venn2"/>
    <dgm:cxn modelId="{2D1E5210-055E-488D-8DD7-05FD8615669F}" type="presOf" srcId="{62741E88-F3DD-4F10-BA4A-7C44D57C0C1F}" destId="{017CE9D6-003C-4243-9449-E36650EEFB53}" srcOrd="0" destOrd="0" presId="urn:microsoft.com/office/officeart/2005/8/layout/venn2"/>
    <dgm:cxn modelId="{B44FF856-A671-4ABC-9F50-A7C4F86D2E57}" type="presParOf" srcId="{CBFBB712-08A4-4BEE-B3DD-58196E8350C5}" destId="{AB573485-EABD-4C4C-90A0-3A2BE3841911}" srcOrd="0" destOrd="0" presId="urn:microsoft.com/office/officeart/2005/8/layout/venn2"/>
    <dgm:cxn modelId="{C698CDCE-02A2-4D96-93D6-28E20284D47C}" type="presParOf" srcId="{AB573485-EABD-4C4C-90A0-3A2BE3841911}" destId="{A248399D-3330-40F7-AB62-C779DE9F10CA}" srcOrd="0" destOrd="0" presId="urn:microsoft.com/office/officeart/2005/8/layout/venn2"/>
    <dgm:cxn modelId="{9A800021-FD05-465A-A334-79C96B02DBED}" type="presParOf" srcId="{AB573485-EABD-4C4C-90A0-3A2BE3841911}" destId="{04676D34-4623-42D8-82DA-FB6CE4568E54}" srcOrd="1" destOrd="0" presId="urn:microsoft.com/office/officeart/2005/8/layout/venn2"/>
    <dgm:cxn modelId="{1617BB78-5909-47DB-B08F-043F8F5DDA31}" type="presParOf" srcId="{CBFBB712-08A4-4BEE-B3DD-58196E8350C5}" destId="{E2A62AB5-7FB6-42E7-BCEE-F40320312828}" srcOrd="1" destOrd="0" presId="urn:microsoft.com/office/officeart/2005/8/layout/venn2"/>
    <dgm:cxn modelId="{36A612E2-B4A8-4B94-BA8B-51119433E978}" type="presParOf" srcId="{E2A62AB5-7FB6-42E7-BCEE-F40320312828}" destId="{017CE9D6-003C-4243-9449-E36650EEFB53}" srcOrd="0" destOrd="0" presId="urn:microsoft.com/office/officeart/2005/8/layout/venn2"/>
    <dgm:cxn modelId="{978E867A-7915-4905-9C7A-07A2CF023714}" type="presParOf" srcId="{E2A62AB5-7FB6-42E7-BCEE-F40320312828}" destId="{449A5E50-B2C8-4F38-A952-85677517A7A2}" srcOrd="1" destOrd="0" presId="urn:microsoft.com/office/officeart/2005/8/layout/venn2"/>
    <dgm:cxn modelId="{7AB8949E-697A-47B9-BAF6-875ED64FEAF9}" type="presParOf" srcId="{CBFBB712-08A4-4BEE-B3DD-58196E8350C5}" destId="{19D51E7B-9680-4EDB-B69B-1E5C9820EFC4}" srcOrd="2" destOrd="0" presId="urn:microsoft.com/office/officeart/2005/8/layout/venn2"/>
    <dgm:cxn modelId="{9320E3F8-C7C6-4C69-BA0F-A867BE3508C5}" type="presParOf" srcId="{19D51E7B-9680-4EDB-B69B-1E5C9820EFC4}" destId="{8D472EAB-832F-4D35-8B48-8D56DD0D7DA0}" srcOrd="0" destOrd="0" presId="urn:microsoft.com/office/officeart/2005/8/layout/venn2"/>
    <dgm:cxn modelId="{5BF1B048-C806-442A-92F8-09DACEBC917C}" type="presParOf" srcId="{19D51E7B-9680-4EDB-B69B-1E5C9820EFC4}" destId="{4949333E-2260-4B70-95F3-57C45F366A98}" srcOrd="1" destOrd="0" presId="urn:microsoft.com/office/officeart/2005/8/layout/venn2"/>
    <dgm:cxn modelId="{236F92FA-E99D-4BC1-8163-FC54A4B0A560}" type="presParOf" srcId="{CBFBB712-08A4-4BEE-B3DD-58196E8350C5}" destId="{32FA45CE-405B-42D9-BC48-B010968A0035}" srcOrd="3" destOrd="0" presId="urn:microsoft.com/office/officeart/2005/8/layout/venn2"/>
    <dgm:cxn modelId="{2059BDC0-1870-49DB-A96D-A6A62718875F}" type="presParOf" srcId="{32FA45CE-405B-42D9-BC48-B010968A0035}" destId="{72C5D747-EEFD-4CDF-B1DB-643E6815E11C}" srcOrd="0" destOrd="0" presId="urn:microsoft.com/office/officeart/2005/8/layout/venn2"/>
    <dgm:cxn modelId="{1834C6AA-0301-46F2-8F1E-C8D66AFE508C}" type="presParOf" srcId="{32FA45CE-405B-42D9-BC48-B010968A0035}" destId="{4F74EF0B-04FB-4644-8AA4-CCE017934F2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B3E8F-BA65-4258-8F6B-66D8EBFC76A7}">
      <dsp:nvSpPr>
        <dsp:cNvPr id="0" name=""/>
        <dsp:cNvSpPr/>
      </dsp:nvSpPr>
      <dsp:spPr>
        <a:xfrm>
          <a:off x="3414785" y="2073"/>
          <a:ext cx="900167" cy="90016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Title I, Part A – Including Homeless and N&amp;D</a:t>
          </a:r>
          <a:endParaRPr lang="en-US" sz="800" kern="1200" dirty="0"/>
        </a:p>
      </dsp:txBody>
      <dsp:txXfrm>
        <a:off x="3546611" y="133899"/>
        <a:ext cx="636515" cy="636515"/>
      </dsp:txXfrm>
    </dsp:sp>
    <dsp:sp modelId="{3EC9CF09-C8BC-467C-8B3E-782FF7417D1A}">
      <dsp:nvSpPr>
        <dsp:cNvPr id="0" name=""/>
        <dsp:cNvSpPr/>
      </dsp:nvSpPr>
      <dsp:spPr>
        <a:xfrm rot="1080000">
          <a:off x="4381653" y="507094"/>
          <a:ext cx="239611" cy="30380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4383412" y="556748"/>
        <a:ext cx="167728" cy="182284"/>
      </dsp:txXfrm>
    </dsp:sp>
    <dsp:sp modelId="{3CEAD2A2-247D-4148-A0E2-A262613609FE}">
      <dsp:nvSpPr>
        <dsp:cNvPr id="0" name=""/>
        <dsp:cNvSpPr/>
      </dsp:nvSpPr>
      <dsp:spPr>
        <a:xfrm>
          <a:off x="4700866" y="419946"/>
          <a:ext cx="900167" cy="900167"/>
        </a:xfrm>
        <a:prstGeom prst="ellipse">
          <a:avLst/>
        </a:prstGeom>
        <a:solidFill>
          <a:schemeClr val="accent3">
            <a:hueOff val="301178"/>
            <a:satOff val="11111"/>
            <a:lumOff val="-1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Title I, Part C - Migrant</a:t>
          </a:r>
          <a:endParaRPr lang="en-US" sz="800" kern="1200" dirty="0"/>
        </a:p>
      </dsp:txBody>
      <dsp:txXfrm>
        <a:off x="4832692" y="551772"/>
        <a:ext cx="636515" cy="636515"/>
      </dsp:txXfrm>
    </dsp:sp>
    <dsp:sp modelId="{CB002A27-53AD-4718-AAF9-CEEACA640C1C}">
      <dsp:nvSpPr>
        <dsp:cNvPr id="0" name=""/>
        <dsp:cNvSpPr/>
      </dsp:nvSpPr>
      <dsp:spPr>
        <a:xfrm rot="3240000">
          <a:off x="5424578" y="1259643"/>
          <a:ext cx="239611" cy="303806"/>
        </a:xfrm>
        <a:prstGeom prst="rightArrow">
          <a:avLst>
            <a:gd name="adj1" fmla="val 60000"/>
            <a:gd name="adj2" fmla="val 50000"/>
          </a:avLst>
        </a:prstGeom>
        <a:solidFill>
          <a:schemeClr val="accent3">
            <a:hueOff val="301178"/>
            <a:satOff val="11111"/>
            <a:lumOff val="-163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5439394" y="1291327"/>
        <a:ext cx="167728" cy="182284"/>
      </dsp:txXfrm>
    </dsp:sp>
    <dsp:sp modelId="{E8F64E4C-FE4A-4EF0-99DF-B81EDD1312A4}">
      <dsp:nvSpPr>
        <dsp:cNvPr id="0" name=""/>
        <dsp:cNvSpPr/>
      </dsp:nvSpPr>
      <dsp:spPr>
        <a:xfrm>
          <a:off x="5495707" y="1513952"/>
          <a:ext cx="900167" cy="900167"/>
        </a:xfrm>
        <a:prstGeom prst="ellipse">
          <a:avLst/>
        </a:prstGeom>
        <a:solidFill>
          <a:schemeClr val="accent3">
            <a:hueOff val="602355"/>
            <a:satOff val="22222"/>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1003(g) SIG</a:t>
          </a:r>
          <a:endParaRPr lang="en-US" sz="800" kern="1200" dirty="0"/>
        </a:p>
      </dsp:txBody>
      <dsp:txXfrm>
        <a:off x="5627533" y="1645778"/>
        <a:ext cx="636515" cy="636515"/>
      </dsp:txXfrm>
    </dsp:sp>
    <dsp:sp modelId="{C19F219E-FA72-4A93-BDB0-FFA98B9371AB}">
      <dsp:nvSpPr>
        <dsp:cNvPr id="0" name=""/>
        <dsp:cNvSpPr/>
      </dsp:nvSpPr>
      <dsp:spPr>
        <a:xfrm rot="5400000">
          <a:off x="5825985" y="2481483"/>
          <a:ext cx="239611" cy="303806"/>
        </a:xfrm>
        <a:prstGeom prst="rightArrow">
          <a:avLst>
            <a:gd name="adj1" fmla="val 60000"/>
            <a:gd name="adj2" fmla="val 50000"/>
          </a:avLst>
        </a:prstGeom>
        <a:solidFill>
          <a:schemeClr val="accent3">
            <a:hueOff val="602355"/>
            <a:satOff val="22222"/>
            <a:lumOff val="-326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5861927" y="2506303"/>
        <a:ext cx="167728" cy="182284"/>
      </dsp:txXfrm>
    </dsp:sp>
    <dsp:sp modelId="{A588581A-B13E-44B8-83E8-EDD1E134B9E6}">
      <dsp:nvSpPr>
        <dsp:cNvPr id="0" name=""/>
        <dsp:cNvSpPr/>
      </dsp:nvSpPr>
      <dsp:spPr>
        <a:xfrm>
          <a:off x="5495707" y="2866217"/>
          <a:ext cx="900167" cy="900167"/>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IDEA – Special Education</a:t>
          </a:r>
          <a:endParaRPr lang="en-US" sz="800" kern="1200" dirty="0"/>
        </a:p>
      </dsp:txBody>
      <dsp:txXfrm>
        <a:off x="5627533" y="2998043"/>
        <a:ext cx="636515" cy="636515"/>
      </dsp:txXfrm>
    </dsp:sp>
    <dsp:sp modelId="{6484310D-909D-49B6-ABEC-C56C6A3D1D14}">
      <dsp:nvSpPr>
        <dsp:cNvPr id="0" name=""/>
        <dsp:cNvSpPr/>
      </dsp:nvSpPr>
      <dsp:spPr>
        <a:xfrm rot="7560000">
          <a:off x="5432550" y="3705914"/>
          <a:ext cx="239611" cy="303806"/>
        </a:xfrm>
        <a:prstGeom prst="rightArrow">
          <a:avLst>
            <a:gd name="adj1" fmla="val 60000"/>
            <a:gd name="adj2" fmla="val 50000"/>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489617" y="3737598"/>
        <a:ext cx="167728" cy="182284"/>
      </dsp:txXfrm>
    </dsp:sp>
    <dsp:sp modelId="{ECA7B6F0-82B8-4D4F-9C6F-AE34D8BBDACF}">
      <dsp:nvSpPr>
        <dsp:cNvPr id="0" name=""/>
        <dsp:cNvSpPr/>
      </dsp:nvSpPr>
      <dsp:spPr>
        <a:xfrm>
          <a:off x="4700866" y="3960223"/>
          <a:ext cx="900167" cy="900167"/>
        </a:xfrm>
        <a:prstGeom prst="ellipse">
          <a:avLst/>
        </a:prstGeom>
        <a:solidFill>
          <a:schemeClr val="accent3">
            <a:hueOff val="1204711"/>
            <a:satOff val="44444"/>
            <a:lumOff val="-65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Title II, Part A – Teacher Quality</a:t>
          </a:r>
          <a:endParaRPr lang="en-US" sz="800" kern="1200" dirty="0"/>
        </a:p>
      </dsp:txBody>
      <dsp:txXfrm>
        <a:off x="4832692" y="4092049"/>
        <a:ext cx="636515" cy="636515"/>
      </dsp:txXfrm>
    </dsp:sp>
    <dsp:sp modelId="{8B89B88A-7349-49D5-B004-B6B77A11D6F1}">
      <dsp:nvSpPr>
        <dsp:cNvPr id="0" name=""/>
        <dsp:cNvSpPr/>
      </dsp:nvSpPr>
      <dsp:spPr>
        <a:xfrm rot="9720000">
          <a:off x="4394552" y="4465244"/>
          <a:ext cx="239611" cy="303806"/>
        </a:xfrm>
        <a:prstGeom prst="rightArrow">
          <a:avLst>
            <a:gd name="adj1" fmla="val 60000"/>
            <a:gd name="adj2" fmla="val 50000"/>
          </a:avLst>
        </a:prstGeom>
        <a:solidFill>
          <a:schemeClr val="accent3">
            <a:hueOff val="1204711"/>
            <a:satOff val="44444"/>
            <a:lumOff val="-65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464676" y="4514898"/>
        <a:ext cx="167728" cy="182284"/>
      </dsp:txXfrm>
    </dsp:sp>
    <dsp:sp modelId="{B07D211A-1FA0-4487-8E8E-70D36E3CA626}">
      <dsp:nvSpPr>
        <dsp:cNvPr id="0" name=""/>
        <dsp:cNvSpPr/>
      </dsp:nvSpPr>
      <dsp:spPr>
        <a:xfrm>
          <a:off x="3414785" y="4378096"/>
          <a:ext cx="900167" cy="900167"/>
        </a:xfrm>
        <a:prstGeom prst="ellipse">
          <a:avLst/>
        </a:prstGeom>
        <a:solidFill>
          <a:schemeClr val="accent3">
            <a:hueOff val="1505888"/>
            <a:satOff val="55556"/>
            <a:lumOff val="-81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Pre-K – Early Learning</a:t>
          </a:r>
          <a:endParaRPr lang="en-US" sz="800" kern="1200" dirty="0"/>
        </a:p>
      </dsp:txBody>
      <dsp:txXfrm>
        <a:off x="3546611" y="4509922"/>
        <a:ext cx="636515" cy="636515"/>
      </dsp:txXfrm>
    </dsp:sp>
    <dsp:sp modelId="{1204F445-ECFA-4ABC-A5E3-BBBF493A25E9}">
      <dsp:nvSpPr>
        <dsp:cNvPr id="0" name=""/>
        <dsp:cNvSpPr/>
      </dsp:nvSpPr>
      <dsp:spPr>
        <a:xfrm rot="11880000">
          <a:off x="3108472" y="4469435"/>
          <a:ext cx="239611" cy="303806"/>
        </a:xfrm>
        <a:prstGeom prst="rightArrow">
          <a:avLst>
            <a:gd name="adj1" fmla="val 60000"/>
            <a:gd name="adj2" fmla="val 50000"/>
          </a:avLst>
        </a:prstGeom>
        <a:solidFill>
          <a:schemeClr val="accent3">
            <a:hueOff val="1505888"/>
            <a:satOff val="55556"/>
            <a:lumOff val="-817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3178596" y="4541303"/>
        <a:ext cx="167728" cy="182284"/>
      </dsp:txXfrm>
    </dsp:sp>
    <dsp:sp modelId="{C3780244-7B81-4C4A-BDED-DBAB769CDB78}">
      <dsp:nvSpPr>
        <dsp:cNvPr id="0" name=""/>
        <dsp:cNvSpPr/>
      </dsp:nvSpPr>
      <dsp:spPr>
        <a:xfrm>
          <a:off x="2128704" y="3960223"/>
          <a:ext cx="900167" cy="900167"/>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Title III, Part C – ELL</a:t>
          </a:r>
          <a:endParaRPr lang="en-US" sz="800" kern="1200" dirty="0"/>
        </a:p>
      </dsp:txBody>
      <dsp:txXfrm>
        <a:off x="2260530" y="4092049"/>
        <a:ext cx="636515" cy="636515"/>
      </dsp:txXfrm>
    </dsp:sp>
    <dsp:sp modelId="{EB29FA71-A8C6-469E-81EE-5CF8BD5C62C9}">
      <dsp:nvSpPr>
        <dsp:cNvPr id="0" name=""/>
        <dsp:cNvSpPr/>
      </dsp:nvSpPr>
      <dsp:spPr>
        <a:xfrm rot="14040000">
          <a:off x="2065547" y="3716887"/>
          <a:ext cx="239611" cy="303806"/>
        </a:xfrm>
        <a:prstGeom prst="rightArrow">
          <a:avLst>
            <a:gd name="adj1" fmla="val 60000"/>
            <a:gd name="adj2" fmla="val 50000"/>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2122614" y="3806725"/>
        <a:ext cx="167728" cy="182284"/>
      </dsp:txXfrm>
    </dsp:sp>
    <dsp:sp modelId="{03B277D4-2E9D-405E-A967-00E18D33E71F}">
      <dsp:nvSpPr>
        <dsp:cNvPr id="0" name=""/>
        <dsp:cNvSpPr/>
      </dsp:nvSpPr>
      <dsp:spPr>
        <a:xfrm>
          <a:off x="1333863" y="2866217"/>
          <a:ext cx="900167" cy="900167"/>
        </a:xfrm>
        <a:prstGeom prst="ellipse">
          <a:avLst/>
        </a:prstGeom>
        <a:solidFill>
          <a:schemeClr val="accent3">
            <a:hueOff val="2108244"/>
            <a:satOff val="77778"/>
            <a:lumOff val="-1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Curriculum Specialists</a:t>
          </a:r>
          <a:endParaRPr lang="en-US" sz="800" kern="1200" dirty="0"/>
        </a:p>
      </dsp:txBody>
      <dsp:txXfrm>
        <a:off x="1465689" y="2998043"/>
        <a:ext cx="636515" cy="636515"/>
      </dsp:txXfrm>
    </dsp:sp>
    <dsp:sp modelId="{000936D4-C6F1-420D-A816-EFA4E46F047E}">
      <dsp:nvSpPr>
        <dsp:cNvPr id="0" name=""/>
        <dsp:cNvSpPr/>
      </dsp:nvSpPr>
      <dsp:spPr>
        <a:xfrm rot="16200000">
          <a:off x="1664140" y="2495046"/>
          <a:ext cx="239611" cy="303806"/>
        </a:xfrm>
        <a:prstGeom prst="rightArrow">
          <a:avLst>
            <a:gd name="adj1" fmla="val 60000"/>
            <a:gd name="adj2" fmla="val 50000"/>
          </a:avLst>
        </a:prstGeom>
        <a:solidFill>
          <a:schemeClr val="accent3">
            <a:hueOff val="2108244"/>
            <a:satOff val="77778"/>
            <a:lumOff val="-114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1700082" y="2591749"/>
        <a:ext cx="167728" cy="182284"/>
      </dsp:txXfrm>
    </dsp:sp>
    <dsp:sp modelId="{DF0FA407-D3C1-4CF2-B983-1451D96C23BE}">
      <dsp:nvSpPr>
        <dsp:cNvPr id="0" name=""/>
        <dsp:cNvSpPr/>
      </dsp:nvSpPr>
      <dsp:spPr>
        <a:xfrm>
          <a:off x="1333863" y="1513952"/>
          <a:ext cx="900167" cy="900167"/>
        </a:xfrm>
        <a:prstGeom prst="ellipse">
          <a:avLst/>
        </a:prstGeom>
        <a:solidFill>
          <a:schemeClr val="accent3">
            <a:hueOff val="2409421"/>
            <a:satOff val="88889"/>
            <a:lumOff val="-130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1003(a) -  School Improvement</a:t>
          </a:r>
          <a:endParaRPr lang="en-US" sz="800" kern="1200" dirty="0"/>
        </a:p>
      </dsp:txBody>
      <dsp:txXfrm>
        <a:off x="1465689" y="1645778"/>
        <a:ext cx="636515" cy="636515"/>
      </dsp:txXfrm>
    </dsp:sp>
    <dsp:sp modelId="{0289EC3B-9A2F-4B86-A1FD-32206EAC7CAF}">
      <dsp:nvSpPr>
        <dsp:cNvPr id="0" name=""/>
        <dsp:cNvSpPr/>
      </dsp:nvSpPr>
      <dsp:spPr>
        <a:xfrm rot="18360000">
          <a:off x="2057575" y="1270616"/>
          <a:ext cx="239611" cy="303806"/>
        </a:xfrm>
        <a:prstGeom prst="rightArrow">
          <a:avLst>
            <a:gd name="adj1" fmla="val 60000"/>
            <a:gd name="adj2" fmla="val 50000"/>
          </a:avLst>
        </a:prstGeom>
        <a:solidFill>
          <a:schemeClr val="accent3">
            <a:hueOff val="2409421"/>
            <a:satOff val="88889"/>
            <a:lumOff val="-130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2072391" y="1360454"/>
        <a:ext cx="167728" cy="182284"/>
      </dsp:txXfrm>
    </dsp:sp>
    <dsp:sp modelId="{EEAF7EC0-A0EA-48FD-B012-823E954BF447}">
      <dsp:nvSpPr>
        <dsp:cNvPr id="0" name=""/>
        <dsp:cNvSpPr/>
      </dsp:nvSpPr>
      <dsp:spPr>
        <a:xfrm>
          <a:off x="2128704" y="419946"/>
          <a:ext cx="900167" cy="900167"/>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Finance &amp; Budget</a:t>
          </a:r>
          <a:endParaRPr lang="en-US" sz="800" kern="1200" dirty="0"/>
        </a:p>
      </dsp:txBody>
      <dsp:txXfrm>
        <a:off x="2260530" y="551772"/>
        <a:ext cx="636515" cy="636515"/>
      </dsp:txXfrm>
    </dsp:sp>
    <dsp:sp modelId="{5FCE7F9C-D2EE-438C-92E4-7EFC16FFCCC8}">
      <dsp:nvSpPr>
        <dsp:cNvPr id="0" name=""/>
        <dsp:cNvSpPr/>
      </dsp:nvSpPr>
      <dsp:spPr>
        <a:xfrm rot="20520000">
          <a:off x="3095573" y="511286"/>
          <a:ext cx="239611" cy="303806"/>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3097332" y="583154"/>
        <a:ext cx="167728" cy="182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8399D-3330-40F7-AB62-C779DE9F10CA}">
      <dsp:nvSpPr>
        <dsp:cNvPr id="0" name=""/>
        <dsp:cNvSpPr/>
      </dsp:nvSpPr>
      <dsp:spPr>
        <a:xfrm>
          <a:off x="963769" y="0"/>
          <a:ext cx="4546242" cy="4546242"/>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Culture</a:t>
          </a:r>
          <a:endParaRPr lang="en-US" sz="1200" kern="1200" dirty="0"/>
        </a:p>
      </dsp:txBody>
      <dsp:txXfrm>
        <a:off x="2601325" y="227312"/>
        <a:ext cx="1271129" cy="681936"/>
      </dsp:txXfrm>
    </dsp:sp>
    <dsp:sp modelId="{017CE9D6-003C-4243-9449-E36650EEFB53}">
      <dsp:nvSpPr>
        <dsp:cNvPr id="0" name=""/>
        <dsp:cNvSpPr/>
      </dsp:nvSpPr>
      <dsp:spPr>
        <a:xfrm>
          <a:off x="1418393" y="909248"/>
          <a:ext cx="3636993" cy="3636993"/>
        </a:xfrm>
        <a:prstGeom prst="ellipse">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District, Schools, Community</a:t>
          </a:r>
          <a:endParaRPr lang="en-US" sz="1200" kern="1200" dirty="0"/>
        </a:p>
      </dsp:txBody>
      <dsp:txXfrm>
        <a:off x="2601325" y="1127468"/>
        <a:ext cx="1271129" cy="654658"/>
      </dsp:txXfrm>
    </dsp:sp>
    <dsp:sp modelId="{8D472EAB-832F-4D35-8B48-8D56DD0D7DA0}">
      <dsp:nvSpPr>
        <dsp:cNvPr id="0" name=""/>
        <dsp:cNvSpPr/>
      </dsp:nvSpPr>
      <dsp:spPr>
        <a:xfrm>
          <a:off x="1873017" y="1818496"/>
          <a:ext cx="2727745" cy="2727745"/>
        </a:xfrm>
        <a:prstGeom prst="ellipse">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Programs</a:t>
          </a:r>
          <a:endParaRPr lang="en-US" sz="1200" kern="1200" dirty="0"/>
        </a:p>
      </dsp:txBody>
      <dsp:txXfrm>
        <a:off x="2601325" y="2023077"/>
        <a:ext cx="1271129" cy="613742"/>
      </dsp:txXfrm>
    </dsp:sp>
    <dsp:sp modelId="{72C5D747-EEFD-4CDF-B1DB-643E6815E11C}">
      <dsp:nvSpPr>
        <dsp:cNvPr id="0" name=""/>
        <dsp:cNvSpPr/>
      </dsp:nvSpPr>
      <dsp:spPr>
        <a:xfrm>
          <a:off x="2327641" y="2727745"/>
          <a:ext cx="1818496" cy="1818496"/>
        </a:xfrm>
        <a:prstGeom prst="ellips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Instruction</a:t>
          </a:r>
          <a:endParaRPr lang="en-US" sz="1200" kern="1200" dirty="0"/>
        </a:p>
      </dsp:txBody>
      <dsp:txXfrm>
        <a:off x="2593954" y="3182369"/>
        <a:ext cx="1285871" cy="90924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6/1/2015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a:p>
        </p:txBody>
      </p:sp>
    </p:spTree>
    <p:extLst>
      <p:ext uri="{BB962C8B-B14F-4D97-AF65-F5344CB8AC3E}">
        <p14:creationId xmlns:p14="http://schemas.microsoft.com/office/powerpoint/2010/main" val="1769893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real world, there is never enough money to meet all needs. </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a:p>
        </p:txBody>
      </p:sp>
    </p:spTree>
    <p:extLst>
      <p:ext uri="{BB962C8B-B14F-4D97-AF65-F5344CB8AC3E}">
        <p14:creationId xmlns:p14="http://schemas.microsoft.com/office/powerpoint/2010/main" val="3266909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a:p>
        </p:txBody>
      </p:sp>
    </p:spTree>
    <p:extLst>
      <p:ext uri="{BB962C8B-B14F-4D97-AF65-F5344CB8AC3E}">
        <p14:creationId xmlns:p14="http://schemas.microsoft.com/office/powerpoint/2010/main" val="130322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34</a:t>
            </a:fld>
            <a:endParaRPr lang="en-US"/>
          </a:p>
        </p:txBody>
      </p:sp>
    </p:spTree>
    <p:extLst>
      <p:ext uri="{BB962C8B-B14F-4D97-AF65-F5344CB8AC3E}">
        <p14:creationId xmlns:p14="http://schemas.microsoft.com/office/powerpoint/2010/main" val="1287825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37</a:t>
            </a:fld>
            <a:endParaRPr lang="en-US"/>
          </a:p>
        </p:txBody>
      </p:sp>
    </p:spTree>
    <p:extLst>
      <p:ext uri="{BB962C8B-B14F-4D97-AF65-F5344CB8AC3E}">
        <p14:creationId xmlns:p14="http://schemas.microsoft.com/office/powerpoint/2010/main" val="2497672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6/1/2015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6/1/2015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6/1/2015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6/1/2015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6/1/2015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6/1/2015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6/1/2015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6/1/2015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6/1/2015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6/1/2015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6/1/2015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6/1/2015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dawsey@doe.k12.ga.us" TargetMode="External"/><Relationship Id="rId2" Type="http://schemas.openxmlformats.org/officeDocument/2006/relationships/hyperlink" Target="mailto:gmcelveen@doe.k12.ga.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d.gov/programs/titleiparta/ps/titleitoolit.pdf" TargetMode="External"/><Relationship Id="rId2" Type="http://schemas.openxmlformats.org/officeDocument/2006/relationships/hyperlink" Target="http://.ed.gov/policy/elsec/guid/equitableserguidance.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hyperlink" Target="mailto:edawsey@doe.k12.ga.us" TargetMode="External"/><Relationship Id="rId2" Type="http://schemas.openxmlformats.org/officeDocument/2006/relationships/hyperlink" Target="mailto:gmcelveen@doe.k12.ga.u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txBox="1">
            <a:spLocks/>
          </p:cNvSpPr>
          <p:nvPr/>
        </p:nvSpPr>
        <p:spPr bwMode="auto">
          <a:xfrm>
            <a:off x="401047" y="1536270"/>
            <a:ext cx="8024497" cy="146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eaLnBrk="0" hangingPunct="0">
              <a:defRPr sz="1200">
                <a:solidFill>
                  <a:srgbClr val="5F5F5F"/>
                </a:solidFill>
                <a:latin typeface="Arial" charset="0"/>
              </a:defRPr>
            </a:lvl1pPr>
            <a:lvl2pPr marL="742950" indent="-285750" eaLnBrk="0" hangingPunct="0">
              <a:defRPr sz="1200">
                <a:solidFill>
                  <a:srgbClr val="5F5F5F"/>
                </a:solidFill>
                <a:latin typeface="Arial" charset="0"/>
              </a:defRPr>
            </a:lvl2pPr>
            <a:lvl3pPr marL="1143000" indent="-228600" eaLnBrk="0" hangingPunct="0">
              <a:defRPr sz="1200">
                <a:solidFill>
                  <a:srgbClr val="5F5F5F"/>
                </a:solidFill>
                <a:latin typeface="Arial" charset="0"/>
              </a:defRPr>
            </a:lvl3pPr>
            <a:lvl4pPr marL="1600200" indent="-228600" eaLnBrk="0" hangingPunct="0">
              <a:defRPr sz="1200">
                <a:solidFill>
                  <a:srgbClr val="5F5F5F"/>
                </a:solidFill>
                <a:latin typeface="Arial" charset="0"/>
              </a:defRPr>
            </a:lvl4pPr>
            <a:lvl5pPr marL="2057400" indent="-228600" eaLnBrk="0" hangingPunct="0">
              <a:defRPr sz="1200">
                <a:solidFill>
                  <a:srgbClr val="5F5F5F"/>
                </a:solidFill>
                <a:latin typeface="Arial" charset="0"/>
              </a:defRPr>
            </a:lvl5pPr>
            <a:lvl6pPr marL="2514600" indent="-228600" eaLnBrk="0" fontAlgn="base" hangingPunct="0">
              <a:spcBef>
                <a:spcPct val="0"/>
              </a:spcBef>
              <a:spcAft>
                <a:spcPct val="0"/>
              </a:spcAft>
              <a:defRPr sz="1200">
                <a:solidFill>
                  <a:srgbClr val="5F5F5F"/>
                </a:solidFill>
                <a:latin typeface="Arial" charset="0"/>
              </a:defRPr>
            </a:lvl6pPr>
            <a:lvl7pPr marL="2971800" indent="-228600" eaLnBrk="0" fontAlgn="base" hangingPunct="0">
              <a:spcBef>
                <a:spcPct val="0"/>
              </a:spcBef>
              <a:spcAft>
                <a:spcPct val="0"/>
              </a:spcAft>
              <a:defRPr sz="1200">
                <a:solidFill>
                  <a:srgbClr val="5F5F5F"/>
                </a:solidFill>
                <a:latin typeface="Arial" charset="0"/>
              </a:defRPr>
            </a:lvl7pPr>
            <a:lvl8pPr marL="3429000" indent="-228600" eaLnBrk="0" fontAlgn="base" hangingPunct="0">
              <a:spcBef>
                <a:spcPct val="0"/>
              </a:spcBef>
              <a:spcAft>
                <a:spcPct val="0"/>
              </a:spcAft>
              <a:defRPr sz="1200">
                <a:solidFill>
                  <a:srgbClr val="5F5F5F"/>
                </a:solidFill>
                <a:latin typeface="Arial" charset="0"/>
              </a:defRPr>
            </a:lvl8pPr>
            <a:lvl9pPr marL="3886200" indent="-228600" eaLnBrk="0" fontAlgn="base" hangingPunct="0">
              <a:spcBef>
                <a:spcPct val="0"/>
              </a:spcBef>
              <a:spcAft>
                <a:spcPct val="0"/>
              </a:spcAft>
              <a:defRPr sz="1200">
                <a:solidFill>
                  <a:srgbClr val="5F5F5F"/>
                </a:solidFill>
                <a:latin typeface="Arial" charset="0"/>
              </a:defRPr>
            </a:lvl9pPr>
          </a:lstStyle>
          <a:p>
            <a:pPr algn="ctr" eaLnBrk="1" hangingPunct="1"/>
            <a:r>
              <a:rPr lang="en-US" sz="4800" b="1" dirty="0">
                <a:solidFill>
                  <a:schemeClr val="tx1"/>
                </a:solidFill>
                <a:latin typeface="Calibri" pitchFamily="34" charset="0"/>
              </a:rPr>
              <a:t>Integration of Federal Funds To Support a Single Project</a:t>
            </a:r>
            <a:endParaRPr lang="en-US" sz="4800" dirty="0">
              <a:solidFill>
                <a:schemeClr val="tx1"/>
              </a:solidFill>
              <a:latin typeface="Calibri" pitchFamily="34" charset="0"/>
            </a:endParaRPr>
          </a:p>
        </p:txBody>
      </p:sp>
      <p:sp>
        <p:nvSpPr>
          <p:cNvPr id="4099" name="Subtitle 5"/>
          <p:cNvSpPr txBox="1">
            <a:spLocks/>
          </p:cNvSpPr>
          <p:nvPr/>
        </p:nvSpPr>
        <p:spPr bwMode="auto">
          <a:xfrm>
            <a:off x="1485013" y="4087091"/>
            <a:ext cx="6399547" cy="201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lvl1pPr eaLnBrk="0" hangingPunct="0">
              <a:defRPr sz="1200">
                <a:solidFill>
                  <a:srgbClr val="5F5F5F"/>
                </a:solidFill>
                <a:latin typeface="Arial" charset="0"/>
              </a:defRPr>
            </a:lvl1pPr>
            <a:lvl2pPr marL="742950" indent="-285750" eaLnBrk="0" hangingPunct="0">
              <a:defRPr sz="1200">
                <a:solidFill>
                  <a:srgbClr val="5F5F5F"/>
                </a:solidFill>
                <a:latin typeface="Arial" charset="0"/>
              </a:defRPr>
            </a:lvl2pPr>
            <a:lvl3pPr marL="1143000" indent="-228600" eaLnBrk="0" hangingPunct="0">
              <a:defRPr sz="1200">
                <a:solidFill>
                  <a:srgbClr val="5F5F5F"/>
                </a:solidFill>
                <a:latin typeface="Arial" charset="0"/>
              </a:defRPr>
            </a:lvl3pPr>
            <a:lvl4pPr marL="1600200" indent="-228600" eaLnBrk="0" hangingPunct="0">
              <a:defRPr sz="1200">
                <a:solidFill>
                  <a:srgbClr val="5F5F5F"/>
                </a:solidFill>
                <a:latin typeface="Arial" charset="0"/>
              </a:defRPr>
            </a:lvl4pPr>
            <a:lvl5pPr marL="2057400" indent="-228600" eaLnBrk="0" hangingPunct="0">
              <a:defRPr sz="1200">
                <a:solidFill>
                  <a:srgbClr val="5F5F5F"/>
                </a:solidFill>
                <a:latin typeface="Arial" charset="0"/>
              </a:defRPr>
            </a:lvl5pPr>
            <a:lvl6pPr marL="2514600" indent="-228600" eaLnBrk="0" fontAlgn="base" hangingPunct="0">
              <a:spcBef>
                <a:spcPct val="0"/>
              </a:spcBef>
              <a:spcAft>
                <a:spcPct val="0"/>
              </a:spcAft>
              <a:defRPr sz="1200">
                <a:solidFill>
                  <a:srgbClr val="5F5F5F"/>
                </a:solidFill>
                <a:latin typeface="Arial" charset="0"/>
              </a:defRPr>
            </a:lvl6pPr>
            <a:lvl7pPr marL="2971800" indent="-228600" eaLnBrk="0" fontAlgn="base" hangingPunct="0">
              <a:spcBef>
                <a:spcPct val="0"/>
              </a:spcBef>
              <a:spcAft>
                <a:spcPct val="0"/>
              </a:spcAft>
              <a:defRPr sz="1200">
                <a:solidFill>
                  <a:srgbClr val="5F5F5F"/>
                </a:solidFill>
                <a:latin typeface="Arial" charset="0"/>
              </a:defRPr>
            </a:lvl7pPr>
            <a:lvl8pPr marL="3429000" indent="-228600" eaLnBrk="0" fontAlgn="base" hangingPunct="0">
              <a:spcBef>
                <a:spcPct val="0"/>
              </a:spcBef>
              <a:spcAft>
                <a:spcPct val="0"/>
              </a:spcAft>
              <a:defRPr sz="1200">
                <a:solidFill>
                  <a:srgbClr val="5F5F5F"/>
                </a:solidFill>
                <a:latin typeface="Arial" charset="0"/>
              </a:defRPr>
            </a:lvl8pPr>
            <a:lvl9pPr marL="3886200" indent="-228600" eaLnBrk="0" fontAlgn="base" hangingPunct="0">
              <a:spcBef>
                <a:spcPct val="0"/>
              </a:spcBef>
              <a:spcAft>
                <a:spcPct val="0"/>
              </a:spcAft>
              <a:defRPr sz="1200">
                <a:solidFill>
                  <a:srgbClr val="5F5F5F"/>
                </a:solidFill>
                <a:latin typeface="Arial" charset="0"/>
              </a:defRPr>
            </a:lvl9pPr>
          </a:lstStyle>
          <a:p>
            <a:pPr algn="ctr" eaLnBrk="1" hangingPunct="1">
              <a:buFont typeface="Arial" charset="0"/>
              <a:buNone/>
            </a:pPr>
            <a:r>
              <a:rPr lang="en-US" altLang="en-US" sz="2400" b="1" dirty="0">
                <a:solidFill>
                  <a:schemeClr val="tx1"/>
                </a:solidFill>
                <a:latin typeface="Calibri" pitchFamily="34" charset="0"/>
              </a:rPr>
              <a:t>Georgia Department of Education </a:t>
            </a:r>
          </a:p>
          <a:p>
            <a:pPr algn="ctr" eaLnBrk="1" hangingPunct="1">
              <a:buFont typeface="Arial" charset="0"/>
              <a:buNone/>
            </a:pPr>
            <a:r>
              <a:rPr lang="en-US" altLang="en-US" sz="2400" b="1" dirty="0" smtClean="0">
                <a:solidFill>
                  <a:schemeClr val="tx1"/>
                </a:solidFill>
                <a:latin typeface="Calibri" pitchFamily="34" charset="0"/>
              </a:rPr>
              <a:t>13</a:t>
            </a:r>
            <a:r>
              <a:rPr lang="en-US" altLang="en-US" sz="2400" b="1" baseline="30000" dirty="0" smtClean="0">
                <a:solidFill>
                  <a:schemeClr val="tx1"/>
                </a:solidFill>
                <a:latin typeface="Calibri" pitchFamily="34" charset="0"/>
              </a:rPr>
              <a:t>th</a:t>
            </a:r>
            <a:r>
              <a:rPr lang="en-US" altLang="en-US" sz="2400" b="1" dirty="0" smtClean="0">
                <a:solidFill>
                  <a:schemeClr val="tx1"/>
                </a:solidFill>
                <a:latin typeface="Calibri" pitchFamily="34" charset="0"/>
              </a:rPr>
              <a:t> Annual Title </a:t>
            </a:r>
            <a:r>
              <a:rPr lang="en-US" altLang="en-US" sz="2400" b="1" dirty="0">
                <a:solidFill>
                  <a:schemeClr val="tx1"/>
                </a:solidFill>
                <a:latin typeface="Calibri" pitchFamily="34" charset="0"/>
              </a:rPr>
              <a:t>Programs Conference</a:t>
            </a:r>
            <a:br>
              <a:rPr lang="en-US" altLang="en-US" sz="2400" b="1" dirty="0">
                <a:solidFill>
                  <a:schemeClr val="tx1"/>
                </a:solidFill>
                <a:latin typeface="Calibri" pitchFamily="34" charset="0"/>
              </a:rPr>
            </a:br>
            <a:r>
              <a:rPr lang="en-US" altLang="en-US" sz="2400" b="1">
                <a:solidFill>
                  <a:schemeClr val="tx1"/>
                </a:solidFill>
                <a:latin typeface="Calibri" pitchFamily="34" charset="0"/>
              </a:rPr>
              <a:t>June </a:t>
            </a:r>
            <a:r>
              <a:rPr lang="en-US" altLang="en-US" sz="2400" b="1" smtClean="0">
                <a:solidFill>
                  <a:schemeClr val="tx1"/>
                </a:solidFill>
                <a:latin typeface="Calibri" pitchFamily="34" charset="0"/>
              </a:rPr>
              <a:t>15 </a:t>
            </a:r>
            <a:r>
              <a:rPr lang="en-US" altLang="en-US" sz="2400" b="1">
                <a:solidFill>
                  <a:schemeClr val="tx1"/>
                </a:solidFill>
                <a:latin typeface="Calibri" pitchFamily="34" charset="0"/>
              </a:rPr>
              <a:t>- </a:t>
            </a:r>
            <a:r>
              <a:rPr lang="en-US" altLang="en-US" sz="2400" b="1" smtClean="0">
                <a:solidFill>
                  <a:schemeClr val="tx1"/>
                </a:solidFill>
                <a:latin typeface="Calibri" pitchFamily="34" charset="0"/>
              </a:rPr>
              <a:t>20, 2015</a:t>
            </a:r>
            <a:endParaRPr lang="en-US" altLang="en-US" sz="2400" b="1" dirty="0">
              <a:solidFill>
                <a:schemeClr val="tx1"/>
              </a:solidFill>
              <a:latin typeface="Calibri" pitchFamily="34" charset="0"/>
            </a:endParaRPr>
          </a:p>
        </p:txBody>
      </p:sp>
    </p:spTree>
    <p:extLst>
      <p:ext uri="{BB962C8B-B14F-4D97-AF65-F5344CB8AC3E}">
        <p14:creationId xmlns:p14="http://schemas.microsoft.com/office/powerpoint/2010/main" val="551196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700" dirty="0"/>
          </a:p>
        </p:txBody>
      </p:sp>
      <p:sp>
        <p:nvSpPr>
          <p:cNvPr id="3" name="Content Placeholder 2"/>
          <p:cNvSpPr>
            <a:spLocks noGrp="1"/>
          </p:cNvSpPr>
          <p:nvPr>
            <p:ph idx="1"/>
          </p:nvPr>
        </p:nvSpPr>
        <p:spPr/>
        <p:txBody>
          <a:bodyPr/>
          <a:lstStyle/>
          <a:p>
            <a:pPr marL="0" indent="0">
              <a:buNone/>
            </a:pPr>
            <a:r>
              <a:rPr lang="en-US" sz="2400" b="1" dirty="0"/>
              <a:t>Rethinking and Clarifying How School Districts and Schools May Use Federal Funds </a:t>
            </a:r>
            <a:endParaRPr lang="en-US" sz="2400" dirty="0"/>
          </a:p>
          <a:p>
            <a:r>
              <a:rPr lang="en-US" sz="2400" dirty="0"/>
              <a:t>Determine whether the activities that were denied may be permitted under federal law </a:t>
            </a:r>
          </a:p>
          <a:p>
            <a:r>
              <a:rPr lang="en-US" sz="2400" dirty="0"/>
              <a:t>Decide whether these past denials are consistent with the state’s/LEA’s Title I Director current policies and thinking around uses of federal funds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108832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b="1" dirty="0"/>
              <a:t>Rethinking and Clarifying How School Districts and Schools May Use Federal Funds </a:t>
            </a:r>
            <a:endParaRPr lang="en-US" sz="2400" dirty="0"/>
          </a:p>
          <a:p>
            <a:r>
              <a:rPr lang="en-US" sz="2400" dirty="0"/>
              <a:t>Ask district and school staff what their experiences are with the federal grants processes in your state. Determine what kinds of activities district and school staff would like to fund with federal money </a:t>
            </a:r>
          </a:p>
          <a:p>
            <a:r>
              <a:rPr lang="en-US" sz="2400" dirty="0"/>
              <a:t>Determine if the LEA can find a way to approve these costs </a:t>
            </a:r>
          </a:p>
          <a:p>
            <a:pPr marL="0" indent="0">
              <a:buNone/>
            </a:pPr>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4028972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700" dirty="0"/>
          </a:p>
        </p:txBody>
      </p:sp>
      <p:sp>
        <p:nvSpPr>
          <p:cNvPr id="3" name="Content Placeholder 2"/>
          <p:cNvSpPr>
            <a:spLocks noGrp="1"/>
          </p:cNvSpPr>
          <p:nvPr>
            <p:ph idx="1"/>
          </p:nvPr>
        </p:nvSpPr>
        <p:spPr/>
        <p:txBody>
          <a:bodyPr>
            <a:normAutofit/>
          </a:bodyPr>
          <a:lstStyle/>
          <a:p>
            <a:pPr marL="0" indent="0">
              <a:buNone/>
            </a:pPr>
            <a:r>
              <a:rPr lang="en-US" sz="2400" b="1" dirty="0"/>
              <a:t>Rethinking and Clarifying How School Districts and Schools May Use Federal Funds </a:t>
            </a:r>
            <a:endParaRPr lang="en-US" sz="2400" dirty="0"/>
          </a:p>
          <a:p>
            <a:r>
              <a:rPr lang="en-US" sz="2400" dirty="0"/>
              <a:t>If LEA practices are not consistent with current state thinking and/or are more/less restrictive than what federal law requires, revise practices </a:t>
            </a:r>
          </a:p>
          <a:p>
            <a:r>
              <a:rPr lang="en-US" sz="2400" dirty="0"/>
              <a:t>This could include revising guidance/technical assistance documents and/or  revising application documents, and providing professional development opportunities to LEA staff to ensure that the LEA is aligned on how federal funds may be used </a:t>
            </a:r>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2010930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b="1" dirty="0"/>
              <a:t>Eliminating Burdensome Planning Requirements that Do Not Add Value </a:t>
            </a:r>
            <a:endParaRPr lang="en-US" sz="2400" dirty="0"/>
          </a:p>
          <a:p>
            <a:r>
              <a:rPr lang="en-US" sz="2400" dirty="0"/>
              <a:t>Take an inventory of all the applications, plans, and reports the state is requiring with regard to federal funds </a:t>
            </a:r>
          </a:p>
          <a:p>
            <a:r>
              <a:rPr lang="en-US" sz="2400" dirty="0"/>
              <a:t>Take an inventory of all the applications, plans, and reports the state is requiring with regard to state funds and state legislative requirements </a:t>
            </a:r>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4259035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700" dirty="0"/>
          </a:p>
        </p:txBody>
      </p:sp>
      <p:sp>
        <p:nvSpPr>
          <p:cNvPr id="3" name="Content Placeholder 2"/>
          <p:cNvSpPr>
            <a:spLocks noGrp="1"/>
          </p:cNvSpPr>
          <p:nvPr>
            <p:ph idx="1"/>
          </p:nvPr>
        </p:nvSpPr>
        <p:spPr/>
        <p:txBody>
          <a:bodyPr/>
          <a:lstStyle/>
          <a:p>
            <a:pPr marL="0" indent="0">
              <a:buNone/>
            </a:pPr>
            <a:r>
              <a:rPr lang="en-US" sz="2400" b="1" dirty="0"/>
              <a:t>Eliminating Burdensome Planning Requirements that Do Not Add Value </a:t>
            </a:r>
            <a:endParaRPr lang="en-US" sz="2400" dirty="0"/>
          </a:p>
          <a:p>
            <a:r>
              <a:rPr lang="en-US" sz="2400" dirty="0"/>
              <a:t> Take stock of any local planning requirements (imposed by local school boards, etc.) that schools or district are required to implement </a:t>
            </a:r>
          </a:p>
          <a:p>
            <a:r>
              <a:rPr lang="en-US" sz="2400" dirty="0"/>
              <a:t>Determine where there is duplication among plans (federal, state, and local)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3441104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lstStyle/>
          <a:p>
            <a:pPr marL="0" indent="0">
              <a:buNone/>
            </a:pPr>
            <a:r>
              <a:rPr lang="en-US" sz="2400" b="1" dirty="0"/>
              <a:t>Eliminating Burdensome Planning Requirements that Do Not Add Value </a:t>
            </a:r>
            <a:endParaRPr lang="en-US" sz="2400" dirty="0"/>
          </a:p>
          <a:p>
            <a:r>
              <a:rPr lang="en-US" sz="2400" dirty="0"/>
              <a:t>Where possible consolidate, streamline, or eliminate applications, plans, or reports that are not required by federal or state law and are duplicative or do not add value</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2518247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normAutofit fontScale="92500" lnSpcReduction="10000"/>
          </a:bodyPr>
          <a:lstStyle/>
          <a:p>
            <a:r>
              <a:rPr lang="en-US" sz="3000" dirty="0"/>
              <a:t>The new Uniform Administrative Requirements, Cost Principles, and Audit Requirements for Federal Awards 2 C.F.R. Part 200 guidelines issued by the U.S. Department of Education (US ED) states </a:t>
            </a:r>
            <a:r>
              <a:rPr lang="en-US" sz="3000" dirty="0" smtClean="0"/>
              <a:t>that:</a:t>
            </a:r>
          </a:p>
          <a:p>
            <a:pPr lvl="1"/>
            <a:r>
              <a:rPr lang="en-US" sz="2600" dirty="0" smtClean="0"/>
              <a:t> </a:t>
            </a:r>
            <a:r>
              <a:rPr lang="en-US" dirty="0"/>
              <a:t>“When a grantee (or </a:t>
            </a:r>
            <a:r>
              <a:rPr lang="en-US" dirty="0" err="1"/>
              <a:t>subgrantee</a:t>
            </a:r>
            <a:r>
              <a:rPr lang="en-US" dirty="0"/>
              <a:t>) receives funds from more than one program, grant, or agency to conduct the same or closely related activities, the grantee is authorized under the new Uniform Grant administrative guidelines to account for the combined use of the federal funds if certain conditions are met. When accounting for any blended funds, a grantee would establish a single cost accounting code. However, grantees must obtain prior approval before doing so, and that approval must be authorized by all agencies that fund the combined activities.”</a:t>
            </a:r>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750740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334016"/>
            <a:ext cx="6615813" cy="1325563"/>
          </a:xfrm>
        </p:spPr>
        <p:txBody>
          <a:bodyPr>
            <a:normAutofit/>
          </a:bodyPr>
          <a:lstStyle/>
          <a:p>
            <a:pPr eaLnBrk="1" hangingPunct="1"/>
            <a:r>
              <a:rPr lang="en-US" altLang="en-US" sz="3600" dirty="0" smtClean="0"/>
              <a:t>Coordination and Integration</a:t>
            </a:r>
          </a:p>
        </p:txBody>
      </p:sp>
      <p:sp>
        <p:nvSpPr>
          <p:cNvPr id="7171" name="Content Placeholder 2"/>
          <p:cNvSpPr>
            <a:spLocks noGrp="1"/>
          </p:cNvSpPr>
          <p:nvPr>
            <p:ph idx="1"/>
          </p:nvPr>
        </p:nvSpPr>
        <p:spPr>
          <a:xfrm>
            <a:off x="457410" y="1599768"/>
            <a:ext cx="8229182" cy="4349028"/>
          </a:xfrm>
        </p:spPr>
        <p:txBody>
          <a:bodyPr/>
          <a:lstStyle/>
          <a:p>
            <a:pPr marL="0" indent="0">
              <a:buNone/>
              <a:defRPr/>
            </a:pPr>
            <a:r>
              <a:rPr lang="en-US" altLang="en-US" dirty="0" smtClean="0"/>
              <a:t>Law Requirements for Title I approved plan</a:t>
            </a:r>
          </a:p>
          <a:p>
            <a:pPr eaLnBrk="1" hangingPunct="1">
              <a:defRPr/>
            </a:pPr>
            <a:r>
              <a:rPr lang="en-US" altLang="en-US" sz="2400" dirty="0"/>
              <a:t>To be coordinated with other programs - Section 1120(a)(1)</a:t>
            </a:r>
          </a:p>
          <a:p>
            <a:pPr eaLnBrk="1" hangingPunct="1">
              <a:defRPr/>
            </a:pPr>
            <a:r>
              <a:rPr lang="en-US" altLang="en-US" sz="2400" dirty="0"/>
              <a:t>Include strategies for coordination with Title II, Part A - Section 1112(b)(1)(D)</a:t>
            </a:r>
          </a:p>
          <a:p>
            <a:pPr eaLnBrk="1" hangingPunct="1">
              <a:defRPr/>
            </a:pPr>
            <a:r>
              <a:rPr lang="en-US" altLang="en-US" sz="2400" dirty="0"/>
              <a:t>Describe how services are coordinated with preschool children and other special populations</a:t>
            </a:r>
          </a:p>
          <a:p>
            <a:pPr eaLnBrk="1" hangingPunct="1">
              <a:defRPr/>
            </a:pPr>
            <a:r>
              <a:rPr lang="en-US" altLang="en-US" sz="2400" dirty="0"/>
              <a:t>Coordinate with Head Start and other early childhood development</a:t>
            </a:r>
          </a:p>
          <a:p>
            <a:pPr eaLnBrk="1" hangingPunct="1">
              <a:defRPr/>
            </a:pPr>
            <a:endParaRPr lang="en-US" altLang="en-US" sz="2700" dirty="0"/>
          </a:p>
          <a:p>
            <a:pPr eaLnBrk="1" hangingPunct="1">
              <a:defRPr/>
            </a:pPr>
            <a:endParaRPr lang="en-US" altLang="en-US" sz="2700" dirty="0"/>
          </a:p>
        </p:txBody>
      </p:sp>
    </p:spTree>
    <p:extLst>
      <p:ext uri="{BB962C8B-B14F-4D97-AF65-F5344CB8AC3E}">
        <p14:creationId xmlns:p14="http://schemas.microsoft.com/office/powerpoint/2010/main" val="3753241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28790"/>
            <a:ext cx="6316630" cy="734096"/>
          </a:xfrm>
        </p:spPr>
        <p:txBody>
          <a:bodyPr>
            <a:normAutofit/>
          </a:bodyPr>
          <a:lstStyle/>
          <a:p>
            <a:r>
              <a:rPr lang="en-US" sz="3600" dirty="0" smtClean="0"/>
              <a:t>Planning for FY16</a:t>
            </a:r>
            <a:endParaRPr lang="en-US" sz="3600" dirty="0"/>
          </a:p>
        </p:txBody>
      </p:sp>
      <p:sp>
        <p:nvSpPr>
          <p:cNvPr id="3" name="Date Placeholder 2"/>
          <p:cNvSpPr>
            <a:spLocks noGrp="1"/>
          </p:cNvSpPr>
          <p:nvPr>
            <p:ph type="dt" sz="half" idx="2"/>
          </p:nvPr>
        </p:nvSpPr>
        <p:spPr/>
        <p:txBody>
          <a:bodyPr/>
          <a:lstStyle/>
          <a:p>
            <a:fld id="{16A82E43-F334-4B83-9151-C0C24AE8A2BC}" type="datetime1">
              <a:rPr lang="en-US" smtClean="0"/>
              <a:t>6/1/2015</a:t>
            </a:fld>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18</a:t>
            </a:fld>
            <a:endParaRPr lang="en-US" dirty="0"/>
          </a:p>
        </p:txBody>
      </p:sp>
      <p:graphicFrame>
        <p:nvGraphicFramePr>
          <p:cNvPr id="5" name="Diagram 4"/>
          <p:cNvGraphicFramePr/>
          <p:nvPr>
            <p:extLst/>
          </p:nvPr>
        </p:nvGraphicFramePr>
        <p:xfrm>
          <a:off x="628651" y="862886"/>
          <a:ext cx="7729738" cy="5280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3142446" y="2334610"/>
            <a:ext cx="2717442" cy="2550017"/>
          </a:xfrm>
          <a:prstGeom prst="ellipse">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Comprehensive LEA Improvement Plan (CLIP) Planning Team Members</a:t>
            </a:r>
            <a:endParaRPr lang="en-US" dirty="0"/>
          </a:p>
        </p:txBody>
      </p:sp>
    </p:spTree>
    <p:extLst>
      <p:ext uri="{BB962C8B-B14F-4D97-AF65-F5344CB8AC3E}">
        <p14:creationId xmlns:p14="http://schemas.microsoft.com/office/powerpoint/2010/main" val="2990169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Planning for FY16</a:t>
            </a:r>
          </a:p>
        </p:txBody>
      </p:sp>
      <p:sp>
        <p:nvSpPr>
          <p:cNvPr id="3" name="Content Placeholder 2"/>
          <p:cNvSpPr>
            <a:spLocks noGrp="1"/>
          </p:cNvSpPr>
          <p:nvPr>
            <p:ph idx="1"/>
          </p:nvPr>
        </p:nvSpPr>
        <p:spPr/>
        <p:txBody>
          <a:bodyPr>
            <a:normAutofit/>
          </a:bodyPr>
          <a:lstStyle/>
          <a:p>
            <a:pPr marL="0" indent="0">
              <a:buNone/>
            </a:pPr>
            <a:r>
              <a:rPr lang="en-US" dirty="0" smtClean="0"/>
              <a:t>Working together internally to align the district plan:</a:t>
            </a:r>
          </a:p>
          <a:p>
            <a:r>
              <a:rPr lang="en-US" sz="2400" dirty="0" smtClean="0"/>
              <a:t>Personnel</a:t>
            </a:r>
          </a:p>
          <a:p>
            <a:r>
              <a:rPr lang="en-US" sz="2400" dirty="0" smtClean="0"/>
              <a:t>Financial Resources</a:t>
            </a:r>
          </a:p>
          <a:p>
            <a:r>
              <a:rPr lang="en-US" sz="2400" dirty="0" smtClean="0"/>
              <a:t>Monitoring</a:t>
            </a:r>
          </a:p>
          <a:p>
            <a:r>
              <a:rPr lang="en-US" sz="2400" dirty="0" smtClean="0"/>
              <a:t>Technical Assistance</a:t>
            </a:r>
          </a:p>
          <a:p>
            <a:r>
              <a:rPr lang="en-US" sz="2400" dirty="0" smtClean="0"/>
              <a:t>Academic Interventions</a:t>
            </a:r>
          </a:p>
          <a:p>
            <a:r>
              <a:rPr lang="en-US" sz="2400" dirty="0" smtClean="0"/>
              <a:t>Professional Learning</a:t>
            </a:r>
          </a:p>
          <a:p>
            <a:r>
              <a:rPr lang="en-US" sz="2400" dirty="0" smtClean="0"/>
              <a:t>Expertise</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762817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sz="3600" dirty="0" smtClean="0"/>
              <a:t>Presenter</a:t>
            </a:r>
          </a:p>
        </p:txBody>
      </p:sp>
      <p:sp>
        <p:nvSpPr>
          <p:cNvPr id="5123"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5124"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0ED805BD-B916-40EB-955E-2035187FBA64}" type="slidenum">
              <a:rPr lang="en-US" sz="1200">
                <a:solidFill>
                  <a:schemeClr val="tx1"/>
                </a:solidFill>
              </a:rPr>
              <a:pPr eaLnBrk="1" hangingPunct="1"/>
              <a:t>2</a:t>
            </a:fld>
            <a:endParaRPr lang="en-US" sz="1200">
              <a:solidFill>
                <a:schemeClr val="tx1"/>
              </a:solidFill>
            </a:endParaRPr>
          </a:p>
        </p:txBody>
      </p:sp>
      <p:sp>
        <p:nvSpPr>
          <p:cNvPr id="6" name="Rectangle 4"/>
          <p:cNvSpPr>
            <a:spLocks noGrp="1" noChangeArrowheads="1"/>
          </p:cNvSpPr>
          <p:nvPr>
            <p:ph idx="1"/>
          </p:nvPr>
        </p:nvSpPr>
        <p:spPr>
          <a:xfrm>
            <a:off x="499182" y="2389909"/>
            <a:ext cx="8229182" cy="2977225"/>
          </a:xfrm>
          <a:ln>
            <a:miter lim="800000"/>
            <a:headEnd/>
            <a:tailEnd/>
          </a:ln>
        </p:spPr>
        <p:txBody>
          <a:bodyPr>
            <a:spAutoFit/>
          </a:bodyPr>
          <a:lstStyle/>
          <a:p>
            <a:pPr algn="ctr">
              <a:buFont typeface="Arial" pitchFamily="34" charset="0"/>
              <a:buNone/>
              <a:defRPr/>
            </a:pPr>
            <a:r>
              <a:rPr lang="en-US" sz="2700" b="1" dirty="0">
                <a:cs typeface="Times New Roman" pitchFamily="18" charset="0"/>
              </a:rPr>
              <a:t>Grace McElveen</a:t>
            </a:r>
          </a:p>
          <a:p>
            <a:pPr marL="0" indent="0" algn="ctr">
              <a:buNone/>
              <a:defRPr/>
            </a:pPr>
            <a:r>
              <a:rPr lang="en-US" sz="2700" b="1" dirty="0">
                <a:cs typeface="Times New Roman" pitchFamily="18" charset="0"/>
              </a:rPr>
              <a:t>Georgia Department of Education </a:t>
            </a:r>
          </a:p>
          <a:p>
            <a:pPr marL="0" indent="0" algn="ctr">
              <a:buNone/>
              <a:defRPr/>
            </a:pPr>
            <a:r>
              <a:rPr lang="en-US" sz="2700" b="1" dirty="0">
                <a:cs typeface="Times New Roman" pitchFamily="18" charset="0"/>
              </a:rPr>
              <a:t>Title I Education Program Specialist</a:t>
            </a:r>
          </a:p>
          <a:p>
            <a:pPr algn="ctr">
              <a:lnSpc>
                <a:spcPct val="90000"/>
              </a:lnSpc>
              <a:buFont typeface="Wingdings 2" pitchFamily="18" charset="2"/>
              <a:buNone/>
              <a:defRPr/>
            </a:pPr>
            <a:r>
              <a:rPr lang="en-US" sz="2700" dirty="0">
                <a:cs typeface="Times New Roman" pitchFamily="18" charset="0"/>
                <a:hlinkClick r:id="rId2"/>
              </a:rPr>
              <a:t>gmcelveen@doe.k12.ga.us</a:t>
            </a:r>
            <a:endParaRPr lang="en-US" sz="2700" dirty="0">
              <a:cs typeface="Times New Roman" pitchFamily="18" charset="0"/>
              <a:hlinkClick r:id="rId3"/>
            </a:endParaRPr>
          </a:p>
          <a:p>
            <a:pPr algn="ctr">
              <a:lnSpc>
                <a:spcPct val="90000"/>
              </a:lnSpc>
              <a:buFont typeface="Wingdings 2" pitchFamily="18" charset="2"/>
              <a:buNone/>
              <a:defRPr/>
            </a:pPr>
            <a:r>
              <a:rPr lang="en-US" sz="2700">
                <a:cs typeface="Times New Roman" pitchFamily="18" charset="0"/>
              </a:rPr>
              <a:t>(</a:t>
            </a:r>
            <a:r>
              <a:rPr lang="en-US" sz="2700" b="1">
                <a:cs typeface="Times New Roman" pitchFamily="18" charset="0"/>
              </a:rPr>
              <a:t>912) 334-0802</a:t>
            </a:r>
            <a:endParaRPr lang="en-US" sz="2700">
              <a:latin typeface="Times New Roman" pitchFamily="18" charset="0"/>
              <a:cs typeface="Times New Roman" pitchFamily="18" charset="0"/>
            </a:endParaRPr>
          </a:p>
          <a:p>
            <a:pPr algn="ctr">
              <a:buFont typeface="Wingdings" pitchFamily="2" charset="2"/>
              <a:buNone/>
              <a:defRPr/>
            </a:pPr>
            <a:endParaRPr lang="en-US" sz="2700" dirty="0">
              <a:latin typeface="Times New Roman" pitchFamily="18" charset="0"/>
              <a:cs typeface="Times New Roman" pitchFamily="18" charset="0"/>
            </a:endParaRPr>
          </a:p>
        </p:txBody>
      </p:sp>
    </p:spTree>
    <p:extLst>
      <p:ext uri="{BB962C8B-B14F-4D97-AF65-F5344CB8AC3E}">
        <p14:creationId xmlns:p14="http://schemas.microsoft.com/office/powerpoint/2010/main" val="1396584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Planning for FY16</a:t>
            </a:r>
          </a:p>
        </p:txBody>
      </p:sp>
      <p:sp>
        <p:nvSpPr>
          <p:cNvPr id="3" name="Content Placeholder 2"/>
          <p:cNvSpPr>
            <a:spLocks noGrp="1"/>
          </p:cNvSpPr>
          <p:nvPr>
            <p:ph idx="1"/>
          </p:nvPr>
        </p:nvSpPr>
        <p:spPr/>
        <p:txBody>
          <a:bodyPr>
            <a:normAutofit lnSpcReduction="10000"/>
          </a:bodyPr>
          <a:lstStyle/>
          <a:p>
            <a:pPr marL="0" indent="0">
              <a:buNone/>
            </a:pPr>
            <a:r>
              <a:rPr lang="en-US" dirty="0" smtClean="0"/>
              <a:t>In an effort to:</a:t>
            </a:r>
          </a:p>
          <a:p>
            <a:r>
              <a:rPr lang="en-US" sz="2400" dirty="0" smtClean="0"/>
              <a:t>Improve </a:t>
            </a:r>
            <a:r>
              <a:rPr lang="en-US" sz="2400" dirty="0"/>
              <a:t>instruction </a:t>
            </a:r>
          </a:p>
          <a:p>
            <a:r>
              <a:rPr lang="en-US" sz="2400" dirty="0" smtClean="0"/>
              <a:t>Enhance </a:t>
            </a:r>
            <a:r>
              <a:rPr lang="en-US" sz="2400" dirty="0"/>
              <a:t>school improvement </a:t>
            </a:r>
          </a:p>
          <a:p>
            <a:r>
              <a:rPr lang="en-US" sz="2400" dirty="0" smtClean="0"/>
              <a:t>Create </a:t>
            </a:r>
            <a:r>
              <a:rPr lang="en-US" sz="2400" dirty="0"/>
              <a:t>community </a:t>
            </a:r>
          </a:p>
          <a:p>
            <a:r>
              <a:rPr lang="en-US" sz="2400" dirty="0" smtClean="0"/>
              <a:t>Change </a:t>
            </a:r>
            <a:r>
              <a:rPr lang="en-US" sz="2400" dirty="0"/>
              <a:t>culture </a:t>
            </a:r>
          </a:p>
          <a:p>
            <a:r>
              <a:rPr lang="en-US" sz="2400" dirty="0" smtClean="0"/>
              <a:t>Improve </a:t>
            </a:r>
            <a:r>
              <a:rPr lang="en-US" sz="2400" dirty="0"/>
              <a:t>technical assistance </a:t>
            </a:r>
          </a:p>
          <a:p>
            <a:r>
              <a:rPr lang="en-US" sz="2400" dirty="0" smtClean="0"/>
              <a:t>Provide </a:t>
            </a:r>
            <a:r>
              <a:rPr lang="en-US" sz="2400" dirty="0"/>
              <a:t>clarity </a:t>
            </a:r>
            <a:endParaRPr lang="en-US" sz="2400" dirty="0" smtClean="0"/>
          </a:p>
          <a:p>
            <a:r>
              <a:rPr lang="en-US" sz="2400" smtClean="0"/>
              <a:t>Improve communication</a:t>
            </a:r>
            <a:endParaRPr lang="en-US" sz="2400" dirty="0" smtClean="0"/>
          </a:p>
          <a:p>
            <a:r>
              <a:rPr lang="en-US" sz="2400" dirty="0"/>
              <a:t>Develop professional </a:t>
            </a:r>
            <a:r>
              <a:rPr lang="en-US" sz="2400" dirty="0" smtClean="0"/>
              <a:t>learning</a:t>
            </a:r>
            <a:endParaRPr lang="en-US" sz="2400" dirty="0"/>
          </a:p>
          <a:p>
            <a:r>
              <a:rPr lang="en-US" sz="2400" dirty="0" smtClean="0"/>
              <a:t>Develop </a:t>
            </a:r>
            <a:r>
              <a:rPr lang="en-US" sz="2400" dirty="0"/>
              <a:t>sustainability </a:t>
            </a:r>
            <a:endParaRPr lang="en-US" sz="2400" dirty="0" smtClean="0"/>
          </a:p>
          <a:p>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278824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Planning for FY16</a:t>
            </a:r>
          </a:p>
        </p:txBody>
      </p:sp>
      <p:sp>
        <p:nvSpPr>
          <p:cNvPr id="3" name="Date Placeholder 2"/>
          <p:cNvSpPr>
            <a:spLocks noGrp="1"/>
          </p:cNvSpPr>
          <p:nvPr>
            <p:ph type="dt" sz="half" idx="2"/>
          </p:nvPr>
        </p:nvSpPr>
        <p:spPr/>
        <p:txBody>
          <a:bodyPr/>
          <a:lstStyle/>
          <a:p>
            <a:fld id="{16A82E43-F334-4B83-9151-C0C24AE8A2BC}" type="datetime1">
              <a:rPr lang="en-US" smtClean="0"/>
              <a:t>6/1/2015</a:t>
            </a:fld>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21</a:t>
            </a:fld>
            <a:endParaRPr lang="en-US" dirty="0"/>
          </a:p>
        </p:txBody>
      </p:sp>
      <p:graphicFrame>
        <p:nvGraphicFramePr>
          <p:cNvPr id="5" name="Diagram 4"/>
          <p:cNvGraphicFramePr/>
          <p:nvPr>
            <p:extLst/>
          </p:nvPr>
        </p:nvGraphicFramePr>
        <p:xfrm>
          <a:off x="1524000" y="1262130"/>
          <a:ext cx="6473780" cy="4546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rved Right Arrow 5"/>
          <p:cNvSpPr/>
          <p:nvPr/>
        </p:nvSpPr>
        <p:spPr>
          <a:xfrm>
            <a:off x="1776600" y="1562526"/>
            <a:ext cx="731520" cy="150230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823649" y="1972145"/>
            <a:ext cx="2188997" cy="646331"/>
          </a:xfrm>
          <a:prstGeom prst="rect">
            <a:avLst/>
          </a:prstGeom>
          <a:noFill/>
        </p:spPr>
        <p:txBody>
          <a:bodyPr wrap="none" rtlCol="0">
            <a:spAutoFit/>
          </a:bodyPr>
          <a:lstStyle/>
          <a:p>
            <a:r>
              <a:rPr lang="en-US" dirty="0" smtClean="0"/>
              <a:t>Targeted Professional</a:t>
            </a:r>
          </a:p>
          <a:p>
            <a:r>
              <a:rPr lang="en-US" dirty="0" smtClean="0"/>
              <a:t>Development</a:t>
            </a:r>
            <a:endParaRPr lang="en-US" dirty="0"/>
          </a:p>
        </p:txBody>
      </p:sp>
      <p:pic>
        <p:nvPicPr>
          <p:cNvPr id="8" name="Picture 7"/>
          <p:cNvPicPr>
            <a:picLocks noChangeAspect="1"/>
          </p:cNvPicPr>
          <p:nvPr/>
        </p:nvPicPr>
        <p:blipFill>
          <a:blip r:embed="rId7"/>
          <a:stretch>
            <a:fillRect/>
          </a:stretch>
        </p:blipFill>
        <p:spPr>
          <a:xfrm>
            <a:off x="1695959" y="3415784"/>
            <a:ext cx="749873" cy="1838460"/>
          </a:xfrm>
          <a:prstGeom prst="rect">
            <a:avLst/>
          </a:prstGeom>
        </p:spPr>
      </p:pic>
      <p:sp>
        <p:nvSpPr>
          <p:cNvPr id="9" name="TextBox 8"/>
          <p:cNvSpPr txBox="1"/>
          <p:nvPr/>
        </p:nvSpPr>
        <p:spPr>
          <a:xfrm>
            <a:off x="1776600" y="3839120"/>
            <a:ext cx="1673022" cy="646331"/>
          </a:xfrm>
          <a:prstGeom prst="rect">
            <a:avLst/>
          </a:prstGeom>
          <a:noFill/>
        </p:spPr>
        <p:txBody>
          <a:bodyPr wrap="none" rtlCol="0">
            <a:spAutoFit/>
          </a:bodyPr>
          <a:lstStyle/>
          <a:p>
            <a:r>
              <a:rPr lang="en-US" dirty="0" smtClean="0"/>
              <a:t>Effective </a:t>
            </a:r>
          </a:p>
          <a:p>
            <a:r>
              <a:rPr lang="en-US" dirty="0" smtClean="0"/>
              <a:t>Communication</a:t>
            </a:r>
            <a:endParaRPr lang="en-US" dirty="0"/>
          </a:p>
        </p:txBody>
      </p:sp>
      <p:pic>
        <p:nvPicPr>
          <p:cNvPr id="10" name="Picture 9"/>
          <p:cNvPicPr>
            <a:picLocks noChangeAspect="1"/>
          </p:cNvPicPr>
          <p:nvPr/>
        </p:nvPicPr>
        <p:blipFill>
          <a:blip r:embed="rId7"/>
          <a:stretch>
            <a:fillRect/>
          </a:stretch>
        </p:blipFill>
        <p:spPr>
          <a:xfrm rot="10800000" flipV="1">
            <a:off x="6902615" y="1544160"/>
            <a:ext cx="749873" cy="1502302"/>
          </a:xfrm>
          <a:prstGeom prst="rect">
            <a:avLst/>
          </a:prstGeom>
        </p:spPr>
      </p:pic>
      <p:pic>
        <p:nvPicPr>
          <p:cNvPr id="11" name="Picture 10"/>
          <p:cNvPicPr>
            <a:picLocks noChangeAspect="1"/>
          </p:cNvPicPr>
          <p:nvPr/>
        </p:nvPicPr>
        <p:blipFill>
          <a:blip r:embed="rId8"/>
          <a:stretch>
            <a:fillRect/>
          </a:stretch>
        </p:blipFill>
        <p:spPr>
          <a:xfrm>
            <a:off x="6920613" y="3415784"/>
            <a:ext cx="749873" cy="1838460"/>
          </a:xfrm>
          <a:prstGeom prst="rect">
            <a:avLst/>
          </a:prstGeom>
        </p:spPr>
      </p:pic>
      <p:sp>
        <p:nvSpPr>
          <p:cNvPr id="12" name="TextBox 11"/>
          <p:cNvSpPr txBox="1"/>
          <p:nvPr/>
        </p:nvSpPr>
        <p:spPr>
          <a:xfrm>
            <a:off x="5497113" y="2068128"/>
            <a:ext cx="2135393" cy="646331"/>
          </a:xfrm>
          <a:prstGeom prst="rect">
            <a:avLst/>
          </a:prstGeom>
          <a:noFill/>
        </p:spPr>
        <p:txBody>
          <a:bodyPr wrap="none" rtlCol="0">
            <a:spAutoFit/>
          </a:bodyPr>
          <a:lstStyle/>
          <a:p>
            <a:r>
              <a:rPr lang="en-US" dirty="0" smtClean="0"/>
              <a:t>Intentional Structure</a:t>
            </a:r>
          </a:p>
          <a:p>
            <a:r>
              <a:rPr lang="en-US" dirty="0" smtClean="0"/>
              <a:t>And Support</a:t>
            </a:r>
            <a:endParaRPr lang="en-US" dirty="0"/>
          </a:p>
        </p:txBody>
      </p:sp>
      <p:sp>
        <p:nvSpPr>
          <p:cNvPr id="13" name="TextBox 12"/>
          <p:cNvSpPr txBox="1"/>
          <p:nvPr/>
        </p:nvSpPr>
        <p:spPr>
          <a:xfrm>
            <a:off x="5868818" y="3977620"/>
            <a:ext cx="1763688" cy="369332"/>
          </a:xfrm>
          <a:prstGeom prst="rect">
            <a:avLst/>
          </a:prstGeom>
          <a:noFill/>
        </p:spPr>
        <p:txBody>
          <a:bodyPr wrap="none" rtlCol="0">
            <a:spAutoFit/>
          </a:bodyPr>
          <a:lstStyle/>
          <a:p>
            <a:r>
              <a:rPr lang="en-US" dirty="0" smtClean="0"/>
              <a:t>Focused Funding</a:t>
            </a:r>
            <a:endParaRPr lang="en-US" dirty="0"/>
          </a:p>
        </p:txBody>
      </p:sp>
      <p:sp>
        <p:nvSpPr>
          <p:cNvPr id="14" name="TextBox 13"/>
          <p:cNvSpPr txBox="1"/>
          <p:nvPr/>
        </p:nvSpPr>
        <p:spPr>
          <a:xfrm>
            <a:off x="4095741" y="5383369"/>
            <a:ext cx="1259704" cy="646331"/>
          </a:xfrm>
          <a:prstGeom prst="rect">
            <a:avLst/>
          </a:prstGeom>
          <a:noFill/>
        </p:spPr>
        <p:txBody>
          <a:bodyPr wrap="none" rtlCol="0">
            <a:spAutoFit/>
          </a:bodyPr>
          <a:lstStyle/>
          <a:p>
            <a:pPr algn="ctr"/>
            <a:r>
              <a:rPr lang="en-US" dirty="0" smtClean="0"/>
              <a:t>Sustainable</a:t>
            </a:r>
          </a:p>
          <a:p>
            <a:pPr algn="ctr"/>
            <a:r>
              <a:rPr lang="en-US" dirty="0" smtClean="0"/>
              <a:t>Practices</a:t>
            </a:r>
            <a:endParaRPr lang="en-US" dirty="0"/>
          </a:p>
        </p:txBody>
      </p:sp>
    </p:spTree>
    <p:extLst>
      <p:ext uri="{BB962C8B-B14F-4D97-AF65-F5344CB8AC3E}">
        <p14:creationId xmlns:p14="http://schemas.microsoft.com/office/powerpoint/2010/main" val="722859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84" y="0"/>
            <a:ext cx="6316630" cy="1325563"/>
          </a:xfrm>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a:xfrm>
            <a:off x="576696" y="1451553"/>
            <a:ext cx="7886700" cy="4351338"/>
          </a:xfrm>
        </p:spPr>
        <p:txBody>
          <a:bodyPr>
            <a:normAutofit/>
          </a:bodyPr>
          <a:lstStyle/>
          <a:p>
            <a:pPr marL="0" indent="0">
              <a:buNone/>
            </a:pPr>
            <a:r>
              <a:rPr lang="en-US" dirty="0">
                <a:latin typeface="Calibri" pitchFamily="34" charset="0"/>
              </a:rPr>
              <a:t>Comprehensive Needs </a:t>
            </a:r>
            <a:r>
              <a:rPr lang="en-US" dirty="0" smtClean="0">
                <a:latin typeface="Calibri" pitchFamily="34" charset="0"/>
              </a:rPr>
              <a:t>Assessment –</a:t>
            </a:r>
            <a:r>
              <a:rPr lang="en-US" b="1" dirty="0" smtClean="0">
                <a:latin typeface="Calibri" pitchFamily="34" charset="0"/>
              </a:rPr>
              <a:t> Critical </a:t>
            </a:r>
          </a:p>
          <a:p>
            <a:pPr lvl="1"/>
            <a:r>
              <a:rPr lang="en-US" dirty="0" smtClean="0"/>
              <a:t>A </a:t>
            </a:r>
            <a:r>
              <a:rPr lang="en-US" dirty="0"/>
              <a:t>“needs assessment” is a systematic set of procedures that are used to determine needs, examine </a:t>
            </a:r>
            <a:r>
              <a:rPr lang="en-US" dirty="0" smtClean="0"/>
              <a:t>root causes</a:t>
            </a:r>
            <a:r>
              <a:rPr lang="en-US" dirty="0"/>
              <a:t>, and set priorities for future </a:t>
            </a:r>
            <a:r>
              <a:rPr lang="en-US" dirty="0" smtClean="0"/>
              <a:t>action </a:t>
            </a:r>
          </a:p>
          <a:p>
            <a:pPr lvl="2"/>
            <a:r>
              <a:rPr lang="en-US" sz="2400" dirty="0" smtClean="0">
                <a:latin typeface="Calibri" pitchFamily="34" charset="0"/>
              </a:rPr>
              <a:t>Determine </a:t>
            </a:r>
            <a:r>
              <a:rPr lang="en-US" sz="2400" dirty="0">
                <a:latin typeface="Calibri" pitchFamily="34" charset="0"/>
              </a:rPr>
              <a:t>how students are performing academically and what factors are contributing to poor performance</a:t>
            </a:r>
            <a:r>
              <a:rPr lang="en-US" dirty="0">
                <a:latin typeface="Calibri" pitchFamily="34" charset="0"/>
              </a:rPr>
              <a:t>.</a:t>
            </a:r>
          </a:p>
          <a:p>
            <a:pPr lvl="2"/>
            <a:endParaRPr lang="en-US" dirty="0" smtClean="0"/>
          </a:p>
          <a:p>
            <a:pPr lvl="1"/>
            <a:r>
              <a:rPr lang="en-US" dirty="0" smtClean="0"/>
              <a:t>Needs </a:t>
            </a:r>
            <a:r>
              <a:rPr lang="en-US" dirty="0"/>
              <a:t>assessments are conducted to help program planners identify and select </a:t>
            </a:r>
            <a:r>
              <a:rPr lang="en-US" dirty="0" smtClean="0"/>
              <a:t>appropriate activities </a:t>
            </a:r>
            <a:r>
              <a:rPr lang="en-US" b="1" dirty="0" smtClean="0"/>
              <a:t>before</a:t>
            </a:r>
            <a:r>
              <a:rPr lang="en-US" dirty="0" smtClean="0"/>
              <a:t> implementation of activities</a:t>
            </a:r>
          </a:p>
          <a:p>
            <a:endParaRPr lang="en-US" dirty="0"/>
          </a:p>
        </p:txBody>
      </p:sp>
      <p:sp>
        <p:nvSpPr>
          <p:cNvPr id="4" name="Date Placeholder 3"/>
          <p:cNvSpPr>
            <a:spLocks noGrp="1"/>
          </p:cNvSpPr>
          <p:nvPr>
            <p:ph type="dt" sz="half" idx="2"/>
          </p:nvPr>
        </p:nvSpPr>
        <p:spPr/>
        <p:txBody>
          <a:bodyPr/>
          <a:lstStyle/>
          <a:p>
            <a:fld id="{57490F8C-C61B-4EF0-8C88-6A2FD83F26E3}"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2765316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46" y="0"/>
            <a:ext cx="6316630" cy="1325563"/>
          </a:xfrm>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a:xfrm>
            <a:off x="628650" y="1461943"/>
            <a:ext cx="7886700" cy="4351338"/>
          </a:xfrm>
        </p:spPr>
        <p:txBody>
          <a:bodyPr/>
          <a:lstStyle/>
          <a:p>
            <a:pPr marL="0" indent="0">
              <a:buNone/>
            </a:pPr>
            <a:r>
              <a:rPr lang="en-US" dirty="0">
                <a:latin typeface="Calibri" pitchFamily="34" charset="0"/>
              </a:rPr>
              <a:t>Comprehensive Needs </a:t>
            </a:r>
            <a:r>
              <a:rPr lang="en-US" dirty="0" smtClean="0">
                <a:latin typeface="Calibri" pitchFamily="34" charset="0"/>
              </a:rPr>
              <a:t>Assessment</a:t>
            </a:r>
          </a:p>
          <a:p>
            <a:pPr lvl="1"/>
            <a:r>
              <a:rPr lang="en-US" dirty="0" smtClean="0"/>
              <a:t>Examine </a:t>
            </a:r>
            <a:r>
              <a:rPr lang="en-US" dirty="0"/>
              <a:t>current data on the school’s demographics, test scores, teacher qualifications, attendance rate, discipline referrals, and survey results</a:t>
            </a:r>
            <a:r>
              <a:rPr lang="en-US" dirty="0" smtClean="0"/>
              <a:t>.</a:t>
            </a:r>
          </a:p>
          <a:p>
            <a:pPr lvl="2"/>
            <a:r>
              <a:rPr lang="en-US" sz="2400" dirty="0" smtClean="0"/>
              <a:t>How </a:t>
            </a:r>
            <a:r>
              <a:rPr lang="en-US" sz="2400" dirty="0"/>
              <a:t>have the school’s needs changed from the previous year as reflected by the data?</a:t>
            </a:r>
          </a:p>
          <a:p>
            <a:pPr lvl="2"/>
            <a:r>
              <a:rPr lang="en-US" sz="2400" dirty="0"/>
              <a:t>What needs have been met or unmet?</a:t>
            </a:r>
          </a:p>
          <a:p>
            <a:pPr lvl="2"/>
            <a:r>
              <a:rPr lang="en-US" sz="2400" dirty="0"/>
              <a:t>What contributed to meeting or not meeting the need? </a:t>
            </a:r>
          </a:p>
          <a:p>
            <a:pPr lvl="2"/>
            <a:r>
              <a:rPr lang="en-US" sz="2400" dirty="0"/>
              <a:t>What should continue, be revised or eliminated. </a:t>
            </a:r>
          </a:p>
          <a:p>
            <a:endParaRPr lang="en-US" dirty="0"/>
          </a:p>
        </p:txBody>
      </p:sp>
      <p:sp>
        <p:nvSpPr>
          <p:cNvPr id="4" name="Date Placeholder 3"/>
          <p:cNvSpPr>
            <a:spLocks noGrp="1"/>
          </p:cNvSpPr>
          <p:nvPr>
            <p:ph type="dt" sz="half" idx="2"/>
          </p:nvPr>
        </p:nvSpPr>
        <p:spPr/>
        <p:txBody>
          <a:bodyPr/>
          <a:lstStyle/>
          <a:p>
            <a:fld id="{28B5D2BD-84E5-4E50-A252-BA06A29ACF69}"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4030214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Autofit/>
          </a:bodyPr>
          <a:lstStyle/>
          <a:p>
            <a:r>
              <a:rPr lang="en-US" dirty="0" smtClean="0"/>
              <a:t>Review program evaluations with both school level and district level administrators</a:t>
            </a:r>
          </a:p>
          <a:p>
            <a:endParaRPr lang="en-US" dirty="0" smtClean="0"/>
          </a:p>
          <a:p>
            <a:r>
              <a:rPr lang="en-US" dirty="0" smtClean="0"/>
              <a:t>Analyze 2015 system and school data reports</a:t>
            </a:r>
          </a:p>
          <a:p>
            <a:endParaRPr lang="en-US" dirty="0" smtClean="0"/>
          </a:p>
          <a:p>
            <a:r>
              <a:rPr lang="en-US" dirty="0" smtClean="0"/>
              <a:t>Assist with school improvement planning for Priority Schools, Focus Schools, Alert Schools, Reward Schools, and Performance Flags</a:t>
            </a:r>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220770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Autofit/>
          </a:bodyPr>
          <a:lstStyle/>
          <a:p>
            <a:r>
              <a:rPr lang="en-US" dirty="0" smtClean="0"/>
              <a:t>Conduct parent surveys and analyze and summarize data</a:t>
            </a:r>
          </a:p>
          <a:p>
            <a:endParaRPr lang="en-US" dirty="0" smtClean="0"/>
          </a:p>
          <a:p>
            <a:r>
              <a:rPr lang="en-US" dirty="0" smtClean="0"/>
              <a:t>Schedule annual spring </a:t>
            </a:r>
            <a:r>
              <a:rPr lang="en-US" b="1" dirty="0" smtClean="0"/>
              <a:t>planning</a:t>
            </a:r>
            <a:r>
              <a:rPr lang="en-US" dirty="0" smtClean="0"/>
              <a:t> meetings with parents and staff – be sure to document with detailed agendas and sign-in sheets</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1393455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rmAutofit/>
          </a:bodyPr>
          <a:lstStyle/>
          <a:p>
            <a:r>
              <a:rPr lang="en-US" dirty="0" smtClean="0"/>
              <a:t>Involve all parents in the annual needs assessment, program evaluation, and all program planning – (CLIP, SWP, TAP, FLP, Parental Involvement)</a:t>
            </a:r>
          </a:p>
          <a:p>
            <a:endParaRPr lang="en-US" dirty="0" smtClean="0"/>
          </a:p>
          <a:p>
            <a:r>
              <a:rPr lang="en-US" dirty="0" smtClean="0"/>
              <a:t>Review and revise plans and compacts based on evaluations and feedback</a:t>
            </a:r>
          </a:p>
          <a:p>
            <a:pPr lvl="1"/>
            <a:r>
              <a:rPr lang="en-US" dirty="0" smtClean="0"/>
              <a:t>Document stakeholder involvement – multiple opportunities to give input and provide feedback</a:t>
            </a:r>
          </a:p>
          <a:p>
            <a:pPr lvl="1"/>
            <a:r>
              <a:rPr lang="en-US" dirty="0" smtClean="0"/>
              <a:t>All plan revision dates to include – month, day and year</a:t>
            </a:r>
          </a:p>
          <a:p>
            <a:pPr marL="0" indent="0">
              <a:buNone/>
            </a:pP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Tree>
    <p:extLst>
      <p:ext uri="{BB962C8B-B14F-4D97-AF65-F5344CB8AC3E}">
        <p14:creationId xmlns:p14="http://schemas.microsoft.com/office/powerpoint/2010/main" val="2017059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rmAutofit/>
          </a:bodyPr>
          <a:lstStyle/>
          <a:p>
            <a:r>
              <a:rPr lang="en-US" dirty="0"/>
              <a:t>Review progress of schools planning to become </a:t>
            </a:r>
            <a:r>
              <a:rPr lang="en-US" dirty="0" err="1"/>
              <a:t>schoolwide</a:t>
            </a:r>
            <a:r>
              <a:rPr lang="en-US" dirty="0"/>
              <a:t> in FY16.  Submit NEW FY16 </a:t>
            </a:r>
            <a:r>
              <a:rPr lang="en-US" dirty="0" err="1"/>
              <a:t>schoolwide</a:t>
            </a:r>
            <a:r>
              <a:rPr lang="en-US" dirty="0"/>
              <a:t> plans to </a:t>
            </a:r>
            <a:r>
              <a:rPr lang="en-US" dirty="0" smtClean="0"/>
              <a:t>the Department </a:t>
            </a:r>
            <a:r>
              <a:rPr lang="en-US" dirty="0"/>
              <a:t>for approval by April </a:t>
            </a:r>
            <a:r>
              <a:rPr lang="en-US" dirty="0" smtClean="0"/>
              <a:t>30</a:t>
            </a:r>
          </a:p>
          <a:p>
            <a:endParaRPr lang="en-US" dirty="0"/>
          </a:p>
          <a:p>
            <a:r>
              <a:rPr lang="en-US" dirty="0" smtClean="0"/>
              <a:t>Collaborate with LEA/school personnel regarding schools that may be interested in beginning to plan for SW during FY16 to begin in FY17 – submit intent letter before August 15, 2015</a:t>
            </a:r>
          </a:p>
          <a:p>
            <a:pPr marL="0" indent="0">
              <a:buNone/>
            </a:pP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240615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Gather appropriate data for FY16 Consolidated Application</a:t>
            </a:r>
          </a:p>
          <a:p>
            <a:pPr lvl="1"/>
            <a:r>
              <a:rPr lang="en-US" dirty="0" smtClean="0"/>
              <a:t>Enrollment by school (October, 2014)</a:t>
            </a:r>
          </a:p>
          <a:p>
            <a:pPr lvl="1"/>
            <a:r>
              <a:rPr lang="en-US" dirty="0" smtClean="0"/>
              <a:t>Free/Reduced meal data, including Pre-K (October, 2014 or CEP)</a:t>
            </a:r>
          </a:p>
          <a:p>
            <a:pPr lvl="1"/>
            <a:r>
              <a:rPr lang="en-US" dirty="0" smtClean="0"/>
              <a:t>Private School data</a:t>
            </a:r>
          </a:p>
          <a:p>
            <a:pPr lvl="1"/>
            <a:r>
              <a:rPr lang="en-US" dirty="0" smtClean="0"/>
              <a:t>If rezoning, collect all appropriate data</a:t>
            </a:r>
          </a:p>
          <a:p>
            <a:pPr lvl="1"/>
            <a:r>
              <a:rPr lang="en-US" dirty="0" smtClean="0"/>
              <a:t>Complete a “dry run” attendance area</a:t>
            </a:r>
          </a:p>
          <a:p>
            <a:pPr lvl="1"/>
            <a:r>
              <a:rPr lang="en-US" dirty="0"/>
              <a:t>Rank schools for FY16 – plan to serve all schools with poverty above </a:t>
            </a:r>
            <a:r>
              <a:rPr lang="en-US" dirty="0" smtClean="0"/>
              <a:t>75-percent</a:t>
            </a:r>
            <a:endParaRPr lang="en-US" dirty="0"/>
          </a:p>
          <a:p>
            <a:pPr marL="457200" lvl="1" indent="0">
              <a:buNone/>
            </a:pPr>
            <a:endParaRPr lang="en-US" dirty="0" smtClean="0"/>
          </a:p>
          <a:p>
            <a:pPr marL="457200" lvl="1" indent="0">
              <a:buNone/>
            </a:pP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176224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Gather appropriate data for FY16 Consolidated Application</a:t>
            </a:r>
          </a:p>
          <a:p>
            <a:pPr lvl="1"/>
            <a:r>
              <a:rPr lang="en-US" dirty="0" smtClean="0"/>
              <a:t>Collaborate with appropriate LEA personnel to plan budgets for FY16 </a:t>
            </a:r>
          </a:p>
          <a:p>
            <a:pPr lvl="2"/>
            <a:r>
              <a:rPr lang="en-US" dirty="0" smtClean="0"/>
              <a:t>Staff needed – to include class size reduction teachers</a:t>
            </a:r>
          </a:p>
          <a:p>
            <a:pPr lvl="2"/>
            <a:r>
              <a:rPr lang="en-US" dirty="0" smtClean="0"/>
              <a:t>Budgets must be based on the annual needs assessment and be included in the program plans</a:t>
            </a:r>
          </a:p>
          <a:p>
            <a:pPr lvl="2"/>
            <a:endParaRPr lang="en-US" dirty="0" smtClean="0"/>
          </a:p>
          <a:p>
            <a:pPr lvl="1"/>
            <a:r>
              <a:rPr lang="en-US" dirty="0" smtClean="0"/>
              <a:t>Complete a dry run for comparability to identify any potential issues</a:t>
            </a:r>
          </a:p>
          <a:p>
            <a:pPr lvl="1"/>
            <a:endParaRPr lang="en-US" dirty="0" smtClean="0"/>
          </a:p>
          <a:p>
            <a:pPr lvl="1"/>
            <a:endParaRPr lang="en-US" dirty="0" smtClean="0"/>
          </a:p>
          <a:p>
            <a:pPr marL="457200" lvl="1" indent="0">
              <a:buNone/>
            </a:pP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3367647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1246" y="0"/>
            <a:ext cx="6316630" cy="1325563"/>
          </a:xfrm>
        </p:spPr>
        <p:txBody>
          <a:bodyPr>
            <a:normAutofit/>
          </a:bodyPr>
          <a:lstStyle/>
          <a:p>
            <a:r>
              <a:rPr lang="en-US" sz="3600" dirty="0" smtClean="0"/>
              <a:t>Purpose</a:t>
            </a:r>
          </a:p>
        </p:txBody>
      </p:sp>
      <p:sp>
        <p:nvSpPr>
          <p:cNvPr id="7171" name="Content Placeholder 2"/>
          <p:cNvSpPr>
            <a:spLocks noGrp="1"/>
          </p:cNvSpPr>
          <p:nvPr>
            <p:ph idx="1"/>
          </p:nvPr>
        </p:nvSpPr>
        <p:spPr>
          <a:xfrm>
            <a:off x="436628" y="1360777"/>
            <a:ext cx="8229182" cy="4349028"/>
          </a:xfrm>
        </p:spPr>
        <p:txBody>
          <a:bodyPr>
            <a:normAutofit fontScale="92500" lnSpcReduction="20000"/>
          </a:bodyPr>
          <a:lstStyle/>
          <a:p>
            <a:r>
              <a:rPr lang="en-US" dirty="0"/>
              <a:t>Leveraging and Blending of Funds – New terminology</a:t>
            </a:r>
          </a:p>
          <a:p>
            <a:r>
              <a:rPr lang="en-US" dirty="0" smtClean="0"/>
              <a:t>Planning for FY16</a:t>
            </a:r>
          </a:p>
          <a:p>
            <a:pPr lvl="1"/>
            <a:r>
              <a:rPr lang="en-US" sz="2600" dirty="0" smtClean="0"/>
              <a:t>Collaboration</a:t>
            </a:r>
          </a:p>
          <a:p>
            <a:pPr lvl="1"/>
            <a:r>
              <a:rPr lang="en-US" sz="2600" dirty="0" smtClean="0"/>
              <a:t>Comprehensive Needs Assessment</a:t>
            </a:r>
          </a:p>
          <a:p>
            <a:r>
              <a:rPr lang="en-US" sz="3000" dirty="0" smtClean="0"/>
              <a:t>Overview of allowable uses of federal funds</a:t>
            </a:r>
          </a:p>
          <a:p>
            <a:r>
              <a:rPr lang="en-US" sz="3000" dirty="0" smtClean="0"/>
              <a:t>Integrating multiple funding sources to support single cost project</a:t>
            </a:r>
          </a:p>
          <a:p>
            <a:r>
              <a:rPr lang="en-US" sz="3000" dirty="0" smtClean="0"/>
              <a:t>Review various federal programs</a:t>
            </a:r>
          </a:p>
          <a:p>
            <a:pPr lvl="1"/>
            <a:r>
              <a:rPr lang="en-US" sz="2600" dirty="0"/>
              <a:t>General considerations</a:t>
            </a:r>
          </a:p>
          <a:p>
            <a:pPr lvl="1"/>
            <a:r>
              <a:rPr lang="en-US" sz="2600" dirty="0"/>
              <a:t>Supplement not supplant</a:t>
            </a:r>
          </a:p>
          <a:p>
            <a:pPr lvl="1"/>
            <a:r>
              <a:rPr lang="en-US" sz="2600" dirty="0"/>
              <a:t>Administrative considerations</a:t>
            </a:r>
          </a:p>
          <a:p>
            <a:pPr lvl="1"/>
            <a:r>
              <a:rPr lang="en-US" sz="2600" dirty="0"/>
              <a:t>Program specific information</a:t>
            </a:r>
          </a:p>
        </p:txBody>
      </p:sp>
      <p:sp>
        <p:nvSpPr>
          <p:cNvPr id="2" name="Date Placeholder 1"/>
          <p:cNvSpPr>
            <a:spLocks noGrp="1"/>
          </p:cNvSpPr>
          <p:nvPr>
            <p:ph type="dt" sz="half" idx="2"/>
          </p:nvPr>
        </p:nvSpPr>
        <p:spPr/>
        <p:txBody>
          <a:bodyPr/>
          <a:lstStyle/>
          <a:p>
            <a:fld id="{056C2D6C-3089-428F-8843-09D50CC0B67A}" type="datetime1">
              <a:rPr lang="en-US" smtClean="0"/>
              <a:t>6/1/2015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88198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Private School Participation</a:t>
            </a:r>
          </a:p>
          <a:p>
            <a:pPr lvl="1"/>
            <a:r>
              <a:rPr lang="en-US" dirty="0" smtClean="0"/>
              <a:t>Review Private School Guidance: </a:t>
            </a:r>
            <a:r>
              <a:rPr lang="en-US" dirty="0" smtClean="0">
                <a:hlinkClick r:id="rId2"/>
              </a:rPr>
              <a:t>http://.ed.gov/policy/</a:t>
            </a:r>
            <a:r>
              <a:rPr lang="en-US" dirty="0" err="1" smtClean="0">
                <a:hlinkClick r:id="rId2"/>
              </a:rPr>
              <a:t>elsec</a:t>
            </a:r>
            <a:r>
              <a:rPr lang="en-US" dirty="0" smtClean="0">
                <a:hlinkClick r:id="rId2"/>
              </a:rPr>
              <a:t>/</a:t>
            </a:r>
            <a:r>
              <a:rPr lang="en-US" dirty="0" err="1" smtClean="0">
                <a:hlinkClick r:id="rId2"/>
              </a:rPr>
              <a:t>guid</a:t>
            </a:r>
            <a:r>
              <a:rPr lang="en-US" dirty="0" smtClean="0">
                <a:hlinkClick r:id="rId2"/>
              </a:rPr>
              <a:t>/equitableserguidance.doc</a:t>
            </a:r>
            <a:endParaRPr lang="en-US" dirty="0" smtClean="0"/>
          </a:p>
          <a:p>
            <a:pPr lvl="1"/>
            <a:r>
              <a:rPr lang="en-US" dirty="0" smtClean="0"/>
              <a:t>Review: Ensuring Equitable Services to Private School Children – A Title I Resource Toolkit  </a:t>
            </a:r>
            <a:r>
              <a:rPr lang="en-US" dirty="0" smtClean="0">
                <a:hlinkClick r:id="rId3"/>
              </a:rPr>
              <a:t>http://www.ed.gov/programs/titleiparta/ps/titleitoolit.pdf</a:t>
            </a:r>
            <a:endParaRPr lang="en-US" dirty="0" smtClean="0"/>
          </a:p>
          <a:p>
            <a:pPr lvl="1"/>
            <a:r>
              <a:rPr lang="en-US" dirty="0" smtClean="0"/>
              <a:t>Review: </a:t>
            </a:r>
            <a:r>
              <a:rPr lang="x-none" dirty="0"/>
              <a:t>Implementing Title I in Georgia </a:t>
            </a:r>
            <a:r>
              <a:rPr lang="x-none" dirty="0" smtClean="0"/>
              <a:t>Schools</a:t>
            </a:r>
            <a:r>
              <a:rPr lang="en-US" dirty="0"/>
              <a:t> </a:t>
            </a:r>
            <a:r>
              <a:rPr lang="en-US" dirty="0" smtClean="0"/>
              <a:t>- </a:t>
            </a:r>
            <a:r>
              <a:rPr lang="x-none" dirty="0" smtClean="0"/>
              <a:t>FY1</a:t>
            </a:r>
            <a:r>
              <a:rPr lang="en-US" dirty="0" smtClean="0"/>
              <a:t>6</a:t>
            </a:r>
            <a:r>
              <a:rPr lang="x-none" dirty="0" smtClean="0"/>
              <a:t> </a:t>
            </a:r>
            <a:r>
              <a:rPr lang="x-none" dirty="0"/>
              <a:t>Handbook for Title I </a:t>
            </a:r>
            <a:r>
              <a:rPr lang="x-none" dirty="0" smtClean="0"/>
              <a:t>Directors</a:t>
            </a:r>
            <a:r>
              <a:rPr lang="en-US" dirty="0" smtClean="0"/>
              <a:t>, Section 1, Page 29 – Participations of Children Enrolled in Private Schools.  </a:t>
            </a:r>
            <a:r>
              <a:rPr lang="x-none" dirty="0" smtClean="0"/>
              <a:t> </a:t>
            </a:r>
            <a:endParaRPr lang="en-US" dirty="0"/>
          </a:p>
          <a:p>
            <a:pPr lvl="1"/>
            <a:endParaRPr lang="en-US" dirty="0" smtClean="0"/>
          </a:p>
          <a:p>
            <a:pPr marL="457200" lvl="1" indent="0">
              <a:buNone/>
            </a:pP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26118319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Planning for FY16</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Private School Participation</a:t>
            </a:r>
          </a:p>
          <a:p>
            <a:pPr lvl="1"/>
            <a:r>
              <a:rPr lang="en-US" dirty="0" smtClean="0"/>
              <a:t>Planning for new private schools must begin in late fall after initial consultation</a:t>
            </a:r>
          </a:p>
          <a:p>
            <a:pPr lvl="1"/>
            <a:r>
              <a:rPr lang="en-US" dirty="0" smtClean="0"/>
              <a:t>Continue on-going consultation with participating private schools</a:t>
            </a:r>
          </a:p>
          <a:p>
            <a:pPr lvl="1"/>
            <a:r>
              <a:rPr lang="en-US" dirty="0" smtClean="0"/>
              <a:t>Plan for and conduct FY15 private school evaluations</a:t>
            </a:r>
          </a:p>
          <a:p>
            <a:pPr lvl="1"/>
            <a:r>
              <a:rPr lang="en-US" dirty="0" smtClean="0"/>
              <a:t>Prior to August 30, 2015, attach to Consolidation Application the following:</a:t>
            </a:r>
          </a:p>
          <a:p>
            <a:pPr lvl="2"/>
            <a:r>
              <a:rPr lang="en-US" dirty="0" smtClean="0"/>
              <a:t>FY15 private school final evaluation results</a:t>
            </a:r>
          </a:p>
          <a:p>
            <a:pPr lvl="2"/>
            <a:r>
              <a:rPr lang="en-US" dirty="0" smtClean="0"/>
              <a:t>FY15 private school affirmation of consultation forms</a:t>
            </a:r>
          </a:p>
          <a:p>
            <a:pPr lvl="2"/>
            <a:r>
              <a:rPr lang="en-US" dirty="0" smtClean="0"/>
              <a:t>FY15 private school affirmation of equitable participation forms</a:t>
            </a:r>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612258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410" y="334016"/>
            <a:ext cx="6770704" cy="1325563"/>
          </a:xfrm>
        </p:spPr>
        <p:txBody>
          <a:bodyPr>
            <a:normAutofit/>
          </a:bodyPr>
          <a:lstStyle/>
          <a:p>
            <a:r>
              <a:rPr lang="en-US" sz="3600" dirty="0" smtClean="0"/>
              <a:t>General Use of Federal Funds</a:t>
            </a:r>
          </a:p>
        </p:txBody>
      </p:sp>
      <p:sp>
        <p:nvSpPr>
          <p:cNvPr id="8195" name="Content Placeholder 2"/>
          <p:cNvSpPr>
            <a:spLocks noGrp="1"/>
          </p:cNvSpPr>
          <p:nvPr>
            <p:ph idx="1"/>
          </p:nvPr>
        </p:nvSpPr>
        <p:spPr>
          <a:xfrm>
            <a:off x="457410" y="1737101"/>
            <a:ext cx="8229182" cy="4349028"/>
          </a:xfrm>
        </p:spPr>
        <p:txBody>
          <a:bodyPr/>
          <a:lstStyle/>
          <a:p>
            <a:pPr marL="0" indent="0">
              <a:buNone/>
            </a:pPr>
            <a:r>
              <a:rPr lang="en-US" dirty="0" smtClean="0"/>
              <a:t>All costs charged to federal funds must be:</a:t>
            </a:r>
          </a:p>
          <a:p>
            <a:pPr lvl="1"/>
            <a:r>
              <a:rPr lang="en-US" sz="2700" dirty="0"/>
              <a:t>Allowable by </a:t>
            </a:r>
            <a:r>
              <a:rPr lang="en-US" sz="2700" dirty="0" smtClean="0"/>
              <a:t>2 C.F.R. Part 200 and </a:t>
            </a:r>
            <a:r>
              <a:rPr lang="en-US" sz="2700" dirty="0"/>
              <a:t>EDGAR</a:t>
            </a:r>
          </a:p>
          <a:p>
            <a:pPr lvl="1"/>
            <a:r>
              <a:rPr lang="en-US" sz="2700" dirty="0"/>
              <a:t>Allowable under the specific program</a:t>
            </a:r>
          </a:p>
          <a:p>
            <a:pPr lvl="1"/>
            <a:r>
              <a:rPr lang="en-US" sz="2700" dirty="0"/>
              <a:t>Consistent with federal cost principals</a:t>
            </a:r>
          </a:p>
          <a:p>
            <a:pPr lvl="1"/>
            <a:r>
              <a:rPr lang="en-US" sz="2700" dirty="0"/>
              <a:t>Consistent with program-specific fiscal rules</a:t>
            </a:r>
          </a:p>
          <a:p>
            <a:pPr lvl="1"/>
            <a:r>
              <a:rPr lang="en-US" sz="2700" dirty="0"/>
              <a:t>Consistent with an approved program plan and budget</a:t>
            </a:r>
          </a:p>
          <a:p>
            <a:pPr lvl="1"/>
            <a:endParaRPr lang="en-US" sz="2700" dirty="0"/>
          </a:p>
        </p:txBody>
      </p:sp>
    </p:spTree>
    <p:extLst>
      <p:ext uri="{BB962C8B-B14F-4D97-AF65-F5344CB8AC3E}">
        <p14:creationId xmlns:p14="http://schemas.microsoft.com/office/powerpoint/2010/main" val="25922465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sz="3600" dirty="0" smtClean="0"/>
              <a:t>Forbidden Costs </a:t>
            </a:r>
          </a:p>
        </p:txBody>
      </p:sp>
      <p:sp>
        <p:nvSpPr>
          <p:cNvPr id="9219" name="Content Placeholder 2"/>
          <p:cNvSpPr>
            <a:spLocks noGrp="1"/>
          </p:cNvSpPr>
          <p:nvPr>
            <p:ph idx="1"/>
          </p:nvPr>
        </p:nvSpPr>
        <p:spPr>
          <a:xfrm>
            <a:off x="457410" y="1599768"/>
            <a:ext cx="8229182" cy="4349028"/>
          </a:xfrm>
        </p:spPr>
        <p:txBody>
          <a:bodyPr/>
          <a:lstStyle/>
          <a:p>
            <a:r>
              <a:rPr lang="en-US" dirty="0" smtClean="0"/>
              <a:t>2 C.F.R. Part 200 and EDGAR lists certain costs that may</a:t>
            </a:r>
            <a:r>
              <a:rPr lang="en-US" b="1" dirty="0" smtClean="0">
                <a:solidFill>
                  <a:srgbClr val="FF0000"/>
                </a:solidFill>
              </a:rPr>
              <a:t> NEVER </a:t>
            </a:r>
            <a:r>
              <a:rPr lang="en-US" dirty="0" smtClean="0"/>
              <a:t>be paid with federal funds</a:t>
            </a:r>
          </a:p>
          <a:p>
            <a:endParaRPr lang="en-US" sz="3100" dirty="0"/>
          </a:p>
          <a:p>
            <a:r>
              <a:rPr lang="en-US" dirty="0" smtClean="0"/>
              <a:t>If the activity is not on list it does not necessarily indicate the cost is permissible</a:t>
            </a:r>
          </a:p>
          <a:p>
            <a:endParaRPr lang="en-US" sz="3100" dirty="0"/>
          </a:p>
          <a:p>
            <a:pPr marL="458046" lvl="1" indent="0">
              <a:buNone/>
            </a:pPr>
            <a:endParaRPr lang="en-US" sz="2700" dirty="0"/>
          </a:p>
        </p:txBody>
      </p:sp>
    </p:spTree>
    <p:extLst>
      <p:ext uri="{BB962C8B-B14F-4D97-AF65-F5344CB8AC3E}">
        <p14:creationId xmlns:p14="http://schemas.microsoft.com/office/powerpoint/2010/main" val="31079927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61083" y="0"/>
            <a:ext cx="6316630" cy="1325563"/>
          </a:xfrm>
        </p:spPr>
        <p:txBody>
          <a:bodyPr>
            <a:normAutofit/>
          </a:bodyPr>
          <a:lstStyle/>
          <a:p>
            <a:r>
              <a:rPr lang="en-US" sz="3600" dirty="0" smtClean="0"/>
              <a:t>Forbidden Costs </a:t>
            </a:r>
          </a:p>
        </p:txBody>
      </p:sp>
      <p:sp>
        <p:nvSpPr>
          <p:cNvPr id="10243" name="Content Placeholder 2"/>
          <p:cNvSpPr>
            <a:spLocks noGrp="1"/>
          </p:cNvSpPr>
          <p:nvPr>
            <p:ph sz="half" idx="1"/>
          </p:nvPr>
        </p:nvSpPr>
        <p:spPr>
          <a:xfrm>
            <a:off x="87722" y="2054370"/>
            <a:ext cx="4037313" cy="4526539"/>
          </a:xfrm>
        </p:spPr>
        <p:txBody>
          <a:bodyPr/>
          <a:lstStyle/>
          <a:p>
            <a:pPr lvl="2"/>
            <a:r>
              <a:rPr lang="en-US" sz="2300" dirty="0"/>
              <a:t>Advertising and public relations cost</a:t>
            </a:r>
          </a:p>
          <a:p>
            <a:pPr lvl="2"/>
            <a:r>
              <a:rPr lang="en-US" sz="2300" dirty="0"/>
              <a:t>Alcoholic beverages</a:t>
            </a:r>
          </a:p>
          <a:p>
            <a:pPr lvl="2"/>
            <a:r>
              <a:rPr lang="en-US" sz="2300" dirty="0"/>
              <a:t>Bad debts</a:t>
            </a:r>
          </a:p>
          <a:p>
            <a:pPr lvl="2"/>
            <a:r>
              <a:rPr lang="en-US" sz="2300" dirty="0"/>
              <a:t>Contingency provisions</a:t>
            </a:r>
          </a:p>
          <a:p>
            <a:pPr lvl="2"/>
            <a:r>
              <a:rPr lang="en-US" sz="2300" dirty="0"/>
              <a:t>Donations and contributions</a:t>
            </a:r>
          </a:p>
          <a:p>
            <a:pPr lvl="2"/>
            <a:r>
              <a:rPr lang="en-US" sz="2300" dirty="0"/>
              <a:t>Entertainment costs – movies, theater, theme parks</a:t>
            </a:r>
          </a:p>
        </p:txBody>
      </p:sp>
      <p:sp>
        <p:nvSpPr>
          <p:cNvPr id="10244" name="Content Placeholder 4"/>
          <p:cNvSpPr>
            <a:spLocks noGrp="1"/>
          </p:cNvSpPr>
          <p:nvPr>
            <p:ph sz="half" idx="2"/>
          </p:nvPr>
        </p:nvSpPr>
        <p:spPr>
          <a:xfrm>
            <a:off x="4749534" y="2054370"/>
            <a:ext cx="4039401" cy="4526539"/>
          </a:xfrm>
        </p:spPr>
        <p:txBody>
          <a:bodyPr/>
          <a:lstStyle/>
          <a:p>
            <a:pPr lvl="2"/>
            <a:r>
              <a:rPr lang="en-US" sz="2300"/>
              <a:t>Fines and penalties</a:t>
            </a:r>
          </a:p>
          <a:p>
            <a:pPr lvl="2"/>
            <a:r>
              <a:rPr lang="en-US" sz="2300"/>
              <a:t>Fundraising and investment costs</a:t>
            </a:r>
          </a:p>
          <a:p>
            <a:pPr lvl="2"/>
            <a:r>
              <a:rPr lang="en-US" sz="2300"/>
              <a:t>General government expenses</a:t>
            </a:r>
          </a:p>
          <a:p>
            <a:pPr lvl="2"/>
            <a:r>
              <a:rPr lang="en-US" sz="2400"/>
              <a:t>Goods or services for personal use</a:t>
            </a:r>
          </a:p>
          <a:p>
            <a:pPr lvl="2"/>
            <a:r>
              <a:rPr lang="en-US" sz="2300"/>
              <a:t>Lobbying</a:t>
            </a:r>
          </a:p>
          <a:p>
            <a:pPr lvl="2"/>
            <a:r>
              <a:rPr lang="en-US" sz="2300"/>
              <a:t>Selling and marking cost</a:t>
            </a:r>
            <a:endParaRPr lang="en-US" sz="2400"/>
          </a:p>
          <a:p>
            <a:pPr lvl="2"/>
            <a:endParaRPr lang="en-US" smtClean="0"/>
          </a:p>
        </p:txBody>
      </p:sp>
      <p:sp>
        <p:nvSpPr>
          <p:cNvPr id="6" name="TextBox 5"/>
          <p:cNvSpPr txBox="1"/>
          <p:nvPr/>
        </p:nvSpPr>
        <p:spPr>
          <a:xfrm>
            <a:off x="833362" y="1247344"/>
            <a:ext cx="7485632" cy="554226"/>
          </a:xfrm>
          <a:prstGeom prst="rect">
            <a:avLst/>
          </a:prstGeom>
          <a:noFill/>
        </p:spPr>
        <p:txBody>
          <a:bodyPr lIns="122146" tIns="61073" rIns="122146" bIns="61073">
            <a:spAutoFit/>
          </a:bodyPr>
          <a:lstStyle/>
          <a:p>
            <a:pPr>
              <a:defRPr/>
            </a:pPr>
            <a:r>
              <a:rPr lang="en-US" sz="2800" dirty="0" smtClean="0"/>
              <a:t>2 C.F.R. Part 200.413(e)</a:t>
            </a:r>
            <a:endParaRPr lang="en-US" sz="2800" dirty="0"/>
          </a:p>
        </p:txBody>
      </p:sp>
      <p:sp>
        <p:nvSpPr>
          <p:cNvPr id="2" name="Date Placeholder 1"/>
          <p:cNvSpPr>
            <a:spLocks noGrp="1"/>
          </p:cNvSpPr>
          <p:nvPr>
            <p:ph type="dt" sz="half" idx="10"/>
          </p:nvPr>
        </p:nvSpPr>
        <p:spPr/>
        <p:txBody>
          <a:bodyPr/>
          <a:lstStyle/>
          <a:p>
            <a:fld id="{70AEA4D9-706B-4C40-B558-C031961F7E70}" type="datetime1">
              <a:rPr lang="en-US" smtClean="0"/>
              <a:t>6/1/2015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34</a:t>
            </a:fld>
            <a:endParaRPr lang="en-US" dirty="0"/>
          </a:p>
        </p:txBody>
      </p:sp>
    </p:spTree>
    <p:extLst>
      <p:ext uri="{BB962C8B-B14F-4D97-AF65-F5344CB8AC3E}">
        <p14:creationId xmlns:p14="http://schemas.microsoft.com/office/powerpoint/2010/main" val="21803157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sz="3600" dirty="0" smtClean="0"/>
              <a:t>Forbidden Costs </a:t>
            </a:r>
          </a:p>
        </p:txBody>
      </p:sp>
      <p:sp>
        <p:nvSpPr>
          <p:cNvPr id="11267" name="Content Placeholder 7"/>
          <p:cNvSpPr>
            <a:spLocks noGrp="1"/>
          </p:cNvSpPr>
          <p:nvPr>
            <p:ph idx="1"/>
          </p:nvPr>
        </p:nvSpPr>
        <p:spPr>
          <a:xfrm>
            <a:off x="457410" y="1599768"/>
            <a:ext cx="8229182" cy="4349028"/>
          </a:xfrm>
        </p:spPr>
        <p:txBody>
          <a:bodyPr/>
          <a:lstStyle/>
          <a:p>
            <a:pPr marL="0" indent="0">
              <a:buNone/>
            </a:pPr>
            <a:r>
              <a:rPr lang="en-US" dirty="0" smtClean="0"/>
              <a:t>EDGAR (Part 76)</a:t>
            </a:r>
          </a:p>
          <a:p>
            <a:pPr lvl="1"/>
            <a:r>
              <a:rPr lang="en-US" sz="2700" dirty="0"/>
              <a:t>Use of funds for religion</a:t>
            </a:r>
          </a:p>
          <a:p>
            <a:pPr lvl="1"/>
            <a:r>
              <a:rPr lang="en-US" sz="2700" dirty="0"/>
              <a:t>Acquisition of real property</a:t>
            </a:r>
          </a:p>
          <a:p>
            <a:pPr lvl="1"/>
            <a:r>
              <a:rPr lang="en-US" sz="2700" dirty="0"/>
              <a:t>Use of funds for construction</a:t>
            </a:r>
          </a:p>
          <a:p>
            <a:pPr lvl="1"/>
            <a:r>
              <a:rPr lang="en-US" sz="2700" dirty="0"/>
              <a:t>Charging of tuition for fees collected from students toward meeting matching, cost sharing or maintenance of effort requirements</a:t>
            </a:r>
          </a:p>
          <a:p>
            <a:endParaRPr lang="en-US" dirty="0" smtClean="0"/>
          </a:p>
        </p:txBody>
      </p:sp>
    </p:spTree>
    <p:extLst>
      <p:ext uri="{BB962C8B-B14F-4D97-AF65-F5344CB8AC3E}">
        <p14:creationId xmlns:p14="http://schemas.microsoft.com/office/powerpoint/2010/main" val="2380410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US" sz="3600" dirty="0" smtClean="0"/>
              <a:t>Program </a:t>
            </a:r>
            <a:r>
              <a:rPr lang="en-US" sz="3600" dirty="0" err="1" smtClean="0"/>
              <a:t>Allowability</a:t>
            </a:r>
            <a:endParaRPr lang="en-US" sz="3600" dirty="0" smtClean="0"/>
          </a:p>
        </p:txBody>
      </p:sp>
      <p:sp>
        <p:nvSpPr>
          <p:cNvPr id="12291" name="Content Placeholder 2"/>
          <p:cNvSpPr>
            <a:spLocks noGrp="1"/>
          </p:cNvSpPr>
          <p:nvPr>
            <p:ph idx="1"/>
          </p:nvPr>
        </p:nvSpPr>
        <p:spPr>
          <a:xfrm>
            <a:off x="457410" y="1599768"/>
            <a:ext cx="8229182" cy="4349028"/>
          </a:xfrm>
        </p:spPr>
        <p:txBody>
          <a:bodyPr/>
          <a:lstStyle/>
          <a:p>
            <a:pPr marL="0" indent="0">
              <a:buNone/>
            </a:pPr>
            <a:r>
              <a:rPr lang="en-US" dirty="0" smtClean="0"/>
              <a:t>Is cost permissible under particular program</a:t>
            </a:r>
          </a:p>
          <a:p>
            <a:pPr lvl="1"/>
            <a:r>
              <a:rPr lang="en-US" sz="2700" dirty="0"/>
              <a:t>Eligibility requirements</a:t>
            </a:r>
          </a:p>
          <a:p>
            <a:pPr lvl="1"/>
            <a:r>
              <a:rPr lang="en-US" sz="2700" dirty="0"/>
              <a:t>Planning requirements</a:t>
            </a:r>
          </a:p>
          <a:p>
            <a:pPr lvl="1"/>
            <a:r>
              <a:rPr lang="en-US" sz="2700" dirty="0"/>
              <a:t>Use of funds</a:t>
            </a:r>
          </a:p>
          <a:p>
            <a:pPr lvl="1"/>
            <a:r>
              <a:rPr lang="en-US" sz="2700" dirty="0"/>
              <a:t>Caps</a:t>
            </a:r>
          </a:p>
          <a:p>
            <a:pPr lvl="1"/>
            <a:r>
              <a:rPr lang="en-US" sz="2700" dirty="0"/>
              <a:t>Mandatory set-asides</a:t>
            </a:r>
          </a:p>
          <a:p>
            <a:endParaRPr lang="en-US" dirty="0" smtClean="0"/>
          </a:p>
        </p:txBody>
      </p:sp>
      <p:sp>
        <p:nvSpPr>
          <p:cNvPr id="12292"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2293"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FDE01EB6-119C-44FA-AC69-C320679FFEDC}" type="slidenum">
              <a:rPr lang="en-US" sz="1200">
                <a:solidFill>
                  <a:schemeClr val="tx1"/>
                </a:solidFill>
              </a:rPr>
              <a:pPr eaLnBrk="1" hangingPunct="1"/>
              <a:t>36</a:t>
            </a:fld>
            <a:endParaRPr lang="en-US" sz="1200">
              <a:solidFill>
                <a:schemeClr val="tx1"/>
              </a:solidFill>
            </a:endParaRPr>
          </a:p>
        </p:txBody>
      </p:sp>
    </p:spTree>
    <p:extLst>
      <p:ext uri="{BB962C8B-B14F-4D97-AF65-F5344CB8AC3E}">
        <p14:creationId xmlns:p14="http://schemas.microsoft.com/office/powerpoint/2010/main" val="22063588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61083" y="0"/>
            <a:ext cx="6316630" cy="1325563"/>
          </a:xfrm>
        </p:spPr>
        <p:txBody>
          <a:bodyPr>
            <a:normAutofit/>
          </a:bodyPr>
          <a:lstStyle/>
          <a:p>
            <a:r>
              <a:rPr lang="en-US" sz="3600" dirty="0" smtClean="0"/>
              <a:t>Federal Cost Principles</a:t>
            </a:r>
          </a:p>
        </p:txBody>
      </p:sp>
      <p:sp>
        <p:nvSpPr>
          <p:cNvPr id="13315" name="Content Placeholder 2"/>
          <p:cNvSpPr>
            <a:spLocks noGrp="1"/>
          </p:cNvSpPr>
          <p:nvPr>
            <p:ph idx="1"/>
          </p:nvPr>
        </p:nvSpPr>
        <p:spPr>
          <a:xfrm>
            <a:off x="446966" y="1420091"/>
            <a:ext cx="8241714" cy="4346864"/>
          </a:xfrm>
        </p:spPr>
        <p:txBody>
          <a:bodyPr/>
          <a:lstStyle/>
          <a:p>
            <a:pPr marL="0" indent="0">
              <a:buNone/>
            </a:pPr>
            <a:r>
              <a:rPr lang="en-US" dirty="0" smtClean="0"/>
              <a:t>2 CFR Part 200.403; 200.404; 200.405</a:t>
            </a:r>
          </a:p>
          <a:p>
            <a:pPr lvl="1"/>
            <a:r>
              <a:rPr lang="en-US" b="1" dirty="0"/>
              <a:t>Necessary</a:t>
            </a:r>
            <a:r>
              <a:rPr lang="en-US" dirty="0"/>
              <a:t> in order to make program function properly</a:t>
            </a:r>
          </a:p>
          <a:p>
            <a:pPr lvl="1"/>
            <a:r>
              <a:rPr lang="en-US" b="1" dirty="0"/>
              <a:t>Reasonable</a:t>
            </a:r>
            <a:r>
              <a:rPr lang="en-US" dirty="0"/>
              <a:t> using sound business practices, fair market price</a:t>
            </a:r>
          </a:p>
          <a:p>
            <a:pPr lvl="1"/>
            <a:r>
              <a:rPr lang="en-US" b="1" dirty="0"/>
              <a:t>Allocable</a:t>
            </a:r>
            <a:r>
              <a:rPr lang="en-US" dirty="0"/>
              <a:t> to the federal program</a:t>
            </a:r>
          </a:p>
          <a:p>
            <a:pPr lvl="1"/>
            <a:r>
              <a:rPr lang="en-US" b="1" dirty="0"/>
              <a:t>Authorized</a:t>
            </a:r>
            <a:r>
              <a:rPr lang="en-US" dirty="0"/>
              <a:t> under state and local rules</a:t>
            </a:r>
          </a:p>
          <a:p>
            <a:pPr lvl="1"/>
            <a:r>
              <a:rPr lang="en-US" b="1" dirty="0"/>
              <a:t>Adequately documented </a:t>
            </a:r>
            <a:r>
              <a:rPr lang="en-US" dirty="0"/>
              <a:t>for audit and monitoring purposes</a:t>
            </a:r>
          </a:p>
          <a:p>
            <a:pPr lvl="1"/>
            <a:endParaRPr lang="en-US" sz="2700" dirty="0"/>
          </a:p>
        </p:txBody>
      </p:sp>
      <p:sp>
        <p:nvSpPr>
          <p:cNvPr id="13316" name="Date Placeholder 3"/>
          <p:cNvSpPr>
            <a:spLocks noGrp="1"/>
          </p:cNvSpPr>
          <p:nvPr>
            <p:ph type="dt" sz="quarter" idx="4294967295"/>
          </p:nvPr>
        </p:nvSpPr>
        <p:spPr bwMode="auto">
          <a:xfrm>
            <a:off x="180144" y="6376555"/>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4924D5C7-3BC7-473F-BB32-98F8A28E61F3}" type="datetime1">
              <a:rPr lang="en-US" sz="1200" smtClean="0">
                <a:solidFill>
                  <a:schemeClr val="bg1"/>
                </a:solidFill>
              </a:rPr>
              <a:t>6/1/2015</a:t>
            </a:fld>
            <a:endParaRPr lang="en-US" sz="1200" dirty="0">
              <a:solidFill>
                <a:schemeClr val="bg1"/>
              </a:solidFill>
            </a:endParaRPr>
          </a:p>
        </p:txBody>
      </p:sp>
      <p:sp>
        <p:nvSpPr>
          <p:cNvPr id="13317"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0D65BCF2-D848-445A-AABA-32C67C5D8E11}" type="slidenum">
              <a:rPr lang="en-US" sz="1200">
                <a:solidFill>
                  <a:schemeClr val="bg1"/>
                </a:solidFill>
              </a:rPr>
              <a:pPr eaLnBrk="1" hangingPunct="1"/>
              <a:t>37</a:t>
            </a:fld>
            <a:endParaRPr lang="en-US" sz="1200" dirty="0">
              <a:solidFill>
                <a:schemeClr val="bg1"/>
              </a:solidFill>
            </a:endParaRPr>
          </a:p>
        </p:txBody>
      </p:sp>
    </p:spTree>
    <p:extLst>
      <p:ext uri="{BB962C8B-B14F-4D97-AF65-F5344CB8AC3E}">
        <p14:creationId xmlns:p14="http://schemas.microsoft.com/office/powerpoint/2010/main" val="621852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sz="3600" dirty="0" smtClean="0"/>
              <a:t>Program Specific Fiscal Rules</a:t>
            </a:r>
          </a:p>
        </p:txBody>
      </p:sp>
      <p:sp>
        <p:nvSpPr>
          <p:cNvPr id="14339" name="Content Placeholder 2"/>
          <p:cNvSpPr>
            <a:spLocks noGrp="1"/>
          </p:cNvSpPr>
          <p:nvPr>
            <p:ph idx="1"/>
          </p:nvPr>
        </p:nvSpPr>
        <p:spPr>
          <a:xfrm>
            <a:off x="457410" y="1659579"/>
            <a:ext cx="8229182" cy="4349028"/>
          </a:xfrm>
        </p:spPr>
        <p:txBody>
          <a:bodyPr/>
          <a:lstStyle/>
          <a:p>
            <a:pPr marL="0" indent="0">
              <a:buNone/>
            </a:pPr>
            <a:r>
              <a:rPr lang="en-US" dirty="0" smtClean="0"/>
              <a:t>“Tests” LEAs must use for use of funds</a:t>
            </a:r>
          </a:p>
          <a:p>
            <a:r>
              <a:rPr lang="en-US" sz="2400" dirty="0" smtClean="0"/>
              <a:t>Does not apply to all programs</a:t>
            </a:r>
          </a:p>
          <a:p>
            <a:pPr lvl="1"/>
            <a:r>
              <a:rPr lang="en-US" dirty="0"/>
              <a:t>Supplement not supplant</a:t>
            </a:r>
          </a:p>
          <a:p>
            <a:pPr lvl="1"/>
            <a:r>
              <a:rPr lang="en-US" dirty="0"/>
              <a:t>Maintenance of Effort</a:t>
            </a:r>
          </a:p>
          <a:p>
            <a:pPr lvl="1"/>
            <a:r>
              <a:rPr lang="en-US" dirty="0"/>
              <a:t>Comparability (Title I, Part A)</a:t>
            </a:r>
          </a:p>
          <a:p>
            <a:pPr lvl="1"/>
            <a:r>
              <a:rPr lang="en-US" dirty="0"/>
              <a:t>Excess Cost (IDEA, Part B)</a:t>
            </a:r>
          </a:p>
        </p:txBody>
      </p:sp>
      <p:sp>
        <p:nvSpPr>
          <p:cNvPr id="14340"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4341"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EAA6E55A-578C-45E6-A432-452EF05751AD}" type="slidenum">
              <a:rPr lang="en-US" sz="1200">
                <a:solidFill>
                  <a:schemeClr val="tx1"/>
                </a:solidFill>
              </a:rPr>
              <a:pPr eaLnBrk="1" hangingPunct="1"/>
              <a:t>38</a:t>
            </a:fld>
            <a:endParaRPr lang="en-US" sz="1200">
              <a:solidFill>
                <a:schemeClr val="tx1"/>
              </a:solidFill>
            </a:endParaRPr>
          </a:p>
        </p:txBody>
      </p:sp>
    </p:spTree>
    <p:extLst>
      <p:ext uri="{BB962C8B-B14F-4D97-AF65-F5344CB8AC3E}">
        <p14:creationId xmlns:p14="http://schemas.microsoft.com/office/powerpoint/2010/main" val="34165246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sz="3600" dirty="0" smtClean="0"/>
              <a:t>Supplement Not Supplant</a:t>
            </a:r>
          </a:p>
        </p:txBody>
      </p:sp>
      <p:sp>
        <p:nvSpPr>
          <p:cNvPr id="15363" name="Content Placeholder 2"/>
          <p:cNvSpPr>
            <a:spLocks noGrp="1"/>
          </p:cNvSpPr>
          <p:nvPr>
            <p:ph idx="1"/>
          </p:nvPr>
        </p:nvSpPr>
        <p:spPr>
          <a:xfrm>
            <a:off x="457410" y="1599768"/>
            <a:ext cx="8229182" cy="4349028"/>
          </a:xfrm>
        </p:spPr>
        <p:txBody>
          <a:bodyPr/>
          <a:lstStyle/>
          <a:p>
            <a:pPr marL="0" indent="0">
              <a:buNone/>
            </a:pPr>
            <a:r>
              <a:rPr lang="en-US" dirty="0" smtClean="0"/>
              <a:t>Auditors presume supplanting has occurred when the LEA uses federal funds to:</a:t>
            </a:r>
          </a:p>
          <a:p>
            <a:pPr lvl="1"/>
            <a:r>
              <a:rPr lang="en-US" dirty="0"/>
              <a:t>Provides services that the LEA is required to make available under other federal, state or local laws</a:t>
            </a:r>
          </a:p>
          <a:p>
            <a:pPr lvl="1"/>
            <a:r>
              <a:rPr lang="en-US" dirty="0"/>
              <a:t>Provides services that the LEA provided with state or local funds in the prior year</a:t>
            </a:r>
          </a:p>
          <a:p>
            <a:pPr lvl="1"/>
            <a:r>
              <a:rPr lang="en-US" dirty="0"/>
              <a:t>Provide same services to Title I or migrant students that the LEA provides with state or local funds to nonparticipating students (Title I, Part A or Migrant)</a:t>
            </a:r>
          </a:p>
          <a:p>
            <a:pPr lvl="1"/>
            <a:endParaRPr lang="en-US" sz="2700" dirty="0"/>
          </a:p>
        </p:txBody>
      </p:sp>
      <p:sp>
        <p:nvSpPr>
          <p:cNvPr id="15364"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5365"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3AEA5A44-E5D6-4459-8B88-A4386AB4935B}" type="slidenum">
              <a:rPr lang="en-US" sz="1200">
                <a:solidFill>
                  <a:schemeClr val="tx1"/>
                </a:solidFill>
              </a:rPr>
              <a:pPr eaLnBrk="1" hangingPunct="1"/>
              <a:t>39</a:t>
            </a:fld>
            <a:endParaRPr lang="en-US" sz="1200">
              <a:solidFill>
                <a:schemeClr val="tx1"/>
              </a:solidFill>
            </a:endParaRPr>
          </a:p>
        </p:txBody>
      </p:sp>
    </p:spTree>
    <p:extLst>
      <p:ext uri="{BB962C8B-B14F-4D97-AF65-F5344CB8AC3E}">
        <p14:creationId xmlns:p14="http://schemas.microsoft.com/office/powerpoint/2010/main" val="153655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sz="half" idx="1"/>
          </p:nvPr>
        </p:nvSpPr>
        <p:spPr/>
        <p:txBody>
          <a:bodyPr>
            <a:normAutofit lnSpcReduction="10000"/>
          </a:bodyPr>
          <a:lstStyle/>
          <a:p>
            <a:pPr marL="0" indent="0" algn="ctr">
              <a:buNone/>
            </a:pPr>
            <a:r>
              <a:rPr lang="en-US" b="1" dirty="0">
                <a:latin typeface="Calibri" panose="020F0502020204030204" pitchFamily="34" charset="0"/>
              </a:rPr>
              <a:t>Braiding Funding</a:t>
            </a:r>
          </a:p>
          <a:p>
            <a:r>
              <a:rPr lang="en-US" dirty="0">
                <a:latin typeface="Calibri" panose="020F0502020204030204" pitchFamily="34" charset="0"/>
              </a:rPr>
              <a:t>Financial assistance from individual funding streams to States, local governments and other pass-through entities is coordinated by all stakeholders so </a:t>
            </a:r>
            <a:r>
              <a:rPr lang="en-US" u="sng" dirty="0">
                <a:latin typeface="Calibri" panose="020F0502020204030204" pitchFamily="34" charset="0"/>
              </a:rPr>
              <a:t>each individual award maintains</a:t>
            </a:r>
            <a:r>
              <a:rPr lang="en-US" dirty="0">
                <a:latin typeface="Calibri" panose="020F0502020204030204" pitchFamily="34" charset="0"/>
              </a:rPr>
              <a:t> its award-specific identity</a:t>
            </a:r>
          </a:p>
          <a:p>
            <a:pPr marL="0" indent="0">
              <a:buNone/>
            </a:pPr>
            <a:endParaRPr lang="en-US" dirty="0"/>
          </a:p>
        </p:txBody>
      </p:sp>
      <p:sp>
        <p:nvSpPr>
          <p:cNvPr id="4" name="Content Placeholder 3"/>
          <p:cNvSpPr>
            <a:spLocks noGrp="1"/>
          </p:cNvSpPr>
          <p:nvPr>
            <p:ph sz="half" idx="2"/>
          </p:nvPr>
        </p:nvSpPr>
        <p:spPr/>
        <p:txBody>
          <a:bodyPr>
            <a:normAutofit lnSpcReduction="10000"/>
          </a:bodyPr>
          <a:lstStyle/>
          <a:p>
            <a:pPr marL="0" indent="0" algn="ctr">
              <a:buNone/>
            </a:pPr>
            <a:r>
              <a:rPr lang="en-US" b="1" dirty="0">
                <a:latin typeface="Calibri" panose="020F0502020204030204" pitchFamily="34" charset="0"/>
              </a:rPr>
              <a:t>Blended Funding</a:t>
            </a:r>
          </a:p>
          <a:p>
            <a:r>
              <a:rPr lang="en-US" dirty="0">
                <a:latin typeface="Calibri" panose="020F0502020204030204" pitchFamily="34" charset="0"/>
              </a:rPr>
              <a:t>Financial assistance from individual funding streams to States, local governments and other pass-through entities is merged by all stakeholders into one award and </a:t>
            </a:r>
            <a:r>
              <a:rPr lang="en-US" u="sng" dirty="0">
                <a:latin typeface="Calibri" panose="020F0502020204030204" pitchFamily="34" charset="0"/>
              </a:rPr>
              <a:t>each individual award loses</a:t>
            </a:r>
            <a:r>
              <a:rPr lang="en-US" dirty="0">
                <a:latin typeface="Calibri" panose="020F0502020204030204" pitchFamily="34" charset="0"/>
              </a:rPr>
              <a:t> its award-specific identity</a:t>
            </a:r>
          </a:p>
          <a:p>
            <a:endParaRPr lang="en-US" dirty="0"/>
          </a:p>
        </p:txBody>
      </p:sp>
      <p:sp>
        <p:nvSpPr>
          <p:cNvPr id="5" name="Date Placeholder 4"/>
          <p:cNvSpPr>
            <a:spLocks noGrp="1"/>
          </p:cNvSpPr>
          <p:nvPr>
            <p:ph type="dt" sz="half" idx="10"/>
          </p:nvPr>
        </p:nvSpPr>
        <p:spPr/>
        <p:txBody>
          <a:bodyPr/>
          <a:lstStyle/>
          <a:p>
            <a:fld id="{33CB0378-FFD4-4CBB-858D-32EE1C82268A}" type="datetime1">
              <a:rPr lang="en-US" smtClean="0"/>
              <a:t>6/1/2015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19888775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3982" y="334016"/>
            <a:ext cx="6928931" cy="1325563"/>
          </a:xfrm>
        </p:spPr>
        <p:txBody>
          <a:bodyPr>
            <a:normAutofit/>
          </a:bodyPr>
          <a:lstStyle/>
          <a:p>
            <a:r>
              <a:rPr lang="en-US" sz="3600" dirty="0" smtClean="0"/>
              <a:t>Administrative Considerations</a:t>
            </a:r>
          </a:p>
        </p:txBody>
      </p:sp>
      <p:sp>
        <p:nvSpPr>
          <p:cNvPr id="17411" name="Content Placeholder 2"/>
          <p:cNvSpPr>
            <a:spLocks noGrp="1"/>
          </p:cNvSpPr>
          <p:nvPr>
            <p:ph idx="1"/>
          </p:nvPr>
        </p:nvSpPr>
        <p:spPr>
          <a:xfrm>
            <a:off x="457410" y="1599768"/>
            <a:ext cx="8686590" cy="4349028"/>
          </a:xfrm>
        </p:spPr>
        <p:txBody>
          <a:bodyPr>
            <a:normAutofit/>
          </a:bodyPr>
          <a:lstStyle/>
          <a:p>
            <a:r>
              <a:rPr lang="en-US" dirty="0"/>
              <a:t>Demonstrate the costs to each federal program are allocable</a:t>
            </a:r>
          </a:p>
          <a:p>
            <a:pPr lvl="1"/>
            <a:r>
              <a:rPr lang="en-US" sz="2700" dirty="0"/>
              <a:t>Time and Effort – funds benefitted the program</a:t>
            </a:r>
          </a:p>
          <a:p>
            <a:pPr lvl="1"/>
            <a:r>
              <a:rPr lang="en-US" sz="2700" dirty="0"/>
              <a:t>Inventory Management Records – funds benefitted the program</a:t>
            </a:r>
          </a:p>
          <a:p>
            <a:pPr lvl="1"/>
            <a:r>
              <a:rPr lang="en-US" sz="2700" dirty="0"/>
              <a:t>Financial Management Records – tracing of costs to specific funding sources</a:t>
            </a:r>
          </a:p>
        </p:txBody>
      </p:sp>
      <p:sp>
        <p:nvSpPr>
          <p:cNvPr id="17412"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7413"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FD1161F-D60A-43DF-BE81-6F9FF062D5B4}" type="slidenum">
              <a:rPr lang="en-US" sz="1200">
                <a:solidFill>
                  <a:schemeClr val="tx1"/>
                </a:solidFill>
              </a:rPr>
              <a:pPr eaLnBrk="1" hangingPunct="1"/>
              <a:t>40</a:t>
            </a:fld>
            <a:endParaRPr lang="en-US" sz="1200">
              <a:solidFill>
                <a:schemeClr val="tx1"/>
              </a:solidFill>
            </a:endParaRPr>
          </a:p>
        </p:txBody>
      </p:sp>
    </p:spTree>
    <p:extLst>
      <p:ext uri="{BB962C8B-B14F-4D97-AF65-F5344CB8AC3E}">
        <p14:creationId xmlns:p14="http://schemas.microsoft.com/office/powerpoint/2010/main" val="981631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3982" y="334016"/>
            <a:ext cx="6928931" cy="1325563"/>
          </a:xfrm>
        </p:spPr>
        <p:txBody>
          <a:bodyPr>
            <a:normAutofit/>
          </a:bodyPr>
          <a:lstStyle/>
          <a:p>
            <a:r>
              <a:rPr lang="en-US" sz="3600" dirty="0" smtClean="0"/>
              <a:t>Administrative Considerations</a:t>
            </a:r>
          </a:p>
        </p:txBody>
      </p:sp>
      <p:sp>
        <p:nvSpPr>
          <p:cNvPr id="17411" name="Content Placeholder 2"/>
          <p:cNvSpPr>
            <a:spLocks noGrp="1"/>
          </p:cNvSpPr>
          <p:nvPr>
            <p:ph idx="1"/>
          </p:nvPr>
        </p:nvSpPr>
        <p:spPr>
          <a:xfrm>
            <a:off x="457410" y="1599768"/>
            <a:ext cx="8686590" cy="4349028"/>
          </a:xfrm>
        </p:spPr>
        <p:txBody>
          <a:bodyPr>
            <a:normAutofit lnSpcReduction="10000"/>
          </a:bodyPr>
          <a:lstStyle/>
          <a:p>
            <a:pPr marL="0" indent="0">
              <a:buNone/>
            </a:pPr>
            <a:r>
              <a:rPr lang="en-US" dirty="0" smtClean="0"/>
              <a:t>Time and Effort</a:t>
            </a:r>
          </a:p>
          <a:p>
            <a:pPr lvl="1"/>
            <a:r>
              <a:rPr lang="en-US" dirty="0"/>
              <a:t>Cost Objectives </a:t>
            </a:r>
          </a:p>
          <a:p>
            <a:pPr lvl="2"/>
            <a:r>
              <a:rPr lang="en-US" sz="2400" dirty="0" smtClean="0"/>
              <a:t>Single</a:t>
            </a:r>
          </a:p>
          <a:p>
            <a:pPr lvl="3"/>
            <a:r>
              <a:rPr lang="en-US" sz="2400" dirty="0"/>
              <a:t>Semi-annual certification</a:t>
            </a:r>
          </a:p>
          <a:p>
            <a:pPr lvl="3"/>
            <a:r>
              <a:rPr lang="en-US" sz="2400" dirty="0"/>
              <a:t>Signed after-the-fact by employee or supervisor</a:t>
            </a:r>
          </a:p>
          <a:p>
            <a:pPr lvl="3"/>
            <a:r>
              <a:rPr lang="en-US" sz="2400" dirty="0"/>
              <a:t>Certify that employee spent </a:t>
            </a:r>
            <a:r>
              <a:rPr lang="en-US" sz="2400" dirty="0" smtClean="0"/>
              <a:t>100-percent </a:t>
            </a:r>
            <a:r>
              <a:rPr lang="en-US" sz="2400" dirty="0"/>
              <a:t>of his/her time on the single cost objective</a:t>
            </a:r>
          </a:p>
          <a:p>
            <a:pPr lvl="2"/>
            <a:r>
              <a:rPr lang="en-US" sz="2400" dirty="0" smtClean="0"/>
              <a:t>Multiple</a:t>
            </a:r>
          </a:p>
          <a:p>
            <a:pPr lvl="3"/>
            <a:r>
              <a:rPr lang="en-US" sz="2400" dirty="0"/>
              <a:t>PAR (personnel activity report)</a:t>
            </a:r>
          </a:p>
          <a:p>
            <a:pPr lvl="3"/>
            <a:r>
              <a:rPr lang="en-US" sz="2400" dirty="0"/>
              <a:t>Monthly and coincide with one or more pay periods</a:t>
            </a:r>
          </a:p>
          <a:p>
            <a:pPr lvl="3"/>
            <a:r>
              <a:rPr lang="en-US" sz="2400" dirty="0"/>
              <a:t>Signed after-the-fact by the employee</a:t>
            </a:r>
          </a:p>
          <a:p>
            <a:pPr lvl="3"/>
            <a:r>
              <a:rPr lang="en-US" sz="2400" dirty="0"/>
              <a:t>Account for the employee's total activity</a:t>
            </a:r>
          </a:p>
        </p:txBody>
      </p:sp>
      <p:sp>
        <p:nvSpPr>
          <p:cNvPr id="17412"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7413"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FD1161F-D60A-43DF-BE81-6F9FF062D5B4}" type="slidenum">
              <a:rPr lang="en-US" sz="1200">
                <a:solidFill>
                  <a:schemeClr val="tx1"/>
                </a:solidFill>
              </a:rPr>
              <a:pPr eaLnBrk="1" hangingPunct="1"/>
              <a:t>41</a:t>
            </a:fld>
            <a:endParaRPr lang="en-US" sz="1200">
              <a:solidFill>
                <a:schemeClr val="tx1"/>
              </a:solidFill>
            </a:endParaRPr>
          </a:p>
        </p:txBody>
      </p:sp>
    </p:spTree>
    <p:extLst>
      <p:ext uri="{BB962C8B-B14F-4D97-AF65-F5344CB8AC3E}">
        <p14:creationId xmlns:p14="http://schemas.microsoft.com/office/powerpoint/2010/main" val="3660257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33830" y="334016"/>
            <a:ext cx="6981370" cy="1325563"/>
          </a:xfrm>
        </p:spPr>
        <p:txBody>
          <a:bodyPr>
            <a:normAutofit/>
          </a:bodyPr>
          <a:lstStyle/>
          <a:p>
            <a:r>
              <a:rPr lang="en-US" sz="3600" dirty="0" smtClean="0"/>
              <a:t>Administrative Considerations </a:t>
            </a:r>
          </a:p>
        </p:txBody>
      </p:sp>
      <p:sp>
        <p:nvSpPr>
          <p:cNvPr id="18435" name="Content Placeholder 2"/>
          <p:cNvSpPr>
            <a:spLocks noGrp="1"/>
          </p:cNvSpPr>
          <p:nvPr>
            <p:ph idx="1"/>
          </p:nvPr>
        </p:nvSpPr>
        <p:spPr>
          <a:xfrm>
            <a:off x="457410" y="1599768"/>
            <a:ext cx="8686590" cy="4349028"/>
          </a:xfrm>
        </p:spPr>
        <p:txBody>
          <a:bodyPr/>
          <a:lstStyle/>
          <a:p>
            <a:pPr marL="0" indent="0">
              <a:buNone/>
            </a:pPr>
            <a:r>
              <a:rPr lang="en-US" dirty="0" smtClean="0"/>
              <a:t>Time and Effort</a:t>
            </a:r>
          </a:p>
          <a:p>
            <a:pPr lvl="1"/>
            <a:r>
              <a:rPr lang="en-US" dirty="0"/>
              <a:t>Reconciliations</a:t>
            </a:r>
          </a:p>
          <a:p>
            <a:pPr lvl="2"/>
            <a:r>
              <a:rPr lang="en-US" sz="2400" dirty="0" smtClean="0"/>
              <a:t>LEAs must, at least quarterly, reconcile payroll charges to the time and effort reflected on time and effort records</a:t>
            </a:r>
          </a:p>
          <a:p>
            <a:pPr lvl="3"/>
            <a:r>
              <a:rPr lang="en-US" sz="2400" dirty="0"/>
              <a:t>Payroll must be adjusted for variances of </a:t>
            </a:r>
            <a:r>
              <a:rPr lang="en-US" sz="2400" dirty="0" smtClean="0"/>
              <a:t>10-percent </a:t>
            </a:r>
            <a:r>
              <a:rPr lang="en-US" sz="2400" dirty="0"/>
              <a:t>or more</a:t>
            </a:r>
          </a:p>
          <a:p>
            <a:pPr lvl="3"/>
            <a:r>
              <a:rPr lang="en-US" sz="2400" dirty="0"/>
              <a:t>If variance is less than </a:t>
            </a:r>
            <a:r>
              <a:rPr lang="en-US" sz="2400" dirty="0" smtClean="0"/>
              <a:t>10-percent </a:t>
            </a:r>
            <a:r>
              <a:rPr lang="en-US" sz="2400" dirty="0"/>
              <a:t>the adjustment can be made annually</a:t>
            </a:r>
          </a:p>
        </p:txBody>
      </p:sp>
      <p:sp>
        <p:nvSpPr>
          <p:cNvPr id="18436"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8437"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7E3BA60-8051-4E07-BB2E-1850B62D3374}" type="slidenum">
              <a:rPr lang="en-US" sz="1200">
                <a:solidFill>
                  <a:schemeClr val="tx1"/>
                </a:solidFill>
              </a:rPr>
              <a:pPr eaLnBrk="1" hangingPunct="1"/>
              <a:t>42</a:t>
            </a:fld>
            <a:endParaRPr lang="en-US" sz="1200">
              <a:solidFill>
                <a:schemeClr val="tx1"/>
              </a:solidFill>
            </a:endParaRPr>
          </a:p>
        </p:txBody>
      </p:sp>
    </p:spTree>
    <p:extLst>
      <p:ext uri="{BB962C8B-B14F-4D97-AF65-F5344CB8AC3E}">
        <p14:creationId xmlns:p14="http://schemas.microsoft.com/office/powerpoint/2010/main" val="17297284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sz="3600" dirty="0" smtClean="0"/>
              <a:t>Inventory Management</a:t>
            </a:r>
          </a:p>
        </p:txBody>
      </p:sp>
      <p:sp>
        <p:nvSpPr>
          <p:cNvPr id="3" name="Content Placeholder 2"/>
          <p:cNvSpPr>
            <a:spLocks noGrp="1"/>
          </p:cNvSpPr>
          <p:nvPr>
            <p:ph idx="1"/>
          </p:nvPr>
        </p:nvSpPr>
        <p:spPr>
          <a:xfrm>
            <a:off x="457410" y="1599768"/>
            <a:ext cx="8229182" cy="4349028"/>
          </a:xfrm>
        </p:spPr>
        <p:txBody>
          <a:bodyPr/>
          <a:lstStyle/>
          <a:p>
            <a:pPr marL="0" indent="0">
              <a:buNone/>
              <a:defRPr/>
            </a:pPr>
            <a:r>
              <a:rPr lang="en-US" dirty="0" smtClean="0"/>
              <a:t>Means of tracking items purchased with federal funds</a:t>
            </a:r>
          </a:p>
          <a:p>
            <a:pPr lvl="1">
              <a:defRPr/>
            </a:pPr>
            <a:r>
              <a:rPr lang="en-US" dirty="0" smtClean="0"/>
              <a:t>Equipment </a:t>
            </a:r>
          </a:p>
          <a:p>
            <a:pPr lvl="2">
              <a:defRPr/>
            </a:pPr>
            <a:r>
              <a:rPr lang="en-US" sz="2400" dirty="0" smtClean="0"/>
              <a:t>Shelf life of more than a year (non consumables)</a:t>
            </a:r>
          </a:p>
          <a:p>
            <a:pPr lvl="2">
              <a:defRPr/>
            </a:pPr>
            <a:r>
              <a:rPr lang="en-US" sz="2400" dirty="0" smtClean="0"/>
              <a:t>Description, serial number, source (vendor), Title, acquisition date, cost, percentages, location, use, condition and disposition</a:t>
            </a:r>
          </a:p>
          <a:p>
            <a:pPr lvl="2">
              <a:defRPr/>
            </a:pPr>
            <a:r>
              <a:rPr lang="en-US" sz="2400" dirty="0" smtClean="0"/>
              <a:t>Labeling items</a:t>
            </a:r>
          </a:p>
          <a:p>
            <a:pPr lvl="2">
              <a:defRPr/>
            </a:pPr>
            <a:r>
              <a:rPr lang="en-US" sz="2400" dirty="0" smtClean="0"/>
              <a:t>Check out system</a:t>
            </a:r>
          </a:p>
          <a:p>
            <a:pPr marL="913970" lvl="2" indent="0">
              <a:buNone/>
              <a:defRPr/>
            </a:pPr>
            <a:endParaRPr lang="en-US" dirty="0" smtClean="0"/>
          </a:p>
          <a:p>
            <a:pPr lvl="1">
              <a:defRPr/>
            </a:pPr>
            <a:endParaRPr lang="en-US" dirty="0"/>
          </a:p>
        </p:txBody>
      </p:sp>
      <p:sp>
        <p:nvSpPr>
          <p:cNvPr id="19460"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19461"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3CF61C94-F948-4027-B06C-252ED6524F8C}" type="slidenum">
              <a:rPr lang="en-US" sz="1200">
                <a:solidFill>
                  <a:schemeClr val="tx1"/>
                </a:solidFill>
              </a:rPr>
              <a:pPr eaLnBrk="1" hangingPunct="1"/>
              <a:t>43</a:t>
            </a:fld>
            <a:endParaRPr lang="en-US" sz="1200">
              <a:solidFill>
                <a:schemeClr val="tx1"/>
              </a:solidFill>
            </a:endParaRPr>
          </a:p>
        </p:txBody>
      </p:sp>
    </p:spTree>
    <p:extLst>
      <p:ext uri="{BB962C8B-B14F-4D97-AF65-F5344CB8AC3E}">
        <p14:creationId xmlns:p14="http://schemas.microsoft.com/office/powerpoint/2010/main" val="3353212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sz="3600" dirty="0" smtClean="0"/>
              <a:t>Inventory Management</a:t>
            </a:r>
          </a:p>
        </p:txBody>
      </p:sp>
      <p:sp>
        <p:nvSpPr>
          <p:cNvPr id="3" name="Content Placeholder 2"/>
          <p:cNvSpPr>
            <a:spLocks noGrp="1"/>
          </p:cNvSpPr>
          <p:nvPr>
            <p:ph idx="1"/>
          </p:nvPr>
        </p:nvSpPr>
        <p:spPr>
          <a:xfrm>
            <a:off x="457410" y="1599768"/>
            <a:ext cx="8229182" cy="4349028"/>
          </a:xfrm>
        </p:spPr>
        <p:txBody>
          <a:bodyPr/>
          <a:lstStyle/>
          <a:p>
            <a:pPr marL="0" indent="0">
              <a:buNone/>
              <a:defRPr/>
            </a:pPr>
            <a:r>
              <a:rPr lang="en-US" dirty="0" smtClean="0"/>
              <a:t>Means of tracking items purchased with federal funds</a:t>
            </a:r>
          </a:p>
          <a:p>
            <a:pPr lvl="1">
              <a:defRPr/>
            </a:pPr>
            <a:r>
              <a:rPr lang="en-US" dirty="0"/>
              <a:t>Supplies</a:t>
            </a:r>
          </a:p>
          <a:p>
            <a:pPr lvl="2">
              <a:defRPr/>
            </a:pPr>
            <a:r>
              <a:rPr lang="en-US" sz="2400" dirty="0"/>
              <a:t>Usually not tracked on inventory</a:t>
            </a:r>
          </a:p>
          <a:p>
            <a:pPr lvl="2">
              <a:defRPr/>
            </a:pPr>
            <a:r>
              <a:rPr lang="en-US" sz="2400" dirty="0"/>
              <a:t>LEAs obligated to demonstrate items meet supplement not supplant </a:t>
            </a:r>
          </a:p>
          <a:p>
            <a:pPr lvl="2">
              <a:defRPr/>
            </a:pPr>
            <a:r>
              <a:rPr lang="en-US" sz="2400" dirty="0"/>
              <a:t>Receiving records</a:t>
            </a:r>
          </a:p>
          <a:p>
            <a:pPr lvl="2">
              <a:defRPr/>
            </a:pPr>
            <a:r>
              <a:rPr lang="en-US" sz="2400" dirty="0"/>
              <a:t>Safeguarded from unauthorized use</a:t>
            </a:r>
          </a:p>
          <a:p>
            <a:pPr lvl="2">
              <a:defRPr/>
            </a:pPr>
            <a:endParaRPr lang="en-US" sz="2300" dirty="0"/>
          </a:p>
          <a:p>
            <a:pPr marL="913970" lvl="2" indent="0">
              <a:buNone/>
              <a:defRPr/>
            </a:pPr>
            <a:endParaRPr lang="en-US" dirty="0" smtClean="0"/>
          </a:p>
          <a:p>
            <a:pPr lvl="1">
              <a:defRPr/>
            </a:pPr>
            <a:endParaRPr lang="en-US" dirty="0"/>
          </a:p>
        </p:txBody>
      </p:sp>
      <p:sp>
        <p:nvSpPr>
          <p:cNvPr id="20484"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0485"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E92D7FB-3209-48CA-A4A0-EEFCE980D6BC}" type="slidenum">
              <a:rPr lang="en-US" sz="1200">
                <a:solidFill>
                  <a:schemeClr val="tx1"/>
                </a:solidFill>
              </a:rPr>
              <a:pPr eaLnBrk="1" hangingPunct="1"/>
              <a:t>44</a:t>
            </a:fld>
            <a:endParaRPr lang="en-US" sz="1200">
              <a:solidFill>
                <a:schemeClr val="tx1"/>
              </a:solidFill>
            </a:endParaRPr>
          </a:p>
        </p:txBody>
      </p:sp>
    </p:spTree>
    <p:extLst>
      <p:ext uri="{BB962C8B-B14F-4D97-AF65-F5344CB8AC3E}">
        <p14:creationId xmlns:p14="http://schemas.microsoft.com/office/powerpoint/2010/main" val="5021079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sz="3600" dirty="0" smtClean="0"/>
              <a:t>Financial Management</a:t>
            </a:r>
          </a:p>
        </p:txBody>
      </p:sp>
      <p:sp>
        <p:nvSpPr>
          <p:cNvPr id="21507" name="Content Placeholder 2"/>
          <p:cNvSpPr>
            <a:spLocks noGrp="1"/>
          </p:cNvSpPr>
          <p:nvPr>
            <p:ph idx="1"/>
          </p:nvPr>
        </p:nvSpPr>
        <p:spPr>
          <a:xfrm>
            <a:off x="457410" y="1599768"/>
            <a:ext cx="8229182" cy="4349028"/>
          </a:xfrm>
        </p:spPr>
        <p:txBody>
          <a:bodyPr/>
          <a:lstStyle/>
          <a:p>
            <a:pPr marL="0" indent="0">
              <a:buNone/>
            </a:pPr>
            <a:r>
              <a:rPr lang="en-US" dirty="0" smtClean="0"/>
              <a:t>Fiscal Controls and Accounting Procedures</a:t>
            </a:r>
          </a:p>
          <a:p>
            <a:pPr lvl="1"/>
            <a:r>
              <a:rPr lang="en-US" dirty="0"/>
              <a:t>Federal funds are spent properly on allowable costs</a:t>
            </a:r>
          </a:p>
          <a:p>
            <a:pPr lvl="1"/>
            <a:r>
              <a:rPr lang="en-US" dirty="0"/>
              <a:t>Sufficient evidence to prove the funds are spent properly</a:t>
            </a:r>
          </a:p>
          <a:p>
            <a:pPr lvl="1"/>
            <a:r>
              <a:rPr lang="en-US" dirty="0"/>
              <a:t>Identify the specific costs that are charged to each funding source</a:t>
            </a:r>
          </a:p>
          <a:p>
            <a:pPr marL="911850" lvl="2" indent="0">
              <a:buNone/>
            </a:pPr>
            <a:endParaRPr lang="en-US" dirty="0" smtClean="0"/>
          </a:p>
          <a:p>
            <a:pPr lvl="1"/>
            <a:endParaRPr lang="en-US" dirty="0" smtClean="0"/>
          </a:p>
        </p:txBody>
      </p:sp>
      <p:sp>
        <p:nvSpPr>
          <p:cNvPr id="21508"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1509"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5215C44D-39A4-4EFE-AC6B-693BFBCF3A82}" type="slidenum">
              <a:rPr lang="en-US" sz="1200">
                <a:solidFill>
                  <a:schemeClr val="tx1"/>
                </a:solidFill>
              </a:rPr>
              <a:pPr eaLnBrk="1" hangingPunct="1"/>
              <a:t>45</a:t>
            </a:fld>
            <a:endParaRPr lang="en-US" sz="1200">
              <a:solidFill>
                <a:schemeClr val="tx1"/>
              </a:solidFill>
            </a:endParaRPr>
          </a:p>
        </p:txBody>
      </p:sp>
    </p:spTree>
    <p:extLst>
      <p:ext uri="{BB962C8B-B14F-4D97-AF65-F5344CB8AC3E}">
        <p14:creationId xmlns:p14="http://schemas.microsoft.com/office/powerpoint/2010/main" val="33912134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7852" y="103909"/>
            <a:ext cx="8229182" cy="1143000"/>
          </a:xfrm>
        </p:spPr>
        <p:txBody>
          <a:bodyPr>
            <a:normAutofit/>
          </a:bodyPr>
          <a:lstStyle/>
          <a:p>
            <a:r>
              <a:rPr lang="en-US" sz="3600" dirty="0" smtClean="0"/>
              <a:t>Program-Specific Guidance</a:t>
            </a:r>
          </a:p>
        </p:txBody>
      </p:sp>
      <p:sp>
        <p:nvSpPr>
          <p:cNvPr id="22531" name="Content Placeholder 2"/>
          <p:cNvSpPr>
            <a:spLocks noGrp="1"/>
          </p:cNvSpPr>
          <p:nvPr>
            <p:ph idx="1"/>
          </p:nvPr>
        </p:nvSpPr>
        <p:spPr>
          <a:xfrm>
            <a:off x="415637" y="1216603"/>
            <a:ext cx="8229182" cy="5338330"/>
          </a:xfrm>
        </p:spPr>
        <p:txBody>
          <a:bodyPr/>
          <a:lstStyle/>
          <a:p>
            <a:r>
              <a:rPr lang="en-US" sz="1900" dirty="0"/>
              <a:t>Title I, Part A</a:t>
            </a:r>
          </a:p>
          <a:p>
            <a:r>
              <a:rPr lang="en-US" sz="1900" dirty="0"/>
              <a:t>Title I, School Improvement 1003(a)</a:t>
            </a:r>
          </a:p>
          <a:p>
            <a:r>
              <a:rPr lang="en-US" sz="1900" dirty="0"/>
              <a:t>Title I, School Improvement 1003(g)</a:t>
            </a:r>
          </a:p>
          <a:p>
            <a:r>
              <a:rPr lang="en-US" sz="1900" dirty="0"/>
              <a:t>Title I, Part C Migrant Education Program</a:t>
            </a:r>
          </a:p>
          <a:p>
            <a:r>
              <a:rPr lang="en-US" sz="1900" dirty="0"/>
              <a:t>Title I, Part D Programs for Neglected and Delinquent Children</a:t>
            </a:r>
          </a:p>
          <a:p>
            <a:r>
              <a:rPr lang="en-US" sz="1900" dirty="0"/>
              <a:t>Title II, Part A Teacher Quality</a:t>
            </a:r>
          </a:p>
          <a:p>
            <a:r>
              <a:rPr lang="en-US" sz="1900" dirty="0"/>
              <a:t>Title II Language Instruction for Limited English Proficient and Immigrant Students</a:t>
            </a:r>
          </a:p>
          <a:p>
            <a:r>
              <a:rPr lang="en-US" sz="1900" dirty="0"/>
              <a:t>Title VI, Part B 21</a:t>
            </a:r>
            <a:r>
              <a:rPr lang="en-US" sz="1900" baseline="30000" dirty="0"/>
              <a:t>st</a:t>
            </a:r>
            <a:r>
              <a:rPr lang="en-US" sz="1900" dirty="0"/>
              <a:t> Century Community Learning Centers</a:t>
            </a:r>
          </a:p>
          <a:p>
            <a:r>
              <a:rPr lang="en-US" sz="1900" dirty="0"/>
              <a:t>Title VI, Part B Rural Education Achievement Program</a:t>
            </a:r>
          </a:p>
          <a:p>
            <a:r>
              <a:rPr lang="en-US" sz="1900" dirty="0"/>
              <a:t>Title X, Part C McKinney-Vento Education for Homeless Children and Youth</a:t>
            </a:r>
          </a:p>
          <a:p>
            <a:r>
              <a:rPr lang="en-US" sz="1900" dirty="0"/>
              <a:t>IDEA Individuals with Disabilities Education Act</a:t>
            </a:r>
          </a:p>
          <a:p>
            <a:r>
              <a:rPr lang="en-US" sz="1900" dirty="0"/>
              <a:t>IDEA Individuals with Disabilities Education Act Early Intervening</a:t>
            </a:r>
          </a:p>
          <a:p>
            <a:pPr marL="0" indent="0">
              <a:buNone/>
            </a:pPr>
            <a:endParaRPr lang="en-US" sz="2400" dirty="0"/>
          </a:p>
        </p:txBody>
      </p:sp>
      <p:sp>
        <p:nvSpPr>
          <p:cNvPr id="22532"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2533"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4F839815-5B65-4A06-8036-C08F24709F43}" type="slidenum">
              <a:rPr lang="en-US" sz="1200">
                <a:solidFill>
                  <a:schemeClr val="tx1"/>
                </a:solidFill>
              </a:rPr>
              <a:pPr eaLnBrk="1" hangingPunct="1"/>
              <a:t>46</a:t>
            </a:fld>
            <a:endParaRPr lang="en-US" sz="1200">
              <a:solidFill>
                <a:schemeClr val="tx1"/>
              </a:solidFill>
            </a:endParaRPr>
          </a:p>
        </p:txBody>
      </p:sp>
    </p:spTree>
    <p:extLst>
      <p:ext uri="{BB962C8B-B14F-4D97-AF65-F5344CB8AC3E}">
        <p14:creationId xmlns:p14="http://schemas.microsoft.com/office/powerpoint/2010/main" val="4104500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852" y="103909"/>
            <a:ext cx="8229182" cy="1143000"/>
          </a:xfrm>
        </p:spPr>
        <p:txBody>
          <a:bodyPr>
            <a:normAutofit/>
          </a:bodyPr>
          <a:lstStyle/>
          <a:p>
            <a:r>
              <a:rPr lang="en-US" sz="3600" dirty="0"/>
              <a:t>Program-Specific Guidance</a:t>
            </a:r>
          </a:p>
        </p:txBody>
      </p:sp>
      <p:sp>
        <p:nvSpPr>
          <p:cNvPr id="23555" name="Content Placeholder 2"/>
          <p:cNvSpPr>
            <a:spLocks noGrp="1"/>
          </p:cNvSpPr>
          <p:nvPr>
            <p:ph idx="1"/>
          </p:nvPr>
        </p:nvSpPr>
        <p:spPr>
          <a:xfrm>
            <a:off x="415637" y="1216603"/>
            <a:ext cx="8229182" cy="5338330"/>
          </a:xfrm>
        </p:spPr>
        <p:txBody>
          <a:bodyPr/>
          <a:lstStyle/>
          <a:p>
            <a:r>
              <a:rPr lang="en-US" smtClean="0"/>
              <a:t>Purpose</a:t>
            </a:r>
          </a:p>
          <a:p>
            <a:endParaRPr lang="en-US" smtClean="0"/>
          </a:p>
          <a:p>
            <a:r>
              <a:rPr lang="en-US" smtClean="0"/>
              <a:t>Eligibility Considerations</a:t>
            </a:r>
          </a:p>
          <a:p>
            <a:endParaRPr lang="en-US" smtClean="0"/>
          </a:p>
          <a:p>
            <a:r>
              <a:rPr lang="en-US" smtClean="0"/>
              <a:t>Use of Funds</a:t>
            </a:r>
          </a:p>
          <a:p>
            <a:endParaRPr lang="en-US" smtClean="0"/>
          </a:p>
          <a:p>
            <a:r>
              <a:rPr lang="en-US" smtClean="0"/>
              <a:t>Program-Specific Fiscal Requirements</a:t>
            </a:r>
          </a:p>
        </p:txBody>
      </p:sp>
      <p:sp>
        <p:nvSpPr>
          <p:cNvPr id="23556"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3557"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1F14BEC8-C1B2-4D33-A726-9FB941836A05}" type="slidenum">
              <a:rPr lang="en-US" sz="1200">
                <a:solidFill>
                  <a:schemeClr val="tx1"/>
                </a:solidFill>
              </a:rPr>
              <a:pPr eaLnBrk="1" hangingPunct="1"/>
              <a:t>47</a:t>
            </a:fld>
            <a:endParaRPr lang="en-US" sz="1200">
              <a:solidFill>
                <a:schemeClr val="tx1"/>
              </a:solidFill>
            </a:endParaRPr>
          </a:p>
        </p:txBody>
      </p:sp>
    </p:spTree>
    <p:extLst>
      <p:ext uri="{BB962C8B-B14F-4D97-AF65-F5344CB8AC3E}">
        <p14:creationId xmlns:p14="http://schemas.microsoft.com/office/powerpoint/2010/main" val="1476661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591082" y="2363932"/>
            <a:ext cx="8229182" cy="1143000"/>
          </a:xfrm>
        </p:spPr>
        <p:txBody>
          <a:bodyPr/>
          <a:lstStyle/>
          <a:p>
            <a:r>
              <a:rPr lang="en-US" dirty="0" smtClean="0"/>
              <a:t>Examples</a:t>
            </a:r>
          </a:p>
        </p:txBody>
      </p:sp>
      <p:sp>
        <p:nvSpPr>
          <p:cNvPr id="24579"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4580"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35F58015-C4DE-4EBB-82B0-F55805BC4051}" type="slidenum">
              <a:rPr lang="en-US" sz="1200">
                <a:solidFill>
                  <a:schemeClr val="tx1"/>
                </a:solidFill>
              </a:rPr>
              <a:pPr eaLnBrk="1" hangingPunct="1"/>
              <a:t>48</a:t>
            </a:fld>
            <a:endParaRPr lang="en-US" sz="1200">
              <a:solidFill>
                <a:schemeClr val="tx1"/>
              </a:solidFill>
            </a:endParaRPr>
          </a:p>
        </p:txBody>
      </p:sp>
    </p:spTree>
    <p:extLst>
      <p:ext uri="{BB962C8B-B14F-4D97-AF65-F5344CB8AC3E}">
        <p14:creationId xmlns:p14="http://schemas.microsoft.com/office/powerpoint/2010/main" val="2774854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normAutofit/>
          </a:bodyPr>
          <a:lstStyle/>
          <a:p>
            <a:r>
              <a:rPr lang="en-US" sz="3600" dirty="0" smtClean="0"/>
              <a:t>Example #1</a:t>
            </a:r>
          </a:p>
        </p:txBody>
      </p:sp>
      <p:sp>
        <p:nvSpPr>
          <p:cNvPr id="25603" name="Content Placeholder 5"/>
          <p:cNvSpPr>
            <a:spLocks noGrp="1"/>
          </p:cNvSpPr>
          <p:nvPr>
            <p:ph idx="1"/>
          </p:nvPr>
        </p:nvSpPr>
        <p:spPr>
          <a:xfrm>
            <a:off x="457410" y="1599768"/>
            <a:ext cx="8229182" cy="4349028"/>
          </a:xfrm>
        </p:spPr>
        <p:txBody>
          <a:bodyPr/>
          <a:lstStyle/>
          <a:p>
            <a:r>
              <a:rPr lang="en-US" smtClean="0"/>
              <a:t>Activity</a:t>
            </a:r>
          </a:p>
          <a:p>
            <a:pPr lvl="1"/>
            <a:r>
              <a:rPr lang="en-US" sz="2700"/>
              <a:t>Use of video, online training technology for professional learning, student instruction, and communication tool for parent engagement</a:t>
            </a:r>
          </a:p>
          <a:p>
            <a:r>
              <a:rPr lang="en-US" smtClean="0"/>
              <a:t>Possible Components</a:t>
            </a:r>
          </a:p>
          <a:p>
            <a:pPr lvl="1"/>
            <a:r>
              <a:rPr lang="en-US" sz="2700"/>
              <a:t>Licenses, equipment, support materials, supplies, books, facilitator</a:t>
            </a:r>
          </a:p>
          <a:p>
            <a:endParaRPr lang="en-US" smtClean="0"/>
          </a:p>
        </p:txBody>
      </p:sp>
      <p:sp>
        <p:nvSpPr>
          <p:cNvPr id="25604"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5605"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0221D86-8C2D-44D8-85E7-39B60614E457}" type="slidenum">
              <a:rPr lang="en-US" sz="1200">
                <a:solidFill>
                  <a:schemeClr val="tx1"/>
                </a:solidFill>
              </a:rPr>
              <a:pPr eaLnBrk="1" hangingPunct="1"/>
              <a:t>49</a:t>
            </a:fld>
            <a:endParaRPr lang="en-US" sz="1200">
              <a:solidFill>
                <a:schemeClr val="tx1"/>
              </a:solidFill>
            </a:endParaRPr>
          </a:p>
        </p:txBody>
      </p:sp>
    </p:spTree>
    <p:extLst>
      <p:ext uri="{BB962C8B-B14F-4D97-AF65-F5344CB8AC3E}">
        <p14:creationId xmlns:p14="http://schemas.microsoft.com/office/powerpoint/2010/main" val="1434508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b="1" dirty="0"/>
              <a:t>What to Think About Before You Get Started</a:t>
            </a:r>
          </a:p>
          <a:p>
            <a:r>
              <a:rPr lang="en-US" sz="2400" dirty="0"/>
              <a:t>Determine the scope of project and its objective.  	For example, is the purpose to maximize </a:t>
            </a:r>
            <a:r>
              <a:rPr lang="en-US" sz="2400" dirty="0" smtClean="0"/>
              <a:t>flexibilities </a:t>
            </a:r>
            <a:r>
              <a:rPr lang="en-US" sz="2400" dirty="0"/>
              <a:t>in federal funds for school districts </a:t>
            </a:r>
            <a:r>
              <a:rPr lang="en-US" sz="2400" dirty="0" smtClean="0"/>
              <a:t>and </a:t>
            </a:r>
            <a:r>
              <a:rPr lang="en-US" sz="2400" dirty="0"/>
              <a:t>schools, or to streamline requirements </a:t>
            </a:r>
            <a:r>
              <a:rPr lang="en-US" sz="2400" dirty="0" smtClean="0"/>
              <a:t>and </a:t>
            </a:r>
            <a:r>
              <a:rPr lang="en-US" sz="2400" dirty="0"/>
              <a:t>reduce burden, or both? </a:t>
            </a:r>
          </a:p>
          <a:p>
            <a:pPr marL="0" indent="0">
              <a:buNone/>
            </a:pPr>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12782998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p:txBody>
          <a:bodyPr>
            <a:normAutofit/>
          </a:bodyPr>
          <a:lstStyle/>
          <a:p>
            <a:r>
              <a:rPr lang="en-US" sz="3600" dirty="0" smtClean="0"/>
              <a:t>Example #1</a:t>
            </a:r>
          </a:p>
        </p:txBody>
      </p:sp>
      <p:sp>
        <p:nvSpPr>
          <p:cNvPr id="26627" name="Content Placeholder 5"/>
          <p:cNvSpPr>
            <a:spLocks noGrp="1"/>
          </p:cNvSpPr>
          <p:nvPr>
            <p:ph idx="1"/>
          </p:nvPr>
        </p:nvSpPr>
        <p:spPr>
          <a:xfrm>
            <a:off x="457410" y="1398444"/>
            <a:ext cx="8229182" cy="4890222"/>
          </a:xfrm>
        </p:spPr>
        <p:txBody>
          <a:bodyPr>
            <a:normAutofit lnSpcReduction="10000"/>
          </a:bodyPr>
          <a:lstStyle/>
          <a:p>
            <a:pPr marL="0" indent="0">
              <a:buNone/>
            </a:pPr>
            <a:r>
              <a:rPr lang="en-US" dirty="0" smtClean="0"/>
              <a:t>Possible Programs</a:t>
            </a:r>
          </a:p>
          <a:p>
            <a:pPr lvl="1"/>
            <a:r>
              <a:rPr lang="en-US" sz="2700" dirty="0"/>
              <a:t>Title I, Part A</a:t>
            </a:r>
          </a:p>
          <a:p>
            <a:pPr lvl="2"/>
            <a:r>
              <a:rPr lang="en-US" sz="2400" dirty="0"/>
              <a:t>Purpose – Improving teaching and learning for disadvantaged students</a:t>
            </a:r>
          </a:p>
          <a:p>
            <a:pPr lvl="2"/>
            <a:r>
              <a:rPr lang="en-US" sz="2400" dirty="0"/>
              <a:t>ESEA requirements – professional learning, parental involvement, instructional</a:t>
            </a:r>
          </a:p>
          <a:p>
            <a:pPr lvl="2"/>
            <a:r>
              <a:rPr lang="en-US" sz="2400" dirty="0"/>
              <a:t>Components</a:t>
            </a:r>
          </a:p>
          <a:p>
            <a:pPr lvl="3"/>
            <a:r>
              <a:rPr lang="en-US" sz="2400" dirty="0"/>
              <a:t>Expands on-going, flexible professional learning</a:t>
            </a:r>
          </a:p>
          <a:p>
            <a:pPr lvl="3"/>
            <a:r>
              <a:rPr lang="en-US" sz="2400" dirty="0"/>
              <a:t>Increases access to quality course offerings for students</a:t>
            </a:r>
          </a:p>
          <a:p>
            <a:pPr lvl="3"/>
            <a:r>
              <a:rPr lang="en-US" sz="2400" dirty="0"/>
              <a:t>Extends instruction</a:t>
            </a:r>
          </a:p>
          <a:p>
            <a:pPr lvl="3"/>
            <a:r>
              <a:rPr lang="en-US" sz="2400" dirty="0"/>
              <a:t>Personalized learning paths</a:t>
            </a:r>
          </a:p>
          <a:p>
            <a:pPr lvl="3"/>
            <a:r>
              <a:rPr lang="en-US" sz="2400" dirty="0"/>
              <a:t>Online parent portal - resources</a:t>
            </a:r>
          </a:p>
        </p:txBody>
      </p:sp>
      <p:sp>
        <p:nvSpPr>
          <p:cNvPr id="26628"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6629"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39CF577-FB4E-4907-B32C-F52000FFB581}" type="slidenum">
              <a:rPr lang="en-US" sz="1200">
                <a:solidFill>
                  <a:schemeClr val="tx1"/>
                </a:solidFill>
              </a:rPr>
              <a:pPr eaLnBrk="1" hangingPunct="1"/>
              <a:t>50</a:t>
            </a:fld>
            <a:endParaRPr lang="en-US" sz="1200">
              <a:solidFill>
                <a:schemeClr val="tx1"/>
              </a:solidFill>
            </a:endParaRPr>
          </a:p>
        </p:txBody>
      </p:sp>
    </p:spTree>
    <p:extLst>
      <p:ext uri="{BB962C8B-B14F-4D97-AF65-F5344CB8AC3E}">
        <p14:creationId xmlns:p14="http://schemas.microsoft.com/office/powerpoint/2010/main" val="3395758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a:xfrm>
            <a:off x="446966" y="93086"/>
            <a:ext cx="8229182" cy="1143000"/>
          </a:xfrm>
        </p:spPr>
        <p:txBody>
          <a:bodyPr>
            <a:normAutofit/>
          </a:bodyPr>
          <a:lstStyle/>
          <a:p>
            <a:r>
              <a:rPr lang="en-US" sz="3600" dirty="0" smtClean="0"/>
              <a:t>Example #1</a:t>
            </a:r>
          </a:p>
        </p:txBody>
      </p:sp>
      <p:sp>
        <p:nvSpPr>
          <p:cNvPr id="27651" name="Content Placeholder 5"/>
          <p:cNvSpPr>
            <a:spLocks noGrp="1"/>
          </p:cNvSpPr>
          <p:nvPr>
            <p:ph idx="1"/>
          </p:nvPr>
        </p:nvSpPr>
        <p:spPr>
          <a:xfrm>
            <a:off x="457410" y="1194955"/>
            <a:ext cx="8686590" cy="4890222"/>
          </a:xfrm>
        </p:spPr>
        <p:txBody>
          <a:bodyPr>
            <a:normAutofit lnSpcReduction="10000"/>
          </a:bodyPr>
          <a:lstStyle/>
          <a:p>
            <a:pPr marL="0" indent="0">
              <a:buNone/>
            </a:pPr>
            <a:r>
              <a:rPr lang="en-US" dirty="0" smtClean="0"/>
              <a:t>Possible Programs</a:t>
            </a:r>
          </a:p>
          <a:p>
            <a:pPr lvl="1"/>
            <a:r>
              <a:rPr lang="en-US" sz="2700" dirty="0"/>
              <a:t>Title II, Part A</a:t>
            </a:r>
          </a:p>
          <a:p>
            <a:pPr lvl="2"/>
            <a:r>
              <a:rPr lang="en-US" sz="2400" dirty="0" smtClean="0"/>
              <a:t>Purpose – Increase student achievement through improving teacher and principal quality and increasing highly qualified teachers </a:t>
            </a:r>
          </a:p>
          <a:p>
            <a:pPr lvl="2"/>
            <a:r>
              <a:rPr lang="en-US" sz="2400" dirty="0" smtClean="0"/>
              <a:t>Components</a:t>
            </a:r>
          </a:p>
          <a:p>
            <a:pPr lvl="3"/>
            <a:r>
              <a:rPr lang="en-US" sz="2400" dirty="0"/>
              <a:t>Professional learning to retain highly qualified teachers, principals, and specialists</a:t>
            </a:r>
          </a:p>
          <a:p>
            <a:pPr lvl="3"/>
            <a:r>
              <a:rPr lang="en-US" sz="2400" dirty="0"/>
              <a:t>Tools to track teacher’s progress meeting licensure requirements</a:t>
            </a:r>
          </a:p>
          <a:p>
            <a:pPr lvl="3"/>
            <a:r>
              <a:rPr lang="en-US" sz="2400" dirty="0"/>
              <a:t>Activities to improve the knowledge of teachers and principals</a:t>
            </a:r>
          </a:p>
          <a:p>
            <a:pPr lvl="3"/>
            <a:r>
              <a:rPr lang="en-US" sz="2400" dirty="0"/>
              <a:t>Facilitate professional learning communities</a:t>
            </a:r>
          </a:p>
        </p:txBody>
      </p:sp>
      <p:sp>
        <p:nvSpPr>
          <p:cNvPr id="27652"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7653"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5BF48FEC-73DC-46A3-A75F-9C057C86D8EA}" type="slidenum">
              <a:rPr lang="en-US" sz="1200">
                <a:solidFill>
                  <a:schemeClr val="tx1"/>
                </a:solidFill>
              </a:rPr>
              <a:pPr eaLnBrk="1" hangingPunct="1"/>
              <a:t>51</a:t>
            </a:fld>
            <a:endParaRPr lang="en-US" sz="1200">
              <a:solidFill>
                <a:schemeClr val="tx1"/>
              </a:solidFill>
            </a:endParaRPr>
          </a:p>
        </p:txBody>
      </p:sp>
    </p:spTree>
    <p:extLst>
      <p:ext uri="{BB962C8B-B14F-4D97-AF65-F5344CB8AC3E}">
        <p14:creationId xmlns:p14="http://schemas.microsoft.com/office/powerpoint/2010/main" val="3034951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normAutofit/>
          </a:bodyPr>
          <a:lstStyle/>
          <a:p>
            <a:r>
              <a:rPr lang="en-US" sz="3600" dirty="0" smtClean="0"/>
              <a:t>Example #2</a:t>
            </a:r>
          </a:p>
        </p:txBody>
      </p:sp>
      <p:sp>
        <p:nvSpPr>
          <p:cNvPr id="6" name="Content Placeholder 5"/>
          <p:cNvSpPr>
            <a:spLocks noGrp="1"/>
          </p:cNvSpPr>
          <p:nvPr>
            <p:ph idx="1"/>
          </p:nvPr>
        </p:nvSpPr>
        <p:spPr>
          <a:xfrm>
            <a:off x="457410" y="1599768"/>
            <a:ext cx="8229182" cy="4349028"/>
          </a:xfrm>
        </p:spPr>
        <p:txBody>
          <a:bodyPr/>
          <a:lstStyle/>
          <a:p>
            <a:pPr marL="0" indent="0">
              <a:buNone/>
              <a:defRPr/>
            </a:pPr>
            <a:r>
              <a:rPr lang="en-US" dirty="0" smtClean="0"/>
              <a:t>Activity</a:t>
            </a:r>
          </a:p>
          <a:p>
            <a:pPr lvl="1">
              <a:defRPr/>
            </a:pPr>
            <a:r>
              <a:rPr lang="en-US" sz="2700" dirty="0"/>
              <a:t>Extended learning opportunities for students either during the school day, after school or during the summer</a:t>
            </a:r>
          </a:p>
          <a:p>
            <a:pPr marL="0" indent="0">
              <a:buNone/>
              <a:defRPr/>
            </a:pPr>
            <a:r>
              <a:rPr lang="en-US" dirty="0" smtClean="0"/>
              <a:t>Possible Components</a:t>
            </a:r>
          </a:p>
          <a:p>
            <a:pPr lvl="1">
              <a:defRPr/>
            </a:pPr>
            <a:r>
              <a:rPr lang="en-US" sz="2700" dirty="0"/>
              <a:t>Tutors, materials and supplies, technology, software</a:t>
            </a:r>
          </a:p>
          <a:p>
            <a:pPr marL="0" indent="0">
              <a:buNone/>
              <a:defRPr/>
            </a:pPr>
            <a:endParaRPr lang="en-US" dirty="0"/>
          </a:p>
        </p:txBody>
      </p:sp>
      <p:sp>
        <p:nvSpPr>
          <p:cNvPr id="28676"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8677"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32F018AF-B918-4BED-B815-FE6F1788E63C}" type="slidenum">
              <a:rPr lang="en-US" sz="1200">
                <a:solidFill>
                  <a:schemeClr val="tx1"/>
                </a:solidFill>
              </a:rPr>
              <a:pPr eaLnBrk="1" hangingPunct="1"/>
              <a:t>52</a:t>
            </a:fld>
            <a:endParaRPr lang="en-US" sz="1200">
              <a:solidFill>
                <a:schemeClr val="tx1"/>
              </a:solidFill>
            </a:endParaRPr>
          </a:p>
        </p:txBody>
      </p:sp>
    </p:spTree>
    <p:extLst>
      <p:ext uri="{BB962C8B-B14F-4D97-AF65-F5344CB8AC3E}">
        <p14:creationId xmlns:p14="http://schemas.microsoft.com/office/powerpoint/2010/main" val="17829326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a:xfrm>
            <a:off x="426080" y="0"/>
            <a:ext cx="8229182" cy="1143000"/>
          </a:xfrm>
        </p:spPr>
        <p:txBody>
          <a:bodyPr>
            <a:normAutofit/>
          </a:bodyPr>
          <a:lstStyle/>
          <a:p>
            <a:r>
              <a:rPr lang="en-US" sz="3600" dirty="0" smtClean="0"/>
              <a:t>Example #2</a:t>
            </a:r>
          </a:p>
        </p:txBody>
      </p:sp>
      <p:sp>
        <p:nvSpPr>
          <p:cNvPr id="29699" name="Content Placeholder 5"/>
          <p:cNvSpPr>
            <a:spLocks noGrp="1"/>
          </p:cNvSpPr>
          <p:nvPr>
            <p:ph idx="1"/>
          </p:nvPr>
        </p:nvSpPr>
        <p:spPr>
          <a:xfrm>
            <a:off x="426080" y="971984"/>
            <a:ext cx="8611401" cy="4890221"/>
          </a:xfrm>
        </p:spPr>
        <p:txBody>
          <a:bodyPr>
            <a:normAutofit lnSpcReduction="10000"/>
          </a:bodyPr>
          <a:lstStyle/>
          <a:p>
            <a:pPr marL="0" indent="0">
              <a:buNone/>
            </a:pPr>
            <a:r>
              <a:rPr lang="en-US" dirty="0" smtClean="0"/>
              <a:t>Possible Programs</a:t>
            </a:r>
          </a:p>
          <a:p>
            <a:pPr lvl="1"/>
            <a:r>
              <a:rPr lang="en-US" sz="2700" dirty="0"/>
              <a:t>Title I, Part A</a:t>
            </a:r>
          </a:p>
          <a:p>
            <a:pPr lvl="2"/>
            <a:r>
              <a:rPr lang="en-US" sz="2400" dirty="0" smtClean="0"/>
              <a:t>Purpose – Ensure all students have a fair, equal and significant opportunity to meet, at a minimum, proficiency on state academic achievement standards</a:t>
            </a:r>
          </a:p>
          <a:p>
            <a:pPr lvl="2"/>
            <a:r>
              <a:rPr lang="en-US" sz="2400" dirty="0" smtClean="0"/>
              <a:t>ESEA requirements – Flexible Learning Programs, </a:t>
            </a:r>
            <a:r>
              <a:rPr lang="en-US" sz="2400" dirty="0" err="1" smtClean="0"/>
              <a:t>schoolwide</a:t>
            </a:r>
            <a:r>
              <a:rPr lang="en-US" sz="2400" dirty="0" smtClean="0"/>
              <a:t> and/or targeted assistance strategies </a:t>
            </a:r>
          </a:p>
          <a:p>
            <a:pPr lvl="2"/>
            <a:r>
              <a:rPr lang="en-US" sz="2400" dirty="0" smtClean="0"/>
              <a:t>Components</a:t>
            </a:r>
          </a:p>
          <a:p>
            <a:pPr lvl="3"/>
            <a:r>
              <a:rPr lang="en-US" sz="2400" dirty="0"/>
              <a:t>Expands on-going, flexible professional learning</a:t>
            </a:r>
          </a:p>
          <a:p>
            <a:pPr lvl="3"/>
            <a:r>
              <a:rPr lang="en-US" sz="2400" dirty="0"/>
              <a:t>Increases access to quality course offerings for students</a:t>
            </a:r>
          </a:p>
          <a:p>
            <a:pPr lvl="3"/>
            <a:r>
              <a:rPr lang="en-US" sz="2400" dirty="0"/>
              <a:t>Extends instruction</a:t>
            </a:r>
          </a:p>
          <a:p>
            <a:pPr lvl="3"/>
            <a:r>
              <a:rPr lang="en-US" sz="2400" dirty="0"/>
              <a:t>Personalized learning paths</a:t>
            </a:r>
          </a:p>
          <a:p>
            <a:pPr lvl="3"/>
            <a:r>
              <a:rPr lang="en-US" sz="2400" dirty="0"/>
              <a:t>Online parent portal - resources</a:t>
            </a:r>
          </a:p>
        </p:txBody>
      </p:sp>
      <p:sp>
        <p:nvSpPr>
          <p:cNvPr id="29700"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29701"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DFBDC76-93F3-4D79-BA99-31FBFE4E3471}" type="slidenum">
              <a:rPr lang="en-US" sz="1200">
                <a:solidFill>
                  <a:schemeClr val="tx1"/>
                </a:solidFill>
              </a:rPr>
              <a:pPr eaLnBrk="1" hangingPunct="1"/>
              <a:t>53</a:t>
            </a:fld>
            <a:endParaRPr lang="en-US" sz="1200">
              <a:solidFill>
                <a:schemeClr val="tx1"/>
              </a:solidFill>
            </a:endParaRPr>
          </a:p>
        </p:txBody>
      </p:sp>
    </p:spTree>
    <p:extLst>
      <p:ext uri="{BB962C8B-B14F-4D97-AF65-F5344CB8AC3E}">
        <p14:creationId xmlns:p14="http://schemas.microsoft.com/office/powerpoint/2010/main" val="42711199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p:txBody>
          <a:bodyPr>
            <a:normAutofit/>
          </a:bodyPr>
          <a:lstStyle/>
          <a:p>
            <a:r>
              <a:rPr lang="en-US" sz="3600" dirty="0" smtClean="0"/>
              <a:t>Example #2</a:t>
            </a:r>
          </a:p>
        </p:txBody>
      </p:sp>
      <p:sp>
        <p:nvSpPr>
          <p:cNvPr id="30723" name="Content Placeholder 5"/>
          <p:cNvSpPr>
            <a:spLocks noGrp="1"/>
          </p:cNvSpPr>
          <p:nvPr>
            <p:ph idx="1"/>
          </p:nvPr>
        </p:nvSpPr>
        <p:spPr>
          <a:xfrm>
            <a:off x="457410" y="1398444"/>
            <a:ext cx="8229182" cy="4890222"/>
          </a:xfrm>
        </p:spPr>
        <p:txBody>
          <a:bodyPr/>
          <a:lstStyle/>
          <a:p>
            <a:pPr marL="0" indent="0">
              <a:buNone/>
            </a:pPr>
            <a:r>
              <a:rPr lang="en-US" dirty="0" smtClean="0"/>
              <a:t>Possible Programs</a:t>
            </a:r>
          </a:p>
          <a:p>
            <a:pPr lvl="1"/>
            <a:r>
              <a:rPr lang="en-US" sz="2700" dirty="0"/>
              <a:t>Title I, Part A School Improvement 1003(a)</a:t>
            </a:r>
          </a:p>
          <a:p>
            <a:pPr lvl="2"/>
            <a:r>
              <a:rPr lang="en-US" sz="2400" dirty="0" smtClean="0"/>
              <a:t>Purpose – Improve student achievement in Title I or Title I eligible schools identified as Priority or Focus schools</a:t>
            </a:r>
          </a:p>
          <a:p>
            <a:pPr lvl="2"/>
            <a:r>
              <a:rPr lang="en-US" sz="2400" dirty="0" smtClean="0"/>
              <a:t>Components</a:t>
            </a:r>
          </a:p>
          <a:p>
            <a:pPr lvl="3"/>
            <a:r>
              <a:rPr lang="en-US" sz="2400" dirty="0"/>
              <a:t>Utilizes data to determine the needs of students and thus provides enriched learning opportunities</a:t>
            </a:r>
          </a:p>
          <a:p>
            <a:pPr lvl="3"/>
            <a:r>
              <a:rPr lang="en-US" sz="2400" dirty="0"/>
              <a:t>Opportunities for personalized learning paths</a:t>
            </a:r>
          </a:p>
        </p:txBody>
      </p:sp>
      <p:sp>
        <p:nvSpPr>
          <p:cNvPr id="30724"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0725"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409E6889-63CF-4692-A55D-0D466415274F}" type="slidenum">
              <a:rPr lang="en-US" sz="1200">
                <a:solidFill>
                  <a:schemeClr val="tx1"/>
                </a:solidFill>
              </a:rPr>
              <a:pPr eaLnBrk="1" hangingPunct="1"/>
              <a:t>54</a:t>
            </a:fld>
            <a:endParaRPr lang="en-US" sz="1200">
              <a:solidFill>
                <a:schemeClr val="tx1"/>
              </a:solidFill>
            </a:endParaRPr>
          </a:p>
        </p:txBody>
      </p:sp>
    </p:spTree>
    <p:extLst>
      <p:ext uri="{BB962C8B-B14F-4D97-AF65-F5344CB8AC3E}">
        <p14:creationId xmlns:p14="http://schemas.microsoft.com/office/powerpoint/2010/main" val="19422810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p:txBody>
          <a:bodyPr>
            <a:normAutofit/>
          </a:bodyPr>
          <a:lstStyle/>
          <a:p>
            <a:r>
              <a:rPr lang="en-US" sz="3600" dirty="0" smtClean="0"/>
              <a:t>Example #2</a:t>
            </a:r>
          </a:p>
        </p:txBody>
      </p:sp>
      <p:sp>
        <p:nvSpPr>
          <p:cNvPr id="31747" name="Content Placeholder 5"/>
          <p:cNvSpPr>
            <a:spLocks noGrp="1"/>
          </p:cNvSpPr>
          <p:nvPr>
            <p:ph idx="1"/>
          </p:nvPr>
        </p:nvSpPr>
        <p:spPr>
          <a:xfrm>
            <a:off x="457410" y="1398444"/>
            <a:ext cx="8229182" cy="4890222"/>
          </a:xfrm>
        </p:spPr>
        <p:txBody>
          <a:bodyPr/>
          <a:lstStyle/>
          <a:p>
            <a:pPr marL="0" indent="0">
              <a:buNone/>
            </a:pPr>
            <a:r>
              <a:rPr lang="en-US" dirty="0" smtClean="0"/>
              <a:t>Possible Programs</a:t>
            </a:r>
          </a:p>
          <a:p>
            <a:pPr lvl="1"/>
            <a:r>
              <a:rPr lang="en-US" sz="2700" dirty="0"/>
              <a:t>Title I, Part A School Improvement 1003(g)</a:t>
            </a:r>
          </a:p>
          <a:p>
            <a:pPr lvl="2"/>
            <a:r>
              <a:rPr lang="en-US" sz="2400" dirty="0" smtClean="0"/>
              <a:t>Purpose – Improve student achievement in Title I or Title I eligible schools identified as Priority or Focus schools.  These funds are in conjunction with Title I School Improvement funds 1003(a)</a:t>
            </a:r>
          </a:p>
          <a:p>
            <a:pPr lvl="2"/>
            <a:r>
              <a:rPr lang="en-US" sz="2400" dirty="0" smtClean="0"/>
              <a:t>Components</a:t>
            </a:r>
          </a:p>
          <a:p>
            <a:pPr lvl="3"/>
            <a:r>
              <a:rPr lang="en-US" sz="2400" dirty="0"/>
              <a:t>Utilizes data to determine the needs of students and thus provides enriched learning opportunities</a:t>
            </a:r>
          </a:p>
          <a:p>
            <a:pPr lvl="3"/>
            <a:r>
              <a:rPr lang="en-US" sz="2400" dirty="0"/>
              <a:t>Opportunities for personalized learning paths</a:t>
            </a:r>
          </a:p>
        </p:txBody>
      </p:sp>
      <p:sp>
        <p:nvSpPr>
          <p:cNvPr id="31748"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1749"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A551CEEA-6740-4895-8211-EF447D4033E0}" type="slidenum">
              <a:rPr lang="en-US" sz="1200">
                <a:solidFill>
                  <a:schemeClr val="tx1"/>
                </a:solidFill>
              </a:rPr>
              <a:pPr eaLnBrk="1" hangingPunct="1"/>
              <a:t>55</a:t>
            </a:fld>
            <a:endParaRPr lang="en-US" sz="1200">
              <a:solidFill>
                <a:schemeClr val="tx1"/>
              </a:solidFill>
            </a:endParaRPr>
          </a:p>
        </p:txBody>
      </p:sp>
    </p:spTree>
    <p:extLst>
      <p:ext uri="{BB962C8B-B14F-4D97-AF65-F5344CB8AC3E}">
        <p14:creationId xmlns:p14="http://schemas.microsoft.com/office/powerpoint/2010/main" val="32402862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normAutofit/>
          </a:bodyPr>
          <a:lstStyle/>
          <a:p>
            <a:r>
              <a:rPr lang="en-US" sz="3600" dirty="0" smtClean="0"/>
              <a:t>Example #2</a:t>
            </a:r>
          </a:p>
        </p:txBody>
      </p:sp>
      <p:sp>
        <p:nvSpPr>
          <p:cNvPr id="33795" name="Content Placeholder 5"/>
          <p:cNvSpPr>
            <a:spLocks noGrp="1"/>
          </p:cNvSpPr>
          <p:nvPr>
            <p:ph idx="1"/>
          </p:nvPr>
        </p:nvSpPr>
        <p:spPr>
          <a:xfrm>
            <a:off x="457410" y="1398444"/>
            <a:ext cx="8229182" cy="4890222"/>
          </a:xfrm>
        </p:spPr>
        <p:txBody>
          <a:bodyPr/>
          <a:lstStyle/>
          <a:p>
            <a:pPr marL="0" indent="0">
              <a:buNone/>
            </a:pPr>
            <a:r>
              <a:rPr lang="en-US" dirty="0" smtClean="0"/>
              <a:t>Possible Programs</a:t>
            </a:r>
          </a:p>
          <a:p>
            <a:pPr lvl="1"/>
            <a:r>
              <a:rPr lang="en-US" sz="2700" dirty="0"/>
              <a:t>Title VI B – 21</a:t>
            </a:r>
            <a:r>
              <a:rPr lang="en-US" sz="2700" baseline="30000" dirty="0"/>
              <a:t>st</a:t>
            </a:r>
            <a:r>
              <a:rPr lang="en-US" sz="2700" dirty="0"/>
              <a:t> Century Community Learning Centers</a:t>
            </a:r>
          </a:p>
          <a:p>
            <a:pPr lvl="2"/>
            <a:r>
              <a:rPr lang="en-US" sz="2400" dirty="0" smtClean="0"/>
              <a:t>Purpose – Provide opportunities for communities to establish or expand activities in community learning centers, offer additional student instruction, as well as offer families opportunities for literacy</a:t>
            </a:r>
          </a:p>
          <a:p>
            <a:pPr lvl="2"/>
            <a:r>
              <a:rPr lang="en-US" sz="2400" dirty="0" smtClean="0"/>
              <a:t>Components</a:t>
            </a:r>
          </a:p>
          <a:p>
            <a:pPr lvl="3"/>
            <a:r>
              <a:rPr lang="en-US" sz="2400" dirty="0"/>
              <a:t>Provide enriched learning opportunities for student</a:t>
            </a:r>
          </a:p>
          <a:p>
            <a:pPr lvl="3"/>
            <a:r>
              <a:rPr lang="en-US" sz="2400" dirty="0"/>
              <a:t>Opportunities for personalized learning paths</a:t>
            </a:r>
          </a:p>
          <a:p>
            <a:pPr lvl="3"/>
            <a:r>
              <a:rPr lang="en-US" sz="2400" dirty="0"/>
              <a:t>Opportunities for family literacy and related educational development </a:t>
            </a:r>
          </a:p>
        </p:txBody>
      </p:sp>
      <p:sp>
        <p:nvSpPr>
          <p:cNvPr id="33796"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3797"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0A487BE-83BF-44AE-B4E7-E011F62FF043}" type="slidenum">
              <a:rPr lang="en-US" sz="1200">
                <a:solidFill>
                  <a:schemeClr val="tx1"/>
                </a:solidFill>
              </a:rPr>
              <a:pPr eaLnBrk="1" hangingPunct="1"/>
              <a:t>56</a:t>
            </a:fld>
            <a:endParaRPr lang="en-US" sz="1200">
              <a:solidFill>
                <a:schemeClr val="tx1"/>
              </a:solidFill>
            </a:endParaRPr>
          </a:p>
        </p:txBody>
      </p:sp>
    </p:spTree>
    <p:extLst>
      <p:ext uri="{BB962C8B-B14F-4D97-AF65-F5344CB8AC3E}">
        <p14:creationId xmlns:p14="http://schemas.microsoft.com/office/powerpoint/2010/main" val="16008843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p:txBody>
          <a:bodyPr>
            <a:normAutofit/>
          </a:bodyPr>
          <a:lstStyle/>
          <a:p>
            <a:r>
              <a:rPr lang="en-US" sz="3600" dirty="0" smtClean="0"/>
              <a:t>Example #3</a:t>
            </a:r>
          </a:p>
        </p:txBody>
      </p:sp>
      <p:sp>
        <p:nvSpPr>
          <p:cNvPr id="34819" name="Content Placeholder 5"/>
          <p:cNvSpPr>
            <a:spLocks noGrp="1"/>
          </p:cNvSpPr>
          <p:nvPr>
            <p:ph idx="1"/>
          </p:nvPr>
        </p:nvSpPr>
        <p:spPr>
          <a:xfrm>
            <a:off x="457410" y="1599768"/>
            <a:ext cx="8229182" cy="4349028"/>
          </a:xfrm>
        </p:spPr>
        <p:txBody>
          <a:bodyPr/>
          <a:lstStyle/>
          <a:p>
            <a:pPr marL="0" indent="0">
              <a:buNone/>
            </a:pPr>
            <a:r>
              <a:rPr lang="en-US" dirty="0" smtClean="0"/>
              <a:t>Activity</a:t>
            </a:r>
          </a:p>
          <a:p>
            <a:pPr lvl="1"/>
            <a:r>
              <a:rPr lang="en-US" sz="2700" dirty="0"/>
              <a:t>Parent Resource Center and Parent Training</a:t>
            </a:r>
          </a:p>
          <a:p>
            <a:pPr marL="0" indent="0">
              <a:buNone/>
            </a:pPr>
            <a:r>
              <a:rPr lang="en-US" dirty="0" smtClean="0"/>
              <a:t>Possible Components</a:t>
            </a:r>
          </a:p>
          <a:p>
            <a:pPr lvl="1"/>
            <a:r>
              <a:rPr lang="en-US" sz="2700" dirty="0"/>
              <a:t>Parent Engagement Coordinator, material and supplies for communication to parents, books, training material, babysitting, contracted services</a:t>
            </a:r>
            <a:endParaRPr lang="en-US" dirty="0" smtClean="0"/>
          </a:p>
        </p:txBody>
      </p:sp>
      <p:sp>
        <p:nvSpPr>
          <p:cNvPr id="34820"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4821"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C0989EA-B910-42BD-9A2F-3988D6E5DA99}" type="slidenum">
              <a:rPr lang="en-US" sz="1200">
                <a:solidFill>
                  <a:schemeClr val="tx1"/>
                </a:solidFill>
              </a:rPr>
              <a:pPr eaLnBrk="1" hangingPunct="1"/>
              <a:t>57</a:t>
            </a:fld>
            <a:endParaRPr lang="en-US" sz="1200">
              <a:solidFill>
                <a:schemeClr val="tx1"/>
              </a:solidFill>
            </a:endParaRPr>
          </a:p>
        </p:txBody>
      </p:sp>
    </p:spTree>
    <p:extLst>
      <p:ext uri="{BB962C8B-B14F-4D97-AF65-F5344CB8AC3E}">
        <p14:creationId xmlns:p14="http://schemas.microsoft.com/office/powerpoint/2010/main" val="7545118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436523" y="0"/>
            <a:ext cx="8229182" cy="1143000"/>
          </a:xfrm>
        </p:spPr>
        <p:txBody>
          <a:bodyPr>
            <a:normAutofit/>
          </a:bodyPr>
          <a:lstStyle/>
          <a:p>
            <a:r>
              <a:rPr lang="en-US" sz="3600" dirty="0" smtClean="0"/>
              <a:t>Example #3</a:t>
            </a:r>
          </a:p>
        </p:txBody>
      </p:sp>
      <p:sp>
        <p:nvSpPr>
          <p:cNvPr id="35843" name="Content Placeholder 5"/>
          <p:cNvSpPr>
            <a:spLocks noGrp="1"/>
          </p:cNvSpPr>
          <p:nvPr>
            <p:ph idx="1"/>
          </p:nvPr>
        </p:nvSpPr>
        <p:spPr>
          <a:xfrm>
            <a:off x="426080" y="971984"/>
            <a:ext cx="8611401" cy="4890221"/>
          </a:xfrm>
        </p:spPr>
        <p:txBody>
          <a:bodyPr>
            <a:normAutofit lnSpcReduction="10000"/>
          </a:bodyPr>
          <a:lstStyle/>
          <a:p>
            <a:pPr marL="0" indent="0">
              <a:buNone/>
            </a:pPr>
            <a:r>
              <a:rPr lang="en-US" dirty="0" smtClean="0"/>
              <a:t>Possible Programs</a:t>
            </a:r>
          </a:p>
          <a:p>
            <a:pPr lvl="1"/>
            <a:r>
              <a:rPr lang="en-US" sz="2700" dirty="0"/>
              <a:t>Title I, Part A</a:t>
            </a:r>
          </a:p>
          <a:p>
            <a:pPr lvl="2"/>
            <a:r>
              <a:rPr lang="en-US" sz="2400" dirty="0" smtClean="0"/>
              <a:t>Purpose – Funds use to improve teaching and learning </a:t>
            </a:r>
          </a:p>
          <a:p>
            <a:pPr lvl="2"/>
            <a:r>
              <a:rPr lang="en-US" sz="2400" dirty="0" smtClean="0"/>
              <a:t>ESEA requirements – Implement programs, activities and procedures for the involvement of parents in the programs</a:t>
            </a:r>
          </a:p>
          <a:p>
            <a:pPr lvl="2"/>
            <a:r>
              <a:rPr lang="en-US" sz="2400" dirty="0" smtClean="0"/>
              <a:t>Components</a:t>
            </a:r>
          </a:p>
          <a:p>
            <a:pPr lvl="3"/>
            <a:r>
              <a:rPr lang="en-US" sz="2400" dirty="0"/>
              <a:t>Provide assistance to parents of children served in Title I schools</a:t>
            </a:r>
          </a:p>
          <a:p>
            <a:pPr lvl="3"/>
            <a:r>
              <a:rPr lang="en-US" sz="2400" dirty="0"/>
              <a:t>Provide material and training to help parents work with their children to improvement student achievement</a:t>
            </a:r>
          </a:p>
          <a:p>
            <a:pPr lvl="3"/>
            <a:r>
              <a:rPr lang="en-US" sz="2400" dirty="0"/>
              <a:t>Educate staff in effective means to provide assistance to parents</a:t>
            </a:r>
          </a:p>
        </p:txBody>
      </p:sp>
      <p:sp>
        <p:nvSpPr>
          <p:cNvPr id="35844"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5845"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1633C8F6-FE20-4954-8D10-4AF5E6DAB5C1}" type="slidenum">
              <a:rPr lang="en-US" sz="1200">
                <a:solidFill>
                  <a:schemeClr val="tx1"/>
                </a:solidFill>
              </a:rPr>
              <a:pPr eaLnBrk="1" hangingPunct="1"/>
              <a:t>58</a:t>
            </a:fld>
            <a:endParaRPr lang="en-US" sz="1200">
              <a:solidFill>
                <a:schemeClr val="tx1"/>
              </a:solidFill>
            </a:endParaRPr>
          </a:p>
        </p:txBody>
      </p:sp>
    </p:spTree>
    <p:extLst>
      <p:ext uri="{BB962C8B-B14F-4D97-AF65-F5344CB8AC3E}">
        <p14:creationId xmlns:p14="http://schemas.microsoft.com/office/powerpoint/2010/main" val="13335022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a:xfrm>
            <a:off x="436523" y="0"/>
            <a:ext cx="8229182" cy="1143000"/>
          </a:xfrm>
        </p:spPr>
        <p:txBody>
          <a:bodyPr>
            <a:normAutofit/>
          </a:bodyPr>
          <a:lstStyle/>
          <a:p>
            <a:r>
              <a:rPr lang="en-US" sz="3600" dirty="0" smtClean="0"/>
              <a:t>Example #3</a:t>
            </a:r>
          </a:p>
        </p:txBody>
      </p:sp>
      <p:sp>
        <p:nvSpPr>
          <p:cNvPr id="36867" name="Content Placeholder 5"/>
          <p:cNvSpPr>
            <a:spLocks noGrp="1"/>
          </p:cNvSpPr>
          <p:nvPr>
            <p:ph idx="1"/>
          </p:nvPr>
        </p:nvSpPr>
        <p:spPr>
          <a:xfrm>
            <a:off x="436523" y="971984"/>
            <a:ext cx="8611400" cy="4890221"/>
          </a:xfrm>
        </p:spPr>
        <p:txBody>
          <a:bodyPr/>
          <a:lstStyle/>
          <a:p>
            <a:pPr marL="0" indent="0">
              <a:buNone/>
            </a:pPr>
            <a:r>
              <a:rPr lang="en-US" dirty="0" smtClean="0"/>
              <a:t>Possible Programs</a:t>
            </a:r>
          </a:p>
          <a:p>
            <a:pPr lvl="2"/>
            <a:r>
              <a:rPr lang="en-US" sz="2400" dirty="0" smtClean="0"/>
              <a:t>Components (continued)</a:t>
            </a:r>
          </a:p>
          <a:p>
            <a:pPr lvl="3"/>
            <a:r>
              <a:rPr lang="en-US" sz="2400" dirty="0"/>
              <a:t>Coordinate and integrate parent involvement programs and activities for other preschool programs</a:t>
            </a:r>
          </a:p>
          <a:p>
            <a:pPr lvl="3"/>
            <a:r>
              <a:rPr lang="en-US" sz="2400" dirty="0"/>
              <a:t>Ensure that information related to school and parent programs are sent to parents in a format that parents can understand</a:t>
            </a:r>
          </a:p>
          <a:p>
            <a:pPr lvl="3"/>
            <a:r>
              <a:rPr lang="en-US" sz="2400" dirty="0"/>
              <a:t>Provide support for parental involvement activities as parents may request</a:t>
            </a:r>
          </a:p>
        </p:txBody>
      </p:sp>
      <p:sp>
        <p:nvSpPr>
          <p:cNvPr id="36868"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6869"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E99E1049-7B75-4025-8A8C-EED3AB1A0227}" type="slidenum">
              <a:rPr lang="en-US" sz="1200">
                <a:solidFill>
                  <a:schemeClr val="tx1"/>
                </a:solidFill>
              </a:rPr>
              <a:pPr eaLnBrk="1" hangingPunct="1"/>
              <a:t>59</a:t>
            </a:fld>
            <a:endParaRPr lang="en-US" sz="1200">
              <a:solidFill>
                <a:schemeClr val="tx1"/>
              </a:solidFill>
            </a:endParaRPr>
          </a:p>
        </p:txBody>
      </p:sp>
    </p:spTree>
    <p:extLst>
      <p:ext uri="{BB962C8B-B14F-4D97-AF65-F5344CB8AC3E}">
        <p14:creationId xmlns:p14="http://schemas.microsoft.com/office/powerpoint/2010/main" val="1196836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700" dirty="0"/>
          </a:p>
        </p:txBody>
      </p:sp>
      <p:sp>
        <p:nvSpPr>
          <p:cNvPr id="3" name="Content Placeholder 2"/>
          <p:cNvSpPr>
            <a:spLocks noGrp="1"/>
          </p:cNvSpPr>
          <p:nvPr>
            <p:ph idx="1"/>
          </p:nvPr>
        </p:nvSpPr>
        <p:spPr/>
        <p:txBody>
          <a:bodyPr/>
          <a:lstStyle/>
          <a:p>
            <a:pPr marL="0" indent="0">
              <a:buNone/>
            </a:pPr>
            <a:r>
              <a:rPr lang="en-US" sz="2400" b="1" dirty="0"/>
              <a:t>What to Think About Before You Get Started</a:t>
            </a:r>
            <a:endParaRPr lang="en-US" sz="2400" dirty="0"/>
          </a:p>
          <a:p>
            <a:r>
              <a:rPr lang="en-US" sz="2400" dirty="0"/>
              <a:t>Can the LEA build off of any existing initiatives such as efforts to redesign LEA support and oversight under ESEA Flexibility, the School Improvement Grant program, Race to the Top, or other LEA initiatives?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32723044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p:txBody>
          <a:bodyPr>
            <a:normAutofit/>
          </a:bodyPr>
          <a:lstStyle/>
          <a:p>
            <a:r>
              <a:rPr lang="en-US" sz="3600" dirty="0" smtClean="0"/>
              <a:t>Example #3</a:t>
            </a:r>
          </a:p>
        </p:txBody>
      </p:sp>
      <p:sp>
        <p:nvSpPr>
          <p:cNvPr id="37891" name="Content Placeholder 5"/>
          <p:cNvSpPr>
            <a:spLocks noGrp="1"/>
          </p:cNvSpPr>
          <p:nvPr>
            <p:ph idx="1"/>
          </p:nvPr>
        </p:nvSpPr>
        <p:spPr>
          <a:xfrm>
            <a:off x="457410" y="1398444"/>
            <a:ext cx="8229182" cy="4890222"/>
          </a:xfrm>
        </p:spPr>
        <p:txBody>
          <a:bodyPr/>
          <a:lstStyle/>
          <a:p>
            <a:pPr marL="0" indent="0">
              <a:buNone/>
            </a:pPr>
            <a:r>
              <a:rPr lang="en-US" dirty="0" smtClean="0"/>
              <a:t>Possible Programs</a:t>
            </a:r>
          </a:p>
          <a:p>
            <a:pPr lvl="1"/>
            <a:r>
              <a:rPr lang="en-US" sz="2700" dirty="0"/>
              <a:t>Title I, Part C - Migrant</a:t>
            </a:r>
          </a:p>
          <a:p>
            <a:pPr lvl="2"/>
            <a:r>
              <a:rPr lang="en-US" sz="2400" dirty="0" smtClean="0"/>
              <a:t>Purpose – Ensure that migrant children fully benefit from same public education provided to other children</a:t>
            </a:r>
          </a:p>
          <a:p>
            <a:pPr lvl="2"/>
            <a:r>
              <a:rPr lang="en-US" sz="2400" dirty="0" smtClean="0"/>
              <a:t>ESEA requirements – Supports parental involvement by enlisting individual parents to help their children do well in school. </a:t>
            </a:r>
          </a:p>
          <a:p>
            <a:pPr lvl="2"/>
            <a:r>
              <a:rPr lang="en-US" sz="2400" dirty="0" smtClean="0"/>
              <a:t>Components</a:t>
            </a:r>
          </a:p>
          <a:p>
            <a:pPr lvl="3"/>
            <a:r>
              <a:rPr lang="en-US" sz="2400" dirty="0"/>
              <a:t>Involves migrant parents</a:t>
            </a:r>
          </a:p>
          <a:p>
            <a:pPr lvl="3"/>
            <a:r>
              <a:rPr lang="en-US" sz="2400" dirty="0"/>
              <a:t>Provides same parental involvement as required in ESEA Section 1118</a:t>
            </a:r>
          </a:p>
        </p:txBody>
      </p:sp>
      <p:sp>
        <p:nvSpPr>
          <p:cNvPr id="37892"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7893"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89B7A0DF-11C9-4EAA-A81E-562949EF7C0E}" type="slidenum">
              <a:rPr lang="en-US" sz="1200">
                <a:solidFill>
                  <a:schemeClr val="tx1"/>
                </a:solidFill>
              </a:rPr>
              <a:pPr eaLnBrk="1" hangingPunct="1"/>
              <a:t>60</a:t>
            </a:fld>
            <a:endParaRPr lang="en-US" sz="1200">
              <a:solidFill>
                <a:schemeClr val="tx1"/>
              </a:solidFill>
            </a:endParaRPr>
          </a:p>
        </p:txBody>
      </p:sp>
    </p:spTree>
    <p:extLst>
      <p:ext uri="{BB962C8B-B14F-4D97-AF65-F5344CB8AC3E}">
        <p14:creationId xmlns:p14="http://schemas.microsoft.com/office/powerpoint/2010/main" val="19295219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p:cNvSpPr>
            <a:spLocks noGrp="1"/>
          </p:cNvSpPr>
          <p:nvPr>
            <p:ph type="title"/>
          </p:nvPr>
        </p:nvSpPr>
        <p:spPr/>
        <p:txBody>
          <a:bodyPr>
            <a:normAutofit/>
          </a:bodyPr>
          <a:lstStyle/>
          <a:p>
            <a:r>
              <a:rPr lang="en-US" sz="3600" dirty="0" smtClean="0"/>
              <a:t>Example #4</a:t>
            </a:r>
          </a:p>
        </p:txBody>
      </p:sp>
      <p:sp>
        <p:nvSpPr>
          <p:cNvPr id="38915" name="Content Placeholder 5"/>
          <p:cNvSpPr>
            <a:spLocks noGrp="1"/>
          </p:cNvSpPr>
          <p:nvPr>
            <p:ph idx="1"/>
          </p:nvPr>
        </p:nvSpPr>
        <p:spPr>
          <a:xfrm>
            <a:off x="457410" y="1599768"/>
            <a:ext cx="8550831" cy="4349028"/>
          </a:xfrm>
        </p:spPr>
        <p:txBody>
          <a:bodyPr/>
          <a:lstStyle/>
          <a:p>
            <a:pPr marL="0" indent="0">
              <a:buNone/>
            </a:pPr>
            <a:r>
              <a:rPr lang="en-US" dirty="0" smtClean="0"/>
              <a:t>Activity</a:t>
            </a:r>
          </a:p>
          <a:p>
            <a:pPr lvl="1"/>
            <a:r>
              <a:rPr lang="en-US" dirty="0"/>
              <a:t>Professional learning improve recruitment and hiring of highly qualified teachers and paraprofessionals in reading</a:t>
            </a:r>
          </a:p>
          <a:p>
            <a:pPr lvl="1"/>
            <a:r>
              <a:rPr lang="en-US" dirty="0"/>
              <a:t>Provide on-going professional learning opportunities</a:t>
            </a:r>
          </a:p>
          <a:p>
            <a:pPr marL="0" indent="0">
              <a:buNone/>
            </a:pPr>
            <a:r>
              <a:rPr lang="en-US" dirty="0" smtClean="0"/>
              <a:t>Possible Components</a:t>
            </a:r>
          </a:p>
          <a:p>
            <a:pPr lvl="1"/>
            <a:r>
              <a:rPr lang="en-US" dirty="0"/>
              <a:t>Reading coursework, stipends, registration, travel, collaborative professional learning contracted services, academic coaches, class-size reduction teachers</a:t>
            </a:r>
            <a:endParaRPr lang="en-US" dirty="0" smtClean="0"/>
          </a:p>
        </p:txBody>
      </p:sp>
      <p:sp>
        <p:nvSpPr>
          <p:cNvPr id="38916"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8917"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3180D225-5BEC-4360-A7F9-EBE77D90369B}" type="slidenum">
              <a:rPr lang="en-US" sz="1200">
                <a:solidFill>
                  <a:schemeClr val="tx1"/>
                </a:solidFill>
              </a:rPr>
              <a:pPr eaLnBrk="1" hangingPunct="1"/>
              <a:t>61</a:t>
            </a:fld>
            <a:endParaRPr lang="en-US" sz="1200">
              <a:solidFill>
                <a:schemeClr val="tx1"/>
              </a:solidFill>
            </a:endParaRPr>
          </a:p>
        </p:txBody>
      </p:sp>
    </p:spTree>
    <p:extLst>
      <p:ext uri="{BB962C8B-B14F-4D97-AF65-F5344CB8AC3E}">
        <p14:creationId xmlns:p14="http://schemas.microsoft.com/office/powerpoint/2010/main" val="3368235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a:xfrm>
            <a:off x="436523" y="0"/>
            <a:ext cx="8229182" cy="1143000"/>
          </a:xfrm>
        </p:spPr>
        <p:txBody>
          <a:bodyPr>
            <a:normAutofit/>
          </a:bodyPr>
          <a:lstStyle/>
          <a:p>
            <a:r>
              <a:rPr lang="en-US" sz="3600" dirty="0" smtClean="0"/>
              <a:t>Example #4</a:t>
            </a:r>
          </a:p>
        </p:txBody>
      </p:sp>
      <p:sp>
        <p:nvSpPr>
          <p:cNvPr id="39939" name="Content Placeholder 5"/>
          <p:cNvSpPr>
            <a:spLocks noGrp="1"/>
          </p:cNvSpPr>
          <p:nvPr>
            <p:ph idx="1"/>
          </p:nvPr>
        </p:nvSpPr>
        <p:spPr>
          <a:xfrm>
            <a:off x="426080" y="971984"/>
            <a:ext cx="8611401" cy="4890221"/>
          </a:xfrm>
        </p:spPr>
        <p:txBody>
          <a:bodyPr/>
          <a:lstStyle/>
          <a:p>
            <a:pPr marL="0" indent="0">
              <a:buNone/>
            </a:pPr>
            <a:r>
              <a:rPr lang="en-US" dirty="0" smtClean="0"/>
              <a:t>Possible Programs</a:t>
            </a:r>
          </a:p>
          <a:p>
            <a:pPr lvl="1"/>
            <a:r>
              <a:rPr lang="en-US" sz="2700" dirty="0"/>
              <a:t>Title I, Part A</a:t>
            </a:r>
          </a:p>
          <a:p>
            <a:pPr lvl="2"/>
            <a:r>
              <a:rPr lang="en-US" sz="2400" dirty="0" smtClean="0"/>
              <a:t>Purpose – Funds use to improve teaching and learning disadvantaged children</a:t>
            </a:r>
          </a:p>
          <a:p>
            <a:pPr lvl="2"/>
            <a:r>
              <a:rPr lang="en-US" sz="2400" dirty="0" smtClean="0"/>
              <a:t>ESEA requirements – Budgeted items supported by CLIP, SW or TA plans, parental involvement plans and/or FLP</a:t>
            </a:r>
          </a:p>
          <a:p>
            <a:pPr lvl="2"/>
            <a:r>
              <a:rPr lang="en-US" sz="2400" dirty="0" smtClean="0"/>
              <a:t>Components</a:t>
            </a:r>
          </a:p>
          <a:p>
            <a:pPr lvl="3"/>
            <a:r>
              <a:rPr lang="en-US" sz="2400" dirty="0"/>
              <a:t>Contracted services to provided professional learning</a:t>
            </a:r>
          </a:p>
          <a:p>
            <a:pPr lvl="3"/>
            <a:r>
              <a:rPr lang="en-US" sz="2400" dirty="0"/>
              <a:t>Professional learning activities to improve knowledge of instructional staff through collaborative groups</a:t>
            </a:r>
          </a:p>
          <a:p>
            <a:pPr lvl="3"/>
            <a:r>
              <a:rPr lang="en-US" sz="2400" dirty="0"/>
              <a:t>Stipends for appropriate instructional staff</a:t>
            </a:r>
          </a:p>
          <a:p>
            <a:pPr lvl="3"/>
            <a:r>
              <a:rPr lang="en-US" sz="2400" dirty="0"/>
              <a:t>Academic Coach</a:t>
            </a:r>
          </a:p>
        </p:txBody>
      </p:sp>
      <p:sp>
        <p:nvSpPr>
          <p:cNvPr id="39940"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39941"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BC9567A1-EE68-4BFA-971C-143C9EC7C02B}" type="slidenum">
              <a:rPr lang="en-US" sz="1200">
                <a:solidFill>
                  <a:schemeClr val="tx1"/>
                </a:solidFill>
              </a:rPr>
              <a:pPr eaLnBrk="1" hangingPunct="1"/>
              <a:t>62</a:t>
            </a:fld>
            <a:endParaRPr lang="en-US" sz="1200">
              <a:solidFill>
                <a:schemeClr val="tx1"/>
              </a:solidFill>
            </a:endParaRPr>
          </a:p>
        </p:txBody>
      </p:sp>
    </p:spTree>
    <p:extLst>
      <p:ext uri="{BB962C8B-B14F-4D97-AF65-F5344CB8AC3E}">
        <p14:creationId xmlns:p14="http://schemas.microsoft.com/office/powerpoint/2010/main" val="100078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a:xfrm>
            <a:off x="436523" y="0"/>
            <a:ext cx="8229182" cy="1143000"/>
          </a:xfrm>
        </p:spPr>
        <p:txBody>
          <a:bodyPr>
            <a:normAutofit/>
          </a:bodyPr>
          <a:lstStyle/>
          <a:p>
            <a:r>
              <a:rPr lang="en-US" sz="3600" dirty="0" smtClean="0"/>
              <a:t>Example #4</a:t>
            </a:r>
          </a:p>
        </p:txBody>
      </p:sp>
      <p:sp>
        <p:nvSpPr>
          <p:cNvPr id="40963" name="Content Placeholder 5"/>
          <p:cNvSpPr>
            <a:spLocks noGrp="1"/>
          </p:cNvSpPr>
          <p:nvPr>
            <p:ph idx="1"/>
          </p:nvPr>
        </p:nvSpPr>
        <p:spPr>
          <a:xfrm>
            <a:off x="426080" y="971984"/>
            <a:ext cx="8611401" cy="4890221"/>
          </a:xfrm>
        </p:spPr>
        <p:txBody>
          <a:bodyPr>
            <a:normAutofit lnSpcReduction="10000"/>
          </a:bodyPr>
          <a:lstStyle/>
          <a:p>
            <a:pPr marL="0" indent="0">
              <a:buNone/>
            </a:pPr>
            <a:r>
              <a:rPr lang="en-US" dirty="0" smtClean="0"/>
              <a:t>Possible Programs</a:t>
            </a:r>
          </a:p>
          <a:p>
            <a:pPr lvl="1"/>
            <a:r>
              <a:rPr lang="en-US" sz="2700" dirty="0"/>
              <a:t>Title II, Part A Teacher Quality</a:t>
            </a:r>
          </a:p>
          <a:p>
            <a:pPr lvl="2"/>
            <a:r>
              <a:rPr lang="en-US" sz="2400" dirty="0" smtClean="0"/>
              <a:t>Purpose – Increase student achievement through strategies such an improving teacher and principal quality; increasing number of highly qualified staff</a:t>
            </a:r>
          </a:p>
          <a:p>
            <a:pPr lvl="2"/>
            <a:r>
              <a:rPr lang="en-US" sz="2400" dirty="0" smtClean="0"/>
              <a:t>Components</a:t>
            </a:r>
          </a:p>
          <a:p>
            <a:pPr lvl="3"/>
            <a:r>
              <a:rPr lang="en-US" sz="2400" dirty="0"/>
              <a:t>Activities to ensure the appropriate teachers are highly qualified</a:t>
            </a:r>
          </a:p>
          <a:p>
            <a:pPr lvl="3"/>
            <a:r>
              <a:rPr lang="en-US" sz="2400" dirty="0"/>
              <a:t>Activities to improve the knowledge of teachers and school level administrative staff via collaborative groups</a:t>
            </a:r>
          </a:p>
          <a:p>
            <a:pPr lvl="3"/>
            <a:r>
              <a:rPr lang="en-US" sz="2400" dirty="0"/>
              <a:t>Mentoring and recruitment</a:t>
            </a:r>
          </a:p>
          <a:p>
            <a:pPr lvl="3"/>
            <a:r>
              <a:rPr lang="en-US" sz="2400" dirty="0"/>
              <a:t>Academic Coach</a:t>
            </a:r>
          </a:p>
        </p:txBody>
      </p:sp>
      <p:sp>
        <p:nvSpPr>
          <p:cNvPr id="40964" name="Date Placeholder 2"/>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40965" name="Slide Number Placeholder 3"/>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86A6A0A-6CB8-4F6A-B1A9-B4F4A1AB2E99}" type="slidenum">
              <a:rPr lang="en-US" sz="1200">
                <a:solidFill>
                  <a:schemeClr val="tx1"/>
                </a:solidFill>
              </a:rPr>
              <a:pPr eaLnBrk="1" hangingPunct="1"/>
              <a:t>63</a:t>
            </a:fld>
            <a:endParaRPr lang="en-US" sz="1200">
              <a:solidFill>
                <a:schemeClr val="tx1"/>
              </a:solidFill>
            </a:endParaRPr>
          </a:p>
        </p:txBody>
      </p:sp>
    </p:spTree>
    <p:extLst>
      <p:ext uri="{BB962C8B-B14F-4D97-AF65-F5344CB8AC3E}">
        <p14:creationId xmlns:p14="http://schemas.microsoft.com/office/powerpoint/2010/main" val="2166586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noAutofit/>
          </a:bodyPr>
          <a:lstStyle/>
          <a:p>
            <a:r>
              <a:rPr lang="en-US" altLang="en-US" sz="3600" dirty="0"/>
              <a:t>Title I Education Program Specialists </a:t>
            </a:r>
            <a:br>
              <a:rPr lang="en-US" altLang="en-US" sz="3600" dirty="0"/>
            </a:br>
            <a:r>
              <a:rPr lang="en-US" altLang="en-US" sz="3600" dirty="0"/>
              <a:t>Contact Information</a:t>
            </a:r>
          </a:p>
        </p:txBody>
      </p:sp>
      <p:graphicFrame>
        <p:nvGraphicFramePr>
          <p:cNvPr id="6" name="Table 5"/>
          <p:cNvGraphicFramePr>
            <a:graphicFrameLocks noGrp="1"/>
          </p:cNvGraphicFramePr>
          <p:nvPr>
            <p:extLst>
              <p:ext uri="{D42A27DB-BD31-4B8C-83A1-F6EECF244321}">
                <p14:modId xmlns:p14="http://schemas.microsoft.com/office/powerpoint/2010/main" val="3498070787"/>
              </p:ext>
            </p:extLst>
          </p:nvPr>
        </p:nvGraphicFramePr>
        <p:xfrm>
          <a:off x="504821" y="1885784"/>
          <a:ext cx="8162928" cy="4206240"/>
        </p:xfrm>
        <a:graphic>
          <a:graphicData uri="http://schemas.openxmlformats.org/drawingml/2006/table">
            <a:tbl>
              <a:tblPr firstRow="1" firstCol="1" bandRow="1">
                <a:tableStyleId>{22838BEF-8BB2-4498-84A7-C5851F593DF1}</a:tableStyleId>
              </a:tblPr>
              <a:tblGrid>
                <a:gridCol w="693849"/>
                <a:gridCol w="2489693"/>
                <a:gridCol w="2489693"/>
                <a:gridCol w="2489693"/>
              </a:tblGrid>
              <a:tr h="272426">
                <a:tc>
                  <a:txBody>
                    <a:bodyPr/>
                    <a:lstStyle/>
                    <a:p>
                      <a:pPr marL="0" marR="0" fontAlgn="ctr">
                        <a:lnSpc>
                          <a:spcPct val="115000"/>
                        </a:lnSpc>
                        <a:spcBef>
                          <a:spcPts val="0"/>
                        </a:spcBef>
                        <a:spcAft>
                          <a:spcPts val="0"/>
                        </a:spcAft>
                      </a:pPr>
                      <a:r>
                        <a:rPr lang="en-US" sz="1600" kern="1200" dirty="0">
                          <a:effectLst/>
                        </a:rPr>
                        <a:t>Area</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Name</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Phone Number</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Email</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Robyn Planchard</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(404) 985-3808</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rplanchard@doe.k12.ga.us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2</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Randy Phillips</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(770) 334-8390</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rphillips@doe.k12.ga.us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3</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Anthony Threat</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(706) 615-0367</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athreat@doe.k12.ga.us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4</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Evelyn Maddox</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(404) 656-2045</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emaddox@doe.k12.ga.us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5</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Judy Alger</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(229) 838-6037</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julager@doe.k12.ga.us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6</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Grace McElveen</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(912) 334-0802</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gmcelveen@doe.k12.ga.us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7</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Jimmy Everson</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(229) 723-2664</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jeverson@doe.k12.ga.us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8</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Marijo Pitts-Sheffield</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(912) 269-1216</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mpitts@doe.k12.ga.us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9</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Kathy Pruett</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(706) 540-8959</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kpruett@doe.k12.ga.us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10</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Elaine Dawsey</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(478) 971-0114</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edawsey@doe.k12.ga.us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11</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Olufunke Osunkoya</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(678) 704-3557</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oosunkoya@doe.k12.ga.us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12</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Bobby </a:t>
                      </a:r>
                      <a:r>
                        <a:rPr lang="en-US" sz="1600" kern="1200" dirty="0" smtClean="0">
                          <a:effectLst/>
                        </a:rPr>
                        <a:t>Trawick</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(229) 246-1976</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btrawick@doe.k12.ga.us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13</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Ken Banter</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(478</a:t>
                      </a:r>
                      <a:r>
                        <a:rPr lang="en-US" sz="1600" kern="1200" dirty="0" smtClean="0">
                          <a:effectLst/>
                        </a:rPr>
                        <a:t>) 960-2255</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kbanter@doe.k12.ga.us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14</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Tammy Wilkes</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(478) 237-2873</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twilkes@doe.k12.ga.us</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84762868"/>
      </p:ext>
    </p:extLst>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en-US" sz="3600" dirty="0" smtClean="0"/>
              <a:t>Presenter</a:t>
            </a:r>
          </a:p>
        </p:txBody>
      </p:sp>
      <p:sp>
        <p:nvSpPr>
          <p:cNvPr id="41987" name="Date Placeholder 3"/>
          <p:cNvSpPr>
            <a:spLocks noGrp="1"/>
          </p:cNvSpPr>
          <p:nvPr>
            <p:ph type="dt" sz="quarter" idx="4294967295"/>
          </p:nvPr>
        </p:nvSpPr>
        <p:spPr bwMode="auto">
          <a:xfrm>
            <a:off x="6934235" y="6355773"/>
            <a:ext cx="106728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r>
              <a:rPr lang="en-US" sz="1200">
                <a:solidFill>
                  <a:schemeClr val="tx1"/>
                </a:solidFill>
              </a:rPr>
              <a:t>3/28/2011</a:t>
            </a:r>
          </a:p>
        </p:txBody>
      </p:sp>
      <p:sp>
        <p:nvSpPr>
          <p:cNvPr id="41988" name="Slide Number Placeholder 4"/>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EAD65B88-208B-4CC9-9773-D1AB3E15F25A}" type="slidenum">
              <a:rPr lang="en-US" sz="1200">
                <a:solidFill>
                  <a:schemeClr val="tx1"/>
                </a:solidFill>
              </a:rPr>
              <a:pPr eaLnBrk="1" hangingPunct="1"/>
              <a:t>65</a:t>
            </a:fld>
            <a:endParaRPr lang="en-US" sz="1200">
              <a:solidFill>
                <a:schemeClr val="tx1"/>
              </a:solidFill>
            </a:endParaRPr>
          </a:p>
        </p:txBody>
      </p:sp>
      <p:sp>
        <p:nvSpPr>
          <p:cNvPr id="6" name="Rectangle 4"/>
          <p:cNvSpPr>
            <a:spLocks noGrp="1" noChangeArrowheads="1"/>
          </p:cNvSpPr>
          <p:nvPr>
            <p:ph idx="1"/>
          </p:nvPr>
        </p:nvSpPr>
        <p:spPr>
          <a:xfrm>
            <a:off x="499182" y="2389909"/>
            <a:ext cx="8229182" cy="2475037"/>
          </a:xfrm>
          <a:ln>
            <a:miter lim="800000"/>
            <a:headEnd/>
            <a:tailEnd/>
          </a:ln>
        </p:spPr>
        <p:txBody>
          <a:bodyPr>
            <a:spAutoFit/>
          </a:bodyPr>
          <a:lstStyle/>
          <a:p>
            <a:pPr algn="ctr">
              <a:buFont typeface="Arial" pitchFamily="34" charset="0"/>
              <a:buNone/>
              <a:defRPr/>
            </a:pPr>
            <a:r>
              <a:rPr lang="en-US" sz="2700" b="1" dirty="0">
                <a:cs typeface="Times New Roman" pitchFamily="18" charset="0"/>
              </a:rPr>
              <a:t>Grace McElveen</a:t>
            </a:r>
          </a:p>
          <a:p>
            <a:pPr marL="0" indent="0" algn="ctr">
              <a:buNone/>
              <a:defRPr/>
            </a:pPr>
            <a:r>
              <a:rPr lang="en-US" sz="2700" b="1" dirty="0">
                <a:cs typeface="Times New Roman" pitchFamily="18" charset="0"/>
              </a:rPr>
              <a:t>Georgia Department of Education </a:t>
            </a:r>
          </a:p>
          <a:p>
            <a:pPr marL="0" indent="0" algn="ctr">
              <a:buNone/>
              <a:defRPr/>
            </a:pPr>
            <a:r>
              <a:rPr lang="en-US" sz="2700" b="1" dirty="0">
                <a:cs typeface="Times New Roman" pitchFamily="18" charset="0"/>
              </a:rPr>
              <a:t>Title I Education Program Specialist</a:t>
            </a:r>
          </a:p>
          <a:p>
            <a:pPr marL="0" indent="0" algn="ctr">
              <a:buNone/>
              <a:defRPr/>
            </a:pPr>
            <a:r>
              <a:rPr lang="en-US" sz="2700" dirty="0">
                <a:cs typeface="Times New Roman" pitchFamily="18" charset="0"/>
                <a:hlinkClick r:id="rId2"/>
              </a:rPr>
              <a:t>gmcelveen@doe.k12.ga.us</a:t>
            </a:r>
            <a:endParaRPr lang="en-US" sz="2700" dirty="0">
              <a:cs typeface="Times New Roman" pitchFamily="18" charset="0"/>
              <a:hlinkClick r:id="rId3"/>
            </a:endParaRPr>
          </a:p>
          <a:p>
            <a:pPr algn="ctr">
              <a:lnSpc>
                <a:spcPct val="90000"/>
              </a:lnSpc>
              <a:buFont typeface="Wingdings 2" pitchFamily="18" charset="2"/>
              <a:buNone/>
              <a:defRPr/>
            </a:pPr>
            <a:r>
              <a:rPr lang="en-US" sz="2700" dirty="0">
                <a:cs typeface="Times New Roman" pitchFamily="18" charset="0"/>
              </a:rPr>
              <a:t>(</a:t>
            </a:r>
            <a:r>
              <a:rPr lang="en-US" sz="2700" b="1" dirty="0">
                <a:cs typeface="Times New Roman" pitchFamily="18" charset="0"/>
              </a:rPr>
              <a:t>912) 334-0802</a:t>
            </a:r>
            <a:endParaRPr lang="en-US" sz="2700" dirty="0">
              <a:latin typeface="Times New Roman" pitchFamily="18" charset="0"/>
              <a:cs typeface="Times New Roman" pitchFamily="18" charset="0"/>
            </a:endParaRPr>
          </a:p>
        </p:txBody>
      </p:sp>
    </p:spTree>
    <p:extLst>
      <p:ext uri="{BB962C8B-B14F-4D97-AF65-F5344CB8AC3E}">
        <p14:creationId xmlns:p14="http://schemas.microsoft.com/office/powerpoint/2010/main" val="19436534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ubtitle 5"/>
          <p:cNvSpPr txBox="1">
            <a:spLocks/>
          </p:cNvSpPr>
          <p:nvPr/>
        </p:nvSpPr>
        <p:spPr bwMode="auto">
          <a:xfrm>
            <a:off x="1372227" y="3853296"/>
            <a:ext cx="6399547" cy="201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lvl1pPr eaLnBrk="0" hangingPunct="0">
              <a:defRPr sz="1200">
                <a:solidFill>
                  <a:srgbClr val="5F5F5F"/>
                </a:solidFill>
                <a:latin typeface="Arial" charset="0"/>
              </a:defRPr>
            </a:lvl1pPr>
            <a:lvl2pPr marL="742950" indent="-285750" eaLnBrk="0" hangingPunct="0">
              <a:defRPr sz="1200">
                <a:solidFill>
                  <a:srgbClr val="5F5F5F"/>
                </a:solidFill>
                <a:latin typeface="Arial" charset="0"/>
              </a:defRPr>
            </a:lvl2pPr>
            <a:lvl3pPr marL="1143000" indent="-228600" eaLnBrk="0" hangingPunct="0">
              <a:defRPr sz="1200">
                <a:solidFill>
                  <a:srgbClr val="5F5F5F"/>
                </a:solidFill>
                <a:latin typeface="Arial" charset="0"/>
              </a:defRPr>
            </a:lvl3pPr>
            <a:lvl4pPr marL="1600200" indent="-228600" eaLnBrk="0" hangingPunct="0">
              <a:defRPr sz="1200">
                <a:solidFill>
                  <a:srgbClr val="5F5F5F"/>
                </a:solidFill>
                <a:latin typeface="Arial" charset="0"/>
              </a:defRPr>
            </a:lvl4pPr>
            <a:lvl5pPr marL="2057400" indent="-228600" eaLnBrk="0" hangingPunct="0">
              <a:defRPr sz="1200">
                <a:solidFill>
                  <a:srgbClr val="5F5F5F"/>
                </a:solidFill>
                <a:latin typeface="Arial" charset="0"/>
              </a:defRPr>
            </a:lvl5pPr>
            <a:lvl6pPr marL="2514600" indent="-228600" eaLnBrk="0" fontAlgn="base" hangingPunct="0">
              <a:spcBef>
                <a:spcPct val="0"/>
              </a:spcBef>
              <a:spcAft>
                <a:spcPct val="0"/>
              </a:spcAft>
              <a:defRPr sz="1200">
                <a:solidFill>
                  <a:srgbClr val="5F5F5F"/>
                </a:solidFill>
                <a:latin typeface="Arial" charset="0"/>
              </a:defRPr>
            </a:lvl6pPr>
            <a:lvl7pPr marL="2971800" indent="-228600" eaLnBrk="0" fontAlgn="base" hangingPunct="0">
              <a:spcBef>
                <a:spcPct val="0"/>
              </a:spcBef>
              <a:spcAft>
                <a:spcPct val="0"/>
              </a:spcAft>
              <a:defRPr sz="1200">
                <a:solidFill>
                  <a:srgbClr val="5F5F5F"/>
                </a:solidFill>
                <a:latin typeface="Arial" charset="0"/>
              </a:defRPr>
            </a:lvl7pPr>
            <a:lvl8pPr marL="3429000" indent="-228600" eaLnBrk="0" fontAlgn="base" hangingPunct="0">
              <a:spcBef>
                <a:spcPct val="0"/>
              </a:spcBef>
              <a:spcAft>
                <a:spcPct val="0"/>
              </a:spcAft>
              <a:defRPr sz="1200">
                <a:solidFill>
                  <a:srgbClr val="5F5F5F"/>
                </a:solidFill>
                <a:latin typeface="Arial" charset="0"/>
              </a:defRPr>
            </a:lvl8pPr>
            <a:lvl9pPr marL="3886200" indent="-228600" eaLnBrk="0" fontAlgn="base" hangingPunct="0">
              <a:spcBef>
                <a:spcPct val="0"/>
              </a:spcBef>
              <a:spcAft>
                <a:spcPct val="0"/>
              </a:spcAft>
              <a:defRPr sz="1200">
                <a:solidFill>
                  <a:srgbClr val="5F5F5F"/>
                </a:solidFill>
                <a:latin typeface="Arial" charset="0"/>
              </a:defRPr>
            </a:lvl9pPr>
          </a:lstStyle>
          <a:p>
            <a:pPr algn="ctr" eaLnBrk="1" hangingPunct="1">
              <a:buFont typeface="Arial" charset="0"/>
              <a:buNone/>
            </a:pPr>
            <a:r>
              <a:rPr lang="en-US" altLang="en-US" sz="2400" b="1" dirty="0">
                <a:solidFill>
                  <a:schemeClr val="tx1"/>
                </a:solidFill>
                <a:latin typeface="Calibri" pitchFamily="34" charset="0"/>
              </a:rPr>
              <a:t>Georgia Department of Education </a:t>
            </a:r>
          </a:p>
          <a:p>
            <a:pPr algn="ctr" eaLnBrk="1" hangingPunct="1">
              <a:buFont typeface="Arial" charset="0"/>
              <a:buNone/>
            </a:pPr>
            <a:r>
              <a:rPr lang="en-US" altLang="en-US" sz="2400" b="1" dirty="0" smtClean="0">
                <a:solidFill>
                  <a:schemeClr val="tx1"/>
                </a:solidFill>
                <a:latin typeface="Calibri" pitchFamily="34" charset="0"/>
              </a:rPr>
              <a:t>13</a:t>
            </a:r>
            <a:r>
              <a:rPr lang="en-US" altLang="en-US" sz="2400" b="1" baseline="30000" dirty="0" smtClean="0">
                <a:solidFill>
                  <a:schemeClr val="tx1"/>
                </a:solidFill>
                <a:latin typeface="Calibri" pitchFamily="34" charset="0"/>
              </a:rPr>
              <a:t>th</a:t>
            </a:r>
            <a:r>
              <a:rPr lang="en-US" altLang="en-US" sz="2400" b="1" dirty="0" smtClean="0">
                <a:solidFill>
                  <a:schemeClr val="tx1"/>
                </a:solidFill>
                <a:latin typeface="Calibri" pitchFamily="34" charset="0"/>
              </a:rPr>
              <a:t> Annual Title </a:t>
            </a:r>
            <a:r>
              <a:rPr lang="en-US" altLang="en-US" sz="2400" b="1" dirty="0">
                <a:solidFill>
                  <a:schemeClr val="tx1"/>
                </a:solidFill>
                <a:latin typeface="Calibri" pitchFamily="34" charset="0"/>
              </a:rPr>
              <a:t>Programs Conference</a:t>
            </a:r>
            <a:br>
              <a:rPr lang="en-US" altLang="en-US" sz="2400" b="1" dirty="0">
                <a:solidFill>
                  <a:schemeClr val="tx1"/>
                </a:solidFill>
                <a:latin typeface="Calibri" pitchFamily="34" charset="0"/>
              </a:rPr>
            </a:br>
            <a:r>
              <a:rPr lang="en-US" altLang="en-US" sz="2400" b="1" dirty="0">
                <a:solidFill>
                  <a:schemeClr val="tx1"/>
                </a:solidFill>
                <a:latin typeface="Calibri" pitchFamily="34" charset="0"/>
              </a:rPr>
              <a:t>June </a:t>
            </a:r>
            <a:r>
              <a:rPr lang="en-US" altLang="en-US" sz="2400" b="1" dirty="0" smtClean="0">
                <a:solidFill>
                  <a:schemeClr val="tx1"/>
                </a:solidFill>
                <a:latin typeface="Calibri" pitchFamily="34" charset="0"/>
              </a:rPr>
              <a:t>15 </a:t>
            </a:r>
            <a:r>
              <a:rPr lang="en-US" altLang="en-US" sz="2400" b="1" dirty="0">
                <a:solidFill>
                  <a:schemeClr val="tx1"/>
                </a:solidFill>
                <a:latin typeface="Calibri" pitchFamily="34" charset="0"/>
              </a:rPr>
              <a:t>- 20, </a:t>
            </a:r>
            <a:r>
              <a:rPr lang="en-US" altLang="en-US" sz="2400" b="1" dirty="0" smtClean="0">
                <a:solidFill>
                  <a:schemeClr val="tx1"/>
                </a:solidFill>
                <a:latin typeface="Calibri" pitchFamily="34" charset="0"/>
              </a:rPr>
              <a:t>2015</a:t>
            </a:r>
            <a:endParaRPr lang="en-US" altLang="en-US" sz="2400" b="1" dirty="0">
              <a:solidFill>
                <a:schemeClr val="tx1"/>
              </a:solidFill>
              <a:latin typeface="Calibri" pitchFamily="34" charset="0"/>
            </a:endParaRPr>
          </a:p>
        </p:txBody>
      </p:sp>
      <p:sp>
        <p:nvSpPr>
          <p:cNvPr id="43011" name="Title 4"/>
          <p:cNvSpPr txBox="1">
            <a:spLocks/>
          </p:cNvSpPr>
          <p:nvPr/>
        </p:nvSpPr>
        <p:spPr bwMode="auto">
          <a:xfrm>
            <a:off x="632855" y="1285876"/>
            <a:ext cx="8022408" cy="1469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ctr"/>
          <a:lstStyle>
            <a:lvl1pPr eaLnBrk="0" hangingPunct="0">
              <a:defRPr sz="1200">
                <a:solidFill>
                  <a:srgbClr val="5F5F5F"/>
                </a:solidFill>
                <a:latin typeface="Arial" charset="0"/>
              </a:defRPr>
            </a:lvl1pPr>
            <a:lvl2pPr marL="742950" indent="-285750" eaLnBrk="0" hangingPunct="0">
              <a:defRPr sz="1200">
                <a:solidFill>
                  <a:srgbClr val="5F5F5F"/>
                </a:solidFill>
                <a:latin typeface="Arial" charset="0"/>
              </a:defRPr>
            </a:lvl2pPr>
            <a:lvl3pPr marL="1143000" indent="-228600" eaLnBrk="0" hangingPunct="0">
              <a:defRPr sz="1200">
                <a:solidFill>
                  <a:srgbClr val="5F5F5F"/>
                </a:solidFill>
                <a:latin typeface="Arial" charset="0"/>
              </a:defRPr>
            </a:lvl3pPr>
            <a:lvl4pPr marL="1600200" indent="-228600" eaLnBrk="0" hangingPunct="0">
              <a:defRPr sz="1200">
                <a:solidFill>
                  <a:srgbClr val="5F5F5F"/>
                </a:solidFill>
                <a:latin typeface="Arial" charset="0"/>
              </a:defRPr>
            </a:lvl4pPr>
            <a:lvl5pPr marL="2057400" indent="-228600" eaLnBrk="0" hangingPunct="0">
              <a:defRPr sz="1200">
                <a:solidFill>
                  <a:srgbClr val="5F5F5F"/>
                </a:solidFill>
                <a:latin typeface="Arial" charset="0"/>
              </a:defRPr>
            </a:lvl5pPr>
            <a:lvl6pPr marL="2514600" indent="-228600" eaLnBrk="0" fontAlgn="base" hangingPunct="0">
              <a:spcBef>
                <a:spcPct val="0"/>
              </a:spcBef>
              <a:spcAft>
                <a:spcPct val="0"/>
              </a:spcAft>
              <a:defRPr sz="1200">
                <a:solidFill>
                  <a:srgbClr val="5F5F5F"/>
                </a:solidFill>
                <a:latin typeface="Arial" charset="0"/>
              </a:defRPr>
            </a:lvl6pPr>
            <a:lvl7pPr marL="2971800" indent="-228600" eaLnBrk="0" fontAlgn="base" hangingPunct="0">
              <a:spcBef>
                <a:spcPct val="0"/>
              </a:spcBef>
              <a:spcAft>
                <a:spcPct val="0"/>
              </a:spcAft>
              <a:defRPr sz="1200">
                <a:solidFill>
                  <a:srgbClr val="5F5F5F"/>
                </a:solidFill>
                <a:latin typeface="Arial" charset="0"/>
              </a:defRPr>
            </a:lvl7pPr>
            <a:lvl8pPr marL="3429000" indent="-228600" eaLnBrk="0" fontAlgn="base" hangingPunct="0">
              <a:spcBef>
                <a:spcPct val="0"/>
              </a:spcBef>
              <a:spcAft>
                <a:spcPct val="0"/>
              </a:spcAft>
              <a:defRPr sz="1200">
                <a:solidFill>
                  <a:srgbClr val="5F5F5F"/>
                </a:solidFill>
                <a:latin typeface="Arial" charset="0"/>
              </a:defRPr>
            </a:lvl8pPr>
            <a:lvl9pPr marL="3886200" indent="-228600" eaLnBrk="0" fontAlgn="base" hangingPunct="0">
              <a:spcBef>
                <a:spcPct val="0"/>
              </a:spcBef>
              <a:spcAft>
                <a:spcPct val="0"/>
              </a:spcAft>
              <a:defRPr sz="1200">
                <a:solidFill>
                  <a:srgbClr val="5F5F5F"/>
                </a:solidFill>
                <a:latin typeface="Arial" charset="0"/>
              </a:defRPr>
            </a:lvl9pPr>
          </a:lstStyle>
          <a:p>
            <a:pPr algn="ctr" eaLnBrk="1" hangingPunct="1"/>
            <a:r>
              <a:rPr lang="en-US" sz="4800" b="1">
                <a:solidFill>
                  <a:schemeClr val="tx1"/>
                </a:solidFill>
                <a:latin typeface="Calibri" pitchFamily="34" charset="0"/>
              </a:rPr>
              <a:t>Integration of Federal Funds To Support a Single Project</a:t>
            </a:r>
            <a:endParaRPr lang="en-US" sz="4800">
              <a:solidFill>
                <a:schemeClr val="tx1"/>
              </a:solidFill>
              <a:latin typeface="Calibri" pitchFamily="34" charset="0"/>
            </a:endParaRPr>
          </a:p>
        </p:txBody>
      </p:sp>
    </p:spTree>
    <p:extLst>
      <p:ext uri="{BB962C8B-B14F-4D97-AF65-F5344CB8AC3E}">
        <p14:creationId xmlns:p14="http://schemas.microsoft.com/office/powerpoint/2010/main" val="23682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b="1" dirty="0"/>
              <a:t>What to Think About Before You Get Started</a:t>
            </a:r>
          </a:p>
          <a:p>
            <a:pPr marL="0" indent="0">
              <a:buNone/>
            </a:pPr>
            <a:r>
              <a:rPr lang="en-US" sz="2400" dirty="0"/>
              <a:t>• Engage federal grant staff, programs/offices supported by federal grants, and fiscal staff across the LEA. Different offices within an LEA may have different viewpoints about, and responsibilities over, federal grant funds. Gathering staff across the LEA that are touched by federal funds, including academic, programmatic, and fiscal staff, is important to ensure the LEA develops cohesive policies </a:t>
            </a:r>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977697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700" dirty="0"/>
          </a:p>
        </p:txBody>
      </p:sp>
      <p:sp>
        <p:nvSpPr>
          <p:cNvPr id="3" name="Content Placeholder 2"/>
          <p:cNvSpPr>
            <a:spLocks noGrp="1"/>
          </p:cNvSpPr>
          <p:nvPr>
            <p:ph idx="1"/>
          </p:nvPr>
        </p:nvSpPr>
        <p:spPr/>
        <p:txBody>
          <a:bodyPr>
            <a:normAutofit/>
          </a:bodyPr>
          <a:lstStyle/>
          <a:p>
            <a:pPr marL="0" indent="0">
              <a:buNone/>
            </a:pPr>
            <a:r>
              <a:rPr lang="en-US" sz="2400" b="1" dirty="0"/>
              <a:t>What to Think About Before You Get Started</a:t>
            </a:r>
          </a:p>
          <a:p>
            <a:r>
              <a:rPr lang="en-US" sz="2400" dirty="0"/>
              <a:t>Specify which decisions need to be vetted by senior leadership or LEA’s superintendent. For example, if senior leadership/superintendent wants a final say over how federal funds are used, is this clear to relevant federal grants and/or fiscal staff? </a:t>
            </a:r>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594407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t>Leveraging &amp; Blending Federal Funding</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b="1" dirty="0"/>
              <a:t>Rethinking and Clarifying How School Districts and Schools May Use Federal Funds </a:t>
            </a:r>
          </a:p>
          <a:p>
            <a:r>
              <a:rPr lang="en-US" sz="2400" dirty="0"/>
              <a:t>Review LEA practices with regard to how the school district and its schools may spend federal funds</a:t>
            </a:r>
          </a:p>
          <a:p>
            <a:r>
              <a:rPr lang="en-US" sz="2400" dirty="0"/>
              <a:t>Review past state/LEA Title I Director denials. Determine the types of activities that your school district and its schools have proposed to support with federal funds that the state/LEA Title I Director has denied </a:t>
            </a:r>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6/1/2015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17967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5EEF39-1093-44EC-9E86-39FB0031A196}"/>
</file>

<file path=customXml/itemProps2.xml><?xml version="1.0" encoding="utf-8"?>
<ds:datastoreItem xmlns:ds="http://schemas.openxmlformats.org/officeDocument/2006/customXml" ds:itemID="{A2F107B0-D7B1-4DD8-A625-5A2BF2B9CEA3}"/>
</file>

<file path=customXml/itemProps3.xml><?xml version="1.0" encoding="utf-8"?>
<ds:datastoreItem xmlns:ds="http://schemas.openxmlformats.org/officeDocument/2006/customXml" ds:itemID="{932F6C69-6A84-4566-AC00-E7BEE25F04C9}"/>
</file>

<file path=docProps/app.xml><?xml version="1.0" encoding="utf-8"?>
<Properties xmlns="http://schemas.openxmlformats.org/officeDocument/2006/extended-properties" xmlns:vt="http://schemas.openxmlformats.org/officeDocument/2006/docPropsVTypes">
  <Template>GaDOE-PowerPoint-WhiteTemplate</Template>
  <TotalTime>79</TotalTime>
  <Words>3571</Words>
  <Application>Microsoft Office PowerPoint</Application>
  <PresentationFormat>On-screen Show (4:3)</PresentationFormat>
  <Paragraphs>615</Paragraphs>
  <Slides>66</Slides>
  <Notes>5</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GaDOE-PowerPoint-WhiteTemplate</vt:lpstr>
      <vt:lpstr>PowerPoint Presentation</vt:lpstr>
      <vt:lpstr>Presenter</vt:lpstr>
      <vt:lpstr>Purpose</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Leveraging &amp; Blending Federal Funding</vt:lpstr>
      <vt:lpstr>Coordination and Integration</vt:lpstr>
      <vt:lpstr>Planning for FY16</vt:lpstr>
      <vt:lpstr>Planning for FY16</vt:lpstr>
      <vt:lpstr>Planning for FY16</vt:lpstr>
      <vt:lpstr>Planning for FY16</vt:lpstr>
      <vt:lpstr>Planning for FY16</vt:lpstr>
      <vt:lpstr>Planning for FY16</vt:lpstr>
      <vt:lpstr>Planning for FY16</vt:lpstr>
      <vt:lpstr>Planning for FY16</vt:lpstr>
      <vt:lpstr>Planning for FY16</vt:lpstr>
      <vt:lpstr>Planning for FY16</vt:lpstr>
      <vt:lpstr>Planning for FY16</vt:lpstr>
      <vt:lpstr>Planning for FY16</vt:lpstr>
      <vt:lpstr>Planning for FY16</vt:lpstr>
      <vt:lpstr>Planning for FY16</vt:lpstr>
      <vt:lpstr>General Use of Federal Funds</vt:lpstr>
      <vt:lpstr>Forbidden Costs </vt:lpstr>
      <vt:lpstr>Forbidden Costs </vt:lpstr>
      <vt:lpstr>Forbidden Costs </vt:lpstr>
      <vt:lpstr>Program Allowability</vt:lpstr>
      <vt:lpstr>Federal Cost Principles</vt:lpstr>
      <vt:lpstr>Program Specific Fiscal Rules</vt:lpstr>
      <vt:lpstr>Supplement Not Supplant</vt:lpstr>
      <vt:lpstr>Administrative Considerations</vt:lpstr>
      <vt:lpstr>Administrative Considerations</vt:lpstr>
      <vt:lpstr>Administrative Considerations </vt:lpstr>
      <vt:lpstr>Inventory Management</vt:lpstr>
      <vt:lpstr>Inventory Management</vt:lpstr>
      <vt:lpstr>Financial Management</vt:lpstr>
      <vt:lpstr>Program-Specific Guidance</vt:lpstr>
      <vt:lpstr>Program-Specific Guidance</vt:lpstr>
      <vt:lpstr>Examples</vt:lpstr>
      <vt:lpstr>Example #1</vt:lpstr>
      <vt:lpstr>Example #1</vt:lpstr>
      <vt:lpstr>Example #1</vt:lpstr>
      <vt:lpstr>Example #2</vt:lpstr>
      <vt:lpstr>Example #2</vt:lpstr>
      <vt:lpstr>Example #2</vt:lpstr>
      <vt:lpstr>Example #2</vt:lpstr>
      <vt:lpstr>Example #2</vt:lpstr>
      <vt:lpstr>Example #3</vt:lpstr>
      <vt:lpstr>Example #3</vt:lpstr>
      <vt:lpstr>Example #3</vt:lpstr>
      <vt:lpstr>Example #3</vt:lpstr>
      <vt:lpstr>Example #4</vt:lpstr>
      <vt:lpstr>Example #4</vt:lpstr>
      <vt:lpstr>Example #4</vt:lpstr>
      <vt:lpstr>Title I Education Program Specialists  Contact Information</vt:lpstr>
      <vt:lpstr>Presenter</vt:lpstr>
      <vt:lpstr>PowerPoint Presentation</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Marijo Pitts-Sheffield</dc:creator>
  <cp:lastModifiedBy>Grace McElveen</cp:lastModifiedBy>
  <cp:revision>31</cp:revision>
  <dcterms:created xsi:type="dcterms:W3CDTF">2015-02-02T18:42:17Z</dcterms:created>
  <dcterms:modified xsi:type="dcterms:W3CDTF">2015-06-01T13:05:35Z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141100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