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5.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23.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256" r:id="rId2"/>
    <p:sldId id="297" r:id="rId3"/>
    <p:sldId id="298" r:id="rId4"/>
    <p:sldId id="259" r:id="rId5"/>
    <p:sldId id="261" r:id="rId6"/>
    <p:sldId id="308" r:id="rId7"/>
    <p:sldId id="266" r:id="rId8"/>
    <p:sldId id="303" r:id="rId9"/>
    <p:sldId id="268" r:id="rId10"/>
    <p:sldId id="309" r:id="rId11"/>
    <p:sldId id="310" r:id="rId12"/>
    <p:sldId id="311" r:id="rId13"/>
    <p:sldId id="312" r:id="rId14"/>
    <p:sldId id="269" r:id="rId15"/>
    <p:sldId id="270" r:id="rId16"/>
    <p:sldId id="271" r:id="rId17"/>
    <p:sldId id="272" r:id="rId18"/>
    <p:sldId id="273" r:id="rId19"/>
    <p:sldId id="314" r:id="rId20"/>
    <p:sldId id="274" r:id="rId21"/>
    <p:sldId id="275" r:id="rId22"/>
    <p:sldId id="276" r:id="rId23"/>
    <p:sldId id="277" r:id="rId24"/>
    <p:sldId id="278" r:id="rId25"/>
    <p:sldId id="279" r:id="rId26"/>
    <p:sldId id="280" r:id="rId27"/>
    <p:sldId id="281" r:id="rId28"/>
    <p:sldId id="315" r:id="rId29"/>
    <p:sldId id="316" r:id="rId30"/>
    <p:sldId id="317" r:id="rId31"/>
    <p:sldId id="283" r:id="rId32"/>
    <p:sldId id="284" r:id="rId33"/>
    <p:sldId id="285" r:id="rId34"/>
    <p:sldId id="286" r:id="rId35"/>
    <p:sldId id="287" r:id="rId36"/>
    <p:sldId id="288" r:id="rId37"/>
    <p:sldId id="304" r:id="rId38"/>
    <p:sldId id="289" r:id="rId39"/>
    <p:sldId id="290" r:id="rId40"/>
    <p:sldId id="292" r:id="rId41"/>
    <p:sldId id="291" r:id="rId42"/>
    <p:sldId id="306" r:id="rId43"/>
    <p:sldId id="318" r:id="rId44"/>
    <p:sldId id="301" r:id="rId45"/>
    <p:sldId id="302" r:id="rId46"/>
    <p:sldId id="307" r:id="rId47"/>
    <p:sldId id="296" r:id="rId48"/>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1410" y="-108"/>
      </p:cViewPr>
      <p:guideLst>
        <p:guide orient="horz" pos="2160"/>
        <p:guide pos="2880"/>
      </p:guideLst>
    </p:cSldViewPr>
  </p:slideViewPr>
  <p:notesTextViewPr>
    <p:cViewPr>
      <p:scale>
        <a:sx n="1" d="1"/>
        <a:sy n="1" d="1"/>
      </p:scale>
      <p:origin x="0" y="0"/>
    </p:cViewPr>
  </p:notesTextViewPr>
  <p:sorterViewPr>
    <p:cViewPr>
      <p:scale>
        <a:sx n="130" d="100"/>
        <a:sy n="130" d="100"/>
      </p:scale>
      <p:origin x="0" y="58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C42B45AA-A86E-425B-853F-D10F735C3782}" type="datetimeFigureOut">
              <a:rPr lang="en-US" smtClean="0"/>
              <a:t>5/25/2015</a:t>
            </a:fld>
            <a:endParaRPr lang="en-US"/>
          </a:p>
        </p:txBody>
      </p:sp>
      <p:sp>
        <p:nvSpPr>
          <p:cNvPr id="4" name="Footer Placeholder 3"/>
          <p:cNvSpPr>
            <a:spLocks noGrp="1"/>
          </p:cNvSpPr>
          <p:nvPr>
            <p:ph type="ftr" sz="quarter" idx="2"/>
          </p:nvPr>
        </p:nvSpPr>
        <p:spPr>
          <a:xfrm>
            <a:off x="0" y="88058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a:defRPr sz="1200"/>
            </a:lvl1pPr>
          </a:lstStyle>
          <a:p>
            <a:fld id="{FECEACD1-96E8-4821-96AA-AD32AE1C5856}" type="slidenum">
              <a:rPr lang="en-US" smtClean="0"/>
              <a:t>‹#›</a:t>
            </a:fld>
            <a:endParaRPr lang="en-US"/>
          </a:p>
        </p:txBody>
      </p:sp>
    </p:spTree>
    <p:extLst>
      <p:ext uri="{BB962C8B-B14F-4D97-AF65-F5344CB8AC3E}">
        <p14:creationId xmlns:p14="http://schemas.microsoft.com/office/powerpoint/2010/main" val="2444488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D8AB1433-BF8B-45C5-81D6-089F21EECCF9}" type="datetimeFigureOut">
              <a:rPr lang="en-US" smtClean="0"/>
              <a:t>5/25/2015</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Introduce ourselves</a:t>
            </a:r>
          </a:p>
          <a:p>
            <a:r>
              <a:rPr lang="en-US" smtClean="0"/>
              <a:t>Go over agenda</a:t>
            </a:r>
          </a:p>
          <a:p>
            <a:endParaRPr lang="en-US" smtClean="0"/>
          </a:p>
        </p:txBody>
      </p:sp>
      <p:sp>
        <p:nvSpPr>
          <p:cNvPr id="4" name="Slide Number Placeholder 3"/>
          <p:cNvSpPr>
            <a:spLocks noGrp="1"/>
          </p:cNvSpPr>
          <p:nvPr>
            <p:ph type="sldNum" sz="quarter" idx="5"/>
          </p:nvPr>
        </p:nvSpPr>
        <p:spPr/>
        <p:txBody>
          <a:bodyPr/>
          <a:lstStyle/>
          <a:p>
            <a:pPr>
              <a:defRPr/>
            </a:pPr>
            <a:fld id="{D07A796C-FDFF-438B-B86C-7E55CA4AF812}" type="slidenum">
              <a:rPr lang="en-US" smtClean="0"/>
              <a:pPr>
                <a:defRPr/>
              </a:pPr>
              <a:t>4</a:t>
            </a:fld>
            <a:endParaRPr lang="en-US"/>
          </a:p>
        </p:txBody>
      </p:sp>
    </p:spTree>
    <p:extLst>
      <p:ext uri="{BB962C8B-B14F-4D97-AF65-F5344CB8AC3E}">
        <p14:creationId xmlns:p14="http://schemas.microsoft.com/office/powerpoint/2010/main" val="242807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 </a:t>
            </a:r>
            <a:r>
              <a:rPr lang="en-US" b="1" smtClean="0"/>
              <a:t>description</a:t>
            </a:r>
            <a:r>
              <a:rPr lang="en-US" smtClean="0"/>
              <a:t> of the equipment.</a:t>
            </a:r>
          </a:p>
          <a:p>
            <a:r>
              <a:rPr lang="en-US" smtClean="0"/>
              <a:t>A </a:t>
            </a:r>
            <a:r>
              <a:rPr lang="en-US" b="1" smtClean="0"/>
              <a:t>serial number</a:t>
            </a:r>
            <a:r>
              <a:rPr lang="en-US" smtClean="0"/>
              <a:t>, model number, or other identification number.</a:t>
            </a:r>
          </a:p>
          <a:p>
            <a:r>
              <a:rPr lang="en-US" smtClean="0"/>
              <a:t>The </a:t>
            </a:r>
            <a:r>
              <a:rPr lang="en-US" b="1" smtClean="0"/>
              <a:t>funding source and percentage</a:t>
            </a:r>
            <a:r>
              <a:rPr lang="en-US" smtClean="0"/>
              <a:t> under which the equipment was acquired. </a:t>
            </a:r>
            <a:r>
              <a:rPr lang="en-US" b="1" i="1" smtClean="0"/>
              <a:t>Note</a:t>
            </a:r>
            <a:r>
              <a:rPr lang="en-US" smtClean="0"/>
              <a:t>: Equipment purchased with federal funds shall be identified to indicate federal ownership by specific federal program (e.g. items purchased with Title I Part A monies must be marked as Title I, Part A with grant award year.)</a:t>
            </a:r>
          </a:p>
          <a:p>
            <a:r>
              <a:rPr lang="en-US" smtClean="0"/>
              <a:t>The </a:t>
            </a:r>
            <a:r>
              <a:rPr lang="en-US" b="1" smtClean="0"/>
              <a:t>source of property/vendor.</a:t>
            </a:r>
            <a:r>
              <a:rPr lang="en-US" smtClean="0"/>
              <a:t> </a:t>
            </a:r>
          </a:p>
          <a:p>
            <a:r>
              <a:rPr lang="en-US" smtClean="0"/>
              <a:t>The </a:t>
            </a:r>
            <a:r>
              <a:rPr lang="en-US" b="1" smtClean="0"/>
              <a:t>acquisition date</a:t>
            </a:r>
            <a:r>
              <a:rPr lang="en-US" smtClean="0"/>
              <a:t> and </a:t>
            </a:r>
            <a:r>
              <a:rPr lang="en-US" b="1" smtClean="0"/>
              <a:t>unit cost</a:t>
            </a:r>
            <a:r>
              <a:rPr lang="en-US" smtClean="0"/>
              <a:t>.</a:t>
            </a:r>
          </a:p>
          <a:p>
            <a:r>
              <a:rPr lang="en-US" smtClean="0"/>
              <a:t>The present </a:t>
            </a:r>
            <a:r>
              <a:rPr lang="en-US" b="1" smtClean="0"/>
              <a:t>location </a:t>
            </a:r>
            <a:r>
              <a:rPr lang="en-US" smtClean="0"/>
              <a:t>of the equipment.</a:t>
            </a:r>
          </a:p>
          <a:p>
            <a:r>
              <a:rPr lang="en-US" smtClean="0"/>
              <a:t>Indication of the </a:t>
            </a:r>
            <a:r>
              <a:rPr lang="en-US" b="1" smtClean="0"/>
              <a:t>use </a:t>
            </a:r>
            <a:r>
              <a:rPr lang="en-US" smtClean="0"/>
              <a:t>of the equipment.  For example, Title I classroom, Title I afterschool program, Title I Administration, etc.  </a:t>
            </a:r>
          </a:p>
          <a:p>
            <a:r>
              <a:rPr lang="en-US" smtClean="0"/>
              <a:t>The </a:t>
            </a:r>
            <a:r>
              <a:rPr lang="en-US" b="1" smtClean="0"/>
              <a:t>condition </a:t>
            </a:r>
            <a:r>
              <a:rPr lang="en-US" smtClean="0"/>
              <a:t>of the equipment. </a:t>
            </a:r>
          </a:p>
          <a:p>
            <a:r>
              <a:rPr lang="en-US" smtClean="0"/>
              <a:t>The </a:t>
            </a:r>
            <a:r>
              <a:rPr lang="en-US" b="1" smtClean="0"/>
              <a:t>date</a:t>
            </a:r>
            <a:r>
              <a:rPr lang="en-US" smtClean="0"/>
              <a:t> the information was reported on the inventory. </a:t>
            </a:r>
          </a:p>
          <a:p>
            <a:r>
              <a:rPr lang="en-US" smtClean="0"/>
              <a:t>Who holds </a:t>
            </a:r>
            <a:r>
              <a:rPr lang="en-US" b="1" smtClean="0"/>
              <a:t>title</a:t>
            </a:r>
            <a:r>
              <a:rPr lang="en-US" smtClean="0"/>
              <a:t> to the equipment?  If funds from more than one program was used to purchase the equipment then each programs should be listed as the Title, and if possible, notation of percentage should be listed.</a:t>
            </a:r>
          </a:p>
          <a:p>
            <a:r>
              <a:rPr lang="en-US" smtClean="0"/>
              <a:t>All pertinent information on the final transfer, replacement, or disposition of the equipment (including the date of disposal and sale price of the equipment).</a:t>
            </a:r>
          </a:p>
          <a:p>
            <a:r>
              <a:rPr lang="en-US" smtClean="0"/>
              <a:t>Inventory must be updated as equipment items are purged or new purchases are made.</a:t>
            </a:r>
          </a:p>
          <a:p>
            <a:r>
              <a:rPr lang="en-US" smtClean="0"/>
              <a:t>Equipment items purchased with federal funds are to be identified and physically marked as noted above. </a:t>
            </a:r>
          </a:p>
          <a:p>
            <a:r>
              <a:rPr lang="en-US" smtClean="0"/>
              <a:t>Adequate safeguards must be in place related to the loss, damage, or theft of the equipment. Any loss, damage, or theft should be investigated and fully documented.</a:t>
            </a:r>
          </a:p>
          <a:p>
            <a:r>
              <a:rPr lang="en-US" smtClean="0"/>
              <a:t>Adequate maintenance procedures should be implemented to keep the equipment in good condition.</a:t>
            </a:r>
          </a:p>
          <a:p>
            <a:r>
              <a:rPr lang="en-US" smtClean="0"/>
              <a:t>A physical inventory of equipment items must be taken and the results reconciled with the inventory records at least once every two years. </a:t>
            </a:r>
          </a:p>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762BC4-FBE7-4D5D-8397-7697DFB28980}" type="slidenum">
              <a:rPr lang="en-US" smtClean="0"/>
              <a:pPr fontAlgn="base">
                <a:spcBef>
                  <a:spcPct val="0"/>
                </a:spcBef>
                <a:spcAft>
                  <a:spcPct val="0"/>
                </a:spcAft>
                <a:defRPr/>
              </a:pPr>
              <a:t>17</a:t>
            </a:fld>
            <a:endParaRPr lang="en-US" smtClean="0"/>
          </a:p>
        </p:txBody>
      </p:sp>
    </p:spTree>
    <p:extLst>
      <p:ext uri="{BB962C8B-B14F-4D97-AF65-F5344CB8AC3E}">
        <p14:creationId xmlns:p14="http://schemas.microsoft.com/office/powerpoint/2010/main" val="1766870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LEA shall develop written procedures for ensuring an effective tracking system for all equipment used off site. </a:t>
            </a:r>
          </a:p>
          <a:p>
            <a:endParaRPr lang="en-US" smtClean="0"/>
          </a:p>
          <a:p>
            <a:r>
              <a:rPr lang="en-US" smtClean="0"/>
              <a:t>These procedures should include the process for requesting the use of and signing out Title I equipment utilized off site.  A sample form is provided in the manual that includes documentation of the date the equipment was taken off-site, use of the equipment, person responsible for the equipment use, date the equipment was returned and the condition of the equipment on return.  </a:t>
            </a:r>
          </a:p>
          <a:p>
            <a:endParaRPr lang="en-US" smtClean="0"/>
          </a:p>
        </p:txBody>
      </p:sp>
      <p:sp>
        <p:nvSpPr>
          <p:cNvPr id="4" name="Slide Number Placeholder 3"/>
          <p:cNvSpPr>
            <a:spLocks noGrp="1"/>
          </p:cNvSpPr>
          <p:nvPr>
            <p:ph type="sldNum" sz="quarter" idx="5"/>
          </p:nvPr>
        </p:nvSpPr>
        <p:spPr/>
        <p:txBody>
          <a:bodyPr/>
          <a:lstStyle/>
          <a:p>
            <a:pPr>
              <a:defRPr/>
            </a:pPr>
            <a:fld id="{82B09AC3-5596-4EE0-A979-870822427072}" type="slidenum">
              <a:rPr lang="en-US" smtClean="0"/>
              <a:pPr>
                <a:defRPr/>
              </a:pPr>
              <a:t>18</a:t>
            </a:fld>
            <a:endParaRPr lang="en-US"/>
          </a:p>
        </p:txBody>
      </p:sp>
    </p:spTree>
    <p:extLst>
      <p:ext uri="{BB962C8B-B14F-4D97-AF65-F5344CB8AC3E}">
        <p14:creationId xmlns:p14="http://schemas.microsoft.com/office/powerpoint/2010/main" val="3033702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 physical inventory of equipment purchased with federal funds shall be taken and the results reconciled with the equipment records </a:t>
            </a:r>
            <a:r>
              <a:rPr lang="en-US" b="1" smtClean="0"/>
              <a:t>at least once every two years</a:t>
            </a:r>
            <a:r>
              <a:rPr lang="en-US" smtClean="0"/>
              <a:t> in accordance with </a:t>
            </a:r>
            <a:r>
              <a:rPr lang="en-US" i="1" smtClean="0"/>
              <a:t>EDGAR 80.32(d)(1-2). </a:t>
            </a:r>
          </a:p>
          <a:p>
            <a:pPr eaLnBrk="1" hangingPunct="1">
              <a:spcBef>
                <a:spcPct val="0"/>
              </a:spcBef>
            </a:pPr>
            <a:endParaRPr lang="en-US" i="1" smtClean="0"/>
          </a:p>
          <a:p>
            <a:pPr eaLnBrk="1" hangingPunct="1">
              <a:spcBef>
                <a:spcPct val="0"/>
              </a:spcBef>
            </a:pPr>
            <a:r>
              <a:rPr lang="en-US" smtClean="0"/>
              <a:t>Any differences between quantities determined by the physical inspection and those shown in the accounting records shall be investigated to determine the causes of the difference. </a:t>
            </a:r>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DE8393-84A6-46DF-8B96-E7945F46410C}" type="slidenum">
              <a:rPr lang="en-US" smtClean="0"/>
              <a:pPr fontAlgn="base">
                <a:spcBef>
                  <a:spcPct val="0"/>
                </a:spcBef>
                <a:spcAft>
                  <a:spcPct val="0"/>
                </a:spcAft>
                <a:defRPr/>
              </a:pPr>
              <a:t>20</a:t>
            </a:fld>
            <a:endParaRPr lang="en-US" smtClean="0"/>
          </a:p>
        </p:txBody>
      </p:sp>
    </p:spTree>
    <p:extLst>
      <p:ext uri="{BB962C8B-B14F-4D97-AF65-F5344CB8AC3E}">
        <p14:creationId xmlns:p14="http://schemas.microsoft.com/office/powerpoint/2010/main" val="2085866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D689887-D501-4C50-9052-2E488ED9F469}" type="slidenum">
              <a:rPr lang="en-US" smtClean="0"/>
              <a:pPr>
                <a:defRPr/>
              </a:pPr>
              <a:t>21</a:t>
            </a:fld>
            <a:endParaRPr lang="en-US"/>
          </a:p>
        </p:txBody>
      </p:sp>
    </p:spTree>
    <p:extLst>
      <p:ext uri="{BB962C8B-B14F-4D97-AF65-F5344CB8AC3E}">
        <p14:creationId xmlns:p14="http://schemas.microsoft.com/office/powerpoint/2010/main" val="1365600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6CBF312-FAE7-483C-B344-CCABCFE025E8}" type="slidenum">
              <a:rPr lang="en-US" smtClean="0"/>
              <a:pPr>
                <a:defRPr/>
              </a:pPr>
              <a:t>22</a:t>
            </a:fld>
            <a:endParaRPr lang="en-US"/>
          </a:p>
        </p:txBody>
      </p:sp>
    </p:spTree>
    <p:extLst>
      <p:ext uri="{BB962C8B-B14F-4D97-AF65-F5344CB8AC3E}">
        <p14:creationId xmlns:p14="http://schemas.microsoft.com/office/powerpoint/2010/main" val="1298033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776A4A3-986B-4409-A890-B6062674823E}" type="slidenum">
              <a:rPr lang="en-US" smtClean="0"/>
              <a:pPr>
                <a:defRPr/>
              </a:pPr>
              <a:t>23</a:t>
            </a:fld>
            <a:endParaRPr lang="en-US"/>
          </a:p>
        </p:txBody>
      </p:sp>
    </p:spTree>
    <p:extLst>
      <p:ext uri="{BB962C8B-B14F-4D97-AF65-F5344CB8AC3E}">
        <p14:creationId xmlns:p14="http://schemas.microsoft.com/office/powerpoint/2010/main" val="1011768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7545629-AC2B-4E63-9996-E3DD20D1049E}" type="slidenum">
              <a:rPr lang="en-US" smtClean="0"/>
              <a:pPr>
                <a:defRPr/>
              </a:pPr>
              <a:t>24</a:t>
            </a:fld>
            <a:endParaRPr lang="en-US"/>
          </a:p>
        </p:txBody>
      </p:sp>
    </p:spTree>
    <p:extLst>
      <p:ext uri="{BB962C8B-B14F-4D97-AF65-F5344CB8AC3E}">
        <p14:creationId xmlns:p14="http://schemas.microsoft.com/office/powerpoint/2010/main" val="3913167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5A0E9E5-4051-48D9-B446-69FAC6AA22A4}" type="slidenum">
              <a:rPr lang="en-US" smtClean="0"/>
              <a:pPr>
                <a:defRPr/>
              </a:pPr>
              <a:t>25</a:t>
            </a:fld>
            <a:endParaRPr lang="en-US"/>
          </a:p>
        </p:txBody>
      </p:sp>
    </p:spTree>
    <p:extLst>
      <p:ext uri="{BB962C8B-B14F-4D97-AF65-F5344CB8AC3E}">
        <p14:creationId xmlns:p14="http://schemas.microsoft.com/office/powerpoint/2010/main" val="247433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2FC357E-797A-46C7-8286-065F885B2DD2}" type="slidenum">
              <a:rPr lang="en-US" smtClean="0"/>
              <a:pPr>
                <a:defRPr/>
              </a:pPr>
              <a:t>26</a:t>
            </a:fld>
            <a:endParaRPr lang="en-US"/>
          </a:p>
        </p:txBody>
      </p:sp>
    </p:spTree>
    <p:extLst>
      <p:ext uri="{BB962C8B-B14F-4D97-AF65-F5344CB8AC3E}">
        <p14:creationId xmlns:p14="http://schemas.microsoft.com/office/powerpoint/2010/main" val="4024021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339653D-FE1B-40A4-874E-67E7B4B41EDF}" type="slidenum">
              <a:rPr lang="en-US" smtClean="0"/>
              <a:pPr>
                <a:defRPr/>
              </a:pPr>
              <a:t>27</a:t>
            </a:fld>
            <a:endParaRPr lang="en-US"/>
          </a:p>
        </p:txBody>
      </p:sp>
    </p:spTree>
    <p:extLst>
      <p:ext uri="{BB962C8B-B14F-4D97-AF65-F5344CB8AC3E}">
        <p14:creationId xmlns:p14="http://schemas.microsoft.com/office/powerpoint/2010/main" val="1635356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There are several laws and regulations that require an inventory.  One is </a:t>
            </a:r>
          </a:p>
          <a:p>
            <a:pPr>
              <a:defRPr/>
            </a:pPr>
            <a:r>
              <a:rPr lang="en-US" dirty="0" smtClean="0"/>
              <a:t>EDGAR 80.20… </a:t>
            </a:r>
          </a:p>
          <a:p>
            <a:pPr marL="170902" indent="-170902">
              <a:buFont typeface="Arial" pitchFamily="34" charset="0"/>
              <a:buChar char="•"/>
              <a:defRPr/>
            </a:pPr>
            <a:r>
              <a:rPr lang="en-US" dirty="0" smtClean="0"/>
              <a:t>Accountability for real and personal property</a:t>
            </a:r>
          </a:p>
          <a:p>
            <a:pPr marL="170902" indent="-170902">
              <a:buFont typeface="Arial" pitchFamily="34" charset="0"/>
              <a:buChar char="•"/>
              <a:defRPr/>
            </a:pPr>
            <a:r>
              <a:rPr lang="en-US" dirty="0" smtClean="0"/>
              <a:t>Make sure the equipment is used for the purpose in which is authorized</a:t>
            </a:r>
          </a:p>
          <a:p>
            <a:pPr marL="170902" indent="-170902">
              <a:buFont typeface="Arial" pitchFamily="34" charset="0"/>
              <a:buChar char="•"/>
              <a:defRPr/>
            </a:pPr>
            <a:r>
              <a:rPr lang="en-US" dirty="0" smtClean="0"/>
              <a:t>Ensures compliance with the laws in which the equipment was purchased. </a:t>
            </a:r>
          </a:p>
          <a:p>
            <a:pPr>
              <a:buFont typeface="Arial" pitchFamily="34" charset="0"/>
              <a:buNone/>
              <a:defRPr/>
            </a:pPr>
            <a:endParaRPr lang="en-US" dirty="0" smtClean="0"/>
          </a:p>
          <a:p>
            <a:pPr>
              <a:buFont typeface="Arial" pitchFamily="34" charset="0"/>
              <a:buNone/>
              <a:defRPr/>
            </a:pPr>
            <a:r>
              <a:rPr lang="en-US" dirty="0" smtClean="0"/>
              <a:t>For example, if you purchased computers for a reading lab, which is allowable if that is the identified need, then the computers can not be used in a music classroom (unallowable for Title I)</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CE91E13E-78E2-491A-8084-07EAD5E01D08}" type="slidenum">
              <a:rPr lang="en-US" smtClean="0"/>
              <a:pPr>
                <a:defRPr/>
              </a:pPr>
              <a:t>5</a:t>
            </a:fld>
            <a:endParaRPr lang="en-US"/>
          </a:p>
        </p:txBody>
      </p:sp>
    </p:spTree>
    <p:extLst>
      <p:ext uri="{BB962C8B-B14F-4D97-AF65-F5344CB8AC3E}">
        <p14:creationId xmlns:p14="http://schemas.microsoft.com/office/powerpoint/2010/main" val="142430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FDA1F98-D114-4768-806F-6FC3B3CE94A3}" type="slidenum">
              <a:rPr lang="en-US" smtClean="0"/>
              <a:pPr>
                <a:defRPr/>
              </a:pPr>
              <a:t>31</a:t>
            </a:fld>
            <a:endParaRPr lang="en-US"/>
          </a:p>
        </p:txBody>
      </p:sp>
    </p:spTree>
    <p:extLst>
      <p:ext uri="{BB962C8B-B14F-4D97-AF65-F5344CB8AC3E}">
        <p14:creationId xmlns:p14="http://schemas.microsoft.com/office/powerpoint/2010/main" val="1255908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8AFAE4A-0CFA-46F1-B556-79E12543049E}" type="slidenum">
              <a:rPr lang="en-US" smtClean="0"/>
              <a:pPr>
                <a:defRPr/>
              </a:pPr>
              <a:t>32</a:t>
            </a:fld>
            <a:endParaRPr lang="en-US"/>
          </a:p>
        </p:txBody>
      </p:sp>
    </p:spTree>
    <p:extLst>
      <p:ext uri="{BB962C8B-B14F-4D97-AF65-F5344CB8AC3E}">
        <p14:creationId xmlns:p14="http://schemas.microsoft.com/office/powerpoint/2010/main" val="15377071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36CEEE6-4031-4215-9398-B77F33876F52}" type="slidenum">
              <a:rPr lang="en-US" smtClean="0"/>
              <a:pPr>
                <a:defRPr/>
              </a:pPr>
              <a:t>33</a:t>
            </a:fld>
            <a:endParaRPr lang="en-US"/>
          </a:p>
        </p:txBody>
      </p:sp>
    </p:spTree>
    <p:extLst>
      <p:ext uri="{BB962C8B-B14F-4D97-AF65-F5344CB8AC3E}">
        <p14:creationId xmlns:p14="http://schemas.microsoft.com/office/powerpoint/2010/main" val="2915415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20ADD63-D565-4F2E-A495-5EC6FFE9DF74}" type="slidenum">
              <a:rPr lang="en-US" smtClean="0"/>
              <a:pPr>
                <a:defRPr/>
              </a:pPr>
              <a:t>34</a:t>
            </a:fld>
            <a:endParaRPr lang="en-US"/>
          </a:p>
        </p:txBody>
      </p:sp>
    </p:spTree>
    <p:extLst>
      <p:ext uri="{BB962C8B-B14F-4D97-AF65-F5344CB8AC3E}">
        <p14:creationId xmlns:p14="http://schemas.microsoft.com/office/powerpoint/2010/main" val="30799480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CBF3BF8-4C62-4379-939D-2A9400D97F5F}" type="slidenum">
              <a:rPr lang="en-US" smtClean="0"/>
              <a:pPr>
                <a:defRPr/>
              </a:pPr>
              <a:t>35</a:t>
            </a:fld>
            <a:endParaRPr lang="en-US"/>
          </a:p>
        </p:txBody>
      </p:sp>
    </p:spTree>
    <p:extLst>
      <p:ext uri="{BB962C8B-B14F-4D97-AF65-F5344CB8AC3E}">
        <p14:creationId xmlns:p14="http://schemas.microsoft.com/office/powerpoint/2010/main" val="15385261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AE72A5B-A7F6-41C4-823D-9993A0E30215}" type="slidenum">
              <a:rPr lang="en-US" smtClean="0"/>
              <a:pPr>
                <a:defRPr/>
              </a:pPr>
              <a:t>36</a:t>
            </a:fld>
            <a:endParaRPr lang="en-US"/>
          </a:p>
        </p:txBody>
      </p:sp>
    </p:spTree>
    <p:extLst>
      <p:ext uri="{BB962C8B-B14F-4D97-AF65-F5344CB8AC3E}">
        <p14:creationId xmlns:p14="http://schemas.microsoft.com/office/powerpoint/2010/main" val="1711966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AE72A5B-A7F6-41C4-823D-9993A0E30215}" type="slidenum">
              <a:rPr lang="en-US" smtClean="0"/>
              <a:pPr>
                <a:defRPr/>
              </a:pPr>
              <a:t>37</a:t>
            </a:fld>
            <a:endParaRPr lang="en-US"/>
          </a:p>
        </p:txBody>
      </p:sp>
    </p:spTree>
    <p:extLst>
      <p:ext uri="{BB962C8B-B14F-4D97-AF65-F5344CB8AC3E}">
        <p14:creationId xmlns:p14="http://schemas.microsoft.com/office/powerpoint/2010/main" val="26360204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E3A1EA8-5063-4638-BC7A-AF7F03CAAAA7}" type="slidenum">
              <a:rPr lang="en-US" smtClean="0"/>
              <a:pPr>
                <a:defRPr/>
              </a:pPr>
              <a:t>38</a:t>
            </a:fld>
            <a:endParaRPr lang="en-US"/>
          </a:p>
        </p:txBody>
      </p:sp>
    </p:spTree>
    <p:extLst>
      <p:ext uri="{BB962C8B-B14F-4D97-AF65-F5344CB8AC3E}">
        <p14:creationId xmlns:p14="http://schemas.microsoft.com/office/powerpoint/2010/main" val="3068332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735979E-B32C-45A9-8A69-09BD18587CA8}" type="slidenum">
              <a:rPr lang="en-US" smtClean="0"/>
              <a:pPr>
                <a:defRPr/>
              </a:pPr>
              <a:t>39</a:t>
            </a:fld>
            <a:endParaRPr lang="en-US"/>
          </a:p>
        </p:txBody>
      </p:sp>
    </p:spTree>
    <p:extLst>
      <p:ext uri="{BB962C8B-B14F-4D97-AF65-F5344CB8AC3E}">
        <p14:creationId xmlns:p14="http://schemas.microsoft.com/office/powerpoint/2010/main" val="12762660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DFDB7EF-598A-496A-9E07-B39F950B5F92}" type="slidenum">
              <a:rPr lang="en-US" smtClean="0"/>
              <a:pPr>
                <a:defRPr/>
              </a:pPr>
              <a:t>40</a:t>
            </a:fld>
            <a:endParaRPr lang="en-US"/>
          </a:p>
        </p:txBody>
      </p:sp>
    </p:spTree>
    <p:extLst>
      <p:ext uri="{BB962C8B-B14F-4D97-AF65-F5344CB8AC3E}">
        <p14:creationId xmlns:p14="http://schemas.microsoft.com/office/powerpoint/2010/main" val="1322291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There are several laws and regulations that require an inventory.  One is </a:t>
            </a:r>
          </a:p>
          <a:p>
            <a:pPr>
              <a:defRPr/>
            </a:pPr>
            <a:r>
              <a:rPr lang="en-US" dirty="0" smtClean="0"/>
              <a:t>EDGAR 80.20… </a:t>
            </a:r>
          </a:p>
          <a:p>
            <a:pPr marL="170902" indent="-170902">
              <a:buFont typeface="Arial" pitchFamily="34" charset="0"/>
              <a:buChar char="•"/>
              <a:defRPr/>
            </a:pPr>
            <a:r>
              <a:rPr lang="en-US" dirty="0" smtClean="0"/>
              <a:t>Accountability for real and personal property</a:t>
            </a:r>
          </a:p>
          <a:p>
            <a:pPr marL="170902" indent="-170902">
              <a:buFont typeface="Arial" pitchFamily="34" charset="0"/>
              <a:buChar char="•"/>
              <a:defRPr/>
            </a:pPr>
            <a:r>
              <a:rPr lang="en-US" dirty="0" smtClean="0"/>
              <a:t>Make sure the equipment is used for the purpose in which is authorized</a:t>
            </a:r>
          </a:p>
          <a:p>
            <a:pPr marL="170902" indent="-170902">
              <a:buFont typeface="Arial" pitchFamily="34" charset="0"/>
              <a:buChar char="•"/>
              <a:defRPr/>
            </a:pPr>
            <a:r>
              <a:rPr lang="en-US" dirty="0" smtClean="0"/>
              <a:t>Ensures compliance with the laws in which the equipment was purchased. </a:t>
            </a:r>
          </a:p>
          <a:p>
            <a:pPr>
              <a:buFont typeface="Arial" pitchFamily="34" charset="0"/>
              <a:buNone/>
              <a:defRPr/>
            </a:pPr>
            <a:endParaRPr lang="en-US" dirty="0" smtClean="0"/>
          </a:p>
          <a:p>
            <a:pPr>
              <a:buFont typeface="Arial" pitchFamily="34" charset="0"/>
              <a:buNone/>
              <a:defRPr/>
            </a:pPr>
            <a:r>
              <a:rPr lang="en-US" dirty="0" smtClean="0"/>
              <a:t>For example, if you purchased computers for a reading lab, which is allowable if that is the identified need, then the computers can not be used in a music classroom (unallowable for Title I)</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CE91E13E-78E2-491A-8084-07EAD5E01D08}" type="slidenum">
              <a:rPr lang="en-US" smtClean="0"/>
              <a:pPr>
                <a:defRPr/>
              </a:pPr>
              <a:t>6</a:t>
            </a:fld>
            <a:endParaRPr lang="en-US"/>
          </a:p>
        </p:txBody>
      </p:sp>
    </p:spTree>
    <p:extLst>
      <p:ext uri="{BB962C8B-B14F-4D97-AF65-F5344CB8AC3E}">
        <p14:creationId xmlns:p14="http://schemas.microsoft.com/office/powerpoint/2010/main" val="26281973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4A88936-13E8-498E-A4C2-0A0ECB7EBC22}" type="slidenum">
              <a:rPr lang="en-US" smtClean="0"/>
              <a:pPr>
                <a:defRPr/>
              </a:pPr>
              <a:t>41</a:t>
            </a:fld>
            <a:endParaRPr lang="en-US"/>
          </a:p>
        </p:txBody>
      </p:sp>
    </p:spTree>
    <p:extLst>
      <p:ext uri="{BB962C8B-B14F-4D97-AF65-F5344CB8AC3E}">
        <p14:creationId xmlns:p14="http://schemas.microsoft.com/office/powerpoint/2010/main" val="2286497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4A88936-13E8-498E-A4C2-0A0ECB7EBC22}" type="slidenum">
              <a:rPr lang="en-US" smtClean="0"/>
              <a:pPr>
                <a:defRPr/>
              </a:pPr>
              <a:t>42</a:t>
            </a:fld>
            <a:endParaRPr lang="en-US"/>
          </a:p>
        </p:txBody>
      </p:sp>
    </p:spTree>
    <p:extLst>
      <p:ext uri="{BB962C8B-B14F-4D97-AF65-F5344CB8AC3E}">
        <p14:creationId xmlns:p14="http://schemas.microsoft.com/office/powerpoint/2010/main" val="2237639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a:p>
            <a:r>
              <a:rPr lang="en-US" smtClean="0"/>
              <a:t>inventory review requirements ensure that LEAs meet federal guidance for controlling and accounting for inventory in accordance with Title I, Part A laws and policies. The procedures and processes of an inventory have the following functions:</a:t>
            </a:r>
          </a:p>
          <a:p>
            <a:endParaRPr lang="en-US" smtClean="0"/>
          </a:p>
        </p:txBody>
      </p:sp>
      <p:sp>
        <p:nvSpPr>
          <p:cNvPr id="4" name="Slide Number Placeholder 3"/>
          <p:cNvSpPr>
            <a:spLocks noGrp="1"/>
          </p:cNvSpPr>
          <p:nvPr>
            <p:ph type="sldNum" sz="quarter" idx="5"/>
          </p:nvPr>
        </p:nvSpPr>
        <p:spPr/>
        <p:txBody>
          <a:bodyPr/>
          <a:lstStyle/>
          <a:p>
            <a:pPr>
              <a:defRPr/>
            </a:pPr>
            <a:fld id="{64F66B83-F9B5-473B-9734-D312B6801FA9}" type="slidenum">
              <a:rPr lang="en-US" smtClean="0"/>
              <a:pPr>
                <a:defRPr/>
              </a:pPr>
              <a:t>7</a:t>
            </a:fld>
            <a:endParaRPr lang="en-US"/>
          </a:p>
        </p:txBody>
      </p:sp>
    </p:spTree>
    <p:extLst>
      <p:ext uri="{BB962C8B-B14F-4D97-AF65-F5344CB8AC3E}">
        <p14:creationId xmlns:p14="http://schemas.microsoft.com/office/powerpoint/2010/main" val="4198250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a:p>
            <a:r>
              <a:rPr lang="en-US" smtClean="0"/>
              <a:t>inventory review requirements ensure that LEAs meet federal guidance for controlling and accounting for inventory in accordance with Title I, Part A laws and policies. The procedures and processes of an inventory have the following functions:</a:t>
            </a:r>
          </a:p>
          <a:p>
            <a:endParaRPr lang="en-US" smtClean="0"/>
          </a:p>
        </p:txBody>
      </p:sp>
      <p:sp>
        <p:nvSpPr>
          <p:cNvPr id="4" name="Slide Number Placeholder 3"/>
          <p:cNvSpPr>
            <a:spLocks noGrp="1"/>
          </p:cNvSpPr>
          <p:nvPr>
            <p:ph type="sldNum" sz="quarter" idx="5"/>
          </p:nvPr>
        </p:nvSpPr>
        <p:spPr/>
        <p:txBody>
          <a:bodyPr/>
          <a:lstStyle/>
          <a:p>
            <a:pPr>
              <a:defRPr/>
            </a:pPr>
            <a:fld id="{64F66B83-F9B5-473B-9734-D312B6801FA9}" type="slidenum">
              <a:rPr lang="en-US" smtClean="0"/>
              <a:pPr>
                <a:defRPr/>
              </a:pPr>
              <a:t>8</a:t>
            </a:fld>
            <a:endParaRPr lang="en-US"/>
          </a:p>
        </p:txBody>
      </p:sp>
    </p:spTree>
    <p:extLst>
      <p:ext uri="{BB962C8B-B14F-4D97-AF65-F5344CB8AC3E}">
        <p14:creationId xmlns:p14="http://schemas.microsoft.com/office/powerpoint/2010/main" val="4062645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a:defRPr/>
            </a:pPr>
            <a:r>
              <a:rPr lang="en-US" b="1" dirty="0" smtClean="0"/>
              <a:t>Equipment:  </a:t>
            </a:r>
            <a:r>
              <a:rPr lang="en-US" dirty="0" smtClean="0"/>
              <a:t>STATE Definition then say…..Regardless of the control levels selected, LEA Title I directors must develop and maintain controls to ensure that all Title I property is purchased in accordance with the LEA’s procurement procedures and that adequate controls are maintained to safeguard all equipment purchased with Title I funds.</a:t>
            </a:r>
            <a:r>
              <a:rPr lang="en-US" b="1" dirty="0" smtClean="0"/>
              <a:t> </a:t>
            </a:r>
            <a:r>
              <a:rPr lang="en-US" dirty="0" smtClean="0"/>
              <a:t>Therefore an </a:t>
            </a:r>
            <a:r>
              <a:rPr lang="en-US" dirty="0" err="1" smtClean="0"/>
              <a:t>inv</a:t>
            </a:r>
            <a:endParaRPr lang="en-US" dirty="0" smtClean="0"/>
          </a:p>
          <a:p>
            <a:pPr>
              <a:defRPr/>
            </a:pPr>
            <a:r>
              <a:rPr lang="en-US" dirty="0" err="1" smtClean="0"/>
              <a:t>entory</a:t>
            </a:r>
            <a:r>
              <a:rPr lang="en-US" dirty="0" smtClean="0"/>
              <a:t> shall be maintained for all tangible property with a useful life of one year, regardless of the acquisition cost. </a:t>
            </a:r>
          </a:p>
          <a:p>
            <a:pPr>
              <a:defRPr/>
            </a:pPr>
            <a:endParaRPr lang="en-US" dirty="0" smtClean="0"/>
          </a:p>
          <a:p>
            <a:pPr>
              <a:defRPr/>
            </a:pPr>
            <a:r>
              <a:rPr lang="en-US" b="1" dirty="0" smtClean="0"/>
              <a:t>Supplies</a:t>
            </a:r>
            <a:r>
              <a:rPr lang="en-US" dirty="0" smtClean="0"/>
              <a:t> are considered to be consumable items…once used must be replaced…However, LEAs should have adequate internal control procedures that include a process for labeling and locating property, including supplies, purchased with federal funds.  The information maintained about supplies purchased with federal funds will provide documentation to prove all costs are necessary, reasonable and allocable, as required under OMB Circular A-87.  </a:t>
            </a:r>
          </a:p>
          <a:p>
            <a:pPr>
              <a:defRPr/>
            </a:pPr>
            <a:endParaRPr lang="en-US" dirty="0" smtClean="0"/>
          </a:p>
          <a:p>
            <a:pPr>
              <a:defRPr/>
            </a:pPr>
            <a:r>
              <a:rPr lang="en-US" b="1" dirty="0" err="1" smtClean="0"/>
              <a:t>Pilferable</a:t>
            </a:r>
            <a:r>
              <a:rPr lang="en-US" b="1" dirty="0" smtClean="0"/>
              <a:t> Items:  </a:t>
            </a:r>
            <a:r>
              <a:rPr lang="en-US" dirty="0" smtClean="0"/>
              <a:t>A January 2010 audit report by the Office of Inspector General (OIG) on the State of Pennsylvania’s Philadelphia Title I programs indicated that a large number of what was termed as </a:t>
            </a:r>
            <a:r>
              <a:rPr lang="en-US" dirty="0" err="1" smtClean="0"/>
              <a:t>pilferable</a:t>
            </a:r>
            <a:r>
              <a:rPr lang="en-US" dirty="0" smtClean="0"/>
              <a:t> items were not included on any inventory report. </a:t>
            </a:r>
            <a:r>
              <a:rPr lang="en-US" dirty="0" err="1" smtClean="0"/>
              <a:t>Pilferable</a:t>
            </a:r>
            <a:r>
              <a:rPr lang="en-US" dirty="0" smtClean="0"/>
              <a:t> items are defined as those items that may be easily be lost or stolen. There has been significant advancement in technology and many significant technology items are now available for well under $5000 per unit cost. As a result of the OIG 2010 Philadelphia Audit Report, items considered to be </a:t>
            </a:r>
            <a:r>
              <a:rPr lang="en-US" dirty="0" err="1" smtClean="0"/>
              <a:t>pilferable</a:t>
            </a:r>
            <a:r>
              <a:rPr lang="en-US" dirty="0" smtClean="0"/>
              <a:t> items and purchased with federal funds </a:t>
            </a:r>
            <a:r>
              <a:rPr lang="en-US" b="1" dirty="0" smtClean="0"/>
              <a:t>must now be included on any inventory report</a:t>
            </a:r>
            <a:r>
              <a:rPr lang="en-US" dirty="0" smtClean="0"/>
              <a:t>. </a:t>
            </a:r>
          </a:p>
          <a:p>
            <a:pPr>
              <a:defRPr/>
            </a:pPr>
            <a:endParaRPr lang="en-US" dirty="0" smtClean="0"/>
          </a:p>
          <a:p>
            <a:pPr>
              <a:defRPr/>
            </a:pPr>
            <a:r>
              <a:rPr lang="en-US" dirty="0" err="1" smtClean="0"/>
              <a:t>Pilferable</a:t>
            </a:r>
            <a:r>
              <a:rPr lang="en-US" dirty="0" smtClean="0"/>
              <a:t> items would be but not limited to: cell phones, </a:t>
            </a:r>
            <a:r>
              <a:rPr lang="en-US" dirty="0" err="1" smtClean="0"/>
              <a:t>iPads</a:t>
            </a:r>
            <a:r>
              <a:rPr lang="en-US" dirty="0" smtClean="0"/>
              <a:t>, tablets, iPods, graphing calculators, software, projectors, cameras, camcorders, DVD players, computer equipment, and televisions. </a:t>
            </a:r>
          </a:p>
          <a:p>
            <a:pPr>
              <a:defRPr/>
            </a:pPr>
            <a:endParaRPr lang="en-US" b="1" dirty="0"/>
          </a:p>
        </p:txBody>
      </p:sp>
      <p:sp>
        <p:nvSpPr>
          <p:cNvPr id="4" name="Slide Number Placeholder 3"/>
          <p:cNvSpPr>
            <a:spLocks noGrp="1"/>
          </p:cNvSpPr>
          <p:nvPr>
            <p:ph type="sldNum" sz="quarter" idx="5"/>
          </p:nvPr>
        </p:nvSpPr>
        <p:spPr/>
        <p:txBody>
          <a:bodyPr/>
          <a:lstStyle/>
          <a:p>
            <a:pPr>
              <a:defRPr/>
            </a:pPr>
            <a:fld id="{9F0CA1D3-3D55-49C9-B452-13B632D5B4F0}" type="slidenum">
              <a:rPr lang="en-US" smtClean="0"/>
              <a:pPr>
                <a:defRPr/>
              </a:pPr>
              <a:t>9</a:t>
            </a:fld>
            <a:endParaRPr lang="en-US"/>
          </a:p>
        </p:txBody>
      </p:sp>
    </p:spTree>
    <p:extLst>
      <p:ext uri="{BB962C8B-B14F-4D97-AF65-F5344CB8AC3E}">
        <p14:creationId xmlns:p14="http://schemas.microsoft.com/office/powerpoint/2010/main" val="411794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Each LEA should have a process more maintaining an Inventory of Equipment:</a:t>
            </a:r>
          </a:p>
          <a:p>
            <a:endParaRPr lang="en-US" smtClean="0"/>
          </a:p>
          <a:p>
            <a:r>
              <a:rPr lang="en-US" smtClean="0"/>
              <a:t>The components of inventory management as outlined in EDGAR 80.32(c)-(e) and 80.33(b) includes procedures for equipment use, equipment management requirements, equipment disposition and supplies disposition.  These components are further defined by written procedures for the following areas:  </a:t>
            </a:r>
            <a:endParaRPr lang="en-US" b="1" smtClean="0"/>
          </a:p>
          <a:p>
            <a:endParaRPr lang="en-US" smtClean="0"/>
          </a:p>
          <a:p>
            <a:r>
              <a:rPr lang="en-US" smtClean="0"/>
              <a:t>We will discuss each of these on the next few slides.  </a:t>
            </a:r>
          </a:p>
          <a:p>
            <a:endParaRPr lang="en-US" smtClean="0"/>
          </a:p>
        </p:txBody>
      </p:sp>
      <p:sp>
        <p:nvSpPr>
          <p:cNvPr id="4" name="Slide Number Placeholder 3"/>
          <p:cNvSpPr>
            <a:spLocks noGrp="1"/>
          </p:cNvSpPr>
          <p:nvPr>
            <p:ph type="sldNum" sz="quarter" idx="5"/>
          </p:nvPr>
        </p:nvSpPr>
        <p:spPr/>
        <p:txBody>
          <a:bodyPr/>
          <a:lstStyle/>
          <a:p>
            <a:pPr>
              <a:defRPr/>
            </a:pPr>
            <a:fld id="{2CCD2D1C-0BBE-4466-8FEA-CE9BBA2F15CD}" type="slidenum">
              <a:rPr lang="en-US" smtClean="0"/>
              <a:pPr>
                <a:defRPr/>
              </a:pPr>
              <a:t>14</a:t>
            </a:fld>
            <a:endParaRPr lang="en-US"/>
          </a:p>
        </p:txBody>
      </p:sp>
    </p:spTree>
    <p:extLst>
      <p:ext uri="{BB962C8B-B14F-4D97-AF65-F5344CB8AC3E}">
        <p14:creationId xmlns:p14="http://schemas.microsoft.com/office/powerpoint/2010/main" val="2890893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Inventory management procedures begin with a process of determining the need and use of the equipment.  </a:t>
            </a:r>
          </a:p>
          <a:p>
            <a:endParaRPr lang="en-US" smtClean="0"/>
          </a:p>
          <a:p>
            <a:r>
              <a:rPr lang="en-US" smtClean="0"/>
              <a:t>All equipment purchased with federal funds must be in accordance with the regulations of the funding source.  </a:t>
            </a:r>
          </a:p>
          <a:p>
            <a:endParaRPr lang="en-US" smtClean="0"/>
          </a:p>
          <a:p>
            <a:r>
              <a:rPr lang="en-US" smtClean="0"/>
              <a:t>The equipment purchased must also be reasonable and necessary for the purpose of the program.  Once purchased, the equipment must continue to be used for that or a related purpose.  </a:t>
            </a:r>
          </a:p>
          <a:p>
            <a:r>
              <a:rPr lang="en-US" smtClean="0"/>
              <a:t> </a:t>
            </a:r>
          </a:p>
          <a:p>
            <a:r>
              <a:rPr lang="en-US" smtClean="0"/>
              <a:t>The requisition for purchase of equipment should follow the LEAs internal control procedures. </a:t>
            </a:r>
          </a:p>
          <a:p>
            <a:endParaRPr lang="en-US" smtClean="0"/>
          </a:p>
          <a:p>
            <a:r>
              <a:rPr lang="en-US" smtClean="0"/>
              <a:t> Procedures should be in place to ensure prior approval of all purchases and provide specifications for receiving the equipment, and issuing the equipment to the proper locations. </a:t>
            </a:r>
          </a:p>
        </p:txBody>
      </p:sp>
      <p:sp>
        <p:nvSpPr>
          <p:cNvPr id="4" name="Slide Number Placeholder 3"/>
          <p:cNvSpPr>
            <a:spLocks noGrp="1"/>
          </p:cNvSpPr>
          <p:nvPr>
            <p:ph type="sldNum" sz="quarter" idx="5"/>
          </p:nvPr>
        </p:nvSpPr>
        <p:spPr/>
        <p:txBody>
          <a:bodyPr/>
          <a:lstStyle/>
          <a:p>
            <a:pPr>
              <a:defRPr/>
            </a:pPr>
            <a:fld id="{DF29A527-3014-41C7-A491-E105E40CED92}" type="slidenum">
              <a:rPr lang="en-US" smtClean="0"/>
              <a:pPr>
                <a:defRPr/>
              </a:pPr>
              <a:t>15</a:t>
            </a:fld>
            <a:endParaRPr lang="en-US"/>
          </a:p>
        </p:txBody>
      </p:sp>
    </p:spTree>
    <p:extLst>
      <p:ext uri="{BB962C8B-B14F-4D97-AF65-F5344CB8AC3E}">
        <p14:creationId xmlns:p14="http://schemas.microsoft.com/office/powerpoint/2010/main" val="3867037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Once equipment has been received the LEA must have a </a:t>
            </a:r>
            <a:r>
              <a:rPr lang="en-US" b="1" smtClean="0"/>
              <a:t>procedure in place for entering the information into the LEAs inventory management system.</a:t>
            </a:r>
            <a:r>
              <a:rPr lang="en-US" smtClean="0"/>
              <a:t>  </a:t>
            </a:r>
          </a:p>
          <a:p>
            <a:endParaRPr lang="en-US" smtClean="0"/>
          </a:p>
          <a:p>
            <a:r>
              <a:rPr lang="en-US" smtClean="0"/>
              <a:t>The Title I Director and Title I school principal is responsible for the management and inventory of such equipment. The inventory must be available for review and evaluation. One copy should be kept in the Title I school and another copy in the Title I district office. </a:t>
            </a:r>
          </a:p>
          <a:p>
            <a:endParaRPr lang="en-US" smtClean="0"/>
          </a:p>
          <a:p>
            <a:r>
              <a:rPr lang="en-US" smtClean="0"/>
              <a:t>The written procedures should include the following requirements for equipment items purchased with federal funds. </a:t>
            </a:r>
          </a:p>
          <a:p>
            <a:r>
              <a:rPr lang="en-US" smtClean="0"/>
              <a:t> </a:t>
            </a:r>
          </a:p>
          <a:p>
            <a:r>
              <a:rPr lang="en-US" smtClean="0"/>
              <a:t>All equipment should be properly tagged and labeled for inventory tracking.</a:t>
            </a:r>
          </a:p>
          <a:p>
            <a:r>
              <a:rPr lang="en-US" smtClean="0"/>
              <a:t> </a:t>
            </a:r>
          </a:p>
          <a:p>
            <a:r>
              <a:rPr lang="en-US" smtClean="0"/>
              <a:t>The school shall retain such property in a program as long as there is need for such property to accomplish the purpose of the program for which it was purchased.</a:t>
            </a:r>
          </a:p>
          <a:p>
            <a:r>
              <a:rPr lang="en-US" smtClean="0"/>
              <a:t> </a:t>
            </a:r>
          </a:p>
          <a:p>
            <a:r>
              <a:rPr lang="en-US" smtClean="0"/>
              <a:t>The inventory must be current and available for review and audit.  </a:t>
            </a:r>
          </a:p>
        </p:txBody>
      </p:sp>
      <p:sp>
        <p:nvSpPr>
          <p:cNvPr id="4" name="Slide Number Placeholder 3"/>
          <p:cNvSpPr>
            <a:spLocks noGrp="1"/>
          </p:cNvSpPr>
          <p:nvPr>
            <p:ph type="sldNum" sz="quarter" idx="5"/>
          </p:nvPr>
        </p:nvSpPr>
        <p:spPr/>
        <p:txBody>
          <a:bodyPr/>
          <a:lstStyle/>
          <a:p>
            <a:pPr>
              <a:defRPr/>
            </a:pPr>
            <a:fld id="{F656D11C-9B0E-45A4-BB69-F9C0AE6BA027}" type="slidenum">
              <a:rPr lang="en-US" smtClean="0"/>
              <a:pPr>
                <a:defRPr/>
              </a:pPr>
              <a:t>16</a:t>
            </a:fld>
            <a:endParaRPr lang="en-US"/>
          </a:p>
        </p:txBody>
      </p:sp>
    </p:spTree>
    <p:extLst>
      <p:ext uri="{BB962C8B-B14F-4D97-AF65-F5344CB8AC3E}">
        <p14:creationId xmlns:p14="http://schemas.microsoft.com/office/powerpoint/2010/main" val="2456596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5/25/2015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5/25/2015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5/25/2015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5/25/2015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wilkes@doe.k12.ga.us" TargetMode="External"/><Relationship Id="rId2" Type="http://schemas.openxmlformats.org/officeDocument/2006/relationships/hyperlink" Target="mailto:gmcelveen@doe.k12.ga.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twilkes@doe.k12.ga.us" TargetMode="External"/><Relationship Id="rId2" Type="http://schemas.openxmlformats.org/officeDocument/2006/relationships/hyperlink" Target="mailto:gmcelveen@doe.k12.ga.u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0" dirty="0"/>
              <a:t>Title I, Part A </a:t>
            </a:r>
            <a:br>
              <a:rPr lang="en-US" sz="4400" b="0" dirty="0"/>
            </a:br>
            <a:r>
              <a:rPr lang="en-US" sz="4400" b="0" dirty="0"/>
              <a:t>Inventory Review </a:t>
            </a:r>
            <a:br>
              <a:rPr lang="en-US" sz="4400" b="0" dirty="0"/>
            </a:br>
            <a:r>
              <a:rPr lang="en-US" sz="4400" b="0" dirty="0"/>
              <a:t>Guidelines</a:t>
            </a:r>
          </a:p>
        </p:txBody>
      </p:sp>
      <p:sp>
        <p:nvSpPr>
          <p:cNvPr id="3" name="Subtitle 2"/>
          <p:cNvSpPr>
            <a:spLocks noGrp="1"/>
          </p:cNvSpPr>
          <p:nvPr>
            <p:ph type="subTitle" idx="1"/>
          </p:nvPr>
        </p:nvSpPr>
        <p:spPr>
          <a:xfrm>
            <a:off x="1215737" y="4391747"/>
            <a:ext cx="6858000" cy="1655762"/>
          </a:xfrm>
        </p:spPr>
        <p:txBody>
          <a:bodyPr/>
          <a:lstStyle/>
          <a:p>
            <a:r>
              <a:rPr lang="en-US" altLang="en-US" dirty="0"/>
              <a:t>Georgia Department of Education </a:t>
            </a:r>
            <a:br>
              <a:rPr lang="en-US" altLang="en-US" dirty="0"/>
            </a:br>
            <a:r>
              <a:rPr lang="en-US" altLang="en-US" dirty="0" smtClean="0"/>
              <a:t>13</a:t>
            </a:r>
            <a:r>
              <a:rPr lang="en-US" altLang="en-US" baseline="30000" dirty="0" smtClean="0"/>
              <a:t>th</a:t>
            </a:r>
            <a:r>
              <a:rPr lang="en-US" altLang="en-US" dirty="0" smtClean="0"/>
              <a:t> Annual Title </a:t>
            </a:r>
            <a:r>
              <a:rPr lang="en-US" altLang="en-US" dirty="0"/>
              <a:t>Programs Conference</a:t>
            </a:r>
            <a:br>
              <a:rPr lang="en-US" altLang="en-US" dirty="0"/>
            </a:br>
            <a:r>
              <a:rPr lang="en-US" altLang="en-US" dirty="0" smtClean="0"/>
              <a:t>June, 2015</a:t>
            </a:r>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5/25/2015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a:bodyPr>
          <a:lstStyle/>
          <a:p>
            <a:pPr>
              <a:defRPr/>
            </a:pPr>
            <a:r>
              <a:rPr lang="en-US" altLang="en-US" sz="3600" dirty="0" smtClean="0"/>
              <a:t>Definition -  Equipment </a:t>
            </a:r>
            <a:br>
              <a:rPr lang="en-US" altLang="en-US" sz="3600" dirty="0" smtClean="0"/>
            </a:br>
            <a:r>
              <a:rPr lang="en-US" altLang="en-US" sz="3600" dirty="0" smtClean="0"/>
              <a:t>200.33 </a:t>
            </a:r>
            <a:r>
              <a:rPr lang="en-US" sz="3600" dirty="0"/>
              <a:t>(</a:t>
            </a:r>
            <a:r>
              <a:rPr lang="en-US" sz="3600" dirty="0" err="1"/>
              <a:t>pg</a:t>
            </a:r>
            <a:r>
              <a:rPr lang="en-US" sz="3600" dirty="0"/>
              <a:t> </a:t>
            </a:r>
            <a:r>
              <a:rPr lang="en-US" sz="3600" dirty="0" smtClean="0"/>
              <a:t>99)</a:t>
            </a:r>
            <a:endParaRPr lang="en-US" altLang="en-US" sz="3600" dirty="0" smtClean="0"/>
          </a:p>
        </p:txBody>
      </p:sp>
      <p:sp>
        <p:nvSpPr>
          <p:cNvPr id="76803" name="Content Placeholder 2"/>
          <p:cNvSpPr>
            <a:spLocks noGrp="1"/>
          </p:cNvSpPr>
          <p:nvPr>
            <p:ph idx="1"/>
          </p:nvPr>
        </p:nvSpPr>
        <p:spPr>
          <a:xfrm>
            <a:off x="685800" y="2286000"/>
            <a:ext cx="7772400" cy="3886200"/>
          </a:xfrm>
        </p:spPr>
        <p:txBody>
          <a:bodyPr>
            <a:normAutofit/>
          </a:bodyPr>
          <a:lstStyle/>
          <a:p>
            <a:pPr eaLnBrk="1" hangingPunct="1"/>
            <a:r>
              <a:rPr lang="en-US" altLang="en-US" sz="2400" dirty="0" smtClean="0"/>
              <a:t>Equipment: tangible, </a:t>
            </a:r>
            <a:r>
              <a:rPr lang="en-US" altLang="en-US" sz="2400" dirty="0" err="1" smtClean="0"/>
              <a:t>nonexpendible</a:t>
            </a:r>
            <a:r>
              <a:rPr lang="en-US" altLang="en-US" sz="2400" dirty="0" smtClean="0"/>
              <a:t>, personal property having a useful life of more than one year and an acquisition cost of $5,000 or more per unit.</a:t>
            </a:r>
          </a:p>
          <a:p>
            <a:pPr eaLnBrk="1" hangingPunct="1"/>
            <a:r>
              <a:rPr lang="en-US" altLang="en-US" sz="2400" dirty="0" smtClean="0"/>
              <a:t>Grantee may also use its own definition of equipment as long as the definition would at least include all equipment defined above.</a:t>
            </a:r>
          </a:p>
        </p:txBody>
      </p:sp>
      <p:sp>
        <p:nvSpPr>
          <p:cNvPr id="2" name="Footer Placeholder 1"/>
          <p:cNvSpPr>
            <a:spLocks noGrp="1"/>
          </p:cNvSpPr>
          <p:nvPr>
            <p:ph type="ftr" sz="quarter" idx="4294967295"/>
          </p:nvPr>
        </p:nvSpPr>
        <p:spPr>
          <a:xfrm>
            <a:off x="685800" y="6272785"/>
            <a:ext cx="4745736" cy="365125"/>
          </a:xfrm>
          <a:prstGeom prst="rect">
            <a:avLst/>
          </a:prstGeom>
        </p:spPr>
        <p:txBody>
          <a:bodyPr/>
          <a:lstStyle/>
          <a:p>
            <a:pPr>
              <a:defRPr/>
            </a:pPr>
            <a:r>
              <a:rPr lang="en-US"/>
              <a:t>BRUSTEIN &amp; MANASEVIT, PLLC</a:t>
            </a:r>
          </a:p>
        </p:txBody>
      </p:sp>
      <p:sp>
        <p:nvSpPr>
          <p:cNvPr id="76805" name="Slide Number Placeholder 2"/>
          <p:cNvSpPr>
            <a:spLocks noGrp="1"/>
          </p:cNvSpPr>
          <p:nvPr>
            <p:ph type="sldNum" sz="quarter" idx="4294967295"/>
          </p:nvPr>
        </p:nvSpPr>
        <p:spPr bwMode="auto">
          <a:xfrm>
            <a:off x="8483346" y="6272785"/>
            <a:ext cx="48006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E9A860-94D0-4E3C-9A44-39F92C241C25}" type="slidenum">
              <a:rPr lang="en-US" altLang="en-US" smtClean="0">
                <a:solidFill>
                  <a:srgbClr val="7B9899"/>
                </a:solidFill>
                <a:latin typeface="Georgia" panose="02040502050405020303" pitchFamily="18" charset="0"/>
              </a:rPr>
              <a:pPr/>
              <a:t>10</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1440514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dirty="0" smtClean="0"/>
              <a:t>Definition - Supplies </a:t>
            </a:r>
            <a:br>
              <a:rPr lang="en-US" sz="3600" dirty="0" smtClean="0"/>
            </a:br>
            <a:r>
              <a:rPr lang="en-US" sz="3600" dirty="0" smtClean="0"/>
              <a:t>200.94 </a:t>
            </a:r>
            <a:r>
              <a:rPr lang="en-US" sz="3600" dirty="0"/>
              <a:t>(</a:t>
            </a:r>
            <a:r>
              <a:rPr lang="en-US" sz="3600" dirty="0" err="1"/>
              <a:t>pg</a:t>
            </a:r>
            <a:r>
              <a:rPr lang="en-US" sz="3600" dirty="0"/>
              <a:t> </a:t>
            </a:r>
            <a:r>
              <a:rPr lang="en-US" sz="3600" dirty="0" smtClean="0"/>
              <a:t>106)</a:t>
            </a:r>
            <a:endParaRPr lang="en-US" sz="3600" dirty="0"/>
          </a:p>
        </p:txBody>
      </p:sp>
      <p:sp>
        <p:nvSpPr>
          <p:cNvPr id="49155" name="Content Placeholder 2"/>
          <p:cNvSpPr>
            <a:spLocks noGrp="1"/>
          </p:cNvSpPr>
          <p:nvPr>
            <p:ph idx="1"/>
          </p:nvPr>
        </p:nvSpPr>
        <p:spPr/>
        <p:txBody>
          <a:bodyPr rtlCol="0">
            <a:normAutofit/>
          </a:bodyPr>
          <a:lstStyle/>
          <a:p>
            <a:pPr>
              <a:defRPr/>
            </a:pPr>
            <a:r>
              <a:rPr lang="en-US" altLang="en-US" sz="2400" dirty="0" smtClean="0"/>
              <a:t>All tangible personal property other than equipment</a:t>
            </a:r>
          </a:p>
          <a:p>
            <a:pPr marL="617220" lvl="2" indent="-342900">
              <a:spcBef>
                <a:spcPts val="1200"/>
              </a:spcBef>
              <a:defRPr/>
            </a:pPr>
            <a:r>
              <a:rPr lang="en-US" sz="2400" b="1" dirty="0">
                <a:solidFill>
                  <a:srgbClr val="C00000"/>
                </a:solidFill>
              </a:rPr>
              <a:t>NEW</a:t>
            </a:r>
            <a:r>
              <a:rPr lang="en-US" sz="2400" dirty="0">
                <a:solidFill>
                  <a:srgbClr val="C00000"/>
                </a:solidFill>
              </a:rPr>
              <a:t>: </a:t>
            </a:r>
            <a:r>
              <a:rPr lang="en-US" altLang="en-US" sz="2400" dirty="0" smtClean="0"/>
              <a:t>Computing </a:t>
            </a:r>
            <a:r>
              <a:rPr lang="en-US" altLang="en-US" sz="2400" dirty="0"/>
              <a:t>devices are supplies is less than $5,000</a:t>
            </a:r>
          </a:p>
          <a:p>
            <a:pPr>
              <a:defRPr/>
            </a:pPr>
            <a:r>
              <a:rPr lang="en-US" sz="2400" b="1" dirty="0">
                <a:solidFill>
                  <a:srgbClr val="C00000"/>
                </a:solidFill>
              </a:rPr>
              <a:t>NEW</a:t>
            </a:r>
            <a:r>
              <a:rPr lang="en-US" sz="2400" dirty="0">
                <a:solidFill>
                  <a:srgbClr val="C00000"/>
                </a:solidFill>
              </a:rPr>
              <a:t>: </a:t>
            </a:r>
            <a:r>
              <a:rPr lang="en-US" altLang="en-US" sz="2400" dirty="0" smtClean="0">
                <a:solidFill>
                  <a:schemeClr val="tx1"/>
                </a:solidFill>
              </a:rPr>
              <a:t>Computing devices 200.20 </a:t>
            </a:r>
            <a:r>
              <a:rPr lang="en-US" sz="2400" dirty="0"/>
              <a:t>(</a:t>
            </a:r>
            <a:r>
              <a:rPr lang="en-US" sz="2400" dirty="0" err="1"/>
              <a:t>pg</a:t>
            </a:r>
            <a:r>
              <a:rPr lang="en-US" sz="2400" dirty="0"/>
              <a:t> </a:t>
            </a:r>
            <a:r>
              <a:rPr lang="en-US" sz="2400" dirty="0" smtClean="0"/>
              <a:t>97)</a:t>
            </a:r>
            <a:endParaRPr lang="en-US" altLang="en-US" sz="2400" dirty="0" smtClean="0">
              <a:solidFill>
                <a:schemeClr val="tx1"/>
              </a:solidFill>
            </a:endParaRPr>
          </a:p>
          <a:p>
            <a:pPr marL="666900" lvl="1" indent="-342900">
              <a:defRPr/>
            </a:pPr>
            <a:r>
              <a:rPr lang="en-US" altLang="en-US" dirty="0" smtClean="0">
                <a:solidFill>
                  <a:schemeClr val="tx1"/>
                </a:solidFill>
              </a:rPr>
              <a:t>Machines used to acquire, store, analyze, process, public data and other information electronically</a:t>
            </a:r>
          </a:p>
          <a:p>
            <a:pPr marL="666900" lvl="1" indent="-342900">
              <a:defRPr/>
            </a:pPr>
            <a:r>
              <a:rPr lang="en-US" altLang="en-US" dirty="0" smtClean="0">
                <a:solidFill>
                  <a:schemeClr val="tx1"/>
                </a:solidFill>
              </a:rPr>
              <a:t>Includes accessories for printing, transmitting and receiving or storing electronic information</a:t>
            </a:r>
          </a:p>
          <a:p>
            <a:pPr marL="306000" indent="-306000" eaLnBrk="1" fontAlgn="auto" hangingPunct="1">
              <a:buFont typeface="Wingdings 2" panose="05020102010507070707" pitchFamily="18" charset="2"/>
              <a:buNone/>
              <a:defRPr/>
            </a:pPr>
            <a:endParaRPr lang="en-US" altLang="en-US" dirty="0" smtClean="0"/>
          </a:p>
        </p:txBody>
      </p:sp>
      <p:sp>
        <p:nvSpPr>
          <p:cNvPr id="3" name="Footer Placeholder 2"/>
          <p:cNvSpPr>
            <a:spLocks noGrp="1"/>
          </p:cNvSpPr>
          <p:nvPr>
            <p:ph type="ftr" sz="quarter" idx="4294967295"/>
          </p:nvPr>
        </p:nvSpPr>
        <p:spPr>
          <a:xfrm>
            <a:off x="685800" y="6272785"/>
            <a:ext cx="4745736" cy="365125"/>
          </a:xfrm>
          <a:prstGeom prst="rect">
            <a:avLst/>
          </a:prstGeom>
        </p:spPr>
        <p:txBody>
          <a:bodyPr/>
          <a:lstStyle/>
          <a:p>
            <a:pPr>
              <a:defRPr/>
            </a:pPr>
            <a:r>
              <a:rPr lang="en-US"/>
              <a:t>BRUSTEIN &amp; MANASEVIT, PLLC</a:t>
            </a:r>
          </a:p>
        </p:txBody>
      </p:sp>
      <p:sp>
        <p:nvSpPr>
          <p:cNvPr id="77829" name="Slide Number Placeholder 3"/>
          <p:cNvSpPr>
            <a:spLocks noGrp="1"/>
          </p:cNvSpPr>
          <p:nvPr>
            <p:ph type="sldNum" sz="quarter" idx="4294967295"/>
          </p:nvPr>
        </p:nvSpPr>
        <p:spPr bwMode="auto">
          <a:xfrm>
            <a:off x="8483346" y="6272785"/>
            <a:ext cx="48006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4564DA-3EF2-4BC5-B5F1-7E9681039826}" type="slidenum">
              <a:rPr lang="en-US" altLang="en-US" smtClean="0">
                <a:solidFill>
                  <a:srgbClr val="7B9899"/>
                </a:solidFill>
                <a:latin typeface="Georgia" panose="02040502050405020303" pitchFamily="18" charset="0"/>
              </a:rPr>
              <a:pPr/>
              <a:t>11</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1826614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8163"/>
            <a:ext cx="8153400" cy="1093787"/>
          </a:xfrm>
        </p:spPr>
        <p:txBody>
          <a:bodyPr>
            <a:noAutofit/>
          </a:bodyPr>
          <a:lstStyle/>
          <a:p>
            <a:pPr>
              <a:defRPr/>
            </a:pPr>
            <a:r>
              <a:rPr lang="en-US" dirty="0" smtClean="0"/>
              <a:t>Internal Controls </a:t>
            </a:r>
            <a:br>
              <a:rPr lang="en-US" dirty="0" smtClean="0"/>
            </a:br>
            <a:r>
              <a:rPr lang="en-US" dirty="0" smtClean="0"/>
              <a:t>200.302(</a:t>
            </a:r>
            <a:r>
              <a:rPr lang="en-US" cap="none" dirty="0" smtClean="0"/>
              <a:t>b</a:t>
            </a:r>
            <a:r>
              <a:rPr lang="en-US" dirty="0" smtClean="0"/>
              <a:t>)(4) </a:t>
            </a:r>
            <a:r>
              <a:rPr lang="en-US" sz="4400" dirty="0"/>
              <a:t>(</a:t>
            </a:r>
            <a:r>
              <a:rPr lang="en-US" sz="4400" dirty="0" err="1"/>
              <a:t>pg</a:t>
            </a:r>
            <a:r>
              <a:rPr lang="en-US" sz="4400" dirty="0"/>
              <a:t> </a:t>
            </a:r>
            <a:r>
              <a:rPr lang="en-US" sz="4400" dirty="0" smtClean="0"/>
              <a:t>119)</a:t>
            </a:r>
            <a:endParaRPr lang="en-US" dirty="0"/>
          </a:p>
        </p:txBody>
      </p:sp>
      <p:sp>
        <p:nvSpPr>
          <p:cNvPr id="78851" name="Content Placeholder 2"/>
          <p:cNvSpPr>
            <a:spLocks noGrp="1"/>
          </p:cNvSpPr>
          <p:nvPr>
            <p:ph idx="1"/>
          </p:nvPr>
        </p:nvSpPr>
        <p:spPr>
          <a:xfrm>
            <a:off x="762000" y="2286000"/>
            <a:ext cx="8077200" cy="3276600"/>
          </a:xfrm>
        </p:spPr>
        <p:txBody>
          <a:bodyPr/>
          <a:lstStyle/>
          <a:p>
            <a:pPr eaLnBrk="1" hangingPunct="1"/>
            <a:r>
              <a:rPr lang="en-US" altLang="en-US" sz="2400" dirty="0" smtClean="0"/>
              <a:t>Regardless of cost, grantee must maintain effective control and “</a:t>
            </a:r>
            <a:r>
              <a:rPr lang="en-US" altLang="en-US" sz="2400" b="1" u="sng" dirty="0" smtClean="0"/>
              <a:t>safeguard all assets </a:t>
            </a:r>
            <a:r>
              <a:rPr lang="en-US" altLang="en-US" sz="2400" dirty="0" smtClean="0"/>
              <a:t>and assure that they are used solely for authorized purposes.”</a:t>
            </a:r>
            <a:endParaRPr lang="en-US" altLang="en-US" sz="2400" dirty="0" smtClean="0">
              <a:solidFill>
                <a:srgbClr val="C00000"/>
              </a:solidFill>
            </a:endParaRPr>
          </a:p>
        </p:txBody>
      </p:sp>
      <p:sp>
        <p:nvSpPr>
          <p:cNvPr id="3" name="Footer Placeholder 2"/>
          <p:cNvSpPr>
            <a:spLocks noGrp="1"/>
          </p:cNvSpPr>
          <p:nvPr>
            <p:ph type="ftr" sz="quarter" idx="4294967295"/>
          </p:nvPr>
        </p:nvSpPr>
        <p:spPr>
          <a:xfrm>
            <a:off x="685800" y="6272785"/>
            <a:ext cx="4745736" cy="365125"/>
          </a:xfrm>
          <a:prstGeom prst="rect">
            <a:avLst/>
          </a:prstGeom>
        </p:spPr>
        <p:txBody>
          <a:bodyPr/>
          <a:lstStyle/>
          <a:p>
            <a:pPr>
              <a:defRPr/>
            </a:pPr>
            <a:r>
              <a:rPr lang="en-US"/>
              <a:t>BRUSTEIN &amp; MANASEVIT, PLLC</a:t>
            </a:r>
          </a:p>
        </p:txBody>
      </p:sp>
      <p:sp>
        <p:nvSpPr>
          <p:cNvPr id="78853" name="Slide Number Placeholder 3"/>
          <p:cNvSpPr>
            <a:spLocks noGrp="1"/>
          </p:cNvSpPr>
          <p:nvPr>
            <p:ph type="sldNum" sz="quarter" idx="4294967295"/>
          </p:nvPr>
        </p:nvSpPr>
        <p:spPr bwMode="auto">
          <a:xfrm>
            <a:off x="8483346" y="6272785"/>
            <a:ext cx="48006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F6AE41-1A4E-4D0F-8307-B7B69E322D0A}" type="slidenum">
              <a:rPr lang="en-US" altLang="en-US" smtClean="0">
                <a:solidFill>
                  <a:srgbClr val="7B9899"/>
                </a:solidFill>
                <a:latin typeface="Georgia" panose="02040502050405020303" pitchFamily="18" charset="0"/>
              </a:rPr>
              <a:pPr/>
              <a:t>12</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3514195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198" y="334016"/>
            <a:ext cx="6640287" cy="1325563"/>
          </a:xfrm>
        </p:spPr>
        <p:txBody>
          <a:bodyPr>
            <a:noAutofit/>
          </a:bodyPr>
          <a:lstStyle/>
          <a:p>
            <a:pPr>
              <a:defRPr/>
            </a:pPr>
            <a:r>
              <a:rPr lang="en-US" altLang="en-US" sz="3600" dirty="0" smtClean="0"/>
              <a:t>Equipment</a:t>
            </a:r>
            <a:br>
              <a:rPr lang="en-US" altLang="en-US" sz="3600" dirty="0" smtClean="0"/>
            </a:br>
            <a:r>
              <a:rPr lang="en-US" altLang="en-US" sz="3600" dirty="0" smtClean="0"/>
              <a:t>200.313(a) and (c)(4) </a:t>
            </a:r>
            <a:r>
              <a:rPr lang="en-US" sz="3600" dirty="0"/>
              <a:t>(</a:t>
            </a:r>
            <a:r>
              <a:rPr lang="en-US" sz="3600" dirty="0" smtClean="0"/>
              <a:t>pg127)</a:t>
            </a:r>
            <a:endParaRPr lang="en-US" altLang="en-US" sz="3600" dirty="0" smtClean="0"/>
          </a:p>
        </p:txBody>
      </p:sp>
      <p:sp>
        <p:nvSpPr>
          <p:cNvPr id="79875" name="Rectangle 3"/>
          <p:cNvSpPr>
            <a:spLocks noGrp="1" noChangeArrowheads="1"/>
          </p:cNvSpPr>
          <p:nvPr>
            <p:ph idx="1"/>
          </p:nvPr>
        </p:nvSpPr>
        <p:spPr>
          <a:xfrm>
            <a:off x="457199" y="2286000"/>
            <a:ext cx="8348663" cy="3813175"/>
          </a:xfrm>
        </p:spPr>
        <p:txBody>
          <a:bodyPr>
            <a:normAutofit/>
          </a:bodyPr>
          <a:lstStyle/>
          <a:p>
            <a:r>
              <a:rPr lang="en-US" sz="2400" b="1" dirty="0">
                <a:solidFill>
                  <a:srgbClr val="C00000"/>
                </a:solidFill>
              </a:rPr>
              <a:t>NEW: </a:t>
            </a:r>
            <a:r>
              <a:rPr lang="en-US" altLang="en-US" sz="2400" dirty="0" smtClean="0"/>
              <a:t>Conditional </a:t>
            </a:r>
            <a:r>
              <a:rPr lang="en-US" altLang="en-US" sz="2400" dirty="0"/>
              <a:t>Title vests with the non-Federal entity.</a:t>
            </a:r>
          </a:p>
          <a:p>
            <a:r>
              <a:rPr lang="en-US" sz="2400" b="1" dirty="0">
                <a:solidFill>
                  <a:srgbClr val="C00000"/>
                </a:solidFill>
              </a:rPr>
              <a:t>NEW: </a:t>
            </a:r>
            <a:r>
              <a:rPr lang="en-US" altLang="en-US" sz="2400" dirty="0" smtClean="0"/>
              <a:t>Cannot </a:t>
            </a:r>
            <a:r>
              <a:rPr lang="en-US" altLang="en-US" sz="2400" u="sng" dirty="0" smtClean="0"/>
              <a:t>encumber</a:t>
            </a:r>
            <a:r>
              <a:rPr lang="en-US" altLang="en-US" sz="2400" dirty="0" smtClean="0"/>
              <a:t> </a:t>
            </a:r>
            <a:r>
              <a:rPr lang="en-US" altLang="en-US" sz="2400" dirty="0"/>
              <a:t>the property without approval of </a:t>
            </a:r>
            <a:r>
              <a:rPr lang="en-US" altLang="en-US" sz="2400" dirty="0" smtClean="0"/>
              <a:t>federal </a:t>
            </a:r>
            <a:r>
              <a:rPr lang="en-US" altLang="en-US" sz="2400" dirty="0"/>
              <a:t>agency or </a:t>
            </a:r>
            <a:r>
              <a:rPr lang="en-US" altLang="en-US" sz="2400" dirty="0" smtClean="0"/>
              <a:t>pass-through agency</a:t>
            </a:r>
          </a:p>
          <a:p>
            <a:pPr marL="0" indent="0">
              <a:buNone/>
            </a:pPr>
            <a:r>
              <a:rPr lang="en-US" altLang="en-US" sz="2400" dirty="0" smtClean="0"/>
              <a:t>But</a:t>
            </a:r>
          </a:p>
          <a:p>
            <a:r>
              <a:rPr lang="en-US" sz="2400" b="1" dirty="0">
                <a:solidFill>
                  <a:srgbClr val="C00000"/>
                </a:solidFill>
              </a:rPr>
              <a:t>NEW</a:t>
            </a:r>
            <a:r>
              <a:rPr lang="en-US" sz="2400" dirty="0">
                <a:solidFill>
                  <a:srgbClr val="C00000"/>
                </a:solidFill>
              </a:rPr>
              <a:t>: </a:t>
            </a:r>
            <a:r>
              <a:rPr lang="en-US" altLang="en-US" sz="2400" dirty="0" smtClean="0"/>
              <a:t>When acquiring replacement equipment, may use the equipment to be replaced as a </a:t>
            </a:r>
            <a:r>
              <a:rPr lang="en-US" altLang="en-US" sz="2400" u="sng" dirty="0" smtClean="0"/>
              <a:t>trade-in</a:t>
            </a:r>
            <a:r>
              <a:rPr lang="en-US" altLang="en-US" sz="2400" dirty="0" smtClean="0"/>
              <a:t> or sell the property and use the proceeds to offset the cost of the replacement property.</a:t>
            </a:r>
            <a:endParaRPr lang="en-US" altLang="en-US" sz="2400" dirty="0"/>
          </a:p>
          <a:p>
            <a:pPr eaLnBrk="1" hangingPunct="1">
              <a:lnSpc>
                <a:spcPct val="90000"/>
              </a:lnSpc>
              <a:buFont typeface="Wingdings" panose="05000000000000000000" pitchFamily="2" charset="2"/>
              <a:buNone/>
            </a:pPr>
            <a:endParaRPr lang="en-US" altLang="en-US" dirty="0" smtClean="0"/>
          </a:p>
        </p:txBody>
      </p:sp>
      <p:sp>
        <p:nvSpPr>
          <p:cNvPr id="2" name="Footer Placeholder 1"/>
          <p:cNvSpPr>
            <a:spLocks noGrp="1"/>
          </p:cNvSpPr>
          <p:nvPr>
            <p:ph type="ftr" sz="quarter" idx="4294967295"/>
          </p:nvPr>
        </p:nvSpPr>
        <p:spPr>
          <a:xfrm>
            <a:off x="685800" y="6272785"/>
            <a:ext cx="4745736" cy="365125"/>
          </a:xfrm>
          <a:prstGeom prst="rect">
            <a:avLst/>
          </a:prstGeom>
        </p:spPr>
        <p:txBody>
          <a:bodyPr/>
          <a:lstStyle/>
          <a:p>
            <a:pPr>
              <a:defRPr/>
            </a:pPr>
            <a:r>
              <a:rPr lang="en-US"/>
              <a:t>BRUSTEIN &amp; MANASEVIT, PLLC</a:t>
            </a:r>
          </a:p>
        </p:txBody>
      </p:sp>
      <p:sp>
        <p:nvSpPr>
          <p:cNvPr id="79877" name="Slide Number Placeholder 2"/>
          <p:cNvSpPr>
            <a:spLocks noGrp="1"/>
          </p:cNvSpPr>
          <p:nvPr>
            <p:ph type="sldNum" sz="quarter" idx="4294967295"/>
          </p:nvPr>
        </p:nvSpPr>
        <p:spPr bwMode="auto">
          <a:xfrm>
            <a:off x="8483346" y="6272785"/>
            <a:ext cx="48006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0805E7-FF15-4B2C-8A18-FD4308EE0C66}" type="slidenum">
              <a:rPr lang="en-US" altLang="en-US" smtClean="0">
                <a:solidFill>
                  <a:srgbClr val="7B9899"/>
                </a:solidFill>
                <a:latin typeface="Georgia" panose="02040502050405020303" pitchFamily="18" charset="0"/>
              </a:rPr>
              <a:pPr/>
              <a:t>13</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1158891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x-none" sz="4000" smtClean="0"/>
              <a:t>Procedures </a:t>
            </a:r>
            <a:r>
              <a:rPr lang="x-none" sz="4000"/>
              <a:t>for Maintaining an Inventory of Equipment</a:t>
            </a:r>
            <a:r>
              <a:rPr lang="en-US" dirty="0"/>
              <a:t/>
            </a:r>
            <a:br>
              <a:rPr lang="en-US" dirty="0"/>
            </a:br>
            <a:endParaRPr lang="en-US" dirty="0"/>
          </a:p>
        </p:txBody>
      </p:sp>
      <p:sp>
        <p:nvSpPr>
          <p:cNvPr id="3" name="Content Placeholder 2"/>
          <p:cNvSpPr>
            <a:spLocks noGrp="1"/>
          </p:cNvSpPr>
          <p:nvPr>
            <p:ph idx="1"/>
          </p:nvPr>
        </p:nvSpPr>
        <p:spPr>
          <a:xfrm>
            <a:off x="457200" y="1600200"/>
            <a:ext cx="8686800" cy="4525963"/>
          </a:xfrm>
        </p:spPr>
        <p:txBody>
          <a:bodyPr rtlCol="0">
            <a:normAutofit fontScale="85000" lnSpcReduction="20000"/>
          </a:bodyPr>
          <a:lstStyle/>
          <a:p>
            <a:pPr eaLnBrk="1" fontAlgn="auto" hangingPunct="1">
              <a:lnSpc>
                <a:spcPct val="120000"/>
              </a:lnSpc>
              <a:spcBef>
                <a:spcPts val="528"/>
              </a:spcBef>
              <a:spcAft>
                <a:spcPts val="0"/>
              </a:spcAft>
              <a:buFont typeface="Arial" pitchFamily="34" charset="0"/>
              <a:buChar char="•"/>
              <a:defRPr/>
            </a:pPr>
            <a:r>
              <a:rPr lang="en-US" dirty="0"/>
              <a:t>Acquisition of </a:t>
            </a:r>
            <a:r>
              <a:rPr lang="en-US" dirty="0" smtClean="0"/>
              <a:t>equipment</a:t>
            </a:r>
          </a:p>
          <a:p>
            <a:pPr eaLnBrk="1" fontAlgn="auto" hangingPunct="1">
              <a:lnSpc>
                <a:spcPct val="120000"/>
              </a:lnSpc>
              <a:spcBef>
                <a:spcPts val="528"/>
              </a:spcBef>
              <a:spcAft>
                <a:spcPts val="0"/>
              </a:spcAft>
              <a:buFont typeface="Arial" pitchFamily="34" charset="0"/>
              <a:buChar char="•"/>
              <a:defRPr/>
            </a:pPr>
            <a:r>
              <a:rPr lang="en-US" dirty="0" smtClean="0"/>
              <a:t>Method </a:t>
            </a:r>
            <a:r>
              <a:rPr lang="en-US" dirty="0"/>
              <a:t>for entering information into </a:t>
            </a:r>
            <a:r>
              <a:rPr lang="en-US" dirty="0" smtClean="0"/>
              <a:t>inventory </a:t>
            </a:r>
            <a:r>
              <a:rPr lang="en-US" dirty="0"/>
              <a:t>management </a:t>
            </a:r>
            <a:r>
              <a:rPr lang="en-US" dirty="0" smtClean="0"/>
              <a:t>system</a:t>
            </a:r>
          </a:p>
          <a:p>
            <a:pPr eaLnBrk="1" fontAlgn="auto" hangingPunct="1">
              <a:lnSpc>
                <a:spcPct val="120000"/>
              </a:lnSpc>
              <a:spcBef>
                <a:spcPts val="528"/>
              </a:spcBef>
              <a:spcAft>
                <a:spcPts val="0"/>
              </a:spcAft>
              <a:buFont typeface="Arial" pitchFamily="34" charset="0"/>
              <a:buChar char="•"/>
              <a:defRPr/>
            </a:pPr>
            <a:r>
              <a:rPr lang="en-US" dirty="0" smtClean="0"/>
              <a:t>Off-site </a:t>
            </a:r>
            <a:r>
              <a:rPr lang="en-US" dirty="0"/>
              <a:t>use of equipment </a:t>
            </a:r>
            <a:endParaRPr lang="en-US" dirty="0" smtClean="0"/>
          </a:p>
          <a:p>
            <a:pPr eaLnBrk="1" fontAlgn="auto" hangingPunct="1">
              <a:lnSpc>
                <a:spcPct val="120000"/>
              </a:lnSpc>
              <a:spcBef>
                <a:spcPts val="528"/>
              </a:spcBef>
              <a:spcAft>
                <a:spcPts val="0"/>
              </a:spcAft>
              <a:buFont typeface="Arial" pitchFamily="34" charset="0"/>
              <a:buChar char="•"/>
              <a:defRPr/>
            </a:pPr>
            <a:r>
              <a:rPr lang="en-US" dirty="0" smtClean="0"/>
              <a:t>Physical inventory</a:t>
            </a:r>
          </a:p>
          <a:p>
            <a:pPr eaLnBrk="1" fontAlgn="auto" hangingPunct="1">
              <a:lnSpc>
                <a:spcPct val="120000"/>
              </a:lnSpc>
              <a:spcBef>
                <a:spcPts val="528"/>
              </a:spcBef>
              <a:spcAft>
                <a:spcPts val="0"/>
              </a:spcAft>
              <a:buFont typeface="Arial" pitchFamily="34" charset="0"/>
              <a:buChar char="•"/>
              <a:defRPr/>
            </a:pPr>
            <a:r>
              <a:rPr lang="en-US" dirty="0" smtClean="0"/>
              <a:t>Equipment </a:t>
            </a:r>
            <a:r>
              <a:rPr lang="en-US" dirty="0"/>
              <a:t>disposition </a:t>
            </a:r>
            <a:endParaRPr lang="en-US" dirty="0" smtClean="0"/>
          </a:p>
          <a:p>
            <a:pPr eaLnBrk="1" fontAlgn="auto" hangingPunct="1">
              <a:lnSpc>
                <a:spcPct val="120000"/>
              </a:lnSpc>
              <a:spcBef>
                <a:spcPts val="528"/>
              </a:spcBef>
              <a:spcAft>
                <a:spcPts val="0"/>
              </a:spcAft>
              <a:buFont typeface="Arial" pitchFamily="34" charset="0"/>
              <a:buChar char="•"/>
              <a:defRPr/>
            </a:pPr>
            <a:r>
              <a:rPr lang="en-US" dirty="0" smtClean="0"/>
              <a:t>Supplies </a:t>
            </a:r>
            <a:r>
              <a:rPr lang="en-US" dirty="0"/>
              <a:t>disposition </a:t>
            </a:r>
          </a:p>
          <a:p>
            <a:pPr eaLnBrk="1" fontAlgn="auto" hangingPunct="1">
              <a:lnSpc>
                <a:spcPct val="120000"/>
              </a:lnSpc>
              <a:spcBef>
                <a:spcPts val="528"/>
              </a:spcBef>
              <a:spcAft>
                <a:spcPts val="0"/>
              </a:spcAft>
              <a:buFont typeface="Arial" pitchFamily="34" charset="0"/>
              <a:buChar char="•"/>
              <a:defRPr/>
            </a:pPr>
            <a:r>
              <a:rPr lang="en-US" dirty="0"/>
              <a:t>Lose, damage or theft of equipment</a:t>
            </a:r>
          </a:p>
          <a:p>
            <a:pPr eaLnBrk="1" fontAlgn="auto" hangingPunct="1">
              <a:lnSpc>
                <a:spcPct val="120000"/>
              </a:lnSpc>
              <a:spcBef>
                <a:spcPts val="528"/>
              </a:spcBef>
              <a:spcAft>
                <a:spcPts val="0"/>
              </a:spcAft>
              <a:buFont typeface="Arial" pitchFamily="34" charset="0"/>
              <a:buChar char="•"/>
              <a:defRPr/>
            </a:pPr>
            <a:r>
              <a:rPr lang="en-US" dirty="0"/>
              <a:t>Equipment use for Title I, Part A targeted assistance programs</a:t>
            </a:r>
          </a:p>
          <a:p>
            <a:pPr eaLnBrk="1" fontAlgn="auto" hangingPunct="1">
              <a:lnSpc>
                <a:spcPct val="120000"/>
              </a:lnSpc>
              <a:spcBef>
                <a:spcPts val="528"/>
              </a:spcBef>
              <a:spcAft>
                <a:spcPts val="0"/>
              </a:spcAft>
              <a:buFont typeface="Arial" pitchFamily="34" charset="0"/>
              <a:buChar char="•"/>
              <a:defRPr/>
            </a:pPr>
            <a:r>
              <a:rPr lang="en-US" dirty="0"/>
              <a:t>Equipment use for private schools </a:t>
            </a:r>
          </a:p>
          <a:p>
            <a:pPr eaLnBrk="1" fontAlgn="auto" hangingPunct="1">
              <a:spcAft>
                <a:spcPts val="0"/>
              </a:spcAft>
              <a:buFont typeface="Arial" pitchFamily="34" charset="0"/>
              <a:buChar char="•"/>
              <a:defRPr/>
            </a:pPr>
            <a:endParaRPr lang="en-US" dirty="0"/>
          </a:p>
        </p:txBody>
      </p:sp>
      <p:sp>
        <p:nvSpPr>
          <p:cNvPr id="11269"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589781-A5BA-4A27-B0AF-75D063C83784}"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768153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eaLnBrk="1" hangingPunct="1"/>
            <a:r>
              <a:rPr lang="en-US" sz="3600" dirty="0" smtClean="0"/>
              <a:t>Requisition of Equipment</a:t>
            </a:r>
          </a:p>
        </p:txBody>
      </p:sp>
      <p:sp>
        <p:nvSpPr>
          <p:cNvPr id="3" name="Content Placeholder 2"/>
          <p:cNvSpPr>
            <a:spLocks noGrp="1"/>
          </p:cNvSpPr>
          <p:nvPr>
            <p:ph idx="1"/>
          </p:nvPr>
        </p:nvSpPr>
        <p:spPr/>
        <p:txBody>
          <a:bodyPr rtlCol="0">
            <a:normAutofit lnSpcReduction="10000"/>
          </a:bodyPr>
          <a:lstStyle/>
          <a:p>
            <a:pPr eaLnBrk="1" fontAlgn="auto" hangingPunct="1">
              <a:spcBef>
                <a:spcPts val="528"/>
              </a:spcBef>
              <a:spcAft>
                <a:spcPts val="0"/>
              </a:spcAft>
              <a:buFont typeface="Arial" pitchFamily="34" charset="0"/>
              <a:buChar char="•"/>
              <a:defRPr/>
            </a:pPr>
            <a:r>
              <a:rPr lang="en-US" sz="2800" dirty="0" smtClean="0"/>
              <a:t>Determine the need and use of equipment.</a:t>
            </a:r>
          </a:p>
          <a:p>
            <a:pPr eaLnBrk="1" fontAlgn="auto" hangingPunct="1">
              <a:spcBef>
                <a:spcPts val="528"/>
              </a:spcBef>
              <a:spcAft>
                <a:spcPts val="0"/>
              </a:spcAft>
              <a:buFont typeface="Arial" pitchFamily="34" charset="0"/>
              <a:buChar char="•"/>
              <a:defRPr/>
            </a:pPr>
            <a:endParaRPr lang="en-US" sz="800" dirty="0" smtClean="0"/>
          </a:p>
          <a:p>
            <a:pPr eaLnBrk="1" fontAlgn="auto" hangingPunct="1">
              <a:spcBef>
                <a:spcPts val="528"/>
              </a:spcBef>
              <a:spcAft>
                <a:spcPts val="0"/>
              </a:spcAft>
              <a:buFont typeface="Arial" pitchFamily="34" charset="0"/>
              <a:buChar char="•"/>
              <a:defRPr/>
            </a:pPr>
            <a:r>
              <a:rPr lang="en-US" sz="2800" dirty="0" smtClean="0"/>
              <a:t>Purchases made in accordance the Title I federal regulations.</a:t>
            </a:r>
          </a:p>
          <a:p>
            <a:pPr eaLnBrk="1" fontAlgn="auto" hangingPunct="1">
              <a:spcBef>
                <a:spcPts val="528"/>
              </a:spcBef>
              <a:spcAft>
                <a:spcPts val="0"/>
              </a:spcAft>
              <a:buFont typeface="Arial" pitchFamily="34" charset="0"/>
              <a:buChar char="•"/>
              <a:defRPr/>
            </a:pPr>
            <a:endParaRPr lang="en-US" sz="800" dirty="0" smtClean="0"/>
          </a:p>
          <a:p>
            <a:pPr eaLnBrk="1" fontAlgn="auto" hangingPunct="1">
              <a:spcBef>
                <a:spcPts val="528"/>
              </a:spcBef>
              <a:spcAft>
                <a:spcPts val="0"/>
              </a:spcAft>
              <a:buFont typeface="Arial" pitchFamily="34" charset="0"/>
              <a:buChar char="•"/>
              <a:defRPr/>
            </a:pPr>
            <a:r>
              <a:rPr lang="en-US" sz="2800" dirty="0" smtClean="0"/>
              <a:t>Equipment must be reasonable and necessary.</a:t>
            </a:r>
          </a:p>
          <a:p>
            <a:pPr eaLnBrk="1" fontAlgn="auto" hangingPunct="1">
              <a:spcBef>
                <a:spcPts val="528"/>
              </a:spcBef>
              <a:spcAft>
                <a:spcPts val="0"/>
              </a:spcAft>
              <a:buFont typeface="Arial" pitchFamily="34" charset="0"/>
              <a:buChar char="•"/>
              <a:defRPr/>
            </a:pPr>
            <a:endParaRPr lang="en-US" sz="800" dirty="0" smtClean="0"/>
          </a:p>
          <a:p>
            <a:pPr eaLnBrk="1" fontAlgn="auto" hangingPunct="1">
              <a:spcBef>
                <a:spcPts val="528"/>
              </a:spcBef>
              <a:spcAft>
                <a:spcPts val="0"/>
              </a:spcAft>
              <a:buFont typeface="Arial" pitchFamily="34" charset="0"/>
              <a:buChar char="•"/>
              <a:defRPr/>
            </a:pPr>
            <a:r>
              <a:rPr lang="en-US" sz="2800" dirty="0" smtClean="0"/>
              <a:t>Follow internal control procedures</a:t>
            </a:r>
            <a:r>
              <a:rPr lang="en-US" sz="2800" dirty="0"/>
              <a:t> </a:t>
            </a:r>
            <a:r>
              <a:rPr lang="en-US" sz="2800" dirty="0" smtClean="0"/>
              <a:t>for approval and receiving of equipment.</a:t>
            </a:r>
          </a:p>
          <a:p>
            <a:pPr eaLnBrk="1" fontAlgn="auto" hangingPunct="1">
              <a:spcBef>
                <a:spcPts val="528"/>
              </a:spcBef>
              <a:spcAft>
                <a:spcPts val="0"/>
              </a:spcAft>
              <a:buFont typeface="Arial" pitchFamily="34" charset="0"/>
              <a:buChar char="•"/>
              <a:defRPr/>
            </a:pPr>
            <a:endParaRPr lang="en-US" sz="800" dirty="0" smtClean="0"/>
          </a:p>
          <a:p>
            <a:pPr eaLnBrk="1" fontAlgn="auto" hangingPunct="1">
              <a:spcBef>
                <a:spcPts val="528"/>
              </a:spcBef>
              <a:spcAft>
                <a:spcPts val="0"/>
              </a:spcAft>
              <a:buFont typeface="Arial" pitchFamily="34" charset="0"/>
              <a:buChar char="•"/>
              <a:defRPr/>
            </a:pPr>
            <a:r>
              <a:rPr lang="en-US" sz="2800" dirty="0" smtClean="0"/>
              <a:t>Proper labeling of equipment.</a:t>
            </a:r>
          </a:p>
          <a:p>
            <a:pPr eaLnBrk="1" fontAlgn="auto" hangingPunct="1">
              <a:spcBef>
                <a:spcPts val="528"/>
              </a:spcBef>
              <a:spcAft>
                <a:spcPts val="0"/>
              </a:spcAft>
              <a:buFont typeface="Arial" pitchFamily="34" charset="0"/>
              <a:buChar char="•"/>
              <a:defRPr/>
            </a:pPr>
            <a:endParaRPr lang="en-US" sz="900" dirty="0" smtClean="0"/>
          </a:p>
          <a:p>
            <a:pPr eaLnBrk="1" fontAlgn="auto" hangingPunct="1">
              <a:spcBef>
                <a:spcPts val="528"/>
              </a:spcBef>
              <a:spcAft>
                <a:spcPts val="0"/>
              </a:spcAft>
              <a:buFont typeface="Arial" pitchFamily="34" charset="0"/>
              <a:buChar char="•"/>
              <a:defRPr/>
            </a:pPr>
            <a:r>
              <a:rPr lang="en-US" sz="2800" dirty="0" smtClean="0"/>
              <a:t>Issuing equipment to proper location.</a:t>
            </a:r>
          </a:p>
        </p:txBody>
      </p:sp>
      <p:sp>
        <p:nvSpPr>
          <p:cNvPr id="12293"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E87240-87C8-417B-BBE8-D0580B2E5E8F}"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1217838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2" y="334016"/>
            <a:ext cx="6804735" cy="1325563"/>
          </a:xfrm>
        </p:spPr>
        <p:txBody>
          <a:bodyPr rtlCol="0">
            <a:normAutofit/>
          </a:bodyPr>
          <a:lstStyle/>
          <a:p>
            <a:pPr eaLnBrk="1" fontAlgn="auto" hangingPunct="1">
              <a:spcAft>
                <a:spcPts val="0"/>
              </a:spcAft>
              <a:defRPr/>
            </a:pPr>
            <a:r>
              <a:rPr lang="en-US" sz="3600" dirty="0" smtClean="0"/>
              <a:t>Entry of Information into Inventory Records</a:t>
            </a:r>
            <a:endParaRPr lang="en-US" sz="3600" dirty="0"/>
          </a:p>
        </p:txBody>
      </p:sp>
      <p:sp>
        <p:nvSpPr>
          <p:cNvPr id="3" name="Content Placeholder 2"/>
          <p:cNvSpPr>
            <a:spLocks noGrp="1"/>
          </p:cNvSpPr>
          <p:nvPr>
            <p:ph idx="1"/>
          </p:nvPr>
        </p:nvSpPr>
        <p:spPr/>
        <p:txBody>
          <a:bodyPr rtlCol="0">
            <a:normAutofit/>
          </a:bodyPr>
          <a:lstStyle/>
          <a:p>
            <a:pPr eaLnBrk="1" fontAlgn="auto" hangingPunct="1">
              <a:lnSpc>
                <a:spcPct val="110000"/>
              </a:lnSpc>
              <a:spcBef>
                <a:spcPts val="528"/>
              </a:spcBef>
              <a:spcAft>
                <a:spcPts val="0"/>
              </a:spcAft>
              <a:buFont typeface="Arial" pitchFamily="34" charset="0"/>
              <a:buChar char="•"/>
              <a:defRPr/>
            </a:pPr>
            <a:r>
              <a:rPr lang="en-US" sz="2800" dirty="0" smtClean="0"/>
              <a:t>Title I director and principal of each school is responsible for inventory management.</a:t>
            </a:r>
          </a:p>
          <a:p>
            <a:pPr eaLnBrk="1" fontAlgn="auto" hangingPunct="1">
              <a:lnSpc>
                <a:spcPct val="110000"/>
              </a:lnSpc>
              <a:spcBef>
                <a:spcPts val="528"/>
              </a:spcBef>
              <a:spcAft>
                <a:spcPts val="0"/>
              </a:spcAft>
              <a:buFont typeface="Arial" pitchFamily="34" charset="0"/>
              <a:buChar char="•"/>
              <a:defRPr/>
            </a:pPr>
            <a:r>
              <a:rPr lang="en-US" sz="2800" dirty="0" smtClean="0"/>
              <a:t>Procedures should be in place to ensure:</a:t>
            </a:r>
          </a:p>
          <a:p>
            <a:pPr lvl="1" eaLnBrk="1" fontAlgn="auto" hangingPunct="1">
              <a:lnSpc>
                <a:spcPct val="110000"/>
              </a:lnSpc>
              <a:spcBef>
                <a:spcPts val="528"/>
              </a:spcBef>
              <a:spcAft>
                <a:spcPts val="0"/>
              </a:spcAft>
              <a:buFont typeface="Arial" pitchFamily="34" charset="0"/>
              <a:buChar char="–"/>
              <a:defRPr/>
            </a:pPr>
            <a:r>
              <a:rPr lang="en-US" sz="2400" dirty="0" smtClean="0"/>
              <a:t>all equipment is properly tagged.</a:t>
            </a:r>
          </a:p>
          <a:p>
            <a:pPr lvl="1" eaLnBrk="1" fontAlgn="auto" hangingPunct="1">
              <a:lnSpc>
                <a:spcPct val="110000"/>
              </a:lnSpc>
              <a:spcBef>
                <a:spcPts val="528"/>
              </a:spcBef>
              <a:spcAft>
                <a:spcPts val="0"/>
              </a:spcAft>
              <a:buFont typeface="Arial" pitchFamily="34" charset="0"/>
              <a:buChar char="–"/>
              <a:defRPr/>
            </a:pPr>
            <a:r>
              <a:rPr lang="en-US" sz="2400" dirty="0" smtClean="0"/>
              <a:t>adequate safeguards related to loss, damage or theft.</a:t>
            </a:r>
          </a:p>
          <a:p>
            <a:pPr lvl="1" eaLnBrk="1" fontAlgn="auto" hangingPunct="1">
              <a:lnSpc>
                <a:spcPct val="110000"/>
              </a:lnSpc>
              <a:spcBef>
                <a:spcPts val="528"/>
              </a:spcBef>
              <a:spcAft>
                <a:spcPts val="0"/>
              </a:spcAft>
              <a:buFont typeface="Arial" pitchFamily="34" charset="0"/>
              <a:buChar char="–"/>
              <a:defRPr/>
            </a:pPr>
            <a:r>
              <a:rPr lang="en-US" sz="2400" dirty="0" smtClean="0"/>
              <a:t>maintenance procedures to keep equipment in good condition.</a:t>
            </a:r>
          </a:p>
          <a:p>
            <a:pPr lvl="1" eaLnBrk="1" fontAlgn="auto" hangingPunct="1">
              <a:lnSpc>
                <a:spcPct val="110000"/>
              </a:lnSpc>
              <a:spcBef>
                <a:spcPts val="528"/>
              </a:spcBef>
              <a:spcAft>
                <a:spcPts val="0"/>
              </a:spcAft>
              <a:buFont typeface="Arial" pitchFamily="34" charset="0"/>
              <a:buChar char="–"/>
              <a:defRPr/>
            </a:pPr>
            <a:r>
              <a:rPr lang="en-US" sz="2400" dirty="0" smtClean="0"/>
              <a:t>a physical inventory of equipment. </a:t>
            </a:r>
          </a:p>
          <a:p>
            <a:pPr marL="0" indent="0" eaLnBrk="1" fontAlgn="auto" hangingPunct="1">
              <a:spcAft>
                <a:spcPts val="0"/>
              </a:spcAft>
              <a:buFont typeface="Arial" pitchFamily="34" charset="0"/>
              <a:buNone/>
              <a:defRPr/>
            </a:pPr>
            <a:endParaRPr lang="en-US" dirty="0"/>
          </a:p>
        </p:txBody>
      </p:sp>
      <p:sp>
        <p:nvSpPr>
          <p:cNvPr id="13317"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FB05AB-5338-4ED7-8CD2-53995B934AD8}" type="slidenum">
              <a:rPr lang="en-US" smtClean="0"/>
              <a:pPr fontAlgn="base">
                <a:spcBef>
                  <a:spcPct val="0"/>
                </a:spcBef>
                <a:spcAft>
                  <a:spcPct val="0"/>
                </a:spcAft>
                <a:defRPr/>
              </a:pPr>
              <a:t>16</a:t>
            </a:fld>
            <a:endParaRPr lang="en-US" smtClean="0"/>
          </a:p>
        </p:txBody>
      </p:sp>
    </p:spTree>
    <p:extLst>
      <p:ext uri="{BB962C8B-B14F-4D97-AF65-F5344CB8AC3E}">
        <p14:creationId xmlns:p14="http://schemas.microsoft.com/office/powerpoint/2010/main" val="3828877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3600" dirty="0"/>
              <a:t>Entry of Information into </a:t>
            </a:r>
            <a:r>
              <a:rPr lang="en-US" sz="3600" dirty="0" smtClean="0"/>
              <a:t/>
            </a:r>
            <a:br>
              <a:rPr lang="en-US" sz="3600" dirty="0" smtClean="0"/>
            </a:br>
            <a:r>
              <a:rPr lang="en-US" sz="3600" dirty="0" smtClean="0"/>
              <a:t>Inventory Records</a:t>
            </a:r>
            <a:endParaRPr lang="en-US" sz="3600" dirty="0"/>
          </a:p>
        </p:txBody>
      </p:sp>
      <p:sp>
        <p:nvSpPr>
          <p:cNvPr id="3" name="Content Placeholder 2"/>
          <p:cNvSpPr>
            <a:spLocks noGrp="1"/>
          </p:cNvSpPr>
          <p:nvPr>
            <p:ph idx="1"/>
          </p:nvPr>
        </p:nvSpPr>
        <p:spPr>
          <a:xfrm>
            <a:off x="628649" y="1825625"/>
            <a:ext cx="8515351" cy="4351338"/>
          </a:xfrm>
        </p:spPr>
        <p:txBody>
          <a:bodyPr rtlCol="0">
            <a:normAutofit fontScale="92500" lnSpcReduction="10000"/>
          </a:bodyPr>
          <a:lstStyle/>
          <a:p>
            <a:pPr eaLnBrk="1" fontAlgn="auto" hangingPunct="1">
              <a:spcAft>
                <a:spcPts val="0"/>
              </a:spcAft>
              <a:buFont typeface="Arial" pitchFamily="34" charset="0"/>
              <a:buChar char="•"/>
              <a:defRPr/>
            </a:pPr>
            <a:r>
              <a:rPr lang="en-US" dirty="0"/>
              <a:t>Inventory Records should include</a:t>
            </a:r>
            <a:r>
              <a:rPr lang="en-US" dirty="0" smtClean="0"/>
              <a:t>: </a:t>
            </a:r>
          </a:p>
          <a:p>
            <a:pPr marL="0" indent="0" eaLnBrk="1" fontAlgn="auto" hangingPunct="1">
              <a:spcAft>
                <a:spcPts val="0"/>
              </a:spcAft>
              <a:buNone/>
              <a:defRPr/>
            </a:pPr>
            <a:r>
              <a:rPr lang="en-US" sz="2400" dirty="0" smtClean="0"/>
              <a:t>    [2 C.F.R. Part 200.313(d)(1)]</a:t>
            </a:r>
            <a:endParaRPr lang="en-US" sz="2400" dirty="0"/>
          </a:p>
          <a:p>
            <a:pPr lvl="1" eaLnBrk="1" fontAlgn="auto" hangingPunct="1">
              <a:spcAft>
                <a:spcPts val="0"/>
              </a:spcAft>
              <a:buFont typeface="Arial" pitchFamily="34" charset="0"/>
              <a:buChar char="–"/>
              <a:defRPr/>
            </a:pPr>
            <a:r>
              <a:rPr lang="en-US" dirty="0"/>
              <a:t>Description</a:t>
            </a:r>
          </a:p>
          <a:p>
            <a:pPr lvl="1" eaLnBrk="1" fontAlgn="auto" hangingPunct="1">
              <a:spcAft>
                <a:spcPts val="0"/>
              </a:spcAft>
              <a:buFont typeface="Arial" pitchFamily="34" charset="0"/>
              <a:buChar char="–"/>
              <a:defRPr/>
            </a:pPr>
            <a:r>
              <a:rPr lang="en-US" dirty="0"/>
              <a:t>Serial Number/Identification Number</a:t>
            </a:r>
          </a:p>
          <a:p>
            <a:pPr lvl="1" eaLnBrk="1" fontAlgn="auto" hangingPunct="1">
              <a:spcAft>
                <a:spcPts val="0"/>
              </a:spcAft>
              <a:buFont typeface="Arial" pitchFamily="34" charset="0"/>
              <a:buChar char="–"/>
              <a:defRPr/>
            </a:pPr>
            <a:r>
              <a:rPr lang="en-US" dirty="0"/>
              <a:t>Funding </a:t>
            </a:r>
            <a:r>
              <a:rPr lang="en-US" dirty="0" smtClean="0"/>
              <a:t>Source </a:t>
            </a:r>
            <a:r>
              <a:rPr lang="en-US" dirty="0"/>
              <a:t>and </a:t>
            </a:r>
            <a:r>
              <a:rPr lang="en-US" dirty="0" smtClean="0"/>
              <a:t>Percentage </a:t>
            </a:r>
            <a:r>
              <a:rPr lang="en-US" dirty="0"/>
              <a:t>of </a:t>
            </a:r>
            <a:r>
              <a:rPr lang="en-US" dirty="0" smtClean="0"/>
              <a:t>Source</a:t>
            </a:r>
            <a:endParaRPr lang="en-US" dirty="0"/>
          </a:p>
          <a:p>
            <a:pPr lvl="1">
              <a:buFont typeface="Arial" pitchFamily="34" charset="0"/>
              <a:buChar char="–"/>
              <a:defRPr/>
            </a:pPr>
            <a:r>
              <a:rPr lang="en-US" dirty="0" smtClean="0"/>
              <a:t>Title</a:t>
            </a:r>
          </a:p>
          <a:p>
            <a:pPr lvl="1">
              <a:buFont typeface="Arial" pitchFamily="34" charset="0"/>
              <a:buChar char="–"/>
              <a:defRPr/>
            </a:pPr>
            <a:r>
              <a:rPr lang="en-US" dirty="0" smtClean="0"/>
              <a:t>Vendor </a:t>
            </a:r>
            <a:endParaRPr lang="en-US" dirty="0"/>
          </a:p>
          <a:p>
            <a:pPr lvl="1" eaLnBrk="1" fontAlgn="auto" hangingPunct="1">
              <a:spcAft>
                <a:spcPts val="0"/>
              </a:spcAft>
              <a:buFont typeface="Arial" pitchFamily="34" charset="0"/>
              <a:buChar char="–"/>
              <a:defRPr/>
            </a:pPr>
            <a:r>
              <a:rPr lang="en-US" dirty="0"/>
              <a:t>Acquisition </a:t>
            </a:r>
            <a:r>
              <a:rPr lang="en-US" dirty="0" smtClean="0"/>
              <a:t>Date </a:t>
            </a:r>
            <a:r>
              <a:rPr lang="en-US" dirty="0"/>
              <a:t>and </a:t>
            </a:r>
            <a:r>
              <a:rPr lang="en-US" dirty="0" smtClean="0"/>
              <a:t>Unit Cost</a:t>
            </a:r>
            <a:endParaRPr lang="en-US" dirty="0"/>
          </a:p>
          <a:p>
            <a:pPr lvl="1" eaLnBrk="1" fontAlgn="auto" hangingPunct="1">
              <a:spcAft>
                <a:spcPts val="0"/>
              </a:spcAft>
              <a:buFont typeface="Arial" pitchFamily="34" charset="0"/>
              <a:buChar char="–"/>
              <a:defRPr/>
            </a:pPr>
            <a:r>
              <a:rPr lang="en-US" dirty="0" smtClean="0"/>
              <a:t>Location</a:t>
            </a:r>
          </a:p>
          <a:p>
            <a:pPr lvl="1" eaLnBrk="1" fontAlgn="auto" hangingPunct="1">
              <a:spcAft>
                <a:spcPts val="0"/>
              </a:spcAft>
              <a:buFont typeface="Arial" pitchFamily="34" charset="0"/>
              <a:buChar char="–"/>
              <a:defRPr/>
            </a:pPr>
            <a:r>
              <a:rPr lang="en-US" dirty="0" smtClean="0"/>
              <a:t>Use </a:t>
            </a:r>
            <a:r>
              <a:rPr lang="en-US" sz="1700" dirty="0" smtClean="0"/>
              <a:t>(Student Instruction, Professional Development, Parent Involvement, etc.)</a:t>
            </a:r>
            <a:endParaRPr lang="en-US" sz="1700" dirty="0">
              <a:solidFill>
                <a:srgbClr val="FF0000"/>
              </a:solidFill>
            </a:endParaRPr>
          </a:p>
          <a:p>
            <a:pPr lvl="1" eaLnBrk="1" fontAlgn="auto" hangingPunct="1">
              <a:spcAft>
                <a:spcPts val="0"/>
              </a:spcAft>
              <a:buFont typeface="Arial" pitchFamily="34" charset="0"/>
              <a:buChar char="–"/>
              <a:defRPr/>
            </a:pPr>
            <a:r>
              <a:rPr lang="en-US" dirty="0" smtClean="0"/>
              <a:t>Condition</a:t>
            </a:r>
          </a:p>
          <a:p>
            <a:pPr lvl="1" eaLnBrk="1" fontAlgn="auto" hangingPunct="1">
              <a:spcAft>
                <a:spcPts val="0"/>
              </a:spcAft>
              <a:buFont typeface="Arial" pitchFamily="34" charset="0"/>
              <a:buChar char="–"/>
              <a:defRPr/>
            </a:pPr>
            <a:r>
              <a:rPr lang="en-US" dirty="0" smtClean="0"/>
              <a:t>Disposition (including sale price, if applicable)</a:t>
            </a:r>
            <a:endParaRPr lang="en-US" dirty="0"/>
          </a:p>
          <a:p>
            <a:pPr eaLnBrk="1" fontAlgn="auto" hangingPunct="1">
              <a:spcAft>
                <a:spcPts val="0"/>
              </a:spcAft>
              <a:buFont typeface="Arial" pitchFamily="34" charset="0"/>
              <a:buChar char="•"/>
              <a:defRPr/>
            </a:pPr>
            <a:endParaRPr lang="en-US" dirty="0"/>
          </a:p>
        </p:txBody>
      </p:sp>
      <p:sp>
        <p:nvSpPr>
          <p:cNvPr id="14341"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9EA4C8-4F70-4059-917A-0ECCC1155EA5}" type="slidenum">
              <a:rPr lang="en-US" smtClean="0"/>
              <a:pPr fontAlgn="base">
                <a:spcBef>
                  <a:spcPct val="0"/>
                </a:spcBef>
                <a:spcAft>
                  <a:spcPct val="0"/>
                </a:spcAft>
                <a:defRPr/>
              </a:pPr>
              <a:t>17</a:t>
            </a:fld>
            <a:endParaRPr lang="en-US" smtClean="0"/>
          </a:p>
        </p:txBody>
      </p:sp>
    </p:spTree>
    <p:extLst>
      <p:ext uri="{BB962C8B-B14F-4D97-AF65-F5344CB8AC3E}">
        <p14:creationId xmlns:p14="http://schemas.microsoft.com/office/powerpoint/2010/main" val="3755790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eaLnBrk="1" hangingPunct="1"/>
            <a:r>
              <a:rPr lang="en-US" sz="3600" dirty="0" smtClean="0"/>
              <a:t>Off-Site Use of Equipment</a:t>
            </a:r>
          </a:p>
        </p:txBody>
      </p:sp>
      <p:sp>
        <p:nvSpPr>
          <p:cNvPr id="16387" name="Content Placeholder 2"/>
          <p:cNvSpPr>
            <a:spLocks noGrp="1"/>
          </p:cNvSpPr>
          <p:nvPr>
            <p:ph idx="1"/>
          </p:nvPr>
        </p:nvSpPr>
        <p:spPr/>
        <p:txBody>
          <a:bodyPr/>
          <a:lstStyle/>
          <a:p>
            <a:pPr eaLnBrk="1" hangingPunct="1"/>
            <a:r>
              <a:rPr lang="en-US" dirty="0" smtClean="0"/>
              <a:t>Written procedures to ensure effective tracking system for equipment used off-site.</a:t>
            </a:r>
          </a:p>
          <a:p>
            <a:pPr eaLnBrk="1" hangingPunct="1"/>
            <a:r>
              <a:rPr lang="en-US" dirty="0" smtClean="0"/>
              <a:t>Possible components of the procedures:</a:t>
            </a:r>
          </a:p>
          <a:p>
            <a:pPr lvl="1" eaLnBrk="1" hangingPunct="1"/>
            <a:r>
              <a:rPr lang="en-US" dirty="0" smtClean="0"/>
              <a:t>date signed out,</a:t>
            </a:r>
          </a:p>
          <a:p>
            <a:pPr lvl="1" eaLnBrk="1" hangingPunct="1"/>
            <a:r>
              <a:rPr lang="en-US" dirty="0" smtClean="0"/>
              <a:t>purpose of use,</a:t>
            </a:r>
          </a:p>
          <a:p>
            <a:pPr lvl="1" eaLnBrk="1" hangingPunct="1"/>
            <a:r>
              <a:rPr lang="en-US" dirty="0" smtClean="0"/>
              <a:t>person responsible, and</a:t>
            </a:r>
          </a:p>
          <a:p>
            <a:pPr lvl="1" eaLnBrk="1" hangingPunct="1"/>
            <a:r>
              <a:rPr lang="en-US" dirty="0" smtClean="0"/>
              <a:t>condition of equipment upon return.</a:t>
            </a:r>
          </a:p>
        </p:txBody>
      </p:sp>
      <p:sp>
        <p:nvSpPr>
          <p:cNvPr id="15365"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CBD2F2-190E-433A-A484-20F18906B11E}" type="slidenum">
              <a:rPr lang="en-US" smtClean="0"/>
              <a:pPr fontAlgn="base">
                <a:spcBef>
                  <a:spcPct val="0"/>
                </a:spcBef>
                <a:spcAft>
                  <a:spcPct val="0"/>
                </a:spcAft>
                <a:defRPr/>
              </a:pPr>
              <a:t>18</a:t>
            </a:fld>
            <a:endParaRPr lang="en-US" smtClean="0"/>
          </a:p>
        </p:txBody>
      </p:sp>
    </p:spTree>
    <p:extLst>
      <p:ext uri="{BB962C8B-B14F-4D97-AF65-F5344CB8AC3E}">
        <p14:creationId xmlns:p14="http://schemas.microsoft.com/office/powerpoint/2010/main" val="1682937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500262" y="381000"/>
            <a:ext cx="7961313" cy="1501202"/>
          </a:xfrm>
        </p:spPr>
        <p:txBody>
          <a:bodyPr>
            <a:noAutofit/>
          </a:bodyPr>
          <a:lstStyle/>
          <a:p>
            <a:pPr>
              <a:defRPr/>
            </a:pPr>
            <a:r>
              <a:rPr lang="en-US" altLang="en-US" sz="4000" dirty="0" smtClean="0"/>
              <a:t>Use of Equipment </a:t>
            </a:r>
            <a:br>
              <a:rPr lang="en-US" altLang="en-US" sz="4000" dirty="0" smtClean="0"/>
            </a:br>
            <a:r>
              <a:rPr lang="en-US" altLang="en-US" sz="4000" dirty="0" smtClean="0"/>
              <a:t>200.313(c)(1) and (2) </a:t>
            </a:r>
            <a:r>
              <a:rPr lang="en-US" sz="4000" dirty="0"/>
              <a:t>(</a:t>
            </a:r>
            <a:r>
              <a:rPr lang="en-US" sz="4000" dirty="0" err="1"/>
              <a:t>pg</a:t>
            </a:r>
            <a:r>
              <a:rPr lang="en-US" sz="4000" dirty="0"/>
              <a:t> </a:t>
            </a:r>
            <a:r>
              <a:rPr lang="en-US" sz="4000" dirty="0" smtClean="0"/>
              <a:t>127)</a:t>
            </a:r>
            <a:endParaRPr lang="en-US" altLang="en-US" sz="4000" dirty="0" smtClean="0"/>
          </a:p>
        </p:txBody>
      </p:sp>
      <p:sp>
        <p:nvSpPr>
          <p:cNvPr id="80899" name="Content Placeholder 2"/>
          <p:cNvSpPr>
            <a:spLocks noGrp="1"/>
          </p:cNvSpPr>
          <p:nvPr>
            <p:ph idx="1"/>
          </p:nvPr>
        </p:nvSpPr>
        <p:spPr>
          <a:xfrm>
            <a:off x="380999" y="1981200"/>
            <a:ext cx="8424863" cy="4117975"/>
          </a:xfrm>
        </p:spPr>
        <p:txBody>
          <a:bodyPr>
            <a:normAutofit fontScale="92500" lnSpcReduction="10000"/>
          </a:bodyPr>
          <a:lstStyle/>
          <a:p>
            <a:pPr eaLnBrk="1" hangingPunct="1">
              <a:buFont typeface="Wingdings" panose="05000000000000000000" pitchFamily="2" charset="2"/>
              <a:buChar char="§"/>
            </a:pPr>
            <a:r>
              <a:rPr lang="en-US" altLang="en-US" sz="2600" dirty="0" smtClean="0"/>
              <a:t>Equipment must be used by the non-federal entity in the program or project for which it was acquired as long as needed, whether or not the project or program continues to be supported by the federal award. </a:t>
            </a:r>
          </a:p>
          <a:p>
            <a:pPr eaLnBrk="1" hangingPunct="1">
              <a:buFont typeface="Wingdings" panose="05000000000000000000" pitchFamily="2" charset="2"/>
              <a:buChar char="§"/>
            </a:pPr>
            <a:r>
              <a:rPr lang="en-US" altLang="en-US" sz="2600" dirty="0" smtClean="0"/>
              <a:t>When no longer needed, may be used in other activities with the following priority:</a:t>
            </a:r>
          </a:p>
          <a:p>
            <a:pPr marL="617220" lvl="1" indent="-342900" eaLnBrk="1" hangingPunct="1">
              <a:buFont typeface="+mj-lt"/>
              <a:buAutoNum type="arabicPeriod"/>
            </a:pPr>
            <a:r>
              <a:rPr lang="en-US" altLang="en-US" sz="2600" dirty="0" smtClean="0"/>
              <a:t>Projects supported by federal awarding agency</a:t>
            </a:r>
          </a:p>
          <a:p>
            <a:pPr marL="617220" lvl="1" indent="-342900" eaLnBrk="1" hangingPunct="1">
              <a:buFont typeface="+mj-lt"/>
              <a:buAutoNum type="arabicPeriod"/>
            </a:pPr>
            <a:r>
              <a:rPr lang="en-US" altLang="en-US" sz="2600" dirty="0" smtClean="0"/>
              <a:t>Project funded by other federal agencies</a:t>
            </a:r>
          </a:p>
          <a:p>
            <a:pPr eaLnBrk="1" hangingPunct="1"/>
            <a:r>
              <a:rPr lang="en-US" altLang="en-US" sz="2600" dirty="0" smtClean="0"/>
              <a:t>When used it may be shared (according to the above priorities) provided such use </a:t>
            </a:r>
            <a:r>
              <a:rPr lang="en-US" altLang="en-US" sz="2600" u="sng" dirty="0" smtClean="0"/>
              <a:t>will not interfere </a:t>
            </a:r>
            <a:r>
              <a:rPr lang="en-US" altLang="en-US" sz="2600" dirty="0" smtClean="0"/>
              <a:t>with work on the original projects/programs.</a:t>
            </a:r>
          </a:p>
          <a:p>
            <a:pPr eaLnBrk="1" hangingPunct="1"/>
            <a:r>
              <a:rPr lang="en-US" altLang="en-US" sz="2600" u="sng" dirty="0" smtClean="0"/>
              <a:t>Exception</a:t>
            </a:r>
            <a:r>
              <a:rPr lang="en-US" altLang="en-US" sz="2600" dirty="0" smtClean="0"/>
              <a:t> – Private Schools 76.661 (page 61)</a:t>
            </a:r>
          </a:p>
        </p:txBody>
      </p:sp>
      <p:sp>
        <p:nvSpPr>
          <p:cNvPr id="2" name="Footer Placeholder 1"/>
          <p:cNvSpPr>
            <a:spLocks noGrp="1"/>
          </p:cNvSpPr>
          <p:nvPr>
            <p:ph type="ftr" sz="quarter" idx="4294967295"/>
          </p:nvPr>
        </p:nvSpPr>
        <p:spPr>
          <a:xfrm>
            <a:off x="685800" y="6272785"/>
            <a:ext cx="4745736" cy="365125"/>
          </a:xfrm>
          <a:prstGeom prst="rect">
            <a:avLst/>
          </a:prstGeom>
        </p:spPr>
        <p:txBody>
          <a:bodyPr/>
          <a:lstStyle/>
          <a:p>
            <a:pPr>
              <a:defRPr/>
            </a:pPr>
            <a:r>
              <a:rPr lang="en-US"/>
              <a:t>BRUSTEIN &amp; MANASEVIT, PLLC</a:t>
            </a:r>
          </a:p>
        </p:txBody>
      </p:sp>
      <p:sp>
        <p:nvSpPr>
          <p:cNvPr id="80901" name="Slide Number Placeholder 2"/>
          <p:cNvSpPr>
            <a:spLocks noGrp="1"/>
          </p:cNvSpPr>
          <p:nvPr>
            <p:ph type="sldNum" sz="quarter" idx="4294967295"/>
          </p:nvPr>
        </p:nvSpPr>
        <p:spPr bwMode="auto">
          <a:xfrm>
            <a:off x="8483346" y="6272785"/>
            <a:ext cx="48006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ECBDC6-4590-4C67-BB7B-1F6196719561}" type="slidenum">
              <a:rPr lang="en-US" altLang="en-US" smtClean="0">
                <a:solidFill>
                  <a:srgbClr val="7B9899"/>
                </a:solidFill>
                <a:latin typeface="Georgia" panose="02040502050405020303" pitchFamily="18" charset="0"/>
              </a:rPr>
              <a:pPr/>
              <a:t>19</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2954596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Calibri" pitchFamily="34" charset="0"/>
              </a:rPr>
              <a:t>Presenters</a:t>
            </a:r>
            <a:endParaRPr lang="en-US" sz="4000" dirty="0">
              <a:latin typeface="Calibri" pitchFamily="34" charset="0"/>
            </a:endParaRPr>
          </a:p>
        </p:txBody>
      </p:sp>
      <p:sp>
        <p:nvSpPr>
          <p:cNvPr id="3" name="Content Placeholder 2"/>
          <p:cNvSpPr>
            <a:spLocks noGrp="1"/>
          </p:cNvSpPr>
          <p:nvPr>
            <p:ph idx="1"/>
          </p:nvPr>
        </p:nvSpPr>
        <p:spPr>
          <a:xfrm>
            <a:off x="603983" y="1339402"/>
            <a:ext cx="7886700" cy="4906851"/>
          </a:xfrm>
        </p:spPr>
        <p:txBody>
          <a:bodyPr>
            <a:noAutofit/>
          </a:bodyPr>
          <a:lstStyle/>
          <a:p>
            <a:pPr marL="0" indent="0" algn="ctr">
              <a:lnSpc>
                <a:spcPct val="100000"/>
              </a:lnSpc>
              <a:spcBef>
                <a:spcPts val="0"/>
              </a:spcBef>
              <a:buNone/>
            </a:pPr>
            <a:r>
              <a:rPr lang="en-US" sz="2000" b="1" dirty="0" smtClean="0"/>
              <a:t>Grace McElveen</a:t>
            </a:r>
          </a:p>
          <a:p>
            <a:pPr marL="0" indent="0" algn="ctr">
              <a:lnSpc>
                <a:spcPct val="100000"/>
              </a:lnSpc>
              <a:spcBef>
                <a:spcPts val="0"/>
              </a:spcBef>
              <a:buNone/>
            </a:pPr>
            <a:r>
              <a:rPr lang="en-US" sz="2000" dirty="0"/>
              <a:t>Title I Education Program Specialist</a:t>
            </a:r>
          </a:p>
          <a:p>
            <a:pPr marL="0" indent="0" algn="ctr">
              <a:lnSpc>
                <a:spcPct val="100000"/>
              </a:lnSpc>
              <a:spcBef>
                <a:spcPts val="0"/>
              </a:spcBef>
              <a:buNone/>
            </a:pPr>
            <a:r>
              <a:rPr lang="en-US" sz="2000" dirty="0" smtClean="0"/>
              <a:t>Georgia Department of Education</a:t>
            </a:r>
          </a:p>
          <a:p>
            <a:pPr marL="0" indent="0" algn="ctr">
              <a:lnSpc>
                <a:spcPct val="100000"/>
              </a:lnSpc>
              <a:spcBef>
                <a:spcPts val="0"/>
              </a:spcBef>
              <a:buNone/>
            </a:pPr>
            <a:r>
              <a:rPr lang="en-US" sz="2000" dirty="0" smtClean="0"/>
              <a:t>School Improvement – Federal Programs</a:t>
            </a:r>
          </a:p>
          <a:p>
            <a:pPr marL="0" indent="0" algn="ctr">
              <a:lnSpc>
                <a:spcPct val="100000"/>
              </a:lnSpc>
              <a:spcBef>
                <a:spcPts val="0"/>
              </a:spcBef>
              <a:buNone/>
            </a:pPr>
            <a:r>
              <a:rPr lang="en-US" sz="2000" dirty="0" smtClean="0">
                <a:hlinkClick r:id="rId2"/>
              </a:rPr>
              <a:t>gmcelveen@doe.k12.ga.us</a:t>
            </a:r>
            <a:endParaRPr lang="en-US" sz="2000" dirty="0" smtClean="0"/>
          </a:p>
          <a:p>
            <a:pPr marL="0" indent="0" algn="ctr">
              <a:lnSpc>
                <a:spcPct val="100000"/>
              </a:lnSpc>
              <a:spcBef>
                <a:spcPts val="0"/>
              </a:spcBef>
              <a:buNone/>
            </a:pPr>
            <a:r>
              <a:rPr lang="en-US" sz="2000" dirty="0" smtClean="0"/>
              <a:t>(912) 334-0802</a:t>
            </a:r>
          </a:p>
          <a:p>
            <a:pPr marL="0" indent="0" algn="ctr">
              <a:lnSpc>
                <a:spcPct val="100000"/>
              </a:lnSpc>
              <a:spcBef>
                <a:spcPts val="0"/>
              </a:spcBef>
              <a:buNone/>
            </a:pPr>
            <a:endParaRPr lang="en-US" sz="2400" dirty="0" smtClean="0"/>
          </a:p>
          <a:p>
            <a:pPr marL="0" indent="0" algn="ctr">
              <a:lnSpc>
                <a:spcPct val="100000"/>
              </a:lnSpc>
              <a:spcBef>
                <a:spcPts val="0"/>
              </a:spcBef>
              <a:buNone/>
            </a:pPr>
            <a:r>
              <a:rPr lang="en-US" sz="2000" b="1" dirty="0" smtClean="0"/>
              <a:t>Randy Phillips</a:t>
            </a:r>
          </a:p>
          <a:p>
            <a:pPr marL="0" indent="0" algn="ctr">
              <a:lnSpc>
                <a:spcPct val="100000"/>
              </a:lnSpc>
              <a:spcBef>
                <a:spcPts val="0"/>
              </a:spcBef>
              <a:buNone/>
            </a:pPr>
            <a:r>
              <a:rPr lang="en-US" sz="2000" dirty="0"/>
              <a:t>Title I Education Program Specialist</a:t>
            </a:r>
          </a:p>
          <a:p>
            <a:pPr marL="0" indent="0" algn="ctr">
              <a:lnSpc>
                <a:spcPct val="100000"/>
              </a:lnSpc>
              <a:spcBef>
                <a:spcPts val="0"/>
              </a:spcBef>
              <a:buNone/>
            </a:pPr>
            <a:r>
              <a:rPr lang="en-US" sz="2000" dirty="0" smtClean="0"/>
              <a:t>Georgia Department of Education</a:t>
            </a:r>
          </a:p>
          <a:p>
            <a:pPr marL="0" indent="0" algn="ctr">
              <a:lnSpc>
                <a:spcPct val="100000"/>
              </a:lnSpc>
              <a:spcBef>
                <a:spcPts val="0"/>
              </a:spcBef>
              <a:buNone/>
            </a:pPr>
            <a:r>
              <a:rPr lang="en-US" sz="2000" dirty="0" smtClean="0"/>
              <a:t>School Improvement – Federal Programs</a:t>
            </a:r>
          </a:p>
          <a:p>
            <a:pPr marL="0" indent="0" algn="ctr">
              <a:lnSpc>
                <a:spcPct val="100000"/>
              </a:lnSpc>
              <a:spcBef>
                <a:spcPts val="0"/>
              </a:spcBef>
              <a:buNone/>
            </a:pPr>
            <a:r>
              <a:rPr lang="en-US" sz="2000" dirty="0" err="1" smtClean="0">
                <a:hlinkClick r:id="rId3"/>
              </a:rPr>
              <a:t>rphillips</a:t>
            </a:r>
            <a:r>
              <a:rPr lang="en-US" sz="2000" dirty="0" smtClean="0">
                <a:hlinkClick r:id="rId3"/>
              </a:rPr>
              <a:t> @doe.k12.ga.us</a:t>
            </a:r>
            <a:endParaRPr lang="en-US" sz="2000" dirty="0" smtClean="0"/>
          </a:p>
          <a:p>
            <a:pPr marL="0" marR="0" indent="0" algn="ctr">
              <a:lnSpc>
                <a:spcPct val="115000"/>
              </a:lnSpc>
              <a:spcBef>
                <a:spcPts val="0"/>
              </a:spcBef>
              <a:spcAft>
                <a:spcPts val="0"/>
              </a:spcAft>
              <a:buNone/>
            </a:pPr>
            <a:r>
              <a:rPr lang="en-US" sz="2000" dirty="0" smtClean="0">
                <a:solidFill>
                  <a:srgbClr val="000000"/>
                </a:solidFill>
                <a:ea typeface="Times New Roman"/>
                <a:cs typeface="Arial"/>
              </a:rPr>
              <a:t>(</a:t>
            </a:r>
            <a:r>
              <a:rPr lang="en-US" sz="2000" dirty="0">
                <a:solidFill>
                  <a:srgbClr val="000000"/>
                </a:solidFill>
                <a:ea typeface="Times New Roman"/>
                <a:cs typeface="Arial"/>
              </a:rPr>
              <a:t>770) 221-5232</a:t>
            </a:r>
            <a:endParaRPr lang="en-US" sz="1050" dirty="0">
              <a:ea typeface="Calibri"/>
              <a:cs typeface="Times New Roman"/>
            </a:endParaRP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2111619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eaLnBrk="1" hangingPunct="1"/>
            <a:r>
              <a:rPr lang="en-US" sz="3600" dirty="0" smtClean="0"/>
              <a:t>Physical Inventory</a:t>
            </a:r>
          </a:p>
        </p:txBody>
      </p:sp>
      <p:sp>
        <p:nvSpPr>
          <p:cNvPr id="3" name="Content Placeholder 2"/>
          <p:cNvSpPr>
            <a:spLocks noGrp="1"/>
          </p:cNvSpPr>
          <p:nvPr>
            <p:ph idx="1"/>
          </p:nvPr>
        </p:nvSpPr>
        <p:spPr/>
        <p:txBody>
          <a:bodyPr rtlCol="0">
            <a:normAutofit fontScale="92500" lnSpcReduction="10000"/>
          </a:bodyPr>
          <a:lstStyle/>
          <a:p>
            <a:pPr eaLnBrk="1" fontAlgn="auto" hangingPunct="1">
              <a:spcBef>
                <a:spcPts val="528"/>
              </a:spcBef>
              <a:spcAft>
                <a:spcPts val="0"/>
              </a:spcAft>
              <a:buFont typeface="Arial" pitchFamily="34" charset="0"/>
              <a:buChar char="•"/>
              <a:defRPr/>
            </a:pPr>
            <a:r>
              <a:rPr lang="en-US" sz="2800" dirty="0" smtClean="0"/>
              <a:t>Physical Inventory shall be taken and results reconciled at least once every two years. </a:t>
            </a:r>
          </a:p>
          <a:p>
            <a:pPr eaLnBrk="1" fontAlgn="auto" hangingPunct="1">
              <a:spcBef>
                <a:spcPts val="528"/>
              </a:spcBef>
              <a:spcAft>
                <a:spcPts val="0"/>
              </a:spcAft>
              <a:buFont typeface="Arial" pitchFamily="34" charset="0"/>
              <a:buChar char="•"/>
              <a:defRPr/>
            </a:pPr>
            <a:endParaRPr lang="en-US" sz="2800" dirty="0" smtClean="0"/>
          </a:p>
          <a:p>
            <a:pPr eaLnBrk="1" fontAlgn="auto" hangingPunct="1">
              <a:spcBef>
                <a:spcPts val="528"/>
              </a:spcBef>
              <a:spcAft>
                <a:spcPts val="0"/>
              </a:spcAft>
              <a:buFont typeface="Arial" pitchFamily="34" charset="0"/>
              <a:buChar char="•"/>
              <a:defRPr/>
            </a:pPr>
            <a:r>
              <a:rPr lang="en-US" dirty="0" smtClean="0"/>
              <a:t>States may require standards above and beyond federal law – thus Georgia requires annual inventory checks</a:t>
            </a:r>
            <a:endParaRPr lang="en-US" sz="2800" dirty="0" smtClean="0"/>
          </a:p>
          <a:p>
            <a:pPr marL="0" indent="0" eaLnBrk="1" fontAlgn="auto" hangingPunct="1">
              <a:spcBef>
                <a:spcPts val="528"/>
              </a:spcBef>
              <a:spcAft>
                <a:spcPts val="0"/>
              </a:spcAft>
              <a:buFont typeface="Arial" pitchFamily="34" charset="0"/>
              <a:buNone/>
              <a:defRPr/>
            </a:pPr>
            <a:endParaRPr lang="en-US" sz="2800" dirty="0" smtClean="0"/>
          </a:p>
          <a:p>
            <a:pPr eaLnBrk="1" fontAlgn="auto" hangingPunct="1">
              <a:spcBef>
                <a:spcPts val="528"/>
              </a:spcBef>
              <a:spcAft>
                <a:spcPts val="0"/>
              </a:spcAft>
              <a:buFont typeface="Arial" pitchFamily="34" charset="0"/>
              <a:buChar char="•"/>
              <a:defRPr/>
            </a:pPr>
            <a:r>
              <a:rPr lang="en-US" sz="2800" dirty="0" smtClean="0"/>
              <a:t>Purpose of physical inventory is to verify</a:t>
            </a:r>
          </a:p>
          <a:p>
            <a:pPr lvl="1" eaLnBrk="1" fontAlgn="auto" hangingPunct="1">
              <a:spcBef>
                <a:spcPts val="528"/>
              </a:spcBef>
              <a:spcAft>
                <a:spcPts val="0"/>
              </a:spcAft>
              <a:buFont typeface="Arial" pitchFamily="34" charset="0"/>
              <a:buChar char="–"/>
              <a:defRPr/>
            </a:pPr>
            <a:r>
              <a:rPr lang="en-US" sz="2400" dirty="0" smtClean="0"/>
              <a:t>the existence of equipment.</a:t>
            </a:r>
          </a:p>
          <a:p>
            <a:pPr lvl="1" eaLnBrk="1" fontAlgn="auto" hangingPunct="1">
              <a:spcBef>
                <a:spcPts val="528"/>
              </a:spcBef>
              <a:spcAft>
                <a:spcPts val="0"/>
              </a:spcAft>
              <a:buFont typeface="Arial" pitchFamily="34" charset="0"/>
              <a:buChar char="–"/>
              <a:defRPr/>
            </a:pPr>
            <a:r>
              <a:rPr lang="en-US" sz="2400" dirty="0" smtClean="0"/>
              <a:t>current utilization of equipment – is equipment being used for intended purpose.</a:t>
            </a:r>
          </a:p>
          <a:p>
            <a:pPr lvl="1" eaLnBrk="1" fontAlgn="auto" hangingPunct="1">
              <a:spcBef>
                <a:spcPts val="528"/>
              </a:spcBef>
              <a:spcAft>
                <a:spcPts val="0"/>
              </a:spcAft>
              <a:buFont typeface="Arial" pitchFamily="34" charset="0"/>
              <a:buChar char="–"/>
              <a:defRPr/>
            </a:pPr>
            <a:r>
              <a:rPr lang="en-US" sz="2400" dirty="0" smtClean="0"/>
              <a:t>the continued need of equipment.</a:t>
            </a:r>
          </a:p>
          <a:p>
            <a:pPr lvl="1" eaLnBrk="1" fontAlgn="auto" hangingPunct="1">
              <a:spcBef>
                <a:spcPts val="528"/>
              </a:spcBef>
              <a:spcAft>
                <a:spcPts val="0"/>
              </a:spcAft>
              <a:buFont typeface="Arial" pitchFamily="34" charset="0"/>
              <a:buChar char="–"/>
              <a:defRPr/>
            </a:pPr>
            <a:r>
              <a:rPr lang="en-US" sz="2400" dirty="0" smtClean="0"/>
              <a:t>the condition of the equipment.</a:t>
            </a:r>
            <a:endParaRPr lang="en-US" sz="2400" dirty="0"/>
          </a:p>
        </p:txBody>
      </p:sp>
      <p:sp>
        <p:nvSpPr>
          <p:cNvPr id="16389"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777F30-5BAF-4F7F-8D74-5D41416A5184}" type="slidenum">
              <a:rPr lang="en-US" smtClean="0"/>
              <a:pPr fontAlgn="base">
                <a:spcBef>
                  <a:spcPct val="0"/>
                </a:spcBef>
                <a:spcAft>
                  <a:spcPct val="0"/>
                </a:spcAft>
                <a:defRPr/>
              </a:pPr>
              <a:t>20</a:t>
            </a:fld>
            <a:endParaRPr lang="en-US" smtClean="0"/>
          </a:p>
        </p:txBody>
      </p:sp>
    </p:spTree>
    <p:extLst>
      <p:ext uri="{BB962C8B-B14F-4D97-AF65-F5344CB8AC3E}">
        <p14:creationId xmlns:p14="http://schemas.microsoft.com/office/powerpoint/2010/main" val="3334799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eaLnBrk="1" hangingPunct="1"/>
            <a:r>
              <a:rPr lang="en-US" sz="3600" dirty="0" smtClean="0"/>
              <a:t>Physical Inventory</a:t>
            </a:r>
          </a:p>
        </p:txBody>
      </p:sp>
      <p:sp>
        <p:nvSpPr>
          <p:cNvPr id="18435" name="Content Placeholder 2"/>
          <p:cNvSpPr>
            <a:spLocks noGrp="1"/>
          </p:cNvSpPr>
          <p:nvPr>
            <p:ph idx="1"/>
          </p:nvPr>
        </p:nvSpPr>
        <p:spPr/>
        <p:txBody>
          <a:bodyPr/>
          <a:lstStyle/>
          <a:p>
            <a:pPr eaLnBrk="1" hangingPunct="1"/>
            <a:r>
              <a:rPr lang="en-US" sz="2800" dirty="0" smtClean="0"/>
              <a:t>If an LEA cannot locate an item purchased with federal funds, it is difficult to demonstrate the item was necessary for the performance or administration of the grant, reasonable, or benefitted the program that paid for the item.</a:t>
            </a:r>
          </a:p>
        </p:txBody>
      </p:sp>
      <p:sp>
        <p:nvSpPr>
          <p:cNvPr id="17413"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24CC35-3891-4C42-A2B8-5E79C1042BB5}" type="slidenum">
              <a:rPr lang="en-US" smtClean="0"/>
              <a:pPr fontAlgn="base">
                <a:spcBef>
                  <a:spcPct val="0"/>
                </a:spcBef>
                <a:spcAft>
                  <a:spcPct val="0"/>
                </a:spcAft>
                <a:defRPr/>
              </a:pPr>
              <a:t>21</a:t>
            </a:fld>
            <a:endParaRPr lang="en-US" smtClean="0"/>
          </a:p>
        </p:txBody>
      </p:sp>
    </p:spTree>
    <p:extLst>
      <p:ext uri="{BB962C8B-B14F-4D97-AF65-F5344CB8AC3E}">
        <p14:creationId xmlns:p14="http://schemas.microsoft.com/office/powerpoint/2010/main" val="2020567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46810" y="292452"/>
            <a:ext cx="7096990" cy="1325563"/>
          </a:xfrm>
        </p:spPr>
        <p:txBody>
          <a:bodyPr>
            <a:normAutofit/>
          </a:bodyPr>
          <a:lstStyle/>
          <a:p>
            <a:pPr eaLnBrk="1" hangingPunct="1"/>
            <a:r>
              <a:rPr lang="en-US" sz="3600" dirty="0" smtClean="0"/>
              <a:t>Equipment Use in Targeted Assistance Programs</a:t>
            </a:r>
          </a:p>
        </p:txBody>
      </p:sp>
      <p:sp>
        <p:nvSpPr>
          <p:cNvPr id="3" name="Content Placeholder 2"/>
          <p:cNvSpPr>
            <a:spLocks noGrp="1"/>
          </p:cNvSpPr>
          <p:nvPr>
            <p:ph idx="1"/>
          </p:nvPr>
        </p:nvSpPr>
        <p:spPr>
          <a:xfrm>
            <a:off x="533400" y="1676400"/>
            <a:ext cx="8229600" cy="4754563"/>
          </a:xfrm>
        </p:spPr>
        <p:txBody>
          <a:bodyPr rtlCol="0">
            <a:normAutofit/>
          </a:bodyPr>
          <a:lstStyle/>
          <a:p>
            <a:pPr eaLnBrk="1" fontAlgn="auto" hangingPunct="1">
              <a:spcBef>
                <a:spcPts val="528"/>
              </a:spcBef>
              <a:spcAft>
                <a:spcPts val="0"/>
              </a:spcAft>
              <a:buFont typeface="Arial" pitchFamily="34" charset="0"/>
              <a:buChar char="•"/>
              <a:defRPr/>
            </a:pPr>
            <a:r>
              <a:rPr lang="en-US" sz="2800" dirty="0" smtClean="0"/>
              <a:t>Equipment purchase for TA program must </a:t>
            </a:r>
            <a:r>
              <a:rPr lang="en-US" sz="2800" dirty="0"/>
              <a:t>be reasonable and necessary to implement a properly designed program </a:t>
            </a:r>
            <a:r>
              <a:rPr lang="en-US" sz="2800" dirty="0" smtClean="0"/>
              <a:t>for Title I, </a:t>
            </a:r>
            <a:r>
              <a:rPr lang="en-US" sz="2800" dirty="0"/>
              <a:t>Part A </a:t>
            </a:r>
            <a:r>
              <a:rPr lang="en-US" sz="2800" dirty="0" smtClean="0"/>
              <a:t>participants.</a:t>
            </a:r>
          </a:p>
          <a:p>
            <a:pPr marL="0" indent="0" eaLnBrk="1" fontAlgn="auto" hangingPunct="1">
              <a:spcBef>
                <a:spcPts val="528"/>
              </a:spcBef>
              <a:spcAft>
                <a:spcPts val="0"/>
              </a:spcAft>
              <a:buFont typeface="Arial" charset="0"/>
              <a:buNone/>
              <a:defRPr/>
            </a:pPr>
            <a:endParaRPr lang="en-US" sz="1200" dirty="0" smtClean="0"/>
          </a:p>
          <a:p>
            <a:pPr lvl="1" eaLnBrk="1" fontAlgn="auto" hangingPunct="1">
              <a:spcBef>
                <a:spcPts val="528"/>
              </a:spcBef>
              <a:spcAft>
                <a:spcPts val="0"/>
              </a:spcAft>
              <a:buFont typeface="Arial" pitchFamily="34" charset="0"/>
              <a:buChar char="–"/>
              <a:defRPr/>
            </a:pPr>
            <a:r>
              <a:rPr lang="en-US" sz="2400" dirty="0" smtClean="0"/>
              <a:t>Used with targeted assistance students, based on needs assessment.  </a:t>
            </a:r>
          </a:p>
          <a:p>
            <a:pPr eaLnBrk="1" fontAlgn="auto" hangingPunct="1">
              <a:spcBef>
                <a:spcPts val="528"/>
              </a:spcBef>
              <a:spcAft>
                <a:spcPts val="0"/>
              </a:spcAft>
              <a:buFont typeface="Arial" pitchFamily="34" charset="0"/>
              <a:buChar char="•"/>
              <a:defRPr/>
            </a:pPr>
            <a:endParaRPr lang="en-US" sz="1200" dirty="0" smtClean="0"/>
          </a:p>
          <a:p>
            <a:pPr eaLnBrk="1" fontAlgn="auto" hangingPunct="1">
              <a:spcBef>
                <a:spcPts val="528"/>
              </a:spcBef>
              <a:spcAft>
                <a:spcPts val="0"/>
              </a:spcAft>
              <a:buFont typeface="Arial" pitchFamily="34" charset="0"/>
              <a:buChar char="•"/>
              <a:defRPr/>
            </a:pPr>
            <a:r>
              <a:rPr lang="en-US" sz="2600" dirty="0" smtClean="0"/>
              <a:t>The </a:t>
            </a:r>
            <a:r>
              <a:rPr lang="en-US" sz="2600" dirty="0"/>
              <a:t>standards will have been presumed to be met and the use of Title I, Part A equipment in non-Title I, Part A activities is proper if use does not exceed </a:t>
            </a:r>
            <a:r>
              <a:rPr lang="en-US" sz="2600" dirty="0" smtClean="0"/>
              <a:t>10-percent </a:t>
            </a:r>
            <a:r>
              <a:rPr lang="en-US" sz="2600" dirty="0"/>
              <a:t>of the time the equipment is used in Title I, Part A activities.</a:t>
            </a:r>
          </a:p>
          <a:p>
            <a:pPr eaLnBrk="1" fontAlgn="auto" hangingPunct="1">
              <a:spcBef>
                <a:spcPts val="528"/>
              </a:spcBef>
              <a:spcAft>
                <a:spcPts val="0"/>
              </a:spcAft>
              <a:buFont typeface="Arial" pitchFamily="34" charset="0"/>
              <a:buChar char="•"/>
              <a:defRPr/>
            </a:pPr>
            <a:endParaRPr lang="en-US" dirty="0"/>
          </a:p>
        </p:txBody>
      </p:sp>
      <p:sp>
        <p:nvSpPr>
          <p:cNvPr id="18437"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7AB5E1-C29D-46C2-BA79-E628D3766D3D}" type="slidenum">
              <a:rPr lang="en-US" smtClean="0"/>
              <a:pPr fontAlgn="base">
                <a:spcBef>
                  <a:spcPct val="0"/>
                </a:spcBef>
                <a:spcAft>
                  <a:spcPct val="0"/>
                </a:spcAft>
                <a:defRPr/>
              </a:pPr>
              <a:t>22</a:t>
            </a:fld>
            <a:endParaRPr lang="en-US" smtClean="0"/>
          </a:p>
        </p:txBody>
      </p:sp>
    </p:spTree>
    <p:extLst>
      <p:ext uri="{BB962C8B-B14F-4D97-AF65-F5344CB8AC3E}">
        <p14:creationId xmlns:p14="http://schemas.microsoft.com/office/powerpoint/2010/main" val="2837561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sz="4000" dirty="0"/>
              <a:t>Equipment Use in Targeted Assistance Programs</a:t>
            </a:r>
            <a:endParaRPr lang="en-US" sz="4000" dirty="0" smtClean="0"/>
          </a:p>
        </p:txBody>
      </p:sp>
      <p:sp>
        <p:nvSpPr>
          <p:cNvPr id="20483" name="Content Placeholder 2"/>
          <p:cNvSpPr>
            <a:spLocks noGrp="1"/>
          </p:cNvSpPr>
          <p:nvPr>
            <p:ph idx="1"/>
          </p:nvPr>
        </p:nvSpPr>
        <p:spPr/>
        <p:txBody>
          <a:bodyPr/>
          <a:lstStyle/>
          <a:p>
            <a:pPr eaLnBrk="1" hangingPunct="1">
              <a:spcBef>
                <a:spcPts val="525"/>
              </a:spcBef>
            </a:pPr>
            <a:r>
              <a:rPr lang="en-US" sz="2800" dirty="0" smtClean="0"/>
              <a:t>If used on a less than full-time basis the equipment could be made available for other educational uses without interfering with its use in the Title I, Part A program.</a:t>
            </a:r>
          </a:p>
          <a:p>
            <a:pPr marL="0" indent="0" eaLnBrk="1" hangingPunct="1">
              <a:spcBef>
                <a:spcPts val="525"/>
              </a:spcBef>
              <a:buNone/>
            </a:pPr>
            <a:endParaRPr lang="en-US" sz="2800" dirty="0" smtClean="0"/>
          </a:p>
          <a:p>
            <a:pPr eaLnBrk="1" hangingPunct="1">
              <a:spcBef>
                <a:spcPts val="525"/>
              </a:spcBef>
            </a:pPr>
            <a:r>
              <a:rPr lang="en-US" sz="2800" dirty="0" smtClean="0"/>
              <a:t>Equipment could be used on other projects or programs currently or previously supported by the Federal Government, “providing such use will not interfere with the work on the projects or programs for which it was originally acquired.” </a:t>
            </a:r>
          </a:p>
        </p:txBody>
      </p:sp>
      <p:sp>
        <p:nvSpPr>
          <p:cNvPr id="19461"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FAA5BC6C-53DD-449F-90CA-24F56BC7C215}" type="slidenum">
              <a:rPr lang="en-US" smtClean="0"/>
              <a:pPr fontAlgn="base">
                <a:spcBef>
                  <a:spcPct val="0"/>
                </a:spcBef>
                <a:spcAft>
                  <a:spcPct val="0"/>
                </a:spcAft>
                <a:defRPr/>
              </a:pPr>
              <a:t>23</a:t>
            </a:fld>
            <a:endParaRPr lang="en-US" smtClean="0"/>
          </a:p>
        </p:txBody>
      </p:sp>
    </p:spTree>
    <p:extLst>
      <p:ext uri="{BB962C8B-B14F-4D97-AF65-F5344CB8AC3E}">
        <p14:creationId xmlns:p14="http://schemas.microsoft.com/office/powerpoint/2010/main" val="3806422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3983" y="334016"/>
            <a:ext cx="6898253" cy="1325563"/>
          </a:xfrm>
        </p:spPr>
        <p:txBody>
          <a:bodyPr rtlCol="0">
            <a:normAutofit fontScale="90000"/>
          </a:bodyPr>
          <a:lstStyle/>
          <a:p>
            <a:pPr>
              <a:defRPr/>
            </a:pPr>
            <a:r>
              <a:rPr lang="en-US" sz="3200" dirty="0">
                <a:latin typeface="Arial" charset="0"/>
                <a:cs typeface="Arial" charset="0"/>
              </a:rPr>
              <a:t/>
            </a:r>
            <a:br>
              <a:rPr lang="en-US" sz="3200" dirty="0">
                <a:latin typeface="Arial" charset="0"/>
                <a:cs typeface="Arial" charset="0"/>
              </a:rPr>
            </a:br>
            <a:r>
              <a:rPr lang="en-US" sz="4000" dirty="0"/>
              <a:t>Equipment Use in </a:t>
            </a:r>
            <a:r>
              <a:rPr lang="en-US" sz="4000" dirty="0" smtClean="0"/>
              <a:t>Participating Private Schools</a:t>
            </a:r>
            <a:r>
              <a:rPr lang="en-US" sz="4900" dirty="0">
                <a:latin typeface="Arial" charset="0"/>
                <a:cs typeface="Arial" charset="0"/>
              </a:rPr>
              <a:t/>
            </a:r>
            <a:br>
              <a:rPr lang="en-US" sz="4900" dirty="0">
                <a:latin typeface="Arial" charset="0"/>
                <a:cs typeface="Arial" charset="0"/>
              </a:rPr>
            </a:br>
            <a:endParaRPr lang="en-US" sz="4900" dirty="0" smtClean="0">
              <a:latin typeface="Arial" charset="0"/>
              <a:cs typeface="Arial" charset="0"/>
            </a:endParaRPr>
          </a:p>
        </p:txBody>
      </p:sp>
      <p:sp>
        <p:nvSpPr>
          <p:cNvPr id="21507" name="Subtitle 2"/>
          <p:cNvSpPr>
            <a:spLocks noGrp="1"/>
          </p:cNvSpPr>
          <p:nvPr>
            <p:ph idx="1"/>
          </p:nvPr>
        </p:nvSpPr>
        <p:spPr/>
        <p:txBody>
          <a:bodyPr/>
          <a:lstStyle/>
          <a:p>
            <a:pPr eaLnBrk="1" hangingPunct="1">
              <a:spcBef>
                <a:spcPts val="525"/>
              </a:spcBef>
            </a:pPr>
            <a:r>
              <a:rPr lang="en-US" sz="2800" dirty="0" smtClean="0"/>
              <a:t>Section 1120(d)(1) of the ESEA requires that the control of the Title I funds, and the ownership of the  materials and equipment, purchased with Title I funds for private schools shall be in the LEA, and the LEA shall administer the funds, materials, equipment and property.  This is an LEA responsibility rather than the responsibility of the private school. </a:t>
            </a:r>
          </a:p>
          <a:p>
            <a:pPr eaLnBrk="1" hangingPunct="1"/>
            <a:endParaRPr lang="en-US" dirty="0" smtClean="0"/>
          </a:p>
        </p:txBody>
      </p:sp>
      <p:sp>
        <p:nvSpPr>
          <p:cNvPr id="21508" name="Slide Number Placeholder 3"/>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FAB8F855-76DC-4322-94FD-2D4947B19F60}" type="slidenum">
              <a:rPr lang="en-SG" smtClean="0"/>
              <a:pPr fontAlgn="base">
                <a:spcBef>
                  <a:spcPct val="0"/>
                </a:spcBef>
                <a:spcAft>
                  <a:spcPct val="0"/>
                </a:spcAft>
                <a:defRPr/>
              </a:pPr>
              <a:t>24</a:t>
            </a:fld>
            <a:endParaRPr lang="en-SG" smtClean="0"/>
          </a:p>
        </p:txBody>
      </p:sp>
    </p:spTree>
    <p:extLst>
      <p:ext uri="{BB962C8B-B14F-4D97-AF65-F5344CB8AC3E}">
        <p14:creationId xmlns:p14="http://schemas.microsoft.com/office/powerpoint/2010/main" val="95904957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3982" y="334016"/>
            <a:ext cx="6711217" cy="1325563"/>
          </a:xfrm>
        </p:spPr>
        <p:txBody>
          <a:bodyPr rtlCol="0">
            <a:noAutofit/>
          </a:bodyPr>
          <a:lstStyle/>
          <a:p>
            <a:pPr>
              <a:defRPr/>
            </a:pPr>
            <a:r>
              <a:rPr lang="en-US" sz="3600" dirty="0"/>
              <a:t>Equipment Use in Participating Private Schools</a:t>
            </a:r>
            <a:endParaRPr lang="en-US" sz="3600" dirty="0">
              <a:latin typeface="+mn-lt"/>
              <a:cs typeface="Arial" charset="0"/>
            </a:endParaRPr>
          </a:p>
        </p:txBody>
      </p:sp>
      <p:sp>
        <p:nvSpPr>
          <p:cNvPr id="13315" name="Subtitle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n-US" sz="2800" b="1" dirty="0">
                <a:cs typeface="Arial" charset="0"/>
              </a:rPr>
              <a:t>District </a:t>
            </a:r>
            <a:r>
              <a:rPr lang="en-US" sz="2800" b="1" dirty="0" smtClean="0">
                <a:cs typeface="Arial" charset="0"/>
              </a:rPr>
              <a:t>officials </a:t>
            </a:r>
            <a:r>
              <a:rPr lang="en-US" sz="2800" b="1" dirty="0">
                <a:cs typeface="Arial" charset="0"/>
              </a:rPr>
              <a:t>will:</a:t>
            </a:r>
          </a:p>
          <a:p>
            <a:pPr eaLnBrk="1" fontAlgn="auto" hangingPunct="1">
              <a:spcBef>
                <a:spcPts val="528"/>
              </a:spcBef>
              <a:spcAft>
                <a:spcPts val="0"/>
              </a:spcAft>
              <a:buFont typeface="Arial" pitchFamily="34" charset="0"/>
              <a:buChar char="•"/>
              <a:defRPr/>
            </a:pPr>
            <a:r>
              <a:rPr lang="en-US" sz="2800" dirty="0" smtClean="0"/>
              <a:t>complete </a:t>
            </a:r>
            <a:r>
              <a:rPr lang="en-US" sz="2800" dirty="0"/>
              <a:t>the requisitions forms for ordering materials and/or </a:t>
            </a:r>
            <a:r>
              <a:rPr lang="en-US" sz="2800" dirty="0" smtClean="0"/>
              <a:t>equipment. </a:t>
            </a:r>
          </a:p>
          <a:p>
            <a:pPr marL="0" indent="0" eaLnBrk="1" fontAlgn="auto" hangingPunct="1">
              <a:spcBef>
                <a:spcPts val="528"/>
              </a:spcBef>
              <a:spcAft>
                <a:spcPts val="0"/>
              </a:spcAft>
              <a:buFont typeface="Arial" pitchFamily="34" charset="0"/>
              <a:buNone/>
              <a:defRPr/>
            </a:pPr>
            <a:endParaRPr lang="en-US" sz="800" dirty="0" smtClean="0"/>
          </a:p>
          <a:p>
            <a:pPr eaLnBrk="1" fontAlgn="auto" hangingPunct="1">
              <a:spcBef>
                <a:spcPts val="528"/>
              </a:spcBef>
              <a:spcAft>
                <a:spcPts val="0"/>
              </a:spcAft>
              <a:buFont typeface="Arial" pitchFamily="34" charset="0"/>
              <a:buChar char="•"/>
              <a:defRPr/>
            </a:pPr>
            <a:r>
              <a:rPr lang="en-US" sz="2800" dirty="0" smtClean="0"/>
              <a:t>have </a:t>
            </a:r>
            <a:r>
              <a:rPr lang="en-US" sz="2800" dirty="0"/>
              <a:t>the materials </a:t>
            </a:r>
            <a:r>
              <a:rPr lang="en-US" sz="2800" dirty="0" smtClean="0"/>
              <a:t>and </a:t>
            </a:r>
            <a:r>
              <a:rPr lang="en-US" sz="2800" dirty="0"/>
              <a:t>equipment delivered to the </a:t>
            </a:r>
            <a:r>
              <a:rPr lang="en-US" sz="2800" dirty="0" smtClean="0"/>
              <a:t>LEA.</a:t>
            </a:r>
          </a:p>
          <a:p>
            <a:pPr eaLnBrk="1" fontAlgn="auto" hangingPunct="1">
              <a:spcBef>
                <a:spcPts val="528"/>
              </a:spcBef>
              <a:spcAft>
                <a:spcPts val="0"/>
              </a:spcAft>
              <a:buFont typeface="Arial" pitchFamily="34" charset="0"/>
              <a:buChar char="•"/>
              <a:defRPr/>
            </a:pPr>
            <a:endParaRPr lang="en-US" sz="800" dirty="0" smtClean="0"/>
          </a:p>
          <a:p>
            <a:pPr eaLnBrk="1" fontAlgn="auto" hangingPunct="1">
              <a:spcBef>
                <a:spcPts val="528"/>
              </a:spcBef>
              <a:spcAft>
                <a:spcPts val="0"/>
              </a:spcAft>
              <a:buFont typeface="Arial" pitchFamily="34" charset="0"/>
              <a:buChar char="•"/>
              <a:defRPr/>
            </a:pPr>
            <a:r>
              <a:rPr lang="en-US" sz="2800" dirty="0" smtClean="0"/>
              <a:t>sign </a:t>
            </a:r>
            <a:r>
              <a:rPr lang="en-US" sz="2800" dirty="0"/>
              <a:t>for the delivery of the materials and/or </a:t>
            </a:r>
            <a:r>
              <a:rPr lang="en-US" sz="2800" dirty="0" smtClean="0"/>
              <a:t>equipment. </a:t>
            </a:r>
          </a:p>
          <a:p>
            <a:pPr eaLnBrk="1" fontAlgn="auto" hangingPunct="1">
              <a:spcBef>
                <a:spcPts val="528"/>
              </a:spcBef>
              <a:spcAft>
                <a:spcPts val="0"/>
              </a:spcAft>
              <a:buFont typeface="Arial" pitchFamily="34" charset="0"/>
              <a:buChar char="•"/>
              <a:defRPr/>
            </a:pPr>
            <a:endParaRPr lang="en-US" sz="800" dirty="0" smtClean="0"/>
          </a:p>
          <a:p>
            <a:pPr eaLnBrk="1" fontAlgn="auto" hangingPunct="1">
              <a:spcBef>
                <a:spcPts val="528"/>
              </a:spcBef>
              <a:spcAft>
                <a:spcPts val="0"/>
              </a:spcAft>
              <a:buFont typeface="Arial" pitchFamily="34" charset="0"/>
              <a:buChar char="•"/>
              <a:defRPr/>
            </a:pPr>
            <a:r>
              <a:rPr lang="en-US" sz="2800" dirty="0" smtClean="0"/>
              <a:t>label </a:t>
            </a:r>
            <a:r>
              <a:rPr lang="en-US" sz="2800" dirty="0"/>
              <a:t>the equipment as Title I to include the </a:t>
            </a:r>
            <a:r>
              <a:rPr lang="en-US" sz="2800" dirty="0" smtClean="0"/>
              <a:t>fiscal year of </a:t>
            </a:r>
            <a:r>
              <a:rPr lang="en-US" sz="2800" dirty="0"/>
              <a:t>purchase and property of the respective school </a:t>
            </a:r>
            <a:r>
              <a:rPr lang="en-US" sz="2800" dirty="0" smtClean="0"/>
              <a:t>district.</a:t>
            </a:r>
          </a:p>
        </p:txBody>
      </p:sp>
      <p:sp>
        <p:nvSpPr>
          <p:cNvPr id="22532" name="Slide Number Placeholder 3"/>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1BB8C929-4FE1-4919-8E90-0CCAA3DE6F4B}" type="slidenum">
              <a:rPr lang="en-SG" smtClean="0"/>
              <a:pPr fontAlgn="base">
                <a:spcBef>
                  <a:spcPct val="0"/>
                </a:spcBef>
                <a:spcAft>
                  <a:spcPct val="0"/>
                </a:spcAft>
                <a:defRPr/>
              </a:pPr>
              <a:t>25</a:t>
            </a:fld>
            <a:endParaRPr lang="en-SG" smtClean="0"/>
          </a:p>
        </p:txBody>
      </p:sp>
    </p:spTree>
    <p:extLst>
      <p:ext uri="{BB962C8B-B14F-4D97-AF65-F5344CB8AC3E}">
        <p14:creationId xmlns:p14="http://schemas.microsoft.com/office/powerpoint/2010/main" val="191400576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3982" y="334016"/>
            <a:ext cx="6752781" cy="1325563"/>
          </a:xfrm>
        </p:spPr>
        <p:txBody>
          <a:bodyPr>
            <a:normAutofit fontScale="90000"/>
          </a:bodyPr>
          <a:lstStyle/>
          <a:p>
            <a:pPr eaLnBrk="1" fontAlgn="auto" hangingPunct="1">
              <a:spcAft>
                <a:spcPts val="0"/>
              </a:spcAft>
              <a:defRPr/>
            </a:pPr>
            <a:r>
              <a:rPr lang="en-US" sz="4000" dirty="0">
                <a:cs typeface="Arial" charset="0"/>
              </a:rPr>
              <a:t>Equipment Use </a:t>
            </a:r>
            <a:r>
              <a:rPr lang="en-US" sz="4000" dirty="0" smtClean="0">
                <a:cs typeface="Arial" charset="0"/>
              </a:rPr>
              <a:t>in  </a:t>
            </a:r>
            <a:r>
              <a:rPr lang="en-US" sz="4000" dirty="0">
                <a:cs typeface="Arial" charset="0"/>
              </a:rPr>
              <a:t>Participating Private Schools</a:t>
            </a:r>
          </a:p>
        </p:txBody>
      </p:sp>
      <p:sp>
        <p:nvSpPr>
          <p:cNvPr id="13315" name="Subtitle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en-US" sz="2800" b="1" dirty="0" smtClean="0">
                <a:cs typeface="Arial" charset="0"/>
              </a:rPr>
              <a:t>District officials will: </a:t>
            </a:r>
          </a:p>
          <a:p>
            <a:pPr eaLnBrk="1" fontAlgn="auto" hangingPunct="1">
              <a:spcBef>
                <a:spcPts val="528"/>
              </a:spcBef>
              <a:spcAft>
                <a:spcPts val="0"/>
              </a:spcAft>
              <a:buFont typeface="Arial" pitchFamily="34" charset="0"/>
              <a:buChar char="•"/>
              <a:defRPr/>
            </a:pPr>
            <a:r>
              <a:rPr lang="en-US" sz="2800" dirty="0"/>
              <a:t>deliver the materials and/or equipment to the private school. </a:t>
            </a:r>
          </a:p>
          <a:p>
            <a:pPr eaLnBrk="1" fontAlgn="auto" hangingPunct="1">
              <a:spcBef>
                <a:spcPts val="528"/>
              </a:spcBef>
              <a:spcAft>
                <a:spcPts val="0"/>
              </a:spcAft>
              <a:buFont typeface="Arial" pitchFamily="34" charset="0"/>
              <a:buChar char="•"/>
              <a:defRPr/>
            </a:pPr>
            <a:r>
              <a:rPr lang="en-US" sz="2800" dirty="0"/>
              <a:t>store materials and equipment in a secure location when not in use.  </a:t>
            </a:r>
            <a:endParaRPr lang="en-US" sz="2800" dirty="0">
              <a:cs typeface="Arial" charset="0"/>
            </a:endParaRPr>
          </a:p>
          <a:p>
            <a:pPr eaLnBrk="1" fontAlgn="auto" hangingPunct="1">
              <a:spcBef>
                <a:spcPts val="528"/>
              </a:spcBef>
              <a:spcAft>
                <a:spcPts val="0"/>
              </a:spcAft>
              <a:buFont typeface="Arial" pitchFamily="34" charset="0"/>
              <a:buChar char="•"/>
              <a:defRPr/>
            </a:pPr>
            <a:r>
              <a:rPr lang="en-US" sz="2800" dirty="0" smtClean="0"/>
              <a:t>maintain </a:t>
            </a:r>
            <a:r>
              <a:rPr lang="en-US" sz="2800" dirty="0"/>
              <a:t>an inventory of </a:t>
            </a:r>
            <a:r>
              <a:rPr lang="en-US" sz="2800" dirty="0" smtClean="0"/>
              <a:t>all materials</a:t>
            </a:r>
            <a:r>
              <a:rPr lang="en-US" sz="2800" dirty="0"/>
              <a:t>, equipment, and property purchased with Title I funds for use with eligible Title I students at private schools. The inventory shall contain the same requirements for any equipment purchased with Title I, Part A funds.  </a:t>
            </a:r>
            <a:endParaRPr lang="en-US" sz="2800" dirty="0" smtClean="0"/>
          </a:p>
          <a:p>
            <a:pPr eaLnBrk="1" fontAlgn="auto" hangingPunct="1">
              <a:spcAft>
                <a:spcPts val="0"/>
              </a:spcAft>
              <a:buFont typeface="Arial" pitchFamily="34" charset="0"/>
              <a:buChar char="•"/>
              <a:defRPr/>
            </a:pPr>
            <a:endParaRPr lang="en-US" sz="2400" i="1" dirty="0"/>
          </a:p>
        </p:txBody>
      </p:sp>
      <p:sp>
        <p:nvSpPr>
          <p:cNvPr id="23556" name="Slide Number Placeholder 3"/>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A67F0081-8548-4501-B919-A0ED12302E56}" type="slidenum">
              <a:rPr lang="en-SG" smtClean="0"/>
              <a:pPr fontAlgn="base">
                <a:spcBef>
                  <a:spcPct val="0"/>
                </a:spcBef>
                <a:spcAft>
                  <a:spcPct val="0"/>
                </a:spcAft>
                <a:defRPr/>
              </a:pPr>
              <a:t>26</a:t>
            </a:fld>
            <a:endParaRPr lang="en-SG" smtClean="0"/>
          </a:p>
        </p:txBody>
      </p:sp>
    </p:spTree>
    <p:extLst>
      <p:ext uri="{BB962C8B-B14F-4D97-AF65-F5344CB8AC3E}">
        <p14:creationId xmlns:p14="http://schemas.microsoft.com/office/powerpoint/2010/main" val="18160299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03983" y="334016"/>
            <a:ext cx="6700826" cy="1325563"/>
          </a:xfrm>
        </p:spPr>
        <p:txBody>
          <a:bodyPr>
            <a:normAutofit fontScale="90000"/>
          </a:bodyPr>
          <a:lstStyle/>
          <a:p>
            <a:pPr eaLnBrk="1" fontAlgn="auto" hangingPunct="1">
              <a:spcAft>
                <a:spcPts val="0"/>
              </a:spcAft>
              <a:defRPr/>
            </a:pPr>
            <a:r>
              <a:rPr lang="en-US" sz="4000" dirty="0">
                <a:cs typeface="Arial" charset="0"/>
              </a:rPr>
              <a:t>Equipment </a:t>
            </a:r>
            <a:r>
              <a:rPr lang="en-US" sz="4000" dirty="0" smtClean="0">
                <a:cs typeface="Arial" charset="0"/>
              </a:rPr>
              <a:t>Use in Participating </a:t>
            </a:r>
            <a:r>
              <a:rPr lang="en-US" sz="4000" dirty="0">
                <a:cs typeface="Arial" charset="0"/>
              </a:rPr>
              <a:t>Private Schools</a:t>
            </a:r>
          </a:p>
        </p:txBody>
      </p:sp>
      <p:sp>
        <p:nvSpPr>
          <p:cNvPr id="13315" name="Subtitle 2"/>
          <p:cNvSpPr>
            <a:spLocks noGrp="1"/>
          </p:cNvSpPr>
          <p:nvPr>
            <p:ph idx="1"/>
          </p:nvPr>
        </p:nvSpPr>
        <p:spPr>
          <a:xfrm>
            <a:off x="381000" y="1600200"/>
            <a:ext cx="8534400" cy="5105400"/>
          </a:xfrm>
        </p:spPr>
        <p:txBody>
          <a:bodyPr rtlCol="0">
            <a:normAutofit lnSpcReduction="10000"/>
          </a:bodyPr>
          <a:lstStyle/>
          <a:p>
            <a:pPr eaLnBrk="1" fontAlgn="auto" hangingPunct="1">
              <a:lnSpc>
                <a:spcPct val="110000"/>
              </a:lnSpc>
              <a:spcBef>
                <a:spcPts val="528"/>
              </a:spcBef>
              <a:spcAft>
                <a:spcPts val="0"/>
              </a:spcAft>
              <a:buFont typeface="Arial" pitchFamily="34" charset="0"/>
              <a:buChar char="•"/>
              <a:defRPr/>
            </a:pPr>
            <a:r>
              <a:rPr lang="en-US" sz="2800" dirty="0" smtClean="0"/>
              <a:t>Inventory </a:t>
            </a:r>
            <a:r>
              <a:rPr lang="en-US" sz="2800" dirty="0"/>
              <a:t>must be updated as equipment items are purged or new purchases are made.</a:t>
            </a:r>
          </a:p>
          <a:p>
            <a:pPr eaLnBrk="1" fontAlgn="auto" hangingPunct="1">
              <a:lnSpc>
                <a:spcPct val="110000"/>
              </a:lnSpc>
              <a:spcBef>
                <a:spcPts val="528"/>
              </a:spcBef>
              <a:spcAft>
                <a:spcPts val="0"/>
              </a:spcAft>
              <a:buFont typeface="Arial" pitchFamily="34" charset="0"/>
              <a:buChar char="•"/>
              <a:defRPr/>
            </a:pPr>
            <a:r>
              <a:rPr lang="en-US" sz="2800" dirty="0"/>
              <a:t>Equipment items purchased with federal funds are to be identified and physically marked as </a:t>
            </a:r>
            <a:r>
              <a:rPr lang="en-US" sz="2800" dirty="0" smtClean="0"/>
              <a:t>such. </a:t>
            </a:r>
            <a:endParaRPr lang="en-US" sz="2800" dirty="0"/>
          </a:p>
          <a:p>
            <a:pPr eaLnBrk="1" fontAlgn="auto" hangingPunct="1">
              <a:lnSpc>
                <a:spcPct val="110000"/>
              </a:lnSpc>
              <a:spcBef>
                <a:spcPts val="528"/>
              </a:spcBef>
              <a:spcAft>
                <a:spcPts val="0"/>
              </a:spcAft>
              <a:buFont typeface="Arial" pitchFamily="34" charset="0"/>
              <a:buChar char="•"/>
              <a:defRPr/>
            </a:pPr>
            <a:r>
              <a:rPr lang="en-US" sz="2800" dirty="0"/>
              <a:t>Adequate safeguards must be in place related to the loss, damage, or theft of the equipment. Any loss, damage, or theft should be investigated and fully documented.</a:t>
            </a:r>
          </a:p>
          <a:p>
            <a:pPr eaLnBrk="1" fontAlgn="auto" hangingPunct="1">
              <a:lnSpc>
                <a:spcPct val="110000"/>
              </a:lnSpc>
              <a:spcBef>
                <a:spcPts val="528"/>
              </a:spcBef>
              <a:spcAft>
                <a:spcPts val="0"/>
              </a:spcAft>
              <a:buFont typeface="Arial" pitchFamily="34" charset="0"/>
              <a:buChar char="•"/>
              <a:defRPr/>
            </a:pPr>
            <a:r>
              <a:rPr lang="en-US" sz="2800" dirty="0"/>
              <a:t>Adequate maintenance procedures should be implemented to keep the equipment in good condition.</a:t>
            </a:r>
          </a:p>
          <a:p>
            <a:pPr marL="0" indent="0" eaLnBrk="1" fontAlgn="auto" hangingPunct="1">
              <a:lnSpc>
                <a:spcPct val="110000"/>
              </a:lnSpc>
              <a:spcBef>
                <a:spcPts val="528"/>
              </a:spcBef>
              <a:spcAft>
                <a:spcPts val="0"/>
              </a:spcAft>
              <a:buFont typeface="Arial" charset="0"/>
              <a:buNone/>
              <a:defRPr/>
            </a:pPr>
            <a:r>
              <a:rPr lang="en-US" sz="2800" dirty="0" smtClean="0"/>
              <a:t> </a:t>
            </a:r>
            <a:endParaRPr lang="en-US" sz="2800" dirty="0"/>
          </a:p>
          <a:p>
            <a:pPr eaLnBrk="1" fontAlgn="auto" hangingPunct="1">
              <a:spcAft>
                <a:spcPts val="0"/>
              </a:spcAft>
              <a:buFont typeface="Arial" pitchFamily="34" charset="0"/>
              <a:buChar char="•"/>
              <a:defRPr/>
            </a:pPr>
            <a:endParaRPr lang="en-US" sz="2400" dirty="0"/>
          </a:p>
        </p:txBody>
      </p:sp>
      <p:sp>
        <p:nvSpPr>
          <p:cNvPr id="24580" name="Slide Number Placeholder 3"/>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3377FC-C157-4B10-8970-A22970294558}" type="slidenum">
              <a:rPr lang="en-SG" smtClean="0"/>
              <a:pPr fontAlgn="base">
                <a:spcBef>
                  <a:spcPct val="0"/>
                </a:spcBef>
                <a:spcAft>
                  <a:spcPct val="0"/>
                </a:spcAft>
                <a:defRPr/>
              </a:pPr>
              <a:t>27</a:t>
            </a:fld>
            <a:endParaRPr lang="en-SG" smtClean="0"/>
          </a:p>
        </p:txBody>
      </p:sp>
    </p:spTree>
    <p:extLst>
      <p:ext uri="{BB962C8B-B14F-4D97-AF65-F5344CB8AC3E}">
        <p14:creationId xmlns:p14="http://schemas.microsoft.com/office/powerpoint/2010/main" val="279808324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normAutofit/>
          </a:bodyPr>
          <a:lstStyle/>
          <a:p>
            <a:pPr>
              <a:defRPr/>
            </a:pPr>
            <a:r>
              <a:rPr lang="en-US" altLang="en-US" sz="3600" dirty="0" smtClean="0"/>
              <a:t>Disposition of Equipment 200.313(e) </a:t>
            </a:r>
            <a:r>
              <a:rPr lang="en-US" sz="3600" dirty="0"/>
              <a:t>(</a:t>
            </a:r>
            <a:r>
              <a:rPr lang="en-US" sz="3600" dirty="0" err="1"/>
              <a:t>pg</a:t>
            </a:r>
            <a:r>
              <a:rPr lang="en-US" sz="3600" dirty="0"/>
              <a:t> </a:t>
            </a:r>
            <a:r>
              <a:rPr lang="en-US" sz="3600" dirty="0" smtClean="0"/>
              <a:t>127)</a:t>
            </a:r>
            <a:endParaRPr lang="en-US" altLang="en-US" sz="3600" dirty="0" smtClean="0"/>
          </a:p>
        </p:txBody>
      </p:sp>
      <p:sp>
        <p:nvSpPr>
          <p:cNvPr id="82947" name="Content Placeholder 2"/>
          <p:cNvSpPr>
            <a:spLocks noGrp="1"/>
          </p:cNvSpPr>
          <p:nvPr>
            <p:ph idx="1"/>
          </p:nvPr>
        </p:nvSpPr>
        <p:spPr>
          <a:xfrm>
            <a:off x="533400" y="2093976"/>
            <a:ext cx="8294688" cy="4175062"/>
          </a:xfrm>
        </p:spPr>
        <p:txBody>
          <a:bodyPr>
            <a:noAutofit/>
          </a:bodyPr>
          <a:lstStyle/>
          <a:p>
            <a:pPr eaLnBrk="1" hangingPunct="1"/>
            <a:r>
              <a:rPr lang="en-US" altLang="en-US" sz="2400" dirty="0" smtClean="0"/>
              <a:t>When property is no longer needed in any current or previously Federally-funded supported activity, must follow disposition rules:</a:t>
            </a:r>
          </a:p>
          <a:p>
            <a:pPr lvl="1"/>
            <a:r>
              <a:rPr lang="en-US" b="1" dirty="0">
                <a:solidFill>
                  <a:srgbClr val="C00000"/>
                </a:solidFill>
              </a:rPr>
              <a:t>NEW</a:t>
            </a:r>
            <a:r>
              <a:rPr lang="en-US" dirty="0">
                <a:solidFill>
                  <a:srgbClr val="C00000"/>
                </a:solidFill>
              </a:rPr>
              <a:t>: </a:t>
            </a:r>
            <a:r>
              <a:rPr lang="en-US" altLang="en-US" dirty="0" smtClean="0"/>
              <a:t>Nonfederal </a:t>
            </a:r>
            <a:r>
              <a:rPr lang="en-US" altLang="en-US" dirty="0"/>
              <a:t>entity must request disposition instructions from the federal awarding agency if required by the terms of the grant</a:t>
            </a:r>
            <a:r>
              <a:rPr lang="en-US" altLang="en-US" dirty="0" smtClean="0"/>
              <a:t>.</a:t>
            </a:r>
            <a:endParaRPr lang="en-US" altLang="en-US" dirty="0"/>
          </a:p>
        </p:txBody>
      </p:sp>
      <p:sp>
        <p:nvSpPr>
          <p:cNvPr id="2" name="Footer Placeholder 1"/>
          <p:cNvSpPr>
            <a:spLocks noGrp="1"/>
          </p:cNvSpPr>
          <p:nvPr>
            <p:ph type="ftr" sz="quarter" idx="4294967295"/>
          </p:nvPr>
        </p:nvSpPr>
        <p:spPr>
          <a:xfrm>
            <a:off x="685800" y="6272785"/>
            <a:ext cx="4745736" cy="365125"/>
          </a:xfrm>
          <a:prstGeom prst="rect">
            <a:avLst/>
          </a:prstGeom>
        </p:spPr>
        <p:txBody>
          <a:bodyPr/>
          <a:lstStyle/>
          <a:p>
            <a:pPr>
              <a:defRPr/>
            </a:pPr>
            <a:r>
              <a:rPr lang="en-US"/>
              <a:t>BRUSTEIN &amp; MANASEVIT, PLLC</a:t>
            </a:r>
          </a:p>
        </p:txBody>
      </p:sp>
      <p:sp>
        <p:nvSpPr>
          <p:cNvPr id="82949" name="Slide Number Placeholder 2"/>
          <p:cNvSpPr>
            <a:spLocks noGrp="1"/>
          </p:cNvSpPr>
          <p:nvPr>
            <p:ph type="sldNum" sz="quarter" idx="4294967295"/>
          </p:nvPr>
        </p:nvSpPr>
        <p:spPr bwMode="auto">
          <a:xfrm>
            <a:off x="8483346" y="6272785"/>
            <a:ext cx="48006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7876D6-3C16-4222-B1A3-8CE040262593}" type="slidenum">
              <a:rPr lang="en-US" altLang="en-US" smtClean="0">
                <a:solidFill>
                  <a:srgbClr val="7B9899"/>
                </a:solidFill>
                <a:latin typeface="Georgia" panose="02040502050405020303" pitchFamily="18" charset="0"/>
              </a:rPr>
              <a:pPr/>
              <a:t>28</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8155946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a:t>Disposition of Equipment 200.313(e) </a:t>
            </a:r>
            <a:r>
              <a:rPr lang="en-US" sz="3600" dirty="0"/>
              <a:t>(</a:t>
            </a:r>
            <a:r>
              <a:rPr lang="en-US" sz="3600" dirty="0" err="1"/>
              <a:t>pg</a:t>
            </a:r>
            <a:r>
              <a:rPr lang="en-US" sz="3600" dirty="0"/>
              <a:t> 127)</a:t>
            </a:r>
          </a:p>
        </p:txBody>
      </p:sp>
      <p:sp>
        <p:nvSpPr>
          <p:cNvPr id="3" name="Content Placeholder 2"/>
          <p:cNvSpPr>
            <a:spLocks noGrp="1"/>
          </p:cNvSpPr>
          <p:nvPr>
            <p:ph idx="1"/>
          </p:nvPr>
        </p:nvSpPr>
        <p:spPr/>
        <p:txBody>
          <a:bodyPr>
            <a:normAutofit/>
          </a:bodyPr>
          <a:lstStyle/>
          <a:p>
            <a:pPr lvl="1"/>
            <a:r>
              <a:rPr lang="en-US" altLang="en-US" dirty="0"/>
              <a:t>Otherwise, may be retained, sold or otherwise disposed as follows:</a:t>
            </a:r>
          </a:p>
          <a:p>
            <a:pPr lvl="2"/>
            <a:r>
              <a:rPr lang="en-US" altLang="en-US" sz="2400" dirty="0"/>
              <a:t>Over $5,000 – pay federal share</a:t>
            </a:r>
          </a:p>
          <a:p>
            <a:pPr lvl="3"/>
            <a:r>
              <a:rPr lang="en-US" altLang="en-US" sz="2400" dirty="0"/>
              <a:t>If equipment is sold: </a:t>
            </a:r>
            <a:r>
              <a:rPr lang="en-US" altLang="en-US" sz="2400" dirty="0" smtClean="0"/>
              <a:t>federal </a:t>
            </a:r>
            <a:r>
              <a:rPr lang="en-US" altLang="en-US" sz="2400" dirty="0"/>
              <a:t>awarding agency may permit </a:t>
            </a:r>
            <a:r>
              <a:rPr lang="en-US" altLang="en-US" sz="2400" dirty="0" smtClean="0"/>
              <a:t>non-federal </a:t>
            </a:r>
            <a:r>
              <a:rPr lang="en-US" altLang="en-US" sz="2400" dirty="0"/>
              <a:t>entity to deduct and retain $500 or </a:t>
            </a:r>
            <a:r>
              <a:rPr lang="en-US" altLang="en-US" sz="2400" dirty="0" smtClean="0"/>
              <a:t>10-percent </a:t>
            </a:r>
            <a:r>
              <a:rPr lang="en-US" altLang="en-US" sz="2400" dirty="0"/>
              <a:t>of the proceeds for selling and handling instructions. </a:t>
            </a:r>
          </a:p>
          <a:p>
            <a:pPr lvl="2"/>
            <a:r>
              <a:rPr lang="en-US" altLang="en-US" sz="2400" dirty="0"/>
              <a:t>Under $5,000 – no accountability (still must formally dispose</a:t>
            </a:r>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3120859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F0D42744-81F0-410B-A1C2-96529C47C04D}" type="datetime1">
              <a:rPr lang="en-US" smtClean="0"/>
              <a:t>5/25/2015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3</a:t>
            </a:fld>
            <a:endParaRPr lang="en-US" dirty="0"/>
          </a:p>
        </p:txBody>
      </p:sp>
      <p:pic>
        <p:nvPicPr>
          <p:cNvPr id="4" name="Picture 3"/>
          <p:cNvPicPr>
            <a:picLocks noChangeAspect="1"/>
          </p:cNvPicPr>
          <p:nvPr/>
        </p:nvPicPr>
        <p:blipFill>
          <a:blip r:embed="rId2"/>
          <a:stretch>
            <a:fillRect/>
          </a:stretch>
        </p:blipFill>
        <p:spPr>
          <a:xfrm>
            <a:off x="2454969" y="2254070"/>
            <a:ext cx="4243184" cy="3767655"/>
          </a:xfrm>
          <a:prstGeom prst="rect">
            <a:avLst/>
          </a:prstGeom>
        </p:spPr>
      </p:pic>
      <p:sp>
        <p:nvSpPr>
          <p:cNvPr id="5" name="TextBox 4"/>
          <p:cNvSpPr txBox="1"/>
          <p:nvPr/>
        </p:nvSpPr>
        <p:spPr>
          <a:xfrm>
            <a:off x="1438259" y="1425514"/>
            <a:ext cx="6271910" cy="646331"/>
          </a:xfrm>
          <a:prstGeom prst="rect">
            <a:avLst/>
          </a:prstGeom>
          <a:noFill/>
        </p:spPr>
        <p:txBody>
          <a:bodyPr wrap="none" rtlCol="0">
            <a:spAutoFit/>
          </a:bodyPr>
          <a:lstStyle/>
          <a:p>
            <a:r>
              <a:rPr lang="en-US" altLang="en-US" b="1" dirty="0">
                <a:latin typeface="Arial" panose="020B0604020202020204" pitchFamily="34" charset="0"/>
              </a:rPr>
              <a:t>SCHOOL IMPROVEMENT &amp; DISTRICT EFFECTIVENESS</a:t>
            </a:r>
          </a:p>
          <a:p>
            <a:endParaRPr lang="en-US" dirty="0"/>
          </a:p>
        </p:txBody>
      </p:sp>
    </p:spTree>
    <p:extLst>
      <p:ext uri="{BB962C8B-B14F-4D97-AF65-F5344CB8AC3E}">
        <p14:creationId xmlns:p14="http://schemas.microsoft.com/office/powerpoint/2010/main" val="3903613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dirty="0" smtClean="0"/>
              <a:t>Disposition of Supplies</a:t>
            </a:r>
            <a:br>
              <a:rPr lang="en-US" sz="3600" dirty="0" smtClean="0"/>
            </a:br>
            <a:r>
              <a:rPr lang="en-US" sz="3600" dirty="0" smtClean="0"/>
              <a:t>200.314 </a:t>
            </a:r>
            <a:r>
              <a:rPr lang="en-US" sz="3600" dirty="0"/>
              <a:t>(</a:t>
            </a:r>
            <a:r>
              <a:rPr lang="en-US" sz="3600" dirty="0" err="1"/>
              <a:t>pg</a:t>
            </a:r>
            <a:r>
              <a:rPr lang="en-US" sz="3600" dirty="0"/>
              <a:t> </a:t>
            </a:r>
            <a:r>
              <a:rPr lang="en-US" sz="3600" dirty="0" smtClean="0"/>
              <a:t>128)</a:t>
            </a:r>
            <a:endParaRPr lang="en-US" sz="3600" dirty="0"/>
          </a:p>
        </p:txBody>
      </p:sp>
      <p:sp>
        <p:nvSpPr>
          <p:cNvPr id="83971" name="Content Placeholder 2"/>
          <p:cNvSpPr>
            <a:spLocks noGrp="1"/>
          </p:cNvSpPr>
          <p:nvPr>
            <p:ph idx="1"/>
          </p:nvPr>
        </p:nvSpPr>
        <p:spPr>
          <a:xfrm>
            <a:off x="533399" y="2209800"/>
            <a:ext cx="8272463" cy="3889375"/>
          </a:xfrm>
        </p:spPr>
        <p:txBody>
          <a:bodyPr>
            <a:normAutofit/>
          </a:bodyPr>
          <a:lstStyle/>
          <a:p>
            <a:pPr marL="0" indent="0" eaLnBrk="1" hangingPunct="1">
              <a:buNone/>
            </a:pPr>
            <a:r>
              <a:rPr lang="en-US" altLang="en-US" sz="2400" dirty="0" smtClean="0"/>
              <a:t>If there is a residual inventory of unused supplies exceeding $5,000 in total aggregate value upon termination or completion of the project or program and the supplies are not needed for any other federal award, must compensate the federal government for its share. </a:t>
            </a:r>
          </a:p>
        </p:txBody>
      </p:sp>
      <p:sp>
        <p:nvSpPr>
          <p:cNvPr id="3" name="Footer Placeholder 2"/>
          <p:cNvSpPr>
            <a:spLocks noGrp="1"/>
          </p:cNvSpPr>
          <p:nvPr>
            <p:ph type="ftr" sz="quarter" idx="4294967295"/>
          </p:nvPr>
        </p:nvSpPr>
        <p:spPr>
          <a:xfrm>
            <a:off x="685800" y="6272785"/>
            <a:ext cx="4745736" cy="365125"/>
          </a:xfrm>
          <a:prstGeom prst="rect">
            <a:avLst/>
          </a:prstGeom>
        </p:spPr>
        <p:txBody>
          <a:bodyPr/>
          <a:lstStyle/>
          <a:p>
            <a:pPr>
              <a:defRPr/>
            </a:pPr>
            <a:r>
              <a:rPr lang="en-US"/>
              <a:t>BRUSTEIN &amp; MANASEVIT, PLLC</a:t>
            </a:r>
          </a:p>
        </p:txBody>
      </p:sp>
      <p:sp>
        <p:nvSpPr>
          <p:cNvPr id="83973" name="Slide Number Placeholder 3"/>
          <p:cNvSpPr>
            <a:spLocks noGrp="1"/>
          </p:cNvSpPr>
          <p:nvPr>
            <p:ph type="sldNum" sz="quarter" idx="4294967295"/>
          </p:nvPr>
        </p:nvSpPr>
        <p:spPr bwMode="auto">
          <a:xfrm>
            <a:off x="8483346" y="6272785"/>
            <a:ext cx="48006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9A3476-4B7C-444D-964E-8446C35088F2}" type="slidenum">
              <a:rPr lang="en-US" altLang="en-US" smtClean="0">
                <a:solidFill>
                  <a:srgbClr val="7B9899"/>
                </a:solidFill>
                <a:latin typeface="Georgia" panose="02040502050405020303" pitchFamily="18" charset="0"/>
              </a:rPr>
              <a:pPr/>
              <a:t>30</a:t>
            </a:fld>
            <a:endParaRPr lang="en-US" altLang="en-US" smtClean="0">
              <a:solidFill>
                <a:srgbClr val="7B9899"/>
              </a:solidFill>
              <a:latin typeface="Georgia" panose="02040502050405020303" pitchFamily="18" charset="0"/>
            </a:endParaRPr>
          </a:p>
        </p:txBody>
      </p:sp>
    </p:spTree>
    <p:extLst>
      <p:ext uri="{BB962C8B-B14F-4D97-AF65-F5344CB8AC3E}">
        <p14:creationId xmlns:p14="http://schemas.microsoft.com/office/powerpoint/2010/main" val="34557653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eaLnBrk="1" hangingPunct="1"/>
            <a:r>
              <a:rPr lang="en-US" sz="3600" dirty="0" smtClean="0"/>
              <a:t>Disposition of Equipment </a:t>
            </a:r>
          </a:p>
        </p:txBody>
      </p:sp>
      <p:sp>
        <p:nvSpPr>
          <p:cNvPr id="3" name="Content Placeholder 2"/>
          <p:cNvSpPr>
            <a:spLocks noGrp="1"/>
          </p:cNvSpPr>
          <p:nvPr>
            <p:ph idx="1"/>
          </p:nvPr>
        </p:nvSpPr>
        <p:spPr/>
        <p:txBody>
          <a:bodyPr rtlCol="0">
            <a:normAutofit/>
          </a:bodyPr>
          <a:lstStyle/>
          <a:p>
            <a:pPr eaLnBrk="1" fontAlgn="auto" hangingPunct="1">
              <a:lnSpc>
                <a:spcPct val="110000"/>
              </a:lnSpc>
              <a:spcBef>
                <a:spcPts val="528"/>
              </a:spcBef>
              <a:spcAft>
                <a:spcPts val="0"/>
              </a:spcAft>
              <a:buFont typeface="Arial" pitchFamily="34" charset="0"/>
              <a:buChar char="•"/>
              <a:defRPr/>
            </a:pPr>
            <a:r>
              <a:rPr lang="en-US" sz="2800" dirty="0" smtClean="0"/>
              <a:t>Establish accounting for lifecycle of goods (Depreciation Methodology).</a:t>
            </a:r>
          </a:p>
          <a:p>
            <a:pPr eaLnBrk="1" fontAlgn="auto" hangingPunct="1">
              <a:lnSpc>
                <a:spcPct val="110000"/>
              </a:lnSpc>
              <a:spcBef>
                <a:spcPts val="528"/>
              </a:spcBef>
              <a:spcAft>
                <a:spcPts val="0"/>
              </a:spcAft>
              <a:buFont typeface="Arial" pitchFamily="34" charset="0"/>
              <a:buChar char="•"/>
              <a:defRPr/>
            </a:pPr>
            <a:endParaRPr lang="en-US" sz="800" dirty="0" smtClean="0"/>
          </a:p>
          <a:p>
            <a:pPr eaLnBrk="1" fontAlgn="auto" hangingPunct="1">
              <a:lnSpc>
                <a:spcPct val="110000"/>
              </a:lnSpc>
              <a:spcBef>
                <a:spcPts val="528"/>
              </a:spcBef>
              <a:spcAft>
                <a:spcPts val="0"/>
              </a:spcAft>
              <a:buFont typeface="Arial" pitchFamily="34" charset="0"/>
              <a:buChar char="•"/>
              <a:defRPr/>
            </a:pPr>
            <a:r>
              <a:rPr lang="en-US" sz="2800" dirty="0"/>
              <a:t>When original or replacement equipment acquired with federal funds is no longer needed for the original project or program, the equipment may be retained, sold or disposed, if it is not needed in any other Title I, Part A like or federally funded project or </a:t>
            </a:r>
            <a:r>
              <a:rPr lang="en-US" sz="2800" dirty="0" smtClean="0"/>
              <a:t>program.</a:t>
            </a:r>
          </a:p>
          <a:p>
            <a:pPr marL="0" indent="0" eaLnBrk="1" fontAlgn="auto" hangingPunct="1">
              <a:spcAft>
                <a:spcPts val="0"/>
              </a:spcAft>
              <a:buFont typeface="Arial" pitchFamily="34" charset="0"/>
              <a:buNone/>
              <a:defRPr/>
            </a:pPr>
            <a:endParaRPr lang="en-US" i="1" dirty="0" smtClean="0">
              <a:cs typeface="Arial" charset="0"/>
            </a:endParaRPr>
          </a:p>
        </p:txBody>
      </p:sp>
      <p:sp>
        <p:nvSpPr>
          <p:cNvPr id="25605"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43522B1A-DF3C-4C5F-9E16-45CD6E4670A7}" type="slidenum">
              <a:rPr lang="en-US" smtClean="0"/>
              <a:pPr fontAlgn="base">
                <a:spcBef>
                  <a:spcPct val="0"/>
                </a:spcBef>
                <a:spcAft>
                  <a:spcPct val="0"/>
                </a:spcAft>
                <a:defRPr/>
              </a:pPr>
              <a:t>31</a:t>
            </a:fld>
            <a:endParaRPr lang="en-US" smtClean="0"/>
          </a:p>
        </p:txBody>
      </p:sp>
    </p:spTree>
    <p:extLst>
      <p:ext uri="{BB962C8B-B14F-4D97-AF65-F5344CB8AC3E}">
        <p14:creationId xmlns:p14="http://schemas.microsoft.com/office/powerpoint/2010/main" val="2368009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eaLnBrk="1" hangingPunct="1"/>
            <a:r>
              <a:rPr lang="en-US" sz="3600" dirty="0" smtClean="0"/>
              <a:t>Disposition of Equipment</a:t>
            </a:r>
          </a:p>
        </p:txBody>
      </p:sp>
      <p:sp>
        <p:nvSpPr>
          <p:cNvPr id="3" name="Content Placeholder 2"/>
          <p:cNvSpPr>
            <a:spLocks noGrp="1"/>
          </p:cNvSpPr>
          <p:nvPr>
            <p:ph idx="1"/>
          </p:nvPr>
        </p:nvSpPr>
        <p:spPr>
          <a:xfrm>
            <a:off x="628650" y="1648980"/>
            <a:ext cx="7886700" cy="4351338"/>
          </a:xfrm>
        </p:spPr>
        <p:txBody>
          <a:bodyPr rtlCol="0">
            <a:normAutofit/>
          </a:bodyPr>
          <a:lstStyle/>
          <a:p>
            <a:pPr eaLnBrk="1" fontAlgn="auto" hangingPunct="1">
              <a:lnSpc>
                <a:spcPct val="110000"/>
              </a:lnSpc>
              <a:spcBef>
                <a:spcPts val="528"/>
              </a:spcBef>
              <a:spcAft>
                <a:spcPts val="0"/>
              </a:spcAft>
              <a:buFont typeface="Arial" pitchFamily="34" charset="0"/>
              <a:buChar char="•"/>
              <a:defRPr/>
            </a:pPr>
            <a:r>
              <a:rPr lang="en-US" dirty="0" smtClean="0"/>
              <a:t>Procedures </a:t>
            </a:r>
            <a:r>
              <a:rPr lang="en-US" dirty="0"/>
              <a:t>to eliminate any equipment item from the </a:t>
            </a:r>
            <a:r>
              <a:rPr lang="en-US" dirty="0" smtClean="0"/>
              <a:t>inventory</a:t>
            </a:r>
          </a:p>
          <a:p>
            <a:pPr lvl="1" eaLnBrk="1" fontAlgn="auto" hangingPunct="1">
              <a:lnSpc>
                <a:spcPct val="110000"/>
              </a:lnSpc>
              <a:spcBef>
                <a:spcPts val="528"/>
              </a:spcBef>
              <a:spcAft>
                <a:spcPts val="0"/>
              </a:spcAft>
              <a:buFont typeface="Calibri" pitchFamily="34" charset="0"/>
              <a:buChar char="‒"/>
              <a:defRPr/>
            </a:pPr>
            <a:r>
              <a:rPr lang="en-US" dirty="0"/>
              <a:t>Equipment items with an acquisition cost/current per unit fair market (explanation is provided in Definitions section) value of </a:t>
            </a:r>
            <a:r>
              <a:rPr lang="en-US" b="1" dirty="0"/>
              <a:t>less than $5,000 </a:t>
            </a:r>
            <a:r>
              <a:rPr lang="en-US" dirty="0"/>
              <a:t>and are </a:t>
            </a:r>
            <a:r>
              <a:rPr lang="en-US" b="1" dirty="0"/>
              <a:t>more than three years old </a:t>
            </a:r>
            <a:r>
              <a:rPr lang="en-US" dirty="0"/>
              <a:t>may be retained, sold or disposed, with no further obligation to the </a:t>
            </a:r>
            <a:r>
              <a:rPr lang="en-US" dirty="0" err="1"/>
              <a:t>GaDOE</a:t>
            </a:r>
            <a:r>
              <a:rPr lang="en-US" dirty="0"/>
              <a:t>. The disposition of such items should be so noted on the equipment inventory maintained by the LEA.</a:t>
            </a:r>
          </a:p>
        </p:txBody>
      </p:sp>
      <p:sp>
        <p:nvSpPr>
          <p:cNvPr id="26629"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A36FF6FE-2004-47BD-A53D-5CFCCC7C97DC}" type="slidenum">
              <a:rPr lang="en-US" smtClean="0"/>
              <a:pPr fontAlgn="base">
                <a:spcBef>
                  <a:spcPct val="0"/>
                </a:spcBef>
                <a:spcAft>
                  <a:spcPct val="0"/>
                </a:spcAft>
                <a:defRPr/>
              </a:pPr>
              <a:t>32</a:t>
            </a:fld>
            <a:endParaRPr lang="en-US" smtClean="0"/>
          </a:p>
        </p:txBody>
      </p:sp>
    </p:spTree>
    <p:extLst>
      <p:ext uri="{BB962C8B-B14F-4D97-AF65-F5344CB8AC3E}">
        <p14:creationId xmlns:p14="http://schemas.microsoft.com/office/powerpoint/2010/main" val="2667514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pPr eaLnBrk="1" hangingPunct="1"/>
            <a:r>
              <a:rPr lang="en-US" sz="3600" dirty="0" smtClean="0"/>
              <a:t>Disposition of Equipment</a:t>
            </a:r>
          </a:p>
        </p:txBody>
      </p:sp>
      <p:sp>
        <p:nvSpPr>
          <p:cNvPr id="28675" name="Content Placeholder 2"/>
          <p:cNvSpPr>
            <a:spLocks noGrp="1"/>
          </p:cNvSpPr>
          <p:nvPr>
            <p:ph idx="1"/>
          </p:nvPr>
        </p:nvSpPr>
        <p:spPr/>
        <p:txBody>
          <a:bodyPr/>
          <a:lstStyle/>
          <a:p>
            <a:pPr eaLnBrk="1" hangingPunct="1">
              <a:spcBef>
                <a:spcPct val="0"/>
              </a:spcBef>
            </a:pPr>
            <a:r>
              <a:rPr lang="en-US" sz="2800" dirty="0" smtClean="0"/>
              <a:t>Procedures to eliminate any equipment item from the inventory</a:t>
            </a:r>
            <a:r>
              <a:rPr lang="en-US" dirty="0" smtClean="0"/>
              <a:t>, </a:t>
            </a:r>
            <a:r>
              <a:rPr lang="en-US" sz="2800" i="1" dirty="0" smtClean="0"/>
              <a:t>continued</a:t>
            </a:r>
            <a:endParaRPr lang="en-US" sz="2800" dirty="0" smtClean="0"/>
          </a:p>
          <a:p>
            <a:pPr lvl="1" eaLnBrk="1" hangingPunct="1">
              <a:spcBef>
                <a:spcPts val="525"/>
              </a:spcBef>
              <a:buFont typeface="Calibri" pitchFamily="34" charset="0"/>
              <a:buChar char="‒"/>
            </a:pPr>
            <a:r>
              <a:rPr lang="en-US" sz="2600" dirty="0" smtClean="0"/>
              <a:t>Equipment items with an acquisition cost of </a:t>
            </a:r>
            <a:r>
              <a:rPr lang="en-US" sz="2600" b="1" dirty="0" smtClean="0"/>
              <a:t>$5,000 or more </a:t>
            </a:r>
            <a:r>
              <a:rPr lang="en-US" sz="2600" dirty="0" smtClean="0"/>
              <a:t>may be retained or sold and the awarding agency (</a:t>
            </a:r>
            <a:r>
              <a:rPr lang="en-US" sz="2600" dirty="0" err="1" smtClean="0"/>
              <a:t>GaDOE</a:t>
            </a:r>
            <a:r>
              <a:rPr lang="en-US" sz="2600" dirty="0" smtClean="0"/>
              <a:t>) shall have a right to amount calculated by multiplying the current market value or proceeds from sale by the awarding agency (</a:t>
            </a:r>
            <a:r>
              <a:rPr lang="en-US" sz="2600" dirty="0" err="1" smtClean="0"/>
              <a:t>GaDOE’s</a:t>
            </a:r>
            <a:r>
              <a:rPr lang="en-US" sz="2600" dirty="0" smtClean="0"/>
              <a:t>) share of the equipment.</a:t>
            </a:r>
            <a:r>
              <a:rPr lang="en-US" sz="2600" b="1" dirty="0" smtClean="0"/>
              <a:t> </a:t>
            </a:r>
            <a:endParaRPr lang="en-US" sz="2600" dirty="0" smtClean="0"/>
          </a:p>
        </p:txBody>
      </p:sp>
      <p:sp>
        <p:nvSpPr>
          <p:cNvPr id="27653"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94267366-BE40-4CAB-A49E-D4D1B730EDC9}" type="slidenum">
              <a:rPr lang="en-US" smtClean="0"/>
              <a:pPr fontAlgn="base">
                <a:spcBef>
                  <a:spcPct val="0"/>
                </a:spcBef>
                <a:spcAft>
                  <a:spcPct val="0"/>
                </a:spcAft>
                <a:defRPr/>
              </a:pPr>
              <a:t>33</a:t>
            </a:fld>
            <a:endParaRPr lang="en-US" smtClean="0"/>
          </a:p>
        </p:txBody>
      </p:sp>
    </p:spTree>
    <p:extLst>
      <p:ext uri="{BB962C8B-B14F-4D97-AF65-F5344CB8AC3E}">
        <p14:creationId xmlns:p14="http://schemas.microsoft.com/office/powerpoint/2010/main" val="6142910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pPr eaLnBrk="1" hangingPunct="1"/>
            <a:r>
              <a:rPr lang="en-US" sz="3600" dirty="0" smtClean="0"/>
              <a:t>Disposition of Equipment</a:t>
            </a:r>
          </a:p>
        </p:txBody>
      </p:sp>
      <p:sp>
        <p:nvSpPr>
          <p:cNvPr id="3" name="Content Placeholder 2"/>
          <p:cNvSpPr>
            <a:spLocks noGrp="1"/>
          </p:cNvSpPr>
          <p:nvPr>
            <p:ph idx="1"/>
          </p:nvPr>
        </p:nvSpPr>
        <p:spPr/>
        <p:txBody>
          <a:bodyPr rtlCol="0">
            <a:normAutofit/>
          </a:bodyPr>
          <a:lstStyle/>
          <a:p>
            <a:pPr eaLnBrk="1" fontAlgn="auto" hangingPunct="1">
              <a:spcBef>
                <a:spcPts val="0"/>
              </a:spcBef>
              <a:spcAft>
                <a:spcPts val="0"/>
              </a:spcAft>
              <a:buFont typeface="Arial" pitchFamily="34" charset="0"/>
              <a:buChar char="•"/>
              <a:defRPr/>
            </a:pPr>
            <a:r>
              <a:rPr lang="en-US" sz="2800" dirty="0" smtClean="0"/>
              <a:t>Procedures </a:t>
            </a:r>
            <a:r>
              <a:rPr lang="en-US" sz="2800" dirty="0"/>
              <a:t>to eliminate any equipment item from the </a:t>
            </a:r>
            <a:r>
              <a:rPr lang="en-US" sz="2800" dirty="0" smtClean="0"/>
              <a:t>inventory</a:t>
            </a:r>
            <a:r>
              <a:rPr lang="en-US" sz="3000" dirty="0" smtClean="0"/>
              <a:t>, </a:t>
            </a:r>
            <a:r>
              <a:rPr lang="en-US" sz="2400" i="1" dirty="0" smtClean="0"/>
              <a:t>continued</a:t>
            </a:r>
          </a:p>
          <a:p>
            <a:pPr lvl="1" eaLnBrk="1" fontAlgn="auto" hangingPunct="1">
              <a:spcAft>
                <a:spcPts val="0"/>
              </a:spcAft>
              <a:buFont typeface="Calibri" pitchFamily="34" charset="0"/>
              <a:buChar char="‒"/>
              <a:defRPr/>
            </a:pPr>
            <a:r>
              <a:rPr lang="en-US" sz="2200" dirty="0" smtClean="0"/>
              <a:t>If </a:t>
            </a:r>
            <a:r>
              <a:rPr lang="en-US" sz="2200" dirty="0"/>
              <a:t>the current per unit fair market value is $5,000 or </a:t>
            </a:r>
            <a:r>
              <a:rPr lang="en-US" sz="2200" dirty="0" smtClean="0"/>
              <a:t>more</a:t>
            </a:r>
            <a:r>
              <a:rPr lang="en-US" sz="2200" dirty="0"/>
              <a:t>, </a:t>
            </a:r>
            <a:r>
              <a:rPr lang="en-US" sz="2200" dirty="0" smtClean="0"/>
              <a:t>the equipment may </a:t>
            </a:r>
            <a:r>
              <a:rPr lang="en-US" sz="2200" dirty="0"/>
              <a:t>be retained or sold </a:t>
            </a:r>
            <a:r>
              <a:rPr lang="en-US" sz="2200" dirty="0" smtClean="0"/>
              <a:t>and </a:t>
            </a:r>
            <a:r>
              <a:rPr lang="en-US" sz="2200" dirty="0"/>
              <a:t>the </a:t>
            </a:r>
            <a:r>
              <a:rPr lang="en-US" sz="2200" dirty="0" smtClean="0"/>
              <a:t>awarding agency (GaDOE</a:t>
            </a:r>
            <a:r>
              <a:rPr lang="en-US" sz="2200" dirty="0"/>
              <a:t>) </a:t>
            </a:r>
            <a:r>
              <a:rPr lang="en-US" sz="2200" dirty="0" smtClean="0"/>
              <a:t>shall </a:t>
            </a:r>
            <a:r>
              <a:rPr lang="en-US" sz="2200" dirty="0"/>
              <a:t>have a </a:t>
            </a:r>
            <a:r>
              <a:rPr lang="en-US" sz="2200" dirty="0" smtClean="0"/>
              <a:t>right to </a:t>
            </a:r>
            <a:r>
              <a:rPr lang="en-US" sz="2200" dirty="0"/>
              <a:t>an </a:t>
            </a:r>
            <a:r>
              <a:rPr lang="en-US" sz="2200" dirty="0" smtClean="0"/>
              <a:t>amount calculated </a:t>
            </a:r>
            <a:r>
              <a:rPr lang="en-US" sz="2200" dirty="0"/>
              <a:t>by </a:t>
            </a:r>
            <a:r>
              <a:rPr lang="en-US" sz="2200" dirty="0" smtClean="0"/>
              <a:t>multiplying the current </a:t>
            </a:r>
            <a:r>
              <a:rPr lang="en-US" sz="2200" dirty="0"/>
              <a:t>market </a:t>
            </a:r>
            <a:r>
              <a:rPr lang="en-US" sz="2200" dirty="0" smtClean="0"/>
              <a:t>value or proceeds </a:t>
            </a:r>
            <a:r>
              <a:rPr lang="en-US" sz="2200" dirty="0"/>
              <a:t>from </a:t>
            </a:r>
            <a:r>
              <a:rPr lang="en-US" sz="2200" dirty="0" smtClean="0"/>
              <a:t>the sale by </a:t>
            </a:r>
            <a:r>
              <a:rPr lang="en-US" sz="2200" dirty="0"/>
              <a:t>the </a:t>
            </a:r>
            <a:r>
              <a:rPr lang="en-US" sz="2200" dirty="0" smtClean="0"/>
              <a:t>state’s share </a:t>
            </a:r>
            <a:r>
              <a:rPr lang="en-US" sz="2200" dirty="0"/>
              <a:t>of </a:t>
            </a:r>
            <a:r>
              <a:rPr lang="en-US" sz="2200" dirty="0" smtClean="0"/>
              <a:t>the equipment</a:t>
            </a:r>
            <a:r>
              <a:rPr lang="en-US" sz="2200" dirty="0"/>
              <a:t>. </a:t>
            </a:r>
            <a:r>
              <a:rPr lang="en-US" sz="2200" dirty="0" smtClean="0"/>
              <a:t>The entity is permitted </a:t>
            </a:r>
            <a:r>
              <a:rPr lang="en-US" sz="2200" dirty="0"/>
              <a:t>to </a:t>
            </a:r>
            <a:r>
              <a:rPr lang="en-US" sz="2200" dirty="0" smtClean="0"/>
              <a:t>deduct and </a:t>
            </a:r>
            <a:r>
              <a:rPr lang="en-US" sz="2200" dirty="0"/>
              <a:t>retain </a:t>
            </a:r>
            <a:r>
              <a:rPr lang="en-US" sz="2200" dirty="0" smtClean="0"/>
              <a:t>from </a:t>
            </a:r>
            <a:r>
              <a:rPr lang="en-US" sz="2200" dirty="0"/>
              <a:t>the s</a:t>
            </a:r>
            <a:r>
              <a:rPr lang="en-US" sz="2200" dirty="0" smtClean="0"/>
              <a:t>tate’s share $</a:t>
            </a:r>
            <a:r>
              <a:rPr lang="en-US" sz="2200" dirty="0"/>
              <a:t>500 </a:t>
            </a:r>
            <a:r>
              <a:rPr lang="en-US" sz="2200" dirty="0" smtClean="0"/>
              <a:t>or 10-percent of </a:t>
            </a:r>
            <a:r>
              <a:rPr lang="en-US" sz="2200" dirty="0"/>
              <a:t>the </a:t>
            </a:r>
            <a:r>
              <a:rPr lang="en-US" sz="2200" dirty="0" smtClean="0"/>
              <a:t>sales proceeds</a:t>
            </a:r>
            <a:r>
              <a:rPr lang="en-US" sz="2200" dirty="0"/>
              <a:t>, </a:t>
            </a:r>
            <a:r>
              <a:rPr lang="en-US" sz="2200" dirty="0" smtClean="0"/>
              <a:t>whichever </a:t>
            </a:r>
            <a:r>
              <a:rPr lang="en-US" sz="2200" dirty="0"/>
              <a:t>is </a:t>
            </a:r>
            <a:r>
              <a:rPr lang="en-US" sz="2200" dirty="0" smtClean="0"/>
              <a:t>less</a:t>
            </a:r>
            <a:r>
              <a:rPr lang="en-US" sz="2200" dirty="0"/>
              <a:t>, </a:t>
            </a:r>
            <a:r>
              <a:rPr lang="en-US" sz="2200" dirty="0" smtClean="0"/>
              <a:t>for </a:t>
            </a:r>
            <a:r>
              <a:rPr lang="en-US" sz="2200" dirty="0"/>
              <a:t>the </a:t>
            </a:r>
            <a:r>
              <a:rPr lang="en-US" sz="2200" dirty="0" smtClean="0"/>
              <a:t>entity’s </a:t>
            </a:r>
            <a:r>
              <a:rPr lang="en-US" sz="2200" dirty="0"/>
              <a:t>selling and </a:t>
            </a:r>
            <a:r>
              <a:rPr lang="en-US" sz="2200" dirty="0" smtClean="0"/>
              <a:t>handling expenses.</a:t>
            </a:r>
          </a:p>
          <a:p>
            <a:pPr marL="0" indent="0" eaLnBrk="1" fontAlgn="auto" hangingPunct="1">
              <a:spcAft>
                <a:spcPts val="0"/>
              </a:spcAft>
              <a:buFont typeface="Arial" pitchFamily="34" charset="0"/>
              <a:buNone/>
              <a:defRPr/>
            </a:pPr>
            <a:endParaRPr lang="en-US" dirty="0" smtClean="0"/>
          </a:p>
          <a:p>
            <a:pPr marL="457200" lvl="1" indent="0" eaLnBrk="1" fontAlgn="auto" hangingPunct="1">
              <a:spcAft>
                <a:spcPts val="0"/>
              </a:spcAft>
              <a:buFont typeface="Arial" pitchFamily="34" charset="0"/>
              <a:buNone/>
              <a:defRPr/>
            </a:pPr>
            <a:endParaRPr lang="en-US" dirty="0"/>
          </a:p>
        </p:txBody>
      </p:sp>
      <p:sp>
        <p:nvSpPr>
          <p:cNvPr id="28677"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A67D3B8-4552-4CDE-B01B-8A91EA1FA40A}" type="slidenum">
              <a:rPr lang="en-US" smtClean="0"/>
              <a:pPr fontAlgn="base">
                <a:spcBef>
                  <a:spcPct val="0"/>
                </a:spcBef>
                <a:spcAft>
                  <a:spcPct val="0"/>
                </a:spcAft>
                <a:defRPr/>
              </a:pPr>
              <a:t>34</a:t>
            </a:fld>
            <a:endParaRPr lang="en-US" smtClean="0"/>
          </a:p>
        </p:txBody>
      </p:sp>
    </p:spTree>
    <p:extLst>
      <p:ext uri="{BB962C8B-B14F-4D97-AF65-F5344CB8AC3E}">
        <p14:creationId xmlns:p14="http://schemas.microsoft.com/office/powerpoint/2010/main" val="950251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pPr eaLnBrk="1" hangingPunct="1"/>
            <a:r>
              <a:rPr lang="en-US" sz="3600" dirty="0" smtClean="0"/>
              <a:t>Disposition of Equipment</a:t>
            </a:r>
          </a:p>
        </p:txBody>
      </p:sp>
      <p:sp>
        <p:nvSpPr>
          <p:cNvPr id="3" name="Content Placeholder 2"/>
          <p:cNvSpPr>
            <a:spLocks noGrp="1"/>
          </p:cNvSpPr>
          <p:nvPr>
            <p:ph idx="1"/>
          </p:nvPr>
        </p:nvSpPr>
        <p:spPr/>
        <p:txBody>
          <a:bodyPr rtlCol="0">
            <a:normAutofit/>
          </a:bodyPr>
          <a:lstStyle/>
          <a:p>
            <a:pPr eaLnBrk="1" fontAlgn="auto" hangingPunct="1">
              <a:spcBef>
                <a:spcPts val="0"/>
              </a:spcBef>
              <a:spcAft>
                <a:spcPts val="0"/>
              </a:spcAft>
              <a:buFont typeface="Arial" pitchFamily="34" charset="0"/>
              <a:buChar char="•"/>
              <a:defRPr/>
            </a:pPr>
            <a:r>
              <a:rPr lang="en-US" sz="2800" dirty="0" smtClean="0"/>
              <a:t>Procedures </a:t>
            </a:r>
            <a:r>
              <a:rPr lang="en-US" sz="2800" dirty="0"/>
              <a:t>to eliminate any equipment item from the </a:t>
            </a:r>
            <a:r>
              <a:rPr lang="en-US" sz="2800" dirty="0" smtClean="0"/>
              <a:t>inventory</a:t>
            </a:r>
            <a:r>
              <a:rPr lang="en-US" sz="3000" dirty="0" smtClean="0"/>
              <a:t>, </a:t>
            </a:r>
            <a:r>
              <a:rPr lang="en-US" sz="2400" i="1" dirty="0" smtClean="0"/>
              <a:t>continued</a:t>
            </a:r>
          </a:p>
          <a:p>
            <a:pPr marL="914400" lvl="1" indent="-401638" eaLnBrk="1" fontAlgn="auto" hangingPunct="1">
              <a:spcAft>
                <a:spcPts val="0"/>
              </a:spcAft>
              <a:buFont typeface="Calibri" pitchFamily="34" charset="0"/>
              <a:buChar char="‒"/>
              <a:defRPr/>
            </a:pPr>
            <a:r>
              <a:rPr lang="en-US" sz="2200" dirty="0"/>
              <a:t>Forward a check made payable to the </a:t>
            </a:r>
            <a:r>
              <a:rPr lang="en-US" sz="2200" dirty="0" err="1" smtClean="0"/>
              <a:t>GaDOE</a:t>
            </a:r>
            <a:r>
              <a:rPr lang="en-US" sz="2200" dirty="0" smtClean="0"/>
              <a:t> in </a:t>
            </a:r>
            <a:r>
              <a:rPr lang="en-US" sz="2200" dirty="0"/>
              <a:t>the amount of the </a:t>
            </a:r>
            <a:r>
              <a:rPr lang="en-US" sz="2200" dirty="0" smtClean="0"/>
              <a:t>state’s </a:t>
            </a:r>
            <a:r>
              <a:rPr lang="en-US" sz="2200" dirty="0"/>
              <a:t>share. The amount is then returned to the </a:t>
            </a:r>
            <a:r>
              <a:rPr lang="en-US" sz="2200" dirty="0" smtClean="0"/>
              <a:t>state’s </a:t>
            </a:r>
            <a:r>
              <a:rPr lang="en-US" sz="2200" dirty="0"/>
              <a:t>Title I LEA allocations fund. </a:t>
            </a:r>
            <a:endParaRPr lang="en-US" sz="2200" dirty="0" smtClean="0"/>
          </a:p>
          <a:p>
            <a:pPr marL="909638" lvl="1" indent="-457200" eaLnBrk="1" fontAlgn="auto" hangingPunct="1">
              <a:spcAft>
                <a:spcPts val="0"/>
              </a:spcAft>
              <a:buFont typeface="Calibri" pitchFamily="34" charset="0"/>
              <a:buChar char="‒"/>
              <a:defRPr/>
            </a:pPr>
            <a:r>
              <a:rPr lang="en-US" sz="2200" dirty="0"/>
              <a:t>The disposition of such items should be so noted on </a:t>
            </a:r>
            <a:r>
              <a:rPr lang="en-US" sz="2200" dirty="0" smtClean="0"/>
              <a:t>the </a:t>
            </a:r>
            <a:r>
              <a:rPr lang="en-US" sz="2200" dirty="0"/>
              <a:t>equipment inventory maintained by the recipient. </a:t>
            </a:r>
            <a:r>
              <a:rPr lang="en-US" sz="2200" dirty="0" smtClean="0"/>
              <a:t> The </a:t>
            </a:r>
            <a:r>
              <a:rPr lang="en-US" sz="2200" dirty="0"/>
              <a:t>recipient should include the date of disposal and </a:t>
            </a:r>
            <a:r>
              <a:rPr lang="en-US" sz="2200" dirty="0" smtClean="0"/>
              <a:t>sales </a:t>
            </a:r>
            <a:r>
              <a:rPr lang="en-US" sz="2200" dirty="0"/>
              <a:t>price or the method used to determine current fair </a:t>
            </a:r>
            <a:r>
              <a:rPr lang="en-US" sz="2200" dirty="0" smtClean="0"/>
              <a:t>market </a:t>
            </a:r>
            <a:r>
              <a:rPr lang="en-US" sz="2200" dirty="0"/>
              <a:t>value if the recipient compensates the </a:t>
            </a:r>
            <a:r>
              <a:rPr lang="en-US" sz="2200" dirty="0" smtClean="0"/>
              <a:t>state</a:t>
            </a:r>
            <a:r>
              <a:rPr lang="en-US" sz="2200" dirty="0"/>
              <a:t>.</a:t>
            </a:r>
          </a:p>
          <a:p>
            <a:pPr marL="969963" lvl="1" indent="-457200" eaLnBrk="1" fontAlgn="auto" hangingPunct="1">
              <a:spcAft>
                <a:spcPts val="0"/>
              </a:spcAft>
              <a:buFont typeface="+mj-lt"/>
              <a:buAutoNum type="alphaLcPeriod" startAt="2"/>
              <a:defRPr/>
            </a:pPr>
            <a:endParaRPr lang="en-US" sz="2400" dirty="0"/>
          </a:p>
          <a:p>
            <a:pPr marL="0" indent="0" eaLnBrk="1" fontAlgn="auto" hangingPunct="1">
              <a:spcAft>
                <a:spcPts val="0"/>
              </a:spcAft>
              <a:buFont typeface="Arial" pitchFamily="34" charset="0"/>
              <a:buNone/>
              <a:defRPr/>
            </a:pPr>
            <a:endParaRPr lang="en-US" dirty="0" smtClean="0"/>
          </a:p>
          <a:p>
            <a:pPr marL="457200" lvl="1" indent="0" eaLnBrk="1" fontAlgn="auto" hangingPunct="1">
              <a:spcAft>
                <a:spcPts val="0"/>
              </a:spcAft>
              <a:buFont typeface="Arial" pitchFamily="34" charset="0"/>
              <a:buNone/>
              <a:defRPr/>
            </a:pPr>
            <a:endParaRPr lang="en-US" dirty="0"/>
          </a:p>
        </p:txBody>
      </p:sp>
      <p:sp>
        <p:nvSpPr>
          <p:cNvPr id="28677"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58B6C8BB-9EDE-4E0C-AFD9-A731D41BD3F2}" type="slidenum">
              <a:rPr lang="en-US" smtClean="0"/>
              <a:pPr fontAlgn="base">
                <a:spcBef>
                  <a:spcPct val="0"/>
                </a:spcBef>
                <a:spcAft>
                  <a:spcPct val="0"/>
                </a:spcAft>
                <a:defRPr/>
              </a:pPr>
              <a:t>35</a:t>
            </a:fld>
            <a:endParaRPr lang="en-US" smtClean="0"/>
          </a:p>
        </p:txBody>
      </p:sp>
    </p:spTree>
    <p:extLst>
      <p:ext uri="{BB962C8B-B14F-4D97-AF65-F5344CB8AC3E}">
        <p14:creationId xmlns:p14="http://schemas.microsoft.com/office/powerpoint/2010/main" val="3609482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3600" dirty="0" smtClean="0"/>
              <a:t>Loss, Damage or Theft </a:t>
            </a:r>
            <a:br>
              <a:rPr lang="en-US" sz="3600" dirty="0" smtClean="0"/>
            </a:br>
            <a:r>
              <a:rPr lang="en-US" sz="3600" dirty="0" smtClean="0"/>
              <a:t>of Equipment</a:t>
            </a:r>
            <a:endParaRPr lang="en-US" sz="3600" dirty="0"/>
          </a:p>
        </p:txBody>
      </p:sp>
      <p:sp>
        <p:nvSpPr>
          <p:cNvPr id="3" name="Content Placeholder 2"/>
          <p:cNvSpPr>
            <a:spLocks noGrp="1"/>
          </p:cNvSpPr>
          <p:nvPr>
            <p:ph idx="1"/>
          </p:nvPr>
        </p:nvSpPr>
        <p:spPr>
          <a:xfrm>
            <a:off x="628650" y="1825625"/>
            <a:ext cx="7886700" cy="3089275"/>
          </a:xfrm>
        </p:spPr>
        <p:txBody>
          <a:bodyPr rtlCol="0">
            <a:normAutofit/>
          </a:bodyPr>
          <a:lstStyle/>
          <a:p>
            <a:pPr eaLnBrk="1" fontAlgn="auto" hangingPunct="1">
              <a:lnSpc>
                <a:spcPct val="120000"/>
              </a:lnSpc>
              <a:spcBef>
                <a:spcPts val="528"/>
              </a:spcBef>
              <a:spcAft>
                <a:spcPts val="0"/>
              </a:spcAft>
              <a:buFont typeface="Arial" pitchFamily="34" charset="0"/>
              <a:buChar char="•"/>
              <a:defRPr/>
            </a:pPr>
            <a:r>
              <a:rPr lang="en-US" dirty="0" smtClean="0"/>
              <a:t>Control system for adequate safeguards to prevent loss, damage, or theft</a:t>
            </a:r>
          </a:p>
          <a:p>
            <a:pPr lvl="1" eaLnBrk="1" fontAlgn="auto" hangingPunct="1">
              <a:lnSpc>
                <a:spcPct val="120000"/>
              </a:lnSpc>
              <a:spcBef>
                <a:spcPts val="528"/>
              </a:spcBef>
              <a:spcAft>
                <a:spcPts val="0"/>
              </a:spcAft>
              <a:buFont typeface="Arial" pitchFamily="34" charset="0"/>
              <a:buChar char="–"/>
              <a:defRPr/>
            </a:pPr>
            <a:r>
              <a:rPr lang="en-US" dirty="0" smtClean="0"/>
              <a:t>Process for investigation of any loss, damage or theft.</a:t>
            </a:r>
          </a:p>
          <a:p>
            <a:pPr lvl="1" eaLnBrk="1" fontAlgn="auto" hangingPunct="1">
              <a:lnSpc>
                <a:spcPct val="120000"/>
              </a:lnSpc>
              <a:spcBef>
                <a:spcPts val="528"/>
              </a:spcBef>
              <a:spcAft>
                <a:spcPts val="0"/>
              </a:spcAft>
              <a:buFont typeface="Arial" pitchFamily="34" charset="0"/>
              <a:buChar char="–"/>
              <a:defRPr/>
            </a:pPr>
            <a:r>
              <a:rPr lang="en-US" dirty="0" smtClean="0"/>
              <a:t>Indicate the proper documentation needed to notify and report loss, damage or theft.</a:t>
            </a:r>
          </a:p>
        </p:txBody>
      </p:sp>
      <p:sp>
        <p:nvSpPr>
          <p:cNvPr id="31749"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9E4C2692-F28C-4A47-8C83-E054D40DA6F1}" type="slidenum">
              <a:rPr lang="en-US" smtClean="0"/>
              <a:pPr fontAlgn="base">
                <a:spcBef>
                  <a:spcPct val="0"/>
                </a:spcBef>
                <a:spcAft>
                  <a:spcPct val="0"/>
                </a:spcAft>
                <a:defRPr/>
              </a:pPr>
              <a:t>36</a:t>
            </a:fld>
            <a:endParaRPr lang="en-US" smtClean="0"/>
          </a:p>
        </p:txBody>
      </p:sp>
    </p:spTree>
    <p:extLst>
      <p:ext uri="{BB962C8B-B14F-4D97-AF65-F5344CB8AC3E}">
        <p14:creationId xmlns:p14="http://schemas.microsoft.com/office/powerpoint/2010/main" val="9115873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3600" dirty="0" smtClean="0"/>
              <a:t>Loss, Damage or Theft </a:t>
            </a:r>
            <a:br>
              <a:rPr lang="en-US" sz="3600" dirty="0" smtClean="0"/>
            </a:br>
            <a:r>
              <a:rPr lang="en-US" sz="3600" dirty="0" smtClean="0"/>
              <a:t>of Equipment</a:t>
            </a:r>
            <a:endParaRPr lang="en-US" sz="3600" dirty="0"/>
          </a:p>
        </p:txBody>
      </p:sp>
      <p:sp>
        <p:nvSpPr>
          <p:cNvPr id="3" name="Content Placeholder 2"/>
          <p:cNvSpPr>
            <a:spLocks noGrp="1"/>
          </p:cNvSpPr>
          <p:nvPr>
            <p:ph idx="1"/>
          </p:nvPr>
        </p:nvSpPr>
        <p:spPr/>
        <p:txBody>
          <a:bodyPr rtlCol="0">
            <a:normAutofit fontScale="55000" lnSpcReduction="20000"/>
          </a:bodyPr>
          <a:lstStyle/>
          <a:p>
            <a:pPr eaLnBrk="1" fontAlgn="auto" hangingPunct="1">
              <a:lnSpc>
                <a:spcPct val="120000"/>
              </a:lnSpc>
              <a:spcBef>
                <a:spcPts val="528"/>
              </a:spcBef>
              <a:spcAft>
                <a:spcPts val="0"/>
              </a:spcAft>
              <a:buFont typeface="Arial" pitchFamily="34" charset="0"/>
              <a:buChar char="•"/>
              <a:defRPr/>
            </a:pPr>
            <a:r>
              <a:rPr lang="en-US" sz="5100" dirty="0" smtClean="0"/>
              <a:t>Types of Controls</a:t>
            </a:r>
          </a:p>
          <a:p>
            <a:pPr lvl="1" eaLnBrk="1" fontAlgn="auto" hangingPunct="1">
              <a:lnSpc>
                <a:spcPct val="120000"/>
              </a:lnSpc>
              <a:spcBef>
                <a:spcPts val="528"/>
              </a:spcBef>
              <a:spcAft>
                <a:spcPts val="0"/>
              </a:spcAft>
              <a:buFont typeface="Arial" pitchFamily="34" charset="0"/>
              <a:buChar char="–"/>
              <a:defRPr/>
            </a:pPr>
            <a:r>
              <a:rPr lang="en-US" sz="4400" dirty="0" smtClean="0"/>
              <a:t>Locks or security camera (for particularly valuable or vulnerable items).</a:t>
            </a:r>
          </a:p>
          <a:p>
            <a:pPr lvl="1" eaLnBrk="1" fontAlgn="auto" hangingPunct="1">
              <a:lnSpc>
                <a:spcPct val="120000"/>
              </a:lnSpc>
              <a:spcBef>
                <a:spcPts val="528"/>
              </a:spcBef>
              <a:spcAft>
                <a:spcPts val="0"/>
              </a:spcAft>
              <a:buFont typeface="Arial" pitchFamily="34" charset="0"/>
              <a:buChar char="–"/>
              <a:defRPr/>
            </a:pPr>
            <a:r>
              <a:rPr lang="en-US" sz="4400" dirty="0" smtClean="0"/>
              <a:t>Access controls to warehouses to limit entry by unauthorized personnel.</a:t>
            </a:r>
          </a:p>
          <a:p>
            <a:pPr lvl="1" eaLnBrk="1" fontAlgn="auto" hangingPunct="1">
              <a:lnSpc>
                <a:spcPct val="120000"/>
              </a:lnSpc>
              <a:spcBef>
                <a:spcPts val="528"/>
              </a:spcBef>
              <a:spcAft>
                <a:spcPts val="0"/>
              </a:spcAft>
              <a:buFont typeface="Arial" pitchFamily="34" charset="0"/>
              <a:buChar char="–"/>
              <a:defRPr/>
            </a:pPr>
            <a:r>
              <a:rPr lang="en-US" sz="4400" dirty="0" smtClean="0"/>
              <a:t>Use of logs or sign-in sheets for certain items of property; for example </a:t>
            </a:r>
            <a:r>
              <a:rPr lang="en-US" sz="4400" dirty="0" err="1" smtClean="0"/>
              <a:t>iPads</a:t>
            </a:r>
            <a:r>
              <a:rPr lang="en-US" sz="4400" dirty="0" smtClean="0"/>
              <a:t>, laptops, cameras, projectors.</a:t>
            </a:r>
          </a:p>
          <a:p>
            <a:pPr lvl="1" eaLnBrk="1" fontAlgn="auto" hangingPunct="1">
              <a:lnSpc>
                <a:spcPct val="120000"/>
              </a:lnSpc>
              <a:spcBef>
                <a:spcPts val="528"/>
              </a:spcBef>
              <a:spcAft>
                <a:spcPts val="0"/>
              </a:spcAft>
              <a:buFont typeface="Arial" pitchFamily="34" charset="0"/>
              <a:buChar char="–"/>
              <a:defRPr/>
            </a:pPr>
            <a:r>
              <a:rPr lang="en-US" sz="4400" dirty="0" smtClean="0"/>
              <a:t>Procedures for promptly entering items received into the inventory management system. </a:t>
            </a:r>
          </a:p>
        </p:txBody>
      </p:sp>
      <p:sp>
        <p:nvSpPr>
          <p:cNvPr id="31749"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9E4C2692-F28C-4A47-8C83-E054D40DA6F1}" type="slidenum">
              <a:rPr lang="en-US" smtClean="0"/>
              <a:pPr fontAlgn="base">
                <a:spcBef>
                  <a:spcPct val="0"/>
                </a:spcBef>
                <a:spcAft>
                  <a:spcPct val="0"/>
                </a:spcAft>
                <a:defRPr/>
              </a:pPr>
              <a:t>37</a:t>
            </a:fld>
            <a:endParaRPr lang="en-US" smtClean="0"/>
          </a:p>
        </p:txBody>
      </p:sp>
    </p:spTree>
    <p:extLst>
      <p:ext uri="{BB962C8B-B14F-4D97-AF65-F5344CB8AC3E}">
        <p14:creationId xmlns:p14="http://schemas.microsoft.com/office/powerpoint/2010/main" val="28671295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pPr eaLnBrk="1" hangingPunct="1"/>
            <a:r>
              <a:rPr lang="en-US" sz="3600" dirty="0" smtClean="0"/>
              <a:t>Monitoring Considerations</a:t>
            </a:r>
          </a:p>
        </p:txBody>
      </p:sp>
      <p:sp>
        <p:nvSpPr>
          <p:cNvPr id="3" name="Content Placeholder 2"/>
          <p:cNvSpPr>
            <a:spLocks noGrp="1"/>
          </p:cNvSpPr>
          <p:nvPr>
            <p:ph idx="1"/>
          </p:nvPr>
        </p:nvSpPr>
        <p:spPr/>
        <p:txBody>
          <a:bodyPr rtlCol="0">
            <a:normAutofit/>
          </a:bodyPr>
          <a:lstStyle/>
          <a:p>
            <a:pPr eaLnBrk="1" fontAlgn="auto" hangingPunct="1">
              <a:spcBef>
                <a:spcPts val="528"/>
              </a:spcBef>
              <a:spcAft>
                <a:spcPts val="0"/>
              </a:spcAft>
              <a:buFont typeface="Arial" pitchFamily="34" charset="0"/>
              <a:buChar char="•"/>
              <a:defRPr/>
            </a:pPr>
            <a:r>
              <a:rPr lang="en-US" dirty="0" smtClean="0"/>
              <a:t>Is equipment purchased allowable for Title I purchase?</a:t>
            </a:r>
          </a:p>
          <a:p>
            <a:pPr marL="0" indent="0" eaLnBrk="1" fontAlgn="auto" hangingPunct="1">
              <a:spcBef>
                <a:spcPts val="528"/>
              </a:spcBef>
              <a:spcAft>
                <a:spcPts val="0"/>
              </a:spcAft>
              <a:buFont typeface="Arial" pitchFamily="34" charset="0"/>
              <a:buNone/>
              <a:defRPr/>
            </a:pPr>
            <a:endParaRPr lang="en-US" sz="1200" dirty="0" smtClean="0"/>
          </a:p>
          <a:p>
            <a:pPr eaLnBrk="1" fontAlgn="auto" hangingPunct="1">
              <a:spcBef>
                <a:spcPts val="528"/>
              </a:spcBef>
              <a:spcAft>
                <a:spcPts val="0"/>
              </a:spcAft>
              <a:buFont typeface="Arial" pitchFamily="34" charset="0"/>
              <a:buChar char="•"/>
              <a:defRPr/>
            </a:pPr>
            <a:r>
              <a:rPr lang="en-US" dirty="0" smtClean="0"/>
              <a:t>Is equipment purchased reasonable and necessary?</a:t>
            </a:r>
          </a:p>
          <a:p>
            <a:pPr marL="0" indent="0" eaLnBrk="1" fontAlgn="auto" hangingPunct="1">
              <a:spcBef>
                <a:spcPts val="528"/>
              </a:spcBef>
              <a:spcAft>
                <a:spcPts val="0"/>
              </a:spcAft>
              <a:buFont typeface="Arial" pitchFamily="34" charset="0"/>
              <a:buNone/>
              <a:defRPr/>
            </a:pPr>
            <a:endParaRPr lang="en-US" sz="1200" dirty="0" smtClean="0"/>
          </a:p>
          <a:p>
            <a:pPr eaLnBrk="1" fontAlgn="auto" hangingPunct="1">
              <a:spcBef>
                <a:spcPts val="528"/>
              </a:spcBef>
              <a:spcAft>
                <a:spcPts val="0"/>
              </a:spcAft>
              <a:buFont typeface="Arial" pitchFamily="34" charset="0"/>
              <a:buChar char="•"/>
              <a:defRPr/>
            </a:pPr>
            <a:r>
              <a:rPr lang="en-US" dirty="0" smtClean="0"/>
              <a:t>What accountability in is place for purchasing equipment and keeping an inventory?</a:t>
            </a:r>
          </a:p>
          <a:p>
            <a:pPr marL="0" indent="0" eaLnBrk="1" fontAlgn="auto" hangingPunct="1">
              <a:spcAft>
                <a:spcPts val="0"/>
              </a:spcAft>
              <a:buNone/>
              <a:defRPr/>
            </a:pPr>
            <a:endParaRPr lang="en-US" dirty="0" smtClean="0">
              <a:solidFill>
                <a:srgbClr val="FF0000"/>
              </a:solidFill>
            </a:endParaRPr>
          </a:p>
          <a:p>
            <a:pPr eaLnBrk="1" fontAlgn="auto" hangingPunct="1">
              <a:spcAft>
                <a:spcPts val="0"/>
              </a:spcAft>
              <a:buFont typeface="Arial" pitchFamily="34" charset="0"/>
              <a:buChar char="•"/>
              <a:defRPr/>
            </a:pPr>
            <a:endParaRPr lang="en-US" dirty="0"/>
          </a:p>
        </p:txBody>
      </p:sp>
      <p:sp>
        <p:nvSpPr>
          <p:cNvPr id="32773"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F962075B-6FC7-4445-A067-3F5F4DB5471E}" type="slidenum">
              <a:rPr lang="en-US" smtClean="0"/>
              <a:pPr fontAlgn="base">
                <a:spcBef>
                  <a:spcPct val="0"/>
                </a:spcBef>
                <a:spcAft>
                  <a:spcPct val="0"/>
                </a:spcAft>
                <a:defRPr/>
              </a:pPr>
              <a:t>38</a:t>
            </a:fld>
            <a:endParaRPr lang="en-US" smtClean="0"/>
          </a:p>
        </p:txBody>
      </p:sp>
    </p:spTree>
    <p:extLst>
      <p:ext uri="{BB962C8B-B14F-4D97-AF65-F5344CB8AC3E}">
        <p14:creationId xmlns:p14="http://schemas.microsoft.com/office/powerpoint/2010/main" val="39601020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pPr eaLnBrk="1" hangingPunct="1"/>
            <a:r>
              <a:rPr lang="en-US" sz="3600" dirty="0" smtClean="0"/>
              <a:t>Monitoring Considerations</a:t>
            </a:r>
          </a:p>
        </p:txBody>
      </p:sp>
      <p:sp>
        <p:nvSpPr>
          <p:cNvPr id="33795" name="Content Placeholder 2"/>
          <p:cNvSpPr>
            <a:spLocks noGrp="1"/>
          </p:cNvSpPr>
          <p:nvPr>
            <p:ph idx="1"/>
          </p:nvPr>
        </p:nvSpPr>
        <p:spPr/>
        <p:txBody>
          <a:bodyPr/>
          <a:lstStyle/>
          <a:p>
            <a:pPr eaLnBrk="1" hangingPunct="1">
              <a:spcBef>
                <a:spcPts val="525"/>
              </a:spcBef>
            </a:pPr>
            <a:r>
              <a:rPr lang="en-US" sz="2800" dirty="0" smtClean="0"/>
              <a:t>Does the equipment policy/procedures address the following:</a:t>
            </a:r>
          </a:p>
          <a:p>
            <a:pPr lvl="1" eaLnBrk="1" hangingPunct="1">
              <a:spcBef>
                <a:spcPts val="525"/>
              </a:spcBef>
            </a:pPr>
            <a:r>
              <a:rPr lang="en-US" sz="2400" dirty="0" smtClean="0"/>
              <a:t>Definition of equipment</a:t>
            </a:r>
          </a:p>
          <a:p>
            <a:pPr lvl="1" eaLnBrk="1" hangingPunct="1">
              <a:spcBef>
                <a:spcPts val="525"/>
              </a:spcBef>
            </a:pPr>
            <a:r>
              <a:rPr lang="en-US" sz="2400" dirty="0" smtClean="0"/>
              <a:t>Purchasing procedures</a:t>
            </a:r>
          </a:p>
          <a:p>
            <a:pPr lvl="1" eaLnBrk="1" hangingPunct="1">
              <a:spcBef>
                <a:spcPts val="525"/>
              </a:spcBef>
            </a:pPr>
            <a:r>
              <a:rPr lang="en-US" sz="2400" dirty="0" smtClean="0"/>
              <a:t>Use of equipment</a:t>
            </a:r>
          </a:p>
          <a:p>
            <a:pPr lvl="1" eaLnBrk="1" hangingPunct="1">
              <a:spcBef>
                <a:spcPts val="525"/>
              </a:spcBef>
            </a:pPr>
            <a:r>
              <a:rPr lang="en-US" sz="2400" dirty="0" smtClean="0"/>
              <a:t>Maintenance of equipment and inventory</a:t>
            </a:r>
          </a:p>
          <a:p>
            <a:pPr lvl="1" eaLnBrk="1" hangingPunct="1">
              <a:spcBef>
                <a:spcPts val="525"/>
              </a:spcBef>
            </a:pPr>
            <a:r>
              <a:rPr lang="en-US" sz="2400" dirty="0" smtClean="0"/>
              <a:t>Physical inventory</a:t>
            </a:r>
          </a:p>
          <a:p>
            <a:pPr lvl="1" eaLnBrk="1" hangingPunct="1">
              <a:spcBef>
                <a:spcPts val="525"/>
              </a:spcBef>
            </a:pPr>
            <a:r>
              <a:rPr lang="en-US" sz="2400" dirty="0" smtClean="0"/>
              <a:t>Safeguard of inventory</a:t>
            </a:r>
          </a:p>
          <a:p>
            <a:pPr lvl="1" eaLnBrk="1" hangingPunct="1">
              <a:spcBef>
                <a:spcPts val="525"/>
              </a:spcBef>
            </a:pPr>
            <a:r>
              <a:rPr lang="en-US" sz="2400" dirty="0" smtClean="0"/>
              <a:t>Disposal of equipment</a:t>
            </a:r>
          </a:p>
          <a:p>
            <a:pPr eaLnBrk="1" hangingPunct="1"/>
            <a:endParaRPr lang="en-US" dirty="0" smtClean="0"/>
          </a:p>
          <a:p>
            <a:pPr eaLnBrk="1" hangingPunct="1"/>
            <a:endParaRPr lang="en-US" dirty="0" smtClean="0"/>
          </a:p>
        </p:txBody>
      </p:sp>
      <p:sp>
        <p:nvSpPr>
          <p:cNvPr id="33797"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1A7B63D3-816E-42EB-AD6C-C202AD212AD7}" type="slidenum">
              <a:rPr lang="en-US" smtClean="0"/>
              <a:pPr fontAlgn="base">
                <a:spcBef>
                  <a:spcPct val="0"/>
                </a:spcBef>
                <a:spcAft>
                  <a:spcPct val="0"/>
                </a:spcAft>
                <a:defRPr/>
              </a:pPr>
              <a:t>39</a:t>
            </a:fld>
            <a:endParaRPr lang="en-US" smtClean="0"/>
          </a:p>
        </p:txBody>
      </p:sp>
    </p:spTree>
    <p:extLst>
      <p:ext uri="{BB962C8B-B14F-4D97-AF65-F5344CB8AC3E}">
        <p14:creationId xmlns:p14="http://schemas.microsoft.com/office/powerpoint/2010/main" val="2784752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eaLnBrk="1" hangingPunct="1"/>
            <a:r>
              <a:rPr lang="en-US" sz="3600" dirty="0" smtClean="0"/>
              <a:t>Agenda</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Why do an Inventory</a:t>
            </a:r>
          </a:p>
          <a:p>
            <a:pPr eaLnBrk="1" fontAlgn="auto" hangingPunct="1">
              <a:spcAft>
                <a:spcPts val="0"/>
              </a:spcAft>
              <a:buFont typeface="Arial" pitchFamily="34" charset="0"/>
              <a:buChar char="•"/>
              <a:defRPr/>
            </a:pPr>
            <a:r>
              <a:rPr lang="en-US" dirty="0" smtClean="0"/>
              <a:t>Function of An Inventory</a:t>
            </a:r>
          </a:p>
          <a:p>
            <a:pPr eaLnBrk="1" fontAlgn="auto" hangingPunct="1">
              <a:spcAft>
                <a:spcPts val="0"/>
              </a:spcAft>
              <a:buFont typeface="Arial" pitchFamily="34" charset="0"/>
              <a:buChar char="•"/>
              <a:defRPr/>
            </a:pPr>
            <a:r>
              <a:rPr lang="en-US" dirty="0" smtClean="0"/>
              <a:t>Definitions</a:t>
            </a:r>
          </a:p>
          <a:p>
            <a:pPr eaLnBrk="1" fontAlgn="auto" hangingPunct="1">
              <a:spcAft>
                <a:spcPts val="0"/>
              </a:spcAft>
              <a:buFont typeface="Arial" pitchFamily="34" charset="0"/>
              <a:buChar char="•"/>
              <a:defRPr/>
            </a:pPr>
            <a:r>
              <a:rPr lang="en-US" dirty="0" smtClean="0"/>
              <a:t>Procedures for Inventory Management </a:t>
            </a:r>
          </a:p>
          <a:p>
            <a:pPr eaLnBrk="1" fontAlgn="auto" hangingPunct="1">
              <a:spcAft>
                <a:spcPts val="0"/>
              </a:spcAft>
              <a:buFont typeface="Arial" pitchFamily="34" charset="0"/>
              <a:buChar char="•"/>
              <a:defRPr/>
            </a:pPr>
            <a:r>
              <a:rPr lang="en-US" dirty="0" smtClean="0"/>
              <a:t>Off-site Use of Equipment</a:t>
            </a:r>
          </a:p>
          <a:p>
            <a:pPr eaLnBrk="1" fontAlgn="auto" hangingPunct="1">
              <a:spcAft>
                <a:spcPts val="0"/>
              </a:spcAft>
              <a:buFont typeface="Arial" pitchFamily="34" charset="0"/>
              <a:buChar char="•"/>
              <a:defRPr/>
            </a:pPr>
            <a:r>
              <a:rPr lang="en-US" dirty="0" smtClean="0"/>
              <a:t>Physical Inventory</a:t>
            </a:r>
          </a:p>
          <a:p>
            <a:pPr eaLnBrk="1" fontAlgn="auto" hangingPunct="1">
              <a:spcAft>
                <a:spcPts val="0"/>
              </a:spcAft>
              <a:buFont typeface="Arial" pitchFamily="34" charset="0"/>
              <a:buChar char="•"/>
              <a:defRPr/>
            </a:pPr>
            <a:r>
              <a:rPr lang="en-US" dirty="0" smtClean="0"/>
              <a:t>Equipment Use in Targeted Assistance Program</a:t>
            </a:r>
          </a:p>
          <a:p>
            <a:pPr eaLnBrk="1" fontAlgn="auto" hangingPunct="1">
              <a:spcAft>
                <a:spcPts val="0"/>
              </a:spcAft>
              <a:buFont typeface="Arial" pitchFamily="34" charset="0"/>
              <a:buChar char="•"/>
              <a:defRPr/>
            </a:pPr>
            <a:r>
              <a:rPr lang="en-US" dirty="0" smtClean="0"/>
              <a:t>Equipment Use in Private Schools</a:t>
            </a:r>
          </a:p>
          <a:p>
            <a:pPr eaLnBrk="1" fontAlgn="auto" hangingPunct="1">
              <a:spcAft>
                <a:spcPts val="0"/>
              </a:spcAft>
              <a:buFont typeface="Arial" pitchFamily="34" charset="0"/>
              <a:buChar char="•"/>
              <a:defRPr/>
            </a:pPr>
            <a:r>
              <a:rPr lang="en-US" dirty="0" smtClean="0"/>
              <a:t>Disposition Policy</a:t>
            </a:r>
          </a:p>
          <a:p>
            <a:pPr eaLnBrk="1" fontAlgn="auto" hangingPunct="1">
              <a:spcAft>
                <a:spcPts val="0"/>
              </a:spcAft>
              <a:buFont typeface="Arial" pitchFamily="34" charset="0"/>
              <a:buChar char="•"/>
              <a:defRPr/>
            </a:pPr>
            <a:r>
              <a:rPr lang="en-US" dirty="0" smtClean="0"/>
              <a:t>Loss, Damage or Theft of Equipment</a:t>
            </a:r>
          </a:p>
          <a:p>
            <a:pPr eaLnBrk="1" fontAlgn="auto" hangingPunct="1">
              <a:spcAft>
                <a:spcPts val="0"/>
              </a:spcAft>
              <a:buFont typeface="Arial" pitchFamily="34" charset="0"/>
              <a:buChar char="•"/>
              <a:defRPr/>
            </a:pPr>
            <a:r>
              <a:rPr lang="en-US" dirty="0" smtClean="0"/>
              <a:t>Common Equipment/Inventory Findings</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
        <p:nvSpPr>
          <p:cNvPr id="3077"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50D83DA5-03FC-4A2C-9F52-B4F8797C2E08}"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3945288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04800" y="334016"/>
            <a:ext cx="6763657" cy="1325563"/>
          </a:xfrm>
        </p:spPr>
        <p:txBody>
          <a:bodyPr>
            <a:normAutofit/>
          </a:bodyPr>
          <a:lstStyle/>
          <a:p>
            <a:pPr eaLnBrk="1" hangingPunct="1"/>
            <a:r>
              <a:rPr lang="en-US" sz="3500" dirty="0" smtClean="0"/>
              <a:t>FY16 Monitoring of Equipment</a:t>
            </a:r>
          </a:p>
        </p:txBody>
      </p:sp>
      <p:sp>
        <p:nvSpPr>
          <p:cNvPr id="3" name="Content Placeholder 2"/>
          <p:cNvSpPr>
            <a:spLocks noGrp="1"/>
          </p:cNvSpPr>
          <p:nvPr>
            <p:ph idx="1"/>
          </p:nvPr>
        </p:nvSpPr>
        <p:spPr/>
        <p:txBody>
          <a:bodyPr rtlCol="0">
            <a:normAutofit lnSpcReduction="10000"/>
          </a:bodyPr>
          <a:lstStyle/>
          <a:p>
            <a:pPr eaLnBrk="1" fontAlgn="auto" hangingPunct="1">
              <a:spcBef>
                <a:spcPts val="528"/>
              </a:spcBef>
              <a:spcAft>
                <a:spcPts val="0"/>
              </a:spcAft>
              <a:buFont typeface="Arial" pitchFamily="34" charset="0"/>
              <a:buChar char="•"/>
              <a:defRPr/>
            </a:pPr>
            <a:r>
              <a:rPr lang="en-US" dirty="0" smtClean="0"/>
              <a:t>LEAs may be scheduled to have an on-site monitoring of inventory between September and December </a:t>
            </a:r>
            <a:r>
              <a:rPr lang="en-US" sz="2200" dirty="0" smtClean="0"/>
              <a:t>(mainly based on equipment expenditures) </a:t>
            </a:r>
          </a:p>
          <a:p>
            <a:pPr lvl="1">
              <a:spcBef>
                <a:spcPts val="528"/>
              </a:spcBef>
              <a:buFont typeface="Calibri" pitchFamily="34" charset="0"/>
              <a:buChar char="‒"/>
              <a:defRPr/>
            </a:pPr>
            <a:r>
              <a:rPr lang="en-US" dirty="0" smtClean="0"/>
              <a:t>Scheduling does not necessarily follow Cross-Functional Monitoring schedule – Notification provided in August</a:t>
            </a:r>
          </a:p>
          <a:p>
            <a:pPr lvl="1">
              <a:spcBef>
                <a:spcPts val="528"/>
              </a:spcBef>
              <a:defRPr/>
            </a:pPr>
            <a:endParaRPr lang="en-US" sz="900" dirty="0" smtClean="0"/>
          </a:p>
          <a:p>
            <a:pPr lvl="1">
              <a:spcBef>
                <a:spcPts val="528"/>
              </a:spcBef>
              <a:buFont typeface="Calibri" pitchFamily="34" charset="0"/>
              <a:buChar char="‒"/>
              <a:defRPr/>
            </a:pPr>
            <a:r>
              <a:rPr lang="en-US" dirty="0" smtClean="0"/>
              <a:t>Monitoring conducted by your Title I Program Area Specialist</a:t>
            </a:r>
          </a:p>
          <a:p>
            <a:pPr marL="0" indent="0" eaLnBrk="1" fontAlgn="auto" hangingPunct="1">
              <a:spcBef>
                <a:spcPts val="528"/>
              </a:spcBef>
              <a:spcAft>
                <a:spcPts val="0"/>
              </a:spcAft>
              <a:buFont typeface="Arial" charset="0"/>
              <a:buNone/>
              <a:defRPr/>
            </a:pPr>
            <a:endParaRPr lang="en-US" sz="1200" dirty="0" smtClean="0"/>
          </a:p>
          <a:p>
            <a:pPr lvl="1" eaLnBrk="1" fontAlgn="auto" hangingPunct="1">
              <a:spcBef>
                <a:spcPts val="528"/>
              </a:spcBef>
              <a:spcAft>
                <a:spcPts val="0"/>
              </a:spcAft>
              <a:buFont typeface="Calibri" pitchFamily="34" charset="0"/>
              <a:buChar char="‒"/>
              <a:defRPr/>
            </a:pPr>
            <a:r>
              <a:rPr lang="en-US" sz="2400" dirty="0" smtClean="0"/>
              <a:t>LEAs will provide </a:t>
            </a:r>
          </a:p>
          <a:p>
            <a:pPr lvl="2" eaLnBrk="1" fontAlgn="auto" hangingPunct="1">
              <a:spcBef>
                <a:spcPts val="528"/>
              </a:spcBef>
              <a:spcAft>
                <a:spcPts val="0"/>
              </a:spcAft>
              <a:buFont typeface="Arial" pitchFamily="34" charset="0"/>
              <a:buChar char="–"/>
              <a:defRPr/>
            </a:pPr>
            <a:r>
              <a:rPr lang="en-US" sz="2000" dirty="0" smtClean="0"/>
              <a:t>Inventory Management Procedures</a:t>
            </a:r>
          </a:p>
          <a:p>
            <a:pPr lvl="2" eaLnBrk="1" fontAlgn="auto" hangingPunct="1">
              <a:spcBef>
                <a:spcPts val="528"/>
              </a:spcBef>
              <a:spcAft>
                <a:spcPts val="0"/>
              </a:spcAft>
              <a:buFont typeface="Arial" pitchFamily="34" charset="0"/>
              <a:buChar char="–"/>
              <a:defRPr/>
            </a:pPr>
            <a:r>
              <a:rPr lang="en-US" sz="2000" dirty="0" smtClean="0"/>
              <a:t>Actual inventories for Selected Schools</a:t>
            </a:r>
          </a:p>
          <a:p>
            <a:pPr lvl="2" eaLnBrk="1" fontAlgn="auto" hangingPunct="1">
              <a:spcBef>
                <a:spcPts val="528"/>
              </a:spcBef>
              <a:spcAft>
                <a:spcPts val="0"/>
              </a:spcAft>
              <a:buFont typeface="Arial" pitchFamily="34" charset="0"/>
              <a:buChar char="–"/>
              <a:defRPr/>
            </a:pPr>
            <a:r>
              <a:rPr lang="en-US" sz="2000" dirty="0" smtClean="0"/>
              <a:t>Physical Inventories for Selected School</a:t>
            </a:r>
          </a:p>
          <a:p>
            <a:pPr lvl="2" eaLnBrk="1" fontAlgn="auto" hangingPunct="1">
              <a:spcBef>
                <a:spcPts val="528"/>
              </a:spcBef>
              <a:spcAft>
                <a:spcPts val="0"/>
              </a:spcAft>
              <a:buFont typeface="Arial" pitchFamily="34" charset="0"/>
              <a:buChar char="–"/>
              <a:defRPr/>
            </a:pPr>
            <a:endParaRPr lang="en-US" sz="2000" dirty="0"/>
          </a:p>
          <a:p>
            <a:pPr lvl="2" eaLnBrk="1" fontAlgn="auto" hangingPunct="1">
              <a:spcBef>
                <a:spcPts val="528"/>
              </a:spcBef>
              <a:spcAft>
                <a:spcPts val="0"/>
              </a:spcAft>
              <a:buFont typeface="Arial" pitchFamily="34" charset="0"/>
              <a:buChar char="–"/>
              <a:defRPr/>
            </a:pPr>
            <a:endParaRPr lang="en-US" sz="2000" dirty="0" smtClean="0"/>
          </a:p>
          <a:p>
            <a:pPr lvl="1" eaLnBrk="1" fontAlgn="auto" hangingPunct="1">
              <a:spcBef>
                <a:spcPts val="528"/>
              </a:spcBef>
              <a:spcAft>
                <a:spcPts val="0"/>
              </a:spcAft>
              <a:buFont typeface="Arial" pitchFamily="34" charset="0"/>
              <a:buChar char="–"/>
              <a:defRPr/>
            </a:pPr>
            <a:endParaRPr lang="en-US" dirty="0" smtClean="0"/>
          </a:p>
        </p:txBody>
      </p:sp>
      <p:sp>
        <p:nvSpPr>
          <p:cNvPr id="34821"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1933D00F-8031-4941-983B-1D48154BF465}" type="slidenum">
              <a:rPr lang="en-US" smtClean="0"/>
              <a:pPr fontAlgn="base">
                <a:spcBef>
                  <a:spcPct val="0"/>
                </a:spcBef>
                <a:spcAft>
                  <a:spcPct val="0"/>
                </a:spcAft>
                <a:defRPr/>
              </a:pPr>
              <a:t>40</a:t>
            </a:fld>
            <a:endParaRPr lang="en-US" smtClean="0"/>
          </a:p>
        </p:txBody>
      </p:sp>
    </p:spTree>
    <p:extLst>
      <p:ext uri="{BB962C8B-B14F-4D97-AF65-F5344CB8AC3E}">
        <p14:creationId xmlns:p14="http://schemas.microsoft.com/office/powerpoint/2010/main" val="38743762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a:bodyPr>
          <a:lstStyle/>
          <a:p>
            <a:pPr eaLnBrk="1" hangingPunct="1"/>
            <a:r>
              <a:rPr lang="en-US" sz="3600" dirty="0" smtClean="0"/>
              <a:t>Monitoring of Equipment</a:t>
            </a:r>
          </a:p>
        </p:txBody>
      </p:sp>
      <p:sp>
        <p:nvSpPr>
          <p:cNvPr id="3" name="Content Placeholder 2"/>
          <p:cNvSpPr>
            <a:spLocks noGrp="1"/>
          </p:cNvSpPr>
          <p:nvPr>
            <p:ph idx="1"/>
          </p:nvPr>
        </p:nvSpPr>
        <p:spPr/>
        <p:txBody>
          <a:bodyPr rtlCol="0">
            <a:normAutofit/>
          </a:bodyPr>
          <a:lstStyle/>
          <a:p>
            <a:pPr eaLnBrk="1" fontAlgn="auto" hangingPunct="1">
              <a:spcBef>
                <a:spcPts val="528"/>
              </a:spcBef>
              <a:spcAft>
                <a:spcPts val="0"/>
              </a:spcAft>
              <a:buFont typeface="Arial" pitchFamily="34" charset="0"/>
              <a:buChar char="•"/>
              <a:defRPr/>
            </a:pPr>
            <a:r>
              <a:rPr lang="en-US" sz="3000" dirty="0" smtClean="0"/>
              <a:t>Common Findings</a:t>
            </a:r>
          </a:p>
          <a:p>
            <a:pPr lvl="1">
              <a:spcBef>
                <a:spcPts val="528"/>
              </a:spcBef>
              <a:buFont typeface="Calibri" pitchFamily="34" charset="0"/>
              <a:buChar char="‒"/>
              <a:defRPr/>
            </a:pPr>
            <a:r>
              <a:rPr lang="en-US" dirty="0"/>
              <a:t>Failure to maintain an equipment inventory</a:t>
            </a:r>
          </a:p>
          <a:p>
            <a:pPr lvl="1">
              <a:spcBef>
                <a:spcPts val="528"/>
              </a:spcBef>
              <a:buFont typeface="Calibri" pitchFamily="34" charset="0"/>
              <a:buChar char="‒"/>
              <a:defRPr/>
            </a:pPr>
            <a:r>
              <a:rPr lang="en-US" dirty="0" smtClean="0"/>
              <a:t>No </a:t>
            </a:r>
            <a:r>
              <a:rPr lang="en-US" dirty="0"/>
              <a:t>physical inventory </a:t>
            </a:r>
            <a:r>
              <a:rPr lang="en-US" dirty="0" smtClean="0"/>
              <a:t>conducted</a:t>
            </a:r>
          </a:p>
          <a:p>
            <a:pPr lvl="2">
              <a:spcBef>
                <a:spcPts val="528"/>
              </a:spcBef>
              <a:defRPr/>
            </a:pPr>
            <a:r>
              <a:rPr lang="en-US" sz="2400" dirty="0" smtClean="0"/>
              <a:t>If no signature and date – Inventory essentially not conducted!</a:t>
            </a:r>
            <a:endParaRPr lang="en-US" sz="2400" dirty="0"/>
          </a:p>
          <a:p>
            <a:pPr lvl="1">
              <a:spcBef>
                <a:spcPts val="528"/>
              </a:spcBef>
              <a:buFont typeface="Calibri" pitchFamily="34" charset="0"/>
              <a:buChar char="‒"/>
              <a:defRPr/>
            </a:pPr>
            <a:r>
              <a:rPr lang="en-US" dirty="0" smtClean="0"/>
              <a:t>Insufficient</a:t>
            </a:r>
            <a:r>
              <a:rPr lang="en-US" dirty="0"/>
              <a:t>, outdated or no inventory management </a:t>
            </a:r>
            <a:r>
              <a:rPr lang="en-US" dirty="0" smtClean="0"/>
              <a:t>procedures</a:t>
            </a:r>
          </a:p>
          <a:p>
            <a:pPr lvl="2">
              <a:spcBef>
                <a:spcPts val="528"/>
              </a:spcBef>
              <a:defRPr/>
            </a:pPr>
            <a:r>
              <a:rPr lang="en-US" sz="2400" dirty="0" smtClean="0"/>
              <a:t>Disposition Procedures</a:t>
            </a:r>
          </a:p>
          <a:p>
            <a:pPr lvl="2">
              <a:spcBef>
                <a:spcPts val="528"/>
              </a:spcBef>
              <a:defRPr/>
            </a:pPr>
            <a:r>
              <a:rPr lang="en-US" sz="2400" dirty="0" smtClean="0"/>
              <a:t>Theft/Loss Reporting Procedures</a:t>
            </a:r>
          </a:p>
          <a:p>
            <a:pPr lvl="2">
              <a:spcBef>
                <a:spcPts val="528"/>
              </a:spcBef>
              <a:defRPr/>
            </a:pPr>
            <a:r>
              <a:rPr lang="en-US" sz="2400" dirty="0" smtClean="0"/>
              <a:t>Transfer/Repurposing of Equipment Procedures</a:t>
            </a:r>
            <a:endParaRPr lang="en-US" sz="2400" dirty="0"/>
          </a:p>
        </p:txBody>
      </p:sp>
      <p:sp>
        <p:nvSpPr>
          <p:cNvPr id="34821"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2053FF89-D23C-4678-B031-61E76B912FF5}" type="slidenum">
              <a:rPr lang="en-US" smtClean="0"/>
              <a:pPr fontAlgn="base">
                <a:spcBef>
                  <a:spcPct val="0"/>
                </a:spcBef>
                <a:spcAft>
                  <a:spcPct val="0"/>
                </a:spcAft>
                <a:defRPr/>
              </a:pPr>
              <a:t>41</a:t>
            </a:fld>
            <a:endParaRPr lang="en-US" smtClean="0"/>
          </a:p>
        </p:txBody>
      </p:sp>
    </p:spTree>
    <p:extLst>
      <p:ext uri="{BB962C8B-B14F-4D97-AF65-F5344CB8AC3E}">
        <p14:creationId xmlns:p14="http://schemas.microsoft.com/office/powerpoint/2010/main" val="6161368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a:bodyPr>
          <a:lstStyle/>
          <a:p>
            <a:pPr eaLnBrk="1" hangingPunct="1"/>
            <a:r>
              <a:rPr lang="en-US" sz="3600" dirty="0" smtClean="0"/>
              <a:t>Monitoring of Equipment</a:t>
            </a:r>
          </a:p>
        </p:txBody>
      </p:sp>
      <p:sp>
        <p:nvSpPr>
          <p:cNvPr id="3" name="Content Placeholder 2"/>
          <p:cNvSpPr>
            <a:spLocks noGrp="1"/>
          </p:cNvSpPr>
          <p:nvPr>
            <p:ph idx="1"/>
          </p:nvPr>
        </p:nvSpPr>
        <p:spPr/>
        <p:txBody>
          <a:bodyPr rtlCol="0">
            <a:normAutofit lnSpcReduction="10000"/>
          </a:bodyPr>
          <a:lstStyle/>
          <a:p>
            <a:pPr eaLnBrk="1" fontAlgn="auto" hangingPunct="1">
              <a:spcBef>
                <a:spcPts val="528"/>
              </a:spcBef>
              <a:spcAft>
                <a:spcPts val="0"/>
              </a:spcAft>
              <a:buFont typeface="Arial" pitchFamily="34" charset="0"/>
              <a:buChar char="•"/>
              <a:defRPr/>
            </a:pPr>
            <a:r>
              <a:rPr lang="en-US" dirty="0" smtClean="0"/>
              <a:t>Common Findings (continued)</a:t>
            </a:r>
          </a:p>
          <a:p>
            <a:pPr lvl="1">
              <a:spcBef>
                <a:spcPts val="528"/>
              </a:spcBef>
              <a:buFont typeface="Calibri" pitchFamily="34" charset="0"/>
              <a:buChar char="‒"/>
              <a:defRPr/>
            </a:pPr>
            <a:r>
              <a:rPr lang="en-US" dirty="0"/>
              <a:t>Lack of sufficient documentation to support </a:t>
            </a:r>
            <a:r>
              <a:rPr lang="en-US" dirty="0" smtClean="0"/>
              <a:t>purchases</a:t>
            </a:r>
          </a:p>
          <a:p>
            <a:pPr lvl="2">
              <a:spcBef>
                <a:spcPts val="528"/>
              </a:spcBef>
              <a:defRPr/>
            </a:pPr>
            <a:r>
              <a:rPr lang="en-US" sz="2400" dirty="0" smtClean="0"/>
              <a:t>Alignment of purchases with school’s needs assessment</a:t>
            </a:r>
          </a:p>
          <a:p>
            <a:pPr lvl="2">
              <a:spcBef>
                <a:spcPts val="528"/>
              </a:spcBef>
              <a:defRPr/>
            </a:pPr>
            <a:r>
              <a:rPr lang="en-US" sz="2400" dirty="0" smtClean="0"/>
              <a:t>Quantities purchased deemed reasonable/necessary</a:t>
            </a:r>
          </a:p>
          <a:p>
            <a:pPr lvl="3">
              <a:spcBef>
                <a:spcPts val="528"/>
              </a:spcBef>
              <a:defRPr/>
            </a:pPr>
            <a:r>
              <a:rPr lang="en-US" sz="2400" dirty="0" smtClean="0"/>
              <a:t>Mobile computer carts in storage/no record of check-out</a:t>
            </a:r>
          </a:p>
          <a:p>
            <a:pPr lvl="3">
              <a:spcBef>
                <a:spcPts val="528"/>
              </a:spcBef>
              <a:defRPr/>
            </a:pPr>
            <a:r>
              <a:rPr lang="en-US" sz="2400" dirty="0" smtClean="0"/>
              <a:t>Unopened cases of equipment (some with ¼” of dust!)</a:t>
            </a:r>
            <a:endParaRPr lang="en-US" sz="2400" dirty="0"/>
          </a:p>
          <a:p>
            <a:pPr lvl="1" eaLnBrk="1" fontAlgn="auto" hangingPunct="1">
              <a:spcBef>
                <a:spcPts val="528"/>
              </a:spcBef>
              <a:spcAft>
                <a:spcPts val="0"/>
              </a:spcAft>
              <a:buFont typeface="Calibri" pitchFamily="34" charset="0"/>
              <a:buChar char="‒"/>
              <a:defRPr/>
            </a:pPr>
            <a:r>
              <a:rPr lang="en-US" dirty="0" smtClean="0"/>
              <a:t>Alternate use of equipment</a:t>
            </a:r>
          </a:p>
          <a:p>
            <a:pPr lvl="2">
              <a:spcBef>
                <a:spcPts val="528"/>
              </a:spcBef>
              <a:defRPr/>
            </a:pPr>
            <a:r>
              <a:rPr lang="en-US" sz="2400" dirty="0" smtClean="0"/>
              <a:t>“Repurposing” due to various factors is possible</a:t>
            </a:r>
          </a:p>
          <a:p>
            <a:pPr lvl="2">
              <a:spcBef>
                <a:spcPts val="528"/>
              </a:spcBef>
              <a:defRPr/>
            </a:pPr>
            <a:r>
              <a:rPr lang="en-US" sz="2400" dirty="0" smtClean="0"/>
              <a:t>Equipment transfer must be documented</a:t>
            </a:r>
          </a:p>
        </p:txBody>
      </p:sp>
      <p:sp>
        <p:nvSpPr>
          <p:cNvPr id="34821"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2053FF89-D23C-4678-B031-61E76B912FF5}" type="slidenum">
              <a:rPr lang="en-US" smtClean="0"/>
              <a:pPr fontAlgn="base">
                <a:spcBef>
                  <a:spcPct val="0"/>
                </a:spcBef>
                <a:spcAft>
                  <a:spcPct val="0"/>
                </a:spcAft>
                <a:defRPr/>
              </a:pPr>
              <a:t>42</a:t>
            </a:fld>
            <a:endParaRPr lang="en-US" smtClean="0"/>
          </a:p>
        </p:txBody>
      </p:sp>
    </p:spTree>
    <p:extLst>
      <p:ext uri="{BB962C8B-B14F-4D97-AF65-F5344CB8AC3E}">
        <p14:creationId xmlns:p14="http://schemas.microsoft.com/office/powerpoint/2010/main" val="10649138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Monitoring of Equipment</a:t>
            </a:r>
          </a:p>
        </p:txBody>
      </p:sp>
      <p:sp>
        <p:nvSpPr>
          <p:cNvPr id="3" name="Content Placeholder 2"/>
          <p:cNvSpPr>
            <a:spLocks noGrp="1"/>
          </p:cNvSpPr>
          <p:nvPr>
            <p:ph idx="1"/>
          </p:nvPr>
        </p:nvSpPr>
        <p:spPr/>
        <p:txBody>
          <a:bodyPr/>
          <a:lstStyle/>
          <a:p>
            <a:pPr lvl="1">
              <a:spcBef>
                <a:spcPts val="528"/>
              </a:spcBef>
              <a:defRPr/>
            </a:pPr>
            <a:r>
              <a:rPr lang="en-US" sz="2800" dirty="0"/>
              <a:t>Common Findings (continued</a:t>
            </a:r>
            <a:r>
              <a:rPr lang="en-US" sz="2800" dirty="0" smtClean="0"/>
              <a:t>)</a:t>
            </a:r>
            <a:endParaRPr lang="en-US" dirty="0" smtClean="0"/>
          </a:p>
          <a:p>
            <a:pPr lvl="1">
              <a:spcBef>
                <a:spcPts val="528"/>
              </a:spcBef>
              <a:buFont typeface="Calibri" pitchFamily="34" charset="0"/>
              <a:buChar char="‒"/>
              <a:defRPr/>
            </a:pPr>
            <a:r>
              <a:rPr lang="en-US" dirty="0" smtClean="0"/>
              <a:t>Instances </a:t>
            </a:r>
            <a:r>
              <a:rPr lang="en-US" dirty="0"/>
              <a:t>of fraud, waste and abuse</a:t>
            </a:r>
          </a:p>
          <a:p>
            <a:pPr lvl="2">
              <a:spcBef>
                <a:spcPts val="528"/>
              </a:spcBef>
              <a:defRPr/>
            </a:pPr>
            <a:r>
              <a:rPr lang="en-US" sz="2400" dirty="0"/>
              <a:t>Allowable purchases used in unallowable ways</a:t>
            </a:r>
          </a:p>
          <a:p>
            <a:pPr lvl="2">
              <a:spcBef>
                <a:spcPts val="528"/>
              </a:spcBef>
              <a:defRPr/>
            </a:pPr>
            <a:r>
              <a:rPr lang="en-US" sz="2400" dirty="0"/>
              <a:t>Missing items unaccounted for</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43</a:t>
            </a:fld>
            <a:endParaRPr lang="en-US" dirty="0"/>
          </a:p>
        </p:txBody>
      </p:sp>
    </p:spTree>
    <p:extLst>
      <p:ext uri="{BB962C8B-B14F-4D97-AF65-F5344CB8AC3E}">
        <p14:creationId xmlns:p14="http://schemas.microsoft.com/office/powerpoint/2010/main" val="20985058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Title I, Part A Program Specialists’ Contact Information</a:t>
            </a:r>
            <a:endParaRPr lang="en-US" sz="3600" dirty="0"/>
          </a:p>
        </p:txBody>
      </p:sp>
      <p:graphicFrame>
        <p:nvGraphicFramePr>
          <p:cNvPr id="8" name="Content Placeholder 7"/>
          <p:cNvGraphicFramePr>
            <a:graphicFrameLocks noGrp="1"/>
          </p:cNvGraphicFramePr>
          <p:nvPr>
            <p:ph idx="1"/>
          </p:nvPr>
        </p:nvGraphicFramePr>
        <p:xfrm>
          <a:off x="628650" y="1825625"/>
          <a:ext cx="7886699" cy="3554344"/>
        </p:xfrm>
        <a:graphic>
          <a:graphicData uri="http://schemas.openxmlformats.org/drawingml/2006/table">
            <a:tbl>
              <a:tblPr firstRow="1" bandRow="1"/>
              <a:tblGrid>
                <a:gridCol w="713830"/>
                <a:gridCol w="2298775"/>
                <a:gridCol w="1762970"/>
                <a:gridCol w="3111124"/>
              </a:tblGrid>
              <a:tr h="748646">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Area</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dirty="0">
                          <a:solidFill>
                            <a:srgbClr val="000000"/>
                          </a:solidFill>
                          <a:effectLst/>
                          <a:latin typeface="Calibri"/>
                          <a:ea typeface="Calibri"/>
                          <a:cs typeface="Times New Roman"/>
                        </a:rPr>
                        <a:t>Name</a:t>
                      </a:r>
                      <a:endParaRPr lang="en-US" sz="1000" dirty="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a:solidFill>
                            <a:srgbClr val="000000"/>
                          </a:solidFill>
                          <a:effectLst/>
                          <a:latin typeface="Calibri"/>
                          <a:ea typeface="Calibri"/>
                          <a:cs typeface="Times New Roman"/>
                        </a:rPr>
                        <a:t>Office Telephone</a:t>
                      </a:r>
                      <a:endParaRPr lang="en-US" sz="100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1000"/>
                        </a:spcAft>
                      </a:pPr>
                      <a:r>
                        <a:rPr lang="en-US" sz="1800" b="1" kern="1200">
                          <a:solidFill>
                            <a:srgbClr val="000000"/>
                          </a:solidFill>
                          <a:effectLst/>
                          <a:latin typeface="Calibri"/>
                          <a:ea typeface="Calibri"/>
                          <a:cs typeface="Times New Roman"/>
                        </a:rPr>
                        <a:t>Email</a:t>
                      </a:r>
                      <a:endParaRPr lang="en-US" sz="1000">
                        <a:effectLst/>
                        <a:latin typeface="Calibri"/>
                        <a:ea typeface="Calibri"/>
                        <a:cs typeface="Times New Roman"/>
                      </a:endParaRPr>
                    </a:p>
                  </a:txBody>
                  <a:tcPr marL="108842" marR="108842" marT="56436" marB="564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1</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Robyn Planchard</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(404) 985-3808</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rplanchard@doe.k12.ga.us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2</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Randy Phillips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(770) 221-5232</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rphillips@doe.k12.ga.us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3</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Anthony Threat</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(706) 615-0367</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anthony.threat@doe.k12.ga.us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dirty="0">
                          <a:solidFill>
                            <a:srgbClr val="000000"/>
                          </a:solidFill>
                          <a:effectLst/>
                          <a:latin typeface="Calibri"/>
                          <a:ea typeface="Times New Roman"/>
                          <a:cs typeface="Arial"/>
                        </a:rPr>
                        <a:t>4</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Evelyn Maddox</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(404) 975-3145</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emaddox@doe.k12.ga.us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5</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Judy Alger</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(229) 321-9305</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jualger@doe.k12.ga.us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6</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Grace McElveen</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(912) 334-0802</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gmcelveen@doe.k12.ga.us</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00814">
                <a:tc>
                  <a:txBody>
                    <a:bodyPr/>
                    <a:lstStyle/>
                    <a:p>
                      <a:pPr marL="0" marR="0" algn="ctr">
                        <a:lnSpc>
                          <a:spcPct val="115000"/>
                        </a:lnSpc>
                        <a:spcBef>
                          <a:spcPts val="0"/>
                        </a:spcBef>
                        <a:spcAft>
                          <a:spcPts val="0"/>
                        </a:spcAft>
                      </a:pPr>
                      <a:r>
                        <a:rPr lang="en-US" sz="1800" kern="1200">
                          <a:solidFill>
                            <a:srgbClr val="000000"/>
                          </a:solidFill>
                          <a:effectLst/>
                          <a:latin typeface="Calibri"/>
                          <a:ea typeface="Times New Roman"/>
                          <a:cs typeface="Arial"/>
                        </a:rPr>
                        <a:t>7</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Jimmy Everson </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a:solidFill>
                            <a:srgbClr val="000000"/>
                          </a:solidFill>
                          <a:effectLst/>
                          <a:latin typeface="Calibri"/>
                          <a:ea typeface="Times New Roman"/>
                          <a:cs typeface="Arial"/>
                        </a:rPr>
                        <a:t>(229) 723-2664</a:t>
                      </a:r>
                      <a:endParaRPr lang="en-US" sz="100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marL="0" marR="0">
                        <a:lnSpc>
                          <a:spcPct val="115000"/>
                        </a:lnSpc>
                        <a:spcBef>
                          <a:spcPts val="0"/>
                        </a:spcBef>
                        <a:spcAft>
                          <a:spcPts val="0"/>
                        </a:spcAft>
                      </a:pPr>
                      <a:r>
                        <a:rPr lang="en-US" sz="1800" kern="1200" dirty="0">
                          <a:solidFill>
                            <a:srgbClr val="000000"/>
                          </a:solidFill>
                          <a:effectLst/>
                          <a:latin typeface="Calibri"/>
                          <a:ea typeface="Times New Roman"/>
                          <a:cs typeface="Arial"/>
                        </a:rPr>
                        <a:t>jeverson@doe.k12.ga.us</a:t>
                      </a:r>
                      <a:endParaRPr lang="en-US" sz="1000" dirty="0">
                        <a:effectLst/>
                        <a:latin typeface="Calibri"/>
                        <a:ea typeface="Calibri"/>
                        <a:cs typeface="Times New Roman"/>
                      </a:endParaRPr>
                    </a:p>
                  </a:txBody>
                  <a:tcPr marL="82927" marR="82927" marT="41463" marB="4146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44</a:t>
            </a:fld>
            <a:endParaRPr lang="en-US" dirty="0"/>
          </a:p>
        </p:txBody>
      </p:sp>
    </p:spTree>
    <p:extLst>
      <p:ext uri="{BB962C8B-B14F-4D97-AF65-F5344CB8AC3E}">
        <p14:creationId xmlns:p14="http://schemas.microsoft.com/office/powerpoint/2010/main" val="32155153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Title I, Part A Program Specialists’ Contact Information</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7493987"/>
              </p:ext>
            </p:extLst>
          </p:nvPr>
        </p:nvGraphicFramePr>
        <p:xfrm>
          <a:off x="628650" y="1825625"/>
          <a:ext cx="7886699" cy="3553340"/>
        </p:xfrm>
        <a:graphic>
          <a:graphicData uri="http://schemas.openxmlformats.org/drawingml/2006/table">
            <a:tbl>
              <a:tblPr firstRow="1" bandRow="1">
                <a:tableStyleId>{5C22544A-7EE6-4342-B048-85BDC9FD1C3A}</a:tableStyleId>
              </a:tblPr>
              <a:tblGrid>
                <a:gridCol w="713830"/>
                <a:gridCol w="2298775"/>
                <a:gridCol w="1762970"/>
                <a:gridCol w="3111124"/>
              </a:tblGrid>
              <a:tr h="748974">
                <a:tc>
                  <a:txBody>
                    <a:bodyPr/>
                    <a:lstStyle/>
                    <a:p>
                      <a:pPr marL="0" marR="0" algn="ctr">
                        <a:lnSpc>
                          <a:spcPct val="115000"/>
                        </a:lnSpc>
                        <a:spcBef>
                          <a:spcPts val="0"/>
                        </a:spcBef>
                        <a:spcAft>
                          <a:spcPts val="1000"/>
                        </a:spcAft>
                      </a:pPr>
                      <a:r>
                        <a:rPr lang="en-US" sz="1800" kern="1200" dirty="0">
                          <a:solidFill>
                            <a:schemeClr val="tx1"/>
                          </a:solidFill>
                          <a:effectLst/>
                        </a:rPr>
                        <a:t>Area</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Name</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Office Telephone</a:t>
                      </a:r>
                      <a:endParaRPr lang="en-US" sz="1000" dirty="0">
                        <a:solidFill>
                          <a:schemeClr val="tx1"/>
                        </a:solidFill>
                        <a:effectLst/>
                        <a:latin typeface="Calibri"/>
                        <a:ea typeface="Calibri"/>
                        <a:cs typeface="Times New Roman"/>
                      </a:endParaRPr>
                    </a:p>
                  </a:txBody>
                  <a:tcPr marL="108889" marR="108889" marT="56461" marB="56461"/>
                </a:tc>
                <a:tc>
                  <a:txBody>
                    <a:bodyPr/>
                    <a:lstStyle/>
                    <a:p>
                      <a:pPr marL="0" marR="0" algn="ctr">
                        <a:lnSpc>
                          <a:spcPct val="115000"/>
                        </a:lnSpc>
                        <a:spcBef>
                          <a:spcPts val="0"/>
                        </a:spcBef>
                        <a:spcAft>
                          <a:spcPts val="1000"/>
                        </a:spcAft>
                      </a:pPr>
                      <a:r>
                        <a:rPr lang="en-US" sz="1800" kern="1200" dirty="0">
                          <a:solidFill>
                            <a:schemeClr val="tx1"/>
                          </a:solidFill>
                          <a:effectLst/>
                        </a:rPr>
                        <a:t>Email</a:t>
                      </a:r>
                      <a:endParaRPr lang="en-US" sz="1000" dirty="0">
                        <a:solidFill>
                          <a:schemeClr val="tx1"/>
                        </a:solidFill>
                        <a:effectLst/>
                        <a:latin typeface="Calibri"/>
                        <a:ea typeface="Calibri"/>
                        <a:cs typeface="Times New Roman"/>
                      </a:endParaRPr>
                    </a:p>
                  </a:txBody>
                  <a:tcPr marL="108889" marR="108889" marT="56461" marB="56461"/>
                </a:tc>
              </a:tr>
              <a:tr h="400989">
                <a:tc>
                  <a:txBody>
                    <a:bodyPr/>
                    <a:lstStyle/>
                    <a:p>
                      <a:pPr marL="0" marR="0" algn="ctr">
                        <a:lnSpc>
                          <a:spcPct val="115000"/>
                        </a:lnSpc>
                        <a:spcBef>
                          <a:spcPts val="0"/>
                        </a:spcBef>
                        <a:spcAft>
                          <a:spcPts val="0"/>
                        </a:spcAft>
                      </a:pPr>
                      <a:r>
                        <a:rPr lang="en-US" sz="1800" kern="1200">
                          <a:effectLst/>
                        </a:rPr>
                        <a:t>8</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Marijo Pitts-Sheffield</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(912) 269-1216</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mpitts@doe.k12.ga.us</a:t>
                      </a:r>
                      <a:endParaRPr lang="en-US" sz="100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9</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Kathy Pruett</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(706) 540-8959</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kpruett@doe.k12.ga.us</a:t>
                      </a:r>
                      <a:endParaRPr lang="en-US" sz="100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10</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Elaine Dawsey</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(478) 971-0114</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edawsey@doe.k12.ga.us</a:t>
                      </a:r>
                      <a:endParaRPr lang="en-US" sz="100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11</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Olufunke Osunkoya</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(678) 704-3557</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oosunkoya@doe.k12.ga.us</a:t>
                      </a:r>
                      <a:endParaRPr lang="en-US" sz="100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12</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Bobby Trawick</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(229) 246-1976</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a:effectLst/>
                        </a:rPr>
                        <a:t>btrawick@doe.k12.ga.us</a:t>
                      </a:r>
                      <a:endParaRPr lang="en-US" sz="1000" dirty="0">
                        <a:effectLst/>
                        <a:latin typeface="Calibri"/>
                        <a:ea typeface="Calibri"/>
                        <a:cs typeface="Times New Roman"/>
                      </a:endParaRPr>
                    </a:p>
                  </a:txBody>
                  <a:tcPr marL="82963" marR="82963" marT="41482" marB="41482"/>
                </a:tc>
              </a:tr>
              <a:tr h="400989">
                <a:tc>
                  <a:txBody>
                    <a:bodyPr/>
                    <a:lstStyle/>
                    <a:p>
                      <a:pPr marL="0" marR="0" algn="ctr">
                        <a:lnSpc>
                          <a:spcPct val="115000"/>
                        </a:lnSpc>
                        <a:spcBef>
                          <a:spcPts val="0"/>
                        </a:spcBef>
                        <a:spcAft>
                          <a:spcPts val="0"/>
                        </a:spcAft>
                      </a:pPr>
                      <a:r>
                        <a:rPr lang="en-US" sz="1800" kern="1200">
                          <a:effectLst/>
                        </a:rPr>
                        <a:t>13</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Ken Banter</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dirty="0" smtClean="0"/>
                        <a:t>(478)</a:t>
                      </a:r>
                      <a:r>
                        <a:rPr lang="en-US" sz="1800" baseline="0" dirty="0" smtClean="0"/>
                        <a:t> </a:t>
                      </a:r>
                      <a:r>
                        <a:rPr lang="en-US" sz="1800" dirty="0" smtClean="0"/>
                        <a:t>960-2255</a:t>
                      </a:r>
                      <a:endParaRPr lang="en-US" sz="1000" dirty="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dirty="0" smtClean="0">
                          <a:effectLst/>
                        </a:rPr>
                        <a:t>kbanter@doe.k12.ga.us</a:t>
                      </a:r>
                      <a:endParaRPr lang="en-US" sz="1000" dirty="0">
                        <a:effectLst/>
                        <a:latin typeface="Calibri"/>
                        <a:ea typeface="Calibri"/>
                        <a:cs typeface="Times New Roman"/>
                      </a:endParaRPr>
                    </a:p>
                  </a:txBody>
                  <a:tcPr marL="82963" marR="82963" marT="41482" marB="41482"/>
                </a:tc>
              </a:tr>
              <a:tr h="256485">
                <a:tc>
                  <a:txBody>
                    <a:bodyPr/>
                    <a:lstStyle/>
                    <a:p>
                      <a:pPr marL="0" marR="0" algn="ctr">
                        <a:lnSpc>
                          <a:spcPct val="115000"/>
                        </a:lnSpc>
                        <a:spcBef>
                          <a:spcPts val="0"/>
                        </a:spcBef>
                        <a:spcAft>
                          <a:spcPts val="0"/>
                        </a:spcAft>
                      </a:pPr>
                      <a:r>
                        <a:rPr lang="en-US" sz="1800" kern="1200">
                          <a:effectLst/>
                        </a:rPr>
                        <a:t>14</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Tammy Wilkes</a:t>
                      </a:r>
                      <a:endParaRPr lang="en-US" sz="1000">
                        <a:effectLst/>
                        <a:latin typeface="Calibri"/>
                        <a:ea typeface="Calibri"/>
                        <a:cs typeface="Times New Roman"/>
                      </a:endParaRPr>
                    </a:p>
                  </a:txBody>
                  <a:tcPr marL="82963" marR="82963" marT="41482" marB="41482"/>
                </a:tc>
                <a:tc>
                  <a:txBody>
                    <a:bodyPr/>
                    <a:lstStyle/>
                    <a:p>
                      <a:pPr marL="0" marR="0">
                        <a:lnSpc>
                          <a:spcPct val="115000"/>
                        </a:lnSpc>
                        <a:spcBef>
                          <a:spcPts val="0"/>
                        </a:spcBef>
                        <a:spcAft>
                          <a:spcPts val="0"/>
                        </a:spcAft>
                      </a:pPr>
                      <a:r>
                        <a:rPr lang="en-US" sz="1800" kern="1200">
                          <a:effectLst/>
                        </a:rPr>
                        <a:t>(478) 237-2873</a:t>
                      </a:r>
                      <a:endParaRPr lang="en-US" sz="1000">
                        <a:effectLst/>
                        <a:latin typeface="Calibri"/>
                        <a:ea typeface="Calibri"/>
                        <a:cs typeface="Times New Roman"/>
                      </a:endParaRPr>
                    </a:p>
                  </a:txBody>
                  <a:tcPr marL="82963" marR="82963" marT="41482" marB="41482"/>
                </a:tc>
                <a:tc>
                  <a:txBody>
                    <a:bodyPr/>
                    <a:lstStyle/>
                    <a:p>
                      <a:pPr marL="0" marR="0" algn="l" defTabSz="914400" rtl="0" eaLnBrk="1" latinLnBrk="0" hangingPunct="1">
                        <a:lnSpc>
                          <a:spcPct val="115000"/>
                        </a:lnSpc>
                        <a:spcBef>
                          <a:spcPts val="0"/>
                        </a:spcBef>
                        <a:spcAft>
                          <a:spcPts val="0"/>
                        </a:spcAft>
                      </a:pPr>
                      <a:r>
                        <a:rPr lang="en-US" sz="1800" kern="1200" dirty="0">
                          <a:solidFill>
                            <a:schemeClr val="dk1"/>
                          </a:solidFill>
                          <a:effectLst/>
                          <a:latin typeface="+mn-lt"/>
                          <a:ea typeface="+mn-ea"/>
                          <a:cs typeface="+mn-cs"/>
                        </a:rPr>
                        <a:t>twilkes@doe.k12.ga.us</a:t>
                      </a:r>
                    </a:p>
                  </a:txBody>
                  <a:tcPr marL="82963" marR="82963" marT="41482" marB="41482"/>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45</a:t>
            </a:fld>
            <a:endParaRPr lang="en-US" dirty="0"/>
          </a:p>
        </p:txBody>
      </p:sp>
    </p:spTree>
    <p:extLst>
      <p:ext uri="{BB962C8B-B14F-4D97-AF65-F5344CB8AC3E}">
        <p14:creationId xmlns:p14="http://schemas.microsoft.com/office/powerpoint/2010/main" val="28917474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Presenters</a:t>
            </a:r>
            <a:endParaRPr lang="en-US" sz="3600" dirty="0"/>
          </a:p>
        </p:txBody>
      </p:sp>
      <p:sp>
        <p:nvSpPr>
          <p:cNvPr id="3" name="Content Placeholder 2"/>
          <p:cNvSpPr>
            <a:spLocks noGrp="1"/>
          </p:cNvSpPr>
          <p:nvPr>
            <p:ph idx="1"/>
          </p:nvPr>
        </p:nvSpPr>
        <p:spPr>
          <a:xfrm>
            <a:off x="603983" y="1339402"/>
            <a:ext cx="7886700" cy="4906851"/>
          </a:xfrm>
        </p:spPr>
        <p:txBody>
          <a:bodyPr>
            <a:noAutofit/>
          </a:bodyPr>
          <a:lstStyle/>
          <a:p>
            <a:pPr marL="0" indent="0" algn="ctr">
              <a:lnSpc>
                <a:spcPct val="100000"/>
              </a:lnSpc>
              <a:spcBef>
                <a:spcPts val="0"/>
              </a:spcBef>
              <a:buNone/>
            </a:pPr>
            <a:r>
              <a:rPr lang="en-US" sz="2000" b="1" dirty="0" smtClean="0"/>
              <a:t>Grace McElveen</a:t>
            </a:r>
          </a:p>
          <a:p>
            <a:pPr marL="0" indent="0" algn="ctr">
              <a:lnSpc>
                <a:spcPct val="100000"/>
              </a:lnSpc>
              <a:spcBef>
                <a:spcPts val="0"/>
              </a:spcBef>
              <a:buNone/>
            </a:pPr>
            <a:r>
              <a:rPr lang="en-US" sz="2000" dirty="0"/>
              <a:t>Title I Education Program Specialist</a:t>
            </a:r>
          </a:p>
          <a:p>
            <a:pPr marL="0" indent="0" algn="ctr">
              <a:lnSpc>
                <a:spcPct val="100000"/>
              </a:lnSpc>
              <a:spcBef>
                <a:spcPts val="0"/>
              </a:spcBef>
              <a:buNone/>
            </a:pPr>
            <a:r>
              <a:rPr lang="en-US" sz="2000" dirty="0" smtClean="0"/>
              <a:t>Georgia Department of Education</a:t>
            </a:r>
          </a:p>
          <a:p>
            <a:pPr marL="0" indent="0" algn="ctr">
              <a:lnSpc>
                <a:spcPct val="100000"/>
              </a:lnSpc>
              <a:spcBef>
                <a:spcPts val="0"/>
              </a:spcBef>
              <a:buNone/>
            </a:pPr>
            <a:r>
              <a:rPr lang="en-US" sz="2000" dirty="0" smtClean="0"/>
              <a:t>School Improvement – Federal Programs</a:t>
            </a:r>
          </a:p>
          <a:p>
            <a:pPr marL="0" indent="0" algn="ctr">
              <a:lnSpc>
                <a:spcPct val="100000"/>
              </a:lnSpc>
              <a:spcBef>
                <a:spcPts val="0"/>
              </a:spcBef>
              <a:buNone/>
            </a:pPr>
            <a:r>
              <a:rPr lang="en-US" sz="2000" dirty="0" smtClean="0">
                <a:hlinkClick r:id="rId2"/>
              </a:rPr>
              <a:t>gmcelveen@doe.k12.ga.us</a:t>
            </a:r>
            <a:endParaRPr lang="en-US" sz="2000" dirty="0" smtClean="0"/>
          </a:p>
          <a:p>
            <a:pPr marL="0" indent="0" algn="ctr">
              <a:lnSpc>
                <a:spcPct val="100000"/>
              </a:lnSpc>
              <a:spcBef>
                <a:spcPts val="0"/>
              </a:spcBef>
              <a:buNone/>
            </a:pPr>
            <a:r>
              <a:rPr lang="en-US" sz="2000" dirty="0" smtClean="0"/>
              <a:t>(912) 334-0802</a:t>
            </a:r>
          </a:p>
          <a:p>
            <a:pPr marL="0" indent="0" algn="ctr">
              <a:lnSpc>
                <a:spcPct val="100000"/>
              </a:lnSpc>
              <a:spcBef>
                <a:spcPts val="0"/>
              </a:spcBef>
              <a:buNone/>
            </a:pPr>
            <a:endParaRPr lang="en-US" sz="2400" dirty="0" smtClean="0"/>
          </a:p>
          <a:p>
            <a:pPr marL="0" indent="0" algn="ctr">
              <a:lnSpc>
                <a:spcPct val="100000"/>
              </a:lnSpc>
              <a:spcBef>
                <a:spcPts val="0"/>
              </a:spcBef>
              <a:buNone/>
            </a:pPr>
            <a:r>
              <a:rPr lang="en-US" sz="2000" b="1" dirty="0" smtClean="0"/>
              <a:t>Randy Phillips</a:t>
            </a:r>
          </a:p>
          <a:p>
            <a:pPr marL="0" indent="0" algn="ctr">
              <a:lnSpc>
                <a:spcPct val="100000"/>
              </a:lnSpc>
              <a:spcBef>
                <a:spcPts val="0"/>
              </a:spcBef>
              <a:buNone/>
            </a:pPr>
            <a:r>
              <a:rPr lang="en-US" sz="2000" dirty="0"/>
              <a:t>Title I Education Program Specialist</a:t>
            </a:r>
          </a:p>
          <a:p>
            <a:pPr marL="0" indent="0" algn="ctr">
              <a:lnSpc>
                <a:spcPct val="100000"/>
              </a:lnSpc>
              <a:spcBef>
                <a:spcPts val="0"/>
              </a:spcBef>
              <a:buNone/>
            </a:pPr>
            <a:r>
              <a:rPr lang="en-US" sz="2000" dirty="0" smtClean="0"/>
              <a:t>Georgia Department of Education</a:t>
            </a:r>
          </a:p>
          <a:p>
            <a:pPr marL="0" indent="0" algn="ctr">
              <a:lnSpc>
                <a:spcPct val="100000"/>
              </a:lnSpc>
              <a:spcBef>
                <a:spcPts val="0"/>
              </a:spcBef>
              <a:buNone/>
            </a:pPr>
            <a:r>
              <a:rPr lang="en-US" sz="2000" dirty="0" smtClean="0"/>
              <a:t>School Improvement – Federal Programs</a:t>
            </a:r>
          </a:p>
          <a:p>
            <a:pPr marL="0" indent="0" algn="ctr">
              <a:lnSpc>
                <a:spcPct val="100000"/>
              </a:lnSpc>
              <a:spcBef>
                <a:spcPts val="0"/>
              </a:spcBef>
              <a:buNone/>
            </a:pPr>
            <a:r>
              <a:rPr lang="en-US" sz="2000" dirty="0" err="1" smtClean="0">
                <a:hlinkClick r:id="rId3"/>
              </a:rPr>
              <a:t>rphillips</a:t>
            </a:r>
            <a:r>
              <a:rPr lang="en-US" sz="2000" dirty="0" smtClean="0">
                <a:hlinkClick r:id="rId3"/>
              </a:rPr>
              <a:t> @doe.k12.ga.us</a:t>
            </a:r>
            <a:endParaRPr lang="en-US" sz="2000" dirty="0" smtClean="0"/>
          </a:p>
          <a:p>
            <a:pPr marL="0" marR="0" indent="0" algn="ctr">
              <a:lnSpc>
                <a:spcPct val="115000"/>
              </a:lnSpc>
              <a:spcBef>
                <a:spcPts val="0"/>
              </a:spcBef>
              <a:spcAft>
                <a:spcPts val="0"/>
              </a:spcAft>
              <a:buNone/>
            </a:pPr>
            <a:r>
              <a:rPr lang="en-US" sz="2000" dirty="0" smtClean="0">
                <a:solidFill>
                  <a:srgbClr val="000000"/>
                </a:solidFill>
                <a:ea typeface="Times New Roman"/>
                <a:cs typeface="Arial"/>
              </a:rPr>
              <a:t>(</a:t>
            </a:r>
            <a:r>
              <a:rPr lang="en-US" sz="2000" dirty="0">
                <a:solidFill>
                  <a:srgbClr val="000000"/>
                </a:solidFill>
                <a:ea typeface="Times New Roman"/>
                <a:cs typeface="Arial"/>
              </a:rPr>
              <a:t>770) 221-5232</a:t>
            </a:r>
            <a:endParaRPr lang="en-US" sz="1050" dirty="0">
              <a:ea typeface="Calibri"/>
              <a:cs typeface="Times New Roman"/>
            </a:endParaRPr>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46</a:t>
            </a:fld>
            <a:endParaRPr lang="en-US" dirty="0"/>
          </a:p>
        </p:txBody>
      </p:sp>
    </p:spTree>
    <p:extLst>
      <p:ext uri="{BB962C8B-B14F-4D97-AF65-F5344CB8AC3E}">
        <p14:creationId xmlns:p14="http://schemas.microsoft.com/office/powerpoint/2010/main" val="38261959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0" dirty="0"/>
              <a:t>Title I, Part A </a:t>
            </a:r>
            <a:br>
              <a:rPr lang="en-US" sz="4400" b="0" dirty="0"/>
            </a:br>
            <a:r>
              <a:rPr lang="en-US" sz="4400" b="0" dirty="0"/>
              <a:t>Inventory Review </a:t>
            </a:r>
            <a:br>
              <a:rPr lang="en-US" sz="4400" b="0" dirty="0"/>
            </a:br>
            <a:r>
              <a:rPr lang="en-US" sz="4400" b="0" dirty="0"/>
              <a:t>Guidelines</a:t>
            </a:r>
          </a:p>
        </p:txBody>
      </p:sp>
      <p:sp>
        <p:nvSpPr>
          <p:cNvPr id="3" name="Subtitle 2"/>
          <p:cNvSpPr>
            <a:spLocks noGrp="1"/>
          </p:cNvSpPr>
          <p:nvPr>
            <p:ph type="subTitle" idx="1"/>
          </p:nvPr>
        </p:nvSpPr>
        <p:spPr>
          <a:xfrm>
            <a:off x="1215737" y="4391747"/>
            <a:ext cx="6858000" cy="1655762"/>
          </a:xfrm>
        </p:spPr>
        <p:txBody>
          <a:bodyPr/>
          <a:lstStyle/>
          <a:p>
            <a:r>
              <a:rPr lang="en-US" altLang="en-US" dirty="0"/>
              <a:t>Georgia Department of Education </a:t>
            </a:r>
            <a:br>
              <a:rPr lang="en-US" altLang="en-US" dirty="0"/>
            </a:br>
            <a:r>
              <a:rPr lang="en-US" altLang="en-US" smtClean="0"/>
              <a:t>13</a:t>
            </a:r>
            <a:r>
              <a:rPr lang="en-US" altLang="en-US" baseline="30000" smtClean="0"/>
              <a:t>th</a:t>
            </a:r>
            <a:r>
              <a:rPr lang="en-US" altLang="en-US" smtClean="0"/>
              <a:t> Annual Title </a:t>
            </a:r>
            <a:r>
              <a:rPr lang="en-US" altLang="en-US" dirty="0"/>
              <a:t>Programs Conference</a:t>
            </a:r>
            <a:br>
              <a:rPr lang="en-US" altLang="en-US" dirty="0"/>
            </a:br>
            <a:r>
              <a:rPr lang="en-US" altLang="en-US" dirty="0" smtClean="0"/>
              <a:t>June, 2015</a:t>
            </a:r>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5/25/2015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47</a:t>
            </a:fld>
            <a:endParaRPr lang="en-US" dirty="0"/>
          </a:p>
        </p:txBody>
      </p:sp>
    </p:spTree>
    <p:extLst>
      <p:ext uri="{BB962C8B-B14F-4D97-AF65-F5344CB8AC3E}">
        <p14:creationId xmlns:p14="http://schemas.microsoft.com/office/powerpoint/2010/main" val="2206416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sz="3600" dirty="0" smtClean="0"/>
              <a:t>Why Do An Inventory</a:t>
            </a:r>
          </a:p>
        </p:txBody>
      </p:sp>
      <p:sp>
        <p:nvSpPr>
          <p:cNvPr id="5123" name="Content Placeholder 2"/>
          <p:cNvSpPr>
            <a:spLocks noGrp="1"/>
          </p:cNvSpPr>
          <p:nvPr>
            <p:ph idx="1"/>
          </p:nvPr>
        </p:nvSpPr>
        <p:spPr/>
        <p:txBody>
          <a:bodyPr/>
          <a:lstStyle/>
          <a:p>
            <a:pPr marL="0" indent="0" eaLnBrk="1" hangingPunct="1">
              <a:buNone/>
            </a:pPr>
            <a:r>
              <a:rPr lang="en-US" sz="2800" dirty="0" smtClean="0"/>
              <a:t>2 C.F.R. Part 200 - Uniform Administrative Requirements, Cost Principles, and Audit Requirements for Federal Rewards</a:t>
            </a:r>
          </a:p>
          <a:p>
            <a:pPr lvl="1" eaLnBrk="1" hangingPunct="1"/>
            <a:r>
              <a:rPr lang="en-US" sz="2400" dirty="0" smtClean="0"/>
              <a:t>Section 200.313 – Equipment (d)(1)</a:t>
            </a:r>
          </a:p>
          <a:p>
            <a:pPr lvl="2" eaLnBrk="1" hangingPunct="1"/>
            <a:r>
              <a:rPr lang="en-US" sz="2000" dirty="0" smtClean="0"/>
              <a:t>Property records must be maintained that include a description of the property, a serial number or other identification number, the source of funding for the property, who holds title, the acquisition date, and cost of the property, the percentage of Federal participation in the project costs for the federal award under which the property was acquired, the location, use and condition of the property, and any ultimate disposition data including the date of disposal and sale price of the property.</a:t>
            </a:r>
          </a:p>
          <a:p>
            <a:pPr lvl="2" eaLnBrk="1" hangingPunct="1"/>
            <a:endParaRPr lang="en-US" dirty="0" smtClean="0"/>
          </a:p>
        </p:txBody>
      </p:sp>
      <p:sp>
        <p:nvSpPr>
          <p:cNvPr id="4101"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7399B836-5FED-4C45-B0AB-8A57D928AB25}"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2065831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sz="3600" dirty="0" smtClean="0"/>
              <a:t>Why Do An Inventory</a:t>
            </a:r>
          </a:p>
        </p:txBody>
      </p:sp>
      <p:sp>
        <p:nvSpPr>
          <p:cNvPr id="5123" name="Content Placeholder 2"/>
          <p:cNvSpPr>
            <a:spLocks noGrp="1"/>
          </p:cNvSpPr>
          <p:nvPr>
            <p:ph idx="1"/>
          </p:nvPr>
        </p:nvSpPr>
        <p:spPr/>
        <p:txBody>
          <a:bodyPr/>
          <a:lstStyle/>
          <a:p>
            <a:pPr marL="0" indent="0" eaLnBrk="1" hangingPunct="1">
              <a:buNone/>
            </a:pPr>
            <a:r>
              <a:rPr lang="en-US" sz="2800" dirty="0" smtClean="0"/>
              <a:t>2 C.F.R. Part 200 - Uniform Administrative Requirements, Cost Principles, and Audit Requirements for Federal Rewards</a:t>
            </a:r>
          </a:p>
          <a:p>
            <a:pPr lvl="1" eaLnBrk="1" hangingPunct="1"/>
            <a:r>
              <a:rPr lang="en-US" sz="2400" dirty="0" smtClean="0"/>
              <a:t>Section 200.313 – Equipment (d)(2)</a:t>
            </a:r>
          </a:p>
          <a:p>
            <a:pPr lvl="2" eaLnBrk="1" hangingPunct="1"/>
            <a:r>
              <a:rPr lang="en-US" sz="2000" dirty="0" smtClean="0"/>
              <a:t>A physical inventory of the property must be taken and the results reconciled with the property records at least once every two years. (Georgia requires inventory checks annually!)</a:t>
            </a:r>
            <a:endParaRPr lang="en-US" dirty="0"/>
          </a:p>
          <a:p>
            <a:pPr lvl="1"/>
            <a:r>
              <a:rPr lang="en-US" dirty="0"/>
              <a:t>Section 200.313 – Equipment (d)(3)</a:t>
            </a:r>
          </a:p>
          <a:p>
            <a:pPr lvl="2"/>
            <a:r>
              <a:rPr lang="en-US" dirty="0"/>
              <a:t>A control system must be developed to ensure adequate safeguards to prevent loss, damage, or theft of the property.  Any loss, damage, or theft must be investigated.</a:t>
            </a:r>
          </a:p>
          <a:p>
            <a:pPr lvl="2" eaLnBrk="1" hangingPunct="1"/>
            <a:endParaRPr lang="en-US" sz="2000" dirty="0" smtClean="0"/>
          </a:p>
        </p:txBody>
      </p:sp>
      <p:sp>
        <p:nvSpPr>
          <p:cNvPr id="4101" name="Slide Number Placeholder 4"/>
          <p:cNvSpPr>
            <a:spLocks noGrp="1"/>
          </p:cNvSpPr>
          <p:nvPr>
            <p:ph type="sldNum" sz="quarter" idx="4294967295"/>
          </p:nvPr>
        </p:nvSpPr>
        <p:spPr bwMode="auto">
          <a:xfrm>
            <a:off x="8534400" y="6356350"/>
            <a:ext cx="609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7399B836-5FED-4C45-B0AB-8A57D928AB25}"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3474442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36513"/>
            <a:ext cx="8229600" cy="1143000"/>
          </a:xfrm>
        </p:spPr>
        <p:txBody>
          <a:bodyPr>
            <a:normAutofit/>
          </a:bodyPr>
          <a:lstStyle/>
          <a:p>
            <a:pPr eaLnBrk="1" hangingPunct="1"/>
            <a:r>
              <a:rPr lang="en-US" sz="3600" dirty="0" smtClean="0"/>
              <a:t>Functions of An Inventory </a:t>
            </a:r>
          </a:p>
        </p:txBody>
      </p:sp>
      <p:sp>
        <p:nvSpPr>
          <p:cNvPr id="10243" name="Content Placeholder 2"/>
          <p:cNvSpPr>
            <a:spLocks noGrp="1"/>
          </p:cNvSpPr>
          <p:nvPr>
            <p:ph idx="1"/>
          </p:nvPr>
        </p:nvSpPr>
        <p:spPr>
          <a:xfrm>
            <a:off x="457200" y="1577418"/>
            <a:ext cx="8229600" cy="4830763"/>
          </a:xfrm>
        </p:spPr>
        <p:txBody>
          <a:bodyPr>
            <a:normAutofit/>
          </a:bodyPr>
          <a:lstStyle/>
          <a:p>
            <a:pPr eaLnBrk="1" hangingPunct="1">
              <a:spcBef>
                <a:spcPts val="525"/>
              </a:spcBef>
            </a:pPr>
            <a:r>
              <a:rPr lang="en-US" dirty="0" smtClean="0"/>
              <a:t>Serves as a </a:t>
            </a:r>
            <a:r>
              <a:rPr lang="en-US" b="1" dirty="0" smtClean="0"/>
              <a:t>needs determination</a:t>
            </a:r>
            <a:r>
              <a:rPr lang="en-US" dirty="0" smtClean="0"/>
              <a:t> to assists LEAS in determining if additional materials and supplies need to be purchased in order to implement the district’s Title I program.</a:t>
            </a:r>
          </a:p>
          <a:p>
            <a:pPr eaLnBrk="1" hangingPunct="1">
              <a:spcBef>
                <a:spcPts val="525"/>
              </a:spcBef>
            </a:pPr>
            <a:endParaRPr lang="en-US" dirty="0" smtClean="0"/>
          </a:p>
          <a:p>
            <a:pPr eaLnBrk="1" hangingPunct="1">
              <a:spcBef>
                <a:spcPts val="525"/>
              </a:spcBef>
            </a:pPr>
            <a:r>
              <a:rPr lang="en-US" dirty="0" smtClean="0"/>
              <a:t>Surveys the property in</a:t>
            </a:r>
            <a:r>
              <a:rPr lang="en-US" b="1" dirty="0" smtClean="0"/>
              <a:t> storage</a:t>
            </a:r>
            <a:r>
              <a:rPr lang="en-US" dirty="0" smtClean="0"/>
              <a:t> to determine if it is being (a) held for disposition, (b) in the process of production for disposition, or (c) to be consumed/utilized in the implementation of the district’s Title I program.</a:t>
            </a:r>
          </a:p>
          <a:p>
            <a:pPr eaLnBrk="1" hangingPunct="1">
              <a:spcBef>
                <a:spcPts val="525"/>
              </a:spcBef>
            </a:pPr>
            <a:endParaRPr lang="en-US" sz="800" dirty="0" smtClean="0"/>
          </a:p>
        </p:txBody>
      </p:sp>
      <p:sp>
        <p:nvSpPr>
          <p:cNvPr id="9221"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30264C-8ECE-4233-BDE1-FB32FB0ECA07}"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028151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36513"/>
            <a:ext cx="8229600" cy="1143000"/>
          </a:xfrm>
        </p:spPr>
        <p:txBody>
          <a:bodyPr>
            <a:normAutofit/>
          </a:bodyPr>
          <a:lstStyle/>
          <a:p>
            <a:pPr eaLnBrk="1" hangingPunct="1"/>
            <a:r>
              <a:rPr lang="en-US" sz="3600" dirty="0" smtClean="0"/>
              <a:t>Functions of An Inventory </a:t>
            </a:r>
          </a:p>
        </p:txBody>
      </p:sp>
      <p:sp>
        <p:nvSpPr>
          <p:cNvPr id="10243" name="Content Placeholder 2"/>
          <p:cNvSpPr>
            <a:spLocks noGrp="1"/>
          </p:cNvSpPr>
          <p:nvPr>
            <p:ph idx="1"/>
          </p:nvPr>
        </p:nvSpPr>
        <p:spPr>
          <a:xfrm>
            <a:off x="496918" y="1665104"/>
            <a:ext cx="8229600" cy="4830763"/>
          </a:xfrm>
        </p:spPr>
        <p:txBody>
          <a:bodyPr>
            <a:normAutofit/>
          </a:bodyPr>
          <a:lstStyle/>
          <a:p>
            <a:pPr>
              <a:spcBef>
                <a:spcPts val="525"/>
              </a:spcBef>
            </a:pPr>
            <a:r>
              <a:rPr lang="en-US" dirty="0"/>
              <a:t>Tracks the property </a:t>
            </a:r>
            <a:r>
              <a:rPr lang="en-US" b="1" dirty="0"/>
              <a:t>undergoing repair.  </a:t>
            </a:r>
            <a:r>
              <a:rPr lang="en-US" dirty="0"/>
              <a:t>Procedures include a process for repair and a work-in-process tracking system.</a:t>
            </a:r>
          </a:p>
          <a:p>
            <a:pPr>
              <a:spcBef>
                <a:spcPts val="525"/>
              </a:spcBef>
            </a:pPr>
            <a:endParaRPr lang="en-US" sz="900" dirty="0"/>
          </a:p>
          <a:p>
            <a:pPr>
              <a:spcBef>
                <a:spcPts val="525"/>
              </a:spcBef>
            </a:pPr>
            <a:r>
              <a:rPr lang="en-US" dirty="0"/>
              <a:t>Provides an </a:t>
            </a:r>
            <a:r>
              <a:rPr lang="en-US" b="1" dirty="0"/>
              <a:t>inventory disposition</a:t>
            </a:r>
            <a:r>
              <a:rPr lang="en-US" dirty="0"/>
              <a:t> process for the loaning and issuing of equipment, as well as the disposal process.  </a:t>
            </a:r>
          </a:p>
          <a:p>
            <a:pPr>
              <a:spcBef>
                <a:spcPts val="525"/>
              </a:spcBef>
            </a:pPr>
            <a:endParaRPr lang="en-US" dirty="0"/>
          </a:p>
          <a:p>
            <a:pPr eaLnBrk="1" hangingPunct="1">
              <a:spcBef>
                <a:spcPts val="525"/>
              </a:spcBef>
            </a:pPr>
            <a:endParaRPr lang="en-US" sz="800" dirty="0" smtClean="0"/>
          </a:p>
        </p:txBody>
      </p:sp>
      <p:sp>
        <p:nvSpPr>
          <p:cNvPr id="9221"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30264C-8ECE-4233-BDE1-FB32FB0ECA07}"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1421722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hangingPunct="1"/>
            <a:r>
              <a:rPr lang="en-US" sz="3600" dirty="0" smtClean="0"/>
              <a:t>Definitions</a:t>
            </a:r>
          </a:p>
        </p:txBody>
      </p:sp>
      <p:sp>
        <p:nvSpPr>
          <p:cNvPr id="11267" name="Content Placeholder 2"/>
          <p:cNvSpPr>
            <a:spLocks noGrp="1"/>
          </p:cNvSpPr>
          <p:nvPr>
            <p:ph idx="1"/>
          </p:nvPr>
        </p:nvSpPr>
        <p:spPr/>
        <p:txBody>
          <a:bodyPr/>
          <a:lstStyle/>
          <a:p>
            <a:pPr eaLnBrk="1" hangingPunct="1">
              <a:spcBef>
                <a:spcPts val="525"/>
              </a:spcBef>
            </a:pPr>
            <a:r>
              <a:rPr lang="en-US" sz="2800" b="1" dirty="0" smtClean="0"/>
              <a:t>Equipment: </a:t>
            </a:r>
            <a:r>
              <a:rPr lang="en-US" sz="2800" dirty="0" smtClean="0"/>
              <a:t>of nonexpendable, tangible personal property having a useful life of more than one year. </a:t>
            </a:r>
          </a:p>
          <a:p>
            <a:pPr eaLnBrk="1" hangingPunct="1">
              <a:spcBef>
                <a:spcPts val="525"/>
              </a:spcBef>
            </a:pPr>
            <a:endParaRPr lang="en-US" sz="2800" dirty="0" smtClean="0"/>
          </a:p>
          <a:p>
            <a:pPr eaLnBrk="1" hangingPunct="1">
              <a:spcBef>
                <a:spcPts val="525"/>
              </a:spcBef>
            </a:pPr>
            <a:r>
              <a:rPr lang="en-US" sz="2800" b="1" dirty="0" smtClean="0"/>
              <a:t>Supplies: </a:t>
            </a:r>
            <a:r>
              <a:rPr lang="en-US" sz="2800" dirty="0" smtClean="0"/>
              <a:t>tangible personal property that is considered consumable items.</a:t>
            </a:r>
          </a:p>
          <a:p>
            <a:pPr eaLnBrk="1" hangingPunct="1">
              <a:spcBef>
                <a:spcPts val="525"/>
              </a:spcBef>
            </a:pPr>
            <a:endParaRPr lang="en-US" sz="2800" dirty="0" smtClean="0"/>
          </a:p>
          <a:p>
            <a:pPr eaLnBrk="1" hangingPunct="1">
              <a:spcBef>
                <a:spcPts val="525"/>
              </a:spcBef>
            </a:pPr>
            <a:r>
              <a:rPr lang="en-US" sz="2800" b="1" dirty="0" err="1" smtClean="0"/>
              <a:t>Pilferable</a:t>
            </a:r>
            <a:r>
              <a:rPr lang="en-US" sz="2800" b="1" dirty="0" smtClean="0"/>
              <a:t> (Walkable) Items:  </a:t>
            </a:r>
            <a:r>
              <a:rPr lang="en-US" sz="2800" dirty="0" smtClean="0"/>
              <a:t>those items that may be easily be lost or stolen.</a:t>
            </a:r>
            <a:endParaRPr lang="en-US" sz="2800" b="1" dirty="0" smtClean="0"/>
          </a:p>
          <a:p>
            <a:pPr eaLnBrk="1" hangingPunct="1"/>
            <a:endParaRPr lang="en-US" dirty="0" smtClean="0"/>
          </a:p>
        </p:txBody>
      </p:sp>
      <p:sp>
        <p:nvSpPr>
          <p:cNvPr id="10245" name="Slide Number Placeholder 4"/>
          <p:cNvSpPr>
            <a:spLocks noGrp="1"/>
          </p:cNvSpPr>
          <p:nvPr>
            <p:ph type="sldNum" sz="quarter" idx="429496729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FD75C2-22C3-4546-89F0-08AFA910D295}"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3441298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F96EB9-4973-4CAD-AD6E-57CCF49DF24A}"/>
</file>

<file path=customXml/itemProps2.xml><?xml version="1.0" encoding="utf-8"?>
<ds:datastoreItem xmlns:ds="http://schemas.openxmlformats.org/officeDocument/2006/customXml" ds:itemID="{562582FE-E071-450B-96BF-DE82F5F6D2D5}"/>
</file>

<file path=customXml/itemProps3.xml><?xml version="1.0" encoding="utf-8"?>
<ds:datastoreItem xmlns:ds="http://schemas.openxmlformats.org/officeDocument/2006/customXml" ds:itemID="{BF2D5CA6-918E-4761-AB88-C72916B71027}"/>
</file>

<file path=docProps/app.xml><?xml version="1.0" encoding="utf-8"?>
<Properties xmlns="http://schemas.openxmlformats.org/officeDocument/2006/extended-properties" xmlns:vt="http://schemas.openxmlformats.org/officeDocument/2006/docPropsVTypes">
  <Template>GaDOE-PowerPoint-WhiteTemplate</Template>
  <TotalTime>2199</TotalTime>
  <Words>3998</Words>
  <Application>Microsoft Office PowerPoint</Application>
  <PresentationFormat>On-screen Show (4:3)</PresentationFormat>
  <Paragraphs>510</Paragraphs>
  <Slides>47</Slides>
  <Notes>31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GaDOE-PowerPoint-WhiteTemplate</vt:lpstr>
      <vt:lpstr>Title I, Part A  Inventory Review  Guidelines</vt:lpstr>
      <vt:lpstr>Presenters</vt:lpstr>
      <vt:lpstr>PowerPoint Presentation</vt:lpstr>
      <vt:lpstr>Agenda</vt:lpstr>
      <vt:lpstr>Why Do An Inventory</vt:lpstr>
      <vt:lpstr>Why Do An Inventory</vt:lpstr>
      <vt:lpstr>Functions of An Inventory </vt:lpstr>
      <vt:lpstr>Functions of An Inventory </vt:lpstr>
      <vt:lpstr>Definitions</vt:lpstr>
      <vt:lpstr>Definition -  Equipment  200.33 (pg 99)</vt:lpstr>
      <vt:lpstr>Definition - Supplies  200.94 (pg 106)</vt:lpstr>
      <vt:lpstr>Internal Controls  200.302(b)(4) (pg 119)</vt:lpstr>
      <vt:lpstr>Equipment 200.313(a) and (c)(4) (pg127)</vt:lpstr>
      <vt:lpstr> Procedures for Maintaining an Inventory of Equipment </vt:lpstr>
      <vt:lpstr>Requisition of Equipment</vt:lpstr>
      <vt:lpstr>Entry of Information into Inventory Records</vt:lpstr>
      <vt:lpstr>Entry of Information into  Inventory Records</vt:lpstr>
      <vt:lpstr>Off-Site Use of Equipment</vt:lpstr>
      <vt:lpstr>Use of Equipment  200.313(c)(1) and (2) (pg 127)</vt:lpstr>
      <vt:lpstr>Physical Inventory</vt:lpstr>
      <vt:lpstr>Physical Inventory</vt:lpstr>
      <vt:lpstr>Equipment Use in Targeted Assistance Programs</vt:lpstr>
      <vt:lpstr>Equipment Use in Targeted Assistance Programs</vt:lpstr>
      <vt:lpstr> Equipment Use in Participating Private Schools </vt:lpstr>
      <vt:lpstr>Equipment Use in Participating Private Schools</vt:lpstr>
      <vt:lpstr>Equipment Use in  Participating Private Schools</vt:lpstr>
      <vt:lpstr>Equipment Use in Participating Private Schools</vt:lpstr>
      <vt:lpstr>Disposition of Equipment 200.313(e) (pg 127)</vt:lpstr>
      <vt:lpstr>Disposition of Equipment 200.313(e) (pg 127)</vt:lpstr>
      <vt:lpstr>Disposition of Supplies 200.314 (pg 128)</vt:lpstr>
      <vt:lpstr>Disposition of Equipment </vt:lpstr>
      <vt:lpstr>Disposition of Equipment</vt:lpstr>
      <vt:lpstr>Disposition of Equipment</vt:lpstr>
      <vt:lpstr>Disposition of Equipment</vt:lpstr>
      <vt:lpstr>Disposition of Equipment</vt:lpstr>
      <vt:lpstr>Loss, Damage or Theft  of Equipment</vt:lpstr>
      <vt:lpstr>Loss, Damage or Theft  of Equipment</vt:lpstr>
      <vt:lpstr>Monitoring Considerations</vt:lpstr>
      <vt:lpstr>Monitoring Considerations</vt:lpstr>
      <vt:lpstr>FY16 Monitoring of Equipment</vt:lpstr>
      <vt:lpstr>Monitoring of Equipment</vt:lpstr>
      <vt:lpstr>Monitoring of Equipment</vt:lpstr>
      <vt:lpstr>Monitoring of Equipment</vt:lpstr>
      <vt:lpstr>Title I, Part A Program Specialists’ Contact Information</vt:lpstr>
      <vt:lpstr>Title I, Part A Program Specialists’ Contact Information</vt:lpstr>
      <vt:lpstr>Presenters</vt:lpstr>
      <vt:lpstr>Title I, Part A  Inventory Review  Guidelines</vt:lpstr>
    </vt:vector>
  </TitlesOfParts>
  <Company>Georgia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Marijo Pitts-Sheffield</dc:creator>
  <cp:lastModifiedBy>LENOVO USER</cp:lastModifiedBy>
  <cp:revision>44</cp:revision>
  <cp:lastPrinted>2015-04-20T19:09:01Z</cp:lastPrinted>
  <dcterms:created xsi:type="dcterms:W3CDTF">2015-02-02T18:42:17Z</dcterms:created>
  <dcterms:modified xsi:type="dcterms:W3CDTF">2015-05-25T17:56:00Z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141200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