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2.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9.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86" r:id="rId4"/>
    <p:sldId id="259" r:id="rId5"/>
    <p:sldId id="260" r:id="rId6"/>
    <p:sldId id="261" r:id="rId7"/>
    <p:sldId id="262" r:id="rId8"/>
    <p:sldId id="263" r:id="rId9"/>
    <p:sldId id="264" r:id="rId10"/>
    <p:sldId id="265" r:id="rId11"/>
    <p:sldId id="266" r:id="rId12"/>
    <p:sldId id="267" r:id="rId13"/>
    <p:sldId id="268" r:id="rId14"/>
    <p:sldId id="269" r:id="rId15"/>
    <p:sldId id="285"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8" r:id="rId30"/>
    <p:sldId id="289" r:id="rId31"/>
    <p:sldId id="291"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7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82EA0025-E44A-422A-88AB-1407C2EF28BA}" type="slidenum">
              <a:rPr lang="en-US" sz="1300">
                <a:solidFill>
                  <a:schemeClr val="tx1"/>
                </a:solidFill>
                <a:latin typeface="Times" pitchFamily="18" charset="0"/>
              </a:rPr>
              <a:pPr/>
              <a:t>2</a:t>
            </a:fld>
            <a:endParaRPr lang="en-US" sz="1300">
              <a:solidFill>
                <a:schemeClr val="tx1"/>
              </a:solidFill>
              <a:latin typeface="Times"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43477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1BD34433-D46E-4158-ACC8-952F9161C4C6}" type="slidenum">
              <a:rPr lang="en-US" sz="1300">
                <a:solidFill>
                  <a:schemeClr val="tx1"/>
                </a:solidFill>
                <a:latin typeface="Times" pitchFamily="18" charset="0"/>
              </a:rPr>
              <a:pPr/>
              <a:t>12</a:t>
            </a:fld>
            <a:endParaRPr lang="en-US" sz="1300">
              <a:solidFill>
                <a:schemeClr val="tx1"/>
              </a:solidFill>
              <a:latin typeface="Times" pitchFamily="18" charset="0"/>
            </a:endParaRPr>
          </a:p>
        </p:txBody>
      </p:sp>
    </p:spTree>
    <p:extLst>
      <p:ext uri="{BB962C8B-B14F-4D97-AF65-F5344CB8AC3E}">
        <p14:creationId xmlns:p14="http://schemas.microsoft.com/office/powerpoint/2010/main" val="4093429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C4A1B9A3-ADC2-4656-9659-8F89DC69A9E7}" type="slidenum">
              <a:rPr lang="en-US" sz="1300">
                <a:solidFill>
                  <a:schemeClr val="tx1"/>
                </a:solidFill>
                <a:latin typeface="Times" pitchFamily="18" charset="0"/>
              </a:rPr>
              <a:pPr/>
              <a:t>13</a:t>
            </a:fld>
            <a:endParaRPr lang="en-US" sz="1300">
              <a:solidFill>
                <a:schemeClr val="tx1"/>
              </a:solidFill>
              <a:latin typeface="Times" pitchFamily="18" charset="0"/>
            </a:endParaRPr>
          </a:p>
        </p:txBody>
      </p:sp>
    </p:spTree>
    <p:extLst>
      <p:ext uri="{BB962C8B-B14F-4D97-AF65-F5344CB8AC3E}">
        <p14:creationId xmlns:p14="http://schemas.microsoft.com/office/powerpoint/2010/main" val="285859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0C297D6D-FAC0-46EB-8654-30B6B998DB9F}" type="slidenum">
              <a:rPr lang="en-US" sz="1300">
                <a:solidFill>
                  <a:schemeClr val="tx1"/>
                </a:solidFill>
                <a:latin typeface="Times" pitchFamily="18" charset="0"/>
              </a:rPr>
              <a:pPr/>
              <a:t>14</a:t>
            </a:fld>
            <a:endParaRPr lang="en-US" sz="1300">
              <a:solidFill>
                <a:schemeClr val="tx1"/>
              </a:solidFill>
              <a:latin typeface="Times" pitchFamily="18" charset="0"/>
            </a:endParaRPr>
          </a:p>
        </p:txBody>
      </p:sp>
    </p:spTree>
    <p:extLst>
      <p:ext uri="{BB962C8B-B14F-4D97-AF65-F5344CB8AC3E}">
        <p14:creationId xmlns:p14="http://schemas.microsoft.com/office/powerpoint/2010/main" val="2613629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0C297D6D-FAC0-46EB-8654-30B6B998DB9F}" type="slidenum">
              <a:rPr lang="en-US" sz="1300">
                <a:solidFill>
                  <a:schemeClr val="tx1"/>
                </a:solidFill>
                <a:latin typeface="Times" pitchFamily="18" charset="0"/>
              </a:rPr>
              <a:pPr/>
              <a:t>15</a:t>
            </a:fld>
            <a:endParaRPr lang="en-US" sz="1300">
              <a:solidFill>
                <a:schemeClr val="tx1"/>
              </a:solidFill>
              <a:latin typeface="Times" pitchFamily="18" charset="0"/>
            </a:endParaRPr>
          </a:p>
        </p:txBody>
      </p:sp>
    </p:spTree>
    <p:extLst>
      <p:ext uri="{BB962C8B-B14F-4D97-AF65-F5344CB8AC3E}">
        <p14:creationId xmlns:p14="http://schemas.microsoft.com/office/powerpoint/2010/main" val="649841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1213B006-B8B0-4C79-AA0E-6620EAC90A4E}" type="slidenum">
              <a:rPr lang="en-US" sz="1300">
                <a:solidFill>
                  <a:schemeClr val="tx1"/>
                </a:solidFill>
                <a:latin typeface="Times" pitchFamily="18" charset="0"/>
              </a:rPr>
              <a:pPr/>
              <a:t>16</a:t>
            </a:fld>
            <a:endParaRPr lang="en-US" sz="1300">
              <a:solidFill>
                <a:schemeClr val="tx1"/>
              </a:solidFill>
              <a:latin typeface="Times" pitchFamily="18" charset="0"/>
            </a:endParaRPr>
          </a:p>
        </p:txBody>
      </p:sp>
    </p:spTree>
    <p:extLst>
      <p:ext uri="{BB962C8B-B14F-4D97-AF65-F5344CB8AC3E}">
        <p14:creationId xmlns:p14="http://schemas.microsoft.com/office/powerpoint/2010/main" val="604627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A7E2B1DB-4994-4E48-8E44-05CFCAD29352}" type="slidenum">
              <a:rPr lang="en-US" sz="1300">
                <a:solidFill>
                  <a:schemeClr val="tx1"/>
                </a:solidFill>
                <a:latin typeface="Times" pitchFamily="18" charset="0"/>
              </a:rPr>
              <a:pPr/>
              <a:t>17</a:t>
            </a:fld>
            <a:endParaRPr lang="en-US" sz="1300">
              <a:solidFill>
                <a:schemeClr val="tx1"/>
              </a:solidFill>
              <a:latin typeface="Times" pitchFamily="18" charset="0"/>
            </a:endParaRPr>
          </a:p>
        </p:txBody>
      </p:sp>
    </p:spTree>
    <p:extLst>
      <p:ext uri="{BB962C8B-B14F-4D97-AF65-F5344CB8AC3E}">
        <p14:creationId xmlns:p14="http://schemas.microsoft.com/office/powerpoint/2010/main" val="1110789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3289801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274305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3160128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214062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B6D0822C-BE39-4469-A42F-104740758236}" type="slidenum">
              <a:rPr lang="en-US" sz="1300">
                <a:solidFill>
                  <a:schemeClr val="tx1"/>
                </a:solidFill>
                <a:latin typeface="Times" pitchFamily="18" charset="0"/>
              </a:rPr>
              <a:pPr/>
              <a:t>4</a:t>
            </a:fld>
            <a:endParaRPr lang="en-US" sz="1300">
              <a:solidFill>
                <a:schemeClr val="tx1"/>
              </a:solidFill>
              <a:latin typeface="Times" pitchFamily="18" charset="0"/>
            </a:endParaRPr>
          </a:p>
        </p:txBody>
      </p:sp>
    </p:spTree>
    <p:extLst>
      <p:ext uri="{BB962C8B-B14F-4D97-AF65-F5344CB8AC3E}">
        <p14:creationId xmlns:p14="http://schemas.microsoft.com/office/powerpoint/2010/main" val="113069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smtClean="0"/>
              <a:t>As Marijo has already stated the Multiple Selection for the FLP is the same with two exceptions;</a:t>
            </a:r>
          </a:p>
          <a:p>
            <a:pPr marL="168244" indent="-168244">
              <a:buFont typeface="Arial" pitchFamily="34" charset="0"/>
              <a:buChar char="•"/>
              <a:defRPr/>
            </a:pPr>
            <a:r>
              <a:rPr lang="en-US" dirty="0" smtClean="0"/>
              <a:t>You must rank the entire school (not a select group) and </a:t>
            </a:r>
          </a:p>
          <a:p>
            <a:pPr marL="168244" indent="-168244">
              <a:buFont typeface="Arial" pitchFamily="34" charset="0"/>
              <a:buChar char="•"/>
              <a:defRPr/>
            </a:pPr>
            <a:r>
              <a:rPr lang="en-US" dirty="0" smtClean="0"/>
              <a:t>You must apply Federal Rank Order to the ranking.  </a:t>
            </a:r>
          </a:p>
          <a:p>
            <a:pPr marL="168244" indent="-168244">
              <a:buFont typeface="Arial" pitchFamily="34" charset="0"/>
              <a:buChar char="•"/>
              <a:defRPr/>
            </a:pPr>
            <a:endParaRPr lang="en-US" dirty="0"/>
          </a:p>
          <a:p>
            <a:pPr marL="168244" indent="-168244">
              <a:buFont typeface="Arial" pitchFamily="34" charset="0"/>
              <a:buChar char="•"/>
              <a:defRPr/>
            </a:pPr>
            <a:r>
              <a:rPr lang="en-US" dirty="0" smtClean="0"/>
              <a:t>You apply the multiple selection criteria used for the school. </a:t>
            </a:r>
            <a:r>
              <a:rPr lang="en-US" dirty="0" smtClean="0">
                <a:solidFill>
                  <a:srgbClr val="FF0000"/>
                </a:solidFill>
              </a:rPr>
              <a:t>(let’s talk about how it looks when different criteria for different grades…I guess as long as the point system is the same it doesn’t matter….you don’t give them more points in the subgroups…you do the ranking and then sort by Federal Rank Order Right?)</a:t>
            </a:r>
          </a:p>
          <a:p>
            <a:pPr marL="168244" indent="-168244">
              <a:buFont typeface="Arial" pitchFamily="34" charset="0"/>
              <a:buChar char="•"/>
              <a:defRPr/>
            </a:pPr>
            <a:endParaRPr lang="en-US" dirty="0">
              <a:solidFill>
                <a:srgbClr val="FF0000"/>
              </a:solidFill>
            </a:endParaRPr>
          </a:p>
          <a:p>
            <a:pPr>
              <a:defRPr/>
            </a:pPr>
            <a:r>
              <a:rPr lang="en-US" dirty="0" smtClean="0">
                <a:solidFill>
                  <a:srgbClr val="FF0000"/>
                </a:solidFill>
              </a:rPr>
              <a:t>The students in Federal Rank order that must be served first  are:  </a:t>
            </a:r>
          </a:p>
          <a:p>
            <a:pPr>
              <a:defRPr/>
            </a:pPr>
            <a:r>
              <a:rPr lang="en-US" dirty="0" smtClean="0">
                <a:solidFill>
                  <a:srgbClr val="FF0000"/>
                </a:solidFill>
              </a:rPr>
              <a:t>	</a:t>
            </a:r>
            <a:r>
              <a:rPr lang="en-US" dirty="0" smtClean="0"/>
              <a:t>Students in the following subgroups that are not meeting standards as identified by state assessment results:  students with disabilities, English Learners, or free and reduced price lunch subgroups</a:t>
            </a:r>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4196791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students next to be served are all other students that are not meeting standards</a:t>
            </a:r>
          </a:p>
          <a:p>
            <a:r>
              <a:rPr lang="en-US" smtClean="0"/>
              <a:t/>
            </a:r>
            <a:br>
              <a:rPr lang="en-US" smtClean="0"/>
            </a:br>
            <a:r>
              <a:rPr lang="en-US" smtClean="0"/>
              <a:t>Rank Order III  Students who are meeting standards,</a:t>
            </a:r>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463331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your school is a Targeted Assistance School the federal Rank order does not apply.  If you have a TA school and you have a FLP program you will have two rank order list.  One for serving the targeted assistance students and one for must be served in the FLP program. </a:t>
            </a:r>
          </a:p>
          <a:p>
            <a:endParaRPr lang="en-US" smtClean="0"/>
          </a:p>
          <a:p>
            <a:r>
              <a:rPr lang="en-US" smtClean="0"/>
              <a:t>Do the academic rank order first and then apply the criteria for FLP to determine the order of students to be served in the FLP program.</a:t>
            </a:r>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r>
              <a:rPr lang="en-US" sz="1300">
                <a:solidFill>
                  <a:schemeClr val="tx1"/>
                </a:solidFill>
                <a:latin typeface="Times" pitchFamily="18" charset="0"/>
              </a:rPr>
              <a:t>DRAFT</a:t>
            </a:r>
          </a:p>
        </p:txBody>
      </p:sp>
    </p:spTree>
    <p:extLst>
      <p:ext uri="{BB962C8B-B14F-4D97-AF65-F5344CB8AC3E}">
        <p14:creationId xmlns:p14="http://schemas.microsoft.com/office/powerpoint/2010/main" val="3931499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BFF5A4AC-9232-4515-AB76-6646640FAD37}" type="slidenum">
              <a:rPr lang="en-US" sz="1300">
                <a:solidFill>
                  <a:schemeClr val="tx1"/>
                </a:solidFill>
                <a:latin typeface="Times" pitchFamily="18" charset="0"/>
              </a:rPr>
              <a:pPr/>
              <a:t>25</a:t>
            </a:fld>
            <a:endParaRPr lang="en-US" sz="1300">
              <a:solidFill>
                <a:schemeClr val="tx1"/>
              </a:solidFill>
              <a:latin typeface="Times" pitchFamily="18" charset="0"/>
            </a:endParaRPr>
          </a:p>
        </p:txBody>
      </p:sp>
    </p:spTree>
    <p:extLst>
      <p:ext uri="{BB962C8B-B14F-4D97-AF65-F5344CB8AC3E}">
        <p14:creationId xmlns:p14="http://schemas.microsoft.com/office/powerpoint/2010/main" val="926734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Whether you are serving students in a targeted assistance program or an FLP program the documentation must be kept on file in the following areas</a:t>
            </a:r>
          </a:p>
          <a:p>
            <a:pPr marL="168244" indent="-168244">
              <a:buFont typeface="Arial" pitchFamily="34" charset="0"/>
              <a:buChar char="•"/>
              <a:defRPr/>
            </a:pPr>
            <a:r>
              <a:rPr lang="en-US" dirty="0" smtClean="0"/>
              <a:t>Evidence that support why any student is skipped in service.  </a:t>
            </a:r>
          </a:p>
          <a:p>
            <a:pPr marL="615337" lvl="1" indent="-168244">
              <a:buFont typeface="Arial" pitchFamily="34" charset="0"/>
              <a:buChar char="•"/>
              <a:defRPr/>
            </a:pPr>
            <a:r>
              <a:rPr lang="en-US" dirty="0" smtClean="0"/>
              <a:t>Were they skipped because the parent refused services (letter to document parent refused….should be marked on rank order list as well).</a:t>
            </a:r>
          </a:p>
          <a:p>
            <a:pPr marL="615337" lvl="1" indent="-168244">
              <a:buFont typeface="Arial" pitchFamily="34" charset="0"/>
              <a:buChar char="•"/>
              <a:defRPr/>
            </a:pPr>
            <a:r>
              <a:rPr lang="en-US" dirty="0" smtClean="0"/>
              <a:t>If students no longer needs the services then there should be documentation that supports this….assessment results.  Mark on form as well</a:t>
            </a:r>
          </a:p>
          <a:p>
            <a:pPr marL="615337" lvl="1" indent="-168244">
              <a:buFont typeface="Arial" pitchFamily="34" charset="0"/>
              <a:buChar char="•"/>
              <a:defRPr/>
            </a:pPr>
            <a:r>
              <a:rPr lang="en-US" dirty="0" smtClean="0"/>
              <a:t>Withdrawal from school. Mark on list and something to show the withdrawal date of the student.</a:t>
            </a:r>
          </a:p>
          <a:p>
            <a:pPr marL="615337" lvl="1" indent="-168244">
              <a:buFont typeface="Arial" pitchFamily="34" charset="0"/>
              <a:buChar char="•"/>
              <a:defRPr/>
            </a:pPr>
            <a:r>
              <a:rPr lang="en-US" dirty="0" smtClean="0"/>
              <a:t>If services are inappropriate for the students…where severally intellectually handicapped students are concerned….</a:t>
            </a:r>
            <a:endParaRPr lang="en-US" dirty="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CFEF262F-B961-4CC3-93FA-E4E86E9435BC}" type="slidenum">
              <a:rPr lang="en-US" sz="1300">
                <a:solidFill>
                  <a:schemeClr val="tx1"/>
                </a:solidFill>
                <a:latin typeface="Times" pitchFamily="18" charset="0"/>
              </a:rPr>
              <a:pPr/>
              <a:t>26</a:t>
            </a:fld>
            <a:endParaRPr lang="en-US" sz="1300">
              <a:solidFill>
                <a:schemeClr val="tx1"/>
              </a:solidFill>
              <a:latin typeface="Times" pitchFamily="18" charset="0"/>
            </a:endParaRPr>
          </a:p>
        </p:txBody>
      </p:sp>
    </p:spTree>
    <p:extLst>
      <p:ext uri="{BB962C8B-B14F-4D97-AF65-F5344CB8AC3E}">
        <p14:creationId xmlns:p14="http://schemas.microsoft.com/office/powerpoint/2010/main" val="460268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Other documentation that is required to be kept is </a:t>
            </a:r>
          </a:p>
          <a:p>
            <a:pPr>
              <a:defRPr/>
            </a:pPr>
            <a:endParaRPr lang="en-US" dirty="0" smtClean="0"/>
          </a:p>
          <a:p>
            <a:pPr marL="168244" indent="-168244">
              <a:buFont typeface="Arial" pitchFamily="34" charset="0"/>
              <a:buChar char="•"/>
              <a:defRPr/>
            </a:pPr>
            <a:r>
              <a:rPr lang="en-US" dirty="0" smtClean="0"/>
              <a:t>List of multiple objective educationally related selection criteria per subject area used to rank order students.  That will be your list …. If serving students in reading and math then you would have two lists</a:t>
            </a:r>
          </a:p>
          <a:p>
            <a:pPr marL="168244" indent="-168244">
              <a:buFont typeface="Arial" pitchFamily="34" charset="0"/>
              <a:buChar char="•"/>
              <a:defRPr/>
            </a:pPr>
            <a:endParaRPr lang="en-US" dirty="0" smtClean="0"/>
          </a:p>
          <a:p>
            <a:pPr marL="168244" indent="-168244">
              <a:buFont typeface="Arial" pitchFamily="34" charset="0"/>
              <a:buChar char="•"/>
              <a:defRPr/>
            </a:pPr>
            <a:r>
              <a:rPr lang="en-US" dirty="0" smtClean="0"/>
              <a:t>Keep on file the source data/student records for the criteria used…keep the data that supports the scores you placed on the form</a:t>
            </a:r>
          </a:p>
          <a:p>
            <a:pPr marL="168244" indent="-168244">
              <a:buFont typeface="Arial" pitchFamily="34" charset="0"/>
              <a:buChar char="•"/>
              <a:defRPr/>
            </a:pPr>
            <a:endParaRPr lang="en-US" dirty="0" smtClean="0"/>
          </a:p>
          <a:p>
            <a:pPr marL="168244" indent="-168244">
              <a:buFont typeface="Arial" pitchFamily="34" charset="0"/>
              <a:buChar char="•"/>
              <a:defRPr/>
            </a:pPr>
            <a:r>
              <a:rPr lang="en-US" dirty="0" smtClean="0"/>
              <a:t>For the FLP program you will need to keep the rosters for the SWD, EL, and FRM subgroups….</a:t>
            </a:r>
          </a:p>
          <a:p>
            <a:pPr marL="168244" indent="-168244">
              <a:buFont typeface="Arial" pitchFamily="34" charset="0"/>
              <a:buChar char="•"/>
              <a:defRPr/>
            </a:pPr>
            <a:endParaRPr lang="en-US" dirty="0" smtClean="0"/>
          </a:p>
          <a:p>
            <a:pPr marL="168244" indent="-168244">
              <a:buFont typeface="Arial" pitchFamily="34" charset="0"/>
              <a:buChar char="•"/>
              <a:defRPr/>
            </a:pPr>
            <a:r>
              <a:rPr lang="en-US" dirty="0" smtClean="0"/>
              <a:t>Rank order lists…this goes along with the first item on this list.  </a:t>
            </a:r>
          </a:p>
          <a:p>
            <a:pPr marL="168244" indent="-168244">
              <a:buFont typeface="Arial" pitchFamily="34" charset="0"/>
              <a:buChar char="•"/>
              <a:defRPr/>
            </a:pPr>
            <a:endParaRPr lang="en-US" dirty="0" smtClean="0"/>
          </a:p>
          <a:p>
            <a:pPr marL="168244" indent="-168244">
              <a:buFont typeface="Arial" pitchFamily="34" charset="0"/>
              <a:buChar char="•"/>
              <a:defRPr/>
            </a:pPr>
            <a:r>
              <a:rPr lang="en-US" dirty="0" smtClean="0"/>
              <a:t>List of students served with supporting documentation related to the selection criteria.</a:t>
            </a:r>
            <a:endParaRPr 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17BC4FD9-04AE-4645-88A3-8B6B13EACA17}" type="slidenum">
              <a:rPr lang="en-US" sz="1300">
                <a:solidFill>
                  <a:schemeClr val="tx1"/>
                </a:solidFill>
                <a:latin typeface="Times" pitchFamily="18" charset="0"/>
              </a:rPr>
              <a:pPr/>
              <a:t>27</a:t>
            </a:fld>
            <a:endParaRPr lang="en-US" sz="1300">
              <a:solidFill>
                <a:schemeClr val="tx1"/>
              </a:solidFill>
              <a:latin typeface="Times" pitchFamily="18" charset="0"/>
            </a:endParaRPr>
          </a:p>
        </p:txBody>
      </p:sp>
    </p:spTree>
    <p:extLst>
      <p:ext uri="{BB962C8B-B14F-4D97-AF65-F5344CB8AC3E}">
        <p14:creationId xmlns:p14="http://schemas.microsoft.com/office/powerpoint/2010/main" val="23572804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we are going to show you a multiple Selection Criteria workshop that may be used in either a TA or FLP program.  We have seen may very good worksheets when we were out monitoring, but we have also seen areas in which the rank lists or multiple selection criteria worksheet did not have all the components or where subjects areas were combined into one form.  </a:t>
            </a:r>
          </a:p>
          <a:p>
            <a:endParaRPr lang="en-US" smtClean="0"/>
          </a:p>
          <a:p>
            <a:r>
              <a:rPr lang="en-US" smtClean="0"/>
              <a:t>You do not have to use this worksheet, but you are encouraged to use one a similar one that contain all the criteria needed to support the services provided to the targeted students.  </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030AD842-5EAB-4AEA-B3B6-A823379FA155}" type="slidenum">
              <a:rPr lang="en-US" sz="1300">
                <a:solidFill>
                  <a:schemeClr val="tx1"/>
                </a:solidFill>
                <a:latin typeface="Times" pitchFamily="18" charset="0"/>
              </a:rPr>
              <a:pPr/>
              <a:t>28</a:t>
            </a:fld>
            <a:endParaRPr lang="en-US" sz="1300">
              <a:solidFill>
                <a:schemeClr val="tx1"/>
              </a:solidFill>
              <a:latin typeface="Times" pitchFamily="18" charset="0"/>
            </a:endParaRPr>
          </a:p>
        </p:txBody>
      </p:sp>
    </p:spTree>
    <p:extLst>
      <p:ext uri="{BB962C8B-B14F-4D97-AF65-F5344CB8AC3E}">
        <p14:creationId xmlns:p14="http://schemas.microsoft.com/office/powerpoint/2010/main" val="2801932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82EA0025-E44A-422A-88AB-1407C2EF28BA}" type="slidenum">
              <a:rPr lang="en-US" sz="1300">
                <a:solidFill>
                  <a:schemeClr val="tx1"/>
                </a:solidFill>
                <a:latin typeface="Times" pitchFamily="18" charset="0"/>
              </a:rPr>
              <a:pPr/>
              <a:t>31</a:t>
            </a:fld>
            <a:endParaRPr lang="en-US" sz="1300">
              <a:solidFill>
                <a:schemeClr val="tx1"/>
              </a:solidFill>
              <a:latin typeface="Times"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7112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4C2A93FE-C57A-4068-B1E9-F409D2BA8E99}" type="slidenum">
              <a:rPr lang="en-US" sz="1300">
                <a:solidFill>
                  <a:schemeClr val="tx1"/>
                </a:solidFill>
                <a:latin typeface="Times" pitchFamily="18" charset="0"/>
              </a:rPr>
              <a:pPr/>
              <a:t>5</a:t>
            </a:fld>
            <a:endParaRPr lang="en-US" sz="1300">
              <a:solidFill>
                <a:schemeClr val="tx1"/>
              </a:solidFill>
              <a:latin typeface="Times" pitchFamily="18" charset="0"/>
            </a:endParaRPr>
          </a:p>
        </p:txBody>
      </p:sp>
    </p:spTree>
    <p:extLst>
      <p:ext uri="{BB962C8B-B14F-4D97-AF65-F5344CB8AC3E}">
        <p14:creationId xmlns:p14="http://schemas.microsoft.com/office/powerpoint/2010/main" val="2385758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31A893D6-A390-48E8-B648-EC0CA8C57767}" type="slidenum">
              <a:rPr lang="en-US" sz="1300">
                <a:solidFill>
                  <a:schemeClr val="tx1"/>
                </a:solidFill>
                <a:latin typeface="Times" pitchFamily="18" charset="0"/>
              </a:rPr>
              <a:pPr/>
              <a:t>6</a:t>
            </a:fld>
            <a:endParaRPr lang="en-US" sz="1300">
              <a:solidFill>
                <a:schemeClr val="tx1"/>
              </a:solidFill>
              <a:latin typeface="Times" pitchFamily="18" charset="0"/>
            </a:endParaRPr>
          </a:p>
        </p:txBody>
      </p:sp>
    </p:spTree>
    <p:extLst>
      <p:ext uri="{BB962C8B-B14F-4D97-AF65-F5344CB8AC3E}">
        <p14:creationId xmlns:p14="http://schemas.microsoft.com/office/powerpoint/2010/main" val="2164627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5CD6F529-6F75-416E-8FC8-3C55BEC21A8B}" type="slidenum">
              <a:rPr lang="en-US" sz="1300">
                <a:solidFill>
                  <a:schemeClr val="tx1"/>
                </a:solidFill>
                <a:latin typeface="Times" pitchFamily="18" charset="0"/>
              </a:rPr>
              <a:pPr/>
              <a:t>7</a:t>
            </a:fld>
            <a:endParaRPr lang="en-US" sz="1300">
              <a:solidFill>
                <a:schemeClr val="tx1"/>
              </a:solidFill>
              <a:latin typeface="Times" pitchFamily="18" charset="0"/>
            </a:endParaRPr>
          </a:p>
        </p:txBody>
      </p:sp>
    </p:spTree>
    <p:extLst>
      <p:ext uri="{BB962C8B-B14F-4D97-AF65-F5344CB8AC3E}">
        <p14:creationId xmlns:p14="http://schemas.microsoft.com/office/powerpoint/2010/main" val="728868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BD35827B-0652-40B4-9F44-B4CAEBF899FD}" type="slidenum">
              <a:rPr lang="en-US" sz="1300">
                <a:solidFill>
                  <a:schemeClr val="tx1"/>
                </a:solidFill>
                <a:latin typeface="Times" pitchFamily="18" charset="0"/>
              </a:rPr>
              <a:pPr/>
              <a:t>8</a:t>
            </a:fld>
            <a:endParaRPr lang="en-US" sz="1300">
              <a:solidFill>
                <a:schemeClr val="tx1"/>
              </a:solidFill>
              <a:latin typeface="Times" pitchFamily="18" charset="0"/>
            </a:endParaRPr>
          </a:p>
        </p:txBody>
      </p:sp>
    </p:spTree>
    <p:extLst>
      <p:ext uri="{BB962C8B-B14F-4D97-AF65-F5344CB8AC3E}">
        <p14:creationId xmlns:p14="http://schemas.microsoft.com/office/powerpoint/2010/main" val="282373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A28BC957-70D6-43F8-9BE6-1397810364DD}" type="slidenum">
              <a:rPr lang="en-US" sz="1300">
                <a:solidFill>
                  <a:schemeClr val="tx1"/>
                </a:solidFill>
                <a:latin typeface="Times" pitchFamily="18" charset="0"/>
              </a:rPr>
              <a:pPr/>
              <a:t>9</a:t>
            </a:fld>
            <a:endParaRPr lang="en-US" sz="1300">
              <a:solidFill>
                <a:schemeClr val="tx1"/>
              </a:solidFill>
              <a:latin typeface="Times" pitchFamily="18" charset="0"/>
            </a:endParaRPr>
          </a:p>
        </p:txBody>
      </p:sp>
    </p:spTree>
    <p:extLst>
      <p:ext uri="{BB962C8B-B14F-4D97-AF65-F5344CB8AC3E}">
        <p14:creationId xmlns:p14="http://schemas.microsoft.com/office/powerpoint/2010/main" val="3530172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DAFA1D3B-BFB5-4A6F-83FB-79B9DF6D2DFD}" type="slidenum">
              <a:rPr lang="en-US" sz="1300">
                <a:solidFill>
                  <a:schemeClr val="tx1"/>
                </a:solidFill>
                <a:latin typeface="Times" pitchFamily="18" charset="0"/>
              </a:rPr>
              <a:pPr/>
              <a:t>10</a:t>
            </a:fld>
            <a:endParaRPr lang="en-US" sz="1300">
              <a:solidFill>
                <a:schemeClr val="tx1"/>
              </a:solidFill>
              <a:latin typeface="Times" pitchFamily="18" charset="0"/>
            </a:endParaRPr>
          </a:p>
        </p:txBody>
      </p:sp>
    </p:spTree>
    <p:extLst>
      <p:ext uri="{BB962C8B-B14F-4D97-AF65-F5344CB8AC3E}">
        <p14:creationId xmlns:p14="http://schemas.microsoft.com/office/powerpoint/2010/main" val="42837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79" eaLnBrk="0" hangingPunct="0">
              <a:defRPr sz="1200">
                <a:solidFill>
                  <a:srgbClr val="5F5F5F"/>
                </a:solidFill>
                <a:latin typeface="Arial" charset="0"/>
              </a:defRPr>
            </a:lvl1pPr>
            <a:lvl2pPr marL="729057" indent="-280406" defTabSz="912879" eaLnBrk="0" hangingPunct="0">
              <a:defRPr sz="1200">
                <a:solidFill>
                  <a:srgbClr val="5F5F5F"/>
                </a:solidFill>
                <a:latin typeface="Arial" charset="0"/>
              </a:defRPr>
            </a:lvl2pPr>
            <a:lvl3pPr marL="1121626" indent="-224325" defTabSz="912879" eaLnBrk="0" hangingPunct="0">
              <a:defRPr sz="1200">
                <a:solidFill>
                  <a:srgbClr val="5F5F5F"/>
                </a:solidFill>
                <a:latin typeface="Arial" charset="0"/>
              </a:defRPr>
            </a:lvl3pPr>
            <a:lvl4pPr marL="1570276" indent="-224325" defTabSz="912879" eaLnBrk="0" hangingPunct="0">
              <a:defRPr sz="1200">
                <a:solidFill>
                  <a:srgbClr val="5F5F5F"/>
                </a:solidFill>
                <a:latin typeface="Arial" charset="0"/>
              </a:defRPr>
            </a:lvl4pPr>
            <a:lvl5pPr marL="2018927" indent="-224325" defTabSz="912879" eaLnBrk="0" hangingPunct="0">
              <a:defRPr sz="1200">
                <a:solidFill>
                  <a:srgbClr val="5F5F5F"/>
                </a:solidFill>
                <a:latin typeface="Arial" charset="0"/>
              </a:defRPr>
            </a:lvl5pPr>
            <a:lvl6pPr marL="2467577" indent="-224325" defTabSz="912879" eaLnBrk="0" fontAlgn="base" hangingPunct="0">
              <a:spcBef>
                <a:spcPct val="0"/>
              </a:spcBef>
              <a:spcAft>
                <a:spcPct val="0"/>
              </a:spcAft>
              <a:defRPr sz="1200">
                <a:solidFill>
                  <a:srgbClr val="5F5F5F"/>
                </a:solidFill>
                <a:latin typeface="Arial" charset="0"/>
              </a:defRPr>
            </a:lvl6pPr>
            <a:lvl7pPr marL="2916227" indent="-224325" defTabSz="912879" eaLnBrk="0" fontAlgn="base" hangingPunct="0">
              <a:spcBef>
                <a:spcPct val="0"/>
              </a:spcBef>
              <a:spcAft>
                <a:spcPct val="0"/>
              </a:spcAft>
              <a:defRPr sz="1200">
                <a:solidFill>
                  <a:srgbClr val="5F5F5F"/>
                </a:solidFill>
                <a:latin typeface="Arial" charset="0"/>
              </a:defRPr>
            </a:lvl7pPr>
            <a:lvl8pPr marL="3364878" indent="-224325" defTabSz="912879" eaLnBrk="0" fontAlgn="base" hangingPunct="0">
              <a:spcBef>
                <a:spcPct val="0"/>
              </a:spcBef>
              <a:spcAft>
                <a:spcPct val="0"/>
              </a:spcAft>
              <a:defRPr sz="1200">
                <a:solidFill>
                  <a:srgbClr val="5F5F5F"/>
                </a:solidFill>
                <a:latin typeface="Arial" charset="0"/>
              </a:defRPr>
            </a:lvl8pPr>
            <a:lvl9pPr marL="3813528" indent="-224325" defTabSz="912879" eaLnBrk="0" fontAlgn="base" hangingPunct="0">
              <a:spcBef>
                <a:spcPct val="0"/>
              </a:spcBef>
              <a:spcAft>
                <a:spcPct val="0"/>
              </a:spcAft>
              <a:defRPr sz="1200">
                <a:solidFill>
                  <a:srgbClr val="5F5F5F"/>
                </a:solidFill>
                <a:latin typeface="Arial" charset="0"/>
              </a:defRPr>
            </a:lvl9pPr>
          </a:lstStyle>
          <a:p>
            <a:fld id="{4F0824D4-B9BE-4F54-A190-4BC517D7B5AC}" type="slidenum">
              <a:rPr lang="en-US" sz="1300">
                <a:solidFill>
                  <a:schemeClr val="tx1"/>
                </a:solidFill>
                <a:latin typeface="Times" pitchFamily="18" charset="0"/>
              </a:rPr>
              <a:pPr/>
              <a:t>11</a:t>
            </a:fld>
            <a:endParaRPr lang="en-US" sz="1300">
              <a:solidFill>
                <a:schemeClr val="tx1"/>
              </a:solidFill>
              <a:latin typeface="Times" pitchFamily="18" charset="0"/>
            </a:endParaRPr>
          </a:p>
        </p:txBody>
      </p:sp>
    </p:spTree>
    <p:extLst>
      <p:ext uri="{BB962C8B-B14F-4D97-AF65-F5344CB8AC3E}">
        <p14:creationId xmlns:p14="http://schemas.microsoft.com/office/powerpoint/2010/main" val="4009666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5/20/2015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5/20/2015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5/20/2015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5/20/2015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ultiple%20Selection%20Criteria--HS.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mcelveen@doe.k12.ga.u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mailto:edawsey@doe.k12.ga.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gmcelveen@doe.k12.ga.us"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hyperlink" Target="mailto:edawsey@doe.k12.ga.u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2"/>
            <a:ext cx="7772400" cy="3229201"/>
          </a:xfrm>
        </p:spPr>
        <p:txBody>
          <a:bodyPr>
            <a:noAutofit/>
          </a:bodyPr>
          <a:lstStyle/>
          <a:p>
            <a:r>
              <a:rPr lang="en-US" sz="4400" b="0" dirty="0"/>
              <a:t>Using Multiple Selection Criteria to Successfully Rank Students being Served by </a:t>
            </a:r>
            <a:r>
              <a:rPr lang="en-US" sz="4400" b="0" dirty="0" smtClean="0"/>
              <a:t/>
            </a:r>
            <a:br>
              <a:rPr lang="en-US" sz="4400" b="0" dirty="0" smtClean="0"/>
            </a:br>
            <a:r>
              <a:rPr lang="en-US" sz="4400" b="0" dirty="0" smtClean="0"/>
              <a:t>Title </a:t>
            </a:r>
            <a:r>
              <a:rPr lang="en-US" sz="4400" b="0" dirty="0"/>
              <a:t>I, Part A Programs</a:t>
            </a:r>
          </a:p>
        </p:txBody>
      </p:sp>
      <p:sp>
        <p:nvSpPr>
          <p:cNvPr id="3" name="Subtitle 2"/>
          <p:cNvSpPr>
            <a:spLocks noGrp="1"/>
          </p:cNvSpPr>
          <p:nvPr>
            <p:ph type="subTitle" idx="1"/>
          </p:nvPr>
        </p:nvSpPr>
        <p:spPr>
          <a:xfrm>
            <a:off x="1151165" y="4442959"/>
            <a:ext cx="6858000" cy="1655762"/>
          </a:xfrm>
        </p:spPr>
        <p:txBody>
          <a:bodyPr>
            <a:normAutofit lnSpcReduction="10000"/>
          </a:bodyPr>
          <a:lstStyle/>
          <a:p>
            <a:pPr>
              <a:defRPr/>
            </a:pPr>
            <a:endParaRPr lang="en-US" altLang="en-US" b="1" dirty="0" smtClean="0"/>
          </a:p>
          <a:p>
            <a:pPr>
              <a:defRPr/>
            </a:pPr>
            <a:r>
              <a:rPr lang="en-US" altLang="en-US" b="1" dirty="0" smtClean="0"/>
              <a:t>Georgia </a:t>
            </a:r>
            <a:r>
              <a:rPr lang="en-US" altLang="en-US" b="1" dirty="0"/>
              <a:t>Department of Education </a:t>
            </a:r>
          </a:p>
          <a:p>
            <a:pPr>
              <a:defRPr/>
            </a:pPr>
            <a:r>
              <a:rPr lang="en-US" altLang="en-US" b="1" dirty="0" smtClean="0"/>
              <a:t>13</a:t>
            </a:r>
            <a:r>
              <a:rPr lang="en-US" altLang="en-US" b="1" baseline="30000" dirty="0" smtClean="0"/>
              <a:t>th</a:t>
            </a:r>
            <a:r>
              <a:rPr lang="en-US" altLang="en-US" b="1" dirty="0" smtClean="0"/>
              <a:t> Annual Title </a:t>
            </a:r>
            <a:r>
              <a:rPr lang="en-US" altLang="en-US" b="1" dirty="0"/>
              <a:t>Programs Conference</a:t>
            </a:r>
            <a:br>
              <a:rPr lang="en-US" altLang="en-US" b="1" dirty="0"/>
            </a:br>
            <a:r>
              <a:rPr lang="en-US" altLang="en-US" b="1" dirty="0" smtClean="0"/>
              <a:t>June, 2015</a:t>
            </a:r>
            <a:endParaRPr lang="en-US" altLang="en-US" b="1" dirty="0"/>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5/20/2015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505447" y="1996068"/>
            <a:ext cx="8229182" cy="4504946"/>
          </a:xfrm>
        </p:spPr>
        <p:txBody>
          <a:bodyPr/>
          <a:lstStyle/>
          <a:p>
            <a:r>
              <a:rPr lang="en-US" dirty="0" smtClean="0"/>
              <a:t>Consideration </a:t>
            </a:r>
            <a:r>
              <a:rPr lang="en-US" sz="2000" i="1" dirty="0"/>
              <a:t>(continued):</a:t>
            </a:r>
          </a:p>
          <a:p>
            <a:pPr lvl="2">
              <a:buFont typeface="Wingdings" pitchFamily="2" charset="2"/>
              <a:buChar char="§"/>
            </a:pPr>
            <a:r>
              <a:rPr lang="en-US" sz="2700" dirty="0"/>
              <a:t>Objective</a:t>
            </a:r>
          </a:p>
          <a:p>
            <a:pPr lvl="3">
              <a:buFont typeface="Courier New" pitchFamily="49" charset="0"/>
              <a:buChar char="o"/>
            </a:pPr>
            <a:r>
              <a:rPr lang="en-US" sz="2400" dirty="0"/>
              <a:t>Based on facts rather than feelings or opinions </a:t>
            </a:r>
          </a:p>
          <a:p>
            <a:pPr lvl="3">
              <a:buFont typeface="Courier New" pitchFamily="49" charset="0"/>
              <a:buChar char="o"/>
            </a:pPr>
            <a:r>
              <a:rPr lang="en-US" sz="2400" dirty="0"/>
              <a:t>Not influenced by emotions or personal prejudices</a:t>
            </a:r>
          </a:p>
          <a:p>
            <a:pPr lvl="3">
              <a:buFont typeface="Courier New" pitchFamily="49" charset="0"/>
              <a:buChar char="o"/>
            </a:pPr>
            <a:r>
              <a:rPr lang="en-US" sz="2400" dirty="0"/>
              <a:t>Use hard data</a:t>
            </a:r>
          </a:p>
          <a:p>
            <a:endParaRPr lang="en-US" dirty="0" smtClean="0"/>
          </a:p>
        </p:txBody>
      </p:sp>
      <p:sp>
        <p:nvSpPr>
          <p:cNvPr id="12291" name="Title 1"/>
          <p:cNvSpPr txBox="1">
            <a:spLocks/>
          </p:cNvSpPr>
          <p:nvPr/>
        </p:nvSpPr>
        <p:spPr bwMode="auto">
          <a:xfrm>
            <a:off x="223022" y="100361"/>
            <a:ext cx="8511605" cy="157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684213" eaLnBrk="0" hangingPunct="0">
              <a:defRPr sz="1200">
                <a:solidFill>
                  <a:srgbClr val="5F5F5F"/>
                </a:solidFill>
                <a:latin typeface="Arial" charset="0"/>
              </a:defRPr>
            </a:lvl1pPr>
            <a:lvl2pPr marL="742950" indent="-285750" defTabSz="684213" eaLnBrk="0" hangingPunct="0">
              <a:defRPr sz="1200">
                <a:solidFill>
                  <a:srgbClr val="5F5F5F"/>
                </a:solidFill>
                <a:latin typeface="Arial" charset="0"/>
              </a:defRPr>
            </a:lvl2pPr>
            <a:lvl3pPr marL="1143000" indent="-228600" defTabSz="684213" eaLnBrk="0" hangingPunct="0">
              <a:defRPr sz="1200">
                <a:solidFill>
                  <a:srgbClr val="5F5F5F"/>
                </a:solidFill>
                <a:latin typeface="Arial" charset="0"/>
              </a:defRPr>
            </a:lvl3pPr>
            <a:lvl4pPr marL="1600200" indent="-228600" defTabSz="684213" eaLnBrk="0" hangingPunct="0">
              <a:defRPr sz="1200">
                <a:solidFill>
                  <a:srgbClr val="5F5F5F"/>
                </a:solidFill>
                <a:latin typeface="Arial" charset="0"/>
              </a:defRPr>
            </a:lvl4pPr>
            <a:lvl5pPr marL="2057400" indent="-228600" defTabSz="684213" eaLnBrk="0" hangingPunct="0">
              <a:defRPr sz="1200">
                <a:solidFill>
                  <a:srgbClr val="5F5F5F"/>
                </a:solidFill>
                <a:latin typeface="Arial" charset="0"/>
              </a:defRPr>
            </a:lvl5pPr>
            <a:lvl6pPr marL="2514600" indent="-228600" defTabSz="684213" eaLnBrk="0" fontAlgn="base" hangingPunct="0">
              <a:spcBef>
                <a:spcPct val="0"/>
              </a:spcBef>
              <a:spcAft>
                <a:spcPct val="0"/>
              </a:spcAft>
              <a:defRPr sz="1200">
                <a:solidFill>
                  <a:srgbClr val="5F5F5F"/>
                </a:solidFill>
                <a:latin typeface="Arial" charset="0"/>
              </a:defRPr>
            </a:lvl6pPr>
            <a:lvl7pPr marL="2971800" indent="-228600" defTabSz="684213" eaLnBrk="0" fontAlgn="base" hangingPunct="0">
              <a:spcBef>
                <a:spcPct val="0"/>
              </a:spcBef>
              <a:spcAft>
                <a:spcPct val="0"/>
              </a:spcAft>
              <a:defRPr sz="1200">
                <a:solidFill>
                  <a:srgbClr val="5F5F5F"/>
                </a:solidFill>
                <a:latin typeface="Arial" charset="0"/>
              </a:defRPr>
            </a:lvl7pPr>
            <a:lvl8pPr marL="3429000" indent="-228600" defTabSz="684213" eaLnBrk="0" fontAlgn="base" hangingPunct="0">
              <a:spcBef>
                <a:spcPct val="0"/>
              </a:spcBef>
              <a:spcAft>
                <a:spcPct val="0"/>
              </a:spcAft>
              <a:defRPr sz="1200">
                <a:solidFill>
                  <a:srgbClr val="5F5F5F"/>
                </a:solidFill>
                <a:latin typeface="Arial" charset="0"/>
              </a:defRPr>
            </a:lvl8pPr>
            <a:lvl9pPr marL="3886200" indent="-228600" defTabSz="684213" eaLnBrk="0" fontAlgn="base" hangingPunct="0">
              <a:spcBef>
                <a:spcPct val="0"/>
              </a:spcBef>
              <a:spcAft>
                <a:spcPct val="0"/>
              </a:spcAft>
              <a:defRPr sz="1200">
                <a:solidFill>
                  <a:srgbClr val="5F5F5F"/>
                </a:solidFill>
                <a:latin typeface="Arial" charset="0"/>
              </a:defRPr>
            </a:lvl9pPr>
          </a:lstStyle>
          <a:p>
            <a:r>
              <a:rPr lang="en-US" sz="3600" dirty="0">
                <a:solidFill>
                  <a:schemeClr val="tx1"/>
                </a:solidFill>
                <a:latin typeface="Arial Rounded MT Bold" panose="020F0704030504030204" pitchFamily="34" charset="0"/>
                <a:ea typeface="+mj-ea"/>
                <a:cs typeface="+mj-cs"/>
              </a:rPr>
              <a:t>Multiple, Objective, </a:t>
            </a:r>
          </a:p>
          <a:p>
            <a:r>
              <a:rPr lang="en-US" sz="3600" dirty="0">
                <a:solidFill>
                  <a:schemeClr val="tx1"/>
                </a:solidFill>
                <a:latin typeface="Arial Rounded MT Bold" panose="020F0704030504030204" pitchFamily="34" charset="0"/>
                <a:ea typeface="+mj-ea"/>
                <a:cs typeface="+mj-cs"/>
              </a:rPr>
              <a:t>Educationally Related Selection Criteria Considerations </a:t>
            </a:r>
          </a:p>
        </p:txBody>
      </p:sp>
      <p:sp>
        <p:nvSpPr>
          <p:cNvPr id="12292"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E4619C83-5E9D-470A-86AD-49984F4DCECA}" type="slidenum">
              <a:rPr lang="en-US" sz="1200">
                <a:solidFill>
                  <a:schemeClr val="tx1"/>
                </a:solidFill>
              </a:rPr>
              <a:pPr eaLnBrk="1" hangingPunct="1"/>
              <a:t>10</a:t>
            </a:fld>
            <a:endParaRPr lang="en-US" sz="1200">
              <a:solidFill>
                <a:schemeClr val="tx1"/>
              </a:solidFill>
            </a:endParaRPr>
          </a:p>
        </p:txBody>
      </p:sp>
    </p:spTree>
    <p:extLst>
      <p:ext uri="{BB962C8B-B14F-4D97-AF65-F5344CB8AC3E}">
        <p14:creationId xmlns:p14="http://schemas.microsoft.com/office/powerpoint/2010/main" val="182355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49038" y="1998655"/>
            <a:ext cx="8229182" cy="4268331"/>
          </a:xfrm>
        </p:spPr>
        <p:txBody>
          <a:bodyPr/>
          <a:lstStyle/>
          <a:p>
            <a:pPr>
              <a:buFont typeface="Arial" pitchFamily="34" charset="0"/>
              <a:buChar char="•"/>
              <a:defRPr/>
            </a:pPr>
            <a:r>
              <a:rPr lang="en-US" dirty="0" smtClean="0"/>
              <a:t>Consideration </a:t>
            </a:r>
            <a:r>
              <a:rPr lang="en-US" sz="2000" i="1" dirty="0"/>
              <a:t>(continued):</a:t>
            </a:r>
          </a:p>
          <a:p>
            <a:pPr lvl="2">
              <a:buFont typeface="Wingdings" pitchFamily="2" charset="2"/>
              <a:buChar char="§"/>
              <a:defRPr/>
            </a:pPr>
            <a:r>
              <a:rPr lang="en-US" sz="2700" dirty="0"/>
              <a:t>Educationally related</a:t>
            </a:r>
          </a:p>
          <a:p>
            <a:pPr lvl="3">
              <a:buFont typeface="Courier New" pitchFamily="49" charset="0"/>
              <a:buChar char="o"/>
              <a:defRPr/>
            </a:pPr>
            <a:r>
              <a:rPr lang="en-US" sz="2400" dirty="0"/>
              <a:t>Grades K – 2:  teacher recommendation (based on an objective checklist or set of standards), interviews with parents, and </a:t>
            </a:r>
            <a:r>
              <a:rPr lang="en-US" sz="2400" b="1" dirty="0"/>
              <a:t>developmentally appropriate measures </a:t>
            </a:r>
            <a:r>
              <a:rPr lang="en-US" sz="2400" dirty="0"/>
              <a:t>that determine which children are failing, or most at risk of failing, to meet the </a:t>
            </a:r>
            <a:r>
              <a:rPr lang="en-US" sz="2400" dirty="0" smtClean="0"/>
              <a:t>state's </a:t>
            </a:r>
            <a:r>
              <a:rPr lang="en-US" sz="2400" dirty="0"/>
              <a:t>challenging content and student performance standards</a:t>
            </a:r>
          </a:p>
          <a:p>
            <a:pPr lvl="2">
              <a:buFont typeface="Calibri" pitchFamily="34" charset="0"/>
              <a:buChar char="–"/>
              <a:defRPr/>
            </a:pPr>
            <a:endParaRPr lang="en-US" dirty="0" smtClean="0"/>
          </a:p>
          <a:p>
            <a:pPr lvl="1">
              <a:buFont typeface="Wingdings" pitchFamily="2" charset="2"/>
              <a:buChar char="Ø"/>
              <a:defRPr/>
            </a:pPr>
            <a:endParaRPr lang="en-US" dirty="0"/>
          </a:p>
          <a:p>
            <a:pPr marL="457191" lvl="1" indent="0">
              <a:buNone/>
              <a:defRPr/>
            </a:pPr>
            <a:endParaRPr lang="en-US" dirty="0"/>
          </a:p>
        </p:txBody>
      </p:sp>
      <p:sp>
        <p:nvSpPr>
          <p:cNvPr id="13315" name="Title 1"/>
          <p:cNvSpPr>
            <a:spLocks noGrp="1"/>
          </p:cNvSpPr>
          <p:nvPr>
            <p:ph type="title"/>
          </p:nvPr>
        </p:nvSpPr>
        <p:spPr>
          <a:xfrm>
            <a:off x="189571" y="111512"/>
            <a:ext cx="8452624" cy="1516566"/>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1331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51E8821E-3CB6-4F9E-8A70-CCB69A2B6579}" type="slidenum">
              <a:rPr lang="en-US" sz="1200">
                <a:solidFill>
                  <a:schemeClr val="tx1"/>
                </a:solidFill>
              </a:rPr>
              <a:pPr eaLnBrk="1" hangingPunct="1"/>
              <a:t>11</a:t>
            </a:fld>
            <a:endParaRPr lang="en-US" sz="1200">
              <a:solidFill>
                <a:schemeClr val="tx1"/>
              </a:solidFill>
            </a:endParaRPr>
          </a:p>
        </p:txBody>
      </p:sp>
    </p:spTree>
    <p:extLst>
      <p:ext uri="{BB962C8B-B14F-4D97-AF65-F5344CB8AC3E}">
        <p14:creationId xmlns:p14="http://schemas.microsoft.com/office/powerpoint/2010/main" val="967552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26080" y="1828801"/>
            <a:ext cx="8229182" cy="5029200"/>
          </a:xfrm>
        </p:spPr>
        <p:txBody>
          <a:bodyPr/>
          <a:lstStyle/>
          <a:p>
            <a:pPr>
              <a:buFont typeface="Arial" pitchFamily="34" charset="0"/>
              <a:buChar char="•"/>
              <a:defRPr/>
            </a:pPr>
            <a:r>
              <a:rPr lang="en-US" dirty="0" smtClean="0"/>
              <a:t>Consideration </a:t>
            </a:r>
            <a:r>
              <a:rPr lang="en-US" sz="2000" i="1" dirty="0"/>
              <a:t>(continued):</a:t>
            </a:r>
          </a:p>
          <a:p>
            <a:pPr lvl="2">
              <a:buFont typeface="Wingdings" pitchFamily="2" charset="2"/>
              <a:buChar char="§"/>
              <a:defRPr/>
            </a:pPr>
            <a:r>
              <a:rPr lang="en-US" sz="2700" dirty="0"/>
              <a:t>Educationally related</a:t>
            </a:r>
          </a:p>
          <a:p>
            <a:pPr lvl="3">
              <a:buFont typeface="Courier New" pitchFamily="49" charset="0"/>
              <a:buChar char="o"/>
              <a:defRPr/>
            </a:pPr>
            <a:r>
              <a:rPr lang="en-US" sz="2400" dirty="0"/>
              <a:t>Grades 3 – 12:  Test scores, retention/placement in a grade level, academic indicators that  provide data to determine which children are failing, or most at risk of failing, to meet the </a:t>
            </a:r>
            <a:r>
              <a:rPr lang="en-US" sz="2400" dirty="0" smtClean="0"/>
              <a:t>state's </a:t>
            </a:r>
            <a:r>
              <a:rPr lang="en-US" sz="2400" dirty="0"/>
              <a:t>challenging content and student performance standards</a:t>
            </a:r>
          </a:p>
          <a:p>
            <a:pPr marL="1372016" lvl="3" indent="0">
              <a:buNone/>
              <a:defRPr/>
            </a:pPr>
            <a:r>
              <a:rPr lang="en-US" sz="2400" dirty="0"/>
              <a:t>   </a:t>
            </a:r>
            <a:endParaRPr lang="en-US" dirty="0" smtClean="0"/>
          </a:p>
          <a:p>
            <a:pPr lvl="2">
              <a:buFont typeface="Calibri" pitchFamily="34" charset="0"/>
              <a:buChar char="–"/>
              <a:defRPr/>
            </a:pPr>
            <a:endParaRPr lang="en-US" dirty="0" smtClean="0"/>
          </a:p>
          <a:p>
            <a:pPr lvl="1">
              <a:buFont typeface="Wingdings" pitchFamily="2" charset="2"/>
              <a:buChar char="Ø"/>
              <a:defRPr/>
            </a:pPr>
            <a:endParaRPr lang="en-US" dirty="0"/>
          </a:p>
          <a:p>
            <a:pPr marL="457191" lvl="1" indent="0">
              <a:buNone/>
              <a:defRPr/>
            </a:pPr>
            <a:endParaRPr lang="en-US" dirty="0"/>
          </a:p>
        </p:txBody>
      </p:sp>
      <p:sp>
        <p:nvSpPr>
          <p:cNvPr id="14339" name="Title 1"/>
          <p:cNvSpPr>
            <a:spLocks noGrp="1"/>
          </p:cNvSpPr>
          <p:nvPr>
            <p:ph type="title"/>
          </p:nvPr>
        </p:nvSpPr>
        <p:spPr>
          <a:xfrm>
            <a:off x="200722" y="122663"/>
            <a:ext cx="8452624" cy="1494264"/>
          </a:xfrm>
        </p:spPr>
        <p:txBody>
          <a:bodyPr>
            <a:noAutofit/>
          </a:bodyPr>
          <a:lstStyle/>
          <a:p>
            <a:pPr>
              <a:lnSpc>
                <a:spcPct val="100000"/>
              </a:lnSpc>
            </a:pPr>
            <a:r>
              <a:rPr lang="en-US" sz="3600" b="0" dirty="0"/>
              <a:t>Multiple, Objective, </a:t>
            </a:r>
            <a:br>
              <a:rPr lang="en-US" sz="3600" b="0" dirty="0"/>
            </a:br>
            <a:r>
              <a:rPr lang="en-US" sz="3600" b="0" dirty="0"/>
              <a:t>Educationally </a:t>
            </a:r>
            <a:r>
              <a:rPr lang="en-US" sz="3600" b="0" dirty="0" smtClean="0"/>
              <a:t>Related Selection </a:t>
            </a:r>
            <a:r>
              <a:rPr lang="en-US" sz="3600" b="0" dirty="0"/>
              <a:t>Criteria Considerations</a:t>
            </a:r>
          </a:p>
        </p:txBody>
      </p:sp>
      <p:sp>
        <p:nvSpPr>
          <p:cNvPr id="14340"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63C958A-0D91-470D-B862-55E6AAD00034}" type="slidenum">
              <a:rPr lang="en-US" sz="1200">
                <a:solidFill>
                  <a:schemeClr val="tx1"/>
                </a:solidFill>
              </a:rPr>
              <a:pPr eaLnBrk="1" hangingPunct="1"/>
              <a:t>12</a:t>
            </a:fld>
            <a:endParaRPr lang="en-US" sz="1200">
              <a:solidFill>
                <a:schemeClr val="tx1"/>
              </a:solidFill>
            </a:endParaRPr>
          </a:p>
        </p:txBody>
      </p:sp>
    </p:spTree>
    <p:extLst>
      <p:ext uri="{BB962C8B-B14F-4D97-AF65-F5344CB8AC3E}">
        <p14:creationId xmlns:p14="http://schemas.microsoft.com/office/powerpoint/2010/main" val="340035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15638" y="1929161"/>
            <a:ext cx="8540387" cy="863396"/>
          </a:xfrm>
        </p:spPr>
        <p:txBody>
          <a:bodyPr>
            <a:normAutofit lnSpcReduction="10000"/>
          </a:bodyPr>
          <a:lstStyle/>
          <a:p>
            <a:pPr>
              <a:defRPr/>
            </a:pPr>
            <a:r>
              <a:rPr lang="en-US" sz="3000" dirty="0" smtClean="0"/>
              <a:t>Consideration </a:t>
            </a:r>
            <a:r>
              <a:rPr lang="en-US" sz="3000" i="1" dirty="0" smtClean="0"/>
              <a:t>(continued):</a:t>
            </a:r>
          </a:p>
          <a:p>
            <a:pPr lvl="2">
              <a:buFont typeface="Wingdings" pitchFamily="2" charset="2"/>
              <a:buChar char="§"/>
              <a:defRPr/>
            </a:pPr>
            <a:r>
              <a:rPr lang="en-US" sz="2700" dirty="0" smtClean="0"/>
              <a:t>Examples</a:t>
            </a:r>
          </a:p>
          <a:p>
            <a:pPr>
              <a:buFont typeface="Arial" pitchFamily="34" charset="0"/>
              <a:buChar char="•"/>
              <a:defRPr/>
            </a:pPr>
            <a:endParaRPr lang="en-US" sz="2000" i="1" dirty="0"/>
          </a:p>
          <a:p>
            <a:pPr marL="0" indent="0">
              <a:buNone/>
              <a:defRPr/>
            </a:pPr>
            <a:endParaRPr lang="en-US" dirty="0" smtClean="0"/>
          </a:p>
          <a:p>
            <a:pPr marL="458046" lvl="1" indent="0">
              <a:buNone/>
              <a:defRPr/>
            </a:pPr>
            <a:endParaRPr lang="en-US" dirty="0"/>
          </a:p>
          <a:p>
            <a:pPr marL="857232" lvl="2" indent="0">
              <a:buNone/>
              <a:defRPr/>
            </a:pPr>
            <a:endParaRPr lang="en-US" dirty="0"/>
          </a:p>
          <a:p>
            <a:pPr lvl="1">
              <a:buFont typeface="Wingdings" pitchFamily="2" charset="2"/>
              <a:buChar char="Ø"/>
              <a:defRPr/>
            </a:pPr>
            <a:endParaRPr lang="en-US" dirty="0"/>
          </a:p>
          <a:p>
            <a:pPr marL="457191" lvl="1" indent="0">
              <a:buNone/>
              <a:defRPr/>
            </a:pPr>
            <a:endParaRPr lang="en-US" dirty="0"/>
          </a:p>
        </p:txBody>
      </p:sp>
      <p:sp>
        <p:nvSpPr>
          <p:cNvPr id="15363" name="Title 1"/>
          <p:cNvSpPr>
            <a:spLocks noGrp="1"/>
          </p:cNvSpPr>
          <p:nvPr>
            <p:ph type="title"/>
          </p:nvPr>
        </p:nvSpPr>
        <p:spPr>
          <a:xfrm>
            <a:off x="267629" y="103149"/>
            <a:ext cx="8409033" cy="1524930"/>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8" name="TextBox 7"/>
          <p:cNvSpPr txBox="1"/>
          <p:nvPr/>
        </p:nvSpPr>
        <p:spPr>
          <a:xfrm>
            <a:off x="1645837" y="3195205"/>
            <a:ext cx="3504713" cy="1636568"/>
          </a:xfrm>
          <a:prstGeom prst="rect">
            <a:avLst/>
          </a:prstGeom>
          <a:noFill/>
        </p:spPr>
        <p:txBody>
          <a:bodyPr lIns="122146" tIns="61073" rIns="122146" bIns="61073">
            <a:spAutoFit/>
          </a:bodyPr>
          <a:lstStyle/>
          <a:p>
            <a:pPr marL="342900" indent="-342900">
              <a:buFont typeface="Courier New" pitchFamily="49" charset="0"/>
              <a:buChar char="o"/>
              <a:defRPr/>
            </a:pPr>
            <a:r>
              <a:rPr lang="en-US" sz="2400" dirty="0" smtClean="0"/>
              <a:t>Georgia Milestones</a:t>
            </a:r>
            <a:endParaRPr lang="en-US" sz="2400" dirty="0"/>
          </a:p>
          <a:p>
            <a:pPr marL="342900" indent="-342900">
              <a:buFont typeface="Courier New" pitchFamily="49" charset="0"/>
              <a:buChar char="o"/>
              <a:defRPr/>
            </a:pPr>
            <a:r>
              <a:rPr lang="en-US" sz="2400" dirty="0"/>
              <a:t>ITBS</a:t>
            </a:r>
          </a:p>
          <a:p>
            <a:pPr marL="342900" indent="-342900">
              <a:buFont typeface="Courier New" pitchFamily="49" charset="0"/>
              <a:buChar char="o"/>
              <a:defRPr/>
            </a:pPr>
            <a:r>
              <a:rPr lang="en-US" sz="2400" dirty="0"/>
              <a:t>EOCT</a:t>
            </a:r>
          </a:p>
          <a:p>
            <a:pPr marL="342900" indent="-342900">
              <a:buFont typeface="Courier New" pitchFamily="49" charset="0"/>
              <a:buChar char="o"/>
              <a:defRPr/>
            </a:pPr>
            <a:r>
              <a:rPr lang="en-US" sz="2400" dirty="0"/>
              <a:t>DIBLES</a:t>
            </a:r>
          </a:p>
        </p:txBody>
      </p:sp>
      <p:sp>
        <p:nvSpPr>
          <p:cNvPr id="11" name="TextBox 10"/>
          <p:cNvSpPr txBox="1"/>
          <p:nvPr/>
        </p:nvSpPr>
        <p:spPr>
          <a:xfrm>
            <a:off x="5150550" y="3210359"/>
            <a:ext cx="3692114" cy="1600666"/>
          </a:xfrm>
          <a:prstGeom prst="rect">
            <a:avLst/>
          </a:prstGeom>
          <a:noFill/>
        </p:spPr>
        <p:txBody>
          <a:bodyPr wrap="square" lIns="122146" tIns="61073" rIns="122146" bIns="61073">
            <a:spAutoFit/>
          </a:bodyPr>
          <a:lstStyle/>
          <a:p>
            <a:pPr marL="342900" indent="-342900">
              <a:buFont typeface="Courier New" pitchFamily="49" charset="0"/>
              <a:buChar char="o"/>
              <a:defRPr/>
            </a:pPr>
            <a:r>
              <a:rPr lang="en-US" sz="2400" dirty="0"/>
              <a:t>Benchmark Assessment</a:t>
            </a:r>
          </a:p>
          <a:p>
            <a:pPr marL="342900" indent="-342900">
              <a:buFont typeface="Courier New" pitchFamily="49" charset="0"/>
              <a:buChar char="o"/>
              <a:defRPr/>
            </a:pPr>
            <a:r>
              <a:rPr lang="en-US" sz="2400" dirty="0"/>
              <a:t>Retention</a:t>
            </a:r>
          </a:p>
          <a:p>
            <a:pPr marL="342900" indent="-342900">
              <a:buFont typeface="Courier New" pitchFamily="49" charset="0"/>
              <a:buChar char="o"/>
              <a:defRPr/>
            </a:pPr>
            <a:r>
              <a:rPr lang="en-US" sz="2400" dirty="0"/>
              <a:t>Grades</a:t>
            </a:r>
          </a:p>
          <a:p>
            <a:pPr marL="342900" indent="-342900">
              <a:buFont typeface="Courier New" pitchFamily="49" charset="0"/>
              <a:buChar char="o"/>
              <a:defRPr/>
            </a:pPr>
            <a:r>
              <a:rPr lang="en-US" sz="2400" dirty="0"/>
              <a:t>Universal Screener</a:t>
            </a:r>
          </a:p>
        </p:txBody>
      </p:sp>
      <p:sp>
        <p:nvSpPr>
          <p:cNvPr id="1536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9F8CEF6E-E3F0-4DA1-8810-2B3B88E3A026}" type="slidenum">
              <a:rPr lang="en-US" sz="1200">
                <a:solidFill>
                  <a:schemeClr val="tx1"/>
                </a:solidFill>
              </a:rPr>
              <a:pPr eaLnBrk="1" hangingPunct="1"/>
              <a:t>13</a:t>
            </a:fld>
            <a:endParaRPr lang="en-US" sz="1200">
              <a:solidFill>
                <a:schemeClr val="tx1"/>
              </a:solidFill>
            </a:endParaRPr>
          </a:p>
        </p:txBody>
      </p:sp>
    </p:spTree>
    <p:extLst>
      <p:ext uri="{BB962C8B-B14F-4D97-AF65-F5344CB8AC3E}">
        <p14:creationId xmlns:p14="http://schemas.microsoft.com/office/powerpoint/2010/main" val="2307587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509625" y="1814080"/>
            <a:ext cx="8229182" cy="5043920"/>
          </a:xfrm>
        </p:spPr>
        <p:txBody>
          <a:bodyPr/>
          <a:lstStyle/>
          <a:p>
            <a:pPr>
              <a:buFont typeface="Arial" pitchFamily="34" charset="0"/>
              <a:buChar char="•"/>
              <a:defRPr/>
            </a:pPr>
            <a:r>
              <a:rPr lang="en-US" dirty="0" smtClean="0"/>
              <a:t>Consideration </a:t>
            </a:r>
            <a:r>
              <a:rPr lang="en-US" sz="2000" i="1" dirty="0"/>
              <a:t>(continued):   </a:t>
            </a:r>
          </a:p>
          <a:p>
            <a:pPr lvl="1">
              <a:buFont typeface="Wingdings" pitchFamily="2" charset="2"/>
              <a:buChar char="§"/>
              <a:defRPr/>
            </a:pPr>
            <a:r>
              <a:rPr lang="en-US" sz="2700" dirty="0"/>
              <a:t>Ranking students based on points system</a:t>
            </a:r>
          </a:p>
          <a:p>
            <a:pPr marL="897417" lvl="1" indent="-381705" algn="ctr">
              <a:spcBef>
                <a:spcPts val="0"/>
              </a:spcBef>
              <a:buFont typeface="Wingdings" pitchFamily="2" charset="2"/>
              <a:buChar char="Ø"/>
              <a:tabLst>
                <a:tab pos="1828764" algn="l"/>
                <a:tab pos="4571908" algn="l"/>
              </a:tabLst>
              <a:defRPr/>
            </a:pPr>
            <a:endParaRPr lang="en-US" sz="2000" dirty="0"/>
          </a:p>
        </p:txBody>
      </p:sp>
      <p:sp>
        <p:nvSpPr>
          <p:cNvPr id="16387" name="Title 1"/>
          <p:cNvSpPr>
            <a:spLocks noGrp="1"/>
          </p:cNvSpPr>
          <p:nvPr>
            <p:ph type="title"/>
          </p:nvPr>
        </p:nvSpPr>
        <p:spPr>
          <a:xfrm>
            <a:off x="256478" y="144967"/>
            <a:ext cx="8408020" cy="1483112"/>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Related Selection </a:t>
            </a:r>
            <a:r>
              <a:rPr lang="en-US" sz="3600" b="0" dirty="0"/>
              <a:t>Criteria Considerations</a:t>
            </a:r>
          </a:p>
        </p:txBody>
      </p:sp>
      <p:sp>
        <p:nvSpPr>
          <p:cNvPr id="4" name="Content Placeholder 2"/>
          <p:cNvSpPr txBox="1">
            <a:spLocks/>
          </p:cNvSpPr>
          <p:nvPr/>
        </p:nvSpPr>
        <p:spPr bwMode="auto">
          <a:xfrm>
            <a:off x="908553" y="2866160"/>
            <a:ext cx="8128928" cy="460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1">
              <a:buFont typeface="Courier New" pitchFamily="49" charset="0"/>
              <a:buChar char="o"/>
              <a:defRPr/>
            </a:pPr>
            <a:r>
              <a:rPr lang="en-US" sz="2400" b="1" u="sng" dirty="0"/>
              <a:t>ALL first time 9th Grade Students (as of August 2014)</a:t>
            </a:r>
            <a:r>
              <a:rPr lang="en-US" sz="2400" dirty="0"/>
              <a:t> The multiple selection criteria used will be the CRCT/CRCT-M in Math, English Language Arts and Science and whether or not a student was promoted or administratively placed at the high school. The weight will be as follows</a:t>
            </a:r>
            <a:r>
              <a:rPr lang="en-US" sz="2400" dirty="0" smtClean="0"/>
              <a:t>:</a:t>
            </a:r>
            <a:endParaRPr lang="en-US" sz="2400" dirty="0"/>
          </a:p>
        </p:txBody>
      </p:sp>
      <p:sp>
        <p:nvSpPr>
          <p:cNvPr id="16389"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AED1381-1C69-496C-904F-AD829ECE226C}" type="slidenum">
              <a:rPr lang="en-US" sz="1200">
                <a:solidFill>
                  <a:schemeClr val="tx1"/>
                </a:solidFill>
              </a:rPr>
              <a:pPr eaLnBrk="1" hangingPunct="1"/>
              <a:t>14</a:t>
            </a:fld>
            <a:endParaRPr lang="en-US" sz="1200">
              <a:solidFill>
                <a:schemeClr val="tx1"/>
              </a:solidFill>
            </a:endParaRPr>
          </a:p>
        </p:txBody>
      </p:sp>
    </p:spTree>
    <p:extLst>
      <p:ext uri="{BB962C8B-B14F-4D97-AF65-F5344CB8AC3E}">
        <p14:creationId xmlns:p14="http://schemas.microsoft.com/office/powerpoint/2010/main" val="144978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520015" y="1935308"/>
            <a:ext cx="8229182" cy="5043920"/>
          </a:xfrm>
        </p:spPr>
        <p:txBody>
          <a:bodyPr/>
          <a:lstStyle/>
          <a:p>
            <a:pPr>
              <a:buFont typeface="Arial" pitchFamily="34" charset="0"/>
              <a:buChar char="•"/>
              <a:defRPr/>
            </a:pPr>
            <a:r>
              <a:rPr lang="en-US" dirty="0" smtClean="0"/>
              <a:t>Consideration </a:t>
            </a:r>
            <a:r>
              <a:rPr lang="en-US" sz="2000" i="1" dirty="0"/>
              <a:t>(continued):   </a:t>
            </a:r>
          </a:p>
          <a:p>
            <a:pPr lvl="1">
              <a:buFont typeface="Wingdings" pitchFamily="2" charset="2"/>
              <a:buChar char="§"/>
              <a:defRPr/>
            </a:pPr>
            <a:r>
              <a:rPr lang="en-US" sz="2700" dirty="0"/>
              <a:t>Ranking students based on points system</a:t>
            </a:r>
          </a:p>
          <a:p>
            <a:pPr marL="897417" lvl="1" indent="-381705" algn="ctr">
              <a:spcBef>
                <a:spcPts val="0"/>
              </a:spcBef>
              <a:buFont typeface="Wingdings" pitchFamily="2" charset="2"/>
              <a:buChar char="Ø"/>
              <a:tabLst>
                <a:tab pos="1828764" algn="l"/>
                <a:tab pos="4571908" algn="l"/>
              </a:tabLst>
              <a:defRPr/>
            </a:pPr>
            <a:endParaRPr lang="en-US" sz="2000" dirty="0"/>
          </a:p>
        </p:txBody>
      </p:sp>
      <p:sp>
        <p:nvSpPr>
          <p:cNvPr id="16387" name="Title 1"/>
          <p:cNvSpPr>
            <a:spLocks noGrp="1"/>
          </p:cNvSpPr>
          <p:nvPr>
            <p:ph type="title"/>
          </p:nvPr>
        </p:nvSpPr>
        <p:spPr>
          <a:xfrm>
            <a:off x="200722" y="144966"/>
            <a:ext cx="8319823" cy="1483112"/>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Related Selection </a:t>
            </a:r>
            <a:r>
              <a:rPr lang="en-US" sz="3600" b="0" dirty="0"/>
              <a:t>Criteria Considerations</a:t>
            </a:r>
          </a:p>
        </p:txBody>
      </p:sp>
      <p:sp>
        <p:nvSpPr>
          <p:cNvPr id="4" name="Content Placeholder 2"/>
          <p:cNvSpPr txBox="1">
            <a:spLocks/>
          </p:cNvSpPr>
          <p:nvPr/>
        </p:nvSpPr>
        <p:spPr bwMode="auto">
          <a:xfrm>
            <a:off x="436418" y="2762251"/>
            <a:ext cx="8707581" cy="460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2">
              <a:buFont typeface="Courier New" pitchFamily="49" charset="0"/>
              <a:buChar char="o"/>
              <a:defRPr/>
            </a:pPr>
            <a:r>
              <a:rPr lang="en-US" sz="2000" b="1" dirty="0"/>
              <a:t> </a:t>
            </a:r>
            <a:r>
              <a:rPr lang="en-US" sz="2000" b="1" u="sng" dirty="0" smtClean="0"/>
              <a:t>Selection </a:t>
            </a:r>
            <a:r>
              <a:rPr lang="en-US" sz="2000" b="1" u="sng" dirty="0"/>
              <a:t>Criteria for Student Services in </a:t>
            </a:r>
            <a:r>
              <a:rPr lang="en-US" sz="2000" b="1" u="sng" dirty="0" smtClean="0"/>
              <a:t>Mathematics</a:t>
            </a:r>
          </a:p>
          <a:p>
            <a:pPr marL="684212" lvl="2" indent="0">
              <a:buNone/>
              <a:defRPr/>
            </a:pPr>
            <a:endParaRPr lang="en-US" sz="2000" u="sng" dirty="0">
              <a:solidFill>
                <a:srgbClr val="FF0000"/>
              </a:solidFill>
            </a:endParaRPr>
          </a:p>
          <a:p>
            <a:pPr marL="400789" lvl="1" indent="0">
              <a:buNone/>
              <a:defRPr/>
            </a:pPr>
            <a:r>
              <a:rPr lang="en-US" sz="1800" b="1" dirty="0" smtClean="0">
                <a:solidFill>
                  <a:srgbClr val="FF0000"/>
                </a:solidFill>
              </a:rPr>
              <a:t>	</a:t>
            </a:r>
            <a:r>
              <a:rPr lang="en-US" sz="1800" b="1" u="sng" dirty="0" smtClean="0"/>
              <a:t>2014 </a:t>
            </a:r>
            <a:r>
              <a:rPr lang="en-US" sz="1800" b="1" u="sng" dirty="0"/>
              <a:t>CRCT-M (Math)</a:t>
            </a:r>
            <a:r>
              <a:rPr lang="en-US" sz="1800" b="1" dirty="0"/>
              <a:t> </a:t>
            </a:r>
            <a:r>
              <a:rPr lang="en-US" sz="1800" b="1" dirty="0" smtClean="0"/>
              <a:t>	</a:t>
            </a:r>
            <a:r>
              <a:rPr lang="en-US" sz="1800" b="1" u="sng" dirty="0" smtClean="0"/>
              <a:t>2014 </a:t>
            </a:r>
            <a:r>
              <a:rPr lang="en-US" sz="1800" b="1" u="sng" dirty="0"/>
              <a:t>CRCT (Math)</a:t>
            </a:r>
            <a:r>
              <a:rPr lang="en-US" sz="1800" dirty="0"/>
              <a:t>	 </a:t>
            </a:r>
            <a:r>
              <a:rPr lang="en-US" sz="1800" b="1" u="sng" dirty="0"/>
              <a:t>Promotion or Retention </a:t>
            </a:r>
            <a:r>
              <a:rPr lang="en-US" sz="1800" b="1" u="sng" dirty="0" smtClean="0"/>
              <a:t>FY14  0-5 </a:t>
            </a:r>
            <a:r>
              <a:rPr lang="en-US" sz="1800" dirty="0" smtClean="0"/>
              <a:t>	 	 300</a:t>
            </a:r>
            <a:r>
              <a:rPr lang="en-US" sz="1800" dirty="0"/>
              <a:t>= 5 points               </a:t>
            </a:r>
            <a:r>
              <a:rPr lang="en-US" sz="1800" dirty="0" smtClean="0"/>
              <a:t>  0-750 </a:t>
            </a:r>
            <a:r>
              <a:rPr lang="en-US" sz="1800" dirty="0"/>
              <a:t>= 5 points           </a:t>
            </a:r>
            <a:r>
              <a:rPr lang="en-US" sz="1800" dirty="0" smtClean="0"/>
              <a:t> </a:t>
            </a:r>
            <a:r>
              <a:rPr lang="en-US" sz="1800" dirty="0"/>
              <a:t>Administratively placed = 5 points  </a:t>
            </a:r>
          </a:p>
          <a:p>
            <a:pPr marL="400789" lvl="1" indent="0">
              <a:buNone/>
              <a:defRPr/>
            </a:pPr>
            <a:r>
              <a:rPr lang="en-US" sz="1800" dirty="0"/>
              <a:t>	</a:t>
            </a:r>
            <a:r>
              <a:rPr lang="en-US" sz="1800" dirty="0" smtClean="0"/>
              <a:t> 301- </a:t>
            </a:r>
            <a:r>
              <a:rPr lang="en-US" sz="1800" dirty="0"/>
              <a:t>319 = 4 </a:t>
            </a:r>
            <a:r>
              <a:rPr lang="en-US" sz="1800" dirty="0" smtClean="0"/>
              <a:t>points       751-770 </a:t>
            </a:r>
            <a:r>
              <a:rPr lang="en-US" sz="1800" dirty="0"/>
              <a:t>= 4 points        </a:t>
            </a:r>
            <a:r>
              <a:rPr lang="en-US" sz="1800" dirty="0" smtClean="0"/>
              <a:t>Promoted </a:t>
            </a:r>
            <a:r>
              <a:rPr lang="en-US" sz="1800" dirty="0"/>
              <a:t>= 0 points      </a:t>
            </a:r>
          </a:p>
          <a:p>
            <a:pPr marL="0" indent="0">
              <a:buNone/>
              <a:defRPr/>
            </a:pPr>
            <a:r>
              <a:rPr lang="en-US" sz="1800" dirty="0"/>
              <a:t>	</a:t>
            </a:r>
            <a:r>
              <a:rPr lang="en-US" sz="1800" dirty="0" smtClean="0"/>
              <a:t> 320-329 </a:t>
            </a:r>
            <a:r>
              <a:rPr lang="en-US" sz="1800" dirty="0"/>
              <a:t>= 3 points      </a:t>
            </a:r>
            <a:r>
              <a:rPr lang="en-US" sz="1800" dirty="0" smtClean="0"/>
              <a:t>  771-790 </a:t>
            </a:r>
            <a:r>
              <a:rPr lang="en-US" sz="1800" dirty="0"/>
              <a:t>= 3 points </a:t>
            </a:r>
          </a:p>
          <a:p>
            <a:pPr marL="0" indent="0">
              <a:buNone/>
              <a:defRPr/>
            </a:pPr>
            <a:r>
              <a:rPr lang="en-US" sz="1800" dirty="0"/>
              <a:t>	</a:t>
            </a:r>
            <a:r>
              <a:rPr lang="en-US" sz="1800" dirty="0" smtClean="0"/>
              <a:t> 330-349</a:t>
            </a:r>
            <a:r>
              <a:rPr lang="en-US" sz="1800" dirty="0"/>
              <a:t>= 1 point         </a:t>
            </a:r>
            <a:r>
              <a:rPr lang="en-US" sz="1800" dirty="0" smtClean="0"/>
              <a:t>  791-810 </a:t>
            </a:r>
            <a:r>
              <a:rPr lang="en-US" sz="1800" dirty="0"/>
              <a:t>= 2 </a:t>
            </a:r>
            <a:r>
              <a:rPr lang="en-US" sz="1800" dirty="0" smtClean="0"/>
              <a:t>points</a:t>
            </a:r>
          </a:p>
          <a:p>
            <a:pPr marL="0" indent="0">
              <a:buNone/>
              <a:defRPr/>
            </a:pPr>
            <a:r>
              <a:rPr lang="en-US" sz="1800" dirty="0"/>
              <a:t> </a:t>
            </a:r>
            <a:r>
              <a:rPr lang="en-US" sz="1800" dirty="0" smtClean="0"/>
              <a:t>             Above </a:t>
            </a:r>
            <a:r>
              <a:rPr lang="en-US" sz="1800" dirty="0"/>
              <a:t>350 = 0     </a:t>
            </a:r>
            <a:r>
              <a:rPr lang="en-US" sz="1800" dirty="0" smtClean="0"/>
              <a:t>           811-825 </a:t>
            </a:r>
            <a:r>
              <a:rPr lang="en-US" sz="1800" dirty="0"/>
              <a:t>= 1 point</a:t>
            </a:r>
          </a:p>
          <a:p>
            <a:pPr marL="914382" lvl="2" indent="0">
              <a:buNone/>
              <a:defRPr/>
            </a:pPr>
            <a:endParaRPr lang="en-US" sz="2000" dirty="0">
              <a:solidFill>
                <a:srgbClr val="C00000"/>
              </a:solidFill>
              <a:hlinkClick r:id="rId3" action="ppaction://hlinkfile"/>
            </a:endParaRPr>
          </a:p>
        </p:txBody>
      </p:sp>
      <p:sp>
        <p:nvSpPr>
          <p:cNvPr id="16389"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AED1381-1C69-496C-904F-AD829ECE226C}" type="slidenum">
              <a:rPr lang="en-US" sz="1200">
                <a:solidFill>
                  <a:schemeClr val="tx1"/>
                </a:solidFill>
              </a:rPr>
              <a:pPr eaLnBrk="1" hangingPunct="1"/>
              <a:t>15</a:t>
            </a:fld>
            <a:endParaRPr lang="en-US" sz="1200">
              <a:solidFill>
                <a:schemeClr val="tx1"/>
              </a:solidFill>
            </a:endParaRPr>
          </a:p>
        </p:txBody>
      </p:sp>
    </p:spTree>
    <p:extLst>
      <p:ext uri="{BB962C8B-B14F-4D97-AF65-F5344CB8AC3E}">
        <p14:creationId xmlns:p14="http://schemas.microsoft.com/office/powerpoint/2010/main" val="43663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509625" y="1924484"/>
            <a:ext cx="8229182" cy="4846925"/>
          </a:xfrm>
        </p:spPr>
        <p:txBody>
          <a:bodyPr/>
          <a:lstStyle/>
          <a:p>
            <a:pPr>
              <a:buFont typeface="Arial" pitchFamily="34" charset="0"/>
              <a:buChar char="•"/>
              <a:defRPr/>
            </a:pPr>
            <a:r>
              <a:rPr lang="en-US" dirty="0" smtClean="0"/>
              <a:t>Consideration </a:t>
            </a:r>
            <a:r>
              <a:rPr lang="en-US" sz="2000" i="1" dirty="0"/>
              <a:t>(continued):</a:t>
            </a:r>
            <a:endParaRPr lang="en-US" dirty="0" smtClean="0"/>
          </a:p>
          <a:p>
            <a:pPr lvl="1">
              <a:buFont typeface="Wingdings" pitchFamily="2" charset="2"/>
              <a:buChar char="§"/>
              <a:defRPr/>
            </a:pPr>
            <a:r>
              <a:rPr lang="en-US" sz="2700" dirty="0"/>
              <a:t>Ranking students who were not in the </a:t>
            </a:r>
            <a:r>
              <a:rPr lang="en-US" sz="2700" dirty="0" smtClean="0"/>
              <a:t>school/district </a:t>
            </a:r>
            <a:r>
              <a:rPr lang="en-US" sz="2700" dirty="0"/>
              <a:t>in the previous school year:</a:t>
            </a:r>
          </a:p>
          <a:p>
            <a:pPr lvl="2">
              <a:buFont typeface="Courier New" pitchFamily="49" charset="0"/>
              <a:buChar char="o"/>
              <a:defRPr/>
            </a:pPr>
            <a:r>
              <a:rPr lang="en-US" b="1" dirty="0"/>
              <a:t>Students who come to the school from out-of-state:   </a:t>
            </a:r>
            <a:r>
              <a:rPr lang="en-US" dirty="0"/>
              <a:t>Find data from the student’s record that is a close match to the multiple selection </a:t>
            </a:r>
            <a:r>
              <a:rPr lang="en-US" dirty="0" smtClean="0"/>
              <a:t>criteria </a:t>
            </a:r>
            <a:endParaRPr lang="en-US" dirty="0"/>
          </a:p>
          <a:p>
            <a:pPr lvl="2">
              <a:buFont typeface="Courier New" pitchFamily="49" charset="0"/>
              <a:buChar char="o"/>
              <a:defRPr/>
            </a:pPr>
            <a:r>
              <a:rPr lang="en-US" b="1" dirty="0"/>
              <a:t>Students who enter the school from home school programs:  </a:t>
            </a:r>
            <a:r>
              <a:rPr lang="en-US" dirty="0"/>
              <a:t>Use the cumulative assessments that are in the adopted text for the subject area being </a:t>
            </a:r>
            <a:r>
              <a:rPr lang="en-US" dirty="0" smtClean="0"/>
              <a:t>served  </a:t>
            </a:r>
            <a:endParaRPr lang="en-US" b="1" dirty="0"/>
          </a:p>
          <a:p>
            <a:pPr marL="857232" lvl="2" indent="0">
              <a:buNone/>
              <a:defRPr/>
            </a:pPr>
            <a:endParaRPr lang="en-US" dirty="0"/>
          </a:p>
          <a:p>
            <a:pPr lvl="1">
              <a:buFont typeface="Wingdings" pitchFamily="2" charset="2"/>
              <a:buChar char="Ø"/>
              <a:defRPr/>
            </a:pPr>
            <a:endParaRPr lang="en-US" dirty="0"/>
          </a:p>
          <a:p>
            <a:pPr marL="457191" lvl="1" indent="0">
              <a:buNone/>
              <a:defRPr/>
            </a:pPr>
            <a:endParaRPr lang="en-US" dirty="0"/>
          </a:p>
        </p:txBody>
      </p:sp>
      <p:sp>
        <p:nvSpPr>
          <p:cNvPr id="17411" name="Title 1"/>
          <p:cNvSpPr>
            <a:spLocks noGrp="1"/>
          </p:cNvSpPr>
          <p:nvPr>
            <p:ph type="title"/>
          </p:nvPr>
        </p:nvSpPr>
        <p:spPr>
          <a:xfrm>
            <a:off x="189570" y="100361"/>
            <a:ext cx="8474927" cy="1593357"/>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17412"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FFE3C7C-2C02-4C8A-BA31-AE7C90BD991E}" type="slidenum">
              <a:rPr lang="en-US" sz="1200">
                <a:solidFill>
                  <a:schemeClr val="tx1"/>
                </a:solidFill>
              </a:rPr>
              <a:pPr eaLnBrk="1" hangingPunct="1"/>
              <a:t>16</a:t>
            </a:fld>
            <a:endParaRPr lang="en-US" sz="1200">
              <a:solidFill>
                <a:schemeClr val="tx1"/>
              </a:solidFill>
            </a:endParaRPr>
          </a:p>
        </p:txBody>
      </p:sp>
    </p:spTree>
    <p:extLst>
      <p:ext uri="{BB962C8B-B14F-4D97-AF65-F5344CB8AC3E}">
        <p14:creationId xmlns:p14="http://schemas.microsoft.com/office/powerpoint/2010/main" val="2654022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78296" y="2011075"/>
            <a:ext cx="8229182" cy="4846925"/>
          </a:xfrm>
        </p:spPr>
        <p:txBody>
          <a:bodyPr/>
          <a:lstStyle/>
          <a:p>
            <a:pPr>
              <a:buFont typeface="Arial" pitchFamily="34" charset="0"/>
              <a:buChar char="•"/>
              <a:defRPr/>
            </a:pPr>
            <a:r>
              <a:rPr lang="en-US" dirty="0" smtClean="0"/>
              <a:t>Consideration </a:t>
            </a:r>
            <a:r>
              <a:rPr lang="en-US" sz="2000" i="1" dirty="0"/>
              <a:t>(continued):</a:t>
            </a:r>
            <a:endParaRPr lang="en-US" dirty="0" smtClean="0"/>
          </a:p>
          <a:p>
            <a:pPr lvl="1">
              <a:buFont typeface="Wingdings" pitchFamily="2" charset="2"/>
              <a:buChar char="§"/>
              <a:defRPr/>
            </a:pPr>
            <a:r>
              <a:rPr lang="en-US" sz="2700" dirty="0"/>
              <a:t>Ranking students who were not in the school/district in the previous school year:</a:t>
            </a:r>
          </a:p>
          <a:p>
            <a:pPr lvl="2">
              <a:buFont typeface="Courier New" pitchFamily="49" charset="0"/>
              <a:buChar char="o"/>
              <a:defRPr/>
            </a:pPr>
            <a:r>
              <a:rPr lang="en-US" b="1" dirty="0"/>
              <a:t>Students who enter through out the school year:  </a:t>
            </a:r>
            <a:r>
              <a:rPr lang="en-US" dirty="0"/>
              <a:t>Apply the multiple selection criteria then place the student in the rank order and serve the student according to the rank order with the next available opening    </a:t>
            </a:r>
          </a:p>
          <a:p>
            <a:pPr lvl="1">
              <a:buFont typeface="Wingdings" pitchFamily="2" charset="2"/>
              <a:buChar char="Ø"/>
              <a:defRPr/>
            </a:pPr>
            <a:endParaRPr lang="en-US" dirty="0"/>
          </a:p>
          <a:p>
            <a:pPr marL="457191" lvl="1" indent="0">
              <a:buNone/>
              <a:defRPr/>
            </a:pPr>
            <a:endParaRPr lang="en-US" dirty="0"/>
          </a:p>
        </p:txBody>
      </p:sp>
      <p:sp>
        <p:nvSpPr>
          <p:cNvPr id="18435" name="Title 1"/>
          <p:cNvSpPr>
            <a:spLocks noGrp="1"/>
          </p:cNvSpPr>
          <p:nvPr>
            <p:ph type="title"/>
          </p:nvPr>
        </p:nvSpPr>
        <p:spPr>
          <a:xfrm>
            <a:off x="211872" y="100361"/>
            <a:ext cx="8454041" cy="1550019"/>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1843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10187D6-530D-4202-A20A-E202E34904F8}" type="slidenum">
              <a:rPr lang="en-US" sz="1200">
                <a:solidFill>
                  <a:schemeClr val="tx1"/>
                </a:solidFill>
              </a:rPr>
              <a:pPr eaLnBrk="1" hangingPunct="1"/>
              <a:t>17</a:t>
            </a:fld>
            <a:endParaRPr lang="en-US" sz="1200">
              <a:solidFill>
                <a:schemeClr val="tx1"/>
              </a:solidFill>
            </a:endParaRPr>
          </a:p>
        </p:txBody>
      </p:sp>
    </p:spTree>
    <p:extLst>
      <p:ext uri="{BB962C8B-B14F-4D97-AF65-F5344CB8AC3E}">
        <p14:creationId xmlns:p14="http://schemas.microsoft.com/office/powerpoint/2010/main" val="762230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3024" y="122664"/>
            <a:ext cx="8472132" cy="1527716"/>
          </a:xfrm>
        </p:spPr>
        <p:txBody>
          <a:bodyPr>
            <a:noAutofit/>
          </a:bodyPr>
          <a:lstStyle/>
          <a:p>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a:t>
            </a:r>
            <a:r>
              <a:rPr lang="en-US" sz="3600" b="0" dirty="0" smtClean="0"/>
              <a:t/>
            </a:r>
            <a:br>
              <a:rPr lang="en-US" sz="3600" b="0" dirty="0" smtClean="0"/>
            </a:br>
            <a:r>
              <a:rPr lang="en-US" sz="3600" b="0" dirty="0" smtClean="0"/>
              <a:t>Criteria </a:t>
            </a:r>
            <a:r>
              <a:rPr lang="en-US" sz="3600" b="0" dirty="0"/>
              <a:t>Considerations</a:t>
            </a:r>
          </a:p>
        </p:txBody>
      </p:sp>
      <p:sp>
        <p:nvSpPr>
          <p:cNvPr id="34819" name="Content Placeholder 2"/>
          <p:cNvSpPr>
            <a:spLocks noGrp="1"/>
          </p:cNvSpPr>
          <p:nvPr>
            <p:ph idx="1"/>
          </p:nvPr>
        </p:nvSpPr>
        <p:spPr>
          <a:xfrm>
            <a:off x="499182" y="2011075"/>
            <a:ext cx="8229182" cy="4846925"/>
          </a:xfrm>
        </p:spPr>
        <p:txBody>
          <a:bodyPr/>
          <a:lstStyle/>
          <a:p>
            <a:pPr>
              <a:buFont typeface="Arial" pitchFamily="34" charset="0"/>
              <a:buChar char="•"/>
              <a:defRPr/>
            </a:pPr>
            <a:r>
              <a:rPr lang="en-US" dirty="0" smtClean="0"/>
              <a:t>Consideration </a:t>
            </a:r>
            <a:r>
              <a:rPr lang="en-US" sz="2000" i="1" dirty="0"/>
              <a:t>(continued):</a:t>
            </a:r>
            <a:endParaRPr lang="en-US" dirty="0" smtClean="0"/>
          </a:p>
          <a:p>
            <a:pPr lvl="1">
              <a:buFont typeface="Wingdings" pitchFamily="2" charset="2"/>
              <a:buChar char="§"/>
              <a:defRPr/>
            </a:pPr>
            <a:r>
              <a:rPr lang="en-US" sz="2700" dirty="0"/>
              <a:t>Ranking students with disabilities:</a:t>
            </a:r>
          </a:p>
          <a:p>
            <a:pPr lvl="2">
              <a:buFont typeface="Courier New" pitchFamily="49" charset="0"/>
              <a:buChar char="o"/>
              <a:defRPr/>
            </a:pPr>
            <a:r>
              <a:rPr lang="en-US" b="1" dirty="0"/>
              <a:t>Students with disabilities who have a CRCT score or an EOCT score:  </a:t>
            </a:r>
            <a:r>
              <a:rPr lang="en-US" dirty="0"/>
              <a:t>Apply the weighting based on the student’s score on the </a:t>
            </a:r>
            <a:r>
              <a:rPr lang="en-US" dirty="0" smtClean="0"/>
              <a:t>test</a:t>
            </a:r>
            <a:endParaRPr lang="en-US" dirty="0"/>
          </a:p>
          <a:p>
            <a:pPr lvl="2">
              <a:buFont typeface="Courier New" pitchFamily="49" charset="0"/>
              <a:buChar char="o"/>
              <a:defRPr/>
            </a:pPr>
            <a:r>
              <a:rPr lang="en-US" b="1" dirty="0"/>
              <a:t>Students with disabilities who have a CRCT-M score:  </a:t>
            </a:r>
            <a:r>
              <a:rPr lang="en-US" dirty="0"/>
              <a:t>Weights given to the scores identified as most at-risk must match weights used for </a:t>
            </a:r>
            <a:r>
              <a:rPr lang="en-US" dirty="0" smtClean="0"/>
              <a:t>CRCT</a:t>
            </a:r>
          </a:p>
          <a:p>
            <a:pPr lvl="2">
              <a:buFont typeface="Courier New" pitchFamily="49" charset="0"/>
              <a:buChar char="o"/>
              <a:defRPr/>
            </a:pPr>
            <a:r>
              <a:rPr lang="en-US" dirty="0" smtClean="0"/>
              <a:t>Apply </a:t>
            </a:r>
            <a:r>
              <a:rPr lang="en-US" dirty="0"/>
              <a:t>the weighting based on the student’s score on the </a:t>
            </a:r>
            <a:r>
              <a:rPr lang="en-US" dirty="0" smtClean="0"/>
              <a:t>test</a:t>
            </a:r>
            <a:endParaRPr lang="en-US" dirty="0"/>
          </a:p>
          <a:p>
            <a:pPr marL="914382" lvl="2" indent="0">
              <a:buNone/>
              <a:tabLst>
                <a:tab pos="1828764" algn="l"/>
                <a:tab pos="4571908" algn="l"/>
              </a:tabLst>
              <a:defRPr/>
            </a:pPr>
            <a:r>
              <a:rPr lang="en-US" sz="900" b="1" dirty="0"/>
              <a:t>	</a:t>
            </a:r>
            <a:endParaRPr lang="en-US" b="1" dirty="0"/>
          </a:p>
          <a:p>
            <a:pPr lvl="2">
              <a:buFont typeface="Calibri" pitchFamily="34" charset="0"/>
              <a:buChar char="–"/>
              <a:defRPr/>
            </a:pPr>
            <a:endParaRPr lang="en-US" b="1" dirty="0"/>
          </a:p>
          <a:p>
            <a:pPr marL="857232" lvl="2" indent="0">
              <a:buNone/>
              <a:defRPr/>
            </a:pPr>
            <a:endParaRPr lang="en-US" dirty="0"/>
          </a:p>
          <a:p>
            <a:pPr lvl="1">
              <a:buFont typeface="Wingdings" pitchFamily="2" charset="2"/>
              <a:buChar char="Ø"/>
              <a:defRPr/>
            </a:pPr>
            <a:endParaRPr lang="en-US" dirty="0"/>
          </a:p>
          <a:p>
            <a:pPr marL="457191" lvl="1" indent="0">
              <a:buNone/>
              <a:defRPr/>
            </a:pPr>
            <a:endParaRPr lang="en-US" dirty="0"/>
          </a:p>
        </p:txBody>
      </p:sp>
      <p:sp>
        <p:nvSpPr>
          <p:cNvPr id="19460"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5963146D-D1D4-4BAC-B83A-A5DA0B8E5B70}" type="slidenum">
              <a:rPr lang="en-US" sz="1200">
                <a:solidFill>
                  <a:schemeClr val="tx1"/>
                </a:solidFill>
              </a:rPr>
              <a:pPr eaLnBrk="1" hangingPunct="1"/>
              <a:t>18</a:t>
            </a:fld>
            <a:endParaRPr lang="en-US" sz="1200">
              <a:solidFill>
                <a:schemeClr val="tx1"/>
              </a:solidFill>
            </a:endParaRPr>
          </a:p>
        </p:txBody>
      </p:sp>
    </p:spTree>
    <p:extLst>
      <p:ext uri="{BB962C8B-B14F-4D97-AF65-F5344CB8AC3E}">
        <p14:creationId xmlns:p14="http://schemas.microsoft.com/office/powerpoint/2010/main" val="1557853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45327" y="122663"/>
            <a:ext cx="8399701" cy="1516566"/>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34819" name="Content Placeholder 2"/>
          <p:cNvSpPr>
            <a:spLocks noGrp="1"/>
          </p:cNvSpPr>
          <p:nvPr>
            <p:ph idx="1"/>
          </p:nvPr>
        </p:nvSpPr>
        <p:spPr>
          <a:xfrm>
            <a:off x="426028" y="1881188"/>
            <a:ext cx="8229182" cy="4846925"/>
          </a:xfrm>
        </p:spPr>
        <p:txBody>
          <a:bodyPr/>
          <a:lstStyle/>
          <a:p>
            <a:pPr>
              <a:buFont typeface="Arial" pitchFamily="34" charset="0"/>
              <a:buChar char="•"/>
              <a:defRPr/>
            </a:pPr>
            <a:r>
              <a:rPr lang="en-US" dirty="0" smtClean="0"/>
              <a:t>Consideration </a:t>
            </a:r>
            <a:r>
              <a:rPr lang="en-US" sz="2400" i="1" dirty="0"/>
              <a:t>(continued):</a:t>
            </a:r>
            <a:endParaRPr lang="en-US" sz="2700" dirty="0"/>
          </a:p>
          <a:p>
            <a:pPr lvl="1">
              <a:buFont typeface="Wingdings" pitchFamily="2" charset="2"/>
              <a:buChar char="§"/>
              <a:defRPr/>
            </a:pPr>
            <a:r>
              <a:rPr lang="en-US" sz="2700" dirty="0"/>
              <a:t>Ranking students with disabilities:</a:t>
            </a:r>
          </a:p>
          <a:p>
            <a:pPr lvl="2">
              <a:buFont typeface="Courier New" pitchFamily="49" charset="0"/>
              <a:buChar char="o"/>
              <a:defRPr/>
            </a:pPr>
            <a:r>
              <a:rPr lang="en-US" b="1" dirty="0"/>
              <a:t>Students with disabilities who have a Georgia Alternate Assessment (GAA) score: </a:t>
            </a:r>
            <a:r>
              <a:rPr lang="en-US" dirty="0"/>
              <a:t>  Weights given to the scores identified as most at-risk must match weights used for CRCT. Apply the weighting based on the student’s score on the </a:t>
            </a:r>
            <a:r>
              <a:rPr lang="en-US" dirty="0" smtClean="0"/>
              <a:t>test</a:t>
            </a:r>
            <a:endParaRPr lang="en-US" dirty="0"/>
          </a:p>
          <a:p>
            <a:pPr marL="913527" lvl="2" indent="0">
              <a:buNone/>
              <a:defRPr/>
            </a:pPr>
            <a:r>
              <a:rPr lang="en-US" sz="2500" b="1" dirty="0"/>
              <a:t>		</a:t>
            </a:r>
            <a:r>
              <a:rPr lang="en-US" dirty="0"/>
              <a:t>Emerging Progress (Basic/Does Not Meet) = 5 points</a:t>
            </a:r>
          </a:p>
          <a:p>
            <a:pPr marL="1371573" lvl="3" indent="0">
              <a:buNone/>
              <a:defRPr/>
            </a:pPr>
            <a:r>
              <a:rPr lang="en-US" sz="2000" dirty="0"/>
              <a:t>	Established Progress (Proficient/Meets) = 3 points</a:t>
            </a:r>
          </a:p>
          <a:p>
            <a:pPr marL="1371573" lvl="3" indent="0">
              <a:buNone/>
              <a:defRPr/>
            </a:pPr>
            <a:r>
              <a:rPr lang="en-US" sz="2000" dirty="0"/>
              <a:t>	Extending Progress (Advanced/Exceeds) = 0 points</a:t>
            </a:r>
          </a:p>
          <a:p>
            <a:pPr marL="1371573" lvl="3" indent="0">
              <a:buNone/>
              <a:defRPr/>
            </a:pPr>
            <a:endParaRPr lang="en-US" sz="1600" dirty="0"/>
          </a:p>
          <a:p>
            <a:pPr lvl="1">
              <a:buFont typeface="Wingdings" pitchFamily="2" charset="2"/>
              <a:buChar char="Ø"/>
              <a:defRPr/>
            </a:pPr>
            <a:endParaRPr lang="en-US" dirty="0"/>
          </a:p>
          <a:p>
            <a:pPr marL="457191" lvl="1" indent="0">
              <a:buNone/>
              <a:defRPr/>
            </a:pPr>
            <a:endParaRPr lang="en-US" dirty="0"/>
          </a:p>
        </p:txBody>
      </p:sp>
      <p:sp>
        <p:nvSpPr>
          <p:cNvPr id="20484"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29954EB8-50CD-4588-B97E-6B67B94CC20C}" type="slidenum">
              <a:rPr lang="en-US" sz="1200">
                <a:solidFill>
                  <a:schemeClr val="tx1"/>
                </a:solidFill>
              </a:rPr>
              <a:pPr eaLnBrk="1" hangingPunct="1"/>
              <a:t>19</a:t>
            </a:fld>
            <a:endParaRPr lang="en-US" sz="1200">
              <a:solidFill>
                <a:schemeClr val="tx1"/>
              </a:solidFill>
            </a:endParaRPr>
          </a:p>
        </p:txBody>
      </p:sp>
    </p:spTree>
    <p:extLst>
      <p:ext uri="{BB962C8B-B14F-4D97-AF65-F5344CB8AC3E}">
        <p14:creationId xmlns:p14="http://schemas.microsoft.com/office/powerpoint/2010/main" val="40082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33815" y="111512"/>
            <a:ext cx="8152334" cy="1052270"/>
          </a:xfrm>
        </p:spPr>
        <p:txBody>
          <a:bodyPr>
            <a:normAutofit/>
          </a:bodyPr>
          <a:lstStyle/>
          <a:p>
            <a:pPr eaLnBrk="1" hangingPunct="1"/>
            <a:r>
              <a:rPr lang="en-US" sz="3600" b="0" dirty="0">
                <a:cs typeface="Times New Roman" pitchFamily="18" charset="0"/>
              </a:rPr>
              <a:t>Presenters</a:t>
            </a:r>
          </a:p>
        </p:txBody>
      </p:sp>
      <p:sp>
        <p:nvSpPr>
          <p:cNvPr id="5123" name="Rectangle 5"/>
          <p:cNvSpPr>
            <a:spLocks noGrp="1" noChangeArrowheads="1"/>
          </p:cNvSpPr>
          <p:nvPr>
            <p:ph type="subTitle" idx="4294967295"/>
          </p:nvPr>
        </p:nvSpPr>
        <p:spPr>
          <a:xfrm>
            <a:off x="1" y="2604223"/>
            <a:ext cx="8001523" cy="2896466"/>
          </a:xfrm>
        </p:spPr>
        <p:txBody>
          <a:bodyPr/>
          <a:lstStyle/>
          <a:p>
            <a:pPr algn="ctr">
              <a:buFont typeface="Arial" charset="0"/>
              <a:buNone/>
            </a:pPr>
            <a:endParaRPr lang="en-US" sz="2000" b="1"/>
          </a:p>
          <a:p>
            <a:pPr algn="ctr">
              <a:buFont typeface="Arial" charset="0"/>
              <a:buNone/>
            </a:pPr>
            <a:endParaRPr lang="en-US" sz="2000" b="1"/>
          </a:p>
          <a:p>
            <a:pPr algn="ctr">
              <a:buFont typeface="Arial" charset="0"/>
              <a:buNone/>
            </a:pPr>
            <a:endParaRPr lang="en-US" sz="2000" b="1"/>
          </a:p>
          <a:p>
            <a:pPr algn="ctr">
              <a:buFont typeface="Arial" charset="0"/>
              <a:buNone/>
            </a:pPr>
            <a:endParaRPr lang="en-US" sz="2000" b="1"/>
          </a:p>
        </p:txBody>
      </p:sp>
      <p:sp>
        <p:nvSpPr>
          <p:cNvPr id="7172" name="Rectangle 4"/>
          <p:cNvSpPr>
            <a:spLocks noChangeArrowheads="1"/>
          </p:cNvSpPr>
          <p:nvPr/>
        </p:nvSpPr>
        <p:spPr bwMode="auto">
          <a:xfrm>
            <a:off x="1002540" y="1352983"/>
            <a:ext cx="7017780" cy="2528455"/>
          </a:xfrm>
          <a:prstGeom prst="rect">
            <a:avLst/>
          </a:prstGeom>
          <a:noFill/>
          <a:ln w="9525">
            <a:noFill/>
            <a:miter lim="800000"/>
            <a:headEnd/>
            <a:tailEnd/>
          </a:ln>
        </p:spPr>
        <p:txBody>
          <a:bodyPr lIns="91438" tIns="45719" rIns="91438" bIns="45719">
            <a:spAutoFit/>
          </a:bodyPr>
          <a:lstStyle/>
          <a:p>
            <a:pPr algn="ctr">
              <a:buFont typeface="Arial" pitchFamily="34" charset="0"/>
              <a:buNone/>
              <a:defRPr/>
            </a:pPr>
            <a:r>
              <a:rPr lang="en-US" sz="2700" b="1" dirty="0">
                <a:cs typeface="Times New Roman" pitchFamily="18" charset="0"/>
              </a:rPr>
              <a:t>Grace McElveen</a:t>
            </a:r>
          </a:p>
          <a:p>
            <a:pPr algn="ctr">
              <a:defRPr/>
            </a:pPr>
            <a:r>
              <a:rPr lang="en-US" sz="2700" b="1" dirty="0">
                <a:cs typeface="Times New Roman" pitchFamily="18" charset="0"/>
              </a:rPr>
              <a:t>Georgia Department of Education </a:t>
            </a:r>
          </a:p>
          <a:p>
            <a:pPr algn="ctr">
              <a:defRPr/>
            </a:pPr>
            <a:r>
              <a:rPr lang="en-US" sz="2700" b="1" dirty="0">
                <a:cs typeface="Times New Roman" pitchFamily="18" charset="0"/>
              </a:rPr>
              <a:t>Title I Education Program Specialist</a:t>
            </a:r>
          </a:p>
          <a:p>
            <a:pPr algn="ctr">
              <a:lnSpc>
                <a:spcPct val="90000"/>
              </a:lnSpc>
              <a:buFont typeface="Wingdings 2" pitchFamily="18" charset="2"/>
              <a:buNone/>
              <a:defRPr/>
            </a:pPr>
            <a:r>
              <a:rPr lang="en-US" sz="2700" b="1" dirty="0">
                <a:cs typeface="Times New Roman" pitchFamily="18" charset="0"/>
                <a:hlinkClick r:id="rId3"/>
              </a:rPr>
              <a:t>gmcelveen@doe.k12.ga.us</a:t>
            </a:r>
            <a:endParaRPr lang="en-US" sz="2700" b="1" dirty="0">
              <a:cs typeface="Times New Roman" pitchFamily="18" charset="0"/>
              <a:hlinkClick r:id="rId4"/>
            </a:endParaRPr>
          </a:p>
          <a:p>
            <a:pPr algn="ctr">
              <a:lnSpc>
                <a:spcPct val="90000"/>
              </a:lnSpc>
              <a:buFont typeface="Wingdings 2" pitchFamily="18" charset="2"/>
              <a:buNone/>
              <a:defRPr/>
            </a:pPr>
            <a:r>
              <a:rPr lang="en-US" sz="2700" dirty="0">
                <a:cs typeface="Times New Roman" pitchFamily="18" charset="0"/>
              </a:rPr>
              <a:t>(</a:t>
            </a:r>
            <a:r>
              <a:rPr lang="en-US" sz="2700" b="1" dirty="0">
                <a:cs typeface="Times New Roman" pitchFamily="18" charset="0"/>
              </a:rPr>
              <a:t>912) 334-0802</a:t>
            </a:r>
            <a:endParaRPr lang="en-US" sz="2700" dirty="0">
              <a:latin typeface="Times New Roman" pitchFamily="18" charset="0"/>
              <a:cs typeface="Times New Roman" pitchFamily="18" charset="0"/>
            </a:endParaRPr>
          </a:p>
          <a:p>
            <a:pPr algn="ctr">
              <a:buFont typeface="Wingdings" pitchFamily="2" charset="2"/>
              <a:buNone/>
              <a:defRPr/>
            </a:pPr>
            <a:endParaRPr lang="en-US" sz="2700" dirty="0">
              <a:latin typeface="Times New Roman" pitchFamily="18" charset="0"/>
              <a:cs typeface="Times New Roman" pitchFamily="18" charset="0"/>
            </a:endParaRPr>
          </a:p>
        </p:txBody>
      </p:sp>
      <p:sp>
        <p:nvSpPr>
          <p:cNvPr id="6" name="Rectangle 5"/>
          <p:cNvSpPr/>
          <p:nvPr/>
        </p:nvSpPr>
        <p:spPr>
          <a:xfrm>
            <a:off x="1002541" y="3636819"/>
            <a:ext cx="7199491" cy="2359602"/>
          </a:xfrm>
          <a:prstGeom prst="rect">
            <a:avLst/>
          </a:prstGeom>
        </p:spPr>
        <p:txBody>
          <a:bodyPr lIns="91438" tIns="45719" rIns="91438" bIns="45719">
            <a:spAutoFit/>
          </a:bodyPr>
          <a:lstStyle/>
          <a:p>
            <a:pPr algn="ctr">
              <a:defRPr/>
            </a:pPr>
            <a:r>
              <a:rPr lang="en-US" sz="2700" b="1" dirty="0">
                <a:cs typeface="Times New Roman" pitchFamily="18" charset="0"/>
              </a:rPr>
              <a:t>Marijo Pitts-Sheffield</a:t>
            </a:r>
          </a:p>
          <a:p>
            <a:pPr algn="ctr">
              <a:defRPr/>
            </a:pPr>
            <a:r>
              <a:rPr lang="en-US" sz="2700" b="1" dirty="0">
                <a:cs typeface="Times New Roman" pitchFamily="18" charset="0"/>
              </a:rPr>
              <a:t>Georgia Department of Education </a:t>
            </a:r>
          </a:p>
          <a:p>
            <a:pPr algn="ctr">
              <a:defRPr/>
            </a:pPr>
            <a:r>
              <a:rPr lang="en-US" sz="2700" b="1" dirty="0">
                <a:cs typeface="Times New Roman" pitchFamily="18" charset="0"/>
              </a:rPr>
              <a:t>Title I Education Program Specialist</a:t>
            </a:r>
          </a:p>
          <a:p>
            <a:pPr algn="ctr">
              <a:lnSpc>
                <a:spcPct val="90000"/>
              </a:lnSpc>
              <a:defRPr/>
            </a:pPr>
            <a:r>
              <a:rPr lang="en-US" sz="2700" b="1" dirty="0">
                <a:cs typeface="Times New Roman" pitchFamily="18" charset="0"/>
                <a:hlinkClick r:id="rId4"/>
              </a:rPr>
              <a:t>mpitts@doe.k12.ga.us</a:t>
            </a:r>
          </a:p>
          <a:p>
            <a:pPr algn="ctr">
              <a:lnSpc>
                <a:spcPct val="90000"/>
              </a:lnSpc>
              <a:defRPr/>
            </a:pPr>
            <a:r>
              <a:rPr lang="en-US" sz="2700" b="1" dirty="0">
                <a:cs typeface="Times New Roman" pitchFamily="18" charset="0"/>
              </a:rPr>
              <a:t>(912) 269-1216</a:t>
            </a:r>
          </a:p>
          <a:p>
            <a:pPr algn="ctr">
              <a:buFont typeface="Wingdings" pitchFamily="2" charset="2"/>
              <a:buNone/>
              <a:defRPr/>
            </a:pPr>
            <a:r>
              <a:rPr lang="en-US" dirty="0">
                <a:latin typeface="+mn-lt"/>
              </a:rPr>
              <a:t> </a:t>
            </a:r>
          </a:p>
        </p:txBody>
      </p:sp>
      <p:sp>
        <p:nvSpPr>
          <p:cNvPr id="512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774A4DA-B6AE-4EA8-A8D5-6BFF0FB6501E}" type="slidenum">
              <a:rPr lang="en-US" sz="1200">
                <a:solidFill>
                  <a:schemeClr val="tx1"/>
                </a:solidFill>
              </a:rPr>
              <a:pPr eaLnBrk="1" hangingPunct="1"/>
              <a:t>2</a:t>
            </a:fld>
            <a:endParaRPr lang="en-US" sz="1200">
              <a:solidFill>
                <a:schemeClr val="tx1"/>
              </a:solidFill>
            </a:endParaRPr>
          </a:p>
        </p:txBody>
      </p:sp>
    </p:spTree>
    <p:extLst>
      <p:ext uri="{BB962C8B-B14F-4D97-AF65-F5344CB8AC3E}">
        <p14:creationId xmlns:p14="http://schemas.microsoft.com/office/powerpoint/2010/main" val="95499338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11872" y="122663"/>
            <a:ext cx="8474719" cy="1516566"/>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21507" name="Content Placeholder 2"/>
          <p:cNvSpPr>
            <a:spLocks noGrp="1"/>
          </p:cNvSpPr>
          <p:nvPr>
            <p:ph idx="1"/>
          </p:nvPr>
        </p:nvSpPr>
        <p:spPr>
          <a:xfrm>
            <a:off x="405246" y="1839625"/>
            <a:ext cx="8229182" cy="4846925"/>
          </a:xfrm>
        </p:spPr>
        <p:txBody>
          <a:bodyPr/>
          <a:lstStyle/>
          <a:p>
            <a:r>
              <a:rPr lang="en-US" dirty="0" smtClean="0"/>
              <a:t>Consideration </a:t>
            </a:r>
            <a:r>
              <a:rPr lang="en-US" sz="2400" i="1" dirty="0"/>
              <a:t>(continued):</a:t>
            </a:r>
            <a:endParaRPr lang="en-US" sz="2700" dirty="0"/>
          </a:p>
          <a:p>
            <a:pPr lvl="1">
              <a:buFont typeface="Wingdings" pitchFamily="2" charset="2"/>
              <a:buChar char="§"/>
            </a:pPr>
            <a:r>
              <a:rPr lang="en-US" sz="2700" dirty="0"/>
              <a:t>Ranking students with disabilities:</a:t>
            </a:r>
          </a:p>
          <a:p>
            <a:pPr lvl="2">
              <a:buFont typeface="Courier New" pitchFamily="49" charset="0"/>
              <a:buChar char="o"/>
            </a:pPr>
            <a:r>
              <a:rPr lang="en-US" dirty="0" smtClean="0"/>
              <a:t>If an IEP requires special accommodations for a student with disabilities, such as a paraprofessional or interpreter, then the special education department must provide for that accommodation</a:t>
            </a:r>
          </a:p>
          <a:p>
            <a:pPr lvl="2">
              <a:buFont typeface="Courier New" pitchFamily="49" charset="0"/>
              <a:buChar char="o"/>
            </a:pPr>
            <a:r>
              <a:rPr lang="en-US" dirty="0" smtClean="0"/>
              <a:t>If an IEP requires special accommodations for a student with disabilities, such as special seating or more time to complete a task, then the Title I program can provide for that accommodation since the costs are minimal</a:t>
            </a:r>
          </a:p>
        </p:txBody>
      </p:sp>
      <p:sp>
        <p:nvSpPr>
          <p:cNvPr id="21508"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516CE8A-E17F-40AE-B29B-576E81FAE683}" type="slidenum">
              <a:rPr lang="en-US" sz="1200">
                <a:solidFill>
                  <a:schemeClr val="tx1"/>
                </a:solidFill>
              </a:rPr>
              <a:pPr eaLnBrk="1" hangingPunct="1"/>
              <a:t>20</a:t>
            </a:fld>
            <a:endParaRPr lang="en-US" sz="1200">
              <a:solidFill>
                <a:schemeClr val="tx1"/>
              </a:solidFill>
            </a:endParaRPr>
          </a:p>
        </p:txBody>
      </p:sp>
    </p:spTree>
    <p:extLst>
      <p:ext uri="{BB962C8B-B14F-4D97-AF65-F5344CB8AC3E}">
        <p14:creationId xmlns:p14="http://schemas.microsoft.com/office/powerpoint/2010/main" val="1553938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0722" y="156116"/>
            <a:ext cx="8485870" cy="1460811"/>
          </a:xfrm>
        </p:spPr>
        <p:txBody>
          <a:bodyPr>
            <a:noAutofit/>
          </a:bodyPr>
          <a:lstStyle/>
          <a:p>
            <a:pPr>
              <a:lnSpc>
                <a:spcPct val="100000"/>
              </a:lnSpc>
            </a:pPr>
            <a:r>
              <a:rPr lang="en-US" sz="3600" b="0" dirty="0"/>
              <a:t>Multiple, Objective, </a:t>
            </a:r>
            <a:r>
              <a:rPr lang="en-US" sz="3600" b="0" dirty="0" smtClean="0"/>
              <a:t/>
            </a:r>
            <a:br>
              <a:rPr lang="en-US" sz="3600" b="0" dirty="0" smtClean="0"/>
            </a:br>
            <a:r>
              <a:rPr lang="en-US" sz="3600" b="0" dirty="0" smtClean="0"/>
              <a:t>Educationally </a:t>
            </a:r>
            <a:r>
              <a:rPr lang="en-US" sz="3600" b="0" dirty="0"/>
              <a:t>Related Selection Criteria Considerations</a:t>
            </a:r>
          </a:p>
        </p:txBody>
      </p:sp>
      <p:sp>
        <p:nvSpPr>
          <p:cNvPr id="34819" name="Content Placeholder 2"/>
          <p:cNvSpPr>
            <a:spLocks noGrp="1"/>
          </p:cNvSpPr>
          <p:nvPr>
            <p:ph idx="1"/>
          </p:nvPr>
        </p:nvSpPr>
        <p:spPr>
          <a:xfrm>
            <a:off x="405246" y="1839624"/>
            <a:ext cx="8229182" cy="4846925"/>
          </a:xfrm>
        </p:spPr>
        <p:txBody>
          <a:bodyPr/>
          <a:lstStyle/>
          <a:p>
            <a:pPr>
              <a:buFont typeface="Arial" pitchFamily="34" charset="0"/>
              <a:buChar char="•"/>
              <a:defRPr/>
            </a:pPr>
            <a:r>
              <a:rPr lang="en-US" dirty="0" smtClean="0"/>
              <a:t>Consideration </a:t>
            </a:r>
            <a:r>
              <a:rPr lang="en-US" sz="2400" i="1" dirty="0"/>
              <a:t>(continued):</a:t>
            </a:r>
            <a:endParaRPr lang="en-US" sz="2700" dirty="0"/>
          </a:p>
          <a:p>
            <a:pPr lvl="1">
              <a:buFont typeface="Wingdings" pitchFamily="2" charset="2"/>
              <a:buChar char="§"/>
              <a:defRPr/>
            </a:pPr>
            <a:r>
              <a:rPr lang="en-US" sz="2700" dirty="0"/>
              <a:t>Ranking students with disabilities:</a:t>
            </a:r>
          </a:p>
          <a:p>
            <a:pPr lvl="2">
              <a:buFont typeface="Courier New" pitchFamily="49" charset="0"/>
              <a:buChar char="o"/>
              <a:defRPr/>
            </a:pPr>
            <a:r>
              <a:rPr lang="en-US" dirty="0" smtClean="0"/>
              <a:t>Due to  potential budgetary implication for the special education (</a:t>
            </a:r>
            <a:r>
              <a:rPr lang="en-US" dirty="0" err="1" smtClean="0"/>
              <a:t>SpED</a:t>
            </a:r>
            <a:r>
              <a:rPr lang="en-US" dirty="0" smtClean="0"/>
              <a:t>) department, it is important that the special education department be informed early on of any potential costs for students with disabilities participating in the FLP program</a:t>
            </a:r>
          </a:p>
          <a:p>
            <a:pPr marL="1371573" lvl="3" indent="0">
              <a:buNone/>
              <a:defRPr/>
            </a:pPr>
            <a:endParaRPr lang="en-US" sz="1600" dirty="0"/>
          </a:p>
          <a:p>
            <a:pPr lvl="1">
              <a:buFont typeface="Wingdings" pitchFamily="2" charset="2"/>
              <a:buChar char="Ø"/>
              <a:defRPr/>
            </a:pPr>
            <a:endParaRPr lang="en-US" dirty="0"/>
          </a:p>
          <a:p>
            <a:pPr marL="457191" lvl="1" indent="0">
              <a:buNone/>
              <a:defRPr/>
            </a:pPr>
            <a:endParaRPr lang="en-US" dirty="0"/>
          </a:p>
        </p:txBody>
      </p:sp>
      <p:sp>
        <p:nvSpPr>
          <p:cNvPr id="22532"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C5A9610C-BF08-4DB9-A15B-2FBFC20680C9}" type="slidenum">
              <a:rPr lang="en-US" sz="1200">
                <a:solidFill>
                  <a:schemeClr val="tx1"/>
                </a:solidFill>
              </a:rPr>
              <a:pPr eaLnBrk="1" hangingPunct="1"/>
              <a:t>21</a:t>
            </a:fld>
            <a:endParaRPr lang="en-US" sz="1200">
              <a:solidFill>
                <a:schemeClr val="tx1"/>
              </a:solidFill>
            </a:endParaRPr>
          </a:p>
        </p:txBody>
      </p:sp>
    </p:spTree>
    <p:extLst>
      <p:ext uri="{BB962C8B-B14F-4D97-AF65-F5344CB8AC3E}">
        <p14:creationId xmlns:p14="http://schemas.microsoft.com/office/powerpoint/2010/main" val="2885945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4301" y="103909"/>
            <a:ext cx="7722744" cy="1143000"/>
          </a:xfrm>
        </p:spPr>
        <p:txBody>
          <a:bodyPr>
            <a:noAutofit/>
          </a:bodyPr>
          <a:lstStyle/>
          <a:p>
            <a:pPr lvl="1">
              <a:defRPr/>
            </a:pPr>
            <a:r>
              <a:rPr lang="en-US" sz="3600" kern="1200" dirty="0">
                <a:latin typeface="Arial Rounded MT Bold" pitchFamily="34" charset="0"/>
              </a:rPr>
              <a:t>Applying FLP Federal Rank</a:t>
            </a:r>
            <a:br>
              <a:rPr lang="en-US" sz="3600" kern="1200" dirty="0">
                <a:latin typeface="Arial Rounded MT Bold" pitchFamily="34" charset="0"/>
              </a:rPr>
            </a:br>
            <a:r>
              <a:rPr lang="en-US" sz="3600" kern="1200" dirty="0">
                <a:latin typeface="Arial Rounded MT Bold" pitchFamily="34" charset="0"/>
              </a:rPr>
              <a:t> Order Considerations</a:t>
            </a:r>
            <a:endParaRPr lang="en-US" sz="3600" kern="1200" dirty="0">
              <a:latin typeface="Arial Rounded MT Bold" pitchFamily="34" charset="0"/>
              <a:ea typeface="+mj-ea"/>
              <a:cs typeface="+mj-cs"/>
            </a:endParaRPr>
          </a:p>
        </p:txBody>
      </p:sp>
      <p:sp>
        <p:nvSpPr>
          <p:cNvPr id="97283" name="Content Placeholder 3"/>
          <p:cNvSpPr>
            <a:spLocks noGrp="1"/>
          </p:cNvSpPr>
          <p:nvPr>
            <p:ph idx="1"/>
          </p:nvPr>
        </p:nvSpPr>
        <p:spPr>
          <a:xfrm>
            <a:off x="457410" y="1599768"/>
            <a:ext cx="8229182" cy="4349028"/>
          </a:xfrm>
        </p:spPr>
        <p:txBody>
          <a:bodyPr/>
          <a:lstStyle/>
          <a:p>
            <a:pPr>
              <a:buFont typeface="Arial" pitchFamily="34" charset="0"/>
              <a:buChar char="•"/>
              <a:defRPr/>
            </a:pPr>
            <a:r>
              <a:rPr lang="en-US" b="1" dirty="0" smtClean="0"/>
              <a:t>Definition of FY16 </a:t>
            </a:r>
            <a:r>
              <a:rPr lang="en-US" b="1" dirty="0"/>
              <a:t>Federal FLP Rank </a:t>
            </a:r>
            <a:r>
              <a:rPr lang="en-US" b="1" dirty="0" smtClean="0"/>
              <a:t>Order</a:t>
            </a:r>
          </a:p>
          <a:p>
            <a:pPr marL="458046" lvl="1" indent="0">
              <a:buNone/>
              <a:defRPr/>
            </a:pPr>
            <a:endParaRPr lang="en-US" sz="1200" b="1" dirty="0"/>
          </a:p>
          <a:p>
            <a:pPr lvl="1">
              <a:buFont typeface="Wingdings" pitchFamily="2" charset="2"/>
              <a:buChar char="§"/>
              <a:defRPr/>
            </a:pPr>
            <a:r>
              <a:rPr lang="en-US" sz="2700" b="1" dirty="0"/>
              <a:t>FLP Rank Order I</a:t>
            </a:r>
          </a:p>
          <a:p>
            <a:pPr lvl="2">
              <a:buFont typeface="Courier New" pitchFamily="49" charset="0"/>
              <a:buChar char="o"/>
              <a:defRPr/>
            </a:pPr>
            <a:r>
              <a:rPr lang="en-US" dirty="0" smtClean="0"/>
              <a:t>Students </a:t>
            </a:r>
            <a:r>
              <a:rPr lang="en-US" dirty="0"/>
              <a:t>in the following subgroups that are not meeting standards as identified by state assessment results:  students with disabilities, English Learners, or </a:t>
            </a:r>
            <a:r>
              <a:rPr lang="en-US" dirty="0" smtClean="0"/>
              <a:t>free and </a:t>
            </a:r>
            <a:r>
              <a:rPr lang="en-US" dirty="0"/>
              <a:t>reduced price lunch subgroups; and, if funding levels </a:t>
            </a:r>
            <a:r>
              <a:rPr lang="en-US" dirty="0" smtClean="0"/>
              <a:t>allow</a:t>
            </a:r>
            <a:endParaRPr lang="en-US" dirty="0"/>
          </a:p>
        </p:txBody>
      </p:sp>
      <p:sp>
        <p:nvSpPr>
          <p:cNvPr id="2355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906789F9-AE75-4730-854B-9F68EDD9B085}" type="slidenum">
              <a:rPr lang="en-US" sz="1200">
                <a:solidFill>
                  <a:schemeClr val="tx1"/>
                </a:solidFill>
              </a:rPr>
              <a:pPr eaLnBrk="1" hangingPunct="1"/>
              <a:t>22</a:t>
            </a:fld>
            <a:endParaRPr lang="en-US" sz="1200">
              <a:solidFill>
                <a:schemeClr val="tx1"/>
              </a:solidFill>
            </a:endParaRPr>
          </a:p>
        </p:txBody>
      </p:sp>
    </p:spTree>
    <p:extLst>
      <p:ext uri="{BB962C8B-B14F-4D97-AF65-F5344CB8AC3E}">
        <p14:creationId xmlns:p14="http://schemas.microsoft.com/office/powerpoint/2010/main" val="1372775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1512" y="99580"/>
            <a:ext cx="8245077" cy="1143000"/>
          </a:xfrm>
        </p:spPr>
        <p:txBody>
          <a:bodyPr>
            <a:noAutofit/>
          </a:bodyPr>
          <a:lstStyle/>
          <a:p>
            <a:pPr lvl="1">
              <a:defRPr/>
            </a:pPr>
            <a:r>
              <a:rPr lang="en-US" sz="3600" kern="1200" dirty="0">
                <a:latin typeface="Arial Rounded MT Bold" pitchFamily="34" charset="0"/>
              </a:rPr>
              <a:t>Applying FLP Federal </a:t>
            </a:r>
            <a:r>
              <a:rPr lang="en-US" sz="3600" kern="1200" dirty="0" smtClean="0">
                <a:latin typeface="Arial Rounded MT Bold" pitchFamily="34" charset="0"/>
              </a:rPr>
              <a:t>Rank</a:t>
            </a:r>
            <a:br>
              <a:rPr lang="en-US" sz="3600" kern="1200" dirty="0" smtClean="0">
                <a:latin typeface="Arial Rounded MT Bold" pitchFamily="34" charset="0"/>
              </a:rPr>
            </a:br>
            <a:r>
              <a:rPr lang="en-US" sz="3600" kern="1200" dirty="0" smtClean="0">
                <a:latin typeface="Arial Rounded MT Bold" pitchFamily="34" charset="0"/>
              </a:rPr>
              <a:t> Order Considerations</a:t>
            </a:r>
            <a:endParaRPr lang="en-US" sz="3600" kern="1200" dirty="0">
              <a:latin typeface="Arial Rounded MT Bold" pitchFamily="34" charset="0"/>
              <a:ea typeface="+mj-ea"/>
              <a:cs typeface="+mj-cs"/>
            </a:endParaRPr>
          </a:p>
        </p:txBody>
      </p:sp>
      <p:sp>
        <p:nvSpPr>
          <p:cNvPr id="97283" name="Content Placeholder 3"/>
          <p:cNvSpPr>
            <a:spLocks noGrp="1"/>
          </p:cNvSpPr>
          <p:nvPr>
            <p:ph idx="1"/>
          </p:nvPr>
        </p:nvSpPr>
        <p:spPr>
          <a:xfrm>
            <a:off x="457410" y="1599768"/>
            <a:ext cx="8229182" cy="4349028"/>
          </a:xfrm>
        </p:spPr>
        <p:txBody>
          <a:bodyPr/>
          <a:lstStyle/>
          <a:p>
            <a:pPr>
              <a:buFont typeface="Arial" pitchFamily="34" charset="0"/>
              <a:buChar char="•"/>
              <a:defRPr/>
            </a:pPr>
            <a:r>
              <a:rPr lang="en-US" b="1" dirty="0" smtClean="0"/>
              <a:t>Definition of </a:t>
            </a:r>
            <a:r>
              <a:rPr lang="en-US" b="1" dirty="0" smtClean="0"/>
              <a:t>FY16 </a:t>
            </a:r>
            <a:r>
              <a:rPr lang="en-US" b="1" dirty="0"/>
              <a:t>Federal FLP Rank </a:t>
            </a:r>
            <a:r>
              <a:rPr lang="en-US" b="1" dirty="0" smtClean="0"/>
              <a:t>Order</a:t>
            </a:r>
          </a:p>
          <a:p>
            <a:pPr marL="458046" lvl="1" indent="0">
              <a:buNone/>
              <a:defRPr/>
            </a:pPr>
            <a:endParaRPr lang="en-US" sz="1200" b="1" dirty="0"/>
          </a:p>
          <a:p>
            <a:pPr lvl="1">
              <a:buFont typeface="Wingdings" pitchFamily="2" charset="2"/>
              <a:buChar char="§"/>
              <a:defRPr/>
            </a:pPr>
            <a:r>
              <a:rPr lang="en-US" sz="2700" b="1" dirty="0"/>
              <a:t>FLP Rank Order II</a:t>
            </a:r>
          </a:p>
          <a:p>
            <a:pPr lvl="2">
              <a:buFont typeface="Courier New" pitchFamily="49" charset="0"/>
              <a:buChar char="o"/>
              <a:defRPr/>
            </a:pPr>
            <a:r>
              <a:rPr lang="en-US" dirty="0" smtClean="0"/>
              <a:t>All </a:t>
            </a:r>
            <a:r>
              <a:rPr lang="en-US" dirty="0"/>
              <a:t>other students that are not meeting standards, as identified by state assessment results; and, if funding levels </a:t>
            </a:r>
            <a:r>
              <a:rPr lang="en-US" dirty="0" smtClean="0"/>
              <a:t>allow</a:t>
            </a:r>
          </a:p>
          <a:p>
            <a:pPr lvl="1">
              <a:buFont typeface="Wingdings" pitchFamily="2" charset="2"/>
              <a:buChar char="§"/>
              <a:defRPr/>
            </a:pPr>
            <a:r>
              <a:rPr lang="en-US" sz="2700" b="1" dirty="0"/>
              <a:t>FLP Rank Order III  </a:t>
            </a:r>
          </a:p>
          <a:p>
            <a:pPr lvl="2">
              <a:buFont typeface="Courier New" pitchFamily="49" charset="0"/>
              <a:buChar char="o"/>
              <a:defRPr/>
            </a:pPr>
            <a:r>
              <a:rPr lang="en-US" dirty="0" smtClean="0"/>
              <a:t>Students </a:t>
            </a:r>
            <a:r>
              <a:rPr lang="en-US" dirty="0"/>
              <a:t>who are meeting standards, as identified by state assessment </a:t>
            </a:r>
            <a:r>
              <a:rPr lang="en-US" dirty="0" smtClean="0"/>
              <a:t>results</a:t>
            </a:r>
            <a:endParaRPr lang="en-US" dirty="0"/>
          </a:p>
          <a:p>
            <a:pPr marL="0" indent="0">
              <a:buNone/>
              <a:defRPr/>
            </a:pPr>
            <a:endParaRPr lang="en-US" sz="2000" dirty="0"/>
          </a:p>
        </p:txBody>
      </p:sp>
      <p:sp>
        <p:nvSpPr>
          <p:cNvPr id="24580"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6EB2A322-5B80-4471-8FDF-CFE078F5D46F}" type="slidenum">
              <a:rPr lang="en-US" sz="1200">
                <a:solidFill>
                  <a:schemeClr val="tx1"/>
                </a:solidFill>
              </a:rPr>
              <a:pPr eaLnBrk="1" hangingPunct="1"/>
              <a:t>23</a:t>
            </a:fld>
            <a:endParaRPr lang="en-US" sz="1200">
              <a:solidFill>
                <a:schemeClr val="tx1"/>
              </a:solidFill>
            </a:endParaRPr>
          </a:p>
        </p:txBody>
      </p:sp>
    </p:spTree>
    <p:extLst>
      <p:ext uri="{BB962C8B-B14F-4D97-AF65-F5344CB8AC3E}">
        <p14:creationId xmlns:p14="http://schemas.microsoft.com/office/powerpoint/2010/main" val="4238733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44966" y="0"/>
            <a:ext cx="8009393" cy="1454727"/>
          </a:xfrm>
        </p:spPr>
        <p:txBody>
          <a:bodyPr>
            <a:normAutofit/>
          </a:bodyPr>
          <a:lstStyle/>
          <a:p>
            <a:pPr lvl="1">
              <a:defRPr/>
            </a:pPr>
            <a:r>
              <a:rPr lang="en-US" sz="3600" kern="1200" dirty="0">
                <a:latin typeface="Arial Rounded MT Bold" pitchFamily="34" charset="0"/>
              </a:rPr>
              <a:t>Applying FLP Federal Rank</a:t>
            </a:r>
            <a:br>
              <a:rPr lang="en-US" sz="3600" kern="1200" dirty="0">
                <a:latin typeface="Arial Rounded MT Bold" pitchFamily="34" charset="0"/>
              </a:rPr>
            </a:br>
            <a:r>
              <a:rPr lang="en-US" sz="3600" kern="1200" dirty="0">
                <a:latin typeface="Arial Rounded MT Bold" pitchFamily="34" charset="0"/>
              </a:rPr>
              <a:t> Order Considerations</a:t>
            </a:r>
            <a:endParaRPr lang="en-US" sz="3600" kern="1200" dirty="0">
              <a:latin typeface="Arial Rounded MT Bold" pitchFamily="34" charset="0"/>
              <a:ea typeface="+mj-ea"/>
              <a:cs typeface="+mj-cs"/>
            </a:endParaRPr>
          </a:p>
        </p:txBody>
      </p:sp>
      <p:sp>
        <p:nvSpPr>
          <p:cNvPr id="97283" name="Content Placeholder 3"/>
          <p:cNvSpPr>
            <a:spLocks noGrp="1"/>
          </p:cNvSpPr>
          <p:nvPr>
            <p:ph idx="1"/>
          </p:nvPr>
        </p:nvSpPr>
        <p:spPr>
          <a:xfrm>
            <a:off x="457410" y="1599769"/>
            <a:ext cx="8229182" cy="2868323"/>
          </a:xfrm>
        </p:spPr>
        <p:txBody>
          <a:bodyPr>
            <a:normAutofit fontScale="77500" lnSpcReduction="20000"/>
          </a:bodyPr>
          <a:lstStyle/>
          <a:p>
            <a:pPr marL="0" indent="0">
              <a:buNone/>
              <a:defRPr/>
            </a:pPr>
            <a:endParaRPr lang="en-US" dirty="0">
              <a:solidFill>
                <a:srgbClr val="FF0000"/>
              </a:solidFill>
            </a:endParaRPr>
          </a:p>
          <a:p>
            <a:pPr lvl="1" indent="-457200">
              <a:lnSpc>
                <a:spcPct val="100000"/>
              </a:lnSpc>
              <a:buFont typeface="Arial" pitchFamily="34" charset="0"/>
              <a:buChar char="•"/>
              <a:defRPr/>
            </a:pPr>
            <a:r>
              <a:rPr lang="en-US" sz="3200" dirty="0"/>
              <a:t>Federal Rank Order DOES NOT apply to </a:t>
            </a:r>
            <a:r>
              <a:rPr lang="en-US" sz="3200" dirty="0" smtClean="0"/>
              <a:t>targeted </a:t>
            </a:r>
            <a:r>
              <a:rPr lang="en-US" sz="3200" dirty="0"/>
              <a:t>a</a:t>
            </a:r>
            <a:r>
              <a:rPr lang="en-US" sz="3200" dirty="0" smtClean="0"/>
              <a:t>ssistance </a:t>
            </a:r>
            <a:r>
              <a:rPr lang="en-US" sz="3200" dirty="0" smtClean="0"/>
              <a:t>programs, including private schools</a:t>
            </a:r>
          </a:p>
          <a:p>
            <a:pPr marL="228600" lvl="1" indent="0">
              <a:lnSpc>
                <a:spcPct val="100000"/>
              </a:lnSpc>
              <a:buNone/>
              <a:defRPr/>
            </a:pPr>
            <a:endParaRPr lang="en-US" sz="3200" dirty="0"/>
          </a:p>
          <a:p>
            <a:pPr lvl="1" indent="-457200">
              <a:lnSpc>
                <a:spcPct val="100000"/>
              </a:lnSpc>
              <a:buFont typeface="Arial" pitchFamily="34" charset="0"/>
              <a:buChar char="•"/>
              <a:defRPr/>
            </a:pPr>
            <a:r>
              <a:rPr lang="en-US" sz="3200" dirty="0"/>
              <a:t>Federal Rank Order must be applied to academic rank order to determine students eligible for  FLP services by rank in a FLP program</a:t>
            </a:r>
          </a:p>
          <a:p>
            <a:pPr marL="458046" lvl="1" indent="0">
              <a:buNone/>
              <a:defRPr/>
            </a:pPr>
            <a:endParaRPr lang="en-US" dirty="0"/>
          </a:p>
          <a:p>
            <a:pPr lvl="1">
              <a:buFont typeface="Arial" charset="0"/>
              <a:buNone/>
              <a:defRPr/>
            </a:pPr>
            <a:r>
              <a:rPr lang="en-US" sz="2000" dirty="0"/>
              <a:t>	</a:t>
            </a:r>
          </a:p>
        </p:txBody>
      </p:sp>
      <p:sp>
        <p:nvSpPr>
          <p:cNvPr id="25604"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0EAEC9E1-8D69-4151-B1A0-05E5675FCCA4}" type="slidenum">
              <a:rPr lang="en-US" sz="1200">
                <a:solidFill>
                  <a:schemeClr val="tx1"/>
                </a:solidFill>
              </a:rPr>
              <a:pPr eaLnBrk="1" hangingPunct="1"/>
              <a:t>24</a:t>
            </a:fld>
            <a:endParaRPr lang="en-US" sz="1200">
              <a:solidFill>
                <a:schemeClr val="tx1"/>
              </a:solidFill>
            </a:endParaRPr>
          </a:p>
        </p:txBody>
      </p:sp>
    </p:spTree>
    <p:extLst>
      <p:ext uri="{BB962C8B-B14F-4D97-AF65-F5344CB8AC3E}">
        <p14:creationId xmlns:p14="http://schemas.microsoft.com/office/powerpoint/2010/main" val="2360552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6117" y="0"/>
            <a:ext cx="7075956" cy="1659579"/>
          </a:xfrm>
        </p:spPr>
        <p:txBody>
          <a:bodyPr>
            <a:normAutofit/>
          </a:bodyPr>
          <a:lstStyle/>
          <a:p>
            <a:r>
              <a:rPr lang="en-US" sz="3600" b="0" dirty="0"/>
              <a:t>Application of the </a:t>
            </a:r>
            <a:r>
              <a:rPr lang="en-US" sz="3600" b="0" dirty="0" smtClean="0"/>
              <a:t>FY16 </a:t>
            </a:r>
            <a:r>
              <a:rPr lang="en-US" sz="3600" b="0" dirty="0"/>
              <a:t/>
            </a:r>
            <a:br>
              <a:rPr lang="en-US" sz="3600" b="0" dirty="0"/>
            </a:br>
            <a:r>
              <a:rPr lang="en-US" sz="3600" b="0" dirty="0"/>
              <a:t>Federal Rank Order for FLP</a:t>
            </a:r>
          </a:p>
        </p:txBody>
      </p:sp>
      <p:grpSp>
        <p:nvGrpSpPr>
          <p:cNvPr id="26627" name="Group 2"/>
          <p:cNvGrpSpPr>
            <a:grpSpLocks/>
          </p:cNvGrpSpPr>
          <p:nvPr/>
        </p:nvGrpSpPr>
        <p:grpSpPr bwMode="auto">
          <a:xfrm>
            <a:off x="440700" y="1887682"/>
            <a:ext cx="8220828" cy="3699597"/>
            <a:chOff x="350533" y="1411113"/>
            <a:chExt cx="6249009" cy="2713386"/>
          </a:xfrm>
        </p:grpSpPr>
        <p:sp>
          <p:nvSpPr>
            <p:cNvPr id="4" name="Freeform 3"/>
            <p:cNvSpPr/>
            <p:nvPr/>
          </p:nvSpPr>
          <p:spPr>
            <a:xfrm>
              <a:off x="350533" y="2354209"/>
              <a:ext cx="1644810" cy="822430"/>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31068" tIns="31068" rIns="31068" bIns="31068" spcCol="1270" anchor="ctr"/>
            <a:lstStyle/>
            <a:p>
              <a:pPr algn="ctr" defTabSz="653126">
                <a:lnSpc>
                  <a:spcPct val="90000"/>
                </a:lnSpc>
                <a:spcAft>
                  <a:spcPct val="35000"/>
                </a:spcAft>
                <a:defRPr/>
              </a:pPr>
              <a:r>
                <a:rPr lang="en-US" sz="1500" b="1" dirty="0"/>
                <a:t>Students  in  a school offering FLP</a:t>
              </a:r>
            </a:p>
          </p:txBody>
        </p:sp>
        <p:sp>
          <p:nvSpPr>
            <p:cNvPr id="5" name="Freeform 4"/>
            <p:cNvSpPr/>
            <p:nvPr/>
          </p:nvSpPr>
          <p:spPr>
            <a:xfrm rot="7803500">
              <a:off x="1821480" y="2170830"/>
              <a:ext cx="990727" cy="46041"/>
            </a:xfrm>
            <a:custGeom>
              <a:avLst/>
              <a:gdLst>
                <a:gd name="connsiteX0" fmla="*/ 0 w 967277"/>
                <a:gd name="connsiteY0" fmla="*/ 23203 h 46406"/>
                <a:gd name="connsiteX1" fmla="*/ 967277 w 967277"/>
                <a:gd name="connsiteY1" fmla="*/ 23203 h 46406"/>
              </a:gdLst>
              <a:ahLst/>
              <a:cxnLst>
                <a:cxn ang="0">
                  <a:pos x="connsiteX0" y="connsiteY0"/>
                </a:cxn>
                <a:cxn ang="0">
                  <a:pos x="connsiteX1" y="connsiteY1"/>
                </a:cxn>
              </a:cxnLst>
              <a:rect l="l" t="t" r="r" b="b"/>
              <a:pathLst>
                <a:path w="967277" h="46406">
                  <a:moveTo>
                    <a:pt x="0" y="23203"/>
                  </a:moveTo>
                  <a:lnTo>
                    <a:pt x="967277" y="23203"/>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lIns="472156" tIns="-980" rIns="472157" bIns="-978" spcCol="1270" anchor="ctr"/>
            <a:lstStyle/>
            <a:p>
              <a:pPr algn="ctr" defTabSz="296876">
                <a:lnSpc>
                  <a:spcPct val="90000"/>
                </a:lnSpc>
                <a:spcAft>
                  <a:spcPct val="35000"/>
                </a:spcAft>
                <a:defRPr/>
              </a:pPr>
              <a:endParaRPr lang="en-US" sz="700" dirty="0"/>
            </a:p>
          </p:txBody>
        </p:sp>
        <p:sp>
          <p:nvSpPr>
            <p:cNvPr id="7" name="Freeform 6"/>
            <p:cNvSpPr/>
            <p:nvPr/>
          </p:nvSpPr>
          <p:spPr>
            <a:xfrm>
              <a:off x="2652632" y="1490498"/>
              <a:ext cx="1647986" cy="824019"/>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31068" tIns="31068" rIns="31068" bIns="31068" spcCol="1270" anchor="ctr"/>
            <a:lstStyle/>
            <a:p>
              <a:pPr algn="ctr" defTabSz="653126">
                <a:lnSpc>
                  <a:spcPct val="90000"/>
                </a:lnSpc>
                <a:defRPr/>
              </a:pPr>
              <a:r>
                <a:rPr lang="en-US" sz="1300" b="1" dirty="0">
                  <a:solidFill>
                    <a:schemeClr val="tx1"/>
                  </a:solidFill>
                </a:rPr>
                <a:t>Most Academically At-Risk  </a:t>
              </a:r>
            </a:p>
            <a:p>
              <a:pPr algn="ctr" defTabSz="653126">
                <a:lnSpc>
                  <a:spcPct val="90000"/>
                </a:lnSpc>
                <a:defRPr/>
              </a:pPr>
              <a:r>
                <a:rPr lang="en-US" sz="1300" b="1" dirty="0">
                  <a:solidFill>
                    <a:schemeClr val="tx1"/>
                  </a:solidFill>
                </a:rPr>
                <a:t>AND </a:t>
              </a:r>
            </a:p>
            <a:p>
              <a:pPr algn="ctr" defTabSz="653126">
                <a:lnSpc>
                  <a:spcPct val="90000"/>
                </a:lnSpc>
                <a:defRPr/>
              </a:pPr>
              <a:r>
                <a:rPr lang="en-US" sz="1300" b="1" dirty="0">
                  <a:solidFill>
                    <a:schemeClr val="tx1"/>
                  </a:solidFill>
                </a:rPr>
                <a:t>Free and  Reduced,</a:t>
              </a:r>
            </a:p>
            <a:p>
              <a:pPr algn="ctr" defTabSz="653126">
                <a:lnSpc>
                  <a:spcPct val="90000"/>
                </a:lnSpc>
                <a:defRPr/>
              </a:pPr>
              <a:r>
                <a:rPr lang="en-US" sz="1300" b="1" dirty="0">
                  <a:solidFill>
                    <a:schemeClr val="tx1"/>
                  </a:solidFill>
                </a:rPr>
                <a:t>Student with Disabilities,</a:t>
              </a:r>
              <a:br>
                <a:rPr lang="en-US" sz="1300" b="1" dirty="0">
                  <a:solidFill>
                    <a:schemeClr val="tx1"/>
                  </a:solidFill>
                </a:rPr>
              </a:br>
              <a:r>
                <a:rPr lang="en-US" sz="1300" b="1" dirty="0">
                  <a:solidFill>
                    <a:schemeClr val="tx1"/>
                  </a:solidFill>
                </a:rPr>
                <a:t> or English Learner</a:t>
              </a:r>
              <a:endParaRPr lang="en-US" sz="1500" b="1" dirty="0"/>
            </a:p>
          </p:txBody>
        </p:sp>
        <p:sp>
          <p:nvSpPr>
            <p:cNvPr id="9" name="Freeform 8"/>
            <p:cNvSpPr/>
            <p:nvPr/>
          </p:nvSpPr>
          <p:spPr>
            <a:xfrm>
              <a:off x="4954732" y="1411113"/>
              <a:ext cx="1644810" cy="822430"/>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36783" tIns="36783" rIns="36783" bIns="36783" spcCol="1270" anchor="ctr"/>
            <a:lstStyle/>
            <a:p>
              <a:pPr algn="ctr" defTabSz="1187502">
                <a:lnSpc>
                  <a:spcPct val="90000"/>
                </a:lnSpc>
                <a:spcAft>
                  <a:spcPct val="35000"/>
                </a:spcAft>
                <a:defRPr/>
              </a:pPr>
              <a:r>
                <a:rPr lang="en-US" sz="2700" b="1" dirty="0">
                  <a:solidFill>
                    <a:srgbClr val="FF0000"/>
                  </a:solidFill>
                </a:rPr>
                <a:t>FLP Rank Order I</a:t>
              </a:r>
            </a:p>
          </p:txBody>
        </p:sp>
        <p:sp>
          <p:nvSpPr>
            <p:cNvPr id="11" name="Freeform 10"/>
            <p:cNvSpPr/>
            <p:nvPr/>
          </p:nvSpPr>
          <p:spPr>
            <a:xfrm>
              <a:off x="4954732" y="2357384"/>
              <a:ext cx="1644810" cy="820843"/>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36783" tIns="36783" rIns="36783" bIns="36783" spcCol="1270" anchor="ctr"/>
            <a:lstStyle/>
            <a:p>
              <a:pPr algn="ctr" defTabSz="1187502">
                <a:lnSpc>
                  <a:spcPct val="90000"/>
                </a:lnSpc>
                <a:spcAft>
                  <a:spcPct val="35000"/>
                </a:spcAft>
                <a:defRPr/>
              </a:pPr>
              <a:r>
                <a:rPr lang="en-US" sz="2700" b="1" dirty="0">
                  <a:solidFill>
                    <a:srgbClr val="7030A0"/>
                  </a:solidFill>
                </a:rPr>
                <a:t>FLP Rank Order II</a:t>
              </a:r>
            </a:p>
          </p:txBody>
        </p:sp>
        <p:sp>
          <p:nvSpPr>
            <p:cNvPr id="12" name="Freeform 11"/>
            <p:cNvSpPr/>
            <p:nvPr/>
          </p:nvSpPr>
          <p:spPr>
            <a:xfrm rot="2829178">
              <a:off x="1840532" y="3334616"/>
              <a:ext cx="966912" cy="47630"/>
            </a:xfrm>
            <a:custGeom>
              <a:avLst/>
              <a:gdLst>
                <a:gd name="connsiteX0" fmla="*/ 0 w 967277"/>
                <a:gd name="connsiteY0" fmla="*/ 23203 h 46406"/>
                <a:gd name="connsiteX1" fmla="*/ 967277 w 967277"/>
                <a:gd name="connsiteY1" fmla="*/ 23203 h 46406"/>
              </a:gdLst>
              <a:ahLst/>
              <a:cxnLst>
                <a:cxn ang="0">
                  <a:pos x="connsiteX0" y="connsiteY0"/>
                </a:cxn>
                <a:cxn ang="0">
                  <a:pos x="connsiteX1" y="connsiteY1"/>
                </a:cxn>
              </a:cxnLst>
              <a:rect l="l" t="t" r="r" b="b"/>
              <a:pathLst>
                <a:path w="967277" h="46406">
                  <a:moveTo>
                    <a:pt x="0" y="23203"/>
                  </a:moveTo>
                  <a:lnTo>
                    <a:pt x="967277" y="23203"/>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lIns="472156" tIns="-978" rIns="472157" bIns="-980" spcCol="1270" anchor="ctr"/>
            <a:lstStyle/>
            <a:p>
              <a:pPr algn="ctr" defTabSz="296876">
                <a:lnSpc>
                  <a:spcPct val="90000"/>
                </a:lnSpc>
                <a:spcAft>
                  <a:spcPct val="35000"/>
                </a:spcAft>
                <a:defRPr/>
              </a:pPr>
              <a:endParaRPr lang="en-US" sz="700" dirty="0"/>
            </a:p>
          </p:txBody>
        </p:sp>
        <p:sp>
          <p:nvSpPr>
            <p:cNvPr id="13" name="Freeform 12"/>
            <p:cNvSpPr/>
            <p:nvPr/>
          </p:nvSpPr>
          <p:spPr>
            <a:xfrm>
              <a:off x="2652632" y="2416130"/>
              <a:ext cx="1644810" cy="822430"/>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31068" tIns="31068" rIns="31068" bIns="31068" spcCol="1270" anchor="ctr"/>
            <a:lstStyle/>
            <a:p>
              <a:pPr algn="ctr" defTabSz="653126">
                <a:lnSpc>
                  <a:spcPct val="90000"/>
                </a:lnSpc>
                <a:spcAft>
                  <a:spcPct val="35000"/>
                </a:spcAft>
                <a:defRPr/>
              </a:pPr>
              <a:r>
                <a:rPr lang="en-US" sz="1300" b="1" dirty="0">
                  <a:solidFill>
                    <a:schemeClr val="tx1"/>
                  </a:solidFill>
                </a:rPr>
                <a:t>Other Most Academically </a:t>
              </a:r>
              <a:br>
                <a:rPr lang="en-US" sz="1300" b="1" dirty="0">
                  <a:solidFill>
                    <a:schemeClr val="tx1"/>
                  </a:solidFill>
                </a:rPr>
              </a:br>
              <a:r>
                <a:rPr lang="en-US" sz="1300" b="1" dirty="0">
                  <a:solidFill>
                    <a:schemeClr val="tx1"/>
                  </a:solidFill>
                </a:rPr>
                <a:t>At-Risk Students</a:t>
              </a:r>
            </a:p>
          </p:txBody>
        </p:sp>
        <p:sp>
          <p:nvSpPr>
            <p:cNvPr id="14" name="Freeform 13"/>
            <p:cNvSpPr/>
            <p:nvPr/>
          </p:nvSpPr>
          <p:spPr>
            <a:xfrm>
              <a:off x="4297443" y="3689468"/>
              <a:ext cx="657289" cy="47631"/>
            </a:xfrm>
            <a:custGeom>
              <a:avLst/>
              <a:gdLst>
                <a:gd name="connsiteX0" fmla="*/ 0 w 657790"/>
                <a:gd name="connsiteY0" fmla="*/ 23203 h 46406"/>
                <a:gd name="connsiteX1" fmla="*/ 657790 w 657790"/>
                <a:gd name="connsiteY1" fmla="*/ 23203 h 46406"/>
              </a:gdLst>
              <a:ahLst/>
              <a:cxnLst>
                <a:cxn ang="0">
                  <a:pos x="connsiteX0" y="connsiteY0"/>
                </a:cxn>
                <a:cxn ang="0">
                  <a:pos x="connsiteX1" y="connsiteY1"/>
                </a:cxn>
              </a:cxnLst>
              <a:rect l="l" t="t" r="r" b="b"/>
              <a:pathLst>
                <a:path w="657790" h="46406">
                  <a:moveTo>
                    <a:pt x="0" y="23203"/>
                  </a:moveTo>
                  <a:lnTo>
                    <a:pt x="657790" y="23203"/>
                  </a:lnTo>
                </a:path>
              </a:pathLst>
            </a:custGeom>
            <a:noFill/>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lIns="325150" tIns="6758" rIns="325151" bIns="6759" spcCol="1270" anchor="ctr"/>
            <a:lstStyle/>
            <a:p>
              <a:pPr algn="ctr" defTabSz="296876">
                <a:lnSpc>
                  <a:spcPct val="90000"/>
                </a:lnSpc>
                <a:spcAft>
                  <a:spcPct val="35000"/>
                </a:spcAft>
                <a:defRPr/>
              </a:pPr>
              <a:endParaRPr lang="en-US" sz="700" dirty="0"/>
            </a:p>
          </p:txBody>
        </p:sp>
        <p:sp>
          <p:nvSpPr>
            <p:cNvPr id="15" name="Freeform 14"/>
            <p:cNvSpPr/>
            <p:nvPr/>
          </p:nvSpPr>
          <p:spPr>
            <a:xfrm>
              <a:off x="4954732" y="3302069"/>
              <a:ext cx="1644810" cy="822430"/>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36783" tIns="36783" rIns="36783" bIns="36783" spcCol="1270" anchor="ctr"/>
            <a:lstStyle/>
            <a:p>
              <a:pPr algn="ctr" defTabSz="1187502">
                <a:lnSpc>
                  <a:spcPct val="90000"/>
                </a:lnSpc>
                <a:spcAft>
                  <a:spcPct val="35000"/>
                </a:spcAft>
                <a:defRPr/>
              </a:pPr>
              <a:r>
                <a:rPr lang="en-US" sz="2700" b="1" dirty="0"/>
                <a:t>FLP Rank Order III</a:t>
              </a:r>
            </a:p>
          </p:txBody>
        </p:sp>
      </p:grpSp>
      <p:sp>
        <p:nvSpPr>
          <p:cNvPr id="18" name="Freeform 17"/>
          <p:cNvSpPr/>
          <p:nvPr/>
        </p:nvSpPr>
        <p:spPr>
          <a:xfrm>
            <a:off x="5635111" y="2632364"/>
            <a:ext cx="864691" cy="62779"/>
          </a:xfrm>
          <a:custGeom>
            <a:avLst/>
            <a:gdLst>
              <a:gd name="connsiteX0" fmla="*/ 0 w 657790"/>
              <a:gd name="connsiteY0" fmla="*/ 23203 h 46406"/>
              <a:gd name="connsiteX1" fmla="*/ 657790 w 657790"/>
              <a:gd name="connsiteY1" fmla="*/ 23203 h 46406"/>
            </a:gdLst>
            <a:ahLst/>
            <a:cxnLst>
              <a:cxn ang="0">
                <a:pos x="connsiteX0" y="connsiteY0"/>
              </a:cxn>
              <a:cxn ang="0">
                <a:pos x="connsiteX1" y="connsiteY1"/>
              </a:cxn>
            </a:cxnLst>
            <a:rect l="l" t="t" r="r" b="b"/>
            <a:pathLst>
              <a:path w="657790" h="46406">
                <a:moveTo>
                  <a:pt x="0" y="23203"/>
                </a:moveTo>
                <a:lnTo>
                  <a:pt x="657790" y="23203"/>
                </a:lnTo>
              </a:path>
            </a:pathLst>
          </a:custGeom>
          <a:noFill/>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lIns="434326" tIns="9027" rIns="434329" bIns="9029" spcCol="1696" anchor="ctr"/>
          <a:lstStyle/>
          <a:p>
            <a:pPr algn="ctr" defTabSz="296876">
              <a:lnSpc>
                <a:spcPct val="90000"/>
              </a:lnSpc>
              <a:spcAft>
                <a:spcPct val="35000"/>
              </a:spcAft>
              <a:defRPr/>
            </a:pPr>
            <a:endParaRPr lang="en-US" sz="700" dirty="0"/>
          </a:p>
        </p:txBody>
      </p:sp>
      <p:sp>
        <p:nvSpPr>
          <p:cNvPr id="20" name="Freeform 19"/>
          <p:cNvSpPr/>
          <p:nvPr/>
        </p:nvSpPr>
        <p:spPr>
          <a:xfrm>
            <a:off x="3469207" y="4470257"/>
            <a:ext cx="2163815" cy="1121352"/>
          </a:xfrm>
          <a:custGeom>
            <a:avLst/>
            <a:gdLst>
              <a:gd name="connsiteX0" fmla="*/ 0 w 1644476"/>
              <a:gd name="connsiteY0" fmla="*/ 82224 h 822238"/>
              <a:gd name="connsiteX1" fmla="*/ 82224 w 1644476"/>
              <a:gd name="connsiteY1" fmla="*/ 0 h 822238"/>
              <a:gd name="connsiteX2" fmla="*/ 1562252 w 1644476"/>
              <a:gd name="connsiteY2" fmla="*/ 0 h 822238"/>
              <a:gd name="connsiteX3" fmla="*/ 1644476 w 1644476"/>
              <a:gd name="connsiteY3" fmla="*/ 82224 h 822238"/>
              <a:gd name="connsiteX4" fmla="*/ 1644476 w 1644476"/>
              <a:gd name="connsiteY4" fmla="*/ 740014 h 822238"/>
              <a:gd name="connsiteX5" fmla="*/ 1562252 w 1644476"/>
              <a:gd name="connsiteY5" fmla="*/ 822238 h 822238"/>
              <a:gd name="connsiteX6" fmla="*/ 82224 w 1644476"/>
              <a:gd name="connsiteY6" fmla="*/ 822238 h 822238"/>
              <a:gd name="connsiteX7" fmla="*/ 0 w 1644476"/>
              <a:gd name="connsiteY7" fmla="*/ 740014 h 822238"/>
              <a:gd name="connsiteX8" fmla="*/ 0 w 1644476"/>
              <a:gd name="connsiteY8" fmla="*/ 82224 h 82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476" h="822238">
                <a:moveTo>
                  <a:pt x="0" y="82224"/>
                </a:moveTo>
                <a:cubicBezTo>
                  <a:pt x="0" y="36813"/>
                  <a:pt x="36813" y="0"/>
                  <a:pt x="82224" y="0"/>
                </a:cubicBezTo>
                <a:lnTo>
                  <a:pt x="1562252" y="0"/>
                </a:lnTo>
                <a:cubicBezTo>
                  <a:pt x="1607663" y="0"/>
                  <a:pt x="1644476" y="36813"/>
                  <a:pt x="1644476" y="82224"/>
                </a:cubicBezTo>
                <a:lnTo>
                  <a:pt x="1644476" y="740014"/>
                </a:lnTo>
                <a:cubicBezTo>
                  <a:pt x="1644476" y="785425"/>
                  <a:pt x="1607663" y="822238"/>
                  <a:pt x="1562252" y="822238"/>
                </a:cubicBezTo>
                <a:lnTo>
                  <a:pt x="82224" y="822238"/>
                </a:lnTo>
                <a:cubicBezTo>
                  <a:pt x="36813" y="822238"/>
                  <a:pt x="0" y="785425"/>
                  <a:pt x="0" y="740014"/>
                </a:cubicBezTo>
                <a:lnTo>
                  <a:pt x="0" y="82224"/>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41501" tIns="41501" rIns="41501" bIns="41501" spcCol="1696" anchor="ctr"/>
          <a:lstStyle/>
          <a:p>
            <a:pPr algn="ctr" defTabSz="653126">
              <a:lnSpc>
                <a:spcPct val="90000"/>
              </a:lnSpc>
              <a:spcAft>
                <a:spcPct val="35000"/>
              </a:spcAft>
              <a:defRPr/>
            </a:pPr>
            <a:endParaRPr lang="en-US" sz="1300" dirty="0"/>
          </a:p>
          <a:p>
            <a:pPr algn="ctr" defTabSz="653126">
              <a:lnSpc>
                <a:spcPct val="90000"/>
              </a:lnSpc>
              <a:spcAft>
                <a:spcPct val="35000"/>
              </a:spcAft>
              <a:defRPr/>
            </a:pPr>
            <a:r>
              <a:rPr lang="en-US" sz="1300" b="1" dirty="0">
                <a:solidFill>
                  <a:schemeClr val="tx1"/>
                </a:solidFill>
              </a:rPr>
              <a:t>Students who are NOT </a:t>
            </a:r>
            <a:br>
              <a:rPr lang="en-US" sz="1300" b="1" dirty="0">
                <a:solidFill>
                  <a:schemeClr val="tx1"/>
                </a:solidFill>
              </a:rPr>
            </a:br>
            <a:r>
              <a:rPr lang="en-US" sz="1300" b="1" dirty="0">
                <a:solidFill>
                  <a:schemeClr val="tx1"/>
                </a:solidFill>
              </a:rPr>
              <a:t>Most Academically </a:t>
            </a:r>
            <a:br>
              <a:rPr lang="en-US" sz="1300" b="1" dirty="0">
                <a:solidFill>
                  <a:schemeClr val="tx1"/>
                </a:solidFill>
              </a:rPr>
            </a:br>
            <a:r>
              <a:rPr lang="en-US" sz="1300" b="1" dirty="0">
                <a:solidFill>
                  <a:schemeClr val="tx1"/>
                </a:solidFill>
              </a:rPr>
              <a:t>At-Risk</a:t>
            </a:r>
          </a:p>
          <a:p>
            <a:pPr algn="ctr" defTabSz="653126">
              <a:lnSpc>
                <a:spcPct val="90000"/>
              </a:lnSpc>
              <a:spcAft>
                <a:spcPct val="35000"/>
              </a:spcAft>
              <a:defRPr/>
            </a:pPr>
            <a:r>
              <a:rPr lang="en-US" sz="1500" dirty="0"/>
              <a:t> </a:t>
            </a:r>
          </a:p>
        </p:txBody>
      </p:sp>
      <p:sp>
        <p:nvSpPr>
          <p:cNvPr id="21" name="Freeform 20"/>
          <p:cNvSpPr/>
          <p:nvPr/>
        </p:nvSpPr>
        <p:spPr>
          <a:xfrm rot="10800000">
            <a:off x="2604516" y="3764541"/>
            <a:ext cx="864691" cy="62778"/>
          </a:xfrm>
          <a:custGeom>
            <a:avLst/>
            <a:gdLst>
              <a:gd name="connsiteX0" fmla="*/ 0 w 967277"/>
              <a:gd name="connsiteY0" fmla="*/ 23203 h 46406"/>
              <a:gd name="connsiteX1" fmla="*/ 967277 w 967277"/>
              <a:gd name="connsiteY1" fmla="*/ 23203 h 46406"/>
            </a:gdLst>
            <a:ahLst/>
            <a:cxnLst>
              <a:cxn ang="0">
                <a:pos x="connsiteX0" y="connsiteY0"/>
              </a:cxn>
              <a:cxn ang="0">
                <a:pos x="connsiteX1" y="connsiteY1"/>
              </a:cxn>
            </a:cxnLst>
            <a:rect l="l" t="t" r="r" b="b"/>
            <a:pathLst>
              <a:path w="967277" h="46406">
                <a:moveTo>
                  <a:pt x="0" y="23203"/>
                </a:moveTo>
                <a:lnTo>
                  <a:pt x="967277" y="23203"/>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lIns="630694" tIns="-1309" rIns="630694" bIns="-1306" spcCol="1696" anchor="ctr"/>
          <a:lstStyle/>
          <a:p>
            <a:pPr algn="ctr" defTabSz="296876">
              <a:lnSpc>
                <a:spcPct val="90000"/>
              </a:lnSpc>
              <a:spcAft>
                <a:spcPct val="35000"/>
              </a:spcAft>
              <a:defRPr/>
            </a:pPr>
            <a:endParaRPr lang="en-US" sz="700" dirty="0"/>
          </a:p>
        </p:txBody>
      </p:sp>
      <p:sp>
        <p:nvSpPr>
          <p:cNvPr id="24" name="Freeform 23"/>
          <p:cNvSpPr/>
          <p:nvPr/>
        </p:nvSpPr>
        <p:spPr>
          <a:xfrm>
            <a:off x="5635111" y="3736399"/>
            <a:ext cx="864691" cy="64943"/>
          </a:xfrm>
          <a:custGeom>
            <a:avLst/>
            <a:gdLst>
              <a:gd name="connsiteX0" fmla="*/ 0 w 657790"/>
              <a:gd name="connsiteY0" fmla="*/ 23203 h 46406"/>
              <a:gd name="connsiteX1" fmla="*/ 657790 w 657790"/>
              <a:gd name="connsiteY1" fmla="*/ 23203 h 46406"/>
            </a:gdLst>
            <a:ahLst/>
            <a:cxnLst>
              <a:cxn ang="0">
                <a:pos x="connsiteX0" y="connsiteY0"/>
              </a:cxn>
              <a:cxn ang="0">
                <a:pos x="connsiteX1" y="connsiteY1"/>
              </a:cxn>
            </a:cxnLst>
            <a:rect l="l" t="t" r="r" b="b"/>
            <a:pathLst>
              <a:path w="657790" h="46406">
                <a:moveTo>
                  <a:pt x="0" y="23203"/>
                </a:moveTo>
                <a:lnTo>
                  <a:pt x="657790" y="23203"/>
                </a:lnTo>
              </a:path>
            </a:pathLst>
          </a:custGeom>
          <a:noFill/>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lIns="434326" tIns="9027" rIns="434329" bIns="9029" spcCol="1696" anchor="ctr"/>
          <a:lstStyle/>
          <a:p>
            <a:pPr algn="ctr" defTabSz="296876">
              <a:lnSpc>
                <a:spcPct val="90000"/>
              </a:lnSpc>
              <a:spcAft>
                <a:spcPct val="35000"/>
              </a:spcAft>
              <a:defRPr/>
            </a:pPr>
            <a:endParaRPr lang="en-US" sz="700" dirty="0"/>
          </a:p>
        </p:txBody>
      </p:sp>
      <p:sp>
        <p:nvSpPr>
          <p:cNvPr id="26632"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AB6F6283-0778-4C69-A464-32EDE61194E4}" type="slidenum">
              <a:rPr lang="en-US" sz="1200">
                <a:solidFill>
                  <a:schemeClr val="tx1"/>
                </a:solidFill>
              </a:rPr>
              <a:pPr eaLnBrk="1" hangingPunct="1"/>
              <a:t>25</a:t>
            </a:fld>
            <a:endParaRPr lang="en-US" sz="1200">
              <a:solidFill>
                <a:schemeClr val="tx1"/>
              </a:solidFill>
            </a:endParaRPr>
          </a:p>
        </p:txBody>
      </p:sp>
    </p:spTree>
    <p:extLst>
      <p:ext uri="{BB962C8B-B14F-4D97-AF65-F5344CB8AC3E}">
        <p14:creationId xmlns:p14="http://schemas.microsoft.com/office/powerpoint/2010/main" val="674580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2662" y="122662"/>
            <a:ext cx="8553485" cy="1020337"/>
          </a:xfrm>
        </p:spPr>
        <p:txBody>
          <a:bodyPr>
            <a:normAutofit/>
          </a:bodyPr>
          <a:lstStyle/>
          <a:p>
            <a:r>
              <a:rPr lang="en-US" sz="3600" b="0" dirty="0"/>
              <a:t>Required Documentation </a:t>
            </a:r>
          </a:p>
        </p:txBody>
      </p:sp>
      <p:sp>
        <p:nvSpPr>
          <p:cNvPr id="3" name="Content Placeholder 2"/>
          <p:cNvSpPr>
            <a:spLocks noGrp="1"/>
          </p:cNvSpPr>
          <p:nvPr>
            <p:ph idx="1"/>
          </p:nvPr>
        </p:nvSpPr>
        <p:spPr>
          <a:xfrm>
            <a:off x="386397" y="1257734"/>
            <a:ext cx="8415069" cy="4688898"/>
          </a:xfrm>
        </p:spPr>
        <p:txBody>
          <a:bodyPr/>
          <a:lstStyle/>
          <a:p>
            <a:pPr lvl="1">
              <a:buFont typeface="Arial" pitchFamily="34" charset="0"/>
              <a:buChar char="•"/>
              <a:defRPr/>
            </a:pPr>
            <a:r>
              <a:rPr lang="en-US" sz="3200" dirty="0"/>
              <a:t>Documentation</a:t>
            </a:r>
          </a:p>
          <a:p>
            <a:pPr lvl="2">
              <a:buFont typeface="Wingdings" pitchFamily="2" charset="2"/>
              <a:buChar char="§"/>
              <a:defRPr/>
            </a:pPr>
            <a:r>
              <a:rPr lang="en-US" sz="2700" dirty="0"/>
              <a:t>Supporting evidence when students are skipped for service</a:t>
            </a:r>
            <a:endParaRPr lang="en-US" dirty="0"/>
          </a:p>
          <a:p>
            <a:pPr lvl="3">
              <a:buFont typeface="Courier New" pitchFamily="49" charset="0"/>
              <a:buChar char="o"/>
              <a:defRPr/>
            </a:pPr>
            <a:r>
              <a:rPr lang="en-US" sz="2100" dirty="0"/>
              <a:t>Parent refusal of services and/or students refusal of services if emancipated minor</a:t>
            </a:r>
          </a:p>
          <a:p>
            <a:pPr lvl="3">
              <a:buFont typeface="Courier New" pitchFamily="49" charset="0"/>
              <a:buChar char="o"/>
              <a:defRPr/>
            </a:pPr>
            <a:r>
              <a:rPr lang="en-US" sz="2100" dirty="0"/>
              <a:t>Documentation of student withdrawal from the program where student has been successfully remediated. </a:t>
            </a:r>
            <a:r>
              <a:rPr lang="en-US" sz="2100" dirty="0">
                <a:solidFill>
                  <a:srgbClr val="FF0000"/>
                </a:solidFill>
              </a:rPr>
              <a:t> </a:t>
            </a:r>
            <a:r>
              <a:rPr lang="en-US" sz="2100" dirty="0"/>
              <a:t>Maintain assessment to support the success</a:t>
            </a:r>
          </a:p>
          <a:p>
            <a:pPr lvl="3">
              <a:buFont typeface="Courier New" pitchFamily="49" charset="0"/>
              <a:buChar char="o"/>
              <a:defRPr/>
            </a:pPr>
            <a:r>
              <a:rPr lang="en-US" sz="2100" dirty="0"/>
              <a:t>Documentation of student withdrawal from the program where student has withdrawn from the school</a:t>
            </a:r>
          </a:p>
          <a:p>
            <a:pPr lvl="3">
              <a:buFont typeface="Courier New" pitchFamily="49" charset="0"/>
              <a:buChar char="o"/>
              <a:defRPr/>
            </a:pPr>
            <a:r>
              <a:rPr lang="en-US" sz="2100" dirty="0"/>
              <a:t>Documentation regarding the inappropriateness of services where severely intellectually handicapped students are concerned (GAA students)</a:t>
            </a:r>
          </a:p>
          <a:p>
            <a:pPr lvl="3">
              <a:buFont typeface="Arial" pitchFamily="34" charset="0"/>
              <a:buChar char="•"/>
              <a:defRPr/>
            </a:pPr>
            <a:endParaRPr lang="en-US" sz="1700" dirty="0"/>
          </a:p>
          <a:p>
            <a:pPr lvl="2">
              <a:buFont typeface="Calibri" pitchFamily="34" charset="0"/>
              <a:buChar char="–"/>
              <a:defRPr/>
            </a:pPr>
            <a:endParaRPr lang="en-US" dirty="0"/>
          </a:p>
          <a:p>
            <a:pPr lvl="2">
              <a:buFont typeface="Calibri" pitchFamily="34" charset="0"/>
              <a:buChar char="–"/>
              <a:defRPr/>
            </a:pPr>
            <a:endParaRPr lang="en-US" dirty="0"/>
          </a:p>
          <a:p>
            <a:pPr marL="1770027" lvl="2" indent="-969943">
              <a:buNone/>
              <a:defRPr/>
            </a:pPr>
            <a:endParaRPr lang="en-US" dirty="0"/>
          </a:p>
          <a:p>
            <a:pPr marL="1770027" lvl="1" indent="-1369986">
              <a:buNone/>
              <a:defRPr/>
            </a:pPr>
            <a:endParaRPr lang="en-US" dirty="0"/>
          </a:p>
          <a:p>
            <a:pPr>
              <a:defRPr/>
            </a:pPr>
            <a:endParaRPr lang="en-US" dirty="0"/>
          </a:p>
        </p:txBody>
      </p:sp>
      <p:sp>
        <p:nvSpPr>
          <p:cNvPr id="27652"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96D7CAA3-C32D-442E-8BD3-13DFF4653220}" type="slidenum">
              <a:rPr lang="en-US" sz="1200">
                <a:solidFill>
                  <a:schemeClr val="tx1"/>
                </a:solidFill>
              </a:rPr>
              <a:pPr eaLnBrk="1" hangingPunct="1"/>
              <a:t>26</a:t>
            </a:fld>
            <a:endParaRPr lang="en-US" sz="1200">
              <a:solidFill>
                <a:schemeClr val="tx1"/>
              </a:solidFill>
            </a:endParaRPr>
          </a:p>
        </p:txBody>
      </p:sp>
    </p:spTree>
    <p:extLst>
      <p:ext uri="{BB962C8B-B14F-4D97-AF65-F5344CB8AC3E}">
        <p14:creationId xmlns:p14="http://schemas.microsoft.com/office/powerpoint/2010/main" val="308616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12890" y="178420"/>
            <a:ext cx="8229182" cy="1058964"/>
          </a:xfrm>
        </p:spPr>
        <p:txBody>
          <a:bodyPr>
            <a:normAutofit/>
          </a:bodyPr>
          <a:lstStyle/>
          <a:p>
            <a:r>
              <a:rPr lang="en-US" sz="3600" b="0" dirty="0"/>
              <a:t>Required Documentation</a:t>
            </a:r>
          </a:p>
        </p:txBody>
      </p:sp>
      <p:sp>
        <p:nvSpPr>
          <p:cNvPr id="3" name="Content Placeholder 2"/>
          <p:cNvSpPr>
            <a:spLocks noGrp="1"/>
          </p:cNvSpPr>
          <p:nvPr>
            <p:ph idx="1"/>
          </p:nvPr>
        </p:nvSpPr>
        <p:spPr>
          <a:xfrm>
            <a:off x="426080" y="1439575"/>
            <a:ext cx="8406716" cy="4349028"/>
          </a:xfrm>
        </p:spPr>
        <p:txBody>
          <a:bodyPr/>
          <a:lstStyle/>
          <a:p>
            <a:pPr lvl="1">
              <a:buFont typeface="Arial" pitchFamily="34" charset="0"/>
              <a:buChar char="•"/>
              <a:defRPr/>
            </a:pPr>
            <a:r>
              <a:rPr lang="en-US" sz="3200" dirty="0"/>
              <a:t>Documentation </a:t>
            </a:r>
            <a:r>
              <a:rPr lang="en-US" dirty="0"/>
              <a:t>(continued)</a:t>
            </a:r>
          </a:p>
          <a:p>
            <a:pPr lvl="2">
              <a:buFont typeface="Wingdings" pitchFamily="2" charset="2"/>
              <a:buChar char="§"/>
              <a:defRPr/>
            </a:pPr>
            <a:r>
              <a:rPr lang="en-US" dirty="0"/>
              <a:t>List of multiple</a:t>
            </a:r>
            <a:r>
              <a:rPr lang="en-US" dirty="0" smtClean="0"/>
              <a:t>, objective, </a:t>
            </a:r>
            <a:r>
              <a:rPr lang="en-US" dirty="0"/>
              <a:t>educationally related selection criteria per subject area served used to rank order students based on academic </a:t>
            </a:r>
            <a:r>
              <a:rPr lang="en-US" dirty="0" smtClean="0"/>
              <a:t>need</a:t>
            </a:r>
          </a:p>
          <a:p>
            <a:pPr lvl="2">
              <a:buFont typeface="Wingdings" pitchFamily="2" charset="2"/>
              <a:buChar char="§"/>
              <a:defRPr/>
            </a:pPr>
            <a:r>
              <a:rPr lang="en-US" dirty="0" smtClean="0"/>
              <a:t>Source data or student records for multiple educationally </a:t>
            </a:r>
            <a:r>
              <a:rPr lang="en-US" dirty="0"/>
              <a:t>related selection criteria per subject </a:t>
            </a:r>
            <a:r>
              <a:rPr lang="en-US" dirty="0" smtClean="0"/>
              <a:t>area</a:t>
            </a:r>
          </a:p>
          <a:p>
            <a:pPr lvl="2">
              <a:buFont typeface="Wingdings" pitchFamily="2" charset="2"/>
              <a:buChar char="§"/>
              <a:defRPr/>
            </a:pPr>
            <a:r>
              <a:rPr lang="en-US" dirty="0" smtClean="0"/>
              <a:t>Student rosters of students </a:t>
            </a:r>
            <a:r>
              <a:rPr lang="en-US" dirty="0"/>
              <a:t>with disabilities, English Learners, or free and reduced price </a:t>
            </a:r>
            <a:r>
              <a:rPr lang="en-US" dirty="0" smtClean="0"/>
              <a:t>meals subgroups</a:t>
            </a:r>
            <a:endParaRPr lang="en-US" dirty="0"/>
          </a:p>
          <a:p>
            <a:pPr lvl="2">
              <a:buFont typeface="Wingdings" pitchFamily="2" charset="2"/>
              <a:buChar char="§"/>
              <a:defRPr/>
            </a:pPr>
            <a:r>
              <a:rPr lang="en-US" dirty="0"/>
              <a:t>Rank order list of students in the school </a:t>
            </a:r>
            <a:r>
              <a:rPr lang="en-US" b="1" dirty="0"/>
              <a:t>by subject area</a:t>
            </a:r>
            <a:r>
              <a:rPr lang="en-US" dirty="0"/>
              <a:t>.</a:t>
            </a:r>
          </a:p>
          <a:p>
            <a:pPr lvl="2">
              <a:buFont typeface="Wingdings" pitchFamily="2" charset="2"/>
              <a:buChar char="§"/>
              <a:defRPr/>
            </a:pPr>
            <a:r>
              <a:rPr lang="en-US" dirty="0"/>
              <a:t>List of students served with supporting documentation </a:t>
            </a:r>
            <a:r>
              <a:rPr lang="en-US" dirty="0" smtClean="0"/>
              <a:t>related selection criteria</a:t>
            </a:r>
            <a:endParaRPr lang="en-US" dirty="0"/>
          </a:p>
          <a:p>
            <a:pPr lvl="3">
              <a:buFont typeface="Arial" pitchFamily="34" charset="0"/>
              <a:buChar char="•"/>
              <a:defRPr/>
            </a:pPr>
            <a:endParaRPr lang="en-US" sz="1600" dirty="0"/>
          </a:p>
          <a:p>
            <a:pPr lvl="2">
              <a:buFont typeface="Calibri" pitchFamily="34" charset="0"/>
              <a:buChar char="–"/>
              <a:defRPr/>
            </a:pPr>
            <a:endParaRPr lang="en-US" dirty="0"/>
          </a:p>
          <a:p>
            <a:pPr lvl="2">
              <a:buFont typeface="Calibri" pitchFamily="34" charset="0"/>
              <a:buChar char="–"/>
              <a:defRPr/>
            </a:pPr>
            <a:endParaRPr lang="en-US" dirty="0"/>
          </a:p>
          <a:p>
            <a:pPr marL="1770027" lvl="2" indent="-969943">
              <a:buNone/>
              <a:defRPr/>
            </a:pPr>
            <a:endParaRPr lang="en-US" dirty="0"/>
          </a:p>
          <a:p>
            <a:pPr marL="1770027" lvl="1" indent="-1369986">
              <a:buNone/>
              <a:defRPr/>
            </a:pPr>
            <a:endParaRPr lang="en-US" dirty="0"/>
          </a:p>
          <a:p>
            <a:pPr>
              <a:defRPr/>
            </a:pPr>
            <a:endParaRPr lang="en-US" dirty="0"/>
          </a:p>
        </p:txBody>
      </p:sp>
      <p:sp>
        <p:nvSpPr>
          <p:cNvPr id="28676"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D3B7FF4E-EACE-4C3F-8C6B-CE5EFB082D2C}" type="slidenum">
              <a:rPr lang="en-US" sz="1200">
                <a:solidFill>
                  <a:schemeClr val="tx1"/>
                </a:solidFill>
              </a:rPr>
              <a:pPr eaLnBrk="1" hangingPunct="1"/>
              <a:t>27</a:t>
            </a:fld>
            <a:endParaRPr lang="en-US" sz="1200">
              <a:solidFill>
                <a:schemeClr val="tx1"/>
              </a:solidFill>
            </a:endParaRPr>
          </a:p>
        </p:txBody>
      </p:sp>
    </p:spTree>
    <p:extLst>
      <p:ext uri="{BB962C8B-B14F-4D97-AF65-F5344CB8AC3E}">
        <p14:creationId xmlns:p14="http://schemas.microsoft.com/office/powerpoint/2010/main" val="2387450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35082" y="100360"/>
            <a:ext cx="8632965" cy="1042639"/>
          </a:xfrm>
        </p:spPr>
        <p:txBody>
          <a:bodyPr>
            <a:normAutofit/>
          </a:bodyPr>
          <a:lstStyle/>
          <a:p>
            <a:r>
              <a:rPr lang="en-US" sz="3600" b="0" dirty="0"/>
              <a:t>Sample Worksheets</a:t>
            </a:r>
          </a:p>
        </p:txBody>
      </p:sp>
      <p:sp>
        <p:nvSpPr>
          <p:cNvPr id="29699" name="Content Placeholder 2"/>
          <p:cNvSpPr>
            <a:spLocks noGrp="1"/>
          </p:cNvSpPr>
          <p:nvPr>
            <p:ph idx="1"/>
          </p:nvPr>
        </p:nvSpPr>
        <p:spPr>
          <a:xfrm>
            <a:off x="250636" y="1331336"/>
            <a:ext cx="8893365" cy="4617460"/>
          </a:xfrm>
        </p:spPr>
        <p:txBody>
          <a:bodyPr/>
          <a:lstStyle/>
          <a:p>
            <a:endParaRPr lang="en-US" dirty="0" smtClean="0"/>
          </a:p>
          <a:p>
            <a:pPr lvl="1"/>
            <a:r>
              <a:rPr lang="en-US" sz="2800" dirty="0" smtClean="0"/>
              <a:t>Individual Student Multiple Selection Criteria worksheet </a:t>
            </a:r>
          </a:p>
          <a:p>
            <a:endParaRPr lang="en-US" dirty="0" smtClean="0"/>
          </a:p>
          <a:p>
            <a:pPr lvl="1"/>
            <a:r>
              <a:rPr lang="en-US" sz="2800" dirty="0" smtClean="0"/>
              <a:t>Rank Order Master Roster by Subject Area </a:t>
            </a:r>
          </a:p>
          <a:p>
            <a:pPr>
              <a:buFont typeface="Wingdings" pitchFamily="2" charset="2"/>
              <a:buChar char="Ø"/>
            </a:pPr>
            <a:endParaRPr lang="en-US" dirty="0" smtClean="0"/>
          </a:p>
          <a:p>
            <a:pPr>
              <a:buFont typeface="Wingdings" pitchFamily="2" charset="2"/>
              <a:buChar char="Ø"/>
            </a:pPr>
            <a:endParaRPr lang="en-US" dirty="0" smtClean="0"/>
          </a:p>
        </p:txBody>
      </p:sp>
      <p:sp>
        <p:nvSpPr>
          <p:cNvPr id="29700"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A511EB27-8863-416F-8F33-C933CBDB7AD8}" type="slidenum">
              <a:rPr lang="en-US" sz="1200">
                <a:solidFill>
                  <a:schemeClr val="tx1"/>
                </a:solidFill>
              </a:rPr>
              <a:pPr eaLnBrk="1" hangingPunct="1"/>
              <a:t>28</a:t>
            </a:fld>
            <a:endParaRPr lang="en-US" sz="1200">
              <a:solidFill>
                <a:schemeClr val="tx1"/>
              </a:solidFill>
            </a:endParaRPr>
          </a:p>
        </p:txBody>
      </p:sp>
    </p:spTree>
    <p:extLst>
      <p:ext uri="{BB962C8B-B14F-4D97-AF65-F5344CB8AC3E}">
        <p14:creationId xmlns:p14="http://schemas.microsoft.com/office/powerpoint/2010/main" val="1109459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6" y="133815"/>
            <a:ext cx="8281301" cy="1525764"/>
          </a:xfrm>
        </p:spPr>
        <p:txBody>
          <a:bodyPr>
            <a:noAutofit/>
          </a:bodyPr>
          <a:lstStyle/>
          <a:p>
            <a:r>
              <a:rPr lang="en-US" sz="3600" b="0" dirty="0" smtClean="0"/>
              <a:t>Title I, Part A Program </a:t>
            </a:r>
            <a:br>
              <a:rPr lang="en-US" sz="3600" b="0" dirty="0" smtClean="0"/>
            </a:br>
            <a:r>
              <a:rPr lang="en-US" sz="3600" b="0" dirty="0" smtClean="0"/>
              <a:t>Specialists’ Contact Information</a:t>
            </a:r>
            <a:endParaRPr lang="en-US" sz="3600" b="0" dirty="0"/>
          </a:p>
        </p:txBody>
      </p:sp>
      <p:graphicFrame>
        <p:nvGraphicFramePr>
          <p:cNvPr id="8" name="Content Placeholder 7"/>
          <p:cNvGraphicFramePr>
            <a:graphicFrameLocks noGrp="1"/>
          </p:cNvGraphicFramePr>
          <p:nvPr>
            <p:ph idx="1"/>
          </p:nvPr>
        </p:nvGraphicFramePr>
        <p:xfrm>
          <a:off x="628650" y="1825625"/>
          <a:ext cx="7886699" cy="3554344"/>
        </p:xfrm>
        <a:graphic>
          <a:graphicData uri="http://schemas.openxmlformats.org/drawingml/2006/table">
            <a:tbl>
              <a:tblPr firstRow="1" bandRow="1"/>
              <a:tblGrid>
                <a:gridCol w="713830"/>
                <a:gridCol w="2298775"/>
                <a:gridCol w="1762970"/>
                <a:gridCol w="3111124"/>
              </a:tblGrid>
              <a:tr h="748646">
                <a:tc>
                  <a:txBody>
                    <a:bodyPr/>
                    <a:lstStyle/>
                    <a:p>
                      <a:pPr marL="0" marR="0" algn="ctr">
                        <a:lnSpc>
                          <a:spcPct val="115000"/>
                        </a:lnSpc>
                        <a:spcBef>
                          <a:spcPts val="0"/>
                        </a:spcBef>
                        <a:spcAft>
                          <a:spcPts val="1000"/>
                        </a:spcAft>
                      </a:pPr>
                      <a:r>
                        <a:rPr lang="en-US" sz="1800" b="1" kern="1200">
                          <a:solidFill>
                            <a:srgbClr val="000000"/>
                          </a:solidFill>
                          <a:effectLst/>
                          <a:latin typeface="Calibri"/>
                          <a:ea typeface="Calibri"/>
                          <a:cs typeface="Times New Roman"/>
                        </a:rPr>
                        <a:t>Area</a:t>
                      </a:r>
                      <a:endParaRPr lang="en-US" sz="100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Name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a:solidFill>
                            <a:srgbClr val="000000"/>
                          </a:solidFill>
                          <a:effectLst/>
                          <a:latin typeface="Calibri"/>
                          <a:ea typeface="Calibri"/>
                          <a:cs typeface="Times New Roman"/>
                        </a:rPr>
                        <a:t>Office Telephone</a:t>
                      </a:r>
                      <a:endParaRPr lang="en-US" sz="100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a:solidFill>
                            <a:srgbClr val="000000"/>
                          </a:solidFill>
                          <a:effectLst/>
                          <a:latin typeface="Calibri"/>
                          <a:ea typeface="Calibri"/>
                          <a:cs typeface="Times New Roman"/>
                        </a:rPr>
                        <a:t>Email</a:t>
                      </a:r>
                      <a:endParaRPr lang="en-US" sz="100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1</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Robyn Planchard</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(404) 985-3808</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rplanchard@doe.k12.ga.us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2</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Randy Phillips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(770) 221-5232</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rphillips@doe.k12.ga.us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3</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Anthony Threat</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(706) 615-0367</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anthony.threat@doe.k12.ga.us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Evelyn Maddox</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(404) 975-3145</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emaddox@doe.k12.ga.us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5</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Judy Alger</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(229) 321-9305</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jualger@doe.k12.ga.us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6</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Grace McElveen</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(912) 334-0802</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gmcelveen@doe.k12.ga.us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7</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Jimmy Everson </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(229) 723-2664</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jeverson@doe.k12.ga.us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62502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5/20/2015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3</a:t>
            </a:fld>
            <a:endParaRPr lang="en-US" dirty="0"/>
          </a:p>
        </p:txBody>
      </p:sp>
      <p:pic>
        <p:nvPicPr>
          <p:cNvPr id="4" name="Picture 3"/>
          <p:cNvPicPr>
            <a:picLocks noChangeAspect="1"/>
          </p:cNvPicPr>
          <p:nvPr/>
        </p:nvPicPr>
        <p:blipFill>
          <a:blip r:embed="rId2"/>
          <a:stretch>
            <a:fillRect/>
          </a:stretch>
        </p:blipFill>
        <p:spPr>
          <a:xfrm>
            <a:off x="2454969" y="2254070"/>
            <a:ext cx="4243184" cy="3767655"/>
          </a:xfrm>
          <a:prstGeom prst="rect">
            <a:avLst/>
          </a:prstGeom>
        </p:spPr>
      </p:pic>
      <p:sp>
        <p:nvSpPr>
          <p:cNvPr id="5" name="TextBox 4"/>
          <p:cNvSpPr txBox="1"/>
          <p:nvPr/>
        </p:nvSpPr>
        <p:spPr>
          <a:xfrm>
            <a:off x="1438259" y="1425514"/>
            <a:ext cx="6271910" cy="646331"/>
          </a:xfrm>
          <a:prstGeom prst="rect">
            <a:avLst/>
          </a:prstGeom>
          <a:noFill/>
        </p:spPr>
        <p:txBody>
          <a:bodyPr wrap="none" rtlCol="0">
            <a:spAutoFit/>
          </a:bodyPr>
          <a:lstStyle/>
          <a:p>
            <a:r>
              <a:rPr lang="en-US" altLang="en-US" b="1" dirty="0">
                <a:latin typeface="Arial" panose="020B0604020202020204" pitchFamily="34" charset="0"/>
              </a:rPr>
              <a:t>SCHOOL IMPROVEMENT &amp; DISTRICT EFFECTIVENESS</a:t>
            </a:r>
          </a:p>
          <a:p>
            <a:endParaRPr lang="en-US" dirty="0"/>
          </a:p>
        </p:txBody>
      </p:sp>
    </p:spTree>
    <p:extLst>
      <p:ext uri="{BB962C8B-B14F-4D97-AF65-F5344CB8AC3E}">
        <p14:creationId xmlns:p14="http://schemas.microsoft.com/office/powerpoint/2010/main" val="3186118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22663"/>
            <a:ext cx="8294733" cy="1443398"/>
          </a:xfrm>
        </p:spPr>
        <p:txBody>
          <a:bodyPr>
            <a:noAutofit/>
          </a:bodyPr>
          <a:lstStyle/>
          <a:p>
            <a:r>
              <a:rPr lang="en-US" sz="3600" b="0" dirty="0" smtClean="0"/>
              <a:t>Title I, Part A Program </a:t>
            </a:r>
            <a:br>
              <a:rPr lang="en-US" sz="3600" b="0" dirty="0" smtClean="0"/>
            </a:br>
            <a:r>
              <a:rPr lang="en-US" sz="3600" b="0" dirty="0" smtClean="0"/>
              <a:t>Specialists’ Contact Information</a:t>
            </a:r>
            <a:endParaRPr lang="en-US" sz="3600" b="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3660053"/>
              </p:ext>
            </p:extLst>
          </p:nvPr>
        </p:nvGraphicFramePr>
        <p:xfrm>
          <a:off x="628650" y="1825625"/>
          <a:ext cx="7886699" cy="3553340"/>
        </p:xfrm>
        <a:graphic>
          <a:graphicData uri="http://schemas.openxmlformats.org/drawingml/2006/table">
            <a:tbl>
              <a:tblPr firstRow="1" bandRow="1">
                <a:tableStyleId>{5C22544A-7EE6-4342-B048-85BDC9FD1C3A}</a:tableStyleId>
              </a:tblPr>
              <a:tblGrid>
                <a:gridCol w="713830"/>
                <a:gridCol w="2298775"/>
                <a:gridCol w="1762970"/>
                <a:gridCol w="3111124"/>
              </a:tblGrid>
              <a:tr h="748974">
                <a:tc>
                  <a:txBody>
                    <a:bodyPr/>
                    <a:lstStyle/>
                    <a:p>
                      <a:pPr marL="0" marR="0" algn="ctr">
                        <a:lnSpc>
                          <a:spcPct val="115000"/>
                        </a:lnSpc>
                        <a:spcBef>
                          <a:spcPts val="0"/>
                        </a:spcBef>
                        <a:spcAft>
                          <a:spcPts val="1000"/>
                        </a:spcAft>
                      </a:pPr>
                      <a:r>
                        <a:rPr lang="en-US" sz="1800" kern="1200" dirty="0">
                          <a:solidFill>
                            <a:schemeClr val="tx1"/>
                          </a:solidFill>
                          <a:effectLst/>
                        </a:rPr>
                        <a:t>Area</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Name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Office Telephone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Email</a:t>
                      </a:r>
                      <a:endParaRPr lang="en-US" sz="1000" dirty="0">
                        <a:solidFill>
                          <a:schemeClr val="tx1"/>
                        </a:solidFill>
                        <a:effectLst/>
                        <a:latin typeface="Calibri"/>
                        <a:ea typeface="Calibri"/>
                        <a:cs typeface="Times New Roman"/>
                      </a:endParaRPr>
                    </a:p>
                  </a:txBody>
                  <a:tcPr marL="108889" marR="108889" marT="56461" marB="56461"/>
                </a:tc>
              </a:tr>
              <a:tr h="400989">
                <a:tc>
                  <a:txBody>
                    <a:bodyPr/>
                    <a:lstStyle/>
                    <a:p>
                      <a:pPr marL="0" marR="0" algn="ctr">
                        <a:lnSpc>
                          <a:spcPct val="115000"/>
                        </a:lnSpc>
                        <a:spcBef>
                          <a:spcPts val="0"/>
                        </a:spcBef>
                        <a:spcAft>
                          <a:spcPts val="0"/>
                        </a:spcAft>
                      </a:pPr>
                      <a:r>
                        <a:rPr lang="en-US" sz="1800" kern="1200">
                          <a:effectLst/>
                        </a:rPr>
                        <a:t>8</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Marijo Pitts-Sheffield</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(912) 269-1216</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mpitts@doe.k12.ga.us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9</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Kathy Pruett</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(706) 540-8959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kpruett@doe.k12.ga.us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10</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Elaine Dawsey</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(478) 971-0114</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edawsey@doe.k12.ga.us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11</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Olufunke Osunkoya</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(678) 704-3557</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oosunkoya@doe.k12.ga.us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12</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Bobby Trawick</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(229) 246-1976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btrawick@doe.k12.ga.us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13</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Ken Banter</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dirty="0" smtClean="0"/>
                        <a:t>(478)</a:t>
                      </a:r>
                      <a:r>
                        <a:rPr lang="en-US" sz="1800" baseline="0" dirty="0" smtClean="0"/>
                        <a:t> </a:t>
                      </a:r>
                      <a:r>
                        <a:rPr lang="en-US" sz="1800" dirty="0" smtClean="0"/>
                        <a:t>960-2255</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kbanter@doe.k12.ga.us</a:t>
                      </a:r>
                      <a:endParaRPr lang="en-US" sz="1800" dirty="0">
                        <a:effectLst/>
                        <a:latin typeface="Calibri"/>
                        <a:ea typeface="Calibri"/>
                        <a:cs typeface="Times New Roman"/>
                      </a:endParaRPr>
                    </a:p>
                  </a:txBody>
                  <a:tcPr marL="82963" marR="82963" marT="41482" marB="41482"/>
                </a:tc>
              </a:tr>
              <a:tr h="256485">
                <a:tc>
                  <a:txBody>
                    <a:bodyPr/>
                    <a:lstStyle/>
                    <a:p>
                      <a:pPr marL="0" marR="0" algn="ctr">
                        <a:lnSpc>
                          <a:spcPct val="115000"/>
                        </a:lnSpc>
                        <a:spcBef>
                          <a:spcPts val="0"/>
                        </a:spcBef>
                        <a:spcAft>
                          <a:spcPts val="0"/>
                        </a:spcAft>
                      </a:pPr>
                      <a:r>
                        <a:rPr lang="en-US" sz="1800" kern="1200">
                          <a:effectLst/>
                        </a:rPr>
                        <a:t>14</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Tammy Wilkes</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(478) 237-2873</a:t>
                      </a:r>
                      <a:endParaRPr lang="en-US" sz="1000">
                        <a:effectLst/>
                        <a:latin typeface="Calibri"/>
                        <a:ea typeface="Calibri"/>
                        <a:cs typeface="Times New Roman"/>
                      </a:endParaRPr>
                    </a:p>
                  </a:txBody>
                  <a:tcPr marL="82963" marR="82963" marT="41482" marB="41482"/>
                </a:tc>
                <a:tc>
                  <a:txBody>
                    <a:bodyPr/>
                    <a:lstStyle/>
                    <a:p>
                      <a:pPr marL="0" marR="0" algn="l" defTabSz="914400" rtl="0" eaLnBrk="1" latinLnBrk="0" hangingPunct="1">
                        <a:lnSpc>
                          <a:spcPct val="115000"/>
                        </a:lnSpc>
                        <a:spcBef>
                          <a:spcPts val="0"/>
                        </a:spcBef>
                        <a:spcAft>
                          <a:spcPts val="0"/>
                        </a:spcAft>
                      </a:pPr>
                      <a:r>
                        <a:rPr lang="en-US" sz="1800" kern="1200" dirty="0">
                          <a:solidFill>
                            <a:schemeClr val="dk1"/>
                          </a:solidFill>
                          <a:effectLst/>
                          <a:latin typeface="+mn-lt"/>
                          <a:ea typeface="+mn-ea"/>
                          <a:cs typeface="+mn-cs"/>
                        </a:rPr>
                        <a:t>twilkes@doe.k12.ga.us</a:t>
                      </a:r>
                    </a:p>
                  </a:txBody>
                  <a:tcPr marL="82963" marR="82963" marT="41482" marB="41482"/>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273467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56967" y="133814"/>
            <a:ext cx="8229182" cy="1029967"/>
          </a:xfrm>
        </p:spPr>
        <p:txBody>
          <a:bodyPr>
            <a:normAutofit/>
          </a:bodyPr>
          <a:lstStyle/>
          <a:p>
            <a:pPr eaLnBrk="1" hangingPunct="1"/>
            <a:r>
              <a:rPr lang="en-US" sz="3600" b="0" dirty="0">
                <a:cs typeface="Times New Roman" pitchFamily="18" charset="0"/>
              </a:rPr>
              <a:t>Presenters</a:t>
            </a:r>
          </a:p>
        </p:txBody>
      </p:sp>
      <p:sp>
        <p:nvSpPr>
          <p:cNvPr id="5123" name="Rectangle 5"/>
          <p:cNvSpPr>
            <a:spLocks noGrp="1" noChangeArrowheads="1"/>
          </p:cNvSpPr>
          <p:nvPr>
            <p:ph type="subTitle" idx="4294967295"/>
          </p:nvPr>
        </p:nvSpPr>
        <p:spPr>
          <a:xfrm>
            <a:off x="1" y="2604223"/>
            <a:ext cx="8001523" cy="2896466"/>
          </a:xfrm>
        </p:spPr>
        <p:txBody>
          <a:bodyPr/>
          <a:lstStyle/>
          <a:p>
            <a:pPr algn="ctr">
              <a:buFont typeface="Arial" charset="0"/>
              <a:buNone/>
            </a:pPr>
            <a:endParaRPr lang="en-US" sz="2000" b="1"/>
          </a:p>
          <a:p>
            <a:pPr algn="ctr">
              <a:buFont typeface="Arial" charset="0"/>
              <a:buNone/>
            </a:pPr>
            <a:endParaRPr lang="en-US" sz="2000" b="1"/>
          </a:p>
          <a:p>
            <a:pPr algn="ctr">
              <a:buFont typeface="Arial" charset="0"/>
              <a:buNone/>
            </a:pPr>
            <a:endParaRPr lang="en-US" sz="2000" b="1"/>
          </a:p>
          <a:p>
            <a:pPr algn="ctr">
              <a:buFont typeface="Arial" charset="0"/>
              <a:buNone/>
            </a:pPr>
            <a:endParaRPr lang="en-US" sz="2000" b="1"/>
          </a:p>
        </p:txBody>
      </p:sp>
      <p:sp>
        <p:nvSpPr>
          <p:cNvPr id="7172" name="Rectangle 4"/>
          <p:cNvSpPr>
            <a:spLocks noChangeArrowheads="1"/>
          </p:cNvSpPr>
          <p:nvPr/>
        </p:nvSpPr>
        <p:spPr bwMode="auto">
          <a:xfrm>
            <a:off x="1002540" y="1352983"/>
            <a:ext cx="7017780" cy="2528455"/>
          </a:xfrm>
          <a:prstGeom prst="rect">
            <a:avLst/>
          </a:prstGeom>
          <a:noFill/>
          <a:ln w="9525">
            <a:noFill/>
            <a:miter lim="800000"/>
            <a:headEnd/>
            <a:tailEnd/>
          </a:ln>
        </p:spPr>
        <p:txBody>
          <a:bodyPr lIns="91438" tIns="45719" rIns="91438" bIns="45719">
            <a:spAutoFit/>
          </a:bodyPr>
          <a:lstStyle/>
          <a:p>
            <a:pPr algn="ctr">
              <a:buFont typeface="Arial" pitchFamily="34" charset="0"/>
              <a:buNone/>
              <a:defRPr/>
            </a:pPr>
            <a:r>
              <a:rPr lang="en-US" sz="2700" b="1" dirty="0">
                <a:cs typeface="Times New Roman" pitchFamily="18" charset="0"/>
              </a:rPr>
              <a:t>Grace McElveen</a:t>
            </a:r>
          </a:p>
          <a:p>
            <a:pPr algn="ctr">
              <a:defRPr/>
            </a:pPr>
            <a:r>
              <a:rPr lang="en-US" sz="2700" b="1" dirty="0">
                <a:cs typeface="Times New Roman" pitchFamily="18" charset="0"/>
              </a:rPr>
              <a:t>Georgia Department of Education </a:t>
            </a:r>
          </a:p>
          <a:p>
            <a:pPr algn="ctr">
              <a:defRPr/>
            </a:pPr>
            <a:r>
              <a:rPr lang="en-US" sz="2700" b="1" dirty="0">
                <a:cs typeface="Times New Roman" pitchFamily="18" charset="0"/>
              </a:rPr>
              <a:t>Title I Education Program Specialist</a:t>
            </a:r>
          </a:p>
          <a:p>
            <a:pPr algn="ctr">
              <a:lnSpc>
                <a:spcPct val="90000"/>
              </a:lnSpc>
              <a:buFont typeface="Wingdings 2" pitchFamily="18" charset="2"/>
              <a:buNone/>
              <a:defRPr/>
            </a:pPr>
            <a:r>
              <a:rPr lang="en-US" sz="2700" b="1" dirty="0">
                <a:cs typeface="Times New Roman" pitchFamily="18" charset="0"/>
                <a:hlinkClick r:id="rId3"/>
              </a:rPr>
              <a:t>gmcelveen@doe.k12.ga.us</a:t>
            </a:r>
            <a:endParaRPr lang="en-US" sz="2700" b="1" dirty="0">
              <a:cs typeface="Times New Roman" pitchFamily="18" charset="0"/>
              <a:hlinkClick r:id="rId4"/>
            </a:endParaRPr>
          </a:p>
          <a:p>
            <a:pPr algn="ctr">
              <a:lnSpc>
                <a:spcPct val="90000"/>
              </a:lnSpc>
              <a:buFont typeface="Wingdings 2" pitchFamily="18" charset="2"/>
              <a:buNone/>
              <a:defRPr/>
            </a:pPr>
            <a:r>
              <a:rPr lang="en-US" sz="2700" dirty="0">
                <a:cs typeface="Times New Roman" pitchFamily="18" charset="0"/>
              </a:rPr>
              <a:t>(</a:t>
            </a:r>
            <a:r>
              <a:rPr lang="en-US" sz="2700" b="1" dirty="0">
                <a:cs typeface="Times New Roman" pitchFamily="18" charset="0"/>
              </a:rPr>
              <a:t>912) 334-0802</a:t>
            </a:r>
            <a:endParaRPr lang="en-US" sz="2700" dirty="0">
              <a:latin typeface="Times New Roman" pitchFamily="18" charset="0"/>
              <a:cs typeface="Times New Roman" pitchFamily="18" charset="0"/>
            </a:endParaRPr>
          </a:p>
          <a:p>
            <a:pPr algn="ctr">
              <a:buFont typeface="Wingdings" pitchFamily="2" charset="2"/>
              <a:buNone/>
              <a:defRPr/>
            </a:pPr>
            <a:endParaRPr lang="en-US" sz="2700" dirty="0">
              <a:latin typeface="Times New Roman" pitchFamily="18" charset="0"/>
              <a:cs typeface="Times New Roman" pitchFamily="18" charset="0"/>
            </a:endParaRPr>
          </a:p>
        </p:txBody>
      </p:sp>
      <p:sp>
        <p:nvSpPr>
          <p:cNvPr id="6" name="Rectangle 5"/>
          <p:cNvSpPr/>
          <p:nvPr/>
        </p:nvSpPr>
        <p:spPr>
          <a:xfrm>
            <a:off x="1002541" y="3636819"/>
            <a:ext cx="7199491" cy="2359602"/>
          </a:xfrm>
          <a:prstGeom prst="rect">
            <a:avLst/>
          </a:prstGeom>
        </p:spPr>
        <p:txBody>
          <a:bodyPr lIns="91438" tIns="45719" rIns="91438" bIns="45719">
            <a:spAutoFit/>
          </a:bodyPr>
          <a:lstStyle/>
          <a:p>
            <a:pPr algn="ctr">
              <a:defRPr/>
            </a:pPr>
            <a:r>
              <a:rPr lang="en-US" sz="2700" b="1" dirty="0">
                <a:cs typeface="Times New Roman" pitchFamily="18" charset="0"/>
              </a:rPr>
              <a:t>Marijo Pitts-Sheffield</a:t>
            </a:r>
          </a:p>
          <a:p>
            <a:pPr algn="ctr">
              <a:defRPr/>
            </a:pPr>
            <a:r>
              <a:rPr lang="en-US" sz="2700" b="1" dirty="0">
                <a:cs typeface="Times New Roman" pitchFamily="18" charset="0"/>
              </a:rPr>
              <a:t>Georgia Department of Education </a:t>
            </a:r>
          </a:p>
          <a:p>
            <a:pPr algn="ctr">
              <a:defRPr/>
            </a:pPr>
            <a:r>
              <a:rPr lang="en-US" sz="2700" b="1" dirty="0">
                <a:cs typeface="Times New Roman" pitchFamily="18" charset="0"/>
              </a:rPr>
              <a:t>Title I Education Program Specialist</a:t>
            </a:r>
          </a:p>
          <a:p>
            <a:pPr algn="ctr">
              <a:lnSpc>
                <a:spcPct val="90000"/>
              </a:lnSpc>
              <a:defRPr/>
            </a:pPr>
            <a:r>
              <a:rPr lang="en-US" sz="2700" b="1" dirty="0">
                <a:cs typeface="Times New Roman" pitchFamily="18" charset="0"/>
                <a:hlinkClick r:id="rId4"/>
              </a:rPr>
              <a:t>mpitts@doe.k12.ga.us</a:t>
            </a:r>
          </a:p>
          <a:p>
            <a:pPr algn="ctr">
              <a:lnSpc>
                <a:spcPct val="90000"/>
              </a:lnSpc>
              <a:defRPr/>
            </a:pPr>
            <a:r>
              <a:rPr lang="en-US" sz="2700" b="1" dirty="0">
                <a:cs typeface="Times New Roman" pitchFamily="18" charset="0"/>
              </a:rPr>
              <a:t>(912) 269-1216</a:t>
            </a:r>
          </a:p>
          <a:p>
            <a:pPr algn="ctr">
              <a:buFont typeface="Wingdings" pitchFamily="2" charset="2"/>
              <a:buNone/>
              <a:defRPr/>
            </a:pPr>
            <a:r>
              <a:rPr lang="en-US" dirty="0">
                <a:latin typeface="+mn-lt"/>
              </a:rPr>
              <a:t> </a:t>
            </a:r>
          </a:p>
        </p:txBody>
      </p:sp>
      <p:sp>
        <p:nvSpPr>
          <p:cNvPr id="512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774A4DA-B6AE-4EA8-A8D5-6BFF0FB6501E}" type="slidenum">
              <a:rPr lang="en-US" sz="1200">
                <a:solidFill>
                  <a:schemeClr val="tx1"/>
                </a:solidFill>
              </a:rPr>
              <a:pPr eaLnBrk="1" hangingPunct="1"/>
              <a:t>31</a:t>
            </a:fld>
            <a:endParaRPr lang="en-US" sz="1200">
              <a:solidFill>
                <a:schemeClr val="tx1"/>
              </a:solidFill>
            </a:endParaRPr>
          </a:p>
        </p:txBody>
      </p:sp>
    </p:spTree>
    <p:extLst>
      <p:ext uri="{BB962C8B-B14F-4D97-AF65-F5344CB8AC3E}">
        <p14:creationId xmlns:p14="http://schemas.microsoft.com/office/powerpoint/2010/main" val="4150028708"/>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2"/>
            <a:ext cx="7772400" cy="3229201"/>
          </a:xfrm>
        </p:spPr>
        <p:txBody>
          <a:bodyPr>
            <a:noAutofit/>
          </a:bodyPr>
          <a:lstStyle/>
          <a:p>
            <a:r>
              <a:rPr lang="en-US" sz="4400" b="0" dirty="0"/>
              <a:t>Using Multiple Selection Criteria to Successfully Rank Students being Served by </a:t>
            </a:r>
            <a:r>
              <a:rPr lang="en-US" sz="4400" b="0" dirty="0" smtClean="0"/>
              <a:t/>
            </a:r>
            <a:br>
              <a:rPr lang="en-US" sz="4400" b="0" dirty="0" smtClean="0"/>
            </a:br>
            <a:r>
              <a:rPr lang="en-US" sz="4400" b="0" dirty="0" smtClean="0"/>
              <a:t>Title </a:t>
            </a:r>
            <a:r>
              <a:rPr lang="en-US" sz="4400" b="0" dirty="0"/>
              <a:t>I, Part A Programs</a:t>
            </a:r>
          </a:p>
        </p:txBody>
      </p:sp>
      <p:sp>
        <p:nvSpPr>
          <p:cNvPr id="3" name="Subtitle 2"/>
          <p:cNvSpPr>
            <a:spLocks noGrp="1"/>
          </p:cNvSpPr>
          <p:nvPr>
            <p:ph type="subTitle" idx="1"/>
          </p:nvPr>
        </p:nvSpPr>
        <p:spPr>
          <a:xfrm>
            <a:off x="1151165" y="4442959"/>
            <a:ext cx="6858000" cy="1655762"/>
          </a:xfrm>
        </p:spPr>
        <p:txBody>
          <a:bodyPr>
            <a:normAutofit lnSpcReduction="10000"/>
          </a:bodyPr>
          <a:lstStyle/>
          <a:p>
            <a:pPr>
              <a:defRPr/>
            </a:pPr>
            <a:endParaRPr lang="en-US" altLang="en-US" b="1" dirty="0" smtClean="0"/>
          </a:p>
          <a:p>
            <a:pPr>
              <a:defRPr/>
            </a:pPr>
            <a:r>
              <a:rPr lang="en-US" altLang="en-US" b="1" dirty="0" smtClean="0"/>
              <a:t>Georgia </a:t>
            </a:r>
            <a:r>
              <a:rPr lang="en-US" altLang="en-US" b="1" dirty="0"/>
              <a:t>Department of Education </a:t>
            </a:r>
          </a:p>
          <a:p>
            <a:pPr>
              <a:defRPr/>
            </a:pPr>
            <a:r>
              <a:rPr lang="en-US" altLang="en-US" b="1" dirty="0" smtClean="0"/>
              <a:t>13</a:t>
            </a:r>
            <a:r>
              <a:rPr lang="en-US" altLang="en-US" b="1" baseline="30000" dirty="0" smtClean="0"/>
              <a:t>th</a:t>
            </a:r>
            <a:r>
              <a:rPr lang="en-US" altLang="en-US" b="1" dirty="0" smtClean="0"/>
              <a:t> Annual Title </a:t>
            </a:r>
            <a:r>
              <a:rPr lang="en-US" altLang="en-US" b="1" dirty="0"/>
              <a:t>Programs Conference</a:t>
            </a:r>
            <a:br>
              <a:rPr lang="en-US" altLang="en-US" b="1" dirty="0"/>
            </a:br>
            <a:r>
              <a:rPr lang="en-US" altLang="en-US" b="1" dirty="0" smtClean="0"/>
              <a:t>June, 2015</a:t>
            </a:r>
            <a:endParaRPr lang="en-US" altLang="en-US" b="1" dirty="0"/>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5/20/2015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2651625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6783" y="133815"/>
            <a:ext cx="6316630" cy="1202139"/>
          </a:xfrm>
        </p:spPr>
        <p:txBody>
          <a:bodyPr/>
          <a:lstStyle/>
          <a:p>
            <a:pPr eaLnBrk="1" hangingPunct="1"/>
            <a:r>
              <a:rPr lang="en-US" altLang="en-US" sz="3600" b="0" dirty="0"/>
              <a:t>Purpose</a:t>
            </a:r>
          </a:p>
        </p:txBody>
      </p:sp>
      <p:sp>
        <p:nvSpPr>
          <p:cNvPr id="6147" name="Content Placeholder 2"/>
          <p:cNvSpPr>
            <a:spLocks noGrp="1"/>
          </p:cNvSpPr>
          <p:nvPr>
            <p:ph idx="1"/>
          </p:nvPr>
        </p:nvSpPr>
        <p:spPr>
          <a:xfrm>
            <a:off x="457410" y="1599768"/>
            <a:ext cx="8229182" cy="4349028"/>
          </a:xfrm>
        </p:spPr>
        <p:txBody>
          <a:bodyPr/>
          <a:lstStyle/>
          <a:p>
            <a:pPr marL="0" indent="0" eaLnBrk="1" hangingPunct="1">
              <a:buNone/>
            </a:pPr>
            <a:endParaRPr lang="en-US" dirty="0" smtClean="0"/>
          </a:p>
          <a:p>
            <a:pPr marL="0" indent="0" eaLnBrk="1" hangingPunct="1">
              <a:buNone/>
            </a:pPr>
            <a:r>
              <a:rPr lang="en-US" dirty="0" smtClean="0"/>
              <a:t>Review the process of using multiple, objective educationally related selection criteria by core content area to determine a rank order list of eligible students to be served in a </a:t>
            </a:r>
            <a:r>
              <a:rPr lang="en-US" dirty="0" smtClean="0"/>
              <a:t>flexible </a:t>
            </a:r>
            <a:r>
              <a:rPr lang="en-US" dirty="0"/>
              <a:t>l</a:t>
            </a:r>
            <a:r>
              <a:rPr lang="en-US" dirty="0" smtClean="0"/>
              <a:t>earning </a:t>
            </a:r>
            <a:r>
              <a:rPr lang="en-US" dirty="0"/>
              <a:t>p</a:t>
            </a:r>
            <a:r>
              <a:rPr lang="en-US" dirty="0" smtClean="0"/>
              <a:t>rogram(FLP</a:t>
            </a:r>
            <a:r>
              <a:rPr lang="en-US" dirty="0" smtClean="0"/>
              <a:t>), or </a:t>
            </a:r>
            <a:r>
              <a:rPr lang="en-US" dirty="0" smtClean="0"/>
              <a:t>targeted </a:t>
            </a:r>
            <a:r>
              <a:rPr lang="en-US" dirty="0"/>
              <a:t>a</a:t>
            </a:r>
            <a:r>
              <a:rPr lang="en-US" dirty="0" smtClean="0"/>
              <a:t>ssistance </a:t>
            </a:r>
            <a:r>
              <a:rPr lang="en-US" dirty="0"/>
              <a:t>p</a:t>
            </a:r>
            <a:r>
              <a:rPr lang="en-US" dirty="0" smtClean="0"/>
              <a:t>rogram(TA</a:t>
            </a:r>
            <a:r>
              <a:rPr lang="en-US" dirty="0" smtClean="0"/>
              <a:t>), including private schools, based on the greatest academic need</a:t>
            </a:r>
          </a:p>
          <a:p>
            <a:pPr eaLnBrk="1" hangingPunct="1"/>
            <a:endParaRPr lang="en-US" altLang="en-US" dirty="0" smtClean="0"/>
          </a:p>
        </p:txBody>
      </p:sp>
      <p:sp>
        <p:nvSpPr>
          <p:cNvPr id="6148"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D129AF41-A411-42A1-9825-A0B7B301E06D}" type="slidenum">
              <a:rPr lang="en-US" sz="1200">
                <a:solidFill>
                  <a:schemeClr val="tx1"/>
                </a:solidFill>
              </a:rPr>
              <a:pPr eaLnBrk="1" hangingPunct="1"/>
              <a:t>4</a:t>
            </a:fld>
            <a:endParaRPr lang="en-US" sz="1200">
              <a:solidFill>
                <a:schemeClr val="tx1"/>
              </a:solidFill>
            </a:endParaRPr>
          </a:p>
        </p:txBody>
      </p:sp>
    </p:spTree>
    <p:extLst>
      <p:ext uri="{BB962C8B-B14F-4D97-AF65-F5344CB8AC3E}">
        <p14:creationId xmlns:p14="http://schemas.microsoft.com/office/powerpoint/2010/main" val="1196654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6116" y="122662"/>
            <a:ext cx="8323439" cy="1103465"/>
          </a:xfrm>
        </p:spPr>
        <p:txBody>
          <a:bodyPr>
            <a:normAutofit/>
          </a:bodyPr>
          <a:lstStyle/>
          <a:p>
            <a:r>
              <a:rPr lang="en-US" sz="3600" b="0" dirty="0"/>
              <a:t>Elements of Multiple </a:t>
            </a:r>
            <a:r>
              <a:rPr lang="en-US" sz="3600" b="0" dirty="0" smtClean="0"/>
              <a:t>Selection </a:t>
            </a:r>
            <a:r>
              <a:rPr lang="en-US" sz="3600" b="0" dirty="0"/>
              <a:t>Criteria</a:t>
            </a:r>
          </a:p>
        </p:txBody>
      </p:sp>
      <p:sp>
        <p:nvSpPr>
          <p:cNvPr id="34819" name="Content Placeholder 2"/>
          <p:cNvSpPr>
            <a:spLocks noGrp="1"/>
          </p:cNvSpPr>
          <p:nvPr>
            <p:ph idx="1"/>
          </p:nvPr>
        </p:nvSpPr>
        <p:spPr>
          <a:xfrm>
            <a:off x="457410" y="1454728"/>
            <a:ext cx="8435955" cy="4846927"/>
          </a:xfrm>
        </p:spPr>
        <p:txBody>
          <a:bodyPr/>
          <a:lstStyle/>
          <a:p>
            <a:pPr marL="0" indent="0">
              <a:buNone/>
              <a:defRPr/>
            </a:pPr>
            <a:r>
              <a:rPr lang="en-US" dirty="0"/>
              <a:t>Elements to be </a:t>
            </a:r>
            <a:r>
              <a:rPr lang="en-US" dirty="0" smtClean="0"/>
              <a:t>addressed:</a:t>
            </a:r>
            <a:endParaRPr lang="en-US" dirty="0"/>
          </a:p>
          <a:p>
            <a:pPr lvl="1">
              <a:defRPr/>
            </a:pPr>
            <a:r>
              <a:rPr lang="en-US" dirty="0"/>
              <a:t>Programs requiring multiple, objective, educationally related selection criteria</a:t>
            </a:r>
          </a:p>
          <a:p>
            <a:pPr lvl="1">
              <a:defRPr/>
            </a:pPr>
            <a:r>
              <a:rPr lang="en-US" dirty="0"/>
              <a:t>Considerations for using multiple, educationally related selection criteria to first rank students based on academic need by subject and grade level or entire school for FLP</a:t>
            </a:r>
          </a:p>
          <a:p>
            <a:pPr lvl="1">
              <a:defRPr/>
            </a:pPr>
            <a:r>
              <a:rPr lang="en-US" dirty="0"/>
              <a:t>Applying federal rank order to academic rank order </a:t>
            </a:r>
            <a:br>
              <a:rPr lang="en-US" dirty="0"/>
            </a:br>
            <a:r>
              <a:rPr lang="en-US" dirty="0"/>
              <a:t>to determine students eligible for service by rank (</a:t>
            </a:r>
            <a:r>
              <a:rPr lang="en-US" b="1" dirty="0"/>
              <a:t>FLP ONLY</a:t>
            </a:r>
            <a:r>
              <a:rPr lang="en-US" dirty="0"/>
              <a:t>)</a:t>
            </a:r>
          </a:p>
          <a:p>
            <a:pPr lvl="1">
              <a:defRPr/>
            </a:pPr>
            <a:r>
              <a:rPr lang="en-US" dirty="0"/>
              <a:t>Documentation required to support the application </a:t>
            </a:r>
            <a:br>
              <a:rPr lang="en-US" dirty="0"/>
            </a:br>
            <a:r>
              <a:rPr lang="en-US" dirty="0"/>
              <a:t>of the rank order</a:t>
            </a:r>
          </a:p>
          <a:p>
            <a:pPr marL="458046" lvl="1" indent="0">
              <a:buNone/>
              <a:defRPr/>
            </a:pPr>
            <a:endParaRPr lang="en-US" dirty="0"/>
          </a:p>
          <a:p>
            <a:pPr marL="457191" lvl="1" indent="0">
              <a:buNone/>
              <a:defRPr/>
            </a:pPr>
            <a:endParaRPr lang="en-US" dirty="0"/>
          </a:p>
        </p:txBody>
      </p:sp>
      <p:sp>
        <p:nvSpPr>
          <p:cNvPr id="7172"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1799003-F2B3-414F-A57B-8432F6407CD2}" type="slidenum">
              <a:rPr lang="en-US" sz="1200">
                <a:solidFill>
                  <a:schemeClr val="tx1"/>
                </a:solidFill>
              </a:rPr>
              <a:pPr eaLnBrk="1" hangingPunct="1"/>
              <a:t>5</a:t>
            </a:fld>
            <a:endParaRPr lang="en-US" sz="1200">
              <a:solidFill>
                <a:schemeClr val="tx1"/>
              </a:solidFill>
            </a:endParaRPr>
          </a:p>
        </p:txBody>
      </p:sp>
    </p:spTree>
    <p:extLst>
      <p:ext uri="{BB962C8B-B14F-4D97-AF65-F5344CB8AC3E}">
        <p14:creationId xmlns:p14="http://schemas.microsoft.com/office/powerpoint/2010/main" val="3588837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2663" y="144966"/>
            <a:ext cx="8397881" cy="1309761"/>
          </a:xfrm>
        </p:spPr>
        <p:txBody>
          <a:bodyPr>
            <a:normAutofit/>
          </a:bodyPr>
          <a:lstStyle/>
          <a:p>
            <a:r>
              <a:rPr lang="en-US" sz="3600" b="0" dirty="0"/>
              <a:t>Title I Programs </a:t>
            </a:r>
            <a:r>
              <a:rPr lang="en-US" sz="3600" b="0" dirty="0" smtClean="0"/>
              <a:t>Requiring </a:t>
            </a:r>
            <a:r>
              <a:rPr lang="en-US" sz="3600" b="0" dirty="0"/>
              <a:t>the </a:t>
            </a:r>
            <a:r>
              <a:rPr lang="en-US" sz="3600" b="0" dirty="0" smtClean="0"/>
              <a:t/>
            </a:r>
            <a:br>
              <a:rPr lang="en-US" sz="3600" b="0" dirty="0" smtClean="0"/>
            </a:br>
            <a:r>
              <a:rPr lang="en-US" sz="3600" b="0" dirty="0" smtClean="0"/>
              <a:t>use </a:t>
            </a:r>
            <a:r>
              <a:rPr lang="en-US" sz="3600" b="0" dirty="0"/>
              <a:t>of Multiple Selection Criteria</a:t>
            </a:r>
          </a:p>
        </p:txBody>
      </p:sp>
      <p:sp>
        <p:nvSpPr>
          <p:cNvPr id="8195" name="Content Placeholder 2"/>
          <p:cNvSpPr>
            <a:spLocks noGrp="1"/>
          </p:cNvSpPr>
          <p:nvPr>
            <p:ph idx="1"/>
          </p:nvPr>
        </p:nvSpPr>
        <p:spPr>
          <a:xfrm>
            <a:off x="465764" y="2136632"/>
            <a:ext cx="8229182" cy="2883477"/>
          </a:xfrm>
        </p:spPr>
        <p:txBody>
          <a:bodyPr/>
          <a:lstStyle/>
          <a:p>
            <a:r>
              <a:rPr lang="en-US" dirty="0" smtClean="0"/>
              <a:t>Flexible Learning Program (FLP) </a:t>
            </a:r>
          </a:p>
          <a:p>
            <a:r>
              <a:rPr lang="en-US" dirty="0" smtClean="0"/>
              <a:t>Targeted Assistance Program (TA)</a:t>
            </a:r>
          </a:p>
          <a:p>
            <a:pPr lvl="1">
              <a:buFont typeface="Wingdings" pitchFamily="2" charset="2"/>
              <a:buChar char="§"/>
            </a:pPr>
            <a:r>
              <a:rPr lang="en-US" sz="2700" i="1" dirty="0" smtClean="0"/>
              <a:t>Including</a:t>
            </a:r>
            <a:r>
              <a:rPr lang="en-US" sz="2700" dirty="0" smtClean="0">
                <a:solidFill>
                  <a:srgbClr val="FF0000"/>
                </a:solidFill>
              </a:rPr>
              <a:t> </a:t>
            </a:r>
            <a:r>
              <a:rPr lang="en-US" sz="2700" dirty="0" smtClean="0"/>
              <a:t>Private </a:t>
            </a:r>
            <a:r>
              <a:rPr lang="en-US" sz="2700" dirty="0"/>
              <a:t>Schools</a:t>
            </a:r>
          </a:p>
        </p:txBody>
      </p:sp>
      <p:sp>
        <p:nvSpPr>
          <p:cNvPr id="8196"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63E10563-97DA-4798-8D84-2F2193B8F88F}" type="slidenum">
              <a:rPr lang="en-US" sz="1200">
                <a:solidFill>
                  <a:schemeClr val="tx1"/>
                </a:solidFill>
              </a:rPr>
              <a:pPr eaLnBrk="1" hangingPunct="1"/>
              <a:t>6</a:t>
            </a:fld>
            <a:endParaRPr lang="en-US" sz="1200">
              <a:solidFill>
                <a:schemeClr val="tx1"/>
              </a:solidFill>
            </a:endParaRPr>
          </a:p>
        </p:txBody>
      </p:sp>
    </p:spTree>
    <p:extLst>
      <p:ext uri="{BB962C8B-B14F-4D97-AF65-F5344CB8AC3E}">
        <p14:creationId xmlns:p14="http://schemas.microsoft.com/office/powerpoint/2010/main" val="246247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8420" y="144966"/>
            <a:ext cx="8487390" cy="1127920"/>
          </a:xfrm>
        </p:spPr>
        <p:txBody>
          <a:bodyPr>
            <a:normAutofit/>
          </a:bodyPr>
          <a:lstStyle/>
          <a:p>
            <a:r>
              <a:rPr lang="en-US" sz="3600" b="0" dirty="0" smtClean="0"/>
              <a:t>Flexible Learning Program</a:t>
            </a:r>
            <a:r>
              <a:rPr lang="en-US" sz="3600" b="0" dirty="0"/>
              <a:t/>
            </a:r>
            <a:br>
              <a:rPr lang="en-US" sz="3600" b="0" dirty="0"/>
            </a:br>
            <a:r>
              <a:rPr lang="en-US" sz="3600" b="0" dirty="0"/>
              <a:t>Multiple Selection Criteria</a:t>
            </a:r>
          </a:p>
        </p:txBody>
      </p:sp>
      <p:sp>
        <p:nvSpPr>
          <p:cNvPr id="9219" name="Content Placeholder 2"/>
          <p:cNvSpPr>
            <a:spLocks noGrp="1"/>
          </p:cNvSpPr>
          <p:nvPr>
            <p:ph idx="1"/>
          </p:nvPr>
        </p:nvSpPr>
        <p:spPr>
          <a:xfrm>
            <a:off x="436523" y="1268557"/>
            <a:ext cx="8229182" cy="4349029"/>
          </a:xfrm>
        </p:spPr>
        <p:txBody>
          <a:bodyPr/>
          <a:lstStyle/>
          <a:p>
            <a:pPr marL="0" indent="0" algn="ctr">
              <a:buNone/>
            </a:pPr>
            <a:endParaRPr lang="en-US" b="1" dirty="0" smtClean="0"/>
          </a:p>
          <a:p>
            <a:pPr marL="0" indent="0" algn="ctr">
              <a:buNone/>
            </a:pPr>
            <a:endParaRPr lang="en-US" b="1" dirty="0" smtClean="0"/>
          </a:p>
          <a:p>
            <a:pPr marL="0" indent="0">
              <a:buNone/>
            </a:pPr>
            <a:r>
              <a:rPr lang="en-US" b="1" dirty="0" smtClean="0"/>
              <a:t>All</a:t>
            </a:r>
            <a:r>
              <a:rPr lang="en-US" dirty="0" smtClean="0"/>
              <a:t> students in the school </a:t>
            </a:r>
            <a:r>
              <a:rPr lang="en-US" b="1" dirty="0" smtClean="0"/>
              <a:t>must be ranked </a:t>
            </a:r>
            <a:r>
              <a:rPr lang="en-US" dirty="0" smtClean="0"/>
              <a:t>according to academic need since all students in the building are potentially eligible for FLP services</a:t>
            </a:r>
          </a:p>
        </p:txBody>
      </p:sp>
      <p:sp>
        <p:nvSpPr>
          <p:cNvPr id="9220"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EC9EA79-D878-40D8-B175-A80A14DA20FC}" type="slidenum">
              <a:rPr lang="en-US" sz="1200">
                <a:solidFill>
                  <a:schemeClr val="tx1"/>
                </a:solidFill>
              </a:rPr>
              <a:pPr eaLnBrk="1" hangingPunct="1"/>
              <a:t>7</a:t>
            </a:fld>
            <a:endParaRPr lang="en-US" sz="1200">
              <a:solidFill>
                <a:schemeClr val="tx1"/>
              </a:solidFill>
            </a:endParaRPr>
          </a:p>
        </p:txBody>
      </p:sp>
    </p:spTree>
    <p:extLst>
      <p:ext uri="{BB962C8B-B14F-4D97-AF65-F5344CB8AC3E}">
        <p14:creationId xmlns:p14="http://schemas.microsoft.com/office/powerpoint/2010/main" val="279725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268" y="144966"/>
            <a:ext cx="8374058" cy="1180597"/>
          </a:xfrm>
        </p:spPr>
        <p:txBody>
          <a:bodyPr>
            <a:normAutofit/>
          </a:bodyPr>
          <a:lstStyle/>
          <a:p>
            <a:r>
              <a:rPr lang="en-US" sz="3600" b="0" dirty="0" smtClean="0"/>
              <a:t>Targeted Assistance</a:t>
            </a:r>
            <a:r>
              <a:rPr lang="en-US" sz="3600" b="0" dirty="0"/>
              <a:t/>
            </a:r>
            <a:br>
              <a:rPr lang="en-US" sz="3600" b="0" dirty="0"/>
            </a:br>
            <a:r>
              <a:rPr lang="en-US" sz="3600" b="0" dirty="0"/>
              <a:t> Multiple Selection Criteria</a:t>
            </a:r>
          </a:p>
        </p:txBody>
      </p:sp>
      <p:sp>
        <p:nvSpPr>
          <p:cNvPr id="10243" name="Content Placeholder 2"/>
          <p:cNvSpPr>
            <a:spLocks noGrp="1"/>
          </p:cNvSpPr>
          <p:nvPr>
            <p:ph idx="1"/>
          </p:nvPr>
        </p:nvSpPr>
        <p:spPr>
          <a:xfrm>
            <a:off x="457410" y="1238250"/>
            <a:ext cx="8229182" cy="4349029"/>
          </a:xfrm>
        </p:spPr>
        <p:txBody>
          <a:bodyPr/>
          <a:lstStyle/>
          <a:p>
            <a:pPr marL="0" indent="0" algn="ctr">
              <a:buNone/>
            </a:pPr>
            <a:endParaRPr lang="en-US" dirty="0" smtClean="0"/>
          </a:p>
          <a:p>
            <a:pPr marL="0" indent="0" algn="ctr">
              <a:buNone/>
            </a:pPr>
            <a:endParaRPr lang="en-US" dirty="0" smtClean="0"/>
          </a:p>
          <a:p>
            <a:pPr marL="0" indent="0">
              <a:buNone/>
            </a:pPr>
            <a:r>
              <a:rPr lang="en-US" dirty="0" smtClean="0"/>
              <a:t>A targeted assistance school/program must first conduct  a comprehensive needs assessment to determine which grade level(s) will be served if funds are not available to serve the entire school</a:t>
            </a:r>
          </a:p>
        </p:txBody>
      </p:sp>
      <p:sp>
        <p:nvSpPr>
          <p:cNvPr id="10244" name="Slide Number Placeholder 1"/>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98BBC14B-794E-4686-9E25-62EFBC150486}" type="slidenum">
              <a:rPr lang="en-US" sz="1200">
                <a:solidFill>
                  <a:schemeClr val="tx1"/>
                </a:solidFill>
              </a:rPr>
              <a:pPr eaLnBrk="1" hangingPunct="1"/>
              <a:t>8</a:t>
            </a:fld>
            <a:endParaRPr lang="en-US" sz="1200">
              <a:solidFill>
                <a:schemeClr val="tx1"/>
              </a:solidFill>
            </a:endParaRPr>
          </a:p>
        </p:txBody>
      </p:sp>
    </p:spTree>
    <p:extLst>
      <p:ext uri="{BB962C8B-B14F-4D97-AF65-F5344CB8AC3E}">
        <p14:creationId xmlns:p14="http://schemas.microsoft.com/office/powerpoint/2010/main" val="80793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0722" y="122663"/>
            <a:ext cx="8558335" cy="1750741"/>
          </a:xfrm>
        </p:spPr>
        <p:txBody>
          <a:bodyPr>
            <a:normAutofit fontScale="90000"/>
          </a:bodyPr>
          <a:lstStyle/>
          <a:p>
            <a:pPr>
              <a:lnSpc>
                <a:spcPct val="100000"/>
              </a:lnSpc>
            </a:pPr>
            <a:r>
              <a:rPr lang="en-US" sz="4000" b="0" dirty="0" smtClean="0"/>
              <a:t>Multiple</a:t>
            </a:r>
            <a:r>
              <a:rPr lang="en-US" sz="4000" b="0" dirty="0"/>
              <a:t>, Objective, </a:t>
            </a:r>
            <a:r>
              <a:rPr lang="en-US" sz="4000" b="0" dirty="0" smtClean="0"/>
              <a:t/>
            </a:r>
            <a:br>
              <a:rPr lang="en-US" sz="4000" b="0" dirty="0" smtClean="0"/>
            </a:br>
            <a:r>
              <a:rPr lang="en-US" sz="4000" b="0" dirty="0" smtClean="0"/>
              <a:t>Educationally </a:t>
            </a:r>
            <a:r>
              <a:rPr lang="en-US" sz="4000" b="0" dirty="0"/>
              <a:t>Related Selection Criteria Considerations</a:t>
            </a:r>
            <a:r>
              <a:rPr lang="en-US" sz="4000" b="0" dirty="0">
                <a:solidFill>
                  <a:srgbClr val="C00000"/>
                </a:solidFill>
              </a:rPr>
              <a:t> </a:t>
            </a:r>
            <a:endParaRPr lang="en-US" sz="4000" b="0" dirty="0"/>
          </a:p>
        </p:txBody>
      </p:sp>
      <p:sp>
        <p:nvSpPr>
          <p:cNvPr id="34819" name="Content Placeholder 2"/>
          <p:cNvSpPr>
            <a:spLocks noGrp="1"/>
          </p:cNvSpPr>
          <p:nvPr>
            <p:ph idx="1"/>
          </p:nvPr>
        </p:nvSpPr>
        <p:spPr>
          <a:xfrm>
            <a:off x="457410" y="2040674"/>
            <a:ext cx="8229182" cy="4999168"/>
          </a:xfrm>
        </p:spPr>
        <p:txBody>
          <a:bodyPr/>
          <a:lstStyle/>
          <a:p>
            <a:pPr>
              <a:buFont typeface="Arial" pitchFamily="34" charset="0"/>
              <a:buChar char="•"/>
              <a:defRPr/>
            </a:pPr>
            <a:r>
              <a:rPr lang="en-US" dirty="0" smtClean="0"/>
              <a:t>Consideration:</a:t>
            </a:r>
            <a:endParaRPr lang="en-US" dirty="0"/>
          </a:p>
          <a:p>
            <a:pPr lvl="1">
              <a:buFont typeface="Wingdings" pitchFamily="2" charset="2"/>
              <a:buChar char="§"/>
              <a:defRPr/>
            </a:pPr>
            <a:r>
              <a:rPr lang="en-US" sz="2700" dirty="0"/>
              <a:t>Multiple, objective, educationally related selection criteria used to first rank students based on academic need by subject and grade level </a:t>
            </a:r>
          </a:p>
          <a:p>
            <a:pPr lvl="2">
              <a:buFont typeface="Courier New" pitchFamily="49" charset="0"/>
              <a:buChar char="o"/>
              <a:defRPr/>
            </a:pPr>
            <a:r>
              <a:rPr lang="en-US" sz="2400" dirty="0"/>
              <a:t>Multiple</a:t>
            </a:r>
          </a:p>
          <a:p>
            <a:pPr lvl="3">
              <a:buFont typeface="Arial" pitchFamily="34" charset="0"/>
              <a:buChar char="•"/>
              <a:defRPr/>
            </a:pPr>
            <a:r>
              <a:rPr lang="en-US" sz="2400" dirty="0"/>
              <a:t>More than one criterion… but not too many</a:t>
            </a:r>
          </a:p>
          <a:p>
            <a:pPr lvl="3">
              <a:buFont typeface="Arial" pitchFamily="34" charset="0"/>
              <a:buChar char="•"/>
              <a:defRPr/>
            </a:pPr>
            <a:r>
              <a:rPr lang="en-US" sz="2400" dirty="0"/>
              <a:t>Establish criteria using existing data if possible</a:t>
            </a:r>
          </a:p>
          <a:p>
            <a:pPr marL="457191" lvl="1" indent="0">
              <a:buNone/>
              <a:defRPr/>
            </a:pPr>
            <a:endParaRPr lang="en-US" dirty="0"/>
          </a:p>
        </p:txBody>
      </p:sp>
      <p:sp>
        <p:nvSpPr>
          <p:cNvPr id="11268"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E76BFC7-F180-44A8-AD8B-C3C0A7587EBA}" type="slidenum">
              <a:rPr lang="en-US" sz="1200">
                <a:solidFill>
                  <a:schemeClr val="tx1"/>
                </a:solidFill>
              </a:rPr>
              <a:pPr eaLnBrk="1" hangingPunct="1"/>
              <a:t>9</a:t>
            </a:fld>
            <a:endParaRPr lang="en-US" sz="1200">
              <a:solidFill>
                <a:schemeClr val="tx1"/>
              </a:solidFill>
            </a:endParaRPr>
          </a:p>
        </p:txBody>
      </p:sp>
    </p:spTree>
    <p:extLst>
      <p:ext uri="{BB962C8B-B14F-4D97-AF65-F5344CB8AC3E}">
        <p14:creationId xmlns:p14="http://schemas.microsoft.com/office/powerpoint/2010/main" val="3212407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DEA9F8-F620-40A6-8D91-34212775203A}"/>
</file>

<file path=customXml/itemProps2.xml><?xml version="1.0" encoding="utf-8"?>
<ds:datastoreItem xmlns:ds="http://schemas.openxmlformats.org/officeDocument/2006/customXml" ds:itemID="{F826225D-09E5-466F-9F12-6B56D7CEB8BF}"/>
</file>

<file path=customXml/itemProps3.xml><?xml version="1.0" encoding="utf-8"?>
<ds:datastoreItem xmlns:ds="http://schemas.openxmlformats.org/officeDocument/2006/customXml" ds:itemID="{7EE2DAC1-573B-47EC-B029-734898C4BB59}"/>
</file>

<file path=docProps/app.xml><?xml version="1.0" encoding="utf-8"?>
<Properties xmlns="http://schemas.openxmlformats.org/officeDocument/2006/extended-properties" xmlns:vt="http://schemas.openxmlformats.org/officeDocument/2006/docPropsVTypes">
  <Template>GaDOE-PowerPoint-WhiteTemplate</Template>
  <TotalTime>2012</TotalTime>
  <Words>2087</Words>
  <Application>Microsoft Office PowerPoint</Application>
  <PresentationFormat>On-screen Show (4:3)</PresentationFormat>
  <Paragraphs>370</Paragraphs>
  <Slides>32</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Rounded MT Bold</vt:lpstr>
      <vt:lpstr>Calibri</vt:lpstr>
      <vt:lpstr>Courier New</vt:lpstr>
      <vt:lpstr>Times</vt:lpstr>
      <vt:lpstr>Times New Roman</vt:lpstr>
      <vt:lpstr>Wingdings</vt:lpstr>
      <vt:lpstr>Wingdings 2</vt:lpstr>
      <vt:lpstr>GaDOE-PowerPoint-WhiteTemplate</vt:lpstr>
      <vt:lpstr>Using Multiple Selection Criteria to Successfully Rank Students being Served by  Title I, Part A Programs</vt:lpstr>
      <vt:lpstr>Presenters</vt:lpstr>
      <vt:lpstr>PowerPoint Presentation</vt:lpstr>
      <vt:lpstr>Purpose</vt:lpstr>
      <vt:lpstr>Elements of Multiple Selection Criteria</vt:lpstr>
      <vt:lpstr>Title I Programs Requiring the  use of Multiple Selection Criteria</vt:lpstr>
      <vt:lpstr>Flexible Learning Program Multiple Selection Criteria</vt:lpstr>
      <vt:lpstr>Targeted Assistance  Multiple Selection Criteria</vt:lpstr>
      <vt:lpstr>Multiple, Objective,  Educationally Related Selection Criteria Considerations </vt:lpstr>
      <vt:lpstr>PowerPoint Presentation</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Multiple, Objective,  Educationally Related Selection Criteria Considerations</vt:lpstr>
      <vt:lpstr>Applying FLP Federal Rank  Order Considerations</vt:lpstr>
      <vt:lpstr>Applying FLP Federal Rank  Order Considerations</vt:lpstr>
      <vt:lpstr>Applying FLP Federal Rank  Order Considerations</vt:lpstr>
      <vt:lpstr>Application of the FY16  Federal Rank Order for FLP</vt:lpstr>
      <vt:lpstr>Required Documentation </vt:lpstr>
      <vt:lpstr>Required Documentation</vt:lpstr>
      <vt:lpstr>Sample Worksheets</vt:lpstr>
      <vt:lpstr>Title I, Part A Program  Specialists’ Contact Information</vt:lpstr>
      <vt:lpstr>Title I, Part A Program  Specialists’ Contact Information</vt:lpstr>
      <vt:lpstr>Presenters</vt:lpstr>
      <vt:lpstr>Using Multiple Selection Criteria to Successfully Rank Students being Served by  Title I, Part A Programs</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Marijo Pitts-Sheffield</dc:creator>
  <cp:lastModifiedBy>Margo DeLaune</cp:lastModifiedBy>
  <cp:revision>18</cp:revision>
  <dcterms:created xsi:type="dcterms:W3CDTF">2015-02-02T18:42:17Z</dcterms:created>
  <dcterms:modified xsi:type="dcterms:W3CDTF">2015-05-20T17:36:48Z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141300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