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5.xml" ContentType="application/vnd.openxmlformats-officedocument.presentationml.slide+xml"/>
  <Override PartName="/ppt/slides/slide44.xml" ContentType="application/vnd.openxmlformats-officedocument.presentationml.slide+xml"/>
  <Override PartName="/ppt/slides/slide43.xml" ContentType="application/vnd.openxmlformats-officedocument.presentationml.slide+xml"/>
  <Override PartName="/ppt/slides/slide42.xml" ContentType="application/vnd.openxmlformats-officedocument.presentationml.slide+xml"/>
  <Override PartName="/ppt/slides/slide41.xml" ContentType="application/vnd.openxmlformats-officedocument.presentationml.slide+xml"/>
  <Override PartName="/ppt/slides/slide40.xml" ContentType="application/vnd.openxmlformats-officedocument.presentationml.slide+xml"/>
  <Override PartName="/ppt/slides/slide39.xml" ContentType="application/vnd.openxmlformats-officedocument.presentationml.slide+xml"/>
  <Override PartName="/ppt/slides/slide38.xml" ContentType="application/vnd.openxmlformats-officedocument.presentationml.slide+xml"/>
  <Override PartName="/ppt/slides/slide37.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54.xml" ContentType="application/vnd.openxmlformats-officedocument.presentationml.slide+xml"/>
  <Override PartName="/ppt/slides/slide53.xml" ContentType="application/vnd.openxmlformats-officedocument.presentationml.slide+xml"/>
  <Override PartName="/ppt/slides/slide52.xml" ContentType="application/vnd.openxmlformats-officedocument.presentationml.slide+xml"/>
  <Override PartName="/ppt/slides/slide51.xml" ContentType="application/vnd.openxmlformats-officedocument.presentationml.slide+xml"/>
  <Override PartName="/ppt/slides/slide50.xml" ContentType="application/vnd.openxmlformats-officedocument.presentationml.slide+xml"/>
  <Override PartName="/ppt/slides/slide49.xml" ContentType="application/vnd.openxmlformats-officedocument.presentationml.slide+xml"/>
  <Override PartName="/ppt/slides/slide48.xml" ContentType="application/vnd.openxmlformats-officedocument.presentationml.slide+xml"/>
  <Override PartName="/ppt/slides/slide36.xml" ContentType="application/vnd.openxmlformats-officedocument.presentationml.slide+xml"/>
  <Override PartName="/ppt/slides/slide35.xml" ContentType="application/vnd.openxmlformats-officedocument.presentationml.slide+xml"/>
  <Override PartName="/ppt/slides/slide34.xml" ContentType="application/vnd.openxmlformats-officedocument.presentationml.slide+xml"/>
  <Override PartName="/ppt/slides/slide23.xml" ContentType="application/vnd.openxmlformats-officedocument.presentationml.slide+xml"/>
  <Override PartName="/ppt/slides/slide22.xml" ContentType="application/vnd.openxmlformats-officedocument.presentationml.slide+xml"/>
  <Override PartName="/ppt/slides/slide21.xml" ContentType="application/vnd.openxmlformats-officedocument.presentationml.slide+xml"/>
  <Override PartName="/ppt/slides/slide20.xml" ContentType="application/vnd.openxmlformats-officedocument.presentationml.slide+xml"/>
  <Override PartName="/ppt/slides/slide19.xml" ContentType="application/vnd.openxmlformats-officedocument.presentationml.slide+xml"/>
  <Override PartName="/ppt/slides/slide18.xml" ContentType="application/vnd.openxmlformats-officedocument.presentationml.slide+xml"/>
  <Override PartName="/ppt/slides/slide17.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33.xml" ContentType="application/vnd.openxmlformats-officedocument.presentationml.slide+xml"/>
  <Override PartName="/ppt/slides/slide32.xml" ContentType="application/vnd.openxmlformats-officedocument.presentationml.slide+xml"/>
  <Override PartName="/ppt/slides/slide31.xml" ContentType="application/vnd.openxmlformats-officedocument.presentationml.slide+xml"/>
  <Override PartName="/ppt/slides/slide30.xml" ContentType="application/vnd.openxmlformats-officedocument.presentationml.slide+xml"/>
  <Override PartName="/ppt/slides/slide29.xml" ContentType="application/vnd.openxmlformats-officedocument.presentationml.slide+xml"/>
  <Override PartName="/ppt/slides/slide28.xml" ContentType="application/vnd.openxmlformats-officedocument.presentationml.slide+xml"/>
  <Override PartName="/ppt/slides/slide27.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14.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72.xml" ContentType="application/vnd.openxmlformats-officedocument.presentationml.slide+xml"/>
  <Override PartName="/ppt/slides/slide9.xml" ContentType="application/vnd.openxmlformats-officedocument.presentationml.slide+xml"/>
  <Override PartName="/ppt/slides/slide70.xml" ContentType="application/vnd.openxmlformats-officedocument.presentationml.slide+xml"/>
  <Override PartName="/ppt/slides/slide62.xml" ContentType="application/vnd.openxmlformats-officedocument.presentationml.slide+xml"/>
  <Override PartName="/ppt/slides/slide61.xml" ContentType="application/vnd.openxmlformats-officedocument.presentationml.slide+xml"/>
  <Override PartName="/ppt/slides/slide60.xml" ContentType="application/vnd.openxmlformats-officedocument.presentationml.slide+xml"/>
  <Override PartName="/ppt/slides/slide59.xml" ContentType="application/vnd.openxmlformats-officedocument.presentationml.slide+xml"/>
  <Override PartName="/ppt/slides/slide71.xml" ContentType="application/vnd.openxmlformats-officedocument.presentationml.slide+xml"/>
  <Override PartName="/ppt/slides/slide63.xml" ContentType="application/vnd.openxmlformats-officedocument.presentationml.slide+xml"/>
  <Override PartName="/ppt/slides/slide58.xml" ContentType="application/vnd.openxmlformats-officedocument.presentationml.slide+xml"/>
  <Override PartName="/ppt/slides/slide65.xml" ContentType="application/vnd.openxmlformats-officedocument.presentationml.slide+xml"/>
  <Override PartName="/ppt/slides/slide69.xml" ContentType="application/vnd.openxmlformats-officedocument.presentationml.slide+xml"/>
  <Override PartName="/ppt/slides/slide68.xml" ContentType="application/vnd.openxmlformats-officedocument.presentationml.slide+xml"/>
  <Override PartName="/ppt/slides/slide64.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Masters/slideMaster1.xml" ContentType="application/vnd.openxmlformats-officedocument.presentationml.slideMaster+xml"/>
  <Override PartName="/ppt/slideLayouts/slideLayout9.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8.xml" ContentType="application/vnd.openxmlformats-officedocument.presentationml.slideLayout+xml"/>
  <Override PartName="/ppt/slideLayouts/slideLayout5.xml" ContentType="application/vnd.openxmlformats-officedocument.presentationml.slideLayout+xml"/>
  <Override PartName="/ppt/notesSlides/notesSlide1.xml" ContentType="application/vnd.openxmlformats-officedocument.presentationml.notesSlide+xml"/>
  <Override PartName="/ppt/slideLayouts/slideLayout4.xml" ContentType="application/vnd.openxmlformats-officedocument.presentationml.slideLayout+xml"/>
  <Override PartName="/ppt/slideLayouts/slideLayout1.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74"/>
  </p:notesMasterIdLst>
  <p:sldIdLst>
    <p:sldId id="257" r:id="rId2"/>
    <p:sldId id="258" r:id="rId3"/>
    <p:sldId id="336"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342" r:id="rId33"/>
    <p:sldId id="345" r:id="rId34"/>
    <p:sldId id="344" r:id="rId35"/>
    <p:sldId id="346" r:id="rId36"/>
    <p:sldId id="287" r:id="rId37"/>
    <p:sldId id="288" r:id="rId38"/>
    <p:sldId id="289" r:id="rId39"/>
    <p:sldId id="290" r:id="rId40"/>
    <p:sldId id="291" r:id="rId41"/>
    <p:sldId id="292" r:id="rId42"/>
    <p:sldId id="293" r:id="rId43"/>
    <p:sldId id="294" r:id="rId44"/>
    <p:sldId id="295" r:id="rId45"/>
    <p:sldId id="296" r:id="rId46"/>
    <p:sldId id="297" r:id="rId47"/>
    <p:sldId id="298" r:id="rId48"/>
    <p:sldId id="299" r:id="rId49"/>
    <p:sldId id="300" r:id="rId50"/>
    <p:sldId id="302" r:id="rId51"/>
    <p:sldId id="304" r:id="rId52"/>
    <p:sldId id="308" r:id="rId53"/>
    <p:sldId id="310" r:id="rId54"/>
    <p:sldId id="311" r:id="rId55"/>
    <p:sldId id="314" r:id="rId56"/>
    <p:sldId id="320" r:id="rId57"/>
    <p:sldId id="321" r:id="rId58"/>
    <p:sldId id="322" r:id="rId59"/>
    <p:sldId id="323" r:id="rId60"/>
    <p:sldId id="324" r:id="rId61"/>
    <p:sldId id="325" r:id="rId62"/>
    <p:sldId id="326" r:id="rId63"/>
    <p:sldId id="327" r:id="rId64"/>
    <p:sldId id="328" r:id="rId65"/>
    <p:sldId id="329" r:id="rId66"/>
    <p:sldId id="330" r:id="rId67"/>
    <p:sldId id="331" r:id="rId68"/>
    <p:sldId id="332" r:id="rId69"/>
    <p:sldId id="335" r:id="rId70"/>
    <p:sldId id="338" r:id="rId71"/>
    <p:sldId id="339" r:id="rId72"/>
    <p:sldId id="334" r:id="rId7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CC"/>
    <a:srgbClr val="0000FF"/>
    <a:srgbClr val="B1D62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100" d="100"/>
          <a:sy n="100" d="100"/>
        </p:scale>
        <p:origin x="-1050" y="16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notesMaster" Target="notesMasters/notesMaster1.xml"/><Relationship Id="rId79" Type="http://schemas.openxmlformats.org/officeDocument/2006/relationships/customXml" Target="../customXml/item1.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customXml" Target="../customXml/item2.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tableStyles" Target="tableStyles.xml"/><Relationship Id="rId81" Type="http://schemas.openxmlformats.org/officeDocument/2006/relationships/customXml" Target="../customXml/item3.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viewProps" Target="viewProp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8AB1433-BF8B-45C5-81D6-089F21EECCF9}" type="datetimeFigureOut">
              <a:rPr lang="en-US" smtClean="0"/>
              <a:t>5/25/2015</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6530340-F5C0-43BA-9CC1-D63E860F355B}" type="slidenum">
              <a:rPr lang="en-US" smtClean="0"/>
              <a:t>‹#›</a:t>
            </a:fld>
            <a:endParaRPr lang="en-US" dirty="0"/>
          </a:p>
        </p:txBody>
      </p:sp>
    </p:spTree>
    <p:extLst>
      <p:ext uri="{BB962C8B-B14F-4D97-AF65-F5344CB8AC3E}">
        <p14:creationId xmlns:p14="http://schemas.microsoft.com/office/powerpoint/2010/main" val="19122362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60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smtClean="0"/>
          </a:p>
        </p:txBody>
      </p:sp>
      <p:sp>
        <p:nvSpPr>
          <p:cNvPr id="4" name="Slide Number Placeholder 3"/>
          <p:cNvSpPr>
            <a:spLocks noGrp="1"/>
          </p:cNvSpPr>
          <p:nvPr>
            <p:ph type="sldNum" sz="quarter" idx="5"/>
          </p:nvPr>
        </p:nvSpPr>
        <p:spPr/>
        <p:txBody>
          <a:bodyPr/>
          <a:lstStyle/>
          <a:p>
            <a:pPr>
              <a:defRPr/>
            </a:pPr>
            <a:fld id="{7F5E7E1C-354F-4FB6-8FD6-57FAF9C32AC2}" type="slidenum">
              <a:rPr lang="en-US" smtClean="0"/>
              <a:pPr>
                <a:defRPr/>
              </a:pPr>
              <a:t>8</a:t>
            </a:fld>
            <a:endParaRPr lang="en-US" dirty="0"/>
          </a:p>
        </p:txBody>
      </p:sp>
    </p:spTree>
    <p:extLst>
      <p:ext uri="{BB962C8B-B14F-4D97-AF65-F5344CB8AC3E}">
        <p14:creationId xmlns:p14="http://schemas.microsoft.com/office/powerpoint/2010/main" val="227840110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hyperlink" Target="https://www.gadoe.org/" TargetMode="Externa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hyperlink" Target="https://www.gadoe.org/" TargetMode="Externa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hyperlink" Target="https://www.gadoe.org/" TargetMode="Externa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hyperlink" Target="https://www.gadoe.org/" TargetMode="Externa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hyperlink" Target="https://www.gadoe.org/" TargetMode="Externa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hyperlink" Target="https://www.gadoe.org/" TargetMode="Externa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hyperlink" Target="https://www.gadoe.org/" TargetMode="External"/></Relationships>
</file>

<file path=ppt/slideLayouts/_rels/slideLayout7.xml.rels><?xml version="1.0" encoding="UTF-8" standalone="yes"?>
<Relationships xmlns="http://schemas.openxmlformats.org/package/2006/relationships"><Relationship Id="rId3" Type="http://schemas.openxmlformats.org/officeDocument/2006/relationships/hyperlink" Target="https://www.gadoe.org/" TargetMode="External"/><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1.png"/></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hyperlink" Target="https://www.gadoe.org/" TargetMode="Externa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hyperlink" Target="https://www.gadoe.org/" TargetMode="Externa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userDrawn="1"/>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26400"/>
              </a:solidFill>
            </a:endParaRPr>
          </a:p>
        </p:txBody>
      </p:sp>
      <p:pic>
        <p:nvPicPr>
          <p:cNvPr id="17" name="Picture 16"/>
          <p:cNvPicPr>
            <a:picLocks noChangeAspect="1"/>
          </p:cNvPicPr>
          <p:nvPr userDrawn="1"/>
        </p:nvPicPr>
        <p:blipFill>
          <a:blip r:embed="rId2"/>
          <a:stretch>
            <a:fillRect/>
          </a:stretch>
        </p:blipFill>
        <p:spPr>
          <a:xfrm>
            <a:off x="119105" y="1434648"/>
            <a:ext cx="8856454" cy="4537566"/>
          </a:xfrm>
          <a:prstGeom prst="rect">
            <a:avLst/>
          </a:prstGeom>
        </p:spPr>
      </p:pic>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8" name="Rectangle 7"/>
          <p:cNvSpPr/>
          <p:nvPr userDrawn="1"/>
        </p:nvSpPr>
        <p:spPr>
          <a:xfrm>
            <a:off x="0" y="6314359"/>
            <a:ext cx="9144000" cy="47542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bg1"/>
                </a:solidFill>
              </a:defRPr>
            </a:lvl1pPr>
          </a:lstStyle>
          <a:p>
            <a:fld id="{14E1784F-24CF-40F5-8E66-5A671CE0558F}" type="datetime1">
              <a:rPr lang="en-US" smtClean="0"/>
              <a:t>5/25/2015</a:t>
            </a:fld>
            <a:endParaRPr lang="en-US" dirty="0"/>
          </a:p>
        </p:txBody>
      </p:sp>
      <p:sp>
        <p:nvSpPr>
          <p:cNvPr id="10"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bg1"/>
                </a:solidFill>
              </a:defRPr>
            </a:lvl1pPr>
          </a:lstStyle>
          <a:p>
            <a:endParaRPr lang="en-US" dirty="0"/>
          </a:p>
        </p:txBody>
      </p:sp>
      <p:sp>
        <p:nvSpPr>
          <p:cNvPr id="11"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bg1"/>
                </a:solidFill>
              </a:defRPr>
            </a:lvl1pPr>
          </a:lstStyle>
          <a:p>
            <a:fld id="{B63E4CEF-BB1E-48C7-AE93-F39F6AA99AD7}" type="slidenum">
              <a:rPr lang="en-US" smtClean="0"/>
              <a:pPr/>
              <a:t>‹#›</a:t>
            </a:fld>
            <a:endParaRPr lang="en-US" dirty="0"/>
          </a:p>
        </p:txBody>
      </p:sp>
      <p:sp>
        <p:nvSpPr>
          <p:cNvPr id="12" name="Rectangle 11"/>
          <p:cNvSpPr/>
          <p:nvPr userDrawn="1"/>
        </p:nvSpPr>
        <p:spPr>
          <a:xfrm flipV="1">
            <a:off x="-16415" y="6236140"/>
            <a:ext cx="9160416" cy="51907"/>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userDrawn="1"/>
        </p:nvSpPr>
        <p:spPr>
          <a:xfrm>
            <a:off x="0" y="0"/>
            <a:ext cx="9144000" cy="1025869"/>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4" name="Picture 13"/>
          <p:cNvPicPr>
            <a:picLocks noChangeAspect="1"/>
          </p:cNvPicPr>
          <p:nvPr userDrawn="1"/>
        </p:nvPicPr>
        <p:blipFill>
          <a:blip r:embed="rId3" cstate="print">
            <a:lum bright="70000" contrast="-70000"/>
            <a:extLst>
              <a:ext uri="{28A0092B-C50C-407E-A947-70E740481C1C}">
                <a14:useLocalDpi xmlns:a14="http://schemas.microsoft.com/office/drawing/2010/main" val="0"/>
              </a:ext>
            </a:extLst>
          </a:blip>
          <a:stretch>
            <a:fillRect/>
          </a:stretch>
        </p:blipFill>
        <p:spPr>
          <a:xfrm>
            <a:off x="0" y="15442"/>
            <a:ext cx="1978056" cy="1052325"/>
          </a:xfrm>
          <a:prstGeom prst="rect">
            <a:avLst/>
          </a:prstGeom>
        </p:spPr>
      </p:pic>
      <p:sp>
        <p:nvSpPr>
          <p:cNvPr id="15" name="Date Placeholder 3"/>
          <p:cNvSpPr txBox="1">
            <a:spLocks/>
          </p:cNvSpPr>
          <p:nvPr userDrawn="1"/>
        </p:nvSpPr>
        <p:spPr>
          <a:xfrm>
            <a:off x="3157025" y="213626"/>
            <a:ext cx="5878691" cy="644503"/>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400" b="1" dirty="0" smtClean="0">
                <a:solidFill>
                  <a:schemeClr val="bg1"/>
                </a:solidFill>
              </a:rPr>
              <a:t>Richard</a:t>
            </a:r>
            <a:r>
              <a:rPr lang="en-US" sz="1400" b="1" baseline="0" dirty="0" smtClean="0">
                <a:solidFill>
                  <a:schemeClr val="bg1"/>
                </a:solidFill>
              </a:rPr>
              <a:t> Woods, Georgia’s School Superintendent</a:t>
            </a:r>
          </a:p>
          <a:p>
            <a:pPr algn="r"/>
            <a:r>
              <a:rPr lang="en-US" sz="1200" b="1" i="1" u="none" baseline="0" dirty="0" smtClean="0">
                <a:solidFill>
                  <a:schemeClr val="bg1"/>
                </a:solidFill>
              </a:rPr>
              <a:t>“Educating Georgia’s Future”</a:t>
            </a:r>
          </a:p>
          <a:p>
            <a:pPr algn="r"/>
            <a:r>
              <a:rPr lang="en-US" sz="1200" b="1" baseline="0" dirty="0" smtClean="0">
                <a:solidFill>
                  <a:schemeClr val="bg1"/>
                </a:solidFill>
                <a:hlinkClick r:id="rId4"/>
              </a:rPr>
              <a:t>gadoe.org</a:t>
            </a:r>
            <a:endParaRPr lang="en-US" sz="1200" b="1" dirty="0">
              <a:solidFill>
                <a:schemeClr val="bg1"/>
              </a:solidFill>
            </a:endParaRPr>
          </a:p>
        </p:txBody>
      </p:sp>
      <p:sp>
        <p:nvSpPr>
          <p:cNvPr id="16" name="Rectangle 15"/>
          <p:cNvSpPr/>
          <p:nvPr userDrawn="1"/>
        </p:nvSpPr>
        <p:spPr>
          <a:xfrm flipV="1">
            <a:off x="1" y="1042277"/>
            <a:ext cx="9144000" cy="45719"/>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5438130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13" name="Picture 12"/>
          <p:cNvPicPr>
            <a:picLocks noChangeAspect="1"/>
          </p:cNvPicPr>
          <p:nvPr userDrawn="1"/>
        </p:nvPicPr>
        <p:blipFill>
          <a:blip r:embed="rId2"/>
          <a:stretch>
            <a:fillRect/>
          </a:stretch>
        </p:blipFill>
        <p:spPr>
          <a:xfrm>
            <a:off x="119105" y="1434648"/>
            <a:ext cx="8856454" cy="4537566"/>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Rectangle 7"/>
          <p:cNvSpPr/>
          <p:nvPr userDrawn="1"/>
        </p:nvSpPr>
        <p:spPr>
          <a:xfrm>
            <a:off x="0" y="6314359"/>
            <a:ext cx="9144000" cy="47542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bg1"/>
                </a:solidFill>
              </a:defRPr>
            </a:lvl1pPr>
          </a:lstStyle>
          <a:p>
            <a:fld id="{0FD5ACBA-BC96-4E48-BAD5-E7E116EC4687}" type="datetime1">
              <a:rPr lang="en-US" smtClean="0"/>
              <a:t>5/25/2015</a:t>
            </a:fld>
            <a:endParaRPr lang="en-US" dirty="0"/>
          </a:p>
        </p:txBody>
      </p:sp>
      <p:sp>
        <p:nvSpPr>
          <p:cNvPr id="10"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bg1"/>
                </a:solidFill>
              </a:defRPr>
            </a:lvl1pPr>
          </a:lstStyle>
          <a:p>
            <a:endParaRPr lang="en-US" dirty="0"/>
          </a:p>
        </p:txBody>
      </p:sp>
      <p:sp>
        <p:nvSpPr>
          <p:cNvPr id="11"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bg1"/>
                </a:solidFill>
              </a:defRPr>
            </a:lvl1pPr>
          </a:lstStyle>
          <a:p>
            <a:fld id="{B63E4CEF-BB1E-48C7-AE93-F39F6AA99AD7}" type="slidenum">
              <a:rPr lang="en-US" smtClean="0"/>
              <a:pPr/>
              <a:t>‹#›</a:t>
            </a:fld>
            <a:endParaRPr lang="en-US" dirty="0"/>
          </a:p>
        </p:txBody>
      </p:sp>
      <p:sp>
        <p:nvSpPr>
          <p:cNvPr id="12" name="Rectangle 11"/>
          <p:cNvSpPr/>
          <p:nvPr userDrawn="1"/>
        </p:nvSpPr>
        <p:spPr>
          <a:xfrm flipV="1">
            <a:off x="-16415" y="6236140"/>
            <a:ext cx="9160416" cy="51907"/>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4" name="Picture 13"/>
          <p:cNvPicPr>
            <a:picLocks noChangeAspect="1"/>
          </p:cNvPicPr>
          <p:nvPr userDrawn="1"/>
        </p:nvPicPr>
        <p:blipFill rotWithShape="1">
          <a:blip r:embed="rId3" cstate="print">
            <a:extLst>
              <a:ext uri="{28A0092B-C50C-407E-A947-70E740481C1C}">
                <a14:useLocalDpi xmlns:a14="http://schemas.microsoft.com/office/drawing/2010/main" val="0"/>
              </a:ext>
            </a:extLst>
          </a:blip>
          <a:srcRect b="19613"/>
          <a:stretch/>
        </p:blipFill>
        <p:spPr>
          <a:xfrm>
            <a:off x="6920613" y="50571"/>
            <a:ext cx="2212566" cy="946227"/>
          </a:xfrm>
          <a:prstGeom prst="rect">
            <a:avLst/>
          </a:prstGeom>
        </p:spPr>
      </p:pic>
      <p:sp>
        <p:nvSpPr>
          <p:cNvPr id="15" name="Date Placeholder 3"/>
          <p:cNvSpPr txBox="1">
            <a:spLocks/>
          </p:cNvSpPr>
          <p:nvPr userDrawn="1"/>
        </p:nvSpPr>
        <p:spPr>
          <a:xfrm>
            <a:off x="7055141" y="1019660"/>
            <a:ext cx="2078037" cy="644503"/>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000" b="1" dirty="0" smtClean="0">
                <a:solidFill>
                  <a:schemeClr val="tx1">
                    <a:lumMod val="65000"/>
                    <a:lumOff val="35000"/>
                  </a:schemeClr>
                </a:solidFill>
              </a:rPr>
              <a:t>Richard</a:t>
            </a:r>
            <a:r>
              <a:rPr lang="en-US" sz="1000" b="1" baseline="0" dirty="0" smtClean="0">
                <a:solidFill>
                  <a:schemeClr val="tx1">
                    <a:lumMod val="65000"/>
                    <a:lumOff val="35000"/>
                  </a:schemeClr>
                </a:solidFill>
              </a:rPr>
              <a:t> Woods, </a:t>
            </a:r>
          </a:p>
          <a:p>
            <a:pPr algn="r"/>
            <a:r>
              <a:rPr lang="en-US" sz="1000" b="1" baseline="0" dirty="0" smtClean="0">
                <a:solidFill>
                  <a:schemeClr val="tx1">
                    <a:lumMod val="65000"/>
                    <a:lumOff val="35000"/>
                  </a:schemeClr>
                </a:solidFill>
              </a:rPr>
              <a:t>Georgia’s School Superintendent</a:t>
            </a:r>
          </a:p>
          <a:p>
            <a:pPr algn="r"/>
            <a:r>
              <a:rPr lang="en-US" sz="1000" b="1" i="1" u="none" baseline="0" dirty="0" smtClean="0">
                <a:solidFill>
                  <a:schemeClr val="tx1">
                    <a:lumMod val="65000"/>
                    <a:lumOff val="35000"/>
                  </a:schemeClr>
                </a:solidFill>
              </a:rPr>
              <a:t>“Educating Georgia’s Future”</a:t>
            </a:r>
          </a:p>
          <a:p>
            <a:pPr algn="r"/>
            <a:r>
              <a:rPr lang="en-US" sz="1000" b="1" baseline="0" dirty="0" smtClean="0">
                <a:solidFill>
                  <a:schemeClr val="tx1">
                    <a:lumMod val="65000"/>
                    <a:lumOff val="35000"/>
                  </a:schemeClr>
                </a:solidFill>
                <a:hlinkClick r:id="rId4"/>
              </a:rPr>
              <a:t>gadoe.org</a:t>
            </a:r>
            <a:endParaRPr lang="en-US" sz="1000" b="1" dirty="0">
              <a:solidFill>
                <a:schemeClr val="tx1">
                  <a:lumMod val="65000"/>
                  <a:lumOff val="35000"/>
                </a:schemeClr>
              </a:solidFill>
            </a:endParaRPr>
          </a:p>
        </p:txBody>
      </p:sp>
    </p:spTree>
    <p:extLst>
      <p:ext uri="{BB962C8B-B14F-4D97-AF65-F5344CB8AC3E}">
        <p14:creationId xmlns:p14="http://schemas.microsoft.com/office/powerpoint/2010/main" val="3063607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userDrawn="1"/>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26400"/>
              </a:solidFill>
            </a:endParaRPr>
          </a:p>
        </p:txBody>
      </p:sp>
      <p:pic>
        <p:nvPicPr>
          <p:cNvPr id="13" name="Picture 12"/>
          <p:cNvPicPr>
            <a:picLocks noChangeAspect="1"/>
          </p:cNvPicPr>
          <p:nvPr userDrawn="1"/>
        </p:nvPicPr>
        <p:blipFill>
          <a:blip r:embed="rId2"/>
          <a:stretch>
            <a:fillRect/>
          </a:stretch>
        </p:blipFill>
        <p:spPr>
          <a:xfrm>
            <a:off x="119105" y="1434648"/>
            <a:ext cx="8856454" cy="4537566"/>
          </a:xfrm>
          <a:prstGeom prst="rect">
            <a:avLst/>
          </a:prstGeom>
        </p:spPr>
      </p:pic>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Rectangle 7"/>
          <p:cNvSpPr/>
          <p:nvPr userDrawn="1"/>
        </p:nvSpPr>
        <p:spPr>
          <a:xfrm>
            <a:off x="0" y="6314359"/>
            <a:ext cx="9144000" cy="47542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bg1"/>
                </a:solidFill>
              </a:defRPr>
            </a:lvl1pPr>
          </a:lstStyle>
          <a:p>
            <a:fld id="{98194362-26A2-411B-A63E-F202E3AFF173}" type="datetime1">
              <a:rPr lang="en-US" smtClean="0"/>
              <a:t>5/25/2015</a:t>
            </a:fld>
            <a:endParaRPr lang="en-US" dirty="0"/>
          </a:p>
        </p:txBody>
      </p:sp>
      <p:sp>
        <p:nvSpPr>
          <p:cNvPr id="10"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bg1"/>
                </a:solidFill>
              </a:defRPr>
            </a:lvl1pPr>
          </a:lstStyle>
          <a:p>
            <a:endParaRPr lang="en-US" dirty="0"/>
          </a:p>
        </p:txBody>
      </p:sp>
      <p:sp>
        <p:nvSpPr>
          <p:cNvPr id="11"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bg1"/>
                </a:solidFill>
              </a:defRPr>
            </a:lvl1pPr>
          </a:lstStyle>
          <a:p>
            <a:fld id="{B63E4CEF-BB1E-48C7-AE93-F39F6AA99AD7}" type="slidenum">
              <a:rPr lang="en-US" smtClean="0"/>
              <a:pPr/>
              <a:t>‹#›</a:t>
            </a:fld>
            <a:endParaRPr lang="en-US" dirty="0"/>
          </a:p>
        </p:txBody>
      </p:sp>
      <p:sp>
        <p:nvSpPr>
          <p:cNvPr id="12" name="Rectangle 11"/>
          <p:cNvSpPr/>
          <p:nvPr userDrawn="1"/>
        </p:nvSpPr>
        <p:spPr>
          <a:xfrm flipV="1">
            <a:off x="-16415" y="6236140"/>
            <a:ext cx="9160416" cy="51907"/>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2351268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4" name="Picture 13"/>
          <p:cNvPicPr>
            <a:picLocks noChangeAspect="1"/>
          </p:cNvPicPr>
          <p:nvPr userDrawn="1"/>
        </p:nvPicPr>
        <p:blipFill>
          <a:blip r:embed="rId2"/>
          <a:stretch>
            <a:fillRect/>
          </a:stretch>
        </p:blipFill>
        <p:spPr>
          <a:xfrm>
            <a:off x="119105" y="1434648"/>
            <a:ext cx="8856454" cy="4537566"/>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Rectangle 7"/>
          <p:cNvSpPr/>
          <p:nvPr userDrawn="1"/>
        </p:nvSpPr>
        <p:spPr>
          <a:xfrm>
            <a:off x="0" y="6314359"/>
            <a:ext cx="9144000" cy="47542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bg1"/>
                </a:solidFill>
              </a:defRPr>
            </a:lvl1pPr>
          </a:lstStyle>
          <a:p>
            <a:fld id="{4DAE6870-AD18-448A-9B2A-0EFE6DC7B06B}" type="datetime1">
              <a:rPr lang="en-US" smtClean="0"/>
              <a:t>5/25/2015</a:t>
            </a:fld>
            <a:endParaRPr lang="en-US" dirty="0"/>
          </a:p>
        </p:txBody>
      </p:sp>
      <p:sp>
        <p:nvSpPr>
          <p:cNvPr id="10"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bg1"/>
                </a:solidFill>
              </a:defRPr>
            </a:lvl1pPr>
          </a:lstStyle>
          <a:p>
            <a:endParaRPr lang="en-US" dirty="0"/>
          </a:p>
        </p:txBody>
      </p:sp>
      <p:sp>
        <p:nvSpPr>
          <p:cNvPr id="11"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bg1"/>
                </a:solidFill>
              </a:defRPr>
            </a:lvl1pPr>
          </a:lstStyle>
          <a:p>
            <a:fld id="{B63E4CEF-BB1E-48C7-AE93-F39F6AA99AD7}" type="slidenum">
              <a:rPr lang="en-US" smtClean="0"/>
              <a:pPr/>
              <a:t>‹#›</a:t>
            </a:fld>
            <a:endParaRPr lang="en-US" dirty="0"/>
          </a:p>
        </p:txBody>
      </p:sp>
      <p:sp>
        <p:nvSpPr>
          <p:cNvPr id="12" name="Rectangle 11"/>
          <p:cNvSpPr/>
          <p:nvPr userDrawn="1"/>
        </p:nvSpPr>
        <p:spPr>
          <a:xfrm flipV="1">
            <a:off x="-16415" y="6236140"/>
            <a:ext cx="9160416" cy="51907"/>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6" name="Picture 15"/>
          <p:cNvPicPr>
            <a:picLocks noChangeAspect="1"/>
          </p:cNvPicPr>
          <p:nvPr userDrawn="1"/>
        </p:nvPicPr>
        <p:blipFill rotWithShape="1">
          <a:blip r:embed="rId3" cstate="print">
            <a:extLst>
              <a:ext uri="{28A0092B-C50C-407E-A947-70E740481C1C}">
                <a14:useLocalDpi xmlns:a14="http://schemas.microsoft.com/office/drawing/2010/main" val="0"/>
              </a:ext>
            </a:extLst>
          </a:blip>
          <a:srcRect b="19613"/>
          <a:stretch/>
        </p:blipFill>
        <p:spPr>
          <a:xfrm>
            <a:off x="6920613" y="50571"/>
            <a:ext cx="2212566" cy="946227"/>
          </a:xfrm>
          <a:prstGeom prst="rect">
            <a:avLst/>
          </a:prstGeom>
        </p:spPr>
      </p:pic>
      <p:sp>
        <p:nvSpPr>
          <p:cNvPr id="17" name="Date Placeholder 3"/>
          <p:cNvSpPr txBox="1">
            <a:spLocks/>
          </p:cNvSpPr>
          <p:nvPr userDrawn="1"/>
        </p:nvSpPr>
        <p:spPr>
          <a:xfrm>
            <a:off x="7206143" y="1019660"/>
            <a:ext cx="1927035" cy="644503"/>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000" b="1" dirty="0" smtClean="0">
                <a:solidFill>
                  <a:schemeClr val="tx1">
                    <a:lumMod val="65000"/>
                    <a:lumOff val="35000"/>
                  </a:schemeClr>
                </a:solidFill>
              </a:rPr>
              <a:t>Richard</a:t>
            </a:r>
            <a:r>
              <a:rPr lang="en-US" sz="1000" b="1" baseline="0" dirty="0" smtClean="0">
                <a:solidFill>
                  <a:schemeClr val="tx1">
                    <a:lumMod val="65000"/>
                    <a:lumOff val="35000"/>
                  </a:schemeClr>
                </a:solidFill>
              </a:rPr>
              <a:t> Woods, </a:t>
            </a:r>
          </a:p>
          <a:p>
            <a:pPr algn="r"/>
            <a:r>
              <a:rPr lang="en-US" sz="1000" b="1" baseline="0" dirty="0" smtClean="0">
                <a:solidFill>
                  <a:schemeClr val="tx1">
                    <a:lumMod val="65000"/>
                    <a:lumOff val="35000"/>
                  </a:schemeClr>
                </a:solidFill>
              </a:rPr>
              <a:t>Georgia’s School Superintendent</a:t>
            </a:r>
          </a:p>
          <a:p>
            <a:pPr algn="r"/>
            <a:r>
              <a:rPr lang="en-US" sz="1000" b="1" i="1" u="none" baseline="0" dirty="0" smtClean="0">
                <a:solidFill>
                  <a:schemeClr val="tx1">
                    <a:lumMod val="65000"/>
                    <a:lumOff val="35000"/>
                  </a:schemeClr>
                </a:solidFill>
              </a:rPr>
              <a:t>“Educating Georgia’s Future”</a:t>
            </a:r>
          </a:p>
          <a:p>
            <a:pPr algn="r"/>
            <a:r>
              <a:rPr lang="en-US" sz="1000" b="1" baseline="0" dirty="0" smtClean="0">
                <a:solidFill>
                  <a:schemeClr val="tx1">
                    <a:lumMod val="65000"/>
                    <a:lumOff val="35000"/>
                  </a:schemeClr>
                </a:solidFill>
                <a:hlinkClick r:id="rId4"/>
              </a:rPr>
              <a:t>gadoe.org</a:t>
            </a:r>
            <a:endParaRPr lang="en-US" sz="1000" b="1" dirty="0">
              <a:solidFill>
                <a:schemeClr val="tx1">
                  <a:lumMod val="65000"/>
                  <a:lumOff val="35000"/>
                </a:schemeClr>
              </a:solidFill>
            </a:endParaRPr>
          </a:p>
        </p:txBody>
      </p:sp>
    </p:spTree>
    <p:extLst>
      <p:ext uri="{BB962C8B-B14F-4D97-AF65-F5344CB8AC3E}">
        <p14:creationId xmlns:p14="http://schemas.microsoft.com/office/powerpoint/2010/main" val="11120405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userDrawn="1"/>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26400"/>
              </a:solidFill>
            </a:endParaRPr>
          </a:p>
        </p:txBody>
      </p:sp>
      <p:pic>
        <p:nvPicPr>
          <p:cNvPr id="17" name="Picture 16"/>
          <p:cNvPicPr>
            <a:picLocks noChangeAspect="1"/>
          </p:cNvPicPr>
          <p:nvPr userDrawn="1"/>
        </p:nvPicPr>
        <p:blipFill>
          <a:blip r:embed="rId2"/>
          <a:stretch>
            <a:fillRect/>
          </a:stretch>
        </p:blipFill>
        <p:spPr>
          <a:xfrm>
            <a:off x="119105" y="1434648"/>
            <a:ext cx="8856454" cy="4537566"/>
          </a:xfrm>
          <a:prstGeom prst="rect">
            <a:avLst/>
          </a:prstGeom>
        </p:spPr>
      </p:pic>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8" name="Rectangle 7"/>
          <p:cNvSpPr/>
          <p:nvPr userDrawn="1"/>
        </p:nvSpPr>
        <p:spPr>
          <a:xfrm>
            <a:off x="0" y="6314359"/>
            <a:ext cx="9144000" cy="47542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bg1"/>
                </a:solidFill>
              </a:defRPr>
            </a:lvl1pPr>
          </a:lstStyle>
          <a:p>
            <a:fld id="{535B3B41-2E1F-40FB-8308-AA0E18F0B9DC}" type="datetime1">
              <a:rPr lang="en-US" smtClean="0"/>
              <a:t>5/25/2015</a:t>
            </a:fld>
            <a:endParaRPr lang="en-US" dirty="0"/>
          </a:p>
        </p:txBody>
      </p:sp>
      <p:sp>
        <p:nvSpPr>
          <p:cNvPr id="10"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bg1"/>
                </a:solidFill>
              </a:defRPr>
            </a:lvl1pPr>
          </a:lstStyle>
          <a:p>
            <a:endParaRPr lang="en-US" dirty="0"/>
          </a:p>
        </p:txBody>
      </p:sp>
      <p:sp>
        <p:nvSpPr>
          <p:cNvPr id="11"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bg1"/>
                </a:solidFill>
              </a:defRPr>
            </a:lvl1pPr>
          </a:lstStyle>
          <a:p>
            <a:fld id="{B63E4CEF-BB1E-48C7-AE93-F39F6AA99AD7}" type="slidenum">
              <a:rPr lang="en-US" smtClean="0"/>
              <a:pPr/>
              <a:t>‹#›</a:t>
            </a:fld>
            <a:endParaRPr lang="en-US" dirty="0"/>
          </a:p>
        </p:txBody>
      </p:sp>
      <p:sp>
        <p:nvSpPr>
          <p:cNvPr id="12" name="Rectangle 11"/>
          <p:cNvSpPr/>
          <p:nvPr userDrawn="1"/>
        </p:nvSpPr>
        <p:spPr>
          <a:xfrm flipV="1">
            <a:off x="-16415" y="6236140"/>
            <a:ext cx="9160416" cy="51907"/>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userDrawn="1"/>
        </p:nvSpPr>
        <p:spPr>
          <a:xfrm>
            <a:off x="0" y="0"/>
            <a:ext cx="9144000" cy="1025869"/>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4" name="Picture 13"/>
          <p:cNvPicPr>
            <a:picLocks noChangeAspect="1"/>
          </p:cNvPicPr>
          <p:nvPr userDrawn="1"/>
        </p:nvPicPr>
        <p:blipFill>
          <a:blip r:embed="rId3" cstate="print">
            <a:lum bright="70000" contrast="-70000"/>
            <a:extLst>
              <a:ext uri="{28A0092B-C50C-407E-A947-70E740481C1C}">
                <a14:useLocalDpi xmlns:a14="http://schemas.microsoft.com/office/drawing/2010/main" val="0"/>
              </a:ext>
            </a:extLst>
          </a:blip>
          <a:stretch>
            <a:fillRect/>
          </a:stretch>
        </p:blipFill>
        <p:spPr>
          <a:xfrm>
            <a:off x="0" y="15442"/>
            <a:ext cx="1978056" cy="1052325"/>
          </a:xfrm>
          <a:prstGeom prst="rect">
            <a:avLst/>
          </a:prstGeom>
        </p:spPr>
      </p:pic>
      <p:sp>
        <p:nvSpPr>
          <p:cNvPr id="15" name="Date Placeholder 3"/>
          <p:cNvSpPr txBox="1">
            <a:spLocks/>
          </p:cNvSpPr>
          <p:nvPr userDrawn="1"/>
        </p:nvSpPr>
        <p:spPr>
          <a:xfrm>
            <a:off x="3157025" y="213626"/>
            <a:ext cx="5878691" cy="644503"/>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400" b="1" dirty="0" smtClean="0">
                <a:solidFill>
                  <a:schemeClr val="bg1"/>
                </a:solidFill>
              </a:rPr>
              <a:t>Richard</a:t>
            </a:r>
            <a:r>
              <a:rPr lang="en-US" sz="1400" b="1" baseline="0" dirty="0" smtClean="0">
                <a:solidFill>
                  <a:schemeClr val="bg1"/>
                </a:solidFill>
              </a:rPr>
              <a:t> Woods, Georgia’s School Superintendent</a:t>
            </a:r>
          </a:p>
          <a:p>
            <a:pPr algn="r"/>
            <a:r>
              <a:rPr lang="en-US" sz="1200" b="1" i="1" u="none" baseline="0" dirty="0" smtClean="0">
                <a:solidFill>
                  <a:schemeClr val="bg1"/>
                </a:solidFill>
              </a:rPr>
              <a:t>“Educating Georgia’s Future”</a:t>
            </a:r>
          </a:p>
          <a:p>
            <a:pPr algn="r"/>
            <a:r>
              <a:rPr lang="en-US" sz="1200" b="1" baseline="0" dirty="0" smtClean="0">
                <a:solidFill>
                  <a:schemeClr val="bg1"/>
                </a:solidFill>
                <a:hlinkClick r:id="rId4"/>
              </a:rPr>
              <a:t>gadoe.org</a:t>
            </a:r>
            <a:endParaRPr lang="en-US" sz="1200" b="1" dirty="0">
              <a:solidFill>
                <a:schemeClr val="bg1"/>
              </a:solidFill>
            </a:endParaRPr>
          </a:p>
        </p:txBody>
      </p:sp>
      <p:sp>
        <p:nvSpPr>
          <p:cNvPr id="16" name="Rectangle 15"/>
          <p:cNvSpPr/>
          <p:nvPr userDrawn="1"/>
        </p:nvSpPr>
        <p:spPr>
          <a:xfrm flipV="1">
            <a:off x="1" y="1042277"/>
            <a:ext cx="9144000" cy="45719"/>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5342314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14" name="Picture 13"/>
          <p:cNvPicPr>
            <a:picLocks noChangeAspect="1"/>
          </p:cNvPicPr>
          <p:nvPr userDrawn="1"/>
        </p:nvPicPr>
        <p:blipFill>
          <a:blip r:embed="rId2"/>
          <a:stretch>
            <a:fillRect/>
          </a:stretch>
        </p:blipFill>
        <p:spPr>
          <a:xfrm>
            <a:off x="119105" y="1434648"/>
            <a:ext cx="8856454" cy="4537566"/>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Rectangle 8"/>
          <p:cNvSpPr/>
          <p:nvPr userDrawn="1"/>
        </p:nvSpPr>
        <p:spPr>
          <a:xfrm>
            <a:off x="0" y="6314359"/>
            <a:ext cx="9144000" cy="47542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Date Placeholder 3"/>
          <p:cNvSpPr>
            <a:spLocks noGrp="1"/>
          </p:cNvSpPr>
          <p:nvPr>
            <p:ph type="dt" sz="half" idx="10"/>
          </p:nvPr>
        </p:nvSpPr>
        <p:spPr>
          <a:xfrm>
            <a:off x="628650" y="6356351"/>
            <a:ext cx="2057400" cy="365125"/>
          </a:xfrm>
          <a:prstGeom prst="rect">
            <a:avLst/>
          </a:prstGeom>
        </p:spPr>
        <p:txBody>
          <a:bodyPr vert="horz" lIns="91440" tIns="45720" rIns="91440" bIns="45720" rtlCol="0" anchor="ctr"/>
          <a:lstStyle>
            <a:lvl1pPr algn="l">
              <a:defRPr sz="1200">
                <a:solidFill>
                  <a:schemeClr val="bg1"/>
                </a:solidFill>
              </a:defRPr>
            </a:lvl1pPr>
          </a:lstStyle>
          <a:p>
            <a:fld id="{33CB0378-FFD4-4CBB-858D-32EE1C82268A}" type="datetime1">
              <a:rPr lang="en-US" smtClean="0"/>
              <a:t>5/25/2015</a:t>
            </a:fld>
            <a:endParaRPr lang="en-US" dirty="0"/>
          </a:p>
        </p:txBody>
      </p:sp>
      <p:sp>
        <p:nvSpPr>
          <p:cNvPr id="11"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bg1"/>
                </a:solidFill>
              </a:defRPr>
            </a:lvl1pPr>
          </a:lstStyle>
          <a:p>
            <a:endParaRPr lang="en-US" dirty="0"/>
          </a:p>
        </p:txBody>
      </p:sp>
      <p:sp>
        <p:nvSpPr>
          <p:cNvPr id="12"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bg1"/>
                </a:solidFill>
              </a:defRPr>
            </a:lvl1pPr>
          </a:lstStyle>
          <a:p>
            <a:fld id="{B63E4CEF-BB1E-48C7-AE93-F39F6AA99AD7}" type="slidenum">
              <a:rPr lang="en-US" smtClean="0"/>
              <a:pPr/>
              <a:t>‹#›</a:t>
            </a:fld>
            <a:endParaRPr lang="en-US" dirty="0"/>
          </a:p>
        </p:txBody>
      </p:sp>
      <p:sp>
        <p:nvSpPr>
          <p:cNvPr id="13" name="Rectangle 12"/>
          <p:cNvSpPr/>
          <p:nvPr userDrawn="1"/>
        </p:nvSpPr>
        <p:spPr>
          <a:xfrm flipV="1">
            <a:off x="-16415" y="6236140"/>
            <a:ext cx="9160416" cy="51907"/>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7" name="Picture 16"/>
          <p:cNvPicPr>
            <a:picLocks noChangeAspect="1"/>
          </p:cNvPicPr>
          <p:nvPr userDrawn="1"/>
        </p:nvPicPr>
        <p:blipFill rotWithShape="1">
          <a:blip r:embed="rId3" cstate="print">
            <a:extLst>
              <a:ext uri="{28A0092B-C50C-407E-A947-70E740481C1C}">
                <a14:useLocalDpi xmlns:a14="http://schemas.microsoft.com/office/drawing/2010/main" val="0"/>
              </a:ext>
            </a:extLst>
          </a:blip>
          <a:srcRect b="19613"/>
          <a:stretch/>
        </p:blipFill>
        <p:spPr>
          <a:xfrm>
            <a:off x="6920613" y="50571"/>
            <a:ext cx="2212566" cy="946227"/>
          </a:xfrm>
          <a:prstGeom prst="rect">
            <a:avLst/>
          </a:prstGeom>
        </p:spPr>
      </p:pic>
      <p:sp>
        <p:nvSpPr>
          <p:cNvPr id="18" name="Date Placeholder 3"/>
          <p:cNvSpPr txBox="1">
            <a:spLocks/>
          </p:cNvSpPr>
          <p:nvPr userDrawn="1"/>
        </p:nvSpPr>
        <p:spPr>
          <a:xfrm>
            <a:off x="7105475" y="1019660"/>
            <a:ext cx="2027703" cy="644503"/>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000" b="1" dirty="0" smtClean="0">
                <a:solidFill>
                  <a:schemeClr val="tx1">
                    <a:lumMod val="65000"/>
                    <a:lumOff val="35000"/>
                  </a:schemeClr>
                </a:solidFill>
              </a:rPr>
              <a:t>Richard</a:t>
            </a:r>
            <a:r>
              <a:rPr lang="en-US" sz="1000" b="1" baseline="0" dirty="0" smtClean="0">
                <a:solidFill>
                  <a:schemeClr val="tx1">
                    <a:lumMod val="65000"/>
                    <a:lumOff val="35000"/>
                  </a:schemeClr>
                </a:solidFill>
              </a:rPr>
              <a:t> Woods, </a:t>
            </a:r>
          </a:p>
          <a:p>
            <a:pPr algn="r"/>
            <a:r>
              <a:rPr lang="en-US" sz="1000" b="1" baseline="0" dirty="0" smtClean="0">
                <a:solidFill>
                  <a:schemeClr val="tx1">
                    <a:lumMod val="65000"/>
                    <a:lumOff val="35000"/>
                  </a:schemeClr>
                </a:solidFill>
              </a:rPr>
              <a:t>Georgia’s School Superintendent</a:t>
            </a:r>
          </a:p>
          <a:p>
            <a:pPr algn="r"/>
            <a:r>
              <a:rPr lang="en-US" sz="1000" b="1" i="1" u="none" baseline="0" dirty="0" smtClean="0">
                <a:solidFill>
                  <a:schemeClr val="tx1">
                    <a:lumMod val="65000"/>
                    <a:lumOff val="35000"/>
                  </a:schemeClr>
                </a:solidFill>
              </a:rPr>
              <a:t>“Educating Georgia’s Future”</a:t>
            </a:r>
          </a:p>
          <a:p>
            <a:pPr algn="r"/>
            <a:r>
              <a:rPr lang="en-US" sz="1000" b="1" baseline="0" dirty="0" smtClean="0">
                <a:solidFill>
                  <a:schemeClr val="tx1">
                    <a:lumMod val="65000"/>
                    <a:lumOff val="35000"/>
                  </a:schemeClr>
                </a:solidFill>
                <a:hlinkClick r:id="rId4"/>
              </a:rPr>
              <a:t>gadoe.org</a:t>
            </a:r>
            <a:endParaRPr lang="en-US" sz="1000" b="1" dirty="0">
              <a:solidFill>
                <a:schemeClr val="tx1">
                  <a:lumMod val="65000"/>
                  <a:lumOff val="35000"/>
                </a:schemeClr>
              </a:solidFill>
            </a:endParaRPr>
          </a:p>
        </p:txBody>
      </p:sp>
    </p:spTree>
    <p:extLst>
      <p:ext uri="{BB962C8B-B14F-4D97-AF65-F5344CB8AC3E}">
        <p14:creationId xmlns:p14="http://schemas.microsoft.com/office/powerpoint/2010/main" val="15268206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6" name="Picture 15"/>
          <p:cNvPicPr>
            <a:picLocks noChangeAspect="1"/>
          </p:cNvPicPr>
          <p:nvPr userDrawn="1"/>
        </p:nvPicPr>
        <p:blipFill>
          <a:blip r:embed="rId2"/>
          <a:stretch>
            <a:fillRect/>
          </a:stretch>
        </p:blipFill>
        <p:spPr>
          <a:xfrm>
            <a:off x="119105" y="1434648"/>
            <a:ext cx="8856454" cy="4537566"/>
          </a:xfrm>
          <a:prstGeom prst="rect">
            <a:avLst/>
          </a:prstGeom>
        </p:spPr>
      </p:pic>
      <p:sp>
        <p:nvSpPr>
          <p:cNvPr id="2" name="Title 1"/>
          <p:cNvSpPr>
            <a:spLocks noGrp="1"/>
          </p:cNvSpPr>
          <p:nvPr>
            <p:ph type="title"/>
          </p:nvPr>
        </p:nvSpPr>
        <p:spPr>
          <a:xfrm>
            <a:off x="629841" y="365126"/>
            <a:ext cx="6290772"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Rectangle 10"/>
          <p:cNvSpPr/>
          <p:nvPr userDrawn="1"/>
        </p:nvSpPr>
        <p:spPr>
          <a:xfrm>
            <a:off x="0" y="6314359"/>
            <a:ext cx="9144000" cy="47542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Date Placeholder 3"/>
          <p:cNvSpPr>
            <a:spLocks noGrp="1"/>
          </p:cNvSpPr>
          <p:nvPr>
            <p:ph type="dt" sz="half" idx="10"/>
          </p:nvPr>
        </p:nvSpPr>
        <p:spPr>
          <a:xfrm>
            <a:off x="628650" y="6356351"/>
            <a:ext cx="2057400" cy="365125"/>
          </a:xfrm>
          <a:prstGeom prst="rect">
            <a:avLst/>
          </a:prstGeom>
        </p:spPr>
        <p:txBody>
          <a:bodyPr vert="horz" lIns="91440" tIns="45720" rIns="91440" bIns="45720" rtlCol="0" anchor="ctr"/>
          <a:lstStyle>
            <a:lvl1pPr algn="l">
              <a:defRPr sz="1200">
                <a:solidFill>
                  <a:schemeClr val="bg1"/>
                </a:solidFill>
              </a:defRPr>
            </a:lvl1pPr>
          </a:lstStyle>
          <a:p>
            <a:fld id="{6DE48FE1-C959-4842-929B-B952E86448B4}" type="datetime1">
              <a:rPr lang="en-US" smtClean="0"/>
              <a:t>5/25/2015</a:t>
            </a:fld>
            <a:endParaRPr lang="en-US" dirty="0"/>
          </a:p>
        </p:txBody>
      </p:sp>
      <p:sp>
        <p:nvSpPr>
          <p:cNvPr id="13" name="Footer Placeholder 4"/>
          <p:cNvSpPr>
            <a:spLocks noGrp="1"/>
          </p:cNvSpPr>
          <p:nvPr>
            <p:ph type="ftr" sz="quarter" idx="11"/>
          </p:nvPr>
        </p:nvSpPr>
        <p:spPr>
          <a:xfrm>
            <a:off x="3028950" y="6356351"/>
            <a:ext cx="3086100" cy="365125"/>
          </a:xfrm>
          <a:prstGeom prst="rect">
            <a:avLst/>
          </a:prstGeom>
        </p:spPr>
        <p:txBody>
          <a:bodyPr vert="horz" lIns="91440" tIns="45720" rIns="91440" bIns="45720" rtlCol="0" anchor="ctr"/>
          <a:lstStyle>
            <a:lvl1pPr algn="ctr">
              <a:defRPr sz="1200">
                <a:solidFill>
                  <a:schemeClr val="bg1"/>
                </a:solidFill>
              </a:defRPr>
            </a:lvl1pPr>
          </a:lstStyle>
          <a:p>
            <a:endParaRPr lang="en-US" dirty="0"/>
          </a:p>
        </p:txBody>
      </p:sp>
      <p:sp>
        <p:nvSpPr>
          <p:cNvPr id="14" name="Slide Number Placeholder 5"/>
          <p:cNvSpPr>
            <a:spLocks noGrp="1"/>
          </p:cNvSpPr>
          <p:nvPr>
            <p:ph type="sldNum" sz="quarter" idx="12"/>
          </p:nvPr>
        </p:nvSpPr>
        <p:spPr>
          <a:xfrm>
            <a:off x="6457950" y="6356351"/>
            <a:ext cx="2057400" cy="365125"/>
          </a:xfrm>
          <a:prstGeom prst="rect">
            <a:avLst/>
          </a:prstGeom>
        </p:spPr>
        <p:txBody>
          <a:bodyPr vert="horz" lIns="91440" tIns="45720" rIns="91440" bIns="45720" rtlCol="0" anchor="ctr"/>
          <a:lstStyle>
            <a:lvl1pPr algn="r">
              <a:defRPr sz="1200">
                <a:solidFill>
                  <a:schemeClr val="bg1"/>
                </a:solidFill>
              </a:defRPr>
            </a:lvl1pPr>
          </a:lstStyle>
          <a:p>
            <a:fld id="{B63E4CEF-BB1E-48C7-AE93-F39F6AA99AD7}" type="slidenum">
              <a:rPr lang="en-US" smtClean="0"/>
              <a:pPr/>
              <a:t>‹#›</a:t>
            </a:fld>
            <a:endParaRPr lang="en-US" dirty="0"/>
          </a:p>
        </p:txBody>
      </p:sp>
      <p:sp>
        <p:nvSpPr>
          <p:cNvPr id="15" name="Rectangle 14"/>
          <p:cNvSpPr/>
          <p:nvPr userDrawn="1"/>
        </p:nvSpPr>
        <p:spPr>
          <a:xfrm flipV="1">
            <a:off x="-16415" y="6236140"/>
            <a:ext cx="9160416" cy="51907"/>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9" name="Picture 18"/>
          <p:cNvPicPr>
            <a:picLocks noChangeAspect="1"/>
          </p:cNvPicPr>
          <p:nvPr userDrawn="1"/>
        </p:nvPicPr>
        <p:blipFill rotWithShape="1">
          <a:blip r:embed="rId3" cstate="print">
            <a:extLst>
              <a:ext uri="{28A0092B-C50C-407E-A947-70E740481C1C}">
                <a14:useLocalDpi xmlns:a14="http://schemas.microsoft.com/office/drawing/2010/main" val="0"/>
              </a:ext>
            </a:extLst>
          </a:blip>
          <a:srcRect b="19613"/>
          <a:stretch/>
        </p:blipFill>
        <p:spPr>
          <a:xfrm>
            <a:off x="6920613" y="50571"/>
            <a:ext cx="2212566" cy="946227"/>
          </a:xfrm>
          <a:prstGeom prst="rect">
            <a:avLst/>
          </a:prstGeom>
        </p:spPr>
      </p:pic>
      <p:sp>
        <p:nvSpPr>
          <p:cNvPr id="20" name="Date Placeholder 3"/>
          <p:cNvSpPr txBox="1">
            <a:spLocks/>
          </p:cNvSpPr>
          <p:nvPr userDrawn="1"/>
        </p:nvSpPr>
        <p:spPr>
          <a:xfrm>
            <a:off x="7080308" y="1019660"/>
            <a:ext cx="2052870" cy="644503"/>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000" b="1" dirty="0" smtClean="0">
                <a:solidFill>
                  <a:schemeClr val="tx1">
                    <a:lumMod val="65000"/>
                    <a:lumOff val="35000"/>
                  </a:schemeClr>
                </a:solidFill>
              </a:rPr>
              <a:t>Richard</a:t>
            </a:r>
            <a:r>
              <a:rPr lang="en-US" sz="1000" b="1" baseline="0" dirty="0" smtClean="0">
                <a:solidFill>
                  <a:schemeClr val="tx1">
                    <a:lumMod val="65000"/>
                    <a:lumOff val="35000"/>
                  </a:schemeClr>
                </a:solidFill>
              </a:rPr>
              <a:t> Woods, </a:t>
            </a:r>
          </a:p>
          <a:p>
            <a:pPr algn="r"/>
            <a:r>
              <a:rPr lang="en-US" sz="1000" b="1" baseline="0" dirty="0" smtClean="0">
                <a:solidFill>
                  <a:schemeClr val="tx1">
                    <a:lumMod val="65000"/>
                    <a:lumOff val="35000"/>
                  </a:schemeClr>
                </a:solidFill>
              </a:rPr>
              <a:t>Georgia’s School Superintendent</a:t>
            </a:r>
          </a:p>
          <a:p>
            <a:pPr algn="r"/>
            <a:r>
              <a:rPr lang="en-US" sz="1000" b="1" i="1" u="none" baseline="0" dirty="0" smtClean="0">
                <a:solidFill>
                  <a:schemeClr val="tx1">
                    <a:lumMod val="65000"/>
                    <a:lumOff val="35000"/>
                  </a:schemeClr>
                </a:solidFill>
              </a:rPr>
              <a:t>“Educating Georgia’s Future”</a:t>
            </a:r>
          </a:p>
          <a:p>
            <a:pPr algn="r"/>
            <a:r>
              <a:rPr lang="en-US" sz="1000" b="1" baseline="0" dirty="0" smtClean="0">
                <a:solidFill>
                  <a:schemeClr val="tx1">
                    <a:lumMod val="65000"/>
                    <a:lumOff val="35000"/>
                  </a:schemeClr>
                </a:solidFill>
                <a:hlinkClick r:id="rId4"/>
              </a:rPr>
              <a:t>gadoe.org</a:t>
            </a:r>
            <a:endParaRPr lang="en-US" sz="1000" b="1" dirty="0">
              <a:solidFill>
                <a:schemeClr val="tx1">
                  <a:lumMod val="65000"/>
                  <a:lumOff val="35000"/>
                </a:schemeClr>
              </a:solidFill>
            </a:endParaRPr>
          </a:p>
        </p:txBody>
      </p:sp>
    </p:spTree>
    <p:extLst>
      <p:ext uri="{BB962C8B-B14F-4D97-AF65-F5344CB8AC3E}">
        <p14:creationId xmlns:p14="http://schemas.microsoft.com/office/powerpoint/2010/main" val="35214065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12" name="Picture 11"/>
          <p:cNvPicPr>
            <a:picLocks noChangeAspect="1"/>
          </p:cNvPicPr>
          <p:nvPr userDrawn="1"/>
        </p:nvPicPr>
        <p:blipFill>
          <a:blip r:embed="rId2"/>
          <a:stretch>
            <a:fillRect/>
          </a:stretch>
        </p:blipFill>
        <p:spPr>
          <a:xfrm>
            <a:off x="119105" y="1434648"/>
            <a:ext cx="8856454" cy="4537566"/>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7" name="Rectangle 6"/>
          <p:cNvSpPr/>
          <p:nvPr userDrawn="1"/>
        </p:nvSpPr>
        <p:spPr>
          <a:xfrm>
            <a:off x="0" y="6314359"/>
            <a:ext cx="9144000" cy="47542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bg1"/>
                </a:solidFill>
              </a:defRPr>
            </a:lvl1pPr>
          </a:lstStyle>
          <a:p>
            <a:fld id="{16A82E43-F334-4B83-9151-C0C24AE8A2BC}" type="datetime1">
              <a:rPr lang="en-US" smtClean="0"/>
              <a:t>5/25/2015</a:t>
            </a:fld>
            <a:endParaRPr lang="en-US" dirty="0"/>
          </a:p>
        </p:txBody>
      </p:sp>
      <p:sp>
        <p:nvSpPr>
          <p:cNvPr id="9"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bg1"/>
                </a:solidFill>
              </a:defRPr>
            </a:lvl1pPr>
          </a:lstStyle>
          <a:p>
            <a:endParaRPr lang="en-US" dirty="0"/>
          </a:p>
        </p:txBody>
      </p:sp>
      <p:sp>
        <p:nvSpPr>
          <p:cNvPr id="10"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bg1"/>
                </a:solidFill>
              </a:defRPr>
            </a:lvl1pPr>
          </a:lstStyle>
          <a:p>
            <a:fld id="{B63E4CEF-BB1E-48C7-AE93-F39F6AA99AD7}" type="slidenum">
              <a:rPr lang="en-US" smtClean="0"/>
              <a:pPr/>
              <a:t>‹#›</a:t>
            </a:fld>
            <a:endParaRPr lang="en-US" dirty="0"/>
          </a:p>
        </p:txBody>
      </p:sp>
      <p:sp>
        <p:nvSpPr>
          <p:cNvPr id="11" name="Rectangle 10"/>
          <p:cNvSpPr/>
          <p:nvPr userDrawn="1"/>
        </p:nvSpPr>
        <p:spPr>
          <a:xfrm flipV="1">
            <a:off x="-16415" y="6236140"/>
            <a:ext cx="9160416" cy="51907"/>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5" name="Picture 14"/>
          <p:cNvPicPr>
            <a:picLocks noChangeAspect="1"/>
          </p:cNvPicPr>
          <p:nvPr userDrawn="1"/>
        </p:nvPicPr>
        <p:blipFill rotWithShape="1">
          <a:blip r:embed="rId3" cstate="print">
            <a:extLst>
              <a:ext uri="{28A0092B-C50C-407E-A947-70E740481C1C}">
                <a14:useLocalDpi xmlns:a14="http://schemas.microsoft.com/office/drawing/2010/main" val="0"/>
              </a:ext>
            </a:extLst>
          </a:blip>
          <a:srcRect b="19613"/>
          <a:stretch/>
        </p:blipFill>
        <p:spPr>
          <a:xfrm>
            <a:off x="6920613" y="50571"/>
            <a:ext cx="2212566" cy="946227"/>
          </a:xfrm>
          <a:prstGeom prst="rect">
            <a:avLst/>
          </a:prstGeom>
        </p:spPr>
      </p:pic>
      <p:sp>
        <p:nvSpPr>
          <p:cNvPr id="16" name="Date Placeholder 3"/>
          <p:cNvSpPr txBox="1">
            <a:spLocks/>
          </p:cNvSpPr>
          <p:nvPr userDrawn="1"/>
        </p:nvSpPr>
        <p:spPr>
          <a:xfrm>
            <a:off x="7063530" y="1019660"/>
            <a:ext cx="2069648" cy="644503"/>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000" b="1" dirty="0" smtClean="0">
                <a:solidFill>
                  <a:schemeClr val="tx1">
                    <a:lumMod val="65000"/>
                    <a:lumOff val="35000"/>
                  </a:schemeClr>
                </a:solidFill>
              </a:rPr>
              <a:t>Richard</a:t>
            </a:r>
            <a:r>
              <a:rPr lang="en-US" sz="1000" b="1" baseline="0" dirty="0" smtClean="0">
                <a:solidFill>
                  <a:schemeClr val="tx1">
                    <a:lumMod val="65000"/>
                    <a:lumOff val="35000"/>
                  </a:schemeClr>
                </a:solidFill>
              </a:rPr>
              <a:t> Woods, </a:t>
            </a:r>
          </a:p>
          <a:p>
            <a:pPr algn="r"/>
            <a:r>
              <a:rPr lang="en-US" sz="1000" b="1" baseline="0" dirty="0" smtClean="0">
                <a:solidFill>
                  <a:schemeClr val="tx1">
                    <a:lumMod val="65000"/>
                    <a:lumOff val="35000"/>
                  </a:schemeClr>
                </a:solidFill>
              </a:rPr>
              <a:t>Georgia’s School Superintendent</a:t>
            </a:r>
          </a:p>
          <a:p>
            <a:pPr algn="r"/>
            <a:r>
              <a:rPr lang="en-US" sz="1000" b="1" i="1" u="none" baseline="0" dirty="0" smtClean="0">
                <a:solidFill>
                  <a:schemeClr val="tx1">
                    <a:lumMod val="65000"/>
                    <a:lumOff val="35000"/>
                  </a:schemeClr>
                </a:solidFill>
              </a:rPr>
              <a:t>“Educating Georgia’s Future”</a:t>
            </a:r>
          </a:p>
          <a:p>
            <a:pPr algn="r"/>
            <a:r>
              <a:rPr lang="en-US" sz="1000" b="1" baseline="0" dirty="0" smtClean="0">
                <a:solidFill>
                  <a:schemeClr val="tx1">
                    <a:lumMod val="65000"/>
                    <a:lumOff val="35000"/>
                  </a:schemeClr>
                </a:solidFill>
                <a:hlinkClick r:id="rId4"/>
              </a:rPr>
              <a:t>gadoe.org</a:t>
            </a:r>
            <a:endParaRPr lang="en-US" sz="1000" b="1" dirty="0">
              <a:solidFill>
                <a:schemeClr val="tx1">
                  <a:lumMod val="65000"/>
                  <a:lumOff val="35000"/>
                </a:schemeClr>
              </a:solidFill>
            </a:endParaRPr>
          </a:p>
        </p:txBody>
      </p:sp>
    </p:spTree>
    <p:extLst>
      <p:ext uri="{BB962C8B-B14F-4D97-AF65-F5344CB8AC3E}">
        <p14:creationId xmlns:p14="http://schemas.microsoft.com/office/powerpoint/2010/main" val="35889185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Rectangle 4"/>
          <p:cNvSpPr/>
          <p:nvPr userDrawn="1"/>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26400"/>
              </a:solidFill>
            </a:endParaRPr>
          </a:p>
        </p:txBody>
      </p:sp>
      <p:sp>
        <p:nvSpPr>
          <p:cNvPr id="6" name="Rectangle 5"/>
          <p:cNvSpPr/>
          <p:nvPr userDrawn="1"/>
        </p:nvSpPr>
        <p:spPr>
          <a:xfrm>
            <a:off x="0" y="6314359"/>
            <a:ext cx="9144000" cy="47542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bg1"/>
                </a:solidFill>
              </a:defRPr>
            </a:lvl1pPr>
          </a:lstStyle>
          <a:p>
            <a:fld id="{F0D42744-81F0-410B-A1C2-96529C47C04D}" type="datetime1">
              <a:rPr lang="en-US" smtClean="0"/>
              <a:t>5/25/2015</a:t>
            </a:fld>
            <a:endParaRPr lang="en-US" dirty="0"/>
          </a:p>
        </p:txBody>
      </p:sp>
      <p:sp>
        <p:nvSpPr>
          <p:cNvPr id="8"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bg1"/>
                </a:solidFill>
              </a:defRPr>
            </a:lvl1pPr>
          </a:lstStyle>
          <a:p>
            <a:endParaRPr lang="en-US" dirty="0"/>
          </a:p>
        </p:txBody>
      </p:sp>
      <p:sp>
        <p:nvSpPr>
          <p:cNvPr id="9"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bg1"/>
                </a:solidFill>
              </a:defRPr>
            </a:lvl1pPr>
          </a:lstStyle>
          <a:p>
            <a:fld id="{B63E4CEF-BB1E-48C7-AE93-F39F6AA99AD7}" type="slidenum">
              <a:rPr lang="en-US" smtClean="0"/>
              <a:pPr/>
              <a:t>‹#›</a:t>
            </a:fld>
            <a:endParaRPr lang="en-US" dirty="0"/>
          </a:p>
        </p:txBody>
      </p:sp>
      <p:sp>
        <p:nvSpPr>
          <p:cNvPr id="10" name="Rectangle 9"/>
          <p:cNvSpPr/>
          <p:nvPr userDrawn="1"/>
        </p:nvSpPr>
        <p:spPr>
          <a:xfrm flipV="1">
            <a:off x="-16415" y="6236140"/>
            <a:ext cx="9160416" cy="51907"/>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p:cNvSpPr/>
          <p:nvPr userDrawn="1"/>
        </p:nvSpPr>
        <p:spPr>
          <a:xfrm>
            <a:off x="0" y="0"/>
            <a:ext cx="9144000" cy="1025869"/>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2" name="Picture 11"/>
          <p:cNvPicPr>
            <a:picLocks noChangeAspect="1"/>
          </p:cNvPicPr>
          <p:nvPr userDrawn="1"/>
        </p:nvPicPr>
        <p:blipFill>
          <a:blip r:embed="rId2" cstate="print">
            <a:lum bright="70000" contrast="-70000"/>
            <a:extLst>
              <a:ext uri="{28A0092B-C50C-407E-A947-70E740481C1C}">
                <a14:useLocalDpi xmlns:a14="http://schemas.microsoft.com/office/drawing/2010/main" val="0"/>
              </a:ext>
            </a:extLst>
          </a:blip>
          <a:stretch>
            <a:fillRect/>
          </a:stretch>
        </p:blipFill>
        <p:spPr>
          <a:xfrm>
            <a:off x="0" y="15442"/>
            <a:ext cx="1978056" cy="1052325"/>
          </a:xfrm>
          <a:prstGeom prst="rect">
            <a:avLst/>
          </a:prstGeom>
        </p:spPr>
      </p:pic>
      <p:sp>
        <p:nvSpPr>
          <p:cNvPr id="13" name="Date Placeholder 3"/>
          <p:cNvSpPr txBox="1">
            <a:spLocks/>
          </p:cNvSpPr>
          <p:nvPr userDrawn="1"/>
        </p:nvSpPr>
        <p:spPr>
          <a:xfrm>
            <a:off x="3157025" y="213626"/>
            <a:ext cx="5878691" cy="644503"/>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400" b="1" dirty="0" smtClean="0">
                <a:solidFill>
                  <a:schemeClr val="bg1"/>
                </a:solidFill>
              </a:rPr>
              <a:t>Richard</a:t>
            </a:r>
            <a:r>
              <a:rPr lang="en-US" sz="1400" b="1" baseline="0" dirty="0" smtClean="0">
                <a:solidFill>
                  <a:schemeClr val="bg1"/>
                </a:solidFill>
              </a:rPr>
              <a:t> Woods, Georgia’s School Superintendent</a:t>
            </a:r>
          </a:p>
          <a:p>
            <a:pPr algn="r"/>
            <a:r>
              <a:rPr lang="en-US" sz="1200" b="1" i="1" u="none" baseline="0" dirty="0" smtClean="0">
                <a:solidFill>
                  <a:schemeClr val="bg1"/>
                </a:solidFill>
              </a:rPr>
              <a:t>“Educating Georgia’s Future”</a:t>
            </a:r>
          </a:p>
          <a:p>
            <a:pPr algn="r"/>
            <a:r>
              <a:rPr lang="en-US" sz="1200" b="1" baseline="0" dirty="0" smtClean="0">
                <a:solidFill>
                  <a:schemeClr val="bg1"/>
                </a:solidFill>
                <a:hlinkClick r:id="rId3"/>
              </a:rPr>
              <a:t>gadoe.org</a:t>
            </a:r>
            <a:endParaRPr lang="en-US" sz="1200" b="1" dirty="0">
              <a:solidFill>
                <a:schemeClr val="bg1"/>
              </a:solidFill>
            </a:endParaRPr>
          </a:p>
        </p:txBody>
      </p:sp>
      <p:sp>
        <p:nvSpPr>
          <p:cNvPr id="14" name="Rectangle 13"/>
          <p:cNvSpPr/>
          <p:nvPr userDrawn="1"/>
        </p:nvSpPr>
        <p:spPr>
          <a:xfrm flipV="1">
            <a:off x="1" y="1042277"/>
            <a:ext cx="9144000" cy="45719"/>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5" name="Picture 14"/>
          <p:cNvPicPr>
            <a:picLocks noChangeAspect="1"/>
          </p:cNvPicPr>
          <p:nvPr userDrawn="1"/>
        </p:nvPicPr>
        <p:blipFill>
          <a:blip r:embed="rId4"/>
          <a:stretch>
            <a:fillRect/>
          </a:stretch>
        </p:blipFill>
        <p:spPr>
          <a:xfrm>
            <a:off x="119105" y="1434648"/>
            <a:ext cx="8856454" cy="4537566"/>
          </a:xfrm>
          <a:prstGeom prst="rect">
            <a:avLst/>
          </a:prstGeom>
        </p:spPr>
      </p:pic>
    </p:spTree>
    <p:extLst>
      <p:ext uri="{BB962C8B-B14F-4D97-AF65-F5344CB8AC3E}">
        <p14:creationId xmlns:p14="http://schemas.microsoft.com/office/powerpoint/2010/main" val="7910688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14" name="Picture 13"/>
          <p:cNvPicPr>
            <a:picLocks noChangeAspect="1"/>
          </p:cNvPicPr>
          <p:nvPr userDrawn="1"/>
        </p:nvPicPr>
        <p:blipFill>
          <a:blip r:embed="rId2"/>
          <a:stretch>
            <a:fillRect/>
          </a:stretch>
        </p:blipFill>
        <p:spPr>
          <a:xfrm>
            <a:off x="119105" y="1434648"/>
            <a:ext cx="8856454" cy="4537566"/>
          </a:xfrm>
          <a:prstGeom prst="rect">
            <a:avLst/>
          </a:prstGeom>
        </p:spPr>
      </p:pic>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1664163"/>
            <a:ext cx="4629150" cy="4196888"/>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9" name="Rectangle 8"/>
          <p:cNvSpPr/>
          <p:nvPr userDrawn="1"/>
        </p:nvSpPr>
        <p:spPr>
          <a:xfrm>
            <a:off x="0" y="6314359"/>
            <a:ext cx="9144000" cy="47542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Date Placeholder 3"/>
          <p:cNvSpPr>
            <a:spLocks noGrp="1"/>
          </p:cNvSpPr>
          <p:nvPr>
            <p:ph type="dt" sz="half" idx="10"/>
          </p:nvPr>
        </p:nvSpPr>
        <p:spPr>
          <a:xfrm>
            <a:off x="628650" y="6356351"/>
            <a:ext cx="2057400" cy="365125"/>
          </a:xfrm>
          <a:prstGeom prst="rect">
            <a:avLst/>
          </a:prstGeom>
        </p:spPr>
        <p:txBody>
          <a:bodyPr vert="horz" lIns="91440" tIns="45720" rIns="91440" bIns="45720" rtlCol="0" anchor="ctr"/>
          <a:lstStyle>
            <a:lvl1pPr algn="l">
              <a:defRPr sz="1200">
                <a:solidFill>
                  <a:schemeClr val="bg1"/>
                </a:solidFill>
              </a:defRPr>
            </a:lvl1pPr>
          </a:lstStyle>
          <a:p>
            <a:fld id="{55BC54F9-6F4B-41F9-912C-6E88152A8FF5}" type="datetime1">
              <a:rPr lang="en-US" smtClean="0"/>
              <a:t>5/25/2015</a:t>
            </a:fld>
            <a:endParaRPr lang="en-US" dirty="0"/>
          </a:p>
        </p:txBody>
      </p:sp>
      <p:sp>
        <p:nvSpPr>
          <p:cNvPr id="11"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bg1"/>
                </a:solidFill>
              </a:defRPr>
            </a:lvl1pPr>
          </a:lstStyle>
          <a:p>
            <a:endParaRPr lang="en-US" dirty="0"/>
          </a:p>
        </p:txBody>
      </p:sp>
      <p:sp>
        <p:nvSpPr>
          <p:cNvPr id="12"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bg1"/>
                </a:solidFill>
              </a:defRPr>
            </a:lvl1pPr>
          </a:lstStyle>
          <a:p>
            <a:fld id="{B63E4CEF-BB1E-48C7-AE93-F39F6AA99AD7}" type="slidenum">
              <a:rPr lang="en-US" smtClean="0"/>
              <a:pPr/>
              <a:t>‹#›</a:t>
            </a:fld>
            <a:endParaRPr lang="en-US" dirty="0"/>
          </a:p>
        </p:txBody>
      </p:sp>
      <p:sp>
        <p:nvSpPr>
          <p:cNvPr id="13" name="Rectangle 12"/>
          <p:cNvSpPr/>
          <p:nvPr userDrawn="1"/>
        </p:nvSpPr>
        <p:spPr>
          <a:xfrm flipV="1">
            <a:off x="-16415" y="6236140"/>
            <a:ext cx="9160416" cy="51907"/>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7" name="Picture 16"/>
          <p:cNvPicPr>
            <a:picLocks noChangeAspect="1"/>
          </p:cNvPicPr>
          <p:nvPr userDrawn="1"/>
        </p:nvPicPr>
        <p:blipFill rotWithShape="1">
          <a:blip r:embed="rId3" cstate="print">
            <a:extLst>
              <a:ext uri="{28A0092B-C50C-407E-A947-70E740481C1C}">
                <a14:useLocalDpi xmlns:a14="http://schemas.microsoft.com/office/drawing/2010/main" val="0"/>
              </a:ext>
            </a:extLst>
          </a:blip>
          <a:srcRect b="19613"/>
          <a:stretch/>
        </p:blipFill>
        <p:spPr>
          <a:xfrm>
            <a:off x="6920613" y="50571"/>
            <a:ext cx="2212566" cy="946227"/>
          </a:xfrm>
          <a:prstGeom prst="rect">
            <a:avLst/>
          </a:prstGeom>
        </p:spPr>
      </p:pic>
      <p:sp>
        <p:nvSpPr>
          <p:cNvPr id="18" name="Date Placeholder 3"/>
          <p:cNvSpPr txBox="1">
            <a:spLocks/>
          </p:cNvSpPr>
          <p:nvPr userDrawn="1"/>
        </p:nvSpPr>
        <p:spPr>
          <a:xfrm>
            <a:off x="7063530" y="1019660"/>
            <a:ext cx="2069648" cy="644503"/>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000" b="1" dirty="0" smtClean="0">
                <a:solidFill>
                  <a:schemeClr val="tx1">
                    <a:lumMod val="65000"/>
                    <a:lumOff val="35000"/>
                  </a:schemeClr>
                </a:solidFill>
              </a:rPr>
              <a:t>Richard</a:t>
            </a:r>
            <a:r>
              <a:rPr lang="en-US" sz="1000" b="1" baseline="0" dirty="0" smtClean="0">
                <a:solidFill>
                  <a:schemeClr val="tx1">
                    <a:lumMod val="65000"/>
                    <a:lumOff val="35000"/>
                  </a:schemeClr>
                </a:solidFill>
              </a:rPr>
              <a:t> Woods, </a:t>
            </a:r>
          </a:p>
          <a:p>
            <a:pPr algn="r"/>
            <a:r>
              <a:rPr lang="en-US" sz="1000" b="1" baseline="0" dirty="0" smtClean="0">
                <a:solidFill>
                  <a:schemeClr val="tx1">
                    <a:lumMod val="65000"/>
                    <a:lumOff val="35000"/>
                  </a:schemeClr>
                </a:solidFill>
              </a:rPr>
              <a:t>Georgia’s School Superintendent</a:t>
            </a:r>
          </a:p>
          <a:p>
            <a:pPr algn="r"/>
            <a:r>
              <a:rPr lang="en-US" sz="1000" b="1" i="1" u="none" baseline="0" dirty="0" smtClean="0">
                <a:solidFill>
                  <a:schemeClr val="tx1">
                    <a:lumMod val="65000"/>
                    <a:lumOff val="35000"/>
                  </a:schemeClr>
                </a:solidFill>
              </a:rPr>
              <a:t>“Educating Georgia’s Future”</a:t>
            </a:r>
          </a:p>
          <a:p>
            <a:pPr algn="r"/>
            <a:r>
              <a:rPr lang="en-US" sz="1000" b="1" baseline="0" dirty="0" smtClean="0">
                <a:solidFill>
                  <a:schemeClr val="tx1">
                    <a:lumMod val="65000"/>
                    <a:lumOff val="35000"/>
                  </a:schemeClr>
                </a:solidFill>
                <a:hlinkClick r:id="rId4"/>
              </a:rPr>
              <a:t>gadoe.org</a:t>
            </a:r>
            <a:endParaRPr lang="en-US" sz="1000" b="1" dirty="0">
              <a:solidFill>
                <a:schemeClr val="tx1">
                  <a:lumMod val="65000"/>
                  <a:lumOff val="35000"/>
                </a:schemeClr>
              </a:solidFill>
            </a:endParaRPr>
          </a:p>
        </p:txBody>
      </p:sp>
    </p:spTree>
    <p:extLst>
      <p:ext uri="{BB962C8B-B14F-4D97-AF65-F5344CB8AC3E}">
        <p14:creationId xmlns:p14="http://schemas.microsoft.com/office/powerpoint/2010/main" val="27767145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14" name="Picture 13"/>
          <p:cNvPicPr>
            <a:picLocks noChangeAspect="1"/>
          </p:cNvPicPr>
          <p:nvPr userDrawn="1"/>
        </p:nvPicPr>
        <p:blipFill>
          <a:blip r:embed="rId2"/>
          <a:stretch>
            <a:fillRect/>
          </a:stretch>
        </p:blipFill>
        <p:spPr>
          <a:xfrm>
            <a:off x="119105" y="1434648"/>
            <a:ext cx="8856454" cy="4537566"/>
          </a:xfrm>
          <a:prstGeom prst="rect">
            <a:avLst/>
          </a:prstGeom>
        </p:spPr>
      </p:pic>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1801091"/>
            <a:ext cx="4629150" cy="4059960"/>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9" name="Rectangle 8"/>
          <p:cNvSpPr/>
          <p:nvPr userDrawn="1"/>
        </p:nvSpPr>
        <p:spPr>
          <a:xfrm>
            <a:off x="0" y="6314359"/>
            <a:ext cx="9144000" cy="47542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Date Placeholder 3"/>
          <p:cNvSpPr>
            <a:spLocks noGrp="1"/>
          </p:cNvSpPr>
          <p:nvPr>
            <p:ph type="dt" sz="half" idx="10"/>
          </p:nvPr>
        </p:nvSpPr>
        <p:spPr>
          <a:xfrm>
            <a:off x="628650" y="6356351"/>
            <a:ext cx="2057400" cy="365125"/>
          </a:xfrm>
          <a:prstGeom prst="rect">
            <a:avLst/>
          </a:prstGeom>
        </p:spPr>
        <p:txBody>
          <a:bodyPr vert="horz" lIns="91440" tIns="45720" rIns="91440" bIns="45720" rtlCol="0" anchor="ctr"/>
          <a:lstStyle>
            <a:lvl1pPr algn="l">
              <a:defRPr sz="1200">
                <a:solidFill>
                  <a:schemeClr val="bg1"/>
                </a:solidFill>
              </a:defRPr>
            </a:lvl1pPr>
          </a:lstStyle>
          <a:p>
            <a:fld id="{383A17E0-28EC-493A-A2BA-E1070EBF6E76}" type="datetime1">
              <a:rPr lang="en-US" smtClean="0"/>
              <a:t>5/25/2015</a:t>
            </a:fld>
            <a:endParaRPr lang="en-US" dirty="0"/>
          </a:p>
        </p:txBody>
      </p:sp>
      <p:sp>
        <p:nvSpPr>
          <p:cNvPr id="11"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bg1"/>
                </a:solidFill>
              </a:defRPr>
            </a:lvl1pPr>
          </a:lstStyle>
          <a:p>
            <a:endParaRPr lang="en-US" dirty="0"/>
          </a:p>
        </p:txBody>
      </p:sp>
      <p:sp>
        <p:nvSpPr>
          <p:cNvPr id="12"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bg1"/>
                </a:solidFill>
              </a:defRPr>
            </a:lvl1pPr>
          </a:lstStyle>
          <a:p>
            <a:fld id="{B63E4CEF-BB1E-48C7-AE93-F39F6AA99AD7}" type="slidenum">
              <a:rPr lang="en-US" smtClean="0"/>
              <a:pPr/>
              <a:t>‹#›</a:t>
            </a:fld>
            <a:endParaRPr lang="en-US" dirty="0"/>
          </a:p>
        </p:txBody>
      </p:sp>
      <p:sp>
        <p:nvSpPr>
          <p:cNvPr id="13" name="Rectangle 12"/>
          <p:cNvSpPr/>
          <p:nvPr userDrawn="1"/>
        </p:nvSpPr>
        <p:spPr>
          <a:xfrm flipV="1">
            <a:off x="-16415" y="6236140"/>
            <a:ext cx="9160416" cy="51907"/>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7" name="Picture 16"/>
          <p:cNvPicPr>
            <a:picLocks noChangeAspect="1"/>
          </p:cNvPicPr>
          <p:nvPr userDrawn="1"/>
        </p:nvPicPr>
        <p:blipFill rotWithShape="1">
          <a:blip r:embed="rId3" cstate="print">
            <a:extLst>
              <a:ext uri="{28A0092B-C50C-407E-A947-70E740481C1C}">
                <a14:useLocalDpi xmlns:a14="http://schemas.microsoft.com/office/drawing/2010/main" val="0"/>
              </a:ext>
            </a:extLst>
          </a:blip>
          <a:srcRect b="19613"/>
          <a:stretch/>
        </p:blipFill>
        <p:spPr>
          <a:xfrm>
            <a:off x="6920613" y="50571"/>
            <a:ext cx="2212566" cy="946227"/>
          </a:xfrm>
          <a:prstGeom prst="rect">
            <a:avLst/>
          </a:prstGeom>
        </p:spPr>
      </p:pic>
      <p:sp>
        <p:nvSpPr>
          <p:cNvPr id="18" name="Date Placeholder 3"/>
          <p:cNvSpPr txBox="1">
            <a:spLocks/>
          </p:cNvSpPr>
          <p:nvPr userDrawn="1"/>
        </p:nvSpPr>
        <p:spPr>
          <a:xfrm>
            <a:off x="7080308" y="1019660"/>
            <a:ext cx="2052870" cy="644503"/>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000" b="1" dirty="0" smtClean="0">
                <a:solidFill>
                  <a:schemeClr val="tx1">
                    <a:lumMod val="65000"/>
                    <a:lumOff val="35000"/>
                  </a:schemeClr>
                </a:solidFill>
              </a:rPr>
              <a:t>Richard</a:t>
            </a:r>
            <a:r>
              <a:rPr lang="en-US" sz="1000" b="1" baseline="0" dirty="0" smtClean="0">
                <a:solidFill>
                  <a:schemeClr val="tx1">
                    <a:lumMod val="65000"/>
                    <a:lumOff val="35000"/>
                  </a:schemeClr>
                </a:solidFill>
              </a:rPr>
              <a:t> Woods, </a:t>
            </a:r>
          </a:p>
          <a:p>
            <a:pPr algn="r"/>
            <a:r>
              <a:rPr lang="en-US" sz="1000" b="1" baseline="0" dirty="0" smtClean="0">
                <a:solidFill>
                  <a:schemeClr val="tx1">
                    <a:lumMod val="65000"/>
                    <a:lumOff val="35000"/>
                  </a:schemeClr>
                </a:solidFill>
              </a:rPr>
              <a:t>Georgia’s School Superintendent</a:t>
            </a:r>
          </a:p>
          <a:p>
            <a:pPr algn="r"/>
            <a:r>
              <a:rPr lang="en-US" sz="1000" b="1" i="1" u="none" baseline="0" dirty="0" smtClean="0">
                <a:solidFill>
                  <a:schemeClr val="tx1">
                    <a:lumMod val="65000"/>
                    <a:lumOff val="35000"/>
                  </a:schemeClr>
                </a:solidFill>
              </a:rPr>
              <a:t>“Educating Georgia’s Future”</a:t>
            </a:r>
          </a:p>
          <a:p>
            <a:pPr algn="r"/>
            <a:r>
              <a:rPr lang="en-US" sz="1000" b="1" baseline="0" dirty="0" smtClean="0">
                <a:solidFill>
                  <a:schemeClr val="tx1">
                    <a:lumMod val="65000"/>
                    <a:lumOff val="35000"/>
                  </a:schemeClr>
                </a:solidFill>
                <a:hlinkClick r:id="rId4"/>
              </a:rPr>
              <a:t>gadoe.org</a:t>
            </a:r>
            <a:endParaRPr lang="en-US" sz="1000" b="1" dirty="0">
              <a:solidFill>
                <a:schemeClr val="tx1">
                  <a:lumMod val="65000"/>
                  <a:lumOff val="35000"/>
                </a:schemeClr>
              </a:solidFill>
            </a:endParaRPr>
          </a:p>
        </p:txBody>
      </p:sp>
    </p:spTree>
    <p:extLst>
      <p:ext uri="{BB962C8B-B14F-4D97-AF65-F5344CB8AC3E}">
        <p14:creationId xmlns:p14="http://schemas.microsoft.com/office/powerpoint/2010/main" val="4267385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hyperlink" Target="https://www.gadoe.org/" TargetMode="Externa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1" name="Picture 10"/>
          <p:cNvPicPr>
            <a:picLocks noChangeAspect="1"/>
          </p:cNvPicPr>
          <p:nvPr/>
        </p:nvPicPr>
        <p:blipFill>
          <a:blip r:embed="rId13"/>
          <a:stretch>
            <a:fillRect/>
          </a:stretch>
        </p:blipFill>
        <p:spPr>
          <a:xfrm>
            <a:off x="119105" y="1434648"/>
            <a:ext cx="8856454" cy="4537566"/>
          </a:xfrm>
          <a:prstGeom prst="rect">
            <a:avLst/>
          </a:prstGeom>
        </p:spPr>
      </p:pic>
      <p:sp>
        <p:nvSpPr>
          <p:cNvPr id="8" name="Rectangle 7"/>
          <p:cNvSpPr/>
          <p:nvPr/>
        </p:nvSpPr>
        <p:spPr>
          <a:xfrm>
            <a:off x="0" y="6314359"/>
            <a:ext cx="9144000" cy="47542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603983" y="334016"/>
            <a:ext cx="631663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bg1"/>
                </a:solidFill>
              </a:defRPr>
            </a:lvl1pPr>
          </a:lstStyle>
          <a:p>
            <a:fld id="{BF81D28A-6477-4EA0-9A4C-03300D2262AB}" type="datetime1">
              <a:rPr lang="en-US" smtClean="0"/>
              <a:t>5/25/2015</a:t>
            </a:fld>
            <a:endParaRPr 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bg1"/>
                </a:solidFill>
              </a:defRPr>
            </a:lvl1pPr>
          </a:lstStyle>
          <a:p>
            <a:endParaRPr lang="en-US"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bg1"/>
                </a:solidFill>
              </a:defRPr>
            </a:lvl1pPr>
          </a:lstStyle>
          <a:p>
            <a:fld id="{B63E4CEF-BB1E-48C7-AE93-F39F6AA99AD7}" type="slidenum">
              <a:rPr lang="en-US" smtClean="0"/>
              <a:pPr/>
              <a:t>‹#›</a:t>
            </a:fld>
            <a:endParaRPr lang="en-US" dirty="0"/>
          </a:p>
        </p:txBody>
      </p:sp>
      <p:sp>
        <p:nvSpPr>
          <p:cNvPr id="9" name="Rectangle 8"/>
          <p:cNvSpPr/>
          <p:nvPr/>
        </p:nvSpPr>
        <p:spPr>
          <a:xfrm flipV="1">
            <a:off x="-16415" y="6236140"/>
            <a:ext cx="9160416" cy="51907"/>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2" name="Picture 11"/>
          <p:cNvPicPr>
            <a:picLocks noChangeAspect="1"/>
          </p:cNvPicPr>
          <p:nvPr/>
        </p:nvPicPr>
        <p:blipFill rotWithShape="1">
          <a:blip r:embed="rId14" cstate="print">
            <a:extLst>
              <a:ext uri="{28A0092B-C50C-407E-A947-70E740481C1C}">
                <a14:useLocalDpi xmlns:a14="http://schemas.microsoft.com/office/drawing/2010/main" val="0"/>
              </a:ext>
            </a:extLst>
          </a:blip>
          <a:srcRect b="19613"/>
          <a:stretch/>
        </p:blipFill>
        <p:spPr>
          <a:xfrm>
            <a:off x="6920613" y="50571"/>
            <a:ext cx="2212566" cy="946227"/>
          </a:xfrm>
          <a:prstGeom prst="rect">
            <a:avLst/>
          </a:prstGeom>
        </p:spPr>
      </p:pic>
      <p:sp>
        <p:nvSpPr>
          <p:cNvPr id="13" name="Date Placeholder 3"/>
          <p:cNvSpPr txBox="1">
            <a:spLocks/>
          </p:cNvSpPr>
          <p:nvPr/>
        </p:nvSpPr>
        <p:spPr>
          <a:xfrm>
            <a:off x="7172587" y="1019660"/>
            <a:ext cx="1960591" cy="644503"/>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000" b="1" dirty="0" smtClean="0">
                <a:solidFill>
                  <a:schemeClr val="tx1">
                    <a:lumMod val="65000"/>
                    <a:lumOff val="35000"/>
                  </a:schemeClr>
                </a:solidFill>
              </a:rPr>
              <a:t>Richard</a:t>
            </a:r>
            <a:r>
              <a:rPr lang="en-US" sz="1000" b="1" baseline="0" dirty="0" smtClean="0">
                <a:solidFill>
                  <a:schemeClr val="tx1">
                    <a:lumMod val="65000"/>
                    <a:lumOff val="35000"/>
                  </a:schemeClr>
                </a:solidFill>
              </a:rPr>
              <a:t> Woods, </a:t>
            </a:r>
          </a:p>
          <a:p>
            <a:pPr algn="r"/>
            <a:r>
              <a:rPr lang="en-US" sz="1000" b="1" baseline="0" dirty="0" smtClean="0">
                <a:solidFill>
                  <a:schemeClr val="tx1">
                    <a:lumMod val="65000"/>
                    <a:lumOff val="35000"/>
                  </a:schemeClr>
                </a:solidFill>
              </a:rPr>
              <a:t>Georgia’s School Superintendent</a:t>
            </a:r>
          </a:p>
          <a:p>
            <a:pPr algn="r"/>
            <a:r>
              <a:rPr lang="en-US" sz="1000" b="1" i="1" u="none" baseline="0" dirty="0" smtClean="0">
                <a:solidFill>
                  <a:schemeClr val="tx1">
                    <a:lumMod val="65000"/>
                    <a:lumOff val="35000"/>
                  </a:schemeClr>
                </a:solidFill>
              </a:rPr>
              <a:t>“Educating Georgia’s Future”</a:t>
            </a:r>
          </a:p>
          <a:p>
            <a:pPr algn="r"/>
            <a:r>
              <a:rPr lang="en-US" sz="1000" b="1" baseline="0" dirty="0" smtClean="0">
                <a:solidFill>
                  <a:schemeClr val="tx1">
                    <a:lumMod val="65000"/>
                    <a:lumOff val="35000"/>
                  </a:schemeClr>
                </a:solidFill>
                <a:hlinkClick r:id="rId15"/>
              </a:rPr>
              <a:t>gadoe.org</a:t>
            </a:r>
            <a:endParaRPr lang="en-US" sz="1000" b="1" dirty="0">
              <a:solidFill>
                <a:schemeClr val="tx1">
                  <a:lumMod val="65000"/>
                  <a:lumOff val="35000"/>
                </a:schemeClr>
              </a:solidFill>
            </a:endParaRPr>
          </a:p>
        </p:txBody>
      </p:sp>
    </p:spTree>
    <p:extLst>
      <p:ext uri="{BB962C8B-B14F-4D97-AF65-F5344CB8AC3E}">
        <p14:creationId xmlns:p14="http://schemas.microsoft.com/office/powerpoint/2010/main" val="21499818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p:txStyles>
    <p:titleStyle>
      <a:lvl1pPr algn="l" defTabSz="914400" rtl="0" eaLnBrk="1" latinLnBrk="0" hangingPunct="1">
        <a:lnSpc>
          <a:spcPct val="90000"/>
        </a:lnSpc>
        <a:spcBef>
          <a:spcPct val="0"/>
        </a:spcBef>
        <a:buNone/>
        <a:defRPr sz="4400" b="1" kern="1200">
          <a:solidFill>
            <a:schemeClr val="tx1"/>
          </a:solidFill>
          <a:latin typeface="Arial Rounded MT Bold" panose="020F0704030504030204"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hyperlink" Target="http://app3.doe.k12.ga.us/ows-bin/owa/fte_pack_enrollgrade.display_proc" TargetMode="External"/><Relationship Id="rId2" Type="http://schemas.openxmlformats.org/officeDocument/2006/relationships/hyperlink" Target="Enrollment%20by%20Grade%20Level%20Marietta%20City%20(FTE)%2010.pdf"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Free%20&amp;%20Reduced%20Price%20Meal%20Eligibility%20-%20Marietta%20City%2011.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FY12%20Madison%20Eligible%20Attendance%20Area%20Worksheet%20%2012.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mailto:kpruett@doe.k12.ga.us" TargetMode="External"/><Relationship Id="rId2" Type="http://schemas.openxmlformats.org/officeDocument/2006/relationships/hyperlink" Target="mailto:oosunkoya@doe.k12.ga.us" TargetMode="Externa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3" Type="http://schemas.openxmlformats.org/officeDocument/2006/relationships/hyperlink" Target="file:///C:/Documents%20and%20Settings/kathy%20pruett/Desktop/Grade%20span%20ranking%20Murray.pdf" TargetMode="External"/><Relationship Id="rId2" Type="http://schemas.openxmlformats.org/officeDocument/2006/relationships/hyperlink" Target="Districtwide%20Ranking%20-%20Gordon%2030.pdf" TargetMode="External"/><Relationship Id="rId1" Type="http://schemas.openxmlformats.org/officeDocument/2006/relationships/slideLayout" Target="../slideLayouts/slideLayout2.xml"/><Relationship Id="rId5" Type="http://schemas.openxmlformats.org/officeDocument/2006/relationships/hyperlink" Target="Districtwide%20ranking%20Gordon.pdf" TargetMode="External"/><Relationship Id="rId4" Type="http://schemas.openxmlformats.org/officeDocument/2006/relationships/hyperlink" Target="Grade%20Span%20Ranking%20-%20Murray%2030.pdf" TargetMode="External"/></Relationships>
</file>

<file path=ppt/slides/_rels/slide37.xml.rels><?xml version="1.0" encoding="UTF-8" standalone="yes"?>
<Relationships xmlns="http://schemas.openxmlformats.org/package/2006/relationships"><Relationship Id="rId2" Type="http://schemas.openxmlformats.org/officeDocument/2006/relationships/hyperlink" Target="file:///C:/Documents%20and%20Settings/kathy%20pruett/Desktop/Grade%20span%20ranking%20Murray.pdf" TargetMode="Externa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hyperlink" Target="file:///C:/Documents%20and%20Settings/kathy%20pruett/Desktop/Grade%20span%20ranking%20Murray.pdf" TargetMode="Externa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hyperlink" Target="Feeder%20pattern%20sample%20-%20Eligible%20Attendance%20Area%20Presentation%2032.pdf"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hyperlink" Target="http://www.gpo.gov/fdsys/pkg/PLAW-111publ296/pdf/PLAW-111publ296.pdf" TargetMode="Externa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9.xml.rels><?xml version="1.0" encoding="UTF-8" standalone="yes"?>
<Relationships xmlns="http://schemas.openxmlformats.org/package/2006/relationships"><Relationship Id="rId3" Type="http://schemas.openxmlformats.org/officeDocument/2006/relationships/hyperlink" Target="mailto:kpruett@doe.k12.ga.us" TargetMode="External"/><Relationship Id="rId2" Type="http://schemas.openxmlformats.org/officeDocument/2006/relationships/hyperlink" Target="mailto:oosunkoya@doe.k12.ga.us" TargetMode="Externa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45959" y="1588169"/>
            <a:ext cx="7772400" cy="2478505"/>
          </a:xfrm>
        </p:spPr>
        <p:txBody>
          <a:bodyPr>
            <a:noAutofit/>
          </a:bodyPr>
          <a:lstStyle/>
          <a:p>
            <a:pPr>
              <a:defRPr/>
            </a:pPr>
            <a:r>
              <a:rPr lang="en-US" sz="4400" dirty="0" smtClean="0">
                <a:solidFill>
                  <a:schemeClr val="accent6">
                    <a:lumMod val="50000"/>
                  </a:schemeClr>
                </a:solidFill>
                <a:latin typeface="+mn-lt"/>
                <a:cs typeface="Helvetica" pitchFamily="34" charset="0"/>
              </a:rPr>
              <a:t>Determining Your Eligible Attendance Areas and Ensuring Correct Rank Order of Schools (CEP, FLP, Title I)</a:t>
            </a:r>
            <a:endParaRPr lang="en-US" sz="4400" dirty="0">
              <a:solidFill>
                <a:schemeClr val="accent6">
                  <a:lumMod val="50000"/>
                </a:schemeClr>
              </a:solidFill>
              <a:latin typeface="+mn-lt"/>
              <a:cs typeface="Helvetica" pitchFamily="34" charset="0"/>
            </a:endParaRPr>
          </a:p>
        </p:txBody>
      </p:sp>
      <p:sp>
        <p:nvSpPr>
          <p:cNvPr id="5123" name="Subtitle 2"/>
          <p:cNvSpPr>
            <a:spLocks noGrp="1"/>
          </p:cNvSpPr>
          <p:nvPr>
            <p:ph type="subTitle" idx="1"/>
          </p:nvPr>
        </p:nvSpPr>
        <p:spPr>
          <a:xfrm>
            <a:off x="1299409" y="5053264"/>
            <a:ext cx="6400800" cy="854242"/>
          </a:xfrm>
        </p:spPr>
        <p:txBody>
          <a:bodyPr>
            <a:normAutofit/>
          </a:bodyPr>
          <a:lstStyle/>
          <a:p>
            <a:r>
              <a:rPr lang="en-US" altLang="en-US" sz="1800" b="1" dirty="0" smtClean="0"/>
              <a:t>13</a:t>
            </a:r>
            <a:r>
              <a:rPr lang="en-US" altLang="en-US" sz="1800" b="1" baseline="30000" dirty="0" smtClean="0"/>
              <a:t>th</a:t>
            </a:r>
            <a:r>
              <a:rPr lang="en-US" altLang="en-US" sz="1800" b="1" dirty="0" smtClean="0"/>
              <a:t> Annual Title Programs Conference</a:t>
            </a:r>
          </a:p>
          <a:p>
            <a:r>
              <a:rPr lang="en-US" altLang="en-US" sz="1800" b="1" dirty="0" smtClean="0"/>
              <a:t>June 15 - 19, 2015</a:t>
            </a:r>
          </a:p>
        </p:txBody>
      </p:sp>
    </p:spTree>
    <p:extLst>
      <p:ext uri="{BB962C8B-B14F-4D97-AF65-F5344CB8AC3E}">
        <p14:creationId xmlns:p14="http://schemas.microsoft.com/office/powerpoint/2010/main" val="3136805983"/>
      </p:ext>
    </p:ext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a:solidFill>
                  <a:schemeClr val="accent6">
                    <a:lumMod val="50000"/>
                  </a:schemeClr>
                </a:solidFill>
                <a:latin typeface="+mn-lt"/>
                <a:cs typeface="Helvetica" pitchFamily="34" charset="0"/>
              </a:rPr>
              <a:t>Poverty </a:t>
            </a:r>
            <a:r>
              <a:rPr lang="en-US" dirty="0" smtClean="0">
                <a:solidFill>
                  <a:schemeClr val="accent6">
                    <a:lumMod val="50000"/>
                  </a:schemeClr>
                </a:solidFill>
                <a:latin typeface="+mn-lt"/>
                <a:cs typeface="Helvetica" pitchFamily="34" charset="0"/>
              </a:rPr>
              <a:t>Measure</a:t>
            </a:r>
            <a:endParaRPr lang="en-US" dirty="0">
              <a:latin typeface="+mn-lt"/>
            </a:endParaRPr>
          </a:p>
        </p:txBody>
      </p:sp>
      <p:sp>
        <p:nvSpPr>
          <p:cNvPr id="3" name="Content Placeholder 2"/>
          <p:cNvSpPr>
            <a:spLocks noGrp="1"/>
          </p:cNvSpPr>
          <p:nvPr>
            <p:ph idx="1"/>
          </p:nvPr>
        </p:nvSpPr>
        <p:spPr/>
        <p:txBody>
          <a:bodyPr/>
          <a:lstStyle/>
          <a:p>
            <a:pPr marL="3175" indent="0" algn="ctr">
              <a:buFont typeface="Arial" charset="0"/>
              <a:buNone/>
              <a:defRPr/>
            </a:pPr>
            <a:r>
              <a:rPr lang="en-US" sz="2800" b="1" dirty="0" smtClean="0">
                <a:solidFill>
                  <a:schemeClr val="accent6">
                    <a:lumMod val="50000"/>
                  </a:schemeClr>
                </a:solidFill>
                <a:cs typeface="Helvetica" pitchFamily="34" charset="0"/>
              </a:rPr>
              <a:t>* </a:t>
            </a:r>
            <a:r>
              <a:rPr lang="en-US" sz="2400" b="1" dirty="0" smtClean="0">
                <a:solidFill>
                  <a:schemeClr val="accent6">
                    <a:lumMod val="50000"/>
                  </a:schemeClr>
                </a:solidFill>
                <a:cs typeface="Helvetica" pitchFamily="34" charset="0"/>
              </a:rPr>
              <a:t>In </a:t>
            </a:r>
            <a:r>
              <a:rPr lang="en-US" sz="2400" b="1" dirty="0">
                <a:solidFill>
                  <a:schemeClr val="accent6">
                    <a:lumMod val="50000"/>
                  </a:schemeClr>
                </a:solidFill>
                <a:cs typeface="Helvetica" pitchFamily="34" charset="0"/>
              </a:rPr>
              <a:t>order for LEAs to arrive at an accurate </a:t>
            </a:r>
            <a:r>
              <a:rPr lang="en-US" sz="2400" b="1" dirty="0" smtClean="0">
                <a:solidFill>
                  <a:schemeClr val="accent6">
                    <a:lumMod val="50000"/>
                  </a:schemeClr>
                </a:solidFill>
                <a:cs typeface="Helvetica" pitchFamily="34" charset="0"/>
              </a:rPr>
              <a:t>number:</a:t>
            </a:r>
            <a:endParaRPr lang="en-US" sz="2400" b="1" dirty="0">
              <a:solidFill>
                <a:schemeClr val="accent6">
                  <a:lumMod val="50000"/>
                </a:schemeClr>
              </a:solidFill>
              <a:cs typeface="Helvetica" pitchFamily="34" charset="0"/>
            </a:endParaRPr>
          </a:p>
          <a:p>
            <a:pPr marL="6350" indent="-6350">
              <a:buFont typeface="Arial" charset="0"/>
              <a:buNone/>
              <a:defRPr/>
            </a:pPr>
            <a:endParaRPr lang="en-US" sz="2400" dirty="0"/>
          </a:p>
          <a:p>
            <a:pPr marL="457018" indent="0">
              <a:buFont typeface="Arial" charset="0"/>
              <a:buNone/>
              <a:defRPr/>
            </a:pPr>
            <a:r>
              <a:rPr lang="en-US" sz="2400" dirty="0" smtClean="0"/>
              <a:t>An </a:t>
            </a:r>
            <a:r>
              <a:rPr lang="en-US" sz="2400" dirty="0"/>
              <a:t>LEA must rank school attendance areas based on </a:t>
            </a:r>
            <a:r>
              <a:rPr lang="en-US" sz="2400" dirty="0" smtClean="0"/>
              <a:t>the </a:t>
            </a:r>
            <a:r>
              <a:rPr lang="en-US" sz="2400" u="sng" dirty="0" smtClean="0"/>
              <a:t>percentage</a:t>
            </a:r>
            <a:r>
              <a:rPr lang="en-US" sz="2400" dirty="0" smtClean="0"/>
              <a:t> </a:t>
            </a:r>
            <a:r>
              <a:rPr lang="en-US" sz="2400" dirty="0"/>
              <a:t>(not the number) of low-income children </a:t>
            </a:r>
            <a:r>
              <a:rPr lang="en-US" sz="2400" dirty="0" smtClean="0"/>
              <a:t>counted</a:t>
            </a:r>
            <a:endParaRPr lang="en-US" sz="2400" dirty="0"/>
          </a:p>
          <a:p>
            <a:pPr>
              <a:defRPr/>
            </a:pPr>
            <a:endParaRPr lang="en-US" dirty="0"/>
          </a:p>
        </p:txBody>
      </p:sp>
    </p:spTree>
    <p:extLst>
      <p:ext uri="{BB962C8B-B14F-4D97-AF65-F5344CB8AC3E}">
        <p14:creationId xmlns:p14="http://schemas.microsoft.com/office/powerpoint/2010/main" val="41071521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ctrTitle"/>
          </p:nvPr>
        </p:nvSpPr>
        <p:spPr>
          <a:xfrm>
            <a:off x="661737" y="1624263"/>
            <a:ext cx="7696200" cy="1295400"/>
          </a:xfrm>
        </p:spPr>
        <p:txBody>
          <a:bodyPr>
            <a:noAutofit/>
          </a:bodyPr>
          <a:lstStyle/>
          <a:p>
            <a:pPr>
              <a:defRPr/>
            </a:pPr>
            <a:r>
              <a:rPr lang="en-US" sz="4400" dirty="0" smtClean="0">
                <a:solidFill>
                  <a:schemeClr val="accent6">
                    <a:lumMod val="50000"/>
                  </a:schemeClr>
                </a:solidFill>
                <a:latin typeface="+mn-lt"/>
              </a:rPr>
              <a:t>For Schools Using the </a:t>
            </a:r>
            <a:br>
              <a:rPr lang="en-US" sz="4400" dirty="0" smtClean="0">
                <a:solidFill>
                  <a:schemeClr val="accent6">
                    <a:lumMod val="50000"/>
                  </a:schemeClr>
                </a:solidFill>
                <a:latin typeface="+mn-lt"/>
              </a:rPr>
            </a:br>
            <a:r>
              <a:rPr lang="en-US" sz="4400" dirty="0" smtClean="0">
                <a:solidFill>
                  <a:schemeClr val="accent6">
                    <a:lumMod val="50000"/>
                  </a:schemeClr>
                </a:solidFill>
                <a:latin typeface="+mn-lt"/>
              </a:rPr>
              <a:t>FRM Applications</a:t>
            </a:r>
          </a:p>
        </p:txBody>
      </p:sp>
      <p:sp>
        <p:nvSpPr>
          <p:cNvPr id="13315" name="Subtitle 2"/>
          <p:cNvSpPr>
            <a:spLocks noGrp="1"/>
          </p:cNvSpPr>
          <p:nvPr>
            <p:ph type="subTitle" idx="1"/>
          </p:nvPr>
        </p:nvSpPr>
        <p:spPr>
          <a:xfrm>
            <a:off x="1167063" y="3613485"/>
            <a:ext cx="6629400" cy="1319463"/>
          </a:xfrm>
        </p:spPr>
        <p:txBody>
          <a:bodyPr/>
          <a:lstStyle/>
          <a:p>
            <a:pPr>
              <a:defRPr/>
            </a:pPr>
            <a:r>
              <a:rPr lang="en-US" b="1" dirty="0" smtClean="0">
                <a:solidFill>
                  <a:schemeClr val="accent6">
                    <a:lumMod val="50000"/>
                  </a:schemeClr>
                </a:solidFill>
                <a:cs typeface="Helvetica" pitchFamily="34" charset="0"/>
              </a:rPr>
              <a:t>Enrollment Data:</a:t>
            </a:r>
          </a:p>
          <a:p>
            <a:pPr marL="609384" indent="-609384" fontAlgn="auto">
              <a:spcBef>
                <a:spcPts val="0"/>
              </a:spcBef>
              <a:spcAft>
                <a:spcPts val="0"/>
              </a:spcAft>
              <a:defRPr/>
            </a:pPr>
            <a:r>
              <a:rPr lang="en-US" b="1" dirty="0" smtClean="0">
                <a:solidFill>
                  <a:prstClr val="black"/>
                </a:solidFill>
              </a:rPr>
              <a:t>Information to gather per </a:t>
            </a:r>
          </a:p>
          <a:p>
            <a:pPr marL="609384" indent="-609384" fontAlgn="auto">
              <a:spcBef>
                <a:spcPts val="0"/>
              </a:spcBef>
              <a:spcAft>
                <a:spcPts val="0"/>
              </a:spcAft>
              <a:defRPr/>
            </a:pPr>
            <a:r>
              <a:rPr lang="en-US" b="1" dirty="0" smtClean="0">
                <a:solidFill>
                  <a:prstClr val="black"/>
                </a:solidFill>
              </a:rPr>
              <a:t>School Attendance Area</a:t>
            </a:r>
            <a:endParaRPr lang="en-US" b="1" dirty="0" smtClean="0">
              <a:solidFill>
                <a:schemeClr val="accent6">
                  <a:lumMod val="50000"/>
                </a:schemeClr>
              </a:solidFill>
              <a:cs typeface="Helvetica" pitchFamily="34" charset="0"/>
            </a:endParaRPr>
          </a:p>
          <a:p>
            <a:pPr>
              <a:defRPr/>
            </a:pPr>
            <a:endParaRPr lang="en-US" dirty="0" smtClean="0">
              <a:solidFill>
                <a:srgbClr val="C00000"/>
              </a:solidFill>
            </a:endParaRPr>
          </a:p>
        </p:txBody>
      </p:sp>
    </p:spTree>
    <p:extLst>
      <p:ext uri="{BB962C8B-B14F-4D97-AF65-F5344CB8AC3E}">
        <p14:creationId xmlns:p14="http://schemas.microsoft.com/office/powerpoint/2010/main" val="426758617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a:solidFill>
                  <a:schemeClr val="accent6">
                    <a:lumMod val="50000"/>
                  </a:schemeClr>
                </a:solidFill>
                <a:latin typeface="+mn-lt"/>
                <a:cs typeface="Helvetica" pitchFamily="34" charset="0"/>
              </a:rPr>
              <a:t>Enrollment Data</a:t>
            </a:r>
          </a:p>
        </p:txBody>
      </p:sp>
      <p:sp>
        <p:nvSpPr>
          <p:cNvPr id="3" name="Content Placeholder 2"/>
          <p:cNvSpPr>
            <a:spLocks noGrp="1"/>
          </p:cNvSpPr>
          <p:nvPr>
            <p:ph idx="1"/>
          </p:nvPr>
        </p:nvSpPr>
        <p:spPr/>
        <p:txBody>
          <a:bodyPr>
            <a:normAutofit/>
          </a:bodyPr>
          <a:lstStyle/>
          <a:p>
            <a:pPr marL="0" indent="0" fontAlgn="auto">
              <a:spcBef>
                <a:spcPts val="0"/>
              </a:spcBef>
              <a:spcAft>
                <a:spcPts val="0"/>
              </a:spcAft>
              <a:buFont typeface="Arial" charset="0"/>
              <a:buNone/>
              <a:defRPr/>
            </a:pPr>
            <a:r>
              <a:rPr lang="en-US" sz="2400" b="1" dirty="0">
                <a:solidFill>
                  <a:prstClr val="black"/>
                </a:solidFill>
              </a:rPr>
              <a:t>What information do I need to gather per </a:t>
            </a:r>
            <a:r>
              <a:rPr lang="en-US" sz="2400" b="1" dirty="0" smtClean="0">
                <a:solidFill>
                  <a:prstClr val="black"/>
                </a:solidFill>
              </a:rPr>
              <a:t>school attendance area</a:t>
            </a:r>
            <a:r>
              <a:rPr lang="en-US" sz="2400" b="1" dirty="0">
                <a:solidFill>
                  <a:prstClr val="black"/>
                </a:solidFill>
              </a:rPr>
              <a:t>?</a:t>
            </a:r>
          </a:p>
          <a:p>
            <a:pPr>
              <a:buFont typeface="Wingdings" pitchFamily="2" charset="2"/>
              <a:buChar char="§"/>
              <a:defRPr/>
            </a:pPr>
            <a:endParaRPr lang="en-US" sz="2400" dirty="0"/>
          </a:p>
          <a:p>
            <a:pPr marL="690309" indent="-293579" fontAlgn="auto">
              <a:spcBef>
                <a:spcPts val="0"/>
              </a:spcBef>
              <a:spcAft>
                <a:spcPts val="0"/>
              </a:spcAft>
              <a:buFont typeface="Wingdings" pitchFamily="2" charset="2"/>
              <a:buChar char="§"/>
              <a:defRPr/>
            </a:pPr>
            <a:r>
              <a:rPr lang="en-US" sz="2400" dirty="0">
                <a:solidFill>
                  <a:prstClr val="black"/>
                </a:solidFill>
              </a:rPr>
              <a:t>School Enrollment Data, October </a:t>
            </a:r>
            <a:r>
              <a:rPr lang="en-US" sz="2400" dirty="0" smtClean="0">
                <a:solidFill>
                  <a:prstClr val="black"/>
                </a:solidFill>
              </a:rPr>
              <a:t>2014 </a:t>
            </a:r>
            <a:r>
              <a:rPr lang="en-US" sz="2400" dirty="0">
                <a:solidFill>
                  <a:prstClr val="black"/>
                </a:solidFill>
              </a:rPr>
              <a:t>Student Enrollment by Grade Level (Pre-K-12), </a:t>
            </a:r>
            <a:r>
              <a:rPr lang="en-US" sz="2400" dirty="0" smtClean="0">
                <a:solidFill>
                  <a:prstClr val="black"/>
                </a:solidFill>
              </a:rPr>
              <a:t>October </a:t>
            </a:r>
            <a:r>
              <a:rPr lang="en-US" sz="2400" dirty="0">
                <a:solidFill>
                  <a:prstClr val="black"/>
                </a:solidFill>
              </a:rPr>
              <a:t>7</a:t>
            </a:r>
            <a:r>
              <a:rPr lang="en-US" sz="2400" dirty="0" smtClean="0">
                <a:solidFill>
                  <a:prstClr val="black"/>
                </a:solidFill>
              </a:rPr>
              <a:t>, 2014 </a:t>
            </a:r>
            <a:r>
              <a:rPr lang="en-US" sz="2400" dirty="0">
                <a:solidFill>
                  <a:prstClr val="black"/>
                </a:solidFill>
              </a:rPr>
              <a:t>(FTE </a:t>
            </a:r>
            <a:r>
              <a:rPr lang="en-US" sz="2400" dirty="0" smtClean="0">
                <a:solidFill>
                  <a:prstClr val="black"/>
                </a:solidFill>
              </a:rPr>
              <a:t>2015-1</a:t>
            </a:r>
            <a:r>
              <a:rPr lang="en-US" sz="2400" dirty="0">
                <a:solidFill>
                  <a:prstClr val="black"/>
                </a:solidFill>
              </a:rPr>
              <a:t>)</a:t>
            </a:r>
          </a:p>
          <a:p>
            <a:pPr marL="682625" indent="0" fontAlgn="auto">
              <a:spcBef>
                <a:spcPts val="0"/>
              </a:spcBef>
              <a:spcAft>
                <a:spcPts val="0"/>
              </a:spcAft>
              <a:buFont typeface="Arial" charset="0"/>
              <a:buNone/>
              <a:defRPr/>
            </a:pPr>
            <a:r>
              <a:rPr lang="en-US" sz="2400" dirty="0" smtClean="0">
                <a:solidFill>
                  <a:srgbClr val="0000FF"/>
                </a:solidFill>
                <a:hlinkClick r:id="rId2" action="ppaction://hlinkfile"/>
              </a:rPr>
              <a:t>Enrollment </a:t>
            </a:r>
            <a:r>
              <a:rPr lang="en-US" sz="2400" dirty="0">
                <a:solidFill>
                  <a:srgbClr val="0000FF"/>
                </a:solidFill>
                <a:hlinkClick r:id="rId2" action="ppaction://hlinkfile"/>
              </a:rPr>
              <a:t>by Grade </a:t>
            </a:r>
            <a:r>
              <a:rPr lang="en-US" sz="2400" dirty="0" smtClean="0">
                <a:solidFill>
                  <a:srgbClr val="0000FF"/>
                </a:solidFill>
                <a:hlinkClick r:id="rId2" action="ppaction://hlinkfile"/>
              </a:rPr>
              <a:t>Level</a:t>
            </a:r>
            <a:endParaRPr lang="en-US" sz="2400" dirty="0" smtClean="0">
              <a:solidFill>
                <a:srgbClr val="0000FF"/>
              </a:solidFill>
            </a:endParaRPr>
          </a:p>
          <a:p>
            <a:pPr marL="682625" indent="0" fontAlgn="auto">
              <a:spcBef>
                <a:spcPts val="0"/>
              </a:spcBef>
              <a:spcAft>
                <a:spcPts val="0"/>
              </a:spcAft>
              <a:buFont typeface="Arial" charset="0"/>
              <a:buNone/>
              <a:defRPr/>
            </a:pPr>
            <a:endParaRPr lang="en-US" sz="2400" dirty="0">
              <a:solidFill>
                <a:prstClr val="black"/>
              </a:solidFill>
            </a:endParaRPr>
          </a:p>
          <a:p>
            <a:pPr marL="691896" indent="-345955" fontAlgn="auto">
              <a:spcBef>
                <a:spcPts val="0"/>
              </a:spcBef>
              <a:spcAft>
                <a:spcPts val="0"/>
              </a:spcAft>
              <a:buFont typeface="Wingdings" pitchFamily="2" charset="2"/>
              <a:buChar char="§"/>
              <a:defRPr/>
            </a:pPr>
            <a:r>
              <a:rPr lang="en-US" sz="2400" dirty="0">
                <a:solidFill>
                  <a:prstClr val="black"/>
                </a:solidFill>
              </a:rPr>
              <a:t>Pre-K Enrollment, </a:t>
            </a:r>
            <a:r>
              <a:rPr lang="en-US" sz="2400" dirty="0" smtClean="0">
                <a:solidFill>
                  <a:prstClr val="black"/>
                </a:solidFill>
              </a:rPr>
              <a:t>October  2014</a:t>
            </a:r>
            <a:r>
              <a:rPr lang="en-US" sz="2400" dirty="0" smtClean="0"/>
              <a:t> </a:t>
            </a:r>
            <a:r>
              <a:rPr lang="en-US" sz="2400" dirty="0"/>
              <a:t/>
            </a:r>
            <a:br>
              <a:rPr lang="en-US" sz="2400" dirty="0"/>
            </a:br>
            <a:r>
              <a:rPr lang="en-US" sz="2400" dirty="0">
                <a:solidFill>
                  <a:srgbClr val="0000FF"/>
                </a:solidFill>
                <a:hlinkClick r:id="rId2" action="ppaction://hlinkfile"/>
              </a:rPr>
              <a:t>Enrollment by Grade  </a:t>
            </a:r>
            <a:endParaRPr lang="en-US" sz="2400" dirty="0">
              <a:solidFill>
                <a:srgbClr val="0000FF"/>
              </a:solidFill>
              <a:hlinkClick r:id="rId3"/>
            </a:endParaRPr>
          </a:p>
        </p:txBody>
      </p:sp>
    </p:spTree>
    <p:extLst>
      <p:ext uri="{BB962C8B-B14F-4D97-AF65-F5344CB8AC3E}">
        <p14:creationId xmlns:p14="http://schemas.microsoft.com/office/powerpoint/2010/main" val="36324511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a:solidFill>
                  <a:schemeClr val="accent6">
                    <a:lumMod val="50000"/>
                  </a:schemeClr>
                </a:solidFill>
                <a:latin typeface="+mn-lt"/>
                <a:cs typeface="Helvetica" pitchFamily="34" charset="0"/>
              </a:rPr>
              <a:t>Poverty Data</a:t>
            </a:r>
          </a:p>
        </p:txBody>
      </p:sp>
      <p:sp>
        <p:nvSpPr>
          <p:cNvPr id="3" name="Content Placeholder 2"/>
          <p:cNvSpPr>
            <a:spLocks noGrp="1"/>
          </p:cNvSpPr>
          <p:nvPr>
            <p:ph idx="1"/>
          </p:nvPr>
        </p:nvSpPr>
        <p:spPr/>
        <p:txBody>
          <a:bodyPr>
            <a:normAutofit/>
          </a:bodyPr>
          <a:lstStyle/>
          <a:p>
            <a:pPr marL="0" indent="0" fontAlgn="auto">
              <a:spcBef>
                <a:spcPts val="0"/>
              </a:spcBef>
              <a:spcAft>
                <a:spcPts val="0"/>
              </a:spcAft>
              <a:buFont typeface="Arial" charset="0"/>
              <a:buNone/>
              <a:defRPr/>
            </a:pPr>
            <a:r>
              <a:rPr lang="en-US" sz="2400" b="1" dirty="0">
                <a:solidFill>
                  <a:prstClr val="black"/>
                </a:solidFill>
              </a:rPr>
              <a:t>What information do I need to gather per School </a:t>
            </a:r>
            <a:r>
              <a:rPr lang="en-US" sz="2400" b="1" dirty="0" smtClean="0">
                <a:solidFill>
                  <a:prstClr val="black"/>
                </a:solidFill>
              </a:rPr>
              <a:t>attendance area</a:t>
            </a:r>
            <a:r>
              <a:rPr lang="en-US" sz="2400" b="1" dirty="0">
                <a:solidFill>
                  <a:prstClr val="black"/>
                </a:solidFill>
              </a:rPr>
              <a:t>?</a:t>
            </a:r>
          </a:p>
          <a:p>
            <a:pPr>
              <a:buFont typeface="Wingdings" pitchFamily="2" charset="2"/>
              <a:buChar char="§"/>
              <a:defRPr/>
            </a:pPr>
            <a:endParaRPr lang="en-US" sz="2400" dirty="0"/>
          </a:p>
          <a:p>
            <a:pPr marL="609384" indent="-609384" fontAlgn="auto">
              <a:spcBef>
                <a:spcPts val="0"/>
              </a:spcBef>
              <a:spcAft>
                <a:spcPts val="0"/>
              </a:spcAft>
              <a:buFont typeface="Wingdings" pitchFamily="2" charset="2"/>
              <a:buChar char="§"/>
              <a:defRPr/>
            </a:pPr>
            <a:r>
              <a:rPr lang="en-US" sz="2400" dirty="0">
                <a:solidFill>
                  <a:prstClr val="black"/>
                </a:solidFill>
              </a:rPr>
              <a:t>Free or </a:t>
            </a:r>
            <a:r>
              <a:rPr lang="en-US" sz="2400" dirty="0" smtClean="0">
                <a:solidFill>
                  <a:prstClr val="black"/>
                </a:solidFill>
              </a:rPr>
              <a:t>Reduced Meals (FRM) </a:t>
            </a:r>
            <a:r>
              <a:rPr lang="en-US" sz="2400" dirty="0">
                <a:solidFill>
                  <a:prstClr val="black"/>
                </a:solidFill>
              </a:rPr>
              <a:t>Per School, October </a:t>
            </a:r>
            <a:r>
              <a:rPr lang="en-US" sz="2400" dirty="0" smtClean="0">
                <a:solidFill>
                  <a:prstClr val="black"/>
                </a:solidFill>
              </a:rPr>
              <a:t>7, 2014 </a:t>
            </a:r>
            <a:r>
              <a:rPr lang="en-US" sz="2400" dirty="0">
                <a:solidFill>
                  <a:prstClr val="black"/>
                </a:solidFill>
              </a:rPr>
              <a:t>(FTE </a:t>
            </a:r>
            <a:r>
              <a:rPr lang="en-US" sz="2400" dirty="0" smtClean="0">
                <a:solidFill>
                  <a:prstClr val="black"/>
                </a:solidFill>
              </a:rPr>
              <a:t>2015-1</a:t>
            </a:r>
            <a:r>
              <a:rPr lang="en-US" sz="2400" dirty="0">
                <a:solidFill>
                  <a:prstClr val="black"/>
                </a:solidFill>
              </a:rPr>
              <a:t>)</a:t>
            </a:r>
          </a:p>
          <a:p>
            <a:pPr marL="609384" indent="-609384" fontAlgn="auto">
              <a:spcBef>
                <a:spcPts val="0"/>
              </a:spcBef>
              <a:spcAft>
                <a:spcPts val="0"/>
              </a:spcAft>
              <a:defRPr/>
            </a:pPr>
            <a:endParaRPr lang="en-US" sz="2400" dirty="0">
              <a:solidFill>
                <a:prstClr val="black"/>
              </a:solidFill>
            </a:endParaRPr>
          </a:p>
          <a:p>
            <a:pPr marL="609384" indent="0" fontAlgn="auto">
              <a:spcBef>
                <a:spcPts val="0"/>
              </a:spcBef>
              <a:spcAft>
                <a:spcPts val="0"/>
              </a:spcAft>
              <a:buFont typeface="Arial" charset="0"/>
              <a:buNone/>
              <a:defRPr/>
            </a:pPr>
            <a:r>
              <a:rPr lang="en-US" sz="2400" dirty="0">
                <a:solidFill>
                  <a:srgbClr val="0000FF"/>
                </a:solidFill>
                <a:hlinkClick r:id="rId2" action="ppaction://hlinkfile"/>
              </a:rPr>
              <a:t>Free or </a:t>
            </a:r>
            <a:r>
              <a:rPr lang="en-US" sz="2400" dirty="0" smtClean="0">
                <a:solidFill>
                  <a:srgbClr val="0000FF"/>
                </a:solidFill>
                <a:hlinkClick r:id="rId2" action="ppaction://hlinkfile"/>
              </a:rPr>
              <a:t>Reduced Meals (FRM) </a:t>
            </a:r>
            <a:r>
              <a:rPr lang="en-US" sz="2400" dirty="0">
                <a:solidFill>
                  <a:srgbClr val="0000FF"/>
                </a:solidFill>
                <a:hlinkClick r:id="rId2" action="ppaction://hlinkfile"/>
              </a:rPr>
              <a:t>Eligibility</a:t>
            </a:r>
            <a:r>
              <a:rPr lang="en-US" sz="2400" dirty="0">
                <a:solidFill>
                  <a:srgbClr val="0000FF"/>
                </a:solidFill>
              </a:rPr>
              <a:t/>
            </a:r>
            <a:br>
              <a:rPr lang="en-US" sz="2400" dirty="0">
                <a:solidFill>
                  <a:srgbClr val="0000FF"/>
                </a:solidFill>
              </a:rPr>
            </a:br>
            <a:endParaRPr lang="en-US" sz="2400" dirty="0">
              <a:solidFill>
                <a:srgbClr val="0000FF"/>
              </a:solidFill>
            </a:endParaRPr>
          </a:p>
          <a:p>
            <a:pPr marL="590334" indent="-533207" fontAlgn="auto">
              <a:spcBef>
                <a:spcPts val="0"/>
              </a:spcBef>
              <a:spcAft>
                <a:spcPts val="0"/>
              </a:spcAft>
              <a:buFont typeface="Wingdings" pitchFamily="2" charset="2"/>
              <a:buChar char="§"/>
              <a:defRPr/>
            </a:pPr>
            <a:r>
              <a:rPr lang="en-US" sz="2400" dirty="0">
                <a:solidFill>
                  <a:prstClr val="black"/>
                </a:solidFill>
              </a:rPr>
              <a:t>Pre-K Free and </a:t>
            </a:r>
            <a:r>
              <a:rPr lang="en-US" sz="2400" dirty="0" smtClean="0">
                <a:solidFill>
                  <a:prstClr val="black"/>
                </a:solidFill>
              </a:rPr>
              <a:t>Reduced (FRM) </a:t>
            </a:r>
            <a:r>
              <a:rPr lang="en-US" sz="2400" dirty="0">
                <a:solidFill>
                  <a:prstClr val="black"/>
                </a:solidFill>
              </a:rPr>
              <a:t>Meals, </a:t>
            </a:r>
            <a:br>
              <a:rPr lang="en-US" sz="2400" dirty="0">
                <a:solidFill>
                  <a:prstClr val="black"/>
                </a:solidFill>
              </a:rPr>
            </a:br>
            <a:r>
              <a:rPr lang="en-US" sz="2400" dirty="0">
                <a:solidFill>
                  <a:prstClr val="black"/>
                </a:solidFill>
              </a:rPr>
              <a:t>October </a:t>
            </a:r>
            <a:r>
              <a:rPr lang="en-US" sz="2400" dirty="0" smtClean="0">
                <a:solidFill>
                  <a:prstClr val="black"/>
                </a:solidFill>
              </a:rPr>
              <a:t>2014</a:t>
            </a:r>
            <a:endParaRPr lang="en-US" sz="2400" dirty="0">
              <a:solidFill>
                <a:prstClr val="black"/>
              </a:solidFill>
            </a:endParaRPr>
          </a:p>
        </p:txBody>
      </p:sp>
    </p:spTree>
    <p:extLst>
      <p:ext uri="{BB962C8B-B14F-4D97-AF65-F5344CB8AC3E}">
        <p14:creationId xmlns:p14="http://schemas.microsoft.com/office/powerpoint/2010/main" val="28038586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defRPr/>
            </a:pPr>
            <a:r>
              <a:rPr lang="en-US" dirty="0">
                <a:solidFill>
                  <a:schemeClr val="accent6">
                    <a:lumMod val="50000"/>
                  </a:schemeClr>
                </a:solidFill>
                <a:latin typeface="+mn-lt"/>
              </a:rPr>
              <a:t>Where Do I Enter </a:t>
            </a:r>
            <a:r>
              <a:rPr lang="en-US" dirty="0" smtClean="0">
                <a:solidFill>
                  <a:schemeClr val="accent6">
                    <a:lumMod val="50000"/>
                  </a:schemeClr>
                </a:solidFill>
                <a:latin typeface="+mn-lt"/>
              </a:rPr>
              <a:t/>
            </a:r>
            <a:br>
              <a:rPr lang="en-US" dirty="0" smtClean="0">
                <a:solidFill>
                  <a:schemeClr val="accent6">
                    <a:lumMod val="50000"/>
                  </a:schemeClr>
                </a:solidFill>
                <a:latin typeface="+mn-lt"/>
              </a:rPr>
            </a:br>
            <a:r>
              <a:rPr lang="en-US" dirty="0" smtClean="0">
                <a:solidFill>
                  <a:schemeClr val="accent6">
                    <a:lumMod val="50000"/>
                  </a:schemeClr>
                </a:solidFill>
                <a:latin typeface="+mn-lt"/>
              </a:rPr>
              <a:t>the </a:t>
            </a:r>
            <a:r>
              <a:rPr lang="en-US" dirty="0">
                <a:solidFill>
                  <a:schemeClr val="accent6">
                    <a:lumMod val="50000"/>
                  </a:schemeClr>
                </a:solidFill>
                <a:latin typeface="+mn-lt"/>
              </a:rPr>
              <a:t>Information</a:t>
            </a:r>
            <a:r>
              <a:rPr lang="en-US" dirty="0" smtClean="0">
                <a:solidFill>
                  <a:schemeClr val="accent6">
                    <a:lumMod val="50000"/>
                  </a:schemeClr>
                </a:solidFill>
                <a:latin typeface="+mn-lt"/>
              </a:rPr>
              <a:t>?</a:t>
            </a:r>
            <a:endParaRPr lang="en-US" dirty="0">
              <a:latin typeface="+mn-lt"/>
            </a:endParaRPr>
          </a:p>
        </p:txBody>
      </p:sp>
      <p:sp>
        <p:nvSpPr>
          <p:cNvPr id="17411" name="Content Placeholder 2"/>
          <p:cNvSpPr>
            <a:spLocks noGrp="1"/>
          </p:cNvSpPr>
          <p:nvPr>
            <p:ph idx="1"/>
          </p:nvPr>
        </p:nvSpPr>
        <p:spPr/>
        <p:txBody>
          <a:bodyPr/>
          <a:lstStyle/>
          <a:p>
            <a:pPr marL="0" indent="0">
              <a:buNone/>
            </a:pPr>
            <a:endParaRPr lang="en-US" altLang="en-US" dirty="0" smtClean="0">
              <a:solidFill>
                <a:srgbClr val="0070C0"/>
              </a:solidFill>
              <a:hlinkClick r:id="rId2" action="ppaction://hlinkfile"/>
            </a:endParaRPr>
          </a:p>
          <a:p>
            <a:endParaRPr lang="en-US" altLang="en-US" dirty="0" smtClean="0">
              <a:solidFill>
                <a:srgbClr val="0070C0"/>
              </a:solidFill>
              <a:hlinkClick r:id="rId2" action="ppaction://hlinkfile"/>
            </a:endParaRPr>
          </a:p>
          <a:p>
            <a:r>
              <a:rPr lang="en-US" altLang="en-US" sz="2400" dirty="0" smtClean="0">
                <a:solidFill>
                  <a:srgbClr val="0000FF"/>
                </a:solidFill>
                <a:hlinkClick r:id="rId2" action="ppaction://hlinkfile"/>
              </a:rPr>
              <a:t>Eligible Attendance Area Worksheet</a:t>
            </a:r>
            <a:endParaRPr lang="en-US" altLang="en-US" sz="2400" dirty="0" smtClean="0">
              <a:solidFill>
                <a:srgbClr val="0000FF"/>
              </a:solidFill>
            </a:endParaRPr>
          </a:p>
          <a:p>
            <a:endParaRPr lang="en-US" altLang="en-US" dirty="0" smtClean="0"/>
          </a:p>
        </p:txBody>
      </p:sp>
    </p:spTree>
    <p:extLst>
      <p:ext uri="{BB962C8B-B14F-4D97-AF65-F5344CB8AC3E}">
        <p14:creationId xmlns:p14="http://schemas.microsoft.com/office/powerpoint/2010/main" val="200818614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defRPr/>
            </a:pPr>
            <a:r>
              <a:rPr lang="en-US" dirty="0">
                <a:solidFill>
                  <a:schemeClr val="accent6">
                    <a:lumMod val="50000"/>
                  </a:schemeClr>
                </a:solidFill>
                <a:latin typeface="+mn-lt"/>
                <a:cs typeface="Helvetica" pitchFamily="34" charset="0"/>
              </a:rPr>
              <a:t>What if attendance </a:t>
            </a:r>
            <a:r>
              <a:rPr lang="en-US" dirty="0" smtClean="0">
                <a:solidFill>
                  <a:schemeClr val="accent6">
                    <a:lumMod val="50000"/>
                  </a:schemeClr>
                </a:solidFill>
                <a:latin typeface="+mn-lt"/>
                <a:cs typeface="Helvetica" pitchFamily="34" charset="0"/>
              </a:rPr>
              <a:t/>
            </a:r>
            <a:br>
              <a:rPr lang="en-US" dirty="0" smtClean="0">
                <a:solidFill>
                  <a:schemeClr val="accent6">
                    <a:lumMod val="50000"/>
                  </a:schemeClr>
                </a:solidFill>
                <a:latin typeface="+mn-lt"/>
                <a:cs typeface="Helvetica" pitchFamily="34" charset="0"/>
              </a:rPr>
            </a:br>
            <a:r>
              <a:rPr lang="en-US" dirty="0" smtClean="0">
                <a:solidFill>
                  <a:schemeClr val="accent6">
                    <a:lumMod val="50000"/>
                  </a:schemeClr>
                </a:solidFill>
                <a:latin typeface="+mn-lt"/>
                <a:cs typeface="Helvetica" pitchFamily="34" charset="0"/>
              </a:rPr>
              <a:t>zones </a:t>
            </a:r>
            <a:r>
              <a:rPr lang="en-US" dirty="0">
                <a:solidFill>
                  <a:schemeClr val="accent6">
                    <a:lumMod val="50000"/>
                  </a:schemeClr>
                </a:solidFill>
                <a:latin typeface="+mn-lt"/>
                <a:cs typeface="Helvetica" pitchFamily="34" charset="0"/>
              </a:rPr>
              <a:t>change</a:t>
            </a:r>
            <a:r>
              <a:rPr lang="en-US" dirty="0" smtClean="0">
                <a:solidFill>
                  <a:schemeClr val="accent6">
                    <a:lumMod val="50000"/>
                  </a:schemeClr>
                </a:solidFill>
                <a:latin typeface="+mn-lt"/>
                <a:cs typeface="Helvetica" pitchFamily="34" charset="0"/>
              </a:rPr>
              <a:t>?</a:t>
            </a:r>
            <a:endParaRPr lang="en-US" dirty="0">
              <a:latin typeface="+mn-lt"/>
            </a:endParaRPr>
          </a:p>
        </p:txBody>
      </p:sp>
      <p:sp>
        <p:nvSpPr>
          <p:cNvPr id="3" name="Content Placeholder 2"/>
          <p:cNvSpPr>
            <a:spLocks noGrp="1"/>
          </p:cNvSpPr>
          <p:nvPr>
            <p:ph idx="1"/>
          </p:nvPr>
        </p:nvSpPr>
        <p:spPr/>
        <p:txBody>
          <a:bodyPr>
            <a:normAutofit/>
          </a:bodyPr>
          <a:lstStyle/>
          <a:p>
            <a:pPr marL="0" indent="0">
              <a:buFont typeface="Arial" charset="0"/>
              <a:buNone/>
              <a:defRPr/>
            </a:pPr>
            <a:r>
              <a:rPr lang="en-US" sz="2400" b="1" dirty="0">
                <a:solidFill>
                  <a:schemeClr val="accent6">
                    <a:lumMod val="50000"/>
                  </a:schemeClr>
                </a:solidFill>
              </a:rPr>
              <a:t>Attendance zones may change due </a:t>
            </a:r>
            <a:r>
              <a:rPr lang="en-US" sz="2400" b="1" dirty="0" smtClean="0">
                <a:solidFill>
                  <a:schemeClr val="accent6">
                    <a:lumMod val="50000"/>
                  </a:schemeClr>
                </a:solidFill>
              </a:rPr>
              <a:t>to:</a:t>
            </a:r>
          </a:p>
          <a:p>
            <a:pPr marL="0" indent="0">
              <a:buFont typeface="Arial" charset="0"/>
              <a:buNone/>
              <a:defRPr/>
            </a:pPr>
            <a:endParaRPr lang="en-US" sz="2400" b="1" dirty="0"/>
          </a:p>
          <a:p>
            <a:pPr marL="914232" lvl="1" indent="-457200">
              <a:buFont typeface="Wingdings" pitchFamily="2" charset="2"/>
              <a:buChar char="§"/>
              <a:defRPr/>
            </a:pPr>
            <a:r>
              <a:rPr lang="en-US" b="1" dirty="0"/>
              <a:t>Closing schools</a:t>
            </a:r>
          </a:p>
          <a:p>
            <a:pPr marL="457032" lvl="1" indent="0">
              <a:buNone/>
              <a:defRPr/>
            </a:pPr>
            <a:endParaRPr lang="en-US" b="1" dirty="0"/>
          </a:p>
          <a:p>
            <a:pPr marL="914232" lvl="1" indent="-457200">
              <a:buFont typeface="Wingdings" pitchFamily="2" charset="2"/>
              <a:buChar char="§"/>
              <a:defRPr/>
            </a:pPr>
            <a:r>
              <a:rPr lang="en-US" b="1" dirty="0"/>
              <a:t>Opening new schools</a:t>
            </a:r>
          </a:p>
          <a:p>
            <a:pPr marL="914232" lvl="1" indent="-457200">
              <a:buFont typeface="Wingdings" pitchFamily="2" charset="2"/>
              <a:buChar char="§"/>
              <a:defRPr/>
            </a:pPr>
            <a:endParaRPr lang="en-US" b="1" dirty="0"/>
          </a:p>
          <a:p>
            <a:pPr marL="914232" lvl="1" indent="-457200">
              <a:buFont typeface="Wingdings" pitchFamily="2" charset="2"/>
              <a:buChar char="§"/>
              <a:defRPr/>
            </a:pPr>
            <a:r>
              <a:rPr lang="en-US" b="1" dirty="0"/>
              <a:t>Realignment of grade spans at </a:t>
            </a:r>
            <a:r>
              <a:rPr lang="en-US" b="1" dirty="0" smtClean="0"/>
              <a:t>schools</a:t>
            </a:r>
          </a:p>
          <a:p>
            <a:pPr marL="914232" lvl="1" indent="-457200">
              <a:buFont typeface="Wingdings" pitchFamily="2" charset="2"/>
              <a:buChar char="§"/>
              <a:defRPr/>
            </a:pPr>
            <a:endParaRPr lang="en-US" b="1" dirty="0" smtClean="0"/>
          </a:p>
          <a:p>
            <a:pPr marL="914232" lvl="1" indent="-457200">
              <a:buFont typeface="Wingdings" pitchFamily="2" charset="2"/>
              <a:buChar char="§"/>
              <a:defRPr/>
            </a:pPr>
            <a:r>
              <a:rPr lang="en-US" b="1" dirty="0"/>
              <a:t>Redistricting attendance zones</a:t>
            </a:r>
          </a:p>
          <a:p>
            <a:pPr marL="914232" lvl="1" indent="-457200">
              <a:buFont typeface="Wingdings" pitchFamily="2" charset="2"/>
              <a:buChar char="§"/>
              <a:defRPr/>
            </a:pPr>
            <a:endParaRPr lang="en-US" b="1" dirty="0"/>
          </a:p>
          <a:p>
            <a:pPr>
              <a:defRPr/>
            </a:pPr>
            <a:endParaRPr lang="en-US" dirty="0"/>
          </a:p>
        </p:txBody>
      </p:sp>
    </p:spTree>
    <p:extLst>
      <p:ext uri="{BB962C8B-B14F-4D97-AF65-F5344CB8AC3E}">
        <p14:creationId xmlns:p14="http://schemas.microsoft.com/office/powerpoint/2010/main" val="78680320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defRPr/>
            </a:pPr>
            <a:r>
              <a:rPr lang="en-US" dirty="0">
                <a:solidFill>
                  <a:schemeClr val="accent6">
                    <a:lumMod val="50000"/>
                  </a:schemeClr>
                </a:solidFill>
                <a:latin typeface="+mn-lt"/>
                <a:cs typeface="Helvetica" pitchFamily="34" charset="0"/>
              </a:rPr>
              <a:t>Redistricting </a:t>
            </a:r>
            <a:r>
              <a:rPr lang="en-US" dirty="0" smtClean="0">
                <a:solidFill>
                  <a:schemeClr val="accent6">
                    <a:lumMod val="50000"/>
                  </a:schemeClr>
                </a:solidFill>
                <a:latin typeface="+mn-lt"/>
                <a:cs typeface="Helvetica" pitchFamily="34" charset="0"/>
              </a:rPr>
              <a:t/>
            </a:r>
            <a:br>
              <a:rPr lang="en-US" dirty="0" smtClean="0">
                <a:solidFill>
                  <a:schemeClr val="accent6">
                    <a:lumMod val="50000"/>
                  </a:schemeClr>
                </a:solidFill>
                <a:latin typeface="+mn-lt"/>
                <a:cs typeface="Helvetica" pitchFamily="34" charset="0"/>
              </a:rPr>
            </a:br>
            <a:r>
              <a:rPr lang="en-US" dirty="0" smtClean="0">
                <a:solidFill>
                  <a:schemeClr val="accent6">
                    <a:lumMod val="50000"/>
                  </a:schemeClr>
                </a:solidFill>
                <a:latin typeface="+mn-lt"/>
                <a:cs typeface="Helvetica" pitchFamily="34" charset="0"/>
              </a:rPr>
              <a:t>Attendance </a:t>
            </a:r>
            <a:r>
              <a:rPr lang="en-US" dirty="0" smtClean="0">
                <a:solidFill>
                  <a:schemeClr val="accent6">
                    <a:lumMod val="50000"/>
                  </a:schemeClr>
                </a:solidFill>
                <a:latin typeface="+mn-lt"/>
                <a:cs typeface="Helvetica" pitchFamily="34" charset="0"/>
              </a:rPr>
              <a:t>Zones</a:t>
            </a:r>
            <a:endParaRPr lang="en-US" dirty="0">
              <a:latin typeface="+mn-lt"/>
            </a:endParaRPr>
          </a:p>
        </p:txBody>
      </p:sp>
      <p:sp>
        <p:nvSpPr>
          <p:cNvPr id="3" name="Content Placeholder 2"/>
          <p:cNvSpPr>
            <a:spLocks noGrp="1"/>
          </p:cNvSpPr>
          <p:nvPr>
            <p:ph idx="1"/>
          </p:nvPr>
        </p:nvSpPr>
        <p:spPr/>
        <p:txBody>
          <a:bodyPr/>
          <a:lstStyle/>
          <a:p>
            <a:pPr marL="0" indent="0">
              <a:buFont typeface="Arial" charset="0"/>
              <a:buNone/>
              <a:defRPr/>
            </a:pPr>
            <a:r>
              <a:rPr lang="en-US" sz="2400" b="1" dirty="0" smtClean="0">
                <a:solidFill>
                  <a:schemeClr val="accent6">
                    <a:lumMod val="50000"/>
                  </a:schemeClr>
                </a:solidFill>
              </a:rPr>
              <a:t>Two options for determining eligible Title I attendance areas:</a:t>
            </a:r>
          </a:p>
          <a:p>
            <a:pPr marL="0" indent="0">
              <a:buFont typeface="Arial" charset="0"/>
              <a:buNone/>
              <a:defRPr/>
            </a:pPr>
            <a:endParaRPr lang="en-US" sz="2400" b="1" dirty="0" smtClean="0">
              <a:solidFill>
                <a:schemeClr val="accent6">
                  <a:lumMod val="50000"/>
                </a:schemeClr>
              </a:solidFill>
            </a:endParaRPr>
          </a:p>
          <a:p>
            <a:pPr marL="971379" lvl="1" indent="-514350">
              <a:buClr>
                <a:schemeClr val="tx1"/>
              </a:buClr>
              <a:buFont typeface="+mj-lt"/>
              <a:buAutoNum type="arabicPeriod"/>
              <a:defRPr/>
            </a:pPr>
            <a:r>
              <a:rPr lang="en-US" b="1" dirty="0"/>
              <a:t>Use actual October FTE data from the year the redistricting occurs</a:t>
            </a:r>
          </a:p>
          <a:p>
            <a:pPr marL="1142587" lvl="2" indent="-228525">
              <a:buClr>
                <a:schemeClr val="tx1"/>
              </a:buClr>
              <a:buFont typeface="Wingdings" pitchFamily="2" charset="2"/>
              <a:buChar char="§"/>
              <a:defRPr/>
            </a:pPr>
            <a:r>
              <a:rPr lang="en-US" sz="2400" dirty="0"/>
              <a:t>The Public School Allocations </a:t>
            </a:r>
            <a:r>
              <a:rPr lang="en-US" sz="2400" dirty="0" smtClean="0"/>
              <a:t>tab </a:t>
            </a:r>
            <a:r>
              <a:rPr lang="en-US" sz="2400" dirty="0"/>
              <a:t>within the consolidated application could not be completed until the October FTE data is verified at the district level</a:t>
            </a:r>
          </a:p>
          <a:p>
            <a:pPr marL="1142587" lvl="2" indent="-228525">
              <a:buClr>
                <a:schemeClr val="tx1"/>
              </a:buClr>
              <a:buFont typeface="Wingdings" pitchFamily="2" charset="2"/>
              <a:buChar char="§"/>
              <a:defRPr/>
            </a:pPr>
            <a:r>
              <a:rPr lang="en-US" sz="2400" dirty="0"/>
              <a:t>This FTE data would be used for two consecutive years unless redistricting occurs again during that same  year</a:t>
            </a:r>
          </a:p>
          <a:p>
            <a:pPr>
              <a:defRPr/>
            </a:pPr>
            <a:endParaRPr lang="en-US" dirty="0"/>
          </a:p>
        </p:txBody>
      </p:sp>
    </p:spTree>
    <p:extLst>
      <p:ext uri="{BB962C8B-B14F-4D97-AF65-F5344CB8AC3E}">
        <p14:creationId xmlns:p14="http://schemas.microsoft.com/office/powerpoint/2010/main" val="163847335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defRPr/>
            </a:pPr>
            <a:r>
              <a:rPr lang="en-US" dirty="0">
                <a:solidFill>
                  <a:schemeClr val="accent6">
                    <a:lumMod val="50000"/>
                  </a:schemeClr>
                </a:solidFill>
                <a:latin typeface="+mn-lt"/>
                <a:cs typeface="Helvetica" pitchFamily="34" charset="0"/>
              </a:rPr>
              <a:t>Redistricting Attendance </a:t>
            </a:r>
            <a:r>
              <a:rPr lang="en-US" dirty="0" smtClean="0">
                <a:solidFill>
                  <a:schemeClr val="accent6">
                    <a:lumMod val="50000"/>
                  </a:schemeClr>
                </a:solidFill>
                <a:latin typeface="+mn-lt"/>
                <a:cs typeface="Helvetica" pitchFamily="34" charset="0"/>
              </a:rPr>
              <a:t>Zones</a:t>
            </a:r>
            <a:endParaRPr lang="en-US" dirty="0">
              <a:latin typeface="+mn-lt"/>
            </a:endParaRPr>
          </a:p>
        </p:txBody>
      </p:sp>
      <p:sp>
        <p:nvSpPr>
          <p:cNvPr id="3" name="Content Placeholder 2"/>
          <p:cNvSpPr>
            <a:spLocks noGrp="1"/>
          </p:cNvSpPr>
          <p:nvPr>
            <p:ph idx="1"/>
          </p:nvPr>
        </p:nvSpPr>
        <p:spPr/>
        <p:txBody>
          <a:bodyPr>
            <a:normAutofit fontScale="92500" lnSpcReduction="10000"/>
          </a:bodyPr>
          <a:lstStyle/>
          <a:p>
            <a:pPr marL="0" indent="0">
              <a:buFont typeface="Arial" charset="0"/>
              <a:buNone/>
              <a:defRPr/>
            </a:pPr>
            <a:r>
              <a:rPr lang="en-US" sz="2400" b="1" dirty="0" smtClean="0">
                <a:solidFill>
                  <a:schemeClr val="accent6">
                    <a:lumMod val="50000"/>
                  </a:schemeClr>
                </a:solidFill>
              </a:rPr>
              <a:t>Two options for determining eligible Title I attendance areas:</a:t>
            </a:r>
          </a:p>
          <a:p>
            <a:pPr marL="0" indent="0">
              <a:buFont typeface="Arial" charset="0"/>
              <a:buNone/>
              <a:defRPr/>
            </a:pPr>
            <a:endParaRPr lang="en-US" sz="2400" b="1" dirty="0" smtClean="0">
              <a:solidFill>
                <a:schemeClr val="accent6">
                  <a:lumMod val="50000"/>
                </a:schemeClr>
              </a:solidFill>
            </a:endParaRPr>
          </a:p>
          <a:p>
            <a:pPr marL="971384" lvl="1" indent="-514350">
              <a:buClr>
                <a:schemeClr val="tx1"/>
              </a:buClr>
              <a:buFont typeface="+mj-lt"/>
              <a:buAutoNum type="arabicPeriod" startAt="2"/>
              <a:defRPr/>
            </a:pPr>
            <a:r>
              <a:rPr lang="en-US" b="1" dirty="0"/>
              <a:t>Use adjusted FTE data from the year prior </a:t>
            </a:r>
            <a:br>
              <a:rPr lang="en-US" b="1" dirty="0"/>
            </a:br>
            <a:r>
              <a:rPr lang="en-US" b="1" dirty="0"/>
              <a:t>to redistricting</a:t>
            </a:r>
          </a:p>
          <a:p>
            <a:pPr marL="1142587" lvl="2" indent="-228525">
              <a:buClr>
                <a:schemeClr val="tx1"/>
              </a:buClr>
              <a:buFont typeface="Wingdings" pitchFamily="2" charset="2"/>
              <a:buChar char="§"/>
              <a:defRPr/>
            </a:pPr>
            <a:r>
              <a:rPr lang="en-US" sz="2400" dirty="0"/>
              <a:t>Students remain in the grade level where they are counted </a:t>
            </a:r>
            <a:br>
              <a:rPr lang="en-US" sz="2400" dirty="0"/>
            </a:br>
            <a:r>
              <a:rPr lang="en-US" sz="2400" dirty="0"/>
              <a:t>for FTE</a:t>
            </a:r>
          </a:p>
          <a:p>
            <a:pPr marL="1142587" lvl="2" indent="-228525">
              <a:buClr>
                <a:schemeClr val="tx1"/>
              </a:buClr>
              <a:buFont typeface="Wingdings" pitchFamily="2" charset="2"/>
              <a:buChar char="§"/>
              <a:defRPr/>
            </a:pPr>
            <a:r>
              <a:rPr lang="en-US" sz="2400" dirty="0"/>
              <a:t>Students are reassigned to the school they would attend  if the new attendance zone pattern was in place during this school year</a:t>
            </a:r>
          </a:p>
          <a:p>
            <a:pPr marL="1142587" lvl="2" indent="-228525">
              <a:buClr>
                <a:schemeClr val="tx1"/>
              </a:buClr>
              <a:buFont typeface="Wingdings" pitchFamily="2" charset="2"/>
              <a:buChar char="§"/>
              <a:defRPr/>
            </a:pPr>
            <a:r>
              <a:rPr lang="en-US" sz="2400" dirty="0"/>
              <a:t>Free/Reduced meal eligibility is determined for each school based on the actual students assigned to the school</a:t>
            </a:r>
          </a:p>
          <a:p>
            <a:pPr>
              <a:defRPr/>
            </a:pPr>
            <a:endParaRPr lang="en-US" dirty="0"/>
          </a:p>
        </p:txBody>
      </p:sp>
    </p:spTree>
    <p:extLst>
      <p:ext uri="{BB962C8B-B14F-4D97-AF65-F5344CB8AC3E}">
        <p14:creationId xmlns:p14="http://schemas.microsoft.com/office/powerpoint/2010/main" val="425238021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a:solidFill>
                  <a:schemeClr val="accent6">
                    <a:lumMod val="50000"/>
                  </a:schemeClr>
                </a:solidFill>
                <a:latin typeface="+mn-lt"/>
                <a:cs typeface="Helvetica" pitchFamily="34" charset="0"/>
              </a:rPr>
              <a:t>Rank Order</a:t>
            </a:r>
          </a:p>
        </p:txBody>
      </p:sp>
      <p:sp>
        <p:nvSpPr>
          <p:cNvPr id="21507" name="Content Placeholder 2"/>
          <p:cNvSpPr>
            <a:spLocks noGrp="1"/>
          </p:cNvSpPr>
          <p:nvPr>
            <p:ph idx="1"/>
          </p:nvPr>
        </p:nvSpPr>
        <p:spPr/>
        <p:txBody>
          <a:bodyPr/>
          <a:lstStyle/>
          <a:p>
            <a:pPr marL="55563" lvl="1" indent="0">
              <a:buFont typeface="Arial" charset="0"/>
              <a:buNone/>
            </a:pPr>
            <a:r>
              <a:rPr lang="en-US" altLang="en-US" dirty="0" smtClean="0"/>
              <a:t>After an LEA has ranked all of its school attendance areas by poverty, the LEA </a:t>
            </a:r>
            <a:r>
              <a:rPr lang="en-US" altLang="en-US" b="1" dirty="0" smtClean="0"/>
              <a:t>must</a:t>
            </a:r>
            <a:r>
              <a:rPr lang="en-US" altLang="en-US" dirty="0" smtClean="0"/>
              <a:t> first serve, in rank order of poverty, its schools above 75-percent poverty, including any middle schools or high schools</a:t>
            </a:r>
          </a:p>
          <a:p>
            <a:pPr marL="0" indent="0">
              <a:buFont typeface="Arial" charset="0"/>
              <a:buNone/>
            </a:pPr>
            <a:endParaRPr lang="en-US" altLang="en-US" dirty="0" smtClean="0"/>
          </a:p>
        </p:txBody>
      </p:sp>
    </p:spTree>
    <p:extLst>
      <p:ext uri="{BB962C8B-B14F-4D97-AF65-F5344CB8AC3E}">
        <p14:creationId xmlns:p14="http://schemas.microsoft.com/office/powerpoint/2010/main" val="143887171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a:solidFill>
                  <a:schemeClr val="accent6">
                    <a:lumMod val="50000"/>
                  </a:schemeClr>
                </a:solidFill>
                <a:latin typeface="+mn-lt"/>
                <a:cs typeface="Helvetica" pitchFamily="34" charset="0"/>
              </a:rPr>
              <a:t>Rank Order</a:t>
            </a:r>
          </a:p>
        </p:txBody>
      </p:sp>
      <p:sp>
        <p:nvSpPr>
          <p:cNvPr id="22531" name="Content Placeholder 2"/>
          <p:cNvSpPr>
            <a:spLocks noGrp="1"/>
          </p:cNvSpPr>
          <p:nvPr>
            <p:ph idx="1"/>
          </p:nvPr>
        </p:nvSpPr>
        <p:spPr/>
        <p:txBody>
          <a:bodyPr/>
          <a:lstStyle/>
          <a:p>
            <a:pPr marL="0" lvl="1" indent="0">
              <a:buFont typeface="Arial" charset="0"/>
              <a:buNone/>
            </a:pPr>
            <a:r>
              <a:rPr lang="en-US" altLang="en-US" dirty="0" smtClean="0"/>
              <a:t>Only after an LEA has served all of its schools with a poverty rate above 75-percent may the LEA serve lower-ranked schools</a:t>
            </a:r>
          </a:p>
          <a:p>
            <a:pPr marL="0" indent="0">
              <a:buFont typeface="Arial" charset="0"/>
              <a:buNone/>
            </a:pPr>
            <a:endParaRPr lang="en-US" altLang="en-US" dirty="0" smtClean="0"/>
          </a:p>
        </p:txBody>
      </p:sp>
    </p:spTree>
    <p:extLst>
      <p:ext uri="{BB962C8B-B14F-4D97-AF65-F5344CB8AC3E}">
        <p14:creationId xmlns:p14="http://schemas.microsoft.com/office/powerpoint/2010/main" val="8921874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57726" y="1756611"/>
            <a:ext cx="7772400" cy="601578"/>
          </a:xfrm>
        </p:spPr>
        <p:txBody>
          <a:bodyPr>
            <a:noAutofit/>
          </a:bodyPr>
          <a:lstStyle/>
          <a:p>
            <a:pPr>
              <a:defRPr/>
            </a:pPr>
            <a:r>
              <a:rPr lang="en-US" sz="4400" dirty="0" smtClean="0">
                <a:solidFill>
                  <a:schemeClr val="accent6">
                    <a:lumMod val="50000"/>
                  </a:schemeClr>
                </a:solidFill>
                <a:latin typeface="+mn-lt"/>
                <a:cs typeface="Helvetica" pitchFamily="34" charset="0"/>
              </a:rPr>
              <a:t>Presenters</a:t>
            </a:r>
            <a:endParaRPr lang="en-US" sz="4400" dirty="0">
              <a:solidFill>
                <a:schemeClr val="accent6">
                  <a:lumMod val="50000"/>
                </a:schemeClr>
              </a:solidFill>
              <a:latin typeface="+mn-lt"/>
              <a:cs typeface="Helvetica" pitchFamily="34" charset="0"/>
            </a:endParaRPr>
          </a:p>
        </p:txBody>
      </p:sp>
      <p:sp>
        <p:nvSpPr>
          <p:cNvPr id="6147" name="Subtitle 2"/>
          <p:cNvSpPr>
            <a:spLocks noGrp="1"/>
          </p:cNvSpPr>
          <p:nvPr>
            <p:ph type="subTitle" idx="1"/>
          </p:nvPr>
        </p:nvSpPr>
        <p:spPr>
          <a:xfrm>
            <a:off x="1509681" y="2537505"/>
            <a:ext cx="6400800" cy="2995864"/>
          </a:xfrm>
        </p:spPr>
        <p:txBody>
          <a:bodyPr>
            <a:normAutofit lnSpcReduction="10000"/>
          </a:bodyPr>
          <a:lstStyle/>
          <a:p>
            <a:pPr>
              <a:spcBef>
                <a:spcPct val="0"/>
              </a:spcBef>
            </a:pPr>
            <a:r>
              <a:rPr lang="en-US" altLang="en-US" sz="1800" b="1" dirty="0" smtClean="0">
                <a:solidFill>
                  <a:schemeClr val="tx1"/>
                </a:solidFill>
                <a:cs typeface="Arial" charset="0"/>
              </a:rPr>
              <a:t>Olufunke Osunkoya, Ed. D.</a:t>
            </a:r>
          </a:p>
          <a:p>
            <a:pPr>
              <a:spcBef>
                <a:spcPct val="0"/>
              </a:spcBef>
            </a:pPr>
            <a:r>
              <a:rPr lang="en-US" altLang="en-US" sz="1800" b="1" dirty="0" smtClean="0">
                <a:solidFill>
                  <a:schemeClr val="tx1"/>
                </a:solidFill>
                <a:cs typeface="Arial" charset="0"/>
              </a:rPr>
              <a:t>Georgia Department of Education</a:t>
            </a:r>
          </a:p>
          <a:p>
            <a:pPr>
              <a:spcBef>
                <a:spcPct val="0"/>
              </a:spcBef>
            </a:pPr>
            <a:r>
              <a:rPr lang="en-US" altLang="en-US" sz="1800" b="1" dirty="0" smtClean="0">
                <a:cs typeface="Arial" charset="0"/>
              </a:rPr>
              <a:t>School Improvement – Federal Programs</a:t>
            </a:r>
            <a:endParaRPr lang="en-US" altLang="en-US" sz="1800" b="1" dirty="0" smtClean="0">
              <a:solidFill>
                <a:schemeClr val="tx1"/>
              </a:solidFill>
              <a:cs typeface="Arial" charset="0"/>
            </a:endParaRPr>
          </a:p>
          <a:p>
            <a:pPr>
              <a:spcBef>
                <a:spcPct val="0"/>
              </a:spcBef>
            </a:pPr>
            <a:r>
              <a:rPr lang="en-US" altLang="en-US" sz="1800" b="1" dirty="0" smtClean="0">
                <a:solidFill>
                  <a:schemeClr val="tx1"/>
                </a:solidFill>
                <a:cs typeface="Arial" charset="0"/>
              </a:rPr>
              <a:t>Title I Education Program Specialist</a:t>
            </a:r>
          </a:p>
          <a:p>
            <a:pPr>
              <a:spcBef>
                <a:spcPct val="0"/>
              </a:spcBef>
            </a:pPr>
            <a:r>
              <a:rPr lang="en-US" altLang="en-US" sz="1800" b="1" dirty="0" smtClean="0">
                <a:solidFill>
                  <a:srgbClr val="0033CC"/>
                </a:solidFill>
                <a:cs typeface="Arial" charset="0"/>
                <a:hlinkClick r:id="rId2"/>
              </a:rPr>
              <a:t>oosunkoya@doe.k12.ga.us</a:t>
            </a:r>
            <a:endParaRPr lang="en-US" altLang="en-US" sz="1800" b="1" dirty="0" smtClean="0">
              <a:solidFill>
                <a:srgbClr val="0033CC"/>
              </a:solidFill>
              <a:cs typeface="Arial" charset="0"/>
            </a:endParaRPr>
          </a:p>
          <a:p>
            <a:pPr>
              <a:spcBef>
                <a:spcPct val="0"/>
              </a:spcBef>
            </a:pPr>
            <a:r>
              <a:rPr lang="en-US" altLang="en-US" sz="1800" dirty="0" smtClean="0">
                <a:solidFill>
                  <a:schemeClr val="tx1"/>
                </a:solidFill>
                <a:cs typeface="Arial" charset="0"/>
              </a:rPr>
              <a:t>(678) 704-3557</a:t>
            </a:r>
            <a:endParaRPr lang="en-US" altLang="en-US" sz="1800" dirty="0" smtClean="0">
              <a:solidFill>
                <a:schemeClr val="tx1"/>
              </a:solidFill>
            </a:endParaRPr>
          </a:p>
          <a:p>
            <a:pPr>
              <a:spcBef>
                <a:spcPct val="0"/>
              </a:spcBef>
            </a:pPr>
            <a:endParaRPr lang="en-US" altLang="en-US" sz="1800" dirty="0" smtClean="0">
              <a:solidFill>
                <a:schemeClr val="tx1"/>
              </a:solidFill>
            </a:endParaRPr>
          </a:p>
          <a:p>
            <a:pPr>
              <a:spcBef>
                <a:spcPct val="0"/>
              </a:spcBef>
            </a:pPr>
            <a:r>
              <a:rPr lang="en-US" altLang="en-US" sz="1800" b="1" dirty="0" smtClean="0">
                <a:solidFill>
                  <a:schemeClr val="tx1"/>
                </a:solidFill>
                <a:cs typeface="Arial" charset="0"/>
              </a:rPr>
              <a:t>Kathy Pruett</a:t>
            </a:r>
          </a:p>
          <a:p>
            <a:pPr>
              <a:spcBef>
                <a:spcPct val="0"/>
              </a:spcBef>
            </a:pPr>
            <a:r>
              <a:rPr lang="en-US" altLang="en-US" sz="1800" b="1" dirty="0" smtClean="0">
                <a:solidFill>
                  <a:schemeClr val="tx1"/>
                </a:solidFill>
                <a:cs typeface="Arial" charset="0"/>
              </a:rPr>
              <a:t>Georgia Department of Education</a:t>
            </a:r>
          </a:p>
          <a:p>
            <a:pPr>
              <a:spcBef>
                <a:spcPct val="0"/>
              </a:spcBef>
            </a:pPr>
            <a:r>
              <a:rPr lang="en-US" altLang="en-US" sz="1800" b="1" dirty="0" smtClean="0">
                <a:cs typeface="Arial" charset="0"/>
              </a:rPr>
              <a:t>School Improvement – Federal Programs</a:t>
            </a:r>
            <a:endParaRPr lang="en-US" altLang="en-US" sz="1800" b="1" dirty="0" smtClean="0">
              <a:solidFill>
                <a:schemeClr val="tx1"/>
              </a:solidFill>
              <a:cs typeface="Arial" charset="0"/>
            </a:endParaRPr>
          </a:p>
          <a:p>
            <a:pPr>
              <a:spcBef>
                <a:spcPct val="0"/>
              </a:spcBef>
            </a:pPr>
            <a:r>
              <a:rPr lang="en-US" altLang="en-US" sz="1800" b="1" dirty="0" smtClean="0">
                <a:solidFill>
                  <a:schemeClr val="tx1"/>
                </a:solidFill>
                <a:cs typeface="Arial" charset="0"/>
              </a:rPr>
              <a:t>Title I Education Program Specialist</a:t>
            </a:r>
          </a:p>
          <a:p>
            <a:pPr>
              <a:spcBef>
                <a:spcPct val="0"/>
              </a:spcBef>
            </a:pPr>
            <a:r>
              <a:rPr lang="en-US" altLang="en-US" sz="1800" b="1" dirty="0" smtClean="0">
                <a:solidFill>
                  <a:srgbClr val="0033CC"/>
                </a:solidFill>
                <a:cs typeface="Arial" charset="0"/>
                <a:hlinkClick r:id="rId3"/>
              </a:rPr>
              <a:t>kpruett@doe.k12.ga.us</a:t>
            </a:r>
            <a:endParaRPr lang="en-US" altLang="en-US" sz="1800" b="1" dirty="0" smtClean="0">
              <a:solidFill>
                <a:srgbClr val="0033CC"/>
              </a:solidFill>
              <a:cs typeface="Arial" charset="0"/>
            </a:endParaRPr>
          </a:p>
          <a:p>
            <a:pPr>
              <a:spcBef>
                <a:spcPct val="0"/>
              </a:spcBef>
            </a:pPr>
            <a:r>
              <a:rPr lang="en-US" altLang="en-US" sz="1800" dirty="0" smtClean="0">
                <a:solidFill>
                  <a:schemeClr val="tx1"/>
                </a:solidFill>
                <a:cs typeface="Arial" charset="0"/>
              </a:rPr>
              <a:t>(706) 540-8959 </a:t>
            </a:r>
          </a:p>
          <a:p>
            <a:pPr>
              <a:spcBef>
                <a:spcPct val="0"/>
              </a:spcBef>
            </a:pPr>
            <a:endParaRPr lang="en-US" altLang="en-US" sz="2800" dirty="0" smtClean="0">
              <a:solidFill>
                <a:schemeClr val="tx1"/>
              </a:solidFill>
            </a:endParaRPr>
          </a:p>
          <a:p>
            <a:pPr>
              <a:spcBef>
                <a:spcPct val="0"/>
              </a:spcBef>
            </a:pPr>
            <a:endParaRPr lang="en-US" altLang="en-US" sz="2800" dirty="0" smtClean="0">
              <a:solidFill>
                <a:schemeClr val="tx1"/>
              </a:solidFill>
            </a:endParaRPr>
          </a:p>
        </p:txBody>
      </p:sp>
    </p:spTree>
    <p:extLst>
      <p:ext uri="{BB962C8B-B14F-4D97-AF65-F5344CB8AC3E}">
        <p14:creationId xmlns:p14="http://schemas.microsoft.com/office/powerpoint/2010/main" val="62269617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a:solidFill>
                  <a:schemeClr val="accent6">
                    <a:lumMod val="50000"/>
                  </a:schemeClr>
                </a:solidFill>
                <a:latin typeface="+mn-lt"/>
                <a:cs typeface="Helvetica" pitchFamily="34" charset="0"/>
              </a:rPr>
              <a:t>Rank Order</a:t>
            </a:r>
          </a:p>
        </p:txBody>
      </p:sp>
      <p:sp>
        <p:nvSpPr>
          <p:cNvPr id="3" name="Content Placeholder 2"/>
          <p:cNvSpPr>
            <a:spLocks noGrp="1"/>
          </p:cNvSpPr>
          <p:nvPr>
            <p:ph idx="1"/>
          </p:nvPr>
        </p:nvSpPr>
        <p:spPr/>
        <p:txBody>
          <a:bodyPr/>
          <a:lstStyle/>
          <a:p>
            <a:pPr marL="0" indent="0" fontAlgn="auto">
              <a:spcBef>
                <a:spcPts val="0"/>
              </a:spcBef>
              <a:spcAft>
                <a:spcPts val="0"/>
              </a:spcAft>
              <a:buFont typeface="Arial" charset="0"/>
              <a:buNone/>
              <a:defRPr/>
            </a:pPr>
            <a:r>
              <a:rPr lang="en-US" sz="2400" b="1" dirty="0">
                <a:solidFill>
                  <a:prstClr val="black"/>
                </a:solidFill>
              </a:rPr>
              <a:t>The LEA has the option to</a:t>
            </a:r>
            <a:r>
              <a:rPr lang="en-US" sz="2400" b="1" dirty="0" smtClean="0">
                <a:solidFill>
                  <a:prstClr val="black"/>
                </a:solidFill>
              </a:rPr>
              <a:t>:</a:t>
            </a:r>
          </a:p>
          <a:p>
            <a:pPr marL="0" indent="0" fontAlgn="auto">
              <a:spcBef>
                <a:spcPts val="0"/>
              </a:spcBef>
              <a:spcAft>
                <a:spcPts val="0"/>
              </a:spcAft>
              <a:buFont typeface="Arial" charset="0"/>
              <a:buNone/>
              <a:defRPr/>
            </a:pPr>
            <a:endParaRPr lang="en-US" sz="2400" b="1" dirty="0">
              <a:solidFill>
                <a:prstClr val="black"/>
              </a:solidFill>
            </a:endParaRPr>
          </a:p>
          <a:p>
            <a:pPr marL="690309" indent="-293579" fontAlgn="auto">
              <a:spcBef>
                <a:spcPts val="600"/>
              </a:spcBef>
              <a:spcAft>
                <a:spcPts val="0"/>
              </a:spcAft>
              <a:buFont typeface="Wingdings" pitchFamily="2" charset="2"/>
              <a:buChar char="§"/>
              <a:defRPr/>
            </a:pPr>
            <a:r>
              <a:rPr lang="en-US" sz="2400" dirty="0">
                <a:solidFill>
                  <a:prstClr val="black"/>
                </a:solidFill>
              </a:rPr>
              <a:t>Continue on with the districtwide ranking, or</a:t>
            </a:r>
          </a:p>
          <a:p>
            <a:pPr marL="690309" indent="-293579" fontAlgn="auto">
              <a:spcBef>
                <a:spcPts val="600"/>
              </a:spcBef>
              <a:spcAft>
                <a:spcPts val="0"/>
              </a:spcAft>
              <a:buFont typeface="Wingdings" pitchFamily="2" charset="2"/>
              <a:buChar char="§"/>
              <a:defRPr/>
            </a:pPr>
            <a:r>
              <a:rPr lang="en-US" sz="2400" dirty="0">
                <a:solidFill>
                  <a:prstClr val="black"/>
                </a:solidFill>
              </a:rPr>
              <a:t>Rank remaining areas by grade span groupings</a:t>
            </a:r>
          </a:p>
          <a:p>
            <a:pPr marL="0" indent="0">
              <a:buFont typeface="Arial" charset="0"/>
              <a:buNone/>
              <a:defRPr/>
            </a:pPr>
            <a:endParaRPr lang="en-US" dirty="0"/>
          </a:p>
        </p:txBody>
      </p:sp>
    </p:spTree>
    <p:extLst>
      <p:ext uri="{BB962C8B-B14F-4D97-AF65-F5344CB8AC3E}">
        <p14:creationId xmlns:p14="http://schemas.microsoft.com/office/powerpoint/2010/main" val="9727122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a:solidFill>
                  <a:schemeClr val="accent6">
                    <a:lumMod val="50000"/>
                  </a:schemeClr>
                </a:solidFill>
                <a:latin typeface="+mn-lt"/>
                <a:cs typeface="Helvetica" pitchFamily="34" charset="0"/>
              </a:rPr>
              <a:t>Rank Order</a:t>
            </a:r>
          </a:p>
        </p:txBody>
      </p:sp>
      <p:sp>
        <p:nvSpPr>
          <p:cNvPr id="3" name="Content Placeholder 2"/>
          <p:cNvSpPr>
            <a:spLocks noGrp="1"/>
          </p:cNvSpPr>
          <p:nvPr>
            <p:ph idx="1"/>
          </p:nvPr>
        </p:nvSpPr>
        <p:spPr/>
        <p:txBody>
          <a:bodyPr>
            <a:normAutofit/>
          </a:bodyPr>
          <a:lstStyle/>
          <a:p>
            <a:pPr marL="512577" indent="-512577" eaLnBrk="1" hangingPunct="1">
              <a:spcBef>
                <a:spcPts val="0"/>
              </a:spcBef>
              <a:buFont typeface="Arial" charset="0"/>
              <a:buNone/>
              <a:defRPr/>
            </a:pPr>
            <a:r>
              <a:rPr lang="en-US" sz="2400" dirty="0">
                <a:solidFill>
                  <a:prstClr val="black"/>
                </a:solidFill>
              </a:rPr>
              <a:t>The same districtwide poverty average must </a:t>
            </a:r>
            <a:r>
              <a:rPr lang="en-US" sz="2400" dirty="0" smtClean="0">
                <a:solidFill>
                  <a:prstClr val="black"/>
                </a:solidFill>
              </a:rPr>
              <a:t>be used </a:t>
            </a:r>
            <a:r>
              <a:rPr lang="en-US" sz="2400" dirty="0">
                <a:solidFill>
                  <a:prstClr val="black"/>
                </a:solidFill>
              </a:rPr>
              <a:t>if </a:t>
            </a:r>
            <a:r>
              <a:rPr lang="en-US" sz="2400" dirty="0" smtClean="0">
                <a:solidFill>
                  <a:prstClr val="black"/>
                </a:solidFill>
              </a:rPr>
              <a:t>the</a:t>
            </a:r>
          </a:p>
          <a:p>
            <a:pPr marL="512577" indent="-512577" eaLnBrk="1" hangingPunct="1">
              <a:spcBef>
                <a:spcPts val="0"/>
              </a:spcBef>
              <a:buFont typeface="Arial" charset="0"/>
              <a:buNone/>
              <a:defRPr/>
            </a:pPr>
            <a:r>
              <a:rPr lang="en-US" sz="2400" dirty="0" smtClean="0">
                <a:solidFill>
                  <a:prstClr val="black"/>
                </a:solidFill>
              </a:rPr>
              <a:t>LEA selects </a:t>
            </a:r>
            <a:r>
              <a:rPr lang="en-US" sz="2400" dirty="0">
                <a:solidFill>
                  <a:prstClr val="black"/>
                </a:solidFill>
              </a:rPr>
              <a:t>the </a:t>
            </a:r>
            <a:r>
              <a:rPr lang="en-US" sz="2400" dirty="0"/>
              <a:t>option</a:t>
            </a:r>
            <a:r>
              <a:rPr lang="en-US" sz="2400" dirty="0">
                <a:solidFill>
                  <a:prstClr val="black"/>
                </a:solidFill>
              </a:rPr>
              <a:t> of continuing </a:t>
            </a:r>
            <a:r>
              <a:rPr lang="en-US" sz="2400" dirty="0" smtClean="0">
                <a:solidFill>
                  <a:prstClr val="black"/>
                </a:solidFill>
              </a:rPr>
              <a:t>on </a:t>
            </a:r>
            <a:r>
              <a:rPr lang="en-US" sz="2400" dirty="0">
                <a:solidFill>
                  <a:prstClr val="black"/>
                </a:solidFill>
              </a:rPr>
              <a:t>with the districtwide </a:t>
            </a:r>
            <a:endParaRPr lang="en-US" sz="2400" dirty="0" smtClean="0">
              <a:solidFill>
                <a:prstClr val="black"/>
              </a:solidFill>
            </a:endParaRPr>
          </a:p>
          <a:p>
            <a:pPr marL="512577" indent="-512577" eaLnBrk="1" hangingPunct="1">
              <a:spcBef>
                <a:spcPts val="0"/>
              </a:spcBef>
              <a:buFont typeface="Arial" charset="0"/>
              <a:buNone/>
              <a:defRPr/>
            </a:pPr>
            <a:r>
              <a:rPr lang="en-US" sz="2400" dirty="0" smtClean="0">
                <a:solidFill>
                  <a:prstClr val="black"/>
                </a:solidFill>
              </a:rPr>
              <a:t>ranking</a:t>
            </a:r>
            <a:endParaRPr lang="en-US" sz="2400" dirty="0">
              <a:solidFill>
                <a:prstClr val="black"/>
              </a:solidFill>
            </a:endParaRPr>
          </a:p>
          <a:p>
            <a:pPr marL="609384" indent="-609384" eaLnBrk="1" hangingPunct="1">
              <a:spcBef>
                <a:spcPts val="0"/>
              </a:spcBef>
              <a:buFont typeface="Arial" charset="0"/>
              <a:buNone/>
              <a:defRPr/>
            </a:pPr>
            <a:endParaRPr lang="en-US" sz="2400" dirty="0">
              <a:solidFill>
                <a:prstClr val="black"/>
              </a:solidFill>
            </a:endParaRPr>
          </a:p>
          <a:p>
            <a:pPr marL="1009288" lvl="1" indent="-1009288" algn="ctr" eaLnBrk="1" hangingPunct="1">
              <a:buFont typeface="Arial" charset="0"/>
              <a:buNone/>
              <a:defRPr/>
            </a:pPr>
            <a:endParaRPr lang="en-US" dirty="0">
              <a:solidFill>
                <a:prstClr val="black"/>
              </a:solidFill>
            </a:endParaRPr>
          </a:p>
          <a:p>
            <a:pPr marL="0" lvl="1" indent="0" eaLnBrk="1" hangingPunct="1">
              <a:buFont typeface="Arial" charset="0"/>
              <a:buNone/>
              <a:defRPr/>
            </a:pPr>
            <a:r>
              <a:rPr lang="en-US" sz="1800" dirty="0" smtClean="0">
                <a:solidFill>
                  <a:prstClr val="black"/>
                </a:solidFill>
              </a:rPr>
              <a:t>*(</a:t>
            </a:r>
            <a:r>
              <a:rPr lang="en-US" sz="1800" dirty="0">
                <a:solidFill>
                  <a:prstClr val="black"/>
                </a:solidFill>
              </a:rPr>
              <a:t>Districts must not select schools below the district average unless the school has a poverty percentage of  </a:t>
            </a:r>
            <a:r>
              <a:rPr lang="en-US" sz="1800" dirty="0" smtClean="0">
                <a:solidFill>
                  <a:prstClr val="black"/>
                </a:solidFill>
              </a:rPr>
              <a:t>35-percent </a:t>
            </a:r>
            <a:r>
              <a:rPr lang="en-US" sz="1800" dirty="0">
                <a:solidFill>
                  <a:prstClr val="black"/>
                </a:solidFill>
              </a:rPr>
              <a:t>or </a:t>
            </a:r>
            <a:r>
              <a:rPr lang="en-US" sz="1800" dirty="0" smtClean="0">
                <a:solidFill>
                  <a:prstClr val="black"/>
                </a:solidFill>
              </a:rPr>
              <a:t>higher)</a:t>
            </a:r>
            <a:endParaRPr lang="en-US" sz="1800" dirty="0">
              <a:solidFill>
                <a:prstClr val="black"/>
              </a:solidFill>
            </a:endParaRPr>
          </a:p>
          <a:p>
            <a:pPr marL="0" indent="0">
              <a:buFont typeface="Arial" charset="0"/>
              <a:buNone/>
              <a:defRPr/>
            </a:pPr>
            <a:endParaRPr lang="en-US" dirty="0"/>
          </a:p>
        </p:txBody>
      </p:sp>
    </p:spTree>
    <p:extLst>
      <p:ext uri="{BB962C8B-B14F-4D97-AF65-F5344CB8AC3E}">
        <p14:creationId xmlns:p14="http://schemas.microsoft.com/office/powerpoint/2010/main" val="308426153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a:solidFill>
                  <a:schemeClr val="accent6">
                    <a:lumMod val="50000"/>
                  </a:schemeClr>
                </a:solidFill>
                <a:latin typeface="+mn-lt"/>
                <a:cs typeface="Helvetica" pitchFamily="34" charset="0"/>
              </a:rPr>
              <a:t>Rank Order</a:t>
            </a:r>
          </a:p>
        </p:txBody>
      </p:sp>
      <p:sp>
        <p:nvSpPr>
          <p:cNvPr id="3" name="Content Placeholder 2"/>
          <p:cNvSpPr>
            <a:spLocks noGrp="1"/>
          </p:cNvSpPr>
          <p:nvPr>
            <p:ph idx="1"/>
          </p:nvPr>
        </p:nvSpPr>
        <p:spPr/>
        <p:txBody>
          <a:bodyPr/>
          <a:lstStyle/>
          <a:p>
            <a:pPr marL="115719" indent="0">
              <a:spcBef>
                <a:spcPts val="0"/>
              </a:spcBef>
              <a:buFont typeface="Arial" charset="0"/>
              <a:buNone/>
              <a:defRPr/>
            </a:pPr>
            <a:r>
              <a:rPr lang="en-US" sz="2400" dirty="0">
                <a:solidFill>
                  <a:prstClr val="black"/>
                </a:solidFill>
              </a:rPr>
              <a:t>lf an LEA has no school attendance areas above </a:t>
            </a:r>
            <a:r>
              <a:rPr lang="en-US" sz="2400" dirty="0" smtClean="0">
                <a:solidFill>
                  <a:prstClr val="black"/>
                </a:solidFill>
              </a:rPr>
              <a:t>75-percent </a:t>
            </a:r>
            <a:r>
              <a:rPr lang="en-US" sz="2400" dirty="0">
                <a:solidFill>
                  <a:prstClr val="black"/>
                </a:solidFill>
              </a:rPr>
              <a:t>poverty, the LEA may rank districtwide or by grade span groupings</a:t>
            </a:r>
            <a:endParaRPr lang="en-US" sz="2400" dirty="0"/>
          </a:p>
          <a:p>
            <a:pPr marL="0" indent="0">
              <a:buFont typeface="Arial" charset="0"/>
              <a:buNone/>
              <a:defRPr/>
            </a:pPr>
            <a:endParaRPr lang="en-US" dirty="0"/>
          </a:p>
        </p:txBody>
      </p:sp>
    </p:spTree>
    <p:extLst>
      <p:ext uri="{BB962C8B-B14F-4D97-AF65-F5344CB8AC3E}">
        <p14:creationId xmlns:p14="http://schemas.microsoft.com/office/powerpoint/2010/main" val="318789827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defRPr/>
            </a:pPr>
            <a:r>
              <a:rPr lang="en-US" dirty="0">
                <a:solidFill>
                  <a:schemeClr val="accent6">
                    <a:lumMod val="50000"/>
                  </a:schemeClr>
                </a:solidFill>
                <a:latin typeface="+mn-lt"/>
                <a:cs typeface="Helvetica" pitchFamily="34" charset="0"/>
              </a:rPr>
              <a:t>Grade Span </a:t>
            </a:r>
            <a:r>
              <a:rPr lang="en-US" dirty="0" smtClean="0">
                <a:solidFill>
                  <a:schemeClr val="accent6">
                    <a:lumMod val="50000"/>
                  </a:schemeClr>
                </a:solidFill>
                <a:latin typeface="+mn-lt"/>
                <a:cs typeface="Helvetica" pitchFamily="34" charset="0"/>
              </a:rPr>
              <a:t/>
            </a:r>
            <a:br>
              <a:rPr lang="en-US" dirty="0" smtClean="0">
                <a:solidFill>
                  <a:schemeClr val="accent6">
                    <a:lumMod val="50000"/>
                  </a:schemeClr>
                </a:solidFill>
                <a:latin typeface="+mn-lt"/>
                <a:cs typeface="Helvetica" pitchFamily="34" charset="0"/>
              </a:rPr>
            </a:br>
            <a:r>
              <a:rPr lang="en-US" dirty="0" smtClean="0">
                <a:solidFill>
                  <a:schemeClr val="accent6">
                    <a:lumMod val="50000"/>
                  </a:schemeClr>
                </a:solidFill>
                <a:latin typeface="+mn-lt"/>
                <a:cs typeface="Helvetica" pitchFamily="34" charset="0"/>
              </a:rPr>
              <a:t>Grouping </a:t>
            </a:r>
            <a:r>
              <a:rPr lang="en-US" dirty="0">
                <a:solidFill>
                  <a:schemeClr val="accent6">
                    <a:lumMod val="50000"/>
                  </a:schemeClr>
                </a:solidFill>
                <a:latin typeface="+mn-lt"/>
                <a:cs typeface="Helvetica" pitchFamily="34" charset="0"/>
              </a:rPr>
              <a:t>Defined</a:t>
            </a:r>
          </a:p>
        </p:txBody>
      </p:sp>
      <p:sp>
        <p:nvSpPr>
          <p:cNvPr id="3" name="Content Placeholder 2"/>
          <p:cNvSpPr>
            <a:spLocks noGrp="1"/>
          </p:cNvSpPr>
          <p:nvPr>
            <p:ph idx="1"/>
          </p:nvPr>
        </p:nvSpPr>
        <p:spPr/>
        <p:txBody>
          <a:bodyPr>
            <a:normAutofit/>
          </a:bodyPr>
          <a:lstStyle/>
          <a:p>
            <a:pPr marL="0" indent="0" fontAlgn="auto">
              <a:spcBef>
                <a:spcPts val="0"/>
              </a:spcBef>
              <a:spcAft>
                <a:spcPts val="0"/>
              </a:spcAft>
              <a:buFont typeface="Arial" charset="0"/>
              <a:buNone/>
              <a:defRPr/>
            </a:pPr>
            <a:r>
              <a:rPr lang="en-US" sz="2400" b="1" dirty="0">
                <a:solidFill>
                  <a:prstClr val="black"/>
                </a:solidFill>
              </a:rPr>
              <a:t>An LEA's organization of its schools defines its grade </a:t>
            </a:r>
            <a:r>
              <a:rPr lang="en-US" sz="2400" b="1" dirty="0" smtClean="0">
                <a:solidFill>
                  <a:prstClr val="black"/>
                </a:solidFill>
              </a:rPr>
              <a:t>span groupings  </a:t>
            </a:r>
            <a:endParaRPr lang="en-US" sz="2400" b="1" dirty="0">
              <a:solidFill>
                <a:prstClr val="black"/>
              </a:solidFill>
            </a:endParaRPr>
          </a:p>
          <a:p>
            <a:pPr marL="609384" indent="-609384" fontAlgn="auto">
              <a:spcBef>
                <a:spcPts val="0"/>
              </a:spcBef>
              <a:spcAft>
                <a:spcPts val="0"/>
              </a:spcAft>
              <a:defRPr/>
            </a:pPr>
            <a:endParaRPr lang="en-US" sz="2400" dirty="0">
              <a:solidFill>
                <a:prstClr val="black"/>
              </a:solidFill>
            </a:endParaRPr>
          </a:p>
          <a:p>
            <a:pPr fontAlgn="auto">
              <a:spcBef>
                <a:spcPts val="0"/>
              </a:spcBef>
              <a:spcAft>
                <a:spcPts val="0"/>
              </a:spcAft>
              <a:buFont typeface="Wingdings" pitchFamily="2" charset="2"/>
              <a:buChar char="§"/>
              <a:defRPr/>
            </a:pPr>
            <a:r>
              <a:rPr lang="en-US" sz="2400" dirty="0">
                <a:solidFill>
                  <a:prstClr val="black"/>
                </a:solidFill>
              </a:rPr>
              <a:t>For example, if an LEA has elementary schools serving all elementary grades, middle schools, and high schools, the grade span groupings would be grades K-5, 6-8, and </a:t>
            </a:r>
            <a:r>
              <a:rPr lang="en-US" sz="2400" dirty="0" smtClean="0">
                <a:solidFill>
                  <a:prstClr val="black"/>
                </a:solidFill>
              </a:rPr>
              <a:t>9-12</a:t>
            </a:r>
          </a:p>
          <a:p>
            <a:pPr fontAlgn="auto">
              <a:spcBef>
                <a:spcPts val="0"/>
              </a:spcBef>
              <a:spcAft>
                <a:spcPts val="0"/>
              </a:spcAft>
              <a:buFont typeface="Wingdings" pitchFamily="2" charset="2"/>
              <a:buChar char="§"/>
              <a:defRPr/>
            </a:pPr>
            <a:endParaRPr lang="en-US" sz="2400" dirty="0">
              <a:solidFill>
                <a:prstClr val="black"/>
              </a:solidFill>
            </a:endParaRPr>
          </a:p>
          <a:p>
            <a:pPr fontAlgn="auto">
              <a:spcBef>
                <a:spcPts val="0"/>
              </a:spcBef>
              <a:spcAft>
                <a:spcPts val="0"/>
              </a:spcAft>
              <a:buFont typeface="Wingdings" pitchFamily="2" charset="2"/>
              <a:buChar char="§"/>
              <a:defRPr/>
            </a:pPr>
            <a:r>
              <a:rPr lang="en-US" sz="2400" dirty="0" smtClean="0">
                <a:solidFill>
                  <a:prstClr val="black"/>
                </a:solidFill>
              </a:rPr>
              <a:t>To </a:t>
            </a:r>
            <a:r>
              <a:rPr lang="en-US" sz="2400" dirty="0">
                <a:solidFill>
                  <a:prstClr val="black"/>
                </a:solidFill>
              </a:rPr>
              <a:t>the extent an LEA has schools that overlap grade spans (e.g., K-5, K-8, 6-8), the LEA should include a school in the grade span in which it is most appropriate</a:t>
            </a:r>
            <a:endParaRPr lang="en-US" sz="2400" dirty="0"/>
          </a:p>
          <a:p>
            <a:pPr marL="0" indent="0">
              <a:buFont typeface="Arial" charset="0"/>
              <a:buNone/>
              <a:defRPr/>
            </a:pPr>
            <a:endParaRPr lang="en-US" dirty="0"/>
          </a:p>
        </p:txBody>
      </p:sp>
    </p:spTree>
    <p:extLst>
      <p:ext uri="{BB962C8B-B14F-4D97-AF65-F5344CB8AC3E}">
        <p14:creationId xmlns:p14="http://schemas.microsoft.com/office/powerpoint/2010/main" val="88864599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a:solidFill>
                  <a:schemeClr val="accent6">
                    <a:lumMod val="50000"/>
                  </a:schemeClr>
                </a:solidFill>
                <a:latin typeface="+mn-lt"/>
                <a:cs typeface="Helvetica" pitchFamily="34" charset="0"/>
              </a:rPr>
              <a:t>Grade Span </a:t>
            </a:r>
            <a:r>
              <a:rPr lang="en-US" dirty="0" smtClean="0">
                <a:solidFill>
                  <a:schemeClr val="accent6">
                    <a:lumMod val="50000"/>
                  </a:schemeClr>
                </a:solidFill>
                <a:latin typeface="+mn-lt"/>
                <a:cs typeface="Helvetica" pitchFamily="34" charset="0"/>
              </a:rPr>
              <a:t>Grouping</a:t>
            </a:r>
            <a:endParaRPr lang="en-US" dirty="0">
              <a:solidFill>
                <a:schemeClr val="accent6">
                  <a:lumMod val="50000"/>
                </a:schemeClr>
              </a:solidFill>
              <a:latin typeface="+mn-lt"/>
              <a:cs typeface="Helvetica" pitchFamily="34" charset="0"/>
            </a:endParaRPr>
          </a:p>
        </p:txBody>
      </p:sp>
      <p:sp>
        <p:nvSpPr>
          <p:cNvPr id="3" name="Content Placeholder 2"/>
          <p:cNvSpPr>
            <a:spLocks noGrp="1"/>
          </p:cNvSpPr>
          <p:nvPr>
            <p:ph idx="1"/>
          </p:nvPr>
        </p:nvSpPr>
        <p:spPr/>
        <p:txBody>
          <a:bodyPr>
            <a:normAutofit/>
          </a:bodyPr>
          <a:lstStyle/>
          <a:p>
            <a:pPr marL="0" indent="0" fontAlgn="auto">
              <a:spcBef>
                <a:spcPts val="0"/>
              </a:spcBef>
              <a:spcAft>
                <a:spcPts val="0"/>
              </a:spcAft>
              <a:buFont typeface="Arial" charset="0"/>
              <a:buNone/>
              <a:defRPr/>
            </a:pPr>
            <a:r>
              <a:rPr lang="en-US" sz="2400" b="1" dirty="0">
                <a:solidFill>
                  <a:prstClr val="black"/>
                </a:solidFill>
              </a:rPr>
              <a:t>For ranking by grade span groupings, </a:t>
            </a:r>
            <a:r>
              <a:rPr lang="en-US" sz="2400" b="1" dirty="0" smtClean="0">
                <a:solidFill>
                  <a:prstClr val="black"/>
                </a:solidFill>
              </a:rPr>
              <a:t>the LEA </a:t>
            </a:r>
            <a:r>
              <a:rPr lang="en-US" sz="2400" b="1" dirty="0">
                <a:solidFill>
                  <a:prstClr val="black"/>
                </a:solidFill>
              </a:rPr>
              <a:t>may use:</a:t>
            </a:r>
          </a:p>
          <a:p>
            <a:pPr marL="690309" indent="-406256" fontAlgn="auto">
              <a:spcBef>
                <a:spcPts val="0"/>
              </a:spcBef>
              <a:spcAft>
                <a:spcPts val="0"/>
              </a:spcAft>
              <a:defRPr/>
            </a:pPr>
            <a:endParaRPr lang="en-US" sz="2400" dirty="0">
              <a:solidFill>
                <a:prstClr val="black"/>
              </a:solidFill>
            </a:endParaRPr>
          </a:p>
          <a:p>
            <a:pPr marL="690309" indent="-406256" fontAlgn="auto">
              <a:spcBef>
                <a:spcPts val="0"/>
              </a:spcBef>
              <a:spcAft>
                <a:spcPts val="0"/>
              </a:spcAft>
              <a:buFont typeface="Wingdings" pitchFamily="2" charset="2"/>
              <a:buChar char="§"/>
              <a:defRPr/>
            </a:pPr>
            <a:r>
              <a:rPr lang="en-US" sz="2400" dirty="0">
                <a:solidFill>
                  <a:prstClr val="black"/>
                </a:solidFill>
              </a:rPr>
              <a:t>The districtwide poverty average, or</a:t>
            </a:r>
          </a:p>
          <a:p>
            <a:pPr marL="690309" indent="-406256" fontAlgn="auto">
              <a:spcBef>
                <a:spcPts val="0"/>
              </a:spcBef>
              <a:spcAft>
                <a:spcPts val="0"/>
              </a:spcAft>
              <a:buFont typeface="Arial" charset="0"/>
              <a:buNone/>
              <a:defRPr/>
            </a:pPr>
            <a:endParaRPr lang="en-US" sz="2400" dirty="0">
              <a:solidFill>
                <a:prstClr val="black"/>
              </a:solidFill>
            </a:endParaRPr>
          </a:p>
          <a:p>
            <a:pPr marL="690309" indent="-406256" fontAlgn="auto">
              <a:spcBef>
                <a:spcPts val="0"/>
              </a:spcBef>
              <a:spcAft>
                <a:spcPts val="0"/>
              </a:spcAft>
              <a:buFont typeface="Wingdings" pitchFamily="2" charset="2"/>
              <a:buChar char="§"/>
              <a:defRPr/>
            </a:pPr>
            <a:r>
              <a:rPr lang="en-US" sz="2400" dirty="0">
                <a:solidFill>
                  <a:prstClr val="black"/>
                </a:solidFill>
              </a:rPr>
              <a:t>The districtwide grade span poverty averages for the relevant grade span grouping</a:t>
            </a:r>
          </a:p>
          <a:p>
            <a:pPr marL="0" indent="0">
              <a:buFont typeface="Arial" charset="0"/>
              <a:buNone/>
              <a:defRPr/>
            </a:pPr>
            <a:endParaRPr lang="en-US" sz="2400" dirty="0"/>
          </a:p>
        </p:txBody>
      </p:sp>
    </p:spTree>
    <p:extLst>
      <p:ext uri="{BB962C8B-B14F-4D97-AF65-F5344CB8AC3E}">
        <p14:creationId xmlns:p14="http://schemas.microsoft.com/office/powerpoint/2010/main" val="334850838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a:solidFill>
                  <a:schemeClr val="accent6">
                    <a:lumMod val="50000"/>
                  </a:schemeClr>
                </a:solidFill>
                <a:latin typeface="+mn-lt"/>
                <a:cs typeface="Helvetica" pitchFamily="34" charset="0"/>
              </a:rPr>
              <a:t>Exception to Rank Order</a:t>
            </a:r>
          </a:p>
        </p:txBody>
      </p:sp>
      <p:sp>
        <p:nvSpPr>
          <p:cNvPr id="3" name="Content Placeholder 2"/>
          <p:cNvSpPr>
            <a:spLocks noGrp="1"/>
          </p:cNvSpPr>
          <p:nvPr>
            <p:ph idx="1"/>
          </p:nvPr>
        </p:nvSpPr>
        <p:spPr/>
        <p:txBody>
          <a:bodyPr/>
          <a:lstStyle/>
          <a:p>
            <a:pPr marL="115719" indent="0">
              <a:spcBef>
                <a:spcPts val="0"/>
              </a:spcBef>
              <a:buFont typeface="Arial" charset="0"/>
              <a:buNone/>
              <a:defRPr/>
            </a:pPr>
            <a:r>
              <a:rPr lang="en-US" sz="2400" dirty="0">
                <a:solidFill>
                  <a:prstClr val="black"/>
                </a:solidFill>
              </a:rPr>
              <a:t>An LEA with an enrollment of less than </a:t>
            </a:r>
            <a:r>
              <a:rPr lang="en-US" sz="2400" dirty="0" smtClean="0">
                <a:solidFill>
                  <a:prstClr val="black"/>
                </a:solidFill>
              </a:rPr>
              <a:t>1,000 students </a:t>
            </a:r>
            <a:r>
              <a:rPr lang="en-US" sz="2400" dirty="0">
                <a:solidFill>
                  <a:prstClr val="black"/>
                </a:solidFill>
              </a:rPr>
              <a:t>or with only one school per grade span is not required to rank its school attendance areas</a:t>
            </a:r>
            <a:endParaRPr lang="en-US" sz="2400" dirty="0"/>
          </a:p>
          <a:p>
            <a:pPr marL="0" indent="0">
              <a:buFont typeface="Arial" charset="0"/>
              <a:buNone/>
              <a:defRPr/>
            </a:pPr>
            <a:endParaRPr lang="en-US" dirty="0"/>
          </a:p>
        </p:txBody>
      </p:sp>
    </p:spTree>
    <p:extLst>
      <p:ext uri="{BB962C8B-B14F-4D97-AF65-F5344CB8AC3E}">
        <p14:creationId xmlns:p14="http://schemas.microsoft.com/office/powerpoint/2010/main" val="33325725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a:solidFill>
                  <a:schemeClr val="accent6">
                    <a:lumMod val="50000"/>
                  </a:schemeClr>
                </a:solidFill>
                <a:latin typeface="+mn-lt"/>
                <a:cs typeface="Helvetica" pitchFamily="34" charset="0"/>
              </a:rPr>
              <a:t>35 Percent Rule</a:t>
            </a:r>
          </a:p>
        </p:txBody>
      </p:sp>
      <p:sp>
        <p:nvSpPr>
          <p:cNvPr id="3" name="Content Placeholder 2"/>
          <p:cNvSpPr>
            <a:spLocks noGrp="1"/>
          </p:cNvSpPr>
          <p:nvPr>
            <p:ph idx="1"/>
          </p:nvPr>
        </p:nvSpPr>
        <p:spPr/>
        <p:txBody>
          <a:bodyPr/>
          <a:lstStyle/>
          <a:p>
            <a:pPr marL="0" indent="0" fontAlgn="auto">
              <a:spcBef>
                <a:spcPts val="0"/>
              </a:spcBef>
              <a:spcAft>
                <a:spcPts val="0"/>
              </a:spcAft>
              <a:buFont typeface="Arial" charset="0"/>
              <a:buNone/>
              <a:defRPr/>
            </a:pPr>
            <a:r>
              <a:rPr lang="en-US" sz="2400" b="1" dirty="0">
                <a:solidFill>
                  <a:prstClr val="black"/>
                </a:solidFill>
              </a:rPr>
              <a:t>An LEA </a:t>
            </a:r>
            <a:r>
              <a:rPr lang="en-US" sz="2400" b="1" dirty="0" smtClean="0">
                <a:solidFill>
                  <a:prstClr val="black"/>
                </a:solidFill>
              </a:rPr>
              <a:t>may</a:t>
            </a:r>
            <a:endParaRPr lang="en-US" sz="2400" b="1" dirty="0">
              <a:solidFill>
                <a:prstClr val="black"/>
              </a:solidFill>
            </a:endParaRPr>
          </a:p>
          <a:p>
            <a:pPr marL="609384" indent="-609384" fontAlgn="auto">
              <a:spcBef>
                <a:spcPts val="0"/>
              </a:spcBef>
              <a:spcAft>
                <a:spcPts val="0"/>
              </a:spcAft>
              <a:defRPr/>
            </a:pPr>
            <a:endParaRPr lang="en-US" sz="2400" dirty="0">
              <a:solidFill>
                <a:prstClr val="black"/>
              </a:solidFill>
            </a:endParaRPr>
          </a:p>
          <a:p>
            <a:pPr marL="690309" indent="-293579" fontAlgn="auto">
              <a:spcBef>
                <a:spcPts val="0"/>
              </a:spcBef>
              <a:spcAft>
                <a:spcPts val="0"/>
              </a:spcAft>
              <a:buFont typeface="Wingdings" pitchFamily="2" charset="2"/>
              <a:buChar char="§"/>
              <a:defRPr/>
            </a:pPr>
            <a:r>
              <a:rPr lang="en-US" sz="2400" dirty="0">
                <a:solidFill>
                  <a:prstClr val="black"/>
                </a:solidFill>
              </a:rPr>
              <a:t>Designate as eligible any school attendance area or school in which at least </a:t>
            </a:r>
            <a:r>
              <a:rPr lang="en-US" sz="2400" dirty="0" smtClean="0">
                <a:solidFill>
                  <a:prstClr val="black"/>
                </a:solidFill>
              </a:rPr>
              <a:t>35-percent </a:t>
            </a:r>
            <a:r>
              <a:rPr lang="en-US" sz="2400" dirty="0">
                <a:solidFill>
                  <a:prstClr val="black"/>
                </a:solidFill>
              </a:rPr>
              <a:t>of the children are from </a:t>
            </a:r>
            <a:r>
              <a:rPr lang="en-US" sz="2400" dirty="0" smtClean="0">
                <a:solidFill>
                  <a:prstClr val="black"/>
                </a:solidFill>
              </a:rPr>
              <a:t>low-income </a:t>
            </a:r>
            <a:r>
              <a:rPr lang="en-US" sz="2400" dirty="0">
                <a:solidFill>
                  <a:prstClr val="black"/>
                </a:solidFill>
              </a:rPr>
              <a:t>families--i.e., the </a:t>
            </a:r>
            <a:r>
              <a:rPr lang="en-US" sz="2400" dirty="0" smtClean="0">
                <a:solidFill>
                  <a:prstClr val="black"/>
                </a:solidFill>
              </a:rPr>
              <a:t>35-percent </a:t>
            </a:r>
            <a:r>
              <a:rPr lang="en-US" sz="2400" dirty="0">
                <a:solidFill>
                  <a:prstClr val="black"/>
                </a:solidFill>
              </a:rPr>
              <a:t>rule</a:t>
            </a:r>
          </a:p>
          <a:p>
            <a:pPr marL="0" indent="0">
              <a:buFont typeface="Arial" charset="0"/>
              <a:buNone/>
              <a:defRPr/>
            </a:pPr>
            <a:endParaRPr lang="en-US" dirty="0"/>
          </a:p>
        </p:txBody>
      </p:sp>
    </p:spTree>
    <p:extLst>
      <p:ext uri="{BB962C8B-B14F-4D97-AF65-F5344CB8AC3E}">
        <p14:creationId xmlns:p14="http://schemas.microsoft.com/office/powerpoint/2010/main" val="87401760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a:solidFill>
                  <a:schemeClr val="accent6">
                    <a:lumMod val="50000"/>
                  </a:schemeClr>
                </a:solidFill>
                <a:latin typeface="+mn-lt"/>
                <a:cs typeface="Helvetica" pitchFamily="34" charset="0"/>
              </a:rPr>
              <a:t>Grandfather Clause</a:t>
            </a:r>
          </a:p>
        </p:txBody>
      </p:sp>
      <p:sp>
        <p:nvSpPr>
          <p:cNvPr id="3" name="Content Placeholder 2"/>
          <p:cNvSpPr>
            <a:spLocks noGrp="1"/>
          </p:cNvSpPr>
          <p:nvPr>
            <p:ph idx="1"/>
          </p:nvPr>
        </p:nvSpPr>
        <p:spPr/>
        <p:txBody>
          <a:bodyPr/>
          <a:lstStyle/>
          <a:p>
            <a:pPr marL="0" indent="0" fontAlgn="auto">
              <a:spcBef>
                <a:spcPts val="0"/>
              </a:spcBef>
              <a:spcAft>
                <a:spcPts val="0"/>
              </a:spcAft>
              <a:buFont typeface="Arial" charset="0"/>
              <a:buNone/>
              <a:defRPr/>
            </a:pPr>
            <a:r>
              <a:rPr lang="en-US" sz="2400" b="1" dirty="0">
                <a:solidFill>
                  <a:prstClr val="black"/>
                </a:solidFill>
              </a:rPr>
              <a:t>An LEA </a:t>
            </a:r>
            <a:r>
              <a:rPr lang="en-US" sz="2400" b="1" dirty="0" smtClean="0">
                <a:solidFill>
                  <a:prstClr val="black"/>
                </a:solidFill>
              </a:rPr>
              <a:t>may</a:t>
            </a:r>
            <a:endParaRPr lang="en-US" sz="2400" b="1" dirty="0">
              <a:solidFill>
                <a:prstClr val="black"/>
              </a:solidFill>
            </a:endParaRPr>
          </a:p>
          <a:p>
            <a:pPr marL="609384" indent="-609384" fontAlgn="auto">
              <a:spcBef>
                <a:spcPts val="0"/>
              </a:spcBef>
              <a:spcAft>
                <a:spcPts val="0"/>
              </a:spcAft>
              <a:defRPr/>
            </a:pPr>
            <a:endParaRPr lang="en-US" sz="2400" dirty="0">
              <a:solidFill>
                <a:prstClr val="black"/>
              </a:solidFill>
            </a:endParaRPr>
          </a:p>
          <a:p>
            <a:pPr marL="690309" indent="-293579" fontAlgn="auto">
              <a:spcBef>
                <a:spcPts val="0"/>
              </a:spcBef>
              <a:spcAft>
                <a:spcPts val="0"/>
              </a:spcAft>
              <a:buFont typeface="Wingdings" pitchFamily="2" charset="2"/>
              <a:buChar char="§"/>
              <a:defRPr/>
            </a:pPr>
            <a:r>
              <a:rPr lang="en-US" sz="2400" dirty="0">
                <a:solidFill>
                  <a:prstClr val="black"/>
                </a:solidFill>
              </a:rPr>
              <a:t>For one additional year only, designate and serve a school attendance area or school that is no longer eligible but was eligible and served in the preceding year</a:t>
            </a:r>
          </a:p>
          <a:p>
            <a:pPr marL="690309" indent="-293579" fontAlgn="auto">
              <a:spcBef>
                <a:spcPts val="0"/>
              </a:spcBef>
              <a:spcAft>
                <a:spcPts val="0"/>
              </a:spcAft>
              <a:defRPr/>
            </a:pPr>
            <a:endParaRPr lang="en-US" sz="2400" dirty="0">
              <a:solidFill>
                <a:prstClr val="black"/>
              </a:solidFill>
            </a:endParaRPr>
          </a:p>
          <a:p>
            <a:pPr marL="690309" indent="-293579" fontAlgn="auto">
              <a:spcBef>
                <a:spcPts val="0"/>
              </a:spcBef>
              <a:spcAft>
                <a:spcPts val="0"/>
              </a:spcAft>
              <a:buFont typeface="Wingdings" pitchFamily="2" charset="2"/>
              <a:buChar char="§"/>
              <a:defRPr/>
            </a:pPr>
            <a:r>
              <a:rPr lang="en-US" sz="2400" dirty="0">
                <a:solidFill>
                  <a:prstClr val="black"/>
                </a:solidFill>
              </a:rPr>
              <a:t>Note: A grandfathered school does not trigger the </a:t>
            </a:r>
            <a:r>
              <a:rPr lang="en-US" sz="2400" dirty="0" smtClean="0">
                <a:solidFill>
                  <a:prstClr val="black"/>
                </a:solidFill>
              </a:rPr>
              <a:t>125-percent </a:t>
            </a:r>
            <a:r>
              <a:rPr lang="en-US" sz="2400" dirty="0">
                <a:solidFill>
                  <a:prstClr val="black"/>
                </a:solidFill>
              </a:rPr>
              <a:t>rule; however, rank order must be maintained</a:t>
            </a:r>
          </a:p>
          <a:p>
            <a:pPr marL="0" indent="0">
              <a:buFont typeface="Arial" charset="0"/>
              <a:buNone/>
              <a:defRPr/>
            </a:pPr>
            <a:endParaRPr lang="en-US" dirty="0"/>
          </a:p>
        </p:txBody>
      </p:sp>
    </p:spTree>
    <p:extLst>
      <p:ext uri="{BB962C8B-B14F-4D97-AF65-F5344CB8AC3E}">
        <p14:creationId xmlns:p14="http://schemas.microsoft.com/office/powerpoint/2010/main" val="261666146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a:solidFill>
                  <a:schemeClr val="accent6">
                    <a:lumMod val="50000"/>
                  </a:schemeClr>
                </a:solidFill>
                <a:latin typeface="+mn-lt"/>
                <a:cs typeface="Helvetica" pitchFamily="34" charset="0"/>
              </a:rPr>
              <a:t>Examples</a:t>
            </a:r>
          </a:p>
        </p:txBody>
      </p:sp>
      <p:sp>
        <p:nvSpPr>
          <p:cNvPr id="3" name="Content Placeholder 2"/>
          <p:cNvSpPr>
            <a:spLocks noGrp="1"/>
          </p:cNvSpPr>
          <p:nvPr>
            <p:ph idx="1"/>
          </p:nvPr>
        </p:nvSpPr>
        <p:spPr/>
        <p:txBody>
          <a:bodyPr>
            <a:noAutofit/>
          </a:bodyPr>
          <a:lstStyle/>
          <a:p>
            <a:pPr eaLnBrk="1" hangingPunct="1">
              <a:spcBef>
                <a:spcPct val="0"/>
              </a:spcBef>
              <a:buFont typeface="Wingdings" pitchFamily="2" charset="2"/>
              <a:buChar char="§"/>
              <a:defRPr/>
            </a:pPr>
            <a:r>
              <a:rPr lang="en-US" sz="2400" dirty="0">
                <a:solidFill>
                  <a:srgbClr val="000000"/>
                </a:solidFill>
              </a:rPr>
              <a:t>Jones School received Title  I services last year</a:t>
            </a:r>
          </a:p>
          <a:p>
            <a:pPr marL="414940" indent="-342900" eaLnBrk="1" hangingPunct="1">
              <a:spcBef>
                <a:spcPts val="0"/>
              </a:spcBef>
              <a:spcAft>
                <a:spcPts val="0"/>
              </a:spcAft>
              <a:buFont typeface="Wingdings" pitchFamily="2" charset="2"/>
              <a:buChar char="§"/>
              <a:defRPr/>
            </a:pPr>
            <a:endParaRPr lang="en-US" sz="2400" dirty="0">
              <a:solidFill>
                <a:srgbClr val="000000"/>
              </a:solidFill>
            </a:endParaRPr>
          </a:p>
          <a:p>
            <a:pPr eaLnBrk="1" hangingPunct="1">
              <a:spcBef>
                <a:spcPct val="0"/>
              </a:spcBef>
              <a:buFont typeface="Wingdings" pitchFamily="2" charset="2"/>
              <a:buChar char="§"/>
              <a:defRPr/>
            </a:pPr>
            <a:r>
              <a:rPr lang="en-US" sz="2400" dirty="0">
                <a:solidFill>
                  <a:srgbClr val="000000"/>
                </a:solidFill>
              </a:rPr>
              <a:t>The District’s free or </a:t>
            </a:r>
            <a:r>
              <a:rPr lang="en-US" sz="2400" dirty="0" smtClean="0">
                <a:solidFill>
                  <a:srgbClr val="000000"/>
                </a:solidFill>
              </a:rPr>
              <a:t>reduced </a:t>
            </a:r>
            <a:r>
              <a:rPr lang="en-US" sz="2400" dirty="0">
                <a:solidFill>
                  <a:srgbClr val="000000"/>
                </a:solidFill>
              </a:rPr>
              <a:t>meals </a:t>
            </a:r>
            <a:r>
              <a:rPr lang="en-US" sz="2400" dirty="0" smtClean="0">
                <a:solidFill>
                  <a:srgbClr val="000000"/>
                </a:solidFill>
              </a:rPr>
              <a:t>(FRM) average for </a:t>
            </a:r>
            <a:r>
              <a:rPr lang="en-US" sz="2400" dirty="0">
                <a:solidFill>
                  <a:srgbClr val="000000"/>
                </a:solidFill>
              </a:rPr>
              <a:t>this year’s application is </a:t>
            </a:r>
            <a:r>
              <a:rPr lang="en-US" sz="2400" dirty="0" smtClean="0">
                <a:solidFill>
                  <a:srgbClr val="000000"/>
                </a:solidFill>
              </a:rPr>
              <a:t>37-percent </a:t>
            </a:r>
            <a:r>
              <a:rPr lang="en-US" sz="2400" dirty="0">
                <a:solidFill>
                  <a:srgbClr val="000000"/>
                </a:solidFill>
              </a:rPr>
              <a:t>(The district uses districtwide ranking)</a:t>
            </a:r>
          </a:p>
          <a:p>
            <a:pPr eaLnBrk="1" hangingPunct="1">
              <a:spcBef>
                <a:spcPct val="0"/>
              </a:spcBef>
              <a:buFont typeface="Wingdings" pitchFamily="2" charset="2"/>
              <a:buChar char="§"/>
              <a:defRPr/>
            </a:pPr>
            <a:endParaRPr lang="en-US" sz="2400" dirty="0">
              <a:solidFill>
                <a:srgbClr val="000000"/>
              </a:solidFill>
            </a:endParaRPr>
          </a:p>
          <a:p>
            <a:pPr eaLnBrk="1" hangingPunct="1">
              <a:spcBef>
                <a:spcPct val="0"/>
              </a:spcBef>
              <a:buFont typeface="Wingdings" pitchFamily="2" charset="2"/>
              <a:buChar char="§"/>
              <a:defRPr/>
            </a:pPr>
            <a:r>
              <a:rPr lang="en-US" sz="2400" dirty="0">
                <a:solidFill>
                  <a:srgbClr val="000000"/>
                </a:solidFill>
              </a:rPr>
              <a:t>Jones School’s free or </a:t>
            </a:r>
            <a:r>
              <a:rPr lang="en-US" sz="2400" dirty="0" smtClean="0">
                <a:solidFill>
                  <a:srgbClr val="000000"/>
                </a:solidFill>
              </a:rPr>
              <a:t>reduced meals (FRM) </a:t>
            </a:r>
            <a:r>
              <a:rPr lang="en-US" sz="2400" dirty="0">
                <a:solidFill>
                  <a:srgbClr val="000000"/>
                </a:solidFill>
              </a:rPr>
              <a:t>average is </a:t>
            </a:r>
            <a:r>
              <a:rPr lang="en-US" sz="2400" dirty="0" smtClean="0">
                <a:solidFill>
                  <a:srgbClr val="000000"/>
                </a:solidFill>
              </a:rPr>
              <a:t/>
            </a:r>
            <a:br>
              <a:rPr lang="en-US" sz="2400" dirty="0" smtClean="0">
                <a:solidFill>
                  <a:srgbClr val="000000"/>
                </a:solidFill>
              </a:rPr>
            </a:br>
            <a:r>
              <a:rPr lang="en-US" sz="2400" dirty="0" smtClean="0">
                <a:solidFill>
                  <a:srgbClr val="000000"/>
                </a:solidFill>
              </a:rPr>
              <a:t>34-percent </a:t>
            </a:r>
            <a:r>
              <a:rPr lang="en-US" sz="2400" dirty="0">
                <a:solidFill>
                  <a:srgbClr val="000000"/>
                </a:solidFill>
              </a:rPr>
              <a:t>for this year’s application data</a:t>
            </a:r>
          </a:p>
          <a:p>
            <a:pPr eaLnBrk="1" hangingPunct="1">
              <a:spcBef>
                <a:spcPct val="0"/>
              </a:spcBef>
              <a:buFont typeface="Wingdings" pitchFamily="2" charset="2"/>
              <a:buChar char="§"/>
              <a:defRPr/>
            </a:pPr>
            <a:endParaRPr lang="en-US" sz="2400" dirty="0">
              <a:solidFill>
                <a:srgbClr val="000000"/>
              </a:solidFill>
            </a:endParaRPr>
          </a:p>
          <a:p>
            <a:pPr eaLnBrk="1" hangingPunct="1">
              <a:spcBef>
                <a:spcPct val="0"/>
              </a:spcBef>
              <a:buFont typeface="Wingdings" pitchFamily="2" charset="2"/>
              <a:buChar char="§"/>
              <a:defRPr/>
            </a:pPr>
            <a:r>
              <a:rPr lang="en-US" sz="2400" dirty="0">
                <a:solidFill>
                  <a:srgbClr val="000000"/>
                </a:solidFill>
              </a:rPr>
              <a:t>Jones School may receive services for one additional year</a:t>
            </a:r>
          </a:p>
          <a:p>
            <a:pPr marL="0" indent="0">
              <a:buFont typeface="Arial" charset="0"/>
              <a:buNone/>
              <a:defRPr/>
            </a:pPr>
            <a:endParaRPr lang="en-US" sz="2400" dirty="0"/>
          </a:p>
        </p:txBody>
      </p:sp>
    </p:spTree>
    <p:extLst>
      <p:ext uri="{BB962C8B-B14F-4D97-AF65-F5344CB8AC3E}">
        <p14:creationId xmlns:p14="http://schemas.microsoft.com/office/powerpoint/2010/main" val="45361432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defRPr/>
            </a:pPr>
            <a:r>
              <a:rPr lang="en-US" dirty="0">
                <a:solidFill>
                  <a:schemeClr val="accent6">
                    <a:lumMod val="50000"/>
                  </a:schemeClr>
                </a:solidFill>
                <a:cs typeface="Helvetica" pitchFamily="34" charset="0"/>
              </a:rPr>
              <a:t/>
            </a:r>
            <a:br>
              <a:rPr lang="en-US" dirty="0">
                <a:solidFill>
                  <a:schemeClr val="accent6">
                    <a:lumMod val="50000"/>
                  </a:schemeClr>
                </a:solidFill>
                <a:cs typeface="Helvetica" pitchFamily="34" charset="0"/>
              </a:rPr>
            </a:br>
            <a:r>
              <a:rPr lang="en-US" sz="4900" dirty="0" smtClean="0">
                <a:solidFill>
                  <a:schemeClr val="accent6">
                    <a:lumMod val="50000"/>
                  </a:schemeClr>
                </a:solidFill>
                <a:latin typeface="+mn-lt"/>
                <a:cs typeface="Helvetica" pitchFamily="34" charset="0"/>
              </a:rPr>
              <a:t>Allocating </a:t>
            </a:r>
            <a:r>
              <a:rPr lang="en-US" sz="4900" dirty="0">
                <a:solidFill>
                  <a:schemeClr val="accent6">
                    <a:lumMod val="50000"/>
                  </a:schemeClr>
                </a:solidFill>
                <a:latin typeface="+mn-lt"/>
                <a:cs typeface="Helvetica" pitchFamily="34" charset="0"/>
              </a:rPr>
              <a:t>Title I Funds to Participating Areas </a:t>
            </a:r>
            <a:r>
              <a:rPr lang="en-US" sz="4900" dirty="0" smtClean="0">
                <a:solidFill>
                  <a:schemeClr val="accent6">
                    <a:lumMod val="50000"/>
                  </a:schemeClr>
                </a:solidFill>
                <a:latin typeface="+mn-lt"/>
                <a:cs typeface="Helvetica" pitchFamily="34" charset="0"/>
              </a:rPr>
              <a:t>and Schools</a:t>
            </a:r>
            <a:r>
              <a:rPr lang="en-US" dirty="0">
                <a:solidFill>
                  <a:schemeClr val="accent6">
                    <a:lumMod val="50000"/>
                  </a:schemeClr>
                </a:solidFill>
                <a:cs typeface="Helvetica" pitchFamily="34" charset="0"/>
              </a:rPr>
              <a:t/>
            </a:r>
            <a:br>
              <a:rPr lang="en-US" dirty="0">
                <a:solidFill>
                  <a:schemeClr val="accent6">
                    <a:lumMod val="50000"/>
                  </a:schemeClr>
                </a:solidFill>
                <a:cs typeface="Helvetica" pitchFamily="34" charset="0"/>
              </a:rPr>
            </a:br>
            <a:endParaRPr lang="en-US" dirty="0">
              <a:solidFill>
                <a:schemeClr val="accent6">
                  <a:lumMod val="50000"/>
                </a:schemeClr>
              </a:solidFill>
              <a:cs typeface="Helvetica" pitchFamily="34" charset="0"/>
            </a:endParaRPr>
          </a:p>
        </p:txBody>
      </p:sp>
      <p:sp>
        <p:nvSpPr>
          <p:cNvPr id="32771" name="Content Placeholder 2"/>
          <p:cNvSpPr>
            <a:spLocks noGrp="1"/>
          </p:cNvSpPr>
          <p:nvPr>
            <p:ph idx="1"/>
          </p:nvPr>
        </p:nvSpPr>
        <p:spPr/>
        <p:txBody>
          <a:bodyPr/>
          <a:lstStyle/>
          <a:p>
            <a:pPr marL="0" indent="0" eaLnBrk="1" hangingPunct="1">
              <a:spcBef>
                <a:spcPct val="0"/>
              </a:spcBef>
              <a:buFont typeface="Arial" charset="0"/>
              <a:buNone/>
            </a:pPr>
            <a:endParaRPr lang="en-US" altLang="en-US" sz="1000" dirty="0" smtClean="0">
              <a:solidFill>
                <a:srgbClr val="000000"/>
              </a:solidFill>
            </a:endParaRPr>
          </a:p>
          <a:p>
            <a:pPr marL="0" indent="0" eaLnBrk="1" hangingPunct="1">
              <a:spcBef>
                <a:spcPct val="0"/>
              </a:spcBef>
              <a:buFont typeface="Arial" charset="0"/>
              <a:buNone/>
            </a:pPr>
            <a:endParaRPr lang="en-US" altLang="en-US" sz="2400" dirty="0" smtClean="0">
              <a:solidFill>
                <a:srgbClr val="000000"/>
              </a:solidFill>
            </a:endParaRPr>
          </a:p>
          <a:p>
            <a:pPr marL="0" indent="0" eaLnBrk="1" hangingPunct="1">
              <a:spcBef>
                <a:spcPct val="0"/>
              </a:spcBef>
              <a:buFont typeface="Arial" charset="0"/>
              <a:buNone/>
            </a:pPr>
            <a:r>
              <a:rPr lang="en-US" altLang="en-US" sz="2400" dirty="0" smtClean="0">
                <a:solidFill>
                  <a:srgbClr val="000000"/>
                </a:solidFill>
              </a:rPr>
              <a:t>An LEA must allocate Title I, Part A funds to participating school attendance areas or schools, in rank order, based on the total number of children from low-income families in each area or school</a:t>
            </a:r>
            <a:endParaRPr lang="en-US" altLang="en-US" dirty="0" smtClean="0"/>
          </a:p>
        </p:txBody>
      </p:sp>
    </p:spTree>
    <p:extLst>
      <p:ext uri="{BB962C8B-B14F-4D97-AF65-F5344CB8AC3E}">
        <p14:creationId xmlns:p14="http://schemas.microsoft.com/office/powerpoint/2010/main" val="32224293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2"/>
          </p:nvPr>
        </p:nvSpPr>
        <p:spPr/>
        <p:txBody>
          <a:bodyPr/>
          <a:lstStyle/>
          <a:p>
            <a:fld id="{F0D42744-81F0-410B-A1C2-96529C47C04D}" type="datetime1">
              <a:rPr lang="en-US" smtClean="0"/>
              <a:t>5/25/2015</a:t>
            </a:fld>
            <a:endParaRPr lang="en-US" dirty="0"/>
          </a:p>
        </p:txBody>
      </p:sp>
      <p:sp>
        <p:nvSpPr>
          <p:cNvPr id="3" name="Slide Number Placeholder 2"/>
          <p:cNvSpPr>
            <a:spLocks noGrp="1"/>
          </p:cNvSpPr>
          <p:nvPr>
            <p:ph type="sldNum" sz="quarter" idx="4"/>
          </p:nvPr>
        </p:nvSpPr>
        <p:spPr/>
        <p:txBody>
          <a:bodyPr/>
          <a:lstStyle/>
          <a:p>
            <a:fld id="{B63E4CEF-BB1E-48C7-AE93-F39F6AA99AD7}" type="slidenum">
              <a:rPr lang="en-US" smtClean="0"/>
              <a:pPr/>
              <a:t>3</a:t>
            </a:fld>
            <a:endParaRPr lang="en-US" dirty="0"/>
          </a:p>
        </p:txBody>
      </p:sp>
      <p:pic>
        <p:nvPicPr>
          <p:cNvPr id="4" name="Picture 3"/>
          <p:cNvPicPr>
            <a:picLocks noChangeAspect="1"/>
          </p:cNvPicPr>
          <p:nvPr/>
        </p:nvPicPr>
        <p:blipFill>
          <a:blip r:embed="rId2"/>
          <a:stretch>
            <a:fillRect/>
          </a:stretch>
        </p:blipFill>
        <p:spPr>
          <a:xfrm>
            <a:off x="2386013" y="2382299"/>
            <a:ext cx="4243184" cy="3767655"/>
          </a:xfrm>
          <a:prstGeom prst="rect">
            <a:avLst/>
          </a:prstGeom>
        </p:spPr>
      </p:pic>
      <p:sp>
        <p:nvSpPr>
          <p:cNvPr id="5" name="TextBox 4"/>
          <p:cNvSpPr txBox="1"/>
          <p:nvPr/>
        </p:nvSpPr>
        <p:spPr>
          <a:xfrm>
            <a:off x="1657350" y="1529571"/>
            <a:ext cx="6271910" cy="646331"/>
          </a:xfrm>
          <a:prstGeom prst="rect">
            <a:avLst/>
          </a:prstGeom>
          <a:noFill/>
        </p:spPr>
        <p:txBody>
          <a:bodyPr wrap="none" rtlCol="0">
            <a:spAutoFit/>
          </a:bodyPr>
          <a:lstStyle/>
          <a:p>
            <a:r>
              <a:rPr lang="en-US" altLang="en-US" b="1" dirty="0">
                <a:latin typeface="Arial" panose="020B0604020202020204" pitchFamily="34" charset="0"/>
              </a:rPr>
              <a:t>SCHOOL IMPROVEMENT &amp; DISTRICT EFFECTIVENESS</a:t>
            </a:r>
          </a:p>
          <a:p>
            <a:endParaRPr lang="en-US" dirty="0"/>
          </a:p>
        </p:txBody>
      </p:sp>
    </p:spTree>
    <p:extLst>
      <p:ext uri="{BB962C8B-B14F-4D97-AF65-F5344CB8AC3E}">
        <p14:creationId xmlns:p14="http://schemas.microsoft.com/office/powerpoint/2010/main" val="358287734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defRPr/>
            </a:pPr>
            <a:r>
              <a:rPr lang="en-US" dirty="0">
                <a:solidFill>
                  <a:schemeClr val="accent6">
                    <a:lumMod val="50000"/>
                  </a:schemeClr>
                </a:solidFill>
                <a:cs typeface="Helvetica" pitchFamily="34" charset="0"/>
              </a:rPr>
              <a:t/>
            </a:r>
            <a:br>
              <a:rPr lang="en-US" dirty="0">
                <a:solidFill>
                  <a:schemeClr val="accent6">
                    <a:lumMod val="50000"/>
                  </a:schemeClr>
                </a:solidFill>
                <a:cs typeface="Helvetica" pitchFamily="34" charset="0"/>
              </a:rPr>
            </a:br>
            <a:r>
              <a:rPr lang="en-US" sz="4900" dirty="0" smtClean="0">
                <a:solidFill>
                  <a:schemeClr val="accent6">
                    <a:lumMod val="50000"/>
                  </a:schemeClr>
                </a:solidFill>
                <a:latin typeface="+mn-lt"/>
                <a:cs typeface="Helvetica" pitchFamily="34" charset="0"/>
              </a:rPr>
              <a:t>Allocating </a:t>
            </a:r>
            <a:r>
              <a:rPr lang="en-US" sz="4900" dirty="0">
                <a:solidFill>
                  <a:schemeClr val="accent6">
                    <a:lumMod val="50000"/>
                  </a:schemeClr>
                </a:solidFill>
                <a:latin typeface="+mn-lt"/>
                <a:cs typeface="Helvetica" pitchFamily="34" charset="0"/>
              </a:rPr>
              <a:t>Title I Funds to Participating Areas and Schools</a:t>
            </a:r>
            <a:br>
              <a:rPr lang="en-US" sz="4900" dirty="0">
                <a:solidFill>
                  <a:schemeClr val="accent6">
                    <a:lumMod val="50000"/>
                  </a:schemeClr>
                </a:solidFill>
                <a:latin typeface="+mn-lt"/>
                <a:cs typeface="Helvetica" pitchFamily="34" charset="0"/>
              </a:rPr>
            </a:br>
            <a:endParaRPr lang="en-US" sz="4900" dirty="0">
              <a:solidFill>
                <a:schemeClr val="accent6">
                  <a:lumMod val="50000"/>
                </a:schemeClr>
              </a:solidFill>
              <a:latin typeface="+mn-lt"/>
              <a:cs typeface="Helvetica" pitchFamily="34" charset="0"/>
            </a:endParaRPr>
          </a:p>
        </p:txBody>
      </p:sp>
      <p:sp>
        <p:nvSpPr>
          <p:cNvPr id="3" name="Content Placeholder 2"/>
          <p:cNvSpPr>
            <a:spLocks noGrp="1"/>
          </p:cNvSpPr>
          <p:nvPr>
            <p:ph idx="1"/>
          </p:nvPr>
        </p:nvSpPr>
        <p:spPr/>
        <p:txBody>
          <a:bodyPr/>
          <a:lstStyle/>
          <a:p>
            <a:pPr marL="0" indent="0" eaLnBrk="1" hangingPunct="1">
              <a:spcBef>
                <a:spcPct val="0"/>
              </a:spcBef>
              <a:buFont typeface="Arial" charset="0"/>
              <a:buNone/>
              <a:defRPr/>
            </a:pPr>
            <a:endParaRPr lang="en-US" sz="1000" dirty="0" smtClean="0">
              <a:solidFill>
                <a:prstClr val="black"/>
              </a:solidFill>
            </a:endParaRPr>
          </a:p>
          <a:p>
            <a:pPr fontAlgn="auto">
              <a:spcBef>
                <a:spcPts val="0"/>
              </a:spcBef>
              <a:spcAft>
                <a:spcPts val="0"/>
              </a:spcAft>
              <a:buClr>
                <a:prstClr val="black"/>
              </a:buClr>
              <a:buFont typeface="Wingdings" pitchFamily="2" charset="2"/>
              <a:buChar char="§"/>
              <a:defRPr/>
            </a:pPr>
            <a:r>
              <a:rPr lang="en-US" sz="2400" dirty="0">
                <a:solidFill>
                  <a:prstClr val="black"/>
                </a:solidFill>
              </a:rPr>
              <a:t>An LEA is not required to allocate the same per-child amount to each area or </a:t>
            </a:r>
            <a:r>
              <a:rPr lang="en-US" sz="2400" dirty="0" smtClean="0">
                <a:solidFill>
                  <a:prstClr val="black"/>
                </a:solidFill>
              </a:rPr>
              <a:t>school</a:t>
            </a:r>
            <a:endParaRPr lang="en-US" sz="2400" dirty="0">
              <a:solidFill>
                <a:prstClr val="black"/>
              </a:solidFill>
            </a:endParaRPr>
          </a:p>
          <a:p>
            <a:pPr fontAlgn="auto">
              <a:spcBef>
                <a:spcPts val="0"/>
              </a:spcBef>
              <a:spcAft>
                <a:spcPts val="0"/>
              </a:spcAft>
              <a:buClr>
                <a:prstClr val="black"/>
              </a:buClr>
              <a:buFont typeface="Wingdings" pitchFamily="2" charset="2"/>
              <a:buChar char="§"/>
              <a:defRPr/>
            </a:pPr>
            <a:endParaRPr lang="en-US" sz="2400" dirty="0">
              <a:solidFill>
                <a:prstClr val="black"/>
              </a:solidFill>
            </a:endParaRPr>
          </a:p>
          <a:p>
            <a:pPr fontAlgn="auto">
              <a:spcBef>
                <a:spcPts val="0"/>
              </a:spcBef>
              <a:spcAft>
                <a:spcPts val="0"/>
              </a:spcAft>
              <a:buClr>
                <a:prstClr val="black"/>
              </a:buClr>
              <a:buFont typeface="Wingdings" pitchFamily="2" charset="2"/>
              <a:buChar char="§"/>
              <a:defRPr/>
            </a:pPr>
            <a:r>
              <a:rPr lang="en-US" sz="2400" dirty="0">
                <a:solidFill>
                  <a:prstClr val="black"/>
                </a:solidFill>
              </a:rPr>
              <a:t>However, the LEA must allocate a higher per-child amount to areas or schools with higher poverty rates than it allocates to areas or schools with lower poverty </a:t>
            </a:r>
            <a:r>
              <a:rPr lang="en-US" sz="2400" dirty="0" smtClean="0">
                <a:solidFill>
                  <a:prstClr val="black"/>
                </a:solidFill>
              </a:rPr>
              <a:t>rates</a:t>
            </a:r>
            <a:endParaRPr lang="en-US" sz="2400" dirty="0">
              <a:solidFill>
                <a:prstClr val="black"/>
              </a:solidFill>
            </a:endParaRPr>
          </a:p>
        </p:txBody>
      </p:sp>
    </p:spTree>
    <p:extLst>
      <p:ext uri="{BB962C8B-B14F-4D97-AF65-F5344CB8AC3E}">
        <p14:creationId xmlns:p14="http://schemas.microsoft.com/office/powerpoint/2010/main" val="378318097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defRPr/>
            </a:pPr>
            <a:r>
              <a:rPr lang="en-US" dirty="0">
                <a:solidFill>
                  <a:schemeClr val="accent6">
                    <a:lumMod val="50000"/>
                  </a:schemeClr>
                </a:solidFill>
                <a:cs typeface="Helvetica" pitchFamily="34" charset="0"/>
              </a:rPr>
              <a:t/>
            </a:r>
            <a:br>
              <a:rPr lang="en-US" dirty="0">
                <a:solidFill>
                  <a:schemeClr val="accent6">
                    <a:lumMod val="50000"/>
                  </a:schemeClr>
                </a:solidFill>
                <a:cs typeface="Helvetica" pitchFamily="34" charset="0"/>
              </a:rPr>
            </a:br>
            <a:r>
              <a:rPr lang="en-US" sz="4900" dirty="0" smtClean="0">
                <a:solidFill>
                  <a:schemeClr val="accent6">
                    <a:lumMod val="50000"/>
                  </a:schemeClr>
                </a:solidFill>
                <a:latin typeface="+mn-lt"/>
                <a:cs typeface="Helvetica" pitchFamily="34" charset="0"/>
              </a:rPr>
              <a:t>Allocating </a:t>
            </a:r>
            <a:r>
              <a:rPr lang="en-US" sz="4900" dirty="0">
                <a:solidFill>
                  <a:schemeClr val="accent6">
                    <a:lumMod val="50000"/>
                  </a:schemeClr>
                </a:solidFill>
                <a:latin typeface="+mn-lt"/>
                <a:cs typeface="Helvetica" pitchFamily="34" charset="0"/>
              </a:rPr>
              <a:t>Title I Funds to Participating Areas and Schools</a:t>
            </a:r>
            <a:r>
              <a:rPr lang="en-US" dirty="0">
                <a:solidFill>
                  <a:schemeClr val="accent6">
                    <a:lumMod val="50000"/>
                  </a:schemeClr>
                </a:solidFill>
                <a:cs typeface="Helvetica" pitchFamily="34" charset="0"/>
              </a:rPr>
              <a:t/>
            </a:r>
            <a:br>
              <a:rPr lang="en-US" dirty="0">
                <a:solidFill>
                  <a:schemeClr val="accent6">
                    <a:lumMod val="50000"/>
                  </a:schemeClr>
                </a:solidFill>
                <a:cs typeface="Helvetica" pitchFamily="34" charset="0"/>
              </a:rPr>
            </a:br>
            <a:endParaRPr lang="en-US" dirty="0">
              <a:solidFill>
                <a:schemeClr val="accent6">
                  <a:lumMod val="50000"/>
                </a:schemeClr>
              </a:solidFill>
              <a:cs typeface="Helvetica" pitchFamily="34" charset="0"/>
            </a:endParaRPr>
          </a:p>
        </p:txBody>
      </p:sp>
      <p:sp>
        <p:nvSpPr>
          <p:cNvPr id="3" name="Content Placeholder 2"/>
          <p:cNvSpPr>
            <a:spLocks noGrp="1"/>
          </p:cNvSpPr>
          <p:nvPr>
            <p:ph idx="1"/>
          </p:nvPr>
        </p:nvSpPr>
        <p:spPr/>
        <p:txBody>
          <a:bodyPr/>
          <a:lstStyle/>
          <a:p>
            <a:pPr marL="0" indent="0" eaLnBrk="1" hangingPunct="1">
              <a:spcBef>
                <a:spcPct val="0"/>
              </a:spcBef>
              <a:buFont typeface="Arial" charset="0"/>
              <a:buNone/>
              <a:defRPr/>
            </a:pPr>
            <a:endParaRPr lang="en-US" sz="1000" dirty="0" smtClean="0">
              <a:solidFill>
                <a:prstClr val="black"/>
              </a:solidFill>
            </a:endParaRPr>
          </a:p>
          <a:p>
            <a:pPr eaLnBrk="1" fontAlgn="auto" hangingPunct="1">
              <a:spcBef>
                <a:spcPts val="0"/>
              </a:spcBef>
              <a:spcAft>
                <a:spcPts val="0"/>
              </a:spcAft>
              <a:buClr>
                <a:prstClr val="black"/>
              </a:buClr>
              <a:defRPr/>
            </a:pPr>
            <a:r>
              <a:rPr lang="en-US" sz="2400" dirty="0">
                <a:solidFill>
                  <a:prstClr val="black"/>
                </a:solidFill>
              </a:rPr>
              <a:t>An LEA that opts to serve schools below </a:t>
            </a:r>
            <a:r>
              <a:rPr lang="en-US" sz="2400" dirty="0" smtClean="0">
                <a:solidFill>
                  <a:prstClr val="black"/>
                </a:solidFill>
              </a:rPr>
              <a:t>75-percent </a:t>
            </a:r>
            <a:r>
              <a:rPr lang="en-US" sz="2400" dirty="0">
                <a:solidFill>
                  <a:prstClr val="black"/>
                </a:solidFill>
              </a:rPr>
              <a:t>poverty using grade span groupings may determine different per-child amounts for different grade spans so long as those amounts do not exceed the amount allocated to any area or school above </a:t>
            </a:r>
            <a:r>
              <a:rPr lang="en-US" sz="2400" dirty="0" smtClean="0">
                <a:solidFill>
                  <a:prstClr val="black"/>
                </a:solidFill>
              </a:rPr>
              <a:t>75-percent poverty </a:t>
            </a:r>
            <a:endParaRPr lang="en-US" sz="2400" dirty="0">
              <a:solidFill>
                <a:prstClr val="black"/>
              </a:solidFill>
            </a:endParaRPr>
          </a:p>
          <a:p>
            <a:pPr marL="609384" indent="-609384" eaLnBrk="1" fontAlgn="auto" hangingPunct="1">
              <a:spcBef>
                <a:spcPts val="0"/>
              </a:spcBef>
              <a:spcAft>
                <a:spcPts val="0"/>
              </a:spcAft>
              <a:buClr>
                <a:prstClr val="black"/>
              </a:buClr>
              <a:buFont typeface="Arial" pitchFamily="34" charset="0"/>
              <a:buChar char="•"/>
              <a:defRPr/>
            </a:pPr>
            <a:endParaRPr lang="en-US" sz="2400" dirty="0">
              <a:solidFill>
                <a:prstClr val="black"/>
              </a:solidFill>
            </a:endParaRPr>
          </a:p>
          <a:p>
            <a:pPr eaLnBrk="1" fontAlgn="auto" hangingPunct="1">
              <a:spcBef>
                <a:spcPts val="0"/>
              </a:spcBef>
              <a:spcAft>
                <a:spcPts val="0"/>
              </a:spcAft>
              <a:buClr>
                <a:prstClr val="black"/>
              </a:buClr>
              <a:defRPr/>
            </a:pPr>
            <a:r>
              <a:rPr lang="en-US" sz="2400" dirty="0">
                <a:solidFill>
                  <a:prstClr val="black"/>
                </a:solidFill>
              </a:rPr>
              <a:t>Per-child amounts within grade spans may also vary </a:t>
            </a:r>
            <a:br>
              <a:rPr lang="en-US" sz="2400" dirty="0">
                <a:solidFill>
                  <a:prstClr val="black"/>
                </a:solidFill>
              </a:rPr>
            </a:br>
            <a:r>
              <a:rPr lang="en-US" sz="2400" dirty="0">
                <a:solidFill>
                  <a:prstClr val="black"/>
                </a:solidFill>
              </a:rPr>
              <a:t>so long as the LEA allocates higher per-child amounts to areas or schools with higher poverty rates than it allocates to areas or schools with lower poverty </a:t>
            </a:r>
            <a:r>
              <a:rPr lang="en-US" sz="2400" dirty="0" smtClean="0">
                <a:solidFill>
                  <a:prstClr val="black"/>
                </a:solidFill>
              </a:rPr>
              <a:t>rates</a:t>
            </a:r>
            <a:endParaRPr lang="en-US" sz="2400" dirty="0">
              <a:solidFill>
                <a:prstClr val="black"/>
              </a:solidFill>
            </a:endParaRPr>
          </a:p>
        </p:txBody>
      </p:sp>
    </p:spTree>
    <p:extLst>
      <p:ext uri="{BB962C8B-B14F-4D97-AF65-F5344CB8AC3E}">
        <p14:creationId xmlns:p14="http://schemas.microsoft.com/office/powerpoint/2010/main" val="330024416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1259890"/>
          </a:xfrm>
        </p:spPr>
        <p:txBody>
          <a:bodyPr>
            <a:noAutofit/>
          </a:bodyPr>
          <a:lstStyle/>
          <a:p>
            <a:r>
              <a:rPr lang="en-US" sz="4400" dirty="0">
                <a:solidFill>
                  <a:srgbClr val="70AD47">
                    <a:lumMod val="50000"/>
                  </a:srgbClr>
                </a:solidFill>
                <a:latin typeface="Calibri" panose="020F0502020204030204"/>
              </a:rPr>
              <a:t>Allocating Title I funds to Participating Areas and Schools</a:t>
            </a:r>
            <a:r>
              <a:rPr lang="en-US" sz="4400" dirty="0">
                <a:solidFill>
                  <a:srgbClr val="70AD47">
                    <a:lumMod val="75000"/>
                  </a:srgbClr>
                </a:solidFill>
                <a:latin typeface="Calibri" panose="020F0502020204030204"/>
              </a:rPr>
              <a:t> </a:t>
            </a:r>
            <a:endParaRPr lang="en-US" sz="4400" dirty="0"/>
          </a:p>
        </p:txBody>
      </p:sp>
      <p:sp>
        <p:nvSpPr>
          <p:cNvPr id="3" name="Subtitle 2"/>
          <p:cNvSpPr>
            <a:spLocks noGrp="1"/>
          </p:cNvSpPr>
          <p:nvPr>
            <p:ph type="subTitle" idx="1"/>
          </p:nvPr>
        </p:nvSpPr>
        <p:spPr>
          <a:xfrm>
            <a:off x="625642" y="2791327"/>
            <a:ext cx="7916779" cy="3007894"/>
          </a:xfrm>
        </p:spPr>
        <p:txBody>
          <a:bodyPr>
            <a:normAutofit/>
          </a:bodyPr>
          <a:lstStyle/>
          <a:p>
            <a:pPr lvl="0" algn="l">
              <a:spcBef>
                <a:spcPct val="0"/>
              </a:spcBef>
            </a:pPr>
            <a:r>
              <a:rPr lang="en-US" altLang="en-US" dirty="0"/>
              <a:t>An LEA must allocate Title I, Part A funds to participating school attendance areas or schools, that will enable the school to implement a </a:t>
            </a:r>
            <a:r>
              <a:rPr lang="en-US" altLang="en-US" b="1" u="sng" dirty="0"/>
              <a:t>viable </a:t>
            </a:r>
            <a:r>
              <a:rPr lang="en-US" altLang="en-US" dirty="0"/>
              <a:t>Title I academic instructional program. The allocation must be enough to operate a viable academic program that must cover all the required components for a targeted assistance or schoolwide program. </a:t>
            </a:r>
          </a:p>
          <a:p>
            <a:pPr lvl="0" algn="l">
              <a:spcBef>
                <a:spcPct val="0"/>
              </a:spcBef>
            </a:pPr>
            <a:endParaRPr lang="en-US" altLang="en-US" dirty="0"/>
          </a:p>
        </p:txBody>
      </p:sp>
    </p:spTree>
    <p:extLst>
      <p:ext uri="{BB962C8B-B14F-4D97-AF65-F5344CB8AC3E}">
        <p14:creationId xmlns:p14="http://schemas.microsoft.com/office/powerpoint/2010/main" val="363908438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1259890"/>
          </a:xfrm>
        </p:spPr>
        <p:txBody>
          <a:bodyPr>
            <a:noAutofit/>
          </a:bodyPr>
          <a:lstStyle/>
          <a:p>
            <a:r>
              <a:rPr lang="en-US" sz="4400" dirty="0">
                <a:solidFill>
                  <a:srgbClr val="70AD47">
                    <a:lumMod val="50000"/>
                  </a:srgbClr>
                </a:solidFill>
                <a:latin typeface="Calibri" panose="020F0502020204030204"/>
              </a:rPr>
              <a:t>Allocating Title I funds to Participating Areas and Schools</a:t>
            </a:r>
            <a:r>
              <a:rPr lang="en-US" sz="4400" dirty="0">
                <a:solidFill>
                  <a:srgbClr val="70AD47">
                    <a:lumMod val="75000"/>
                  </a:srgbClr>
                </a:solidFill>
                <a:latin typeface="Calibri" panose="020F0502020204030204"/>
              </a:rPr>
              <a:t> </a:t>
            </a:r>
            <a:endParaRPr lang="en-US" sz="4400" dirty="0"/>
          </a:p>
        </p:txBody>
      </p:sp>
      <p:sp>
        <p:nvSpPr>
          <p:cNvPr id="3" name="Subtitle 2"/>
          <p:cNvSpPr>
            <a:spLocks noGrp="1"/>
          </p:cNvSpPr>
          <p:nvPr>
            <p:ph type="subTitle" idx="1"/>
          </p:nvPr>
        </p:nvSpPr>
        <p:spPr>
          <a:xfrm>
            <a:off x="625642" y="2791327"/>
            <a:ext cx="7916779" cy="3007894"/>
          </a:xfrm>
        </p:spPr>
        <p:txBody>
          <a:bodyPr>
            <a:normAutofit lnSpcReduction="10000"/>
          </a:bodyPr>
          <a:lstStyle/>
          <a:p>
            <a:pPr lvl="0" algn="l">
              <a:spcBef>
                <a:spcPct val="0"/>
              </a:spcBef>
            </a:pPr>
            <a:r>
              <a:rPr lang="en-US" altLang="en-US" dirty="0" smtClean="0"/>
              <a:t>For </a:t>
            </a:r>
            <a:r>
              <a:rPr lang="en-US" altLang="en-US" dirty="0"/>
              <a:t>example, if a district only allocates $12,000 to fund a schoolwide program, then it is safe to assume that the district is implementing schoolwide requirements with state and local monies, because $12,000 is not enough to run a viable Title I academic instructional program and implement those 10 minimum requirements of a schoolwide program.</a:t>
            </a:r>
          </a:p>
          <a:p>
            <a:pPr lvl="0" algn="l">
              <a:spcBef>
                <a:spcPct val="0"/>
              </a:spcBef>
            </a:pPr>
            <a:endParaRPr lang="en-US" altLang="en-US" sz="2600" b="1" dirty="0"/>
          </a:p>
          <a:p>
            <a:pPr lvl="0" algn="l">
              <a:spcBef>
                <a:spcPct val="0"/>
              </a:spcBef>
            </a:pPr>
            <a:r>
              <a:rPr lang="en-US" altLang="en-US" sz="2600" b="1" dirty="0"/>
              <a:t>NOTE: This will be setting the district up for supplanting issues</a:t>
            </a:r>
            <a:endParaRPr lang="en-US" altLang="en-US" sz="2600" b="1" dirty="0"/>
          </a:p>
        </p:txBody>
      </p:sp>
    </p:spTree>
    <p:extLst>
      <p:ext uri="{BB962C8B-B14F-4D97-AF65-F5344CB8AC3E}">
        <p14:creationId xmlns:p14="http://schemas.microsoft.com/office/powerpoint/2010/main" val="35370768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1259890"/>
          </a:xfrm>
        </p:spPr>
        <p:txBody>
          <a:bodyPr>
            <a:noAutofit/>
          </a:bodyPr>
          <a:lstStyle/>
          <a:p>
            <a:r>
              <a:rPr lang="en-US" sz="4400" dirty="0">
                <a:solidFill>
                  <a:srgbClr val="70AD47">
                    <a:lumMod val="50000"/>
                  </a:srgbClr>
                </a:solidFill>
                <a:latin typeface="Calibri" panose="020F0502020204030204"/>
              </a:rPr>
              <a:t>Allocating Title I funds to Participating Areas and Schools</a:t>
            </a:r>
            <a:r>
              <a:rPr lang="en-US" sz="4400" dirty="0">
                <a:solidFill>
                  <a:srgbClr val="70AD47">
                    <a:lumMod val="75000"/>
                  </a:srgbClr>
                </a:solidFill>
                <a:latin typeface="Calibri" panose="020F0502020204030204"/>
              </a:rPr>
              <a:t> </a:t>
            </a:r>
            <a:endParaRPr lang="en-US" sz="4400" dirty="0"/>
          </a:p>
        </p:txBody>
      </p:sp>
      <p:sp>
        <p:nvSpPr>
          <p:cNvPr id="3" name="Subtitle 2"/>
          <p:cNvSpPr>
            <a:spLocks noGrp="1"/>
          </p:cNvSpPr>
          <p:nvPr>
            <p:ph type="subTitle" idx="1"/>
          </p:nvPr>
        </p:nvSpPr>
        <p:spPr>
          <a:xfrm>
            <a:off x="625642" y="2791327"/>
            <a:ext cx="7916779" cy="3007894"/>
          </a:xfrm>
        </p:spPr>
        <p:txBody>
          <a:bodyPr>
            <a:normAutofit lnSpcReduction="10000"/>
          </a:bodyPr>
          <a:lstStyle/>
          <a:p>
            <a:pPr algn="l"/>
            <a:r>
              <a:rPr lang="en-US" dirty="0"/>
              <a:t>The keyword is </a:t>
            </a:r>
            <a:r>
              <a:rPr lang="en-US" b="1" dirty="0" smtClean="0"/>
              <a:t>viable. </a:t>
            </a:r>
            <a:r>
              <a:rPr lang="en-US" dirty="0" smtClean="0"/>
              <a:t>While </a:t>
            </a:r>
            <a:r>
              <a:rPr lang="en-US" dirty="0"/>
              <a:t>US ED does not provide a specific dollar amount that qualifies as a viable </a:t>
            </a:r>
            <a:r>
              <a:rPr lang="en-US" dirty="0" smtClean="0"/>
              <a:t>amount. </a:t>
            </a:r>
            <a:r>
              <a:rPr lang="en-US" dirty="0"/>
              <a:t>P</a:t>
            </a:r>
            <a:r>
              <a:rPr lang="en-US" dirty="0" smtClean="0"/>
              <a:t>olicy </a:t>
            </a:r>
            <a:r>
              <a:rPr lang="en-US" dirty="0"/>
              <a:t>letters from them have denied states to allow an allocation of only $30,000 to $40,000 to Title I </a:t>
            </a:r>
            <a:r>
              <a:rPr lang="en-US" dirty="0" smtClean="0"/>
              <a:t>schools, </a:t>
            </a:r>
            <a:r>
              <a:rPr lang="en-US" dirty="0"/>
              <a:t>because a Title I </a:t>
            </a:r>
            <a:r>
              <a:rPr lang="en-US" dirty="0" smtClean="0"/>
              <a:t>instructional </a:t>
            </a:r>
            <a:r>
              <a:rPr lang="en-US" dirty="0"/>
              <a:t>academic program more than likely cannot be provided with this small dollar </a:t>
            </a:r>
            <a:r>
              <a:rPr lang="en-US" dirty="0" smtClean="0"/>
              <a:t>amount. In </a:t>
            </a:r>
            <a:r>
              <a:rPr lang="en-US" dirty="0"/>
              <a:t>other words, the required components of the Title I program may have to be covered with state or local funds which may lead to supplanting issues. </a:t>
            </a:r>
          </a:p>
        </p:txBody>
      </p:sp>
    </p:spTree>
    <p:extLst>
      <p:ext uri="{BB962C8B-B14F-4D97-AF65-F5344CB8AC3E}">
        <p14:creationId xmlns:p14="http://schemas.microsoft.com/office/powerpoint/2010/main" val="408978638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1259890"/>
          </a:xfrm>
        </p:spPr>
        <p:txBody>
          <a:bodyPr>
            <a:noAutofit/>
          </a:bodyPr>
          <a:lstStyle/>
          <a:p>
            <a:r>
              <a:rPr lang="en-US" sz="4400" dirty="0">
                <a:solidFill>
                  <a:srgbClr val="70AD47">
                    <a:lumMod val="50000"/>
                  </a:srgbClr>
                </a:solidFill>
                <a:latin typeface="Calibri" panose="020F0502020204030204"/>
              </a:rPr>
              <a:t>Allocating Title I funds to Participating Areas and Schools</a:t>
            </a:r>
            <a:r>
              <a:rPr lang="en-US" sz="4400" dirty="0">
                <a:solidFill>
                  <a:srgbClr val="70AD47">
                    <a:lumMod val="75000"/>
                  </a:srgbClr>
                </a:solidFill>
                <a:latin typeface="Calibri" panose="020F0502020204030204"/>
              </a:rPr>
              <a:t> </a:t>
            </a:r>
            <a:endParaRPr lang="en-US" sz="4400" dirty="0"/>
          </a:p>
        </p:txBody>
      </p:sp>
      <p:sp>
        <p:nvSpPr>
          <p:cNvPr id="3" name="Subtitle 2"/>
          <p:cNvSpPr>
            <a:spLocks noGrp="1"/>
          </p:cNvSpPr>
          <p:nvPr>
            <p:ph type="subTitle" idx="1"/>
          </p:nvPr>
        </p:nvSpPr>
        <p:spPr>
          <a:xfrm>
            <a:off x="625642" y="2791327"/>
            <a:ext cx="7916779" cy="3007894"/>
          </a:xfrm>
        </p:spPr>
        <p:txBody>
          <a:bodyPr>
            <a:normAutofit/>
          </a:bodyPr>
          <a:lstStyle/>
          <a:p>
            <a:pPr algn="l"/>
            <a:r>
              <a:rPr lang="en-US" dirty="0"/>
              <a:t>As you are running the enrollment and poverty numbers to determine which schools you will be serving in FY16, be sure each school will receive enough Title I, Part A funds to run a </a:t>
            </a:r>
            <a:r>
              <a:rPr lang="en-US" b="1" u="sng" dirty="0"/>
              <a:t>viable</a:t>
            </a:r>
            <a:r>
              <a:rPr lang="en-US" dirty="0"/>
              <a:t> program.  This is going to be extremely important if your district is planning to add schools that were not served in the past</a:t>
            </a:r>
            <a:endParaRPr lang="en-US" dirty="0"/>
          </a:p>
        </p:txBody>
      </p:sp>
    </p:spTree>
    <p:extLst>
      <p:ext uri="{BB962C8B-B14F-4D97-AF65-F5344CB8AC3E}">
        <p14:creationId xmlns:p14="http://schemas.microsoft.com/office/powerpoint/2010/main" val="139105339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a:solidFill>
                  <a:schemeClr val="accent6">
                    <a:lumMod val="50000"/>
                  </a:schemeClr>
                </a:solidFill>
                <a:latin typeface="+mn-lt"/>
                <a:cs typeface="Helvetica" pitchFamily="34" charset="0"/>
              </a:rPr>
              <a:t>Examples of </a:t>
            </a:r>
            <a:r>
              <a:rPr lang="en-US" dirty="0" smtClean="0">
                <a:solidFill>
                  <a:schemeClr val="accent6">
                    <a:lumMod val="50000"/>
                  </a:schemeClr>
                </a:solidFill>
                <a:latin typeface="+mn-lt"/>
                <a:cs typeface="Helvetica" pitchFamily="34" charset="0"/>
              </a:rPr>
              <a:t>Ranking</a:t>
            </a:r>
            <a:endParaRPr lang="en-US" dirty="0">
              <a:latin typeface="+mn-lt"/>
            </a:endParaRPr>
          </a:p>
        </p:txBody>
      </p:sp>
      <p:sp>
        <p:nvSpPr>
          <p:cNvPr id="3" name="Content Placeholder 2"/>
          <p:cNvSpPr>
            <a:spLocks noGrp="1"/>
          </p:cNvSpPr>
          <p:nvPr>
            <p:ph idx="1"/>
          </p:nvPr>
        </p:nvSpPr>
        <p:spPr/>
        <p:txBody>
          <a:bodyPr/>
          <a:lstStyle/>
          <a:p>
            <a:pPr eaLnBrk="1" hangingPunct="1">
              <a:spcBef>
                <a:spcPct val="0"/>
              </a:spcBef>
              <a:buFont typeface="Wingdings" pitchFamily="2" charset="2"/>
              <a:buChar char="§"/>
              <a:defRPr/>
            </a:pPr>
            <a:r>
              <a:rPr lang="en-US" sz="2400" b="1" dirty="0">
                <a:solidFill>
                  <a:prstClr val="black"/>
                </a:solidFill>
                <a:hlinkClick r:id="rId2" action="ppaction://hlinkfile"/>
              </a:rPr>
              <a:t>Ranking of Schools In A School District On A Districtwide Basis  </a:t>
            </a:r>
            <a:endParaRPr lang="en-US" sz="2400" b="1" dirty="0">
              <a:solidFill>
                <a:prstClr val="black"/>
              </a:solidFill>
              <a:hlinkClick r:id="rId3" action="ppaction://hlinkfile"/>
            </a:endParaRPr>
          </a:p>
          <a:p>
            <a:pPr marL="0" indent="0" eaLnBrk="1" hangingPunct="1">
              <a:spcBef>
                <a:spcPct val="0"/>
              </a:spcBef>
              <a:buFont typeface="Arial" charset="0"/>
              <a:buNone/>
              <a:defRPr/>
            </a:pPr>
            <a:endParaRPr lang="en-US" sz="2400" dirty="0" smtClean="0">
              <a:solidFill>
                <a:prstClr val="black"/>
              </a:solidFill>
              <a:hlinkClick r:id="rId3" action="ppaction://hlinkfile"/>
            </a:endParaRPr>
          </a:p>
          <a:p>
            <a:pPr marL="0" indent="0" eaLnBrk="1" hangingPunct="1">
              <a:spcBef>
                <a:spcPct val="0"/>
              </a:spcBef>
              <a:buFont typeface="Arial" charset="0"/>
              <a:buNone/>
              <a:defRPr/>
            </a:pPr>
            <a:endParaRPr lang="en-US" sz="2400" dirty="0">
              <a:solidFill>
                <a:prstClr val="black"/>
              </a:solidFill>
              <a:hlinkClick r:id="rId3" action="ppaction://hlinkfile"/>
            </a:endParaRPr>
          </a:p>
          <a:p>
            <a:pPr eaLnBrk="1" hangingPunct="1">
              <a:spcBef>
                <a:spcPct val="0"/>
              </a:spcBef>
              <a:buFont typeface="Wingdings" pitchFamily="2" charset="2"/>
              <a:buChar char="§"/>
              <a:defRPr/>
            </a:pPr>
            <a:r>
              <a:rPr lang="en-US" sz="2400" b="1" dirty="0">
                <a:solidFill>
                  <a:prstClr val="black"/>
                </a:solidFill>
                <a:hlinkClick r:id="rId4" action="ppaction://hlinkfile"/>
              </a:rPr>
              <a:t>Ranking of Schools In A School District By Grade Span</a:t>
            </a:r>
            <a:endParaRPr lang="en-US" sz="2400" b="1" dirty="0">
              <a:solidFill>
                <a:prstClr val="black"/>
              </a:solidFill>
              <a:hlinkClick r:id="rId5" action="ppaction://hlinkfile"/>
            </a:endParaRPr>
          </a:p>
          <a:p>
            <a:pPr>
              <a:defRPr/>
            </a:pPr>
            <a:endParaRPr lang="en-US" dirty="0"/>
          </a:p>
        </p:txBody>
      </p:sp>
    </p:spTree>
    <p:extLst>
      <p:ext uri="{BB962C8B-B14F-4D97-AF65-F5344CB8AC3E}">
        <p14:creationId xmlns:p14="http://schemas.microsoft.com/office/powerpoint/2010/main" val="355734126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a:solidFill>
                  <a:schemeClr val="accent6">
                    <a:lumMod val="50000"/>
                  </a:schemeClr>
                </a:solidFill>
                <a:latin typeface="+mn-lt"/>
                <a:cs typeface="Helvetica" pitchFamily="34" charset="0"/>
              </a:rPr>
              <a:t>Feeder Patterns</a:t>
            </a:r>
          </a:p>
        </p:txBody>
      </p:sp>
      <p:sp>
        <p:nvSpPr>
          <p:cNvPr id="3" name="Content Placeholder 2"/>
          <p:cNvSpPr>
            <a:spLocks noGrp="1"/>
          </p:cNvSpPr>
          <p:nvPr>
            <p:ph idx="1"/>
          </p:nvPr>
        </p:nvSpPr>
        <p:spPr/>
        <p:txBody>
          <a:bodyPr/>
          <a:lstStyle/>
          <a:p>
            <a:pPr marL="0" indent="0" fontAlgn="auto">
              <a:spcBef>
                <a:spcPts val="0"/>
              </a:spcBef>
              <a:spcAft>
                <a:spcPts val="0"/>
              </a:spcAft>
              <a:buFont typeface="Arial" charset="0"/>
              <a:buNone/>
              <a:defRPr/>
            </a:pPr>
            <a:r>
              <a:rPr lang="en-US" sz="2400" b="1" dirty="0" smtClean="0"/>
              <a:t>When </a:t>
            </a:r>
            <a:r>
              <a:rPr lang="en-US" sz="2400" b="1" dirty="0"/>
              <a:t>an LEA elects to use the feeder pattern, the LEA may </a:t>
            </a:r>
            <a:endParaRPr lang="en-US" sz="2400" b="1" dirty="0" smtClean="0"/>
          </a:p>
          <a:p>
            <a:pPr marL="0" indent="0" fontAlgn="auto">
              <a:spcBef>
                <a:spcPts val="0"/>
              </a:spcBef>
              <a:spcAft>
                <a:spcPts val="0"/>
              </a:spcAft>
              <a:buFont typeface="Arial" charset="0"/>
              <a:buNone/>
              <a:defRPr/>
            </a:pPr>
            <a:endParaRPr lang="en-US" sz="2400" b="1" dirty="0" smtClean="0"/>
          </a:p>
          <a:p>
            <a:pPr fontAlgn="auto">
              <a:spcBef>
                <a:spcPts val="0"/>
              </a:spcBef>
              <a:spcAft>
                <a:spcPts val="0"/>
              </a:spcAft>
              <a:buFont typeface="Wingdings" pitchFamily="2" charset="2"/>
              <a:buChar char="§"/>
              <a:defRPr/>
            </a:pPr>
            <a:r>
              <a:rPr lang="en-US" sz="2400" dirty="0" smtClean="0"/>
              <a:t>Determines </a:t>
            </a:r>
            <a:r>
              <a:rPr lang="en-US" sz="2400" dirty="0"/>
              <a:t>the districtwide average of poverty </a:t>
            </a:r>
            <a:r>
              <a:rPr lang="en-US" sz="2400" dirty="0" smtClean="0"/>
              <a:t>based on </a:t>
            </a:r>
            <a:r>
              <a:rPr lang="en-US" sz="2400" dirty="0"/>
              <a:t>all of the schools for which the district is using actual </a:t>
            </a:r>
            <a:r>
              <a:rPr lang="en-US" sz="2400" dirty="0" smtClean="0"/>
              <a:t>poverty </a:t>
            </a:r>
            <a:r>
              <a:rPr lang="en-US" sz="2400" dirty="0"/>
              <a:t>data; </a:t>
            </a:r>
            <a:r>
              <a:rPr lang="en-US" sz="2400" dirty="0" smtClean="0"/>
              <a:t>and</a:t>
            </a:r>
          </a:p>
          <a:p>
            <a:pPr fontAlgn="auto">
              <a:spcBef>
                <a:spcPts val="0"/>
              </a:spcBef>
              <a:spcAft>
                <a:spcPts val="0"/>
              </a:spcAft>
              <a:buFont typeface="Wingdings" pitchFamily="2" charset="2"/>
              <a:buChar char="§"/>
              <a:defRPr/>
            </a:pPr>
            <a:r>
              <a:rPr lang="en-US" sz="2400" dirty="0" smtClean="0"/>
              <a:t>Uses </a:t>
            </a:r>
            <a:r>
              <a:rPr lang="en-US" sz="2400" dirty="0"/>
              <a:t>this districtwide average to rank all of the attendance areas or schools in the </a:t>
            </a:r>
            <a:r>
              <a:rPr lang="en-US" sz="2400" dirty="0" smtClean="0"/>
              <a:t>district</a:t>
            </a:r>
            <a:endParaRPr lang="en-US" sz="2400" dirty="0"/>
          </a:p>
          <a:p>
            <a:pPr marL="0" indent="0" fontAlgn="auto">
              <a:spcBef>
                <a:spcPts val="0"/>
              </a:spcBef>
              <a:spcAft>
                <a:spcPts val="0"/>
              </a:spcAft>
              <a:buFont typeface="Arial" charset="0"/>
              <a:buNone/>
              <a:defRPr/>
            </a:pPr>
            <a:endParaRPr lang="en-US" sz="2800" dirty="0"/>
          </a:p>
          <a:p>
            <a:pPr marL="0" indent="0" eaLnBrk="1" hangingPunct="1">
              <a:spcBef>
                <a:spcPct val="0"/>
              </a:spcBef>
              <a:buFont typeface="Arial" charset="0"/>
              <a:buNone/>
              <a:defRPr/>
            </a:pPr>
            <a:endParaRPr lang="en-US" sz="2800" dirty="0" smtClean="0">
              <a:solidFill>
                <a:prstClr val="black"/>
              </a:solidFill>
              <a:hlinkClick r:id="rId2" action="ppaction://hlinkfile"/>
            </a:endParaRPr>
          </a:p>
          <a:p>
            <a:pPr marL="0" indent="0" eaLnBrk="1" hangingPunct="1">
              <a:spcBef>
                <a:spcPct val="0"/>
              </a:spcBef>
              <a:buFont typeface="Arial" charset="0"/>
              <a:buNone/>
              <a:defRPr/>
            </a:pPr>
            <a:endParaRPr lang="en-US" sz="1400" dirty="0">
              <a:solidFill>
                <a:prstClr val="black"/>
              </a:solidFill>
              <a:hlinkClick r:id="rId2" action="ppaction://hlinkfile"/>
            </a:endParaRPr>
          </a:p>
          <a:p>
            <a:pPr>
              <a:defRPr/>
            </a:pPr>
            <a:endParaRPr lang="en-US" dirty="0"/>
          </a:p>
        </p:txBody>
      </p:sp>
    </p:spTree>
    <p:extLst>
      <p:ext uri="{BB962C8B-B14F-4D97-AF65-F5344CB8AC3E}">
        <p14:creationId xmlns:p14="http://schemas.microsoft.com/office/powerpoint/2010/main" val="236681732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a:solidFill>
                  <a:schemeClr val="accent6">
                    <a:lumMod val="50000"/>
                  </a:schemeClr>
                </a:solidFill>
                <a:latin typeface="+mn-lt"/>
                <a:cs typeface="Helvetica" pitchFamily="34" charset="0"/>
              </a:rPr>
              <a:t>Feeder Patterns</a:t>
            </a:r>
          </a:p>
        </p:txBody>
      </p:sp>
      <p:sp>
        <p:nvSpPr>
          <p:cNvPr id="3" name="Content Placeholder 2"/>
          <p:cNvSpPr>
            <a:spLocks noGrp="1"/>
          </p:cNvSpPr>
          <p:nvPr>
            <p:ph idx="1"/>
          </p:nvPr>
        </p:nvSpPr>
        <p:spPr/>
        <p:txBody>
          <a:bodyPr/>
          <a:lstStyle/>
          <a:p>
            <a:pPr marL="0" indent="0" fontAlgn="auto">
              <a:spcBef>
                <a:spcPts val="0"/>
              </a:spcBef>
              <a:spcAft>
                <a:spcPts val="0"/>
              </a:spcAft>
              <a:buFont typeface="Arial" charset="0"/>
              <a:buNone/>
              <a:defRPr/>
            </a:pPr>
            <a:r>
              <a:rPr lang="en-US" sz="2400" dirty="0" smtClean="0"/>
              <a:t>If </a:t>
            </a:r>
            <a:r>
              <a:rPr lang="en-US" sz="2400" dirty="0"/>
              <a:t>an LEA serves attendance areas or schools below a </a:t>
            </a:r>
            <a:r>
              <a:rPr lang="en-US" sz="2400" dirty="0" smtClean="0"/>
              <a:t>35-percent poverty </a:t>
            </a:r>
            <a:r>
              <a:rPr lang="en-US" sz="2400" dirty="0"/>
              <a:t>rate, the district's allocation per low-income child must be based on the actual number of low-income children in the feeder schools, and the projected number in the feeder pattern receiving </a:t>
            </a:r>
            <a:r>
              <a:rPr lang="en-US" sz="2400" dirty="0" smtClean="0"/>
              <a:t>schools</a:t>
            </a:r>
            <a:endParaRPr lang="en-US" sz="2400" dirty="0"/>
          </a:p>
          <a:p>
            <a:pPr fontAlgn="auto">
              <a:spcBef>
                <a:spcPts val="0"/>
              </a:spcBef>
              <a:spcAft>
                <a:spcPts val="0"/>
              </a:spcAft>
              <a:buFont typeface="Arial" charset="0"/>
              <a:buNone/>
              <a:defRPr/>
            </a:pPr>
            <a:endParaRPr lang="en-US" sz="2800" dirty="0"/>
          </a:p>
          <a:p>
            <a:pPr marL="0" indent="0" eaLnBrk="1" hangingPunct="1">
              <a:spcBef>
                <a:spcPct val="0"/>
              </a:spcBef>
              <a:buFont typeface="Arial" charset="0"/>
              <a:buNone/>
              <a:defRPr/>
            </a:pPr>
            <a:endParaRPr lang="en-US" sz="2800" dirty="0" smtClean="0">
              <a:solidFill>
                <a:prstClr val="black"/>
              </a:solidFill>
              <a:hlinkClick r:id="rId2" action="ppaction://hlinkfile"/>
            </a:endParaRPr>
          </a:p>
          <a:p>
            <a:pPr marL="0" indent="0" eaLnBrk="1" hangingPunct="1">
              <a:spcBef>
                <a:spcPct val="0"/>
              </a:spcBef>
              <a:buFont typeface="Arial" charset="0"/>
              <a:buNone/>
              <a:defRPr/>
            </a:pPr>
            <a:endParaRPr lang="en-US" sz="1400" dirty="0">
              <a:solidFill>
                <a:prstClr val="black"/>
              </a:solidFill>
              <a:hlinkClick r:id="rId2" action="ppaction://hlinkfile"/>
            </a:endParaRPr>
          </a:p>
          <a:p>
            <a:pPr>
              <a:defRPr/>
            </a:pPr>
            <a:endParaRPr lang="en-US" dirty="0"/>
          </a:p>
        </p:txBody>
      </p:sp>
    </p:spTree>
    <p:extLst>
      <p:ext uri="{BB962C8B-B14F-4D97-AF65-F5344CB8AC3E}">
        <p14:creationId xmlns:p14="http://schemas.microsoft.com/office/powerpoint/2010/main" val="190299961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a:solidFill>
                  <a:schemeClr val="accent6">
                    <a:lumMod val="50000"/>
                  </a:schemeClr>
                </a:solidFill>
                <a:latin typeface="+mn-lt"/>
                <a:cs typeface="Helvetica" pitchFamily="34" charset="0"/>
              </a:rPr>
              <a:t>Feeder Patterns</a:t>
            </a:r>
          </a:p>
        </p:txBody>
      </p:sp>
      <p:sp>
        <p:nvSpPr>
          <p:cNvPr id="38915" name="Content Placeholder 2"/>
          <p:cNvSpPr>
            <a:spLocks noGrp="1"/>
          </p:cNvSpPr>
          <p:nvPr>
            <p:ph idx="1"/>
          </p:nvPr>
        </p:nvSpPr>
        <p:spPr/>
        <p:txBody>
          <a:bodyPr/>
          <a:lstStyle/>
          <a:p>
            <a:pPr marL="0" indent="0">
              <a:buFont typeface="Arial" charset="0"/>
              <a:buNone/>
            </a:pPr>
            <a:endParaRPr lang="en-US" altLang="en-US" sz="2800" dirty="0" smtClean="0">
              <a:hlinkClick r:id="rId2" action="ppaction://hlinkfile"/>
            </a:endParaRPr>
          </a:p>
          <a:p>
            <a:pPr marL="0" indent="0">
              <a:buFont typeface="Arial" charset="0"/>
              <a:buNone/>
            </a:pPr>
            <a:r>
              <a:rPr lang="en-US" altLang="en-US" sz="2800" dirty="0" smtClean="0">
                <a:solidFill>
                  <a:srgbClr val="0033CC"/>
                </a:solidFill>
                <a:hlinkClick r:id="rId2" action="ppaction://hlinkfile"/>
              </a:rPr>
              <a:t>EXAMPLE OF FEEDER PATTERN</a:t>
            </a:r>
            <a:endParaRPr lang="en-US" altLang="en-US" sz="2800" dirty="0" smtClean="0">
              <a:solidFill>
                <a:srgbClr val="0033CC"/>
              </a:solidFill>
            </a:endParaRPr>
          </a:p>
        </p:txBody>
      </p:sp>
    </p:spTree>
    <p:extLst>
      <p:ext uri="{BB962C8B-B14F-4D97-AF65-F5344CB8AC3E}">
        <p14:creationId xmlns:p14="http://schemas.microsoft.com/office/powerpoint/2010/main" val="15980237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solidFill>
                  <a:schemeClr val="accent6">
                    <a:lumMod val="50000"/>
                  </a:schemeClr>
                </a:solidFill>
                <a:latin typeface="+mn-lt"/>
                <a:cs typeface="Helvetica" pitchFamily="34" charset="0"/>
              </a:rPr>
              <a:t>Purpose</a:t>
            </a:r>
            <a:endParaRPr lang="en-US" dirty="0">
              <a:solidFill>
                <a:schemeClr val="accent6">
                  <a:lumMod val="50000"/>
                </a:schemeClr>
              </a:solidFill>
              <a:latin typeface="+mn-lt"/>
              <a:cs typeface="Helvetica" pitchFamily="34" charset="0"/>
            </a:endParaRPr>
          </a:p>
        </p:txBody>
      </p:sp>
      <p:sp>
        <p:nvSpPr>
          <p:cNvPr id="7171" name="Content Placeholder 2"/>
          <p:cNvSpPr>
            <a:spLocks noGrp="1"/>
          </p:cNvSpPr>
          <p:nvPr>
            <p:ph idx="1"/>
          </p:nvPr>
        </p:nvSpPr>
        <p:spPr/>
        <p:txBody>
          <a:bodyPr>
            <a:normAutofit/>
          </a:bodyPr>
          <a:lstStyle/>
          <a:p>
            <a:pPr marL="0" indent="0">
              <a:buFont typeface="Arial" charset="0"/>
              <a:buNone/>
            </a:pPr>
            <a:r>
              <a:rPr lang="en-US" altLang="en-US" sz="2400" dirty="0" smtClean="0"/>
              <a:t>To review how local educational agencies (LEAs) identify eligible Title l school attendance areas and schools and allocate funds to those attendance areas and schools based on the requirement in Title l, part A, section 1113 of the Elementary and Secondary Education Act of 1965 (ESEA) </a:t>
            </a:r>
          </a:p>
        </p:txBody>
      </p:sp>
    </p:spTree>
    <p:extLst>
      <p:ext uri="{BB962C8B-B14F-4D97-AF65-F5344CB8AC3E}">
        <p14:creationId xmlns:p14="http://schemas.microsoft.com/office/powerpoint/2010/main" val="4231759349"/>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solidFill>
                  <a:schemeClr val="accent6">
                    <a:lumMod val="50000"/>
                  </a:schemeClr>
                </a:solidFill>
                <a:latin typeface="+mn-lt"/>
                <a:cs typeface="Helvetica" pitchFamily="34" charset="0"/>
              </a:rPr>
              <a:t>125-Percent </a:t>
            </a:r>
            <a:r>
              <a:rPr lang="en-US" dirty="0">
                <a:solidFill>
                  <a:schemeClr val="accent6">
                    <a:lumMod val="50000"/>
                  </a:schemeClr>
                </a:solidFill>
                <a:latin typeface="+mn-lt"/>
                <a:cs typeface="Helvetica" pitchFamily="34" charset="0"/>
              </a:rPr>
              <a:t>Rule</a:t>
            </a:r>
          </a:p>
        </p:txBody>
      </p:sp>
      <p:sp>
        <p:nvSpPr>
          <p:cNvPr id="3" name="Content Placeholder 2"/>
          <p:cNvSpPr>
            <a:spLocks noGrp="1"/>
          </p:cNvSpPr>
          <p:nvPr>
            <p:ph idx="1"/>
          </p:nvPr>
        </p:nvSpPr>
        <p:spPr/>
        <p:txBody>
          <a:bodyPr>
            <a:normAutofit/>
          </a:bodyPr>
          <a:lstStyle/>
          <a:p>
            <a:pPr marL="0" indent="0" fontAlgn="auto">
              <a:spcBef>
                <a:spcPts val="0"/>
              </a:spcBef>
              <a:spcAft>
                <a:spcPts val="0"/>
              </a:spcAft>
              <a:buFont typeface="Arial" charset="0"/>
              <a:buNone/>
              <a:defRPr/>
            </a:pPr>
            <a:r>
              <a:rPr lang="en-US" sz="2400" b="1" dirty="0" smtClean="0">
                <a:solidFill>
                  <a:prstClr val="black"/>
                </a:solidFill>
              </a:rPr>
              <a:t>What </a:t>
            </a:r>
            <a:r>
              <a:rPr lang="en-US" sz="2400" b="1" dirty="0">
                <a:solidFill>
                  <a:prstClr val="black"/>
                </a:solidFill>
              </a:rPr>
              <a:t>is the </a:t>
            </a:r>
            <a:r>
              <a:rPr lang="en-US" sz="2400" b="1" dirty="0" smtClean="0">
                <a:solidFill>
                  <a:prstClr val="black"/>
                </a:solidFill>
              </a:rPr>
              <a:t>125-Percent </a:t>
            </a:r>
            <a:r>
              <a:rPr lang="en-US" sz="2400" b="1" dirty="0">
                <a:solidFill>
                  <a:prstClr val="black"/>
                </a:solidFill>
              </a:rPr>
              <a:t>rule?</a:t>
            </a:r>
          </a:p>
          <a:p>
            <a:pPr marL="609384" indent="-609384" fontAlgn="auto">
              <a:spcBef>
                <a:spcPts val="0"/>
              </a:spcBef>
              <a:spcAft>
                <a:spcPts val="0"/>
              </a:spcAft>
              <a:defRPr/>
            </a:pPr>
            <a:endParaRPr lang="en-US" sz="2400" dirty="0">
              <a:solidFill>
                <a:prstClr val="black"/>
              </a:solidFill>
            </a:endParaRPr>
          </a:p>
          <a:p>
            <a:pPr fontAlgn="auto">
              <a:spcBef>
                <a:spcPts val="0"/>
              </a:spcBef>
              <a:spcAft>
                <a:spcPts val="0"/>
              </a:spcAft>
              <a:buFont typeface="Wingdings" pitchFamily="2" charset="2"/>
              <a:buChar char="§"/>
              <a:defRPr/>
            </a:pPr>
            <a:r>
              <a:rPr lang="en-US" sz="2400" dirty="0" smtClean="0">
                <a:solidFill>
                  <a:prstClr val="black"/>
                </a:solidFill>
              </a:rPr>
              <a:t>If </a:t>
            </a:r>
            <a:r>
              <a:rPr lang="en-US" sz="2400" dirty="0">
                <a:solidFill>
                  <a:prstClr val="black"/>
                </a:solidFill>
              </a:rPr>
              <a:t>an LEA serves any areas or schools below </a:t>
            </a:r>
            <a:r>
              <a:rPr lang="en-US" sz="2400" dirty="0" smtClean="0">
                <a:solidFill>
                  <a:prstClr val="black"/>
                </a:solidFill>
              </a:rPr>
              <a:t>35-percent </a:t>
            </a:r>
            <a:r>
              <a:rPr lang="en-US" sz="2400" dirty="0">
                <a:solidFill>
                  <a:prstClr val="black"/>
                </a:solidFill>
              </a:rPr>
              <a:t>poverty, the LEA must allocate to </a:t>
            </a:r>
            <a:r>
              <a:rPr lang="en-US" sz="2400" u="sng" dirty="0">
                <a:solidFill>
                  <a:prstClr val="black"/>
                </a:solidFill>
              </a:rPr>
              <a:t>all</a:t>
            </a:r>
            <a:r>
              <a:rPr lang="en-US" sz="2400" dirty="0">
                <a:solidFill>
                  <a:prstClr val="black"/>
                </a:solidFill>
              </a:rPr>
              <a:t> its participating areas or schools an amount </a:t>
            </a:r>
            <a:r>
              <a:rPr lang="en-US" sz="2400" dirty="0" smtClean="0">
                <a:solidFill>
                  <a:prstClr val="black"/>
                </a:solidFill>
              </a:rPr>
              <a:t>for </a:t>
            </a:r>
            <a:r>
              <a:rPr lang="en-US" sz="2400" dirty="0">
                <a:solidFill>
                  <a:prstClr val="black"/>
                </a:solidFill>
              </a:rPr>
              <a:t>each low-income child in each participating school attendance area or school that is </a:t>
            </a:r>
            <a:r>
              <a:rPr lang="en-US" sz="2400" dirty="0" smtClean="0">
                <a:solidFill>
                  <a:prstClr val="black"/>
                </a:solidFill>
              </a:rPr>
              <a:t>at </a:t>
            </a:r>
            <a:r>
              <a:rPr lang="en-US" sz="2400" dirty="0">
                <a:solidFill>
                  <a:prstClr val="black"/>
                </a:solidFill>
              </a:rPr>
              <a:t>least </a:t>
            </a:r>
            <a:r>
              <a:rPr lang="en-US" sz="2400" dirty="0" smtClean="0">
                <a:solidFill>
                  <a:prstClr val="black"/>
                </a:solidFill>
              </a:rPr>
              <a:t>125-percent </a:t>
            </a:r>
            <a:r>
              <a:rPr lang="en-US" sz="2400" dirty="0">
                <a:solidFill>
                  <a:prstClr val="black"/>
                </a:solidFill>
              </a:rPr>
              <a:t>of the LEA's allocation per </a:t>
            </a:r>
            <a:r>
              <a:rPr lang="en-US" sz="2400" dirty="0" smtClean="0">
                <a:solidFill>
                  <a:prstClr val="black"/>
                </a:solidFill>
              </a:rPr>
              <a:t>low-income child</a:t>
            </a:r>
            <a:endParaRPr lang="en-US" sz="2400" dirty="0">
              <a:solidFill>
                <a:prstClr val="black"/>
              </a:solidFill>
            </a:endParaRPr>
          </a:p>
        </p:txBody>
      </p:sp>
    </p:spTree>
    <p:extLst>
      <p:ext uri="{BB962C8B-B14F-4D97-AF65-F5344CB8AC3E}">
        <p14:creationId xmlns:p14="http://schemas.microsoft.com/office/powerpoint/2010/main" val="343018508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solidFill>
                  <a:schemeClr val="accent6">
                    <a:lumMod val="50000"/>
                  </a:schemeClr>
                </a:solidFill>
                <a:latin typeface="+mn-lt"/>
                <a:cs typeface="Helvetica" pitchFamily="34" charset="0"/>
              </a:rPr>
              <a:t>125-Percent </a:t>
            </a:r>
            <a:r>
              <a:rPr lang="en-US" dirty="0">
                <a:solidFill>
                  <a:schemeClr val="accent6">
                    <a:lumMod val="50000"/>
                  </a:schemeClr>
                </a:solidFill>
                <a:latin typeface="+mn-lt"/>
                <a:cs typeface="Helvetica" pitchFamily="34" charset="0"/>
              </a:rPr>
              <a:t>Rule</a:t>
            </a:r>
          </a:p>
        </p:txBody>
      </p:sp>
      <p:sp>
        <p:nvSpPr>
          <p:cNvPr id="3" name="Content Placeholder 2"/>
          <p:cNvSpPr>
            <a:spLocks noGrp="1"/>
          </p:cNvSpPr>
          <p:nvPr>
            <p:ph idx="1"/>
          </p:nvPr>
        </p:nvSpPr>
        <p:spPr/>
        <p:txBody>
          <a:bodyPr>
            <a:normAutofit/>
          </a:bodyPr>
          <a:lstStyle/>
          <a:p>
            <a:pPr marL="0" indent="0" fontAlgn="auto">
              <a:spcBef>
                <a:spcPts val="0"/>
              </a:spcBef>
              <a:spcAft>
                <a:spcPts val="0"/>
              </a:spcAft>
              <a:buFont typeface="Arial" charset="0"/>
              <a:buNone/>
              <a:defRPr/>
            </a:pPr>
            <a:r>
              <a:rPr lang="en-US" sz="2400" b="1" dirty="0" smtClean="0">
                <a:solidFill>
                  <a:prstClr val="black"/>
                </a:solidFill>
              </a:rPr>
              <a:t>What </a:t>
            </a:r>
            <a:r>
              <a:rPr lang="en-US" sz="2400" b="1" dirty="0">
                <a:solidFill>
                  <a:prstClr val="black"/>
                </a:solidFill>
              </a:rPr>
              <a:t>is the </a:t>
            </a:r>
            <a:r>
              <a:rPr lang="en-US" sz="2400" b="1" dirty="0" smtClean="0">
                <a:solidFill>
                  <a:prstClr val="black"/>
                </a:solidFill>
              </a:rPr>
              <a:t>125-Percent </a:t>
            </a:r>
            <a:r>
              <a:rPr lang="en-US" sz="2400" b="1" dirty="0">
                <a:solidFill>
                  <a:prstClr val="black"/>
                </a:solidFill>
              </a:rPr>
              <a:t>rule?</a:t>
            </a:r>
          </a:p>
          <a:p>
            <a:pPr marL="609384" indent="-609384" fontAlgn="auto">
              <a:spcBef>
                <a:spcPts val="0"/>
              </a:spcBef>
              <a:spcAft>
                <a:spcPts val="0"/>
              </a:spcAft>
              <a:defRPr/>
            </a:pPr>
            <a:endParaRPr lang="en-US" sz="2400" dirty="0">
              <a:solidFill>
                <a:prstClr val="black"/>
              </a:solidFill>
            </a:endParaRPr>
          </a:p>
          <a:p>
            <a:pPr fontAlgn="auto">
              <a:spcBef>
                <a:spcPts val="0"/>
              </a:spcBef>
              <a:spcAft>
                <a:spcPts val="0"/>
              </a:spcAft>
              <a:buFont typeface="Wingdings" pitchFamily="2" charset="2"/>
              <a:buChar char="§"/>
              <a:defRPr/>
            </a:pPr>
            <a:r>
              <a:rPr lang="en-US" sz="2400" dirty="0">
                <a:solidFill>
                  <a:prstClr val="black"/>
                </a:solidFill>
              </a:rPr>
              <a:t>An LEA's allocation per low-income child is the total LEA allocation under Title I, Part A, subpart 2 divided by the number of low-income children </a:t>
            </a:r>
            <a:r>
              <a:rPr lang="en-US" sz="2400" dirty="0" smtClean="0">
                <a:solidFill>
                  <a:prstClr val="black"/>
                </a:solidFill>
              </a:rPr>
              <a:t>in </a:t>
            </a:r>
            <a:r>
              <a:rPr lang="en-US" sz="2400" dirty="0">
                <a:solidFill>
                  <a:prstClr val="black"/>
                </a:solidFill>
              </a:rPr>
              <a:t>the LEA as determined using the poverty measure selected by the LEA to identify eligible school attendance areas. The LEA then multiplies this per-child amount by </a:t>
            </a:r>
            <a:r>
              <a:rPr lang="en-US" sz="2400" dirty="0" smtClean="0">
                <a:solidFill>
                  <a:prstClr val="black"/>
                </a:solidFill>
              </a:rPr>
              <a:t>125-percent </a:t>
            </a:r>
            <a:endParaRPr lang="en-US" sz="2400" dirty="0">
              <a:solidFill>
                <a:prstClr val="black"/>
              </a:solidFill>
            </a:endParaRPr>
          </a:p>
        </p:txBody>
      </p:sp>
    </p:spTree>
    <p:extLst>
      <p:ext uri="{BB962C8B-B14F-4D97-AF65-F5344CB8AC3E}">
        <p14:creationId xmlns:p14="http://schemas.microsoft.com/office/powerpoint/2010/main" val="424819727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solidFill>
                  <a:schemeClr val="accent6">
                    <a:lumMod val="50000"/>
                  </a:schemeClr>
                </a:solidFill>
                <a:latin typeface="+mn-lt"/>
                <a:cs typeface="Helvetica" pitchFamily="34" charset="0"/>
              </a:rPr>
              <a:t>125-Percent </a:t>
            </a:r>
            <a:r>
              <a:rPr lang="en-US" dirty="0">
                <a:solidFill>
                  <a:schemeClr val="accent6">
                    <a:lumMod val="50000"/>
                  </a:schemeClr>
                </a:solidFill>
                <a:latin typeface="+mn-lt"/>
                <a:cs typeface="Helvetica" pitchFamily="34" charset="0"/>
              </a:rPr>
              <a:t>Rule</a:t>
            </a:r>
          </a:p>
        </p:txBody>
      </p:sp>
      <p:sp>
        <p:nvSpPr>
          <p:cNvPr id="3" name="Content Placeholder 2"/>
          <p:cNvSpPr>
            <a:spLocks noGrp="1"/>
          </p:cNvSpPr>
          <p:nvPr>
            <p:ph idx="1"/>
          </p:nvPr>
        </p:nvSpPr>
        <p:spPr/>
        <p:txBody>
          <a:bodyPr/>
          <a:lstStyle/>
          <a:p>
            <a:pPr fontAlgn="auto">
              <a:spcAft>
                <a:spcPts val="0"/>
              </a:spcAft>
              <a:buFont typeface="Wingdings" pitchFamily="2" charset="2"/>
              <a:buChar char="§"/>
              <a:defRPr/>
            </a:pPr>
            <a:r>
              <a:rPr lang="en-US" sz="2400" dirty="0">
                <a:solidFill>
                  <a:prstClr val="black"/>
                </a:solidFill>
              </a:rPr>
              <a:t>The LEA's allocation per low-income child </a:t>
            </a:r>
            <a:br>
              <a:rPr lang="en-US" sz="2400" dirty="0">
                <a:solidFill>
                  <a:prstClr val="black"/>
                </a:solidFill>
              </a:rPr>
            </a:br>
            <a:r>
              <a:rPr lang="en-US" sz="2400" dirty="0">
                <a:solidFill>
                  <a:prstClr val="black"/>
                </a:solidFill>
              </a:rPr>
              <a:t>under Title I, Part A, subpart 2 is  </a:t>
            </a:r>
            <a:r>
              <a:rPr lang="en-US" sz="2400" b="1" dirty="0">
                <a:solidFill>
                  <a:prstClr val="black"/>
                </a:solidFill>
              </a:rPr>
              <a:t>$2,000,000</a:t>
            </a:r>
          </a:p>
          <a:p>
            <a:pPr marL="690309" indent="-293579" fontAlgn="auto">
              <a:spcAft>
                <a:spcPts val="0"/>
              </a:spcAft>
              <a:buFont typeface="Wingdings" pitchFamily="2" charset="2"/>
              <a:buChar char="§"/>
              <a:defRPr/>
            </a:pPr>
            <a:endParaRPr lang="en-US" sz="2400" dirty="0">
              <a:solidFill>
                <a:prstClr val="black"/>
              </a:solidFill>
            </a:endParaRPr>
          </a:p>
          <a:p>
            <a:pPr fontAlgn="auto">
              <a:spcAft>
                <a:spcPts val="0"/>
              </a:spcAft>
              <a:buFont typeface="Wingdings" pitchFamily="2" charset="2"/>
              <a:buChar char="§"/>
              <a:defRPr/>
            </a:pPr>
            <a:r>
              <a:rPr lang="en-US" sz="2400" dirty="0">
                <a:solidFill>
                  <a:prstClr val="black"/>
                </a:solidFill>
              </a:rPr>
              <a:t>The allocation is divided by the number </a:t>
            </a:r>
            <a:br>
              <a:rPr lang="en-US" sz="2400" dirty="0">
                <a:solidFill>
                  <a:prstClr val="black"/>
                </a:solidFill>
              </a:rPr>
            </a:br>
            <a:r>
              <a:rPr lang="en-US" sz="2400" dirty="0">
                <a:solidFill>
                  <a:prstClr val="black"/>
                </a:solidFill>
              </a:rPr>
              <a:t>of low-income children in the LEA using the poverty measure selected by the LEA to identify eligible school attendance areas:   </a:t>
            </a:r>
            <a:r>
              <a:rPr lang="en-US" sz="2400" b="1" dirty="0">
                <a:solidFill>
                  <a:prstClr val="black"/>
                </a:solidFill>
              </a:rPr>
              <a:t>2375</a:t>
            </a:r>
            <a:r>
              <a:rPr lang="en-US" sz="2400" dirty="0">
                <a:solidFill>
                  <a:prstClr val="black"/>
                </a:solidFill>
              </a:rPr>
              <a:t>  </a:t>
            </a:r>
          </a:p>
          <a:p>
            <a:pPr marL="396730" indent="0" algn="ctr" fontAlgn="auto">
              <a:spcAft>
                <a:spcPts val="0"/>
              </a:spcAft>
              <a:buFont typeface="Arial" charset="0"/>
              <a:buNone/>
              <a:defRPr/>
            </a:pPr>
            <a:endParaRPr lang="en-US" sz="2400" dirty="0" smtClean="0">
              <a:solidFill>
                <a:prstClr val="black"/>
              </a:solidFill>
            </a:endParaRPr>
          </a:p>
          <a:p>
            <a:pPr marL="396730" indent="0" algn="ctr" fontAlgn="auto">
              <a:spcAft>
                <a:spcPts val="0"/>
              </a:spcAft>
              <a:buFont typeface="Arial" charset="0"/>
              <a:buNone/>
              <a:defRPr/>
            </a:pPr>
            <a:r>
              <a:rPr lang="en-US" sz="2400" b="1" dirty="0" smtClean="0">
                <a:solidFill>
                  <a:prstClr val="black"/>
                </a:solidFill>
              </a:rPr>
              <a:t>($</a:t>
            </a:r>
            <a:r>
              <a:rPr lang="en-US" sz="2400" b="1" dirty="0">
                <a:solidFill>
                  <a:prstClr val="black"/>
                </a:solidFill>
              </a:rPr>
              <a:t>2,000,000/2375 = $842.11</a:t>
            </a:r>
            <a:r>
              <a:rPr lang="en-US" sz="2800" b="1" dirty="0">
                <a:solidFill>
                  <a:prstClr val="black"/>
                </a:solidFill>
              </a:rPr>
              <a:t>) </a:t>
            </a:r>
          </a:p>
          <a:p>
            <a:pPr marL="342777" indent="-342777">
              <a:defRPr/>
            </a:pPr>
            <a:endParaRPr lang="en-US" dirty="0"/>
          </a:p>
        </p:txBody>
      </p:sp>
    </p:spTree>
    <p:extLst>
      <p:ext uri="{BB962C8B-B14F-4D97-AF65-F5344CB8AC3E}">
        <p14:creationId xmlns:p14="http://schemas.microsoft.com/office/powerpoint/2010/main" val="25477521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solidFill>
                  <a:schemeClr val="accent6">
                    <a:lumMod val="50000"/>
                  </a:schemeClr>
                </a:solidFill>
                <a:latin typeface="+mn-lt"/>
                <a:cs typeface="Helvetica" pitchFamily="34" charset="0"/>
              </a:rPr>
              <a:t>125-Percent </a:t>
            </a:r>
            <a:r>
              <a:rPr lang="en-US" dirty="0">
                <a:solidFill>
                  <a:schemeClr val="accent6">
                    <a:lumMod val="50000"/>
                  </a:schemeClr>
                </a:solidFill>
                <a:latin typeface="+mn-lt"/>
                <a:cs typeface="Helvetica" pitchFamily="34" charset="0"/>
              </a:rPr>
              <a:t>Rule</a:t>
            </a:r>
          </a:p>
        </p:txBody>
      </p:sp>
      <p:sp>
        <p:nvSpPr>
          <p:cNvPr id="3" name="Content Placeholder 2"/>
          <p:cNvSpPr>
            <a:spLocks noGrp="1"/>
          </p:cNvSpPr>
          <p:nvPr>
            <p:ph idx="1"/>
          </p:nvPr>
        </p:nvSpPr>
        <p:spPr/>
        <p:txBody>
          <a:bodyPr/>
          <a:lstStyle/>
          <a:p>
            <a:pPr fontAlgn="auto">
              <a:spcBef>
                <a:spcPts val="0"/>
              </a:spcBef>
              <a:spcAft>
                <a:spcPts val="0"/>
              </a:spcAft>
              <a:buFont typeface="Wingdings" pitchFamily="2" charset="2"/>
              <a:buChar char="§"/>
              <a:defRPr/>
            </a:pPr>
            <a:r>
              <a:rPr lang="en-US" sz="2400" dirty="0">
                <a:solidFill>
                  <a:prstClr val="black"/>
                </a:solidFill>
              </a:rPr>
              <a:t>The LEA then multiplies this </a:t>
            </a:r>
            <a:r>
              <a:rPr lang="en-US" sz="2400" b="1" dirty="0"/>
              <a:t>$</a:t>
            </a:r>
            <a:r>
              <a:rPr lang="en-US" sz="2400" b="1" dirty="0" smtClean="0"/>
              <a:t>842.11 </a:t>
            </a:r>
            <a:r>
              <a:rPr lang="en-US" sz="2400" dirty="0" smtClean="0">
                <a:solidFill>
                  <a:prstClr val="black"/>
                </a:solidFill>
              </a:rPr>
              <a:t>per-child </a:t>
            </a:r>
            <a:r>
              <a:rPr lang="en-US" sz="2400" dirty="0">
                <a:solidFill>
                  <a:prstClr val="black"/>
                </a:solidFill>
              </a:rPr>
              <a:t>amount </a:t>
            </a:r>
            <a:endParaRPr lang="en-US" sz="2400" dirty="0" smtClean="0">
              <a:solidFill>
                <a:prstClr val="black"/>
              </a:solidFill>
            </a:endParaRPr>
          </a:p>
          <a:p>
            <a:pPr marL="0" indent="0" fontAlgn="auto">
              <a:spcBef>
                <a:spcPts val="0"/>
              </a:spcBef>
              <a:spcAft>
                <a:spcPts val="0"/>
              </a:spcAft>
              <a:buNone/>
              <a:defRPr/>
            </a:pPr>
            <a:r>
              <a:rPr lang="en-US" sz="2400" dirty="0" smtClean="0">
                <a:solidFill>
                  <a:prstClr val="black"/>
                </a:solidFill>
              </a:rPr>
              <a:t>    by </a:t>
            </a:r>
            <a:r>
              <a:rPr lang="en-US" sz="2400" b="1" dirty="0" smtClean="0"/>
              <a:t>125-</a:t>
            </a:r>
            <a:r>
              <a:rPr lang="en-US" sz="2400" dirty="0" smtClean="0">
                <a:solidFill>
                  <a:prstClr val="black"/>
                </a:solidFill>
              </a:rPr>
              <a:t>percent </a:t>
            </a:r>
          </a:p>
          <a:p>
            <a:pPr fontAlgn="auto">
              <a:spcBef>
                <a:spcPts val="0"/>
              </a:spcBef>
              <a:spcAft>
                <a:spcPts val="0"/>
              </a:spcAft>
              <a:buFont typeface="Wingdings" pitchFamily="2" charset="2"/>
              <a:buChar char="§"/>
              <a:defRPr/>
            </a:pPr>
            <a:endParaRPr lang="en-US" sz="2400" b="1" dirty="0">
              <a:solidFill>
                <a:prstClr val="black"/>
              </a:solidFill>
            </a:endParaRPr>
          </a:p>
          <a:p>
            <a:pPr marL="0" indent="0" fontAlgn="auto">
              <a:spcBef>
                <a:spcPts val="0"/>
              </a:spcBef>
              <a:spcAft>
                <a:spcPts val="0"/>
              </a:spcAft>
              <a:buFont typeface="Arial" charset="0"/>
              <a:buNone/>
              <a:defRPr/>
            </a:pPr>
            <a:r>
              <a:rPr lang="en-US" sz="2400" b="1" dirty="0" smtClean="0">
                <a:solidFill>
                  <a:prstClr val="black"/>
                </a:solidFill>
              </a:rPr>
              <a:t>	</a:t>
            </a:r>
            <a:r>
              <a:rPr lang="en-US" sz="2400" b="1" dirty="0" smtClean="0">
                <a:solidFill>
                  <a:schemeClr val="accent6">
                    <a:lumMod val="50000"/>
                  </a:schemeClr>
                </a:solidFill>
              </a:rPr>
              <a:t>($</a:t>
            </a:r>
            <a:r>
              <a:rPr lang="en-US" sz="2400" b="1" dirty="0">
                <a:solidFill>
                  <a:schemeClr val="accent6">
                    <a:lumMod val="50000"/>
                  </a:schemeClr>
                </a:solidFill>
              </a:rPr>
              <a:t>842.11 X 1.25= $1,052.64)</a:t>
            </a:r>
          </a:p>
          <a:p>
            <a:pPr marL="690309" indent="-293579" fontAlgn="auto">
              <a:spcBef>
                <a:spcPts val="0"/>
              </a:spcBef>
              <a:spcAft>
                <a:spcPts val="0"/>
              </a:spcAft>
              <a:defRPr/>
            </a:pPr>
            <a:endParaRPr lang="en-US" sz="2400" dirty="0">
              <a:solidFill>
                <a:prstClr val="black"/>
              </a:solidFill>
            </a:endParaRPr>
          </a:p>
          <a:p>
            <a:pPr fontAlgn="auto">
              <a:spcBef>
                <a:spcPts val="0"/>
              </a:spcBef>
              <a:spcAft>
                <a:spcPts val="0"/>
              </a:spcAft>
              <a:buFont typeface="Wingdings" pitchFamily="2" charset="2"/>
              <a:buChar char="§"/>
              <a:defRPr/>
            </a:pPr>
            <a:r>
              <a:rPr lang="en-US" sz="2400" dirty="0">
                <a:solidFill>
                  <a:prstClr val="black"/>
                </a:solidFill>
              </a:rPr>
              <a:t>The amount spent on each child (PPA) </a:t>
            </a:r>
            <a:r>
              <a:rPr lang="en-US" sz="2400" dirty="0" smtClean="0">
                <a:solidFill>
                  <a:prstClr val="black"/>
                </a:solidFill>
              </a:rPr>
              <a:t>in participating  </a:t>
            </a:r>
            <a:r>
              <a:rPr lang="en-US" sz="2400" dirty="0">
                <a:solidFill>
                  <a:prstClr val="black"/>
                </a:solidFill>
              </a:rPr>
              <a:t>attendance  areas must </a:t>
            </a:r>
            <a:r>
              <a:rPr lang="en-US" sz="2400" dirty="0" smtClean="0">
                <a:solidFill>
                  <a:prstClr val="black"/>
                </a:solidFill>
              </a:rPr>
              <a:t>be </a:t>
            </a:r>
            <a:r>
              <a:rPr lang="en-US" sz="2400" dirty="0">
                <a:solidFill>
                  <a:prstClr val="black"/>
                </a:solidFill>
              </a:rPr>
              <a:t>a minimum  of  </a:t>
            </a:r>
            <a:r>
              <a:rPr lang="en-US" sz="2400" b="1" dirty="0">
                <a:solidFill>
                  <a:prstClr val="black"/>
                </a:solidFill>
              </a:rPr>
              <a:t>$1,053.00</a:t>
            </a:r>
          </a:p>
          <a:p>
            <a:pPr marL="0" indent="0">
              <a:buNone/>
              <a:defRPr/>
            </a:pPr>
            <a:endParaRPr lang="en-US" dirty="0"/>
          </a:p>
        </p:txBody>
      </p:sp>
    </p:spTree>
    <p:extLst>
      <p:ext uri="{BB962C8B-B14F-4D97-AF65-F5344CB8AC3E}">
        <p14:creationId xmlns:p14="http://schemas.microsoft.com/office/powerpoint/2010/main" val="333040197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2503" y="791216"/>
            <a:ext cx="6545179" cy="1325563"/>
          </a:xfrm>
        </p:spPr>
        <p:txBody>
          <a:bodyPr>
            <a:noAutofit/>
          </a:bodyPr>
          <a:lstStyle/>
          <a:p>
            <a:pPr>
              <a:defRPr/>
            </a:pPr>
            <a:r>
              <a:rPr lang="en-US" dirty="0">
                <a:solidFill>
                  <a:schemeClr val="accent6">
                    <a:lumMod val="50000"/>
                  </a:schemeClr>
                </a:solidFill>
                <a:latin typeface="+mn-lt"/>
              </a:rPr>
              <a:t>The Community Eligibility</a:t>
            </a:r>
            <a:br>
              <a:rPr lang="en-US" dirty="0">
                <a:solidFill>
                  <a:schemeClr val="accent6">
                    <a:lumMod val="50000"/>
                  </a:schemeClr>
                </a:solidFill>
                <a:latin typeface="+mn-lt"/>
              </a:rPr>
            </a:br>
            <a:r>
              <a:rPr lang="en-US" dirty="0">
                <a:solidFill>
                  <a:schemeClr val="accent6">
                    <a:lumMod val="50000"/>
                  </a:schemeClr>
                </a:solidFill>
                <a:latin typeface="+mn-lt"/>
              </a:rPr>
              <a:t>Provision and Title I, Part A</a:t>
            </a:r>
            <a:endParaRPr lang="en-US" dirty="0">
              <a:solidFill>
                <a:schemeClr val="accent6">
                  <a:lumMod val="50000"/>
                </a:schemeClr>
              </a:solidFill>
              <a:latin typeface="+mn-lt"/>
              <a:cs typeface="Helvetica" pitchFamily="34" charset="0"/>
            </a:endParaRPr>
          </a:p>
        </p:txBody>
      </p:sp>
      <p:sp>
        <p:nvSpPr>
          <p:cNvPr id="44035" name="Content Placeholder 2"/>
          <p:cNvSpPr>
            <a:spLocks noGrp="1"/>
          </p:cNvSpPr>
          <p:nvPr>
            <p:ph idx="1"/>
          </p:nvPr>
        </p:nvSpPr>
        <p:spPr>
          <a:xfrm>
            <a:off x="481263" y="2791326"/>
            <a:ext cx="8229600" cy="2201779"/>
          </a:xfrm>
        </p:spPr>
        <p:txBody>
          <a:bodyPr>
            <a:normAutofit/>
          </a:bodyPr>
          <a:lstStyle/>
          <a:p>
            <a:pPr marL="0" indent="0">
              <a:buFont typeface="Arial" charset="0"/>
              <a:buNone/>
            </a:pPr>
            <a:endParaRPr lang="en-US" altLang="en-US" b="1" dirty="0" smtClean="0"/>
          </a:p>
          <a:p>
            <a:pPr marL="0" indent="0" algn="ctr">
              <a:buFont typeface="Arial" charset="0"/>
              <a:buNone/>
            </a:pPr>
            <a:r>
              <a:rPr lang="en-US" altLang="en-US" sz="2400" b="1" dirty="0" smtClean="0"/>
              <a:t>LEA/School Using Community Eligibility:</a:t>
            </a:r>
          </a:p>
          <a:p>
            <a:pPr marL="0" indent="0" algn="ctr">
              <a:buFont typeface="Arial" charset="0"/>
              <a:buNone/>
            </a:pPr>
            <a:r>
              <a:rPr lang="en-US" altLang="en-US" sz="2400" b="1" dirty="0" smtClean="0"/>
              <a:t>Guidance and Selection Requirements</a:t>
            </a:r>
          </a:p>
          <a:p>
            <a:pPr marL="0" indent="0">
              <a:buFont typeface="Arial" charset="0"/>
              <a:buNone/>
            </a:pPr>
            <a:endParaRPr lang="en-US" altLang="en-US" dirty="0" smtClean="0"/>
          </a:p>
        </p:txBody>
      </p:sp>
    </p:spTree>
    <p:extLst>
      <p:ext uri="{BB962C8B-B14F-4D97-AF65-F5344CB8AC3E}">
        <p14:creationId xmlns:p14="http://schemas.microsoft.com/office/powerpoint/2010/main" val="266597221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normAutofit fontScale="90000"/>
          </a:bodyPr>
          <a:lstStyle/>
          <a:p>
            <a:pPr algn="ctr">
              <a:defRPr/>
            </a:pPr>
            <a:r>
              <a:rPr lang="en-US" b="0" dirty="0" smtClean="0"/>
              <a:t> </a:t>
            </a:r>
            <a:r>
              <a:rPr lang="en-US" sz="4900" dirty="0" smtClean="0">
                <a:solidFill>
                  <a:schemeClr val="accent6">
                    <a:lumMod val="50000"/>
                  </a:schemeClr>
                </a:solidFill>
                <a:latin typeface="+mn-lt"/>
              </a:rPr>
              <a:t>Healthy, Hunger-Free Kids Act of 2010 (Act) </a:t>
            </a:r>
          </a:p>
        </p:txBody>
      </p:sp>
      <p:sp>
        <p:nvSpPr>
          <p:cNvPr id="45059" name="Content Placeholder 2"/>
          <p:cNvSpPr>
            <a:spLocks noGrp="1"/>
          </p:cNvSpPr>
          <p:nvPr>
            <p:ph idx="1"/>
          </p:nvPr>
        </p:nvSpPr>
        <p:spPr/>
        <p:txBody>
          <a:bodyPr/>
          <a:lstStyle/>
          <a:p>
            <a:pPr marL="0" indent="0">
              <a:spcBef>
                <a:spcPct val="0"/>
              </a:spcBef>
              <a:buFont typeface="Arial" charset="0"/>
              <a:buNone/>
            </a:pPr>
            <a:r>
              <a:rPr lang="en-US" altLang="en-US" sz="2400" dirty="0" smtClean="0"/>
              <a:t>With the passage of the Healthy, Hunger-Free Kids Act of 2010 (Act) [available at: </a:t>
            </a:r>
            <a:r>
              <a:rPr lang="en-US" altLang="en-US" sz="2400" u="sng" dirty="0" smtClean="0">
                <a:hlinkClick r:id="rId2"/>
              </a:rPr>
              <a:t>www.gpo.gov/fdsys/pkg/PLAW-111publ296/pdf/PLAW-111publ296.pdf</a:t>
            </a:r>
            <a:r>
              <a:rPr lang="en-US" altLang="en-US" sz="2400" dirty="0" smtClean="0"/>
              <a:t>] the National School Lunch Program (NSLP) now includes a new universal meal program, the Community Eligibility Provision (Community Eligibility or CEP), which is being phased in over several years by the U.S. Department of Agriculture (USDA) </a:t>
            </a:r>
          </a:p>
        </p:txBody>
      </p:sp>
    </p:spTree>
    <p:extLst>
      <p:ext uri="{BB962C8B-B14F-4D97-AF65-F5344CB8AC3E}">
        <p14:creationId xmlns:p14="http://schemas.microsoft.com/office/powerpoint/2010/main" val="4231282742"/>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defRPr/>
            </a:pPr>
            <a:r>
              <a:rPr lang="en-US" dirty="0" smtClean="0">
                <a:solidFill>
                  <a:schemeClr val="accent6">
                    <a:lumMod val="50000"/>
                  </a:schemeClr>
                </a:solidFill>
                <a:latin typeface="+mn-lt"/>
              </a:rPr>
              <a:t>Community </a:t>
            </a:r>
            <a:r>
              <a:rPr lang="en-US" dirty="0" smtClean="0">
                <a:solidFill>
                  <a:schemeClr val="accent6">
                    <a:lumMod val="50000"/>
                  </a:schemeClr>
                </a:solidFill>
                <a:latin typeface="+mn-lt"/>
              </a:rPr>
              <a:t/>
            </a:r>
            <a:br>
              <a:rPr lang="en-US" dirty="0" smtClean="0">
                <a:solidFill>
                  <a:schemeClr val="accent6">
                    <a:lumMod val="50000"/>
                  </a:schemeClr>
                </a:solidFill>
                <a:latin typeface="+mn-lt"/>
              </a:rPr>
            </a:br>
            <a:r>
              <a:rPr lang="en-US" dirty="0" smtClean="0">
                <a:solidFill>
                  <a:schemeClr val="accent6">
                    <a:lumMod val="50000"/>
                  </a:schemeClr>
                </a:solidFill>
                <a:latin typeface="+mn-lt"/>
              </a:rPr>
              <a:t>Eligibility </a:t>
            </a:r>
            <a:r>
              <a:rPr lang="en-US" dirty="0" smtClean="0">
                <a:solidFill>
                  <a:schemeClr val="accent6">
                    <a:lumMod val="50000"/>
                  </a:schemeClr>
                </a:solidFill>
                <a:latin typeface="+mn-lt"/>
              </a:rPr>
              <a:t>Provision</a:t>
            </a:r>
            <a:endParaRPr lang="en-US" dirty="0">
              <a:latin typeface="+mn-lt"/>
            </a:endParaRPr>
          </a:p>
        </p:txBody>
      </p:sp>
      <p:sp>
        <p:nvSpPr>
          <p:cNvPr id="46083" name="Content Placeholder 2"/>
          <p:cNvSpPr>
            <a:spLocks noGrp="1"/>
          </p:cNvSpPr>
          <p:nvPr>
            <p:ph idx="1"/>
          </p:nvPr>
        </p:nvSpPr>
        <p:spPr/>
        <p:txBody>
          <a:bodyPr/>
          <a:lstStyle/>
          <a:p>
            <a:pPr>
              <a:buFont typeface="Arial" charset="0"/>
              <a:buNone/>
            </a:pPr>
            <a:r>
              <a:rPr lang="en-US" altLang="en-US" sz="2800" b="1" dirty="0" smtClean="0"/>
              <a:t>What is the Community Eligibility Provision (CEP)?</a:t>
            </a:r>
          </a:p>
          <a:p>
            <a:pPr>
              <a:buFont typeface="Wingdings" pitchFamily="2" charset="2"/>
              <a:buChar char="§"/>
            </a:pPr>
            <a:r>
              <a:rPr lang="en-US" altLang="en-US" sz="2400" b="1" dirty="0" smtClean="0"/>
              <a:t> </a:t>
            </a:r>
            <a:r>
              <a:rPr lang="en-US" altLang="en-US" sz="2400" dirty="0" smtClean="0"/>
              <a:t>Section 104(a) of the Healthy, Hunger-Free Kids Act of 2010 (Act) amended section 11(a)(1) of the Richard B. Russell National School Lunch Act to provide an alternative that eliminates the need for household applications for free and reduced-price meals in high-poverty LEAs and schools. This alternative, which is now part of the NSLP, is referred to as the Community Eligibility Provision (Community Eligibility or CEP).</a:t>
            </a:r>
          </a:p>
        </p:txBody>
      </p:sp>
    </p:spTree>
    <p:extLst>
      <p:ext uri="{BB962C8B-B14F-4D97-AF65-F5344CB8AC3E}">
        <p14:creationId xmlns:p14="http://schemas.microsoft.com/office/powerpoint/2010/main" val="3480208696"/>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defRPr/>
            </a:pPr>
            <a:r>
              <a:rPr lang="en-US" dirty="0" smtClean="0">
                <a:solidFill>
                  <a:schemeClr val="accent6">
                    <a:lumMod val="50000"/>
                  </a:schemeClr>
                </a:solidFill>
                <a:latin typeface="+mn-lt"/>
              </a:rPr>
              <a:t>Community </a:t>
            </a:r>
            <a:r>
              <a:rPr lang="en-US" dirty="0" smtClean="0">
                <a:solidFill>
                  <a:schemeClr val="accent6">
                    <a:lumMod val="50000"/>
                  </a:schemeClr>
                </a:solidFill>
                <a:latin typeface="+mn-lt"/>
              </a:rPr>
              <a:t/>
            </a:r>
            <a:br>
              <a:rPr lang="en-US" dirty="0" smtClean="0">
                <a:solidFill>
                  <a:schemeClr val="accent6">
                    <a:lumMod val="50000"/>
                  </a:schemeClr>
                </a:solidFill>
                <a:latin typeface="+mn-lt"/>
              </a:rPr>
            </a:br>
            <a:r>
              <a:rPr lang="en-US" dirty="0" smtClean="0">
                <a:solidFill>
                  <a:schemeClr val="accent6">
                    <a:lumMod val="50000"/>
                  </a:schemeClr>
                </a:solidFill>
                <a:latin typeface="+mn-lt"/>
              </a:rPr>
              <a:t>Eligibility </a:t>
            </a:r>
            <a:r>
              <a:rPr lang="en-US" dirty="0" smtClean="0">
                <a:solidFill>
                  <a:schemeClr val="accent6">
                    <a:lumMod val="50000"/>
                  </a:schemeClr>
                </a:solidFill>
                <a:latin typeface="+mn-lt"/>
              </a:rPr>
              <a:t>Provision</a:t>
            </a:r>
            <a:endParaRPr lang="en-US" dirty="0">
              <a:latin typeface="+mn-lt"/>
            </a:endParaRPr>
          </a:p>
        </p:txBody>
      </p:sp>
      <p:sp>
        <p:nvSpPr>
          <p:cNvPr id="47107" name="Content Placeholder 2"/>
          <p:cNvSpPr>
            <a:spLocks noGrp="1"/>
          </p:cNvSpPr>
          <p:nvPr>
            <p:ph idx="1"/>
          </p:nvPr>
        </p:nvSpPr>
        <p:spPr/>
        <p:txBody>
          <a:bodyPr/>
          <a:lstStyle/>
          <a:p>
            <a:pPr>
              <a:buFont typeface="Arial" charset="0"/>
              <a:buNone/>
            </a:pPr>
            <a:r>
              <a:rPr lang="en-US" altLang="en-US" sz="2800" dirty="0" smtClean="0"/>
              <a:t>   </a:t>
            </a:r>
            <a:r>
              <a:rPr lang="en-US" altLang="en-US" sz="2400" dirty="0" smtClean="0"/>
              <a:t>Community Eligibility permits eligible schools to provide meal service to all students at no charge, regardless of economic status, while reducing the burden at the household and local levels by eliminating the need to obtain eligibility data from families through a separate collection</a:t>
            </a:r>
            <a:endParaRPr lang="en-US" altLang="en-US" sz="2400" dirty="0" smtClean="0">
              <a:ea typeface="Calibri" pitchFamily="34" charset="0"/>
              <a:cs typeface="Calibri" pitchFamily="34" charset="0"/>
            </a:endParaRPr>
          </a:p>
        </p:txBody>
      </p:sp>
    </p:spTree>
    <p:extLst>
      <p:ext uri="{BB962C8B-B14F-4D97-AF65-F5344CB8AC3E}">
        <p14:creationId xmlns:p14="http://schemas.microsoft.com/office/powerpoint/2010/main" val="1277504339"/>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pPr algn="ctr">
              <a:defRPr/>
            </a:pPr>
            <a:r>
              <a:rPr lang="en-US" dirty="0" smtClean="0">
                <a:solidFill>
                  <a:schemeClr val="accent6">
                    <a:lumMod val="50000"/>
                  </a:schemeClr>
                </a:solidFill>
                <a:latin typeface="+mn-lt"/>
              </a:rPr>
              <a:t>Community </a:t>
            </a:r>
            <a:r>
              <a:rPr lang="en-US" dirty="0" smtClean="0">
                <a:solidFill>
                  <a:schemeClr val="accent6">
                    <a:lumMod val="50000"/>
                  </a:schemeClr>
                </a:solidFill>
                <a:latin typeface="+mn-lt"/>
              </a:rPr>
              <a:t/>
            </a:r>
            <a:br>
              <a:rPr lang="en-US" dirty="0" smtClean="0">
                <a:solidFill>
                  <a:schemeClr val="accent6">
                    <a:lumMod val="50000"/>
                  </a:schemeClr>
                </a:solidFill>
                <a:latin typeface="+mn-lt"/>
              </a:rPr>
            </a:br>
            <a:r>
              <a:rPr lang="en-US" dirty="0" smtClean="0">
                <a:solidFill>
                  <a:schemeClr val="accent6">
                    <a:lumMod val="50000"/>
                  </a:schemeClr>
                </a:solidFill>
                <a:latin typeface="+mn-lt"/>
              </a:rPr>
              <a:t>Eligibility </a:t>
            </a:r>
            <a:r>
              <a:rPr lang="en-US" dirty="0" smtClean="0">
                <a:solidFill>
                  <a:schemeClr val="accent6">
                    <a:lumMod val="50000"/>
                  </a:schemeClr>
                </a:solidFill>
                <a:latin typeface="+mn-lt"/>
              </a:rPr>
              <a:t>Provision</a:t>
            </a:r>
          </a:p>
        </p:txBody>
      </p:sp>
      <p:sp>
        <p:nvSpPr>
          <p:cNvPr id="48131" name="Content Placeholder 2"/>
          <p:cNvSpPr>
            <a:spLocks noGrp="1"/>
          </p:cNvSpPr>
          <p:nvPr>
            <p:ph idx="1"/>
          </p:nvPr>
        </p:nvSpPr>
        <p:spPr/>
        <p:txBody>
          <a:bodyPr/>
          <a:lstStyle/>
          <a:p>
            <a:pPr>
              <a:spcBef>
                <a:spcPct val="0"/>
              </a:spcBef>
              <a:buFont typeface="Wingdings" pitchFamily="2" charset="2"/>
              <a:buChar char="§"/>
            </a:pPr>
            <a:r>
              <a:rPr lang="en-US" altLang="en-US" sz="2400" dirty="0" smtClean="0"/>
              <a:t>Community Eligibility schools uses only “direct certification” data, such as data from the Supplemental Nutrition Assistance Program (SNAP) or Temporary Assistance for Needy Families (TANF) program to determine the federal cash reimbursement for schools lunches provided by USDA </a:t>
            </a:r>
          </a:p>
          <a:p>
            <a:pPr>
              <a:spcBef>
                <a:spcPct val="0"/>
              </a:spcBef>
              <a:buFont typeface="Wingdings" pitchFamily="2" charset="2"/>
              <a:buChar char="§"/>
            </a:pPr>
            <a:endParaRPr lang="en-US" altLang="en-US" sz="1200" dirty="0" smtClean="0"/>
          </a:p>
          <a:p>
            <a:pPr>
              <a:spcBef>
                <a:spcPct val="0"/>
              </a:spcBef>
              <a:buFont typeface="Wingdings" pitchFamily="2" charset="2"/>
              <a:buChar char="§"/>
            </a:pPr>
            <a:r>
              <a:rPr lang="en-US" altLang="en-US" sz="2400" dirty="0" smtClean="0"/>
              <a:t>They do not rely on annual household applications that are generally used to determine eligibility for free and reduced meals (FRM)</a:t>
            </a:r>
          </a:p>
        </p:txBody>
      </p:sp>
    </p:spTree>
    <p:extLst>
      <p:ext uri="{BB962C8B-B14F-4D97-AF65-F5344CB8AC3E}">
        <p14:creationId xmlns:p14="http://schemas.microsoft.com/office/powerpoint/2010/main" val="3016409445"/>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algn="ctr">
              <a:defRPr/>
            </a:pPr>
            <a:r>
              <a:rPr lang="en-US" dirty="0" smtClean="0">
                <a:solidFill>
                  <a:schemeClr val="accent6">
                    <a:lumMod val="50000"/>
                  </a:schemeClr>
                </a:solidFill>
                <a:latin typeface="+mn-lt"/>
              </a:rPr>
              <a:t>Community </a:t>
            </a:r>
            <a:r>
              <a:rPr lang="en-US" dirty="0" smtClean="0">
                <a:solidFill>
                  <a:schemeClr val="accent6">
                    <a:lumMod val="50000"/>
                  </a:schemeClr>
                </a:solidFill>
                <a:latin typeface="+mn-lt"/>
              </a:rPr>
              <a:t/>
            </a:r>
            <a:br>
              <a:rPr lang="en-US" dirty="0" smtClean="0">
                <a:solidFill>
                  <a:schemeClr val="accent6">
                    <a:lumMod val="50000"/>
                  </a:schemeClr>
                </a:solidFill>
                <a:latin typeface="+mn-lt"/>
              </a:rPr>
            </a:br>
            <a:r>
              <a:rPr lang="en-US" dirty="0" smtClean="0">
                <a:solidFill>
                  <a:schemeClr val="accent6">
                    <a:lumMod val="50000"/>
                  </a:schemeClr>
                </a:solidFill>
                <a:latin typeface="+mn-lt"/>
              </a:rPr>
              <a:t>Eligibility </a:t>
            </a:r>
            <a:r>
              <a:rPr lang="en-US" dirty="0" smtClean="0">
                <a:solidFill>
                  <a:schemeClr val="accent6">
                    <a:lumMod val="50000"/>
                  </a:schemeClr>
                </a:solidFill>
                <a:latin typeface="+mn-lt"/>
              </a:rPr>
              <a:t>Provision</a:t>
            </a:r>
          </a:p>
        </p:txBody>
      </p:sp>
      <p:sp>
        <p:nvSpPr>
          <p:cNvPr id="6147" name="Content Placeholder 2"/>
          <p:cNvSpPr>
            <a:spLocks noGrp="1"/>
          </p:cNvSpPr>
          <p:nvPr>
            <p:ph idx="1"/>
          </p:nvPr>
        </p:nvSpPr>
        <p:spPr/>
        <p:txBody>
          <a:bodyPr/>
          <a:lstStyle/>
          <a:p>
            <a:pPr marL="0" indent="0" defTabSz="913548">
              <a:spcBef>
                <a:spcPts val="0"/>
              </a:spcBef>
              <a:buFont typeface="Arial" charset="0"/>
              <a:buNone/>
              <a:defRPr/>
            </a:pPr>
            <a:r>
              <a:rPr lang="en-US" sz="2400" dirty="0" smtClean="0"/>
              <a:t>A school is </a:t>
            </a:r>
            <a:r>
              <a:rPr lang="en-US" sz="2400" u="sng" dirty="0" smtClean="0"/>
              <a:t>eligible</a:t>
            </a:r>
            <a:r>
              <a:rPr lang="en-US" sz="2400" dirty="0" smtClean="0"/>
              <a:t> for the Community Eligibility if </a:t>
            </a:r>
            <a:r>
              <a:rPr lang="en-US" sz="2400" b="1" dirty="0" smtClean="0"/>
              <a:t>at least </a:t>
            </a:r>
            <a:br>
              <a:rPr lang="en-US" sz="2400" b="1" dirty="0" smtClean="0"/>
            </a:br>
            <a:r>
              <a:rPr lang="en-US" sz="2400" b="1" dirty="0" smtClean="0"/>
              <a:t>40-percent </a:t>
            </a:r>
            <a:r>
              <a:rPr lang="en-US" sz="2400" dirty="0" smtClean="0"/>
              <a:t>of its students are “directly certified”, i.e., identified for free meals through means other than household applications (for example, students directly certified through SNAP)</a:t>
            </a:r>
          </a:p>
          <a:p>
            <a:pPr marL="631544" indent="0" defTabSz="913548">
              <a:spcBef>
                <a:spcPts val="0"/>
              </a:spcBef>
              <a:buFont typeface="Arial" charset="0"/>
              <a:buNone/>
              <a:tabLst>
                <a:tab pos="1261479" algn="l"/>
              </a:tabLst>
              <a:defRPr/>
            </a:pPr>
            <a:endParaRPr lang="en-US" sz="1600" b="1" dirty="0" smtClean="0"/>
          </a:p>
          <a:p>
            <a:pPr marL="631544" indent="0" defTabSz="913548">
              <a:spcBef>
                <a:spcPts val="0"/>
              </a:spcBef>
              <a:buFont typeface="Arial" charset="0"/>
              <a:buNone/>
              <a:tabLst>
                <a:tab pos="1261479" algn="l"/>
              </a:tabLst>
              <a:defRPr/>
            </a:pPr>
            <a:r>
              <a:rPr lang="en-US" sz="1600" b="1" dirty="0" smtClean="0"/>
              <a:t>Note</a:t>
            </a:r>
            <a:r>
              <a:rPr lang="en-US" sz="1600" b="1" dirty="0"/>
              <a:t>: </a:t>
            </a:r>
            <a:r>
              <a:rPr lang="en-US" sz="1600" b="1" dirty="0" smtClean="0"/>
              <a:t>  </a:t>
            </a:r>
            <a:r>
              <a:rPr lang="en-US" sz="1600" dirty="0" smtClean="0"/>
              <a:t>The 40-percent threshold may be determined school-by-school, by a group of schools with the LEA, or in the aggregate for the entire LEA.  A </a:t>
            </a:r>
            <a:r>
              <a:rPr lang="en-US" sz="1600" dirty="0"/>
              <a:t>percentage of 39.98 percent does </a:t>
            </a:r>
            <a:r>
              <a:rPr lang="en-US" sz="1600" b="1" dirty="0"/>
              <a:t>NOT</a:t>
            </a:r>
            <a:r>
              <a:rPr lang="en-US" sz="1600" dirty="0"/>
              <a:t> meet the </a:t>
            </a:r>
            <a:r>
              <a:rPr lang="en-US" sz="1600" dirty="0" smtClean="0"/>
              <a:t>threshold</a:t>
            </a:r>
            <a:endParaRPr lang="en-US" sz="1600" dirty="0"/>
          </a:p>
          <a:p>
            <a:pPr marL="631544" indent="0" defTabSz="913548">
              <a:spcBef>
                <a:spcPts val="0"/>
              </a:spcBef>
              <a:buFont typeface="Arial" charset="0"/>
              <a:buNone/>
              <a:tabLst>
                <a:tab pos="1261479" algn="l"/>
              </a:tabLst>
              <a:defRPr/>
            </a:pPr>
            <a:endParaRPr lang="en-US" sz="1600" dirty="0"/>
          </a:p>
        </p:txBody>
      </p:sp>
    </p:spTree>
    <p:extLst>
      <p:ext uri="{BB962C8B-B14F-4D97-AF65-F5344CB8AC3E}">
        <p14:creationId xmlns:p14="http://schemas.microsoft.com/office/powerpoint/2010/main" val="310791077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solidFill>
                  <a:schemeClr val="accent6">
                    <a:lumMod val="50000"/>
                  </a:schemeClr>
                </a:solidFill>
                <a:latin typeface="+mn-lt"/>
                <a:cs typeface="Helvetica" pitchFamily="34" charset="0"/>
              </a:rPr>
              <a:t>Agenda</a:t>
            </a:r>
            <a:endParaRPr lang="en-US" dirty="0">
              <a:latin typeface="+mn-lt"/>
            </a:endParaRPr>
          </a:p>
        </p:txBody>
      </p:sp>
      <p:sp>
        <p:nvSpPr>
          <p:cNvPr id="8195" name="Content Placeholder 2"/>
          <p:cNvSpPr>
            <a:spLocks noGrp="1"/>
          </p:cNvSpPr>
          <p:nvPr>
            <p:ph idx="1"/>
          </p:nvPr>
        </p:nvSpPr>
        <p:spPr/>
        <p:txBody>
          <a:bodyPr>
            <a:normAutofit/>
          </a:bodyPr>
          <a:lstStyle/>
          <a:p>
            <a:pPr eaLnBrk="1" hangingPunct="1">
              <a:buFont typeface="Wingdings" pitchFamily="2" charset="2"/>
              <a:buChar char="§"/>
            </a:pPr>
            <a:r>
              <a:rPr lang="en-US" altLang="en-US" sz="2400" dirty="0" smtClean="0"/>
              <a:t>Identifying Title I Eligible Attendance Areas</a:t>
            </a:r>
          </a:p>
          <a:p>
            <a:pPr eaLnBrk="1" hangingPunct="1">
              <a:buFont typeface="Wingdings" pitchFamily="2" charset="2"/>
              <a:buChar char="§"/>
            </a:pPr>
            <a:endParaRPr lang="en-US" altLang="en-US" sz="2400" dirty="0" smtClean="0"/>
          </a:p>
          <a:p>
            <a:pPr eaLnBrk="1" hangingPunct="1">
              <a:buFont typeface="Wingdings" pitchFamily="2" charset="2"/>
              <a:buChar char="§"/>
            </a:pPr>
            <a:r>
              <a:rPr lang="en-US" altLang="en-US" sz="2400" dirty="0" smtClean="0"/>
              <a:t>Selecting Title I Eligible Attendance Areas</a:t>
            </a:r>
          </a:p>
          <a:p>
            <a:pPr eaLnBrk="1" hangingPunct="1">
              <a:buFont typeface="Wingdings" pitchFamily="2" charset="2"/>
              <a:buChar char="§"/>
            </a:pPr>
            <a:endParaRPr lang="en-US" altLang="en-US" sz="2400" dirty="0" smtClean="0"/>
          </a:p>
          <a:p>
            <a:pPr eaLnBrk="1" hangingPunct="1">
              <a:buFont typeface="Wingdings" pitchFamily="2" charset="2"/>
              <a:buChar char="§"/>
            </a:pPr>
            <a:r>
              <a:rPr lang="en-US" altLang="en-US" sz="2400" dirty="0" smtClean="0"/>
              <a:t>Allocating Funds To Title I Eligible Attendance Areas</a:t>
            </a:r>
          </a:p>
        </p:txBody>
      </p:sp>
    </p:spTree>
    <p:extLst>
      <p:ext uri="{BB962C8B-B14F-4D97-AF65-F5344CB8AC3E}">
        <p14:creationId xmlns:p14="http://schemas.microsoft.com/office/powerpoint/2010/main" val="2128911552"/>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pPr algn="ctr">
              <a:defRPr/>
            </a:pPr>
            <a:r>
              <a:rPr lang="en-US" dirty="0" smtClean="0">
                <a:solidFill>
                  <a:schemeClr val="accent6">
                    <a:lumMod val="50000"/>
                  </a:schemeClr>
                </a:solidFill>
                <a:latin typeface="+mn-lt"/>
              </a:rPr>
              <a:t>Community </a:t>
            </a:r>
            <a:r>
              <a:rPr lang="en-US" dirty="0" smtClean="0">
                <a:solidFill>
                  <a:schemeClr val="accent6">
                    <a:lumMod val="50000"/>
                  </a:schemeClr>
                </a:solidFill>
                <a:latin typeface="+mn-lt"/>
              </a:rPr>
              <a:t/>
            </a:r>
            <a:br>
              <a:rPr lang="en-US" dirty="0" smtClean="0">
                <a:solidFill>
                  <a:schemeClr val="accent6">
                    <a:lumMod val="50000"/>
                  </a:schemeClr>
                </a:solidFill>
                <a:latin typeface="+mn-lt"/>
              </a:rPr>
            </a:br>
            <a:r>
              <a:rPr lang="en-US" dirty="0" smtClean="0">
                <a:solidFill>
                  <a:schemeClr val="accent6">
                    <a:lumMod val="50000"/>
                  </a:schemeClr>
                </a:solidFill>
                <a:latin typeface="+mn-lt"/>
              </a:rPr>
              <a:t>Eligibility </a:t>
            </a:r>
            <a:r>
              <a:rPr lang="en-US" dirty="0" smtClean="0">
                <a:solidFill>
                  <a:schemeClr val="accent6">
                    <a:lumMod val="50000"/>
                  </a:schemeClr>
                </a:solidFill>
                <a:latin typeface="+mn-lt"/>
              </a:rPr>
              <a:t>Provision </a:t>
            </a:r>
          </a:p>
        </p:txBody>
      </p:sp>
      <p:sp>
        <p:nvSpPr>
          <p:cNvPr id="51203" name="Content Placeholder 2"/>
          <p:cNvSpPr>
            <a:spLocks noGrp="1"/>
          </p:cNvSpPr>
          <p:nvPr>
            <p:ph idx="1"/>
          </p:nvPr>
        </p:nvSpPr>
        <p:spPr/>
        <p:txBody>
          <a:bodyPr>
            <a:normAutofit/>
          </a:bodyPr>
          <a:lstStyle/>
          <a:p>
            <a:pPr>
              <a:spcBef>
                <a:spcPct val="0"/>
              </a:spcBef>
              <a:buFont typeface="Arial" charset="0"/>
              <a:buNone/>
            </a:pPr>
            <a:r>
              <a:rPr lang="en-US" altLang="en-US" sz="2700" dirty="0" smtClean="0"/>
              <a:t>    </a:t>
            </a:r>
          </a:p>
          <a:p>
            <a:pPr>
              <a:spcBef>
                <a:spcPct val="0"/>
              </a:spcBef>
              <a:buFont typeface="Arial" charset="0"/>
              <a:buNone/>
            </a:pPr>
            <a:r>
              <a:rPr lang="en-US" altLang="en-US" sz="2700" dirty="0"/>
              <a:t> </a:t>
            </a:r>
            <a:r>
              <a:rPr lang="en-US" altLang="en-US" sz="2700" dirty="0" smtClean="0"/>
              <a:t>  </a:t>
            </a:r>
            <a:r>
              <a:rPr lang="en-US" altLang="en-US" sz="2400" dirty="0" smtClean="0"/>
              <a:t>Under Community Eligibility, schools must renew their direct certification numbers once every four years to maintain eligibility. However, schools are encouraged to update their direct certification numbers annually to capture more current information </a:t>
            </a:r>
          </a:p>
        </p:txBody>
      </p:sp>
    </p:spTree>
    <p:extLst>
      <p:ext uri="{BB962C8B-B14F-4D97-AF65-F5344CB8AC3E}">
        <p14:creationId xmlns:p14="http://schemas.microsoft.com/office/powerpoint/2010/main" val="630035769"/>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pPr algn="ctr">
              <a:defRPr/>
            </a:pPr>
            <a:r>
              <a:rPr lang="en-US" dirty="0">
                <a:solidFill>
                  <a:schemeClr val="accent6">
                    <a:lumMod val="50000"/>
                  </a:schemeClr>
                </a:solidFill>
                <a:latin typeface="+mn-lt"/>
              </a:rPr>
              <a:t>Community </a:t>
            </a:r>
            <a:r>
              <a:rPr lang="en-US" dirty="0" smtClean="0">
                <a:solidFill>
                  <a:schemeClr val="accent6">
                    <a:lumMod val="50000"/>
                  </a:schemeClr>
                </a:solidFill>
                <a:latin typeface="+mn-lt"/>
              </a:rPr>
              <a:t/>
            </a:r>
            <a:br>
              <a:rPr lang="en-US" dirty="0" smtClean="0">
                <a:solidFill>
                  <a:schemeClr val="accent6">
                    <a:lumMod val="50000"/>
                  </a:schemeClr>
                </a:solidFill>
                <a:latin typeface="+mn-lt"/>
              </a:rPr>
            </a:br>
            <a:r>
              <a:rPr lang="en-US" dirty="0" smtClean="0">
                <a:solidFill>
                  <a:schemeClr val="accent6">
                    <a:lumMod val="50000"/>
                  </a:schemeClr>
                </a:solidFill>
                <a:latin typeface="+mn-lt"/>
              </a:rPr>
              <a:t>Eligibility </a:t>
            </a:r>
            <a:r>
              <a:rPr lang="en-US" dirty="0">
                <a:solidFill>
                  <a:schemeClr val="accent6">
                    <a:lumMod val="50000"/>
                  </a:schemeClr>
                </a:solidFill>
                <a:latin typeface="+mn-lt"/>
              </a:rPr>
              <a:t>Provision</a:t>
            </a:r>
            <a:endParaRPr lang="en-US" dirty="0" smtClean="0">
              <a:solidFill>
                <a:schemeClr val="accent6">
                  <a:lumMod val="50000"/>
                </a:schemeClr>
              </a:solidFill>
              <a:latin typeface="+mn-lt"/>
            </a:endParaRPr>
          </a:p>
        </p:txBody>
      </p:sp>
      <p:sp>
        <p:nvSpPr>
          <p:cNvPr id="53251" name="Content Placeholder 2"/>
          <p:cNvSpPr>
            <a:spLocks noGrp="1"/>
          </p:cNvSpPr>
          <p:nvPr>
            <p:ph idx="1"/>
          </p:nvPr>
        </p:nvSpPr>
        <p:spPr/>
        <p:txBody>
          <a:bodyPr/>
          <a:lstStyle/>
          <a:p>
            <a:pPr marL="0" lvl="1" indent="0">
              <a:buFont typeface="Arial" charset="0"/>
              <a:buNone/>
            </a:pPr>
            <a:r>
              <a:rPr lang="en-US" altLang="en-US" sz="2400" dirty="0" smtClean="0"/>
              <a:t>Under section 1113 of the ESEA, an LEA must rank its school attendance areas or schools based on the percentage of economically disadvantaged students to determine a school’s eligibility to receive Title I funds, to allocate funds to selected schools, and to calculate the amount generated for Title I services to eligible private school students </a:t>
            </a:r>
          </a:p>
        </p:txBody>
      </p:sp>
    </p:spTree>
    <p:extLst>
      <p:ext uri="{BB962C8B-B14F-4D97-AF65-F5344CB8AC3E}">
        <p14:creationId xmlns:p14="http://schemas.microsoft.com/office/powerpoint/2010/main" val="3293026404"/>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defRPr/>
            </a:pPr>
            <a:r>
              <a:rPr lang="en-US" dirty="0" smtClean="0">
                <a:solidFill>
                  <a:schemeClr val="accent6">
                    <a:lumMod val="50000"/>
                  </a:schemeClr>
                </a:solidFill>
                <a:latin typeface="+mn-lt"/>
              </a:rPr>
              <a:t>Community </a:t>
            </a:r>
            <a:r>
              <a:rPr lang="en-US" dirty="0" smtClean="0">
                <a:solidFill>
                  <a:schemeClr val="accent6">
                    <a:lumMod val="50000"/>
                  </a:schemeClr>
                </a:solidFill>
                <a:latin typeface="+mn-lt"/>
              </a:rPr>
              <a:t/>
            </a:r>
            <a:br>
              <a:rPr lang="en-US" dirty="0" smtClean="0">
                <a:solidFill>
                  <a:schemeClr val="accent6">
                    <a:lumMod val="50000"/>
                  </a:schemeClr>
                </a:solidFill>
                <a:latin typeface="+mn-lt"/>
              </a:rPr>
            </a:br>
            <a:r>
              <a:rPr lang="en-US" dirty="0" smtClean="0">
                <a:solidFill>
                  <a:schemeClr val="accent6">
                    <a:lumMod val="50000"/>
                  </a:schemeClr>
                </a:solidFill>
                <a:latin typeface="+mn-lt"/>
              </a:rPr>
              <a:t>Eligibility </a:t>
            </a:r>
            <a:r>
              <a:rPr lang="en-US" dirty="0" smtClean="0">
                <a:solidFill>
                  <a:schemeClr val="accent6">
                    <a:lumMod val="50000"/>
                  </a:schemeClr>
                </a:solidFill>
                <a:latin typeface="+mn-lt"/>
              </a:rPr>
              <a:t>Provision</a:t>
            </a:r>
            <a:endParaRPr lang="en-US" dirty="0">
              <a:latin typeface="+mn-lt"/>
            </a:endParaRPr>
          </a:p>
        </p:txBody>
      </p:sp>
      <p:sp>
        <p:nvSpPr>
          <p:cNvPr id="56323" name="Content Placeholder 2"/>
          <p:cNvSpPr>
            <a:spLocks noGrp="1"/>
          </p:cNvSpPr>
          <p:nvPr>
            <p:ph idx="1"/>
          </p:nvPr>
        </p:nvSpPr>
        <p:spPr/>
        <p:txBody>
          <a:bodyPr/>
          <a:lstStyle/>
          <a:p>
            <a:pPr marL="0" indent="0">
              <a:buFont typeface="Arial" charset="0"/>
              <a:buNone/>
              <a:defRPr/>
            </a:pPr>
            <a:r>
              <a:rPr lang="en-US" sz="2400" dirty="0" smtClean="0"/>
              <a:t>To be eligible, LEAs and/or schools must meet a minimum level of “identified students” for free meals in the year prior to implementing Community Eligibility; agree to serve free breakfasts and lunches to all students; and agree to cover with non-federal funds any costs of providing free meals to students above the amounts provided by federal assistance</a:t>
            </a:r>
          </a:p>
          <a:p>
            <a:pPr>
              <a:buFont typeface="Arial" charset="0"/>
              <a:buNone/>
              <a:defRPr/>
            </a:pPr>
            <a:endParaRPr lang="en-US" sz="2400" b="1" dirty="0" smtClean="0"/>
          </a:p>
        </p:txBody>
      </p:sp>
    </p:spTree>
    <p:extLst>
      <p:ext uri="{BB962C8B-B14F-4D97-AF65-F5344CB8AC3E}">
        <p14:creationId xmlns:p14="http://schemas.microsoft.com/office/powerpoint/2010/main" val="257337540"/>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solidFill>
                  <a:schemeClr val="accent6">
                    <a:lumMod val="50000"/>
                  </a:schemeClr>
                </a:solidFill>
                <a:latin typeface="+mn-lt"/>
              </a:rPr>
              <a:t>Identified Students</a:t>
            </a:r>
            <a:endParaRPr lang="en-US" dirty="0">
              <a:latin typeface="+mn-lt"/>
            </a:endParaRPr>
          </a:p>
        </p:txBody>
      </p:sp>
      <p:sp>
        <p:nvSpPr>
          <p:cNvPr id="58371" name="Content Placeholder 2"/>
          <p:cNvSpPr>
            <a:spLocks noGrp="1"/>
          </p:cNvSpPr>
          <p:nvPr>
            <p:ph idx="1"/>
          </p:nvPr>
        </p:nvSpPr>
        <p:spPr/>
        <p:txBody>
          <a:bodyPr>
            <a:normAutofit/>
          </a:bodyPr>
          <a:lstStyle/>
          <a:p>
            <a:pPr marL="0" indent="0">
              <a:buFont typeface="Arial" charset="0"/>
              <a:buNone/>
              <a:defRPr/>
            </a:pPr>
            <a:r>
              <a:rPr lang="en-US" sz="2400" b="1" dirty="0" smtClean="0"/>
              <a:t>What does the term “Identified students” mean?</a:t>
            </a:r>
          </a:p>
          <a:p>
            <a:pPr>
              <a:buFont typeface="Arial" charset="0"/>
              <a:buNone/>
              <a:defRPr/>
            </a:pPr>
            <a:endParaRPr lang="en-US" sz="2400" dirty="0" smtClean="0"/>
          </a:p>
          <a:p>
            <a:pPr marL="0" indent="0">
              <a:buFont typeface="Arial" charset="0"/>
              <a:buNone/>
              <a:defRPr/>
            </a:pPr>
            <a:r>
              <a:rPr lang="en-US" sz="2400" dirty="0" smtClean="0"/>
              <a:t>“Identified students” are students approved as eligible for free meals who are not subject to verification (i.e., in Community Eligibility schools, “directly certified” children)</a:t>
            </a:r>
          </a:p>
          <a:p>
            <a:pPr>
              <a:buFont typeface="Arial" charset="0"/>
              <a:buNone/>
              <a:defRPr/>
            </a:pPr>
            <a:endParaRPr lang="en-US" sz="2400" dirty="0" smtClean="0"/>
          </a:p>
        </p:txBody>
      </p:sp>
    </p:spTree>
    <p:extLst>
      <p:ext uri="{BB962C8B-B14F-4D97-AF65-F5344CB8AC3E}">
        <p14:creationId xmlns:p14="http://schemas.microsoft.com/office/powerpoint/2010/main" val="3966073276"/>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solidFill>
                  <a:schemeClr val="accent6">
                    <a:lumMod val="50000"/>
                  </a:schemeClr>
                </a:solidFill>
                <a:latin typeface="+mn-lt"/>
              </a:rPr>
              <a:t>Identified Students</a:t>
            </a:r>
            <a:endParaRPr lang="en-US" dirty="0">
              <a:latin typeface="+mn-lt"/>
            </a:endParaRPr>
          </a:p>
        </p:txBody>
      </p:sp>
      <p:sp>
        <p:nvSpPr>
          <p:cNvPr id="60419" name="Content Placeholder 2"/>
          <p:cNvSpPr>
            <a:spLocks noGrp="1"/>
          </p:cNvSpPr>
          <p:nvPr>
            <p:ph idx="1"/>
          </p:nvPr>
        </p:nvSpPr>
        <p:spPr>
          <a:xfrm>
            <a:off x="628650" y="1825625"/>
            <a:ext cx="7886700" cy="3612649"/>
          </a:xfrm>
        </p:spPr>
        <p:txBody>
          <a:bodyPr/>
          <a:lstStyle/>
          <a:p>
            <a:pPr marL="0" indent="0">
              <a:buFont typeface="Arial" charset="0"/>
              <a:buNone/>
            </a:pPr>
            <a:r>
              <a:rPr lang="en-US" altLang="en-US" sz="2400" dirty="0" smtClean="0"/>
              <a:t>This definition includes students directly certified through SNAP, TANF, or the food Distribution Program on Indian Reservations; children experiencing homelessness and on the local liaison’s list; Head Start children; migrant youth; runaways; and non-applicants approved by local officials. Foster children who are certified through means other than   household application and students who are certified for free meals based on a letter provided by SNAP to the household are also included.</a:t>
            </a:r>
          </a:p>
        </p:txBody>
      </p:sp>
    </p:spTree>
    <p:extLst>
      <p:ext uri="{BB962C8B-B14F-4D97-AF65-F5344CB8AC3E}">
        <p14:creationId xmlns:p14="http://schemas.microsoft.com/office/powerpoint/2010/main" val="3239108093"/>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solidFill>
                  <a:schemeClr val="accent6">
                    <a:lumMod val="50000"/>
                  </a:schemeClr>
                </a:solidFill>
                <a:latin typeface="+mn-lt"/>
              </a:rPr>
              <a:t>Eligibility Threshold</a:t>
            </a:r>
            <a:endParaRPr lang="en-US" dirty="0">
              <a:latin typeface="+mn-lt"/>
            </a:endParaRPr>
          </a:p>
        </p:txBody>
      </p:sp>
      <p:sp>
        <p:nvSpPr>
          <p:cNvPr id="62467" name="Content Placeholder 2"/>
          <p:cNvSpPr>
            <a:spLocks noGrp="1"/>
          </p:cNvSpPr>
          <p:nvPr>
            <p:ph idx="1"/>
          </p:nvPr>
        </p:nvSpPr>
        <p:spPr/>
        <p:txBody>
          <a:bodyPr/>
          <a:lstStyle/>
          <a:p>
            <a:pPr marL="0" indent="0">
              <a:buFont typeface="Arial" charset="0"/>
              <a:buNone/>
              <a:defRPr/>
            </a:pPr>
            <a:r>
              <a:rPr lang="en-US" sz="2400" b="1" dirty="0" smtClean="0"/>
              <a:t>What is the eligibility threshold for participation in Community Eligibility?</a:t>
            </a:r>
          </a:p>
          <a:p>
            <a:pPr marL="0" indent="0">
              <a:buFont typeface="Arial" charset="0"/>
              <a:buNone/>
              <a:defRPr/>
            </a:pPr>
            <a:endParaRPr lang="en-US" sz="1200" b="1" dirty="0" smtClean="0"/>
          </a:p>
          <a:p>
            <a:pPr>
              <a:buFont typeface="Wingdings" pitchFamily="2" charset="2"/>
              <a:buChar char="§"/>
              <a:defRPr/>
            </a:pPr>
            <a:r>
              <a:rPr lang="en-US" sz="2400" dirty="0" smtClean="0"/>
              <a:t>Eligibility is determined for an entire LEA, a group of schools within an LEA, or a single school within an LEA. To be eligible to participate in Community Eligibility, the percentage of identified students must be at least 40-percent of enrollment. An LEA may have some schools that participate in Community Eligibility and others that do not</a:t>
            </a:r>
          </a:p>
        </p:txBody>
      </p:sp>
    </p:spTree>
    <p:extLst>
      <p:ext uri="{BB962C8B-B14F-4D97-AF65-F5344CB8AC3E}">
        <p14:creationId xmlns:p14="http://schemas.microsoft.com/office/powerpoint/2010/main" val="1758040542"/>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pPr>
              <a:defRPr/>
            </a:pPr>
            <a:r>
              <a:rPr lang="en-US" dirty="0" smtClean="0">
                <a:solidFill>
                  <a:schemeClr val="accent6">
                    <a:lumMod val="50000"/>
                  </a:schemeClr>
                </a:solidFill>
                <a:latin typeface="+mn-lt"/>
              </a:rPr>
              <a:t>Poverty Data Collection</a:t>
            </a:r>
          </a:p>
        </p:txBody>
      </p:sp>
      <p:sp>
        <p:nvSpPr>
          <p:cNvPr id="69635" name="Content Placeholder 2"/>
          <p:cNvSpPr>
            <a:spLocks noGrp="1"/>
          </p:cNvSpPr>
          <p:nvPr>
            <p:ph idx="1"/>
          </p:nvPr>
        </p:nvSpPr>
        <p:spPr/>
        <p:txBody>
          <a:bodyPr/>
          <a:lstStyle/>
          <a:p>
            <a:pPr marL="0" indent="0">
              <a:buFont typeface="Arial" charset="0"/>
              <a:buNone/>
            </a:pPr>
            <a:r>
              <a:rPr lang="en-US" altLang="en-US" b="1" dirty="0" smtClean="0"/>
              <a:t>Issues under the Community Eligibility Provision (CEP):</a:t>
            </a:r>
          </a:p>
          <a:p>
            <a:pPr lvl="1">
              <a:buFont typeface="Wingdings" pitchFamily="2" charset="2"/>
              <a:buChar char="§"/>
            </a:pPr>
            <a:r>
              <a:rPr lang="en-US" altLang="en-US" dirty="0" smtClean="0"/>
              <a:t>For the purposes of Title I, Part A ), the identified student percentage must be established using the identified students and students enrolled with access to the program no later than </a:t>
            </a:r>
            <a:r>
              <a:rPr lang="en-US" altLang="en-US" u="sng" dirty="0" smtClean="0"/>
              <a:t>October FTE count date of the prior year</a:t>
            </a:r>
            <a:r>
              <a:rPr lang="en-US" altLang="en-US" dirty="0" smtClean="0"/>
              <a:t> </a:t>
            </a:r>
          </a:p>
        </p:txBody>
      </p:sp>
    </p:spTree>
    <p:extLst>
      <p:ext uri="{BB962C8B-B14F-4D97-AF65-F5344CB8AC3E}">
        <p14:creationId xmlns:p14="http://schemas.microsoft.com/office/powerpoint/2010/main" val="2964417481"/>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pPr algn="ctr">
              <a:defRPr/>
            </a:pPr>
            <a:r>
              <a:rPr lang="en-US" dirty="0" smtClean="0">
                <a:solidFill>
                  <a:schemeClr val="accent6">
                    <a:lumMod val="50000"/>
                  </a:schemeClr>
                </a:solidFill>
                <a:latin typeface="+mn-lt"/>
              </a:rPr>
              <a:t>Poverty Measure </a:t>
            </a:r>
            <a:r>
              <a:rPr lang="en-US" dirty="0" smtClean="0">
                <a:solidFill>
                  <a:schemeClr val="accent6">
                    <a:lumMod val="50000"/>
                  </a:schemeClr>
                </a:solidFill>
                <a:latin typeface="+mn-lt"/>
              </a:rPr>
              <a:t/>
            </a:r>
            <a:br>
              <a:rPr lang="en-US" dirty="0" smtClean="0">
                <a:solidFill>
                  <a:schemeClr val="accent6">
                    <a:lumMod val="50000"/>
                  </a:schemeClr>
                </a:solidFill>
                <a:latin typeface="+mn-lt"/>
              </a:rPr>
            </a:br>
            <a:r>
              <a:rPr lang="en-US" dirty="0" smtClean="0">
                <a:solidFill>
                  <a:schemeClr val="accent6">
                    <a:lumMod val="50000"/>
                  </a:schemeClr>
                </a:solidFill>
                <a:latin typeface="+mn-lt"/>
              </a:rPr>
              <a:t>for </a:t>
            </a:r>
            <a:r>
              <a:rPr lang="en-US" dirty="0" smtClean="0">
                <a:solidFill>
                  <a:schemeClr val="accent6">
                    <a:lumMod val="50000"/>
                  </a:schemeClr>
                </a:solidFill>
                <a:latin typeface="+mn-lt"/>
              </a:rPr>
              <a:t>Title I, Part A</a:t>
            </a:r>
          </a:p>
        </p:txBody>
      </p:sp>
      <p:sp>
        <p:nvSpPr>
          <p:cNvPr id="68611" name="Content Placeholder 2"/>
          <p:cNvSpPr>
            <a:spLocks noGrp="1"/>
          </p:cNvSpPr>
          <p:nvPr>
            <p:ph idx="1"/>
          </p:nvPr>
        </p:nvSpPr>
        <p:spPr/>
        <p:txBody>
          <a:bodyPr>
            <a:normAutofit/>
          </a:bodyPr>
          <a:lstStyle/>
          <a:p>
            <a:pPr marL="0" indent="0">
              <a:buFont typeface="Arial" charset="0"/>
              <a:buNone/>
              <a:defRPr/>
            </a:pPr>
            <a:r>
              <a:rPr lang="en-US" sz="2400" b="1" dirty="0" smtClean="0"/>
              <a:t>Issues under the Community Eligibility Provision(CEP):</a:t>
            </a:r>
          </a:p>
          <a:p>
            <a:pPr>
              <a:buFont typeface="Wingdings" pitchFamily="2" charset="2"/>
              <a:buChar char="§"/>
              <a:defRPr/>
            </a:pPr>
            <a:r>
              <a:rPr lang="en-US" sz="2400" dirty="0" smtClean="0"/>
              <a:t>If a school within a district using the Community Eligibility does not qualify for this option, those schools will continue to use the household applications for free or reduced meals (FRM). In this case, a school will still continue to use the household application counts to determine a school’s Title I allocation  </a:t>
            </a:r>
          </a:p>
        </p:txBody>
      </p:sp>
    </p:spTree>
    <p:extLst>
      <p:ext uri="{BB962C8B-B14F-4D97-AF65-F5344CB8AC3E}">
        <p14:creationId xmlns:p14="http://schemas.microsoft.com/office/powerpoint/2010/main" val="341428515"/>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264695" y="180474"/>
            <a:ext cx="6388768" cy="986589"/>
          </a:xfrm>
        </p:spPr>
        <p:txBody>
          <a:bodyPr>
            <a:normAutofit fontScale="90000"/>
          </a:bodyPr>
          <a:lstStyle/>
          <a:p>
            <a:pPr algn="ctr" defTabSz="912480">
              <a:defRPr/>
            </a:pPr>
            <a:r>
              <a:rPr lang="en-US" sz="4900" dirty="0" smtClean="0">
                <a:solidFill>
                  <a:schemeClr val="accent6">
                    <a:lumMod val="50000"/>
                  </a:schemeClr>
                </a:solidFill>
                <a:latin typeface="+mn-lt"/>
              </a:rPr>
              <a:t>Example</a:t>
            </a:r>
            <a:r>
              <a:rPr lang="en-US" sz="3500" b="0" dirty="0" smtClean="0"/>
              <a:t/>
            </a:r>
            <a:br>
              <a:rPr lang="en-US" sz="3500" b="0" dirty="0" smtClean="0"/>
            </a:br>
            <a:r>
              <a:rPr lang="en-US" sz="1300" dirty="0" smtClean="0">
                <a:latin typeface="+mn-lt"/>
              </a:rPr>
              <a:t>Within-District Title I Allocations for a Local Educational Agency with a Combination </a:t>
            </a:r>
            <a:br>
              <a:rPr lang="en-US" sz="1300" dirty="0" smtClean="0">
                <a:latin typeface="+mn-lt"/>
              </a:rPr>
            </a:br>
            <a:r>
              <a:rPr lang="en-US" sz="1300" dirty="0" smtClean="0">
                <a:latin typeface="+mn-lt"/>
              </a:rPr>
              <a:t>of Community Eligibility Schools and Non-Community Eligibility Schools</a:t>
            </a:r>
            <a:br>
              <a:rPr lang="en-US" sz="1300" dirty="0" smtClean="0">
                <a:latin typeface="+mn-lt"/>
              </a:rPr>
            </a:br>
            <a:endParaRPr lang="en-US" sz="1300" dirty="0" smtClean="0">
              <a:latin typeface="+mn-lt"/>
            </a:endParaRPr>
          </a:p>
        </p:txBody>
      </p:sp>
      <p:sp>
        <p:nvSpPr>
          <p:cNvPr id="2" name="Content Placeholder 1"/>
          <p:cNvSpPr>
            <a:spLocks noGrp="1"/>
          </p:cNvSpPr>
          <p:nvPr>
            <p:ph idx="1"/>
          </p:nvPr>
        </p:nvSpPr>
        <p:spPr>
          <a:xfrm>
            <a:off x="168441" y="1491916"/>
            <a:ext cx="8125327" cy="4720389"/>
          </a:xfrm>
        </p:spPr>
        <p:txBody>
          <a:bodyPr>
            <a:normAutofit fontScale="92500" lnSpcReduction="20000"/>
          </a:bodyPr>
          <a:lstStyle/>
          <a:p>
            <a:pPr marL="457032" indent="0" defTabSz="913640">
              <a:buFont typeface="Arial" charset="0"/>
              <a:buNone/>
              <a:defRPr/>
            </a:pPr>
            <a:endParaRPr lang="en-US" sz="900" dirty="0" smtClean="0"/>
          </a:p>
          <a:p>
            <a:pPr marL="457032" indent="0" defTabSz="913640">
              <a:buFont typeface="Arial" charset="0"/>
              <a:buNone/>
              <a:defRPr/>
            </a:pPr>
            <a:endParaRPr lang="en-US" sz="900" dirty="0" smtClean="0"/>
          </a:p>
          <a:p>
            <a:pPr marL="457032" indent="0" defTabSz="913640">
              <a:buFont typeface="Arial" charset="0"/>
              <a:buNone/>
              <a:defRPr/>
            </a:pPr>
            <a:endParaRPr lang="en-US" sz="900" dirty="0" smtClean="0"/>
          </a:p>
          <a:p>
            <a:pPr marL="457032" indent="0" defTabSz="913640">
              <a:buFont typeface="Arial" charset="0"/>
              <a:buNone/>
              <a:defRPr/>
            </a:pPr>
            <a:endParaRPr lang="en-US" sz="900" dirty="0" smtClean="0"/>
          </a:p>
          <a:p>
            <a:pPr marL="457032" indent="0" defTabSz="913640">
              <a:buFont typeface="Arial" charset="0"/>
              <a:buNone/>
              <a:defRPr/>
            </a:pPr>
            <a:endParaRPr lang="en-US" sz="900" dirty="0" smtClean="0"/>
          </a:p>
          <a:p>
            <a:pPr marL="457032" indent="0" defTabSz="913640">
              <a:buFont typeface="Arial" charset="0"/>
              <a:buNone/>
              <a:defRPr/>
            </a:pPr>
            <a:endParaRPr lang="en-US" sz="900" dirty="0" smtClean="0"/>
          </a:p>
          <a:p>
            <a:pPr marL="457032" indent="0" defTabSz="913640">
              <a:buFont typeface="Arial" charset="0"/>
              <a:buNone/>
              <a:defRPr/>
            </a:pPr>
            <a:endParaRPr lang="en-US" sz="900" dirty="0" smtClean="0"/>
          </a:p>
          <a:p>
            <a:pPr marL="457032" indent="0" defTabSz="913640">
              <a:buFont typeface="Arial" charset="0"/>
              <a:buNone/>
              <a:defRPr/>
            </a:pPr>
            <a:endParaRPr lang="en-US" sz="900" dirty="0" smtClean="0"/>
          </a:p>
          <a:p>
            <a:pPr marL="457032" indent="0" defTabSz="913640">
              <a:buFont typeface="Arial" charset="0"/>
              <a:buNone/>
              <a:defRPr/>
            </a:pPr>
            <a:endParaRPr lang="en-US" sz="900" dirty="0" smtClean="0"/>
          </a:p>
          <a:p>
            <a:pPr marL="457032" indent="0" defTabSz="913640">
              <a:buFont typeface="Arial" charset="0"/>
              <a:buNone/>
              <a:defRPr/>
            </a:pPr>
            <a:endParaRPr lang="en-US" sz="900" dirty="0" smtClean="0"/>
          </a:p>
          <a:p>
            <a:pPr marL="457032" indent="0" defTabSz="913640">
              <a:buFont typeface="Arial" charset="0"/>
              <a:buNone/>
              <a:defRPr/>
            </a:pPr>
            <a:endParaRPr lang="en-US" sz="900" dirty="0" smtClean="0"/>
          </a:p>
          <a:p>
            <a:pPr marL="457032" indent="0" defTabSz="913640">
              <a:buFont typeface="Arial" charset="0"/>
              <a:buNone/>
              <a:defRPr/>
            </a:pPr>
            <a:endParaRPr lang="en-US" sz="900" dirty="0" smtClean="0"/>
          </a:p>
          <a:p>
            <a:pPr marL="457032" indent="0" defTabSz="913640">
              <a:buFont typeface="Arial" charset="0"/>
              <a:buNone/>
              <a:defRPr/>
            </a:pPr>
            <a:endParaRPr lang="en-US" sz="900" dirty="0" smtClean="0"/>
          </a:p>
          <a:p>
            <a:pPr marL="457032" indent="0" defTabSz="913640">
              <a:buFont typeface="Arial" charset="0"/>
              <a:buNone/>
              <a:defRPr/>
            </a:pPr>
            <a:endParaRPr lang="en-US" sz="900" dirty="0" smtClean="0"/>
          </a:p>
          <a:p>
            <a:pPr marL="631604" indent="0" defTabSz="913640">
              <a:buFont typeface="Arial" charset="0"/>
              <a:buNone/>
              <a:defRPr/>
            </a:pPr>
            <a:endParaRPr lang="en-US" sz="900" dirty="0" smtClean="0"/>
          </a:p>
          <a:p>
            <a:pPr marL="403080" indent="0" defTabSz="913640">
              <a:buFont typeface="Arial" charset="0"/>
              <a:buNone/>
              <a:defRPr/>
            </a:pPr>
            <a:r>
              <a:rPr lang="en-US" sz="1000" dirty="0" smtClean="0"/>
              <a:t>* The number of students may be determined once every four years for Community Eligibility schools. Moreover, the poverty data </a:t>
            </a:r>
            <a:br>
              <a:rPr lang="en-US" sz="1000" dirty="0" smtClean="0"/>
            </a:br>
            <a:r>
              <a:rPr lang="en-US" sz="1000" dirty="0" smtClean="0"/>
              <a:t>used will likely differ from other schools. For the Community Eligibility schools, the poverty data would be, for example, direct </a:t>
            </a:r>
            <a:br>
              <a:rPr lang="en-US" sz="1000" dirty="0" smtClean="0"/>
            </a:br>
            <a:r>
              <a:rPr lang="en-US" sz="1000" dirty="0" smtClean="0"/>
              <a:t>certification  (Identified Students) data  (e.g., SNAP or TANF) collected at least every four years times the multiplier. For other schools, the poverty data might  be </a:t>
            </a:r>
            <a:br>
              <a:rPr lang="en-US" sz="1000" dirty="0" smtClean="0"/>
            </a:br>
            <a:r>
              <a:rPr lang="en-US" sz="1000" dirty="0" smtClean="0"/>
              <a:t>from FRM (Household) applications  collected every year or a combination of direct certification and FRM  (Household) applications collected every  four years. </a:t>
            </a:r>
          </a:p>
          <a:p>
            <a:pPr marL="403080" indent="0" defTabSz="913640">
              <a:buFont typeface="Arial" charset="0"/>
              <a:buNone/>
              <a:defRPr/>
            </a:pPr>
            <a:r>
              <a:rPr lang="en-US" sz="1000" dirty="0" smtClean="0"/>
              <a:t>** The multiplier applies only to a Community Eligibility  school. </a:t>
            </a:r>
          </a:p>
          <a:p>
            <a:pPr marL="403080" indent="0" defTabSz="913640">
              <a:buFont typeface="Arial" charset="0"/>
              <a:buNone/>
              <a:defRPr/>
            </a:pPr>
            <a:r>
              <a:rPr lang="en-US" sz="1000" dirty="0" smtClean="0"/>
              <a:t>*** For a Community Eligibility school, the Column 6 figure is equal to the lesser of (1) Column 4 x Column 5 or (2) Column 3. </a:t>
            </a:r>
            <a:br>
              <a:rPr lang="en-US" sz="1000" dirty="0" smtClean="0"/>
            </a:br>
            <a:r>
              <a:rPr lang="en-US" sz="1000" dirty="0" smtClean="0"/>
              <a:t>In other words, this number may not exceed the school’s total enrollment. For the other schools, the Column 6 figure is equal to Column 4. </a:t>
            </a:r>
          </a:p>
          <a:p>
            <a:pPr marL="403080" indent="0" defTabSz="913640">
              <a:buFont typeface="Arial" charset="0"/>
              <a:buNone/>
              <a:defRPr/>
            </a:pPr>
            <a:r>
              <a:rPr lang="en-US" sz="1000" dirty="0" smtClean="0"/>
              <a:t>****Column 6 / Column 3. </a:t>
            </a:r>
          </a:p>
          <a:p>
            <a:pPr marL="403080" indent="0" defTabSz="913640">
              <a:buFont typeface="Arial" charset="0"/>
              <a:buNone/>
              <a:defRPr/>
            </a:pPr>
            <a:r>
              <a:rPr lang="en-US" sz="1000" dirty="0" smtClean="0"/>
              <a:t>*****Column 8 x Column 6 (Note: Monroe is ineligible for Title I funds because its poverty percentage is below both the LEA’s average and 35 percent.) </a:t>
            </a:r>
          </a:p>
          <a:p>
            <a:pPr marL="457032" indent="0" defTabSz="913640">
              <a:buFont typeface="Arial" charset="0"/>
              <a:buNone/>
              <a:defRPr/>
            </a:pPr>
            <a:endParaRPr lang="en-US" sz="1000" dirty="0"/>
          </a:p>
        </p:txBody>
      </p:sp>
      <p:graphicFrame>
        <p:nvGraphicFramePr>
          <p:cNvPr id="4" name="Table 3"/>
          <p:cNvGraphicFramePr>
            <a:graphicFrameLocks noGrp="1"/>
          </p:cNvGraphicFramePr>
          <p:nvPr>
            <p:extLst>
              <p:ext uri="{D42A27DB-BD31-4B8C-83A1-F6EECF244321}">
                <p14:modId xmlns:p14="http://schemas.microsoft.com/office/powerpoint/2010/main" val="3580985105"/>
              </p:ext>
            </p:extLst>
          </p:nvPr>
        </p:nvGraphicFramePr>
        <p:xfrm>
          <a:off x="561473" y="1596190"/>
          <a:ext cx="7620003" cy="3047999"/>
        </p:xfrm>
        <a:graphic>
          <a:graphicData uri="http://schemas.openxmlformats.org/drawingml/2006/table">
            <a:tbl>
              <a:tblPr/>
              <a:tblGrid>
                <a:gridCol w="752104"/>
                <a:gridCol w="801422"/>
                <a:gridCol w="801422"/>
                <a:gridCol w="924717"/>
                <a:gridCol w="835138"/>
                <a:gridCol w="784142"/>
                <a:gridCol w="949376"/>
                <a:gridCol w="809640"/>
                <a:gridCol w="962042"/>
              </a:tblGrid>
              <a:tr h="181970">
                <a:tc>
                  <a:txBody>
                    <a:bodyPr/>
                    <a:lstStyle/>
                    <a:p>
                      <a:pPr marL="0" marR="0">
                        <a:lnSpc>
                          <a:spcPct val="115000"/>
                        </a:lnSpc>
                        <a:spcBef>
                          <a:spcPts val="0"/>
                        </a:spcBef>
                        <a:spcAft>
                          <a:spcPts val="0"/>
                        </a:spcAft>
                      </a:pPr>
                      <a:r>
                        <a:rPr lang="en-US" sz="800" dirty="0">
                          <a:solidFill>
                            <a:srgbClr val="000000"/>
                          </a:solidFill>
                          <a:effectLst/>
                          <a:latin typeface="Times New Roman"/>
                          <a:ea typeface="Calibri"/>
                          <a:cs typeface="Times New Roman"/>
                        </a:rPr>
                        <a:t>Column 1 </a:t>
                      </a:r>
                      <a:endParaRPr lang="en-US" sz="1200" dirty="0">
                        <a:solidFill>
                          <a:srgbClr val="000000"/>
                        </a:solidFill>
                        <a:effectLst/>
                        <a:latin typeface="Times New Roman"/>
                        <a:ea typeface="Calibri"/>
                        <a:cs typeface="Times New Roman"/>
                      </a:endParaRPr>
                    </a:p>
                  </a:txBody>
                  <a:tcPr marL="68581" marR="685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800" dirty="0">
                          <a:solidFill>
                            <a:srgbClr val="000000"/>
                          </a:solidFill>
                          <a:effectLst/>
                          <a:latin typeface="Times New Roman"/>
                          <a:ea typeface="Calibri"/>
                          <a:cs typeface="Times New Roman"/>
                        </a:rPr>
                        <a:t>Column 2 </a:t>
                      </a:r>
                      <a:endParaRPr lang="en-US" sz="1200" dirty="0">
                        <a:solidFill>
                          <a:srgbClr val="000000"/>
                        </a:solidFill>
                        <a:effectLst/>
                        <a:latin typeface="Times New Roman"/>
                        <a:ea typeface="Calibri"/>
                        <a:cs typeface="Times New Roman"/>
                      </a:endParaRPr>
                    </a:p>
                  </a:txBody>
                  <a:tcPr marL="68581" marR="685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800" dirty="0">
                          <a:solidFill>
                            <a:srgbClr val="000000"/>
                          </a:solidFill>
                          <a:effectLst/>
                          <a:latin typeface="Times New Roman"/>
                          <a:ea typeface="Calibri"/>
                          <a:cs typeface="Times New Roman"/>
                        </a:rPr>
                        <a:t>Column 3 </a:t>
                      </a:r>
                      <a:endParaRPr lang="en-US" sz="1200" dirty="0">
                        <a:solidFill>
                          <a:srgbClr val="000000"/>
                        </a:solidFill>
                        <a:effectLst/>
                        <a:latin typeface="Times New Roman"/>
                        <a:ea typeface="Calibri"/>
                        <a:cs typeface="Times New Roman"/>
                      </a:endParaRPr>
                    </a:p>
                  </a:txBody>
                  <a:tcPr marL="68581" marR="685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800" dirty="0">
                          <a:solidFill>
                            <a:srgbClr val="000000"/>
                          </a:solidFill>
                          <a:effectLst/>
                          <a:latin typeface="Times New Roman"/>
                          <a:ea typeface="Calibri"/>
                          <a:cs typeface="Times New Roman"/>
                        </a:rPr>
                        <a:t>Column 4 </a:t>
                      </a:r>
                      <a:endParaRPr lang="en-US" sz="1200" dirty="0">
                        <a:solidFill>
                          <a:srgbClr val="000000"/>
                        </a:solidFill>
                        <a:effectLst/>
                        <a:latin typeface="Times New Roman"/>
                        <a:ea typeface="Calibri"/>
                        <a:cs typeface="Times New Roman"/>
                      </a:endParaRPr>
                    </a:p>
                  </a:txBody>
                  <a:tcPr marL="68581" marR="685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800" dirty="0">
                          <a:solidFill>
                            <a:srgbClr val="000000"/>
                          </a:solidFill>
                          <a:effectLst/>
                          <a:latin typeface="Times New Roman"/>
                          <a:ea typeface="Calibri"/>
                          <a:cs typeface="Times New Roman"/>
                        </a:rPr>
                        <a:t>Column 5 </a:t>
                      </a:r>
                      <a:endParaRPr lang="en-US" sz="1200" dirty="0">
                        <a:solidFill>
                          <a:srgbClr val="000000"/>
                        </a:solidFill>
                        <a:effectLst/>
                        <a:latin typeface="Times New Roman"/>
                        <a:ea typeface="Calibri"/>
                        <a:cs typeface="Times New Roman"/>
                      </a:endParaRPr>
                    </a:p>
                  </a:txBody>
                  <a:tcPr marL="68581" marR="685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800" dirty="0">
                          <a:solidFill>
                            <a:srgbClr val="000000"/>
                          </a:solidFill>
                          <a:effectLst/>
                          <a:latin typeface="Times New Roman"/>
                          <a:ea typeface="Calibri"/>
                          <a:cs typeface="Times New Roman"/>
                        </a:rPr>
                        <a:t>Column 6 </a:t>
                      </a:r>
                      <a:endParaRPr lang="en-US" sz="1200" dirty="0">
                        <a:solidFill>
                          <a:srgbClr val="000000"/>
                        </a:solidFill>
                        <a:effectLst/>
                        <a:latin typeface="Times New Roman"/>
                        <a:ea typeface="Calibri"/>
                        <a:cs typeface="Times New Roman"/>
                      </a:endParaRPr>
                    </a:p>
                  </a:txBody>
                  <a:tcPr marL="68581" marR="685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800" dirty="0">
                          <a:solidFill>
                            <a:srgbClr val="000000"/>
                          </a:solidFill>
                          <a:effectLst/>
                          <a:latin typeface="Times New Roman"/>
                          <a:ea typeface="Calibri"/>
                          <a:cs typeface="Times New Roman"/>
                        </a:rPr>
                        <a:t>Column 7 </a:t>
                      </a:r>
                      <a:endParaRPr lang="en-US" sz="1200" dirty="0">
                        <a:solidFill>
                          <a:srgbClr val="000000"/>
                        </a:solidFill>
                        <a:effectLst/>
                        <a:latin typeface="Times New Roman"/>
                        <a:ea typeface="Calibri"/>
                        <a:cs typeface="Times New Roman"/>
                      </a:endParaRPr>
                    </a:p>
                  </a:txBody>
                  <a:tcPr marL="68581" marR="685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800" dirty="0">
                          <a:solidFill>
                            <a:srgbClr val="000000"/>
                          </a:solidFill>
                          <a:effectLst/>
                          <a:latin typeface="Times New Roman"/>
                          <a:ea typeface="Calibri"/>
                          <a:cs typeface="Times New Roman"/>
                        </a:rPr>
                        <a:t>Column 8 </a:t>
                      </a:r>
                      <a:endParaRPr lang="en-US" sz="1200" dirty="0">
                        <a:solidFill>
                          <a:srgbClr val="000000"/>
                        </a:solidFill>
                        <a:effectLst/>
                        <a:latin typeface="Times New Roman"/>
                        <a:ea typeface="Calibri"/>
                        <a:cs typeface="Times New Roman"/>
                      </a:endParaRPr>
                    </a:p>
                  </a:txBody>
                  <a:tcPr marL="68581" marR="685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800" dirty="0">
                          <a:solidFill>
                            <a:srgbClr val="000000"/>
                          </a:solidFill>
                          <a:effectLst/>
                          <a:latin typeface="Times New Roman"/>
                          <a:ea typeface="Calibri"/>
                          <a:cs typeface="Times New Roman"/>
                        </a:rPr>
                        <a:t>Column 9 </a:t>
                      </a:r>
                      <a:endParaRPr lang="en-US" sz="1200" dirty="0">
                        <a:solidFill>
                          <a:srgbClr val="000000"/>
                        </a:solidFill>
                        <a:effectLst/>
                        <a:latin typeface="Times New Roman"/>
                        <a:ea typeface="Calibri"/>
                        <a:cs typeface="Times New Roman"/>
                      </a:endParaRPr>
                    </a:p>
                  </a:txBody>
                  <a:tcPr marL="68581" marR="685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33017">
                <a:tc>
                  <a:txBody>
                    <a:bodyPr/>
                    <a:lstStyle/>
                    <a:p>
                      <a:pPr marL="0" marR="0">
                        <a:lnSpc>
                          <a:spcPct val="115000"/>
                        </a:lnSpc>
                        <a:spcBef>
                          <a:spcPts val="0"/>
                        </a:spcBef>
                        <a:spcAft>
                          <a:spcPts val="0"/>
                        </a:spcAft>
                      </a:pPr>
                      <a:r>
                        <a:rPr lang="en-US" sz="1000" b="1" dirty="0">
                          <a:solidFill>
                            <a:srgbClr val="000000"/>
                          </a:solidFill>
                          <a:effectLst/>
                          <a:latin typeface="Times New Roman"/>
                          <a:ea typeface="Calibri"/>
                          <a:cs typeface="Times New Roman"/>
                        </a:rPr>
                        <a:t>School </a:t>
                      </a:r>
                      <a:endParaRPr lang="en-US" sz="1200" dirty="0">
                        <a:solidFill>
                          <a:srgbClr val="000000"/>
                        </a:solidFill>
                        <a:effectLst/>
                        <a:latin typeface="Times New Roman"/>
                        <a:ea typeface="Calibri"/>
                        <a:cs typeface="Times New Roman"/>
                      </a:endParaRPr>
                    </a:p>
                  </a:txBody>
                  <a:tcPr marL="68581" marR="685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000" b="1" dirty="0">
                          <a:solidFill>
                            <a:srgbClr val="000000"/>
                          </a:solidFill>
                          <a:effectLst/>
                          <a:latin typeface="Times New Roman"/>
                          <a:ea typeface="Calibri"/>
                          <a:cs typeface="Times New Roman"/>
                        </a:rPr>
                        <a:t>Community Eligibility Option School (Y/N) </a:t>
                      </a:r>
                      <a:endParaRPr lang="en-US" sz="1200" dirty="0">
                        <a:solidFill>
                          <a:srgbClr val="000000"/>
                        </a:solidFill>
                        <a:effectLst/>
                        <a:latin typeface="Times New Roman"/>
                        <a:ea typeface="Calibri"/>
                        <a:cs typeface="Times New Roman"/>
                      </a:endParaRPr>
                    </a:p>
                  </a:txBody>
                  <a:tcPr marL="68581" marR="685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000" b="1" dirty="0" smtClean="0">
                          <a:solidFill>
                            <a:srgbClr val="000000"/>
                          </a:solidFill>
                          <a:effectLst/>
                          <a:latin typeface="Times New Roman"/>
                          <a:ea typeface="Calibri"/>
                          <a:cs typeface="Times New Roman"/>
                        </a:rPr>
                        <a:t>Enrollment - PreK </a:t>
                      </a:r>
                      <a:endParaRPr lang="en-US" sz="1200" dirty="0">
                        <a:solidFill>
                          <a:srgbClr val="000000"/>
                        </a:solidFill>
                        <a:effectLst/>
                        <a:latin typeface="Times New Roman"/>
                        <a:ea typeface="Calibri"/>
                        <a:cs typeface="Times New Roman"/>
                      </a:endParaRPr>
                    </a:p>
                  </a:txBody>
                  <a:tcPr marL="68581" marR="685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000" b="1" dirty="0">
                          <a:solidFill>
                            <a:srgbClr val="000000"/>
                          </a:solidFill>
                          <a:effectLst/>
                          <a:latin typeface="Times New Roman"/>
                          <a:ea typeface="Calibri"/>
                          <a:cs typeface="Times New Roman"/>
                        </a:rPr>
                        <a:t>Economically-Disadvantaged Students Identified by Data for School Lunch Program* </a:t>
                      </a:r>
                      <a:endParaRPr lang="en-US" sz="1000" b="1" dirty="0" smtClean="0">
                        <a:solidFill>
                          <a:srgbClr val="000000"/>
                        </a:solidFill>
                        <a:effectLst/>
                        <a:latin typeface="Times New Roman"/>
                        <a:ea typeface="Calibri"/>
                        <a:cs typeface="Times New Roman"/>
                      </a:endParaRPr>
                    </a:p>
                    <a:p>
                      <a:pPr marL="0" marR="0">
                        <a:lnSpc>
                          <a:spcPct val="115000"/>
                        </a:lnSpc>
                        <a:spcBef>
                          <a:spcPts val="0"/>
                        </a:spcBef>
                        <a:spcAft>
                          <a:spcPts val="0"/>
                        </a:spcAft>
                      </a:pPr>
                      <a:r>
                        <a:rPr lang="en-US" sz="1000" b="1" dirty="0" smtClean="0">
                          <a:solidFill>
                            <a:srgbClr val="000000"/>
                          </a:solidFill>
                          <a:effectLst/>
                          <a:latin typeface="Times New Roman"/>
                          <a:ea typeface="Calibri"/>
                          <a:cs typeface="Times New Roman"/>
                        </a:rPr>
                        <a:t>Minus Pre-K</a:t>
                      </a:r>
                      <a:endParaRPr lang="en-US" sz="1200" dirty="0">
                        <a:solidFill>
                          <a:srgbClr val="000000"/>
                        </a:solidFill>
                        <a:effectLst/>
                        <a:latin typeface="Times New Roman"/>
                        <a:ea typeface="Calibri"/>
                        <a:cs typeface="Times New Roman"/>
                      </a:endParaRPr>
                    </a:p>
                  </a:txBody>
                  <a:tcPr marL="68581" marR="685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000" b="1" dirty="0">
                          <a:solidFill>
                            <a:srgbClr val="000000"/>
                          </a:solidFill>
                          <a:effectLst/>
                          <a:latin typeface="Times New Roman"/>
                          <a:ea typeface="Calibri"/>
                          <a:cs typeface="Times New Roman"/>
                        </a:rPr>
                        <a:t>Multiplier** </a:t>
                      </a:r>
                      <a:endParaRPr lang="en-US" sz="1200" dirty="0">
                        <a:solidFill>
                          <a:srgbClr val="000000"/>
                        </a:solidFill>
                        <a:effectLst/>
                        <a:latin typeface="Times New Roman"/>
                        <a:ea typeface="Calibri"/>
                        <a:cs typeface="Times New Roman"/>
                      </a:endParaRPr>
                    </a:p>
                  </a:txBody>
                  <a:tcPr marL="68581" marR="685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000" b="1" dirty="0">
                          <a:solidFill>
                            <a:srgbClr val="000000"/>
                          </a:solidFill>
                          <a:effectLst/>
                          <a:latin typeface="Times New Roman"/>
                          <a:ea typeface="Calibri"/>
                          <a:cs typeface="Times New Roman"/>
                        </a:rPr>
                        <a:t>Number Used to Determine Percentage of Meals Paid by USDA*** </a:t>
                      </a:r>
                      <a:endParaRPr lang="en-US" sz="1200" dirty="0">
                        <a:solidFill>
                          <a:srgbClr val="000000"/>
                        </a:solidFill>
                        <a:effectLst/>
                        <a:latin typeface="Times New Roman"/>
                        <a:ea typeface="Calibri"/>
                        <a:cs typeface="Times New Roman"/>
                      </a:endParaRPr>
                    </a:p>
                  </a:txBody>
                  <a:tcPr marL="68581" marR="685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000" b="1" dirty="0">
                          <a:solidFill>
                            <a:srgbClr val="000000"/>
                          </a:solidFill>
                          <a:effectLst/>
                          <a:latin typeface="Times New Roman"/>
                          <a:ea typeface="Calibri"/>
                          <a:cs typeface="Times New Roman"/>
                        </a:rPr>
                        <a:t>Percentage of Economically-Disadvantaged Students for Title I Allocations**** </a:t>
                      </a:r>
                      <a:endParaRPr lang="en-US" sz="1200" dirty="0">
                        <a:solidFill>
                          <a:srgbClr val="000000"/>
                        </a:solidFill>
                        <a:effectLst/>
                        <a:latin typeface="Times New Roman"/>
                        <a:ea typeface="Calibri"/>
                        <a:cs typeface="Times New Roman"/>
                      </a:endParaRPr>
                    </a:p>
                  </a:txBody>
                  <a:tcPr marL="68581" marR="685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000" b="1" dirty="0">
                          <a:solidFill>
                            <a:srgbClr val="000000"/>
                          </a:solidFill>
                          <a:effectLst/>
                          <a:latin typeface="Times New Roman"/>
                          <a:ea typeface="Calibri"/>
                          <a:cs typeface="Times New Roman"/>
                        </a:rPr>
                        <a:t>Per-Pupil Amount Used by LEA </a:t>
                      </a:r>
                      <a:endParaRPr lang="en-US" sz="1200" dirty="0">
                        <a:solidFill>
                          <a:srgbClr val="000000"/>
                        </a:solidFill>
                        <a:effectLst/>
                        <a:latin typeface="Times New Roman"/>
                        <a:ea typeface="Calibri"/>
                        <a:cs typeface="Times New Roman"/>
                      </a:endParaRPr>
                    </a:p>
                  </a:txBody>
                  <a:tcPr marL="68581" marR="685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000" b="1" dirty="0">
                          <a:solidFill>
                            <a:srgbClr val="000000"/>
                          </a:solidFill>
                          <a:effectLst/>
                          <a:latin typeface="Times New Roman"/>
                          <a:ea typeface="Calibri"/>
                          <a:cs typeface="Times New Roman"/>
                        </a:rPr>
                        <a:t>Title I Allocation***** </a:t>
                      </a:r>
                      <a:endParaRPr lang="en-US" sz="1200" dirty="0">
                        <a:solidFill>
                          <a:srgbClr val="000000"/>
                        </a:solidFill>
                        <a:effectLst/>
                        <a:latin typeface="Times New Roman"/>
                        <a:ea typeface="Calibri"/>
                        <a:cs typeface="Times New Roman"/>
                      </a:endParaRPr>
                    </a:p>
                  </a:txBody>
                  <a:tcPr marL="68581" marR="685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4716">
                <a:tc>
                  <a:txBody>
                    <a:bodyPr/>
                    <a:lstStyle/>
                    <a:p>
                      <a:pPr marL="0" marR="0">
                        <a:lnSpc>
                          <a:spcPct val="115000"/>
                        </a:lnSpc>
                        <a:spcBef>
                          <a:spcPts val="0"/>
                        </a:spcBef>
                        <a:spcAft>
                          <a:spcPts val="0"/>
                        </a:spcAft>
                      </a:pPr>
                      <a:r>
                        <a:rPr lang="en-US" sz="1000" dirty="0">
                          <a:solidFill>
                            <a:srgbClr val="000000"/>
                          </a:solidFill>
                          <a:effectLst/>
                          <a:latin typeface="Times New Roman"/>
                          <a:ea typeface="Calibri"/>
                          <a:cs typeface="Times New Roman"/>
                        </a:rPr>
                        <a:t>Lincoln </a:t>
                      </a:r>
                      <a:endParaRPr lang="en-US" sz="1200" dirty="0">
                        <a:solidFill>
                          <a:srgbClr val="000000"/>
                        </a:solidFill>
                        <a:effectLst/>
                        <a:latin typeface="Times New Roman"/>
                        <a:ea typeface="Calibri"/>
                        <a:cs typeface="Times New Roman"/>
                      </a:endParaRPr>
                    </a:p>
                  </a:txBody>
                  <a:tcPr marL="68581" marR="685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000" dirty="0">
                          <a:solidFill>
                            <a:srgbClr val="000000"/>
                          </a:solidFill>
                          <a:effectLst/>
                          <a:latin typeface="Times New Roman"/>
                          <a:ea typeface="Calibri"/>
                          <a:cs typeface="Times New Roman"/>
                        </a:rPr>
                        <a:t>Y </a:t>
                      </a:r>
                      <a:endParaRPr lang="en-US" sz="1200" dirty="0">
                        <a:solidFill>
                          <a:srgbClr val="000000"/>
                        </a:solidFill>
                        <a:effectLst/>
                        <a:latin typeface="Times New Roman"/>
                        <a:ea typeface="Calibri"/>
                        <a:cs typeface="Times New Roman"/>
                      </a:endParaRPr>
                    </a:p>
                  </a:txBody>
                  <a:tcPr marL="68581" marR="685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000" dirty="0">
                          <a:solidFill>
                            <a:srgbClr val="000000"/>
                          </a:solidFill>
                          <a:effectLst/>
                          <a:latin typeface="Times New Roman"/>
                          <a:ea typeface="Calibri"/>
                          <a:cs typeface="Times New Roman"/>
                        </a:rPr>
                        <a:t>425 </a:t>
                      </a:r>
                      <a:endParaRPr lang="en-US" sz="1200" dirty="0">
                        <a:solidFill>
                          <a:srgbClr val="000000"/>
                        </a:solidFill>
                        <a:effectLst/>
                        <a:latin typeface="Times New Roman"/>
                        <a:ea typeface="Calibri"/>
                        <a:cs typeface="Times New Roman"/>
                      </a:endParaRPr>
                    </a:p>
                  </a:txBody>
                  <a:tcPr marL="68581" marR="685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000" dirty="0">
                          <a:solidFill>
                            <a:srgbClr val="000000"/>
                          </a:solidFill>
                          <a:effectLst/>
                          <a:latin typeface="Times New Roman"/>
                          <a:ea typeface="Calibri"/>
                          <a:cs typeface="Times New Roman"/>
                        </a:rPr>
                        <a:t>400 </a:t>
                      </a:r>
                      <a:endParaRPr lang="en-US" sz="1200" dirty="0">
                        <a:solidFill>
                          <a:srgbClr val="000000"/>
                        </a:solidFill>
                        <a:effectLst/>
                        <a:latin typeface="Times New Roman"/>
                        <a:ea typeface="Calibri"/>
                        <a:cs typeface="Times New Roman"/>
                      </a:endParaRPr>
                    </a:p>
                  </a:txBody>
                  <a:tcPr marL="68581" marR="685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000" dirty="0">
                          <a:solidFill>
                            <a:srgbClr val="000000"/>
                          </a:solidFill>
                          <a:effectLst/>
                          <a:latin typeface="Times New Roman"/>
                          <a:ea typeface="Calibri"/>
                          <a:cs typeface="Times New Roman"/>
                        </a:rPr>
                        <a:t>1.6 </a:t>
                      </a:r>
                      <a:endParaRPr lang="en-US" sz="1200" dirty="0">
                        <a:solidFill>
                          <a:srgbClr val="000000"/>
                        </a:solidFill>
                        <a:effectLst/>
                        <a:latin typeface="Times New Roman"/>
                        <a:ea typeface="Calibri"/>
                        <a:cs typeface="Times New Roman"/>
                      </a:endParaRPr>
                    </a:p>
                  </a:txBody>
                  <a:tcPr marL="68581" marR="685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000" dirty="0">
                          <a:solidFill>
                            <a:srgbClr val="000000"/>
                          </a:solidFill>
                          <a:effectLst/>
                          <a:latin typeface="Times New Roman"/>
                          <a:ea typeface="Calibri"/>
                          <a:cs typeface="Times New Roman"/>
                        </a:rPr>
                        <a:t>425 </a:t>
                      </a:r>
                      <a:endParaRPr lang="en-US" sz="1200" dirty="0">
                        <a:solidFill>
                          <a:srgbClr val="000000"/>
                        </a:solidFill>
                        <a:effectLst/>
                        <a:latin typeface="Times New Roman"/>
                        <a:ea typeface="Calibri"/>
                        <a:cs typeface="Times New Roman"/>
                      </a:endParaRPr>
                    </a:p>
                  </a:txBody>
                  <a:tcPr marL="68581" marR="685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000" dirty="0">
                          <a:solidFill>
                            <a:srgbClr val="000000"/>
                          </a:solidFill>
                          <a:effectLst/>
                          <a:latin typeface="Times New Roman"/>
                          <a:ea typeface="Calibri"/>
                          <a:cs typeface="Times New Roman"/>
                        </a:rPr>
                        <a:t>100% </a:t>
                      </a:r>
                      <a:endParaRPr lang="en-US" sz="1200" dirty="0">
                        <a:solidFill>
                          <a:srgbClr val="000000"/>
                        </a:solidFill>
                        <a:effectLst/>
                        <a:latin typeface="Times New Roman"/>
                        <a:ea typeface="Calibri"/>
                        <a:cs typeface="Times New Roman"/>
                      </a:endParaRPr>
                    </a:p>
                  </a:txBody>
                  <a:tcPr marL="68581" marR="685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000" dirty="0">
                          <a:solidFill>
                            <a:srgbClr val="000000"/>
                          </a:solidFill>
                          <a:effectLst/>
                          <a:latin typeface="Times New Roman"/>
                          <a:ea typeface="Calibri"/>
                          <a:cs typeface="Times New Roman"/>
                        </a:rPr>
                        <a:t>$500 </a:t>
                      </a:r>
                      <a:endParaRPr lang="en-US" sz="1200" dirty="0">
                        <a:solidFill>
                          <a:srgbClr val="000000"/>
                        </a:solidFill>
                        <a:effectLst/>
                        <a:latin typeface="Times New Roman"/>
                        <a:ea typeface="Calibri"/>
                        <a:cs typeface="Times New Roman"/>
                      </a:endParaRPr>
                    </a:p>
                  </a:txBody>
                  <a:tcPr marL="68581" marR="685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000" dirty="0">
                          <a:solidFill>
                            <a:srgbClr val="000000"/>
                          </a:solidFill>
                          <a:effectLst/>
                          <a:latin typeface="Times New Roman"/>
                          <a:ea typeface="Calibri"/>
                          <a:cs typeface="Times New Roman"/>
                        </a:rPr>
                        <a:t>$212,500 </a:t>
                      </a:r>
                      <a:endParaRPr lang="en-US" sz="1200" dirty="0">
                        <a:solidFill>
                          <a:srgbClr val="000000"/>
                        </a:solidFill>
                        <a:effectLst/>
                        <a:latin typeface="Times New Roman"/>
                        <a:ea typeface="Calibri"/>
                        <a:cs typeface="Times New Roman"/>
                      </a:endParaRPr>
                    </a:p>
                  </a:txBody>
                  <a:tcPr marL="68581" marR="685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4716">
                <a:tc>
                  <a:txBody>
                    <a:bodyPr/>
                    <a:lstStyle/>
                    <a:p>
                      <a:pPr marL="0" marR="0">
                        <a:lnSpc>
                          <a:spcPct val="115000"/>
                        </a:lnSpc>
                        <a:spcBef>
                          <a:spcPts val="0"/>
                        </a:spcBef>
                        <a:spcAft>
                          <a:spcPts val="0"/>
                        </a:spcAft>
                      </a:pPr>
                      <a:r>
                        <a:rPr lang="en-US" sz="1000" dirty="0">
                          <a:solidFill>
                            <a:srgbClr val="000000"/>
                          </a:solidFill>
                          <a:effectLst/>
                          <a:latin typeface="Times New Roman"/>
                          <a:ea typeface="Calibri"/>
                          <a:cs typeface="Times New Roman"/>
                        </a:rPr>
                        <a:t>Washington </a:t>
                      </a:r>
                      <a:endParaRPr lang="en-US" sz="1200" dirty="0">
                        <a:solidFill>
                          <a:srgbClr val="000000"/>
                        </a:solidFill>
                        <a:effectLst/>
                        <a:latin typeface="Times New Roman"/>
                        <a:ea typeface="Calibri"/>
                        <a:cs typeface="Times New Roman"/>
                      </a:endParaRPr>
                    </a:p>
                  </a:txBody>
                  <a:tcPr marL="68581" marR="685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000" dirty="0">
                          <a:solidFill>
                            <a:srgbClr val="000000"/>
                          </a:solidFill>
                          <a:effectLst/>
                          <a:latin typeface="Times New Roman"/>
                          <a:ea typeface="Calibri"/>
                          <a:cs typeface="Times New Roman"/>
                        </a:rPr>
                        <a:t>N </a:t>
                      </a:r>
                      <a:endParaRPr lang="en-US" sz="1200" dirty="0">
                        <a:solidFill>
                          <a:srgbClr val="000000"/>
                        </a:solidFill>
                        <a:effectLst/>
                        <a:latin typeface="Times New Roman"/>
                        <a:ea typeface="Calibri"/>
                        <a:cs typeface="Times New Roman"/>
                      </a:endParaRPr>
                    </a:p>
                  </a:txBody>
                  <a:tcPr marL="68581" marR="685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000" dirty="0">
                          <a:solidFill>
                            <a:srgbClr val="000000"/>
                          </a:solidFill>
                          <a:effectLst/>
                          <a:latin typeface="Times New Roman"/>
                          <a:ea typeface="Calibri"/>
                          <a:cs typeface="Times New Roman"/>
                        </a:rPr>
                        <a:t>500 </a:t>
                      </a:r>
                      <a:endParaRPr lang="en-US" sz="1200" dirty="0">
                        <a:solidFill>
                          <a:srgbClr val="000000"/>
                        </a:solidFill>
                        <a:effectLst/>
                        <a:latin typeface="Times New Roman"/>
                        <a:ea typeface="Calibri"/>
                        <a:cs typeface="Times New Roman"/>
                      </a:endParaRPr>
                    </a:p>
                  </a:txBody>
                  <a:tcPr marL="68581" marR="685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000" dirty="0">
                          <a:solidFill>
                            <a:srgbClr val="000000"/>
                          </a:solidFill>
                          <a:effectLst/>
                          <a:latin typeface="Times New Roman"/>
                          <a:ea typeface="Calibri"/>
                          <a:cs typeface="Times New Roman"/>
                        </a:rPr>
                        <a:t>475 </a:t>
                      </a:r>
                      <a:endParaRPr lang="en-US" sz="1200" dirty="0">
                        <a:solidFill>
                          <a:srgbClr val="000000"/>
                        </a:solidFill>
                        <a:effectLst/>
                        <a:latin typeface="Times New Roman"/>
                        <a:ea typeface="Calibri"/>
                        <a:cs typeface="Times New Roman"/>
                      </a:endParaRPr>
                    </a:p>
                  </a:txBody>
                  <a:tcPr marL="68581" marR="685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000" dirty="0">
                          <a:solidFill>
                            <a:srgbClr val="000000"/>
                          </a:solidFill>
                          <a:effectLst/>
                          <a:latin typeface="Times New Roman"/>
                          <a:ea typeface="Calibri"/>
                          <a:cs typeface="Times New Roman"/>
                        </a:rPr>
                        <a:t>N/A </a:t>
                      </a:r>
                      <a:endParaRPr lang="en-US" sz="1200" dirty="0">
                        <a:solidFill>
                          <a:srgbClr val="000000"/>
                        </a:solidFill>
                        <a:effectLst/>
                        <a:latin typeface="Times New Roman"/>
                        <a:ea typeface="Calibri"/>
                        <a:cs typeface="Times New Roman"/>
                      </a:endParaRPr>
                    </a:p>
                  </a:txBody>
                  <a:tcPr marL="68581" marR="685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000" dirty="0">
                          <a:solidFill>
                            <a:srgbClr val="000000"/>
                          </a:solidFill>
                          <a:effectLst/>
                          <a:latin typeface="Times New Roman"/>
                          <a:ea typeface="Calibri"/>
                          <a:cs typeface="Times New Roman"/>
                        </a:rPr>
                        <a:t>475 </a:t>
                      </a:r>
                      <a:endParaRPr lang="en-US" sz="1200" dirty="0">
                        <a:solidFill>
                          <a:srgbClr val="000000"/>
                        </a:solidFill>
                        <a:effectLst/>
                        <a:latin typeface="Times New Roman"/>
                        <a:ea typeface="Calibri"/>
                        <a:cs typeface="Times New Roman"/>
                      </a:endParaRPr>
                    </a:p>
                  </a:txBody>
                  <a:tcPr marL="68581" marR="685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000" dirty="0">
                          <a:solidFill>
                            <a:srgbClr val="000000"/>
                          </a:solidFill>
                          <a:effectLst/>
                          <a:latin typeface="Times New Roman"/>
                          <a:ea typeface="Calibri"/>
                          <a:cs typeface="Times New Roman"/>
                        </a:rPr>
                        <a:t>95% </a:t>
                      </a:r>
                      <a:endParaRPr lang="en-US" sz="1200" dirty="0">
                        <a:solidFill>
                          <a:srgbClr val="000000"/>
                        </a:solidFill>
                        <a:effectLst/>
                        <a:latin typeface="Times New Roman"/>
                        <a:ea typeface="Calibri"/>
                        <a:cs typeface="Times New Roman"/>
                      </a:endParaRPr>
                    </a:p>
                  </a:txBody>
                  <a:tcPr marL="68581" marR="685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000" dirty="0" smtClean="0">
                          <a:solidFill>
                            <a:srgbClr val="000000"/>
                          </a:solidFill>
                          <a:effectLst/>
                          <a:latin typeface="Times New Roman"/>
                          <a:ea typeface="Calibri"/>
                          <a:cs typeface="Times New Roman"/>
                        </a:rPr>
                        <a:t>$500 </a:t>
                      </a:r>
                      <a:endParaRPr lang="en-US" sz="1200" dirty="0">
                        <a:solidFill>
                          <a:srgbClr val="000000"/>
                        </a:solidFill>
                        <a:effectLst/>
                        <a:latin typeface="Times New Roman"/>
                        <a:ea typeface="Calibri"/>
                        <a:cs typeface="Times New Roman"/>
                      </a:endParaRPr>
                    </a:p>
                  </a:txBody>
                  <a:tcPr marL="68581" marR="685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000" dirty="0">
                          <a:solidFill>
                            <a:srgbClr val="000000"/>
                          </a:solidFill>
                          <a:effectLst/>
                          <a:latin typeface="Times New Roman"/>
                          <a:ea typeface="Calibri"/>
                          <a:cs typeface="Times New Roman"/>
                        </a:rPr>
                        <a:t>237,500 </a:t>
                      </a:r>
                      <a:endParaRPr lang="en-US" sz="1200" dirty="0">
                        <a:solidFill>
                          <a:srgbClr val="000000"/>
                        </a:solidFill>
                        <a:effectLst/>
                        <a:latin typeface="Times New Roman"/>
                        <a:ea typeface="Calibri"/>
                        <a:cs typeface="Times New Roman"/>
                      </a:endParaRPr>
                    </a:p>
                  </a:txBody>
                  <a:tcPr marL="68581" marR="685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4716">
                <a:tc>
                  <a:txBody>
                    <a:bodyPr/>
                    <a:lstStyle/>
                    <a:p>
                      <a:pPr marL="0" marR="0">
                        <a:lnSpc>
                          <a:spcPct val="115000"/>
                        </a:lnSpc>
                        <a:spcBef>
                          <a:spcPts val="0"/>
                        </a:spcBef>
                        <a:spcAft>
                          <a:spcPts val="0"/>
                        </a:spcAft>
                      </a:pPr>
                      <a:r>
                        <a:rPr lang="en-US" sz="1000" dirty="0">
                          <a:solidFill>
                            <a:srgbClr val="000000"/>
                          </a:solidFill>
                          <a:effectLst/>
                          <a:latin typeface="Times New Roman"/>
                          <a:ea typeface="Calibri"/>
                          <a:cs typeface="Times New Roman"/>
                        </a:rPr>
                        <a:t>Adams </a:t>
                      </a:r>
                      <a:endParaRPr lang="en-US" sz="1200" dirty="0">
                        <a:solidFill>
                          <a:srgbClr val="000000"/>
                        </a:solidFill>
                        <a:effectLst/>
                        <a:latin typeface="Times New Roman"/>
                        <a:ea typeface="Calibri"/>
                        <a:cs typeface="Times New Roman"/>
                      </a:endParaRPr>
                    </a:p>
                  </a:txBody>
                  <a:tcPr marL="68581" marR="685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000" dirty="0">
                          <a:solidFill>
                            <a:srgbClr val="000000"/>
                          </a:solidFill>
                          <a:effectLst/>
                          <a:latin typeface="Times New Roman"/>
                          <a:ea typeface="Calibri"/>
                          <a:cs typeface="Times New Roman"/>
                        </a:rPr>
                        <a:t>Y </a:t>
                      </a:r>
                      <a:endParaRPr lang="en-US" sz="1200" dirty="0">
                        <a:solidFill>
                          <a:srgbClr val="000000"/>
                        </a:solidFill>
                        <a:effectLst/>
                        <a:latin typeface="Times New Roman"/>
                        <a:ea typeface="Calibri"/>
                        <a:cs typeface="Times New Roman"/>
                      </a:endParaRPr>
                    </a:p>
                  </a:txBody>
                  <a:tcPr marL="68581" marR="685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000" dirty="0">
                          <a:solidFill>
                            <a:srgbClr val="000000"/>
                          </a:solidFill>
                          <a:effectLst/>
                          <a:latin typeface="Times New Roman"/>
                          <a:ea typeface="Calibri"/>
                          <a:cs typeface="Times New Roman"/>
                        </a:rPr>
                        <a:t>600 </a:t>
                      </a:r>
                      <a:endParaRPr lang="en-US" sz="1200" dirty="0">
                        <a:solidFill>
                          <a:srgbClr val="000000"/>
                        </a:solidFill>
                        <a:effectLst/>
                        <a:latin typeface="Times New Roman"/>
                        <a:ea typeface="Calibri"/>
                        <a:cs typeface="Times New Roman"/>
                      </a:endParaRPr>
                    </a:p>
                  </a:txBody>
                  <a:tcPr marL="68581" marR="685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000" dirty="0">
                          <a:solidFill>
                            <a:srgbClr val="000000"/>
                          </a:solidFill>
                          <a:effectLst/>
                          <a:latin typeface="Times New Roman"/>
                          <a:ea typeface="Calibri"/>
                          <a:cs typeface="Times New Roman"/>
                        </a:rPr>
                        <a:t>350 </a:t>
                      </a:r>
                      <a:endParaRPr lang="en-US" sz="1200" dirty="0">
                        <a:solidFill>
                          <a:srgbClr val="000000"/>
                        </a:solidFill>
                        <a:effectLst/>
                        <a:latin typeface="Times New Roman"/>
                        <a:ea typeface="Calibri"/>
                        <a:cs typeface="Times New Roman"/>
                      </a:endParaRPr>
                    </a:p>
                  </a:txBody>
                  <a:tcPr marL="68581" marR="685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000" dirty="0">
                          <a:solidFill>
                            <a:srgbClr val="000000"/>
                          </a:solidFill>
                          <a:effectLst/>
                          <a:latin typeface="Times New Roman"/>
                          <a:ea typeface="Calibri"/>
                          <a:cs typeface="Times New Roman"/>
                        </a:rPr>
                        <a:t>1.6 </a:t>
                      </a:r>
                      <a:endParaRPr lang="en-US" sz="1200" dirty="0">
                        <a:solidFill>
                          <a:srgbClr val="000000"/>
                        </a:solidFill>
                        <a:effectLst/>
                        <a:latin typeface="Times New Roman"/>
                        <a:ea typeface="Calibri"/>
                        <a:cs typeface="Times New Roman"/>
                      </a:endParaRPr>
                    </a:p>
                  </a:txBody>
                  <a:tcPr marL="68581" marR="685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000" dirty="0">
                          <a:solidFill>
                            <a:srgbClr val="000000"/>
                          </a:solidFill>
                          <a:effectLst/>
                          <a:latin typeface="Times New Roman"/>
                          <a:ea typeface="Calibri"/>
                          <a:cs typeface="Times New Roman"/>
                        </a:rPr>
                        <a:t>560 </a:t>
                      </a:r>
                      <a:endParaRPr lang="en-US" sz="1200" dirty="0">
                        <a:solidFill>
                          <a:srgbClr val="000000"/>
                        </a:solidFill>
                        <a:effectLst/>
                        <a:latin typeface="Times New Roman"/>
                        <a:ea typeface="Calibri"/>
                        <a:cs typeface="Times New Roman"/>
                      </a:endParaRPr>
                    </a:p>
                  </a:txBody>
                  <a:tcPr marL="68581" marR="685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000" dirty="0">
                          <a:solidFill>
                            <a:srgbClr val="000000"/>
                          </a:solidFill>
                          <a:effectLst/>
                          <a:latin typeface="Times New Roman"/>
                          <a:ea typeface="Calibri"/>
                          <a:cs typeface="Times New Roman"/>
                        </a:rPr>
                        <a:t>93% </a:t>
                      </a:r>
                      <a:endParaRPr lang="en-US" sz="1200" dirty="0">
                        <a:solidFill>
                          <a:srgbClr val="000000"/>
                        </a:solidFill>
                        <a:effectLst/>
                        <a:latin typeface="Times New Roman"/>
                        <a:ea typeface="Calibri"/>
                        <a:cs typeface="Times New Roman"/>
                      </a:endParaRPr>
                    </a:p>
                  </a:txBody>
                  <a:tcPr marL="68581" marR="685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000" dirty="0" smtClean="0">
                          <a:solidFill>
                            <a:srgbClr val="000000"/>
                          </a:solidFill>
                          <a:effectLst/>
                          <a:latin typeface="Times New Roman"/>
                          <a:ea typeface="Calibri"/>
                          <a:cs typeface="Times New Roman"/>
                        </a:rPr>
                        <a:t>$500 </a:t>
                      </a:r>
                      <a:endParaRPr lang="en-US" sz="1200" dirty="0">
                        <a:solidFill>
                          <a:srgbClr val="000000"/>
                        </a:solidFill>
                        <a:effectLst/>
                        <a:latin typeface="Times New Roman"/>
                        <a:ea typeface="Calibri"/>
                        <a:cs typeface="Times New Roman"/>
                      </a:endParaRPr>
                    </a:p>
                  </a:txBody>
                  <a:tcPr marL="68581" marR="685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000" dirty="0">
                          <a:solidFill>
                            <a:srgbClr val="000000"/>
                          </a:solidFill>
                          <a:effectLst/>
                          <a:latin typeface="Times New Roman"/>
                          <a:ea typeface="Calibri"/>
                          <a:cs typeface="Times New Roman"/>
                        </a:rPr>
                        <a:t>280,000 </a:t>
                      </a:r>
                      <a:endParaRPr lang="en-US" sz="1200" dirty="0">
                        <a:solidFill>
                          <a:srgbClr val="000000"/>
                        </a:solidFill>
                        <a:effectLst/>
                        <a:latin typeface="Times New Roman"/>
                        <a:ea typeface="Calibri"/>
                        <a:cs typeface="Times New Roman"/>
                      </a:endParaRPr>
                    </a:p>
                  </a:txBody>
                  <a:tcPr marL="68581" marR="685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4716">
                <a:tc>
                  <a:txBody>
                    <a:bodyPr/>
                    <a:lstStyle/>
                    <a:p>
                      <a:pPr marL="0" marR="0">
                        <a:lnSpc>
                          <a:spcPct val="115000"/>
                        </a:lnSpc>
                        <a:spcBef>
                          <a:spcPts val="0"/>
                        </a:spcBef>
                        <a:spcAft>
                          <a:spcPts val="0"/>
                        </a:spcAft>
                      </a:pPr>
                      <a:r>
                        <a:rPr lang="en-US" sz="1000" dirty="0">
                          <a:solidFill>
                            <a:srgbClr val="000000"/>
                          </a:solidFill>
                          <a:effectLst/>
                          <a:latin typeface="Times New Roman"/>
                          <a:ea typeface="Calibri"/>
                          <a:cs typeface="Times New Roman"/>
                        </a:rPr>
                        <a:t>Jefferson </a:t>
                      </a:r>
                      <a:endParaRPr lang="en-US" sz="1200" dirty="0">
                        <a:solidFill>
                          <a:srgbClr val="000000"/>
                        </a:solidFill>
                        <a:effectLst/>
                        <a:latin typeface="Times New Roman"/>
                        <a:ea typeface="Calibri"/>
                        <a:cs typeface="Times New Roman"/>
                      </a:endParaRPr>
                    </a:p>
                  </a:txBody>
                  <a:tcPr marL="68581" marR="685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000" dirty="0">
                          <a:solidFill>
                            <a:srgbClr val="000000"/>
                          </a:solidFill>
                          <a:effectLst/>
                          <a:latin typeface="Times New Roman"/>
                          <a:ea typeface="Calibri"/>
                          <a:cs typeface="Times New Roman"/>
                        </a:rPr>
                        <a:t>N </a:t>
                      </a:r>
                      <a:endParaRPr lang="en-US" sz="1200" dirty="0">
                        <a:solidFill>
                          <a:srgbClr val="000000"/>
                        </a:solidFill>
                        <a:effectLst/>
                        <a:latin typeface="Times New Roman"/>
                        <a:ea typeface="Calibri"/>
                        <a:cs typeface="Times New Roman"/>
                      </a:endParaRPr>
                    </a:p>
                  </a:txBody>
                  <a:tcPr marL="68581" marR="685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000" dirty="0">
                          <a:solidFill>
                            <a:srgbClr val="000000"/>
                          </a:solidFill>
                          <a:effectLst/>
                          <a:latin typeface="Times New Roman"/>
                          <a:ea typeface="Calibri"/>
                          <a:cs typeface="Times New Roman"/>
                        </a:rPr>
                        <a:t>450 </a:t>
                      </a:r>
                      <a:endParaRPr lang="en-US" sz="1200" dirty="0">
                        <a:solidFill>
                          <a:srgbClr val="000000"/>
                        </a:solidFill>
                        <a:effectLst/>
                        <a:latin typeface="Times New Roman"/>
                        <a:ea typeface="Calibri"/>
                        <a:cs typeface="Times New Roman"/>
                      </a:endParaRPr>
                    </a:p>
                  </a:txBody>
                  <a:tcPr marL="68581" marR="685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000" dirty="0">
                          <a:solidFill>
                            <a:srgbClr val="000000"/>
                          </a:solidFill>
                          <a:effectLst/>
                          <a:latin typeface="Times New Roman"/>
                          <a:ea typeface="Calibri"/>
                          <a:cs typeface="Times New Roman"/>
                        </a:rPr>
                        <a:t>400 </a:t>
                      </a:r>
                      <a:endParaRPr lang="en-US" sz="1200" dirty="0">
                        <a:solidFill>
                          <a:srgbClr val="000000"/>
                        </a:solidFill>
                        <a:effectLst/>
                        <a:latin typeface="Times New Roman"/>
                        <a:ea typeface="Calibri"/>
                        <a:cs typeface="Times New Roman"/>
                      </a:endParaRPr>
                    </a:p>
                  </a:txBody>
                  <a:tcPr marL="68581" marR="685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000" dirty="0">
                          <a:solidFill>
                            <a:srgbClr val="000000"/>
                          </a:solidFill>
                          <a:effectLst/>
                          <a:latin typeface="Times New Roman"/>
                          <a:ea typeface="Calibri"/>
                          <a:cs typeface="Times New Roman"/>
                        </a:rPr>
                        <a:t>N/A </a:t>
                      </a:r>
                      <a:endParaRPr lang="en-US" sz="1200" dirty="0">
                        <a:solidFill>
                          <a:srgbClr val="000000"/>
                        </a:solidFill>
                        <a:effectLst/>
                        <a:latin typeface="Times New Roman"/>
                        <a:ea typeface="Calibri"/>
                        <a:cs typeface="Times New Roman"/>
                      </a:endParaRPr>
                    </a:p>
                  </a:txBody>
                  <a:tcPr marL="68581" marR="685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000" dirty="0">
                          <a:solidFill>
                            <a:srgbClr val="000000"/>
                          </a:solidFill>
                          <a:effectLst/>
                          <a:latin typeface="Times New Roman"/>
                          <a:ea typeface="Calibri"/>
                          <a:cs typeface="Times New Roman"/>
                        </a:rPr>
                        <a:t>400 </a:t>
                      </a:r>
                      <a:endParaRPr lang="en-US" sz="1200" dirty="0">
                        <a:solidFill>
                          <a:srgbClr val="000000"/>
                        </a:solidFill>
                        <a:effectLst/>
                        <a:latin typeface="Times New Roman"/>
                        <a:ea typeface="Calibri"/>
                        <a:cs typeface="Times New Roman"/>
                      </a:endParaRPr>
                    </a:p>
                  </a:txBody>
                  <a:tcPr marL="68581" marR="685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000" dirty="0">
                          <a:solidFill>
                            <a:srgbClr val="000000"/>
                          </a:solidFill>
                          <a:effectLst/>
                          <a:latin typeface="Times New Roman"/>
                          <a:ea typeface="Calibri"/>
                          <a:cs typeface="Times New Roman"/>
                        </a:rPr>
                        <a:t>89% </a:t>
                      </a:r>
                      <a:endParaRPr lang="en-US" sz="1200" dirty="0">
                        <a:solidFill>
                          <a:srgbClr val="000000"/>
                        </a:solidFill>
                        <a:effectLst/>
                        <a:latin typeface="Times New Roman"/>
                        <a:ea typeface="Calibri"/>
                        <a:cs typeface="Times New Roman"/>
                      </a:endParaRPr>
                    </a:p>
                  </a:txBody>
                  <a:tcPr marL="68581" marR="685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000" dirty="0" smtClean="0">
                          <a:solidFill>
                            <a:srgbClr val="000000"/>
                          </a:solidFill>
                          <a:effectLst/>
                          <a:latin typeface="Times New Roman"/>
                          <a:ea typeface="Calibri"/>
                          <a:cs typeface="Times New Roman"/>
                        </a:rPr>
                        <a:t>$450 </a:t>
                      </a:r>
                      <a:endParaRPr lang="en-US" sz="1200" dirty="0">
                        <a:solidFill>
                          <a:srgbClr val="000000"/>
                        </a:solidFill>
                        <a:effectLst/>
                        <a:latin typeface="Times New Roman"/>
                        <a:ea typeface="Calibri"/>
                        <a:cs typeface="Times New Roman"/>
                      </a:endParaRPr>
                    </a:p>
                  </a:txBody>
                  <a:tcPr marL="68581" marR="685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000" dirty="0">
                          <a:solidFill>
                            <a:srgbClr val="000000"/>
                          </a:solidFill>
                          <a:effectLst/>
                          <a:latin typeface="Times New Roman"/>
                          <a:ea typeface="Calibri"/>
                          <a:cs typeface="Times New Roman"/>
                        </a:rPr>
                        <a:t>180,000 </a:t>
                      </a:r>
                      <a:endParaRPr lang="en-US" sz="1200" dirty="0">
                        <a:solidFill>
                          <a:srgbClr val="000000"/>
                        </a:solidFill>
                        <a:effectLst/>
                        <a:latin typeface="Times New Roman"/>
                        <a:ea typeface="Calibri"/>
                        <a:cs typeface="Times New Roman"/>
                      </a:endParaRPr>
                    </a:p>
                  </a:txBody>
                  <a:tcPr marL="68581" marR="685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4716">
                <a:tc>
                  <a:txBody>
                    <a:bodyPr/>
                    <a:lstStyle/>
                    <a:p>
                      <a:pPr marL="0" marR="0">
                        <a:lnSpc>
                          <a:spcPct val="115000"/>
                        </a:lnSpc>
                        <a:spcBef>
                          <a:spcPts val="0"/>
                        </a:spcBef>
                        <a:spcAft>
                          <a:spcPts val="0"/>
                        </a:spcAft>
                      </a:pPr>
                      <a:r>
                        <a:rPr lang="en-US" sz="1000" dirty="0">
                          <a:solidFill>
                            <a:srgbClr val="000000"/>
                          </a:solidFill>
                          <a:effectLst/>
                          <a:latin typeface="Times New Roman"/>
                          <a:ea typeface="Calibri"/>
                          <a:cs typeface="Times New Roman"/>
                        </a:rPr>
                        <a:t>Madison </a:t>
                      </a:r>
                      <a:endParaRPr lang="en-US" sz="1200" dirty="0">
                        <a:solidFill>
                          <a:srgbClr val="000000"/>
                        </a:solidFill>
                        <a:effectLst/>
                        <a:latin typeface="Times New Roman"/>
                        <a:ea typeface="Calibri"/>
                        <a:cs typeface="Times New Roman"/>
                      </a:endParaRPr>
                    </a:p>
                  </a:txBody>
                  <a:tcPr marL="68581" marR="685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000" dirty="0">
                          <a:solidFill>
                            <a:srgbClr val="000000"/>
                          </a:solidFill>
                          <a:effectLst/>
                          <a:latin typeface="Times New Roman"/>
                          <a:ea typeface="Calibri"/>
                          <a:cs typeface="Times New Roman"/>
                        </a:rPr>
                        <a:t>N </a:t>
                      </a:r>
                      <a:endParaRPr lang="en-US" sz="1200" dirty="0">
                        <a:solidFill>
                          <a:srgbClr val="000000"/>
                        </a:solidFill>
                        <a:effectLst/>
                        <a:latin typeface="Times New Roman"/>
                        <a:ea typeface="Calibri"/>
                        <a:cs typeface="Times New Roman"/>
                      </a:endParaRPr>
                    </a:p>
                  </a:txBody>
                  <a:tcPr marL="68581" marR="685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000" dirty="0">
                          <a:solidFill>
                            <a:srgbClr val="000000"/>
                          </a:solidFill>
                          <a:effectLst/>
                          <a:latin typeface="Times New Roman"/>
                          <a:ea typeface="Calibri"/>
                          <a:cs typeface="Times New Roman"/>
                        </a:rPr>
                        <a:t>400 </a:t>
                      </a:r>
                      <a:endParaRPr lang="en-US" sz="1200" dirty="0">
                        <a:solidFill>
                          <a:srgbClr val="000000"/>
                        </a:solidFill>
                        <a:effectLst/>
                        <a:latin typeface="Times New Roman"/>
                        <a:ea typeface="Calibri"/>
                        <a:cs typeface="Times New Roman"/>
                      </a:endParaRPr>
                    </a:p>
                  </a:txBody>
                  <a:tcPr marL="68581" marR="685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000" dirty="0">
                          <a:solidFill>
                            <a:srgbClr val="000000"/>
                          </a:solidFill>
                          <a:effectLst/>
                          <a:latin typeface="Times New Roman"/>
                          <a:ea typeface="Calibri"/>
                          <a:cs typeface="Times New Roman"/>
                        </a:rPr>
                        <a:t>200 </a:t>
                      </a:r>
                      <a:endParaRPr lang="en-US" sz="1200" dirty="0">
                        <a:solidFill>
                          <a:srgbClr val="000000"/>
                        </a:solidFill>
                        <a:effectLst/>
                        <a:latin typeface="Times New Roman"/>
                        <a:ea typeface="Calibri"/>
                        <a:cs typeface="Times New Roman"/>
                      </a:endParaRPr>
                    </a:p>
                  </a:txBody>
                  <a:tcPr marL="68581" marR="685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000" dirty="0">
                          <a:solidFill>
                            <a:srgbClr val="000000"/>
                          </a:solidFill>
                          <a:effectLst/>
                          <a:latin typeface="Times New Roman"/>
                          <a:ea typeface="Calibri"/>
                          <a:cs typeface="Times New Roman"/>
                        </a:rPr>
                        <a:t>N/A </a:t>
                      </a:r>
                      <a:endParaRPr lang="en-US" sz="1200" dirty="0">
                        <a:solidFill>
                          <a:srgbClr val="000000"/>
                        </a:solidFill>
                        <a:effectLst/>
                        <a:latin typeface="Times New Roman"/>
                        <a:ea typeface="Calibri"/>
                        <a:cs typeface="Times New Roman"/>
                      </a:endParaRPr>
                    </a:p>
                  </a:txBody>
                  <a:tcPr marL="68581" marR="685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000" dirty="0">
                          <a:solidFill>
                            <a:srgbClr val="000000"/>
                          </a:solidFill>
                          <a:effectLst/>
                          <a:latin typeface="Times New Roman"/>
                          <a:ea typeface="Calibri"/>
                          <a:cs typeface="Times New Roman"/>
                        </a:rPr>
                        <a:t>200 </a:t>
                      </a:r>
                      <a:endParaRPr lang="en-US" sz="1200" dirty="0">
                        <a:solidFill>
                          <a:srgbClr val="000000"/>
                        </a:solidFill>
                        <a:effectLst/>
                        <a:latin typeface="Times New Roman"/>
                        <a:ea typeface="Calibri"/>
                        <a:cs typeface="Times New Roman"/>
                      </a:endParaRPr>
                    </a:p>
                  </a:txBody>
                  <a:tcPr marL="68581" marR="685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000" dirty="0">
                          <a:solidFill>
                            <a:srgbClr val="000000"/>
                          </a:solidFill>
                          <a:effectLst/>
                          <a:latin typeface="Times New Roman"/>
                          <a:ea typeface="Calibri"/>
                          <a:cs typeface="Times New Roman"/>
                        </a:rPr>
                        <a:t>50% </a:t>
                      </a:r>
                      <a:endParaRPr lang="en-US" sz="1200" dirty="0">
                        <a:solidFill>
                          <a:srgbClr val="000000"/>
                        </a:solidFill>
                        <a:effectLst/>
                        <a:latin typeface="Times New Roman"/>
                        <a:ea typeface="Calibri"/>
                        <a:cs typeface="Times New Roman"/>
                      </a:endParaRPr>
                    </a:p>
                  </a:txBody>
                  <a:tcPr marL="68581" marR="685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000" dirty="0" smtClean="0">
                          <a:solidFill>
                            <a:srgbClr val="000000"/>
                          </a:solidFill>
                          <a:effectLst/>
                          <a:latin typeface="Times New Roman"/>
                          <a:ea typeface="Calibri"/>
                          <a:cs typeface="Times New Roman"/>
                        </a:rPr>
                        <a:t>$450 </a:t>
                      </a:r>
                      <a:endParaRPr lang="en-US" sz="1200" dirty="0">
                        <a:solidFill>
                          <a:srgbClr val="000000"/>
                        </a:solidFill>
                        <a:effectLst/>
                        <a:latin typeface="Times New Roman"/>
                        <a:ea typeface="Calibri"/>
                        <a:cs typeface="Times New Roman"/>
                      </a:endParaRPr>
                    </a:p>
                  </a:txBody>
                  <a:tcPr marL="68581" marR="685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000" dirty="0">
                          <a:solidFill>
                            <a:srgbClr val="000000"/>
                          </a:solidFill>
                          <a:effectLst/>
                          <a:latin typeface="Times New Roman"/>
                          <a:ea typeface="Calibri"/>
                          <a:cs typeface="Times New Roman"/>
                        </a:rPr>
                        <a:t>90,000 </a:t>
                      </a:r>
                      <a:endParaRPr lang="en-US" sz="1200" dirty="0">
                        <a:solidFill>
                          <a:srgbClr val="000000"/>
                        </a:solidFill>
                        <a:effectLst/>
                        <a:latin typeface="Times New Roman"/>
                        <a:ea typeface="Calibri"/>
                        <a:cs typeface="Times New Roman"/>
                      </a:endParaRPr>
                    </a:p>
                  </a:txBody>
                  <a:tcPr marL="68581" marR="685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4716">
                <a:tc>
                  <a:txBody>
                    <a:bodyPr/>
                    <a:lstStyle/>
                    <a:p>
                      <a:pPr marL="0" marR="0">
                        <a:lnSpc>
                          <a:spcPct val="115000"/>
                        </a:lnSpc>
                        <a:spcBef>
                          <a:spcPts val="0"/>
                        </a:spcBef>
                        <a:spcAft>
                          <a:spcPts val="0"/>
                        </a:spcAft>
                      </a:pPr>
                      <a:r>
                        <a:rPr lang="en-US" sz="1000" dirty="0">
                          <a:solidFill>
                            <a:srgbClr val="000000"/>
                          </a:solidFill>
                          <a:effectLst/>
                          <a:latin typeface="Times New Roman"/>
                          <a:ea typeface="Calibri"/>
                          <a:cs typeface="Times New Roman"/>
                        </a:rPr>
                        <a:t>Monroe </a:t>
                      </a:r>
                      <a:endParaRPr lang="en-US" sz="1200" dirty="0">
                        <a:solidFill>
                          <a:srgbClr val="000000"/>
                        </a:solidFill>
                        <a:effectLst/>
                        <a:latin typeface="Times New Roman"/>
                        <a:ea typeface="Calibri"/>
                        <a:cs typeface="Times New Roman"/>
                      </a:endParaRPr>
                    </a:p>
                  </a:txBody>
                  <a:tcPr marL="68581" marR="685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000" dirty="0">
                          <a:solidFill>
                            <a:srgbClr val="000000"/>
                          </a:solidFill>
                          <a:effectLst/>
                          <a:latin typeface="Times New Roman"/>
                          <a:ea typeface="Calibri"/>
                          <a:cs typeface="Times New Roman"/>
                        </a:rPr>
                        <a:t>N </a:t>
                      </a:r>
                      <a:endParaRPr lang="en-US" sz="1200" dirty="0">
                        <a:solidFill>
                          <a:srgbClr val="000000"/>
                        </a:solidFill>
                        <a:effectLst/>
                        <a:latin typeface="Times New Roman"/>
                        <a:ea typeface="Calibri"/>
                        <a:cs typeface="Times New Roman"/>
                      </a:endParaRPr>
                    </a:p>
                  </a:txBody>
                  <a:tcPr marL="68581" marR="685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000" dirty="0">
                          <a:solidFill>
                            <a:srgbClr val="000000"/>
                          </a:solidFill>
                          <a:effectLst/>
                          <a:latin typeface="Times New Roman"/>
                          <a:ea typeface="Calibri"/>
                          <a:cs typeface="Times New Roman"/>
                        </a:rPr>
                        <a:t>500 </a:t>
                      </a:r>
                      <a:endParaRPr lang="en-US" sz="1200" dirty="0">
                        <a:solidFill>
                          <a:srgbClr val="000000"/>
                        </a:solidFill>
                        <a:effectLst/>
                        <a:latin typeface="Times New Roman"/>
                        <a:ea typeface="Calibri"/>
                        <a:cs typeface="Times New Roman"/>
                      </a:endParaRPr>
                    </a:p>
                  </a:txBody>
                  <a:tcPr marL="68581" marR="685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000" dirty="0">
                          <a:solidFill>
                            <a:srgbClr val="000000"/>
                          </a:solidFill>
                          <a:effectLst/>
                          <a:latin typeface="Times New Roman"/>
                          <a:ea typeface="Calibri"/>
                          <a:cs typeface="Times New Roman"/>
                        </a:rPr>
                        <a:t>100 </a:t>
                      </a:r>
                      <a:endParaRPr lang="en-US" sz="1200" dirty="0">
                        <a:solidFill>
                          <a:srgbClr val="000000"/>
                        </a:solidFill>
                        <a:effectLst/>
                        <a:latin typeface="Times New Roman"/>
                        <a:ea typeface="Calibri"/>
                        <a:cs typeface="Times New Roman"/>
                      </a:endParaRPr>
                    </a:p>
                  </a:txBody>
                  <a:tcPr marL="68581" marR="685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000" dirty="0">
                          <a:solidFill>
                            <a:srgbClr val="000000"/>
                          </a:solidFill>
                          <a:effectLst/>
                          <a:latin typeface="Times New Roman"/>
                          <a:ea typeface="Calibri"/>
                          <a:cs typeface="Times New Roman"/>
                        </a:rPr>
                        <a:t>N/A </a:t>
                      </a:r>
                      <a:endParaRPr lang="en-US" sz="1200" dirty="0">
                        <a:solidFill>
                          <a:srgbClr val="000000"/>
                        </a:solidFill>
                        <a:effectLst/>
                        <a:latin typeface="Times New Roman"/>
                        <a:ea typeface="Calibri"/>
                        <a:cs typeface="Times New Roman"/>
                      </a:endParaRPr>
                    </a:p>
                  </a:txBody>
                  <a:tcPr marL="68581" marR="685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000" dirty="0">
                          <a:solidFill>
                            <a:srgbClr val="000000"/>
                          </a:solidFill>
                          <a:effectLst/>
                          <a:latin typeface="Times New Roman"/>
                          <a:ea typeface="Calibri"/>
                          <a:cs typeface="Times New Roman"/>
                        </a:rPr>
                        <a:t>100 </a:t>
                      </a:r>
                      <a:endParaRPr lang="en-US" sz="1200" dirty="0">
                        <a:solidFill>
                          <a:srgbClr val="000000"/>
                        </a:solidFill>
                        <a:effectLst/>
                        <a:latin typeface="Times New Roman"/>
                        <a:ea typeface="Calibri"/>
                        <a:cs typeface="Times New Roman"/>
                      </a:endParaRPr>
                    </a:p>
                  </a:txBody>
                  <a:tcPr marL="68581" marR="685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000" dirty="0">
                          <a:solidFill>
                            <a:srgbClr val="000000"/>
                          </a:solidFill>
                          <a:effectLst/>
                          <a:latin typeface="Times New Roman"/>
                          <a:ea typeface="Calibri"/>
                          <a:cs typeface="Times New Roman"/>
                        </a:rPr>
                        <a:t>20% </a:t>
                      </a:r>
                      <a:endParaRPr lang="en-US" sz="1200" dirty="0">
                        <a:solidFill>
                          <a:srgbClr val="000000"/>
                        </a:solidFill>
                        <a:effectLst/>
                        <a:latin typeface="Times New Roman"/>
                        <a:ea typeface="Calibri"/>
                        <a:cs typeface="Times New Roman"/>
                      </a:endParaRPr>
                    </a:p>
                  </a:txBody>
                  <a:tcPr marL="68581" marR="685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000" dirty="0">
                          <a:solidFill>
                            <a:srgbClr val="000000"/>
                          </a:solidFill>
                          <a:effectLst/>
                          <a:latin typeface="Times New Roman"/>
                          <a:ea typeface="Calibri"/>
                          <a:cs typeface="Times New Roman"/>
                        </a:rPr>
                        <a:t>N/A </a:t>
                      </a:r>
                      <a:endParaRPr lang="en-US" sz="1200" dirty="0">
                        <a:solidFill>
                          <a:srgbClr val="000000"/>
                        </a:solidFill>
                        <a:effectLst/>
                        <a:latin typeface="Times New Roman"/>
                        <a:ea typeface="Calibri"/>
                        <a:cs typeface="Times New Roman"/>
                      </a:endParaRPr>
                    </a:p>
                  </a:txBody>
                  <a:tcPr marL="68581" marR="685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000" dirty="0">
                          <a:solidFill>
                            <a:srgbClr val="000000"/>
                          </a:solidFill>
                          <a:effectLst/>
                          <a:latin typeface="Times New Roman"/>
                          <a:ea typeface="Calibri"/>
                          <a:cs typeface="Times New Roman"/>
                        </a:rPr>
                        <a:t>0 </a:t>
                      </a:r>
                      <a:endParaRPr lang="en-US" sz="1200" dirty="0">
                        <a:solidFill>
                          <a:srgbClr val="000000"/>
                        </a:solidFill>
                        <a:effectLst/>
                        <a:latin typeface="Times New Roman"/>
                        <a:ea typeface="Calibri"/>
                        <a:cs typeface="Times New Roman"/>
                      </a:endParaRPr>
                    </a:p>
                  </a:txBody>
                  <a:tcPr marL="68581" marR="685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4716">
                <a:tc>
                  <a:txBody>
                    <a:bodyPr/>
                    <a:lstStyle/>
                    <a:p>
                      <a:pPr marL="0" marR="0">
                        <a:lnSpc>
                          <a:spcPct val="115000"/>
                        </a:lnSpc>
                        <a:spcBef>
                          <a:spcPts val="0"/>
                        </a:spcBef>
                        <a:spcAft>
                          <a:spcPts val="0"/>
                        </a:spcAft>
                      </a:pPr>
                      <a:r>
                        <a:rPr lang="en-US" sz="1000" b="1" dirty="0">
                          <a:solidFill>
                            <a:srgbClr val="000000"/>
                          </a:solidFill>
                          <a:effectLst/>
                          <a:latin typeface="Times New Roman"/>
                          <a:ea typeface="Calibri"/>
                          <a:cs typeface="Times New Roman"/>
                        </a:rPr>
                        <a:t>Total </a:t>
                      </a:r>
                      <a:endParaRPr lang="en-US" sz="1200" dirty="0">
                        <a:solidFill>
                          <a:srgbClr val="000000"/>
                        </a:solidFill>
                        <a:effectLst/>
                        <a:latin typeface="Times New Roman"/>
                        <a:ea typeface="Calibri"/>
                        <a:cs typeface="Times New Roman"/>
                      </a:endParaRPr>
                    </a:p>
                  </a:txBody>
                  <a:tcPr marL="68581" marR="685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000" b="1" dirty="0">
                          <a:solidFill>
                            <a:srgbClr val="000000"/>
                          </a:solidFill>
                          <a:effectLst/>
                          <a:latin typeface="Times New Roman"/>
                          <a:ea typeface="Calibri"/>
                          <a:cs typeface="Times New Roman"/>
                        </a:rPr>
                        <a:t>N/A </a:t>
                      </a:r>
                      <a:endParaRPr lang="en-US" sz="1200" dirty="0">
                        <a:solidFill>
                          <a:srgbClr val="000000"/>
                        </a:solidFill>
                        <a:effectLst/>
                        <a:latin typeface="Times New Roman"/>
                        <a:ea typeface="Calibri"/>
                        <a:cs typeface="Times New Roman"/>
                      </a:endParaRPr>
                    </a:p>
                  </a:txBody>
                  <a:tcPr marL="68581" marR="685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000" b="1" dirty="0">
                          <a:solidFill>
                            <a:srgbClr val="000000"/>
                          </a:solidFill>
                          <a:effectLst/>
                          <a:latin typeface="Times New Roman"/>
                          <a:ea typeface="Calibri"/>
                          <a:cs typeface="Times New Roman"/>
                        </a:rPr>
                        <a:t>2,875 </a:t>
                      </a:r>
                      <a:endParaRPr lang="en-US" sz="1200" dirty="0">
                        <a:solidFill>
                          <a:srgbClr val="000000"/>
                        </a:solidFill>
                        <a:effectLst/>
                        <a:latin typeface="Times New Roman"/>
                        <a:ea typeface="Calibri"/>
                        <a:cs typeface="Times New Roman"/>
                      </a:endParaRPr>
                    </a:p>
                  </a:txBody>
                  <a:tcPr marL="68581" marR="685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000" b="1" dirty="0">
                          <a:solidFill>
                            <a:srgbClr val="000000"/>
                          </a:solidFill>
                          <a:effectLst/>
                          <a:latin typeface="Times New Roman"/>
                          <a:ea typeface="Calibri"/>
                          <a:cs typeface="Times New Roman"/>
                        </a:rPr>
                        <a:t>N/A </a:t>
                      </a:r>
                      <a:endParaRPr lang="en-US" sz="1200" dirty="0">
                        <a:solidFill>
                          <a:srgbClr val="000000"/>
                        </a:solidFill>
                        <a:effectLst/>
                        <a:latin typeface="Times New Roman"/>
                        <a:ea typeface="Calibri"/>
                        <a:cs typeface="Times New Roman"/>
                      </a:endParaRPr>
                    </a:p>
                  </a:txBody>
                  <a:tcPr marL="68581" marR="685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000" b="1" dirty="0">
                          <a:solidFill>
                            <a:srgbClr val="000000"/>
                          </a:solidFill>
                          <a:effectLst/>
                          <a:latin typeface="Times New Roman"/>
                          <a:ea typeface="Calibri"/>
                          <a:cs typeface="Times New Roman"/>
                        </a:rPr>
                        <a:t>N/A </a:t>
                      </a:r>
                      <a:endParaRPr lang="en-US" sz="1200" dirty="0">
                        <a:solidFill>
                          <a:srgbClr val="000000"/>
                        </a:solidFill>
                        <a:effectLst/>
                        <a:latin typeface="Times New Roman"/>
                        <a:ea typeface="Calibri"/>
                        <a:cs typeface="Times New Roman"/>
                      </a:endParaRPr>
                    </a:p>
                  </a:txBody>
                  <a:tcPr marL="68581" marR="685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000" b="1" dirty="0">
                          <a:solidFill>
                            <a:srgbClr val="000000"/>
                          </a:solidFill>
                          <a:effectLst/>
                          <a:latin typeface="Times New Roman"/>
                          <a:ea typeface="Calibri"/>
                          <a:cs typeface="Times New Roman"/>
                        </a:rPr>
                        <a:t>2,160 </a:t>
                      </a:r>
                      <a:endParaRPr lang="en-US" sz="1200" dirty="0">
                        <a:solidFill>
                          <a:srgbClr val="000000"/>
                        </a:solidFill>
                        <a:effectLst/>
                        <a:latin typeface="Times New Roman"/>
                        <a:ea typeface="Calibri"/>
                        <a:cs typeface="Times New Roman"/>
                      </a:endParaRPr>
                    </a:p>
                  </a:txBody>
                  <a:tcPr marL="68581" marR="685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000" b="1" dirty="0">
                          <a:solidFill>
                            <a:srgbClr val="000000"/>
                          </a:solidFill>
                          <a:effectLst/>
                          <a:latin typeface="Times New Roman"/>
                          <a:ea typeface="Calibri"/>
                          <a:cs typeface="Times New Roman"/>
                        </a:rPr>
                        <a:t>71% </a:t>
                      </a:r>
                      <a:endParaRPr lang="en-US" sz="1200" dirty="0">
                        <a:solidFill>
                          <a:srgbClr val="000000"/>
                        </a:solidFill>
                        <a:effectLst/>
                        <a:latin typeface="Times New Roman"/>
                        <a:ea typeface="Calibri"/>
                        <a:cs typeface="Times New Roman"/>
                      </a:endParaRPr>
                    </a:p>
                  </a:txBody>
                  <a:tcPr marL="68581" marR="685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000" b="1" dirty="0">
                          <a:solidFill>
                            <a:srgbClr val="000000"/>
                          </a:solidFill>
                          <a:effectLst/>
                          <a:latin typeface="Times New Roman"/>
                          <a:ea typeface="Calibri"/>
                          <a:cs typeface="Times New Roman"/>
                        </a:rPr>
                        <a:t>N/A </a:t>
                      </a:r>
                      <a:endParaRPr lang="en-US" sz="1200" dirty="0">
                        <a:solidFill>
                          <a:srgbClr val="000000"/>
                        </a:solidFill>
                        <a:effectLst/>
                        <a:latin typeface="Times New Roman"/>
                        <a:ea typeface="Calibri"/>
                        <a:cs typeface="Times New Roman"/>
                      </a:endParaRPr>
                    </a:p>
                  </a:txBody>
                  <a:tcPr marL="68581" marR="685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000" b="1" dirty="0">
                          <a:solidFill>
                            <a:srgbClr val="000000"/>
                          </a:solidFill>
                          <a:effectLst/>
                          <a:latin typeface="Times New Roman"/>
                          <a:ea typeface="Calibri"/>
                          <a:cs typeface="Times New Roman"/>
                        </a:rPr>
                        <a:t>$1,000,000 </a:t>
                      </a:r>
                      <a:endParaRPr lang="en-US" sz="1200" dirty="0">
                        <a:solidFill>
                          <a:srgbClr val="000000"/>
                        </a:solidFill>
                        <a:effectLst/>
                        <a:latin typeface="Times New Roman"/>
                        <a:ea typeface="Calibri"/>
                        <a:cs typeface="Times New Roman"/>
                      </a:endParaRPr>
                    </a:p>
                  </a:txBody>
                  <a:tcPr marL="68581" marR="685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050898088"/>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defTabSz="912480">
              <a:defRPr/>
            </a:pPr>
            <a:r>
              <a:rPr lang="en-US" dirty="0" smtClean="0">
                <a:solidFill>
                  <a:schemeClr val="accent6">
                    <a:lumMod val="50000"/>
                  </a:schemeClr>
                </a:solidFill>
                <a:latin typeface="+mn-lt"/>
              </a:rPr>
              <a:t>Things That Have not Changed</a:t>
            </a:r>
            <a:endParaRPr lang="en-US" dirty="0">
              <a:solidFill>
                <a:schemeClr val="accent6">
                  <a:lumMod val="50000"/>
                </a:schemeClr>
              </a:solidFill>
              <a:latin typeface="+mn-lt"/>
            </a:endParaRPr>
          </a:p>
        </p:txBody>
      </p:sp>
      <p:sp>
        <p:nvSpPr>
          <p:cNvPr id="72707" name="Content Placeholder 2"/>
          <p:cNvSpPr>
            <a:spLocks noGrp="1"/>
          </p:cNvSpPr>
          <p:nvPr>
            <p:ph idx="1"/>
          </p:nvPr>
        </p:nvSpPr>
        <p:spPr/>
        <p:txBody>
          <a:bodyPr>
            <a:normAutofit/>
          </a:bodyPr>
          <a:lstStyle/>
          <a:p>
            <a:pPr defTabSz="911225">
              <a:spcBef>
                <a:spcPct val="0"/>
              </a:spcBef>
              <a:buFont typeface="Wingdings" pitchFamily="2" charset="2"/>
              <a:buChar char="§"/>
            </a:pPr>
            <a:r>
              <a:rPr lang="en-US" altLang="en-US" sz="2400" dirty="0" smtClean="0">
                <a:solidFill>
                  <a:srgbClr val="000000"/>
                </a:solidFill>
              </a:rPr>
              <a:t>LEAs must annually, rank without regard to grade spans.  Eligible school attendance areas in which the concentration of children from low-income families that exceeds </a:t>
            </a:r>
            <a:br>
              <a:rPr lang="en-US" altLang="en-US" sz="2400" dirty="0" smtClean="0">
                <a:solidFill>
                  <a:srgbClr val="000000"/>
                </a:solidFill>
              </a:rPr>
            </a:br>
            <a:r>
              <a:rPr lang="en-US" altLang="en-US" sz="2400" dirty="0" smtClean="0">
                <a:solidFill>
                  <a:srgbClr val="000000"/>
                </a:solidFill>
              </a:rPr>
              <a:t>75-percent from highest to lowest according to the percentage  of children from low-income families</a:t>
            </a:r>
          </a:p>
          <a:p>
            <a:pPr defTabSz="911225">
              <a:spcBef>
                <a:spcPct val="0"/>
              </a:spcBef>
              <a:buFont typeface="Wingdings" pitchFamily="2" charset="2"/>
              <a:buChar char="§"/>
            </a:pPr>
            <a:endParaRPr lang="en-US" altLang="en-US" sz="2400" dirty="0" smtClean="0">
              <a:solidFill>
                <a:srgbClr val="000000"/>
              </a:solidFill>
            </a:endParaRPr>
          </a:p>
          <a:p>
            <a:pPr defTabSz="911225">
              <a:spcBef>
                <a:spcPct val="0"/>
              </a:spcBef>
              <a:buFont typeface="Wingdings" pitchFamily="2" charset="2"/>
              <a:buChar char="§"/>
            </a:pPr>
            <a:r>
              <a:rPr lang="en-US" altLang="en-US" sz="2400" dirty="0" smtClean="0">
                <a:solidFill>
                  <a:srgbClr val="000000"/>
                </a:solidFill>
              </a:rPr>
              <a:t>LEAs must serve eligible school attendance areas in rank order</a:t>
            </a:r>
          </a:p>
          <a:p>
            <a:pPr defTabSz="911225">
              <a:spcBef>
                <a:spcPct val="0"/>
              </a:spcBef>
              <a:buFont typeface="Wingdings" pitchFamily="2" charset="2"/>
              <a:buChar char="§"/>
            </a:pPr>
            <a:endParaRPr lang="en-US" altLang="en-US" sz="2400" dirty="0" smtClean="0">
              <a:solidFill>
                <a:srgbClr val="000000"/>
              </a:solidFill>
            </a:endParaRPr>
          </a:p>
          <a:p>
            <a:pPr defTabSz="911225">
              <a:spcBef>
                <a:spcPct val="0"/>
              </a:spcBef>
              <a:buFont typeface="Wingdings" pitchFamily="2" charset="2"/>
              <a:buChar char="§"/>
            </a:pPr>
            <a:r>
              <a:rPr lang="en-US" altLang="en-US" sz="2400" dirty="0" smtClean="0">
                <a:solidFill>
                  <a:srgbClr val="000000"/>
                </a:solidFill>
              </a:rPr>
              <a:t>LEAs may either rank schools districtwide or by grade span grouping</a:t>
            </a:r>
          </a:p>
          <a:p>
            <a:pPr defTabSz="911225"/>
            <a:endParaRPr lang="en-US" altLang="en-US" dirty="0" smtClean="0"/>
          </a:p>
        </p:txBody>
      </p:sp>
    </p:spTree>
    <p:extLst>
      <p:ext uri="{BB962C8B-B14F-4D97-AF65-F5344CB8AC3E}">
        <p14:creationId xmlns:p14="http://schemas.microsoft.com/office/powerpoint/2010/main" val="364721382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solidFill>
                  <a:schemeClr val="accent6">
                    <a:lumMod val="50000"/>
                  </a:schemeClr>
                </a:solidFill>
                <a:latin typeface="+mn-lt"/>
                <a:cs typeface="Helvetica" pitchFamily="34" charset="0"/>
              </a:rPr>
              <a:t>Definitions</a:t>
            </a:r>
            <a:endParaRPr lang="en-US" dirty="0">
              <a:latin typeface="+mn-lt"/>
            </a:endParaRPr>
          </a:p>
        </p:txBody>
      </p:sp>
      <p:sp>
        <p:nvSpPr>
          <p:cNvPr id="3" name="Content Placeholder 2"/>
          <p:cNvSpPr>
            <a:spLocks noGrp="1"/>
          </p:cNvSpPr>
          <p:nvPr>
            <p:ph idx="1"/>
          </p:nvPr>
        </p:nvSpPr>
        <p:spPr/>
        <p:txBody>
          <a:bodyPr/>
          <a:lstStyle/>
          <a:p>
            <a:pPr marL="0" indent="0">
              <a:buFont typeface="Arial" charset="0"/>
              <a:buNone/>
              <a:defRPr/>
            </a:pPr>
            <a:r>
              <a:rPr lang="en-US" sz="2400" b="1" dirty="0" smtClean="0"/>
              <a:t>What is an Eligible Attendance Area?</a:t>
            </a:r>
          </a:p>
          <a:p>
            <a:pPr marL="0" indent="0">
              <a:buFont typeface="Arial" charset="0"/>
              <a:buNone/>
              <a:defRPr/>
            </a:pPr>
            <a:endParaRPr lang="en-US" sz="2400" b="1" dirty="0" smtClean="0"/>
          </a:p>
          <a:p>
            <a:pPr>
              <a:buFont typeface="Wingdings" pitchFamily="2" charset="2"/>
              <a:buChar char="§"/>
              <a:defRPr/>
            </a:pPr>
            <a:r>
              <a:rPr lang="en-US" sz="2400" dirty="0" smtClean="0"/>
              <a:t>It is an attendance area that qualifies for Title I services based on its ranking according to poverty data</a:t>
            </a:r>
          </a:p>
          <a:p>
            <a:pPr>
              <a:buFont typeface="Wingdings" pitchFamily="2" charset="2"/>
              <a:buChar char="§"/>
              <a:defRPr/>
            </a:pPr>
            <a:r>
              <a:rPr lang="en-US" sz="2400" dirty="0" smtClean="0"/>
              <a:t>LEA must rank all of its school attendance areas (the geographic area from which a public school draws its children) according to their percent of poverty</a:t>
            </a:r>
          </a:p>
          <a:p>
            <a:pPr>
              <a:defRPr/>
            </a:pPr>
            <a:endParaRPr lang="en-US" dirty="0"/>
          </a:p>
        </p:txBody>
      </p:sp>
    </p:spTree>
    <p:extLst>
      <p:ext uri="{BB962C8B-B14F-4D97-AF65-F5344CB8AC3E}">
        <p14:creationId xmlns:p14="http://schemas.microsoft.com/office/powerpoint/2010/main" val="2429489954"/>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8916" y="1672389"/>
            <a:ext cx="7892716" cy="1552076"/>
          </a:xfrm>
        </p:spPr>
        <p:txBody>
          <a:bodyPr>
            <a:noAutofit/>
          </a:bodyPr>
          <a:lstStyle/>
          <a:p>
            <a:pPr>
              <a:defRPr/>
            </a:pPr>
            <a:r>
              <a:rPr lang="en-US" dirty="0">
                <a:solidFill>
                  <a:schemeClr val="accent6">
                    <a:lumMod val="50000"/>
                  </a:schemeClr>
                </a:solidFill>
                <a:latin typeface="+mn-lt"/>
                <a:cs typeface="Helvetica" pitchFamily="34" charset="0"/>
              </a:rPr>
              <a:t>Questions to </a:t>
            </a:r>
            <a:r>
              <a:rPr lang="en-US" dirty="0" smtClean="0">
                <a:solidFill>
                  <a:schemeClr val="accent6">
                    <a:lumMod val="50000"/>
                  </a:schemeClr>
                </a:solidFill>
                <a:latin typeface="+mn-lt"/>
                <a:cs typeface="Helvetica" pitchFamily="34" charset="0"/>
              </a:rPr>
              <a:t>Pursue</a:t>
            </a:r>
            <a:r>
              <a:rPr lang="en-US" dirty="0">
                <a:solidFill>
                  <a:schemeClr val="accent6">
                    <a:lumMod val="50000"/>
                  </a:schemeClr>
                </a:solidFill>
                <a:latin typeface="+mn-lt"/>
                <a:cs typeface="Helvetica" pitchFamily="34" charset="0"/>
              </a:rPr>
              <a:t> </a:t>
            </a:r>
            <a:r>
              <a:rPr lang="en-US" dirty="0" smtClean="0">
                <a:solidFill>
                  <a:schemeClr val="accent6">
                    <a:lumMod val="50000"/>
                  </a:schemeClr>
                </a:solidFill>
                <a:latin typeface="+mn-lt"/>
                <a:cs typeface="Helvetica" pitchFamily="34" charset="0"/>
              </a:rPr>
              <a:t>Individually in </a:t>
            </a:r>
            <a:r>
              <a:rPr lang="en-US" dirty="0">
                <a:solidFill>
                  <a:schemeClr val="accent6">
                    <a:lumMod val="50000"/>
                  </a:schemeClr>
                </a:solidFill>
                <a:latin typeface="+mn-lt"/>
                <a:cs typeface="Helvetica" pitchFamily="34" charset="0"/>
              </a:rPr>
              <a:t>the Non-Regulatory Guidance </a:t>
            </a:r>
          </a:p>
        </p:txBody>
      </p:sp>
      <p:sp>
        <p:nvSpPr>
          <p:cNvPr id="73731" name="Content Placeholder 2"/>
          <p:cNvSpPr>
            <a:spLocks noGrp="1"/>
          </p:cNvSpPr>
          <p:nvPr>
            <p:ph idx="1"/>
          </p:nvPr>
        </p:nvSpPr>
        <p:spPr>
          <a:xfrm>
            <a:off x="409074" y="3489160"/>
            <a:ext cx="8229600" cy="2093494"/>
          </a:xfrm>
        </p:spPr>
        <p:txBody>
          <a:bodyPr>
            <a:normAutofit/>
          </a:bodyPr>
          <a:lstStyle/>
          <a:p>
            <a:pPr marL="0" indent="0">
              <a:spcBef>
                <a:spcPct val="0"/>
              </a:spcBef>
              <a:buFont typeface="Arial" charset="0"/>
              <a:buNone/>
            </a:pPr>
            <a:r>
              <a:rPr lang="en-US" altLang="en-US" sz="2400" dirty="0" smtClean="0">
                <a:solidFill>
                  <a:srgbClr val="000000"/>
                </a:solidFill>
              </a:rPr>
              <a:t>If an LEA applies the 35-percent rule, must all school attendance areas with at least 35-percent poverty be served?</a:t>
            </a:r>
          </a:p>
          <a:p>
            <a:pPr marL="0" indent="0">
              <a:spcBef>
                <a:spcPct val="0"/>
              </a:spcBef>
              <a:buFont typeface="Wingdings" pitchFamily="2" charset="2"/>
              <a:buChar char="§"/>
            </a:pPr>
            <a:endParaRPr lang="en-US" altLang="en-US" sz="2400" dirty="0" smtClean="0">
              <a:solidFill>
                <a:srgbClr val="000000"/>
              </a:solidFill>
            </a:endParaRPr>
          </a:p>
          <a:p>
            <a:pPr marL="681038" lvl="1" indent="-292100">
              <a:spcBef>
                <a:spcPct val="0"/>
              </a:spcBef>
            </a:pPr>
            <a:r>
              <a:rPr lang="en-US" altLang="en-US" b="1" dirty="0" smtClean="0">
                <a:solidFill>
                  <a:srgbClr val="000000"/>
                </a:solidFill>
              </a:rPr>
              <a:t>No</a:t>
            </a:r>
            <a:r>
              <a:rPr lang="en-US" altLang="en-US" dirty="0" smtClean="0">
                <a:solidFill>
                  <a:srgbClr val="000000"/>
                </a:solidFill>
              </a:rPr>
              <a:t>  </a:t>
            </a:r>
          </a:p>
          <a:p>
            <a:pPr marL="685800" lvl="2" indent="0">
              <a:spcBef>
                <a:spcPct val="0"/>
              </a:spcBef>
              <a:buFont typeface="Arial" charset="0"/>
              <a:buNone/>
            </a:pPr>
            <a:r>
              <a:rPr lang="en-US" altLang="en-US" sz="2400" dirty="0" smtClean="0">
                <a:solidFill>
                  <a:srgbClr val="000000"/>
                </a:solidFill>
              </a:rPr>
              <a:t>However, school attendance areas to be served must be selected in rank order</a:t>
            </a:r>
            <a:endParaRPr lang="en-US" altLang="en-US" sz="2400" dirty="0" smtClean="0"/>
          </a:p>
        </p:txBody>
      </p:sp>
    </p:spTree>
    <p:extLst>
      <p:ext uri="{BB962C8B-B14F-4D97-AF65-F5344CB8AC3E}">
        <p14:creationId xmlns:p14="http://schemas.microsoft.com/office/powerpoint/2010/main" val="1701357689"/>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5226" y="1681553"/>
            <a:ext cx="7866248" cy="1325563"/>
          </a:xfrm>
        </p:spPr>
        <p:txBody>
          <a:bodyPr>
            <a:normAutofit/>
          </a:bodyPr>
          <a:lstStyle/>
          <a:p>
            <a:pPr>
              <a:defRPr/>
            </a:pPr>
            <a:r>
              <a:rPr lang="en-US" dirty="0">
                <a:solidFill>
                  <a:schemeClr val="accent6">
                    <a:lumMod val="50000"/>
                  </a:schemeClr>
                </a:solidFill>
                <a:latin typeface="+mn-lt"/>
                <a:cs typeface="Helvetica" pitchFamily="34" charset="0"/>
              </a:rPr>
              <a:t>Questions to Pursue Individually </a:t>
            </a:r>
            <a:br>
              <a:rPr lang="en-US" dirty="0">
                <a:solidFill>
                  <a:schemeClr val="accent6">
                    <a:lumMod val="50000"/>
                  </a:schemeClr>
                </a:solidFill>
                <a:latin typeface="+mn-lt"/>
                <a:cs typeface="Helvetica" pitchFamily="34" charset="0"/>
              </a:rPr>
            </a:br>
            <a:r>
              <a:rPr lang="en-US" dirty="0">
                <a:solidFill>
                  <a:schemeClr val="accent6">
                    <a:lumMod val="50000"/>
                  </a:schemeClr>
                </a:solidFill>
                <a:latin typeface="+mn-lt"/>
                <a:cs typeface="Helvetica" pitchFamily="34" charset="0"/>
              </a:rPr>
              <a:t>in the Non-Regulatory Guidance </a:t>
            </a:r>
          </a:p>
        </p:txBody>
      </p:sp>
      <p:sp>
        <p:nvSpPr>
          <p:cNvPr id="74755" name="Content Placeholder 2"/>
          <p:cNvSpPr>
            <a:spLocks noGrp="1"/>
          </p:cNvSpPr>
          <p:nvPr>
            <p:ph idx="1"/>
          </p:nvPr>
        </p:nvSpPr>
        <p:spPr>
          <a:xfrm>
            <a:off x="457200" y="3344779"/>
            <a:ext cx="8229600" cy="2021305"/>
          </a:xfrm>
        </p:spPr>
        <p:txBody>
          <a:bodyPr>
            <a:normAutofit/>
          </a:bodyPr>
          <a:lstStyle/>
          <a:p>
            <a:pPr marL="0" indent="0">
              <a:spcBef>
                <a:spcPct val="0"/>
              </a:spcBef>
              <a:buFont typeface="Arial" charset="0"/>
              <a:buNone/>
            </a:pPr>
            <a:r>
              <a:rPr lang="en-US" altLang="en-US" sz="2400" dirty="0" smtClean="0">
                <a:solidFill>
                  <a:srgbClr val="000000"/>
                </a:solidFill>
              </a:rPr>
              <a:t>May an LEA allocate a greater per-pupil amount, for example, to schoolwide program schools than to targeted assistance schools since schoolwide programs serve all children in the school?</a:t>
            </a:r>
          </a:p>
          <a:p>
            <a:pPr marL="0" indent="0">
              <a:spcBef>
                <a:spcPct val="0"/>
              </a:spcBef>
              <a:buFont typeface="Wingdings" pitchFamily="2" charset="2"/>
              <a:buChar char="§"/>
            </a:pPr>
            <a:endParaRPr lang="en-US" altLang="en-US" sz="2400" dirty="0" smtClean="0">
              <a:solidFill>
                <a:srgbClr val="000000"/>
              </a:solidFill>
            </a:endParaRPr>
          </a:p>
          <a:p>
            <a:pPr marL="681038" lvl="1" indent="-292100">
              <a:spcBef>
                <a:spcPct val="0"/>
              </a:spcBef>
            </a:pPr>
            <a:r>
              <a:rPr lang="en-US" altLang="en-US" b="1" dirty="0" smtClean="0">
                <a:solidFill>
                  <a:srgbClr val="000000"/>
                </a:solidFill>
              </a:rPr>
              <a:t>No</a:t>
            </a:r>
            <a:r>
              <a:rPr lang="en-US" altLang="en-US" dirty="0" smtClean="0">
                <a:solidFill>
                  <a:srgbClr val="000000"/>
                </a:solidFill>
              </a:rPr>
              <a:t>  </a:t>
            </a:r>
          </a:p>
        </p:txBody>
      </p:sp>
    </p:spTree>
    <p:extLst>
      <p:ext uri="{BB962C8B-B14F-4D97-AF65-F5344CB8AC3E}">
        <p14:creationId xmlns:p14="http://schemas.microsoft.com/office/powerpoint/2010/main" val="3224358685"/>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0789" y="1585301"/>
            <a:ext cx="7952874" cy="1325563"/>
          </a:xfrm>
        </p:spPr>
        <p:txBody>
          <a:bodyPr>
            <a:normAutofit/>
          </a:bodyPr>
          <a:lstStyle/>
          <a:p>
            <a:pPr>
              <a:defRPr/>
            </a:pPr>
            <a:r>
              <a:rPr lang="en-US" dirty="0">
                <a:solidFill>
                  <a:schemeClr val="accent6">
                    <a:lumMod val="50000"/>
                  </a:schemeClr>
                </a:solidFill>
                <a:latin typeface="+mn-lt"/>
                <a:cs typeface="Helvetica" pitchFamily="34" charset="0"/>
              </a:rPr>
              <a:t>Questions to Pursue Individually </a:t>
            </a:r>
            <a:br>
              <a:rPr lang="en-US" dirty="0">
                <a:solidFill>
                  <a:schemeClr val="accent6">
                    <a:lumMod val="50000"/>
                  </a:schemeClr>
                </a:solidFill>
                <a:latin typeface="+mn-lt"/>
                <a:cs typeface="Helvetica" pitchFamily="34" charset="0"/>
              </a:rPr>
            </a:br>
            <a:r>
              <a:rPr lang="en-US" dirty="0">
                <a:solidFill>
                  <a:schemeClr val="accent6">
                    <a:lumMod val="50000"/>
                  </a:schemeClr>
                </a:solidFill>
                <a:latin typeface="+mn-lt"/>
                <a:cs typeface="Helvetica" pitchFamily="34" charset="0"/>
              </a:rPr>
              <a:t>in the Non-Regulatory Guidance </a:t>
            </a:r>
          </a:p>
        </p:txBody>
      </p:sp>
      <p:sp>
        <p:nvSpPr>
          <p:cNvPr id="75779" name="Content Placeholder 2"/>
          <p:cNvSpPr>
            <a:spLocks noGrp="1"/>
          </p:cNvSpPr>
          <p:nvPr>
            <p:ph idx="1"/>
          </p:nvPr>
        </p:nvSpPr>
        <p:spPr>
          <a:xfrm>
            <a:off x="409074" y="3104147"/>
            <a:ext cx="8229600" cy="2863516"/>
          </a:xfrm>
        </p:spPr>
        <p:txBody>
          <a:bodyPr>
            <a:normAutofit/>
          </a:bodyPr>
          <a:lstStyle/>
          <a:p>
            <a:pPr marL="3175" indent="0">
              <a:spcBef>
                <a:spcPct val="0"/>
              </a:spcBef>
              <a:buFont typeface="Arial" charset="0"/>
              <a:buNone/>
            </a:pPr>
            <a:r>
              <a:rPr lang="en-US" altLang="en-US" sz="2400" dirty="0" smtClean="0">
                <a:solidFill>
                  <a:srgbClr val="000000"/>
                </a:solidFill>
              </a:rPr>
              <a:t>Is there a maximum amount that an LEA may reserve? </a:t>
            </a:r>
          </a:p>
          <a:p>
            <a:pPr marL="3175" indent="0">
              <a:spcBef>
                <a:spcPct val="0"/>
              </a:spcBef>
              <a:buFont typeface="Wingdings" pitchFamily="2" charset="2"/>
              <a:buChar char="§"/>
            </a:pPr>
            <a:endParaRPr lang="en-US" altLang="en-US" sz="2400" dirty="0" smtClean="0">
              <a:solidFill>
                <a:srgbClr val="000000"/>
              </a:solidFill>
            </a:endParaRPr>
          </a:p>
          <a:p>
            <a:pPr marL="681038" lvl="1" indent="-292100">
              <a:spcBef>
                <a:spcPct val="0"/>
              </a:spcBef>
            </a:pPr>
            <a:r>
              <a:rPr lang="en-US" altLang="en-US" b="1" dirty="0" smtClean="0">
                <a:solidFill>
                  <a:srgbClr val="000000"/>
                </a:solidFill>
              </a:rPr>
              <a:t>No</a:t>
            </a:r>
            <a:r>
              <a:rPr lang="en-US" altLang="en-US" dirty="0" smtClean="0">
                <a:solidFill>
                  <a:srgbClr val="000000"/>
                </a:solidFill>
              </a:rPr>
              <a:t>  </a:t>
            </a:r>
          </a:p>
          <a:p>
            <a:pPr marL="788988" lvl="2" indent="0">
              <a:spcBef>
                <a:spcPct val="0"/>
              </a:spcBef>
              <a:buFont typeface="Arial" charset="0"/>
              <a:buNone/>
            </a:pPr>
            <a:r>
              <a:rPr lang="en-US" altLang="en-US" sz="2400" dirty="0" smtClean="0">
                <a:solidFill>
                  <a:srgbClr val="000000"/>
                </a:solidFill>
              </a:rPr>
              <a:t>An LEA must bear in mind, however, that the </a:t>
            </a:r>
            <a:br>
              <a:rPr lang="en-US" altLang="en-US" sz="2400" dirty="0" smtClean="0">
                <a:solidFill>
                  <a:srgbClr val="000000"/>
                </a:solidFill>
              </a:rPr>
            </a:br>
            <a:r>
              <a:rPr lang="en-US" altLang="en-US" sz="2400" dirty="0" smtClean="0">
                <a:solidFill>
                  <a:srgbClr val="000000"/>
                </a:solidFill>
              </a:rPr>
              <a:t>goal of Part A is to enable participating children </a:t>
            </a:r>
            <a:br>
              <a:rPr lang="en-US" altLang="en-US" sz="2400" dirty="0" smtClean="0">
                <a:solidFill>
                  <a:srgbClr val="000000"/>
                </a:solidFill>
              </a:rPr>
            </a:br>
            <a:r>
              <a:rPr lang="en-US" altLang="en-US" sz="2400" dirty="0" smtClean="0">
                <a:solidFill>
                  <a:srgbClr val="000000"/>
                </a:solidFill>
              </a:rPr>
              <a:t>to make adequate progress toward meeting the challenging student achievement standards that </a:t>
            </a:r>
            <a:br>
              <a:rPr lang="en-US" altLang="en-US" sz="2400" dirty="0" smtClean="0">
                <a:solidFill>
                  <a:srgbClr val="000000"/>
                </a:solidFill>
              </a:rPr>
            </a:br>
            <a:r>
              <a:rPr lang="en-US" altLang="en-US" sz="2400" dirty="0" smtClean="0">
                <a:solidFill>
                  <a:srgbClr val="000000"/>
                </a:solidFill>
              </a:rPr>
              <a:t>all children are expected to meet</a:t>
            </a:r>
            <a:endParaRPr lang="en-US" altLang="en-US" sz="2400" b="1" dirty="0" smtClean="0">
              <a:solidFill>
                <a:srgbClr val="000000"/>
              </a:solidFill>
            </a:endParaRPr>
          </a:p>
        </p:txBody>
      </p:sp>
    </p:spTree>
    <p:extLst>
      <p:ext uri="{BB962C8B-B14F-4D97-AF65-F5344CB8AC3E}">
        <p14:creationId xmlns:p14="http://schemas.microsoft.com/office/powerpoint/2010/main" val="2668196180"/>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1162" y="1585300"/>
            <a:ext cx="7818122" cy="1325563"/>
          </a:xfrm>
        </p:spPr>
        <p:txBody>
          <a:bodyPr>
            <a:normAutofit/>
          </a:bodyPr>
          <a:lstStyle/>
          <a:p>
            <a:pPr>
              <a:defRPr/>
            </a:pPr>
            <a:r>
              <a:rPr lang="en-US" dirty="0">
                <a:solidFill>
                  <a:schemeClr val="accent6">
                    <a:lumMod val="50000"/>
                  </a:schemeClr>
                </a:solidFill>
                <a:latin typeface="+mn-lt"/>
                <a:cs typeface="Helvetica" pitchFamily="34" charset="0"/>
              </a:rPr>
              <a:t>Questions to Pursue Individually </a:t>
            </a:r>
            <a:br>
              <a:rPr lang="en-US" dirty="0">
                <a:solidFill>
                  <a:schemeClr val="accent6">
                    <a:lumMod val="50000"/>
                  </a:schemeClr>
                </a:solidFill>
                <a:latin typeface="+mn-lt"/>
                <a:cs typeface="Helvetica" pitchFamily="34" charset="0"/>
              </a:rPr>
            </a:br>
            <a:r>
              <a:rPr lang="en-US" dirty="0">
                <a:solidFill>
                  <a:schemeClr val="accent6">
                    <a:lumMod val="50000"/>
                  </a:schemeClr>
                </a:solidFill>
                <a:latin typeface="+mn-lt"/>
                <a:cs typeface="Helvetica" pitchFamily="34" charset="0"/>
              </a:rPr>
              <a:t>in the Non-Regulatory Guidance </a:t>
            </a:r>
          </a:p>
        </p:txBody>
      </p:sp>
      <p:sp>
        <p:nvSpPr>
          <p:cNvPr id="3" name="Content Placeholder 2"/>
          <p:cNvSpPr>
            <a:spLocks noGrp="1"/>
          </p:cNvSpPr>
          <p:nvPr>
            <p:ph idx="1"/>
          </p:nvPr>
        </p:nvSpPr>
        <p:spPr>
          <a:xfrm>
            <a:off x="421105" y="3011906"/>
            <a:ext cx="8229600" cy="3088105"/>
          </a:xfrm>
        </p:spPr>
        <p:txBody>
          <a:bodyPr/>
          <a:lstStyle/>
          <a:p>
            <a:pPr marL="3175" indent="0" fontAlgn="auto">
              <a:spcBef>
                <a:spcPts val="0"/>
              </a:spcBef>
              <a:spcAft>
                <a:spcPts val="0"/>
              </a:spcAft>
              <a:buFont typeface="Arial" charset="0"/>
              <a:buNone/>
              <a:defRPr/>
            </a:pPr>
            <a:r>
              <a:rPr lang="en-US" sz="2400" dirty="0">
                <a:solidFill>
                  <a:prstClr val="black"/>
                </a:solidFill>
              </a:rPr>
              <a:t>How may preschool children be served under Part A</a:t>
            </a:r>
            <a:r>
              <a:rPr lang="en-US" sz="2400" dirty="0" smtClean="0">
                <a:solidFill>
                  <a:prstClr val="black"/>
                </a:solidFill>
              </a:rPr>
              <a:t>?</a:t>
            </a:r>
            <a:endParaRPr lang="en-US" sz="2400" dirty="0">
              <a:solidFill>
                <a:prstClr val="black"/>
              </a:solidFill>
            </a:endParaRPr>
          </a:p>
          <a:p>
            <a:pPr marL="3175" indent="0" fontAlgn="auto">
              <a:spcBef>
                <a:spcPts val="0"/>
              </a:spcBef>
              <a:spcAft>
                <a:spcPts val="0"/>
              </a:spcAft>
              <a:buFont typeface="Arial" charset="0"/>
              <a:buNone/>
              <a:defRPr/>
            </a:pPr>
            <a:r>
              <a:rPr lang="en-US" sz="2400" dirty="0" smtClean="0">
                <a:solidFill>
                  <a:prstClr val="black"/>
                </a:solidFill>
              </a:rPr>
              <a:t>  </a:t>
            </a:r>
          </a:p>
          <a:p>
            <a:pPr marL="914218" lvl="2" indent="-457200" fontAlgn="auto">
              <a:spcBef>
                <a:spcPts val="0"/>
              </a:spcBef>
              <a:spcAft>
                <a:spcPts val="0"/>
              </a:spcAft>
              <a:buFont typeface="Calibri" pitchFamily="34" charset="0"/>
              <a:buChar char="⁻"/>
              <a:tabLst>
                <a:tab pos="690309" algn="l"/>
              </a:tabLst>
              <a:defRPr/>
            </a:pPr>
            <a:r>
              <a:rPr lang="en-US" sz="2400" dirty="0" smtClean="0">
                <a:solidFill>
                  <a:prstClr val="black"/>
                </a:solidFill>
              </a:rPr>
              <a:t>A </a:t>
            </a:r>
            <a:r>
              <a:rPr lang="en-US" sz="2400" dirty="0">
                <a:solidFill>
                  <a:prstClr val="black"/>
                </a:solidFill>
              </a:rPr>
              <a:t>participating school may use part of </a:t>
            </a:r>
            <a:r>
              <a:rPr lang="en-US" sz="2400" dirty="0" smtClean="0">
                <a:solidFill>
                  <a:prstClr val="black"/>
                </a:solidFill>
              </a:rPr>
              <a:t>its Part </a:t>
            </a:r>
            <a:r>
              <a:rPr lang="en-US" sz="2400" dirty="0">
                <a:solidFill>
                  <a:prstClr val="black"/>
                </a:solidFill>
              </a:rPr>
              <a:t>A funds to operate a preschool </a:t>
            </a:r>
            <a:r>
              <a:rPr lang="en-US" sz="2400" dirty="0" smtClean="0">
                <a:solidFill>
                  <a:prstClr val="black"/>
                </a:solidFill>
              </a:rPr>
              <a:t>program or</a:t>
            </a:r>
          </a:p>
          <a:p>
            <a:pPr marL="914218" lvl="2" indent="-457200" fontAlgn="auto">
              <a:spcBef>
                <a:spcPts val="0"/>
              </a:spcBef>
              <a:spcAft>
                <a:spcPts val="0"/>
              </a:spcAft>
              <a:buFont typeface="Calibri" pitchFamily="34" charset="0"/>
              <a:buChar char="⁻"/>
              <a:tabLst>
                <a:tab pos="690309" algn="l"/>
              </a:tabLst>
              <a:defRPr/>
            </a:pPr>
            <a:endParaRPr lang="en-US" sz="2400" dirty="0" smtClean="0">
              <a:solidFill>
                <a:prstClr val="black"/>
              </a:solidFill>
            </a:endParaRPr>
          </a:p>
          <a:p>
            <a:pPr marL="914218" lvl="2" indent="-457200" fontAlgn="auto">
              <a:spcBef>
                <a:spcPts val="0"/>
              </a:spcBef>
              <a:spcAft>
                <a:spcPts val="0"/>
              </a:spcAft>
              <a:buFont typeface="Calibri" pitchFamily="34" charset="0"/>
              <a:buChar char="⁻"/>
              <a:tabLst>
                <a:tab pos="690309" algn="l"/>
              </a:tabLst>
              <a:defRPr/>
            </a:pPr>
            <a:r>
              <a:rPr lang="en-US" sz="2400" dirty="0">
                <a:solidFill>
                  <a:prstClr val="black"/>
                </a:solidFill>
              </a:rPr>
              <a:t>An LEA may reserve an amount from the LEA's total allocation to operate a </a:t>
            </a:r>
            <a:r>
              <a:rPr lang="en-US" sz="2400" dirty="0" smtClean="0">
                <a:solidFill>
                  <a:prstClr val="black"/>
                </a:solidFill>
              </a:rPr>
              <a:t>Title I, Part </a:t>
            </a:r>
            <a:r>
              <a:rPr lang="en-US" sz="2400" dirty="0">
                <a:solidFill>
                  <a:prstClr val="black"/>
                </a:solidFill>
              </a:rPr>
              <a:t>A preschool program for eligible children in the district </a:t>
            </a:r>
            <a:r>
              <a:rPr lang="en-US" sz="2400" dirty="0" smtClean="0">
                <a:solidFill>
                  <a:prstClr val="black"/>
                </a:solidFill>
              </a:rPr>
              <a:t>as </a:t>
            </a:r>
            <a:r>
              <a:rPr lang="en-US" sz="2400" dirty="0">
                <a:solidFill>
                  <a:prstClr val="black"/>
                </a:solidFill>
              </a:rPr>
              <a:t>a whole or for a portion of the </a:t>
            </a:r>
            <a:r>
              <a:rPr lang="en-US" sz="2400" dirty="0" smtClean="0">
                <a:solidFill>
                  <a:prstClr val="black"/>
                </a:solidFill>
              </a:rPr>
              <a:t>district</a:t>
            </a:r>
            <a:endParaRPr lang="en-US" sz="2400" dirty="0">
              <a:solidFill>
                <a:prstClr val="black"/>
              </a:solidFill>
            </a:endParaRPr>
          </a:p>
          <a:p>
            <a:pPr marL="914218" lvl="2" indent="-457200" fontAlgn="auto">
              <a:spcBef>
                <a:spcPts val="0"/>
              </a:spcBef>
              <a:spcAft>
                <a:spcPts val="0"/>
              </a:spcAft>
              <a:buFont typeface="Calibri" pitchFamily="34" charset="0"/>
              <a:buChar char="⁻"/>
              <a:tabLst>
                <a:tab pos="690309" algn="l"/>
              </a:tabLst>
              <a:defRPr/>
            </a:pPr>
            <a:endParaRPr lang="en-US" sz="2800" dirty="0">
              <a:solidFill>
                <a:prstClr val="black"/>
              </a:solidFill>
            </a:endParaRPr>
          </a:p>
          <a:p>
            <a:pPr marL="788988" lvl="2" indent="0" fontAlgn="auto">
              <a:spcBef>
                <a:spcPts val="0"/>
              </a:spcBef>
              <a:spcAft>
                <a:spcPts val="0"/>
              </a:spcAft>
              <a:buFont typeface="Arial" charset="0"/>
              <a:buNone/>
              <a:defRPr/>
            </a:pPr>
            <a:endParaRPr lang="en-US" sz="2800" b="1" dirty="0" smtClean="0">
              <a:solidFill>
                <a:prstClr val="black"/>
              </a:solidFill>
            </a:endParaRPr>
          </a:p>
        </p:txBody>
      </p:sp>
    </p:spTree>
    <p:extLst>
      <p:ext uri="{BB962C8B-B14F-4D97-AF65-F5344CB8AC3E}">
        <p14:creationId xmlns:p14="http://schemas.microsoft.com/office/powerpoint/2010/main" val="496658682"/>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5381" y="1549206"/>
            <a:ext cx="7806091" cy="1325563"/>
          </a:xfrm>
        </p:spPr>
        <p:txBody>
          <a:bodyPr>
            <a:normAutofit/>
          </a:bodyPr>
          <a:lstStyle/>
          <a:p>
            <a:pPr>
              <a:defRPr/>
            </a:pPr>
            <a:r>
              <a:rPr lang="en-US" dirty="0">
                <a:solidFill>
                  <a:schemeClr val="accent6">
                    <a:lumMod val="50000"/>
                  </a:schemeClr>
                </a:solidFill>
                <a:latin typeface="+mn-lt"/>
                <a:cs typeface="Helvetica" pitchFamily="34" charset="0"/>
              </a:rPr>
              <a:t>Questions to Pursue Individually </a:t>
            </a:r>
            <a:br>
              <a:rPr lang="en-US" dirty="0">
                <a:solidFill>
                  <a:schemeClr val="accent6">
                    <a:lumMod val="50000"/>
                  </a:schemeClr>
                </a:solidFill>
                <a:latin typeface="+mn-lt"/>
                <a:cs typeface="Helvetica" pitchFamily="34" charset="0"/>
              </a:rPr>
            </a:br>
            <a:r>
              <a:rPr lang="en-US" dirty="0">
                <a:solidFill>
                  <a:schemeClr val="accent6">
                    <a:lumMod val="50000"/>
                  </a:schemeClr>
                </a:solidFill>
                <a:latin typeface="+mn-lt"/>
                <a:cs typeface="Helvetica" pitchFamily="34" charset="0"/>
              </a:rPr>
              <a:t>in the Non-Regulatory Guidance</a:t>
            </a:r>
            <a:r>
              <a:rPr lang="en-US" dirty="0">
                <a:solidFill>
                  <a:schemeClr val="accent6">
                    <a:lumMod val="50000"/>
                  </a:schemeClr>
                </a:solidFill>
                <a:cs typeface="Helvetica" pitchFamily="34" charset="0"/>
              </a:rPr>
              <a:t> </a:t>
            </a:r>
          </a:p>
        </p:txBody>
      </p:sp>
      <p:sp>
        <p:nvSpPr>
          <p:cNvPr id="77827" name="Content Placeholder 2"/>
          <p:cNvSpPr>
            <a:spLocks noGrp="1"/>
          </p:cNvSpPr>
          <p:nvPr>
            <p:ph idx="1"/>
          </p:nvPr>
        </p:nvSpPr>
        <p:spPr>
          <a:xfrm>
            <a:off x="421106" y="3136232"/>
            <a:ext cx="8229600" cy="2867526"/>
          </a:xfrm>
        </p:spPr>
        <p:txBody>
          <a:bodyPr>
            <a:normAutofit/>
          </a:bodyPr>
          <a:lstStyle/>
          <a:p>
            <a:pPr marL="3175" indent="0">
              <a:spcBef>
                <a:spcPct val="0"/>
              </a:spcBef>
              <a:buFont typeface="Arial" charset="0"/>
              <a:buNone/>
            </a:pPr>
            <a:r>
              <a:rPr lang="en-US" altLang="en-US" sz="2400" dirty="0" smtClean="0">
                <a:solidFill>
                  <a:srgbClr val="000000"/>
                </a:solidFill>
              </a:rPr>
              <a:t>How does an LEA handle funds that are carried over from one year into the next when allocating funds to school attendance areas?</a:t>
            </a:r>
          </a:p>
          <a:p>
            <a:pPr marL="3175" indent="0">
              <a:spcBef>
                <a:spcPct val="0"/>
              </a:spcBef>
              <a:buFont typeface="Arial" charset="0"/>
              <a:buNone/>
            </a:pPr>
            <a:r>
              <a:rPr lang="en-US" altLang="en-US" sz="2400" dirty="0" smtClean="0">
                <a:solidFill>
                  <a:srgbClr val="000000"/>
                </a:solidFill>
              </a:rPr>
              <a:t>  </a:t>
            </a:r>
          </a:p>
          <a:p>
            <a:pPr marL="912813" lvl="2" indent="-457200">
              <a:spcBef>
                <a:spcPct val="0"/>
              </a:spcBef>
              <a:buFont typeface="Calibri" pitchFamily="34" charset="0"/>
              <a:buChar char="⁻"/>
            </a:pPr>
            <a:r>
              <a:rPr lang="en-US" altLang="en-US" sz="2400" dirty="0" smtClean="0">
                <a:solidFill>
                  <a:srgbClr val="000000"/>
                </a:solidFill>
              </a:rPr>
              <a:t>Allocate the funds to schools by increasing the </a:t>
            </a:r>
            <a:br>
              <a:rPr lang="en-US" altLang="en-US" sz="2400" dirty="0" smtClean="0">
                <a:solidFill>
                  <a:srgbClr val="000000"/>
                </a:solidFill>
              </a:rPr>
            </a:br>
            <a:r>
              <a:rPr lang="en-US" altLang="en-US" sz="2400" dirty="0" smtClean="0">
                <a:solidFill>
                  <a:srgbClr val="000000"/>
                </a:solidFill>
              </a:rPr>
              <a:t>per pupil amount maintaining rank order, basing that amount on the total number of children </a:t>
            </a:r>
            <a:br>
              <a:rPr lang="en-US" altLang="en-US" sz="2400" dirty="0" smtClean="0">
                <a:solidFill>
                  <a:srgbClr val="000000"/>
                </a:solidFill>
              </a:rPr>
            </a:br>
            <a:r>
              <a:rPr lang="en-US" altLang="en-US" sz="2400" dirty="0" smtClean="0">
                <a:solidFill>
                  <a:srgbClr val="000000"/>
                </a:solidFill>
              </a:rPr>
              <a:t>from low-income families in each area or school </a:t>
            </a:r>
          </a:p>
        </p:txBody>
      </p:sp>
    </p:spTree>
    <p:extLst>
      <p:ext uri="{BB962C8B-B14F-4D97-AF65-F5344CB8AC3E}">
        <p14:creationId xmlns:p14="http://schemas.microsoft.com/office/powerpoint/2010/main" val="1990602613"/>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0631" y="1633426"/>
            <a:ext cx="7736306" cy="1325563"/>
          </a:xfrm>
        </p:spPr>
        <p:txBody>
          <a:bodyPr>
            <a:normAutofit/>
          </a:bodyPr>
          <a:lstStyle/>
          <a:p>
            <a:pPr>
              <a:defRPr/>
            </a:pPr>
            <a:r>
              <a:rPr lang="en-US" dirty="0">
                <a:solidFill>
                  <a:schemeClr val="accent6">
                    <a:lumMod val="50000"/>
                  </a:schemeClr>
                </a:solidFill>
                <a:latin typeface="+mn-lt"/>
                <a:cs typeface="Helvetica" pitchFamily="34" charset="0"/>
              </a:rPr>
              <a:t>Questions to Pursue Individually </a:t>
            </a:r>
            <a:br>
              <a:rPr lang="en-US" dirty="0">
                <a:solidFill>
                  <a:schemeClr val="accent6">
                    <a:lumMod val="50000"/>
                  </a:schemeClr>
                </a:solidFill>
                <a:latin typeface="+mn-lt"/>
                <a:cs typeface="Helvetica" pitchFamily="34" charset="0"/>
              </a:rPr>
            </a:br>
            <a:r>
              <a:rPr lang="en-US" dirty="0">
                <a:solidFill>
                  <a:schemeClr val="accent6">
                    <a:lumMod val="50000"/>
                  </a:schemeClr>
                </a:solidFill>
                <a:latin typeface="+mn-lt"/>
                <a:cs typeface="Helvetica" pitchFamily="34" charset="0"/>
              </a:rPr>
              <a:t>in the Non-Regulatory Guidance </a:t>
            </a:r>
          </a:p>
        </p:txBody>
      </p:sp>
      <p:sp>
        <p:nvSpPr>
          <p:cNvPr id="78851" name="Content Placeholder 2"/>
          <p:cNvSpPr>
            <a:spLocks noGrp="1"/>
          </p:cNvSpPr>
          <p:nvPr>
            <p:ph idx="1"/>
          </p:nvPr>
        </p:nvSpPr>
        <p:spPr>
          <a:xfrm>
            <a:off x="409073" y="3120190"/>
            <a:ext cx="8229600" cy="2751221"/>
          </a:xfrm>
        </p:spPr>
        <p:txBody>
          <a:bodyPr>
            <a:normAutofit/>
          </a:bodyPr>
          <a:lstStyle/>
          <a:p>
            <a:pPr marL="3175" indent="0">
              <a:spcBef>
                <a:spcPct val="0"/>
              </a:spcBef>
              <a:buFont typeface="Arial" charset="0"/>
              <a:buNone/>
            </a:pPr>
            <a:r>
              <a:rPr lang="en-US" altLang="en-US" sz="2400" dirty="0" smtClean="0">
                <a:solidFill>
                  <a:srgbClr val="000000"/>
                </a:solidFill>
              </a:rPr>
              <a:t>How does an LEA handle funds that are carried over from one year into the next when allocating funds to school attendance areas?</a:t>
            </a:r>
          </a:p>
          <a:p>
            <a:pPr marL="3175" indent="0">
              <a:spcBef>
                <a:spcPct val="0"/>
              </a:spcBef>
              <a:buFont typeface="Arial" charset="0"/>
              <a:buNone/>
            </a:pPr>
            <a:r>
              <a:rPr lang="en-US" altLang="en-US" sz="2400" dirty="0" smtClean="0">
                <a:solidFill>
                  <a:srgbClr val="000000"/>
                </a:solidFill>
              </a:rPr>
              <a:t>  </a:t>
            </a:r>
          </a:p>
          <a:p>
            <a:pPr marL="912813" lvl="2" indent="-457200">
              <a:spcBef>
                <a:spcPct val="0"/>
              </a:spcBef>
              <a:buFont typeface="Calibri" pitchFamily="34" charset="0"/>
              <a:buChar char="⁻"/>
            </a:pPr>
            <a:r>
              <a:rPr lang="en-US" altLang="en-US" sz="2400" dirty="0" smtClean="0">
                <a:solidFill>
                  <a:srgbClr val="000000"/>
                </a:solidFill>
              </a:rPr>
              <a:t>Allocate the funds back to the school that earned the dollars and give that school an opportunity </a:t>
            </a:r>
            <a:br>
              <a:rPr lang="en-US" altLang="en-US" sz="2400" dirty="0" smtClean="0">
                <a:solidFill>
                  <a:srgbClr val="000000"/>
                </a:solidFill>
              </a:rPr>
            </a:br>
            <a:r>
              <a:rPr lang="en-US" altLang="en-US" sz="2400" dirty="0" smtClean="0">
                <a:solidFill>
                  <a:srgbClr val="000000"/>
                </a:solidFill>
              </a:rPr>
              <a:t>to spend the funds.  The LEA must ask the school for a plan to spend such funds</a:t>
            </a:r>
          </a:p>
        </p:txBody>
      </p:sp>
    </p:spTree>
    <p:extLst>
      <p:ext uri="{BB962C8B-B14F-4D97-AF65-F5344CB8AC3E}">
        <p14:creationId xmlns:p14="http://schemas.microsoft.com/office/powerpoint/2010/main" val="4268219758"/>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5223" y="1537174"/>
            <a:ext cx="7866249" cy="1325563"/>
          </a:xfrm>
        </p:spPr>
        <p:txBody>
          <a:bodyPr>
            <a:normAutofit/>
          </a:bodyPr>
          <a:lstStyle/>
          <a:p>
            <a:pPr>
              <a:defRPr/>
            </a:pPr>
            <a:r>
              <a:rPr lang="en-US" dirty="0">
                <a:solidFill>
                  <a:schemeClr val="accent6">
                    <a:lumMod val="50000"/>
                  </a:schemeClr>
                </a:solidFill>
                <a:latin typeface="+mn-lt"/>
                <a:cs typeface="Helvetica" pitchFamily="34" charset="0"/>
              </a:rPr>
              <a:t>Questions to Pursue Individually </a:t>
            </a:r>
            <a:br>
              <a:rPr lang="en-US" dirty="0">
                <a:solidFill>
                  <a:schemeClr val="accent6">
                    <a:lumMod val="50000"/>
                  </a:schemeClr>
                </a:solidFill>
                <a:latin typeface="+mn-lt"/>
                <a:cs typeface="Helvetica" pitchFamily="34" charset="0"/>
              </a:rPr>
            </a:br>
            <a:r>
              <a:rPr lang="en-US" dirty="0">
                <a:solidFill>
                  <a:schemeClr val="accent6">
                    <a:lumMod val="50000"/>
                  </a:schemeClr>
                </a:solidFill>
                <a:latin typeface="+mn-lt"/>
                <a:cs typeface="Helvetica" pitchFamily="34" charset="0"/>
              </a:rPr>
              <a:t>in the Non-Regulatory Guidance</a:t>
            </a:r>
            <a:r>
              <a:rPr lang="en-US" dirty="0">
                <a:solidFill>
                  <a:schemeClr val="accent6">
                    <a:lumMod val="50000"/>
                  </a:schemeClr>
                </a:solidFill>
                <a:cs typeface="Helvetica" pitchFamily="34" charset="0"/>
              </a:rPr>
              <a:t> </a:t>
            </a:r>
          </a:p>
        </p:txBody>
      </p:sp>
      <p:sp>
        <p:nvSpPr>
          <p:cNvPr id="79875" name="Content Placeholder 2"/>
          <p:cNvSpPr>
            <a:spLocks noGrp="1"/>
          </p:cNvSpPr>
          <p:nvPr>
            <p:ph idx="1"/>
          </p:nvPr>
        </p:nvSpPr>
        <p:spPr>
          <a:xfrm>
            <a:off x="457200" y="2999876"/>
            <a:ext cx="8229600" cy="3124199"/>
          </a:xfrm>
        </p:spPr>
        <p:txBody>
          <a:bodyPr>
            <a:normAutofit/>
          </a:bodyPr>
          <a:lstStyle/>
          <a:p>
            <a:pPr marL="3175" indent="0">
              <a:spcBef>
                <a:spcPct val="0"/>
              </a:spcBef>
              <a:buFont typeface="Arial" charset="0"/>
              <a:buNone/>
            </a:pPr>
            <a:r>
              <a:rPr lang="en-US" altLang="en-US" sz="2400" dirty="0" smtClean="0">
                <a:solidFill>
                  <a:srgbClr val="000000"/>
                </a:solidFill>
              </a:rPr>
              <a:t>How does an LEA handle funds that are carried over from one year into the next when allocating funds to school attendance areas?</a:t>
            </a:r>
          </a:p>
          <a:p>
            <a:pPr marL="3175" indent="0">
              <a:spcBef>
                <a:spcPct val="0"/>
              </a:spcBef>
              <a:buFont typeface="Arial" charset="0"/>
              <a:buNone/>
            </a:pPr>
            <a:r>
              <a:rPr lang="en-US" altLang="en-US" sz="2400" dirty="0" smtClean="0">
                <a:solidFill>
                  <a:srgbClr val="000000"/>
                </a:solidFill>
              </a:rPr>
              <a:t>  </a:t>
            </a:r>
          </a:p>
          <a:p>
            <a:pPr marL="912813" lvl="2" indent="-457200">
              <a:spcBef>
                <a:spcPct val="0"/>
              </a:spcBef>
              <a:buFont typeface="Calibri" pitchFamily="34" charset="0"/>
              <a:buChar char="⁻"/>
            </a:pPr>
            <a:r>
              <a:rPr lang="en-US" altLang="en-US" sz="2400" dirty="0" smtClean="0">
                <a:solidFill>
                  <a:srgbClr val="000000"/>
                </a:solidFill>
              </a:rPr>
              <a:t>Allocate the funds for district level activities – </a:t>
            </a:r>
            <a:br>
              <a:rPr lang="en-US" altLang="en-US" sz="2400" dirty="0" smtClean="0">
                <a:solidFill>
                  <a:srgbClr val="000000"/>
                </a:solidFill>
              </a:rPr>
            </a:br>
            <a:r>
              <a:rPr lang="en-US" altLang="en-US" sz="2400" dirty="0" smtClean="0">
                <a:solidFill>
                  <a:srgbClr val="000000"/>
                </a:solidFill>
              </a:rPr>
              <a:t>for example, professional development.  LEAs implementing this option must ensure that </a:t>
            </a:r>
            <a:br>
              <a:rPr lang="en-US" altLang="en-US" sz="2400" dirty="0" smtClean="0">
                <a:solidFill>
                  <a:srgbClr val="000000"/>
                </a:solidFill>
              </a:rPr>
            </a:br>
            <a:r>
              <a:rPr lang="en-US" altLang="en-US" sz="2400" dirty="0" smtClean="0">
                <a:solidFill>
                  <a:srgbClr val="000000"/>
                </a:solidFill>
              </a:rPr>
              <a:t>private schools have equitable participation, </a:t>
            </a:r>
            <a:br>
              <a:rPr lang="en-US" altLang="en-US" sz="2400" dirty="0" smtClean="0">
                <a:solidFill>
                  <a:srgbClr val="000000"/>
                </a:solidFill>
              </a:rPr>
            </a:br>
            <a:r>
              <a:rPr lang="en-US" altLang="en-US" sz="2400" dirty="0" smtClean="0">
                <a:solidFill>
                  <a:srgbClr val="000000"/>
                </a:solidFill>
              </a:rPr>
              <a:t>if appropriate</a:t>
            </a:r>
          </a:p>
        </p:txBody>
      </p:sp>
    </p:spTree>
    <p:extLst>
      <p:ext uri="{BB962C8B-B14F-4D97-AF65-F5344CB8AC3E}">
        <p14:creationId xmlns:p14="http://schemas.microsoft.com/office/powerpoint/2010/main" val="3718422287"/>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6411" y="1019816"/>
            <a:ext cx="7074569" cy="1325563"/>
          </a:xfrm>
        </p:spPr>
        <p:txBody>
          <a:bodyPr>
            <a:noAutofit/>
          </a:bodyPr>
          <a:lstStyle/>
          <a:p>
            <a:pPr>
              <a:defRPr/>
            </a:pPr>
            <a:r>
              <a:rPr lang="en-US" sz="4000" dirty="0">
                <a:solidFill>
                  <a:schemeClr val="accent6">
                    <a:lumMod val="50000"/>
                  </a:schemeClr>
                </a:solidFill>
                <a:latin typeface="+mn-lt"/>
                <a:cs typeface="Helvetica" pitchFamily="34" charset="0"/>
              </a:rPr>
              <a:t>Questions to </a:t>
            </a:r>
            <a:r>
              <a:rPr lang="en-US" sz="4000" dirty="0" smtClean="0">
                <a:solidFill>
                  <a:schemeClr val="accent6">
                    <a:lumMod val="50000"/>
                  </a:schemeClr>
                </a:solidFill>
                <a:latin typeface="+mn-lt"/>
                <a:cs typeface="Helvetica" pitchFamily="34" charset="0"/>
              </a:rPr>
              <a:t>Pursue Individually in </a:t>
            </a:r>
            <a:r>
              <a:rPr lang="en-US" sz="4000" dirty="0">
                <a:solidFill>
                  <a:schemeClr val="accent6">
                    <a:lumMod val="50000"/>
                  </a:schemeClr>
                </a:solidFill>
                <a:latin typeface="+mn-lt"/>
                <a:cs typeface="Helvetica" pitchFamily="34" charset="0"/>
              </a:rPr>
              <a:t>the </a:t>
            </a:r>
            <a:r>
              <a:rPr lang="en-US" sz="4000" dirty="0" smtClean="0">
                <a:solidFill>
                  <a:schemeClr val="accent6">
                    <a:lumMod val="50000"/>
                  </a:schemeClr>
                </a:solidFill>
                <a:latin typeface="+mn-lt"/>
                <a:cs typeface="Helvetica" pitchFamily="34" charset="0"/>
              </a:rPr>
              <a:t>Non-Regulatory </a:t>
            </a:r>
            <a:r>
              <a:rPr lang="en-US" sz="4000" dirty="0">
                <a:solidFill>
                  <a:schemeClr val="accent6">
                    <a:lumMod val="50000"/>
                  </a:schemeClr>
                </a:solidFill>
                <a:latin typeface="+mn-lt"/>
                <a:cs typeface="Helvetica" pitchFamily="34" charset="0"/>
              </a:rPr>
              <a:t>Guidance </a:t>
            </a:r>
          </a:p>
        </p:txBody>
      </p:sp>
      <p:sp>
        <p:nvSpPr>
          <p:cNvPr id="80899" name="Content Placeholder 2"/>
          <p:cNvSpPr>
            <a:spLocks noGrp="1"/>
          </p:cNvSpPr>
          <p:nvPr>
            <p:ph idx="1"/>
          </p:nvPr>
        </p:nvSpPr>
        <p:spPr>
          <a:xfrm>
            <a:off x="457200" y="2631741"/>
            <a:ext cx="8181474" cy="3432175"/>
          </a:xfrm>
        </p:spPr>
        <p:txBody>
          <a:bodyPr>
            <a:normAutofit/>
          </a:bodyPr>
          <a:lstStyle/>
          <a:p>
            <a:pPr marL="3175" indent="0">
              <a:spcBef>
                <a:spcPct val="0"/>
              </a:spcBef>
              <a:buFont typeface="Arial" charset="0"/>
              <a:buNone/>
            </a:pPr>
            <a:r>
              <a:rPr lang="en-US" altLang="en-US" sz="2400" dirty="0" smtClean="0">
                <a:solidFill>
                  <a:srgbClr val="000000"/>
                </a:solidFill>
              </a:rPr>
              <a:t>How does an LEA handle funds that are carried over from one year into the next when allocating funds to school attendance areas?</a:t>
            </a:r>
          </a:p>
          <a:p>
            <a:pPr marL="3175" indent="0">
              <a:spcBef>
                <a:spcPct val="0"/>
              </a:spcBef>
              <a:buFont typeface="Arial" charset="0"/>
              <a:buNone/>
            </a:pPr>
            <a:endParaRPr lang="en-US" altLang="en-US" sz="2400" dirty="0" smtClean="0">
              <a:solidFill>
                <a:srgbClr val="000000"/>
              </a:solidFill>
            </a:endParaRPr>
          </a:p>
          <a:p>
            <a:pPr marL="912813" lvl="2" indent="-457200">
              <a:spcBef>
                <a:spcPct val="0"/>
              </a:spcBef>
              <a:buFont typeface="Calibri" pitchFamily="34" charset="0"/>
              <a:buChar char="⁻"/>
            </a:pPr>
            <a:r>
              <a:rPr lang="en-US" altLang="en-US" sz="2400" dirty="0" smtClean="0">
                <a:solidFill>
                  <a:srgbClr val="000000"/>
                </a:solidFill>
              </a:rPr>
              <a:t>Allocate the funds back to all the schools on an equal basis and give each school an opportunity to spend the funds.  The LEA must ask the school for a plan to spend such funds.  For example, $8,000 are available from carry-over and the district has a total of two Title I schools, each school would receive $4,000 each</a:t>
            </a:r>
          </a:p>
        </p:txBody>
      </p:sp>
    </p:spTree>
    <p:extLst>
      <p:ext uri="{BB962C8B-B14F-4D97-AF65-F5344CB8AC3E}">
        <p14:creationId xmlns:p14="http://schemas.microsoft.com/office/powerpoint/2010/main" val="2552321760"/>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7147" y="2558717"/>
            <a:ext cx="8229600" cy="1143000"/>
          </a:xfrm>
        </p:spPr>
        <p:txBody>
          <a:bodyPr/>
          <a:lstStyle/>
          <a:p>
            <a:pPr algn="ctr">
              <a:defRPr/>
            </a:pPr>
            <a:r>
              <a:rPr lang="en-US" dirty="0">
                <a:solidFill>
                  <a:schemeClr val="accent6">
                    <a:lumMod val="50000"/>
                  </a:schemeClr>
                </a:solidFill>
                <a:latin typeface="+mn-lt"/>
                <a:ea typeface="+mn-ea"/>
                <a:cs typeface="Helvetica" pitchFamily="34" charset="0"/>
              </a:rPr>
              <a:t>Questions and Answers</a:t>
            </a:r>
          </a:p>
        </p:txBody>
      </p:sp>
    </p:spTree>
    <p:extLst>
      <p:ext uri="{BB962C8B-B14F-4D97-AF65-F5344CB8AC3E}">
        <p14:creationId xmlns:p14="http://schemas.microsoft.com/office/powerpoint/2010/main" val="3664599297"/>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1370" y="478395"/>
            <a:ext cx="6316630" cy="1325563"/>
          </a:xfrm>
        </p:spPr>
        <p:txBody>
          <a:bodyPr/>
          <a:lstStyle/>
          <a:p>
            <a:pPr algn="ctr"/>
            <a:r>
              <a:rPr lang="en-US" dirty="0">
                <a:solidFill>
                  <a:schemeClr val="accent6">
                    <a:lumMod val="50000"/>
                  </a:schemeClr>
                </a:solidFill>
                <a:latin typeface="+mn-lt"/>
                <a:cs typeface="Arial" charset="0"/>
              </a:rPr>
              <a:t>Presenters</a:t>
            </a:r>
            <a:endParaRPr lang="en-US" dirty="0">
              <a:solidFill>
                <a:schemeClr val="accent6">
                  <a:lumMod val="50000"/>
                </a:schemeClr>
              </a:solidFill>
              <a:latin typeface="+mn-lt"/>
            </a:endParaRPr>
          </a:p>
        </p:txBody>
      </p:sp>
      <p:sp>
        <p:nvSpPr>
          <p:cNvPr id="3" name="Date Placeholder 2"/>
          <p:cNvSpPr>
            <a:spLocks noGrp="1"/>
          </p:cNvSpPr>
          <p:nvPr>
            <p:ph type="dt" sz="half" idx="2"/>
          </p:nvPr>
        </p:nvSpPr>
        <p:spPr/>
        <p:txBody>
          <a:bodyPr/>
          <a:lstStyle/>
          <a:p>
            <a:fld id="{16A82E43-F334-4B83-9151-C0C24AE8A2BC}" type="datetime1">
              <a:rPr lang="en-US" smtClean="0"/>
              <a:t>5/25/2015</a:t>
            </a:fld>
            <a:endParaRPr lang="en-US" dirty="0"/>
          </a:p>
        </p:txBody>
      </p:sp>
      <p:sp>
        <p:nvSpPr>
          <p:cNvPr id="4" name="Slide Number Placeholder 3"/>
          <p:cNvSpPr>
            <a:spLocks noGrp="1"/>
          </p:cNvSpPr>
          <p:nvPr>
            <p:ph type="sldNum" sz="quarter" idx="4"/>
          </p:nvPr>
        </p:nvSpPr>
        <p:spPr/>
        <p:txBody>
          <a:bodyPr/>
          <a:lstStyle/>
          <a:p>
            <a:fld id="{B63E4CEF-BB1E-48C7-AE93-F39F6AA99AD7}" type="slidenum">
              <a:rPr lang="en-US" smtClean="0"/>
              <a:pPr/>
              <a:t>69</a:t>
            </a:fld>
            <a:endParaRPr lang="en-US" dirty="0"/>
          </a:p>
        </p:txBody>
      </p:sp>
      <p:sp>
        <p:nvSpPr>
          <p:cNvPr id="5" name="Rectangle 4"/>
          <p:cNvSpPr/>
          <p:nvPr/>
        </p:nvSpPr>
        <p:spPr>
          <a:xfrm>
            <a:off x="2081463" y="2322692"/>
            <a:ext cx="4572000" cy="3139321"/>
          </a:xfrm>
          <a:prstGeom prst="rect">
            <a:avLst/>
          </a:prstGeom>
        </p:spPr>
        <p:txBody>
          <a:bodyPr>
            <a:spAutoFit/>
          </a:bodyPr>
          <a:lstStyle/>
          <a:p>
            <a:pPr algn="ctr">
              <a:spcBef>
                <a:spcPct val="0"/>
              </a:spcBef>
            </a:pPr>
            <a:r>
              <a:rPr lang="en-US" altLang="en-US" b="1" dirty="0">
                <a:cs typeface="Arial" charset="0"/>
              </a:rPr>
              <a:t>Olufunke Osunkoya, Ed. D.</a:t>
            </a:r>
          </a:p>
          <a:p>
            <a:pPr algn="ctr">
              <a:spcBef>
                <a:spcPct val="0"/>
              </a:spcBef>
            </a:pPr>
            <a:r>
              <a:rPr lang="en-US" altLang="en-US" b="1" dirty="0">
                <a:cs typeface="Arial" charset="0"/>
              </a:rPr>
              <a:t>Georgia Department of Education</a:t>
            </a:r>
          </a:p>
          <a:p>
            <a:pPr algn="ctr">
              <a:spcBef>
                <a:spcPct val="0"/>
              </a:spcBef>
            </a:pPr>
            <a:r>
              <a:rPr lang="en-US" altLang="en-US" b="1" dirty="0">
                <a:cs typeface="Arial" charset="0"/>
              </a:rPr>
              <a:t>Title I Education Program Specialist</a:t>
            </a:r>
          </a:p>
          <a:p>
            <a:pPr algn="ctr">
              <a:spcBef>
                <a:spcPct val="0"/>
              </a:spcBef>
            </a:pPr>
            <a:r>
              <a:rPr lang="en-US" altLang="en-US" b="1" dirty="0">
                <a:solidFill>
                  <a:srgbClr val="0033CC"/>
                </a:solidFill>
                <a:cs typeface="Arial" charset="0"/>
                <a:hlinkClick r:id="rId2"/>
              </a:rPr>
              <a:t>oosunkoya@doe.k12.ga.us</a:t>
            </a:r>
            <a:endParaRPr lang="en-US" altLang="en-US" b="1" dirty="0">
              <a:solidFill>
                <a:srgbClr val="0033CC"/>
              </a:solidFill>
              <a:cs typeface="Arial" charset="0"/>
            </a:endParaRPr>
          </a:p>
          <a:p>
            <a:pPr algn="ctr">
              <a:spcBef>
                <a:spcPct val="0"/>
              </a:spcBef>
            </a:pPr>
            <a:r>
              <a:rPr lang="en-US" altLang="en-US" dirty="0">
                <a:cs typeface="Arial" charset="0"/>
              </a:rPr>
              <a:t>(678) 704-3557</a:t>
            </a:r>
            <a:endParaRPr lang="en-US" altLang="en-US" dirty="0"/>
          </a:p>
          <a:p>
            <a:pPr algn="ctr">
              <a:spcBef>
                <a:spcPct val="0"/>
              </a:spcBef>
            </a:pPr>
            <a:endParaRPr lang="en-US" altLang="en-US" dirty="0"/>
          </a:p>
          <a:p>
            <a:pPr algn="ctr">
              <a:spcBef>
                <a:spcPct val="0"/>
              </a:spcBef>
            </a:pPr>
            <a:r>
              <a:rPr lang="en-US" altLang="en-US" b="1" dirty="0">
                <a:cs typeface="Arial" charset="0"/>
              </a:rPr>
              <a:t>Kathy Pruett</a:t>
            </a:r>
          </a:p>
          <a:p>
            <a:pPr algn="ctr">
              <a:spcBef>
                <a:spcPct val="0"/>
              </a:spcBef>
            </a:pPr>
            <a:r>
              <a:rPr lang="en-US" altLang="en-US" b="1" dirty="0">
                <a:cs typeface="Arial" charset="0"/>
              </a:rPr>
              <a:t>Georgia Department of Education</a:t>
            </a:r>
          </a:p>
          <a:p>
            <a:pPr algn="ctr">
              <a:spcBef>
                <a:spcPct val="0"/>
              </a:spcBef>
            </a:pPr>
            <a:r>
              <a:rPr lang="en-US" altLang="en-US" b="1" dirty="0">
                <a:cs typeface="Arial" charset="0"/>
              </a:rPr>
              <a:t>Title I Education Program Specialist</a:t>
            </a:r>
          </a:p>
          <a:p>
            <a:pPr algn="ctr">
              <a:spcBef>
                <a:spcPct val="0"/>
              </a:spcBef>
            </a:pPr>
            <a:r>
              <a:rPr lang="en-US" altLang="en-US" b="1" dirty="0">
                <a:solidFill>
                  <a:srgbClr val="0033CC"/>
                </a:solidFill>
                <a:cs typeface="Arial" charset="0"/>
                <a:hlinkClick r:id="rId3"/>
              </a:rPr>
              <a:t>kpruett@doe.k12.ga.us</a:t>
            </a:r>
            <a:endParaRPr lang="en-US" altLang="en-US" b="1" dirty="0">
              <a:solidFill>
                <a:srgbClr val="0033CC"/>
              </a:solidFill>
              <a:cs typeface="Arial" charset="0"/>
            </a:endParaRPr>
          </a:p>
          <a:p>
            <a:pPr algn="ctr">
              <a:spcBef>
                <a:spcPct val="0"/>
              </a:spcBef>
            </a:pPr>
            <a:r>
              <a:rPr lang="en-US" altLang="en-US" dirty="0">
                <a:cs typeface="Arial" charset="0"/>
              </a:rPr>
              <a:t>(706) 540-8959 </a:t>
            </a:r>
          </a:p>
        </p:txBody>
      </p:sp>
    </p:spTree>
    <p:extLst>
      <p:ext uri="{BB962C8B-B14F-4D97-AF65-F5344CB8AC3E}">
        <p14:creationId xmlns:p14="http://schemas.microsoft.com/office/powerpoint/2010/main" val="8051055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solidFill>
                  <a:schemeClr val="accent6">
                    <a:lumMod val="50000"/>
                  </a:schemeClr>
                </a:solidFill>
                <a:latin typeface="+mn-lt"/>
                <a:cs typeface="Helvetica" pitchFamily="34" charset="0"/>
              </a:rPr>
              <a:t>Requirements</a:t>
            </a:r>
            <a:endParaRPr lang="en-US" dirty="0">
              <a:latin typeface="+mn-lt"/>
            </a:endParaRPr>
          </a:p>
        </p:txBody>
      </p:sp>
      <p:sp>
        <p:nvSpPr>
          <p:cNvPr id="3" name="Content Placeholder 2"/>
          <p:cNvSpPr>
            <a:spLocks noGrp="1"/>
          </p:cNvSpPr>
          <p:nvPr>
            <p:ph idx="1"/>
          </p:nvPr>
        </p:nvSpPr>
        <p:spPr/>
        <p:txBody>
          <a:bodyPr/>
          <a:lstStyle/>
          <a:p>
            <a:pPr marL="0" indent="0" eaLnBrk="1" hangingPunct="1">
              <a:buFont typeface="Arial" charset="0"/>
              <a:buNone/>
              <a:defRPr/>
            </a:pPr>
            <a:r>
              <a:rPr lang="en-US" sz="2400" b="1" dirty="0"/>
              <a:t>An LEA must use the same measure of poverty for</a:t>
            </a:r>
            <a:r>
              <a:rPr lang="en-US" sz="2400" b="1" dirty="0" smtClean="0"/>
              <a:t>:</a:t>
            </a:r>
          </a:p>
          <a:p>
            <a:pPr marL="0" indent="0" eaLnBrk="1" hangingPunct="1">
              <a:buFont typeface="Arial" charset="0"/>
              <a:buNone/>
              <a:defRPr/>
            </a:pPr>
            <a:endParaRPr lang="en-US" sz="2400" dirty="0"/>
          </a:p>
          <a:p>
            <a:pPr eaLnBrk="1" hangingPunct="1">
              <a:buFont typeface="Wingdings" pitchFamily="2" charset="2"/>
              <a:buChar char="§"/>
              <a:defRPr/>
            </a:pPr>
            <a:r>
              <a:rPr lang="en-US" sz="2400" dirty="0" smtClean="0"/>
              <a:t>Identifying </a:t>
            </a:r>
            <a:r>
              <a:rPr lang="en-US" sz="2400" dirty="0"/>
              <a:t>eligible school attendance areas</a:t>
            </a:r>
          </a:p>
          <a:p>
            <a:pPr eaLnBrk="1" hangingPunct="1">
              <a:defRPr/>
            </a:pPr>
            <a:endParaRPr lang="en-US" sz="2400" dirty="0"/>
          </a:p>
          <a:p>
            <a:pPr eaLnBrk="1" hangingPunct="1">
              <a:buFont typeface="Wingdings" pitchFamily="2" charset="2"/>
              <a:buChar char="§"/>
              <a:defRPr/>
            </a:pPr>
            <a:r>
              <a:rPr lang="en-US" sz="2400" dirty="0"/>
              <a:t>Determining the ranking of each area</a:t>
            </a:r>
          </a:p>
          <a:p>
            <a:pPr eaLnBrk="1" hangingPunct="1">
              <a:defRPr/>
            </a:pPr>
            <a:endParaRPr lang="en-US" sz="2400" dirty="0"/>
          </a:p>
          <a:p>
            <a:pPr eaLnBrk="1" hangingPunct="1">
              <a:buFont typeface="Wingdings" pitchFamily="2" charset="2"/>
              <a:buChar char="§"/>
              <a:defRPr/>
            </a:pPr>
            <a:r>
              <a:rPr lang="en-US" sz="2400" dirty="0"/>
              <a:t>Determining the allocation for each area</a:t>
            </a:r>
          </a:p>
          <a:p>
            <a:pPr>
              <a:defRPr/>
            </a:pPr>
            <a:endParaRPr lang="en-US" sz="2800" dirty="0"/>
          </a:p>
        </p:txBody>
      </p:sp>
    </p:spTree>
    <p:extLst>
      <p:ext uri="{BB962C8B-B14F-4D97-AF65-F5344CB8AC3E}">
        <p14:creationId xmlns:p14="http://schemas.microsoft.com/office/powerpoint/2010/main" val="705977958"/>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2"/>
          </p:nvPr>
        </p:nvSpPr>
        <p:spPr/>
        <p:txBody>
          <a:bodyPr/>
          <a:lstStyle/>
          <a:p>
            <a:fld id="{F0D42744-81F0-410B-A1C2-96529C47C04D}" type="datetime1">
              <a:rPr lang="en-US" smtClean="0"/>
              <a:t>5/25/2015</a:t>
            </a:fld>
            <a:endParaRPr lang="en-US" dirty="0"/>
          </a:p>
        </p:txBody>
      </p:sp>
      <p:sp>
        <p:nvSpPr>
          <p:cNvPr id="3" name="Slide Number Placeholder 2"/>
          <p:cNvSpPr>
            <a:spLocks noGrp="1"/>
          </p:cNvSpPr>
          <p:nvPr>
            <p:ph type="sldNum" sz="quarter" idx="4"/>
          </p:nvPr>
        </p:nvSpPr>
        <p:spPr/>
        <p:txBody>
          <a:bodyPr/>
          <a:lstStyle/>
          <a:p>
            <a:fld id="{B63E4CEF-BB1E-48C7-AE93-F39F6AA99AD7}" type="slidenum">
              <a:rPr lang="en-US" smtClean="0"/>
              <a:pPr/>
              <a:t>70</a:t>
            </a:fld>
            <a:endParaRPr lang="en-US" dirty="0"/>
          </a:p>
        </p:txBody>
      </p:sp>
      <p:graphicFrame>
        <p:nvGraphicFramePr>
          <p:cNvPr id="4" name="Table 3"/>
          <p:cNvGraphicFramePr>
            <a:graphicFrameLocks noGrp="1"/>
          </p:cNvGraphicFramePr>
          <p:nvPr/>
        </p:nvGraphicFramePr>
        <p:xfrm>
          <a:off x="628650" y="1825625"/>
          <a:ext cx="7886588" cy="3731521"/>
        </p:xfrm>
        <a:graphic>
          <a:graphicData uri="http://schemas.openxmlformats.org/drawingml/2006/table">
            <a:tbl>
              <a:tblPr>
                <a:tableStyleId>{125E5076-3810-47DD-B79F-674D7AD40C01}</a:tableStyleId>
              </a:tblPr>
              <a:tblGrid>
                <a:gridCol w="885229"/>
                <a:gridCol w="2619922"/>
                <a:gridCol w="1752574"/>
                <a:gridCol w="2628863"/>
              </a:tblGrid>
              <a:tr h="496467">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u="none" strike="noStrike" cap="none" normalizeH="0" baseline="0" dirty="0" smtClean="0">
                          <a:ln>
                            <a:noFill/>
                          </a:ln>
                          <a:solidFill>
                            <a:schemeClr val="tx1"/>
                          </a:solidFill>
                          <a:effectLst/>
                        </a:rPr>
                        <a:t>Area</a:t>
                      </a:r>
                      <a:endParaRPr kumimoji="0" lang="en-US" sz="1600" b="1" i="0" u="none" strike="noStrike" cap="none" normalizeH="0" baseline="0" dirty="0" smtClean="0">
                        <a:ln>
                          <a:noFill/>
                        </a:ln>
                        <a:solidFill>
                          <a:schemeClr val="tx1"/>
                        </a:solidFill>
                        <a:effectLst/>
                        <a:latin typeface="Arial Narrow" pitchFamily="34" charset="0"/>
                      </a:endParaRPr>
                    </a:p>
                  </a:txBody>
                  <a:tcPr marL="107827" marR="107827" marT="45718" marB="45718" horzOverflow="overflow">
                    <a:lnL w="12700"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2">
                        <a:lumMod val="60000"/>
                        <a:lumOff val="4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u="none" strike="noStrike" cap="none" normalizeH="0" baseline="0" dirty="0" smtClean="0">
                          <a:ln>
                            <a:noFill/>
                          </a:ln>
                          <a:solidFill>
                            <a:schemeClr val="tx1"/>
                          </a:solidFill>
                          <a:effectLst/>
                        </a:rPr>
                        <a:t>Name</a:t>
                      </a:r>
                      <a:endParaRPr kumimoji="0" lang="en-US" sz="1600" b="1" i="0" u="none" strike="noStrike" cap="none" normalizeH="0" baseline="0" dirty="0" smtClean="0">
                        <a:ln>
                          <a:noFill/>
                        </a:ln>
                        <a:solidFill>
                          <a:schemeClr val="tx1"/>
                        </a:solidFill>
                        <a:effectLst/>
                        <a:latin typeface="Arial Narrow" pitchFamily="34" charset="0"/>
                      </a:endParaRPr>
                    </a:p>
                  </a:txBody>
                  <a:tcPr marL="107827" marR="107827" marT="45718" marB="4571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2">
                        <a:lumMod val="60000"/>
                        <a:lumOff val="4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u="none" strike="noStrike" cap="none" normalizeH="0" baseline="0" dirty="0" smtClean="0">
                          <a:ln>
                            <a:noFill/>
                          </a:ln>
                          <a:solidFill>
                            <a:schemeClr val="tx1"/>
                          </a:solidFill>
                          <a:effectLst/>
                        </a:rPr>
                        <a:t>Phone #</a:t>
                      </a:r>
                      <a:endParaRPr kumimoji="0" lang="en-US" sz="1600" b="1" i="0" u="none" strike="noStrike" cap="none" normalizeH="0" baseline="0" dirty="0" smtClean="0">
                        <a:ln>
                          <a:noFill/>
                        </a:ln>
                        <a:solidFill>
                          <a:schemeClr val="tx1"/>
                        </a:solidFill>
                        <a:effectLst/>
                        <a:latin typeface="Arial Narrow" pitchFamily="34" charset="0"/>
                      </a:endParaRPr>
                    </a:p>
                  </a:txBody>
                  <a:tcPr marL="107827" marR="107827" marT="45718" marB="4571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2">
                        <a:lumMod val="60000"/>
                        <a:lumOff val="4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u="none" strike="noStrike" cap="none" normalizeH="0" baseline="0" dirty="0" smtClean="0">
                          <a:ln>
                            <a:noFill/>
                          </a:ln>
                          <a:solidFill>
                            <a:schemeClr val="tx1"/>
                          </a:solidFill>
                          <a:effectLst/>
                        </a:rPr>
                        <a:t>Email</a:t>
                      </a:r>
                      <a:endParaRPr kumimoji="0" lang="en-US" sz="1600" b="1" i="0" u="none" strike="noStrike" cap="none" normalizeH="0" baseline="0" dirty="0" smtClean="0">
                        <a:ln>
                          <a:noFill/>
                        </a:ln>
                        <a:solidFill>
                          <a:schemeClr val="tx1"/>
                        </a:solidFill>
                        <a:effectLst/>
                        <a:latin typeface="Arial Narrow" pitchFamily="34" charset="0"/>
                      </a:endParaRPr>
                    </a:p>
                  </a:txBody>
                  <a:tcPr marL="107827" marR="107827" marT="45718" marB="45718" horzOverflow="overflow">
                    <a:lnL w="12700" cap="flat" cmpd="sng" algn="ctr">
                      <a:solidFill>
                        <a:schemeClr val="bg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2">
                        <a:lumMod val="60000"/>
                        <a:lumOff val="40000"/>
                      </a:schemeClr>
                    </a:solidFill>
                  </a:tcPr>
                </a:tc>
              </a:tr>
              <a:tr h="458284">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u="none" strike="noStrike" cap="none" normalizeH="0" baseline="0" dirty="0" smtClean="0">
                          <a:ln>
                            <a:noFill/>
                          </a:ln>
                          <a:solidFill>
                            <a:schemeClr val="tx1"/>
                          </a:solidFill>
                          <a:effectLst/>
                        </a:rPr>
                        <a:t>1</a:t>
                      </a:r>
                      <a:endParaRPr kumimoji="0" lang="en-US" sz="1400" b="0" i="0" u="none" strike="noStrike" cap="none" normalizeH="0" baseline="0" dirty="0" smtClean="0">
                        <a:ln>
                          <a:noFill/>
                        </a:ln>
                        <a:solidFill>
                          <a:schemeClr val="tx1"/>
                        </a:solidFill>
                        <a:effectLst/>
                        <a:latin typeface="+mn-lt"/>
                      </a:endParaRPr>
                    </a:p>
                  </a:txBody>
                  <a:tcPr marL="107827" marR="107827" marT="45718" marB="45718" horzOverflow="overflow">
                    <a:lnL w="12700"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2">
                        <a:lumMod val="60000"/>
                        <a:lumOff val="4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u="none" strike="noStrike" cap="none" normalizeH="0" baseline="0" dirty="0" smtClean="0">
                          <a:ln>
                            <a:noFill/>
                          </a:ln>
                          <a:solidFill>
                            <a:schemeClr val="tx1"/>
                          </a:solidFill>
                          <a:effectLst/>
                        </a:rPr>
                        <a:t>Robyn Planchard</a:t>
                      </a:r>
                      <a:endParaRPr kumimoji="0" lang="en-US" sz="1400" b="0" i="0" u="none" strike="noStrike" cap="none" normalizeH="0" baseline="0" dirty="0" smtClean="0">
                        <a:ln>
                          <a:noFill/>
                        </a:ln>
                        <a:solidFill>
                          <a:schemeClr val="tx1"/>
                        </a:solidFill>
                        <a:effectLst/>
                        <a:latin typeface="+mn-lt"/>
                      </a:endParaRPr>
                    </a:p>
                  </a:txBody>
                  <a:tcPr marL="107827" marR="107827" marT="45718" marB="4571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2">
                        <a:lumMod val="60000"/>
                        <a:lumOff val="4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u="none" strike="noStrike" cap="none" normalizeH="0" baseline="0" dirty="0" smtClean="0">
                          <a:ln>
                            <a:noFill/>
                          </a:ln>
                          <a:solidFill>
                            <a:schemeClr val="tx1"/>
                          </a:solidFill>
                          <a:effectLst/>
                        </a:rPr>
                        <a:t>(404) 985-3808</a:t>
                      </a:r>
                      <a:endParaRPr kumimoji="0" lang="en-US" sz="1400" b="0" i="0" u="none" strike="noStrike" cap="none" normalizeH="0" baseline="0" dirty="0" smtClean="0">
                        <a:ln>
                          <a:noFill/>
                        </a:ln>
                        <a:solidFill>
                          <a:schemeClr val="tx1"/>
                        </a:solidFill>
                        <a:effectLst/>
                        <a:latin typeface="+mn-lt"/>
                      </a:endParaRPr>
                    </a:p>
                  </a:txBody>
                  <a:tcPr marL="107827" marR="107827" marT="45718" marB="4571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2">
                        <a:lumMod val="60000"/>
                        <a:lumOff val="4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u="none" strike="noStrike" cap="none" normalizeH="0" baseline="0" dirty="0" smtClean="0">
                          <a:ln>
                            <a:noFill/>
                          </a:ln>
                          <a:solidFill>
                            <a:schemeClr val="tx1"/>
                          </a:solidFill>
                          <a:effectLst/>
                        </a:rPr>
                        <a:t>rplanchard@doe.k12.ga.us</a:t>
                      </a:r>
                      <a:endParaRPr kumimoji="0" lang="en-US" sz="1400" b="0" i="0" u="none" strike="noStrike" cap="none" normalizeH="0" baseline="0" dirty="0" smtClean="0">
                        <a:ln>
                          <a:noFill/>
                        </a:ln>
                        <a:solidFill>
                          <a:schemeClr val="tx1"/>
                        </a:solidFill>
                        <a:effectLst/>
                        <a:latin typeface="+mn-lt"/>
                      </a:endParaRPr>
                    </a:p>
                  </a:txBody>
                  <a:tcPr marL="107827" marR="107827" marT="45718" marB="45718" horzOverflow="overflow">
                    <a:lnL w="12700" cap="flat" cmpd="sng" algn="ctr">
                      <a:solidFill>
                        <a:schemeClr val="bg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2">
                        <a:lumMod val="60000"/>
                        <a:lumOff val="40000"/>
                      </a:schemeClr>
                    </a:solidFill>
                  </a:tcPr>
                </a:tc>
              </a:tr>
              <a:tr h="458284">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u="none" strike="noStrike" cap="none" normalizeH="0" baseline="0" dirty="0" smtClean="0">
                          <a:ln>
                            <a:noFill/>
                          </a:ln>
                          <a:solidFill>
                            <a:schemeClr val="tx1"/>
                          </a:solidFill>
                          <a:effectLst/>
                        </a:rPr>
                        <a:t>2</a:t>
                      </a:r>
                      <a:endParaRPr kumimoji="0" lang="en-US" sz="1400" b="0" i="0" u="none" strike="noStrike" cap="none" normalizeH="0" baseline="0" dirty="0" smtClean="0">
                        <a:ln>
                          <a:noFill/>
                        </a:ln>
                        <a:solidFill>
                          <a:schemeClr val="tx1"/>
                        </a:solidFill>
                        <a:effectLst/>
                        <a:latin typeface="+mn-lt"/>
                      </a:endParaRPr>
                    </a:p>
                  </a:txBody>
                  <a:tcPr marL="107827" marR="107827" marT="45718" marB="45718" horzOverflow="overflow">
                    <a:lnL w="12700"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2">
                        <a:lumMod val="60000"/>
                        <a:lumOff val="4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u="none" strike="noStrike" cap="none" normalizeH="0" baseline="0" dirty="0" smtClean="0">
                          <a:ln>
                            <a:noFill/>
                          </a:ln>
                          <a:solidFill>
                            <a:schemeClr val="tx1"/>
                          </a:solidFill>
                          <a:effectLst/>
                        </a:rPr>
                        <a:t>Randy Phillips</a:t>
                      </a:r>
                      <a:endParaRPr kumimoji="0" lang="en-US" sz="1400" b="0" i="0" u="none" strike="noStrike" cap="none" normalizeH="0" baseline="0" dirty="0" smtClean="0">
                        <a:ln>
                          <a:noFill/>
                        </a:ln>
                        <a:solidFill>
                          <a:schemeClr val="tx1"/>
                        </a:solidFill>
                        <a:effectLst/>
                        <a:latin typeface="+mn-lt"/>
                      </a:endParaRPr>
                    </a:p>
                  </a:txBody>
                  <a:tcPr marL="107827" marR="107827" marT="45718" marB="4571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2">
                        <a:lumMod val="60000"/>
                        <a:lumOff val="4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mn-lt"/>
                        </a:rPr>
                        <a:t>(770) 334</a:t>
                      </a:r>
                      <a:r>
                        <a:rPr kumimoji="0" lang="en-US" sz="1400" u="none" strike="noStrike" cap="none" normalizeH="0" baseline="0" dirty="0" smtClean="0">
                          <a:ln>
                            <a:noFill/>
                          </a:ln>
                          <a:solidFill>
                            <a:schemeClr val="tx1"/>
                          </a:solidFill>
                          <a:effectLst/>
                        </a:rPr>
                        <a:t>-</a:t>
                      </a:r>
                      <a:r>
                        <a:rPr kumimoji="0" lang="en-US" sz="1400" b="0" i="0" u="none" strike="noStrike" cap="none" normalizeH="0" baseline="0" dirty="0" smtClean="0">
                          <a:ln>
                            <a:noFill/>
                          </a:ln>
                          <a:solidFill>
                            <a:schemeClr val="tx1"/>
                          </a:solidFill>
                          <a:effectLst/>
                          <a:latin typeface="+mn-lt"/>
                        </a:rPr>
                        <a:t>8390</a:t>
                      </a:r>
                    </a:p>
                  </a:txBody>
                  <a:tcPr marL="107827" marR="107827" marT="45718" marB="4571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2">
                        <a:lumMod val="60000"/>
                        <a:lumOff val="4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en-US" sz="1400" u="none" strike="noStrike" kern="1200" cap="none" normalizeH="0" baseline="0" dirty="0" smtClean="0">
                          <a:ln>
                            <a:noFill/>
                          </a:ln>
                          <a:solidFill>
                            <a:schemeClr val="tx1"/>
                          </a:solidFill>
                          <a:effectLst/>
                        </a:rPr>
                        <a:t>rphillips@doe.k12.ga.us</a:t>
                      </a:r>
                      <a:endParaRPr kumimoji="0" lang="en-US" sz="1400" b="0" i="0" u="none" strike="noStrike" kern="1200" cap="none" normalizeH="0" baseline="0" dirty="0" smtClean="0">
                        <a:ln>
                          <a:noFill/>
                        </a:ln>
                        <a:solidFill>
                          <a:schemeClr val="tx1"/>
                        </a:solidFill>
                        <a:effectLst/>
                        <a:latin typeface="+mn-lt"/>
                        <a:ea typeface="+mn-ea"/>
                        <a:cs typeface="+mn-cs"/>
                      </a:endParaRPr>
                    </a:p>
                  </a:txBody>
                  <a:tcPr marL="107827" marR="107827" marT="45718" marB="45718" horzOverflow="overflow">
                    <a:lnL w="12700" cap="flat" cmpd="sng" algn="ctr">
                      <a:solidFill>
                        <a:schemeClr val="bg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2">
                        <a:lumMod val="60000"/>
                        <a:lumOff val="40000"/>
                      </a:schemeClr>
                    </a:solidFill>
                  </a:tcPr>
                </a:tc>
              </a:tr>
              <a:tr h="459552">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u="none" strike="noStrike" cap="none" normalizeH="0" baseline="0" dirty="0" smtClean="0">
                          <a:ln>
                            <a:noFill/>
                          </a:ln>
                          <a:solidFill>
                            <a:schemeClr val="tx1"/>
                          </a:solidFill>
                          <a:effectLst/>
                        </a:rPr>
                        <a:t>3</a:t>
                      </a:r>
                      <a:endParaRPr kumimoji="0" lang="en-US" sz="1400" b="0" i="0" u="none" strike="noStrike" cap="none" normalizeH="0" baseline="0" dirty="0" smtClean="0">
                        <a:ln>
                          <a:noFill/>
                        </a:ln>
                        <a:solidFill>
                          <a:schemeClr val="tx1"/>
                        </a:solidFill>
                        <a:effectLst/>
                        <a:latin typeface="+mn-lt"/>
                      </a:endParaRPr>
                    </a:p>
                  </a:txBody>
                  <a:tcPr marL="107827" marR="107827" marT="45718" marB="45718" horzOverflow="overflow">
                    <a:lnL w="12700"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2">
                        <a:lumMod val="60000"/>
                        <a:lumOff val="4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u="none" strike="noStrike" cap="none" normalizeH="0" baseline="0" dirty="0" smtClean="0">
                          <a:ln>
                            <a:noFill/>
                          </a:ln>
                          <a:solidFill>
                            <a:schemeClr val="tx1"/>
                          </a:solidFill>
                          <a:effectLst/>
                        </a:rPr>
                        <a:t>Anthony Threat</a:t>
                      </a:r>
                      <a:endParaRPr kumimoji="0" lang="en-US" sz="1400" b="0" i="0" u="none" strike="noStrike" cap="none" normalizeH="0" baseline="0" dirty="0" smtClean="0">
                        <a:ln>
                          <a:noFill/>
                        </a:ln>
                        <a:solidFill>
                          <a:schemeClr val="tx1"/>
                        </a:solidFill>
                        <a:effectLst/>
                        <a:latin typeface="+mn-lt"/>
                      </a:endParaRPr>
                    </a:p>
                  </a:txBody>
                  <a:tcPr marL="107827" marR="107827" marT="45718" marB="4571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2">
                        <a:lumMod val="60000"/>
                        <a:lumOff val="4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lang="en-US" sz="1400" kern="1200" baseline="0" dirty="0" smtClean="0">
                          <a:solidFill>
                            <a:schemeClr val="tx1"/>
                          </a:solidFill>
                          <a:latin typeface="+mn-lt"/>
                          <a:ea typeface="+mn-ea"/>
                          <a:cs typeface="+mn-cs"/>
                        </a:rPr>
                        <a:t>(706) 615-0367</a:t>
                      </a:r>
                    </a:p>
                  </a:txBody>
                  <a:tcPr marL="107827" marR="107827" marT="45718" marB="4571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2">
                        <a:lumMod val="60000"/>
                        <a:lumOff val="4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u="none" strike="noStrike" cap="none" normalizeH="0" baseline="0" dirty="0" smtClean="0">
                          <a:ln>
                            <a:noFill/>
                          </a:ln>
                          <a:solidFill>
                            <a:schemeClr val="tx1"/>
                          </a:solidFill>
                          <a:effectLst/>
                        </a:rPr>
                        <a:t>athreat@doe.k12.ga.us</a:t>
                      </a:r>
                      <a:endParaRPr kumimoji="0" lang="en-US" sz="1400" b="0" i="0" u="none" strike="noStrike" cap="none" normalizeH="0" baseline="0" dirty="0" smtClean="0">
                        <a:ln>
                          <a:noFill/>
                        </a:ln>
                        <a:solidFill>
                          <a:schemeClr val="tx1"/>
                        </a:solidFill>
                        <a:effectLst/>
                        <a:latin typeface="+mn-lt"/>
                      </a:endParaRPr>
                    </a:p>
                  </a:txBody>
                  <a:tcPr marL="107827" marR="107827" marT="45718" marB="45718" horzOverflow="overflow">
                    <a:lnL w="12700" cap="flat" cmpd="sng" algn="ctr">
                      <a:solidFill>
                        <a:schemeClr val="bg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2">
                        <a:lumMod val="60000"/>
                        <a:lumOff val="40000"/>
                      </a:schemeClr>
                    </a:solidFill>
                  </a:tcPr>
                </a:tc>
              </a:tr>
              <a:tr h="504967">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u="none" strike="noStrike" cap="none" normalizeH="0" baseline="0" dirty="0" smtClean="0">
                          <a:ln>
                            <a:noFill/>
                          </a:ln>
                          <a:solidFill>
                            <a:schemeClr val="tx1"/>
                          </a:solidFill>
                          <a:effectLst/>
                        </a:rPr>
                        <a:t>4</a:t>
                      </a:r>
                      <a:endParaRPr kumimoji="0" lang="en-US" sz="1400" b="0" i="0" u="none" strike="noStrike" cap="none" normalizeH="0" baseline="0" dirty="0" smtClean="0">
                        <a:ln>
                          <a:noFill/>
                        </a:ln>
                        <a:solidFill>
                          <a:schemeClr val="tx1"/>
                        </a:solidFill>
                        <a:effectLst/>
                        <a:latin typeface="+mn-lt"/>
                      </a:endParaRPr>
                    </a:p>
                  </a:txBody>
                  <a:tcPr marL="107827" marR="107827" marT="45718" marB="45718" horzOverflow="overflow">
                    <a:lnL w="12700"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2">
                        <a:lumMod val="60000"/>
                        <a:lumOff val="4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u="none" strike="noStrike" cap="none" normalizeH="0" baseline="0" dirty="0" smtClean="0">
                          <a:ln>
                            <a:noFill/>
                          </a:ln>
                          <a:solidFill>
                            <a:schemeClr val="tx1"/>
                          </a:solidFill>
                          <a:effectLst/>
                        </a:rPr>
                        <a:t>Evelyn Maddox</a:t>
                      </a:r>
                      <a:endParaRPr kumimoji="0" lang="en-US" sz="1400" b="0" i="0" u="none" strike="noStrike" cap="none" normalizeH="0" baseline="0" dirty="0" smtClean="0">
                        <a:ln>
                          <a:noFill/>
                        </a:ln>
                        <a:solidFill>
                          <a:schemeClr val="tx1"/>
                        </a:solidFill>
                        <a:effectLst/>
                        <a:latin typeface="+mn-lt"/>
                      </a:endParaRPr>
                    </a:p>
                  </a:txBody>
                  <a:tcPr marL="107827" marR="107827" marT="45718" marB="4571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2">
                        <a:lumMod val="60000"/>
                        <a:lumOff val="4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lang="en-US" sz="1400" kern="1200" baseline="0" dirty="0" smtClean="0">
                          <a:solidFill>
                            <a:schemeClr val="tx1"/>
                          </a:solidFill>
                        </a:rPr>
                        <a:t>(404) 656</a:t>
                      </a:r>
                      <a:r>
                        <a:rPr kumimoji="0" lang="en-US" sz="1400" u="none" strike="noStrike" cap="none" normalizeH="0" baseline="0" dirty="0" smtClean="0">
                          <a:ln>
                            <a:noFill/>
                          </a:ln>
                          <a:solidFill>
                            <a:schemeClr val="tx1"/>
                          </a:solidFill>
                          <a:effectLst/>
                        </a:rPr>
                        <a:t>-</a:t>
                      </a:r>
                      <a:r>
                        <a:rPr lang="en-US" sz="1400" kern="1200" baseline="0" dirty="0" smtClean="0">
                          <a:solidFill>
                            <a:schemeClr val="tx1"/>
                          </a:solidFill>
                        </a:rPr>
                        <a:t>2045</a:t>
                      </a:r>
                      <a:endParaRPr lang="en-US" sz="1400" kern="1200" baseline="0" dirty="0" smtClean="0">
                        <a:solidFill>
                          <a:schemeClr val="tx1"/>
                        </a:solidFill>
                        <a:latin typeface="+mn-lt"/>
                        <a:ea typeface="+mn-ea"/>
                        <a:cs typeface="+mn-cs"/>
                      </a:endParaRPr>
                    </a:p>
                  </a:txBody>
                  <a:tcPr marL="107827" marR="107827" marT="45718" marB="4571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2">
                        <a:lumMod val="60000"/>
                        <a:lumOff val="4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u="none" strike="noStrike" cap="none" normalizeH="0" baseline="0" dirty="0" smtClean="0">
                          <a:ln>
                            <a:noFill/>
                          </a:ln>
                          <a:solidFill>
                            <a:schemeClr val="tx1"/>
                          </a:solidFill>
                          <a:effectLst/>
                        </a:rPr>
                        <a:t>emaddox@doe.k12.ga.us</a:t>
                      </a:r>
                      <a:endParaRPr kumimoji="0" lang="en-US" sz="1400" b="0" i="0" u="none" strike="noStrike" cap="none" normalizeH="0" baseline="0" dirty="0" smtClean="0">
                        <a:ln>
                          <a:noFill/>
                        </a:ln>
                        <a:solidFill>
                          <a:schemeClr val="tx1"/>
                        </a:solidFill>
                        <a:effectLst/>
                        <a:latin typeface="+mn-lt"/>
                      </a:endParaRPr>
                    </a:p>
                  </a:txBody>
                  <a:tcPr marL="107827" marR="107827" marT="45718" marB="45718" horzOverflow="overflow">
                    <a:lnL w="12700" cap="flat" cmpd="sng" algn="ctr">
                      <a:solidFill>
                        <a:schemeClr val="bg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2">
                        <a:lumMod val="60000"/>
                        <a:lumOff val="40000"/>
                      </a:schemeClr>
                    </a:solidFill>
                  </a:tcPr>
                </a:tc>
              </a:tr>
              <a:tr h="45133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u="none" strike="noStrike" cap="none" normalizeH="0" baseline="0" dirty="0" smtClean="0">
                          <a:ln>
                            <a:noFill/>
                          </a:ln>
                          <a:solidFill>
                            <a:schemeClr val="tx1"/>
                          </a:solidFill>
                          <a:effectLst/>
                        </a:rPr>
                        <a:t>5</a:t>
                      </a:r>
                      <a:endParaRPr kumimoji="0" lang="en-US" sz="1400" b="0" i="0" u="none" strike="noStrike" cap="none" normalizeH="0" baseline="0" dirty="0" smtClean="0">
                        <a:ln>
                          <a:noFill/>
                        </a:ln>
                        <a:solidFill>
                          <a:schemeClr val="tx1"/>
                        </a:solidFill>
                        <a:effectLst/>
                        <a:latin typeface="+mn-lt"/>
                      </a:endParaRPr>
                    </a:p>
                  </a:txBody>
                  <a:tcPr marL="107827" marR="107827" marT="45718" marB="45718" horzOverflow="overflow">
                    <a:lnL w="12700"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2">
                        <a:lumMod val="60000"/>
                        <a:lumOff val="4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u="none" strike="noStrike" cap="none" normalizeH="0" baseline="0" dirty="0" smtClean="0">
                          <a:ln>
                            <a:noFill/>
                          </a:ln>
                          <a:solidFill>
                            <a:schemeClr val="tx1"/>
                          </a:solidFill>
                          <a:effectLst/>
                        </a:rPr>
                        <a:t>Judy Alger</a:t>
                      </a:r>
                      <a:endParaRPr kumimoji="0" lang="en-US" sz="1400" b="0" i="0" u="none" strike="noStrike" cap="none" normalizeH="0" baseline="0" dirty="0" smtClean="0">
                        <a:ln>
                          <a:noFill/>
                        </a:ln>
                        <a:solidFill>
                          <a:schemeClr val="tx1"/>
                        </a:solidFill>
                        <a:effectLst/>
                        <a:latin typeface="+mn-lt"/>
                      </a:endParaRPr>
                    </a:p>
                  </a:txBody>
                  <a:tcPr marL="107827" marR="107827" marT="45718" marB="4571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2">
                        <a:lumMod val="60000"/>
                        <a:lumOff val="4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u="none" strike="noStrike" cap="none" normalizeH="0" baseline="0" dirty="0" smtClean="0">
                          <a:ln>
                            <a:noFill/>
                          </a:ln>
                          <a:solidFill>
                            <a:schemeClr val="tx1"/>
                          </a:solidFill>
                          <a:effectLst/>
                        </a:rPr>
                        <a:t>(229) 838-6037</a:t>
                      </a:r>
                      <a:endParaRPr kumimoji="0" lang="en-US" sz="1400" b="0" i="0" u="none" strike="noStrike" cap="none" normalizeH="0" baseline="0" dirty="0" smtClean="0">
                        <a:ln>
                          <a:noFill/>
                        </a:ln>
                        <a:solidFill>
                          <a:schemeClr val="tx1"/>
                        </a:solidFill>
                        <a:effectLst/>
                        <a:latin typeface="+mn-lt"/>
                      </a:endParaRPr>
                    </a:p>
                  </a:txBody>
                  <a:tcPr marL="107827" marR="107827" marT="45718" marB="4571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2">
                        <a:lumMod val="60000"/>
                        <a:lumOff val="4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u="none" strike="noStrike" cap="none" normalizeH="0" baseline="0" dirty="0" smtClean="0">
                          <a:ln>
                            <a:noFill/>
                          </a:ln>
                          <a:solidFill>
                            <a:schemeClr val="tx1"/>
                          </a:solidFill>
                          <a:effectLst/>
                        </a:rPr>
                        <a:t>julager@doe.k12.ga.us</a:t>
                      </a:r>
                      <a:endParaRPr kumimoji="0" lang="en-US" sz="1400" b="0" i="0" u="none" strike="noStrike" cap="none" normalizeH="0" baseline="0" dirty="0" smtClean="0">
                        <a:ln>
                          <a:noFill/>
                        </a:ln>
                        <a:solidFill>
                          <a:schemeClr val="tx1"/>
                        </a:solidFill>
                        <a:effectLst/>
                        <a:latin typeface="+mn-lt"/>
                      </a:endParaRPr>
                    </a:p>
                  </a:txBody>
                  <a:tcPr marL="107827" marR="107827" marT="45718" marB="45718" horzOverflow="overflow">
                    <a:lnL w="12700" cap="flat" cmpd="sng" algn="ctr">
                      <a:solidFill>
                        <a:schemeClr val="bg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2">
                        <a:lumMod val="60000"/>
                        <a:lumOff val="40000"/>
                      </a:schemeClr>
                    </a:solidFill>
                  </a:tcPr>
                </a:tc>
              </a:tr>
              <a:tr h="45133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u="none" strike="noStrike" cap="none" normalizeH="0" baseline="0" dirty="0" smtClean="0">
                          <a:ln>
                            <a:noFill/>
                          </a:ln>
                          <a:solidFill>
                            <a:schemeClr val="tx1"/>
                          </a:solidFill>
                          <a:effectLst/>
                        </a:rPr>
                        <a:t>6</a:t>
                      </a:r>
                      <a:endParaRPr kumimoji="0" lang="en-US" sz="1400" b="0" i="0" u="none" strike="noStrike" cap="none" normalizeH="0" baseline="0" dirty="0" smtClean="0">
                        <a:ln>
                          <a:noFill/>
                        </a:ln>
                        <a:solidFill>
                          <a:schemeClr val="tx1"/>
                        </a:solidFill>
                        <a:effectLst/>
                        <a:latin typeface="+mn-lt"/>
                      </a:endParaRPr>
                    </a:p>
                  </a:txBody>
                  <a:tcPr marL="107827" marR="107827" marT="45718" marB="45718" horzOverflow="overflow">
                    <a:lnL w="12700"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2">
                        <a:lumMod val="60000"/>
                        <a:lumOff val="4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u="none" strike="noStrike" cap="none" normalizeH="0" baseline="0" dirty="0" smtClean="0">
                          <a:ln>
                            <a:noFill/>
                          </a:ln>
                          <a:solidFill>
                            <a:schemeClr val="tx1"/>
                          </a:solidFill>
                          <a:effectLst/>
                        </a:rPr>
                        <a:t>Grace McElveen</a:t>
                      </a:r>
                      <a:endParaRPr kumimoji="0" lang="en-US" sz="1400" b="0" i="0" u="none" strike="noStrike" cap="none" normalizeH="0" baseline="0" dirty="0" smtClean="0">
                        <a:ln>
                          <a:noFill/>
                        </a:ln>
                        <a:solidFill>
                          <a:schemeClr val="tx1"/>
                        </a:solidFill>
                        <a:effectLst/>
                        <a:latin typeface="+mn-lt"/>
                      </a:endParaRPr>
                    </a:p>
                  </a:txBody>
                  <a:tcPr marL="107827" marR="107827" marT="45718" marB="4571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2">
                        <a:lumMod val="60000"/>
                        <a:lumOff val="4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u="none" strike="noStrike" cap="none" normalizeH="0" baseline="0" dirty="0" smtClean="0">
                          <a:ln>
                            <a:noFill/>
                          </a:ln>
                          <a:solidFill>
                            <a:schemeClr val="tx1"/>
                          </a:solidFill>
                          <a:effectLst/>
                        </a:rPr>
                        <a:t>(912) 334-0802</a:t>
                      </a:r>
                      <a:endParaRPr kumimoji="0" lang="en-US" sz="1400" b="0" i="0" u="none" strike="noStrike" cap="none" normalizeH="0" baseline="0" dirty="0" smtClean="0">
                        <a:ln>
                          <a:noFill/>
                        </a:ln>
                        <a:solidFill>
                          <a:schemeClr val="tx1"/>
                        </a:solidFill>
                        <a:effectLst/>
                        <a:latin typeface="+mn-lt"/>
                      </a:endParaRPr>
                    </a:p>
                  </a:txBody>
                  <a:tcPr marL="107827" marR="107827" marT="45718" marB="4571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2">
                        <a:lumMod val="60000"/>
                        <a:lumOff val="4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u="none" strike="noStrike" cap="none" normalizeH="0" baseline="0" dirty="0" smtClean="0">
                          <a:ln>
                            <a:noFill/>
                          </a:ln>
                          <a:solidFill>
                            <a:schemeClr val="tx1"/>
                          </a:solidFill>
                          <a:effectLst/>
                        </a:rPr>
                        <a:t>gmcelveen@doe.k12.ga.us</a:t>
                      </a:r>
                      <a:endParaRPr kumimoji="0" lang="en-US" sz="1400" b="0" i="0" u="none" strike="noStrike" cap="none" normalizeH="0" baseline="0" dirty="0" smtClean="0">
                        <a:ln>
                          <a:noFill/>
                        </a:ln>
                        <a:solidFill>
                          <a:schemeClr val="tx1"/>
                        </a:solidFill>
                        <a:effectLst/>
                        <a:latin typeface="+mn-lt"/>
                      </a:endParaRPr>
                    </a:p>
                  </a:txBody>
                  <a:tcPr marL="107827" marR="107827" marT="45718" marB="45718" horzOverflow="overflow">
                    <a:lnL w="12700" cap="flat" cmpd="sng" algn="ctr">
                      <a:solidFill>
                        <a:schemeClr val="bg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2">
                        <a:lumMod val="60000"/>
                        <a:lumOff val="40000"/>
                      </a:schemeClr>
                    </a:solidFill>
                  </a:tcPr>
                </a:tc>
              </a:tr>
              <a:tr h="451301">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u="none" strike="noStrike" cap="none" normalizeH="0" baseline="0" dirty="0" smtClean="0">
                          <a:ln>
                            <a:noFill/>
                          </a:ln>
                          <a:solidFill>
                            <a:schemeClr val="tx1"/>
                          </a:solidFill>
                          <a:effectLst/>
                        </a:rPr>
                        <a:t>7</a:t>
                      </a:r>
                      <a:endParaRPr kumimoji="0" lang="en-US" sz="1400" b="0" i="0" u="none" strike="noStrike" cap="none" normalizeH="0" baseline="0" dirty="0" smtClean="0">
                        <a:ln>
                          <a:noFill/>
                        </a:ln>
                        <a:solidFill>
                          <a:schemeClr val="tx1"/>
                        </a:solidFill>
                        <a:effectLst/>
                        <a:latin typeface="+mn-lt"/>
                      </a:endParaRPr>
                    </a:p>
                  </a:txBody>
                  <a:tcPr marL="107827" marR="107827" marT="45718" marB="45718" horzOverflow="overflow">
                    <a:lnL w="12700"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u="none" strike="noStrike" cap="none" normalizeH="0" baseline="0" dirty="0" smtClean="0">
                          <a:ln>
                            <a:noFill/>
                          </a:ln>
                          <a:solidFill>
                            <a:schemeClr val="tx1"/>
                          </a:solidFill>
                          <a:effectLst/>
                        </a:rPr>
                        <a:t>Jimmy Everson</a:t>
                      </a:r>
                      <a:endParaRPr kumimoji="0" lang="en-US" sz="1400" b="0" i="0" u="none" strike="noStrike" cap="none" normalizeH="0" baseline="0" dirty="0" smtClean="0">
                        <a:ln>
                          <a:noFill/>
                        </a:ln>
                        <a:solidFill>
                          <a:schemeClr val="tx1"/>
                        </a:solidFill>
                        <a:effectLst/>
                        <a:latin typeface="+mn-lt"/>
                      </a:endParaRPr>
                    </a:p>
                  </a:txBody>
                  <a:tcPr marL="107827" marR="107827" marT="45718" marB="4571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u="none" strike="noStrike" cap="none" normalizeH="0" baseline="0" dirty="0" smtClean="0">
                          <a:ln>
                            <a:noFill/>
                          </a:ln>
                          <a:solidFill>
                            <a:schemeClr val="tx1"/>
                          </a:solidFill>
                          <a:effectLst/>
                        </a:rPr>
                        <a:t>(229) 723-2664</a:t>
                      </a:r>
                      <a:endParaRPr kumimoji="0" lang="en-US" sz="1400" b="0" i="0" u="none" strike="noStrike" cap="none" normalizeH="0" baseline="0" dirty="0" smtClean="0">
                        <a:ln>
                          <a:noFill/>
                        </a:ln>
                        <a:solidFill>
                          <a:schemeClr val="tx1"/>
                        </a:solidFill>
                        <a:effectLst/>
                        <a:latin typeface="+mn-lt"/>
                      </a:endParaRPr>
                    </a:p>
                  </a:txBody>
                  <a:tcPr marL="107827" marR="107827" marT="45718" marB="4571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u="none" strike="noStrike" cap="none" normalizeH="0" baseline="0" dirty="0" smtClean="0">
                          <a:ln>
                            <a:noFill/>
                          </a:ln>
                          <a:solidFill>
                            <a:schemeClr val="tx1"/>
                          </a:solidFill>
                          <a:effectLst/>
                        </a:rPr>
                        <a:t>jeverson@doe.k12.ga.us</a:t>
                      </a:r>
                      <a:endParaRPr kumimoji="0" lang="en-US" sz="1400" b="0" i="0" u="none" strike="noStrike" cap="none" normalizeH="0" baseline="0" dirty="0" smtClean="0">
                        <a:ln>
                          <a:noFill/>
                        </a:ln>
                        <a:solidFill>
                          <a:schemeClr val="tx1"/>
                        </a:solidFill>
                        <a:effectLst/>
                        <a:latin typeface="+mn-lt"/>
                      </a:endParaRPr>
                    </a:p>
                  </a:txBody>
                  <a:tcPr marL="107827" marR="107827" marT="45718" marB="45718" horzOverflow="overflow">
                    <a:lnL w="12700" cap="flat" cmpd="sng" algn="ctr">
                      <a:solidFill>
                        <a:schemeClr val="bg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r>
            </a:tbl>
          </a:graphicData>
        </a:graphic>
      </p:graphicFrame>
      <p:sp>
        <p:nvSpPr>
          <p:cNvPr id="5" name="TextBox 4"/>
          <p:cNvSpPr txBox="1"/>
          <p:nvPr/>
        </p:nvSpPr>
        <p:spPr>
          <a:xfrm>
            <a:off x="2550017" y="1262129"/>
            <a:ext cx="3623428" cy="646331"/>
          </a:xfrm>
          <a:prstGeom prst="rect">
            <a:avLst/>
          </a:prstGeom>
          <a:noFill/>
        </p:spPr>
        <p:txBody>
          <a:bodyPr wrap="none" rtlCol="0">
            <a:spAutoFit/>
          </a:bodyPr>
          <a:lstStyle/>
          <a:p>
            <a:r>
              <a:rPr lang="en-US" b="1" dirty="0"/>
              <a:t>Title I Education Program Specialists</a:t>
            </a:r>
          </a:p>
          <a:p>
            <a:endParaRPr lang="en-US" dirty="0"/>
          </a:p>
        </p:txBody>
      </p:sp>
    </p:spTree>
    <p:extLst>
      <p:ext uri="{BB962C8B-B14F-4D97-AF65-F5344CB8AC3E}">
        <p14:creationId xmlns:p14="http://schemas.microsoft.com/office/powerpoint/2010/main" val="3660127710"/>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2"/>
          </p:nvPr>
        </p:nvSpPr>
        <p:spPr/>
        <p:txBody>
          <a:bodyPr/>
          <a:lstStyle/>
          <a:p>
            <a:fld id="{F0D42744-81F0-410B-A1C2-96529C47C04D}" type="datetime1">
              <a:rPr lang="en-US" smtClean="0"/>
              <a:t>5/25/2015</a:t>
            </a:fld>
            <a:endParaRPr lang="en-US" dirty="0"/>
          </a:p>
        </p:txBody>
      </p:sp>
      <p:sp>
        <p:nvSpPr>
          <p:cNvPr id="3" name="Slide Number Placeholder 2"/>
          <p:cNvSpPr>
            <a:spLocks noGrp="1"/>
          </p:cNvSpPr>
          <p:nvPr>
            <p:ph type="sldNum" sz="quarter" idx="4"/>
          </p:nvPr>
        </p:nvSpPr>
        <p:spPr/>
        <p:txBody>
          <a:bodyPr/>
          <a:lstStyle/>
          <a:p>
            <a:fld id="{B63E4CEF-BB1E-48C7-AE93-F39F6AA99AD7}" type="slidenum">
              <a:rPr lang="en-US" smtClean="0"/>
              <a:pPr/>
              <a:t>71</a:t>
            </a:fld>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2184740042"/>
              </p:ext>
            </p:extLst>
          </p:nvPr>
        </p:nvGraphicFramePr>
        <p:xfrm>
          <a:off x="628650" y="1825625"/>
          <a:ext cx="7886588" cy="3731521"/>
        </p:xfrm>
        <a:graphic>
          <a:graphicData uri="http://schemas.openxmlformats.org/drawingml/2006/table">
            <a:tbl>
              <a:tblPr>
                <a:tableStyleId>{125E5076-3810-47DD-B79F-674D7AD40C01}</a:tableStyleId>
              </a:tblPr>
              <a:tblGrid>
                <a:gridCol w="885229"/>
                <a:gridCol w="2619922"/>
                <a:gridCol w="1752574"/>
                <a:gridCol w="2628863"/>
              </a:tblGrid>
              <a:tr h="496467">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u="none" strike="noStrike" cap="none" normalizeH="0" baseline="0" dirty="0" smtClean="0">
                          <a:ln>
                            <a:noFill/>
                          </a:ln>
                          <a:solidFill>
                            <a:schemeClr val="tx1"/>
                          </a:solidFill>
                          <a:effectLst/>
                        </a:rPr>
                        <a:t>Area</a:t>
                      </a:r>
                      <a:endParaRPr kumimoji="0" lang="en-US" sz="1600" b="1" i="0" u="none" strike="noStrike" cap="none" normalizeH="0" baseline="0" dirty="0" smtClean="0">
                        <a:ln>
                          <a:noFill/>
                        </a:ln>
                        <a:solidFill>
                          <a:schemeClr val="tx1"/>
                        </a:solidFill>
                        <a:effectLst/>
                        <a:latin typeface="Arial Narrow" pitchFamily="34" charset="0"/>
                      </a:endParaRPr>
                    </a:p>
                  </a:txBody>
                  <a:tcPr marL="108058" marR="108058" horzOverflow="overflow">
                    <a:lnL w="12700"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2">
                        <a:lumMod val="60000"/>
                        <a:lumOff val="4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u="none" strike="noStrike" cap="none" normalizeH="0" baseline="0" dirty="0" smtClean="0">
                          <a:ln>
                            <a:noFill/>
                          </a:ln>
                          <a:solidFill>
                            <a:schemeClr val="tx1"/>
                          </a:solidFill>
                          <a:effectLst/>
                        </a:rPr>
                        <a:t>Name</a:t>
                      </a:r>
                      <a:endParaRPr kumimoji="0" lang="en-US" sz="1600" b="1" i="0" u="none" strike="noStrike" cap="none" normalizeH="0" baseline="0" dirty="0" smtClean="0">
                        <a:ln>
                          <a:noFill/>
                        </a:ln>
                        <a:solidFill>
                          <a:schemeClr val="tx1"/>
                        </a:solidFill>
                        <a:effectLst/>
                        <a:latin typeface="Arial Narrow" pitchFamily="34" charset="0"/>
                      </a:endParaRPr>
                    </a:p>
                  </a:txBody>
                  <a:tcPr marL="108058" marR="10805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2">
                        <a:lumMod val="60000"/>
                        <a:lumOff val="4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u="none" strike="noStrike" cap="none" normalizeH="0" baseline="0" dirty="0" smtClean="0">
                          <a:ln>
                            <a:noFill/>
                          </a:ln>
                          <a:solidFill>
                            <a:schemeClr val="tx1"/>
                          </a:solidFill>
                          <a:effectLst/>
                        </a:rPr>
                        <a:t>Phone #</a:t>
                      </a:r>
                      <a:endParaRPr kumimoji="0" lang="en-US" sz="1600" b="1" i="0" u="none" strike="noStrike" cap="none" normalizeH="0" baseline="0" dirty="0" smtClean="0">
                        <a:ln>
                          <a:noFill/>
                        </a:ln>
                        <a:solidFill>
                          <a:schemeClr val="tx1"/>
                        </a:solidFill>
                        <a:effectLst/>
                        <a:latin typeface="Arial Narrow" pitchFamily="34" charset="0"/>
                      </a:endParaRPr>
                    </a:p>
                  </a:txBody>
                  <a:tcPr marL="108058" marR="10805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2">
                        <a:lumMod val="60000"/>
                        <a:lumOff val="4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u="none" strike="noStrike" cap="none" normalizeH="0" baseline="0" dirty="0" smtClean="0">
                          <a:ln>
                            <a:noFill/>
                          </a:ln>
                          <a:solidFill>
                            <a:schemeClr val="tx1"/>
                          </a:solidFill>
                          <a:effectLst/>
                        </a:rPr>
                        <a:t>Email</a:t>
                      </a:r>
                      <a:endParaRPr kumimoji="0" lang="en-US" sz="1600" b="1" i="0" u="none" strike="noStrike" cap="none" normalizeH="0" baseline="0" dirty="0" smtClean="0">
                        <a:ln>
                          <a:noFill/>
                        </a:ln>
                        <a:solidFill>
                          <a:schemeClr val="tx1"/>
                        </a:solidFill>
                        <a:effectLst/>
                        <a:latin typeface="Arial Narrow" pitchFamily="34" charset="0"/>
                      </a:endParaRPr>
                    </a:p>
                  </a:txBody>
                  <a:tcPr marL="108058" marR="108058" horzOverflow="overflow">
                    <a:lnL w="12700" cap="flat" cmpd="sng" algn="ctr">
                      <a:solidFill>
                        <a:schemeClr val="bg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2">
                        <a:lumMod val="60000"/>
                        <a:lumOff val="40000"/>
                      </a:schemeClr>
                    </a:solidFill>
                  </a:tcPr>
                </a:tc>
              </a:tr>
              <a:tr h="458284">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u="none" strike="noStrike" cap="none" normalizeH="0" baseline="0" dirty="0" smtClean="0">
                          <a:ln>
                            <a:noFill/>
                          </a:ln>
                          <a:solidFill>
                            <a:schemeClr val="tx1"/>
                          </a:solidFill>
                          <a:effectLst/>
                        </a:rPr>
                        <a:t>8</a:t>
                      </a:r>
                      <a:endParaRPr kumimoji="0" lang="en-US" sz="1400" b="0" i="0" u="none" strike="noStrike" cap="none" normalizeH="0" baseline="0" dirty="0" smtClean="0">
                        <a:ln>
                          <a:noFill/>
                        </a:ln>
                        <a:solidFill>
                          <a:schemeClr val="tx1"/>
                        </a:solidFill>
                        <a:effectLst/>
                        <a:latin typeface="+mn-lt"/>
                      </a:endParaRPr>
                    </a:p>
                  </a:txBody>
                  <a:tcPr marL="108058" marR="108058" horzOverflow="overflow">
                    <a:lnL w="12700"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2">
                        <a:lumMod val="60000"/>
                        <a:lumOff val="4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u="none" strike="noStrike" cap="none" normalizeH="0" baseline="0" dirty="0" smtClean="0">
                          <a:ln>
                            <a:noFill/>
                          </a:ln>
                          <a:solidFill>
                            <a:schemeClr val="tx1"/>
                          </a:solidFill>
                          <a:effectLst/>
                        </a:rPr>
                        <a:t>Marijo Pitts-Sheffield</a:t>
                      </a:r>
                      <a:endParaRPr kumimoji="0" lang="en-US" sz="1400" b="0" i="0" u="none" strike="noStrike" cap="none" normalizeH="0" baseline="0" dirty="0" smtClean="0">
                        <a:ln>
                          <a:noFill/>
                        </a:ln>
                        <a:solidFill>
                          <a:schemeClr val="tx1"/>
                        </a:solidFill>
                        <a:effectLst/>
                        <a:latin typeface="+mn-lt"/>
                      </a:endParaRPr>
                    </a:p>
                  </a:txBody>
                  <a:tcPr marL="108058" marR="10805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2">
                        <a:lumMod val="60000"/>
                        <a:lumOff val="4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u="none" strike="noStrike" cap="none" normalizeH="0" baseline="0" dirty="0" smtClean="0">
                          <a:ln>
                            <a:noFill/>
                          </a:ln>
                          <a:solidFill>
                            <a:schemeClr val="tx1"/>
                          </a:solidFill>
                          <a:effectLst/>
                        </a:rPr>
                        <a:t>(912) 269-1216</a:t>
                      </a:r>
                      <a:endParaRPr kumimoji="0" lang="en-US" sz="1400" b="0" i="0" u="none" strike="noStrike" cap="none" normalizeH="0" baseline="0" dirty="0" smtClean="0">
                        <a:ln>
                          <a:noFill/>
                        </a:ln>
                        <a:solidFill>
                          <a:schemeClr val="tx1"/>
                        </a:solidFill>
                        <a:effectLst/>
                        <a:latin typeface="+mn-lt"/>
                      </a:endParaRPr>
                    </a:p>
                  </a:txBody>
                  <a:tcPr marL="108058" marR="10805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2">
                        <a:lumMod val="60000"/>
                        <a:lumOff val="4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u="none" strike="noStrike" cap="none" normalizeH="0" baseline="0" dirty="0" smtClean="0">
                          <a:ln>
                            <a:noFill/>
                          </a:ln>
                          <a:solidFill>
                            <a:schemeClr val="tx1"/>
                          </a:solidFill>
                          <a:effectLst/>
                        </a:rPr>
                        <a:t>mpitts@doe.k12.ga.us</a:t>
                      </a:r>
                      <a:endParaRPr kumimoji="0" lang="en-US" sz="1400" b="0" i="0" u="none" strike="noStrike" cap="none" normalizeH="0" baseline="0" dirty="0" smtClean="0">
                        <a:ln>
                          <a:noFill/>
                        </a:ln>
                        <a:solidFill>
                          <a:schemeClr val="tx1"/>
                        </a:solidFill>
                        <a:effectLst/>
                        <a:latin typeface="+mn-lt"/>
                      </a:endParaRPr>
                    </a:p>
                  </a:txBody>
                  <a:tcPr marL="108058" marR="108058" horzOverflow="overflow">
                    <a:lnL w="12700" cap="flat" cmpd="sng" algn="ctr">
                      <a:solidFill>
                        <a:schemeClr val="bg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2">
                        <a:lumMod val="60000"/>
                        <a:lumOff val="40000"/>
                      </a:schemeClr>
                    </a:solidFill>
                  </a:tcPr>
                </a:tc>
              </a:tr>
              <a:tr h="458284">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u="none" strike="noStrike" cap="none" normalizeH="0" baseline="0" dirty="0" smtClean="0">
                          <a:ln>
                            <a:noFill/>
                          </a:ln>
                          <a:solidFill>
                            <a:schemeClr val="tx1"/>
                          </a:solidFill>
                          <a:effectLst/>
                        </a:rPr>
                        <a:t>9</a:t>
                      </a:r>
                      <a:endParaRPr kumimoji="0" lang="en-US" sz="1400" b="0" i="0" u="none" strike="noStrike" cap="none" normalizeH="0" baseline="0" dirty="0" smtClean="0">
                        <a:ln>
                          <a:noFill/>
                        </a:ln>
                        <a:solidFill>
                          <a:schemeClr val="tx1"/>
                        </a:solidFill>
                        <a:effectLst/>
                        <a:latin typeface="+mn-lt"/>
                      </a:endParaRPr>
                    </a:p>
                  </a:txBody>
                  <a:tcPr marL="108058" marR="108058" horzOverflow="overflow">
                    <a:lnL w="12700"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2">
                        <a:lumMod val="60000"/>
                        <a:lumOff val="4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u="none" strike="noStrike" cap="none" normalizeH="0" baseline="0" dirty="0" smtClean="0">
                          <a:ln>
                            <a:noFill/>
                          </a:ln>
                          <a:solidFill>
                            <a:schemeClr val="tx1"/>
                          </a:solidFill>
                          <a:effectLst/>
                        </a:rPr>
                        <a:t>Kathy Pruett</a:t>
                      </a:r>
                      <a:endParaRPr kumimoji="0" lang="en-US" sz="1400" b="0" i="0" u="none" strike="noStrike" cap="none" normalizeH="0" baseline="0" dirty="0" smtClean="0">
                        <a:ln>
                          <a:noFill/>
                        </a:ln>
                        <a:solidFill>
                          <a:schemeClr val="tx1"/>
                        </a:solidFill>
                        <a:effectLst/>
                        <a:latin typeface="+mn-lt"/>
                      </a:endParaRPr>
                    </a:p>
                  </a:txBody>
                  <a:tcPr marL="108058" marR="10805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2">
                        <a:lumMod val="60000"/>
                        <a:lumOff val="4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u="none" strike="noStrike" cap="none" normalizeH="0" baseline="0" dirty="0" smtClean="0">
                          <a:ln>
                            <a:noFill/>
                          </a:ln>
                          <a:solidFill>
                            <a:schemeClr val="tx1"/>
                          </a:solidFill>
                          <a:effectLst/>
                        </a:rPr>
                        <a:t>(706) 540-8959</a:t>
                      </a:r>
                      <a:endParaRPr kumimoji="0" lang="en-US" sz="1400" b="0" i="0" u="none" strike="noStrike" cap="none" normalizeH="0" baseline="0" dirty="0" smtClean="0">
                        <a:ln>
                          <a:noFill/>
                        </a:ln>
                        <a:solidFill>
                          <a:schemeClr val="tx1"/>
                        </a:solidFill>
                        <a:effectLst/>
                        <a:latin typeface="+mn-lt"/>
                      </a:endParaRPr>
                    </a:p>
                  </a:txBody>
                  <a:tcPr marL="108058" marR="10805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2">
                        <a:lumMod val="60000"/>
                        <a:lumOff val="4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u="none" strike="noStrike" cap="none" normalizeH="0" baseline="0" dirty="0" smtClean="0">
                          <a:ln>
                            <a:noFill/>
                          </a:ln>
                          <a:solidFill>
                            <a:schemeClr val="tx1"/>
                          </a:solidFill>
                          <a:effectLst/>
                        </a:rPr>
                        <a:t>kpruett@doe.k12.ga.us</a:t>
                      </a:r>
                      <a:endParaRPr kumimoji="0" lang="en-US" sz="1400" b="0" i="0" u="none" strike="noStrike" cap="none" normalizeH="0" baseline="0" dirty="0" smtClean="0">
                        <a:ln>
                          <a:noFill/>
                        </a:ln>
                        <a:solidFill>
                          <a:schemeClr val="tx1"/>
                        </a:solidFill>
                        <a:effectLst/>
                        <a:latin typeface="+mn-lt"/>
                      </a:endParaRPr>
                    </a:p>
                  </a:txBody>
                  <a:tcPr marL="108058" marR="108058" horzOverflow="overflow">
                    <a:lnL w="12700" cap="flat" cmpd="sng" algn="ctr">
                      <a:solidFill>
                        <a:schemeClr val="bg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2">
                        <a:lumMod val="60000"/>
                        <a:lumOff val="40000"/>
                      </a:schemeClr>
                    </a:solidFill>
                  </a:tcPr>
                </a:tc>
              </a:tr>
              <a:tr h="459552">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u="none" strike="noStrike" cap="none" normalizeH="0" baseline="0" dirty="0" smtClean="0">
                          <a:ln>
                            <a:noFill/>
                          </a:ln>
                          <a:solidFill>
                            <a:schemeClr val="tx1"/>
                          </a:solidFill>
                          <a:effectLst/>
                        </a:rPr>
                        <a:t>10</a:t>
                      </a:r>
                      <a:endParaRPr kumimoji="0" lang="en-US" sz="1400" b="0" i="0" u="none" strike="noStrike" cap="none" normalizeH="0" baseline="0" dirty="0" smtClean="0">
                        <a:ln>
                          <a:noFill/>
                        </a:ln>
                        <a:solidFill>
                          <a:schemeClr val="tx1"/>
                        </a:solidFill>
                        <a:effectLst/>
                        <a:latin typeface="+mn-lt"/>
                      </a:endParaRPr>
                    </a:p>
                  </a:txBody>
                  <a:tcPr marL="108058" marR="108058" horzOverflow="overflow">
                    <a:lnL w="12700"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2">
                        <a:lumMod val="60000"/>
                        <a:lumOff val="4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u="none" strike="noStrike" cap="none" normalizeH="0" baseline="0" dirty="0" smtClean="0">
                          <a:ln>
                            <a:noFill/>
                          </a:ln>
                          <a:solidFill>
                            <a:schemeClr val="tx1"/>
                          </a:solidFill>
                          <a:effectLst/>
                        </a:rPr>
                        <a:t>Elaine Dawsey</a:t>
                      </a:r>
                      <a:endParaRPr kumimoji="0" lang="en-US" sz="1400" b="0" i="0" u="none" strike="noStrike" cap="none" normalizeH="0" baseline="0" dirty="0" smtClean="0">
                        <a:ln>
                          <a:noFill/>
                        </a:ln>
                        <a:solidFill>
                          <a:schemeClr val="tx1"/>
                        </a:solidFill>
                        <a:effectLst/>
                        <a:latin typeface="+mn-lt"/>
                      </a:endParaRPr>
                    </a:p>
                  </a:txBody>
                  <a:tcPr marL="108058" marR="10805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2">
                        <a:lumMod val="60000"/>
                        <a:lumOff val="4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u="none" strike="noStrike" cap="none" normalizeH="0" baseline="0" dirty="0" smtClean="0">
                          <a:ln>
                            <a:noFill/>
                          </a:ln>
                          <a:solidFill>
                            <a:schemeClr val="tx1"/>
                          </a:solidFill>
                          <a:effectLst/>
                        </a:rPr>
                        <a:t>(478) 971-0114</a:t>
                      </a:r>
                      <a:endParaRPr kumimoji="0" lang="en-US" sz="1400" b="0" i="0" u="none" strike="noStrike" cap="none" normalizeH="0" baseline="0" dirty="0" smtClean="0">
                        <a:ln>
                          <a:noFill/>
                        </a:ln>
                        <a:solidFill>
                          <a:schemeClr val="tx1"/>
                        </a:solidFill>
                        <a:effectLst/>
                        <a:latin typeface="+mn-lt"/>
                      </a:endParaRPr>
                    </a:p>
                  </a:txBody>
                  <a:tcPr marL="108058" marR="10805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2">
                        <a:lumMod val="60000"/>
                        <a:lumOff val="4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lang="en-US" sz="1400" kern="1200" baseline="0" dirty="0" smtClean="0">
                          <a:solidFill>
                            <a:schemeClr val="tx1"/>
                          </a:solidFill>
                        </a:rPr>
                        <a:t>edawsey@doe.k12.ga.us</a:t>
                      </a:r>
                      <a:endParaRPr lang="en-US" sz="1400" kern="1200" baseline="0" dirty="0" smtClean="0">
                        <a:solidFill>
                          <a:schemeClr val="tx1"/>
                        </a:solidFill>
                        <a:latin typeface="+mn-lt"/>
                        <a:ea typeface="+mn-ea"/>
                        <a:cs typeface="+mn-cs"/>
                      </a:endParaRPr>
                    </a:p>
                  </a:txBody>
                  <a:tcPr marL="108058" marR="108058" horzOverflow="overflow">
                    <a:lnL w="12700" cap="flat" cmpd="sng" algn="ctr">
                      <a:solidFill>
                        <a:schemeClr val="bg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2">
                        <a:lumMod val="60000"/>
                        <a:lumOff val="40000"/>
                      </a:schemeClr>
                    </a:solidFill>
                  </a:tcPr>
                </a:tc>
              </a:tr>
              <a:tr h="504967">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u="none" strike="noStrike" cap="none" normalizeH="0" baseline="0" dirty="0" smtClean="0">
                          <a:ln>
                            <a:noFill/>
                          </a:ln>
                          <a:solidFill>
                            <a:schemeClr val="tx1"/>
                          </a:solidFill>
                          <a:effectLst/>
                        </a:rPr>
                        <a:t>11</a:t>
                      </a:r>
                      <a:endParaRPr kumimoji="0" lang="en-US" sz="1400" b="0" i="0" u="none" strike="noStrike" cap="none" normalizeH="0" baseline="0" dirty="0" smtClean="0">
                        <a:ln>
                          <a:noFill/>
                        </a:ln>
                        <a:solidFill>
                          <a:schemeClr val="tx1"/>
                        </a:solidFill>
                        <a:effectLst/>
                        <a:latin typeface="+mn-lt"/>
                      </a:endParaRPr>
                    </a:p>
                  </a:txBody>
                  <a:tcPr marL="108058" marR="108058" horzOverflow="overflow">
                    <a:lnL w="12700"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2">
                        <a:lumMod val="60000"/>
                        <a:lumOff val="4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u="none" strike="noStrike" cap="none" normalizeH="0" baseline="0" dirty="0" smtClean="0">
                          <a:ln>
                            <a:noFill/>
                          </a:ln>
                          <a:solidFill>
                            <a:schemeClr val="tx1"/>
                          </a:solidFill>
                          <a:effectLst/>
                        </a:rPr>
                        <a:t>Olufunke Osunkoya</a:t>
                      </a:r>
                      <a:endParaRPr kumimoji="0" lang="en-US" sz="1400" b="0" i="0" u="none" strike="noStrike" cap="none" normalizeH="0" baseline="0" dirty="0" smtClean="0">
                        <a:ln>
                          <a:noFill/>
                        </a:ln>
                        <a:solidFill>
                          <a:schemeClr val="tx1"/>
                        </a:solidFill>
                        <a:effectLst/>
                        <a:latin typeface="+mn-lt"/>
                      </a:endParaRPr>
                    </a:p>
                  </a:txBody>
                  <a:tcPr marL="108058" marR="10805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2">
                        <a:lumMod val="60000"/>
                        <a:lumOff val="4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lang="en-US" sz="1400" kern="1200" baseline="0" dirty="0" smtClean="0">
                          <a:solidFill>
                            <a:schemeClr val="tx1"/>
                          </a:solidFill>
                          <a:latin typeface="+mn-lt"/>
                          <a:ea typeface="+mn-ea"/>
                          <a:cs typeface="+mn-cs"/>
                        </a:rPr>
                        <a:t>(678) 704-3557</a:t>
                      </a:r>
                    </a:p>
                  </a:txBody>
                  <a:tcPr marL="108058" marR="10805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2">
                        <a:lumMod val="60000"/>
                        <a:lumOff val="4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lang="en-US" sz="1400" kern="1200" baseline="0" dirty="0" smtClean="0">
                          <a:solidFill>
                            <a:schemeClr val="tx1"/>
                          </a:solidFill>
                        </a:rPr>
                        <a:t>oosunkoya@doe.k12.ga.us</a:t>
                      </a:r>
                      <a:endParaRPr lang="en-US" sz="1400" kern="1200" baseline="0" dirty="0" smtClean="0">
                        <a:solidFill>
                          <a:schemeClr val="tx1"/>
                        </a:solidFill>
                        <a:latin typeface="+mn-lt"/>
                        <a:ea typeface="+mn-ea"/>
                        <a:cs typeface="+mn-cs"/>
                      </a:endParaRPr>
                    </a:p>
                  </a:txBody>
                  <a:tcPr marL="108058" marR="108058" horzOverflow="overflow">
                    <a:lnL w="12700" cap="flat" cmpd="sng" algn="ctr">
                      <a:solidFill>
                        <a:schemeClr val="bg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2">
                        <a:lumMod val="60000"/>
                        <a:lumOff val="40000"/>
                      </a:schemeClr>
                    </a:solidFill>
                  </a:tcPr>
                </a:tc>
              </a:tr>
              <a:tr h="451333">
                <a:tc>
                  <a:txBody>
                    <a:bodyPr/>
                    <a:lstStyle/>
                    <a:p>
                      <a:pPr marL="0" marR="0" lvl="0" indent="0" algn="ctr" defTabSz="914400" rtl="0" eaLnBrk="1" fontAlgn="base" latinLnBrk="0" hangingPunct="1">
                        <a:lnSpc>
                          <a:spcPct val="100000"/>
                        </a:lnSpc>
                        <a:spcBef>
                          <a:spcPct val="20000"/>
                        </a:spcBef>
                        <a:spcAft>
                          <a:spcPct val="0"/>
                        </a:spcAft>
                        <a:buClrTx/>
                        <a:buSzTx/>
                        <a:buFontTx/>
                        <a:buNone/>
                        <a:tabLst/>
                        <a:defRPr/>
                      </a:pPr>
                      <a:r>
                        <a:rPr kumimoji="0" lang="en-US" sz="1400" u="none" strike="noStrike" cap="none" normalizeH="0" baseline="0" dirty="0" smtClean="0">
                          <a:ln>
                            <a:noFill/>
                          </a:ln>
                          <a:solidFill>
                            <a:schemeClr val="tx1"/>
                          </a:solidFill>
                          <a:effectLst/>
                        </a:rPr>
                        <a:t>12</a:t>
                      </a:r>
                      <a:endParaRPr kumimoji="0" lang="en-US" sz="1400" b="0" i="0" u="none" strike="noStrike" cap="none" normalizeH="0" baseline="0" dirty="0" smtClean="0">
                        <a:ln>
                          <a:noFill/>
                        </a:ln>
                        <a:solidFill>
                          <a:schemeClr val="tx1"/>
                        </a:solidFill>
                        <a:effectLst/>
                        <a:latin typeface="+mn-lt"/>
                      </a:endParaRPr>
                    </a:p>
                  </a:txBody>
                  <a:tcPr marL="108058" marR="108058" horzOverflow="overflow">
                    <a:lnL w="12700"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2">
                        <a:lumMod val="60000"/>
                        <a:lumOff val="4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mn-lt"/>
                        </a:rPr>
                        <a:t>Bobby  Trawick</a:t>
                      </a:r>
                    </a:p>
                  </a:txBody>
                  <a:tcPr marL="108058" marR="10805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2">
                        <a:lumMod val="60000"/>
                        <a:lumOff val="4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lang="en-US" sz="1400" kern="1200" baseline="0" dirty="0" smtClean="0">
                          <a:solidFill>
                            <a:schemeClr val="tx1"/>
                          </a:solidFill>
                          <a:latin typeface="+mn-lt"/>
                          <a:ea typeface="+mn-ea"/>
                          <a:cs typeface="+mn-cs"/>
                        </a:rPr>
                        <a:t>(229) 246-1976</a:t>
                      </a:r>
                    </a:p>
                  </a:txBody>
                  <a:tcPr marL="108058" marR="10805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2">
                        <a:lumMod val="60000"/>
                        <a:lumOff val="4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lang="en-US" sz="1400" kern="1200" baseline="0" dirty="0" smtClean="0">
                          <a:solidFill>
                            <a:schemeClr val="tx1"/>
                          </a:solidFill>
                          <a:latin typeface="+mn-lt"/>
                          <a:ea typeface="+mn-ea"/>
                          <a:cs typeface="+mn-cs"/>
                        </a:rPr>
                        <a:t>btrawick@doe.k12.ga.us</a:t>
                      </a:r>
                    </a:p>
                  </a:txBody>
                  <a:tcPr marL="108058" marR="108058" horzOverflow="overflow">
                    <a:lnL w="12700" cap="flat" cmpd="sng" algn="ctr">
                      <a:solidFill>
                        <a:schemeClr val="bg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2">
                        <a:lumMod val="60000"/>
                        <a:lumOff val="40000"/>
                      </a:schemeClr>
                    </a:solidFill>
                  </a:tcPr>
                </a:tc>
              </a:tr>
              <a:tr h="451333">
                <a:tc>
                  <a:txBody>
                    <a:bodyPr/>
                    <a:lstStyle/>
                    <a:p>
                      <a:pPr marL="0" marR="0" lvl="0" indent="0" algn="ctr" defTabSz="914400" rtl="0" eaLnBrk="1" fontAlgn="base" latinLnBrk="0" hangingPunct="1">
                        <a:lnSpc>
                          <a:spcPct val="100000"/>
                        </a:lnSpc>
                        <a:spcBef>
                          <a:spcPct val="20000"/>
                        </a:spcBef>
                        <a:spcAft>
                          <a:spcPct val="0"/>
                        </a:spcAft>
                        <a:buClrTx/>
                        <a:buSzTx/>
                        <a:buFontTx/>
                        <a:buNone/>
                        <a:tabLst/>
                        <a:defRPr/>
                      </a:pPr>
                      <a:r>
                        <a:rPr kumimoji="0" lang="en-US" sz="1400" b="0" i="0" u="none" strike="noStrike" cap="none" normalizeH="0" baseline="0" dirty="0" smtClean="0">
                          <a:ln>
                            <a:noFill/>
                          </a:ln>
                          <a:solidFill>
                            <a:schemeClr val="tx1"/>
                          </a:solidFill>
                          <a:effectLst/>
                          <a:latin typeface="+mn-lt"/>
                        </a:rPr>
                        <a:t>13</a:t>
                      </a:r>
                    </a:p>
                  </a:txBody>
                  <a:tcPr marL="108058" marR="108058" horzOverflow="overflow">
                    <a:lnL w="12700"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2">
                        <a:lumMod val="60000"/>
                        <a:lumOff val="4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mn-lt"/>
                        </a:rPr>
                        <a:t>Ken Banter</a:t>
                      </a:r>
                    </a:p>
                  </a:txBody>
                  <a:tcPr marL="108058" marR="10805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2">
                        <a:lumMod val="60000"/>
                        <a:lumOff val="4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lang="en-US" sz="1400" kern="1200" baseline="0" dirty="0" smtClean="0">
                          <a:solidFill>
                            <a:schemeClr val="tx1"/>
                          </a:solidFill>
                          <a:latin typeface="+mn-lt"/>
                          <a:ea typeface="+mn-ea"/>
                          <a:cs typeface="+mn-cs"/>
                        </a:rPr>
                        <a:t>(478)960-2255</a:t>
                      </a:r>
                    </a:p>
                  </a:txBody>
                  <a:tcPr marL="108058" marR="10805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2">
                        <a:lumMod val="60000"/>
                        <a:lumOff val="4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lang="en-US" sz="1400" kern="1200" baseline="0" dirty="0" smtClean="0">
                          <a:solidFill>
                            <a:schemeClr val="tx1"/>
                          </a:solidFill>
                          <a:latin typeface="+mn-lt"/>
                          <a:ea typeface="+mn-ea"/>
                          <a:cs typeface="+mn-cs"/>
                        </a:rPr>
                        <a:t>kbanter@doe.k12.ga.us</a:t>
                      </a:r>
                    </a:p>
                  </a:txBody>
                  <a:tcPr marL="108058" marR="108058" horzOverflow="overflow">
                    <a:lnL w="12700" cap="flat" cmpd="sng" algn="ctr">
                      <a:solidFill>
                        <a:schemeClr val="bg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2">
                        <a:lumMod val="60000"/>
                        <a:lumOff val="40000"/>
                      </a:schemeClr>
                    </a:solidFill>
                  </a:tcPr>
                </a:tc>
              </a:tr>
              <a:tr h="451301">
                <a:tc>
                  <a:txBody>
                    <a:bodyPr/>
                    <a:lstStyle/>
                    <a:p>
                      <a:pPr marL="0" marR="0" lvl="0" indent="0" algn="ctr" defTabSz="914400" rtl="0" eaLnBrk="1" fontAlgn="base" latinLnBrk="0" hangingPunct="1">
                        <a:lnSpc>
                          <a:spcPct val="100000"/>
                        </a:lnSpc>
                        <a:spcBef>
                          <a:spcPct val="20000"/>
                        </a:spcBef>
                        <a:spcAft>
                          <a:spcPct val="0"/>
                        </a:spcAft>
                        <a:buClrTx/>
                        <a:buSzTx/>
                        <a:buFontTx/>
                        <a:buNone/>
                        <a:tabLst/>
                        <a:defRPr/>
                      </a:pPr>
                      <a:r>
                        <a:rPr kumimoji="0" lang="en-US" sz="1400" b="0" i="0" u="none" strike="noStrike" cap="none" normalizeH="0" baseline="0" dirty="0" smtClean="0">
                          <a:ln>
                            <a:noFill/>
                          </a:ln>
                          <a:solidFill>
                            <a:schemeClr val="tx1"/>
                          </a:solidFill>
                          <a:effectLst/>
                          <a:latin typeface="+mn-lt"/>
                        </a:rPr>
                        <a:t>14</a:t>
                      </a:r>
                    </a:p>
                  </a:txBody>
                  <a:tcPr marL="108058" marR="108058" horzOverflow="overflow">
                    <a:lnL w="12700"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mn-lt"/>
                        </a:rPr>
                        <a:t>Tammy Wilkes</a:t>
                      </a:r>
                    </a:p>
                  </a:txBody>
                  <a:tcPr marL="108058" marR="10805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lang="en-US" sz="1400" kern="1200" dirty="0" smtClean="0">
                          <a:solidFill>
                            <a:schemeClr val="tx1"/>
                          </a:solidFill>
                          <a:effectLst/>
                          <a:latin typeface="+mn-lt"/>
                          <a:ea typeface="+mn-ea"/>
                          <a:cs typeface="+mn-cs"/>
                        </a:rPr>
                        <a:t>(478)</a:t>
                      </a:r>
                      <a:r>
                        <a:rPr lang="en-US" sz="1400" kern="1200" baseline="0" dirty="0" smtClean="0">
                          <a:solidFill>
                            <a:schemeClr val="tx1"/>
                          </a:solidFill>
                          <a:effectLst/>
                          <a:latin typeface="+mn-lt"/>
                          <a:ea typeface="+mn-ea"/>
                          <a:cs typeface="+mn-cs"/>
                        </a:rPr>
                        <a:t> </a:t>
                      </a:r>
                      <a:r>
                        <a:rPr lang="en-US" sz="1400" kern="1200" dirty="0" smtClean="0">
                          <a:solidFill>
                            <a:schemeClr val="tx1"/>
                          </a:solidFill>
                          <a:effectLst/>
                          <a:latin typeface="+mn-lt"/>
                          <a:ea typeface="+mn-ea"/>
                          <a:cs typeface="+mn-cs"/>
                        </a:rPr>
                        <a:t>237-2873</a:t>
                      </a:r>
                      <a:endParaRPr lang="en-US" sz="1400" kern="1200" baseline="0" dirty="0" smtClean="0">
                        <a:solidFill>
                          <a:schemeClr val="tx1"/>
                        </a:solidFill>
                        <a:latin typeface="+mn-lt"/>
                        <a:ea typeface="+mn-ea"/>
                        <a:cs typeface="+mn-cs"/>
                      </a:endParaRPr>
                    </a:p>
                  </a:txBody>
                  <a:tcPr marL="108058" marR="10805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lang="en-US" sz="1400" kern="1200" baseline="0" dirty="0" smtClean="0">
                          <a:solidFill>
                            <a:schemeClr val="tx1"/>
                          </a:solidFill>
                          <a:latin typeface="+mn-lt"/>
                          <a:ea typeface="+mn-ea"/>
                          <a:cs typeface="+mn-cs"/>
                        </a:rPr>
                        <a:t>twilkes@doe.k12.ga.us</a:t>
                      </a:r>
                    </a:p>
                  </a:txBody>
                  <a:tcPr marL="108058" marR="108058" horzOverflow="overflow">
                    <a:lnL w="12700" cap="flat" cmpd="sng" algn="ctr">
                      <a:solidFill>
                        <a:schemeClr val="bg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r>
            </a:tbl>
          </a:graphicData>
        </a:graphic>
      </p:graphicFrame>
      <p:sp>
        <p:nvSpPr>
          <p:cNvPr id="5" name="TextBox 4"/>
          <p:cNvSpPr txBox="1"/>
          <p:nvPr/>
        </p:nvSpPr>
        <p:spPr>
          <a:xfrm>
            <a:off x="2485622" y="1197735"/>
            <a:ext cx="3623428" cy="646331"/>
          </a:xfrm>
          <a:prstGeom prst="rect">
            <a:avLst/>
          </a:prstGeom>
          <a:noFill/>
        </p:spPr>
        <p:txBody>
          <a:bodyPr wrap="none" rtlCol="0">
            <a:spAutoFit/>
          </a:bodyPr>
          <a:lstStyle/>
          <a:p>
            <a:r>
              <a:rPr lang="en-US" b="1" dirty="0"/>
              <a:t>Title I Education Program Specialists</a:t>
            </a:r>
          </a:p>
          <a:p>
            <a:endParaRPr lang="en-US" dirty="0"/>
          </a:p>
        </p:txBody>
      </p:sp>
    </p:spTree>
    <p:extLst>
      <p:ext uri="{BB962C8B-B14F-4D97-AF65-F5344CB8AC3E}">
        <p14:creationId xmlns:p14="http://schemas.microsoft.com/office/powerpoint/2010/main" val="716192701"/>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57726" y="1323474"/>
            <a:ext cx="7772400" cy="2667000"/>
          </a:xfrm>
        </p:spPr>
        <p:txBody>
          <a:bodyPr>
            <a:normAutofit/>
          </a:bodyPr>
          <a:lstStyle/>
          <a:p>
            <a:pPr>
              <a:defRPr/>
            </a:pPr>
            <a:r>
              <a:rPr lang="en-US" sz="4400" dirty="0" smtClean="0">
                <a:solidFill>
                  <a:schemeClr val="accent6">
                    <a:lumMod val="50000"/>
                  </a:schemeClr>
                </a:solidFill>
                <a:latin typeface="+mn-lt"/>
                <a:cs typeface="Helvetica" pitchFamily="34" charset="0"/>
              </a:rPr>
              <a:t>Determining Your Eligible Attendance Areas and Ensuring Correct Rank Order of Schools (CEP, FLP, Title I)</a:t>
            </a:r>
            <a:endParaRPr lang="en-US" sz="4400" dirty="0">
              <a:solidFill>
                <a:schemeClr val="accent6">
                  <a:lumMod val="50000"/>
                </a:schemeClr>
              </a:solidFill>
              <a:latin typeface="+mn-lt"/>
              <a:cs typeface="Helvetica" pitchFamily="34" charset="0"/>
            </a:endParaRPr>
          </a:p>
        </p:txBody>
      </p:sp>
      <p:sp>
        <p:nvSpPr>
          <p:cNvPr id="83971" name="Subtitle 2"/>
          <p:cNvSpPr>
            <a:spLocks noGrp="1"/>
          </p:cNvSpPr>
          <p:nvPr>
            <p:ph type="subTitle" idx="1"/>
          </p:nvPr>
        </p:nvSpPr>
        <p:spPr>
          <a:xfrm>
            <a:off x="1371600" y="4812632"/>
            <a:ext cx="6400800" cy="962526"/>
          </a:xfrm>
        </p:spPr>
        <p:txBody>
          <a:bodyPr>
            <a:normAutofit/>
          </a:bodyPr>
          <a:lstStyle/>
          <a:p>
            <a:r>
              <a:rPr lang="en-US" altLang="en-US" sz="1800" b="1" dirty="0" smtClean="0"/>
              <a:t>13</a:t>
            </a:r>
            <a:r>
              <a:rPr lang="en-US" altLang="en-US" sz="1800" b="1" baseline="30000" dirty="0" smtClean="0"/>
              <a:t>th</a:t>
            </a:r>
            <a:r>
              <a:rPr lang="en-US" altLang="en-US" sz="1800" b="1" dirty="0" smtClean="0"/>
              <a:t> </a:t>
            </a:r>
            <a:r>
              <a:rPr lang="en-US" altLang="en-US" sz="1800" b="1" dirty="0" smtClean="0">
                <a:solidFill>
                  <a:schemeClr val="tx1"/>
                </a:solidFill>
              </a:rPr>
              <a:t>Annual Title  Programs Conference</a:t>
            </a:r>
          </a:p>
          <a:p>
            <a:r>
              <a:rPr lang="en-US" altLang="en-US" sz="1800" b="1" dirty="0" smtClean="0"/>
              <a:t>June 15</a:t>
            </a:r>
            <a:r>
              <a:rPr lang="en-US" altLang="en-US" sz="1800" b="1" dirty="0" smtClean="0">
                <a:solidFill>
                  <a:schemeClr val="tx1"/>
                </a:solidFill>
              </a:rPr>
              <a:t> - 19, 2015</a:t>
            </a:r>
          </a:p>
        </p:txBody>
      </p:sp>
    </p:spTree>
    <p:extLst>
      <p:ext uri="{BB962C8B-B14F-4D97-AF65-F5344CB8AC3E}">
        <p14:creationId xmlns:p14="http://schemas.microsoft.com/office/powerpoint/2010/main" val="2553610684"/>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a:solidFill>
                  <a:schemeClr val="accent6">
                    <a:lumMod val="50000"/>
                  </a:schemeClr>
                </a:solidFill>
                <a:latin typeface="+mn-lt"/>
                <a:cs typeface="Helvetica" pitchFamily="34" charset="0"/>
              </a:rPr>
              <a:t>Poverty </a:t>
            </a:r>
            <a:r>
              <a:rPr lang="en-US" dirty="0" smtClean="0">
                <a:solidFill>
                  <a:schemeClr val="accent6">
                    <a:lumMod val="50000"/>
                  </a:schemeClr>
                </a:solidFill>
                <a:latin typeface="+mn-lt"/>
                <a:cs typeface="Helvetica" pitchFamily="34" charset="0"/>
              </a:rPr>
              <a:t>Measure</a:t>
            </a:r>
            <a:endParaRPr lang="en-US" dirty="0">
              <a:latin typeface="+mn-lt"/>
            </a:endParaRPr>
          </a:p>
        </p:txBody>
      </p:sp>
      <p:sp>
        <p:nvSpPr>
          <p:cNvPr id="3" name="Content Placeholder 2"/>
          <p:cNvSpPr>
            <a:spLocks noGrp="1"/>
          </p:cNvSpPr>
          <p:nvPr>
            <p:ph idx="1"/>
          </p:nvPr>
        </p:nvSpPr>
        <p:spPr/>
        <p:txBody>
          <a:bodyPr/>
          <a:lstStyle/>
          <a:p>
            <a:pPr marL="0" indent="0">
              <a:buFont typeface="Arial" charset="0"/>
              <a:buNone/>
              <a:defRPr/>
            </a:pPr>
            <a:r>
              <a:rPr lang="en-US" sz="2400" b="1" dirty="0" smtClean="0"/>
              <a:t>The LEA must select a poverty measure from the following five options:</a:t>
            </a:r>
          </a:p>
          <a:p>
            <a:pPr marL="0" indent="0">
              <a:buFont typeface="Arial" charset="0"/>
              <a:buNone/>
              <a:defRPr/>
            </a:pPr>
            <a:endParaRPr lang="en-US" sz="2400" b="1" dirty="0" smtClean="0"/>
          </a:p>
          <a:p>
            <a:pPr>
              <a:buFont typeface="Wingdings" pitchFamily="2" charset="2"/>
              <a:buChar char="§"/>
              <a:defRPr/>
            </a:pPr>
            <a:r>
              <a:rPr lang="en-US" sz="2400" dirty="0"/>
              <a:t>Children ages 5-17 in poverty as counted in the most  recent </a:t>
            </a:r>
            <a:r>
              <a:rPr lang="en-US" sz="2400" dirty="0" smtClean="0"/>
              <a:t>census </a:t>
            </a:r>
            <a:r>
              <a:rPr lang="en-US" sz="2400" dirty="0"/>
              <a:t>data approved by the Secretary</a:t>
            </a:r>
          </a:p>
          <a:p>
            <a:pPr>
              <a:defRPr/>
            </a:pPr>
            <a:endParaRPr lang="en-US" sz="2400" dirty="0"/>
          </a:p>
          <a:p>
            <a:pPr marL="341190" indent="-341190">
              <a:buFont typeface="Wingdings" pitchFamily="2" charset="2"/>
              <a:buChar char="§"/>
              <a:defRPr/>
            </a:pPr>
            <a:r>
              <a:rPr lang="en-US" sz="2400" dirty="0"/>
              <a:t>Children eligible for free and </a:t>
            </a:r>
            <a:r>
              <a:rPr lang="en-US" sz="2400" dirty="0" smtClean="0"/>
              <a:t>reduced-meals (FRM)under </a:t>
            </a:r>
            <a:r>
              <a:rPr lang="en-US" sz="2400" dirty="0"/>
              <a:t>the Richard B. Russell National School Lunch </a:t>
            </a:r>
            <a:r>
              <a:rPr lang="en-US" sz="2400" dirty="0" smtClean="0"/>
              <a:t>Act *Note: CEP and associated direct certification (SNAP/TANF) are considered a part of the national school lunch program. </a:t>
            </a:r>
            <a:endParaRPr lang="en-US" sz="2400" dirty="0"/>
          </a:p>
          <a:p>
            <a:pPr>
              <a:defRPr/>
            </a:pPr>
            <a:endParaRPr lang="en-US" dirty="0"/>
          </a:p>
        </p:txBody>
      </p:sp>
    </p:spTree>
    <p:extLst>
      <p:ext uri="{BB962C8B-B14F-4D97-AF65-F5344CB8AC3E}">
        <p14:creationId xmlns:p14="http://schemas.microsoft.com/office/powerpoint/2010/main" val="10337105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a:solidFill>
                  <a:schemeClr val="accent6">
                    <a:lumMod val="50000"/>
                  </a:schemeClr>
                </a:solidFill>
                <a:latin typeface="+mn-lt"/>
                <a:cs typeface="Helvetica" pitchFamily="34" charset="0"/>
              </a:rPr>
              <a:t>Poverty </a:t>
            </a:r>
            <a:r>
              <a:rPr lang="en-US" dirty="0" smtClean="0">
                <a:solidFill>
                  <a:schemeClr val="accent6">
                    <a:lumMod val="50000"/>
                  </a:schemeClr>
                </a:solidFill>
                <a:latin typeface="+mn-lt"/>
                <a:cs typeface="Helvetica" pitchFamily="34" charset="0"/>
              </a:rPr>
              <a:t>Measure</a:t>
            </a:r>
            <a:endParaRPr lang="en-US" dirty="0">
              <a:latin typeface="+mn-lt"/>
            </a:endParaRPr>
          </a:p>
        </p:txBody>
      </p:sp>
      <p:sp>
        <p:nvSpPr>
          <p:cNvPr id="12291" name="Content Placeholder 2"/>
          <p:cNvSpPr>
            <a:spLocks noGrp="1"/>
          </p:cNvSpPr>
          <p:nvPr>
            <p:ph idx="1"/>
          </p:nvPr>
        </p:nvSpPr>
        <p:spPr/>
        <p:txBody>
          <a:bodyPr/>
          <a:lstStyle/>
          <a:p>
            <a:pPr>
              <a:buFont typeface="Wingdings" pitchFamily="2" charset="2"/>
              <a:buChar char="§"/>
            </a:pPr>
            <a:r>
              <a:rPr lang="en-US" altLang="en-US" sz="2400" dirty="0" smtClean="0"/>
              <a:t>Children in families receiving assistance under the State program funded under Title IV, Part A of the Social Security Act, Temporary Assistance for Needy Families (TANF)</a:t>
            </a:r>
          </a:p>
          <a:p>
            <a:pPr>
              <a:buFont typeface="Wingdings" pitchFamily="2" charset="2"/>
              <a:buChar char="§"/>
            </a:pPr>
            <a:endParaRPr lang="en-US" altLang="en-US" sz="2400" dirty="0" smtClean="0"/>
          </a:p>
          <a:p>
            <a:pPr>
              <a:buFont typeface="Wingdings" pitchFamily="2" charset="2"/>
              <a:buChar char="§"/>
            </a:pPr>
            <a:r>
              <a:rPr lang="en-US" altLang="en-US" sz="2400" dirty="0" smtClean="0"/>
              <a:t>Children eligible to receive medical assistance under the Medicaid program</a:t>
            </a:r>
          </a:p>
          <a:p>
            <a:pPr>
              <a:buFont typeface="Wingdings" pitchFamily="2" charset="2"/>
              <a:buChar char="§"/>
            </a:pPr>
            <a:endParaRPr lang="en-US" altLang="en-US" sz="2400" dirty="0" smtClean="0"/>
          </a:p>
          <a:p>
            <a:pPr>
              <a:buFont typeface="Wingdings" pitchFamily="2" charset="2"/>
              <a:buChar char="§"/>
            </a:pPr>
            <a:r>
              <a:rPr lang="en-US" altLang="en-US" sz="2400" dirty="0" smtClean="0"/>
              <a:t>A composite of any of the above measures</a:t>
            </a:r>
          </a:p>
          <a:p>
            <a:pPr>
              <a:buFont typeface="Arial" charset="0"/>
              <a:buNone/>
            </a:pPr>
            <a:endParaRPr lang="en-US" altLang="en-US" dirty="0" smtClean="0"/>
          </a:p>
        </p:txBody>
      </p:sp>
    </p:spTree>
    <p:extLst>
      <p:ext uri="{BB962C8B-B14F-4D97-AF65-F5344CB8AC3E}">
        <p14:creationId xmlns:p14="http://schemas.microsoft.com/office/powerpoint/2010/main" val="2825773273"/>
      </p:ext>
    </p:extLst>
  </p:cSld>
  <p:clrMapOvr>
    <a:masterClrMapping/>
  </p:clrMapOvr>
</p:sld>
</file>

<file path=ppt/theme/theme1.xml><?xml version="1.0" encoding="utf-8"?>
<a:theme xmlns:a="http://schemas.openxmlformats.org/drawingml/2006/main" name="GaDOE-PowerPoint-WhiteTemplat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TaxCatchAll xmlns="1d496aed-39d0-4758-b3cf-4e4773287716"/>
    <PublishingExpirationDate xmlns="http://schemas.microsoft.com/sharepoint/v3" xsi:nil="true"/>
    <PublishingStartDate xmlns="http://schemas.microsoft.com/sharepoint/v3"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26A25B6E7437D643BEAAC06D495827D4" ma:contentTypeVersion="1" ma:contentTypeDescription="Create a new document." ma:contentTypeScope="" ma:versionID="66569ed78ef03d9940b56cdcaa4b98c3">
  <xsd:schema xmlns:xsd="http://www.w3.org/2001/XMLSchema" xmlns:xs="http://www.w3.org/2001/XMLSchema" xmlns:p="http://schemas.microsoft.com/office/2006/metadata/properties" xmlns:ns1="http://schemas.microsoft.com/sharepoint/v3" xmlns:ns2="1d496aed-39d0-4758-b3cf-4e4773287716" targetNamespace="http://schemas.microsoft.com/office/2006/metadata/properties" ma:root="true" ma:fieldsID="e0a227e79e5b6307bbf1572d7d772b37" ns1:_="" ns2:_="">
    <xsd:import namespace="http://schemas.microsoft.com/sharepoint/v3"/>
    <xsd:import namespace="1d496aed-39d0-4758-b3cf-4e4773287716"/>
    <xsd:element name="properties">
      <xsd:complexType>
        <xsd:sequence>
          <xsd:element name="documentManagement">
            <xsd:complexType>
              <xsd:all>
                <xsd:element ref="ns2:TaxCatchAll" minOccurs="0"/>
                <xsd:element ref="ns2:TaxCatchAllLabel" minOccurs="0"/>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10" nillable="true" ma:displayName="Scheduling Start Date" ma:description="" ma:internalName="PublishingStartDate">
      <xsd:simpleType>
        <xsd:restriction base="dms:Unknown"/>
      </xsd:simpleType>
    </xsd:element>
    <xsd:element name="PublishingExpirationDate" ma:index="11" nillable="true" ma:displayName="Scheduling End Date" ma:description=""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1d496aed-39d0-4758-b3cf-4e4773287716" elementFormDefault="qualified">
    <xsd:import namespace="http://schemas.microsoft.com/office/2006/documentManagement/types"/>
    <xsd:import namespace="http://schemas.microsoft.com/office/infopath/2007/PartnerControls"/>
    <xsd:element name="TaxCatchAll" ma:index="8" nillable="true" ma:displayName="Taxonomy Catch All Column" ma:description="" ma:hidden="true" ma:list="{c9dd594f-b3c3-485c-979e-10fa5fdd8c85}" ma:internalName="TaxCatchAll" ma:showField="CatchAllData" ma:web="f9e61c99-8b37-4962-a864-d7fde1b0d03b">
      <xsd:complexType>
        <xsd:complexContent>
          <xsd:extension base="dms:MultiChoiceLookup">
            <xsd:sequence>
              <xsd:element name="Value" type="dms:Lookup" maxOccurs="unbounded" minOccurs="0" nillable="true"/>
            </xsd:sequence>
          </xsd:extension>
        </xsd:complexContent>
      </xsd:complexType>
    </xsd:element>
    <xsd:element name="TaxCatchAllLabel" ma:index="9" nillable="true" ma:displayName="Taxonomy Catch All Column1" ma:description="" ma:hidden="true" ma:list="{c9dd594f-b3c3-485c-979e-10fa5fdd8c85}" ma:internalName="TaxCatchAllLabel" ma:readOnly="true" ma:showField="CatchAllDataLabel" ma:web="f9e61c99-8b37-4962-a864-d7fde1b0d03b">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907CE9CF-3F7C-4BCC-9655-1E263A698BBF}"/>
</file>

<file path=customXml/itemProps2.xml><?xml version="1.0" encoding="utf-8"?>
<ds:datastoreItem xmlns:ds="http://schemas.openxmlformats.org/officeDocument/2006/customXml" ds:itemID="{57CC8231-0D79-4CBE-A9A0-E4F705D62B47}"/>
</file>

<file path=customXml/itemProps3.xml><?xml version="1.0" encoding="utf-8"?>
<ds:datastoreItem xmlns:ds="http://schemas.openxmlformats.org/officeDocument/2006/customXml" ds:itemID="{1815812D-7AFB-4ECE-8C95-38C1D8930015}"/>
</file>

<file path=docProps/app.xml><?xml version="1.0" encoding="utf-8"?>
<Properties xmlns="http://schemas.openxmlformats.org/officeDocument/2006/extended-properties" xmlns:vt="http://schemas.openxmlformats.org/officeDocument/2006/docPropsVTypes">
  <Template>GaDOE-PowerPoint-WhiteTemplate</Template>
  <TotalTime>340</TotalTime>
  <Words>3325</Words>
  <Application>Microsoft Office PowerPoint</Application>
  <PresentationFormat>On-screen Show (4:3)</PresentationFormat>
  <Paragraphs>492</Paragraphs>
  <Slides>72</Slides>
  <Notes>1</Notes>
  <HiddenSlides>0</HiddenSlides>
  <MMClips>0</MMClips>
  <ScaleCrop>false</ScaleCrop>
  <HeadingPairs>
    <vt:vector size="4" baseType="variant">
      <vt:variant>
        <vt:lpstr>Theme</vt:lpstr>
      </vt:variant>
      <vt:variant>
        <vt:i4>1</vt:i4>
      </vt:variant>
      <vt:variant>
        <vt:lpstr>Slide Titles</vt:lpstr>
      </vt:variant>
      <vt:variant>
        <vt:i4>72</vt:i4>
      </vt:variant>
    </vt:vector>
  </HeadingPairs>
  <TitlesOfParts>
    <vt:vector size="73" baseType="lpstr">
      <vt:lpstr>GaDOE-PowerPoint-WhiteTemplate</vt:lpstr>
      <vt:lpstr>Determining Your Eligible Attendance Areas and Ensuring Correct Rank Order of Schools (CEP, FLP, Title I)</vt:lpstr>
      <vt:lpstr>Presenters</vt:lpstr>
      <vt:lpstr>PowerPoint Presentation</vt:lpstr>
      <vt:lpstr>Purpose</vt:lpstr>
      <vt:lpstr>Agenda</vt:lpstr>
      <vt:lpstr>Definitions</vt:lpstr>
      <vt:lpstr>Requirements</vt:lpstr>
      <vt:lpstr>Poverty Measure</vt:lpstr>
      <vt:lpstr>Poverty Measure</vt:lpstr>
      <vt:lpstr>Poverty Measure</vt:lpstr>
      <vt:lpstr>For Schools Using the  FRM Applications</vt:lpstr>
      <vt:lpstr>Enrollment Data</vt:lpstr>
      <vt:lpstr>Poverty Data</vt:lpstr>
      <vt:lpstr>Where Do I Enter  the Information?</vt:lpstr>
      <vt:lpstr>What if attendance  zones change?</vt:lpstr>
      <vt:lpstr>Redistricting  Attendance Zones</vt:lpstr>
      <vt:lpstr>Redistricting Attendance Zones</vt:lpstr>
      <vt:lpstr>Rank Order</vt:lpstr>
      <vt:lpstr>Rank Order</vt:lpstr>
      <vt:lpstr>Rank Order</vt:lpstr>
      <vt:lpstr>Rank Order</vt:lpstr>
      <vt:lpstr>Rank Order</vt:lpstr>
      <vt:lpstr>Grade Span  Grouping Defined</vt:lpstr>
      <vt:lpstr>Grade Span Grouping</vt:lpstr>
      <vt:lpstr>Exception to Rank Order</vt:lpstr>
      <vt:lpstr>35 Percent Rule</vt:lpstr>
      <vt:lpstr>Grandfather Clause</vt:lpstr>
      <vt:lpstr>Examples</vt:lpstr>
      <vt:lpstr> Allocating Title I Funds to Participating Areas and Schools </vt:lpstr>
      <vt:lpstr> Allocating Title I Funds to Participating Areas and Schools </vt:lpstr>
      <vt:lpstr> Allocating Title I Funds to Participating Areas and Schools </vt:lpstr>
      <vt:lpstr>Allocating Title I funds to Participating Areas and Schools </vt:lpstr>
      <vt:lpstr>Allocating Title I funds to Participating Areas and Schools </vt:lpstr>
      <vt:lpstr>Allocating Title I funds to Participating Areas and Schools </vt:lpstr>
      <vt:lpstr>Allocating Title I funds to Participating Areas and Schools </vt:lpstr>
      <vt:lpstr>Examples of Ranking</vt:lpstr>
      <vt:lpstr>Feeder Patterns</vt:lpstr>
      <vt:lpstr>Feeder Patterns</vt:lpstr>
      <vt:lpstr>Feeder Patterns</vt:lpstr>
      <vt:lpstr>125-Percent Rule</vt:lpstr>
      <vt:lpstr>125-Percent Rule</vt:lpstr>
      <vt:lpstr>125-Percent Rule</vt:lpstr>
      <vt:lpstr>125-Percent Rule</vt:lpstr>
      <vt:lpstr>The Community Eligibility Provision and Title I, Part A</vt:lpstr>
      <vt:lpstr> Healthy, Hunger-Free Kids Act of 2010 (Act) </vt:lpstr>
      <vt:lpstr>Community  Eligibility Provision</vt:lpstr>
      <vt:lpstr>Community  Eligibility Provision</vt:lpstr>
      <vt:lpstr>Community  Eligibility Provision</vt:lpstr>
      <vt:lpstr>Community  Eligibility Provision</vt:lpstr>
      <vt:lpstr>Community  Eligibility Provision </vt:lpstr>
      <vt:lpstr>Community  Eligibility Provision</vt:lpstr>
      <vt:lpstr>Community  Eligibility Provision</vt:lpstr>
      <vt:lpstr>Identified Students</vt:lpstr>
      <vt:lpstr>Identified Students</vt:lpstr>
      <vt:lpstr>Eligibility Threshold</vt:lpstr>
      <vt:lpstr>Poverty Data Collection</vt:lpstr>
      <vt:lpstr>Poverty Measure  for Title I, Part A</vt:lpstr>
      <vt:lpstr>Example Within-District Title I Allocations for a Local Educational Agency with a Combination  of Community Eligibility Schools and Non-Community Eligibility Schools </vt:lpstr>
      <vt:lpstr>Things That Have not Changed</vt:lpstr>
      <vt:lpstr>Questions to Pursue Individually in the Non-Regulatory Guidance </vt:lpstr>
      <vt:lpstr>Questions to Pursue Individually  in the Non-Regulatory Guidance </vt:lpstr>
      <vt:lpstr>Questions to Pursue Individually  in the Non-Regulatory Guidance </vt:lpstr>
      <vt:lpstr>Questions to Pursue Individually  in the Non-Regulatory Guidance </vt:lpstr>
      <vt:lpstr>Questions to Pursue Individually  in the Non-Regulatory Guidance </vt:lpstr>
      <vt:lpstr>Questions to Pursue Individually  in the Non-Regulatory Guidance </vt:lpstr>
      <vt:lpstr>Questions to Pursue Individually  in the Non-Regulatory Guidance </vt:lpstr>
      <vt:lpstr>Questions to Pursue Individually in the Non-Regulatory Guidance </vt:lpstr>
      <vt:lpstr>Questions and Answers</vt:lpstr>
      <vt:lpstr>Presenters</vt:lpstr>
      <vt:lpstr>PowerPoint Presentation</vt:lpstr>
      <vt:lpstr>PowerPoint Presentation</vt:lpstr>
      <vt:lpstr>Determining Your Eligible Attendance Areas and Ensuring Correct Rank Order of Schools (CEP, FLP, Title I)</vt:lpstr>
    </vt:vector>
  </TitlesOfParts>
  <Company>Georgia Department of Education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GaDOE</dc:creator>
  <cp:lastModifiedBy>LENOVO USER</cp:lastModifiedBy>
  <cp:revision>47</cp:revision>
  <cp:lastPrinted>2015-05-15T19:50:17Z</cp:lastPrinted>
  <dcterms:created xsi:type="dcterms:W3CDTF">2015-02-05T03:09:08Z</dcterms:created>
  <dcterms:modified xsi:type="dcterms:W3CDTF">2015-05-25T17:05:12Z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0x01010026A25B6E7437D643BEAAC06D495827D4</vt:lpwstr>
  </property>
  <property fmtid="{D5CDD505-2E9C-101B-9397-08002B2CF9AE}" pid="3" name="TemplateUrl">
    <vt:lpwstr/>
  </property>
  <property fmtid="{D5CDD505-2E9C-101B-9397-08002B2CF9AE}" pid="4" name="Order">
    <vt:r8>141500</vt:r8>
  </property>
  <property fmtid="{D5CDD505-2E9C-101B-9397-08002B2CF9AE}" pid="5" name="xd_Signature">
    <vt:bool>false</vt:bool>
  </property>
  <property fmtid="{D5CDD505-2E9C-101B-9397-08002B2CF9AE}" pid="6" name="xd_ProgID">
    <vt:lpwstr/>
  </property>
  <property fmtid="{D5CDD505-2E9C-101B-9397-08002B2CF9AE}" pid="7" name="_SourceUrl">
    <vt:lpwstr/>
  </property>
  <property fmtid="{D5CDD505-2E9C-101B-9397-08002B2CF9AE}" pid="8" name="_SharedFileIndex">
    <vt:lpwstr/>
  </property>
  <property fmtid="{D5CDD505-2E9C-101B-9397-08002B2CF9AE}" pid="9" name="Page">
    <vt:lpwstr/>
  </property>
  <property fmtid="{D5CDD505-2E9C-101B-9397-08002B2CF9AE}" pid="10" name="Page SubHeader">
    <vt:lpwstr/>
  </property>
</Properties>
</file>