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6"/>
  </p:notesMasterIdLst>
  <p:handoutMasterIdLst>
    <p:handoutMasterId r:id="rId77"/>
  </p:handoutMasterIdLst>
  <p:sldIdLst>
    <p:sldId id="389" r:id="rId5"/>
    <p:sldId id="394" r:id="rId6"/>
    <p:sldId id="391" r:id="rId7"/>
    <p:sldId id="384" r:id="rId8"/>
    <p:sldId id="261" r:id="rId9"/>
    <p:sldId id="262" r:id="rId10"/>
    <p:sldId id="386" r:id="rId11"/>
    <p:sldId id="387" r:id="rId12"/>
    <p:sldId id="265" r:id="rId13"/>
    <p:sldId id="335" r:id="rId14"/>
    <p:sldId id="407" r:id="rId15"/>
    <p:sldId id="267" r:id="rId16"/>
    <p:sldId id="268" r:id="rId17"/>
    <p:sldId id="330" r:id="rId18"/>
    <p:sldId id="331" r:id="rId19"/>
    <p:sldId id="332" r:id="rId20"/>
    <p:sldId id="273" r:id="rId21"/>
    <p:sldId id="333" r:id="rId22"/>
    <p:sldId id="408" r:id="rId23"/>
    <p:sldId id="334" r:id="rId24"/>
    <p:sldId id="276" r:id="rId25"/>
    <p:sldId id="342" r:id="rId26"/>
    <p:sldId id="348" r:id="rId27"/>
    <p:sldId id="349" r:id="rId28"/>
    <p:sldId id="343" r:id="rId29"/>
    <p:sldId id="404" r:id="rId30"/>
    <p:sldId id="398" r:id="rId31"/>
    <p:sldId id="344" r:id="rId32"/>
    <p:sldId id="345" r:id="rId33"/>
    <p:sldId id="350" r:id="rId34"/>
    <p:sldId id="405" r:id="rId35"/>
    <p:sldId id="406" r:id="rId36"/>
    <p:sldId id="403" r:id="rId37"/>
    <p:sldId id="352" r:id="rId38"/>
    <p:sldId id="353" r:id="rId39"/>
    <p:sldId id="354" r:id="rId40"/>
    <p:sldId id="355" r:id="rId41"/>
    <p:sldId id="299" r:id="rId42"/>
    <p:sldId id="357" r:id="rId43"/>
    <p:sldId id="358" r:id="rId44"/>
    <p:sldId id="360" r:id="rId45"/>
    <p:sldId id="302" r:id="rId46"/>
    <p:sldId id="361" r:id="rId47"/>
    <p:sldId id="362" r:id="rId48"/>
    <p:sldId id="363" r:id="rId49"/>
    <p:sldId id="364" r:id="rId50"/>
    <p:sldId id="365" r:id="rId51"/>
    <p:sldId id="366" r:id="rId52"/>
    <p:sldId id="367" r:id="rId53"/>
    <p:sldId id="310" r:id="rId54"/>
    <p:sldId id="368" r:id="rId55"/>
    <p:sldId id="369" r:id="rId56"/>
    <p:sldId id="313" r:id="rId57"/>
    <p:sldId id="370" r:id="rId58"/>
    <p:sldId id="371" r:id="rId59"/>
    <p:sldId id="316" r:id="rId60"/>
    <p:sldId id="372" r:id="rId61"/>
    <p:sldId id="373" r:id="rId62"/>
    <p:sldId id="374" r:id="rId63"/>
    <p:sldId id="375" r:id="rId64"/>
    <p:sldId id="376" r:id="rId65"/>
    <p:sldId id="377" r:id="rId66"/>
    <p:sldId id="378" r:id="rId67"/>
    <p:sldId id="379" r:id="rId68"/>
    <p:sldId id="380" r:id="rId69"/>
    <p:sldId id="381" r:id="rId70"/>
    <p:sldId id="327" r:id="rId71"/>
    <p:sldId id="395" r:id="rId72"/>
    <p:sldId id="396" r:id="rId73"/>
    <p:sldId id="392" r:id="rId74"/>
    <p:sldId id="393" r:id="rId7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78053" autoAdjust="0"/>
  </p:normalViewPr>
  <p:slideViewPr>
    <p:cSldViewPr snapToGrid="0">
      <p:cViewPr varScale="1">
        <p:scale>
          <a:sx n="67" d="100"/>
          <a:sy n="67" d="100"/>
        </p:scale>
        <p:origin x="-1860" y="-102"/>
      </p:cViewPr>
      <p:guideLst>
        <p:guide orient="horz" pos="2160"/>
        <p:guide pos="2880"/>
      </p:guideLst>
    </p:cSldViewPr>
  </p:slideViewPr>
  <p:outlineViewPr>
    <p:cViewPr>
      <p:scale>
        <a:sx n="33" d="100"/>
        <a:sy n="33" d="100"/>
      </p:scale>
      <p:origin x="0" y="7339"/>
    </p:cViewPr>
  </p:outlineViewPr>
  <p:notesTextViewPr>
    <p:cViewPr>
      <p:scale>
        <a:sx n="1" d="1"/>
        <a:sy n="1" d="1"/>
      </p:scale>
      <p:origin x="0" y="0"/>
    </p:cViewPr>
  </p:notesTextViewPr>
  <p:sorterViewPr>
    <p:cViewPr>
      <p:scale>
        <a:sx n="100" d="100"/>
        <a:sy n="100" d="100"/>
      </p:scale>
      <p:origin x="0" y="8602"/>
    </p:cViewPr>
  </p:sorterViewPr>
  <p:notesViewPr>
    <p:cSldViewPr snapToGrid="0">
      <p:cViewPr varScale="1">
        <p:scale>
          <a:sx n="51" d="100"/>
          <a:sy n="51" d="100"/>
        </p:scale>
        <p:origin x="-2717"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21BBD46-9143-4187-BA2C-E6E227CEE927}" type="datetimeFigureOut">
              <a:rPr lang="en-US" smtClean="0"/>
              <a:t>5/25/2015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4C6322F-0B5B-46CB-9437-1F92B8516D0E}" type="slidenum">
              <a:rPr lang="en-US" smtClean="0"/>
              <a:t>‹#›</a:t>
            </a:fld>
            <a:endParaRPr lang="en-US" dirty="0"/>
          </a:p>
        </p:txBody>
      </p:sp>
    </p:spTree>
    <p:extLst>
      <p:ext uri="{BB962C8B-B14F-4D97-AF65-F5344CB8AC3E}">
        <p14:creationId xmlns:p14="http://schemas.microsoft.com/office/powerpoint/2010/main" val="25381766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920A2268-5F9E-4598-8216-148EECA2BC99}" type="datetimeFigureOut">
              <a:rPr lang="en-US"/>
              <a:pPr>
                <a:defRPr/>
              </a:pPr>
              <a:t>5/25/2015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47AC21D-1A88-46B9-9E58-5F6733BC4520}" type="slidenum">
              <a:rPr lang="en-US"/>
              <a:pPr>
                <a:defRPr/>
              </a:pPr>
              <a:t>‹#›</a:t>
            </a:fld>
            <a:endParaRPr lang="en-US" dirty="0"/>
          </a:p>
        </p:txBody>
      </p:sp>
    </p:spTree>
    <p:extLst>
      <p:ext uri="{BB962C8B-B14F-4D97-AF65-F5344CB8AC3E}">
        <p14:creationId xmlns:p14="http://schemas.microsoft.com/office/powerpoint/2010/main" val="3724418004"/>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24" eaLnBrk="0" hangingPunct="0">
              <a:defRPr sz="1200">
                <a:solidFill>
                  <a:srgbClr val="5F5F5F"/>
                </a:solidFill>
                <a:latin typeface="Arial" charset="0"/>
              </a:defRPr>
            </a:lvl1pPr>
            <a:lvl2pPr marL="742909" indent="-285734" defTabSz="930224" eaLnBrk="0" hangingPunct="0">
              <a:defRPr sz="1200">
                <a:solidFill>
                  <a:srgbClr val="5F5F5F"/>
                </a:solidFill>
                <a:latin typeface="Arial" charset="0"/>
              </a:defRPr>
            </a:lvl2pPr>
            <a:lvl3pPr marL="1142937" indent="-228587" defTabSz="930224" eaLnBrk="0" hangingPunct="0">
              <a:defRPr sz="1200">
                <a:solidFill>
                  <a:srgbClr val="5F5F5F"/>
                </a:solidFill>
                <a:latin typeface="Arial" charset="0"/>
              </a:defRPr>
            </a:lvl3pPr>
            <a:lvl4pPr marL="1600111" indent="-228587" defTabSz="930224" eaLnBrk="0" hangingPunct="0">
              <a:defRPr sz="1200">
                <a:solidFill>
                  <a:srgbClr val="5F5F5F"/>
                </a:solidFill>
                <a:latin typeface="Arial" charset="0"/>
              </a:defRPr>
            </a:lvl4pPr>
            <a:lvl5pPr marL="2057287" indent="-228587" defTabSz="930224" eaLnBrk="0" hangingPunct="0">
              <a:defRPr sz="1200">
                <a:solidFill>
                  <a:srgbClr val="5F5F5F"/>
                </a:solidFill>
                <a:latin typeface="Arial" charset="0"/>
              </a:defRPr>
            </a:lvl5pPr>
            <a:lvl6pPr marL="2514461" indent="-228587" defTabSz="930224" eaLnBrk="0" fontAlgn="base" hangingPunct="0">
              <a:spcBef>
                <a:spcPct val="0"/>
              </a:spcBef>
              <a:spcAft>
                <a:spcPct val="0"/>
              </a:spcAft>
              <a:defRPr sz="1200">
                <a:solidFill>
                  <a:srgbClr val="5F5F5F"/>
                </a:solidFill>
                <a:latin typeface="Arial" charset="0"/>
              </a:defRPr>
            </a:lvl6pPr>
            <a:lvl7pPr marL="2971635" indent="-228587" defTabSz="930224" eaLnBrk="0" fontAlgn="base" hangingPunct="0">
              <a:spcBef>
                <a:spcPct val="0"/>
              </a:spcBef>
              <a:spcAft>
                <a:spcPct val="0"/>
              </a:spcAft>
              <a:defRPr sz="1200">
                <a:solidFill>
                  <a:srgbClr val="5F5F5F"/>
                </a:solidFill>
                <a:latin typeface="Arial" charset="0"/>
              </a:defRPr>
            </a:lvl7pPr>
            <a:lvl8pPr marL="3428811" indent="-228587" defTabSz="930224" eaLnBrk="0" fontAlgn="base" hangingPunct="0">
              <a:spcBef>
                <a:spcPct val="0"/>
              </a:spcBef>
              <a:spcAft>
                <a:spcPct val="0"/>
              </a:spcAft>
              <a:defRPr sz="1200">
                <a:solidFill>
                  <a:srgbClr val="5F5F5F"/>
                </a:solidFill>
                <a:latin typeface="Arial" charset="0"/>
              </a:defRPr>
            </a:lvl8pPr>
            <a:lvl9pPr marL="3885985" indent="-228587" defTabSz="930224" eaLnBrk="0" fontAlgn="base" hangingPunct="0">
              <a:spcBef>
                <a:spcPct val="0"/>
              </a:spcBef>
              <a:spcAft>
                <a:spcPct val="0"/>
              </a:spcAft>
              <a:defRPr sz="1200">
                <a:solidFill>
                  <a:srgbClr val="5F5F5F"/>
                </a:solidFill>
                <a:latin typeface="Arial" charset="0"/>
              </a:defRPr>
            </a:lvl9pPr>
          </a:lstStyle>
          <a:p>
            <a:fld id="{82EA0025-E44A-422A-88AB-1407C2EF28BA}" type="slidenum">
              <a:rPr lang="en-US" sz="1300">
                <a:solidFill>
                  <a:schemeClr val="tx1"/>
                </a:solidFill>
                <a:latin typeface="Times" pitchFamily="18" charset="0"/>
              </a:rPr>
              <a:pPr/>
              <a:t>2</a:t>
            </a:fld>
            <a:endParaRPr lang="en-US" sz="1300" dirty="0">
              <a:solidFill>
                <a:schemeClr val="tx1"/>
              </a:solidFill>
              <a:latin typeface="Times"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89983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D14E5E99-6B25-407C-BAEC-C548A7FADE82}" type="slidenum">
              <a:rPr lang="en-US" smtClean="0"/>
              <a:pPr>
                <a:defRPr/>
              </a:pPr>
              <a:t>6</a:t>
            </a:fld>
            <a:endParaRPr lang="en-US" dirty="0"/>
          </a:p>
        </p:txBody>
      </p:sp>
    </p:spTree>
    <p:extLst>
      <p:ext uri="{BB962C8B-B14F-4D97-AF65-F5344CB8AC3E}">
        <p14:creationId xmlns:p14="http://schemas.microsoft.com/office/powerpoint/2010/main" val="1477076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D14E5E99-6B25-407C-BAEC-C548A7FADE82}" type="slidenum">
              <a:rPr lang="en-US" smtClean="0"/>
              <a:pPr>
                <a:defRPr/>
              </a:pPr>
              <a:t>7</a:t>
            </a:fld>
            <a:endParaRPr lang="en-US" dirty="0"/>
          </a:p>
        </p:txBody>
      </p:sp>
    </p:spTree>
    <p:extLst>
      <p:ext uri="{BB962C8B-B14F-4D97-AF65-F5344CB8AC3E}">
        <p14:creationId xmlns:p14="http://schemas.microsoft.com/office/powerpoint/2010/main" val="1761053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D14E5E99-6B25-407C-BAEC-C548A7FADE82}" type="slidenum">
              <a:rPr lang="en-US" smtClean="0"/>
              <a:pPr>
                <a:defRPr/>
              </a:pPr>
              <a:t>8</a:t>
            </a:fld>
            <a:endParaRPr lang="en-US" dirty="0"/>
          </a:p>
        </p:txBody>
      </p:sp>
    </p:spTree>
    <p:extLst>
      <p:ext uri="{BB962C8B-B14F-4D97-AF65-F5344CB8AC3E}">
        <p14:creationId xmlns:p14="http://schemas.microsoft.com/office/powerpoint/2010/main" val="3120243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24" eaLnBrk="0" hangingPunct="0">
              <a:defRPr sz="1200">
                <a:solidFill>
                  <a:srgbClr val="5F5F5F"/>
                </a:solidFill>
                <a:latin typeface="Arial" charset="0"/>
              </a:defRPr>
            </a:lvl1pPr>
            <a:lvl2pPr marL="742909" indent="-285734" defTabSz="930224" eaLnBrk="0" hangingPunct="0">
              <a:defRPr sz="1200">
                <a:solidFill>
                  <a:srgbClr val="5F5F5F"/>
                </a:solidFill>
                <a:latin typeface="Arial" charset="0"/>
              </a:defRPr>
            </a:lvl2pPr>
            <a:lvl3pPr marL="1142937" indent="-228587" defTabSz="930224" eaLnBrk="0" hangingPunct="0">
              <a:defRPr sz="1200">
                <a:solidFill>
                  <a:srgbClr val="5F5F5F"/>
                </a:solidFill>
                <a:latin typeface="Arial" charset="0"/>
              </a:defRPr>
            </a:lvl3pPr>
            <a:lvl4pPr marL="1600111" indent="-228587" defTabSz="930224" eaLnBrk="0" hangingPunct="0">
              <a:defRPr sz="1200">
                <a:solidFill>
                  <a:srgbClr val="5F5F5F"/>
                </a:solidFill>
                <a:latin typeface="Arial" charset="0"/>
              </a:defRPr>
            </a:lvl4pPr>
            <a:lvl5pPr marL="2057287" indent="-228587" defTabSz="930224" eaLnBrk="0" hangingPunct="0">
              <a:defRPr sz="1200">
                <a:solidFill>
                  <a:srgbClr val="5F5F5F"/>
                </a:solidFill>
                <a:latin typeface="Arial" charset="0"/>
              </a:defRPr>
            </a:lvl5pPr>
            <a:lvl6pPr marL="2514461" indent="-228587" defTabSz="930224" eaLnBrk="0" fontAlgn="base" hangingPunct="0">
              <a:spcBef>
                <a:spcPct val="0"/>
              </a:spcBef>
              <a:spcAft>
                <a:spcPct val="0"/>
              </a:spcAft>
              <a:defRPr sz="1200">
                <a:solidFill>
                  <a:srgbClr val="5F5F5F"/>
                </a:solidFill>
                <a:latin typeface="Arial" charset="0"/>
              </a:defRPr>
            </a:lvl6pPr>
            <a:lvl7pPr marL="2971635" indent="-228587" defTabSz="930224" eaLnBrk="0" fontAlgn="base" hangingPunct="0">
              <a:spcBef>
                <a:spcPct val="0"/>
              </a:spcBef>
              <a:spcAft>
                <a:spcPct val="0"/>
              </a:spcAft>
              <a:defRPr sz="1200">
                <a:solidFill>
                  <a:srgbClr val="5F5F5F"/>
                </a:solidFill>
                <a:latin typeface="Arial" charset="0"/>
              </a:defRPr>
            </a:lvl7pPr>
            <a:lvl8pPr marL="3428811" indent="-228587" defTabSz="930224" eaLnBrk="0" fontAlgn="base" hangingPunct="0">
              <a:spcBef>
                <a:spcPct val="0"/>
              </a:spcBef>
              <a:spcAft>
                <a:spcPct val="0"/>
              </a:spcAft>
              <a:defRPr sz="1200">
                <a:solidFill>
                  <a:srgbClr val="5F5F5F"/>
                </a:solidFill>
                <a:latin typeface="Arial" charset="0"/>
              </a:defRPr>
            </a:lvl8pPr>
            <a:lvl9pPr marL="3885985" indent="-228587" defTabSz="930224" eaLnBrk="0" fontAlgn="base" hangingPunct="0">
              <a:spcBef>
                <a:spcPct val="0"/>
              </a:spcBef>
              <a:spcAft>
                <a:spcPct val="0"/>
              </a:spcAft>
              <a:defRPr sz="1200">
                <a:solidFill>
                  <a:srgbClr val="5F5F5F"/>
                </a:solidFill>
                <a:latin typeface="Arial" charset="0"/>
              </a:defRPr>
            </a:lvl9pPr>
          </a:lstStyle>
          <a:p>
            <a:fld id="{82EA0025-E44A-422A-88AB-1407C2EF28BA}" type="slidenum">
              <a:rPr lang="en-US" sz="1300">
                <a:solidFill>
                  <a:schemeClr val="tx1"/>
                </a:solidFill>
                <a:latin typeface="Times" pitchFamily="18" charset="0"/>
              </a:rPr>
              <a:pPr/>
              <a:t>70</a:t>
            </a:fld>
            <a:endParaRPr lang="en-US" sz="1300" dirty="0">
              <a:solidFill>
                <a:schemeClr val="tx1"/>
              </a:solidFill>
              <a:latin typeface="Times"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869851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5"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0" y="0"/>
            <a:ext cx="9144000" cy="10255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8"/>
          <p:cNvPicPr>
            <a:picLocks noChangeAspect="1"/>
          </p:cNvPicPr>
          <p:nvPr userDrawn="1"/>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5875"/>
            <a:ext cx="1978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userDrawn="1"/>
        </p:nvSpPr>
        <p:spPr>
          <a:xfrm>
            <a:off x="3157538" y="214313"/>
            <a:ext cx="5878512"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400" b="1" dirty="0" smtClean="0">
                <a:solidFill>
                  <a:schemeClr val="bg1"/>
                </a:solidFill>
              </a:rPr>
              <a:t>Richard Woods, Georgia’s School Superintendent</a:t>
            </a:r>
          </a:p>
          <a:p>
            <a:pPr algn="r" fontAlgn="auto">
              <a:spcBef>
                <a:spcPts val="0"/>
              </a:spcBef>
              <a:spcAft>
                <a:spcPts val="0"/>
              </a:spcAft>
              <a:defRPr/>
            </a:pPr>
            <a:r>
              <a:rPr lang="en-US" b="1" i="1" dirty="0" smtClean="0">
                <a:solidFill>
                  <a:schemeClr val="bg1"/>
                </a:solidFill>
              </a:rPr>
              <a:t>“Educating Georgia’s Future”</a:t>
            </a:r>
          </a:p>
          <a:p>
            <a:pPr algn="r" fontAlgn="auto">
              <a:spcBef>
                <a:spcPts val="0"/>
              </a:spcBef>
              <a:spcAft>
                <a:spcPts val="0"/>
              </a:spcAft>
              <a:defRPr/>
            </a:pPr>
            <a:r>
              <a:rPr lang="en-US" b="1" dirty="0" smtClean="0">
                <a:solidFill>
                  <a:schemeClr val="bg1"/>
                </a:solidFill>
              </a:rPr>
              <a:t>gadoe.org</a:t>
            </a:r>
            <a:endParaRPr lang="en-US" b="1" dirty="0">
              <a:solidFill>
                <a:schemeClr val="bg1"/>
              </a:solidFill>
            </a:endParaRPr>
          </a:p>
        </p:txBody>
      </p:sp>
      <p:sp>
        <p:nvSpPr>
          <p:cNvPr id="11" name="Rectangle 10"/>
          <p:cNvSpPr/>
          <p:nvPr userDrawn="1"/>
        </p:nvSpPr>
        <p:spPr>
          <a:xfrm flipV="1">
            <a:off x="0" y="1042988"/>
            <a:ext cx="9144000" cy="44450"/>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lgn="l">
              <a:defRPr sz="1200" smtClean="0">
                <a:solidFill>
                  <a:schemeClr val="bg1"/>
                </a:solidFill>
              </a:defRPr>
            </a:lvl1pPr>
          </a:lstStyle>
          <a:p>
            <a:pPr>
              <a:defRPr/>
            </a:pPr>
            <a:fld id="{C9A8FE6F-F8DC-4F62-9CCE-9B6CE6713922}" type="datetime1">
              <a:rPr lang="en-US"/>
              <a:pPr>
                <a:defRPr/>
              </a:pPr>
              <a:t>5/25/2015</a:t>
            </a:fld>
            <a:endParaRPr lang="en-US" dirty="0"/>
          </a:p>
        </p:txBody>
      </p:sp>
      <p:sp>
        <p:nvSpPr>
          <p:cNvPr id="13"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4"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EEC60DEC-383F-4563-875A-698044FB18BE}" type="slidenum">
              <a:rPr lang="en-US"/>
              <a:pPr>
                <a:defRPr/>
              </a:pPr>
              <a:t>‹#›</a:t>
            </a:fld>
            <a:endParaRPr lang="en-US" dirty="0"/>
          </a:p>
        </p:txBody>
      </p:sp>
    </p:spTree>
    <p:extLst>
      <p:ext uri="{BB962C8B-B14F-4D97-AF65-F5344CB8AC3E}">
        <p14:creationId xmlns:p14="http://schemas.microsoft.com/office/powerpoint/2010/main" val="62664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6"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7"/>
          <p:cNvPicPr>
            <a:picLocks noChangeAspect="1"/>
          </p:cNvPicPr>
          <p:nvPr userDrawn="1"/>
        </p:nvPicPr>
        <p:blipFill>
          <a:blip r:embed="rId3">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userDrawn="1"/>
        </p:nvSpPr>
        <p:spPr>
          <a:xfrm>
            <a:off x="7080250" y="1019175"/>
            <a:ext cx="2052638"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lgn="l">
              <a:defRPr sz="1200" smtClean="0">
                <a:solidFill>
                  <a:schemeClr val="bg1"/>
                </a:solidFill>
              </a:defRPr>
            </a:lvl1pPr>
          </a:lstStyle>
          <a:p>
            <a:pPr>
              <a:defRPr/>
            </a:pPr>
            <a:fld id="{5340CF1C-4A19-4776-97D6-23000AACFBBD}" type="datetime1">
              <a:rPr lang="en-US"/>
              <a:pPr>
                <a:defRPr/>
              </a:pPr>
              <a:t>5/25/2015</a:t>
            </a:fld>
            <a:endParaRPr lang="en-US" dirty="0"/>
          </a:p>
        </p:txBody>
      </p:sp>
      <p:sp>
        <p:nvSpPr>
          <p:cNvPr id="12"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3"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8E629804-DB81-4D61-99B0-BC1BEF002C3D}" type="slidenum">
              <a:rPr lang="en-US"/>
              <a:pPr>
                <a:defRPr/>
              </a:pPr>
              <a:t>‹#›</a:t>
            </a:fld>
            <a:endParaRPr lang="en-US" dirty="0"/>
          </a:p>
        </p:txBody>
      </p:sp>
    </p:spTree>
    <p:extLst>
      <p:ext uri="{BB962C8B-B14F-4D97-AF65-F5344CB8AC3E}">
        <p14:creationId xmlns:p14="http://schemas.microsoft.com/office/powerpoint/2010/main" val="90822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5"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7"/>
          <p:cNvPicPr>
            <a:picLocks noChangeAspect="1"/>
          </p:cNvPicPr>
          <p:nvPr userDrawn="1"/>
        </p:nvPicPr>
        <p:blipFill>
          <a:blip r:embed="rId3">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3"/>
          <p:cNvSpPr txBox="1">
            <a:spLocks/>
          </p:cNvSpPr>
          <p:nvPr userDrawn="1"/>
        </p:nvSpPr>
        <p:spPr>
          <a:xfrm>
            <a:off x="7054850" y="1019175"/>
            <a:ext cx="2078038"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10"/>
          </p:nvPr>
        </p:nvSpPr>
        <p:spPr/>
        <p:txBody>
          <a:bodyPr/>
          <a:lstStyle>
            <a:lvl1pPr algn="l">
              <a:defRPr sz="1200" smtClean="0">
                <a:solidFill>
                  <a:schemeClr val="bg1"/>
                </a:solidFill>
              </a:defRPr>
            </a:lvl1pPr>
          </a:lstStyle>
          <a:p>
            <a:pPr>
              <a:defRPr/>
            </a:pPr>
            <a:fld id="{FB1163B3-1D3D-4921-A83A-13DD3C4CBB00}" type="datetime1">
              <a:rPr lang="en-US"/>
              <a:pPr>
                <a:defRPr/>
              </a:pPr>
              <a:t>5/25/2015</a:t>
            </a:fld>
            <a:endParaRPr lang="en-US" dirty="0"/>
          </a:p>
        </p:txBody>
      </p:sp>
      <p:sp>
        <p:nvSpPr>
          <p:cNvPr id="11"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2"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53F60FE9-BD58-4187-93D9-CCC2A4AFEE9C}" type="slidenum">
              <a:rPr lang="en-US"/>
              <a:pPr>
                <a:defRPr/>
              </a:pPr>
              <a:t>‹#›</a:t>
            </a:fld>
            <a:endParaRPr lang="en-US" dirty="0"/>
          </a:p>
        </p:txBody>
      </p:sp>
    </p:spTree>
    <p:extLst>
      <p:ext uri="{BB962C8B-B14F-4D97-AF65-F5344CB8AC3E}">
        <p14:creationId xmlns:p14="http://schemas.microsoft.com/office/powerpoint/2010/main" val="117100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5"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lgn="l">
              <a:defRPr sz="1200" smtClean="0">
                <a:solidFill>
                  <a:schemeClr val="bg1"/>
                </a:solidFill>
              </a:defRPr>
            </a:lvl1pPr>
          </a:lstStyle>
          <a:p>
            <a:pPr>
              <a:defRPr/>
            </a:pPr>
            <a:fld id="{5D76869B-70A6-4ED1-891B-CBFBF3E452D1}" type="datetime1">
              <a:rPr lang="en-US"/>
              <a:pPr>
                <a:defRPr/>
              </a:pPr>
              <a:t>5/25/2015</a:t>
            </a:fld>
            <a:endParaRPr lang="en-US" dirty="0"/>
          </a:p>
        </p:txBody>
      </p:sp>
      <p:sp>
        <p:nvSpPr>
          <p:cNvPr id="9"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0"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CF0CF8CF-6939-41D4-8F1F-5DC6CE5780A1}" type="slidenum">
              <a:rPr lang="en-US"/>
              <a:pPr>
                <a:defRPr/>
              </a:pPr>
              <a:t>‹#›</a:t>
            </a:fld>
            <a:endParaRPr lang="en-US" dirty="0"/>
          </a:p>
        </p:txBody>
      </p:sp>
    </p:spTree>
    <p:extLst>
      <p:ext uri="{BB962C8B-B14F-4D97-AF65-F5344CB8AC3E}">
        <p14:creationId xmlns:p14="http://schemas.microsoft.com/office/powerpoint/2010/main" val="245498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5"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7"/>
          <p:cNvPicPr>
            <a:picLocks noChangeAspect="1"/>
          </p:cNvPicPr>
          <p:nvPr userDrawn="1"/>
        </p:nvPicPr>
        <p:blipFill>
          <a:blip r:embed="rId3">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3"/>
          <p:cNvSpPr txBox="1">
            <a:spLocks/>
          </p:cNvSpPr>
          <p:nvPr userDrawn="1"/>
        </p:nvSpPr>
        <p:spPr>
          <a:xfrm>
            <a:off x="7205663" y="1019175"/>
            <a:ext cx="1927225"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10"/>
          </p:nvPr>
        </p:nvSpPr>
        <p:spPr/>
        <p:txBody>
          <a:bodyPr/>
          <a:lstStyle>
            <a:lvl1pPr algn="l">
              <a:defRPr sz="1200" smtClean="0">
                <a:solidFill>
                  <a:schemeClr val="bg1"/>
                </a:solidFill>
              </a:defRPr>
            </a:lvl1pPr>
          </a:lstStyle>
          <a:p>
            <a:pPr>
              <a:defRPr/>
            </a:pPr>
            <a:fld id="{276EF5B8-9FBF-4A04-A4F4-BE2172933EF3}" type="datetime1">
              <a:rPr lang="en-US"/>
              <a:pPr>
                <a:defRPr/>
              </a:pPr>
              <a:t>5/25/2015</a:t>
            </a:fld>
            <a:endParaRPr lang="en-US" dirty="0"/>
          </a:p>
        </p:txBody>
      </p:sp>
      <p:sp>
        <p:nvSpPr>
          <p:cNvPr id="11"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2"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84195984-B3E5-4D34-9C04-E05E1C50AF5E}" type="slidenum">
              <a:rPr lang="en-US"/>
              <a:pPr>
                <a:defRPr/>
              </a:pPr>
              <a:t>‹#›</a:t>
            </a:fld>
            <a:endParaRPr lang="en-US" dirty="0"/>
          </a:p>
        </p:txBody>
      </p:sp>
    </p:spTree>
    <p:extLst>
      <p:ext uri="{BB962C8B-B14F-4D97-AF65-F5344CB8AC3E}">
        <p14:creationId xmlns:p14="http://schemas.microsoft.com/office/powerpoint/2010/main" val="392447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5"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0" y="0"/>
            <a:ext cx="9144000" cy="10255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8"/>
          <p:cNvPicPr>
            <a:picLocks noChangeAspect="1"/>
          </p:cNvPicPr>
          <p:nvPr userDrawn="1"/>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5875"/>
            <a:ext cx="1978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userDrawn="1"/>
        </p:nvSpPr>
        <p:spPr>
          <a:xfrm>
            <a:off x="3157538" y="214313"/>
            <a:ext cx="5878512"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400" b="1" dirty="0" smtClean="0">
                <a:solidFill>
                  <a:schemeClr val="bg1"/>
                </a:solidFill>
              </a:rPr>
              <a:t>Richard Woods, Georgia’s School Superintendent</a:t>
            </a:r>
          </a:p>
          <a:p>
            <a:pPr algn="r" fontAlgn="auto">
              <a:spcBef>
                <a:spcPts val="0"/>
              </a:spcBef>
              <a:spcAft>
                <a:spcPts val="0"/>
              </a:spcAft>
              <a:defRPr/>
            </a:pPr>
            <a:r>
              <a:rPr lang="en-US" b="1" i="1" dirty="0" smtClean="0">
                <a:solidFill>
                  <a:schemeClr val="bg1"/>
                </a:solidFill>
              </a:rPr>
              <a:t>“Educating Georgia’s Future”</a:t>
            </a:r>
          </a:p>
          <a:p>
            <a:pPr algn="r" fontAlgn="auto">
              <a:spcBef>
                <a:spcPts val="0"/>
              </a:spcBef>
              <a:spcAft>
                <a:spcPts val="0"/>
              </a:spcAft>
              <a:defRPr/>
            </a:pPr>
            <a:r>
              <a:rPr lang="en-US" b="1" dirty="0" smtClean="0">
                <a:solidFill>
                  <a:schemeClr val="bg1"/>
                </a:solidFill>
              </a:rPr>
              <a:t>gadoe.org</a:t>
            </a:r>
            <a:endParaRPr lang="en-US" b="1" dirty="0">
              <a:solidFill>
                <a:schemeClr val="bg1"/>
              </a:solidFill>
            </a:endParaRPr>
          </a:p>
        </p:txBody>
      </p:sp>
      <p:sp>
        <p:nvSpPr>
          <p:cNvPr id="11" name="Rectangle 10"/>
          <p:cNvSpPr/>
          <p:nvPr userDrawn="1"/>
        </p:nvSpPr>
        <p:spPr>
          <a:xfrm flipV="1">
            <a:off x="0" y="1042988"/>
            <a:ext cx="9144000" cy="44450"/>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2" name="Date Placeholder 3"/>
          <p:cNvSpPr>
            <a:spLocks noGrp="1"/>
          </p:cNvSpPr>
          <p:nvPr>
            <p:ph type="dt" sz="half" idx="10"/>
          </p:nvPr>
        </p:nvSpPr>
        <p:spPr/>
        <p:txBody>
          <a:bodyPr/>
          <a:lstStyle>
            <a:lvl1pPr algn="l">
              <a:defRPr sz="1200" smtClean="0">
                <a:solidFill>
                  <a:schemeClr val="bg1"/>
                </a:solidFill>
              </a:defRPr>
            </a:lvl1pPr>
          </a:lstStyle>
          <a:p>
            <a:pPr>
              <a:defRPr/>
            </a:pPr>
            <a:fld id="{211717F7-6720-4BDD-BBC9-DE52E9E13B7A}" type="datetime1">
              <a:rPr lang="en-US"/>
              <a:pPr>
                <a:defRPr/>
              </a:pPr>
              <a:t>5/25/2015</a:t>
            </a:fld>
            <a:endParaRPr lang="en-US" dirty="0"/>
          </a:p>
        </p:txBody>
      </p:sp>
      <p:sp>
        <p:nvSpPr>
          <p:cNvPr id="13"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4"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F8EBC3EF-7C3C-4392-BCA6-A6A80B0F1DD4}" type="slidenum">
              <a:rPr lang="en-US"/>
              <a:pPr>
                <a:defRPr/>
              </a:pPr>
              <a:t>‹#›</a:t>
            </a:fld>
            <a:endParaRPr lang="en-US" dirty="0"/>
          </a:p>
        </p:txBody>
      </p:sp>
    </p:spTree>
    <p:extLst>
      <p:ext uri="{BB962C8B-B14F-4D97-AF65-F5344CB8AC3E}">
        <p14:creationId xmlns:p14="http://schemas.microsoft.com/office/powerpoint/2010/main" val="42880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6"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7"/>
          <p:cNvPicPr>
            <a:picLocks noChangeAspect="1"/>
          </p:cNvPicPr>
          <p:nvPr userDrawn="1"/>
        </p:nvPicPr>
        <p:blipFill>
          <a:blip r:embed="rId3">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userDrawn="1"/>
        </p:nvSpPr>
        <p:spPr>
          <a:xfrm>
            <a:off x="7105650" y="1019175"/>
            <a:ext cx="2027238"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lgn="l">
              <a:defRPr sz="1200" smtClean="0">
                <a:solidFill>
                  <a:schemeClr val="bg1"/>
                </a:solidFill>
              </a:defRPr>
            </a:lvl1pPr>
          </a:lstStyle>
          <a:p>
            <a:pPr>
              <a:defRPr/>
            </a:pPr>
            <a:fld id="{D1306512-C466-40BF-8DE2-09A1EDF17F75}" type="datetime1">
              <a:rPr lang="en-US"/>
              <a:pPr>
                <a:defRPr/>
              </a:pPr>
              <a:t>5/25/2015</a:t>
            </a:fld>
            <a:endParaRPr lang="en-US" dirty="0"/>
          </a:p>
        </p:txBody>
      </p:sp>
      <p:sp>
        <p:nvSpPr>
          <p:cNvPr id="12"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3"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0A56199E-800A-4B96-8B03-004E61E79811}" type="slidenum">
              <a:rPr lang="en-US"/>
              <a:pPr>
                <a:defRPr/>
              </a:pPr>
              <a:t>‹#›</a:t>
            </a:fld>
            <a:endParaRPr lang="en-US" dirty="0"/>
          </a:p>
        </p:txBody>
      </p:sp>
    </p:spTree>
    <p:extLst>
      <p:ext uri="{BB962C8B-B14F-4D97-AF65-F5344CB8AC3E}">
        <p14:creationId xmlns:p14="http://schemas.microsoft.com/office/powerpoint/2010/main" val="10543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8"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Picture 17"/>
          <p:cNvPicPr>
            <a:picLocks noChangeAspect="1"/>
          </p:cNvPicPr>
          <p:nvPr userDrawn="1"/>
        </p:nvPicPr>
        <p:blipFill>
          <a:blip r:embed="rId3">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3"/>
          <p:cNvSpPr txBox="1">
            <a:spLocks/>
          </p:cNvSpPr>
          <p:nvPr userDrawn="1"/>
        </p:nvSpPr>
        <p:spPr>
          <a:xfrm>
            <a:off x="7080250" y="1019175"/>
            <a:ext cx="2052638"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3"/>
          <p:cNvSpPr>
            <a:spLocks noGrp="1"/>
          </p:cNvSpPr>
          <p:nvPr>
            <p:ph type="dt" sz="half" idx="10"/>
          </p:nvPr>
        </p:nvSpPr>
        <p:spPr/>
        <p:txBody>
          <a:bodyPr/>
          <a:lstStyle>
            <a:lvl1pPr algn="l">
              <a:defRPr sz="1200" smtClean="0">
                <a:solidFill>
                  <a:schemeClr val="bg1"/>
                </a:solidFill>
              </a:defRPr>
            </a:lvl1pPr>
          </a:lstStyle>
          <a:p>
            <a:pPr>
              <a:defRPr/>
            </a:pPr>
            <a:fld id="{5BB23DC2-062D-407E-9C05-313508012284}" type="datetime1">
              <a:rPr lang="en-US"/>
              <a:pPr>
                <a:defRPr/>
              </a:pPr>
              <a:t>5/25/2015</a:t>
            </a:fld>
            <a:endParaRPr lang="en-US" dirty="0"/>
          </a:p>
        </p:txBody>
      </p:sp>
      <p:sp>
        <p:nvSpPr>
          <p:cNvPr id="14"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5"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5EBF6048-9C7C-4C90-B5BE-7074925AFCF7}" type="slidenum">
              <a:rPr lang="en-US"/>
              <a:pPr>
                <a:defRPr/>
              </a:pPr>
              <a:t>‹#›</a:t>
            </a:fld>
            <a:endParaRPr lang="en-US" dirty="0"/>
          </a:p>
        </p:txBody>
      </p:sp>
    </p:spTree>
    <p:extLst>
      <p:ext uri="{BB962C8B-B14F-4D97-AF65-F5344CB8AC3E}">
        <p14:creationId xmlns:p14="http://schemas.microsoft.com/office/powerpoint/2010/main" val="120232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4"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7"/>
          <p:cNvPicPr>
            <a:picLocks noChangeAspect="1"/>
          </p:cNvPicPr>
          <p:nvPr userDrawn="1"/>
        </p:nvPicPr>
        <p:blipFill>
          <a:blip r:embed="rId3">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3"/>
          <p:cNvSpPr txBox="1">
            <a:spLocks/>
          </p:cNvSpPr>
          <p:nvPr userDrawn="1"/>
        </p:nvSpPr>
        <p:spPr>
          <a:xfrm>
            <a:off x="7062788" y="1019175"/>
            <a:ext cx="2070100"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9" name="Date Placeholder 3"/>
          <p:cNvSpPr>
            <a:spLocks noGrp="1"/>
          </p:cNvSpPr>
          <p:nvPr>
            <p:ph type="dt" sz="half" idx="10"/>
          </p:nvPr>
        </p:nvSpPr>
        <p:spPr/>
        <p:txBody>
          <a:bodyPr/>
          <a:lstStyle>
            <a:lvl1pPr algn="l">
              <a:defRPr sz="1200" smtClean="0">
                <a:solidFill>
                  <a:schemeClr val="bg1"/>
                </a:solidFill>
              </a:defRPr>
            </a:lvl1pPr>
          </a:lstStyle>
          <a:p>
            <a:pPr>
              <a:defRPr/>
            </a:pPr>
            <a:fld id="{60A72B10-DC12-4704-8EBF-D6574A445439}" type="datetime1">
              <a:rPr lang="en-US"/>
              <a:pPr>
                <a:defRPr/>
              </a:pPr>
              <a:t>5/25/2015</a:t>
            </a:fld>
            <a:endParaRPr lang="en-US" dirty="0"/>
          </a:p>
        </p:txBody>
      </p:sp>
      <p:sp>
        <p:nvSpPr>
          <p:cNvPr id="10"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1"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AEFBF07E-65B2-41FE-8FB1-650DAF935D32}" type="slidenum">
              <a:rPr lang="en-US"/>
              <a:pPr>
                <a:defRPr/>
              </a:pPr>
              <a:t>‹#›</a:t>
            </a:fld>
            <a:endParaRPr lang="en-US" dirty="0"/>
          </a:p>
        </p:txBody>
      </p:sp>
    </p:spTree>
    <p:extLst>
      <p:ext uri="{BB962C8B-B14F-4D97-AF65-F5344CB8AC3E}">
        <p14:creationId xmlns:p14="http://schemas.microsoft.com/office/powerpoint/2010/main" val="2099617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sp>
        <p:nvSpPr>
          <p:cNvPr id="3" name="Rectangle 2"/>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0" y="0"/>
            <a:ext cx="9144000" cy="10255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17"/>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15875"/>
            <a:ext cx="1978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3"/>
          <p:cNvSpPr txBox="1">
            <a:spLocks/>
          </p:cNvSpPr>
          <p:nvPr userDrawn="1"/>
        </p:nvSpPr>
        <p:spPr>
          <a:xfrm>
            <a:off x="3157538" y="214313"/>
            <a:ext cx="5878512"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400" b="1" dirty="0" smtClean="0">
                <a:solidFill>
                  <a:schemeClr val="bg1"/>
                </a:solidFill>
              </a:rPr>
              <a:t>Richard Woods, Georgia’s School Superintendent</a:t>
            </a:r>
          </a:p>
          <a:p>
            <a:pPr algn="r" fontAlgn="auto">
              <a:spcBef>
                <a:spcPts val="0"/>
              </a:spcBef>
              <a:spcAft>
                <a:spcPts val="0"/>
              </a:spcAft>
              <a:defRPr/>
            </a:pPr>
            <a:r>
              <a:rPr lang="en-US" b="1" i="1" dirty="0" smtClean="0">
                <a:solidFill>
                  <a:schemeClr val="bg1"/>
                </a:solidFill>
              </a:rPr>
              <a:t>“Educating Georgia’s Future”</a:t>
            </a:r>
          </a:p>
          <a:p>
            <a:pPr algn="r" fontAlgn="auto">
              <a:spcBef>
                <a:spcPts val="0"/>
              </a:spcBef>
              <a:spcAft>
                <a:spcPts val="0"/>
              </a:spcAft>
              <a:defRPr/>
            </a:pPr>
            <a:r>
              <a:rPr lang="en-US" b="1" dirty="0" smtClean="0">
                <a:solidFill>
                  <a:schemeClr val="bg1"/>
                </a:solidFill>
              </a:rPr>
              <a:t>gadoe.org</a:t>
            </a:r>
            <a:endParaRPr lang="en-US" b="1" dirty="0">
              <a:solidFill>
                <a:schemeClr val="bg1"/>
              </a:solidFill>
            </a:endParaRPr>
          </a:p>
        </p:txBody>
      </p:sp>
      <p:sp>
        <p:nvSpPr>
          <p:cNvPr id="8" name="Rectangle 7"/>
          <p:cNvSpPr/>
          <p:nvPr userDrawn="1"/>
        </p:nvSpPr>
        <p:spPr>
          <a:xfrm flipV="1">
            <a:off x="0" y="1042988"/>
            <a:ext cx="9144000" cy="44450"/>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2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a:spLocks noGrp="1"/>
          </p:cNvSpPr>
          <p:nvPr>
            <p:ph type="dt" sz="half" idx="10"/>
          </p:nvPr>
        </p:nvSpPr>
        <p:spPr/>
        <p:txBody>
          <a:bodyPr/>
          <a:lstStyle>
            <a:lvl1pPr algn="l">
              <a:defRPr sz="1200" smtClean="0">
                <a:solidFill>
                  <a:schemeClr val="bg1"/>
                </a:solidFill>
              </a:defRPr>
            </a:lvl1pPr>
          </a:lstStyle>
          <a:p>
            <a:pPr>
              <a:defRPr/>
            </a:pPr>
            <a:fld id="{D1B2D4D6-5CB3-4224-94A3-A491F8DBF6AF}" type="datetime1">
              <a:rPr lang="en-US"/>
              <a:pPr>
                <a:defRPr/>
              </a:pPr>
              <a:t>5/25/2015</a:t>
            </a:fld>
            <a:endParaRPr lang="en-US" dirty="0"/>
          </a:p>
        </p:txBody>
      </p:sp>
      <p:sp>
        <p:nvSpPr>
          <p:cNvPr id="11"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2"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5DA65EAD-6367-4B22-ABE5-F9B36FB4E6D7}" type="slidenum">
              <a:rPr lang="en-US"/>
              <a:pPr>
                <a:defRPr/>
              </a:pPr>
              <a:t>‹#›</a:t>
            </a:fld>
            <a:endParaRPr lang="en-US" dirty="0"/>
          </a:p>
        </p:txBody>
      </p:sp>
    </p:spTree>
    <p:extLst>
      <p:ext uri="{BB962C8B-B14F-4D97-AF65-F5344CB8AC3E}">
        <p14:creationId xmlns:p14="http://schemas.microsoft.com/office/powerpoint/2010/main" val="3360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8FF1356-102D-436D-885E-FB6A42A4EAD5}" type="datetime1">
              <a:rPr lang="en-US" smtClean="0"/>
              <a:pPr>
                <a:defRPr/>
              </a:pPr>
              <a:t>5/25/2015</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7E6715C-507B-4787-A7C9-33A5D7613DA6}" type="slidenum">
              <a:rPr lang="en-US" smtClean="0"/>
              <a:pPr>
                <a:defRPr/>
              </a:pPr>
              <a:t>‹#›</a:t>
            </a:fld>
            <a:endParaRPr lang="en-US" dirty="0"/>
          </a:p>
        </p:txBody>
      </p:sp>
    </p:spTree>
    <p:extLst>
      <p:ext uri="{BB962C8B-B14F-4D97-AF65-F5344CB8AC3E}">
        <p14:creationId xmlns:p14="http://schemas.microsoft.com/office/powerpoint/2010/main" val="172819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6"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7"/>
          <p:cNvPicPr>
            <a:picLocks noChangeAspect="1"/>
          </p:cNvPicPr>
          <p:nvPr userDrawn="1"/>
        </p:nvPicPr>
        <p:blipFill>
          <a:blip r:embed="rId3">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userDrawn="1"/>
        </p:nvSpPr>
        <p:spPr>
          <a:xfrm>
            <a:off x="7062788" y="1019175"/>
            <a:ext cx="2070100"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lgn="l">
              <a:defRPr sz="1200" smtClean="0">
                <a:solidFill>
                  <a:schemeClr val="bg1"/>
                </a:solidFill>
              </a:defRPr>
            </a:lvl1pPr>
          </a:lstStyle>
          <a:p>
            <a:pPr>
              <a:defRPr/>
            </a:pPr>
            <a:fld id="{FFD0916C-04EE-4571-958D-7531CC5A8927}" type="datetime1">
              <a:rPr lang="en-US"/>
              <a:pPr>
                <a:defRPr/>
              </a:pPr>
              <a:t>5/25/2015</a:t>
            </a:fld>
            <a:endParaRPr lang="en-US" dirty="0"/>
          </a:p>
        </p:txBody>
      </p:sp>
      <p:sp>
        <p:nvSpPr>
          <p:cNvPr id="12" name="Footer Placeholder 4"/>
          <p:cNvSpPr>
            <a:spLocks noGrp="1"/>
          </p:cNvSpPr>
          <p:nvPr>
            <p:ph type="ftr" sz="quarter" idx="11"/>
          </p:nvPr>
        </p:nvSpPr>
        <p:spPr/>
        <p:txBody>
          <a:bodyPr/>
          <a:lstStyle>
            <a:lvl1pPr algn="ctr">
              <a:defRPr sz="1200" dirty="0">
                <a:solidFill>
                  <a:schemeClr val="bg1"/>
                </a:solidFill>
              </a:defRPr>
            </a:lvl1pPr>
          </a:lstStyle>
          <a:p>
            <a:pPr>
              <a:defRPr/>
            </a:pPr>
            <a:endParaRPr lang="en-US" dirty="0"/>
          </a:p>
        </p:txBody>
      </p:sp>
      <p:sp>
        <p:nvSpPr>
          <p:cNvPr id="13" name="Slide Number Placeholder 5"/>
          <p:cNvSpPr>
            <a:spLocks noGrp="1"/>
          </p:cNvSpPr>
          <p:nvPr>
            <p:ph type="sldNum" sz="quarter" idx="12"/>
          </p:nvPr>
        </p:nvSpPr>
        <p:spPr/>
        <p:txBody>
          <a:bodyPr/>
          <a:lstStyle>
            <a:lvl1pPr algn="r">
              <a:defRPr sz="1200" smtClean="0">
                <a:solidFill>
                  <a:schemeClr val="bg1"/>
                </a:solidFill>
              </a:defRPr>
            </a:lvl1pPr>
          </a:lstStyle>
          <a:p>
            <a:pPr>
              <a:defRPr/>
            </a:pPr>
            <a:fld id="{AA4A89B5-E7B0-4B7C-8354-420EEB9B5F7E}" type="slidenum">
              <a:rPr lang="en-US"/>
              <a:pPr>
                <a:defRPr/>
              </a:pPr>
              <a:t>‹#›</a:t>
            </a:fld>
            <a:endParaRPr lang="en-US" dirty="0"/>
          </a:p>
        </p:txBody>
      </p:sp>
    </p:spTree>
    <p:extLst>
      <p:ext uri="{BB962C8B-B14F-4D97-AF65-F5344CB8AC3E}">
        <p14:creationId xmlns:p14="http://schemas.microsoft.com/office/powerpoint/2010/main" val="38249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26400"/>
              </a:solidFill>
            </a:endParaRPr>
          </a:p>
        </p:txBody>
      </p:sp>
      <p:pic>
        <p:nvPicPr>
          <p:cNvPr id="1027" name="Picture 1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19063" y="1435100"/>
            <a:ext cx="885666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itle Placeholder 1"/>
          <p:cNvSpPr>
            <a:spLocks noGrp="1"/>
          </p:cNvSpPr>
          <p:nvPr>
            <p:ph type="title"/>
          </p:nvPr>
        </p:nvSpPr>
        <p:spPr bwMode="auto">
          <a:xfrm>
            <a:off x="603250" y="333375"/>
            <a:ext cx="631666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F8FF1356-102D-436D-885E-FB6A42A4EAD5}" type="datetime1">
              <a:rPr lang="en-US"/>
              <a:pPr>
                <a:defRPr/>
              </a:pPr>
              <a:t>5/25/2015</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bg1"/>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B7E6715C-507B-4787-A7C9-33A5D7613DA6}" type="slidenum">
              <a:rPr lang="en-US"/>
              <a:pPr>
                <a:defRPr/>
              </a:pPr>
              <a:t>‹#›</a:t>
            </a:fld>
            <a:endParaRPr lang="en-US" dirty="0"/>
          </a:p>
        </p:txBody>
      </p:sp>
      <p:sp>
        <p:nvSpPr>
          <p:cNvPr id="9" name="Rectangle 8"/>
          <p:cNvSpPr/>
          <p:nvPr/>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35" name="Picture 11"/>
          <p:cNvPicPr>
            <a:picLocks noChangeAspect="1"/>
          </p:cNvPicPr>
          <p:nvPr/>
        </p:nvPicPr>
        <p:blipFill>
          <a:blip r:embed="rId15">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Date Placeholder 3"/>
          <p:cNvSpPr txBox="1">
            <a:spLocks/>
          </p:cNvSpPr>
          <p:nvPr/>
        </p:nvSpPr>
        <p:spPr>
          <a:xfrm>
            <a:off x="7172325" y="1019175"/>
            <a:ext cx="1960563"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4" r:id="rId8"/>
    <p:sldLayoutId id="2147483690" r:id="rId9"/>
    <p:sldLayoutId id="2147483691" r:id="rId10"/>
    <p:sldLayoutId id="2147483692" r:id="rId11"/>
    <p:sldLayoutId id="2147483693" r:id="rId12"/>
  </p:sldLayoutIdLst>
  <p:hf hdr="0" ftr="0"/>
  <p:txStyles>
    <p:titleStyle>
      <a:lvl1pPr algn="l" rtl="0" eaLnBrk="1" fontAlgn="base" hangingPunct="1">
        <a:lnSpc>
          <a:spcPct val="90000"/>
        </a:lnSpc>
        <a:spcBef>
          <a:spcPct val="0"/>
        </a:spcBef>
        <a:spcAft>
          <a:spcPct val="0"/>
        </a:spcAft>
        <a:defRPr sz="4400" b="1" kern="1200">
          <a:solidFill>
            <a:schemeClr val="tx1"/>
          </a:solidFill>
          <a:latin typeface="Arial Rounded MT Bold" panose="020F0704030504030204" pitchFamily="34" charset="0"/>
          <a:ea typeface="+mj-ea"/>
          <a:cs typeface="+mj-cs"/>
        </a:defRPr>
      </a:lvl1pPr>
      <a:lvl2pPr algn="l" rtl="0" eaLnBrk="1" fontAlgn="base" hangingPunct="1">
        <a:lnSpc>
          <a:spcPct val="90000"/>
        </a:lnSpc>
        <a:spcBef>
          <a:spcPct val="0"/>
        </a:spcBef>
        <a:spcAft>
          <a:spcPct val="0"/>
        </a:spcAft>
        <a:defRPr sz="4400" b="1">
          <a:solidFill>
            <a:schemeClr val="tx1"/>
          </a:solidFill>
          <a:latin typeface="Arial Rounded MT Bold" pitchFamily="34" charset="0"/>
        </a:defRPr>
      </a:lvl2pPr>
      <a:lvl3pPr algn="l" rtl="0" eaLnBrk="1" fontAlgn="base" hangingPunct="1">
        <a:lnSpc>
          <a:spcPct val="90000"/>
        </a:lnSpc>
        <a:spcBef>
          <a:spcPct val="0"/>
        </a:spcBef>
        <a:spcAft>
          <a:spcPct val="0"/>
        </a:spcAft>
        <a:defRPr sz="4400" b="1">
          <a:solidFill>
            <a:schemeClr val="tx1"/>
          </a:solidFill>
          <a:latin typeface="Arial Rounded MT Bold" pitchFamily="34" charset="0"/>
        </a:defRPr>
      </a:lvl3pPr>
      <a:lvl4pPr algn="l" rtl="0" eaLnBrk="1" fontAlgn="base" hangingPunct="1">
        <a:lnSpc>
          <a:spcPct val="90000"/>
        </a:lnSpc>
        <a:spcBef>
          <a:spcPct val="0"/>
        </a:spcBef>
        <a:spcAft>
          <a:spcPct val="0"/>
        </a:spcAft>
        <a:defRPr sz="4400" b="1">
          <a:solidFill>
            <a:schemeClr val="tx1"/>
          </a:solidFill>
          <a:latin typeface="Arial Rounded MT Bold" pitchFamily="34" charset="0"/>
        </a:defRPr>
      </a:lvl4pPr>
      <a:lvl5pPr algn="l" rtl="0" eaLnBrk="1" fontAlgn="base" hangingPunct="1">
        <a:lnSpc>
          <a:spcPct val="90000"/>
        </a:lnSpc>
        <a:spcBef>
          <a:spcPct val="0"/>
        </a:spcBef>
        <a:spcAft>
          <a:spcPct val="0"/>
        </a:spcAft>
        <a:defRPr sz="4400" b="1">
          <a:solidFill>
            <a:schemeClr val="tx1"/>
          </a:solidFill>
          <a:latin typeface="Arial Rounded MT Bold" pitchFamily="34" charset="0"/>
        </a:defRPr>
      </a:lvl5pPr>
      <a:lvl6pPr marL="457200" algn="l" rtl="0" eaLnBrk="1" fontAlgn="base" hangingPunct="1">
        <a:lnSpc>
          <a:spcPct val="90000"/>
        </a:lnSpc>
        <a:spcBef>
          <a:spcPct val="0"/>
        </a:spcBef>
        <a:spcAft>
          <a:spcPct val="0"/>
        </a:spcAft>
        <a:defRPr sz="4400" b="1">
          <a:solidFill>
            <a:schemeClr val="tx1"/>
          </a:solidFill>
          <a:latin typeface="Arial Rounded MT Bold" pitchFamily="34" charset="0"/>
        </a:defRPr>
      </a:lvl6pPr>
      <a:lvl7pPr marL="914400" algn="l" rtl="0" eaLnBrk="1" fontAlgn="base" hangingPunct="1">
        <a:lnSpc>
          <a:spcPct val="90000"/>
        </a:lnSpc>
        <a:spcBef>
          <a:spcPct val="0"/>
        </a:spcBef>
        <a:spcAft>
          <a:spcPct val="0"/>
        </a:spcAft>
        <a:defRPr sz="4400" b="1">
          <a:solidFill>
            <a:schemeClr val="tx1"/>
          </a:solidFill>
          <a:latin typeface="Arial Rounded MT Bold" pitchFamily="34" charset="0"/>
        </a:defRPr>
      </a:lvl7pPr>
      <a:lvl8pPr marL="1371600" algn="l" rtl="0" eaLnBrk="1" fontAlgn="base" hangingPunct="1">
        <a:lnSpc>
          <a:spcPct val="90000"/>
        </a:lnSpc>
        <a:spcBef>
          <a:spcPct val="0"/>
        </a:spcBef>
        <a:spcAft>
          <a:spcPct val="0"/>
        </a:spcAft>
        <a:defRPr sz="4400" b="1">
          <a:solidFill>
            <a:schemeClr val="tx1"/>
          </a:solidFill>
          <a:latin typeface="Arial Rounded MT Bold" pitchFamily="34" charset="0"/>
        </a:defRPr>
      </a:lvl8pPr>
      <a:lvl9pPr marL="1828800" algn="l" rtl="0" eaLnBrk="1" fontAlgn="base" hangingPunct="1">
        <a:lnSpc>
          <a:spcPct val="90000"/>
        </a:lnSpc>
        <a:spcBef>
          <a:spcPct val="0"/>
        </a:spcBef>
        <a:spcAft>
          <a:spcPct val="0"/>
        </a:spcAft>
        <a:defRPr sz="4400" b="1">
          <a:solidFill>
            <a:schemeClr val="tx1"/>
          </a:solidFill>
          <a:latin typeface="Arial Rounded MT Bold"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edawsey@doe.k12.ga.u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file:///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po.gov/fdsys/pkg/PLAW-111publ296/pdf/PLAW-111publ296.pdf" TargetMode="Externa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ed.gov/programs/titleiparta/ps/titleitoolkit.pdf" TargetMode="External"/><Relationship Id="rId2" Type="http://schemas.openxmlformats.org/officeDocument/2006/relationships/hyperlink" Target="http://www.ed.gov/programs/titleiparta/psguidance.doc"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mailto:edawsey@doe.k12.ga.u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6214" y="1022609"/>
            <a:ext cx="8654603" cy="3175903"/>
          </a:xfrm>
        </p:spPr>
        <p:txBody>
          <a:bodyPr anchor="t"/>
          <a:lstStyle/>
          <a:p>
            <a:r>
              <a:rPr lang="en-US" sz="4400" dirty="0" smtClean="0">
                <a:latin typeface="+mn-lt"/>
              </a:rPr>
              <a:t/>
            </a:r>
            <a:br>
              <a:rPr lang="en-US" sz="4400" dirty="0" smtClean="0">
                <a:latin typeface="+mn-lt"/>
              </a:rPr>
            </a:br>
            <a:r>
              <a:rPr lang="en-US" sz="4400" dirty="0" smtClean="0">
                <a:latin typeface="+mn-lt"/>
              </a:rPr>
              <a:t>Private Schools- Part 1</a:t>
            </a:r>
            <a:br>
              <a:rPr lang="en-US" sz="4400" dirty="0" smtClean="0">
                <a:latin typeface="+mn-lt"/>
              </a:rPr>
            </a:br>
            <a:r>
              <a:rPr lang="en-US" sz="4400" dirty="0" smtClean="0">
                <a:latin typeface="+mn-lt"/>
              </a:rPr>
              <a:t> Guidance, </a:t>
            </a:r>
            <a:r>
              <a:rPr lang="en-US" sz="4400" dirty="0">
                <a:latin typeface="+mn-lt"/>
              </a:rPr>
              <a:t>Planning, </a:t>
            </a:r>
            <a:r>
              <a:rPr lang="en-US" sz="4400" dirty="0" smtClean="0">
                <a:latin typeface="+mn-lt"/>
              </a:rPr>
              <a:t>Implementation and Evaluation</a:t>
            </a:r>
            <a:br>
              <a:rPr lang="en-US" sz="4400" dirty="0" smtClean="0">
                <a:latin typeface="+mn-lt"/>
              </a:rPr>
            </a:br>
            <a:r>
              <a:rPr lang="en-US" sz="2400" i="1" dirty="0"/>
              <a:t>Providing Equitable Services to Eligible Private School Children</a:t>
            </a:r>
            <a:endParaRPr lang="en-US" sz="2400" dirty="0">
              <a:latin typeface="+mn-lt"/>
            </a:endParaRPr>
          </a:p>
        </p:txBody>
      </p:sp>
      <p:sp>
        <p:nvSpPr>
          <p:cNvPr id="7" name="Subtitle 6"/>
          <p:cNvSpPr>
            <a:spLocks noGrp="1"/>
          </p:cNvSpPr>
          <p:nvPr>
            <p:ph type="subTitle" idx="1"/>
          </p:nvPr>
        </p:nvSpPr>
        <p:spPr>
          <a:xfrm>
            <a:off x="991673" y="4198512"/>
            <a:ext cx="6996448" cy="1854557"/>
          </a:xfrm>
        </p:spPr>
        <p:txBody>
          <a:bodyPr/>
          <a:lstStyle/>
          <a:p>
            <a:pPr>
              <a:defRPr/>
            </a:pPr>
            <a:r>
              <a:rPr lang="en-US" altLang="en-US" sz="3600" b="1" dirty="0" smtClean="0"/>
              <a:t>   </a:t>
            </a:r>
          </a:p>
          <a:p>
            <a:pPr>
              <a:defRPr/>
            </a:pPr>
            <a:r>
              <a:rPr lang="en-US" altLang="en-US" dirty="0"/>
              <a:t>Georgia Department of Education </a:t>
            </a:r>
          </a:p>
          <a:p>
            <a:pPr>
              <a:defRPr/>
            </a:pPr>
            <a:r>
              <a:rPr lang="en-US" altLang="en-US" dirty="0" smtClean="0"/>
              <a:t>13</a:t>
            </a:r>
            <a:r>
              <a:rPr lang="en-US" altLang="en-US" baseline="30000" dirty="0" smtClean="0"/>
              <a:t>th</a:t>
            </a:r>
            <a:r>
              <a:rPr lang="en-US" altLang="en-US" dirty="0" smtClean="0"/>
              <a:t> Annual Title </a:t>
            </a:r>
            <a:r>
              <a:rPr lang="en-US" altLang="en-US" dirty="0"/>
              <a:t>Programs Conference</a:t>
            </a:r>
            <a:br>
              <a:rPr lang="en-US" altLang="en-US" dirty="0"/>
            </a:br>
            <a:r>
              <a:rPr lang="en-US" altLang="en-US" dirty="0" smtClean="0"/>
              <a:t>June 15-19, </a:t>
            </a:r>
            <a:r>
              <a:rPr lang="en-US" altLang="en-US" dirty="0"/>
              <a:t>2015</a:t>
            </a:r>
          </a:p>
          <a:p>
            <a:pPr lvl="0"/>
            <a:endParaRPr lang="en-US" sz="2000" dirty="0"/>
          </a:p>
        </p:txBody>
      </p:sp>
      <p:sp>
        <p:nvSpPr>
          <p:cNvPr id="4" name="Date Placeholder 3"/>
          <p:cNvSpPr>
            <a:spLocks noGrp="1"/>
          </p:cNvSpPr>
          <p:nvPr>
            <p:ph type="dt" sz="half" idx="10"/>
          </p:nvPr>
        </p:nvSpPr>
        <p:spPr/>
        <p:txBody>
          <a:bodyPr/>
          <a:lstStyle/>
          <a:p>
            <a:pPr>
              <a:defRPr/>
            </a:pPr>
            <a:fld id="{211717F7-6720-4BDD-BBC9-DE52E9E13B7A}" type="datetime1">
              <a:rPr lang="en-US" smtClean="0"/>
              <a:pPr>
                <a:defRPr/>
              </a:pPr>
              <a:t>5/25/2015</a:t>
            </a:fld>
            <a:endParaRPr lang="en-US" dirty="0"/>
          </a:p>
        </p:txBody>
      </p:sp>
      <p:sp>
        <p:nvSpPr>
          <p:cNvPr id="5" name="Slide Number Placeholder 4"/>
          <p:cNvSpPr>
            <a:spLocks noGrp="1"/>
          </p:cNvSpPr>
          <p:nvPr>
            <p:ph type="sldNum" sz="quarter" idx="12"/>
          </p:nvPr>
        </p:nvSpPr>
        <p:spPr/>
        <p:txBody>
          <a:bodyPr/>
          <a:lstStyle/>
          <a:p>
            <a:pPr>
              <a:defRPr/>
            </a:pPr>
            <a:fld id="{F8EBC3EF-7C3C-4392-BCA6-A6A80B0F1DD4}" type="slidenum">
              <a:rPr lang="en-US" smtClean="0"/>
              <a:pPr>
                <a:defRPr/>
              </a:pPr>
              <a:t>1</a:t>
            </a:fld>
            <a:endParaRPr lang="en-US" dirty="0"/>
          </a:p>
        </p:txBody>
      </p:sp>
    </p:spTree>
    <p:extLst>
      <p:ext uri="{BB962C8B-B14F-4D97-AF65-F5344CB8AC3E}">
        <p14:creationId xmlns:p14="http://schemas.microsoft.com/office/powerpoint/2010/main" val="1906506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09156" y="471489"/>
            <a:ext cx="6410758" cy="1714499"/>
          </a:xfrm>
        </p:spPr>
        <p:txBody>
          <a:bodyPr/>
          <a:lstStyle/>
          <a:p>
            <a:r>
              <a:rPr lang="en-US" altLang="en-US" dirty="0" smtClean="0">
                <a:latin typeface="+mn-lt"/>
              </a:rPr>
              <a:t>Federal Programs with </a:t>
            </a:r>
            <a:r>
              <a:rPr lang="en-US" altLang="en-US" dirty="0">
                <a:latin typeface="+mn-lt"/>
              </a:rPr>
              <a:t>Equitable</a:t>
            </a:r>
            <a:r>
              <a:rPr lang="en-US" altLang="en-US" dirty="0" smtClean="0">
                <a:latin typeface="+mn-lt"/>
              </a:rPr>
              <a:t> Participation Requirements:</a:t>
            </a:r>
          </a:p>
        </p:txBody>
      </p:sp>
      <p:sp>
        <p:nvSpPr>
          <p:cNvPr id="3" name="Content Placeholder 2"/>
          <p:cNvSpPr>
            <a:spLocks noGrp="1"/>
          </p:cNvSpPr>
          <p:nvPr>
            <p:ph idx="1"/>
          </p:nvPr>
        </p:nvSpPr>
        <p:spPr>
          <a:xfrm>
            <a:off x="384313" y="2670464"/>
            <a:ext cx="8302487" cy="2743200"/>
          </a:xfrm>
        </p:spPr>
        <p:txBody>
          <a:bodyPr/>
          <a:lstStyle/>
          <a:p>
            <a:pPr marL="448056" indent="-384048" fontAlgn="auto">
              <a:spcAft>
                <a:spcPts val="0"/>
              </a:spcAft>
              <a:defRPr/>
            </a:pPr>
            <a:r>
              <a:rPr lang="en-US" sz="2400" dirty="0"/>
              <a:t>Title II, Part B – Mathematics and Science Partnership</a:t>
            </a:r>
          </a:p>
          <a:p>
            <a:pPr marL="448056" indent="-384048" fontAlgn="auto">
              <a:spcAft>
                <a:spcPts val="0"/>
              </a:spcAft>
              <a:defRPr/>
            </a:pPr>
            <a:r>
              <a:rPr lang="en-US" sz="2400" dirty="0" smtClean="0"/>
              <a:t>Title </a:t>
            </a:r>
            <a:r>
              <a:rPr lang="en-US" sz="2400" dirty="0"/>
              <a:t>III, Part A – Language Instruction for Limited English Proficient and Immigrant Students (ESOL)</a:t>
            </a:r>
          </a:p>
          <a:p>
            <a:pPr marL="448056" indent="-384048" fontAlgn="auto">
              <a:spcAft>
                <a:spcPts val="0"/>
              </a:spcAft>
              <a:defRPr/>
            </a:pPr>
            <a:r>
              <a:rPr lang="en-US" sz="2400" dirty="0"/>
              <a:t>Title IV, Part B – 21</a:t>
            </a:r>
            <a:r>
              <a:rPr lang="en-US" sz="2400" baseline="30000" dirty="0"/>
              <a:t>st</a:t>
            </a:r>
            <a:r>
              <a:rPr lang="en-US" sz="2400" dirty="0"/>
              <a:t> Century Community </a:t>
            </a:r>
            <a:r>
              <a:rPr lang="en-US" sz="2400" dirty="0" smtClean="0"/>
              <a:t>Learning </a:t>
            </a:r>
            <a:r>
              <a:rPr lang="en-US" sz="2400" dirty="0"/>
              <a:t>Centers</a:t>
            </a:r>
          </a:p>
          <a:p>
            <a:pPr marL="448056" indent="-384048" fontAlgn="auto">
              <a:spcAft>
                <a:spcPts val="0"/>
              </a:spcAft>
              <a:defRPr/>
            </a:pPr>
            <a:r>
              <a:rPr lang="en-US" sz="2400" dirty="0"/>
              <a:t>Gifted and Talented Students</a:t>
            </a:r>
          </a:p>
          <a:p>
            <a:pPr marL="448056" indent="-384048" eaLnBrk="1" fontAlgn="auto" hangingPunct="1">
              <a:spcAft>
                <a:spcPts val="0"/>
              </a:spcAft>
              <a:buFont typeface="Wingdings" pitchFamily="2" charset="2"/>
              <a:buNone/>
              <a:defRPr/>
            </a:pPr>
            <a:endParaRPr lang="en-US" sz="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9141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590800"/>
            <a:ext cx="6629400" cy="1754326"/>
          </a:xfrm>
          <a:prstGeom prst="rect">
            <a:avLst/>
          </a:prstGeom>
        </p:spPr>
        <p:txBody>
          <a:bodyPr>
            <a:spAutoFit/>
          </a:bodyPr>
          <a:lstStyle/>
          <a:p>
            <a:pPr algn="ctr">
              <a:defRPr/>
            </a:pPr>
            <a:r>
              <a:rPr lang="en-US" altLang="en-US" sz="5400" b="1" dirty="0"/>
              <a:t>Roles and Responsibilities</a:t>
            </a:r>
            <a:endParaRPr lang="en-US" sz="5400" b="1" dirty="0">
              <a:latin typeface="+mn-lt"/>
            </a:endParaRPr>
          </a:p>
        </p:txBody>
      </p:sp>
    </p:spTree>
    <p:extLst>
      <p:ext uri="{BB962C8B-B14F-4D97-AF65-F5344CB8AC3E}">
        <p14:creationId xmlns:p14="http://schemas.microsoft.com/office/powerpoint/2010/main" val="3282021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99628" y="602673"/>
            <a:ext cx="6324627" cy="1544931"/>
          </a:xfrm>
        </p:spPr>
        <p:txBody>
          <a:bodyPr/>
          <a:lstStyle/>
          <a:p>
            <a:r>
              <a:rPr lang="en-US" altLang="en-US" dirty="0" smtClean="0">
                <a:latin typeface="+mn-lt"/>
              </a:rPr>
              <a:t>Planning and Designing Services for Eligible Private School Students</a:t>
            </a:r>
          </a:p>
        </p:txBody>
      </p:sp>
      <p:sp>
        <p:nvSpPr>
          <p:cNvPr id="21507" name="Content Placeholder 2"/>
          <p:cNvSpPr>
            <a:spLocks noGrp="1"/>
          </p:cNvSpPr>
          <p:nvPr>
            <p:ph idx="1"/>
          </p:nvPr>
        </p:nvSpPr>
        <p:spPr>
          <a:xfrm>
            <a:off x="457200" y="2348344"/>
            <a:ext cx="8229600" cy="3747655"/>
          </a:xfrm>
        </p:spPr>
        <p:txBody>
          <a:bodyPr/>
          <a:lstStyle/>
          <a:p>
            <a:pPr marL="447675" indent="-382588" eaLnBrk="1" hangingPunct="1"/>
            <a:r>
              <a:rPr lang="en-US" altLang="en-US" sz="2400" dirty="0" smtClean="0"/>
              <a:t>Through the consultation process, the LEA must design a program that meets the needs of the private school and its students.</a:t>
            </a:r>
          </a:p>
          <a:p>
            <a:pPr marL="447675" indent="-382588" eaLnBrk="1" hangingPunct="1">
              <a:buFont typeface="Wingdings" pitchFamily="2" charset="2"/>
              <a:buNone/>
            </a:pPr>
            <a:endParaRPr lang="en-US" altLang="en-US" sz="2400" dirty="0" smtClean="0"/>
          </a:p>
          <a:p>
            <a:pPr marL="447675" indent="-382588" eaLnBrk="1" hangingPunct="1"/>
            <a:r>
              <a:rPr lang="en-US" altLang="en-US" sz="2400" dirty="0" smtClean="0"/>
              <a:t>The </a:t>
            </a:r>
            <a:r>
              <a:rPr lang="en-US" altLang="en-US" sz="2400" u="sng" dirty="0" smtClean="0"/>
              <a:t>LEA is responsible</a:t>
            </a:r>
            <a:r>
              <a:rPr lang="en-US" altLang="en-US" sz="2400" dirty="0" smtClean="0"/>
              <a:t> for planning, designing, implementing and evaluating the Title I program and shall not delegate that responsibility to the private school.</a:t>
            </a:r>
          </a:p>
        </p:txBody>
      </p:sp>
    </p:spTree>
    <p:extLst>
      <p:ext uri="{BB962C8B-B14F-4D97-AF65-F5344CB8AC3E}">
        <p14:creationId xmlns:p14="http://schemas.microsoft.com/office/powerpoint/2010/main" val="3049807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latin typeface="+mn-lt"/>
              </a:rPr>
              <a:t>Roles and Responsibilities</a:t>
            </a:r>
          </a:p>
        </p:txBody>
      </p:sp>
      <p:sp>
        <p:nvSpPr>
          <p:cNvPr id="22531" name="Content Placeholder 2"/>
          <p:cNvSpPr>
            <a:spLocks noGrp="1"/>
          </p:cNvSpPr>
          <p:nvPr>
            <p:ph idx="1"/>
          </p:nvPr>
        </p:nvSpPr>
        <p:spPr>
          <a:xfrm>
            <a:off x="457200" y="1524000"/>
            <a:ext cx="8229600" cy="4724400"/>
          </a:xfrm>
        </p:spPr>
        <p:txBody>
          <a:bodyPr/>
          <a:lstStyle/>
          <a:p>
            <a:pPr marL="447675" indent="-382588" eaLnBrk="1" hangingPunct="1"/>
            <a:r>
              <a:rPr lang="en-US" altLang="en-US" sz="2400" dirty="0" smtClean="0"/>
              <a:t>LEA Officials:</a:t>
            </a:r>
          </a:p>
          <a:p>
            <a:pPr marL="447675" indent="-382588" eaLnBrk="1" hangingPunct="1">
              <a:buFont typeface="Wingdings" pitchFamily="2" charset="2"/>
              <a:buNone/>
            </a:pPr>
            <a:endParaRPr lang="en-US" altLang="en-US" sz="600" dirty="0" smtClean="0"/>
          </a:p>
          <a:p>
            <a:pPr marL="822325" lvl="1" eaLnBrk="1" hangingPunct="1"/>
            <a:r>
              <a:rPr lang="en-US" altLang="en-US" sz="2400" dirty="0" smtClean="0"/>
              <a:t>Annually contact private school officials having students who reside in the </a:t>
            </a:r>
            <a:r>
              <a:rPr lang="en-US" altLang="en-US" dirty="0" smtClean="0"/>
              <a:t>LEA</a:t>
            </a:r>
            <a:r>
              <a:rPr lang="en-US" altLang="en-US" sz="2400" dirty="0" smtClean="0"/>
              <a:t> and make an offer of services.</a:t>
            </a:r>
          </a:p>
          <a:p>
            <a:pPr marL="822325" lvl="1" eaLnBrk="1" hangingPunct="1"/>
            <a:r>
              <a:rPr lang="en-US" altLang="en-US" sz="2400" dirty="0" smtClean="0"/>
              <a:t>Engage in timely and meaningful ongoing consultation with appropriate private school officials during the design and development of the resulting private school program.</a:t>
            </a:r>
          </a:p>
          <a:p>
            <a:pPr marL="822325" lvl="1" eaLnBrk="1" hangingPunct="1"/>
            <a:r>
              <a:rPr lang="en-US" altLang="en-US" sz="2400" dirty="0" smtClean="0"/>
              <a:t>Provide educational services or other benefits on an equitable basis, and in a timely manner, to eligible children who are enrolled in private elementary and secondary schools.</a:t>
            </a:r>
          </a:p>
        </p:txBody>
      </p:sp>
    </p:spTree>
    <p:extLst>
      <p:ext uri="{BB962C8B-B14F-4D97-AF65-F5344CB8AC3E}">
        <p14:creationId xmlns:p14="http://schemas.microsoft.com/office/powerpoint/2010/main" val="19068603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latin typeface="+mn-lt"/>
              </a:rPr>
              <a:t>Roles and Responsibilities</a:t>
            </a:r>
          </a:p>
        </p:txBody>
      </p:sp>
      <p:sp>
        <p:nvSpPr>
          <p:cNvPr id="22531" name="Content Placeholder 2"/>
          <p:cNvSpPr>
            <a:spLocks noGrp="1"/>
          </p:cNvSpPr>
          <p:nvPr>
            <p:ph idx="1"/>
          </p:nvPr>
        </p:nvSpPr>
        <p:spPr>
          <a:xfrm>
            <a:off x="457200" y="1524000"/>
            <a:ext cx="8229600" cy="4724400"/>
          </a:xfrm>
        </p:spPr>
        <p:txBody>
          <a:bodyPr/>
          <a:lstStyle/>
          <a:p>
            <a:pPr marL="447675" indent="-382588"/>
            <a:r>
              <a:rPr lang="en-US" altLang="en-US" sz="2400" dirty="0" smtClean="0"/>
              <a:t>LEA </a:t>
            </a:r>
            <a:r>
              <a:rPr lang="en-US" altLang="en-US" sz="2400" dirty="0"/>
              <a:t>Officials:</a:t>
            </a:r>
          </a:p>
          <a:p>
            <a:pPr marL="447675" indent="-382588">
              <a:buNone/>
            </a:pPr>
            <a:endParaRPr lang="en-US" altLang="en-US" sz="600" dirty="0"/>
          </a:p>
          <a:p>
            <a:pPr marL="822325" lvl="1"/>
            <a:r>
              <a:rPr lang="en-US" altLang="en-US" dirty="0"/>
              <a:t>Ensure that teachers and families of participating private school children participate on a basis equitable to the participation of teachers and families of public school children receiving these services.</a:t>
            </a:r>
          </a:p>
          <a:p>
            <a:pPr marL="822325" lvl="1"/>
            <a:r>
              <a:rPr lang="en-US" altLang="en-US" dirty="0"/>
              <a:t>Conduct formative assessments of the Title I private school program throughout the school year.</a:t>
            </a:r>
          </a:p>
          <a:p>
            <a:pPr marL="822325" lvl="1"/>
            <a:r>
              <a:rPr lang="en-US" altLang="en-US" dirty="0"/>
              <a:t>Conduct assessment and summative evaluation of the progress of Title I private school students and of the Title I program serving these students.</a:t>
            </a:r>
          </a:p>
        </p:txBody>
      </p:sp>
    </p:spTree>
    <p:extLst>
      <p:ext uri="{BB962C8B-B14F-4D97-AF65-F5344CB8AC3E}">
        <p14:creationId xmlns:p14="http://schemas.microsoft.com/office/powerpoint/2010/main" val="6456468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latin typeface="+mn-lt"/>
              </a:rPr>
              <a:t>Roles and Responsibilities</a:t>
            </a:r>
          </a:p>
        </p:txBody>
      </p:sp>
      <p:sp>
        <p:nvSpPr>
          <p:cNvPr id="22531" name="Content Placeholder 2"/>
          <p:cNvSpPr>
            <a:spLocks noGrp="1"/>
          </p:cNvSpPr>
          <p:nvPr>
            <p:ph idx="1"/>
          </p:nvPr>
        </p:nvSpPr>
        <p:spPr>
          <a:xfrm>
            <a:off x="457200" y="1524000"/>
            <a:ext cx="8229600" cy="4724400"/>
          </a:xfrm>
        </p:spPr>
        <p:txBody>
          <a:bodyPr/>
          <a:lstStyle/>
          <a:p>
            <a:pPr marL="521208" indent="-457200">
              <a:defRPr/>
            </a:pPr>
            <a:r>
              <a:rPr lang="en-US" sz="2400" dirty="0"/>
              <a:t>Private School Officials</a:t>
            </a:r>
            <a:r>
              <a:rPr lang="en-US" sz="2400" dirty="0" smtClean="0"/>
              <a:t>:</a:t>
            </a:r>
          </a:p>
          <a:p>
            <a:pPr marL="64008" indent="0">
              <a:buNone/>
              <a:defRPr/>
            </a:pPr>
            <a:endParaRPr lang="en-US" sz="1200" dirty="0"/>
          </a:p>
          <a:p>
            <a:pPr marL="822960" lvl="1">
              <a:defRPr/>
            </a:pPr>
            <a:r>
              <a:rPr lang="en-US" dirty="0"/>
              <a:t>Participate in consultation sessions.</a:t>
            </a:r>
          </a:p>
          <a:p>
            <a:pPr marL="822960" lvl="1">
              <a:defRPr/>
            </a:pPr>
            <a:r>
              <a:rPr lang="en-US" dirty="0"/>
              <a:t>Provide list of addresses and grades of Title I eligible low-income families.</a:t>
            </a:r>
          </a:p>
          <a:p>
            <a:pPr marL="822960" lvl="1">
              <a:defRPr/>
            </a:pPr>
            <a:r>
              <a:rPr lang="en-US" dirty="0"/>
              <a:t>Provide low-income verification</a:t>
            </a:r>
            <a:r>
              <a:rPr lang="en-US" dirty="0" smtClean="0"/>
              <a:t>.</a:t>
            </a:r>
            <a:r>
              <a:rPr lang="en-US" dirty="0">
                <a:cs typeface="Arial" charset="0"/>
              </a:rPr>
              <a:t> </a:t>
            </a:r>
            <a:endParaRPr lang="en-US" dirty="0" smtClean="0">
              <a:cs typeface="Arial" charset="0"/>
            </a:endParaRPr>
          </a:p>
          <a:p>
            <a:pPr marL="822960" lvl="1">
              <a:defRPr/>
            </a:pPr>
            <a:r>
              <a:rPr lang="en-US" dirty="0" smtClean="0">
                <a:cs typeface="Arial" charset="0"/>
              </a:rPr>
              <a:t>Ensure </a:t>
            </a:r>
            <a:r>
              <a:rPr lang="en-US" dirty="0">
                <a:cs typeface="Arial" charset="0"/>
              </a:rPr>
              <a:t>that poverty is not be used for identification or services. Poverty is used only to determine funding  allocation</a:t>
            </a:r>
            <a:r>
              <a:rPr lang="en-US" dirty="0">
                <a:latin typeface="Arial" charset="0"/>
                <a:cs typeface="Arial" charset="0"/>
              </a:rPr>
              <a:t>.</a:t>
            </a:r>
          </a:p>
          <a:p>
            <a:pPr marL="822960" lvl="1">
              <a:defRPr/>
            </a:pPr>
            <a:endParaRPr lang="en-US" dirty="0"/>
          </a:p>
        </p:txBody>
      </p:sp>
    </p:spTree>
    <p:extLst>
      <p:ext uri="{BB962C8B-B14F-4D97-AF65-F5344CB8AC3E}">
        <p14:creationId xmlns:p14="http://schemas.microsoft.com/office/powerpoint/2010/main" val="36419120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latin typeface="+mn-lt"/>
              </a:rPr>
              <a:t>Roles and Responsibilities</a:t>
            </a:r>
          </a:p>
        </p:txBody>
      </p:sp>
      <p:sp>
        <p:nvSpPr>
          <p:cNvPr id="22531" name="Content Placeholder 2"/>
          <p:cNvSpPr>
            <a:spLocks noGrp="1"/>
          </p:cNvSpPr>
          <p:nvPr>
            <p:ph idx="1"/>
          </p:nvPr>
        </p:nvSpPr>
        <p:spPr>
          <a:xfrm>
            <a:off x="457200" y="1524000"/>
            <a:ext cx="8229600" cy="4724400"/>
          </a:xfrm>
        </p:spPr>
        <p:txBody>
          <a:bodyPr/>
          <a:lstStyle/>
          <a:p>
            <a:pPr marL="520700" indent="-457200"/>
            <a:r>
              <a:rPr lang="en-US" altLang="en-US" sz="2400" dirty="0"/>
              <a:t>Private School Officials:</a:t>
            </a:r>
          </a:p>
          <a:p>
            <a:pPr marL="63500" indent="0">
              <a:buNone/>
            </a:pPr>
            <a:endParaRPr lang="en-US" altLang="en-US" sz="1400" dirty="0"/>
          </a:p>
          <a:p>
            <a:pPr marL="822325" lvl="1"/>
            <a:r>
              <a:rPr lang="en-US" altLang="en-US" dirty="0"/>
              <a:t>Provide list of names, addresses, and grade levels of Title I eligible children who meet the multiple, educationally-related, objective criteria for participation eligibility.</a:t>
            </a:r>
            <a:endParaRPr lang="en-US" altLang="en-US" sz="1400" dirty="0"/>
          </a:p>
          <a:p>
            <a:pPr marL="822325" lvl="1"/>
            <a:r>
              <a:rPr lang="en-US" altLang="en-US" dirty="0" smtClean="0"/>
              <a:t>Suggest </a:t>
            </a:r>
            <a:r>
              <a:rPr lang="en-US" altLang="en-US" dirty="0"/>
              <a:t>ideas, program designs, and modifications that meet the needs of their Title I eligible children, their teachers, and their families.</a:t>
            </a:r>
          </a:p>
          <a:p>
            <a:pPr marL="822325" lvl="1"/>
            <a:r>
              <a:rPr lang="en-US" altLang="en-US" dirty="0" smtClean="0"/>
              <a:t>Provide </a:t>
            </a:r>
            <a:r>
              <a:rPr lang="en-US" altLang="en-US" dirty="0"/>
              <a:t>a dedicated space, if appropriate.</a:t>
            </a:r>
          </a:p>
        </p:txBody>
      </p:sp>
    </p:spTree>
    <p:extLst>
      <p:ext uri="{BB962C8B-B14F-4D97-AF65-F5344CB8AC3E}">
        <p14:creationId xmlns:p14="http://schemas.microsoft.com/office/powerpoint/2010/main" val="24639425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latin typeface="+mn-lt"/>
              </a:rPr>
              <a:t>Consultation and Planning</a:t>
            </a:r>
          </a:p>
        </p:txBody>
      </p:sp>
      <p:sp>
        <p:nvSpPr>
          <p:cNvPr id="3" name="Content Placeholder 2"/>
          <p:cNvSpPr>
            <a:spLocks noGrp="1"/>
          </p:cNvSpPr>
          <p:nvPr>
            <p:ph idx="1"/>
          </p:nvPr>
        </p:nvSpPr>
        <p:spPr/>
        <p:txBody>
          <a:bodyPr/>
          <a:lstStyle/>
          <a:p>
            <a:pPr marL="448056" indent="-384048" fontAlgn="auto">
              <a:spcAft>
                <a:spcPts val="0"/>
              </a:spcAft>
              <a:defRPr/>
            </a:pPr>
            <a:r>
              <a:rPr lang="en-US" altLang="en-US" sz="2400" dirty="0"/>
              <a:t>Consultation</a:t>
            </a:r>
            <a:r>
              <a:rPr lang="en-US" sz="2400" dirty="0" smtClean="0"/>
              <a:t> is the on-going planning discussions between public and private school officials.</a:t>
            </a:r>
          </a:p>
          <a:p>
            <a:pPr marL="448056" indent="-384048" eaLnBrk="1" fontAlgn="auto" hangingPunct="1">
              <a:spcAft>
                <a:spcPts val="0"/>
              </a:spcAft>
              <a:buFont typeface="Wingdings" pitchFamily="2" charset="2"/>
              <a:buNone/>
              <a:defRPr/>
            </a:pPr>
            <a:endParaRPr lang="en-US" sz="2400" dirty="0" smtClean="0"/>
          </a:p>
          <a:p>
            <a:pPr marL="448056" indent="-384048" fontAlgn="auto">
              <a:spcAft>
                <a:spcPts val="0"/>
              </a:spcAft>
              <a:defRPr/>
            </a:pPr>
            <a:r>
              <a:rPr lang="en-US" altLang="en-US" sz="2400" dirty="0" smtClean="0"/>
              <a:t>Consultation </a:t>
            </a:r>
            <a:r>
              <a:rPr lang="en-US" sz="2400" dirty="0" smtClean="0"/>
              <a:t>provides a genuine opportunity for all parties to express their views and to have those views considered.</a:t>
            </a:r>
          </a:p>
          <a:p>
            <a:pPr marL="448056" indent="-384048" eaLnBrk="1" fontAlgn="auto" hangingPunct="1">
              <a:spcAft>
                <a:spcPts val="0"/>
              </a:spcAft>
              <a:buFont typeface="Wingdings" pitchFamily="2" charset="2"/>
              <a:buNone/>
              <a:defRPr/>
            </a:pPr>
            <a:endParaRPr lang="en-US" sz="2400" dirty="0" smtClean="0"/>
          </a:p>
          <a:p>
            <a:pPr marL="448056" indent="-384048" eaLnBrk="1" fontAlgn="auto" hangingPunct="1">
              <a:spcAft>
                <a:spcPts val="0"/>
              </a:spcAft>
              <a:defRPr/>
            </a:pPr>
            <a:r>
              <a:rPr lang="en-US" sz="2400" dirty="0" smtClean="0"/>
              <a:t>Successful consultation establishes positive and productive working relationships.</a:t>
            </a:r>
          </a:p>
          <a:p>
            <a:pPr marL="448056" indent="-384048" eaLnBrk="1" fontAlgn="auto" hangingPunct="1">
              <a:spcAft>
                <a:spcPts val="0"/>
              </a:spcAft>
              <a:buFont typeface="Wingdings" pitchFamily="2" charset="2"/>
              <a:buNone/>
              <a:defRPr/>
            </a:pPr>
            <a:endParaRPr lang="en-US"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01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latin typeface="+mn-lt"/>
              </a:rPr>
              <a:t>Consultation/Planning </a:t>
            </a:r>
            <a:r>
              <a:rPr lang="en-US" altLang="en-US" dirty="0">
                <a:latin typeface="+mn-lt"/>
              </a:rPr>
              <a:t>Steps</a:t>
            </a:r>
            <a:endParaRPr lang="en-US" altLang="en-US" dirty="0" smtClean="0">
              <a:latin typeface="+mn-lt"/>
            </a:endParaRPr>
          </a:p>
        </p:txBody>
      </p:sp>
      <p:sp>
        <p:nvSpPr>
          <p:cNvPr id="3" name="Content Placeholder 2"/>
          <p:cNvSpPr>
            <a:spLocks noGrp="1"/>
          </p:cNvSpPr>
          <p:nvPr>
            <p:ph idx="1"/>
          </p:nvPr>
        </p:nvSpPr>
        <p:spPr>
          <a:xfrm>
            <a:off x="628650" y="1584101"/>
            <a:ext cx="7886700" cy="4592862"/>
          </a:xfrm>
        </p:spPr>
        <p:txBody>
          <a:bodyPr/>
          <a:lstStyle/>
          <a:p>
            <a:pPr marL="447675" lvl="2" indent="-382588">
              <a:spcBef>
                <a:spcPts val="1000"/>
              </a:spcBef>
            </a:pPr>
            <a:endParaRPr lang="en-US" altLang="en-US" sz="2400" dirty="0" smtClean="0"/>
          </a:p>
          <a:p>
            <a:pPr marL="447675" lvl="2" indent="-382588">
              <a:spcBef>
                <a:spcPts val="1000"/>
              </a:spcBef>
            </a:pPr>
            <a:r>
              <a:rPr lang="en-US" altLang="en-US" sz="2400" dirty="0" smtClean="0"/>
              <a:t>In October, the LEA </a:t>
            </a:r>
            <a:r>
              <a:rPr lang="en-US" altLang="en-US" sz="2400" dirty="0"/>
              <a:t>must contact private school officials with children who reside in the </a:t>
            </a:r>
            <a:r>
              <a:rPr lang="en-US" altLang="en-US" sz="2400" dirty="0" smtClean="0"/>
              <a:t>LEA </a:t>
            </a:r>
            <a:r>
              <a:rPr lang="en-US" altLang="en-US" sz="2400" dirty="0"/>
              <a:t>boundaries regardless of private school location and have a written returned receipt verifying that contact was made</a:t>
            </a:r>
            <a:r>
              <a:rPr lang="en-US" altLang="en-US" sz="2400" dirty="0" smtClean="0"/>
              <a:t>.</a:t>
            </a:r>
            <a:r>
              <a:rPr lang="en-US" sz="2400" dirty="0">
                <a:cs typeface="Arial" charset="0"/>
              </a:rPr>
              <a:t> The invitation must include the date, time, and place of consultation meeting (mail invitation </a:t>
            </a:r>
            <a:r>
              <a:rPr lang="en-US" sz="2400" dirty="0" smtClean="0">
                <a:cs typeface="Arial" charset="0"/>
              </a:rPr>
              <a:t>at least three </a:t>
            </a:r>
            <a:r>
              <a:rPr lang="en-US" sz="2400" dirty="0">
                <a:cs typeface="Arial" charset="0"/>
              </a:rPr>
              <a:t>weeks prior to proposed meeting date</a:t>
            </a:r>
            <a:r>
              <a:rPr lang="en-US" sz="2400" dirty="0" smtClean="0">
                <a:cs typeface="Arial" charset="0"/>
              </a:rPr>
              <a:t>).</a:t>
            </a:r>
          </a:p>
          <a:p>
            <a:pPr marL="65087" lvl="2" indent="0">
              <a:spcBef>
                <a:spcPts val="1000"/>
              </a:spcBef>
              <a:buNone/>
            </a:pPr>
            <a:endParaRPr lang="en-US" altLang="en-US" sz="2400" dirty="0"/>
          </a:p>
          <a:p>
            <a:pPr marL="447675" indent="-382588"/>
            <a:r>
              <a:rPr lang="en-US" altLang="en-US" sz="2400" dirty="0"/>
              <a:t>The </a:t>
            </a:r>
            <a:r>
              <a:rPr lang="en-US" altLang="en-US" sz="2400" dirty="0" smtClean="0"/>
              <a:t>LEA </a:t>
            </a:r>
            <a:r>
              <a:rPr lang="en-US" altLang="en-US" sz="2400" dirty="0"/>
              <a:t>provides the Intent to Participate </a:t>
            </a:r>
            <a:r>
              <a:rPr lang="en-US" altLang="en-US" sz="2400" dirty="0" smtClean="0"/>
              <a:t>form </a:t>
            </a:r>
            <a:r>
              <a:rPr lang="en-US" altLang="en-US" sz="2400" dirty="0"/>
              <a:t>to the private school who must complete and return it.</a:t>
            </a:r>
          </a:p>
          <a:p>
            <a:pPr marL="65087" indent="0">
              <a:buNone/>
            </a:pP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2264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latin typeface="+mn-lt"/>
              </a:rPr>
              <a:t>Consultation/Planning </a:t>
            </a:r>
            <a:r>
              <a:rPr lang="en-US" altLang="en-US" dirty="0">
                <a:latin typeface="+mn-lt"/>
              </a:rPr>
              <a:t>Steps</a:t>
            </a:r>
            <a:endParaRPr lang="en-US" altLang="en-US" dirty="0" smtClean="0">
              <a:latin typeface="+mn-lt"/>
            </a:endParaRPr>
          </a:p>
        </p:txBody>
      </p:sp>
      <p:sp>
        <p:nvSpPr>
          <p:cNvPr id="3" name="Content Placeholder 2"/>
          <p:cNvSpPr>
            <a:spLocks noGrp="1"/>
          </p:cNvSpPr>
          <p:nvPr>
            <p:ph idx="1"/>
          </p:nvPr>
        </p:nvSpPr>
        <p:spPr>
          <a:xfrm>
            <a:off x="628650" y="1828799"/>
            <a:ext cx="7886700" cy="4348163"/>
          </a:xfrm>
        </p:spPr>
        <p:txBody>
          <a:bodyPr/>
          <a:lstStyle/>
          <a:p>
            <a:pPr marL="447675" indent="-382588"/>
            <a:r>
              <a:rPr lang="en-US" altLang="en-US" sz="2400" dirty="0" smtClean="0"/>
              <a:t>The LEA </a:t>
            </a:r>
            <a:r>
              <a:rPr lang="en-US" altLang="en-US" sz="2400" dirty="0"/>
              <a:t>convenes an initial consultation  meeting in the fall to discuss needs, service options, and determine a schedule for future consultation meetings. </a:t>
            </a:r>
          </a:p>
          <a:p>
            <a:pPr marL="822325" lvl="1"/>
            <a:r>
              <a:rPr lang="en-US" altLang="en-US" dirty="0"/>
              <a:t>Phone conversations and letters are not </a:t>
            </a:r>
            <a:r>
              <a:rPr lang="en-US" altLang="en-US" dirty="0" smtClean="0"/>
              <a:t>adequate.</a:t>
            </a:r>
          </a:p>
          <a:p>
            <a:pPr marL="593725" lvl="1" indent="0">
              <a:buNone/>
            </a:pPr>
            <a:endParaRPr lang="en-US" altLang="en-US" dirty="0" smtClean="0"/>
          </a:p>
          <a:p>
            <a:pPr marL="593725" indent="-457200"/>
            <a:r>
              <a:rPr lang="en-US" altLang="en-US" sz="2400" dirty="0"/>
              <a:t>The </a:t>
            </a:r>
            <a:r>
              <a:rPr lang="en-US" altLang="en-US" sz="2400" dirty="0" smtClean="0"/>
              <a:t>LEA </a:t>
            </a:r>
            <a:r>
              <a:rPr lang="en-US" altLang="en-US" sz="2400" dirty="0"/>
              <a:t>periodically meets with the private school officials throughout the year for the purpose of ongoing consultation, formative assessment,  and program </a:t>
            </a:r>
            <a:r>
              <a:rPr lang="en-US" altLang="en-US" sz="2400" dirty="0" smtClean="0"/>
              <a:t>evaluation/revision.</a:t>
            </a:r>
            <a:endParaRPr lang="en-US"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6722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33815" y="111512"/>
            <a:ext cx="8152334" cy="1052270"/>
          </a:xfrm>
        </p:spPr>
        <p:txBody>
          <a:bodyPr>
            <a:normAutofit/>
          </a:bodyPr>
          <a:lstStyle/>
          <a:p>
            <a:pPr eaLnBrk="1" hangingPunct="1"/>
            <a:r>
              <a:rPr lang="en-US" sz="3600" b="0" dirty="0">
                <a:cs typeface="Times New Roman" pitchFamily="18" charset="0"/>
              </a:rPr>
              <a:t>Presenters</a:t>
            </a:r>
          </a:p>
        </p:txBody>
      </p:sp>
      <p:sp>
        <p:nvSpPr>
          <p:cNvPr id="5123" name="Rectangle 5"/>
          <p:cNvSpPr>
            <a:spLocks noGrp="1" noChangeArrowheads="1"/>
          </p:cNvSpPr>
          <p:nvPr>
            <p:ph type="subTitle" idx="4294967295"/>
          </p:nvPr>
        </p:nvSpPr>
        <p:spPr>
          <a:xfrm>
            <a:off x="1" y="2604223"/>
            <a:ext cx="8001523" cy="2896466"/>
          </a:xfrm>
        </p:spPr>
        <p:txBody>
          <a:bodyPr/>
          <a:lstStyle/>
          <a:p>
            <a:pPr algn="ctr">
              <a:buFont typeface="Arial" charset="0"/>
              <a:buNone/>
            </a:pPr>
            <a:endParaRPr lang="en-US" sz="2000" b="1" dirty="0"/>
          </a:p>
          <a:p>
            <a:pPr algn="ctr">
              <a:buFont typeface="Arial" charset="0"/>
              <a:buNone/>
            </a:pPr>
            <a:endParaRPr lang="en-US" sz="2000" b="1" dirty="0"/>
          </a:p>
          <a:p>
            <a:pPr algn="ctr">
              <a:buFont typeface="Arial" charset="0"/>
              <a:buNone/>
            </a:pPr>
            <a:endParaRPr lang="en-US" sz="2000" b="1" dirty="0"/>
          </a:p>
          <a:p>
            <a:pPr algn="ctr">
              <a:buFont typeface="Arial" charset="0"/>
              <a:buNone/>
            </a:pPr>
            <a:endParaRPr lang="en-US" sz="2000" b="1" dirty="0"/>
          </a:p>
        </p:txBody>
      </p:sp>
      <p:sp>
        <p:nvSpPr>
          <p:cNvPr id="7172" name="Rectangle 4"/>
          <p:cNvSpPr>
            <a:spLocks noChangeArrowheads="1"/>
          </p:cNvSpPr>
          <p:nvPr/>
        </p:nvSpPr>
        <p:spPr bwMode="auto">
          <a:xfrm>
            <a:off x="1002540" y="1352983"/>
            <a:ext cx="7017780" cy="2662265"/>
          </a:xfrm>
          <a:prstGeom prst="rect">
            <a:avLst/>
          </a:prstGeom>
          <a:noFill/>
          <a:ln w="9525">
            <a:noFill/>
            <a:miter lim="800000"/>
            <a:headEnd/>
            <a:tailEnd/>
          </a:ln>
        </p:spPr>
        <p:txBody>
          <a:bodyPr lIns="91438" tIns="45719" rIns="91438" bIns="45719">
            <a:spAutoFit/>
          </a:bodyPr>
          <a:lstStyle/>
          <a:p>
            <a:pPr marL="0" indent="0" algn="ctr">
              <a:buNone/>
              <a:defRPr/>
            </a:pPr>
            <a:r>
              <a:rPr lang="en-US" sz="2800" b="1" dirty="0">
                <a:cs typeface="Helvetica" pitchFamily="34" charset="0"/>
              </a:rPr>
              <a:t>Elaine Dawsey	</a:t>
            </a:r>
          </a:p>
          <a:p>
            <a:pPr marL="0" indent="0" algn="ctr">
              <a:buNone/>
              <a:tabLst>
                <a:tab pos="574675" algn="l"/>
              </a:tabLst>
              <a:defRPr/>
            </a:pPr>
            <a:r>
              <a:rPr lang="en-US" sz="2800" b="1" dirty="0">
                <a:cs typeface="Helvetica" pitchFamily="34" charset="0"/>
              </a:rPr>
              <a:t>Georgia Department of Education</a:t>
            </a:r>
          </a:p>
          <a:p>
            <a:pPr marL="0" indent="0" algn="ctr">
              <a:buNone/>
              <a:tabLst>
                <a:tab pos="574675" algn="l"/>
              </a:tabLst>
              <a:defRPr/>
            </a:pPr>
            <a:r>
              <a:rPr lang="en-US" sz="2800" b="1" dirty="0">
                <a:cs typeface="Helvetica" pitchFamily="34" charset="0"/>
              </a:rPr>
              <a:t>Title I Education Program Specialist</a:t>
            </a:r>
          </a:p>
          <a:p>
            <a:pPr marL="0" indent="0" algn="ctr">
              <a:buNone/>
              <a:tabLst>
                <a:tab pos="574675" algn="l"/>
              </a:tabLst>
              <a:defRPr/>
            </a:pPr>
            <a:r>
              <a:rPr lang="en-US" sz="2800" b="1" dirty="0">
                <a:solidFill>
                  <a:srgbClr val="FF0000"/>
                </a:solidFill>
                <a:cs typeface="Helvetica" pitchFamily="34" charset="0"/>
              </a:rPr>
              <a:t> </a:t>
            </a:r>
            <a:r>
              <a:rPr lang="en-US" sz="2800" b="1" dirty="0">
                <a:solidFill>
                  <a:srgbClr val="FF0000"/>
                </a:solidFill>
                <a:cs typeface="Helvetica" pitchFamily="34" charset="0"/>
                <a:hlinkClick r:id="rId3"/>
              </a:rPr>
              <a:t>edawsey@doe.k12.ga.us  </a:t>
            </a:r>
          </a:p>
          <a:p>
            <a:pPr marL="0" indent="0" algn="ctr">
              <a:buNone/>
              <a:defRPr/>
            </a:pPr>
            <a:r>
              <a:rPr lang="en-US" sz="2800" b="1" dirty="0"/>
              <a:t>(478) 971-0114</a:t>
            </a:r>
          </a:p>
          <a:p>
            <a:pPr algn="ctr">
              <a:buFont typeface="Wingdings" pitchFamily="2" charset="2"/>
              <a:buNone/>
              <a:defRPr/>
            </a:pPr>
            <a:endParaRPr lang="en-US" sz="2700" dirty="0">
              <a:latin typeface="Times New Roman" pitchFamily="18" charset="0"/>
              <a:cs typeface="Times New Roman" pitchFamily="18" charset="0"/>
            </a:endParaRPr>
          </a:p>
        </p:txBody>
      </p:sp>
      <p:sp>
        <p:nvSpPr>
          <p:cNvPr id="6" name="Rectangle 5"/>
          <p:cNvSpPr/>
          <p:nvPr/>
        </p:nvSpPr>
        <p:spPr>
          <a:xfrm>
            <a:off x="1002541" y="3636819"/>
            <a:ext cx="7199491" cy="2437588"/>
          </a:xfrm>
          <a:prstGeom prst="rect">
            <a:avLst/>
          </a:prstGeom>
        </p:spPr>
        <p:txBody>
          <a:bodyPr lIns="91438" tIns="45719" rIns="91438" bIns="45719">
            <a:spAutoFit/>
          </a:bodyPr>
          <a:lstStyle/>
          <a:p>
            <a:pPr algn="ctr">
              <a:defRPr/>
            </a:pPr>
            <a:r>
              <a:rPr lang="en-US" sz="2800" b="1" dirty="0">
                <a:cs typeface="Times New Roman" pitchFamily="18" charset="0"/>
              </a:rPr>
              <a:t>Marijo Pitts-Sheffield</a:t>
            </a:r>
          </a:p>
          <a:p>
            <a:pPr algn="ctr">
              <a:defRPr/>
            </a:pPr>
            <a:r>
              <a:rPr lang="en-US" sz="2800" b="1" dirty="0">
                <a:cs typeface="Times New Roman" pitchFamily="18" charset="0"/>
              </a:rPr>
              <a:t>Georgia Department of Education </a:t>
            </a:r>
          </a:p>
          <a:p>
            <a:pPr algn="ctr">
              <a:defRPr/>
            </a:pPr>
            <a:r>
              <a:rPr lang="en-US" sz="2800" b="1" dirty="0">
                <a:cs typeface="Times New Roman" pitchFamily="18" charset="0"/>
              </a:rPr>
              <a:t>Title I Education Program Specialist</a:t>
            </a:r>
          </a:p>
          <a:p>
            <a:pPr algn="ctr">
              <a:lnSpc>
                <a:spcPct val="90000"/>
              </a:lnSpc>
              <a:defRPr/>
            </a:pPr>
            <a:r>
              <a:rPr lang="en-US" sz="2800" b="1" dirty="0">
                <a:cs typeface="Times New Roman" pitchFamily="18" charset="0"/>
                <a:hlinkClick r:id="rId3"/>
              </a:rPr>
              <a:t>mpitts@doe.k12.ga.us</a:t>
            </a:r>
          </a:p>
          <a:p>
            <a:pPr algn="ctr">
              <a:lnSpc>
                <a:spcPct val="90000"/>
              </a:lnSpc>
              <a:defRPr/>
            </a:pPr>
            <a:r>
              <a:rPr lang="en-US" sz="2800" b="1" dirty="0">
                <a:cs typeface="Times New Roman" pitchFamily="18" charset="0"/>
              </a:rPr>
              <a:t>(912) 269-1216</a:t>
            </a:r>
          </a:p>
          <a:p>
            <a:pPr algn="ctr">
              <a:buFont typeface="Wingdings" pitchFamily="2" charset="2"/>
              <a:buNone/>
              <a:defRPr/>
            </a:pPr>
            <a:r>
              <a:rPr lang="en-US" dirty="0">
                <a:latin typeface="+mn-lt"/>
              </a:rPr>
              <a:t> </a:t>
            </a:r>
          </a:p>
        </p:txBody>
      </p:sp>
      <p:sp>
        <p:nvSpPr>
          <p:cNvPr id="512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774A4DA-B6AE-4EA8-A8D5-6BFF0FB6501E}" type="slidenum">
              <a:rPr lang="en-US" sz="1200">
                <a:solidFill>
                  <a:schemeClr val="tx1"/>
                </a:solidFill>
              </a:rPr>
              <a:pPr eaLnBrk="1" hangingPunct="1"/>
              <a:t>2</a:t>
            </a:fld>
            <a:endParaRPr lang="en-US" sz="1200" dirty="0">
              <a:solidFill>
                <a:schemeClr val="tx1"/>
              </a:solidFill>
            </a:endParaRPr>
          </a:p>
        </p:txBody>
      </p:sp>
    </p:spTree>
    <p:extLst>
      <p:ext uri="{BB962C8B-B14F-4D97-AF65-F5344CB8AC3E}">
        <p14:creationId xmlns:p14="http://schemas.microsoft.com/office/powerpoint/2010/main" val="678665017"/>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latin typeface="+mn-lt"/>
              </a:rPr>
              <a:t>Consultation/Planning </a:t>
            </a:r>
            <a:r>
              <a:rPr lang="en-US" altLang="en-US" dirty="0">
                <a:latin typeface="+mn-lt"/>
              </a:rPr>
              <a:t>Steps</a:t>
            </a:r>
            <a:endParaRPr lang="en-US" altLang="en-US" dirty="0" smtClean="0">
              <a:latin typeface="+mn-lt"/>
            </a:endParaRPr>
          </a:p>
        </p:txBody>
      </p:sp>
      <p:sp>
        <p:nvSpPr>
          <p:cNvPr id="3" name="Content Placeholder 2"/>
          <p:cNvSpPr>
            <a:spLocks noGrp="1"/>
          </p:cNvSpPr>
          <p:nvPr>
            <p:ph idx="1"/>
          </p:nvPr>
        </p:nvSpPr>
        <p:spPr/>
        <p:txBody>
          <a:bodyPr/>
          <a:lstStyle/>
          <a:p>
            <a:pPr marL="447675" indent="-382588"/>
            <a:r>
              <a:rPr lang="en-US" altLang="en-US" sz="2400" dirty="0" smtClean="0"/>
              <a:t>The LEA </a:t>
            </a:r>
            <a:r>
              <a:rPr lang="en-US" altLang="en-US" sz="2400" dirty="0"/>
              <a:t>must obtain an annual written affirmation from private school officials that timely and meaningful consultation occurred and equitable services were provided to eligible private school </a:t>
            </a:r>
            <a:r>
              <a:rPr lang="en-US" altLang="en-US" sz="2400" dirty="0" smtClean="0"/>
              <a:t>students.</a:t>
            </a:r>
          </a:p>
          <a:p>
            <a:pPr marL="65087" indent="0">
              <a:buNone/>
            </a:pPr>
            <a:endParaRPr lang="en-US" altLang="en-US" sz="2400" dirty="0" smtClean="0"/>
          </a:p>
          <a:p>
            <a:pPr marL="447675" indent="-382588"/>
            <a:r>
              <a:rPr lang="en-US" altLang="en-US" sz="2400" dirty="0" smtClean="0"/>
              <a:t>The LEA </a:t>
            </a:r>
            <a:r>
              <a:rPr lang="en-US" altLang="en-US" sz="2400" dirty="0"/>
              <a:t>must keep documentation on file for review by Title I monitors.</a:t>
            </a:r>
          </a:p>
        </p:txBody>
      </p:sp>
    </p:spTree>
    <p:extLst>
      <p:ext uri="{BB962C8B-B14F-4D97-AF65-F5344CB8AC3E}">
        <p14:creationId xmlns:p14="http://schemas.microsoft.com/office/powerpoint/2010/main" val="133479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latin typeface="+mn-lt"/>
              </a:rPr>
              <a:t>Timely and Meaningful Consultation</a:t>
            </a:r>
          </a:p>
        </p:txBody>
      </p:sp>
      <p:sp>
        <p:nvSpPr>
          <p:cNvPr id="3" name="Content Placeholder 2"/>
          <p:cNvSpPr>
            <a:spLocks noGrp="1"/>
          </p:cNvSpPr>
          <p:nvPr>
            <p:ph idx="1"/>
          </p:nvPr>
        </p:nvSpPr>
        <p:spPr>
          <a:xfrm>
            <a:off x="457200" y="1524000"/>
            <a:ext cx="8229600" cy="4876800"/>
          </a:xfrm>
        </p:spPr>
        <p:txBody>
          <a:bodyPr/>
          <a:lstStyle/>
          <a:p>
            <a:pPr marL="3175" indent="9525" eaLnBrk="1" fontAlgn="auto" hangingPunct="1">
              <a:spcAft>
                <a:spcPts val="0"/>
              </a:spcAft>
              <a:buFontTx/>
              <a:buNone/>
              <a:defRPr/>
            </a:pPr>
            <a:endParaRPr lang="en-US" sz="2400" dirty="0" smtClean="0"/>
          </a:p>
          <a:p>
            <a:pPr marL="3175" indent="9525" eaLnBrk="1" fontAlgn="auto" hangingPunct="1">
              <a:spcAft>
                <a:spcPts val="0"/>
              </a:spcAft>
              <a:buFontTx/>
              <a:buNone/>
              <a:defRPr/>
            </a:pPr>
            <a:r>
              <a:rPr lang="en-US" sz="2400" dirty="0" smtClean="0"/>
              <a:t>To ensure timely and meaningful consultation, the LEA must consult with private school officials prior to the District making any decision that affects the opportunities of any private school children to participate in programs.</a:t>
            </a:r>
          </a:p>
          <a:p>
            <a:pPr marL="0" indent="0" algn="r" eaLnBrk="1" fontAlgn="auto" hangingPunct="1">
              <a:spcAft>
                <a:spcPts val="0"/>
              </a:spcAft>
              <a:buFontTx/>
              <a:buNone/>
              <a:defRPr/>
            </a:pPr>
            <a:endParaRPr lang="en-US" sz="2400" dirty="0" smtClean="0"/>
          </a:p>
          <a:p>
            <a:pPr marL="0" indent="0" algn="r" eaLnBrk="1" fontAlgn="auto" hangingPunct="1">
              <a:spcAft>
                <a:spcPts val="0"/>
              </a:spcAft>
              <a:buFontTx/>
              <a:buNone/>
              <a:defRPr/>
            </a:pPr>
            <a:r>
              <a:rPr lang="en-US" sz="1400" dirty="0" smtClean="0"/>
              <a:t>Requirements in ESEA Section 1120(b) and 200.63 regulations</a:t>
            </a:r>
          </a:p>
          <a:p>
            <a:pPr>
              <a:defRPr/>
            </a:pPr>
            <a:endParaRPr lang="en-US" sz="2400" dirty="0"/>
          </a:p>
        </p:txBody>
      </p:sp>
    </p:spTree>
    <p:extLst>
      <p:ext uri="{BB962C8B-B14F-4D97-AF65-F5344CB8AC3E}">
        <p14:creationId xmlns:p14="http://schemas.microsoft.com/office/powerpoint/2010/main" val="459362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smtClean="0">
                <a:latin typeface="+mn-lt"/>
              </a:rPr>
              <a:t>Documenting Consultation</a:t>
            </a: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r>
              <a:rPr lang="en-US" sz="2400" dirty="0"/>
              <a:t>On an on-going basis, private schools must provide  documentation requested by the </a:t>
            </a:r>
            <a:r>
              <a:rPr lang="en-US" sz="2400" dirty="0" smtClean="0"/>
              <a:t>LEA </a:t>
            </a:r>
            <a:r>
              <a:rPr lang="en-US" sz="2400" dirty="0"/>
              <a:t>to support and ensure that equitable services are provided to private school students, i.e. poverty data.</a:t>
            </a:r>
          </a:p>
          <a:p>
            <a:pPr marL="448056" indent="-384048" fontAlgn="auto">
              <a:spcAft>
                <a:spcPts val="0"/>
              </a:spcAft>
              <a:buNone/>
              <a:defRPr/>
            </a:pPr>
            <a:endParaRPr lang="en-US" sz="1200" dirty="0"/>
          </a:p>
          <a:p>
            <a:pPr marL="448056" indent="-384048" fontAlgn="auto">
              <a:spcAft>
                <a:spcPts val="0"/>
              </a:spcAft>
              <a:defRPr/>
            </a:pPr>
            <a:r>
              <a:rPr lang="en-US" sz="2400" dirty="0"/>
              <a:t>Documentation is mandatory for compliance and monitoring purposes</a:t>
            </a:r>
            <a:r>
              <a:rPr lang="en-US" sz="2400" dirty="0" smtClean="0"/>
              <a:t>.</a:t>
            </a:r>
          </a:p>
          <a:p>
            <a:pPr lvl="2"/>
            <a:r>
              <a:rPr lang="en-US" sz="2400" dirty="0" smtClean="0">
                <a:cs typeface="Arial" charset="0"/>
              </a:rPr>
              <a:t>Agendas</a:t>
            </a:r>
            <a:endParaRPr lang="en-US" sz="2400" dirty="0">
              <a:cs typeface="Arial" charset="0"/>
            </a:endParaRPr>
          </a:p>
          <a:p>
            <a:pPr lvl="2"/>
            <a:r>
              <a:rPr lang="en-US" sz="2400" dirty="0">
                <a:cs typeface="Arial" charset="0"/>
              </a:rPr>
              <a:t>Sign-in sheets</a:t>
            </a:r>
          </a:p>
          <a:p>
            <a:pPr lvl="2"/>
            <a:r>
              <a:rPr lang="en-US" sz="2400" dirty="0">
                <a:cs typeface="Arial" charset="0"/>
              </a:rPr>
              <a:t>Supporting documentation (DE 1111 Forms, letters mailed with return receipts, responses from private schools)</a:t>
            </a:r>
          </a:p>
          <a:p>
            <a:pPr marL="448056" indent="-384048" fontAlgn="auto">
              <a:spcAft>
                <a:spcPts val="0"/>
              </a:spcAft>
              <a:defRPr/>
            </a:pPr>
            <a:endParaRPr lang="en-US" sz="2400" dirty="0"/>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3918417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smtClean="0">
                <a:latin typeface="+mn-lt"/>
              </a:rPr>
              <a:t>Documenting Consultation</a:t>
            </a:r>
          </a:p>
        </p:txBody>
      </p:sp>
      <p:sp>
        <p:nvSpPr>
          <p:cNvPr id="3" name="Content Placeholder 2"/>
          <p:cNvSpPr>
            <a:spLocks noGrp="1"/>
          </p:cNvSpPr>
          <p:nvPr>
            <p:ph idx="1"/>
          </p:nvPr>
        </p:nvSpPr>
        <p:spPr>
          <a:xfrm>
            <a:off x="457200" y="1676400"/>
            <a:ext cx="8229600" cy="4724400"/>
          </a:xfrm>
        </p:spPr>
        <p:txBody>
          <a:bodyPr/>
          <a:lstStyle/>
          <a:p>
            <a:pPr marL="447675" indent="-382588"/>
            <a:r>
              <a:rPr lang="en-US" altLang="en-US" sz="2400" dirty="0" smtClean="0"/>
              <a:t>LEA </a:t>
            </a:r>
            <a:r>
              <a:rPr lang="en-US" altLang="en-US" sz="2400" dirty="0"/>
              <a:t>and Private School officials should both retain documentation to show that the </a:t>
            </a:r>
            <a:r>
              <a:rPr lang="en-US" altLang="en-US" sz="2400" dirty="0" smtClean="0"/>
              <a:t>LEA:</a:t>
            </a:r>
            <a:endParaRPr lang="en-US" altLang="en-US" sz="2400" dirty="0"/>
          </a:p>
          <a:p>
            <a:pPr marL="822325" lvl="1"/>
            <a:r>
              <a:rPr lang="en-US" altLang="en-US" dirty="0"/>
              <a:t>Informed private school officials of available federal programs.</a:t>
            </a:r>
          </a:p>
          <a:p>
            <a:pPr marL="822325" lvl="1"/>
            <a:r>
              <a:rPr lang="en-US" altLang="en-US" dirty="0"/>
              <a:t>Engaged in timely and meaningful consultation, beginning in November and ending with the completion of the school year for which the consultation took place. </a:t>
            </a:r>
          </a:p>
          <a:p>
            <a:pPr marL="822325" lvl="1"/>
            <a:r>
              <a:rPr lang="en-US" altLang="en-US" dirty="0"/>
              <a:t>Identified private schools’ needs.</a:t>
            </a:r>
          </a:p>
          <a:p>
            <a:pPr marL="822325" lvl="1"/>
            <a:r>
              <a:rPr lang="en-US" altLang="en-US" dirty="0"/>
              <a:t>Provided equitable services and benefits.</a:t>
            </a:r>
          </a:p>
          <a:p>
            <a:pPr marL="822325" lvl="1"/>
            <a:r>
              <a:rPr lang="en-US" altLang="en-US" dirty="0"/>
              <a:t>Evaluated programs and services for </a:t>
            </a:r>
            <a:r>
              <a:rPr lang="en-US" altLang="en-US" dirty="0" smtClean="0"/>
              <a:t>effectiveness.</a:t>
            </a:r>
            <a:endParaRPr lang="en-US"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24007358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smtClean="0">
                <a:latin typeface="+mn-lt"/>
              </a:rPr>
              <a:t>Documenting Consultation</a:t>
            </a:r>
          </a:p>
        </p:txBody>
      </p:sp>
      <p:sp>
        <p:nvSpPr>
          <p:cNvPr id="3" name="Content Placeholder 2"/>
          <p:cNvSpPr>
            <a:spLocks noGrp="1"/>
          </p:cNvSpPr>
          <p:nvPr>
            <p:ph idx="1"/>
          </p:nvPr>
        </p:nvSpPr>
        <p:spPr>
          <a:xfrm>
            <a:off x="457200" y="1676400"/>
            <a:ext cx="8229600" cy="4724400"/>
          </a:xfrm>
        </p:spPr>
        <p:txBody>
          <a:bodyPr/>
          <a:lstStyle/>
          <a:p>
            <a:pPr marL="447675" indent="-382588"/>
            <a:r>
              <a:rPr lang="en-US" altLang="en-US" sz="2400" dirty="0" smtClean="0"/>
              <a:t>LEA </a:t>
            </a:r>
            <a:r>
              <a:rPr lang="en-US" altLang="en-US" sz="2400" dirty="0"/>
              <a:t>and Private School officials should both retain documentation that shows that the </a:t>
            </a:r>
            <a:r>
              <a:rPr lang="en-US" altLang="en-US" sz="2400" dirty="0" smtClean="0"/>
              <a:t>LEA:</a:t>
            </a:r>
            <a:endParaRPr lang="en-US" altLang="en-US" sz="2400" dirty="0"/>
          </a:p>
          <a:p>
            <a:pPr marL="822325" lvl="1"/>
            <a:r>
              <a:rPr lang="en-US" altLang="en-US" dirty="0"/>
              <a:t>Adequately addressed problems and complaints.</a:t>
            </a:r>
          </a:p>
          <a:p>
            <a:pPr marL="822325" lvl="1"/>
            <a:r>
              <a:rPr lang="en-US" altLang="en-US" dirty="0"/>
              <a:t>Provided meaningful consultation and equitable services as evidenced by a signed affirmation.</a:t>
            </a:r>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1198143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smtClean="0">
                <a:latin typeface="+mn-lt"/>
              </a:rPr>
              <a:t>Private School Complaints</a:t>
            </a: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r>
              <a:rPr lang="en-US" sz="2400" dirty="0" smtClean="0"/>
              <a:t>If a private school official may complain if it is perceived that </a:t>
            </a:r>
            <a:r>
              <a:rPr lang="en-US" sz="2400" dirty="0"/>
              <a:t>the </a:t>
            </a:r>
            <a:r>
              <a:rPr lang="en-US" sz="2400" dirty="0" smtClean="0"/>
              <a:t>LEA </a:t>
            </a:r>
            <a:r>
              <a:rPr lang="en-US" sz="2400" dirty="0"/>
              <a:t>did not engage in a timely and meaningful consultation process or did not consider their views.</a:t>
            </a:r>
          </a:p>
          <a:p>
            <a:pPr marL="448056" indent="-384048" fontAlgn="auto">
              <a:spcAft>
                <a:spcPts val="0"/>
              </a:spcAft>
              <a:buNone/>
              <a:defRPr/>
            </a:pPr>
            <a:endParaRPr lang="en-US" sz="1000" dirty="0"/>
          </a:p>
          <a:p>
            <a:pPr marL="448056" indent="-384048" fontAlgn="auto">
              <a:spcAft>
                <a:spcPts val="0"/>
              </a:spcAft>
              <a:defRPr/>
            </a:pPr>
            <a:r>
              <a:rPr lang="en-US" sz="2400" dirty="0"/>
              <a:t>The complaint goes to the State Educational </a:t>
            </a:r>
            <a:r>
              <a:rPr lang="en-US" sz="2400" dirty="0" smtClean="0"/>
              <a:t>Agency (SEA).</a:t>
            </a:r>
            <a:r>
              <a:rPr lang="en-US" sz="2400" dirty="0" smtClean="0">
                <a:solidFill>
                  <a:srgbClr val="FF0000"/>
                </a:solidFill>
              </a:rPr>
              <a:t> </a:t>
            </a:r>
            <a:r>
              <a:rPr lang="en-US" sz="2400" dirty="0"/>
              <a:t>In this case it would be the Georgia Department of Education’s Title Programs Divisions.</a:t>
            </a:r>
          </a:p>
          <a:p>
            <a:pPr marL="448056" indent="-384048" fontAlgn="auto">
              <a:spcAft>
                <a:spcPts val="0"/>
              </a:spcAft>
              <a:defRPr/>
            </a:pPr>
            <a:endParaRPr lang="en-US" sz="1000" dirty="0"/>
          </a:p>
          <a:p>
            <a:pPr marL="448056" indent="-384048" fontAlgn="auto">
              <a:spcAft>
                <a:spcPts val="0"/>
              </a:spcAft>
              <a:defRPr/>
            </a:pPr>
            <a:r>
              <a:rPr lang="en-US" sz="2400" dirty="0"/>
              <a:t>The complaint process may be completed at the following website:</a:t>
            </a:r>
            <a:r>
              <a:rPr lang="en-US" sz="2400" dirty="0">
                <a:solidFill>
                  <a:srgbClr val="0070C0"/>
                </a:solidFill>
              </a:rPr>
              <a:t> </a:t>
            </a:r>
          </a:p>
          <a:p>
            <a:pPr marL="448056" indent="-384048" fontAlgn="auto">
              <a:spcAft>
                <a:spcPts val="0"/>
              </a:spcAft>
              <a:buNone/>
              <a:defRPr/>
            </a:pPr>
            <a:r>
              <a:rPr lang="en-US" sz="2400" dirty="0">
                <a:solidFill>
                  <a:srgbClr val="0070C0"/>
                </a:solidFill>
              </a:rPr>
              <a:t>	</a:t>
            </a:r>
            <a:r>
              <a:rPr lang="en-US" sz="2400" dirty="0">
                <a:solidFill>
                  <a:srgbClr val="0070C0"/>
                </a:solidFill>
                <a:hlinkClick r:id="rId2" action="ppaction://hlinkfile"/>
              </a:rPr>
              <a:t>http://www.gadoe.org/School-Improvement/Federal-Programs/Pages/Title-I-Resources.aspx</a:t>
            </a:r>
            <a:endParaRPr lang="en-US" sz="2400" dirty="0"/>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2734773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286000"/>
            <a:ext cx="6629400" cy="3416320"/>
          </a:xfrm>
          <a:prstGeom prst="rect">
            <a:avLst/>
          </a:prstGeom>
        </p:spPr>
        <p:txBody>
          <a:bodyPr>
            <a:spAutoFit/>
          </a:bodyPr>
          <a:lstStyle/>
          <a:p>
            <a:pPr algn="ctr">
              <a:defRPr/>
            </a:pPr>
            <a:r>
              <a:rPr lang="en-US" sz="5400" b="1" dirty="0">
                <a:latin typeface="+mn-lt"/>
              </a:rPr>
              <a:t>IDENTIFYING ELIGIBLE </a:t>
            </a:r>
            <a:r>
              <a:rPr lang="en-US" sz="5400" b="1" dirty="0" smtClean="0">
                <a:latin typeface="+mn-lt"/>
              </a:rPr>
              <a:t>PARTICIPANTS AND SERVICES TO PRIVATE SCHOOLS</a:t>
            </a:r>
            <a:endParaRPr lang="en-US" sz="5400" b="1" dirty="0">
              <a:latin typeface="+mn-lt"/>
            </a:endParaRPr>
          </a:p>
        </p:txBody>
      </p:sp>
    </p:spTree>
    <p:extLst>
      <p:ext uri="{BB962C8B-B14F-4D97-AF65-F5344CB8AC3E}">
        <p14:creationId xmlns:p14="http://schemas.microsoft.com/office/powerpoint/2010/main" val="934327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14350" y="489397"/>
            <a:ext cx="6569030" cy="1700009"/>
          </a:xfrm>
        </p:spPr>
        <p:txBody>
          <a:bodyPr/>
          <a:lstStyle/>
          <a:p>
            <a:r>
              <a:rPr lang="en-US" altLang="en-US" dirty="0">
                <a:latin typeface="+mn-lt"/>
              </a:rPr>
              <a:t>Two </a:t>
            </a:r>
            <a:r>
              <a:rPr lang="en-US" altLang="en-US" dirty="0" smtClean="0">
                <a:latin typeface="+mn-lt"/>
              </a:rPr>
              <a:t>Ways </a:t>
            </a:r>
            <a:r>
              <a:rPr lang="en-US" altLang="en-US" dirty="0">
                <a:latin typeface="+mn-lt"/>
              </a:rPr>
              <a:t>in </a:t>
            </a:r>
            <a:r>
              <a:rPr lang="en-US" altLang="en-US" dirty="0" smtClean="0">
                <a:latin typeface="+mn-lt"/>
              </a:rPr>
              <a:t>Which </a:t>
            </a:r>
            <a:r>
              <a:rPr lang="en-US" altLang="en-US" dirty="0">
                <a:latin typeface="+mn-lt"/>
              </a:rPr>
              <a:t>Private Schools </a:t>
            </a:r>
            <a:r>
              <a:rPr lang="en-US" altLang="en-US" dirty="0" smtClean="0">
                <a:latin typeface="+mn-lt"/>
              </a:rPr>
              <a:t>Participate </a:t>
            </a:r>
            <a:r>
              <a:rPr lang="en-US" altLang="en-US" dirty="0">
                <a:latin typeface="+mn-lt"/>
              </a:rPr>
              <a:t>in </a:t>
            </a:r>
            <a:r>
              <a:rPr lang="en-US" altLang="en-US" dirty="0" smtClean="0">
                <a:latin typeface="+mn-lt"/>
              </a:rPr>
              <a:t>Title Programs</a:t>
            </a:r>
          </a:p>
        </p:txBody>
      </p:sp>
      <p:sp>
        <p:nvSpPr>
          <p:cNvPr id="3" name="Content Placeholder 2"/>
          <p:cNvSpPr>
            <a:spLocks noGrp="1"/>
          </p:cNvSpPr>
          <p:nvPr>
            <p:ph idx="1"/>
          </p:nvPr>
        </p:nvSpPr>
        <p:spPr>
          <a:xfrm>
            <a:off x="557212" y="2328863"/>
            <a:ext cx="7858125" cy="4100511"/>
          </a:xfrm>
        </p:spPr>
        <p:txBody>
          <a:bodyPr/>
          <a:lstStyle/>
          <a:p>
            <a:pPr marL="448056" indent="-384048" fontAlgn="auto">
              <a:spcAft>
                <a:spcPts val="0"/>
              </a:spcAft>
              <a:defRPr/>
            </a:pPr>
            <a:r>
              <a:rPr lang="en-US" sz="2400" dirty="0" smtClean="0"/>
              <a:t>Equitable </a:t>
            </a:r>
            <a:r>
              <a:rPr lang="en-US" sz="2400" dirty="0"/>
              <a:t>Participation in the Per Pupil Allocation of Title I </a:t>
            </a:r>
            <a:r>
              <a:rPr lang="en-US" sz="2400" dirty="0" smtClean="0"/>
              <a:t>Funds.</a:t>
            </a:r>
            <a:endParaRPr lang="en-US" sz="2400" dirty="0"/>
          </a:p>
          <a:p>
            <a:pPr marL="448056" indent="-384048" fontAlgn="auto">
              <a:spcAft>
                <a:spcPts val="0"/>
              </a:spcAft>
              <a:defRPr/>
            </a:pPr>
            <a:r>
              <a:rPr lang="en-US" sz="2400" dirty="0"/>
              <a:t>Equitable Services </a:t>
            </a:r>
            <a:r>
              <a:rPr lang="en-US" sz="2400" dirty="0" smtClean="0"/>
              <a:t>Participation  in </a:t>
            </a:r>
            <a:r>
              <a:rPr lang="en-US" sz="2400" dirty="0"/>
              <a:t>Title I funds that are reserved for specific purposes.  </a:t>
            </a:r>
          </a:p>
          <a:p>
            <a:pPr marL="814769" lvl="1" indent="-384048" fontAlgn="auto">
              <a:spcAft>
                <a:spcPts val="0"/>
              </a:spcAft>
              <a:defRPr/>
            </a:pPr>
            <a:r>
              <a:rPr lang="en-US" dirty="0"/>
              <a:t>These reserved funds are called </a:t>
            </a:r>
            <a:r>
              <a:rPr lang="en-US" dirty="0" smtClean="0"/>
              <a:t>set-aside.</a:t>
            </a:r>
            <a:endParaRPr lang="en-US" dirty="0"/>
          </a:p>
          <a:p>
            <a:pPr marL="814769" lvl="1" indent="-384048" fontAlgn="auto">
              <a:spcAft>
                <a:spcPts val="0"/>
              </a:spcAft>
              <a:defRPr/>
            </a:pPr>
            <a:r>
              <a:rPr lang="en-US" dirty="0" smtClean="0"/>
              <a:t>Equitable </a:t>
            </a:r>
            <a:r>
              <a:rPr lang="en-US" dirty="0"/>
              <a:t>participation does not apply to all </a:t>
            </a:r>
            <a:r>
              <a:rPr lang="en-US" dirty="0" smtClean="0"/>
              <a:t>set-asides.</a:t>
            </a:r>
            <a:endParaRPr lang="en-US" dirty="0"/>
          </a:p>
          <a:p>
            <a:pPr marL="0" indent="0">
              <a:buFont typeface="Arial" pitchFamily="34" charset="0"/>
              <a:buNone/>
              <a:defRPr/>
            </a:pPr>
            <a:endParaRPr lang="en-US" sz="2000" b="1" i="1" dirty="0" smtClean="0">
              <a:cs typeface="Arial" pitchFamily="34" charset="0"/>
            </a:endParaRPr>
          </a:p>
          <a:p>
            <a:pPr marL="0" indent="0">
              <a:buFont typeface="Arial" pitchFamily="34" charset="0"/>
              <a:buNone/>
              <a:defRPr/>
            </a:pPr>
            <a:r>
              <a:rPr lang="en-US" sz="2000" b="1" i="1" dirty="0" smtClean="0">
                <a:cs typeface="Arial" pitchFamily="34" charset="0"/>
              </a:rPr>
              <a:t>Control </a:t>
            </a:r>
            <a:r>
              <a:rPr lang="en-US" sz="2000" b="1" i="1" dirty="0">
                <a:cs typeface="Arial" pitchFamily="34" charset="0"/>
              </a:rPr>
              <a:t>of Title I funds and title to materials, equipment, and property purchased with such funds shall be in a public agency. </a:t>
            </a:r>
            <a:r>
              <a:rPr lang="en-US" sz="2000" b="1" i="1" dirty="0" smtClean="0">
                <a:cs typeface="Arial" pitchFamily="34" charset="0"/>
              </a:rPr>
              <a:t> [</a:t>
            </a:r>
            <a:r>
              <a:rPr lang="en-US" sz="2000" b="1" i="1" dirty="0">
                <a:cs typeface="Arial" pitchFamily="34" charset="0"/>
              </a:rPr>
              <a:t>ESEA, §1120 (d): Public Control of Funds]</a:t>
            </a:r>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37679754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Determining Eligibility </a:t>
            </a:r>
            <a:br>
              <a:rPr lang="en-US" altLang="en-US" dirty="0">
                <a:latin typeface="+mn-lt"/>
              </a:rPr>
            </a:br>
            <a:r>
              <a:rPr lang="en-US" altLang="en-US" dirty="0">
                <a:latin typeface="+mn-lt"/>
              </a:rPr>
              <a:t>of Private School Children</a:t>
            </a:r>
            <a:endParaRPr lang="en-US" altLang="en-US"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06908" indent="-342900" fontAlgn="auto">
              <a:spcAft>
                <a:spcPts val="0"/>
              </a:spcAft>
              <a:defRPr/>
            </a:pPr>
            <a:r>
              <a:rPr lang="en-US" sz="2400" dirty="0" smtClean="0"/>
              <a:t>Determine </a:t>
            </a:r>
            <a:r>
              <a:rPr lang="en-US" sz="2400" dirty="0"/>
              <a:t>eligible participating </a:t>
            </a:r>
            <a:r>
              <a:rPr lang="en-US" sz="2400" dirty="0" smtClean="0"/>
              <a:t>public school attendance areas.</a:t>
            </a:r>
          </a:p>
          <a:p>
            <a:pPr marL="448056" indent="-384048" fontAlgn="auto">
              <a:spcAft>
                <a:spcPts val="0"/>
              </a:spcAft>
              <a:defRPr/>
            </a:pPr>
            <a:r>
              <a:rPr lang="en-US" sz="2400" dirty="0" smtClean="0"/>
              <a:t>Determine </a:t>
            </a:r>
            <a:r>
              <a:rPr lang="en-US" sz="2400" dirty="0"/>
              <a:t>the number of private school children who are from low income </a:t>
            </a:r>
            <a:r>
              <a:rPr lang="en-US" sz="2400" dirty="0" smtClean="0"/>
              <a:t>families.</a:t>
            </a:r>
            <a:endParaRPr lang="en-US" sz="2400" dirty="0"/>
          </a:p>
          <a:p>
            <a:pPr marL="448056" indent="-384048" fontAlgn="auto">
              <a:spcAft>
                <a:spcPts val="0"/>
              </a:spcAft>
              <a:defRPr/>
            </a:pPr>
            <a:r>
              <a:rPr lang="en-US" sz="2400" dirty="0" smtClean="0"/>
              <a:t>The </a:t>
            </a:r>
            <a:r>
              <a:rPr lang="en-US" sz="2400" dirty="0"/>
              <a:t>per-pupil allocation(PPA) for the private school is determined on the basis of eligible private school students (poverty level</a:t>
            </a:r>
            <a:r>
              <a:rPr lang="en-US" sz="2400" dirty="0" smtClean="0"/>
              <a:t>).</a:t>
            </a:r>
          </a:p>
          <a:p>
            <a:pPr marL="64008" indent="0" fontAlgn="auto">
              <a:spcAft>
                <a:spcPts val="0"/>
              </a:spcAft>
              <a:buNone/>
              <a:defRPr/>
            </a:pPr>
            <a:endParaRPr lang="en-US" sz="2400" dirty="0" smtClean="0"/>
          </a:p>
          <a:p>
            <a:pPr marL="448056" indent="-384048" fontAlgn="auto">
              <a:spcAft>
                <a:spcPts val="0"/>
              </a:spcAft>
              <a:buNone/>
              <a:defRPr/>
            </a:pPr>
            <a:r>
              <a:rPr lang="en-US" sz="2400" b="1" i="1" dirty="0"/>
              <a:t>Refer to Title I Services to Eligible Private School Children, Non- Regulatory  Guidance, October 17, 2003.</a:t>
            </a:r>
          </a:p>
          <a:p>
            <a:pPr marL="448056" indent="-384048" fontAlgn="auto">
              <a:spcAft>
                <a:spcPts val="0"/>
              </a:spcAft>
              <a:buNone/>
              <a:defRPr/>
            </a:pPr>
            <a:endParaRPr lang="en-US" sz="2400" b="1" i="1" dirty="0" smtClean="0"/>
          </a:p>
          <a:p>
            <a:pPr>
              <a:buFont typeface="Arial" charset="0"/>
              <a:buNone/>
              <a:defRPr/>
            </a:pPr>
            <a:endParaRPr lang="en-US" sz="2400" dirty="0"/>
          </a:p>
        </p:txBody>
      </p:sp>
    </p:spTree>
    <p:extLst>
      <p:ext uri="{BB962C8B-B14F-4D97-AF65-F5344CB8AC3E}">
        <p14:creationId xmlns:p14="http://schemas.microsoft.com/office/powerpoint/2010/main" val="3353617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Determining Eligibility </a:t>
            </a:r>
            <a:br>
              <a:rPr lang="en-US" altLang="en-US" dirty="0">
                <a:latin typeface="+mn-lt"/>
              </a:rPr>
            </a:br>
            <a:r>
              <a:rPr lang="en-US" altLang="en-US" dirty="0">
                <a:latin typeface="+mn-lt"/>
              </a:rPr>
              <a:t>of Private School Children</a:t>
            </a:r>
            <a:endParaRPr lang="en-US" altLang="en-US"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06908" indent="-342900" fontAlgn="auto">
              <a:spcAft>
                <a:spcPts val="0"/>
              </a:spcAft>
              <a:defRPr/>
            </a:pPr>
            <a:r>
              <a:rPr lang="en-US" sz="2400" dirty="0" smtClean="0"/>
              <a:t>The </a:t>
            </a:r>
            <a:r>
              <a:rPr lang="en-US" sz="2400" dirty="0"/>
              <a:t>preferred option is using the same measure of poverty as the </a:t>
            </a:r>
            <a:r>
              <a:rPr lang="en-US" sz="2400" dirty="0" smtClean="0"/>
              <a:t>LEA.</a:t>
            </a:r>
            <a:endParaRPr lang="en-US" sz="2400" dirty="0">
              <a:effectLst>
                <a:outerShdw blurRad="38100" dist="38100" dir="2700000" algn="tl">
                  <a:srgbClr val="000000">
                    <a:alpha val="43137"/>
                  </a:srgbClr>
                </a:outerShdw>
              </a:effectLst>
            </a:endParaRPr>
          </a:p>
          <a:p>
            <a:pPr marL="448056" indent="-384048" fontAlgn="auto">
              <a:spcAft>
                <a:spcPts val="0"/>
              </a:spcAft>
              <a:defRPr/>
            </a:pPr>
            <a:r>
              <a:rPr lang="en-US" sz="2400" dirty="0" smtClean="0"/>
              <a:t>If available, the LEA should use the same measure of poverty used to count public school children, e.g. free and reduced meals data(FRM), directly certified data such as in Temporary </a:t>
            </a:r>
            <a:r>
              <a:rPr lang="en-US" sz="2400" dirty="0"/>
              <a:t>Assistance for Needy Families (TANF</a:t>
            </a:r>
            <a:r>
              <a:rPr lang="en-US" sz="2400" dirty="0" smtClean="0"/>
              <a:t>), </a:t>
            </a:r>
            <a:r>
              <a:rPr lang="en-US" sz="2400" b="1" dirty="0" smtClean="0"/>
              <a:t> </a:t>
            </a:r>
            <a:r>
              <a:rPr lang="en-US" sz="2400" dirty="0"/>
              <a:t>Supplemental Nutrition Assistance Program</a:t>
            </a:r>
            <a:r>
              <a:rPr lang="en-US" sz="2400" dirty="0" smtClean="0"/>
              <a:t> (SNAP) or </a:t>
            </a:r>
            <a:r>
              <a:rPr lang="en-US" sz="2400" dirty="0"/>
              <a:t>Food Distribution Program on Indian Reservations (FDPIR </a:t>
            </a:r>
            <a:r>
              <a:rPr lang="en-US" sz="2400" dirty="0" smtClean="0"/>
              <a:t>used for the Community Eligibility Provision (CEP)</a:t>
            </a:r>
            <a:r>
              <a:rPr lang="en-US" dirty="0" smtClean="0"/>
              <a:t>.</a:t>
            </a:r>
            <a:endParaRPr lang="en-US" dirty="0"/>
          </a:p>
          <a:p>
            <a:pPr>
              <a:defRPr/>
            </a:pPr>
            <a:endParaRPr lang="en-US" sz="2400" dirty="0"/>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4195134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4294967295"/>
          </p:nvPr>
        </p:nvSpPr>
        <p:spPr>
          <a:xfrm>
            <a:off x="628650" y="6356350"/>
            <a:ext cx="2057400" cy="365125"/>
          </a:xfrm>
          <a:prstGeom prst="rect">
            <a:avLst/>
          </a:prstGeom>
        </p:spPr>
        <p:txBody>
          <a:bodyPr/>
          <a:lstStyle/>
          <a:p>
            <a:pPr>
              <a:defRPr/>
            </a:pPr>
            <a:fld id="{56B1C275-BF81-4F86-B564-3E297F8933C5}" type="datetime1">
              <a:rPr lang="en-US" smtClean="0"/>
              <a:pPr>
                <a:defRPr/>
              </a:pPr>
              <a:t>5/25/2015</a:t>
            </a:fld>
            <a:endParaRPr lang="en-US" dirty="0"/>
          </a:p>
        </p:txBody>
      </p:sp>
      <p:sp>
        <p:nvSpPr>
          <p:cNvPr id="14339" name="Slide Number Placeholder 2"/>
          <p:cNvSpPr>
            <a:spLocks noGrp="1"/>
          </p:cNvSpPr>
          <p:nvPr>
            <p:ph type="sldNum" sz="quarter" idx="4294967295"/>
          </p:nvPr>
        </p:nvSpPr>
        <p:spPr bwMode="auto">
          <a:xfrm>
            <a:off x="6457950" y="6356350"/>
            <a:ext cx="2057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025D0A-93BE-4466-90C2-8BE0D2086ED4}" type="slidenum">
              <a:rPr lang="en-US" altLang="en-US" smtClean="0">
                <a:solidFill>
                  <a:schemeClr val="bg1"/>
                </a:solidFill>
                <a:latin typeface="Calibri" pitchFamily="34" charset="0"/>
              </a:rPr>
              <a:pPr/>
              <a:t>3</a:t>
            </a:fld>
            <a:endParaRPr lang="en-US" altLang="en-US" dirty="0" smtClean="0">
              <a:solidFill>
                <a:schemeClr val="bg1"/>
              </a:solidFill>
              <a:latin typeface="Calibri" pitchFamily="34" charset="0"/>
            </a:endParaRPr>
          </a:p>
        </p:txBody>
      </p:sp>
      <p:pic>
        <p:nvPicPr>
          <p:cNvPr id="143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54250" y="1987851"/>
            <a:ext cx="4443413" cy="411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5"/>
          <p:cNvSpPr txBox="1">
            <a:spLocks noChangeArrowheads="1"/>
          </p:cNvSpPr>
          <p:nvPr/>
        </p:nvSpPr>
        <p:spPr bwMode="auto">
          <a:xfrm>
            <a:off x="1237456" y="1617963"/>
            <a:ext cx="647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dirty="0"/>
              <a:t>SCHOOL IMPROVEMENT &amp; DISTRICT EFFECTIVENESS</a:t>
            </a:r>
          </a:p>
        </p:txBody>
      </p:sp>
    </p:spTree>
    <p:extLst>
      <p:ext uri="{BB962C8B-B14F-4D97-AF65-F5344CB8AC3E}">
        <p14:creationId xmlns:p14="http://schemas.microsoft.com/office/powerpoint/2010/main" val="1691545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66086" y="307617"/>
            <a:ext cx="6379586" cy="1325563"/>
          </a:xfrm>
        </p:spPr>
        <p:txBody>
          <a:bodyPr/>
          <a:lstStyle/>
          <a:p>
            <a:r>
              <a:rPr lang="en-US" altLang="en-US" dirty="0">
                <a:latin typeface="+mn-lt"/>
              </a:rPr>
              <a:t>Determining Eligibility </a:t>
            </a:r>
            <a:br>
              <a:rPr lang="en-US" altLang="en-US" dirty="0">
                <a:latin typeface="+mn-lt"/>
              </a:rPr>
            </a:br>
            <a:r>
              <a:rPr lang="en-US" altLang="en-US" dirty="0">
                <a:latin typeface="+mn-lt"/>
              </a:rPr>
              <a:t>of Private School Children</a:t>
            </a:r>
            <a:endParaRPr lang="en-US" altLang="en-US"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a:spcBef>
                <a:spcPct val="0"/>
              </a:spcBef>
              <a:defRPr/>
            </a:pPr>
            <a:r>
              <a:rPr lang="en-US" sz="2400" dirty="0"/>
              <a:t>Use comparable poverty data from a survey and allow such survey results to be extrapolated if complete actual data are unavailable.</a:t>
            </a:r>
          </a:p>
          <a:p>
            <a:pPr>
              <a:spcBef>
                <a:spcPct val="0"/>
              </a:spcBef>
              <a:defRPr/>
            </a:pPr>
            <a:r>
              <a:rPr lang="en-US" sz="2400" dirty="0"/>
              <a:t> Proportionality, applying the low-income percentage of each participating public school attendance area to the number of private school children who reside in that school attendance area, may be used to determine poverty of private school children.</a:t>
            </a:r>
          </a:p>
          <a:p>
            <a:pPr>
              <a:spcBef>
                <a:spcPct val="0"/>
              </a:spcBef>
              <a:defRPr/>
            </a:pPr>
            <a:r>
              <a:rPr lang="en-US" sz="2400" dirty="0" smtClean="0"/>
              <a:t>LEAs </a:t>
            </a:r>
            <a:r>
              <a:rPr lang="en-US" sz="2400" dirty="0"/>
              <a:t>may use comparable poverty data from a different source so long as the income threshold in both sources is generally the same.</a:t>
            </a:r>
          </a:p>
          <a:p>
            <a:pPr marL="228600" lvl="1">
              <a:spcBef>
                <a:spcPct val="0"/>
              </a:spcBef>
              <a:defRPr/>
            </a:pPr>
            <a:r>
              <a:rPr lang="en-US" dirty="0"/>
              <a:t>Collect data annually or biennially.</a:t>
            </a:r>
          </a:p>
          <a:p>
            <a:pPr marL="137160" lvl="1" indent="0" fontAlgn="auto">
              <a:spcBef>
                <a:spcPts val="1000"/>
              </a:spcBef>
              <a:spcAft>
                <a:spcPts val="0"/>
              </a:spcAft>
              <a:buNone/>
              <a:defRPr/>
            </a:pPr>
            <a:endParaRPr lang="en-US" dirty="0"/>
          </a:p>
          <a:p>
            <a:pPr marL="594360" indent="-457200" fontAlgn="auto">
              <a:spcAft>
                <a:spcPts val="0"/>
              </a:spcAft>
              <a:defRPr/>
            </a:pPr>
            <a:endParaRPr lang="en-US" sz="2400" dirty="0"/>
          </a:p>
          <a:p>
            <a:pPr fontAlgn="auto">
              <a:spcAft>
                <a:spcPts val="0"/>
              </a:spcAft>
              <a:defRPr/>
            </a:pPr>
            <a:endParaRPr lang="en-US" sz="2400" dirty="0"/>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21272490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r>
              <a:rPr lang="en-US" altLang="en-US" dirty="0">
                <a:latin typeface="+mn-lt"/>
              </a:rPr>
              <a:t>Determining Eligibility </a:t>
            </a:r>
            <a:br>
              <a:rPr lang="en-US" altLang="en-US" dirty="0">
                <a:latin typeface="+mn-lt"/>
              </a:rPr>
            </a:br>
            <a:r>
              <a:rPr lang="en-US" altLang="en-US" dirty="0">
                <a:latin typeface="+mn-lt"/>
              </a:rPr>
              <a:t>of Private School Children</a:t>
            </a:r>
            <a:endParaRPr lang="en-US" dirty="0" smtClean="0">
              <a:latin typeface="+mn-lt"/>
              <a:cs typeface="Arial" charset="0"/>
            </a:endParaRPr>
          </a:p>
        </p:txBody>
      </p:sp>
      <p:sp>
        <p:nvSpPr>
          <p:cNvPr id="27651" name="Subtitle 2"/>
          <p:cNvSpPr>
            <a:spLocks noGrp="1"/>
          </p:cNvSpPr>
          <p:nvPr>
            <p:ph idx="1"/>
          </p:nvPr>
        </p:nvSpPr>
        <p:spPr>
          <a:xfrm>
            <a:off x="600074" y="1871663"/>
            <a:ext cx="8143875" cy="4410393"/>
          </a:xfrm>
        </p:spPr>
        <p:txBody>
          <a:bodyPr/>
          <a:lstStyle/>
          <a:p>
            <a:pPr marL="57150" indent="0">
              <a:buFont typeface="Arial" charset="0"/>
              <a:buNone/>
              <a:defRPr/>
            </a:pPr>
            <a:r>
              <a:rPr lang="en-US" sz="2400" b="1" dirty="0" smtClean="0"/>
              <a:t>Community </a:t>
            </a:r>
            <a:r>
              <a:rPr lang="en-US" sz="2400" b="1" dirty="0"/>
              <a:t>Eligibility Provision (</a:t>
            </a:r>
            <a:r>
              <a:rPr lang="en-US" sz="2400" b="1" dirty="0" smtClean="0"/>
              <a:t>CEP):</a:t>
            </a:r>
          </a:p>
          <a:p>
            <a:pPr eaLnBrk="1" hangingPunct="1">
              <a:spcBef>
                <a:spcPct val="0"/>
              </a:spcBef>
              <a:defRPr/>
            </a:pPr>
            <a:r>
              <a:rPr lang="en-US" sz="2400" dirty="0" smtClean="0"/>
              <a:t>The </a:t>
            </a:r>
            <a:r>
              <a:rPr lang="en-US" sz="2400" dirty="0"/>
              <a:t>method an LEA selects to determine poverty, after consultation with private school officials, will determine whether CEP data are </a:t>
            </a:r>
            <a:r>
              <a:rPr lang="en-US" sz="2400" dirty="0" smtClean="0"/>
              <a:t>relevant.</a:t>
            </a:r>
            <a:endParaRPr lang="en-US" sz="2400" dirty="0"/>
          </a:p>
          <a:p>
            <a:pPr eaLnBrk="1" hangingPunct="1">
              <a:spcBef>
                <a:spcPct val="0"/>
              </a:spcBef>
              <a:defRPr/>
            </a:pPr>
            <a:endParaRPr lang="en-US" sz="2000" dirty="0" smtClean="0"/>
          </a:p>
          <a:p>
            <a:pPr eaLnBrk="1" hangingPunct="1">
              <a:spcBef>
                <a:spcPct val="0"/>
              </a:spcBef>
              <a:defRPr/>
            </a:pPr>
            <a:r>
              <a:rPr lang="en-US" sz="2400" dirty="0" smtClean="0"/>
              <a:t>With </a:t>
            </a:r>
            <a:r>
              <a:rPr lang="en-US" sz="2400" dirty="0"/>
              <a:t>the passage of the Healthy, Hunger-Free Kids Act of 2010 (Act) [available at: </a:t>
            </a:r>
            <a:r>
              <a:rPr lang="en-US" sz="2400" dirty="0">
                <a:hlinkClick r:id="rId3"/>
              </a:rPr>
              <a:t>www.gpo.gov/fdsys/pkg/PLAW-111publ296/pdf/PLAW-111publ296.pdf</a:t>
            </a:r>
            <a:r>
              <a:rPr lang="en-US" sz="2400" dirty="0">
                <a:solidFill>
                  <a:schemeClr val="tx2"/>
                </a:solidFill>
              </a:rPr>
              <a:t>]</a:t>
            </a:r>
            <a:r>
              <a:rPr lang="en-US" sz="2400" dirty="0"/>
              <a:t>,  the National School Lunch Program (NSLP) now includes a new universal meal program, the </a:t>
            </a:r>
            <a:r>
              <a:rPr lang="en-US" sz="2400" b="1" dirty="0"/>
              <a:t>Community Eligibility Provision </a:t>
            </a:r>
            <a:r>
              <a:rPr lang="en-US" sz="2400" b="1" dirty="0" smtClean="0"/>
              <a:t>(CEP), </a:t>
            </a:r>
            <a:r>
              <a:rPr lang="en-US" sz="2400" dirty="0"/>
              <a:t>which is being phased in over several years by the U.S. Department of Agriculture (USDA</a:t>
            </a:r>
            <a:r>
              <a:rPr lang="en-US" sz="2400" dirty="0" smtClean="0"/>
              <a:t>).</a:t>
            </a:r>
          </a:p>
          <a:p>
            <a:pPr marL="0" indent="0" eaLnBrk="1" hangingPunct="1">
              <a:spcBef>
                <a:spcPct val="0"/>
              </a:spcBef>
              <a:buFont typeface="Arial" charset="0"/>
              <a:buNone/>
              <a:defRPr/>
            </a:pPr>
            <a:endParaRPr lang="en-US" sz="2000" dirty="0" smtClean="0"/>
          </a:p>
          <a:p>
            <a:pPr marL="0" indent="0">
              <a:buFont typeface="Arial" charset="0"/>
              <a:buNone/>
              <a:defRPr/>
            </a:pPr>
            <a:endParaRPr lang="en-US" dirty="0" smtClean="0"/>
          </a:p>
        </p:txBody>
      </p:sp>
      <p:sp>
        <p:nvSpPr>
          <p:cNvPr id="4" name="Slide Number Placeholder 3"/>
          <p:cNvSpPr>
            <a:spLocks noGrp="1"/>
          </p:cNvSpPr>
          <p:nvPr>
            <p:ph type="sldNum" sz="quarter" idx="12"/>
          </p:nvPr>
        </p:nvSpPr>
        <p:spPr>
          <a:xfrm>
            <a:off x="8077200" y="6356350"/>
            <a:ext cx="609600" cy="365125"/>
          </a:xfrm>
          <a:prstGeom prst="rect">
            <a:avLst/>
          </a:prstGeom>
        </p:spPr>
        <p:txBody>
          <a:bodyPr/>
          <a:lstStyle/>
          <a:p>
            <a:pPr>
              <a:defRPr/>
            </a:pPr>
            <a:fld id="{994B9C6C-AAFD-4931-B7D9-022B7175EEF7}" type="slidenum">
              <a:rPr lang="en-SG" smtClean="0"/>
              <a:pPr>
                <a:defRPr/>
              </a:pPr>
              <a:t>31</a:t>
            </a:fld>
            <a:endParaRPr lang="en-SG" dirty="0"/>
          </a:p>
        </p:txBody>
      </p:sp>
    </p:spTree>
    <p:extLst>
      <p:ext uri="{BB962C8B-B14F-4D97-AF65-F5344CB8AC3E}">
        <p14:creationId xmlns:p14="http://schemas.microsoft.com/office/powerpoint/2010/main" val="3127888912"/>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a:xfrm>
            <a:off x="657225" y="128588"/>
            <a:ext cx="6257925" cy="1314450"/>
          </a:xfrm>
        </p:spPr>
        <p:txBody>
          <a:bodyPr>
            <a:normAutofit/>
          </a:bodyPr>
          <a:lstStyle/>
          <a:p>
            <a:r>
              <a:rPr lang="en-US" altLang="en-US" dirty="0">
                <a:latin typeface="+mn-lt"/>
              </a:rPr>
              <a:t>Determining Eligibility </a:t>
            </a:r>
            <a:br>
              <a:rPr lang="en-US" altLang="en-US" dirty="0">
                <a:latin typeface="+mn-lt"/>
              </a:rPr>
            </a:br>
            <a:r>
              <a:rPr lang="en-US" altLang="en-US" dirty="0">
                <a:latin typeface="+mn-lt"/>
              </a:rPr>
              <a:t>of Private School Children</a:t>
            </a:r>
            <a:endParaRPr lang="en-US" dirty="0" smtClean="0">
              <a:latin typeface="+mn-lt"/>
              <a:cs typeface="Arial" charset="0"/>
            </a:endParaRPr>
          </a:p>
        </p:txBody>
      </p:sp>
      <p:sp>
        <p:nvSpPr>
          <p:cNvPr id="27651" name="Subtitle 2"/>
          <p:cNvSpPr>
            <a:spLocks noGrp="1"/>
          </p:cNvSpPr>
          <p:nvPr>
            <p:ph idx="1"/>
          </p:nvPr>
        </p:nvSpPr>
        <p:spPr>
          <a:xfrm>
            <a:off x="685800" y="1585914"/>
            <a:ext cx="7984808" cy="4636770"/>
          </a:xfrm>
        </p:spPr>
        <p:txBody>
          <a:bodyPr>
            <a:normAutofit fontScale="92500" lnSpcReduction="20000"/>
          </a:bodyPr>
          <a:lstStyle/>
          <a:p>
            <a:pPr marL="0" indent="0" eaLnBrk="1" hangingPunct="1">
              <a:spcBef>
                <a:spcPct val="0"/>
              </a:spcBef>
              <a:buFont typeface="Arial" charset="0"/>
              <a:buNone/>
              <a:defRPr/>
            </a:pPr>
            <a:r>
              <a:rPr lang="en-US" sz="2600" b="1" dirty="0"/>
              <a:t>Community Eligibility Provision (</a:t>
            </a:r>
            <a:r>
              <a:rPr lang="en-US" sz="2600" b="1" dirty="0" smtClean="0"/>
              <a:t>CEP)(continued):</a:t>
            </a:r>
          </a:p>
          <a:p>
            <a:pPr marL="0" indent="0" eaLnBrk="1" hangingPunct="1">
              <a:spcBef>
                <a:spcPct val="0"/>
              </a:spcBef>
              <a:buFont typeface="Arial" charset="0"/>
              <a:buNone/>
              <a:defRPr/>
            </a:pPr>
            <a:endParaRPr lang="en-US" dirty="0"/>
          </a:p>
          <a:p>
            <a:pPr eaLnBrk="1" hangingPunct="1">
              <a:spcBef>
                <a:spcPct val="0"/>
              </a:spcBef>
              <a:defRPr/>
            </a:pPr>
            <a:r>
              <a:rPr lang="en-US" sz="2600" dirty="0" smtClean="0"/>
              <a:t>Community </a:t>
            </a:r>
            <a:r>
              <a:rPr lang="en-US" sz="2600" dirty="0"/>
              <a:t>Eligibility Program (CEP) schools use only “direct certification” data, such as data from the Supplemental Nutrition Assistance Program (SNAP) or Temporary Assistance for Needy Families (TANF) program to determine the federal cash reimbursement for school lunches provided by </a:t>
            </a:r>
            <a:r>
              <a:rPr lang="en-US" sz="2600" dirty="0" smtClean="0"/>
              <a:t>USDA.</a:t>
            </a:r>
            <a:endParaRPr lang="en-US" sz="2600" dirty="0"/>
          </a:p>
          <a:p>
            <a:pPr marL="0" indent="0" eaLnBrk="1" hangingPunct="1">
              <a:spcBef>
                <a:spcPct val="0"/>
              </a:spcBef>
              <a:buFont typeface="Arial" charset="0"/>
              <a:buNone/>
              <a:defRPr/>
            </a:pPr>
            <a:endParaRPr lang="en-US" sz="2600" dirty="0" smtClean="0"/>
          </a:p>
          <a:p>
            <a:pPr eaLnBrk="1" hangingPunct="1">
              <a:spcBef>
                <a:spcPct val="0"/>
              </a:spcBef>
              <a:defRPr/>
            </a:pPr>
            <a:r>
              <a:rPr lang="en-US" sz="2600" dirty="0" smtClean="0"/>
              <a:t>Private school consultation meetings should included a discussion of CEP and how the LEA’s </a:t>
            </a:r>
            <a:r>
              <a:rPr lang="en-US" sz="2600" dirty="0"/>
              <a:t>collection of poverty data on private school students </a:t>
            </a:r>
            <a:r>
              <a:rPr lang="en-US" sz="2600" dirty="0" smtClean="0"/>
              <a:t>may be affected </a:t>
            </a:r>
            <a:r>
              <a:rPr lang="en-US" sz="2600" dirty="0"/>
              <a:t>by CEP </a:t>
            </a:r>
            <a:r>
              <a:rPr lang="en-US" sz="2600" dirty="0" smtClean="0"/>
              <a:t>data.</a:t>
            </a:r>
          </a:p>
          <a:p>
            <a:pPr marL="0" indent="0" eaLnBrk="1" hangingPunct="1">
              <a:spcBef>
                <a:spcPct val="0"/>
              </a:spcBef>
              <a:buNone/>
              <a:defRPr/>
            </a:pPr>
            <a:endParaRPr lang="en-US" sz="2000" dirty="0" smtClean="0"/>
          </a:p>
          <a:p>
            <a:pPr eaLnBrk="1" hangingPunct="1">
              <a:spcBef>
                <a:spcPct val="0"/>
              </a:spcBef>
              <a:defRPr/>
            </a:pPr>
            <a:endParaRPr lang="en-US" sz="2000" dirty="0" smtClean="0"/>
          </a:p>
          <a:p>
            <a:pPr marL="448056" indent="-384048" eaLnBrk="1" fontAlgn="auto" hangingPunct="1">
              <a:lnSpc>
                <a:spcPct val="90000"/>
              </a:lnSpc>
              <a:spcAft>
                <a:spcPts val="0"/>
              </a:spcAft>
              <a:buFont typeface="Wingdings 2" pitchFamily="18" charset="2"/>
              <a:buNone/>
              <a:defRPr/>
            </a:pPr>
            <a:r>
              <a:rPr lang="en-US" sz="2000" dirty="0"/>
              <a:t/>
            </a:r>
            <a:br>
              <a:rPr lang="en-US" sz="2000" dirty="0"/>
            </a:br>
            <a:endParaRPr lang="en-US" dirty="0" smtClean="0"/>
          </a:p>
        </p:txBody>
      </p:sp>
      <p:sp>
        <p:nvSpPr>
          <p:cNvPr id="4" name="Slide Number Placeholder 3"/>
          <p:cNvSpPr>
            <a:spLocks noGrp="1"/>
          </p:cNvSpPr>
          <p:nvPr>
            <p:ph type="sldNum" sz="quarter" idx="12"/>
          </p:nvPr>
        </p:nvSpPr>
        <p:spPr>
          <a:xfrm>
            <a:off x="8077200" y="6356350"/>
            <a:ext cx="609600" cy="365125"/>
          </a:xfrm>
          <a:prstGeom prst="rect">
            <a:avLst/>
          </a:prstGeom>
        </p:spPr>
        <p:txBody>
          <a:bodyPr/>
          <a:lstStyle/>
          <a:p>
            <a:pPr>
              <a:defRPr/>
            </a:pPr>
            <a:fld id="{DCB962A2-2E5D-4836-B08A-A6EAB97FC4CF}" type="slidenum">
              <a:rPr lang="en-SG" smtClean="0"/>
              <a:pPr>
                <a:defRPr/>
              </a:pPr>
              <a:t>32</a:t>
            </a:fld>
            <a:endParaRPr lang="en-SG" dirty="0"/>
          </a:p>
        </p:txBody>
      </p:sp>
    </p:spTree>
    <p:extLst>
      <p:ext uri="{BB962C8B-B14F-4D97-AF65-F5344CB8AC3E}">
        <p14:creationId xmlns:p14="http://schemas.microsoft.com/office/powerpoint/2010/main" val="10546034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286000"/>
            <a:ext cx="6629400" cy="1754326"/>
          </a:xfrm>
          <a:prstGeom prst="rect">
            <a:avLst/>
          </a:prstGeom>
        </p:spPr>
        <p:txBody>
          <a:bodyPr>
            <a:spAutoFit/>
          </a:bodyPr>
          <a:lstStyle/>
          <a:p>
            <a:pPr algn="ctr">
              <a:defRPr/>
            </a:pPr>
            <a:r>
              <a:rPr lang="en-US" altLang="en-US" sz="5400" b="1" dirty="0">
                <a:latin typeface="+mn-lt"/>
              </a:rPr>
              <a:t>Identifying Students for </a:t>
            </a:r>
            <a:r>
              <a:rPr lang="en-US" altLang="en-US" sz="5400" b="1" u="sng" dirty="0">
                <a:latin typeface="+mn-lt"/>
              </a:rPr>
              <a:t>Services</a:t>
            </a:r>
            <a:endParaRPr lang="en-US" sz="5400" b="1" u="sng" dirty="0">
              <a:latin typeface="+mn-lt"/>
            </a:endParaRPr>
          </a:p>
        </p:txBody>
      </p:sp>
    </p:spTree>
    <p:extLst>
      <p:ext uri="{BB962C8B-B14F-4D97-AF65-F5344CB8AC3E}">
        <p14:creationId xmlns:p14="http://schemas.microsoft.com/office/powerpoint/2010/main" val="1151160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Identifying Students for </a:t>
            </a:r>
            <a:r>
              <a:rPr lang="en-US" altLang="en-US" u="sng" dirty="0">
                <a:latin typeface="+mn-lt"/>
              </a:rPr>
              <a:t>Services</a:t>
            </a:r>
            <a:endParaRPr lang="en-US" altLang="en-US"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r>
              <a:rPr lang="en-US" sz="2600" dirty="0"/>
              <a:t>Students Eligible for </a:t>
            </a:r>
            <a:r>
              <a:rPr lang="en-US" sz="2600" dirty="0" smtClean="0"/>
              <a:t>Services:</a:t>
            </a:r>
            <a:endParaRPr lang="en-US" sz="2600" dirty="0"/>
          </a:p>
          <a:p>
            <a:pPr marL="448056" indent="-384048" fontAlgn="auto">
              <a:spcAft>
                <a:spcPts val="0"/>
              </a:spcAft>
              <a:buNone/>
              <a:defRPr/>
            </a:pPr>
            <a:endParaRPr lang="en-US" sz="700" dirty="0"/>
          </a:p>
          <a:p>
            <a:pPr marL="822960" lvl="1" fontAlgn="auto">
              <a:spcAft>
                <a:spcPts val="0"/>
              </a:spcAft>
              <a:defRPr/>
            </a:pPr>
            <a:r>
              <a:rPr lang="en-US" dirty="0"/>
              <a:t>Students who reside within the attendance area of a participating public school, and</a:t>
            </a:r>
          </a:p>
          <a:p>
            <a:pPr marL="822960" lvl="1" fontAlgn="auto">
              <a:spcAft>
                <a:spcPts val="0"/>
              </a:spcAft>
              <a:buNone/>
              <a:defRPr/>
            </a:pPr>
            <a:endParaRPr lang="en-US" sz="1200" dirty="0"/>
          </a:p>
          <a:p>
            <a:pPr marL="822960" lvl="1" fontAlgn="auto">
              <a:spcAft>
                <a:spcPts val="0"/>
              </a:spcAft>
              <a:defRPr/>
            </a:pPr>
            <a:r>
              <a:rPr lang="en-US" dirty="0"/>
              <a:t>Students who are at-risk of not meeting high standards or identified as at-risk of failing.</a:t>
            </a:r>
          </a:p>
          <a:p>
            <a:pPr marL="822960" lvl="1" fontAlgn="auto">
              <a:spcAft>
                <a:spcPts val="0"/>
              </a:spcAft>
              <a:buNone/>
              <a:defRPr/>
            </a:pPr>
            <a:endParaRPr lang="en-US" sz="700" dirty="0"/>
          </a:p>
          <a:p>
            <a:pPr marL="822960" lvl="1" fontAlgn="auto">
              <a:spcAft>
                <a:spcPts val="0"/>
              </a:spcAft>
              <a:buNone/>
              <a:defRPr/>
            </a:pPr>
            <a:endParaRPr lang="en-US" sz="700" dirty="0"/>
          </a:p>
          <a:p>
            <a:pPr marL="822960" lvl="1" fontAlgn="auto">
              <a:spcAft>
                <a:spcPts val="0"/>
              </a:spcAft>
              <a:buNone/>
              <a:defRPr/>
            </a:pPr>
            <a:r>
              <a:rPr lang="en-US" sz="2000" dirty="0"/>
              <a:t>	</a:t>
            </a:r>
            <a:r>
              <a:rPr lang="en-US" sz="2000" b="1" dirty="0"/>
              <a:t>(The number of private school children from low-income families, upon which the generation of funds is based, does not need to be the same as the number of at-risk children being served, nor do the private school children served need to be those who generated the funds.)</a:t>
            </a:r>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40681013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Identifying Students for </a:t>
            </a:r>
            <a:r>
              <a:rPr lang="en-US" altLang="en-US" u="sng" dirty="0">
                <a:latin typeface="+mn-lt"/>
              </a:rPr>
              <a:t>Services</a:t>
            </a:r>
            <a:endParaRPr lang="en-US" altLang="en-US"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7675" indent="-382588"/>
            <a:r>
              <a:rPr lang="en-US" altLang="en-US" sz="2600" dirty="0"/>
              <a:t>Must Use </a:t>
            </a:r>
            <a:r>
              <a:rPr lang="en-US" altLang="en-US" sz="2600" b="1" dirty="0"/>
              <a:t>Multiple Educationally Related Objective Criteria </a:t>
            </a:r>
            <a:r>
              <a:rPr lang="en-US" altLang="en-US" sz="2600" dirty="0"/>
              <a:t>to Identify Students</a:t>
            </a:r>
            <a:r>
              <a:rPr lang="en-US" altLang="en-US" sz="2600" dirty="0" smtClean="0"/>
              <a:t>:</a:t>
            </a:r>
            <a:endParaRPr lang="en-US" altLang="en-US" sz="2400" dirty="0"/>
          </a:p>
          <a:p>
            <a:pPr marL="822325" lvl="1"/>
            <a:r>
              <a:rPr lang="en-US" altLang="en-US" dirty="0"/>
              <a:t>Achievement </a:t>
            </a:r>
            <a:r>
              <a:rPr lang="en-US" altLang="en-US" dirty="0" smtClean="0"/>
              <a:t>Tests.</a:t>
            </a:r>
            <a:endParaRPr lang="en-US" altLang="en-US" dirty="0"/>
          </a:p>
          <a:p>
            <a:pPr marL="822325" lvl="1"/>
            <a:r>
              <a:rPr lang="en-US" altLang="en-US" dirty="0"/>
              <a:t>Teacher referrals and recommendations based on objective, educationally-related criteria (Pre-K through 2</a:t>
            </a:r>
            <a:r>
              <a:rPr lang="en-US" altLang="en-US" baseline="30000" dirty="0"/>
              <a:t>nd</a:t>
            </a:r>
            <a:r>
              <a:rPr lang="en-US" altLang="en-US" dirty="0"/>
              <a:t> grade are selected solely on teacher judgment, interviews with parents, and developmentally appropriate resources</a:t>
            </a:r>
            <a:r>
              <a:rPr lang="en-US" altLang="en-US" dirty="0" smtClean="0"/>
              <a:t>.)</a:t>
            </a:r>
            <a:endParaRPr lang="en-US" altLang="en-US" dirty="0"/>
          </a:p>
          <a:p>
            <a:pPr marL="822325" lvl="1"/>
            <a:r>
              <a:rPr lang="en-US" altLang="en-US" dirty="0" smtClean="0"/>
              <a:t>Grades.</a:t>
            </a:r>
            <a:endParaRPr lang="en-US" altLang="en-US" dirty="0"/>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869045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Services </a:t>
            </a:r>
            <a:r>
              <a:rPr lang="en-US" altLang="en-US" dirty="0" smtClean="0">
                <a:latin typeface="+mn-lt"/>
              </a:rPr>
              <a:t>for Provided  Private School Students</a:t>
            </a:r>
          </a:p>
        </p:txBody>
      </p:sp>
      <p:sp>
        <p:nvSpPr>
          <p:cNvPr id="3" name="Content Placeholder 2"/>
          <p:cNvSpPr>
            <a:spLocks noGrp="1"/>
          </p:cNvSpPr>
          <p:nvPr>
            <p:ph idx="1"/>
          </p:nvPr>
        </p:nvSpPr>
        <p:spPr>
          <a:xfrm>
            <a:off x="457200" y="1676400"/>
            <a:ext cx="8229600" cy="4724400"/>
          </a:xfrm>
        </p:spPr>
        <p:txBody>
          <a:bodyPr/>
          <a:lstStyle/>
          <a:p>
            <a:pPr marL="447675" indent="-382588">
              <a:spcBef>
                <a:spcPct val="0"/>
              </a:spcBef>
            </a:pPr>
            <a:r>
              <a:rPr lang="en-US" altLang="en-US" sz="2400" dirty="0"/>
              <a:t>Supplemental instruction outside the regular classroom</a:t>
            </a:r>
          </a:p>
          <a:p>
            <a:pPr marL="447675" indent="-382588">
              <a:spcBef>
                <a:spcPct val="0"/>
              </a:spcBef>
              <a:buNone/>
            </a:pPr>
            <a:r>
              <a:rPr lang="en-US" altLang="en-US" sz="2400" dirty="0"/>
              <a:t>	provided by </a:t>
            </a:r>
            <a:r>
              <a:rPr lang="en-US" altLang="en-US" sz="2400" dirty="0" smtClean="0"/>
              <a:t>LEA </a:t>
            </a:r>
            <a:r>
              <a:rPr lang="en-US" altLang="en-US" sz="2400" dirty="0"/>
              <a:t>employees or third-party contractors.</a:t>
            </a:r>
          </a:p>
          <a:p>
            <a:pPr marL="447675" indent="-382588">
              <a:spcBef>
                <a:spcPct val="0"/>
              </a:spcBef>
            </a:pPr>
            <a:r>
              <a:rPr lang="en-US" altLang="en-US" sz="2400" dirty="0"/>
              <a:t>Extended </a:t>
            </a:r>
            <a:r>
              <a:rPr lang="en-US" altLang="en-US" sz="2400" dirty="0" smtClean="0"/>
              <a:t>Learning </a:t>
            </a:r>
            <a:r>
              <a:rPr lang="en-US" altLang="en-US" sz="2400" dirty="0"/>
              <a:t>time (before and after school and in the summer).</a:t>
            </a:r>
          </a:p>
          <a:p>
            <a:pPr marL="447675" indent="-382588">
              <a:spcBef>
                <a:spcPct val="0"/>
              </a:spcBef>
            </a:pPr>
            <a:r>
              <a:rPr lang="en-US" altLang="en-US" sz="2400" dirty="0"/>
              <a:t>Family literacy.</a:t>
            </a:r>
          </a:p>
          <a:p>
            <a:pPr marL="447675" indent="-382588">
              <a:spcBef>
                <a:spcPct val="0"/>
              </a:spcBef>
            </a:pPr>
            <a:r>
              <a:rPr lang="en-US" altLang="en-US" sz="2400" dirty="0"/>
              <a:t>Pre-K </a:t>
            </a:r>
            <a:r>
              <a:rPr lang="en-US" altLang="en-US" sz="2400" dirty="0" smtClean="0"/>
              <a:t>readiness. </a:t>
            </a:r>
          </a:p>
          <a:p>
            <a:pPr marL="447675" indent="-382588">
              <a:spcBef>
                <a:spcPct val="0"/>
              </a:spcBef>
            </a:pPr>
            <a:r>
              <a:rPr lang="en-US" altLang="en-US" sz="2400" dirty="0" smtClean="0"/>
              <a:t>Supplemental </a:t>
            </a:r>
            <a:r>
              <a:rPr lang="en-US" altLang="en-US" sz="2400" b="1" dirty="0"/>
              <a:t>Academic</a:t>
            </a:r>
            <a:r>
              <a:rPr lang="en-US" altLang="en-US" sz="2400" dirty="0"/>
              <a:t> Counseling.</a:t>
            </a:r>
          </a:p>
          <a:p>
            <a:pPr marL="447675" indent="-382588">
              <a:spcBef>
                <a:spcPct val="0"/>
              </a:spcBef>
            </a:pPr>
            <a:r>
              <a:rPr lang="en-US" altLang="en-US" sz="2400" dirty="0"/>
              <a:t>Home tutoring.</a:t>
            </a:r>
          </a:p>
          <a:p>
            <a:pPr marL="447675" indent="-382588">
              <a:spcBef>
                <a:spcPct val="0"/>
              </a:spcBef>
            </a:pPr>
            <a:r>
              <a:rPr lang="en-US" altLang="en-US" sz="2400" dirty="0"/>
              <a:t>Computer-assisted instruction.</a:t>
            </a:r>
          </a:p>
          <a:p>
            <a:pPr marL="447675" indent="-382588">
              <a:spcBef>
                <a:spcPct val="0"/>
              </a:spcBef>
            </a:pPr>
            <a:r>
              <a:rPr lang="en-US" altLang="en-US" sz="2400" i="1" dirty="0"/>
              <a:t>Combination of services listed above.</a:t>
            </a:r>
            <a:endParaRPr lang="en-US" altLang="en-US" sz="2400" dirty="0"/>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37617239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Timing of Services</a:t>
            </a:r>
            <a:endParaRPr lang="en-US" altLang="en-US"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7675" indent="-382588"/>
            <a:r>
              <a:rPr lang="en-US" altLang="en-US" sz="2400" dirty="0"/>
              <a:t>Must begin at the same time as the Title I program for public school participants.</a:t>
            </a:r>
          </a:p>
          <a:p>
            <a:pPr marL="447675" indent="-382588"/>
            <a:endParaRPr lang="en-US" altLang="en-US" sz="1100" dirty="0"/>
          </a:p>
          <a:p>
            <a:pPr marL="447675" indent="-382588"/>
            <a:r>
              <a:rPr lang="en-US" altLang="en-US" sz="2400" dirty="0"/>
              <a:t>If not, the </a:t>
            </a:r>
            <a:r>
              <a:rPr lang="en-US" altLang="en-US" sz="2400" dirty="0" smtClean="0"/>
              <a:t>LEA </a:t>
            </a:r>
            <a:r>
              <a:rPr lang="en-US" altLang="en-US" sz="2400" dirty="0"/>
              <a:t>should provide additional services during the remainder of the year and carryover any unspent funds.</a:t>
            </a:r>
          </a:p>
          <a:p>
            <a:pPr marL="447675" indent="-382588">
              <a:buNone/>
            </a:pPr>
            <a:endParaRPr lang="en-US" altLang="en-US" sz="1100" dirty="0"/>
          </a:p>
          <a:p>
            <a:pPr marL="447675" indent="-382588"/>
            <a:r>
              <a:rPr lang="en-US" altLang="en-US" sz="2400" dirty="0"/>
              <a:t>Any carryover funds will be added to the instructional funds for the private school participants for the next school year.</a:t>
            </a:r>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5044948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362200"/>
            <a:ext cx="6629400" cy="1754188"/>
          </a:xfrm>
          <a:prstGeom prst="rect">
            <a:avLst/>
          </a:prstGeom>
        </p:spPr>
        <p:txBody>
          <a:bodyPr>
            <a:spAutoFit/>
          </a:bodyPr>
          <a:lstStyle/>
          <a:p>
            <a:pPr algn="ctr">
              <a:defRPr/>
            </a:pPr>
            <a:r>
              <a:rPr lang="en-US" sz="5400" b="1" dirty="0">
                <a:latin typeface="+mn-lt"/>
              </a:rPr>
              <a:t>ALLOCATION </a:t>
            </a:r>
          </a:p>
          <a:p>
            <a:pPr algn="ctr">
              <a:defRPr/>
            </a:pPr>
            <a:r>
              <a:rPr lang="en-US" sz="5400" b="1" dirty="0">
                <a:latin typeface="+mn-lt"/>
              </a:rPr>
              <a:t>OF TITLE I FUNDS</a:t>
            </a:r>
          </a:p>
        </p:txBody>
      </p:sp>
    </p:spTree>
    <p:extLst>
      <p:ext uri="{BB962C8B-B14F-4D97-AF65-F5344CB8AC3E}">
        <p14:creationId xmlns:p14="http://schemas.microsoft.com/office/powerpoint/2010/main" val="39096698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smtClean="0">
                <a:latin typeface="+mn-lt"/>
              </a:rPr>
              <a:t>Private </a:t>
            </a:r>
            <a:r>
              <a:rPr lang="en-US" altLang="en-US" dirty="0">
                <a:latin typeface="+mn-lt"/>
              </a:rPr>
              <a:t>School Equitable Participation of </a:t>
            </a:r>
            <a:r>
              <a:rPr lang="en-US" altLang="en-US" u="sng" dirty="0">
                <a:latin typeface="+mn-lt"/>
              </a:rPr>
              <a:t>Per Pupil Allocation</a:t>
            </a:r>
            <a:endParaRPr lang="en-US" altLang="en-US" u="sng" dirty="0" smtClean="0">
              <a:latin typeface="+mn-lt"/>
            </a:endParaRPr>
          </a:p>
        </p:txBody>
      </p:sp>
      <p:sp>
        <p:nvSpPr>
          <p:cNvPr id="3" name="Content Placeholder 2"/>
          <p:cNvSpPr>
            <a:spLocks noGrp="1"/>
          </p:cNvSpPr>
          <p:nvPr>
            <p:ph idx="1"/>
          </p:nvPr>
        </p:nvSpPr>
        <p:spPr>
          <a:xfrm>
            <a:off x="457200" y="2067791"/>
            <a:ext cx="8229600" cy="4333009"/>
          </a:xfrm>
        </p:spPr>
        <p:txBody>
          <a:bodyPr/>
          <a:lstStyle/>
          <a:p>
            <a:r>
              <a:rPr lang="en-US" altLang="en-US" sz="2400" dirty="0" smtClean="0"/>
              <a:t>Participating </a:t>
            </a:r>
            <a:r>
              <a:rPr lang="en-US" altLang="en-US" sz="2400" dirty="0"/>
              <a:t>public school attendance areas receive a </a:t>
            </a:r>
            <a:r>
              <a:rPr lang="en-US" altLang="en-US" sz="2400" b="1" dirty="0"/>
              <a:t>per-pupil allocation (PPA) </a:t>
            </a:r>
            <a:r>
              <a:rPr lang="en-US" altLang="en-US" sz="2400" dirty="0"/>
              <a:t>of funds based on the number of low-income students residing in each area. </a:t>
            </a:r>
          </a:p>
          <a:p>
            <a:pPr lvl="1"/>
            <a:r>
              <a:rPr lang="en-US" altLang="en-US" sz="2200" dirty="0"/>
              <a:t>This amount is the same for private school students residing in the same public school attendance area.</a:t>
            </a:r>
          </a:p>
          <a:p>
            <a:pPr lvl="1"/>
            <a:r>
              <a:rPr lang="en-US" altLang="en-US" sz="2200" dirty="0"/>
              <a:t>Public schools with a high concentration of poverty may have a higher PPA than schools with less poverty.</a:t>
            </a:r>
          </a:p>
          <a:p>
            <a:r>
              <a:rPr lang="en-US" altLang="en-US" sz="2400" dirty="0"/>
              <a:t>The amount designated for the private school is equal to the </a:t>
            </a:r>
            <a:r>
              <a:rPr lang="en-US" altLang="en-US" sz="2400" b="1" dirty="0"/>
              <a:t>PPA multiplied by the number of low-income private school students </a:t>
            </a:r>
            <a:r>
              <a:rPr lang="en-US" altLang="en-US" sz="2400" dirty="0"/>
              <a:t>residing in each of the participating public school attendance areas.</a:t>
            </a:r>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3249432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dirty="0">
                <a:latin typeface="+mn-lt"/>
              </a:rPr>
              <a:t>Workshop Purpose</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buFont typeface="Arial" panose="020B0604020202020204" pitchFamily="34" charset="0"/>
              <a:buChar char="•"/>
              <a:defRPr/>
            </a:pPr>
            <a:r>
              <a:rPr lang="en-US" sz="2400" dirty="0"/>
              <a:t>T</a:t>
            </a:r>
            <a:r>
              <a:rPr lang="en-US" sz="2400" dirty="0" smtClean="0"/>
              <a:t>o </a:t>
            </a:r>
            <a:r>
              <a:rPr lang="en-US" sz="2400" dirty="0"/>
              <a:t>offer centralized guidance and support to </a:t>
            </a:r>
            <a:r>
              <a:rPr lang="en-US" sz="2400" dirty="0" smtClean="0"/>
              <a:t>private </a:t>
            </a:r>
            <a:r>
              <a:rPr lang="en-US" sz="2400" dirty="0"/>
              <a:t>s</a:t>
            </a:r>
            <a:r>
              <a:rPr lang="en-US" sz="2400" dirty="0" smtClean="0"/>
              <a:t>chool </a:t>
            </a:r>
            <a:r>
              <a:rPr lang="en-US" sz="2400" dirty="0"/>
              <a:t>officials working with local educational agencies </a:t>
            </a:r>
            <a:r>
              <a:rPr lang="en-US" sz="2400" dirty="0" smtClean="0"/>
              <a:t>(LEAs) </a:t>
            </a:r>
            <a:r>
              <a:rPr lang="en-US" sz="2400" dirty="0"/>
              <a:t>with Title Programs.</a:t>
            </a:r>
          </a:p>
          <a:p>
            <a:pPr marL="448056" indent="-384048" fontAlgn="auto">
              <a:spcAft>
                <a:spcPts val="0"/>
              </a:spcAft>
              <a:buFont typeface="Arial" panose="020B0604020202020204" pitchFamily="34" charset="0"/>
              <a:buChar char="•"/>
              <a:defRPr/>
            </a:pPr>
            <a:r>
              <a:rPr lang="en-US" sz="2400" dirty="0"/>
              <a:t>To ensure uniformity in the implementation of the Title I, Part A Private School Provisions in the Elementary and Secondary Education Assistance Act of 1965 (ESEA</a:t>
            </a:r>
            <a:r>
              <a:rPr lang="en-US" sz="2400" dirty="0" smtClean="0"/>
              <a:t>) </a:t>
            </a:r>
          </a:p>
          <a:p>
            <a:pPr marL="859536" lvl="2" indent="0" fontAlgn="auto">
              <a:spcAft>
                <a:spcPts val="0"/>
              </a:spcAft>
              <a:buSzPct val="52000"/>
              <a:buNone/>
              <a:defRPr/>
            </a:pPr>
            <a:r>
              <a:rPr lang="en-US" sz="2400" dirty="0"/>
              <a:t>R</a:t>
            </a:r>
            <a:r>
              <a:rPr lang="en-US" sz="2400" dirty="0" smtClean="0"/>
              <a:t>oles and responsibilities</a:t>
            </a:r>
          </a:p>
          <a:p>
            <a:pPr marL="859536" lvl="2" indent="0" fontAlgn="auto">
              <a:spcAft>
                <a:spcPts val="0"/>
              </a:spcAft>
              <a:buSzPct val="52000"/>
              <a:buNone/>
              <a:defRPr/>
            </a:pPr>
            <a:r>
              <a:rPr lang="en-US" sz="2400" dirty="0" smtClean="0"/>
              <a:t>Consultation and planning</a:t>
            </a:r>
          </a:p>
          <a:p>
            <a:pPr marL="859536" lvl="2" indent="0" fontAlgn="auto">
              <a:spcAft>
                <a:spcPts val="0"/>
              </a:spcAft>
              <a:buSzPct val="52000"/>
              <a:buNone/>
              <a:defRPr/>
            </a:pPr>
            <a:r>
              <a:rPr lang="en-US" sz="2400" dirty="0" smtClean="0"/>
              <a:t>Determining eligibility of the private school students</a:t>
            </a:r>
          </a:p>
          <a:p>
            <a:pPr marL="859536" lvl="2" indent="0" fontAlgn="auto">
              <a:spcAft>
                <a:spcPts val="0"/>
              </a:spcAft>
              <a:buSzPct val="52000"/>
              <a:buNone/>
              <a:defRPr/>
            </a:pPr>
            <a:r>
              <a:rPr lang="en-US" sz="2400" dirty="0" smtClean="0"/>
              <a:t>Identifying students for equitable services</a:t>
            </a:r>
          </a:p>
          <a:p>
            <a:pPr marL="859536" lvl="2" indent="0" fontAlgn="auto">
              <a:spcAft>
                <a:spcPts val="0"/>
              </a:spcAft>
              <a:buSzPct val="52000"/>
              <a:buNone/>
              <a:defRPr/>
            </a:pPr>
            <a:r>
              <a:rPr lang="en-US" sz="2400" dirty="0" smtClean="0"/>
              <a:t>Allocation of funds –Providing equitable services</a:t>
            </a:r>
          </a:p>
          <a:p>
            <a:pPr marL="859536" lvl="2" indent="0" fontAlgn="auto">
              <a:spcAft>
                <a:spcPts val="0"/>
              </a:spcAft>
              <a:buSzPct val="52000"/>
              <a:buNone/>
              <a:defRPr/>
            </a:pPr>
            <a:r>
              <a:rPr lang="en-US" sz="2400" dirty="0" smtClean="0"/>
              <a:t>Monitoring, evaluation and documentation</a:t>
            </a:r>
          </a:p>
          <a:p>
            <a:pPr marL="859536" lvl="2" indent="0" fontAlgn="auto">
              <a:spcAft>
                <a:spcPts val="0"/>
              </a:spcAft>
              <a:buSzPct val="52000"/>
              <a:buNone/>
              <a:defRPr/>
            </a:pPr>
            <a:endParaRPr lang="en-US" sz="2400" dirty="0"/>
          </a:p>
        </p:txBody>
      </p:sp>
    </p:spTree>
    <p:extLst>
      <p:ext uri="{BB962C8B-B14F-4D97-AF65-F5344CB8AC3E}">
        <p14:creationId xmlns:p14="http://schemas.microsoft.com/office/powerpoint/2010/main" val="38023366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smtClean="0">
                <a:latin typeface="+mn-lt"/>
              </a:rPr>
              <a:t>Private </a:t>
            </a:r>
            <a:r>
              <a:rPr lang="en-US" altLang="en-US" dirty="0">
                <a:latin typeface="+mn-lt"/>
              </a:rPr>
              <a:t>School </a:t>
            </a:r>
            <a:r>
              <a:rPr lang="en-US" altLang="en-US" u="sng" dirty="0">
                <a:latin typeface="+mn-lt"/>
              </a:rPr>
              <a:t>Equitable</a:t>
            </a:r>
            <a:r>
              <a:rPr lang="en-US" altLang="en-US" dirty="0">
                <a:latin typeface="+mn-lt"/>
              </a:rPr>
              <a:t> </a:t>
            </a:r>
            <a:r>
              <a:rPr lang="en-US" altLang="en-US" u="sng" dirty="0">
                <a:latin typeface="+mn-lt"/>
              </a:rPr>
              <a:t>Services</a:t>
            </a:r>
            <a:r>
              <a:rPr lang="en-US" altLang="en-US" dirty="0">
                <a:latin typeface="+mn-lt"/>
              </a:rPr>
              <a:t> from </a:t>
            </a:r>
            <a:r>
              <a:rPr lang="en-US" altLang="en-US" u="sng" dirty="0">
                <a:latin typeface="+mn-lt"/>
              </a:rPr>
              <a:t>Reserved Funds</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r>
              <a:rPr lang="en-US" altLang="en-US" sz="2400" dirty="0" smtClean="0"/>
              <a:t>Title </a:t>
            </a:r>
            <a:r>
              <a:rPr lang="en-US" altLang="en-US" sz="2400" dirty="0"/>
              <a:t>I regulations </a:t>
            </a:r>
            <a:r>
              <a:rPr lang="en-US" altLang="en-US" sz="2400" dirty="0" smtClean="0"/>
              <a:t>require </a:t>
            </a:r>
            <a:r>
              <a:rPr lang="en-US" altLang="en-US" sz="2400" dirty="0"/>
              <a:t>that, if an </a:t>
            </a:r>
            <a:r>
              <a:rPr lang="en-US" altLang="en-US" sz="2400" dirty="0" smtClean="0"/>
              <a:t>LEA </a:t>
            </a:r>
            <a:r>
              <a:rPr lang="en-US" altLang="en-US" sz="2400" dirty="0"/>
              <a:t>reserves funds for instructional and related activities for public elementary or secondary students at the district level, the </a:t>
            </a:r>
            <a:r>
              <a:rPr lang="en-US" altLang="en-US" sz="2400" dirty="0" smtClean="0"/>
              <a:t>LEA </a:t>
            </a:r>
            <a:r>
              <a:rPr lang="en-US" altLang="en-US" sz="2400" dirty="0"/>
              <a:t>must also provide from these funds, as applicable, </a:t>
            </a:r>
            <a:r>
              <a:rPr lang="en-US" altLang="en-US" sz="2400" b="1" dirty="0"/>
              <a:t>equitable services to eligible private school children. </a:t>
            </a:r>
          </a:p>
          <a:p>
            <a:pPr>
              <a:buNone/>
            </a:pPr>
            <a:r>
              <a:rPr lang="en-US" altLang="en-US" sz="600" dirty="0"/>
              <a:t> </a:t>
            </a:r>
          </a:p>
          <a:p>
            <a:pPr>
              <a:buNone/>
              <a:defRPr/>
            </a:pPr>
            <a:endParaRPr lang="en-US" sz="2600" dirty="0"/>
          </a:p>
          <a:p>
            <a:pPr marL="3175" indent="9525" eaLnBrk="1" fontAlgn="auto" hangingPunct="1">
              <a:spcAft>
                <a:spcPts val="0"/>
              </a:spcAft>
              <a:buFontTx/>
              <a:buNone/>
              <a:defRPr/>
            </a:pPr>
            <a:endParaRPr lang="en-US" sz="2400"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21077738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smtClean="0">
                <a:latin typeface="+mn-lt"/>
              </a:rPr>
              <a:t>Private </a:t>
            </a:r>
            <a:r>
              <a:rPr lang="en-US" altLang="en-US" dirty="0">
                <a:latin typeface="+mn-lt"/>
              </a:rPr>
              <a:t>School </a:t>
            </a:r>
            <a:r>
              <a:rPr lang="en-US" altLang="en-US" u="sng" dirty="0">
                <a:latin typeface="+mn-lt"/>
              </a:rPr>
              <a:t>Equitable Services</a:t>
            </a:r>
            <a:r>
              <a:rPr lang="en-US" altLang="en-US" dirty="0">
                <a:latin typeface="+mn-lt"/>
              </a:rPr>
              <a:t> from </a:t>
            </a:r>
            <a:r>
              <a:rPr lang="en-US" altLang="en-US" u="sng" dirty="0">
                <a:latin typeface="+mn-lt"/>
              </a:rPr>
              <a:t>Reserved Funds</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r>
              <a:rPr lang="en-US" altLang="en-US" sz="2400" dirty="0"/>
              <a:t>The amount of funds available to provide equitable services from the applicable reserved funds must be proportional to the number of private school children from </a:t>
            </a:r>
            <a:r>
              <a:rPr lang="en-US" altLang="en-US" sz="2400" b="1" dirty="0"/>
              <a:t>low-income families residing in participating public school attendance </a:t>
            </a:r>
            <a:r>
              <a:rPr lang="en-US" altLang="en-US" sz="2400" b="1" dirty="0" smtClean="0"/>
              <a:t>areas.</a:t>
            </a:r>
            <a:endParaRPr lang="en-US" sz="2600" b="1" dirty="0"/>
          </a:p>
          <a:p>
            <a:pPr marL="3175" indent="9525" eaLnBrk="1" fontAlgn="auto" hangingPunct="1">
              <a:spcAft>
                <a:spcPts val="0"/>
              </a:spcAft>
              <a:buFontTx/>
              <a:buNone/>
              <a:defRPr/>
            </a:pPr>
            <a:endParaRPr lang="en-US" sz="2400" b="1" dirty="0" smtClean="0">
              <a:effectLst>
                <a:outerShdw blurRad="38100" dist="38100" dir="2700000" algn="tl">
                  <a:srgbClr val="000000">
                    <a:alpha val="43137"/>
                  </a:srgbClr>
                </a:outerShdw>
              </a:effectLst>
            </a:endParaRPr>
          </a:p>
          <a:p>
            <a:pPr>
              <a:buFont typeface="Arial" charset="0"/>
              <a:buNone/>
              <a:defRPr/>
            </a:pPr>
            <a:endParaRPr lang="en-US" sz="2400" dirty="0"/>
          </a:p>
        </p:txBody>
      </p:sp>
    </p:spTree>
    <p:extLst>
      <p:ext uri="{BB962C8B-B14F-4D97-AF65-F5344CB8AC3E}">
        <p14:creationId xmlns:p14="http://schemas.microsoft.com/office/powerpoint/2010/main" val="7123537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286000"/>
            <a:ext cx="6629400" cy="1754188"/>
          </a:xfrm>
          <a:prstGeom prst="rect">
            <a:avLst/>
          </a:prstGeom>
        </p:spPr>
        <p:txBody>
          <a:bodyPr>
            <a:spAutoFit/>
          </a:bodyPr>
          <a:lstStyle/>
          <a:p>
            <a:pPr algn="ctr">
              <a:defRPr/>
            </a:pPr>
            <a:r>
              <a:rPr lang="en-US" sz="5400" b="1" dirty="0">
                <a:latin typeface="+mn-lt"/>
              </a:rPr>
              <a:t>EQUITABLE</a:t>
            </a:r>
          </a:p>
          <a:p>
            <a:pPr algn="ctr">
              <a:defRPr/>
            </a:pPr>
            <a:r>
              <a:rPr lang="en-US" sz="5400" b="1" dirty="0">
                <a:latin typeface="+mn-lt"/>
              </a:rPr>
              <a:t>SERVICES</a:t>
            </a:r>
          </a:p>
        </p:txBody>
      </p:sp>
    </p:spTree>
    <p:extLst>
      <p:ext uri="{BB962C8B-B14F-4D97-AF65-F5344CB8AC3E}">
        <p14:creationId xmlns:p14="http://schemas.microsoft.com/office/powerpoint/2010/main" val="8891430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Equitable Services Applies </a:t>
            </a:r>
            <a:r>
              <a:rPr lang="en-US" altLang="en-US" dirty="0" smtClean="0">
                <a:latin typeface="+mn-lt"/>
              </a:rPr>
              <a:t>to:</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pPr marL="285750" lvl="1" fontAlgn="auto">
              <a:spcAft>
                <a:spcPts val="0"/>
              </a:spcAft>
              <a:defRPr/>
            </a:pPr>
            <a:r>
              <a:rPr lang="en-US" dirty="0"/>
              <a:t>Parental Involvement </a:t>
            </a:r>
            <a:r>
              <a:rPr lang="en-US" dirty="0" smtClean="0"/>
              <a:t>Activities</a:t>
            </a:r>
            <a:endParaRPr lang="en-US" dirty="0"/>
          </a:p>
          <a:p>
            <a:pPr marL="688975" lvl="2" fontAlgn="auto">
              <a:spcAft>
                <a:spcPts val="0"/>
              </a:spcAft>
              <a:defRPr/>
            </a:pPr>
            <a:r>
              <a:rPr lang="en-US" sz="2400" dirty="0"/>
              <a:t>Section 1118 (a)(3)(A) of the Elementary and Secondary Education Act of 1965 (ESEA)mandates each </a:t>
            </a:r>
            <a:r>
              <a:rPr lang="en-US" sz="2400" dirty="0" smtClean="0"/>
              <a:t>LEA </a:t>
            </a:r>
            <a:r>
              <a:rPr lang="en-US" sz="2400" dirty="0"/>
              <a:t>that receives more than $500,000 shall reserve not less than 1 percent of the </a:t>
            </a:r>
            <a:r>
              <a:rPr lang="en-US" sz="2400" dirty="0" smtClean="0"/>
              <a:t>LEA </a:t>
            </a:r>
            <a:r>
              <a:rPr lang="en-US" sz="2400" dirty="0"/>
              <a:t>allocation for parental involvement activities</a:t>
            </a:r>
            <a:r>
              <a:rPr lang="en-US" sz="2400" dirty="0" smtClean="0"/>
              <a:t>.</a:t>
            </a:r>
            <a:endParaRPr lang="en-US" sz="2400" dirty="0"/>
          </a:p>
          <a:p>
            <a:pPr marL="688975" lvl="2" fontAlgn="auto">
              <a:spcAft>
                <a:spcPts val="0"/>
              </a:spcAft>
              <a:defRPr/>
            </a:pPr>
            <a:r>
              <a:rPr lang="en-US" sz="2400" dirty="0"/>
              <a:t>An </a:t>
            </a:r>
            <a:r>
              <a:rPr lang="en-US" sz="2400" dirty="0" smtClean="0"/>
              <a:t>LEA  </a:t>
            </a:r>
            <a:r>
              <a:rPr lang="en-US" sz="2400" dirty="0"/>
              <a:t>may reserve more than 1 percent of the </a:t>
            </a:r>
            <a:r>
              <a:rPr lang="en-US" sz="2400" dirty="0" smtClean="0"/>
              <a:t>LEA’s </a:t>
            </a:r>
            <a:r>
              <a:rPr lang="en-US" sz="2400" dirty="0"/>
              <a:t>allocation</a:t>
            </a:r>
            <a:r>
              <a:rPr lang="en-US" sz="2400" dirty="0" smtClean="0"/>
              <a:t>.</a:t>
            </a:r>
          </a:p>
          <a:p>
            <a:pPr marL="460375" lvl="2" indent="0" fontAlgn="auto">
              <a:spcAft>
                <a:spcPts val="0"/>
              </a:spcAft>
              <a:buNone/>
              <a:defRPr/>
            </a:pPr>
            <a:endParaRPr lang="en-US" sz="2400" dirty="0" smtClean="0"/>
          </a:p>
          <a:p>
            <a:pPr>
              <a:buFont typeface="Arial" charset="0"/>
              <a:buNone/>
              <a:defRPr/>
            </a:pPr>
            <a:endParaRPr lang="en-US" sz="2400" dirty="0"/>
          </a:p>
        </p:txBody>
      </p:sp>
    </p:spTree>
    <p:extLst>
      <p:ext uri="{BB962C8B-B14F-4D97-AF65-F5344CB8AC3E}">
        <p14:creationId xmlns:p14="http://schemas.microsoft.com/office/powerpoint/2010/main" val="2098186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Equitable Services Applies </a:t>
            </a:r>
            <a:r>
              <a:rPr lang="en-US" altLang="en-US" dirty="0" smtClean="0">
                <a:latin typeface="+mn-lt"/>
              </a:rPr>
              <a:t>to:</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pPr marL="285750" lvl="1"/>
            <a:r>
              <a:rPr lang="en-US" altLang="en-US" dirty="0"/>
              <a:t>Professional Development Activities</a:t>
            </a:r>
          </a:p>
          <a:p>
            <a:pPr marL="688975" lvl="2"/>
            <a:r>
              <a:rPr lang="en-US" altLang="en-US" sz="2400" dirty="0"/>
              <a:t>Section 1119 (a)(h)of the of the ESEA requires </a:t>
            </a:r>
            <a:r>
              <a:rPr lang="en-US" altLang="en-US" sz="2400" dirty="0" smtClean="0"/>
              <a:t>LEAs </a:t>
            </a:r>
            <a:r>
              <a:rPr lang="en-US" altLang="en-US" sz="2400" dirty="0"/>
              <a:t>to use funds to support ongoing training and professional development to assist teachers and paraprofessionals in becoming highly qualified.  </a:t>
            </a:r>
          </a:p>
          <a:p>
            <a:pPr marL="688975" lvl="2"/>
            <a:r>
              <a:rPr lang="en-US" altLang="en-US" sz="2400" dirty="0"/>
              <a:t>The funds used to meet the Highly Qualified requirement may be from Title I, Title II-A, </a:t>
            </a:r>
            <a:r>
              <a:rPr lang="en-US" altLang="en-US" sz="2400" dirty="0" smtClean="0"/>
              <a:t>and </a:t>
            </a:r>
            <a:r>
              <a:rPr lang="en-US" altLang="en-US" sz="2400" dirty="0"/>
              <a:t>other </a:t>
            </a:r>
            <a:r>
              <a:rPr lang="en-US" altLang="en-US" sz="2400" dirty="0" smtClean="0"/>
              <a:t>Sources.</a:t>
            </a:r>
            <a:endParaRPr lang="en-US" altLang="en-US" sz="2400" dirty="0"/>
          </a:p>
          <a:p>
            <a:pPr marL="688975" lvl="2"/>
            <a:r>
              <a:rPr lang="en-US" altLang="en-US" sz="2400" dirty="0"/>
              <a:t>The </a:t>
            </a:r>
            <a:r>
              <a:rPr lang="en-US" altLang="en-US" sz="2400" dirty="0" smtClean="0"/>
              <a:t>LEA </a:t>
            </a:r>
            <a:r>
              <a:rPr lang="en-US" altLang="en-US" sz="2400" dirty="0"/>
              <a:t>may use additional funds under subpart A of this part to support ongoing training and professional development, as defined in Section 9101 (34) of the ESEA to assist teachers and paraprofessionals  in carrying out activities under subpart A of this part.   </a:t>
            </a:r>
            <a:endParaRPr lang="en-US" sz="2400" dirty="0"/>
          </a:p>
        </p:txBody>
      </p:sp>
    </p:spTree>
    <p:extLst>
      <p:ext uri="{BB962C8B-B14F-4D97-AF65-F5344CB8AC3E}">
        <p14:creationId xmlns:p14="http://schemas.microsoft.com/office/powerpoint/2010/main" val="37413628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Equitable Services Applies </a:t>
            </a:r>
            <a:r>
              <a:rPr lang="en-US" altLang="en-US" dirty="0" smtClean="0">
                <a:latin typeface="+mn-lt"/>
              </a:rPr>
              <a:t>to:</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pPr marL="285750" lvl="1" fontAlgn="auto">
              <a:spcAft>
                <a:spcPts val="0"/>
              </a:spcAft>
              <a:defRPr/>
            </a:pPr>
            <a:r>
              <a:rPr lang="en-US" dirty="0"/>
              <a:t>Professional Development </a:t>
            </a:r>
            <a:r>
              <a:rPr lang="en-US" dirty="0" smtClean="0"/>
              <a:t>Activities</a:t>
            </a:r>
            <a:endParaRPr lang="en-US" dirty="0"/>
          </a:p>
          <a:p>
            <a:pPr marL="688975" lvl="2" fontAlgn="auto">
              <a:spcAft>
                <a:spcPts val="0"/>
              </a:spcAft>
              <a:defRPr/>
            </a:pPr>
            <a:r>
              <a:rPr lang="en-US" sz="2400" dirty="0"/>
              <a:t>Allotted for private school teachers of eligible </a:t>
            </a:r>
            <a:r>
              <a:rPr lang="en-US" sz="2400" dirty="0" smtClean="0"/>
              <a:t>private school students.</a:t>
            </a:r>
            <a:endParaRPr lang="en-US" sz="2400" dirty="0"/>
          </a:p>
          <a:p>
            <a:pPr marL="1149350" lvl="3" indent="-230188" fontAlgn="auto">
              <a:spcAft>
                <a:spcPts val="0"/>
              </a:spcAft>
              <a:defRPr/>
            </a:pPr>
            <a:r>
              <a:rPr lang="en-US" sz="2400" dirty="0"/>
              <a:t>The Title I teacher of the private school students is contracted or employed by the </a:t>
            </a:r>
            <a:r>
              <a:rPr lang="en-US" sz="2400" dirty="0" smtClean="0"/>
              <a:t>LEA </a:t>
            </a:r>
            <a:r>
              <a:rPr lang="en-US" sz="2400" dirty="0"/>
              <a:t>and is provided professional development through the funds set-aside for the district’s teachers</a:t>
            </a:r>
            <a:r>
              <a:rPr lang="en-US" sz="2400" dirty="0" smtClean="0"/>
              <a:t>.</a:t>
            </a:r>
          </a:p>
          <a:p>
            <a:pPr marL="692150" lvl="2" indent="-219075" fontAlgn="auto">
              <a:spcAft>
                <a:spcPts val="0"/>
              </a:spcAft>
              <a:defRPr/>
            </a:pPr>
            <a:r>
              <a:rPr lang="en-US" sz="2400" dirty="0" smtClean="0"/>
              <a:t>As </a:t>
            </a:r>
            <a:r>
              <a:rPr lang="en-US" sz="2400" dirty="0"/>
              <a:t>determined through consultation the </a:t>
            </a:r>
            <a:r>
              <a:rPr lang="en-US" sz="2400" dirty="0" smtClean="0"/>
              <a:t>LEA </a:t>
            </a:r>
            <a:r>
              <a:rPr lang="en-US" sz="2400" dirty="0"/>
              <a:t>may either conduct these activities in conjunction with the </a:t>
            </a:r>
            <a:r>
              <a:rPr lang="en-US" sz="2400" dirty="0" smtClean="0"/>
              <a:t>LEA’s </a:t>
            </a:r>
            <a:r>
              <a:rPr lang="en-US" sz="2400" dirty="0"/>
              <a:t>professional development for public school teachers or independently.</a:t>
            </a:r>
          </a:p>
          <a:p>
            <a:pPr>
              <a:buFont typeface="Arial" charset="0"/>
              <a:buNone/>
              <a:defRPr/>
            </a:pPr>
            <a:endParaRPr lang="en-US" sz="2400" dirty="0"/>
          </a:p>
        </p:txBody>
      </p:sp>
    </p:spTree>
    <p:extLst>
      <p:ext uri="{BB962C8B-B14F-4D97-AF65-F5344CB8AC3E}">
        <p14:creationId xmlns:p14="http://schemas.microsoft.com/office/powerpoint/2010/main" val="36348069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Equitable Services Applies </a:t>
            </a:r>
            <a:r>
              <a:rPr lang="en-US" altLang="en-US" dirty="0" smtClean="0">
                <a:latin typeface="+mn-lt"/>
              </a:rPr>
              <a:t>to:</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pPr marL="285750" lvl="1" fontAlgn="auto">
              <a:spcAft>
                <a:spcPts val="0"/>
              </a:spcAft>
              <a:defRPr/>
            </a:pPr>
            <a:r>
              <a:rPr lang="en-US" dirty="0"/>
              <a:t>Professional Development </a:t>
            </a:r>
            <a:r>
              <a:rPr lang="en-US" dirty="0" smtClean="0"/>
              <a:t>Activities</a:t>
            </a:r>
            <a:endParaRPr lang="en-US" dirty="0"/>
          </a:p>
          <a:p>
            <a:pPr marL="742950" lvl="2" fontAlgn="auto">
              <a:spcAft>
                <a:spcPts val="0"/>
              </a:spcAft>
              <a:defRPr/>
            </a:pPr>
            <a:r>
              <a:rPr lang="en-US" sz="2400" dirty="0" smtClean="0"/>
              <a:t>Professional </a:t>
            </a:r>
            <a:r>
              <a:rPr lang="en-US" sz="2400" dirty="0"/>
              <a:t>Development funds must be used to assist private school teachers in addressing the needs of Title I students, such as by providing information on research-based reading and mathematics instruction</a:t>
            </a:r>
            <a:r>
              <a:rPr lang="en-US" sz="2400" dirty="0" smtClean="0"/>
              <a:t>.</a:t>
            </a:r>
            <a:endParaRPr lang="en-US" sz="2400" dirty="0"/>
          </a:p>
          <a:p>
            <a:pPr marL="914400" lvl="2" indent="-219075" fontAlgn="auto">
              <a:spcAft>
                <a:spcPts val="0"/>
              </a:spcAft>
              <a:defRPr/>
            </a:pPr>
            <a:r>
              <a:rPr lang="en-US" sz="2400" dirty="0"/>
              <a:t>Private school officials cannot arrange professional development activities then submit invoices to </a:t>
            </a:r>
            <a:r>
              <a:rPr lang="en-US" sz="2400" dirty="0" smtClean="0"/>
              <a:t>the LEA.</a:t>
            </a:r>
          </a:p>
          <a:p>
            <a:pPr marL="914400" lvl="2" indent="-219075" fontAlgn="auto">
              <a:spcAft>
                <a:spcPts val="0"/>
              </a:spcAft>
              <a:defRPr/>
            </a:pPr>
            <a:r>
              <a:rPr lang="en-US" sz="2400" dirty="0"/>
              <a:t>P</a:t>
            </a:r>
            <a:r>
              <a:rPr lang="en-US" sz="2400" dirty="0" smtClean="0"/>
              <a:t>rivate </a:t>
            </a:r>
            <a:r>
              <a:rPr lang="en-US" sz="2400" dirty="0"/>
              <a:t>schools may not be the direct recipient </a:t>
            </a:r>
            <a:r>
              <a:rPr lang="en-US" sz="2400" dirty="0" smtClean="0"/>
              <a:t>of </a:t>
            </a:r>
            <a:r>
              <a:rPr lang="en-US" sz="2400" dirty="0"/>
              <a:t>Title I funds.</a:t>
            </a:r>
          </a:p>
        </p:txBody>
      </p:sp>
    </p:spTree>
    <p:extLst>
      <p:ext uri="{BB962C8B-B14F-4D97-AF65-F5344CB8AC3E}">
        <p14:creationId xmlns:p14="http://schemas.microsoft.com/office/powerpoint/2010/main" val="37459561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Equitable Services Applies </a:t>
            </a:r>
            <a:r>
              <a:rPr lang="en-US" altLang="en-US" dirty="0" smtClean="0">
                <a:latin typeface="+mn-lt"/>
              </a:rPr>
              <a:t>to:</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pPr marL="285750" lvl="1" fontAlgn="auto">
              <a:spcAft>
                <a:spcPts val="0"/>
              </a:spcAft>
              <a:defRPr/>
            </a:pPr>
            <a:r>
              <a:rPr lang="en-US" dirty="0"/>
              <a:t>Professional Development </a:t>
            </a:r>
            <a:r>
              <a:rPr lang="en-US" dirty="0" smtClean="0"/>
              <a:t>Activities</a:t>
            </a:r>
          </a:p>
          <a:p>
            <a:pPr marL="857250" lvl="2" indent="-342900" fontAlgn="auto">
              <a:spcAft>
                <a:spcPts val="0"/>
              </a:spcAft>
              <a:defRPr/>
            </a:pPr>
            <a:r>
              <a:rPr lang="en-US" sz="2400" dirty="0" smtClean="0"/>
              <a:t>Payment </a:t>
            </a:r>
            <a:r>
              <a:rPr lang="en-US" sz="2400" dirty="0"/>
              <a:t>for substitute teachers for the private school teacher to attend training is not </a:t>
            </a:r>
            <a:r>
              <a:rPr lang="en-US" sz="2400" dirty="0" smtClean="0"/>
              <a:t>allowable.</a:t>
            </a:r>
          </a:p>
          <a:p>
            <a:pPr marL="857250" lvl="2" indent="-342900" fontAlgn="auto">
              <a:spcAft>
                <a:spcPts val="0"/>
              </a:spcAft>
              <a:defRPr/>
            </a:pPr>
            <a:r>
              <a:rPr lang="en-US" sz="2400" dirty="0" smtClean="0"/>
              <a:t>Professional Learning </a:t>
            </a:r>
            <a:r>
              <a:rPr lang="en-US" sz="2400" dirty="0"/>
              <a:t>for private school teachers must be provided in a place and at a time that is convenient for the private school teacher, as determined through </a:t>
            </a:r>
            <a:r>
              <a:rPr lang="en-US" sz="2400" dirty="0" smtClean="0"/>
              <a:t>consultation.</a:t>
            </a:r>
            <a:endParaRPr lang="en-US" sz="2400" dirty="0"/>
          </a:p>
        </p:txBody>
      </p:sp>
    </p:spTree>
    <p:extLst>
      <p:ext uri="{BB962C8B-B14F-4D97-AF65-F5344CB8AC3E}">
        <p14:creationId xmlns:p14="http://schemas.microsoft.com/office/powerpoint/2010/main" val="24266937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Equitable Services Applies </a:t>
            </a:r>
            <a:r>
              <a:rPr lang="en-US" altLang="en-US" dirty="0" smtClean="0">
                <a:latin typeface="+mn-lt"/>
              </a:rPr>
              <a:t>to:</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endParaRPr lang="en-US" sz="2600" dirty="0" smtClean="0"/>
          </a:p>
          <a:p>
            <a:pPr marL="285750" lvl="1"/>
            <a:r>
              <a:rPr lang="en-US" altLang="en-US" dirty="0"/>
              <a:t>Districtwide Activities</a:t>
            </a:r>
          </a:p>
          <a:p>
            <a:pPr marL="1096963" lvl="2"/>
            <a:r>
              <a:rPr lang="en-US" altLang="en-US" sz="2400" dirty="0"/>
              <a:t>These activities vary from district to district, i.e.  districtwide math and reading coaches who provide support to the </a:t>
            </a:r>
            <a:r>
              <a:rPr lang="en-US" altLang="en-US" sz="2400" dirty="0" smtClean="0"/>
              <a:t>LEA’s </a:t>
            </a:r>
            <a:r>
              <a:rPr lang="en-US" altLang="en-US" sz="2400" dirty="0"/>
              <a:t>teachers in the areas of math and reading.</a:t>
            </a:r>
          </a:p>
          <a:p>
            <a:pPr marL="1096963" lvl="2"/>
            <a:endParaRPr lang="en-US" altLang="en-US" sz="2400" dirty="0"/>
          </a:p>
          <a:p>
            <a:pPr marL="285750" lvl="1"/>
            <a:r>
              <a:rPr lang="en-US" altLang="en-US" dirty="0"/>
              <a:t>Instructional Services</a:t>
            </a:r>
          </a:p>
          <a:p>
            <a:pPr marL="1096963" lvl="2"/>
            <a:r>
              <a:rPr lang="en-US" altLang="en-US" sz="2400" dirty="0"/>
              <a:t>These activities vary from </a:t>
            </a:r>
            <a:r>
              <a:rPr lang="en-US" altLang="en-US" sz="2400" dirty="0" smtClean="0"/>
              <a:t>LEA </a:t>
            </a:r>
            <a:r>
              <a:rPr lang="en-US" altLang="en-US" sz="2400" dirty="0"/>
              <a:t>to </a:t>
            </a:r>
            <a:r>
              <a:rPr lang="en-US" altLang="en-US" sz="2400" dirty="0" smtClean="0"/>
              <a:t>LEA, </a:t>
            </a:r>
            <a:r>
              <a:rPr lang="en-US" altLang="en-US" sz="2400" dirty="0"/>
              <a:t>i.e.  summer school for the </a:t>
            </a:r>
            <a:r>
              <a:rPr lang="en-US" altLang="en-US" sz="2400" dirty="0" smtClean="0"/>
              <a:t>LEAs </a:t>
            </a:r>
            <a:r>
              <a:rPr lang="en-US" altLang="en-US" sz="2400" dirty="0"/>
              <a:t>Title I students.</a:t>
            </a:r>
          </a:p>
        </p:txBody>
      </p:sp>
    </p:spTree>
    <p:extLst>
      <p:ext uri="{BB962C8B-B14F-4D97-AF65-F5344CB8AC3E}">
        <p14:creationId xmlns:p14="http://schemas.microsoft.com/office/powerpoint/2010/main" val="35232975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01691" y="397769"/>
            <a:ext cx="6379586" cy="1325563"/>
          </a:xfrm>
        </p:spPr>
        <p:txBody>
          <a:bodyPr/>
          <a:lstStyle/>
          <a:p>
            <a:r>
              <a:rPr lang="en-US" altLang="en-US" dirty="0" smtClean="0">
                <a:latin typeface="+mn-lt"/>
              </a:rPr>
              <a:t>Equitable Services Do Not Apply to</a:t>
            </a:r>
            <a:r>
              <a:rPr lang="en-US" dirty="0" smtClean="0">
                <a:latin typeface="+mn-lt"/>
              </a:rPr>
              <a:t> Funds Reserved for </a:t>
            </a:r>
            <a:r>
              <a:rPr lang="en-US" altLang="en-US" dirty="0" smtClean="0">
                <a:latin typeface="+mn-lt"/>
              </a:rPr>
              <a:t>:</a:t>
            </a:r>
            <a:endParaRPr lang="en-US" altLang="en-US" b="0" u="sng" dirty="0" smtClean="0">
              <a:latin typeface="+mn-lt"/>
            </a:endParaRPr>
          </a:p>
        </p:txBody>
      </p:sp>
      <p:sp>
        <p:nvSpPr>
          <p:cNvPr id="3" name="Content Placeholder 2"/>
          <p:cNvSpPr>
            <a:spLocks noGrp="1"/>
          </p:cNvSpPr>
          <p:nvPr>
            <p:ph idx="1"/>
          </p:nvPr>
        </p:nvSpPr>
        <p:spPr>
          <a:xfrm>
            <a:off x="405245" y="1985963"/>
            <a:ext cx="8229600" cy="4143375"/>
          </a:xfrm>
        </p:spPr>
        <p:txBody>
          <a:bodyPr/>
          <a:lstStyle/>
          <a:p>
            <a:pPr marL="0" indent="-400050">
              <a:defRPr/>
            </a:pPr>
            <a:r>
              <a:rPr lang="en-US" sz="2400" dirty="0" smtClean="0"/>
              <a:t>Administering the Title I program.</a:t>
            </a:r>
          </a:p>
          <a:p>
            <a:pPr marL="0" indent="-400050">
              <a:defRPr/>
            </a:pPr>
            <a:r>
              <a:rPr lang="en-US" sz="2400" dirty="0" smtClean="0"/>
              <a:t>Services </a:t>
            </a:r>
            <a:r>
              <a:rPr lang="en-US" sz="2400" dirty="0"/>
              <a:t>for homeless students</a:t>
            </a:r>
            <a:r>
              <a:rPr lang="en-US" sz="2400" dirty="0" smtClean="0"/>
              <a:t>.</a:t>
            </a:r>
          </a:p>
          <a:p>
            <a:pPr marL="0" indent="-400050">
              <a:defRPr/>
            </a:pPr>
            <a:r>
              <a:rPr lang="en-US" sz="2400" dirty="0" smtClean="0"/>
              <a:t>Services </a:t>
            </a:r>
            <a:r>
              <a:rPr lang="en-US" sz="2400" dirty="0"/>
              <a:t>for neglected and delinquent </a:t>
            </a:r>
            <a:r>
              <a:rPr lang="en-US" sz="2400" dirty="0" smtClean="0"/>
              <a:t>children.</a:t>
            </a:r>
            <a:endParaRPr lang="en-US" sz="2400" dirty="0"/>
          </a:p>
          <a:p>
            <a:pPr marL="0" indent="-400050">
              <a:defRPr/>
            </a:pPr>
            <a:r>
              <a:rPr lang="en-US" sz="2400" dirty="0"/>
              <a:t>The cost of school and district improvement activities     required under Sec. 1116.</a:t>
            </a:r>
          </a:p>
          <a:p>
            <a:pPr marL="0" indent="-400050">
              <a:defRPr/>
            </a:pPr>
            <a:r>
              <a:rPr lang="en-US" sz="2400" dirty="0" smtClean="0"/>
              <a:t>Flexible Learning </a:t>
            </a:r>
            <a:r>
              <a:rPr lang="en-US" sz="2400" dirty="0"/>
              <a:t>Programs.		</a:t>
            </a:r>
          </a:p>
          <a:p>
            <a:pPr marL="0" indent="-400050">
              <a:defRPr/>
            </a:pPr>
            <a:r>
              <a:rPr lang="en-US" sz="2400" dirty="0"/>
              <a:t>Operating a preschool program</a:t>
            </a:r>
            <a:r>
              <a:rPr lang="en-US" sz="2400" dirty="0" smtClean="0"/>
              <a:t>.</a:t>
            </a:r>
          </a:p>
        </p:txBody>
      </p:sp>
    </p:spTree>
    <p:extLst>
      <p:ext uri="{BB962C8B-B14F-4D97-AF65-F5344CB8AC3E}">
        <p14:creationId xmlns:p14="http://schemas.microsoft.com/office/powerpoint/2010/main" val="2352441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590800"/>
            <a:ext cx="6629400" cy="923925"/>
          </a:xfrm>
          <a:prstGeom prst="rect">
            <a:avLst/>
          </a:prstGeom>
        </p:spPr>
        <p:txBody>
          <a:bodyPr>
            <a:spAutoFit/>
          </a:bodyPr>
          <a:lstStyle/>
          <a:p>
            <a:pPr algn="ctr">
              <a:defRPr/>
            </a:pPr>
            <a:r>
              <a:rPr lang="en-US" sz="5400" b="1" dirty="0">
                <a:latin typeface="+mn-lt"/>
              </a:rPr>
              <a:t>GUIDANCE</a:t>
            </a:r>
          </a:p>
        </p:txBody>
      </p:sp>
    </p:spTree>
    <p:extLst>
      <p:ext uri="{BB962C8B-B14F-4D97-AF65-F5344CB8AC3E}">
        <p14:creationId xmlns:p14="http://schemas.microsoft.com/office/powerpoint/2010/main" val="1444028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286000"/>
            <a:ext cx="6629400" cy="2585323"/>
          </a:xfrm>
          <a:prstGeom prst="rect">
            <a:avLst/>
          </a:prstGeom>
        </p:spPr>
        <p:txBody>
          <a:bodyPr>
            <a:spAutoFit/>
          </a:bodyPr>
          <a:lstStyle/>
          <a:p>
            <a:pPr algn="ctr">
              <a:defRPr/>
            </a:pPr>
            <a:r>
              <a:rPr lang="en-US" sz="5400" b="1" dirty="0">
                <a:latin typeface="+mn-lt"/>
              </a:rPr>
              <a:t>ALLOCATING</a:t>
            </a:r>
          </a:p>
          <a:p>
            <a:pPr algn="ctr">
              <a:defRPr/>
            </a:pPr>
            <a:r>
              <a:rPr lang="en-US" sz="5400" b="1" dirty="0">
                <a:latin typeface="+mn-lt"/>
              </a:rPr>
              <a:t>THE </a:t>
            </a:r>
            <a:r>
              <a:rPr lang="en-US" sz="5400" b="1" dirty="0" smtClean="0">
                <a:latin typeface="+mn-lt"/>
              </a:rPr>
              <a:t>FUNDS TO PRIVATE SCHOOLS</a:t>
            </a:r>
            <a:endParaRPr lang="en-US" sz="5400" b="1" dirty="0">
              <a:latin typeface="+mn-lt"/>
            </a:endParaRPr>
          </a:p>
        </p:txBody>
      </p:sp>
    </p:spTree>
    <p:extLst>
      <p:ext uri="{BB962C8B-B14F-4D97-AF65-F5344CB8AC3E}">
        <p14:creationId xmlns:p14="http://schemas.microsoft.com/office/powerpoint/2010/main" val="23639583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Allocating the Funds</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06908" indent="-342900" fontAlgn="auto">
              <a:spcAft>
                <a:spcPts val="0"/>
              </a:spcAft>
              <a:defRPr/>
            </a:pPr>
            <a:r>
              <a:rPr lang="en-US" sz="2400" dirty="0" smtClean="0"/>
              <a:t>The LEA </a:t>
            </a:r>
            <a:r>
              <a:rPr lang="en-US" sz="2400" dirty="0"/>
              <a:t>must determine the equitable amount for private schools(s) teachers, families and other reserved funds.</a:t>
            </a:r>
          </a:p>
          <a:p>
            <a:pPr marL="448056" indent="-384048" fontAlgn="auto">
              <a:spcAft>
                <a:spcPts val="0"/>
              </a:spcAft>
              <a:buNone/>
              <a:defRPr/>
            </a:pPr>
            <a:endParaRPr lang="en-US" sz="2400" dirty="0"/>
          </a:p>
          <a:p>
            <a:pPr marL="448056" indent="-384048" fontAlgn="auto">
              <a:spcAft>
                <a:spcPts val="0"/>
              </a:spcAft>
              <a:defRPr/>
            </a:pPr>
            <a:r>
              <a:rPr lang="en-US" sz="2400" dirty="0"/>
              <a:t>The use of reserved funds is decided during the consultation phase</a:t>
            </a:r>
            <a:r>
              <a:rPr lang="en-US" dirty="0"/>
              <a:t>.</a:t>
            </a:r>
          </a:p>
          <a:p>
            <a:pPr marL="448056" indent="-384048" fontAlgn="auto">
              <a:spcAft>
                <a:spcPts val="0"/>
              </a:spcAft>
              <a:buNone/>
              <a:defRPr/>
            </a:pPr>
            <a:endParaRPr lang="en-US" sz="2400" dirty="0"/>
          </a:p>
          <a:p>
            <a:pPr marL="448056" indent="-384048" algn="ctr" fontAlgn="auto">
              <a:spcAft>
                <a:spcPts val="0"/>
              </a:spcAft>
              <a:buNone/>
              <a:defRPr/>
            </a:pPr>
            <a:r>
              <a:rPr lang="en-US" sz="3600" b="1" dirty="0"/>
              <a:t>The </a:t>
            </a:r>
            <a:r>
              <a:rPr lang="en-US" sz="3600" b="1" dirty="0" smtClean="0"/>
              <a:t>LEA </a:t>
            </a:r>
            <a:r>
              <a:rPr lang="en-US" sz="3600" b="1" dirty="0"/>
              <a:t>must maintain control of funds.</a:t>
            </a:r>
          </a:p>
          <a:p>
            <a:pPr marL="448056" indent="-384048" algn="ctr" fontAlgn="auto">
              <a:spcAft>
                <a:spcPts val="0"/>
              </a:spcAft>
              <a:buNone/>
              <a:defRPr/>
            </a:pPr>
            <a:r>
              <a:rPr lang="en-US" sz="3600" b="1" dirty="0"/>
              <a:t>No reimbursements!</a:t>
            </a:r>
          </a:p>
          <a:p>
            <a:pPr>
              <a:buNone/>
              <a:defRPr/>
            </a:pPr>
            <a:endParaRPr lang="en-US" dirty="0"/>
          </a:p>
        </p:txBody>
      </p:sp>
    </p:spTree>
    <p:extLst>
      <p:ext uri="{BB962C8B-B14F-4D97-AF65-F5344CB8AC3E}">
        <p14:creationId xmlns:p14="http://schemas.microsoft.com/office/powerpoint/2010/main" val="14360243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Allocating the Funds</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buNone/>
              <a:defRPr/>
            </a:pPr>
            <a:r>
              <a:rPr lang="en-US" sz="2400" dirty="0"/>
              <a:t>Two options:</a:t>
            </a:r>
          </a:p>
          <a:p>
            <a:pPr marL="448056" indent="-384048" fontAlgn="auto">
              <a:spcAft>
                <a:spcPts val="0"/>
              </a:spcAft>
              <a:buNone/>
              <a:defRPr/>
            </a:pPr>
            <a:endParaRPr lang="en-US" sz="2400" dirty="0"/>
          </a:p>
          <a:p>
            <a:pPr marL="448056" indent="-384048" fontAlgn="auto">
              <a:spcAft>
                <a:spcPts val="0"/>
              </a:spcAft>
              <a:defRPr/>
            </a:pPr>
            <a:r>
              <a:rPr lang="en-US" sz="2400" dirty="0"/>
              <a:t>School-by-School: Provide equitable services to eligible children in each private school with the funds generated by the children from low income families who attend that school.</a:t>
            </a:r>
          </a:p>
          <a:p>
            <a:pPr marL="448056" indent="-384048" fontAlgn="auto">
              <a:spcAft>
                <a:spcPts val="0"/>
              </a:spcAft>
              <a:buNone/>
              <a:defRPr/>
            </a:pPr>
            <a:endParaRPr lang="en-US" sz="2400" dirty="0"/>
          </a:p>
          <a:p>
            <a:pPr marL="448056" indent="-384048" fontAlgn="auto">
              <a:spcAft>
                <a:spcPts val="0"/>
              </a:spcAft>
              <a:defRPr/>
            </a:pPr>
            <a:r>
              <a:rPr lang="en-US" sz="2400" dirty="0"/>
              <a:t>Pooling: Combine the funds generated by all private school children from low-income families in selected schools to use for students with greatest educational need among those schools in the </a:t>
            </a:r>
            <a:r>
              <a:rPr lang="en-US" sz="2400" dirty="0" smtClean="0"/>
              <a:t>LEA </a:t>
            </a:r>
            <a:r>
              <a:rPr lang="en-US" sz="2400" dirty="0"/>
              <a:t>(shared resources).</a:t>
            </a:r>
          </a:p>
          <a:p>
            <a:pPr marL="448056" indent="-384048" algn="ctr" fontAlgn="auto">
              <a:spcAft>
                <a:spcPts val="0"/>
              </a:spcAft>
              <a:buNone/>
              <a:defRPr/>
            </a:pPr>
            <a:endParaRPr lang="en-US" sz="3600" b="1" dirty="0"/>
          </a:p>
          <a:p>
            <a:pPr>
              <a:buNone/>
              <a:defRPr/>
            </a:pPr>
            <a:endParaRPr lang="en-US" dirty="0"/>
          </a:p>
        </p:txBody>
      </p:sp>
    </p:spTree>
    <p:extLst>
      <p:ext uri="{BB962C8B-B14F-4D97-AF65-F5344CB8AC3E}">
        <p14:creationId xmlns:p14="http://schemas.microsoft.com/office/powerpoint/2010/main" val="26156209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286000"/>
            <a:ext cx="6629400" cy="2585323"/>
          </a:xfrm>
          <a:prstGeom prst="rect">
            <a:avLst/>
          </a:prstGeom>
        </p:spPr>
        <p:txBody>
          <a:bodyPr>
            <a:spAutoFit/>
          </a:bodyPr>
          <a:lstStyle/>
          <a:p>
            <a:pPr algn="ctr">
              <a:defRPr/>
            </a:pPr>
            <a:r>
              <a:rPr lang="en-US" sz="5400" b="1" dirty="0">
                <a:latin typeface="+mn-lt"/>
              </a:rPr>
              <a:t>SUMMARY</a:t>
            </a:r>
          </a:p>
          <a:p>
            <a:pPr algn="ctr">
              <a:defRPr/>
            </a:pPr>
            <a:r>
              <a:rPr lang="en-US" sz="5400" b="1" dirty="0" smtClean="0">
                <a:latin typeface="+mn-lt"/>
              </a:rPr>
              <a:t>ENSURING </a:t>
            </a:r>
            <a:r>
              <a:rPr lang="en-US" sz="5400" b="1" dirty="0">
                <a:latin typeface="+mn-lt"/>
              </a:rPr>
              <a:t>EQUITABLE</a:t>
            </a:r>
          </a:p>
          <a:p>
            <a:pPr algn="ctr">
              <a:defRPr/>
            </a:pPr>
            <a:r>
              <a:rPr lang="en-US" sz="5400" b="1" dirty="0" smtClean="0">
                <a:latin typeface="+mn-lt"/>
              </a:rPr>
              <a:t>PARTICIPATION</a:t>
            </a:r>
            <a:endParaRPr lang="en-US" sz="5400" b="1" dirty="0">
              <a:latin typeface="+mn-lt"/>
            </a:endParaRPr>
          </a:p>
        </p:txBody>
      </p:sp>
    </p:spTree>
    <p:extLst>
      <p:ext uri="{BB962C8B-B14F-4D97-AF65-F5344CB8AC3E}">
        <p14:creationId xmlns:p14="http://schemas.microsoft.com/office/powerpoint/2010/main" val="33182008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Ensuring Equitable Participation</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64008" indent="0" fontAlgn="auto">
              <a:lnSpc>
                <a:spcPct val="80000"/>
              </a:lnSpc>
              <a:spcAft>
                <a:spcPts val="0"/>
              </a:spcAft>
              <a:buNone/>
              <a:defRPr/>
            </a:pPr>
            <a:r>
              <a:rPr lang="en-US" sz="2400" dirty="0" smtClean="0">
                <a:cs typeface="Times New Roman" pitchFamily="18" charset="0"/>
              </a:rPr>
              <a:t>To </a:t>
            </a:r>
            <a:r>
              <a:rPr lang="en-US" sz="2400" dirty="0">
                <a:cs typeface="Times New Roman" pitchFamily="18" charset="0"/>
              </a:rPr>
              <a:t>ensure equitable participation, the </a:t>
            </a:r>
            <a:r>
              <a:rPr lang="en-US" sz="2400" dirty="0" smtClean="0">
                <a:cs typeface="Times New Roman" pitchFamily="18" charset="0"/>
              </a:rPr>
              <a:t>LEA </a:t>
            </a:r>
            <a:r>
              <a:rPr lang="en-US" sz="2400" dirty="0">
                <a:cs typeface="Times New Roman" pitchFamily="18" charset="0"/>
              </a:rPr>
              <a:t>or other entity receiving federal financial assistance must</a:t>
            </a:r>
            <a:r>
              <a:rPr lang="en-US" sz="2400" dirty="0" smtClean="0">
                <a:cs typeface="Times New Roman" pitchFamily="18" charset="0"/>
              </a:rPr>
              <a:t>:</a:t>
            </a:r>
            <a:endParaRPr lang="en-US" sz="2400" dirty="0">
              <a:cs typeface="Times New Roman" pitchFamily="18" charset="0"/>
            </a:endParaRPr>
          </a:p>
          <a:p>
            <a:pPr marL="447675" lvl="1" indent="-382588">
              <a:spcBef>
                <a:spcPts val="1000"/>
              </a:spcBef>
              <a:defRPr/>
            </a:pPr>
            <a:r>
              <a:rPr lang="en-US" dirty="0"/>
              <a:t>Assess, </a:t>
            </a:r>
            <a:r>
              <a:rPr lang="en-US" dirty="0" smtClean="0"/>
              <a:t>plan, implement and </a:t>
            </a:r>
            <a:r>
              <a:rPr lang="en-US" dirty="0"/>
              <a:t>evaluate the needs of private school </a:t>
            </a:r>
            <a:r>
              <a:rPr lang="en-US" dirty="0" smtClean="0"/>
              <a:t>students, their parents  </a:t>
            </a:r>
            <a:r>
              <a:rPr lang="en-US" dirty="0"/>
              <a:t>and </a:t>
            </a:r>
            <a:r>
              <a:rPr lang="en-US" dirty="0" smtClean="0"/>
              <a:t> their teachers </a:t>
            </a:r>
            <a:r>
              <a:rPr lang="en-US" dirty="0"/>
              <a:t>through consultation;</a:t>
            </a:r>
          </a:p>
          <a:p>
            <a:pPr marL="447675" lvl="1" indent="-382588">
              <a:spcBef>
                <a:spcPts val="1000"/>
              </a:spcBef>
              <a:defRPr/>
            </a:pPr>
            <a:r>
              <a:rPr lang="en-US" dirty="0"/>
              <a:t>Determine amount of funds per </a:t>
            </a:r>
            <a:r>
              <a:rPr lang="en-US" dirty="0" smtClean="0"/>
              <a:t>student(PPA) </a:t>
            </a:r>
            <a:r>
              <a:rPr lang="en-US" dirty="0"/>
              <a:t>to provide </a:t>
            </a:r>
            <a:r>
              <a:rPr lang="en-US" dirty="0" smtClean="0"/>
              <a:t>instructional services</a:t>
            </a:r>
            <a:r>
              <a:rPr lang="en-US" dirty="0"/>
              <a:t>; </a:t>
            </a:r>
          </a:p>
          <a:p>
            <a:pPr marL="447675" lvl="1" indent="-382588">
              <a:spcBef>
                <a:spcPts val="1000"/>
              </a:spcBef>
              <a:defRPr/>
            </a:pPr>
            <a:r>
              <a:rPr lang="en-US" dirty="0"/>
              <a:t>Provide private school students and teachers with an opportunity to participate in activities equivalent to the opportunity provided to public school </a:t>
            </a:r>
            <a:r>
              <a:rPr lang="en-US" dirty="0" smtClean="0"/>
              <a:t>students, parents </a:t>
            </a:r>
            <a:r>
              <a:rPr lang="en-US" dirty="0"/>
              <a:t>and </a:t>
            </a:r>
            <a:r>
              <a:rPr lang="en-US" dirty="0" smtClean="0"/>
              <a:t>teachers(equitable services from set asides); </a:t>
            </a:r>
            <a:r>
              <a:rPr lang="en-US" dirty="0"/>
              <a:t>and</a:t>
            </a:r>
          </a:p>
          <a:p>
            <a:pPr marL="447675" lvl="1" indent="-382588">
              <a:spcBef>
                <a:spcPts val="1000"/>
              </a:spcBef>
              <a:defRPr/>
            </a:pPr>
            <a:r>
              <a:rPr lang="en-US" dirty="0"/>
              <a:t>Offer services that are secular, neutral and non-ideological</a:t>
            </a:r>
            <a:r>
              <a:rPr lang="en-US" dirty="0" smtClean="0">
                <a:cs typeface="Times New Roman" pitchFamily="18" charset="0"/>
              </a:rPr>
              <a:t>.</a:t>
            </a:r>
            <a:endParaRPr lang="en-US" dirty="0">
              <a:cs typeface="Times New Roman" pitchFamily="18" charset="0"/>
            </a:endParaRPr>
          </a:p>
        </p:txBody>
      </p:sp>
    </p:spTree>
    <p:extLst>
      <p:ext uri="{BB962C8B-B14F-4D97-AF65-F5344CB8AC3E}">
        <p14:creationId xmlns:p14="http://schemas.microsoft.com/office/powerpoint/2010/main" val="13469947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Ensuring Equitable Participation</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7675" indent="-382588">
              <a:buClr>
                <a:schemeClr val="folHlink"/>
              </a:buClr>
              <a:buNone/>
            </a:pPr>
            <a:r>
              <a:rPr lang="en-US" altLang="en-US" sz="2400" dirty="0"/>
              <a:t>Services are equitable, if the </a:t>
            </a:r>
            <a:r>
              <a:rPr lang="en-US" altLang="en-US" sz="2400" dirty="0" smtClean="0"/>
              <a:t>LEA </a:t>
            </a:r>
            <a:r>
              <a:rPr lang="en-US" altLang="en-US" sz="2400" dirty="0"/>
              <a:t>–</a:t>
            </a:r>
          </a:p>
          <a:p>
            <a:pPr marL="447675" indent="-382588">
              <a:buClr>
                <a:schemeClr val="folHlink"/>
              </a:buClr>
              <a:buNone/>
            </a:pPr>
            <a:endParaRPr lang="en-US" altLang="en-US" sz="1800" dirty="0"/>
          </a:p>
          <a:p>
            <a:pPr marL="447675" indent="-382588"/>
            <a:r>
              <a:rPr lang="en-US" altLang="en-US" sz="2400" dirty="0"/>
              <a:t>Addresses and assesses the specific needs and educational progress of eligible private school children on a comparable basis as public school children.</a:t>
            </a:r>
          </a:p>
          <a:p>
            <a:pPr marL="447675" indent="-382588">
              <a:buNone/>
            </a:pPr>
            <a:endParaRPr lang="en-US" altLang="en-US" sz="2400" dirty="0"/>
          </a:p>
          <a:p>
            <a:pPr marL="447675" indent="-382588"/>
            <a:r>
              <a:rPr lang="en-US" altLang="en-US" sz="2400" dirty="0"/>
              <a:t>Meets the equal expenditure requirements for instructional programs, and professional development and parental involvement activities. </a:t>
            </a:r>
          </a:p>
        </p:txBody>
      </p:sp>
    </p:spTree>
    <p:extLst>
      <p:ext uri="{BB962C8B-B14F-4D97-AF65-F5344CB8AC3E}">
        <p14:creationId xmlns:p14="http://schemas.microsoft.com/office/powerpoint/2010/main" val="19946999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600200"/>
            <a:ext cx="6629400" cy="2586038"/>
          </a:xfrm>
          <a:prstGeom prst="rect">
            <a:avLst/>
          </a:prstGeom>
        </p:spPr>
        <p:txBody>
          <a:bodyPr>
            <a:spAutoFit/>
          </a:bodyPr>
          <a:lstStyle/>
          <a:p>
            <a:pPr algn="ctr">
              <a:defRPr/>
            </a:pPr>
            <a:r>
              <a:rPr lang="en-US" sz="5400" b="1" dirty="0">
                <a:latin typeface="+mn-lt"/>
              </a:rPr>
              <a:t>MONITORING AND</a:t>
            </a:r>
          </a:p>
          <a:p>
            <a:pPr algn="ctr">
              <a:defRPr/>
            </a:pPr>
            <a:r>
              <a:rPr lang="en-US" sz="5400" b="1" dirty="0">
                <a:latin typeface="+mn-lt"/>
              </a:rPr>
              <a:t>EVALUATING THE </a:t>
            </a:r>
          </a:p>
          <a:p>
            <a:pPr algn="ctr">
              <a:defRPr/>
            </a:pPr>
            <a:r>
              <a:rPr lang="en-US" sz="5400" b="1" dirty="0" smtClean="0">
                <a:latin typeface="+mn-lt"/>
              </a:rPr>
              <a:t>TITLE </a:t>
            </a:r>
            <a:r>
              <a:rPr lang="en-US" sz="5400" b="1" dirty="0">
                <a:latin typeface="+mn-lt"/>
              </a:rPr>
              <a:t>I PROGRAM</a:t>
            </a:r>
          </a:p>
        </p:txBody>
      </p:sp>
    </p:spTree>
    <p:extLst>
      <p:ext uri="{BB962C8B-B14F-4D97-AF65-F5344CB8AC3E}">
        <p14:creationId xmlns:p14="http://schemas.microsoft.com/office/powerpoint/2010/main" val="12207175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Monitoring and Evaluating the Private School </a:t>
            </a:r>
            <a:r>
              <a:rPr lang="en-US" altLang="en-US" dirty="0" smtClean="0">
                <a:latin typeface="+mn-lt"/>
              </a:rPr>
              <a:t>Title </a:t>
            </a:r>
            <a:r>
              <a:rPr lang="en-US" altLang="en-US" dirty="0">
                <a:latin typeface="+mn-lt"/>
              </a:rPr>
              <a:t>I Program</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7675" indent="-382588">
              <a:buClr>
                <a:schemeClr val="folHlink"/>
              </a:buClr>
              <a:buNone/>
            </a:pPr>
            <a:endParaRPr lang="en-US" altLang="en-US" sz="2400" dirty="0" smtClean="0"/>
          </a:p>
          <a:p>
            <a:pPr marL="447675" indent="-382588"/>
            <a:r>
              <a:rPr lang="en-US" altLang="en-US" sz="2400" dirty="0"/>
              <a:t>The </a:t>
            </a:r>
            <a:r>
              <a:rPr lang="en-US" altLang="en-US" sz="2400" dirty="0" smtClean="0"/>
              <a:t>LEA </a:t>
            </a:r>
            <a:r>
              <a:rPr lang="en-US" altLang="en-US" sz="2400" dirty="0"/>
              <a:t>is responsible for monitoring the private school </a:t>
            </a:r>
            <a:br>
              <a:rPr lang="en-US" altLang="en-US" sz="2400" dirty="0"/>
            </a:br>
            <a:r>
              <a:rPr lang="en-US" altLang="en-US" sz="2400" dirty="0"/>
              <a:t>Title I </a:t>
            </a:r>
            <a:r>
              <a:rPr lang="en-US" altLang="en-US" sz="2400" dirty="0" smtClean="0"/>
              <a:t>program.</a:t>
            </a:r>
            <a:endParaRPr lang="en-US" altLang="en-US" sz="2400" dirty="0"/>
          </a:p>
          <a:p>
            <a:pPr marL="447675" indent="-382588">
              <a:buNone/>
            </a:pPr>
            <a:endParaRPr lang="en-US" altLang="en-US" sz="2400" dirty="0"/>
          </a:p>
          <a:p>
            <a:pPr marL="447675" indent="-382588"/>
            <a:r>
              <a:rPr lang="en-US" altLang="en-US" sz="2400" dirty="0"/>
              <a:t>The </a:t>
            </a:r>
            <a:r>
              <a:rPr lang="en-US" altLang="en-US" sz="2400" dirty="0" smtClean="0"/>
              <a:t>LEA </a:t>
            </a:r>
            <a:r>
              <a:rPr lang="en-US" altLang="en-US" sz="2400" dirty="0"/>
              <a:t>must ensure that Title I resources are used only </a:t>
            </a:r>
            <a:br>
              <a:rPr lang="en-US" altLang="en-US" sz="2400" dirty="0"/>
            </a:br>
            <a:r>
              <a:rPr lang="en-US" altLang="en-US" sz="2400" dirty="0"/>
              <a:t>by eligible </a:t>
            </a:r>
            <a:r>
              <a:rPr lang="en-US" altLang="en-US" sz="2400" dirty="0" smtClean="0"/>
              <a:t>students.</a:t>
            </a:r>
            <a:endParaRPr lang="en-US" altLang="en-US" sz="2400" dirty="0"/>
          </a:p>
          <a:p>
            <a:pPr marL="447675" indent="-382588">
              <a:buNone/>
            </a:pPr>
            <a:endParaRPr lang="en-US" altLang="en-US" sz="2400" dirty="0"/>
          </a:p>
          <a:p>
            <a:pPr marL="447675" indent="-382588"/>
            <a:r>
              <a:rPr lang="en-US" altLang="en-US" sz="2400" dirty="0"/>
              <a:t>The </a:t>
            </a:r>
            <a:r>
              <a:rPr lang="en-US" altLang="en-US" sz="2400" dirty="0" smtClean="0"/>
              <a:t>LEA </a:t>
            </a:r>
            <a:r>
              <a:rPr lang="en-US" altLang="en-US" sz="2400" dirty="0"/>
              <a:t>must keep an inventory of equipment and real </a:t>
            </a:r>
            <a:r>
              <a:rPr lang="en-US" altLang="en-US" sz="2400" dirty="0" smtClean="0"/>
              <a:t>property.</a:t>
            </a:r>
            <a:endParaRPr lang="en-US" altLang="en-US" sz="2400" dirty="0"/>
          </a:p>
        </p:txBody>
      </p:sp>
    </p:spTree>
    <p:extLst>
      <p:ext uri="{BB962C8B-B14F-4D97-AF65-F5344CB8AC3E}">
        <p14:creationId xmlns:p14="http://schemas.microsoft.com/office/powerpoint/2010/main" val="12648407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Monitoring and Evaluating the Private School  Title I Program</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7675" indent="-382588">
              <a:buClr>
                <a:schemeClr val="folHlink"/>
              </a:buClr>
              <a:buNone/>
            </a:pPr>
            <a:endParaRPr lang="en-US" altLang="en-US" sz="2400" dirty="0" smtClean="0"/>
          </a:p>
          <a:p>
            <a:pPr marL="447675" indent="-382588"/>
            <a:r>
              <a:rPr lang="en-US" altLang="en-US" sz="2400" dirty="0"/>
              <a:t>The </a:t>
            </a:r>
            <a:r>
              <a:rPr lang="en-US" altLang="en-US" sz="2400" dirty="0" smtClean="0"/>
              <a:t>LEA </a:t>
            </a:r>
            <a:r>
              <a:rPr lang="en-US" altLang="en-US" sz="2400" dirty="0"/>
              <a:t>is responsible for evaluating the private school Title I </a:t>
            </a:r>
            <a:r>
              <a:rPr lang="en-US" altLang="en-US" sz="2400" dirty="0" smtClean="0"/>
              <a:t>program (The methods </a:t>
            </a:r>
            <a:r>
              <a:rPr lang="en-US" altLang="en-US" sz="2400" dirty="0"/>
              <a:t>should be determined during consultation).</a:t>
            </a:r>
          </a:p>
          <a:p>
            <a:pPr marL="814388" lvl="1" indent="-382588"/>
            <a:r>
              <a:rPr lang="en-US" altLang="en-US" dirty="0"/>
              <a:t>Evaluation should be both formative (benchmarks) and summative (goals).</a:t>
            </a:r>
          </a:p>
          <a:p>
            <a:pPr marL="814388" lvl="1" indent="-382588"/>
            <a:r>
              <a:rPr lang="en-US" altLang="en-US" dirty="0"/>
              <a:t>Benchmarks and goals must be measureable.</a:t>
            </a:r>
          </a:p>
          <a:p>
            <a:pPr marL="814388" lvl="1" indent="-382588"/>
            <a:r>
              <a:rPr lang="en-US" altLang="en-US" dirty="0"/>
              <a:t>Evaluation should include:</a:t>
            </a:r>
          </a:p>
          <a:p>
            <a:pPr marL="1089025" lvl="2" indent="-382588"/>
            <a:r>
              <a:rPr lang="en-US" altLang="en-US" sz="2100" dirty="0"/>
              <a:t>Academic </a:t>
            </a:r>
            <a:r>
              <a:rPr lang="en-US" altLang="en-US" sz="2100" dirty="0" smtClean="0"/>
              <a:t>progress </a:t>
            </a:r>
            <a:r>
              <a:rPr lang="en-US" altLang="en-US" sz="2100" dirty="0"/>
              <a:t>of Title I students;</a:t>
            </a:r>
          </a:p>
          <a:p>
            <a:pPr marL="1089025" lvl="2" indent="-382588"/>
            <a:r>
              <a:rPr lang="en-US" altLang="en-US" sz="2100" dirty="0"/>
              <a:t>Professional </a:t>
            </a:r>
            <a:r>
              <a:rPr lang="en-US" altLang="en-US" sz="2100" dirty="0" smtClean="0"/>
              <a:t>development </a:t>
            </a:r>
            <a:r>
              <a:rPr lang="en-US" altLang="en-US" sz="2100" dirty="0"/>
              <a:t>of private school teachers;</a:t>
            </a:r>
          </a:p>
          <a:p>
            <a:pPr marL="1089025" lvl="2" indent="-382588"/>
            <a:r>
              <a:rPr lang="en-US" altLang="en-US" sz="2100" dirty="0"/>
              <a:t>Parental involvement opportunities; and</a:t>
            </a:r>
          </a:p>
          <a:p>
            <a:pPr marL="1089025" lvl="2" indent="-382588"/>
            <a:r>
              <a:rPr lang="en-US" altLang="en-US" sz="2100" dirty="0"/>
              <a:t>Additional areas for which the private school </a:t>
            </a:r>
            <a:r>
              <a:rPr lang="en-US" altLang="en-US" sz="2100" dirty="0" smtClean="0"/>
              <a:t>receives </a:t>
            </a:r>
            <a:r>
              <a:rPr lang="en-US" altLang="en-US" sz="2100" dirty="0"/>
              <a:t>funding.</a:t>
            </a:r>
          </a:p>
        </p:txBody>
      </p:sp>
    </p:spTree>
    <p:extLst>
      <p:ext uri="{BB962C8B-B14F-4D97-AF65-F5344CB8AC3E}">
        <p14:creationId xmlns:p14="http://schemas.microsoft.com/office/powerpoint/2010/main" val="34409287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Monitoring and Evaluating the Private School  Title I Program</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7675" indent="-382588">
              <a:buClr>
                <a:schemeClr val="folHlink"/>
              </a:buClr>
              <a:buNone/>
            </a:pPr>
            <a:endParaRPr lang="en-US" altLang="en-US" sz="2400" dirty="0" smtClean="0"/>
          </a:p>
          <a:p>
            <a:pPr marL="447675" indent="-382588"/>
            <a:r>
              <a:rPr lang="en-US" altLang="en-US" sz="2400" dirty="0"/>
              <a:t>The SEA is </a:t>
            </a:r>
            <a:r>
              <a:rPr lang="en-US" altLang="en-US" sz="2400" dirty="0" smtClean="0"/>
              <a:t>responsible for:</a:t>
            </a:r>
          </a:p>
          <a:p>
            <a:pPr marL="936625" lvl="1" indent="-342900"/>
            <a:r>
              <a:rPr lang="en-US" altLang="en-US" dirty="0" smtClean="0"/>
              <a:t>Ensuring LEAs are complying with federal legislation, regulations, and guidance.</a:t>
            </a:r>
          </a:p>
          <a:p>
            <a:pPr marL="593725" lvl="1" indent="0">
              <a:buNone/>
            </a:pPr>
            <a:endParaRPr lang="en-US" altLang="en-US" sz="1400" dirty="0"/>
          </a:p>
          <a:p>
            <a:pPr marL="936625" lvl="1" indent="-342900"/>
            <a:r>
              <a:rPr lang="en-US" altLang="en-US" dirty="0"/>
              <a:t>Applying the indicators on the </a:t>
            </a:r>
            <a:r>
              <a:rPr lang="en-US" altLang="en-US" dirty="0" smtClean="0"/>
              <a:t>LEA </a:t>
            </a:r>
            <a:r>
              <a:rPr lang="en-US" altLang="en-US" dirty="0"/>
              <a:t>Cross-Functional Monitoring Document and Self </a:t>
            </a:r>
            <a:r>
              <a:rPr lang="en-US" altLang="en-US" dirty="0" smtClean="0"/>
              <a:t>Assessment.  </a:t>
            </a:r>
          </a:p>
          <a:p>
            <a:pPr marL="593725" lvl="1" indent="0">
              <a:buNone/>
            </a:pPr>
            <a:endParaRPr lang="en-US" altLang="en-US" dirty="0"/>
          </a:p>
          <a:p>
            <a:pPr marL="936625" lvl="1" indent="-342900"/>
            <a:r>
              <a:rPr lang="en-US" altLang="en-US" dirty="0" smtClean="0"/>
              <a:t>Conducting </a:t>
            </a:r>
            <a:r>
              <a:rPr lang="en-US" altLang="en-US" dirty="0"/>
              <a:t>on-site reviews at randomly selected private schools. </a:t>
            </a:r>
          </a:p>
        </p:txBody>
      </p:sp>
    </p:spTree>
    <p:extLst>
      <p:ext uri="{BB962C8B-B14F-4D97-AF65-F5344CB8AC3E}">
        <p14:creationId xmlns:p14="http://schemas.microsoft.com/office/powerpoint/2010/main" val="3406472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eaLnBrk="1" hangingPunct="1"/>
            <a:r>
              <a:rPr lang="en-US" altLang="en-US" dirty="0" smtClean="0">
                <a:latin typeface="+mn-lt"/>
              </a:rPr>
              <a:t>GUIDANCE</a:t>
            </a:r>
            <a:r>
              <a:rPr lang="en-US" altLang="en-US" dirty="0" smtClean="0">
                <a:solidFill>
                  <a:schemeClr val="accent1"/>
                </a:solidFill>
                <a:latin typeface="+mn-lt"/>
              </a:rPr>
              <a:t> </a:t>
            </a:r>
          </a:p>
        </p:txBody>
      </p:sp>
      <p:sp>
        <p:nvSpPr>
          <p:cNvPr id="15365" name="Content Placeholder 5"/>
          <p:cNvSpPr>
            <a:spLocks noGrp="1"/>
          </p:cNvSpPr>
          <p:nvPr>
            <p:ph idx="1"/>
          </p:nvPr>
        </p:nvSpPr>
        <p:spPr>
          <a:xfrm>
            <a:off x="457200" y="2209800"/>
            <a:ext cx="8229600" cy="3581400"/>
          </a:xfrm>
        </p:spPr>
        <p:txBody>
          <a:bodyPr/>
          <a:lstStyle/>
          <a:p>
            <a:pPr marL="0" indent="0" eaLnBrk="1" fontAlgn="auto" hangingPunct="1">
              <a:spcAft>
                <a:spcPts val="0"/>
              </a:spcAft>
              <a:buClr>
                <a:schemeClr val="accent3"/>
              </a:buClr>
              <a:buFont typeface="Arial" charset="0"/>
              <a:buNone/>
              <a:defRPr/>
            </a:pPr>
            <a:r>
              <a:rPr lang="en-US" sz="2400" dirty="0" smtClean="0"/>
              <a:t>The Elementary and Secondary Education Act of 1965 (ESEA) provides benefits to private school students, teachers and other education personnel, including those in religiously affiliated schools</a:t>
            </a:r>
            <a:r>
              <a:rPr lang="en-US" sz="2400"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6656026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Accountability</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521208" indent="-457200" fontAlgn="auto">
              <a:spcAft>
                <a:spcPts val="0"/>
              </a:spcAft>
              <a:defRPr/>
            </a:pPr>
            <a:r>
              <a:rPr lang="en-US" sz="2400" dirty="0" smtClean="0"/>
              <a:t>Must </a:t>
            </a:r>
            <a:r>
              <a:rPr lang="en-US" sz="2400" dirty="0"/>
              <a:t>assess participating private school </a:t>
            </a:r>
            <a:r>
              <a:rPr lang="en-US" sz="2400" dirty="0" smtClean="0"/>
              <a:t>students</a:t>
            </a:r>
            <a:endParaRPr lang="en-US" sz="2400" dirty="0"/>
          </a:p>
          <a:p>
            <a:pPr marL="822960" lvl="1" fontAlgn="auto">
              <a:spcAft>
                <a:spcPts val="0"/>
              </a:spcAft>
              <a:defRPr/>
            </a:pPr>
            <a:r>
              <a:rPr lang="en-US" dirty="0"/>
              <a:t>Need not be state </a:t>
            </a:r>
            <a:r>
              <a:rPr lang="en-US" dirty="0" smtClean="0"/>
              <a:t>assessment.</a:t>
            </a:r>
            <a:endParaRPr lang="en-US" dirty="0"/>
          </a:p>
          <a:p>
            <a:pPr marL="822960" lvl="1" fontAlgn="auto">
              <a:spcAft>
                <a:spcPts val="0"/>
              </a:spcAft>
              <a:defRPr/>
            </a:pPr>
            <a:r>
              <a:rPr lang="en-US" dirty="0" smtClean="0"/>
              <a:t>Consultation.</a:t>
            </a:r>
            <a:endParaRPr lang="en-US" dirty="0"/>
          </a:p>
          <a:p>
            <a:pPr marL="822960" lvl="1" fontAlgn="auto">
              <a:spcAft>
                <a:spcPts val="0"/>
              </a:spcAft>
              <a:buNone/>
              <a:defRPr/>
            </a:pPr>
            <a:endParaRPr lang="en-US" dirty="0"/>
          </a:p>
          <a:p>
            <a:pPr marL="448056" indent="-384048" fontAlgn="auto">
              <a:spcAft>
                <a:spcPts val="0"/>
              </a:spcAft>
              <a:defRPr/>
            </a:pPr>
            <a:r>
              <a:rPr lang="en-US" sz="2400" dirty="0"/>
              <a:t>Compare against relevant adequate progress measures.</a:t>
            </a:r>
          </a:p>
          <a:p>
            <a:pPr marL="448056" indent="-384048" fontAlgn="auto">
              <a:spcAft>
                <a:spcPts val="0"/>
              </a:spcAft>
              <a:buNone/>
              <a:defRPr/>
            </a:pPr>
            <a:endParaRPr lang="en-US" sz="2400" dirty="0"/>
          </a:p>
          <a:p>
            <a:pPr marL="448056" indent="-384048" fontAlgn="auto">
              <a:spcAft>
                <a:spcPts val="0"/>
              </a:spcAft>
              <a:defRPr/>
            </a:pPr>
            <a:r>
              <a:rPr lang="en-US" sz="2400" dirty="0"/>
              <a:t>No school improvement consequences.</a:t>
            </a:r>
          </a:p>
          <a:p>
            <a:pPr marL="448056" indent="-384048" fontAlgn="auto">
              <a:spcAft>
                <a:spcPts val="0"/>
              </a:spcAft>
              <a:buNone/>
              <a:defRPr/>
            </a:pPr>
            <a:endParaRPr lang="en-US" sz="2400" dirty="0"/>
          </a:p>
          <a:p>
            <a:pPr marL="448056" indent="-384048" fontAlgn="auto">
              <a:spcAft>
                <a:spcPts val="0"/>
              </a:spcAft>
              <a:defRPr/>
            </a:pPr>
            <a:r>
              <a:rPr lang="en-US" sz="2400" dirty="0"/>
              <a:t>Control of Title I funds and title to materials, equipment, and property purchased with such funds, shall be in a public agency</a:t>
            </a:r>
            <a:r>
              <a:rPr lang="en-US" sz="2400" dirty="0" smtClean="0"/>
              <a:t>. </a:t>
            </a:r>
            <a:r>
              <a:rPr lang="en-US" sz="1600" dirty="0" smtClean="0"/>
              <a:t>[</a:t>
            </a:r>
            <a:r>
              <a:rPr lang="en-US" sz="1600" dirty="0"/>
              <a:t>Section 1120 (d): Public Control of Funds]</a:t>
            </a:r>
            <a:endParaRPr lang="en-US" dirty="0"/>
          </a:p>
        </p:txBody>
      </p:sp>
    </p:spTree>
    <p:extLst>
      <p:ext uri="{BB962C8B-B14F-4D97-AF65-F5344CB8AC3E}">
        <p14:creationId xmlns:p14="http://schemas.microsoft.com/office/powerpoint/2010/main" val="32218769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Carryover</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7675" indent="-382588"/>
            <a:r>
              <a:rPr lang="en-US" altLang="en-US" sz="2400" dirty="0"/>
              <a:t>If equitable services are provided, carryover reverts to regular Title I allocation.</a:t>
            </a:r>
          </a:p>
          <a:p>
            <a:pPr marL="814388" lvl="1" indent="-382588"/>
            <a:r>
              <a:rPr lang="en-US" altLang="en-US" dirty="0"/>
              <a:t>Private schools then receive equitable participation of the regular carryover funds.</a:t>
            </a:r>
          </a:p>
          <a:p>
            <a:pPr marL="447675" indent="-382588">
              <a:buNone/>
            </a:pPr>
            <a:endParaRPr lang="en-US" altLang="en-US" sz="2400" dirty="0"/>
          </a:p>
          <a:p>
            <a:pPr marL="447675" indent="-382588"/>
            <a:r>
              <a:rPr lang="en-US" altLang="en-US" sz="2400" dirty="0"/>
              <a:t>If equitable services are NOT provided, private school carryover funds should be earmarked for private school services during carryover year, PLUS entire new allocation.</a:t>
            </a:r>
          </a:p>
          <a:p>
            <a:pPr marL="814388" lvl="1" indent="-382588"/>
            <a:r>
              <a:rPr lang="en-US" altLang="en-US" b="1" i="1" dirty="0"/>
              <a:t>Earmarked</a:t>
            </a:r>
            <a:r>
              <a:rPr lang="en-US" altLang="en-US" b="1" i="1" dirty="0">
                <a:solidFill>
                  <a:srgbClr val="FF0000"/>
                </a:solidFill>
              </a:rPr>
              <a:t> </a:t>
            </a:r>
            <a:r>
              <a:rPr lang="en-US" altLang="en-US" b="1" i="1" dirty="0"/>
              <a:t>carryover funds must remain in the separate categories for which they were originally budgeted </a:t>
            </a:r>
            <a:r>
              <a:rPr lang="en-US" altLang="en-US" b="1" i="1" dirty="0" smtClean="0"/>
              <a:t>(instruction</a:t>
            </a:r>
            <a:r>
              <a:rPr lang="en-US" altLang="en-US" b="1" i="1" dirty="0"/>
              <a:t>, </a:t>
            </a:r>
            <a:r>
              <a:rPr lang="en-US" altLang="en-US" b="1" i="1" dirty="0" smtClean="0"/>
              <a:t>professional </a:t>
            </a:r>
            <a:r>
              <a:rPr lang="en-US" altLang="en-US" b="1" i="1" dirty="0"/>
              <a:t>d</a:t>
            </a:r>
            <a:r>
              <a:rPr lang="en-US" altLang="en-US" b="1" i="1" dirty="0" smtClean="0"/>
              <a:t>evelopment</a:t>
            </a:r>
            <a:r>
              <a:rPr lang="en-US" altLang="en-US" b="1" i="1" dirty="0"/>
              <a:t>, or p</a:t>
            </a:r>
            <a:r>
              <a:rPr lang="en-US" altLang="en-US" b="1" i="1" dirty="0" smtClean="0"/>
              <a:t>arental </a:t>
            </a:r>
            <a:r>
              <a:rPr lang="en-US" altLang="en-US" b="1" i="1" dirty="0"/>
              <a:t>i</a:t>
            </a:r>
            <a:r>
              <a:rPr lang="en-US" altLang="en-US" b="1" i="1" dirty="0" smtClean="0"/>
              <a:t>nvolvement</a:t>
            </a:r>
            <a:r>
              <a:rPr lang="en-US" altLang="en-US" b="1" i="1" dirty="0"/>
              <a:t>).</a:t>
            </a:r>
          </a:p>
        </p:txBody>
      </p:sp>
    </p:spTree>
    <p:extLst>
      <p:ext uri="{BB962C8B-B14F-4D97-AF65-F5344CB8AC3E}">
        <p14:creationId xmlns:p14="http://schemas.microsoft.com/office/powerpoint/2010/main" val="30318164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Monitoring Documentation</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r>
              <a:rPr lang="en-US" sz="2400" dirty="0"/>
              <a:t>Copy of the private school letter with a U.S. postal registration receipt;</a:t>
            </a:r>
          </a:p>
          <a:p>
            <a:pPr marL="448056" indent="-384048" fontAlgn="auto">
              <a:spcAft>
                <a:spcPts val="0"/>
              </a:spcAft>
              <a:buNone/>
              <a:defRPr/>
            </a:pPr>
            <a:endParaRPr lang="en-US" sz="700" dirty="0"/>
          </a:p>
          <a:p>
            <a:pPr marL="448056" indent="-384048" fontAlgn="auto">
              <a:spcAft>
                <a:spcPts val="0"/>
              </a:spcAft>
              <a:defRPr/>
            </a:pPr>
            <a:r>
              <a:rPr lang="en-US" sz="2400" dirty="0"/>
              <a:t>Signed affirmation of consultation;</a:t>
            </a:r>
          </a:p>
          <a:p>
            <a:pPr marL="448056" indent="-384048" fontAlgn="auto">
              <a:spcAft>
                <a:spcPts val="0"/>
              </a:spcAft>
              <a:buNone/>
              <a:defRPr/>
            </a:pPr>
            <a:endParaRPr lang="en-US" sz="700" dirty="0"/>
          </a:p>
          <a:p>
            <a:pPr marL="448056" indent="-384048" fontAlgn="auto">
              <a:spcAft>
                <a:spcPts val="0"/>
              </a:spcAft>
              <a:defRPr/>
            </a:pPr>
            <a:r>
              <a:rPr lang="en-US" sz="2400" dirty="0"/>
              <a:t>Copy of the </a:t>
            </a:r>
            <a:r>
              <a:rPr lang="en-US" sz="2400" dirty="0" smtClean="0"/>
              <a:t>LEA </a:t>
            </a:r>
            <a:r>
              <a:rPr lang="en-US" sz="2400" dirty="0"/>
              <a:t>Title I budget;</a:t>
            </a:r>
          </a:p>
          <a:p>
            <a:pPr marL="448056" indent="-384048" fontAlgn="auto">
              <a:spcAft>
                <a:spcPts val="0"/>
              </a:spcAft>
              <a:buNone/>
              <a:defRPr/>
            </a:pPr>
            <a:endParaRPr lang="en-US" sz="700" dirty="0"/>
          </a:p>
          <a:p>
            <a:pPr marL="448056" indent="-384048" fontAlgn="auto">
              <a:spcAft>
                <a:spcPts val="0"/>
              </a:spcAft>
              <a:defRPr/>
            </a:pPr>
            <a:r>
              <a:rPr lang="en-US" sz="2400" dirty="0"/>
              <a:t>Copy of the Consolidated Application; and</a:t>
            </a:r>
          </a:p>
          <a:p>
            <a:pPr marL="448056" indent="-384048" fontAlgn="auto">
              <a:spcAft>
                <a:spcPts val="0"/>
              </a:spcAft>
              <a:buNone/>
              <a:defRPr/>
            </a:pPr>
            <a:endParaRPr lang="en-US" sz="700" dirty="0"/>
          </a:p>
          <a:p>
            <a:pPr marL="448056" indent="-384048" fontAlgn="auto">
              <a:spcAft>
                <a:spcPts val="0"/>
              </a:spcAft>
              <a:defRPr/>
            </a:pPr>
            <a:r>
              <a:rPr lang="en-US" sz="2400" dirty="0"/>
              <a:t>Logs, minutes of meetings, and lists of modifications.</a:t>
            </a:r>
          </a:p>
          <a:p>
            <a:pPr>
              <a:defRPr/>
            </a:pPr>
            <a:endParaRPr lang="en-US" sz="2400" dirty="0"/>
          </a:p>
        </p:txBody>
      </p:sp>
    </p:spTree>
    <p:extLst>
      <p:ext uri="{BB962C8B-B14F-4D97-AF65-F5344CB8AC3E}">
        <p14:creationId xmlns:p14="http://schemas.microsoft.com/office/powerpoint/2010/main" val="14767600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Monitoring Documentation</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r>
              <a:rPr lang="en-US" sz="2400" dirty="0"/>
              <a:t>Copy of the </a:t>
            </a:r>
            <a:r>
              <a:rPr lang="en-US" sz="2400" dirty="0" smtClean="0"/>
              <a:t>LEA </a:t>
            </a:r>
            <a:r>
              <a:rPr lang="en-US" sz="2400" dirty="0"/>
              <a:t>documentation showing per pupil allocation (PPA) </a:t>
            </a:r>
            <a:r>
              <a:rPr lang="en-US" sz="2400" dirty="0" smtClean="0"/>
              <a:t>calculations:</a:t>
            </a:r>
            <a:endParaRPr lang="en-US" sz="2400" dirty="0"/>
          </a:p>
          <a:p>
            <a:pPr marL="448056" indent="-384048" fontAlgn="auto">
              <a:spcAft>
                <a:spcPts val="0"/>
              </a:spcAft>
              <a:buNone/>
              <a:defRPr/>
            </a:pPr>
            <a:endParaRPr lang="en-US" sz="1200" dirty="0"/>
          </a:p>
          <a:p>
            <a:pPr marL="822960" lvl="1" fontAlgn="auto">
              <a:spcAft>
                <a:spcPts val="0"/>
              </a:spcAft>
              <a:defRPr/>
            </a:pPr>
            <a:r>
              <a:rPr lang="en-US" dirty="0"/>
              <a:t>Category of public school attendance area.</a:t>
            </a:r>
          </a:p>
          <a:p>
            <a:pPr marL="822960" lvl="1" fontAlgn="auto">
              <a:spcAft>
                <a:spcPts val="0"/>
              </a:spcAft>
              <a:buNone/>
              <a:defRPr/>
            </a:pPr>
            <a:endParaRPr lang="en-US" sz="1600" u="sng" dirty="0"/>
          </a:p>
          <a:p>
            <a:pPr marL="822960" lvl="1" fontAlgn="auto">
              <a:spcAft>
                <a:spcPts val="0"/>
              </a:spcAft>
              <a:defRPr/>
            </a:pPr>
            <a:r>
              <a:rPr lang="en-US" dirty="0"/>
              <a:t>PPA by attendance area.</a:t>
            </a:r>
          </a:p>
          <a:p>
            <a:pPr marL="822960" lvl="1" fontAlgn="auto">
              <a:spcAft>
                <a:spcPts val="0"/>
              </a:spcAft>
              <a:buNone/>
              <a:defRPr/>
            </a:pPr>
            <a:r>
              <a:rPr lang="en-US" sz="1600" dirty="0"/>
              <a:t>	</a:t>
            </a:r>
            <a:endParaRPr lang="en-US" sz="1600" u="sng" dirty="0"/>
          </a:p>
          <a:p>
            <a:pPr marL="822960" lvl="1" fontAlgn="auto">
              <a:spcAft>
                <a:spcPts val="0"/>
              </a:spcAft>
              <a:defRPr/>
            </a:pPr>
            <a:r>
              <a:rPr lang="en-US" dirty="0"/>
              <a:t>Number of public school low-income children by attendance area.</a:t>
            </a:r>
          </a:p>
        </p:txBody>
      </p:sp>
    </p:spTree>
    <p:extLst>
      <p:ext uri="{BB962C8B-B14F-4D97-AF65-F5344CB8AC3E}">
        <p14:creationId xmlns:p14="http://schemas.microsoft.com/office/powerpoint/2010/main" val="27794694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Monitoring Documentation</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r>
              <a:rPr lang="en-US" sz="2400" dirty="0"/>
              <a:t>Copy of the </a:t>
            </a:r>
            <a:r>
              <a:rPr lang="en-US" sz="2400" dirty="0" smtClean="0"/>
              <a:t>LEA </a:t>
            </a:r>
            <a:r>
              <a:rPr lang="en-US" sz="2400" dirty="0"/>
              <a:t>documentation showing calculations </a:t>
            </a:r>
            <a:r>
              <a:rPr lang="en-US" sz="2400" dirty="0" smtClean="0"/>
              <a:t> for per </a:t>
            </a:r>
            <a:r>
              <a:rPr lang="en-US" sz="2400" dirty="0"/>
              <a:t>pupil allocation (PPA) </a:t>
            </a:r>
            <a:r>
              <a:rPr lang="en-US" sz="2400" dirty="0" smtClean="0"/>
              <a:t>and equitable services from set asides:</a:t>
            </a:r>
            <a:endParaRPr lang="en-US" dirty="0"/>
          </a:p>
          <a:p>
            <a:pPr marL="822960" lvl="1" fontAlgn="auto">
              <a:spcAft>
                <a:spcPts val="0"/>
              </a:spcAft>
              <a:defRPr/>
            </a:pPr>
            <a:r>
              <a:rPr lang="en-US" dirty="0"/>
              <a:t>Total Title I funds allocated for each public school attendance area</a:t>
            </a:r>
            <a:r>
              <a:rPr lang="en-US" dirty="0" smtClean="0"/>
              <a:t>.</a:t>
            </a:r>
            <a:endParaRPr lang="en-US" dirty="0"/>
          </a:p>
          <a:p>
            <a:pPr marL="822960" lvl="1" fontAlgn="auto">
              <a:spcAft>
                <a:spcPts val="0"/>
              </a:spcAft>
              <a:defRPr/>
            </a:pPr>
            <a:r>
              <a:rPr lang="en-US" dirty="0"/>
              <a:t>Amount available for Title I services to private school students</a:t>
            </a:r>
            <a:r>
              <a:rPr lang="en-US" dirty="0" smtClean="0"/>
              <a:t>.(Private School Allocation Tab in the  Consolidated Application).</a:t>
            </a:r>
            <a:endParaRPr lang="en-US" dirty="0"/>
          </a:p>
          <a:p>
            <a:pPr marL="822960" lvl="1" fontAlgn="auto">
              <a:spcAft>
                <a:spcPts val="0"/>
              </a:spcAft>
              <a:defRPr/>
            </a:pPr>
            <a:r>
              <a:rPr lang="en-US" dirty="0"/>
              <a:t>Copy of the </a:t>
            </a:r>
            <a:r>
              <a:rPr lang="en-US" dirty="0" smtClean="0"/>
              <a:t>Embedded Private </a:t>
            </a:r>
            <a:r>
              <a:rPr lang="en-US" dirty="0"/>
              <a:t>Schools Equitable Services </a:t>
            </a:r>
            <a:r>
              <a:rPr lang="en-US" dirty="0" smtClean="0"/>
              <a:t>Worksheet from the Consolidated Application.</a:t>
            </a:r>
            <a:endParaRPr lang="en-US" dirty="0"/>
          </a:p>
          <a:p>
            <a:pPr marL="594360" lvl="1" indent="0" fontAlgn="auto">
              <a:spcAft>
                <a:spcPts val="0"/>
              </a:spcAft>
              <a:buNone/>
              <a:defRPr/>
            </a:pPr>
            <a:endParaRPr lang="en-US" dirty="0"/>
          </a:p>
          <a:p>
            <a:pPr>
              <a:defRPr/>
            </a:pPr>
            <a:endParaRPr lang="en-US" sz="2600" dirty="0"/>
          </a:p>
        </p:txBody>
      </p:sp>
    </p:spTree>
    <p:extLst>
      <p:ext uri="{BB962C8B-B14F-4D97-AF65-F5344CB8AC3E}">
        <p14:creationId xmlns:p14="http://schemas.microsoft.com/office/powerpoint/2010/main" val="24650648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Monitoring Documentation</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448056" indent="-384048" fontAlgn="auto">
              <a:spcAft>
                <a:spcPts val="0"/>
              </a:spcAft>
              <a:defRPr/>
            </a:pPr>
            <a:r>
              <a:rPr lang="en-US" sz="2400" dirty="0"/>
              <a:t>Copy of the </a:t>
            </a:r>
            <a:r>
              <a:rPr lang="en-US" sz="2400" dirty="0" smtClean="0"/>
              <a:t>LEA </a:t>
            </a:r>
            <a:r>
              <a:rPr lang="en-US" sz="2400" dirty="0"/>
              <a:t>documentation showing s</a:t>
            </a:r>
            <a:r>
              <a:rPr lang="en-US" sz="2400" dirty="0" smtClean="0"/>
              <a:t>tudents being served, program planning and evaluation.</a:t>
            </a:r>
          </a:p>
          <a:p>
            <a:pPr marL="64008" indent="0" fontAlgn="auto">
              <a:spcAft>
                <a:spcPts val="0"/>
              </a:spcAft>
              <a:buNone/>
              <a:defRPr/>
            </a:pPr>
            <a:endParaRPr lang="en-US" sz="2400" dirty="0"/>
          </a:p>
          <a:p>
            <a:pPr marL="814769" lvl="1" indent="-384048" fontAlgn="auto">
              <a:spcAft>
                <a:spcPts val="0"/>
              </a:spcAft>
              <a:defRPr/>
            </a:pPr>
            <a:r>
              <a:rPr lang="en-US" dirty="0"/>
              <a:t>Copy of Multiple Selection Criteria Worksheet.</a:t>
            </a:r>
          </a:p>
          <a:p>
            <a:pPr marL="448056" indent="-384048" fontAlgn="auto">
              <a:spcAft>
                <a:spcPts val="0"/>
              </a:spcAft>
              <a:buNone/>
              <a:defRPr/>
            </a:pPr>
            <a:endParaRPr lang="en-US" sz="2400" dirty="0"/>
          </a:p>
          <a:p>
            <a:pPr marL="814769" lvl="1" indent="-384048" fontAlgn="auto">
              <a:spcAft>
                <a:spcPts val="0"/>
              </a:spcAft>
              <a:defRPr/>
            </a:pPr>
            <a:r>
              <a:rPr lang="en-US" dirty="0"/>
              <a:t>Copy of the Private School Instructional Plan.</a:t>
            </a:r>
          </a:p>
          <a:p>
            <a:pPr marL="448056" indent="-384048" fontAlgn="auto">
              <a:spcAft>
                <a:spcPts val="0"/>
              </a:spcAft>
              <a:buNone/>
              <a:defRPr/>
            </a:pPr>
            <a:endParaRPr lang="en-US" sz="2400" dirty="0"/>
          </a:p>
          <a:p>
            <a:pPr marL="814769" lvl="1" indent="-384048" fontAlgn="auto">
              <a:spcAft>
                <a:spcPts val="0"/>
              </a:spcAft>
              <a:defRPr/>
            </a:pPr>
            <a:r>
              <a:rPr lang="en-US" dirty="0"/>
              <a:t>Copy of assessment documents showing annual progress and modifications. </a:t>
            </a:r>
          </a:p>
        </p:txBody>
      </p:sp>
    </p:spTree>
    <p:extLst>
      <p:ext uri="{BB962C8B-B14F-4D97-AF65-F5344CB8AC3E}">
        <p14:creationId xmlns:p14="http://schemas.microsoft.com/office/powerpoint/2010/main" val="13741601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0328" y="333375"/>
            <a:ext cx="6379586" cy="1325563"/>
          </a:xfrm>
        </p:spPr>
        <p:txBody>
          <a:bodyPr/>
          <a:lstStyle/>
          <a:p>
            <a:r>
              <a:rPr lang="en-US" altLang="en-US" dirty="0">
                <a:latin typeface="+mn-lt"/>
              </a:rPr>
              <a:t>Resource and Guidance Documents</a:t>
            </a:r>
            <a:endParaRPr lang="en-US" altLang="en-US" b="0" u="sng" dirty="0" smtClean="0">
              <a:latin typeface="+mn-lt"/>
            </a:endParaRPr>
          </a:p>
        </p:txBody>
      </p:sp>
      <p:sp>
        <p:nvSpPr>
          <p:cNvPr id="3" name="Content Placeholder 2"/>
          <p:cNvSpPr>
            <a:spLocks noGrp="1"/>
          </p:cNvSpPr>
          <p:nvPr>
            <p:ph idx="1"/>
          </p:nvPr>
        </p:nvSpPr>
        <p:spPr>
          <a:xfrm>
            <a:off x="457200" y="1676400"/>
            <a:ext cx="8229600" cy="4724400"/>
          </a:xfrm>
        </p:spPr>
        <p:txBody>
          <a:bodyPr/>
          <a:lstStyle/>
          <a:p>
            <a:pPr marL="64008" indent="0" fontAlgn="auto">
              <a:spcAft>
                <a:spcPts val="0"/>
              </a:spcAft>
              <a:buNone/>
              <a:defRPr/>
            </a:pPr>
            <a:endParaRPr lang="en-US" sz="2400" dirty="0"/>
          </a:p>
          <a:p>
            <a:pPr marL="448056" indent="-384048" fontAlgn="auto">
              <a:spcAft>
                <a:spcPts val="0"/>
              </a:spcAft>
              <a:defRPr/>
            </a:pPr>
            <a:r>
              <a:rPr lang="en-US" sz="2400" dirty="0" smtClean="0"/>
              <a:t>Title </a:t>
            </a:r>
            <a:r>
              <a:rPr lang="en-US" sz="2400" dirty="0"/>
              <a:t>I Services to Eligible Private School Students Guidance: </a:t>
            </a:r>
            <a:r>
              <a:rPr lang="en-US" sz="2400" dirty="0">
                <a:solidFill>
                  <a:srgbClr val="0070C0"/>
                </a:solidFill>
                <a:hlinkClick r:id="rId2"/>
              </a:rPr>
              <a:t>http://www.ed.gov/programs/titleiparta/psguidance.doc</a:t>
            </a:r>
            <a:r>
              <a:rPr lang="en-US" sz="2400" dirty="0"/>
              <a:t>.  </a:t>
            </a:r>
          </a:p>
          <a:p>
            <a:pPr marL="448056" indent="-384048" fontAlgn="auto">
              <a:spcAft>
                <a:spcPts val="0"/>
              </a:spcAft>
              <a:defRPr/>
            </a:pPr>
            <a:endParaRPr lang="en-US" sz="2400" dirty="0"/>
          </a:p>
          <a:p>
            <a:pPr marL="448056" indent="-384048" fontAlgn="auto">
              <a:spcAft>
                <a:spcPts val="0"/>
              </a:spcAft>
              <a:defRPr/>
            </a:pPr>
            <a:r>
              <a:rPr lang="en-US" sz="2400" dirty="0"/>
              <a:t>Ensuring Equitable Services to Private School Children:  A Title I Resource Tool Kit </a:t>
            </a:r>
            <a:r>
              <a:rPr lang="en-US" sz="2400" dirty="0">
                <a:hlinkClick r:id="rId3"/>
              </a:rPr>
              <a:t>http://www.ed.gov/programs/titleiparta/ps/titleitoolkit.pdf</a:t>
            </a:r>
            <a:r>
              <a:rPr lang="en-US" sz="2400" dirty="0">
                <a:hlinkClick r:id="rId2"/>
              </a:rPr>
              <a:t>. </a:t>
            </a:r>
          </a:p>
        </p:txBody>
      </p:sp>
    </p:spTree>
    <p:extLst>
      <p:ext uri="{BB962C8B-B14F-4D97-AF65-F5344CB8AC3E}">
        <p14:creationId xmlns:p14="http://schemas.microsoft.com/office/powerpoint/2010/main" val="13280615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524000"/>
            <a:ext cx="6629400" cy="2586038"/>
          </a:xfrm>
          <a:prstGeom prst="rect">
            <a:avLst/>
          </a:prstGeom>
        </p:spPr>
        <p:txBody>
          <a:bodyPr>
            <a:spAutoFit/>
          </a:bodyPr>
          <a:lstStyle/>
          <a:p>
            <a:pPr algn="ctr">
              <a:defRPr/>
            </a:pPr>
            <a:r>
              <a:rPr lang="en-US" sz="5400" b="1" dirty="0">
                <a:latin typeface="+mj-lt"/>
              </a:rPr>
              <a:t>DISCUSSION</a:t>
            </a:r>
          </a:p>
          <a:p>
            <a:pPr algn="ctr">
              <a:defRPr/>
            </a:pPr>
            <a:r>
              <a:rPr lang="en-US" sz="5400" b="1" dirty="0">
                <a:latin typeface="+mj-lt"/>
              </a:rPr>
              <a:t> QUESTIONS?</a:t>
            </a:r>
          </a:p>
          <a:p>
            <a:pPr algn="ctr">
              <a:defRPr/>
            </a:pPr>
            <a:r>
              <a:rPr lang="en-US" sz="5400" b="1" dirty="0">
                <a:latin typeface="+mj-lt"/>
              </a:rPr>
              <a:t>  COMMENTS?</a:t>
            </a:r>
          </a:p>
        </p:txBody>
      </p:sp>
    </p:spTree>
    <p:extLst>
      <p:ext uri="{BB962C8B-B14F-4D97-AF65-F5344CB8AC3E}">
        <p14:creationId xmlns:p14="http://schemas.microsoft.com/office/powerpoint/2010/main" val="6339850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6" y="133815"/>
            <a:ext cx="8281301" cy="1525764"/>
          </a:xfrm>
        </p:spPr>
        <p:txBody>
          <a:bodyPr>
            <a:noAutofit/>
          </a:bodyPr>
          <a:lstStyle/>
          <a:p>
            <a:r>
              <a:rPr lang="en-US" sz="3600" b="0" dirty="0" smtClean="0"/>
              <a:t>Title I, Part A Program </a:t>
            </a:r>
            <a:br>
              <a:rPr lang="en-US" sz="3600" b="0" dirty="0" smtClean="0"/>
            </a:br>
            <a:r>
              <a:rPr lang="en-US" sz="3600" b="0" dirty="0" smtClean="0"/>
              <a:t>Specialists’ Contact Information</a:t>
            </a:r>
            <a:endParaRPr lang="en-US" sz="3600" b="0" dirty="0"/>
          </a:p>
        </p:txBody>
      </p:sp>
      <p:graphicFrame>
        <p:nvGraphicFramePr>
          <p:cNvPr id="8" name="Content Placeholder 7"/>
          <p:cNvGraphicFramePr>
            <a:graphicFrameLocks noGrp="1"/>
          </p:cNvGraphicFramePr>
          <p:nvPr>
            <p:ph idx="1"/>
          </p:nvPr>
        </p:nvGraphicFramePr>
        <p:xfrm>
          <a:off x="628650" y="1825625"/>
          <a:ext cx="7886699" cy="3554344"/>
        </p:xfrm>
        <a:graphic>
          <a:graphicData uri="http://schemas.openxmlformats.org/drawingml/2006/table">
            <a:tbl>
              <a:tblPr firstRow="1" bandRow="1"/>
              <a:tblGrid>
                <a:gridCol w="713830"/>
                <a:gridCol w="2298775"/>
                <a:gridCol w="1762970"/>
                <a:gridCol w="3111124"/>
              </a:tblGrid>
              <a:tr h="748646">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Area</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Name</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Office Telephone</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Email</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1</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Robyn Planchard</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(404) 985-3808</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rplanchard@doe.k12.ga.us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2</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Randy Phillips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(770) 221-5232</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rphillips@doe.k12.ga.us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3</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Anthony Threat</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(706) 615-0367</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anthony.threat@doe.k12.ga.us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4</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Evelyn Maddox</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(404) 975-3145</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emaddox@doe.k12.ga.us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5</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Judy Alger</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(229) 321-9305</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jualger@doe.k12.ga.us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6</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Grace McElveen</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(912) 334-0802</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gmcelveen@doe.k12.ga.us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7</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Jimmy Everson </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(229) 723-2664</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jeverson@doe.k12.ga.us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bl>
          </a:graphicData>
        </a:graphic>
      </p:graphicFrame>
      <p:sp>
        <p:nvSpPr>
          <p:cNvPr id="4" name="Date Placeholder 3"/>
          <p:cNvSpPr>
            <a:spLocks noGrp="1"/>
          </p:cNvSpPr>
          <p:nvPr>
            <p:ph type="dt" sz="half" idx="4294967295"/>
          </p:nvPr>
        </p:nvSpPr>
        <p:spPr>
          <a:xfrm>
            <a:off x="628650" y="6356351"/>
            <a:ext cx="2057400" cy="365125"/>
          </a:xfrm>
          <a:prstGeom prst="rect">
            <a:avLst/>
          </a:prstGeom>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68</a:t>
            </a:fld>
            <a:endParaRPr lang="en-US" dirty="0"/>
          </a:p>
        </p:txBody>
      </p:sp>
    </p:spTree>
    <p:extLst>
      <p:ext uri="{BB962C8B-B14F-4D97-AF65-F5344CB8AC3E}">
        <p14:creationId xmlns:p14="http://schemas.microsoft.com/office/powerpoint/2010/main" val="14064345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2" y="122663"/>
            <a:ext cx="8294733" cy="1443398"/>
          </a:xfrm>
        </p:spPr>
        <p:txBody>
          <a:bodyPr>
            <a:noAutofit/>
          </a:bodyPr>
          <a:lstStyle/>
          <a:p>
            <a:r>
              <a:rPr lang="en-US" sz="3600" b="0" dirty="0" smtClean="0"/>
              <a:t>Title I, Part A Program </a:t>
            </a:r>
            <a:br>
              <a:rPr lang="en-US" sz="3600" b="0" dirty="0" smtClean="0"/>
            </a:br>
            <a:r>
              <a:rPr lang="en-US" sz="3600" b="0" dirty="0" smtClean="0"/>
              <a:t>Specialists’ Contact Information</a:t>
            </a:r>
            <a:endParaRPr lang="en-US" sz="3600" b="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990637"/>
              </p:ext>
            </p:extLst>
          </p:nvPr>
        </p:nvGraphicFramePr>
        <p:xfrm>
          <a:off x="628650" y="1825625"/>
          <a:ext cx="7886699" cy="3553340"/>
        </p:xfrm>
        <a:graphic>
          <a:graphicData uri="http://schemas.openxmlformats.org/drawingml/2006/table">
            <a:tbl>
              <a:tblPr firstRow="1" bandRow="1">
                <a:tableStyleId>{5C22544A-7EE6-4342-B048-85BDC9FD1C3A}</a:tableStyleId>
              </a:tblPr>
              <a:tblGrid>
                <a:gridCol w="713830"/>
                <a:gridCol w="2298775"/>
                <a:gridCol w="1762970"/>
                <a:gridCol w="3111124"/>
              </a:tblGrid>
              <a:tr h="748974">
                <a:tc>
                  <a:txBody>
                    <a:bodyPr/>
                    <a:lstStyle/>
                    <a:p>
                      <a:pPr marL="0" marR="0" algn="ctr">
                        <a:lnSpc>
                          <a:spcPct val="115000"/>
                        </a:lnSpc>
                        <a:spcBef>
                          <a:spcPts val="0"/>
                        </a:spcBef>
                        <a:spcAft>
                          <a:spcPts val="1000"/>
                        </a:spcAft>
                      </a:pPr>
                      <a:r>
                        <a:rPr lang="en-US" sz="1800" kern="1200" dirty="0">
                          <a:solidFill>
                            <a:schemeClr val="tx1"/>
                          </a:solidFill>
                          <a:effectLst/>
                        </a:rPr>
                        <a:t>Area</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Name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Office Telephone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Email</a:t>
                      </a:r>
                      <a:endParaRPr lang="en-US" sz="1000" dirty="0">
                        <a:solidFill>
                          <a:schemeClr val="tx1"/>
                        </a:solidFill>
                        <a:effectLst/>
                        <a:latin typeface="Calibri"/>
                        <a:ea typeface="Calibri"/>
                        <a:cs typeface="Times New Roman"/>
                      </a:endParaRPr>
                    </a:p>
                  </a:txBody>
                  <a:tcPr marL="108889" marR="108889" marT="56461" marB="56461"/>
                </a:tc>
              </a:tr>
              <a:tr h="400989">
                <a:tc>
                  <a:txBody>
                    <a:bodyPr/>
                    <a:lstStyle/>
                    <a:p>
                      <a:pPr marL="0" marR="0" algn="ctr">
                        <a:lnSpc>
                          <a:spcPct val="115000"/>
                        </a:lnSpc>
                        <a:spcBef>
                          <a:spcPts val="0"/>
                        </a:spcBef>
                        <a:spcAft>
                          <a:spcPts val="0"/>
                        </a:spcAft>
                      </a:pPr>
                      <a:r>
                        <a:rPr lang="en-US" sz="1800" kern="1200" dirty="0">
                          <a:effectLst/>
                        </a:rPr>
                        <a:t>8</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Marijo Pitts-Sheffield</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(912) 269-1216</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mpitts@doe.k12.ga.us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9</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Kathy Pruett</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(706) 540-8959</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kpruett@doe.k12.ga.us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10</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Elaine Dawsey</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(478) 971-0114</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edawsey@doe.k12.ga.us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11</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Olufunke Osunkoya</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(678) 704-3557</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oosunkoya@doe.k12.ga.us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12</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Bobby Trawick</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(229) 246-1976</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btrawick@doe.k12.ga.us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dirty="0">
                          <a:effectLst/>
                        </a:rPr>
                        <a:t>13</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Ken Banter</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dirty="0" smtClean="0"/>
                        <a:t>(478)</a:t>
                      </a:r>
                      <a:r>
                        <a:rPr lang="en-US" sz="1800" baseline="0" dirty="0" smtClean="0"/>
                        <a:t> </a:t>
                      </a:r>
                      <a:r>
                        <a:rPr lang="en-US" sz="1800" dirty="0" smtClean="0"/>
                        <a:t>960-2255</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endParaRPr lang="en-US" sz="1000" dirty="0">
                        <a:effectLst/>
                        <a:latin typeface="Calibri"/>
                        <a:ea typeface="Calibri"/>
                        <a:cs typeface="Times New Roman"/>
                      </a:endParaRPr>
                    </a:p>
                  </a:txBody>
                  <a:tcPr marL="82963" marR="82963" marT="41482" marB="41482"/>
                </a:tc>
              </a:tr>
              <a:tr h="256485">
                <a:tc>
                  <a:txBody>
                    <a:bodyPr/>
                    <a:lstStyle/>
                    <a:p>
                      <a:pPr marL="0" marR="0" algn="ctr">
                        <a:lnSpc>
                          <a:spcPct val="115000"/>
                        </a:lnSpc>
                        <a:spcBef>
                          <a:spcPts val="0"/>
                        </a:spcBef>
                        <a:spcAft>
                          <a:spcPts val="0"/>
                        </a:spcAft>
                      </a:pPr>
                      <a:r>
                        <a:rPr lang="en-US" sz="1800" kern="1200" dirty="0">
                          <a:effectLst/>
                        </a:rPr>
                        <a:t>14</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Tammy Wilkes</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(478) 237-2873</a:t>
                      </a:r>
                      <a:endParaRPr lang="en-US" sz="1000" dirty="0">
                        <a:effectLst/>
                        <a:latin typeface="Calibri"/>
                        <a:ea typeface="Calibri"/>
                        <a:cs typeface="Times New Roman"/>
                      </a:endParaRPr>
                    </a:p>
                  </a:txBody>
                  <a:tcPr marL="82963" marR="82963" marT="41482" marB="41482"/>
                </a:tc>
                <a:tc>
                  <a:txBody>
                    <a:bodyPr/>
                    <a:lstStyle/>
                    <a:p>
                      <a:pPr marL="0" marR="0" algn="l" defTabSz="914400" rtl="0" eaLnBrk="1" latinLnBrk="0" hangingPunct="1">
                        <a:lnSpc>
                          <a:spcPct val="115000"/>
                        </a:lnSpc>
                        <a:spcBef>
                          <a:spcPts val="0"/>
                        </a:spcBef>
                        <a:spcAft>
                          <a:spcPts val="0"/>
                        </a:spcAft>
                      </a:pPr>
                      <a:r>
                        <a:rPr lang="en-US" sz="1800" kern="1200" dirty="0">
                          <a:solidFill>
                            <a:schemeClr val="dk1"/>
                          </a:solidFill>
                          <a:effectLst/>
                          <a:latin typeface="+mn-lt"/>
                          <a:ea typeface="+mn-ea"/>
                          <a:cs typeface="+mn-cs"/>
                        </a:rPr>
                        <a:t>twilkes@doe.k12.ga.us</a:t>
                      </a:r>
                    </a:p>
                  </a:txBody>
                  <a:tcPr marL="82963" marR="82963" marT="41482" marB="41482"/>
                </a:tc>
              </a:tr>
            </a:tbl>
          </a:graphicData>
        </a:graphic>
      </p:graphicFrame>
      <p:sp>
        <p:nvSpPr>
          <p:cNvPr id="4" name="Date Placeholder 3"/>
          <p:cNvSpPr>
            <a:spLocks noGrp="1"/>
          </p:cNvSpPr>
          <p:nvPr>
            <p:ph type="dt" sz="half" idx="4294967295"/>
          </p:nvPr>
        </p:nvSpPr>
        <p:spPr>
          <a:xfrm>
            <a:off x="628650" y="6356351"/>
            <a:ext cx="2057400" cy="365125"/>
          </a:xfrm>
          <a:prstGeom prst="rect">
            <a:avLst/>
          </a:prstGeom>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69</a:t>
            </a:fld>
            <a:endParaRPr lang="en-US" dirty="0"/>
          </a:p>
        </p:txBody>
      </p:sp>
    </p:spTree>
    <p:extLst>
      <p:ext uri="{BB962C8B-B14F-4D97-AF65-F5344CB8AC3E}">
        <p14:creationId xmlns:p14="http://schemas.microsoft.com/office/powerpoint/2010/main" val="406468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eaLnBrk="1" hangingPunct="1"/>
            <a:r>
              <a:rPr lang="en-US" altLang="en-US" dirty="0" smtClean="0">
                <a:latin typeface="+mn-lt"/>
              </a:rPr>
              <a:t>GUIDANCE</a:t>
            </a:r>
            <a:r>
              <a:rPr lang="en-US" altLang="en-US" dirty="0" smtClean="0">
                <a:solidFill>
                  <a:schemeClr val="accent1"/>
                </a:solidFill>
                <a:latin typeface="+mn-lt"/>
              </a:rPr>
              <a:t> </a:t>
            </a:r>
          </a:p>
        </p:txBody>
      </p:sp>
      <p:sp>
        <p:nvSpPr>
          <p:cNvPr id="15365" name="Content Placeholder 5"/>
          <p:cNvSpPr>
            <a:spLocks noGrp="1"/>
          </p:cNvSpPr>
          <p:nvPr>
            <p:ph idx="1"/>
          </p:nvPr>
        </p:nvSpPr>
        <p:spPr>
          <a:xfrm>
            <a:off x="457200" y="2209800"/>
            <a:ext cx="8229600" cy="3581400"/>
          </a:xfrm>
        </p:spPr>
        <p:txBody>
          <a:bodyPr/>
          <a:lstStyle/>
          <a:p>
            <a:pPr marL="0" indent="0">
              <a:buNone/>
            </a:pPr>
            <a:r>
              <a:rPr lang="en-US" altLang="en-US" sz="2400" dirty="0"/>
              <a:t>Section 1120 of the Title I, Part A ESEA requires a participating </a:t>
            </a:r>
            <a:r>
              <a:rPr lang="en-US" altLang="en-US" sz="2400" dirty="0" smtClean="0"/>
              <a:t>LEA </a:t>
            </a:r>
            <a:r>
              <a:rPr lang="en-US" altLang="en-US" sz="2400" dirty="0"/>
              <a:t>to provide eligible children attending private, </a:t>
            </a:r>
            <a:r>
              <a:rPr lang="en-US" altLang="en-US" sz="2400" b="1" dirty="0"/>
              <a:t>non-profit </a:t>
            </a:r>
            <a:r>
              <a:rPr lang="en-US" altLang="en-US" sz="2400" dirty="0"/>
              <a:t>elementary and secondary schools, their teachers, and their families with Title I services or other benefits that are equitable to those provided to eligible public school children, their teachers, and their families.</a:t>
            </a:r>
          </a:p>
        </p:txBody>
      </p:sp>
    </p:spTree>
    <p:extLst>
      <p:ext uri="{BB962C8B-B14F-4D97-AF65-F5344CB8AC3E}">
        <p14:creationId xmlns:p14="http://schemas.microsoft.com/office/powerpoint/2010/main" val="37093131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33815" y="111512"/>
            <a:ext cx="8152334" cy="1052270"/>
          </a:xfrm>
        </p:spPr>
        <p:txBody>
          <a:bodyPr>
            <a:normAutofit/>
          </a:bodyPr>
          <a:lstStyle/>
          <a:p>
            <a:pPr eaLnBrk="1" hangingPunct="1"/>
            <a:r>
              <a:rPr lang="en-US" sz="3600" b="0" dirty="0">
                <a:cs typeface="Times New Roman" pitchFamily="18" charset="0"/>
              </a:rPr>
              <a:t>Presenters</a:t>
            </a:r>
          </a:p>
        </p:txBody>
      </p:sp>
      <p:sp>
        <p:nvSpPr>
          <p:cNvPr id="5123" name="Rectangle 5"/>
          <p:cNvSpPr>
            <a:spLocks noGrp="1" noChangeArrowheads="1"/>
          </p:cNvSpPr>
          <p:nvPr>
            <p:ph type="subTitle" idx="4294967295"/>
          </p:nvPr>
        </p:nvSpPr>
        <p:spPr>
          <a:xfrm>
            <a:off x="1" y="2604223"/>
            <a:ext cx="8001523" cy="2896466"/>
          </a:xfrm>
        </p:spPr>
        <p:txBody>
          <a:bodyPr/>
          <a:lstStyle/>
          <a:p>
            <a:pPr algn="ctr">
              <a:buFont typeface="Arial" charset="0"/>
              <a:buNone/>
            </a:pPr>
            <a:endParaRPr lang="en-US" sz="2000" b="1" dirty="0"/>
          </a:p>
          <a:p>
            <a:pPr algn="ctr">
              <a:buFont typeface="Arial" charset="0"/>
              <a:buNone/>
            </a:pPr>
            <a:endParaRPr lang="en-US" sz="2000" b="1" dirty="0"/>
          </a:p>
          <a:p>
            <a:pPr algn="ctr">
              <a:buFont typeface="Arial" charset="0"/>
              <a:buNone/>
            </a:pPr>
            <a:endParaRPr lang="en-US" sz="2000" b="1" dirty="0"/>
          </a:p>
          <a:p>
            <a:pPr algn="ctr">
              <a:buFont typeface="Arial" charset="0"/>
              <a:buNone/>
            </a:pPr>
            <a:endParaRPr lang="en-US" sz="2000" b="1" dirty="0"/>
          </a:p>
        </p:txBody>
      </p:sp>
      <p:sp>
        <p:nvSpPr>
          <p:cNvPr id="7172" name="Rectangle 4"/>
          <p:cNvSpPr>
            <a:spLocks noChangeArrowheads="1"/>
          </p:cNvSpPr>
          <p:nvPr/>
        </p:nvSpPr>
        <p:spPr bwMode="auto">
          <a:xfrm>
            <a:off x="1002540" y="1352983"/>
            <a:ext cx="7017780" cy="2662265"/>
          </a:xfrm>
          <a:prstGeom prst="rect">
            <a:avLst/>
          </a:prstGeom>
          <a:noFill/>
          <a:ln w="9525">
            <a:noFill/>
            <a:miter lim="800000"/>
            <a:headEnd/>
            <a:tailEnd/>
          </a:ln>
        </p:spPr>
        <p:txBody>
          <a:bodyPr lIns="91438" tIns="45719" rIns="91438" bIns="45719">
            <a:spAutoFit/>
          </a:bodyPr>
          <a:lstStyle/>
          <a:p>
            <a:pPr marL="0" indent="0" algn="ctr">
              <a:buNone/>
              <a:defRPr/>
            </a:pPr>
            <a:r>
              <a:rPr lang="en-US" sz="2800" b="1" dirty="0">
                <a:cs typeface="Helvetica" pitchFamily="34" charset="0"/>
              </a:rPr>
              <a:t>Elaine Dawsey	</a:t>
            </a:r>
          </a:p>
          <a:p>
            <a:pPr marL="0" indent="0" algn="ctr">
              <a:buNone/>
              <a:tabLst>
                <a:tab pos="574675" algn="l"/>
              </a:tabLst>
              <a:defRPr/>
            </a:pPr>
            <a:r>
              <a:rPr lang="en-US" sz="2800" b="1" dirty="0">
                <a:cs typeface="Helvetica" pitchFamily="34" charset="0"/>
              </a:rPr>
              <a:t>Georgia Department of Education</a:t>
            </a:r>
          </a:p>
          <a:p>
            <a:pPr marL="0" indent="0" algn="ctr">
              <a:buNone/>
              <a:tabLst>
                <a:tab pos="574675" algn="l"/>
              </a:tabLst>
              <a:defRPr/>
            </a:pPr>
            <a:r>
              <a:rPr lang="en-US" sz="2800" b="1" dirty="0">
                <a:cs typeface="Helvetica" pitchFamily="34" charset="0"/>
              </a:rPr>
              <a:t>Title I Education Program Specialist</a:t>
            </a:r>
          </a:p>
          <a:p>
            <a:pPr marL="0" indent="0" algn="ctr">
              <a:buNone/>
              <a:tabLst>
                <a:tab pos="574675" algn="l"/>
              </a:tabLst>
              <a:defRPr/>
            </a:pPr>
            <a:r>
              <a:rPr lang="en-US" sz="2800" b="1" dirty="0">
                <a:solidFill>
                  <a:srgbClr val="FF0000"/>
                </a:solidFill>
                <a:cs typeface="Helvetica" pitchFamily="34" charset="0"/>
              </a:rPr>
              <a:t> </a:t>
            </a:r>
            <a:r>
              <a:rPr lang="en-US" sz="2800" b="1" dirty="0">
                <a:solidFill>
                  <a:srgbClr val="FF0000"/>
                </a:solidFill>
                <a:cs typeface="Helvetica" pitchFamily="34" charset="0"/>
                <a:hlinkClick r:id="rId3"/>
              </a:rPr>
              <a:t>edawsey@doe.k12.ga.us  </a:t>
            </a:r>
          </a:p>
          <a:p>
            <a:pPr marL="0" indent="0" algn="ctr">
              <a:buNone/>
              <a:defRPr/>
            </a:pPr>
            <a:r>
              <a:rPr lang="en-US" sz="2800" b="1" dirty="0"/>
              <a:t>(478) 971-0114</a:t>
            </a:r>
          </a:p>
          <a:p>
            <a:pPr algn="ctr">
              <a:buFont typeface="Wingdings" pitchFamily="2" charset="2"/>
              <a:buNone/>
              <a:defRPr/>
            </a:pPr>
            <a:endParaRPr lang="en-US" sz="2700" dirty="0">
              <a:latin typeface="Times New Roman" pitchFamily="18" charset="0"/>
              <a:cs typeface="Times New Roman" pitchFamily="18" charset="0"/>
            </a:endParaRPr>
          </a:p>
        </p:txBody>
      </p:sp>
      <p:sp>
        <p:nvSpPr>
          <p:cNvPr id="6" name="Rectangle 5"/>
          <p:cNvSpPr/>
          <p:nvPr/>
        </p:nvSpPr>
        <p:spPr>
          <a:xfrm>
            <a:off x="1002541" y="3636819"/>
            <a:ext cx="7199491" cy="2359602"/>
          </a:xfrm>
          <a:prstGeom prst="rect">
            <a:avLst/>
          </a:prstGeom>
        </p:spPr>
        <p:txBody>
          <a:bodyPr lIns="91438" tIns="45719" rIns="91438" bIns="45719">
            <a:spAutoFit/>
          </a:bodyPr>
          <a:lstStyle/>
          <a:p>
            <a:pPr algn="ctr">
              <a:defRPr/>
            </a:pPr>
            <a:r>
              <a:rPr lang="en-US" sz="2700" b="1" dirty="0">
                <a:cs typeface="Times New Roman" pitchFamily="18" charset="0"/>
              </a:rPr>
              <a:t>Marijo Pitts-Sheffield</a:t>
            </a:r>
          </a:p>
          <a:p>
            <a:pPr algn="ctr">
              <a:defRPr/>
            </a:pPr>
            <a:r>
              <a:rPr lang="en-US" sz="2700" b="1" dirty="0">
                <a:cs typeface="Times New Roman" pitchFamily="18" charset="0"/>
              </a:rPr>
              <a:t>Georgia Department of Education </a:t>
            </a:r>
          </a:p>
          <a:p>
            <a:pPr algn="ctr">
              <a:defRPr/>
            </a:pPr>
            <a:r>
              <a:rPr lang="en-US" sz="2700" b="1" dirty="0">
                <a:cs typeface="Times New Roman" pitchFamily="18" charset="0"/>
              </a:rPr>
              <a:t>Title I Education Program Specialist</a:t>
            </a:r>
          </a:p>
          <a:p>
            <a:pPr algn="ctr">
              <a:lnSpc>
                <a:spcPct val="90000"/>
              </a:lnSpc>
              <a:defRPr/>
            </a:pPr>
            <a:r>
              <a:rPr lang="en-US" sz="2700" b="1" dirty="0">
                <a:cs typeface="Times New Roman" pitchFamily="18" charset="0"/>
                <a:hlinkClick r:id="rId3"/>
              </a:rPr>
              <a:t>mpitts@doe.k12.ga.us</a:t>
            </a:r>
          </a:p>
          <a:p>
            <a:pPr algn="ctr">
              <a:lnSpc>
                <a:spcPct val="90000"/>
              </a:lnSpc>
              <a:defRPr/>
            </a:pPr>
            <a:r>
              <a:rPr lang="en-US" sz="2700" b="1" dirty="0">
                <a:cs typeface="Times New Roman" pitchFamily="18" charset="0"/>
              </a:rPr>
              <a:t>(912) 269-1216</a:t>
            </a:r>
          </a:p>
          <a:p>
            <a:pPr algn="ctr">
              <a:buFont typeface="Wingdings" pitchFamily="2" charset="2"/>
              <a:buNone/>
              <a:defRPr/>
            </a:pPr>
            <a:r>
              <a:rPr lang="en-US" dirty="0">
                <a:latin typeface="+mn-lt"/>
              </a:rPr>
              <a:t> </a:t>
            </a:r>
          </a:p>
        </p:txBody>
      </p:sp>
      <p:sp>
        <p:nvSpPr>
          <p:cNvPr id="5126" name="Slide Number Placeholder 2"/>
          <p:cNvSpPr>
            <a:spLocks noGrp="1"/>
          </p:cNvSpPr>
          <p:nvPr>
            <p:ph type="sldNum" sz="quarter" idx="4294967295"/>
          </p:nvPr>
        </p:nvSpPr>
        <p:spPr bwMode="auto">
          <a:xfrm>
            <a:off x="8076714" y="6355773"/>
            <a:ext cx="609878" cy="365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2146" tIns="61073" rIns="122146" bIns="61073" numCol="1" anchorCtr="0" compatLnSpc="1">
            <a:prstTxWarp prst="textNoShape">
              <a:avLst/>
            </a:prstTxWarp>
          </a:bodyPr>
          <a:lstStyle>
            <a:lvl1pPr eaLnBrk="0" hangingPunct="0">
              <a:defRPr sz="1600">
                <a:solidFill>
                  <a:srgbClr val="5F5F5F"/>
                </a:solidFill>
                <a:latin typeface="Arial" charset="0"/>
              </a:defRPr>
            </a:lvl1pPr>
            <a:lvl2pPr marL="992433" indent="-381705" eaLnBrk="0" hangingPunct="0">
              <a:defRPr sz="1600">
                <a:solidFill>
                  <a:srgbClr val="5F5F5F"/>
                </a:solidFill>
                <a:latin typeface="Arial" charset="0"/>
              </a:defRPr>
            </a:lvl2pPr>
            <a:lvl3pPr marL="1526819" indent="-305364" eaLnBrk="0" hangingPunct="0">
              <a:defRPr sz="1600">
                <a:solidFill>
                  <a:srgbClr val="5F5F5F"/>
                </a:solidFill>
                <a:latin typeface="Arial" charset="0"/>
              </a:defRPr>
            </a:lvl3pPr>
            <a:lvl4pPr marL="2137547" indent="-305364" eaLnBrk="0" hangingPunct="0">
              <a:defRPr sz="1600">
                <a:solidFill>
                  <a:srgbClr val="5F5F5F"/>
                </a:solidFill>
                <a:latin typeface="Arial" charset="0"/>
              </a:defRPr>
            </a:lvl4pPr>
            <a:lvl5pPr marL="2748275" indent="-305364" eaLnBrk="0" hangingPunct="0">
              <a:defRPr sz="1600">
                <a:solidFill>
                  <a:srgbClr val="5F5F5F"/>
                </a:solidFill>
                <a:latin typeface="Arial" charset="0"/>
              </a:defRPr>
            </a:lvl5pPr>
            <a:lvl6pPr marL="3359003" indent="-305364" eaLnBrk="0" fontAlgn="base" hangingPunct="0">
              <a:spcBef>
                <a:spcPct val="0"/>
              </a:spcBef>
              <a:spcAft>
                <a:spcPct val="0"/>
              </a:spcAft>
              <a:defRPr sz="1600">
                <a:solidFill>
                  <a:srgbClr val="5F5F5F"/>
                </a:solidFill>
                <a:latin typeface="Arial" charset="0"/>
              </a:defRPr>
            </a:lvl6pPr>
            <a:lvl7pPr marL="3969730" indent="-305364" eaLnBrk="0" fontAlgn="base" hangingPunct="0">
              <a:spcBef>
                <a:spcPct val="0"/>
              </a:spcBef>
              <a:spcAft>
                <a:spcPct val="0"/>
              </a:spcAft>
              <a:defRPr sz="1600">
                <a:solidFill>
                  <a:srgbClr val="5F5F5F"/>
                </a:solidFill>
                <a:latin typeface="Arial" charset="0"/>
              </a:defRPr>
            </a:lvl7pPr>
            <a:lvl8pPr marL="4580458" indent="-305364" eaLnBrk="0" fontAlgn="base" hangingPunct="0">
              <a:spcBef>
                <a:spcPct val="0"/>
              </a:spcBef>
              <a:spcAft>
                <a:spcPct val="0"/>
              </a:spcAft>
              <a:defRPr sz="1600">
                <a:solidFill>
                  <a:srgbClr val="5F5F5F"/>
                </a:solidFill>
                <a:latin typeface="Arial" charset="0"/>
              </a:defRPr>
            </a:lvl8pPr>
            <a:lvl9pPr marL="5191186" indent="-305364" eaLnBrk="0" fontAlgn="base" hangingPunct="0">
              <a:spcBef>
                <a:spcPct val="0"/>
              </a:spcBef>
              <a:spcAft>
                <a:spcPct val="0"/>
              </a:spcAft>
              <a:defRPr sz="1600">
                <a:solidFill>
                  <a:srgbClr val="5F5F5F"/>
                </a:solidFill>
                <a:latin typeface="Arial" charset="0"/>
              </a:defRPr>
            </a:lvl9pPr>
          </a:lstStyle>
          <a:p>
            <a:pPr eaLnBrk="1" hangingPunct="1"/>
            <a:fld id="{7774A4DA-B6AE-4EA8-A8D5-6BFF0FB6501E}" type="slidenum">
              <a:rPr lang="en-US" sz="1200">
                <a:solidFill>
                  <a:schemeClr val="tx1"/>
                </a:solidFill>
              </a:rPr>
              <a:pPr eaLnBrk="1" hangingPunct="1"/>
              <a:t>70</a:t>
            </a:fld>
            <a:endParaRPr lang="en-US" sz="1200" dirty="0">
              <a:solidFill>
                <a:schemeClr val="tx1"/>
              </a:solidFill>
            </a:endParaRPr>
          </a:p>
        </p:txBody>
      </p:sp>
    </p:spTree>
    <p:extLst>
      <p:ext uri="{BB962C8B-B14F-4D97-AF65-F5344CB8AC3E}">
        <p14:creationId xmlns:p14="http://schemas.microsoft.com/office/powerpoint/2010/main" val="2693541972"/>
      </p:ext>
    </p:extLst>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6214" y="1022609"/>
            <a:ext cx="8654603" cy="3175903"/>
          </a:xfrm>
        </p:spPr>
        <p:txBody>
          <a:bodyPr anchor="t"/>
          <a:lstStyle/>
          <a:p>
            <a:r>
              <a:rPr lang="en-US" sz="4400" dirty="0" smtClean="0">
                <a:latin typeface="+mn-lt"/>
              </a:rPr>
              <a:t/>
            </a:r>
            <a:br>
              <a:rPr lang="en-US" sz="4400" dirty="0" smtClean="0">
                <a:latin typeface="+mn-lt"/>
              </a:rPr>
            </a:br>
            <a:r>
              <a:rPr lang="en-US" sz="4400" dirty="0" smtClean="0">
                <a:latin typeface="+mn-lt"/>
              </a:rPr>
              <a:t>Private Schools- Part 1</a:t>
            </a:r>
            <a:br>
              <a:rPr lang="en-US" sz="4400" dirty="0" smtClean="0">
                <a:latin typeface="+mn-lt"/>
              </a:rPr>
            </a:br>
            <a:r>
              <a:rPr lang="en-US" sz="4400" dirty="0" smtClean="0">
                <a:latin typeface="+mn-lt"/>
              </a:rPr>
              <a:t> Guidance, </a:t>
            </a:r>
            <a:r>
              <a:rPr lang="en-US" sz="4400" dirty="0">
                <a:latin typeface="+mn-lt"/>
              </a:rPr>
              <a:t>Planning, </a:t>
            </a:r>
            <a:r>
              <a:rPr lang="en-US" sz="4400" dirty="0" smtClean="0">
                <a:latin typeface="+mn-lt"/>
              </a:rPr>
              <a:t>Implementation and Evaluation</a:t>
            </a:r>
            <a:br>
              <a:rPr lang="en-US" sz="4400" dirty="0" smtClean="0">
                <a:latin typeface="+mn-lt"/>
              </a:rPr>
            </a:br>
            <a:r>
              <a:rPr lang="en-US" sz="2400" i="1" dirty="0"/>
              <a:t>Providing Equitable Services to Eligible Private School Children</a:t>
            </a:r>
            <a:endParaRPr lang="en-US" sz="2400" dirty="0">
              <a:latin typeface="+mn-lt"/>
            </a:endParaRPr>
          </a:p>
        </p:txBody>
      </p:sp>
      <p:sp>
        <p:nvSpPr>
          <p:cNvPr id="7" name="Subtitle 6"/>
          <p:cNvSpPr>
            <a:spLocks noGrp="1"/>
          </p:cNvSpPr>
          <p:nvPr>
            <p:ph type="subTitle" idx="1"/>
          </p:nvPr>
        </p:nvSpPr>
        <p:spPr>
          <a:xfrm>
            <a:off x="991673" y="4198512"/>
            <a:ext cx="6996448" cy="1854557"/>
          </a:xfrm>
        </p:spPr>
        <p:txBody>
          <a:bodyPr/>
          <a:lstStyle/>
          <a:p>
            <a:pPr>
              <a:defRPr/>
            </a:pPr>
            <a:r>
              <a:rPr lang="en-US" altLang="en-US" sz="3600" b="1" dirty="0" smtClean="0"/>
              <a:t>   </a:t>
            </a:r>
          </a:p>
          <a:p>
            <a:pPr>
              <a:defRPr/>
            </a:pPr>
            <a:r>
              <a:rPr lang="en-US" altLang="en-US" dirty="0"/>
              <a:t>Georgia Department of Education </a:t>
            </a:r>
          </a:p>
          <a:p>
            <a:pPr>
              <a:defRPr/>
            </a:pPr>
            <a:r>
              <a:rPr lang="en-US" altLang="en-US" smtClean="0"/>
              <a:t>13</a:t>
            </a:r>
            <a:r>
              <a:rPr lang="en-US" altLang="en-US" baseline="30000" smtClean="0"/>
              <a:t>th</a:t>
            </a:r>
            <a:r>
              <a:rPr lang="en-US" altLang="en-US" smtClean="0"/>
              <a:t> Annual Title </a:t>
            </a:r>
            <a:r>
              <a:rPr lang="en-US" altLang="en-US" dirty="0"/>
              <a:t>Programs Conference</a:t>
            </a:r>
            <a:br>
              <a:rPr lang="en-US" altLang="en-US" dirty="0"/>
            </a:br>
            <a:r>
              <a:rPr lang="en-US" altLang="en-US" dirty="0" smtClean="0"/>
              <a:t>June 15-19, </a:t>
            </a:r>
            <a:r>
              <a:rPr lang="en-US" altLang="en-US" dirty="0"/>
              <a:t>2015</a:t>
            </a:r>
          </a:p>
          <a:p>
            <a:pPr lvl="0"/>
            <a:endParaRPr lang="en-US" sz="2000" dirty="0"/>
          </a:p>
        </p:txBody>
      </p:sp>
      <p:sp>
        <p:nvSpPr>
          <p:cNvPr id="4" name="Date Placeholder 3"/>
          <p:cNvSpPr>
            <a:spLocks noGrp="1"/>
          </p:cNvSpPr>
          <p:nvPr>
            <p:ph type="dt" sz="half" idx="10"/>
          </p:nvPr>
        </p:nvSpPr>
        <p:spPr/>
        <p:txBody>
          <a:bodyPr/>
          <a:lstStyle/>
          <a:p>
            <a:pPr>
              <a:defRPr/>
            </a:pPr>
            <a:fld id="{211717F7-6720-4BDD-BBC9-DE52E9E13B7A}" type="datetime1">
              <a:rPr lang="en-US" smtClean="0"/>
              <a:pPr>
                <a:defRPr/>
              </a:pPr>
              <a:t>5/25/2015</a:t>
            </a:fld>
            <a:endParaRPr lang="en-US" dirty="0"/>
          </a:p>
        </p:txBody>
      </p:sp>
      <p:sp>
        <p:nvSpPr>
          <p:cNvPr id="5" name="Slide Number Placeholder 4"/>
          <p:cNvSpPr>
            <a:spLocks noGrp="1"/>
          </p:cNvSpPr>
          <p:nvPr>
            <p:ph type="sldNum" sz="quarter" idx="12"/>
          </p:nvPr>
        </p:nvSpPr>
        <p:spPr/>
        <p:txBody>
          <a:bodyPr/>
          <a:lstStyle/>
          <a:p>
            <a:pPr>
              <a:defRPr/>
            </a:pPr>
            <a:fld id="{F8EBC3EF-7C3C-4392-BCA6-A6A80B0F1DD4}" type="slidenum">
              <a:rPr lang="en-US" smtClean="0"/>
              <a:pPr>
                <a:defRPr/>
              </a:pPr>
              <a:t>71</a:t>
            </a:fld>
            <a:endParaRPr lang="en-US" dirty="0"/>
          </a:p>
        </p:txBody>
      </p:sp>
    </p:spTree>
    <p:extLst>
      <p:ext uri="{BB962C8B-B14F-4D97-AF65-F5344CB8AC3E}">
        <p14:creationId xmlns:p14="http://schemas.microsoft.com/office/powerpoint/2010/main" val="2044691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eaLnBrk="1" hangingPunct="1"/>
            <a:r>
              <a:rPr lang="en-US" altLang="en-US" dirty="0" smtClean="0">
                <a:latin typeface="+mn-lt"/>
              </a:rPr>
              <a:t>GUIDANCE</a:t>
            </a:r>
            <a:r>
              <a:rPr lang="en-US" altLang="en-US" dirty="0" smtClean="0">
                <a:solidFill>
                  <a:schemeClr val="accent1"/>
                </a:solidFill>
                <a:latin typeface="+mn-lt"/>
              </a:rPr>
              <a:t> </a:t>
            </a:r>
          </a:p>
        </p:txBody>
      </p:sp>
      <p:sp>
        <p:nvSpPr>
          <p:cNvPr id="15365" name="Content Placeholder 5"/>
          <p:cNvSpPr>
            <a:spLocks noGrp="1"/>
          </p:cNvSpPr>
          <p:nvPr>
            <p:ph idx="1"/>
          </p:nvPr>
        </p:nvSpPr>
        <p:spPr>
          <a:xfrm>
            <a:off x="457200" y="2209800"/>
            <a:ext cx="8229600" cy="3581400"/>
          </a:xfrm>
        </p:spPr>
        <p:txBody>
          <a:bodyPr/>
          <a:lstStyle/>
          <a:p>
            <a:pPr marL="0" indent="0">
              <a:buNone/>
            </a:pPr>
            <a:r>
              <a:rPr lang="en-US" altLang="en-US" sz="2400" dirty="0"/>
              <a:t>Aimed at children who are at-risk of failing to meet the </a:t>
            </a:r>
            <a:r>
              <a:rPr lang="en-US" altLang="en-US" sz="2400" dirty="0" smtClean="0"/>
              <a:t>state’s </a:t>
            </a:r>
            <a:r>
              <a:rPr lang="en-US" altLang="en-US" sz="2400" dirty="0"/>
              <a:t>student academic achievement standards or </a:t>
            </a:r>
            <a:r>
              <a:rPr lang="en-US" altLang="en-US" sz="2400" i="1" dirty="0"/>
              <a:t>other more appropriate standards for private school Title l students as determined in consultation</a:t>
            </a:r>
            <a:r>
              <a:rPr lang="en-US" altLang="en-US" i="1" dirty="0"/>
              <a:t>. </a:t>
            </a:r>
          </a:p>
        </p:txBody>
      </p:sp>
    </p:spTree>
    <p:extLst>
      <p:ext uri="{BB962C8B-B14F-4D97-AF65-F5344CB8AC3E}">
        <p14:creationId xmlns:p14="http://schemas.microsoft.com/office/powerpoint/2010/main" val="39081780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09156" y="314325"/>
            <a:ext cx="6410758" cy="2110823"/>
          </a:xfrm>
        </p:spPr>
        <p:txBody>
          <a:bodyPr/>
          <a:lstStyle/>
          <a:p>
            <a:r>
              <a:rPr lang="en-US" altLang="en-US" dirty="0" smtClean="0">
                <a:latin typeface="+mn-lt"/>
              </a:rPr>
              <a:t>Federal Programs with </a:t>
            </a:r>
            <a:r>
              <a:rPr lang="en-US" altLang="en-US" dirty="0">
                <a:latin typeface="+mn-lt"/>
              </a:rPr>
              <a:t>Equitable</a:t>
            </a:r>
            <a:r>
              <a:rPr lang="en-US" altLang="en-US" dirty="0" smtClean="0">
                <a:latin typeface="+mn-lt"/>
              </a:rPr>
              <a:t> Participation Requirements:</a:t>
            </a:r>
          </a:p>
        </p:txBody>
      </p:sp>
      <p:sp>
        <p:nvSpPr>
          <p:cNvPr id="3" name="Content Placeholder 2"/>
          <p:cNvSpPr>
            <a:spLocks noGrp="1"/>
          </p:cNvSpPr>
          <p:nvPr>
            <p:ph idx="1"/>
          </p:nvPr>
        </p:nvSpPr>
        <p:spPr>
          <a:xfrm>
            <a:off x="384313" y="2670464"/>
            <a:ext cx="8302487" cy="2743200"/>
          </a:xfrm>
        </p:spPr>
        <p:txBody>
          <a:bodyPr/>
          <a:lstStyle/>
          <a:p>
            <a:pPr marL="406908" indent="-342900" eaLnBrk="1" fontAlgn="auto" hangingPunct="1">
              <a:spcAft>
                <a:spcPts val="0"/>
              </a:spcAft>
              <a:buFont typeface="Arial" panose="020B0604020202020204" pitchFamily="34" charset="0"/>
              <a:buChar char="•"/>
              <a:defRPr/>
            </a:pPr>
            <a:r>
              <a:rPr lang="en-US" sz="2400" dirty="0" smtClean="0"/>
              <a:t>Title I, Part A – Improving Basic Provisions</a:t>
            </a:r>
          </a:p>
          <a:p>
            <a:pPr marL="406908" indent="-342900" eaLnBrk="1" fontAlgn="auto" hangingPunct="1">
              <a:spcAft>
                <a:spcPts val="0"/>
              </a:spcAft>
              <a:buFont typeface="Arial" panose="020B0604020202020204" pitchFamily="34" charset="0"/>
              <a:buChar char="•"/>
              <a:defRPr/>
            </a:pPr>
            <a:r>
              <a:rPr lang="en-US" sz="2400" dirty="0" smtClean="0"/>
              <a:t>Title I, Part C – Education of Migratory Children</a:t>
            </a:r>
          </a:p>
          <a:p>
            <a:pPr marL="406908" indent="-342900" eaLnBrk="1" fontAlgn="auto" hangingPunct="1">
              <a:spcAft>
                <a:spcPts val="0"/>
              </a:spcAft>
              <a:buFont typeface="Arial" panose="020B0604020202020204" pitchFamily="34" charset="0"/>
              <a:buChar char="•"/>
              <a:defRPr/>
            </a:pPr>
            <a:r>
              <a:rPr lang="en-US" sz="2400" dirty="0" smtClean="0"/>
              <a:t>Title II, Part A – Teacher and Principal Quality</a:t>
            </a:r>
          </a:p>
          <a:p>
            <a:pPr marL="235458" indent="-171450" fontAlgn="auto">
              <a:spcAft>
                <a:spcPts val="0"/>
              </a:spcAft>
              <a:buFont typeface="Arial" panose="020B0604020202020204" pitchFamily="34" charset="0"/>
              <a:buChar char="•"/>
              <a:defRPr/>
            </a:pPr>
            <a:endParaRPr lang="en-US" sz="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8924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aftPrivate school admin  on Woods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90627-F114-4B9D-BF72-B20153664BEB}"/>
</file>

<file path=customXml/itemProps2.xml><?xml version="1.0" encoding="utf-8"?>
<ds:datastoreItem xmlns:ds="http://schemas.openxmlformats.org/officeDocument/2006/customXml" ds:itemID="{7667F554-DA8D-4801-99F4-C16EAE6A9ACC}"/>
</file>

<file path=customXml/itemProps3.xml><?xml version="1.0" encoding="utf-8"?>
<ds:datastoreItem xmlns:ds="http://schemas.openxmlformats.org/officeDocument/2006/customXml" ds:itemID="{759AC933-011D-45F1-B4B4-722E2E1CE80B}"/>
</file>

<file path=docProps/app.xml><?xml version="1.0" encoding="utf-8"?>
<Properties xmlns="http://schemas.openxmlformats.org/officeDocument/2006/extended-properties" xmlns:vt="http://schemas.openxmlformats.org/officeDocument/2006/docPropsVTypes">
  <Template/>
  <TotalTime>5435</TotalTime>
  <Words>3544</Words>
  <Application>Microsoft Office PowerPoint</Application>
  <PresentationFormat>On-screen Show (4:3)</PresentationFormat>
  <Paragraphs>479</Paragraphs>
  <Slides>71</Slides>
  <Notes>5</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DraftPrivate school admin  on Woods Template</vt:lpstr>
      <vt:lpstr> Private Schools- Part 1  Guidance, Planning, Implementation and Evaluation Providing Equitable Services to Eligible Private School Children</vt:lpstr>
      <vt:lpstr>Presenters</vt:lpstr>
      <vt:lpstr>PowerPoint Presentation</vt:lpstr>
      <vt:lpstr>Workshop Purpose</vt:lpstr>
      <vt:lpstr>PowerPoint Presentation</vt:lpstr>
      <vt:lpstr>GUIDANCE </vt:lpstr>
      <vt:lpstr>GUIDANCE </vt:lpstr>
      <vt:lpstr>GUIDANCE </vt:lpstr>
      <vt:lpstr>Federal Programs with Equitable Participation Requirements:</vt:lpstr>
      <vt:lpstr>Federal Programs with Equitable Participation Requirements:</vt:lpstr>
      <vt:lpstr>PowerPoint Presentation</vt:lpstr>
      <vt:lpstr>Planning and Designing Services for Eligible Private School Students</vt:lpstr>
      <vt:lpstr>Roles and Responsibilities</vt:lpstr>
      <vt:lpstr>Roles and Responsibilities</vt:lpstr>
      <vt:lpstr>Roles and Responsibilities</vt:lpstr>
      <vt:lpstr>Roles and Responsibilities</vt:lpstr>
      <vt:lpstr>Consultation and Planning</vt:lpstr>
      <vt:lpstr>Consultation/Planning Steps</vt:lpstr>
      <vt:lpstr>Consultation/Planning Steps</vt:lpstr>
      <vt:lpstr>Consultation/Planning Steps</vt:lpstr>
      <vt:lpstr>Timely and Meaningful Consultation</vt:lpstr>
      <vt:lpstr>Documenting Consultation</vt:lpstr>
      <vt:lpstr>Documenting Consultation</vt:lpstr>
      <vt:lpstr>Documenting Consultation</vt:lpstr>
      <vt:lpstr>Private School Complaints</vt:lpstr>
      <vt:lpstr>PowerPoint Presentation</vt:lpstr>
      <vt:lpstr>Two Ways in Which Private Schools Participate in Title Programs</vt:lpstr>
      <vt:lpstr>Determining Eligibility  of Private School Children</vt:lpstr>
      <vt:lpstr>Determining Eligibility  of Private School Children</vt:lpstr>
      <vt:lpstr>Determining Eligibility  of Private School Children</vt:lpstr>
      <vt:lpstr>Determining Eligibility  of Private School Children</vt:lpstr>
      <vt:lpstr>Determining Eligibility  of Private School Children</vt:lpstr>
      <vt:lpstr>PowerPoint Presentation</vt:lpstr>
      <vt:lpstr>Identifying Students for Services</vt:lpstr>
      <vt:lpstr>Identifying Students for Services</vt:lpstr>
      <vt:lpstr>Services for Provided  Private School Students</vt:lpstr>
      <vt:lpstr>Timing of Services</vt:lpstr>
      <vt:lpstr>PowerPoint Presentation</vt:lpstr>
      <vt:lpstr>Private School Equitable Participation of Per Pupil Allocation</vt:lpstr>
      <vt:lpstr>Private School Equitable Services from Reserved Funds</vt:lpstr>
      <vt:lpstr>Private School Equitable Services from Reserved Funds</vt:lpstr>
      <vt:lpstr>PowerPoint Presentation</vt:lpstr>
      <vt:lpstr>Equitable Services Applies to:</vt:lpstr>
      <vt:lpstr>Equitable Services Applies to:</vt:lpstr>
      <vt:lpstr>Equitable Services Applies to:</vt:lpstr>
      <vt:lpstr>Equitable Services Applies to:</vt:lpstr>
      <vt:lpstr>Equitable Services Applies to:</vt:lpstr>
      <vt:lpstr>Equitable Services Applies to:</vt:lpstr>
      <vt:lpstr>Equitable Services Do Not Apply to Funds Reserved for :</vt:lpstr>
      <vt:lpstr>PowerPoint Presentation</vt:lpstr>
      <vt:lpstr>Allocating the Funds</vt:lpstr>
      <vt:lpstr>Allocating the Funds</vt:lpstr>
      <vt:lpstr>PowerPoint Presentation</vt:lpstr>
      <vt:lpstr>Ensuring Equitable Participation</vt:lpstr>
      <vt:lpstr>Ensuring Equitable Participation</vt:lpstr>
      <vt:lpstr>PowerPoint Presentation</vt:lpstr>
      <vt:lpstr>Monitoring and Evaluating the Private School Title I Program</vt:lpstr>
      <vt:lpstr>Monitoring and Evaluating the Private School  Title I Program</vt:lpstr>
      <vt:lpstr>Monitoring and Evaluating the Private School  Title I Program</vt:lpstr>
      <vt:lpstr>Accountability</vt:lpstr>
      <vt:lpstr>Carryover</vt:lpstr>
      <vt:lpstr>Monitoring Documentation</vt:lpstr>
      <vt:lpstr>Monitoring Documentation</vt:lpstr>
      <vt:lpstr>Monitoring Documentation</vt:lpstr>
      <vt:lpstr>Monitoring Documentation</vt:lpstr>
      <vt:lpstr>Resource and Guidance Documents</vt:lpstr>
      <vt:lpstr>PowerPoint Presentation</vt:lpstr>
      <vt:lpstr>Title I, Part A Program  Specialists’ Contact Information</vt:lpstr>
      <vt:lpstr>Title I, Part A Program  Specialists’ Contact Information</vt:lpstr>
      <vt:lpstr>Presenters</vt:lpstr>
      <vt:lpstr> Private Schools- Part 1  Guidance, Planning, Implementation and Evaluation Providing Equitable Services to Eligible Private School Children</vt:lpstr>
    </vt:vector>
  </TitlesOfParts>
  <Company>Georgia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Marijo Pitts-Sheffield</dc:creator>
  <cp:lastModifiedBy>LENOVO USER</cp:lastModifiedBy>
  <cp:revision>74</cp:revision>
  <cp:lastPrinted>2015-05-18T13:00:12Z</cp:lastPrinted>
  <dcterms:created xsi:type="dcterms:W3CDTF">2015-02-05T16:48:35Z</dcterms:created>
  <dcterms:modified xsi:type="dcterms:W3CDTF">2015-05-25T18:12:12Z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141800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